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9" r:id="rId3"/>
    <p:sldId id="881" r:id="rId4"/>
    <p:sldId id="882" r:id="rId5"/>
    <p:sldId id="883" r:id="rId6"/>
    <p:sldId id="884" r:id="rId7"/>
    <p:sldId id="886" r:id="rId8"/>
    <p:sldId id="887" r:id="rId9"/>
    <p:sldId id="885" r:id="rId10"/>
    <p:sldId id="880" r:id="rId11"/>
    <p:sldId id="888" r:id="rId12"/>
    <p:sldId id="889" r:id="rId13"/>
    <p:sldId id="890" r:id="rId14"/>
    <p:sldId id="891" r:id="rId15"/>
    <p:sldId id="892" r:id="rId16"/>
    <p:sldId id="893" r:id="rId17"/>
    <p:sldId id="947" r:id="rId18"/>
    <p:sldId id="902" r:id="rId19"/>
    <p:sldId id="943" r:id="rId20"/>
    <p:sldId id="944" r:id="rId21"/>
    <p:sldId id="948" r:id="rId22"/>
    <p:sldId id="827" r:id="rId23"/>
    <p:sldId id="878" r:id="rId24"/>
    <p:sldId id="945" r:id="rId25"/>
    <p:sldId id="903" r:id="rId26"/>
    <p:sldId id="898" r:id="rId27"/>
    <p:sldId id="946" r:id="rId28"/>
    <p:sldId id="900" r:id="rId29"/>
    <p:sldId id="919" r:id="rId30"/>
    <p:sldId id="925" r:id="rId31"/>
    <p:sldId id="949" r:id="rId32"/>
    <p:sldId id="950" r:id="rId33"/>
    <p:sldId id="916" r:id="rId34"/>
    <p:sldId id="917" r:id="rId35"/>
    <p:sldId id="904" r:id="rId36"/>
    <p:sldId id="95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D95A48-01AD-4D56-9B92-A423FF581244}" type="datetimeFigureOut">
              <a:rPr lang="en-US" smtClean="0"/>
              <a:t>9/7/2023</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E9B96-ADF9-4291-874E-3D58A10B0115}" type="slidenum">
              <a:rPr lang="en-US" smtClean="0"/>
              <a:t>‹Nº›</a:t>
            </a:fld>
            <a:endParaRPr lang="en-US"/>
          </a:p>
        </p:txBody>
      </p:sp>
    </p:spTree>
    <p:extLst>
      <p:ext uri="{BB962C8B-B14F-4D97-AF65-F5344CB8AC3E}">
        <p14:creationId xmlns:p14="http://schemas.microsoft.com/office/powerpoint/2010/main" val="2488599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9/7/2023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072320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9/7/2023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512593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9/7/2023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937080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9/7/2023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255811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0791FC79-3EC9-4C69-905A-C2446A4C63B1}" type="datetimeFigureOut">
              <a:rPr lang="en-US" smtClean="0"/>
              <a:t>9/7/2023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921773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0791FC79-3EC9-4C69-905A-C2446A4C63B1}" type="datetimeFigureOut">
              <a:rPr lang="en-US" smtClean="0"/>
              <a:t>9/7/2023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388225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0791FC79-3EC9-4C69-905A-C2446A4C63B1}" type="datetimeFigureOut">
              <a:rPr lang="en-US" smtClean="0"/>
              <a:t>9/7/2023</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309642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0791FC79-3EC9-4C69-905A-C2446A4C63B1}" type="datetimeFigureOut">
              <a:rPr lang="en-US" smtClean="0"/>
              <a:t>9/7/2023</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784668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791FC79-3EC9-4C69-905A-C2446A4C63B1}" type="datetimeFigureOut">
              <a:rPr lang="en-US" smtClean="0"/>
              <a:t>9/7/2023</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82944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91FC79-3EC9-4C69-905A-C2446A4C63B1}" type="datetimeFigureOut">
              <a:rPr lang="en-US" smtClean="0"/>
              <a:t>9/7/2023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14167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91FC79-3EC9-4C69-905A-C2446A4C63B1}" type="datetimeFigureOut">
              <a:rPr lang="en-US" smtClean="0"/>
              <a:t>9/7/2023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950774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1FC79-3EC9-4C69-905A-C2446A4C63B1}" type="datetimeFigureOut">
              <a:rPr lang="en-US" smtClean="0"/>
              <a:t>9/7/2023</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9C13D-952F-4C7A-ABD8-6280DD157FC5}" type="slidenum">
              <a:rPr lang="en-US" smtClean="0"/>
              <a:t>‹Nº›</a:t>
            </a:fld>
            <a:endParaRPr lang="en-US"/>
          </a:p>
        </p:txBody>
      </p:sp>
    </p:spTree>
    <p:extLst>
      <p:ext uri="{BB962C8B-B14F-4D97-AF65-F5344CB8AC3E}">
        <p14:creationId xmlns:p14="http://schemas.microsoft.com/office/powerpoint/2010/main" val="1531830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emf"/><Relationship Id="rId5" Type="http://schemas.openxmlformats.org/officeDocument/2006/relationships/image" Target="../media/image9.wmf"/><Relationship Id="rId4" Type="http://schemas.openxmlformats.org/officeDocument/2006/relationships/image" Target="../media/image8.wmf"/></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2.wmf"/><Relationship Id="rId5" Type="http://schemas.openxmlformats.org/officeDocument/2006/relationships/oleObject" Target="../embeddings/oleObject4.bin"/><Relationship Id="rId4" Type="http://schemas.openxmlformats.org/officeDocument/2006/relationships/image" Target="../media/image11.wmf"/></Relationships>
</file>

<file path=ppt/slides/_rels/slide26.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2.wmf"/><Relationship Id="rId5" Type="http://schemas.openxmlformats.org/officeDocument/2006/relationships/oleObject" Target="../embeddings/oleObject7.bin"/><Relationship Id="rId4" Type="http://schemas.openxmlformats.org/officeDocument/2006/relationships/image" Target="../media/image11.wmf"/></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9.bin"/><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44991" y="2032430"/>
            <a:ext cx="9144000" cy="2055994"/>
          </a:xfrm>
        </p:spPr>
        <p:txBody>
          <a:bodyPr>
            <a:normAutofit fontScale="90000"/>
          </a:bodyPr>
          <a:lstStyle/>
          <a:p>
            <a:br>
              <a:rPr lang="es-MX" dirty="0"/>
            </a:br>
            <a:r>
              <a:rPr lang="es-MX" sz="5300" b="1" dirty="0"/>
              <a:t>CURSO:</a:t>
            </a:r>
            <a:br>
              <a:rPr lang="es-MX" sz="5300" b="1" dirty="0"/>
            </a:br>
            <a:r>
              <a:rPr lang="es-MX" sz="5300" b="1" dirty="0"/>
              <a:t>ESTADÍSTICAS I</a:t>
            </a:r>
            <a:br>
              <a:rPr lang="es-MX" b="1" i="1" dirty="0"/>
            </a:br>
            <a:r>
              <a:rPr lang="es-MX" sz="4000" b="1" dirty="0"/>
              <a:t>Unidad II: Población y Muestra.</a:t>
            </a:r>
            <a:endParaRPr lang="en-US" sz="4000" b="1" i="1" dirty="0"/>
          </a:p>
        </p:txBody>
      </p:sp>
      <p:sp>
        <p:nvSpPr>
          <p:cNvPr id="3" name="Subtítulo 2"/>
          <p:cNvSpPr>
            <a:spLocks noGrp="1"/>
          </p:cNvSpPr>
          <p:nvPr>
            <p:ph type="subTitle" idx="1"/>
          </p:nvPr>
        </p:nvSpPr>
        <p:spPr>
          <a:xfrm>
            <a:off x="1550377" y="4182332"/>
            <a:ext cx="9144000" cy="635854"/>
          </a:xfrm>
        </p:spPr>
        <p:txBody>
          <a:bodyPr>
            <a:normAutofit/>
          </a:bodyPr>
          <a:lstStyle/>
          <a:p>
            <a:r>
              <a:rPr lang="es-MX" b="1" dirty="0"/>
              <a:t>Clase I: Población y Muestra.</a:t>
            </a:r>
          </a:p>
        </p:txBody>
      </p:sp>
      <p:pic>
        <p:nvPicPr>
          <p:cNvPr id="1026" name="Picture 2" descr="https://cftdelosrios.cl/wp-content/uploads/2021/09/cropped-Recurso-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3699" y="64357"/>
            <a:ext cx="3481754" cy="184638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p:cNvSpPr txBox="1">
            <a:spLocks/>
          </p:cNvSpPr>
          <p:nvPr/>
        </p:nvSpPr>
        <p:spPr>
          <a:xfrm>
            <a:off x="1462576" y="5061561"/>
            <a:ext cx="9144000" cy="16469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2000" b="1" dirty="0"/>
              <a:t>Profesor: Diego Miranda Olavarría</a:t>
            </a:r>
          </a:p>
          <a:p>
            <a:r>
              <a:rPr lang="es-MX" sz="2000" b="1" i="1" dirty="0"/>
              <a:t>Data </a:t>
            </a:r>
            <a:r>
              <a:rPr lang="es-MX" sz="2000" b="1" i="1" dirty="0" err="1"/>
              <a:t>Scientist</a:t>
            </a:r>
            <a:endParaRPr lang="es-MX" sz="2000" b="1" i="1" dirty="0"/>
          </a:p>
          <a:p>
            <a:endParaRPr lang="es-MX" sz="2000" dirty="0"/>
          </a:p>
        </p:txBody>
      </p:sp>
    </p:spTree>
    <p:extLst>
      <p:ext uri="{BB962C8B-B14F-4D97-AF65-F5344CB8AC3E}">
        <p14:creationId xmlns:p14="http://schemas.microsoft.com/office/powerpoint/2010/main" val="42993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a:extLst>
              <a:ext uri="{FF2B5EF4-FFF2-40B4-BE49-F238E27FC236}">
                <a16:creationId xmlns:a16="http://schemas.microsoft.com/office/drawing/2014/main" id="{C1598B89-3261-A189-5D50-F0CF917C2FEA}"/>
              </a:ext>
            </a:extLst>
          </p:cNvPr>
          <p:cNvSpPr>
            <a:spLocks noChangeArrowheads="1"/>
          </p:cNvSpPr>
          <p:nvPr/>
        </p:nvSpPr>
        <p:spPr bwMode="auto">
          <a:xfrm>
            <a:off x="1681163" y="852488"/>
            <a:ext cx="4343400" cy="2878137"/>
          </a:xfrm>
          <a:prstGeom prst="flowChartDocument">
            <a:avLst/>
          </a:prstGeom>
          <a:noFill/>
          <a:ln w="28575">
            <a:solidFill>
              <a:srgbClr val="CC0000"/>
            </a:solidFill>
            <a:miter lim="800000"/>
            <a:headEnd/>
            <a:tailEnd/>
          </a:ln>
          <a:effectLst/>
        </p:spPr>
        <p:txBody>
          <a:bodyPr tIns="118800" bIns="118800">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
                <a:srgbClr val="CC0000"/>
              </a:buClr>
              <a:buSzTx/>
              <a:buFont typeface="Wingdings" panose="05000000000000000000" pitchFamily="2" charset="2"/>
              <a:buNone/>
              <a:defRPr/>
            </a:pPr>
            <a:r>
              <a:rPr lang="es-ES_tradnl" altLang="es-CL" sz="1800" b="1" kern="0" dirty="0">
                <a:solidFill>
                  <a:srgbClr val="CC0000"/>
                </a:solidFill>
              </a:rPr>
              <a:t>ESTUDIOS DE POBLACIÓN</a:t>
            </a:r>
            <a:r>
              <a:rPr lang="es-ES_tradnl" altLang="es-CL" sz="1800" b="1" kern="0" dirty="0">
                <a:solidFill>
                  <a:srgbClr val="40458C"/>
                </a:solidFill>
              </a:rPr>
              <a:t> </a:t>
            </a:r>
          </a:p>
          <a:p>
            <a:pPr eaLnBrk="1" fontAlgn="auto" hangingPunct="1">
              <a:spcBef>
                <a:spcPct val="50000"/>
              </a:spcBef>
              <a:spcAft>
                <a:spcPts val="0"/>
              </a:spcAft>
              <a:buClr>
                <a:srgbClr val="CC0000"/>
              </a:buClr>
              <a:buSzTx/>
              <a:buFont typeface="Wingdings" panose="05000000000000000000" pitchFamily="2" charset="2"/>
              <a:buChar char="ü"/>
              <a:defRPr/>
            </a:pPr>
            <a:r>
              <a:rPr lang="es-ES_tradnl" altLang="es-CL" sz="1800" kern="0" dirty="0">
                <a:solidFill>
                  <a:srgbClr val="40458C"/>
                </a:solidFill>
              </a:rPr>
              <a:t>Imprescindible en recuentos e investigaciones exhaustivas</a:t>
            </a:r>
          </a:p>
          <a:p>
            <a:pPr eaLnBrk="1" fontAlgn="auto" hangingPunct="1">
              <a:spcBef>
                <a:spcPct val="50000"/>
              </a:spcBef>
              <a:spcAft>
                <a:spcPts val="0"/>
              </a:spcAft>
              <a:buClr>
                <a:srgbClr val="CC0000"/>
              </a:buClr>
              <a:buSzTx/>
              <a:buFont typeface="Wingdings" panose="05000000000000000000" pitchFamily="2" charset="2"/>
              <a:buChar char="ü"/>
              <a:defRPr/>
            </a:pPr>
            <a:r>
              <a:rPr lang="es-ES_tradnl" altLang="es-CL" sz="1800" kern="0" dirty="0">
                <a:solidFill>
                  <a:srgbClr val="40458C"/>
                </a:solidFill>
              </a:rPr>
              <a:t> Exigen amplios recursos humanos y materiales</a:t>
            </a:r>
          </a:p>
          <a:p>
            <a:pPr eaLnBrk="1" fontAlgn="auto" hangingPunct="1">
              <a:spcBef>
                <a:spcPct val="50000"/>
              </a:spcBef>
              <a:spcAft>
                <a:spcPts val="0"/>
              </a:spcAft>
              <a:buClr>
                <a:srgbClr val="CC0000"/>
              </a:buClr>
              <a:buSzTx/>
              <a:buFont typeface="Wingdings" panose="05000000000000000000" pitchFamily="2" charset="2"/>
              <a:buChar char="ü"/>
              <a:defRPr/>
            </a:pPr>
            <a:r>
              <a:rPr lang="es-ES_tradnl" altLang="es-CL" sz="1800" kern="0" dirty="0">
                <a:solidFill>
                  <a:srgbClr val="40458C"/>
                </a:solidFill>
              </a:rPr>
              <a:t> Costos elevados</a:t>
            </a:r>
            <a:endParaRPr lang="es-ES" altLang="es-CL" sz="1800" kern="0" dirty="0">
              <a:solidFill>
                <a:srgbClr val="40458C"/>
              </a:solidFill>
            </a:endParaRPr>
          </a:p>
        </p:txBody>
      </p:sp>
      <p:sp>
        <p:nvSpPr>
          <p:cNvPr id="5" name="AutoShape 4">
            <a:extLst>
              <a:ext uri="{FF2B5EF4-FFF2-40B4-BE49-F238E27FC236}">
                <a16:creationId xmlns:a16="http://schemas.microsoft.com/office/drawing/2014/main" id="{520D9C4E-C285-311B-8555-613181E6C2B2}"/>
              </a:ext>
            </a:extLst>
          </p:cNvPr>
          <p:cNvSpPr>
            <a:spLocks noChangeArrowheads="1"/>
          </p:cNvSpPr>
          <p:nvPr/>
        </p:nvSpPr>
        <p:spPr bwMode="auto">
          <a:xfrm>
            <a:off x="6024563" y="3213100"/>
            <a:ext cx="4800600" cy="3354388"/>
          </a:xfrm>
          <a:prstGeom prst="flowChartDocument">
            <a:avLst/>
          </a:prstGeom>
          <a:noFill/>
          <a:ln w="28575">
            <a:solidFill>
              <a:srgbClr val="CC0000"/>
            </a:solidFill>
            <a:miter lim="800000"/>
            <a:headEnd/>
            <a:tailEnd/>
          </a:ln>
          <a:effectLst/>
        </p:spPr>
        <p:txBody>
          <a:bodyPr tIns="118800" bIns="118800">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
                <a:srgbClr val="CC0000"/>
              </a:buClr>
              <a:buSzTx/>
              <a:buFont typeface="Wingdings" panose="05000000000000000000" pitchFamily="2" charset="2"/>
              <a:buNone/>
              <a:defRPr/>
            </a:pPr>
            <a:r>
              <a:rPr lang="es-ES_tradnl" altLang="es-CL" sz="1800" b="1" kern="0" dirty="0">
                <a:solidFill>
                  <a:srgbClr val="CC0000"/>
                </a:solidFill>
              </a:rPr>
              <a:t>ESTUDIOS MUESTRALES</a:t>
            </a:r>
            <a:r>
              <a:rPr lang="es-ES_tradnl" altLang="es-CL" sz="1800" b="1" kern="0" dirty="0">
                <a:solidFill>
                  <a:srgbClr val="40458C"/>
                </a:solidFill>
              </a:rPr>
              <a:t> </a:t>
            </a:r>
          </a:p>
          <a:p>
            <a:pPr eaLnBrk="1" fontAlgn="auto" hangingPunct="1">
              <a:spcBef>
                <a:spcPct val="50000"/>
              </a:spcBef>
              <a:spcAft>
                <a:spcPts val="0"/>
              </a:spcAft>
              <a:buClr>
                <a:srgbClr val="CC0000"/>
              </a:buClr>
              <a:buSzTx/>
              <a:buFont typeface="Wingdings" panose="05000000000000000000" pitchFamily="2" charset="2"/>
              <a:buChar char="ü"/>
              <a:defRPr/>
            </a:pPr>
            <a:r>
              <a:rPr lang="es-ES_tradnl" altLang="es-CL" sz="1800" kern="0" dirty="0">
                <a:solidFill>
                  <a:srgbClr val="40458C"/>
                </a:solidFill>
              </a:rPr>
              <a:t> Exigen trabajo especializado</a:t>
            </a:r>
          </a:p>
          <a:p>
            <a:pPr eaLnBrk="1" fontAlgn="auto" hangingPunct="1">
              <a:spcBef>
                <a:spcPct val="50000"/>
              </a:spcBef>
              <a:spcAft>
                <a:spcPts val="0"/>
              </a:spcAft>
              <a:buClr>
                <a:srgbClr val="CC0000"/>
              </a:buClr>
              <a:buSzTx/>
              <a:buFont typeface="Wingdings" panose="05000000000000000000" pitchFamily="2" charset="2"/>
              <a:buChar char="ü"/>
              <a:defRPr/>
            </a:pPr>
            <a:r>
              <a:rPr lang="es-ES_tradnl" altLang="es-CL" sz="1800" kern="0" dirty="0">
                <a:solidFill>
                  <a:srgbClr val="40458C"/>
                </a:solidFill>
              </a:rPr>
              <a:t> Permiten ahorro económico y de trabajo de campo</a:t>
            </a:r>
          </a:p>
          <a:p>
            <a:pPr eaLnBrk="1" fontAlgn="auto" hangingPunct="1">
              <a:spcBef>
                <a:spcPct val="50000"/>
              </a:spcBef>
              <a:spcAft>
                <a:spcPts val="0"/>
              </a:spcAft>
              <a:buClr>
                <a:srgbClr val="CC0000"/>
              </a:buClr>
              <a:buSzTx/>
              <a:buFont typeface="Wingdings" panose="05000000000000000000" pitchFamily="2" charset="2"/>
              <a:buChar char="ü"/>
              <a:defRPr/>
            </a:pPr>
            <a:r>
              <a:rPr lang="es-ES_tradnl" altLang="es-CL" sz="1800" kern="0" dirty="0">
                <a:solidFill>
                  <a:srgbClr val="40458C"/>
                </a:solidFill>
              </a:rPr>
              <a:t> Convenientes en poblaciones homogéneas</a:t>
            </a:r>
          </a:p>
          <a:p>
            <a:pPr eaLnBrk="1" fontAlgn="auto" hangingPunct="1">
              <a:spcBef>
                <a:spcPct val="50000"/>
              </a:spcBef>
              <a:spcAft>
                <a:spcPts val="0"/>
              </a:spcAft>
              <a:buClr>
                <a:srgbClr val="CC0000"/>
              </a:buClr>
              <a:buSzTx/>
              <a:buFont typeface="Wingdings" panose="05000000000000000000" pitchFamily="2" charset="2"/>
              <a:buChar char="ü"/>
              <a:defRPr/>
            </a:pPr>
            <a:r>
              <a:rPr lang="es-ES_tradnl" altLang="es-CL" sz="1800" kern="0" dirty="0">
                <a:solidFill>
                  <a:srgbClr val="40458C"/>
                </a:solidFill>
              </a:rPr>
              <a:t> Imprescindibles en procesos destructivos y poblaciones infinitas</a:t>
            </a:r>
            <a:endParaRPr lang="es-ES" altLang="es-CL" sz="1800" kern="0" dirty="0">
              <a:solidFill>
                <a:srgbClr val="40458C"/>
              </a:solidFill>
            </a:endParaRPr>
          </a:p>
        </p:txBody>
      </p:sp>
      <p:sp>
        <p:nvSpPr>
          <p:cNvPr id="21509" name="Rectangle 2">
            <a:extLst>
              <a:ext uri="{FF2B5EF4-FFF2-40B4-BE49-F238E27FC236}">
                <a16:creationId xmlns:a16="http://schemas.microsoft.com/office/drawing/2014/main" id="{5D9AD164-8661-52ED-5A81-7149EB282457}"/>
              </a:ext>
            </a:extLst>
          </p:cNvPr>
          <p:cNvSpPr txBox="1">
            <a:spLocks noChangeArrowheads="1"/>
          </p:cNvSpPr>
          <p:nvPr/>
        </p:nvSpPr>
        <p:spPr bwMode="auto">
          <a:xfrm>
            <a:off x="2424113" y="188913"/>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s-CL" dirty="0">
                <a:solidFill>
                  <a:srgbClr val="000066"/>
                </a:solidFill>
                <a:latin typeface="Arial Black" panose="020B0A04020102020204" pitchFamily="34" charset="0"/>
              </a:rPr>
              <a:t>Población y muestras</a:t>
            </a:r>
            <a:endParaRPr lang="es-ES" altLang="es-CL" dirty="0">
              <a:solidFill>
                <a:srgbClr val="000066"/>
              </a:solidFill>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strips(downRight)">
                                      <p:cBhvr>
                                        <p:cTn id="7" dur="500"/>
                                        <p:tgtEl>
                                          <p:spTgt spid="4">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strips(downRight)">
                                      <p:cBhvr>
                                        <p:cTn id="12" dur="500"/>
                                        <p:tgtEl>
                                          <p:spTgt spid="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strips(downRight)">
                                      <p:cBhvr>
                                        <p:cTn id="17" dur="500"/>
                                        <p:tgtEl>
                                          <p:spTgt spid="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strips(downRight)">
                                      <p:cBhvr>
                                        <p:cTn id="22" dur="500"/>
                                        <p:tgtEl>
                                          <p:spTgt spid="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strips(downRight)">
                                      <p:cBhvr>
                                        <p:cTn id="27" dur="500"/>
                                        <p:tgtEl>
                                          <p:spTgt spid="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5">
                                            <p:bg/>
                                          </p:spTgt>
                                        </p:tgtEl>
                                        <p:attrNameLst>
                                          <p:attrName>style.visibility</p:attrName>
                                        </p:attrNameLst>
                                      </p:cBhvr>
                                      <p:to>
                                        <p:strVal val="visible"/>
                                      </p:to>
                                    </p:set>
                                    <p:animEffect transition="in" filter="strips(downRight)">
                                      <p:cBhvr>
                                        <p:cTn id="32" dur="500"/>
                                        <p:tgtEl>
                                          <p:spTgt spid="5">
                                            <p:bg/>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strips(downRight)">
                                      <p:cBhvr>
                                        <p:cTn id="37" dur="500"/>
                                        <p:tgtEl>
                                          <p:spTgt spid="5">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5">
                                            <p:txEl>
                                              <p:pRg st="1" end="1"/>
                                            </p:txEl>
                                          </p:spTgt>
                                        </p:tgtEl>
                                        <p:attrNameLst>
                                          <p:attrName>style.visibility</p:attrName>
                                        </p:attrNameLst>
                                      </p:cBhvr>
                                      <p:to>
                                        <p:strVal val="visible"/>
                                      </p:to>
                                    </p:set>
                                    <p:animEffect transition="in" filter="strips(downRight)">
                                      <p:cBhvr>
                                        <p:cTn id="42" dur="500"/>
                                        <p:tgtEl>
                                          <p:spTgt spid="5">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5">
                                            <p:txEl>
                                              <p:pRg st="2" end="2"/>
                                            </p:txEl>
                                          </p:spTgt>
                                        </p:tgtEl>
                                        <p:attrNameLst>
                                          <p:attrName>style.visibility</p:attrName>
                                        </p:attrNameLst>
                                      </p:cBhvr>
                                      <p:to>
                                        <p:strVal val="visible"/>
                                      </p:to>
                                    </p:set>
                                    <p:animEffect transition="in" filter="strips(downRight)">
                                      <p:cBhvr>
                                        <p:cTn id="47" dur="500"/>
                                        <p:tgtEl>
                                          <p:spTgt spid="5">
                                            <p:txEl>
                                              <p:pRg st="2" end="2"/>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5">
                                            <p:txEl>
                                              <p:pRg st="3" end="3"/>
                                            </p:txEl>
                                          </p:spTgt>
                                        </p:tgtEl>
                                        <p:attrNameLst>
                                          <p:attrName>style.visibility</p:attrName>
                                        </p:attrNameLst>
                                      </p:cBhvr>
                                      <p:to>
                                        <p:strVal val="visible"/>
                                      </p:to>
                                    </p:set>
                                    <p:animEffect transition="in" filter="strips(downRight)">
                                      <p:cBhvr>
                                        <p:cTn id="52" dur="500"/>
                                        <p:tgtEl>
                                          <p:spTgt spid="5">
                                            <p:txEl>
                                              <p:pRg st="3" end="3"/>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5">
                                            <p:txEl>
                                              <p:pRg st="4" end="4"/>
                                            </p:txEl>
                                          </p:spTgt>
                                        </p:tgtEl>
                                        <p:attrNameLst>
                                          <p:attrName>style.visibility</p:attrName>
                                        </p:attrNameLst>
                                      </p:cBhvr>
                                      <p:to>
                                        <p:strVal val="visible"/>
                                      </p:to>
                                    </p:set>
                                    <p:animEffect transition="in" filter="strips(downRight)">
                                      <p:cBhvr>
                                        <p:cTn id="5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autoUpdateAnimBg="0"/>
      <p:bldP spid="5" grpId="0" build="p"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1148C-528F-8813-7368-23553C3CD0F1}"/>
              </a:ext>
            </a:extLst>
          </p:cNvPr>
          <p:cNvSpPr>
            <a:spLocks noGrp="1"/>
          </p:cNvSpPr>
          <p:nvPr>
            <p:ph type="title"/>
          </p:nvPr>
        </p:nvSpPr>
        <p:spPr>
          <a:xfrm>
            <a:off x="0" y="0"/>
            <a:ext cx="10515600" cy="1325563"/>
          </a:xfrm>
        </p:spPr>
        <p:txBody>
          <a:bodyPr/>
          <a:lstStyle/>
          <a:p>
            <a:r>
              <a:rPr lang="es-MX" b="1" dirty="0"/>
              <a:t>TIPOS DE MUESTREO</a:t>
            </a:r>
            <a:endParaRPr lang="es-CL" b="1" dirty="0"/>
          </a:p>
        </p:txBody>
      </p:sp>
      <p:sp>
        <p:nvSpPr>
          <p:cNvPr id="3" name="Marcador de contenido 2">
            <a:extLst>
              <a:ext uri="{FF2B5EF4-FFF2-40B4-BE49-F238E27FC236}">
                <a16:creationId xmlns:a16="http://schemas.microsoft.com/office/drawing/2014/main" id="{184BB4E7-1693-28BD-40BB-884BF7F9C3A7}"/>
              </a:ext>
            </a:extLst>
          </p:cNvPr>
          <p:cNvSpPr>
            <a:spLocks noGrp="1"/>
          </p:cNvSpPr>
          <p:nvPr>
            <p:ph idx="1"/>
          </p:nvPr>
        </p:nvSpPr>
        <p:spPr>
          <a:xfrm>
            <a:off x="197963" y="1480008"/>
            <a:ext cx="11679810" cy="5109328"/>
          </a:xfrm>
        </p:spPr>
        <p:txBody>
          <a:bodyPr>
            <a:normAutofit/>
          </a:bodyPr>
          <a:lstStyle/>
          <a:p>
            <a:pPr marL="0" indent="0" algn="just">
              <a:buNone/>
            </a:pPr>
            <a:r>
              <a:rPr lang="es-MX" dirty="0"/>
              <a:t>El principal aporte de la Estadística es el hecho de ser la única disciplina capaz de cuantificar la incertidumbre de los datos observados pese a no conocer la información en su totalidad. Para poder cuantificar esta incertidumbre, es necesario que todos los datos de una muestra sean obtenidos de forma correcta, es decir, aleatoria. Claramente distintas muestras pueden entregar distintas estimaciones de un parámetro, por lo que es crucial hacer la muestra de una manera aleatoria. La forma en que los datos son extraídos nos debe permitir asegurar que el error de estimación sea lo menor posible, o bien, que la variabilidad muestral sea lo más pequeña posible. Existen dos grandes categorías de tipos de muestreo</a:t>
            </a:r>
            <a:endParaRPr lang="es-CL" dirty="0"/>
          </a:p>
        </p:txBody>
      </p:sp>
    </p:spTree>
    <p:extLst>
      <p:ext uri="{BB962C8B-B14F-4D97-AF65-F5344CB8AC3E}">
        <p14:creationId xmlns:p14="http://schemas.microsoft.com/office/powerpoint/2010/main" val="1097597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1148C-528F-8813-7368-23553C3CD0F1}"/>
              </a:ext>
            </a:extLst>
          </p:cNvPr>
          <p:cNvSpPr>
            <a:spLocks noGrp="1"/>
          </p:cNvSpPr>
          <p:nvPr>
            <p:ph type="title"/>
          </p:nvPr>
        </p:nvSpPr>
        <p:spPr>
          <a:xfrm>
            <a:off x="0" y="0"/>
            <a:ext cx="10515600" cy="1325563"/>
          </a:xfrm>
        </p:spPr>
        <p:txBody>
          <a:bodyPr/>
          <a:lstStyle/>
          <a:p>
            <a:r>
              <a:rPr lang="es-MX" b="1" dirty="0"/>
              <a:t>MUESTREO ALEATORIO (PROBABILÍSTICO)</a:t>
            </a:r>
            <a:endParaRPr lang="es-CL" b="1" dirty="0"/>
          </a:p>
        </p:txBody>
      </p:sp>
      <p:sp>
        <p:nvSpPr>
          <p:cNvPr id="3" name="Marcador de contenido 2">
            <a:extLst>
              <a:ext uri="{FF2B5EF4-FFF2-40B4-BE49-F238E27FC236}">
                <a16:creationId xmlns:a16="http://schemas.microsoft.com/office/drawing/2014/main" id="{184BB4E7-1693-28BD-40BB-884BF7F9C3A7}"/>
              </a:ext>
            </a:extLst>
          </p:cNvPr>
          <p:cNvSpPr>
            <a:spLocks noGrp="1"/>
          </p:cNvSpPr>
          <p:nvPr>
            <p:ph idx="1"/>
          </p:nvPr>
        </p:nvSpPr>
        <p:spPr>
          <a:xfrm>
            <a:off x="197963" y="1564848"/>
            <a:ext cx="11679810" cy="5024487"/>
          </a:xfrm>
        </p:spPr>
        <p:txBody>
          <a:bodyPr>
            <a:normAutofit/>
          </a:bodyPr>
          <a:lstStyle/>
          <a:p>
            <a:pPr marL="0" indent="0" algn="just">
              <a:buNone/>
            </a:pPr>
            <a:r>
              <a:rPr lang="es-MX" dirty="0"/>
              <a:t>En una muestra aleatoria o de probabilidad conocemos las posibilidades de que un elemento de la población se incluya o no en la muestra. Como resultado de lo anterior, es posible determinar objetivamente las estimaciones de las características de la población que resultan de una muestra dada; es decir, se puede describir matemáticamente qué tan objetivas son las estimaciones correspondientes.</a:t>
            </a:r>
          </a:p>
          <a:p>
            <a:pPr marL="0" indent="0" algn="just">
              <a:buNone/>
            </a:pPr>
            <a:endParaRPr lang="es-MX" dirty="0"/>
          </a:p>
          <a:p>
            <a:pPr marL="0" indent="0" algn="just">
              <a:buNone/>
            </a:pPr>
            <a:r>
              <a:rPr lang="es-MX" dirty="0"/>
              <a:t>Comencemos a analizar este proceso introduciendo cuatro métodos del muestreo aleatorio:</a:t>
            </a:r>
            <a:endParaRPr lang="es-CL" dirty="0"/>
          </a:p>
        </p:txBody>
      </p:sp>
    </p:spTree>
    <p:extLst>
      <p:ext uri="{BB962C8B-B14F-4D97-AF65-F5344CB8AC3E}">
        <p14:creationId xmlns:p14="http://schemas.microsoft.com/office/powerpoint/2010/main" val="2810361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1148C-528F-8813-7368-23553C3CD0F1}"/>
              </a:ext>
            </a:extLst>
          </p:cNvPr>
          <p:cNvSpPr>
            <a:spLocks noGrp="1"/>
          </p:cNvSpPr>
          <p:nvPr>
            <p:ph type="title"/>
          </p:nvPr>
        </p:nvSpPr>
        <p:spPr>
          <a:xfrm>
            <a:off x="0" y="0"/>
            <a:ext cx="10515600" cy="1325563"/>
          </a:xfrm>
        </p:spPr>
        <p:txBody>
          <a:bodyPr/>
          <a:lstStyle/>
          <a:p>
            <a:r>
              <a:rPr lang="es-MX" b="1" dirty="0"/>
              <a:t>MUESTREO ALEATORIO SIMPLE</a:t>
            </a:r>
            <a:endParaRPr lang="es-CL" b="1" dirty="0"/>
          </a:p>
        </p:txBody>
      </p:sp>
      <p:sp>
        <p:nvSpPr>
          <p:cNvPr id="3" name="Marcador de contenido 2">
            <a:extLst>
              <a:ext uri="{FF2B5EF4-FFF2-40B4-BE49-F238E27FC236}">
                <a16:creationId xmlns:a16="http://schemas.microsoft.com/office/drawing/2014/main" id="{184BB4E7-1693-28BD-40BB-884BF7F9C3A7}"/>
              </a:ext>
            </a:extLst>
          </p:cNvPr>
          <p:cNvSpPr>
            <a:spLocks noGrp="1"/>
          </p:cNvSpPr>
          <p:nvPr>
            <p:ph idx="1"/>
          </p:nvPr>
        </p:nvSpPr>
        <p:spPr>
          <a:xfrm>
            <a:off x="197963" y="1442300"/>
            <a:ext cx="11679810" cy="5147035"/>
          </a:xfrm>
        </p:spPr>
        <p:txBody>
          <a:bodyPr>
            <a:normAutofit/>
          </a:bodyPr>
          <a:lstStyle/>
          <a:p>
            <a:pPr marL="0" indent="0" algn="just">
              <a:buNone/>
            </a:pPr>
            <a:r>
              <a:rPr lang="es-MX" dirty="0"/>
              <a:t>El muestreo aleatorio simple selecciona muestras mediante métodos que permiten que cada posible muestra tenga una igual probabilidad de ser seleccionada y que cada elemento de la población total tenga una oportunidad igual de ser incluida en la muestra.</a:t>
            </a:r>
          </a:p>
          <a:p>
            <a:pPr marL="0" indent="0" algn="just">
              <a:buNone/>
            </a:pPr>
            <a:endParaRPr lang="es-MX" dirty="0"/>
          </a:p>
        </p:txBody>
      </p:sp>
    </p:spTree>
    <p:extLst>
      <p:ext uri="{BB962C8B-B14F-4D97-AF65-F5344CB8AC3E}">
        <p14:creationId xmlns:p14="http://schemas.microsoft.com/office/powerpoint/2010/main" val="988642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1148C-528F-8813-7368-23553C3CD0F1}"/>
              </a:ext>
            </a:extLst>
          </p:cNvPr>
          <p:cNvSpPr>
            <a:spLocks noGrp="1"/>
          </p:cNvSpPr>
          <p:nvPr>
            <p:ph type="title"/>
          </p:nvPr>
        </p:nvSpPr>
        <p:spPr>
          <a:xfrm>
            <a:off x="0" y="0"/>
            <a:ext cx="10515600" cy="1325563"/>
          </a:xfrm>
        </p:spPr>
        <p:txBody>
          <a:bodyPr/>
          <a:lstStyle/>
          <a:p>
            <a:r>
              <a:rPr lang="es-MX" b="1" dirty="0"/>
              <a:t>MUESTREO SISTEMÁTICO</a:t>
            </a:r>
            <a:endParaRPr lang="es-CL" b="1" dirty="0"/>
          </a:p>
        </p:txBody>
      </p:sp>
      <p:sp>
        <p:nvSpPr>
          <p:cNvPr id="3" name="Marcador de contenido 2">
            <a:extLst>
              <a:ext uri="{FF2B5EF4-FFF2-40B4-BE49-F238E27FC236}">
                <a16:creationId xmlns:a16="http://schemas.microsoft.com/office/drawing/2014/main" id="{184BB4E7-1693-28BD-40BB-884BF7F9C3A7}"/>
              </a:ext>
            </a:extLst>
          </p:cNvPr>
          <p:cNvSpPr>
            <a:spLocks noGrp="1"/>
          </p:cNvSpPr>
          <p:nvPr>
            <p:ph idx="1"/>
          </p:nvPr>
        </p:nvSpPr>
        <p:spPr>
          <a:xfrm>
            <a:off x="197963" y="1442300"/>
            <a:ext cx="11679810" cy="5147035"/>
          </a:xfrm>
        </p:spPr>
        <p:txBody>
          <a:bodyPr>
            <a:normAutofit/>
          </a:bodyPr>
          <a:lstStyle/>
          <a:p>
            <a:pPr marL="0" indent="0" algn="just">
              <a:buNone/>
            </a:pPr>
            <a:r>
              <a:rPr lang="es-MX" dirty="0"/>
              <a:t>En el muestreo sistemático, los elementos son seleccionados de la población dentro de un intervalo uniforme que se mide con respecto al tiempo, al orden o al espacio. Si tuviera que entrevistar a cada vigésimo estudiante de una universidad, escogería un punto de inicio aleatorio entre los primeros 20 nombres del directorio estudiantil y luego seleccionaría cada veintavo nombre de ahí en adelante. El muestreo sistemático difiere del muestreo aleatorio simple en que cada elemento tiene igual oportunidad de ser seleccionado, pero cada muestra no tiene una posibilidad igual de ser seleccionada.</a:t>
            </a:r>
            <a:endParaRPr lang="es-CL" dirty="0"/>
          </a:p>
          <a:p>
            <a:pPr marL="0" indent="0" algn="just">
              <a:buNone/>
            </a:pPr>
            <a:endParaRPr lang="es-CL" dirty="0"/>
          </a:p>
        </p:txBody>
      </p:sp>
    </p:spTree>
    <p:extLst>
      <p:ext uri="{BB962C8B-B14F-4D97-AF65-F5344CB8AC3E}">
        <p14:creationId xmlns:p14="http://schemas.microsoft.com/office/powerpoint/2010/main" val="1661147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1148C-528F-8813-7368-23553C3CD0F1}"/>
              </a:ext>
            </a:extLst>
          </p:cNvPr>
          <p:cNvSpPr>
            <a:spLocks noGrp="1"/>
          </p:cNvSpPr>
          <p:nvPr>
            <p:ph type="title"/>
          </p:nvPr>
        </p:nvSpPr>
        <p:spPr>
          <a:xfrm>
            <a:off x="0" y="0"/>
            <a:ext cx="10515600" cy="1325563"/>
          </a:xfrm>
        </p:spPr>
        <p:txBody>
          <a:bodyPr/>
          <a:lstStyle/>
          <a:p>
            <a:r>
              <a:rPr lang="es-MX" b="1" dirty="0"/>
              <a:t>MUESTREO ESTRATIFICADO</a:t>
            </a:r>
            <a:endParaRPr lang="es-CL" b="1" dirty="0"/>
          </a:p>
        </p:txBody>
      </p:sp>
      <p:sp>
        <p:nvSpPr>
          <p:cNvPr id="3" name="Marcador de contenido 2">
            <a:extLst>
              <a:ext uri="{FF2B5EF4-FFF2-40B4-BE49-F238E27FC236}">
                <a16:creationId xmlns:a16="http://schemas.microsoft.com/office/drawing/2014/main" id="{184BB4E7-1693-28BD-40BB-884BF7F9C3A7}"/>
              </a:ext>
            </a:extLst>
          </p:cNvPr>
          <p:cNvSpPr>
            <a:spLocks noGrp="1"/>
          </p:cNvSpPr>
          <p:nvPr>
            <p:ph idx="1"/>
          </p:nvPr>
        </p:nvSpPr>
        <p:spPr>
          <a:xfrm>
            <a:off x="197963" y="1517714"/>
            <a:ext cx="11679810" cy="5071621"/>
          </a:xfrm>
        </p:spPr>
        <p:txBody>
          <a:bodyPr>
            <a:normAutofit/>
          </a:bodyPr>
          <a:lstStyle/>
          <a:p>
            <a:pPr marL="0" indent="0" algn="just">
              <a:buNone/>
            </a:pPr>
            <a:r>
              <a:rPr lang="es-MX" dirty="0"/>
              <a:t>Para utilizar el muestreo estratificado, dividimos la población en grupos relativamente homogéneos, llamados estratos. Después utilizamos uno de los dos planteamientos: o bien seleccionamos aleatoriamente, en cada estrato, un número específico de elementos correspondiente a la proporción del mismo en relación con la población completa, o extraemos el mismo número de elementos de cada estrato y después ponderamos los resultados considerando la proporción que el estrato representa con respecto a la población total. Con cualquiera de los planteamientos, el muestreo estratificado garantiza que cada elemento de la población tenga posibilidad de ser seleccionado. El muestreo estratificado resulta apropiado cuando la población ya está dividida en grupos de diferentes tamaños y deseamos tomar en cuenta esta condición.</a:t>
            </a:r>
            <a:endParaRPr lang="es-CL" dirty="0"/>
          </a:p>
        </p:txBody>
      </p:sp>
    </p:spTree>
    <p:extLst>
      <p:ext uri="{BB962C8B-B14F-4D97-AF65-F5344CB8AC3E}">
        <p14:creationId xmlns:p14="http://schemas.microsoft.com/office/powerpoint/2010/main" val="2735900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1148C-528F-8813-7368-23553C3CD0F1}"/>
              </a:ext>
            </a:extLst>
          </p:cNvPr>
          <p:cNvSpPr>
            <a:spLocks noGrp="1"/>
          </p:cNvSpPr>
          <p:nvPr>
            <p:ph type="title"/>
          </p:nvPr>
        </p:nvSpPr>
        <p:spPr>
          <a:xfrm>
            <a:off x="0" y="0"/>
            <a:ext cx="10515600" cy="1325563"/>
          </a:xfrm>
        </p:spPr>
        <p:txBody>
          <a:bodyPr/>
          <a:lstStyle/>
          <a:p>
            <a:r>
              <a:rPr lang="es-MX" b="1" dirty="0"/>
              <a:t>MUESTREO POR CONGLOMERADOS</a:t>
            </a:r>
            <a:endParaRPr lang="es-CL" b="1" dirty="0"/>
          </a:p>
        </p:txBody>
      </p:sp>
      <p:sp>
        <p:nvSpPr>
          <p:cNvPr id="3" name="Marcador de contenido 2">
            <a:extLst>
              <a:ext uri="{FF2B5EF4-FFF2-40B4-BE49-F238E27FC236}">
                <a16:creationId xmlns:a16="http://schemas.microsoft.com/office/drawing/2014/main" id="{184BB4E7-1693-28BD-40BB-884BF7F9C3A7}"/>
              </a:ext>
            </a:extLst>
          </p:cNvPr>
          <p:cNvSpPr>
            <a:spLocks noGrp="1"/>
          </p:cNvSpPr>
          <p:nvPr>
            <p:ph idx="1"/>
          </p:nvPr>
        </p:nvSpPr>
        <p:spPr>
          <a:xfrm>
            <a:off x="197963" y="1517714"/>
            <a:ext cx="11679810" cy="5071621"/>
          </a:xfrm>
        </p:spPr>
        <p:txBody>
          <a:bodyPr>
            <a:normAutofit/>
          </a:bodyPr>
          <a:lstStyle/>
          <a:p>
            <a:pPr marL="0" indent="0" algn="just">
              <a:buNone/>
            </a:pPr>
            <a:r>
              <a:rPr lang="es-MX" dirty="0"/>
              <a:t>Los elementos de la población se encuentran agrupados en distintos grupos denominados conglomerados y los sujetos de la muestra corresponden a los que pertenecen a los conglomerados seleccionados de forma aleatorias simples.</a:t>
            </a:r>
            <a:endParaRPr lang="es-CL" dirty="0"/>
          </a:p>
        </p:txBody>
      </p:sp>
    </p:spTree>
    <p:extLst>
      <p:ext uri="{BB962C8B-B14F-4D97-AF65-F5344CB8AC3E}">
        <p14:creationId xmlns:p14="http://schemas.microsoft.com/office/powerpoint/2010/main" val="2653226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Marcador de número de diapositiva 1">
            <a:extLst>
              <a:ext uri="{FF2B5EF4-FFF2-40B4-BE49-F238E27FC236}">
                <a16:creationId xmlns:a16="http://schemas.microsoft.com/office/drawing/2014/main" id="{1E798698-697F-4417-CDF2-B34A0CB20B5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38B24FE-4428-4D95-8C11-0CE475EA15AD}" type="slidenum">
              <a:rPr lang="es-ES" altLang="es-CL" sz="1200" smtClean="0">
                <a:latin typeface="Comic Sans MS" panose="030F0702030302020204" pitchFamily="66" charset="0"/>
              </a:rPr>
              <a:pPr>
                <a:spcBef>
                  <a:spcPct val="0"/>
                </a:spcBef>
                <a:buFontTx/>
                <a:buNone/>
              </a:pPr>
              <a:t>17</a:t>
            </a:fld>
            <a:endParaRPr lang="es-ES" altLang="es-CL" sz="1200">
              <a:latin typeface="Comic Sans MS" panose="030F0702030302020204" pitchFamily="66" charset="0"/>
            </a:endParaRPr>
          </a:p>
        </p:txBody>
      </p:sp>
      <p:sp>
        <p:nvSpPr>
          <p:cNvPr id="38915" name="Marcador de número de diapositiva 2">
            <a:extLst>
              <a:ext uri="{FF2B5EF4-FFF2-40B4-BE49-F238E27FC236}">
                <a16:creationId xmlns:a16="http://schemas.microsoft.com/office/drawing/2014/main" id="{452B9356-FD31-CAD2-A0A4-C08D165FEC35}"/>
              </a:ext>
            </a:extLst>
          </p:cNvPr>
          <p:cNvSpPr txBox="1">
            <a:spLocks/>
          </p:cNvSpPr>
          <p:nvPr/>
        </p:nvSpPr>
        <p:spPr bwMode="auto">
          <a:xfrm>
            <a:off x="8680450" y="64246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ES_tradnl" altLang="es-CL" sz="800" b="1">
                <a:solidFill>
                  <a:srgbClr val="40458C"/>
                </a:solidFill>
                <a:latin typeface="Tahoma" panose="020B0604030504040204" pitchFamily="34" charset="0"/>
              </a:rPr>
              <a:t>Encuestas por muestreo    </a:t>
            </a:r>
            <a:fld id="{31D9BA77-32A1-4564-91DB-E5D0130FF4CA}" type="slidenum">
              <a:rPr lang="es-ES" altLang="es-CL" sz="800" b="1">
                <a:solidFill>
                  <a:srgbClr val="40458C"/>
                </a:solidFill>
                <a:latin typeface="Tahoma" panose="020B0604030504040204" pitchFamily="34" charset="0"/>
              </a:rPr>
              <a:pPr eaLnBrk="1" hangingPunct="1">
                <a:spcBef>
                  <a:spcPct val="0"/>
                </a:spcBef>
                <a:buFontTx/>
                <a:buNone/>
              </a:pPr>
              <a:t>17</a:t>
            </a:fld>
            <a:endParaRPr lang="es-ES" altLang="es-CL" sz="800" b="1">
              <a:solidFill>
                <a:srgbClr val="40458C"/>
              </a:solidFill>
              <a:latin typeface="Tahoma" panose="020B0604030504040204" pitchFamily="34" charset="0"/>
            </a:endParaRPr>
          </a:p>
        </p:txBody>
      </p:sp>
      <p:grpSp>
        <p:nvGrpSpPr>
          <p:cNvPr id="4" name="Group 3">
            <a:extLst>
              <a:ext uri="{FF2B5EF4-FFF2-40B4-BE49-F238E27FC236}">
                <a16:creationId xmlns:a16="http://schemas.microsoft.com/office/drawing/2014/main" id="{28AB3E46-6263-90FE-5ACD-98617470E350}"/>
              </a:ext>
            </a:extLst>
          </p:cNvPr>
          <p:cNvGrpSpPr>
            <a:grpSpLocks/>
          </p:cNvGrpSpPr>
          <p:nvPr/>
        </p:nvGrpSpPr>
        <p:grpSpPr bwMode="auto">
          <a:xfrm>
            <a:off x="1898650" y="1547813"/>
            <a:ext cx="2100263" cy="1887537"/>
            <a:chOff x="768" y="624"/>
            <a:chExt cx="1323" cy="1189"/>
          </a:xfrm>
        </p:grpSpPr>
        <p:sp>
          <p:nvSpPr>
            <p:cNvPr id="5" name="Rectangle 4">
              <a:extLst>
                <a:ext uri="{FF2B5EF4-FFF2-40B4-BE49-F238E27FC236}">
                  <a16:creationId xmlns:a16="http://schemas.microsoft.com/office/drawing/2014/main" id="{8DDE30A5-62DA-5028-85BD-369AF9045EFA}"/>
                </a:ext>
              </a:extLst>
            </p:cNvPr>
            <p:cNvSpPr>
              <a:spLocks noChangeArrowheads="1"/>
            </p:cNvSpPr>
            <p:nvPr/>
          </p:nvSpPr>
          <p:spPr bwMode="auto">
            <a:xfrm>
              <a:off x="768" y="624"/>
              <a:ext cx="1323" cy="1189"/>
            </a:xfrm>
            <a:prstGeom prst="rect">
              <a:avLst/>
            </a:prstGeom>
            <a:noFill/>
            <a:ln w="25400">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6" name="AutoShape 5">
              <a:extLst>
                <a:ext uri="{FF2B5EF4-FFF2-40B4-BE49-F238E27FC236}">
                  <a16:creationId xmlns:a16="http://schemas.microsoft.com/office/drawing/2014/main" id="{529F2061-02B5-5ACE-3F37-47C7E5409A78}"/>
                </a:ext>
              </a:extLst>
            </p:cNvPr>
            <p:cNvSpPr>
              <a:spLocks noChangeArrowheads="1"/>
            </p:cNvSpPr>
            <p:nvPr/>
          </p:nvSpPr>
          <p:spPr bwMode="auto">
            <a:xfrm>
              <a:off x="1312" y="1285"/>
              <a:ext cx="152" cy="149"/>
            </a:xfrm>
            <a:prstGeom prst="triangle">
              <a:avLst>
                <a:gd name="adj" fmla="val 50000"/>
              </a:avLst>
            </a:prstGeom>
            <a:solidFill>
              <a:srgbClr val="339933"/>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7" name="AutoShape 6">
              <a:extLst>
                <a:ext uri="{FF2B5EF4-FFF2-40B4-BE49-F238E27FC236}">
                  <a16:creationId xmlns:a16="http://schemas.microsoft.com/office/drawing/2014/main" id="{A4FB0AD1-178A-EA34-7CE1-B72DD7A06FB9}"/>
                </a:ext>
              </a:extLst>
            </p:cNvPr>
            <p:cNvSpPr>
              <a:spLocks noChangeArrowheads="1"/>
            </p:cNvSpPr>
            <p:nvPr/>
          </p:nvSpPr>
          <p:spPr bwMode="auto">
            <a:xfrm>
              <a:off x="976" y="997"/>
              <a:ext cx="265" cy="149"/>
            </a:xfrm>
            <a:prstGeom prst="triangle">
              <a:avLst>
                <a:gd name="adj" fmla="val 50000"/>
              </a:avLst>
            </a:prstGeom>
            <a:solidFill>
              <a:srgbClr val="339933"/>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8" name="AutoShape 7">
              <a:extLst>
                <a:ext uri="{FF2B5EF4-FFF2-40B4-BE49-F238E27FC236}">
                  <a16:creationId xmlns:a16="http://schemas.microsoft.com/office/drawing/2014/main" id="{3440E87A-8201-6459-1CB2-CF1248BE832E}"/>
                </a:ext>
              </a:extLst>
            </p:cNvPr>
            <p:cNvSpPr>
              <a:spLocks noChangeArrowheads="1"/>
            </p:cNvSpPr>
            <p:nvPr/>
          </p:nvSpPr>
          <p:spPr bwMode="auto">
            <a:xfrm>
              <a:off x="1216" y="1525"/>
              <a:ext cx="151" cy="150"/>
            </a:xfrm>
            <a:prstGeom prst="triangle">
              <a:avLst>
                <a:gd name="adj" fmla="val 50000"/>
              </a:avLst>
            </a:prstGeom>
            <a:solidFill>
              <a:srgbClr val="339933"/>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9" name="AutoShape 8">
              <a:extLst>
                <a:ext uri="{FF2B5EF4-FFF2-40B4-BE49-F238E27FC236}">
                  <a16:creationId xmlns:a16="http://schemas.microsoft.com/office/drawing/2014/main" id="{483ACDA3-CDAA-1207-F779-2D5E98BAB883}"/>
                </a:ext>
              </a:extLst>
            </p:cNvPr>
            <p:cNvSpPr>
              <a:spLocks noChangeArrowheads="1"/>
            </p:cNvSpPr>
            <p:nvPr/>
          </p:nvSpPr>
          <p:spPr bwMode="auto">
            <a:xfrm>
              <a:off x="1696" y="997"/>
              <a:ext cx="303" cy="224"/>
            </a:xfrm>
            <a:prstGeom prst="triangle">
              <a:avLst>
                <a:gd name="adj" fmla="val 50000"/>
              </a:avLst>
            </a:prstGeom>
            <a:solidFill>
              <a:srgbClr val="339933"/>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0" name="AutoShape 9">
              <a:extLst>
                <a:ext uri="{FF2B5EF4-FFF2-40B4-BE49-F238E27FC236}">
                  <a16:creationId xmlns:a16="http://schemas.microsoft.com/office/drawing/2014/main" id="{2033BC3A-D59C-D119-8857-E6CE0F71DEE6}"/>
                </a:ext>
              </a:extLst>
            </p:cNvPr>
            <p:cNvSpPr>
              <a:spLocks noChangeArrowheads="1"/>
            </p:cNvSpPr>
            <p:nvPr/>
          </p:nvSpPr>
          <p:spPr bwMode="auto">
            <a:xfrm>
              <a:off x="1696" y="709"/>
              <a:ext cx="113" cy="112"/>
            </a:xfrm>
            <a:prstGeom prst="triangle">
              <a:avLst>
                <a:gd name="adj" fmla="val 50000"/>
              </a:avLst>
            </a:prstGeom>
            <a:solidFill>
              <a:srgbClr val="339933"/>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1" name="AutoShape 10">
              <a:extLst>
                <a:ext uri="{FF2B5EF4-FFF2-40B4-BE49-F238E27FC236}">
                  <a16:creationId xmlns:a16="http://schemas.microsoft.com/office/drawing/2014/main" id="{68291C1F-B987-7B61-CE21-1E085CC7F546}"/>
                </a:ext>
              </a:extLst>
            </p:cNvPr>
            <p:cNvSpPr>
              <a:spLocks noChangeArrowheads="1"/>
            </p:cNvSpPr>
            <p:nvPr/>
          </p:nvSpPr>
          <p:spPr bwMode="auto">
            <a:xfrm>
              <a:off x="919" y="1333"/>
              <a:ext cx="227" cy="187"/>
            </a:xfrm>
            <a:prstGeom prst="octagon">
              <a:avLst>
                <a:gd name="adj" fmla="val 29287"/>
              </a:avLst>
            </a:prstGeom>
            <a:solidFill>
              <a:srgbClr val="9999FF"/>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2" name="AutoShape 11">
              <a:extLst>
                <a:ext uri="{FF2B5EF4-FFF2-40B4-BE49-F238E27FC236}">
                  <a16:creationId xmlns:a16="http://schemas.microsoft.com/office/drawing/2014/main" id="{3361DC34-8D6C-2EAC-1C90-CEF4C9C78C98}"/>
                </a:ext>
              </a:extLst>
            </p:cNvPr>
            <p:cNvSpPr>
              <a:spLocks noChangeArrowheads="1"/>
            </p:cNvSpPr>
            <p:nvPr/>
          </p:nvSpPr>
          <p:spPr bwMode="auto">
            <a:xfrm>
              <a:off x="1408" y="997"/>
              <a:ext cx="227" cy="187"/>
            </a:xfrm>
            <a:prstGeom prst="octagon">
              <a:avLst>
                <a:gd name="adj" fmla="val 29287"/>
              </a:avLst>
            </a:prstGeom>
            <a:solidFill>
              <a:srgbClr val="9999FF"/>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3" name="AutoShape 12">
              <a:extLst>
                <a:ext uri="{FF2B5EF4-FFF2-40B4-BE49-F238E27FC236}">
                  <a16:creationId xmlns:a16="http://schemas.microsoft.com/office/drawing/2014/main" id="{A4FBD94B-A58B-BC41-607C-418933298006}"/>
                </a:ext>
              </a:extLst>
            </p:cNvPr>
            <p:cNvSpPr>
              <a:spLocks noChangeArrowheads="1"/>
            </p:cNvSpPr>
            <p:nvPr/>
          </p:nvSpPr>
          <p:spPr bwMode="auto">
            <a:xfrm>
              <a:off x="1600" y="1525"/>
              <a:ext cx="151" cy="150"/>
            </a:xfrm>
            <a:prstGeom prst="octagon">
              <a:avLst>
                <a:gd name="adj" fmla="val 29287"/>
              </a:avLst>
            </a:prstGeom>
            <a:solidFill>
              <a:srgbClr val="9999FF"/>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4" name="AutoShape 13">
              <a:extLst>
                <a:ext uri="{FF2B5EF4-FFF2-40B4-BE49-F238E27FC236}">
                  <a16:creationId xmlns:a16="http://schemas.microsoft.com/office/drawing/2014/main" id="{A25D70DD-0249-8B9D-8AF0-B030DF23CE3A}"/>
                </a:ext>
              </a:extLst>
            </p:cNvPr>
            <p:cNvSpPr>
              <a:spLocks noChangeArrowheads="1"/>
            </p:cNvSpPr>
            <p:nvPr/>
          </p:nvSpPr>
          <p:spPr bwMode="auto">
            <a:xfrm>
              <a:off x="1864" y="1520"/>
              <a:ext cx="114" cy="112"/>
            </a:xfrm>
            <a:prstGeom prst="octagon">
              <a:avLst>
                <a:gd name="adj" fmla="val 29287"/>
              </a:avLst>
            </a:prstGeom>
            <a:solidFill>
              <a:srgbClr val="9999FF"/>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5" name="AutoShape 14">
              <a:extLst>
                <a:ext uri="{FF2B5EF4-FFF2-40B4-BE49-F238E27FC236}">
                  <a16:creationId xmlns:a16="http://schemas.microsoft.com/office/drawing/2014/main" id="{021CA50D-C2CF-94D6-EC24-6E69C1EDB68D}"/>
                </a:ext>
              </a:extLst>
            </p:cNvPr>
            <p:cNvSpPr>
              <a:spLocks noChangeArrowheads="1"/>
            </p:cNvSpPr>
            <p:nvPr/>
          </p:nvSpPr>
          <p:spPr bwMode="auto">
            <a:xfrm>
              <a:off x="1216" y="709"/>
              <a:ext cx="302" cy="261"/>
            </a:xfrm>
            <a:prstGeom prst="octagon">
              <a:avLst>
                <a:gd name="adj" fmla="val 29287"/>
              </a:avLst>
            </a:prstGeom>
            <a:solidFill>
              <a:srgbClr val="9999FF"/>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6" name="AutoShape 15">
              <a:extLst>
                <a:ext uri="{FF2B5EF4-FFF2-40B4-BE49-F238E27FC236}">
                  <a16:creationId xmlns:a16="http://schemas.microsoft.com/office/drawing/2014/main" id="{33C08E21-911C-7A82-C472-D05F5F2F3052}"/>
                </a:ext>
              </a:extLst>
            </p:cNvPr>
            <p:cNvSpPr>
              <a:spLocks noChangeArrowheads="1"/>
            </p:cNvSpPr>
            <p:nvPr/>
          </p:nvSpPr>
          <p:spPr bwMode="auto">
            <a:xfrm>
              <a:off x="806" y="1184"/>
              <a:ext cx="151" cy="149"/>
            </a:xfrm>
            <a:prstGeom prst="octagon">
              <a:avLst>
                <a:gd name="adj" fmla="val 29287"/>
              </a:avLst>
            </a:prstGeom>
            <a:solidFill>
              <a:srgbClr val="9999FF"/>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7" name="AutoShape 16">
              <a:extLst>
                <a:ext uri="{FF2B5EF4-FFF2-40B4-BE49-F238E27FC236}">
                  <a16:creationId xmlns:a16="http://schemas.microsoft.com/office/drawing/2014/main" id="{EF097F36-7704-9758-1B81-360E16FAF743}"/>
                </a:ext>
              </a:extLst>
            </p:cNvPr>
            <p:cNvSpPr>
              <a:spLocks noChangeArrowheads="1"/>
            </p:cNvSpPr>
            <p:nvPr/>
          </p:nvSpPr>
          <p:spPr bwMode="auto">
            <a:xfrm>
              <a:off x="1648" y="1285"/>
              <a:ext cx="265" cy="149"/>
            </a:xfrm>
            <a:custGeom>
              <a:avLst/>
              <a:gdLst>
                <a:gd name="T0" fmla="*/ 2 w 21600"/>
                <a:gd name="T1" fmla="*/ 0 h 21600"/>
                <a:gd name="T2" fmla="*/ 0 w 21600"/>
                <a:gd name="T3" fmla="*/ 0 h 21600"/>
                <a:gd name="T4" fmla="*/ 0 w 21600"/>
                <a:gd name="T5" fmla="*/ 1 h 21600"/>
                <a:gd name="T6" fmla="*/ 0 w 21600"/>
                <a:gd name="T7" fmla="*/ 1 h 21600"/>
                <a:gd name="T8" fmla="*/ 2 w 21600"/>
                <a:gd name="T9" fmla="*/ 1 h 21600"/>
                <a:gd name="T10" fmla="*/ 3 w 21600"/>
                <a:gd name="T11" fmla="*/ 1 h 21600"/>
                <a:gd name="T12" fmla="*/ 3 w 21600"/>
                <a:gd name="T13" fmla="*/ 1 h 21600"/>
                <a:gd name="T14" fmla="*/ 3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9 w 21600"/>
                <a:gd name="T25" fmla="*/ 3189 h 21600"/>
                <a:gd name="T26" fmla="*/ 18421 w 21600"/>
                <a:gd name="T27" fmla="*/ 1841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w="9525">
              <a:solidFill>
                <a:srgbClr val="333399"/>
              </a:solidFill>
              <a:round/>
              <a:headEnd/>
              <a:tailEn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18" name="AutoShape 17">
              <a:extLst>
                <a:ext uri="{FF2B5EF4-FFF2-40B4-BE49-F238E27FC236}">
                  <a16:creationId xmlns:a16="http://schemas.microsoft.com/office/drawing/2014/main" id="{21AECDCC-F953-329E-B3E7-9B77F6020970}"/>
                </a:ext>
              </a:extLst>
            </p:cNvPr>
            <p:cNvSpPr>
              <a:spLocks noChangeArrowheads="1"/>
            </p:cNvSpPr>
            <p:nvPr/>
          </p:nvSpPr>
          <p:spPr bwMode="auto">
            <a:xfrm>
              <a:off x="832" y="757"/>
              <a:ext cx="265" cy="187"/>
            </a:xfrm>
            <a:custGeom>
              <a:avLst/>
              <a:gdLst>
                <a:gd name="T0" fmla="*/ 2 w 21600"/>
                <a:gd name="T1" fmla="*/ 0 h 21600"/>
                <a:gd name="T2" fmla="*/ 0 w 21600"/>
                <a:gd name="T3" fmla="*/ 0 h 21600"/>
                <a:gd name="T4" fmla="*/ 0 w 21600"/>
                <a:gd name="T5" fmla="*/ 1 h 21600"/>
                <a:gd name="T6" fmla="*/ 0 w 21600"/>
                <a:gd name="T7" fmla="*/ 1 h 21600"/>
                <a:gd name="T8" fmla="*/ 2 w 21600"/>
                <a:gd name="T9" fmla="*/ 2 h 21600"/>
                <a:gd name="T10" fmla="*/ 3 w 21600"/>
                <a:gd name="T11" fmla="*/ 1 h 21600"/>
                <a:gd name="T12" fmla="*/ 3 w 21600"/>
                <a:gd name="T13" fmla="*/ 1 h 21600"/>
                <a:gd name="T14" fmla="*/ 3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9 w 21600"/>
                <a:gd name="T25" fmla="*/ 3119 h 21600"/>
                <a:gd name="T26" fmla="*/ 18421 w 21600"/>
                <a:gd name="T27" fmla="*/ 1848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w="9525">
              <a:solidFill>
                <a:srgbClr val="333399"/>
              </a:solidFill>
              <a:round/>
              <a:headEnd/>
              <a:tailEn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grpSp>
        <p:nvGrpSpPr>
          <p:cNvPr id="19" name="Group 18">
            <a:extLst>
              <a:ext uri="{FF2B5EF4-FFF2-40B4-BE49-F238E27FC236}">
                <a16:creationId xmlns:a16="http://schemas.microsoft.com/office/drawing/2014/main" id="{CCA128F1-E57D-8307-2CF3-BCE3223F99D9}"/>
              </a:ext>
            </a:extLst>
          </p:cNvPr>
          <p:cNvGrpSpPr>
            <a:grpSpLocks/>
          </p:cNvGrpSpPr>
          <p:nvPr/>
        </p:nvGrpSpPr>
        <p:grpSpPr bwMode="auto">
          <a:xfrm>
            <a:off x="6623050" y="1571625"/>
            <a:ext cx="2100263" cy="1887538"/>
            <a:chOff x="1232" y="875"/>
            <a:chExt cx="1323" cy="1189"/>
          </a:xfrm>
        </p:grpSpPr>
        <p:sp>
          <p:nvSpPr>
            <p:cNvPr id="20" name="Rectangle 19">
              <a:extLst>
                <a:ext uri="{FF2B5EF4-FFF2-40B4-BE49-F238E27FC236}">
                  <a16:creationId xmlns:a16="http://schemas.microsoft.com/office/drawing/2014/main" id="{F472FB2D-76A4-B731-604F-B0262DC505C0}"/>
                </a:ext>
              </a:extLst>
            </p:cNvPr>
            <p:cNvSpPr>
              <a:spLocks noChangeArrowheads="1"/>
            </p:cNvSpPr>
            <p:nvPr/>
          </p:nvSpPr>
          <p:spPr bwMode="auto">
            <a:xfrm>
              <a:off x="1232" y="875"/>
              <a:ext cx="1323" cy="1189"/>
            </a:xfrm>
            <a:prstGeom prst="rect">
              <a:avLst/>
            </a:prstGeom>
            <a:noFill/>
            <a:ln w="25400">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1" name="AutoShape 20">
              <a:extLst>
                <a:ext uri="{FF2B5EF4-FFF2-40B4-BE49-F238E27FC236}">
                  <a16:creationId xmlns:a16="http://schemas.microsoft.com/office/drawing/2014/main" id="{2D78710D-09C6-4F68-0895-B816A9F0BC40}"/>
                </a:ext>
              </a:extLst>
            </p:cNvPr>
            <p:cNvSpPr>
              <a:spLocks noChangeArrowheads="1"/>
            </p:cNvSpPr>
            <p:nvPr/>
          </p:nvSpPr>
          <p:spPr bwMode="auto">
            <a:xfrm>
              <a:off x="1776" y="1536"/>
              <a:ext cx="152" cy="149"/>
            </a:xfrm>
            <a:prstGeom prst="triangle">
              <a:avLst>
                <a:gd name="adj" fmla="val 50000"/>
              </a:avLst>
            </a:prstGeom>
            <a:solidFill>
              <a:srgbClr val="339933"/>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2" name="AutoShape 21">
              <a:extLst>
                <a:ext uri="{FF2B5EF4-FFF2-40B4-BE49-F238E27FC236}">
                  <a16:creationId xmlns:a16="http://schemas.microsoft.com/office/drawing/2014/main" id="{2A57B79C-F694-1BBD-1FA2-78ADFF4CC4FC}"/>
                </a:ext>
              </a:extLst>
            </p:cNvPr>
            <p:cNvSpPr>
              <a:spLocks noChangeArrowheads="1"/>
            </p:cNvSpPr>
            <p:nvPr/>
          </p:nvSpPr>
          <p:spPr bwMode="auto">
            <a:xfrm>
              <a:off x="1440" y="1248"/>
              <a:ext cx="265" cy="149"/>
            </a:xfrm>
            <a:prstGeom prst="triangle">
              <a:avLst>
                <a:gd name="adj" fmla="val 50000"/>
              </a:avLst>
            </a:prstGeom>
            <a:solidFill>
              <a:srgbClr val="339933"/>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3" name="AutoShape 22">
              <a:extLst>
                <a:ext uri="{FF2B5EF4-FFF2-40B4-BE49-F238E27FC236}">
                  <a16:creationId xmlns:a16="http://schemas.microsoft.com/office/drawing/2014/main" id="{438D9A14-FE07-5D93-C42B-BC2D7900AFB3}"/>
                </a:ext>
              </a:extLst>
            </p:cNvPr>
            <p:cNvSpPr>
              <a:spLocks noChangeArrowheads="1"/>
            </p:cNvSpPr>
            <p:nvPr/>
          </p:nvSpPr>
          <p:spPr bwMode="auto">
            <a:xfrm>
              <a:off x="1680" y="1776"/>
              <a:ext cx="151" cy="150"/>
            </a:xfrm>
            <a:prstGeom prst="triangle">
              <a:avLst>
                <a:gd name="adj" fmla="val 50000"/>
              </a:avLst>
            </a:prstGeom>
            <a:solidFill>
              <a:srgbClr val="339933"/>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4" name="AutoShape 23">
              <a:extLst>
                <a:ext uri="{FF2B5EF4-FFF2-40B4-BE49-F238E27FC236}">
                  <a16:creationId xmlns:a16="http://schemas.microsoft.com/office/drawing/2014/main" id="{0C75BA1D-44FE-C33A-5B4B-ACA8115F380A}"/>
                </a:ext>
              </a:extLst>
            </p:cNvPr>
            <p:cNvSpPr>
              <a:spLocks noChangeArrowheads="1"/>
            </p:cNvSpPr>
            <p:nvPr/>
          </p:nvSpPr>
          <p:spPr bwMode="auto">
            <a:xfrm>
              <a:off x="2160" y="1248"/>
              <a:ext cx="303" cy="224"/>
            </a:xfrm>
            <a:prstGeom prst="triangle">
              <a:avLst>
                <a:gd name="adj" fmla="val 50000"/>
              </a:avLst>
            </a:prstGeom>
            <a:solidFill>
              <a:srgbClr val="339933"/>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5" name="AutoShape 24">
              <a:extLst>
                <a:ext uri="{FF2B5EF4-FFF2-40B4-BE49-F238E27FC236}">
                  <a16:creationId xmlns:a16="http://schemas.microsoft.com/office/drawing/2014/main" id="{C657B5A6-2F66-E3FC-2E63-4FEAC48FD67F}"/>
                </a:ext>
              </a:extLst>
            </p:cNvPr>
            <p:cNvSpPr>
              <a:spLocks noChangeArrowheads="1"/>
            </p:cNvSpPr>
            <p:nvPr/>
          </p:nvSpPr>
          <p:spPr bwMode="auto">
            <a:xfrm>
              <a:off x="2160" y="960"/>
              <a:ext cx="113" cy="112"/>
            </a:xfrm>
            <a:prstGeom prst="triangle">
              <a:avLst>
                <a:gd name="adj" fmla="val 50000"/>
              </a:avLst>
            </a:prstGeom>
            <a:solidFill>
              <a:srgbClr val="339933"/>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6" name="AutoShape 25">
              <a:extLst>
                <a:ext uri="{FF2B5EF4-FFF2-40B4-BE49-F238E27FC236}">
                  <a16:creationId xmlns:a16="http://schemas.microsoft.com/office/drawing/2014/main" id="{EEA377EA-5BE9-7E55-064C-E1C137D8B7DB}"/>
                </a:ext>
              </a:extLst>
            </p:cNvPr>
            <p:cNvSpPr>
              <a:spLocks noChangeArrowheads="1"/>
            </p:cNvSpPr>
            <p:nvPr/>
          </p:nvSpPr>
          <p:spPr bwMode="auto">
            <a:xfrm>
              <a:off x="1383" y="1584"/>
              <a:ext cx="227" cy="187"/>
            </a:xfrm>
            <a:prstGeom prst="octagon">
              <a:avLst>
                <a:gd name="adj" fmla="val 29287"/>
              </a:avLst>
            </a:prstGeom>
            <a:solidFill>
              <a:srgbClr val="9999FF"/>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7" name="AutoShape 26">
              <a:extLst>
                <a:ext uri="{FF2B5EF4-FFF2-40B4-BE49-F238E27FC236}">
                  <a16:creationId xmlns:a16="http://schemas.microsoft.com/office/drawing/2014/main" id="{FB21DAE8-425D-CC7F-E501-14388D151BDD}"/>
                </a:ext>
              </a:extLst>
            </p:cNvPr>
            <p:cNvSpPr>
              <a:spLocks noChangeArrowheads="1"/>
            </p:cNvSpPr>
            <p:nvPr/>
          </p:nvSpPr>
          <p:spPr bwMode="auto">
            <a:xfrm>
              <a:off x="1872" y="1248"/>
              <a:ext cx="227" cy="187"/>
            </a:xfrm>
            <a:prstGeom prst="octagon">
              <a:avLst>
                <a:gd name="adj" fmla="val 29287"/>
              </a:avLst>
            </a:prstGeom>
            <a:solidFill>
              <a:srgbClr val="9999FF"/>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8" name="AutoShape 27">
              <a:extLst>
                <a:ext uri="{FF2B5EF4-FFF2-40B4-BE49-F238E27FC236}">
                  <a16:creationId xmlns:a16="http://schemas.microsoft.com/office/drawing/2014/main" id="{9DF614AD-387A-CD57-30D9-5EF82AD84CC0}"/>
                </a:ext>
              </a:extLst>
            </p:cNvPr>
            <p:cNvSpPr>
              <a:spLocks noChangeArrowheads="1"/>
            </p:cNvSpPr>
            <p:nvPr/>
          </p:nvSpPr>
          <p:spPr bwMode="auto">
            <a:xfrm>
              <a:off x="2064" y="1776"/>
              <a:ext cx="151" cy="150"/>
            </a:xfrm>
            <a:prstGeom prst="octagon">
              <a:avLst>
                <a:gd name="adj" fmla="val 29287"/>
              </a:avLst>
            </a:prstGeom>
            <a:solidFill>
              <a:srgbClr val="9999FF"/>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9" name="AutoShape 28">
              <a:extLst>
                <a:ext uri="{FF2B5EF4-FFF2-40B4-BE49-F238E27FC236}">
                  <a16:creationId xmlns:a16="http://schemas.microsoft.com/office/drawing/2014/main" id="{BB3E6164-7364-F8AC-E5F6-B227E078E759}"/>
                </a:ext>
              </a:extLst>
            </p:cNvPr>
            <p:cNvSpPr>
              <a:spLocks noChangeArrowheads="1"/>
            </p:cNvSpPr>
            <p:nvPr/>
          </p:nvSpPr>
          <p:spPr bwMode="auto">
            <a:xfrm>
              <a:off x="2328" y="1771"/>
              <a:ext cx="114" cy="112"/>
            </a:xfrm>
            <a:prstGeom prst="octagon">
              <a:avLst>
                <a:gd name="adj" fmla="val 29287"/>
              </a:avLst>
            </a:prstGeom>
            <a:solidFill>
              <a:srgbClr val="9999FF"/>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0" name="AutoShape 29">
              <a:extLst>
                <a:ext uri="{FF2B5EF4-FFF2-40B4-BE49-F238E27FC236}">
                  <a16:creationId xmlns:a16="http://schemas.microsoft.com/office/drawing/2014/main" id="{6693E960-0523-F343-896A-39415383DE70}"/>
                </a:ext>
              </a:extLst>
            </p:cNvPr>
            <p:cNvSpPr>
              <a:spLocks noChangeArrowheads="1"/>
            </p:cNvSpPr>
            <p:nvPr/>
          </p:nvSpPr>
          <p:spPr bwMode="auto">
            <a:xfrm>
              <a:off x="1680" y="960"/>
              <a:ext cx="302" cy="261"/>
            </a:xfrm>
            <a:prstGeom prst="octagon">
              <a:avLst>
                <a:gd name="adj" fmla="val 29287"/>
              </a:avLst>
            </a:prstGeom>
            <a:solidFill>
              <a:srgbClr val="9999FF"/>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1" name="AutoShape 30">
              <a:extLst>
                <a:ext uri="{FF2B5EF4-FFF2-40B4-BE49-F238E27FC236}">
                  <a16:creationId xmlns:a16="http://schemas.microsoft.com/office/drawing/2014/main" id="{1C3831DB-80C2-396E-826E-F0327F555EA0}"/>
                </a:ext>
              </a:extLst>
            </p:cNvPr>
            <p:cNvSpPr>
              <a:spLocks noChangeArrowheads="1"/>
            </p:cNvSpPr>
            <p:nvPr/>
          </p:nvSpPr>
          <p:spPr bwMode="auto">
            <a:xfrm>
              <a:off x="1270" y="1435"/>
              <a:ext cx="151" cy="149"/>
            </a:xfrm>
            <a:prstGeom prst="octagon">
              <a:avLst>
                <a:gd name="adj" fmla="val 29287"/>
              </a:avLst>
            </a:prstGeom>
            <a:solidFill>
              <a:srgbClr val="9999FF"/>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2" name="AutoShape 31">
              <a:extLst>
                <a:ext uri="{FF2B5EF4-FFF2-40B4-BE49-F238E27FC236}">
                  <a16:creationId xmlns:a16="http://schemas.microsoft.com/office/drawing/2014/main" id="{333C3945-434C-4BDB-A2B5-6649F2D69A48}"/>
                </a:ext>
              </a:extLst>
            </p:cNvPr>
            <p:cNvSpPr>
              <a:spLocks noChangeArrowheads="1"/>
            </p:cNvSpPr>
            <p:nvPr/>
          </p:nvSpPr>
          <p:spPr bwMode="auto">
            <a:xfrm>
              <a:off x="2112" y="1536"/>
              <a:ext cx="265" cy="149"/>
            </a:xfrm>
            <a:custGeom>
              <a:avLst/>
              <a:gdLst>
                <a:gd name="T0" fmla="*/ 2 w 21600"/>
                <a:gd name="T1" fmla="*/ 0 h 21600"/>
                <a:gd name="T2" fmla="*/ 0 w 21600"/>
                <a:gd name="T3" fmla="*/ 0 h 21600"/>
                <a:gd name="T4" fmla="*/ 0 w 21600"/>
                <a:gd name="T5" fmla="*/ 1 h 21600"/>
                <a:gd name="T6" fmla="*/ 0 w 21600"/>
                <a:gd name="T7" fmla="*/ 1 h 21600"/>
                <a:gd name="T8" fmla="*/ 2 w 21600"/>
                <a:gd name="T9" fmla="*/ 1 h 21600"/>
                <a:gd name="T10" fmla="*/ 3 w 21600"/>
                <a:gd name="T11" fmla="*/ 1 h 21600"/>
                <a:gd name="T12" fmla="*/ 3 w 21600"/>
                <a:gd name="T13" fmla="*/ 1 h 21600"/>
                <a:gd name="T14" fmla="*/ 3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9 w 21600"/>
                <a:gd name="T25" fmla="*/ 3189 h 21600"/>
                <a:gd name="T26" fmla="*/ 18421 w 21600"/>
                <a:gd name="T27" fmla="*/ 1841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w="9525">
              <a:solidFill>
                <a:srgbClr val="333399"/>
              </a:solidFill>
              <a:round/>
              <a:headEnd/>
              <a:tailEn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3" name="AutoShape 32">
              <a:extLst>
                <a:ext uri="{FF2B5EF4-FFF2-40B4-BE49-F238E27FC236}">
                  <a16:creationId xmlns:a16="http://schemas.microsoft.com/office/drawing/2014/main" id="{1DABE5F7-216A-EF20-41D8-26957867204A}"/>
                </a:ext>
              </a:extLst>
            </p:cNvPr>
            <p:cNvSpPr>
              <a:spLocks noChangeArrowheads="1"/>
            </p:cNvSpPr>
            <p:nvPr/>
          </p:nvSpPr>
          <p:spPr bwMode="auto">
            <a:xfrm>
              <a:off x="1296" y="1008"/>
              <a:ext cx="265" cy="187"/>
            </a:xfrm>
            <a:custGeom>
              <a:avLst/>
              <a:gdLst>
                <a:gd name="T0" fmla="*/ 2 w 21600"/>
                <a:gd name="T1" fmla="*/ 0 h 21600"/>
                <a:gd name="T2" fmla="*/ 0 w 21600"/>
                <a:gd name="T3" fmla="*/ 0 h 21600"/>
                <a:gd name="T4" fmla="*/ 0 w 21600"/>
                <a:gd name="T5" fmla="*/ 1 h 21600"/>
                <a:gd name="T6" fmla="*/ 0 w 21600"/>
                <a:gd name="T7" fmla="*/ 1 h 21600"/>
                <a:gd name="T8" fmla="*/ 2 w 21600"/>
                <a:gd name="T9" fmla="*/ 2 h 21600"/>
                <a:gd name="T10" fmla="*/ 3 w 21600"/>
                <a:gd name="T11" fmla="*/ 1 h 21600"/>
                <a:gd name="T12" fmla="*/ 3 w 21600"/>
                <a:gd name="T13" fmla="*/ 1 h 21600"/>
                <a:gd name="T14" fmla="*/ 3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9 w 21600"/>
                <a:gd name="T25" fmla="*/ 3119 h 21600"/>
                <a:gd name="T26" fmla="*/ 18421 w 21600"/>
                <a:gd name="T27" fmla="*/ 1848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w="9525">
              <a:solidFill>
                <a:srgbClr val="333399"/>
              </a:solidFill>
              <a:round/>
              <a:headEnd/>
              <a:tailEn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grpSp>
        <p:nvGrpSpPr>
          <p:cNvPr id="34" name="Group 33">
            <a:extLst>
              <a:ext uri="{FF2B5EF4-FFF2-40B4-BE49-F238E27FC236}">
                <a16:creationId xmlns:a16="http://schemas.microsoft.com/office/drawing/2014/main" id="{DB2A7618-AF23-15A3-4170-8AFE9C2A8297}"/>
              </a:ext>
            </a:extLst>
          </p:cNvPr>
          <p:cNvGrpSpPr>
            <a:grpSpLocks/>
          </p:cNvGrpSpPr>
          <p:nvPr/>
        </p:nvGrpSpPr>
        <p:grpSpPr bwMode="auto">
          <a:xfrm>
            <a:off x="2584450" y="3529013"/>
            <a:ext cx="420688" cy="1684337"/>
            <a:chOff x="1275" y="2308"/>
            <a:chExt cx="265" cy="1061"/>
          </a:xfrm>
        </p:grpSpPr>
        <p:sp>
          <p:nvSpPr>
            <p:cNvPr id="35" name="AutoShape 34">
              <a:extLst>
                <a:ext uri="{FF2B5EF4-FFF2-40B4-BE49-F238E27FC236}">
                  <a16:creationId xmlns:a16="http://schemas.microsoft.com/office/drawing/2014/main" id="{84C3974D-491E-F8B5-9486-160DBABFDB91}"/>
                </a:ext>
              </a:extLst>
            </p:cNvPr>
            <p:cNvSpPr>
              <a:spLocks noChangeArrowheads="1"/>
            </p:cNvSpPr>
            <p:nvPr/>
          </p:nvSpPr>
          <p:spPr bwMode="auto">
            <a:xfrm>
              <a:off x="1275" y="2308"/>
              <a:ext cx="144" cy="816"/>
            </a:xfrm>
            <a:prstGeom prst="downArrow">
              <a:avLst>
                <a:gd name="adj1" fmla="val 50000"/>
                <a:gd name="adj2" fmla="val 141667"/>
              </a:avLst>
            </a:prstGeom>
            <a:solidFill>
              <a:srgbClr val="333399"/>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6" name="AutoShape 35">
              <a:extLst>
                <a:ext uri="{FF2B5EF4-FFF2-40B4-BE49-F238E27FC236}">
                  <a16:creationId xmlns:a16="http://schemas.microsoft.com/office/drawing/2014/main" id="{4180F4C6-D357-B307-A6A4-8A248D09B2A1}"/>
                </a:ext>
              </a:extLst>
            </p:cNvPr>
            <p:cNvSpPr>
              <a:spLocks noChangeArrowheads="1"/>
            </p:cNvSpPr>
            <p:nvPr/>
          </p:nvSpPr>
          <p:spPr bwMode="auto">
            <a:xfrm>
              <a:off x="1275" y="3220"/>
              <a:ext cx="265" cy="149"/>
            </a:xfrm>
            <a:custGeom>
              <a:avLst/>
              <a:gdLst>
                <a:gd name="T0" fmla="*/ 2 w 21600"/>
                <a:gd name="T1" fmla="*/ 0 h 21600"/>
                <a:gd name="T2" fmla="*/ 0 w 21600"/>
                <a:gd name="T3" fmla="*/ 0 h 21600"/>
                <a:gd name="T4" fmla="*/ 0 w 21600"/>
                <a:gd name="T5" fmla="*/ 1 h 21600"/>
                <a:gd name="T6" fmla="*/ 0 w 21600"/>
                <a:gd name="T7" fmla="*/ 1 h 21600"/>
                <a:gd name="T8" fmla="*/ 2 w 21600"/>
                <a:gd name="T9" fmla="*/ 1 h 21600"/>
                <a:gd name="T10" fmla="*/ 3 w 21600"/>
                <a:gd name="T11" fmla="*/ 1 h 21600"/>
                <a:gd name="T12" fmla="*/ 3 w 21600"/>
                <a:gd name="T13" fmla="*/ 1 h 21600"/>
                <a:gd name="T14" fmla="*/ 3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9 w 21600"/>
                <a:gd name="T25" fmla="*/ 3189 h 21600"/>
                <a:gd name="T26" fmla="*/ 18421 w 21600"/>
                <a:gd name="T27" fmla="*/ 1841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grpSp>
        <p:nvGrpSpPr>
          <p:cNvPr id="37" name="Group 36">
            <a:extLst>
              <a:ext uri="{FF2B5EF4-FFF2-40B4-BE49-F238E27FC236}">
                <a16:creationId xmlns:a16="http://schemas.microsoft.com/office/drawing/2014/main" id="{E10AAC09-E04E-2C8F-124F-9DC3E0374928}"/>
              </a:ext>
            </a:extLst>
          </p:cNvPr>
          <p:cNvGrpSpPr>
            <a:grpSpLocks/>
          </p:cNvGrpSpPr>
          <p:nvPr/>
        </p:nvGrpSpPr>
        <p:grpSpPr bwMode="auto">
          <a:xfrm>
            <a:off x="7308850" y="3452813"/>
            <a:ext cx="420688" cy="1600200"/>
            <a:chOff x="3936" y="2308"/>
            <a:chExt cx="265" cy="1008"/>
          </a:xfrm>
        </p:grpSpPr>
        <p:sp>
          <p:nvSpPr>
            <p:cNvPr id="38" name="AutoShape 37">
              <a:extLst>
                <a:ext uri="{FF2B5EF4-FFF2-40B4-BE49-F238E27FC236}">
                  <a16:creationId xmlns:a16="http://schemas.microsoft.com/office/drawing/2014/main" id="{E8805F8D-C7EC-B77A-5B16-379D8A61FDC7}"/>
                </a:ext>
              </a:extLst>
            </p:cNvPr>
            <p:cNvSpPr>
              <a:spLocks noChangeArrowheads="1"/>
            </p:cNvSpPr>
            <p:nvPr/>
          </p:nvSpPr>
          <p:spPr bwMode="auto">
            <a:xfrm>
              <a:off x="4008" y="2308"/>
              <a:ext cx="144" cy="816"/>
            </a:xfrm>
            <a:prstGeom prst="downArrow">
              <a:avLst>
                <a:gd name="adj1" fmla="val 50000"/>
                <a:gd name="adj2" fmla="val 141667"/>
              </a:avLst>
            </a:prstGeom>
            <a:solidFill>
              <a:srgbClr val="333399"/>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9" name="AutoShape 38">
              <a:extLst>
                <a:ext uri="{FF2B5EF4-FFF2-40B4-BE49-F238E27FC236}">
                  <a16:creationId xmlns:a16="http://schemas.microsoft.com/office/drawing/2014/main" id="{0F32D6F7-0A37-55A4-7D10-8594A598863B}"/>
                </a:ext>
              </a:extLst>
            </p:cNvPr>
            <p:cNvSpPr>
              <a:spLocks noChangeArrowheads="1"/>
            </p:cNvSpPr>
            <p:nvPr/>
          </p:nvSpPr>
          <p:spPr bwMode="auto">
            <a:xfrm>
              <a:off x="3936" y="3167"/>
              <a:ext cx="265" cy="149"/>
            </a:xfrm>
            <a:custGeom>
              <a:avLst/>
              <a:gdLst>
                <a:gd name="T0" fmla="*/ 2 w 21600"/>
                <a:gd name="T1" fmla="*/ 0 h 21600"/>
                <a:gd name="T2" fmla="*/ 0 w 21600"/>
                <a:gd name="T3" fmla="*/ 0 h 21600"/>
                <a:gd name="T4" fmla="*/ 0 w 21600"/>
                <a:gd name="T5" fmla="*/ 1 h 21600"/>
                <a:gd name="T6" fmla="*/ 0 w 21600"/>
                <a:gd name="T7" fmla="*/ 1 h 21600"/>
                <a:gd name="T8" fmla="*/ 2 w 21600"/>
                <a:gd name="T9" fmla="*/ 1 h 21600"/>
                <a:gd name="T10" fmla="*/ 3 w 21600"/>
                <a:gd name="T11" fmla="*/ 1 h 21600"/>
                <a:gd name="T12" fmla="*/ 3 w 21600"/>
                <a:gd name="T13" fmla="*/ 1 h 21600"/>
                <a:gd name="T14" fmla="*/ 3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9 w 21600"/>
                <a:gd name="T25" fmla="*/ 3189 h 21600"/>
                <a:gd name="T26" fmla="*/ 18421 w 21600"/>
                <a:gd name="T27" fmla="*/ 1841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sp>
        <p:nvSpPr>
          <p:cNvPr id="40" name="AutoShape 39">
            <a:extLst>
              <a:ext uri="{FF2B5EF4-FFF2-40B4-BE49-F238E27FC236}">
                <a16:creationId xmlns:a16="http://schemas.microsoft.com/office/drawing/2014/main" id="{DE7EDE9F-7463-0D7A-DB44-B8E8E090479F}"/>
              </a:ext>
            </a:extLst>
          </p:cNvPr>
          <p:cNvSpPr>
            <a:spLocks noChangeArrowheads="1"/>
          </p:cNvSpPr>
          <p:nvPr/>
        </p:nvSpPr>
        <p:spPr bwMode="auto">
          <a:xfrm flipH="1" flipV="1">
            <a:off x="2889250" y="3529013"/>
            <a:ext cx="228600" cy="1295400"/>
          </a:xfrm>
          <a:prstGeom prst="downArrow">
            <a:avLst>
              <a:gd name="adj1" fmla="val 50000"/>
              <a:gd name="adj2" fmla="val 141667"/>
            </a:avLst>
          </a:prstGeom>
          <a:solidFill>
            <a:srgbClr val="333399"/>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1" name="AutoShape 41">
            <a:extLst>
              <a:ext uri="{FF2B5EF4-FFF2-40B4-BE49-F238E27FC236}">
                <a16:creationId xmlns:a16="http://schemas.microsoft.com/office/drawing/2014/main" id="{984DC589-B347-3785-A993-560A8A365B87}"/>
              </a:ext>
            </a:extLst>
          </p:cNvPr>
          <p:cNvSpPr>
            <a:spLocks noChangeArrowheads="1"/>
          </p:cNvSpPr>
          <p:nvPr/>
        </p:nvSpPr>
        <p:spPr bwMode="auto">
          <a:xfrm>
            <a:off x="3575050" y="3833813"/>
            <a:ext cx="2895600" cy="992187"/>
          </a:xfrm>
          <a:prstGeom prst="wedgeRoundRectCallout">
            <a:avLst>
              <a:gd name="adj1" fmla="val -63324"/>
              <a:gd name="adj2" fmla="val -47440"/>
              <a:gd name="adj3" fmla="val 16667"/>
            </a:avLst>
          </a:prstGeom>
          <a:noFill/>
          <a:ln w="9525">
            <a:solidFill>
              <a:srgbClr val="333399"/>
            </a:solidFill>
            <a:miter lim="800000"/>
            <a:headEnd/>
            <a:tailEnd/>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50000"/>
              </a:spcBef>
              <a:spcAft>
                <a:spcPts val="0"/>
              </a:spcAft>
              <a:buClrTx/>
              <a:buSzTx/>
              <a:buFontTx/>
              <a:buNone/>
              <a:defRPr/>
            </a:pPr>
            <a:r>
              <a:rPr lang="es-ES_tradnl" altLang="es-CL" sz="1800" kern="0">
                <a:solidFill>
                  <a:srgbClr val="333399"/>
                </a:solidFill>
              </a:rPr>
              <a:t>Una vez observada la unidad seleccionada se reintegra a la población</a:t>
            </a:r>
          </a:p>
        </p:txBody>
      </p:sp>
      <p:sp>
        <p:nvSpPr>
          <p:cNvPr id="42" name="Text Box 42">
            <a:extLst>
              <a:ext uri="{FF2B5EF4-FFF2-40B4-BE49-F238E27FC236}">
                <a16:creationId xmlns:a16="http://schemas.microsoft.com/office/drawing/2014/main" id="{431980AF-DC40-FA11-D9DC-0B815A8A2F9E}"/>
              </a:ext>
            </a:extLst>
          </p:cNvPr>
          <p:cNvSpPr txBox="1">
            <a:spLocks noChangeArrowheads="1"/>
          </p:cNvSpPr>
          <p:nvPr/>
        </p:nvSpPr>
        <p:spPr bwMode="auto">
          <a:xfrm>
            <a:off x="1746250" y="1090613"/>
            <a:ext cx="2609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s-ES_tradnl" altLang="es-CL" sz="2000" b="1">
                <a:solidFill>
                  <a:srgbClr val="CC0000"/>
                </a:solidFill>
                <a:latin typeface="Arial Rounded MT Bold" panose="020F0704030504030204" pitchFamily="34" charset="0"/>
              </a:rPr>
              <a:t>CON REPOSICIÓN</a:t>
            </a:r>
          </a:p>
        </p:txBody>
      </p:sp>
      <p:sp>
        <p:nvSpPr>
          <p:cNvPr id="43" name="AutoShape 44">
            <a:extLst>
              <a:ext uri="{FF2B5EF4-FFF2-40B4-BE49-F238E27FC236}">
                <a16:creationId xmlns:a16="http://schemas.microsoft.com/office/drawing/2014/main" id="{B7BEC85A-1E93-A29B-19B1-2224E64CF34B}"/>
              </a:ext>
            </a:extLst>
          </p:cNvPr>
          <p:cNvSpPr>
            <a:spLocks noChangeArrowheads="1"/>
          </p:cNvSpPr>
          <p:nvPr/>
        </p:nvSpPr>
        <p:spPr bwMode="auto">
          <a:xfrm>
            <a:off x="7689850" y="3910013"/>
            <a:ext cx="3048000" cy="992187"/>
          </a:xfrm>
          <a:prstGeom prst="wedgeRoundRectCallout">
            <a:avLst>
              <a:gd name="adj1" fmla="val -49792"/>
              <a:gd name="adj2" fmla="val -78819"/>
              <a:gd name="adj3" fmla="val 16667"/>
            </a:avLst>
          </a:prstGeom>
          <a:noFill/>
          <a:ln w="9525">
            <a:solidFill>
              <a:srgbClr val="333399"/>
            </a:solidFill>
            <a:miter lim="800000"/>
            <a:headEnd/>
            <a:tailEnd/>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50000"/>
              </a:spcBef>
              <a:spcAft>
                <a:spcPts val="0"/>
              </a:spcAft>
              <a:buClrTx/>
              <a:buSzTx/>
              <a:buFontTx/>
              <a:buNone/>
              <a:defRPr/>
            </a:pPr>
            <a:r>
              <a:rPr lang="es-ES_tradnl" altLang="es-CL" sz="1800" kern="0">
                <a:solidFill>
                  <a:srgbClr val="333399"/>
                </a:solidFill>
              </a:rPr>
              <a:t>Las unidades seleccionadas no se reintegran a la población</a:t>
            </a:r>
          </a:p>
        </p:txBody>
      </p:sp>
      <p:sp>
        <p:nvSpPr>
          <p:cNvPr id="44" name="Text Box 45">
            <a:extLst>
              <a:ext uri="{FF2B5EF4-FFF2-40B4-BE49-F238E27FC236}">
                <a16:creationId xmlns:a16="http://schemas.microsoft.com/office/drawing/2014/main" id="{B0CDD746-8B30-9BB2-9FF6-0345D2C8D6D2}"/>
              </a:ext>
            </a:extLst>
          </p:cNvPr>
          <p:cNvSpPr txBox="1">
            <a:spLocks noChangeArrowheads="1"/>
          </p:cNvSpPr>
          <p:nvPr/>
        </p:nvSpPr>
        <p:spPr bwMode="auto">
          <a:xfrm>
            <a:off x="6623050" y="862013"/>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CL" sz="2000" b="1">
                <a:solidFill>
                  <a:srgbClr val="CC0000"/>
                </a:solidFill>
                <a:latin typeface="Arial Rounded MT Bold" panose="020F0704030504030204" pitchFamily="34" charset="0"/>
              </a:rPr>
              <a:t>SIN REPOSICIÓN</a:t>
            </a:r>
          </a:p>
        </p:txBody>
      </p:sp>
      <p:sp>
        <p:nvSpPr>
          <p:cNvPr id="38925" name="Rectangle 47">
            <a:extLst>
              <a:ext uri="{FF2B5EF4-FFF2-40B4-BE49-F238E27FC236}">
                <a16:creationId xmlns:a16="http://schemas.microsoft.com/office/drawing/2014/main" id="{D47B9E84-FA57-E5F4-3784-CCFB2F2633ED}"/>
              </a:ext>
            </a:extLst>
          </p:cNvPr>
          <p:cNvSpPr txBox="1">
            <a:spLocks noChangeArrowheads="1"/>
          </p:cNvSpPr>
          <p:nvPr/>
        </p:nvSpPr>
        <p:spPr bwMode="auto">
          <a:xfrm>
            <a:off x="4032250" y="328613"/>
            <a:ext cx="403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s-CL">
                <a:solidFill>
                  <a:srgbClr val="000066"/>
                </a:solidFill>
                <a:latin typeface="Arial Black" panose="020B0A04020102020204" pitchFamily="34" charset="0"/>
              </a:rPr>
              <a:t>Muestreo simple</a:t>
            </a:r>
            <a:endParaRPr lang="es-ES" altLang="es-CL">
              <a:solidFill>
                <a:schemeClr val="tx2"/>
              </a:solidFill>
              <a:latin typeface="Arial Black" panose="020B0A04020102020204" pitchFamily="34" charset="0"/>
            </a:endParaRPr>
          </a:p>
        </p:txBody>
      </p:sp>
      <p:sp>
        <p:nvSpPr>
          <p:cNvPr id="46" name="Rectangle 49">
            <a:extLst>
              <a:ext uri="{FF2B5EF4-FFF2-40B4-BE49-F238E27FC236}">
                <a16:creationId xmlns:a16="http://schemas.microsoft.com/office/drawing/2014/main" id="{CC8AC61C-EB06-A845-E343-FC4E29A21DC0}"/>
              </a:ext>
            </a:extLst>
          </p:cNvPr>
          <p:cNvSpPr>
            <a:spLocks noChangeArrowheads="1"/>
          </p:cNvSpPr>
          <p:nvPr/>
        </p:nvSpPr>
        <p:spPr bwMode="auto">
          <a:xfrm>
            <a:off x="6240463" y="5516563"/>
            <a:ext cx="4757737" cy="954087"/>
          </a:xfrm>
          <a:prstGeom prst="rect">
            <a:avLst/>
          </a:prstGeom>
          <a:solidFill>
            <a:srgbClr val="DDDDDD"/>
          </a:solidFill>
          <a:ln>
            <a:noFill/>
          </a:ln>
          <a:effectLst/>
        </p:spPr>
        <p:txBody>
          <a:bodyPr>
            <a:spAutoFit/>
          </a:bodyPr>
          <a:lstStyle>
            <a:lvl1pPr defTabSz="3810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defTabSz="3810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defTabSz="3810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defTabSz="3810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defTabSz="3810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defTabSz="3810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defTabSz="3810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defTabSz="3810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defTabSz="3810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marL="342900" indent="-342900" algn="just" eaLnBrk="1" fontAlgn="auto" hangingPunct="1">
              <a:spcBef>
                <a:spcPct val="50000"/>
              </a:spcBef>
              <a:spcAft>
                <a:spcPts val="0"/>
              </a:spcAft>
              <a:buClr>
                <a:srgbClr val="000066"/>
              </a:buClr>
              <a:buSzTx/>
              <a:buFont typeface="Wingdings" panose="05000000000000000000" pitchFamily="2" charset="2"/>
              <a:buChar char="ü"/>
              <a:defRPr/>
            </a:pPr>
            <a:r>
              <a:rPr lang="es-ES_tradnl" altLang="es-CL" sz="1600" b="1" kern="0" dirty="0">
                <a:solidFill>
                  <a:srgbClr val="000066"/>
                </a:solidFill>
              </a:rPr>
              <a:t> Cada unidad </a:t>
            </a:r>
            <a:r>
              <a:rPr lang="es-ES_tradnl" altLang="es-CL" sz="1600" b="1" kern="0" dirty="0">
                <a:solidFill>
                  <a:srgbClr val="CC0000"/>
                </a:solidFill>
              </a:rPr>
              <a:t>puede aparecer a lo sumo una vez</a:t>
            </a:r>
            <a:r>
              <a:rPr lang="es-ES_tradnl" altLang="es-CL" sz="1600" b="1" kern="0" dirty="0">
                <a:solidFill>
                  <a:srgbClr val="000066"/>
                </a:solidFill>
              </a:rPr>
              <a:t> en la muestra</a:t>
            </a:r>
          </a:p>
          <a:p>
            <a:pPr marL="342900" indent="-342900" algn="just" eaLnBrk="1" fontAlgn="auto" hangingPunct="1">
              <a:spcBef>
                <a:spcPct val="50000"/>
              </a:spcBef>
              <a:spcAft>
                <a:spcPts val="0"/>
              </a:spcAft>
              <a:buClr>
                <a:srgbClr val="000066"/>
              </a:buClr>
              <a:buSzTx/>
              <a:buFont typeface="Wingdings" panose="05000000000000000000" pitchFamily="2" charset="2"/>
              <a:buChar char="ü"/>
              <a:defRPr/>
            </a:pPr>
            <a:r>
              <a:rPr lang="es-ES_tradnl" altLang="es-CL" sz="1600" b="1" kern="0" dirty="0">
                <a:solidFill>
                  <a:srgbClr val="000066"/>
                </a:solidFill>
              </a:rPr>
              <a:t> Las extracciones </a:t>
            </a:r>
            <a:r>
              <a:rPr lang="es-ES_tradnl" altLang="es-CL" sz="1600" b="1" kern="0" dirty="0">
                <a:solidFill>
                  <a:srgbClr val="CC0000"/>
                </a:solidFill>
              </a:rPr>
              <a:t>no</a:t>
            </a:r>
            <a:r>
              <a:rPr lang="es-ES_tradnl" altLang="es-CL" sz="1600" b="1" kern="0" dirty="0">
                <a:solidFill>
                  <a:srgbClr val="000066"/>
                </a:solidFill>
              </a:rPr>
              <a:t> son independientes</a:t>
            </a:r>
          </a:p>
        </p:txBody>
      </p:sp>
      <p:sp>
        <p:nvSpPr>
          <p:cNvPr id="47" name="Rectangle 48">
            <a:extLst>
              <a:ext uri="{FF2B5EF4-FFF2-40B4-BE49-F238E27FC236}">
                <a16:creationId xmlns:a16="http://schemas.microsoft.com/office/drawing/2014/main" id="{92D1B0E1-6162-F175-A892-058FA3D40E9E}"/>
              </a:ext>
            </a:extLst>
          </p:cNvPr>
          <p:cNvSpPr>
            <a:spLocks noChangeArrowheads="1"/>
          </p:cNvSpPr>
          <p:nvPr/>
        </p:nvSpPr>
        <p:spPr bwMode="auto">
          <a:xfrm>
            <a:off x="839788" y="5516563"/>
            <a:ext cx="4535487" cy="954087"/>
          </a:xfrm>
          <a:prstGeom prst="rect">
            <a:avLst/>
          </a:prstGeom>
          <a:solidFill>
            <a:srgbClr val="DDDDDD"/>
          </a:solidFill>
          <a:ln>
            <a:noFill/>
          </a:ln>
          <a:effectLst/>
        </p:spPr>
        <p:txBody>
          <a:bodyPr>
            <a:spAutoFit/>
          </a:bodyPr>
          <a:lstStyle>
            <a:lvl1pPr defTabSz="3810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defTabSz="3810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defTabSz="3810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defTabSz="3810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defTabSz="3810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defTabSz="3810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defTabSz="3810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defTabSz="3810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defTabSz="3810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marL="285750" indent="-285750" eaLnBrk="1" fontAlgn="auto" hangingPunct="1">
              <a:spcBef>
                <a:spcPct val="50000"/>
              </a:spcBef>
              <a:spcAft>
                <a:spcPts val="0"/>
              </a:spcAft>
              <a:buClr>
                <a:srgbClr val="000066"/>
              </a:buClr>
              <a:buSzTx/>
              <a:buFont typeface="Wingdings" panose="05000000000000000000" pitchFamily="2" charset="2"/>
              <a:buChar char="ü"/>
              <a:defRPr/>
            </a:pPr>
            <a:r>
              <a:rPr lang="es-ES_tradnl" altLang="es-CL" sz="1600" b="1" kern="0" dirty="0">
                <a:solidFill>
                  <a:srgbClr val="000066"/>
                </a:solidFill>
              </a:rPr>
              <a:t> Cada unidad </a:t>
            </a:r>
            <a:r>
              <a:rPr lang="es-ES_tradnl" altLang="es-CL" sz="1600" b="1" kern="0" dirty="0">
                <a:solidFill>
                  <a:srgbClr val="CC0000"/>
                </a:solidFill>
              </a:rPr>
              <a:t>puede aparecer más de una vez</a:t>
            </a:r>
            <a:r>
              <a:rPr lang="es-ES_tradnl" altLang="es-CL" sz="1600" b="1" kern="0" dirty="0">
                <a:solidFill>
                  <a:srgbClr val="000066"/>
                </a:solidFill>
              </a:rPr>
              <a:t> en la muestra</a:t>
            </a:r>
          </a:p>
          <a:p>
            <a:pPr marL="285750" indent="-285750" eaLnBrk="1" fontAlgn="auto" hangingPunct="1">
              <a:spcBef>
                <a:spcPct val="50000"/>
              </a:spcBef>
              <a:spcAft>
                <a:spcPts val="0"/>
              </a:spcAft>
              <a:buClr>
                <a:srgbClr val="000066"/>
              </a:buClr>
              <a:buSzTx/>
              <a:buFont typeface="Wingdings" panose="05000000000000000000" pitchFamily="2" charset="2"/>
              <a:buChar char="ü"/>
              <a:defRPr/>
            </a:pPr>
            <a:r>
              <a:rPr lang="es-ES_tradnl" altLang="es-CL" sz="1600" b="1" kern="0" dirty="0">
                <a:solidFill>
                  <a:srgbClr val="000066"/>
                </a:solidFill>
              </a:rPr>
              <a:t> Las extracciones son independientes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2/3*#ppt_w"/>
                                          </p:val>
                                        </p:tav>
                                        <p:tav tm="100000">
                                          <p:val>
                                            <p:strVal val="#ppt_w"/>
                                          </p:val>
                                        </p:tav>
                                      </p:tavLst>
                                    </p:anim>
                                    <p:anim calcmode="lin" valueType="num">
                                      <p:cBhvr>
                                        <p:cTn id="8" dur="500" fill="hold"/>
                                        <p:tgtEl>
                                          <p:spTgt spid="4"/>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up)">
                                      <p:cBhvr>
                                        <p:cTn id="13" dur="500"/>
                                        <p:tgtEl>
                                          <p:spTgt spid="3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4" fill="hold" nodeType="clickEffect">
                                  <p:stCondLst>
                                    <p:cond delay="0"/>
                                  </p:stCondLst>
                                  <p:childTnLst>
                                    <p:set>
                                      <p:cBhvr>
                                        <p:cTn id="17" dur="1" fill="hold">
                                          <p:stCondLst>
                                            <p:cond delay="0"/>
                                          </p:stCondLst>
                                        </p:cTn>
                                        <p:tgtEl>
                                          <p:spTgt spid="40"/>
                                        </p:tgtEl>
                                        <p:attrNameLst>
                                          <p:attrName>style.visibility</p:attrName>
                                        </p:attrNameLst>
                                      </p:cBhvr>
                                      <p:to>
                                        <p:strVal val="visible"/>
                                      </p:to>
                                    </p:set>
                                    <p:anim calcmode="lin" valueType="num">
                                      <p:cBhvr>
                                        <p:cTn id="18" dur="500" fill="hold"/>
                                        <p:tgtEl>
                                          <p:spTgt spid="40"/>
                                        </p:tgtEl>
                                        <p:attrNameLst>
                                          <p:attrName>ppt_x</p:attrName>
                                        </p:attrNameLst>
                                      </p:cBhvr>
                                      <p:tavLst>
                                        <p:tav tm="0">
                                          <p:val>
                                            <p:strVal val="#ppt_x"/>
                                          </p:val>
                                        </p:tav>
                                        <p:tav tm="100000">
                                          <p:val>
                                            <p:strVal val="#ppt_x"/>
                                          </p:val>
                                        </p:tav>
                                      </p:tavLst>
                                    </p:anim>
                                    <p:anim calcmode="lin" valueType="num">
                                      <p:cBhvr>
                                        <p:cTn id="19" dur="500" fill="hold"/>
                                        <p:tgtEl>
                                          <p:spTgt spid="40"/>
                                        </p:tgtEl>
                                        <p:attrNameLst>
                                          <p:attrName>ppt_y</p:attrName>
                                        </p:attrNameLst>
                                      </p:cBhvr>
                                      <p:tavLst>
                                        <p:tav tm="0">
                                          <p:val>
                                            <p:strVal val="#ppt_y+#ppt_h/2"/>
                                          </p:val>
                                        </p:tav>
                                        <p:tav tm="100000">
                                          <p:val>
                                            <p:strVal val="#ppt_y"/>
                                          </p:val>
                                        </p:tav>
                                      </p:tavLst>
                                    </p:anim>
                                    <p:anim calcmode="lin" valueType="num">
                                      <p:cBhvr>
                                        <p:cTn id="20" dur="500" fill="hold"/>
                                        <p:tgtEl>
                                          <p:spTgt spid="40"/>
                                        </p:tgtEl>
                                        <p:attrNameLst>
                                          <p:attrName>ppt_w</p:attrName>
                                        </p:attrNameLst>
                                      </p:cBhvr>
                                      <p:tavLst>
                                        <p:tav tm="0">
                                          <p:val>
                                            <p:strVal val="#ppt_w"/>
                                          </p:val>
                                        </p:tav>
                                        <p:tav tm="100000">
                                          <p:val>
                                            <p:strVal val="#ppt_w"/>
                                          </p:val>
                                        </p:tav>
                                      </p:tavLst>
                                    </p:anim>
                                    <p:anim calcmode="lin" valueType="num">
                                      <p:cBhvr>
                                        <p:cTn id="21" dur="500" fill="hold"/>
                                        <p:tgtEl>
                                          <p:spTgt spid="40"/>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left)">
                                      <p:cBhvr>
                                        <p:cTn id="26" dur="500"/>
                                        <p:tgtEl>
                                          <p:spTgt spid="4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272"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strVal val="2/3*#ppt_w"/>
                                          </p:val>
                                        </p:tav>
                                        <p:tav tm="100000">
                                          <p:val>
                                            <p:strVal val="#ppt_w"/>
                                          </p:val>
                                        </p:tav>
                                      </p:tavLst>
                                    </p:anim>
                                    <p:anim calcmode="lin" valueType="num">
                                      <p:cBhvr>
                                        <p:cTn id="36" dur="500" fill="hold"/>
                                        <p:tgtEl>
                                          <p:spTgt spid="19"/>
                                        </p:tgtEl>
                                        <p:attrNameLst>
                                          <p:attrName>ppt_h</p:attrName>
                                        </p:attrNameLst>
                                      </p:cBhvr>
                                      <p:tavLst>
                                        <p:tav tm="0">
                                          <p:val>
                                            <p:strVal val="2/3*#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1" fill="hold" nodeType="clickEffect">
                                  <p:stCondLst>
                                    <p:cond delay="0"/>
                                  </p:stCondLst>
                                  <p:childTnLst>
                                    <p:set>
                                      <p:cBhvr>
                                        <p:cTn id="40" dur="1" fill="hold">
                                          <p:stCondLst>
                                            <p:cond delay="0"/>
                                          </p:stCondLst>
                                        </p:cTn>
                                        <p:tgtEl>
                                          <p:spTgt spid="37"/>
                                        </p:tgtEl>
                                        <p:attrNameLst>
                                          <p:attrName>style.visibility</p:attrName>
                                        </p:attrNameLst>
                                      </p:cBhvr>
                                      <p:to>
                                        <p:strVal val="visible"/>
                                      </p:to>
                                    </p:set>
                                    <p:anim calcmode="lin" valueType="num">
                                      <p:cBhvr>
                                        <p:cTn id="41" dur="500" fill="hold"/>
                                        <p:tgtEl>
                                          <p:spTgt spid="37"/>
                                        </p:tgtEl>
                                        <p:attrNameLst>
                                          <p:attrName>ppt_x</p:attrName>
                                        </p:attrNameLst>
                                      </p:cBhvr>
                                      <p:tavLst>
                                        <p:tav tm="0">
                                          <p:val>
                                            <p:strVal val="#ppt_x"/>
                                          </p:val>
                                        </p:tav>
                                        <p:tav tm="100000">
                                          <p:val>
                                            <p:strVal val="#ppt_x"/>
                                          </p:val>
                                        </p:tav>
                                      </p:tavLst>
                                    </p:anim>
                                    <p:anim calcmode="lin" valueType="num">
                                      <p:cBhvr>
                                        <p:cTn id="42" dur="500" fill="hold"/>
                                        <p:tgtEl>
                                          <p:spTgt spid="37"/>
                                        </p:tgtEl>
                                        <p:attrNameLst>
                                          <p:attrName>ppt_y</p:attrName>
                                        </p:attrNameLst>
                                      </p:cBhvr>
                                      <p:tavLst>
                                        <p:tav tm="0">
                                          <p:val>
                                            <p:strVal val="#ppt_y-#ppt_h/2"/>
                                          </p:val>
                                        </p:tav>
                                        <p:tav tm="100000">
                                          <p:val>
                                            <p:strVal val="#ppt_y"/>
                                          </p:val>
                                        </p:tav>
                                      </p:tavLst>
                                    </p:anim>
                                    <p:anim calcmode="lin" valueType="num">
                                      <p:cBhvr>
                                        <p:cTn id="43" dur="500" fill="hold"/>
                                        <p:tgtEl>
                                          <p:spTgt spid="37"/>
                                        </p:tgtEl>
                                        <p:attrNameLst>
                                          <p:attrName>ppt_w</p:attrName>
                                        </p:attrNameLst>
                                      </p:cBhvr>
                                      <p:tavLst>
                                        <p:tav tm="0">
                                          <p:val>
                                            <p:strVal val="#ppt_w"/>
                                          </p:val>
                                        </p:tav>
                                        <p:tav tm="100000">
                                          <p:val>
                                            <p:strVal val="#ppt_w"/>
                                          </p:val>
                                        </p:tav>
                                      </p:tavLst>
                                    </p:anim>
                                    <p:anim calcmode="lin" valueType="num">
                                      <p:cBhvr>
                                        <p:cTn id="44" dur="500" fill="hold"/>
                                        <p:tgtEl>
                                          <p:spTgt spid="37"/>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wipe(left)">
                                      <p:cBhvr>
                                        <p:cTn id="49" dur="500"/>
                                        <p:tgtEl>
                                          <p:spTgt spid="4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44"/>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46">
                                            <p:bg/>
                                          </p:spTgt>
                                        </p:tgtEl>
                                        <p:attrNameLst>
                                          <p:attrName>style.visibility</p:attrName>
                                        </p:attrNameLst>
                                      </p:cBhvr>
                                      <p:to>
                                        <p:strVal val="visible"/>
                                      </p:to>
                                    </p:set>
                                    <p:animEffect transition="in" filter="wipe(left)">
                                      <p:cBhvr>
                                        <p:cTn id="58" dur="500"/>
                                        <p:tgtEl>
                                          <p:spTgt spid="46">
                                            <p:bg/>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46">
                                            <p:txEl>
                                              <p:pRg st="0" end="0"/>
                                            </p:txEl>
                                          </p:spTgt>
                                        </p:tgtEl>
                                        <p:attrNameLst>
                                          <p:attrName>style.visibility</p:attrName>
                                        </p:attrNameLst>
                                      </p:cBhvr>
                                      <p:to>
                                        <p:strVal val="visible"/>
                                      </p:to>
                                    </p:set>
                                    <p:animEffect transition="in" filter="wipe(left)">
                                      <p:cBhvr>
                                        <p:cTn id="63" dur="500"/>
                                        <p:tgtEl>
                                          <p:spTgt spid="46">
                                            <p:txEl>
                                              <p:pRg st="0" end="0"/>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46">
                                            <p:txEl>
                                              <p:pRg st="1" end="1"/>
                                            </p:txEl>
                                          </p:spTgt>
                                        </p:tgtEl>
                                        <p:attrNameLst>
                                          <p:attrName>style.visibility</p:attrName>
                                        </p:attrNameLst>
                                      </p:cBhvr>
                                      <p:to>
                                        <p:strVal val="visible"/>
                                      </p:to>
                                    </p:set>
                                    <p:animEffect transition="in" filter="wipe(left)">
                                      <p:cBhvr>
                                        <p:cTn id="68" dur="500"/>
                                        <p:tgtEl>
                                          <p:spTgt spid="46">
                                            <p:txEl>
                                              <p:pRg st="1" end="1"/>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47">
                                            <p:bg/>
                                          </p:spTgt>
                                        </p:tgtEl>
                                        <p:attrNameLst>
                                          <p:attrName>style.visibility</p:attrName>
                                        </p:attrNameLst>
                                      </p:cBhvr>
                                      <p:to>
                                        <p:strVal val="visible"/>
                                      </p:to>
                                    </p:set>
                                    <p:animEffect transition="in" filter="wipe(left)">
                                      <p:cBhvr>
                                        <p:cTn id="73" dur="500"/>
                                        <p:tgtEl>
                                          <p:spTgt spid="47">
                                            <p:bg/>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47">
                                            <p:txEl>
                                              <p:pRg st="0" end="0"/>
                                            </p:txEl>
                                          </p:spTgt>
                                        </p:tgtEl>
                                        <p:attrNameLst>
                                          <p:attrName>style.visibility</p:attrName>
                                        </p:attrNameLst>
                                      </p:cBhvr>
                                      <p:to>
                                        <p:strVal val="visible"/>
                                      </p:to>
                                    </p:set>
                                    <p:animEffect transition="in" filter="wipe(left)">
                                      <p:cBhvr>
                                        <p:cTn id="78" dur="500"/>
                                        <p:tgtEl>
                                          <p:spTgt spid="47">
                                            <p:txEl>
                                              <p:pRg st="0" end="0"/>
                                            </p:txEl>
                                          </p:spTgt>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47">
                                            <p:txEl>
                                              <p:pRg st="1" end="1"/>
                                            </p:txEl>
                                          </p:spTgt>
                                        </p:tgtEl>
                                        <p:attrNameLst>
                                          <p:attrName>style.visibility</p:attrName>
                                        </p:attrNameLst>
                                      </p:cBhvr>
                                      <p:to>
                                        <p:strVal val="visible"/>
                                      </p:to>
                                    </p:set>
                                    <p:animEffect transition="in" filter="wipe(left)">
                                      <p:cBhvr>
                                        <p:cTn id="83" dur="500"/>
                                        <p:tgtEl>
                                          <p:spTgt spid="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autoUpdateAnimBg="0"/>
      <p:bldP spid="42" grpId="0" autoUpdateAnimBg="0"/>
      <p:bldP spid="43" grpId="0" animBg="1" autoUpdateAnimBg="0"/>
      <p:bldP spid="44" grpId="0" autoUpdateAnimBg="0"/>
      <p:bldP spid="46" grpId="0" build="p" animBg="1" autoUpdateAnimBg="0"/>
      <p:bldP spid="47" grpId="0" build="p"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Marcador de número de diapositiva 1">
            <a:extLst>
              <a:ext uri="{FF2B5EF4-FFF2-40B4-BE49-F238E27FC236}">
                <a16:creationId xmlns:a16="http://schemas.microsoft.com/office/drawing/2014/main" id="{0657CEBD-914D-D281-F6C0-461553A4676F}"/>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A51AA95-D61E-490F-A194-8F42870CD824}" type="slidenum">
              <a:rPr lang="es-ES" altLang="es-CL" sz="1200" smtClean="0">
                <a:latin typeface="Comic Sans MS" panose="030F0702030302020204" pitchFamily="66" charset="0"/>
              </a:rPr>
              <a:pPr>
                <a:spcBef>
                  <a:spcPct val="0"/>
                </a:spcBef>
                <a:buFontTx/>
                <a:buNone/>
              </a:pPr>
              <a:t>18</a:t>
            </a:fld>
            <a:endParaRPr lang="es-ES" altLang="es-CL" sz="1200">
              <a:latin typeface="Comic Sans MS" panose="030F0702030302020204" pitchFamily="66" charset="0"/>
            </a:endParaRPr>
          </a:p>
        </p:txBody>
      </p:sp>
      <p:grpSp>
        <p:nvGrpSpPr>
          <p:cNvPr id="3" name="Group 15">
            <a:extLst>
              <a:ext uri="{FF2B5EF4-FFF2-40B4-BE49-F238E27FC236}">
                <a16:creationId xmlns:a16="http://schemas.microsoft.com/office/drawing/2014/main" id="{57194FBC-C18E-C1B0-6507-9F29662A66F4}"/>
              </a:ext>
            </a:extLst>
          </p:cNvPr>
          <p:cNvGrpSpPr>
            <a:grpSpLocks/>
          </p:cNvGrpSpPr>
          <p:nvPr/>
        </p:nvGrpSpPr>
        <p:grpSpPr bwMode="auto">
          <a:xfrm>
            <a:off x="766763" y="1339850"/>
            <a:ext cx="3168650" cy="2620963"/>
            <a:chOff x="144" y="749"/>
            <a:chExt cx="1996" cy="1651"/>
          </a:xfrm>
        </p:grpSpPr>
        <p:sp>
          <p:nvSpPr>
            <p:cNvPr id="4" name="Line 3">
              <a:extLst>
                <a:ext uri="{FF2B5EF4-FFF2-40B4-BE49-F238E27FC236}">
                  <a16:creationId xmlns:a16="http://schemas.microsoft.com/office/drawing/2014/main" id="{F0FBD3DC-5A0C-7AE5-FA23-1EEC7DFA6206}"/>
                </a:ext>
              </a:extLst>
            </p:cNvPr>
            <p:cNvSpPr>
              <a:spLocks noChangeShapeType="1"/>
            </p:cNvSpPr>
            <p:nvPr/>
          </p:nvSpPr>
          <p:spPr bwMode="auto">
            <a:xfrm flipH="1">
              <a:off x="960" y="749"/>
              <a:ext cx="1180" cy="627"/>
            </a:xfrm>
            <a:prstGeom prst="line">
              <a:avLst/>
            </a:prstGeom>
            <a:noFill/>
            <a:ln w="28575">
              <a:solidFill>
                <a:srgbClr val="000066"/>
              </a:solidFill>
              <a:round/>
              <a:headEnd/>
              <a:tailEnd type="triangle" w="med" len="med"/>
            </a:ln>
            <a:effectLst/>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5" name="Text Box 4">
              <a:extLst>
                <a:ext uri="{FF2B5EF4-FFF2-40B4-BE49-F238E27FC236}">
                  <a16:creationId xmlns:a16="http://schemas.microsoft.com/office/drawing/2014/main" id="{9EC3F8D4-06A0-D317-19BF-0862EDD22DF3}"/>
                </a:ext>
              </a:extLst>
            </p:cNvPr>
            <p:cNvSpPr txBox="1">
              <a:spLocks noChangeArrowheads="1"/>
            </p:cNvSpPr>
            <p:nvPr/>
          </p:nvSpPr>
          <p:spPr bwMode="auto">
            <a:xfrm>
              <a:off x="144" y="1424"/>
              <a:ext cx="1872" cy="250"/>
            </a:xfrm>
            <a:prstGeom prst="rect">
              <a:avLst/>
            </a:prstGeom>
            <a:noFill/>
            <a:ln>
              <a:noFill/>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2000" b="1" kern="0" dirty="0">
                  <a:solidFill>
                    <a:srgbClr val="000066"/>
                  </a:solidFill>
                </a:rPr>
                <a:t>Muestreo opinático</a:t>
              </a:r>
              <a:endParaRPr lang="es-ES" altLang="es-CL" sz="2000" b="1" kern="0" dirty="0">
                <a:solidFill>
                  <a:srgbClr val="000066"/>
                </a:solidFill>
              </a:endParaRPr>
            </a:p>
          </p:txBody>
        </p:sp>
        <p:sp>
          <p:nvSpPr>
            <p:cNvPr id="6" name="Text Box 9">
              <a:extLst>
                <a:ext uri="{FF2B5EF4-FFF2-40B4-BE49-F238E27FC236}">
                  <a16:creationId xmlns:a16="http://schemas.microsoft.com/office/drawing/2014/main" id="{65DA6A22-7048-85B4-9789-D8D23710AAD1}"/>
                </a:ext>
              </a:extLst>
            </p:cNvPr>
            <p:cNvSpPr txBox="1">
              <a:spLocks noChangeArrowheads="1"/>
            </p:cNvSpPr>
            <p:nvPr/>
          </p:nvSpPr>
          <p:spPr bwMode="auto">
            <a:xfrm>
              <a:off x="144" y="1760"/>
              <a:ext cx="1728" cy="640"/>
            </a:xfrm>
            <a:prstGeom prst="rect">
              <a:avLst/>
            </a:prstGeom>
            <a:noFill/>
            <a:ln w="9525">
              <a:solidFill>
                <a:srgbClr val="000066"/>
              </a:solidFill>
              <a:miter lim="800000"/>
              <a:headEnd/>
              <a:tailEnd/>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2000" kern="0" dirty="0">
                  <a:solidFill>
                    <a:srgbClr val="FF0000"/>
                  </a:solidFill>
                </a:rPr>
                <a:t>Se eligen </a:t>
              </a:r>
              <a:r>
                <a:rPr lang="es-ES_tradnl" altLang="es-CL" sz="2000" kern="0" dirty="0">
                  <a:solidFill>
                    <a:srgbClr val="40458C"/>
                  </a:solidFill>
                </a:rPr>
                <a:t>las unidades según el </a:t>
              </a:r>
              <a:r>
                <a:rPr lang="es-ES_tradnl" altLang="es-CL" sz="2000" kern="0" dirty="0">
                  <a:solidFill>
                    <a:srgbClr val="FF0000"/>
                  </a:solidFill>
                </a:rPr>
                <a:t>criterio del entrevistador</a:t>
              </a:r>
              <a:endParaRPr lang="es-ES" altLang="es-CL" sz="2000" kern="0" dirty="0">
                <a:solidFill>
                  <a:srgbClr val="FF0000"/>
                </a:solidFill>
              </a:endParaRPr>
            </a:p>
          </p:txBody>
        </p:sp>
      </p:grpSp>
      <p:grpSp>
        <p:nvGrpSpPr>
          <p:cNvPr id="7" name="Group 16">
            <a:extLst>
              <a:ext uri="{FF2B5EF4-FFF2-40B4-BE49-F238E27FC236}">
                <a16:creationId xmlns:a16="http://schemas.microsoft.com/office/drawing/2014/main" id="{B36FBFC4-31DA-F983-14C1-2F362FC8824F}"/>
              </a:ext>
            </a:extLst>
          </p:cNvPr>
          <p:cNvGrpSpPr>
            <a:grpSpLocks/>
          </p:cNvGrpSpPr>
          <p:nvPr/>
        </p:nvGrpSpPr>
        <p:grpSpPr bwMode="auto">
          <a:xfrm>
            <a:off x="2566988" y="1341438"/>
            <a:ext cx="3733800" cy="5232400"/>
            <a:chOff x="1536" y="704"/>
            <a:chExt cx="2352" cy="3296"/>
          </a:xfrm>
        </p:grpSpPr>
        <p:sp>
          <p:nvSpPr>
            <p:cNvPr id="8" name="Text Box 5">
              <a:extLst>
                <a:ext uri="{FF2B5EF4-FFF2-40B4-BE49-F238E27FC236}">
                  <a16:creationId xmlns:a16="http://schemas.microsoft.com/office/drawing/2014/main" id="{73055F7A-724F-7F77-7177-D0782B12A976}"/>
                </a:ext>
              </a:extLst>
            </p:cNvPr>
            <p:cNvSpPr txBox="1">
              <a:spLocks noChangeArrowheads="1"/>
            </p:cNvSpPr>
            <p:nvPr/>
          </p:nvSpPr>
          <p:spPr bwMode="auto">
            <a:xfrm>
              <a:off x="1872" y="2480"/>
              <a:ext cx="1872" cy="250"/>
            </a:xfrm>
            <a:prstGeom prst="rect">
              <a:avLst/>
            </a:prstGeom>
            <a:noFill/>
            <a:ln>
              <a:noFill/>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2000" b="1" kern="0">
                  <a:solidFill>
                    <a:srgbClr val="000066"/>
                  </a:solidFill>
                </a:rPr>
                <a:t>Muestreo por cuotas</a:t>
              </a:r>
              <a:endParaRPr lang="es-ES" altLang="es-CL" sz="2000" b="1" kern="0">
                <a:solidFill>
                  <a:srgbClr val="000066"/>
                </a:solidFill>
              </a:endParaRPr>
            </a:p>
          </p:txBody>
        </p:sp>
        <p:sp>
          <p:nvSpPr>
            <p:cNvPr id="9" name="Line 6">
              <a:extLst>
                <a:ext uri="{FF2B5EF4-FFF2-40B4-BE49-F238E27FC236}">
                  <a16:creationId xmlns:a16="http://schemas.microsoft.com/office/drawing/2014/main" id="{0529B1BB-652A-45BC-ED3A-501B01556E3F}"/>
                </a:ext>
              </a:extLst>
            </p:cNvPr>
            <p:cNvSpPr>
              <a:spLocks noChangeShapeType="1"/>
            </p:cNvSpPr>
            <p:nvPr/>
          </p:nvSpPr>
          <p:spPr bwMode="auto">
            <a:xfrm>
              <a:off x="2736" y="704"/>
              <a:ext cx="0" cy="1680"/>
            </a:xfrm>
            <a:prstGeom prst="line">
              <a:avLst/>
            </a:prstGeom>
            <a:noFill/>
            <a:ln w="28575">
              <a:solidFill>
                <a:srgbClr val="000066"/>
              </a:solidFill>
              <a:round/>
              <a:headEnd/>
              <a:tailEnd type="triangle" w="med" len="med"/>
            </a:ln>
            <a:effectLst/>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10" name="Text Box 10">
              <a:extLst>
                <a:ext uri="{FF2B5EF4-FFF2-40B4-BE49-F238E27FC236}">
                  <a16:creationId xmlns:a16="http://schemas.microsoft.com/office/drawing/2014/main" id="{24EDEFFA-29F2-225F-13F1-A010FEF0043D}"/>
                </a:ext>
              </a:extLst>
            </p:cNvPr>
            <p:cNvSpPr txBox="1">
              <a:spLocks noChangeArrowheads="1"/>
            </p:cNvSpPr>
            <p:nvPr/>
          </p:nvSpPr>
          <p:spPr bwMode="auto">
            <a:xfrm>
              <a:off x="1536" y="2784"/>
              <a:ext cx="2352" cy="1216"/>
            </a:xfrm>
            <a:prstGeom prst="rect">
              <a:avLst/>
            </a:prstGeom>
            <a:noFill/>
            <a:ln w="9525">
              <a:solidFill>
                <a:srgbClr val="000066"/>
              </a:solidFill>
              <a:miter lim="800000"/>
              <a:headEnd/>
              <a:tailEnd/>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2000" kern="0" dirty="0">
                  <a:solidFill>
                    <a:srgbClr val="40458C"/>
                  </a:solidFill>
                </a:rPr>
                <a:t>Se eligen las unidades según el criterio del entrevistador respetando ciertos criterios de similitud con la población:</a:t>
              </a:r>
            </a:p>
            <a:p>
              <a:pPr marL="0" lvl="1" eaLnBrk="1" fontAlgn="auto" hangingPunct="1">
                <a:spcBef>
                  <a:spcPct val="0"/>
                </a:spcBef>
                <a:spcAft>
                  <a:spcPts val="0"/>
                </a:spcAft>
                <a:buClrTx/>
                <a:buSzTx/>
                <a:buFont typeface="Wingdings" panose="05000000000000000000" pitchFamily="2" charset="2"/>
                <a:buChar char="Ø"/>
                <a:defRPr/>
              </a:pPr>
              <a:r>
                <a:rPr lang="es-ES_tradnl" altLang="es-CL" sz="2000" kern="0" dirty="0">
                  <a:solidFill>
                    <a:srgbClr val="40458C"/>
                  </a:solidFill>
                </a:rPr>
                <a:t> </a:t>
              </a:r>
              <a:r>
                <a:rPr lang="es-ES_tradnl" altLang="es-CL" sz="2000" kern="0" dirty="0">
                  <a:solidFill>
                    <a:srgbClr val="FF0000"/>
                  </a:solidFill>
                </a:rPr>
                <a:t>% de varones y mujeres</a:t>
              </a:r>
            </a:p>
            <a:p>
              <a:pPr marL="0" lvl="1" eaLnBrk="1" fontAlgn="auto" hangingPunct="1">
                <a:spcBef>
                  <a:spcPct val="0"/>
                </a:spcBef>
                <a:spcAft>
                  <a:spcPts val="0"/>
                </a:spcAft>
                <a:buClrTx/>
                <a:buSzTx/>
                <a:buFont typeface="Wingdings" panose="05000000000000000000" pitchFamily="2" charset="2"/>
                <a:buChar char="Ø"/>
                <a:defRPr/>
              </a:pPr>
              <a:r>
                <a:rPr lang="es-ES_tradnl" altLang="es-CL" sz="2000" kern="0" dirty="0">
                  <a:solidFill>
                    <a:srgbClr val="40458C"/>
                  </a:solidFill>
                </a:rPr>
                <a:t> </a:t>
              </a:r>
              <a:r>
                <a:rPr lang="es-ES_tradnl" altLang="es-CL" sz="2000" kern="0" dirty="0">
                  <a:solidFill>
                    <a:srgbClr val="FF0000"/>
                  </a:solidFill>
                </a:rPr>
                <a:t>% por edades </a:t>
              </a:r>
              <a:r>
                <a:rPr lang="es-ES_tradnl" altLang="es-CL" sz="2000" kern="0" dirty="0">
                  <a:solidFill>
                    <a:srgbClr val="40458C"/>
                  </a:solidFill>
                </a:rPr>
                <a:t>...</a:t>
              </a:r>
              <a:endParaRPr lang="es-ES" altLang="es-CL" sz="2000" kern="0" dirty="0">
                <a:solidFill>
                  <a:srgbClr val="40458C"/>
                </a:solidFill>
              </a:endParaRPr>
            </a:p>
          </p:txBody>
        </p:sp>
      </p:grpSp>
      <p:grpSp>
        <p:nvGrpSpPr>
          <p:cNvPr id="11" name="Group 18">
            <a:extLst>
              <a:ext uri="{FF2B5EF4-FFF2-40B4-BE49-F238E27FC236}">
                <a16:creationId xmlns:a16="http://schemas.microsoft.com/office/drawing/2014/main" id="{50D98A8E-614B-F3AF-AFB4-45972A8D61B0}"/>
              </a:ext>
            </a:extLst>
          </p:cNvPr>
          <p:cNvGrpSpPr>
            <a:grpSpLocks/>
          </p:cNvGrpSpPr>
          <p:nvPr/>
        </p:nvGrpSpPr>
        <p:grpSpPr bwMode="auto">
          <a:xfrm>
            <a:off x="6456363" y="1412875"/>
            <a:ext cx="3276600" cy="2336800"/>
            <a:chOff x="3600" y="656"/>
            <a:chExt cx="2064" cy="1472"/>
          </a:xfrm>
        </p:grpSpPr>
        <p:sp>
          <p:nvSpPr>
            <p:cNvPr id="12" name="Line 7">
              <a:extLst>
                <a:ext uri="{FF2B5EF4-FFF2-40B4-BE49-F238E27FC236}">
                  <a16:creationId xmlns:a16="http://schemas.microsoft.com/office/drawing/2014/main" id="{417CF63F-7CB3-07C1-2641-2EB9C35CCB34}"/>
                </a:ext>
              </a:extLst>
            </p:cNvPr>
            <p:cNvSpPr>
              <a:spLocks noChangeShapeType="1"/>
            </p:cNvSpPr>
            <p:nvPr/>
          </p:nvSpPr>
          <p:spPr bwMode="auto">
            <a:xfrm>
              <a:off x="3600" y="656"/>
              <a:ext cx="912" cy="816"/>
            </a:xfrm>
            <a:prstGeom prst="line">
              <a:avLst/>
            </a:prstGeom>
            <a:noFill/>
            <a:ln w="28575">
              <a:solidFill>
                <a:srgbClr val="000066"/>
              </a:solidFill>
              <a:round/>
              <a:headEnd/>
              <a:tailEnd type="triangle" w="med" len="med"/>
            </a:ln>
            <a:effectLst/>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13" name="Text Box 8">
              <a:extLst>
                <a:ext uri="{FF2B5EF4-FFF2-40B4-BE49-F238E27FC236}">
                  <a16:creationId xmlns:a16="http://schemas.microsoft.com/office/drawing/2014/main" id="{22FFB910-01F3-674D-DD69-F239C08DC0FB}"/>
                </a:ext>
              </a:extLst>
            </p:cNvPr>
            <p:cNvSpPr txBox="1">
              <a:spLocks noChangeArrowheads="1"/>
            </p:cNvSpPr>
            <p:nvPr/>
          </p:nvSpPr>
          <p:spPr bwMode="auto">
            <a:xfrm>
              <a:off x="3648" y="1440"/>
              <a:ext cx="1872" cy="250"/>
            </a:xfrm>
            <a:prstGeom prst="rect">
              <a:avLst/>
            </a:prstGeom>
            <a:noFill/>
            <a:ln>
              <a:noFill/>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2000" b="1" kern="0" dirty="0">
                  <a:solidFill>
                    <a:srgbClr val="000066"/>
                  </a:solidFill>
                </a:rPr>
                <a:t>Muestreo voluntario</a:t>
              </a:r>
              <a:endParaRPr lang="es-ES" altLang="es-CL" sz="2000" b="1" kern="0" dirty="0">
                <a:solidFill>
                  <a:srgbClr val="000066"/>
                </a:solidFill>
              </a:endParaRPr>
            </a:p>
          </p:txBody>
        </p:sp>
        <p:sp>
          <p:nvSpPr>
            <p:cNvPr id="14" name="Text Box 11">
              <a:extLst>
                <a:ext uri="{FF2B5EF4-FFF2-40B4-BE49-F238E27FC236}">
                  <a16:creationId xmlns:a16="http://schemas.microsoft.com/office/drawing/2014/main" id="{64567CAA-D7D7-4B60-5C10-A9893CC3CC50}"/>
                </a:ext>
              </a:extLst>
            </p:cNvPr>
            <p:cNvSpPr txBox="1">
              <a:spLocks noChangeArrowheads="1"/>
            </p:cNvSpPr>
            <p:nvPr/>
          </p:nvSpPr>
          <p:spPr bwMode="auto">
            <a:xfrm>
              <a:off x="3648" y="1680"/>
              <a:ext cx="2016" cy="448"/>
            </a:xfrm>
            <a:prstGeom prst="rect">
              <a:avLst/>
            </a:prstGeom>
            <a:noFill/>
            <a:ln w="9525">
              <a:solidFill>
                <a:srgbClr val="000066"/>
              </a:solidFill>
              <a:miter lim="800000"/>
              <a:headEnd/>
              <a:tailEnd/>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2000" kern="0" dirty="0">
                  <a:solidFill>
                    <a:srgbClr val="40458C"/>
                  </a:solidFill>
                </a:rPr>
                <a:t>Respuesta </a:t>
              </a:r>
              <a:r>
                <a:rPr lang="es-ES_tradnl" altLang="es-CL" sz="2000" kern="0" dirty="0">
                  <a:solidFill>
                    <a:srgbClr val="FF0000"/>
                  </a:solidFill>
                </a:rPr>
                <a:t>voluntaria</a:t>
              </a:r>
              <a:r>
                <a:rPr lang="es-ES_tradnl" altLang="es-CL" sz="2000" kern="0" dirty="0">
                  <a:solidFill>
                    <a:srgbClr val="40458C"/>
                  </a:solidFill>
                </a:rPr>
                <a:t> a un llamamiento general</a:t>
              </a:r>
              <a:endParaRPr lang="es-ES" altLang="es-CL" sz="2000" kern="0" dirty="0">
                <a:solidFill>
                  <a:srgbClr val="40458C"/>
                </a:solidFill>
              </a:endParaRPr>
            </a:p>
          </p:txBody>
        </p:sp>
      </p:grpSp>
      <p:sp>
        <p:nvSpPr>
          <p:cNvPr id="15" name="Rectangle 12">
            <a:extLst>
              <a:ext uri="{FF2B5EF4-FFF2-40B4-BE49-F238E27FC236}">
                <a16:creationId xmlns:a16="http://schemas.microsoft.com/office/drawing/2014/main" id="{550F497A-CF24-9804-DEDD-251ACD09F300}"/>
              </a:ext>
            </a:extLst>
          </p:cNvPr>
          <p:cNvSpPr>
            <a:spLocks noChangeArrowheads="1"/>
          </p:cNvSpPr>
          <p:nvPr/>
        </p:nvSpPr>
        <p:spPr bwMode="auto">
          <a:xfrm>
            <a:off x="3948113" y="836613"/>
            <a:ext cx="3159125" cy="457200"/>
          </a:xfrm>
          <a:prstGeom prst="rect">
            <a:avLst/>
          </a:prstGeom>
          <a:noFill/>
          <a:ln>
            <a:noFill/>
          </a:ln>
          <a:effec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r>
              <a:rPr lang="es-ES_tradnl" altLang="es-CL" sz="2400" kern="0" dirty="0">
                <a:solidFill>
                  <a:srgbClr val="000066"/>
                </a:solidFill>
              </a:rPr>
              <a:t>(no interviene el azar)</a:t>
            </a:r>
            <a:endParaRPr lang="es-ES" altLang="es-CL" sz="2400" kern="0" dirty="0">
              <a:solidFill>
                <a:srgbClr val="000066"/>
              </a:solidFill>
            </a:endParaRPr>
          </a:p>
        </p:txBody>
      </p:sp>
      <p:sp>
        <p:nvSpPr>
          <p:cNvPr id="28679" name="Rectangle 13">
            <a:extLst>
              <a:ext uri="{FF2B5EF4-FFF2-40B4-BE49-F238E27FC236}">
                <a16:creationId xmlns:a16="http://schemas.microsoft.com/office/drawing/2014/main" id="{627FF47D-03C1-E46D-D671-7D5C9FB2287D}"/>
              </a:ext>
            </a:extLst>
          </p:cNvPr>
          <p:cNvSpPr txBox="1">
            <a:spLocks noChangeArrowheads="1"/>
          </p:cNvSpPr>
          <p:nvPr/>
        </p:nvSpPr>
        <p:spPr bwMode="auto">
          <a:xfrm>
            <a:off x="1890713" y="455613"/>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s-CL" sz="2800" dirty="0">
                <a:solidFill>
                  <a:srgbClr val="000066"/>
                </a:solidFill>
                <a:latin typeface="Arial Black" panose="020B0A04020102020204" pitchFamily="34" charset="0"/>
              </a:rPr>
              <a:t>Muestreos no aleatorios</a:t>
            </a:r>
            <a:endParaRPr lang="es-ES" altLang="es-CL" sz="2800" dirty="0">
              <a:solidFill>
                <a:srgbClr val="660066"/>
              </a:solidFill>
              <a:latin typeface="Tahoma" panose="020B0604030504040204" pitchFamily="34" charset="0"/>
            </a:endParaRPr>
          </a:p>
        </p:txBody>
      </p:sp>
      <p:graphicFrame>
        <p:nvGraphicFramePr>
          <p:cNvPr id="17" name="Object 14">
            <a:extLst>
              <a:ext uri="{FF2B5EF4-FFF2-40B4-BE49-F238E27FC236}">
                <a16:creationId xmlns:a16="http://schemas.microsoft.com/office/drawing/2014/main" id="{0209F498-9F1A-5D91-125E-E40A1DB00BFC}"/>
              </a:ext>
            </a:extLst>
          </p:cNvPr>
          <p:cNvGraphicFramePr>
            <a:graphicFrameLocks noChangeAspect="1"/>
          </p:cNvGraphicFramePr>
          <p:nvPr/>
        </p:nvGraphicFramePr>
        <p:xfrm>
          <a:off x="7104063" y="3933825"/>
          <a:ext cx="2232295" cy="2684463"/>
        </p:xfrm>
        <a:graphic>
          <a:graphicData uri="http://schemas.openxmlformats.org/presentationml/2006/ole">
            <mc:AlternateContent xmlns:mc="http://schemas.openxmlformats.org/markup-compatibility/2006">
              <mc:Choice xmlns:v="urn:schemas-microsoft-com:vml" Requires="v">
                <p:oleObj name="Imagen de mapa de bits" r:id="rId3" imgW="1095528" imgH="2123810" progId="Paint.Picture">
                  <p:embed/>
                </p:oleObj>
              </mc:Choice>
              <mc:Fallback>
                <p:oleObj name="Imagen de mapa de bits" r:id="rId3" imgW="1095528" imgH="2123810" progId="Paint.Picture">
                  <p:embed/>
                  <p:pic>
                    <p:nvPicPr>
                      <p:cNvPr id="17" name="Object 14">
                        <a:extLst>
                          <a:ext uri="{FF2B5EF4-FFF2-40B4-BE49-F238E27FC236}">
                            <a16:creationId xmlns:a16="http://schemas.microsoft.com/office/drawing/2014/main" id="{0209F498-9F1A-5D91-125E-E40A1DB00B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4063" y="3933825"/>
                        <a:ext cx="2232295" cy="2684463"/>
                      </a:xfrm>
                      <a:prstGeom prst="rect">
                        <a:avLst/>
                      </a:prstGeom>
                      <a:noFill/>
                      <a:ln>
                        <a:noFill/>
                      </a:ln>
                    </p:spPr>
                  </p:pic>
                </p:oleObj>
              </mc:Fallback>
            </mc:AlternateContent>
          </a:graphicData>
        </a:graphic>
      </p:graphicFrame>
      <p:grpSp>
        <p:nvGrpSpPr>
          <p:cNvPr id="18" name="Group 18">
            <a:extLst>
              <a:ext uri="{FF2B5EF4-FFF2-40B4-BE49-F238E27FC236}">
                <a16:creationId xmlns:a16="http://schemas.microsoft.com/office/drawing/2014/main" id="{E4075900-10A5-B00A-A8DC-F27D1F0463C8}"/>
              </a:ext>
            </a:extLst>
          </p:cNvPr>
          <p:cNvGrpSpPr>
            <a:grpSpLocks/>
          </p:cNvGrpSpPr>
          <p:nvPr/>
        </p:nvGrpSpPr>
        <p:grpSpPr bwMode="auto">
          <a:xfrm>
            <a:off x="8328025" y="693738"/>
            <a:ext cx="3648075" cy="1951037"/>
            <a:chOff x="3464" y="1047"/>
            <a:chExt cx="2298" cy="1229"/>
          </a:xfrm>
        </p:grpSpPr>
        <p:sp>
          <p:nvSpPr>
            <p:cNvPr id="19" name="Line 7">
              <a:extLst>
                <a:ext uri="{FF2B5EF4-FFF2-40B4-BE49-F238E27FC236}">
                  <a16:creationId xmlns:a16="http://schemas.microsoft.com/office/drawing/2014/main" id="{B86A9046-4FC2-3C70-0E9A-6D01D5D27929}"/>
                </a:ext>
              </a:extLst>
            </p:cNvPr>
            <p:cNvSpPr>
              <a:spLocks noChangeShapeType="1"/>
            </p:cNvSpPr>
            <p:nvPr/>
          </p:nvSpPr>
          <p:spPr bwMode="auto">
            <a:xfrm>
              <a:off x="3464" y="1047"/>
              <a:ext cx="1179" cy="363"/>
            </a:xfrm>
            <a:prstGeom prst="line">
              <a:avLst/>
            </a:prstGeom>
            <a:noFill/>
            <a:ln w="28575">
              <a:solidFill>
                <a:srgbClr val="000066"/>
              </a:solidFill>
              <a:round/>
              <a:headEnd/>
              <a:tailEnd type="triangle" w="med" len="med"/>
            </a:ln>
            <a:effectLst/>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20" name="Text Box 8">
              <a:extLst>
                <a:ext uri="{FF2B5EF4-FFF2-40B4-BE49-F238E27FC236}">
                  <a16:creationId xmlns:a16="http://schemas.microsoft.com/office/drawing/2014/main" id="{535BA889-1921-5F2D-1920-5971A4875A02}"/>
                </a:ext>
              </a:extLst>
            </p:cNvPr>
            <p:cNvSpPr txBox="1">
              <a:spLocks noChangeArrowheads="1"/>
            </p:cNvSpPr>
            <p:nvPr/>
          </p:nvSpPr>
          <p:spPr bwMode="auto">
            <a:xfrm>
              <a:off x="3661" y="1365"/>
              <a:ext cx="2101" cy="252"/>
            </a:xfrm>
            <a:prstGeom prst="rect">
              <a:avLst/>
            </a:prstGeom>
            <a:noFill/>
            <a:ln>
              <a:noFill/>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2000" b="1" kern="0" dirty="0">
                  <a:solidFill>
                    <a:srgbClr val="000066"/>
                  </a:solidFill>
                </a:rPr>
                <a:t>Muestreo bola de nieve</a:t>
              </a:r>
              <a:endParaRPr lang="es-ES" altLang="es-CL" sz="2000" b="1" kern="0" dirty="0">
                <a:solidFill>
                  <a:srgbClr val="000066"/>
                </a:solidFill>
              </a:endParaRPr>
            </a:p>
          </p:txBody>
        </p:sp>
        <p:sp>
          <p:nvSpPr>
            <p:cNvPr id="21" name="Text Box 11">
              <a:extLst>
                <a:ext uri="{FF2B5EF4-FFF2-40B4-BE49-F238E27FC236}">
                  <a16:creationId xmlns:a16="http://schemas.microsoft.com/office/drawing/2014/main" id="{8DB8E43B-C6E2-BFF4-2B3B-24205BAD484A}"/>
                </a:ext>
              </a:extLst>
            </p:cNvPr>
            <p:cNvSpPr txBox="1">
              <a:spLocks noChangeArrowheads="1"/>
            </p:cNvSpPr>
            <p:nvPr/>
          </p:nvSpPr>
          <p:spPr bwMode="auto">
            <a:xfrm>
              <a:off x="3646" y="1636"/>
              <a:ext cx="2016" cy="640"/>
            </a:xfrm>
            <a:prstGeom prst="rect">
              <a:avLst/>
            </a:prstGeom>
            <a:noFill/>
            <a:ln w="9525">
              <a:solidFill>
                <a:srgbClr val="000066"/>
              </a:solidFill>
              <a:miter lim="800000"/>
              <a:headEnd/>
              <a:tailEnd/>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just" eaLnBrk="1" fontAlgn="auto" hangingPunct="1">
                <a:spcBef>
                  <a:spcPct val="50000"/>
                </a:spcBef>
                <a:spcAft>
                  <a:spcPts val="0"/>
                </a:spcAft>
                <a:buClrTx/>
                <a:buSzTx/>
                <a:buFontTx/>
                <a:buNone/>
                <a:defRPr/>
              </a:pPr>
              <a:r>
                <a:rPr lang="es-ES" altLang="es-CL" sz="2000" kern="0" dirty="0"/>
                <a:t>“una técnica para </a:t>
              </a:r>
              <a:r>
                <a:rPr lang="es-ES" altLang="es-CL" sz="2000" kern="0" dirty="0">
                  <a:solidFill>
                    <a:srgbClr val="FF0000"/>
                  </a:solidFill>
                </a:rPr>
                <a:t>encontrar al objeto </a:t>
              </a:r>
              <a:r>
                <a:rPr lang="es-ES" altLang="es-CL" sz="2000" kern="0" dirty="0"/>
                <a:t>de investigación.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ppt_y-#ppt_h/2"/>
                                          </p:val>
                                        </p:tav>
                                        <p:tav tm="100000">
                                          <p:val>
                                            <p:strVal val="#ppt_y"/>
                                          </p:val>
                                        </p:tav>
                                      </p:tavLst>
                                    </p:anim>
                                    <p:anim calcmode="lin" valueType="num">
                                      <p:cBhvr>
                                        <p:cTn id="9" dur="500" fill="hold"/>
                                        <p:tgtEl>
                                          <p:spTgt spid="3"/>
                                        </p:tgtEl>
                                        <p:attrNameLst>
                                          <p:attrName>ppt_w</p:attrName>
                                        </p:attrNameLst>
                                      </p:cBhvr>
                                      <p:tavLst>
                                        <p:tav tm="0">
                                          <p:val>
                                            <p:strVal val="#ppt_w"/>
                                          </p:val>
                                        </p:tav>
                                        <p:tav tm="100000">
                                          <p:val>
                                            <p:strVal val="#ppt_w"/>
                                          </p:val>
                                        </p:tav>
                                      </p:tavLst>
                                    </p:anim>
                                    <p:anim calcmode="lin" valueType="num">
                                      <p:cBhvr>
                                        <p:cTn id="10"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ppt_x</p:attrName>
                                        </p:attrNameLst>
                                      </p:cBhvr>
                                      <p:tavLst>
                                        <p:tav tm="0">
                                          <p:val>
                                            <p:strVal val="#ppt_x"/>
                                          </p:val>
                                        </p:tav>
                                        <p:tav tm="100000">
                                          <p:val>
                                            <p:strVal val="#ppt_x"/>
                                          </p:val>
                                        </p:tav>
                                      </p:tavLst>
                                    </p:anim>
                                    <p:anim calcmode="lin" valueType="num">
                                      <p:cBhvr>
                                        <p:cTn id="16" dur="500" fill="hold"/>
                                        <p:tgtEl>
                                          <p:spTgt spid="7"/>
                                        </p:tgtEl>
                                        <p:attrNameLst>
                                          <p:attrName>ppt_y</p:attrName>
                                        </p:attrNameLst>
                                      </p:cBhvr>
                                      <p:tavLst>
                                        <p:tav tm="0">
                                          <p:val>
                                            <p:strVal val="#ppt_y-#ppt_h/2"/>
                                          </p:val>
                                        </p:tav>
                                        <p:tav tm="100000">
                                          <p:val>
                                            <p:strVal val="#ppt_y"/>
                                          </p:val>
                                        </p:tav>
                                      </p:tavLst>
                                    </p:anim>
                                    <p:anim calcmode="lin" valueType="num">
                                      <p:cBhvr>
                                        <p:cTn id="17" dur="500" fill="hold"/>
                                        <p:tgtEl>
                                          <p:spTgt spid="7"/>
                                        </p:tgtEl>
                                        <p:attrNameLst>
                                          <p:attrName>ppt_w</p:attrName>
                                        </p:attrNameLst>
                                      </p:cBhvr>
                                      <p:tavLst>
                                        <p:tav tm="0">
                                          <p:val>
                                            <p:strVal val="#ppt_w"/>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ppt_x</p:attrName>
                                        </p:attrNameLst>
                                      </p:cBhvr>
                                      <p:tavLst>
                                        <p:tav tm="0">
                                          <p:val>
                                            <p:strVal val="#ppt_x"/>
                                          </p:val>
                                        </p:tav>
                                        <p:tav tm="100000">
                                          <p:val>
                                            <p:strVal val="#ppt_x"/>
                                          </p:val>
                                        </p:tav>
                                      </p:tavLst>
                                    </p:anim>
                                    <p:anim calcmode="lin" valueType="num">
                                      <p:cBhvr>
                                        <p:cTn id="24" dur="500" fill="hold"/>
                                        <p:tgtEl>
                                          <p:spTgt spid="11"/>
                                        </p:tgtEl>
                                        <p:attrNameLst>
                                          <p:attrName>ppt_y</p:attrName>
                                        </p:attrNameLst>
                                      </p:cBhvr>
                                      <p:tavLst>
                                        <p:tav tm="0">
                                          <p:val>
                                            <p:strVal val="#ppt_y-#ppt_h/2"/>
                                          </p:val>
                                        </p:tav>
                                        <p:tav tm="100000">
                                          <p:val>
                                            <p:strVal val="#ppt_y"/>
                                          </p:val>
                                        </p:tav>
                                      </p:tavLst>
                                    </p:anim>
                                    <p:anim calcmode="lin" valueType="num">
                                      <p:cBhvr>
                                        <p:cTn id="25" dur="500" fill="hold"/>
                                        <p:tgtEl>
                                          <p:spTgt spid="11"/>
                                        </p:tgtEl>
                                        <p:attrNameLst>
                                          <p:attrName>ppt_w</p:attrName>
                                        </p:attrNameLst>
                                      </p:cBhvr>
                                      <p:tavLst>
                                        <p:tav tm="0">
                                          <p:val>
                                            <p:strVal val="#ppt_w"/>
                                          </p:val>
                                        </p:tav>
                                        <p:tav tm="100000">
                                          <p:val>
                                            <p:strVal val="#ppt_w"/>
                                          </p:val>
                                        </p:tav>
                                      </p:tavLst>
                                    </p:anim>
                                    <p:anim calcmode="lin" valueType="num">
                                      <p:cBhvr>
                                        <p:cTn id="26"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1"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p:cTn id="35" dur="500" fill="hold"/>
                                        <p:tgtEl>
                                          <p:spTgt spid="18"/>
                                        </p:tgtEl>
                                        <p:attrNameLst>
                                          <p:attrName>ppt_x</p:attrName>
                                        </p:attrNameLst>
                                      </p:cBhvr>
                                      <p:tavLst>
                                        <p:tav tm="0">
                                          <p:val>
                                            <p:strVal val="#ppt_x"/>
                                          </p:val>
                                        </p:tav>
                                        <p:tav tm="100000">
                                          <p:val>
                                            <p:strVal val="#ppt_x"/>
                                          </p:val>
                                        </p:tav>
                                      </p:tavLst>
                                    </p:anim>
                                    <p:anim calcmode="lin" valueType="num">
                                      <p:cBhvr>
                                        <p:cTn id="36" dur="500" fill="hold"/>
                                        <p:tgtEl>
                                          <p:spTgt spid="18"/>
                                        </p:tgtEl>
                                        <p:attrNameLst>
                                          <p:attrName>ppt_y</p:attrName>
                                        </p:attrNameLst>
                                      </p:cBhvr>
                                      <p:tavLst>
                                        <p:tav tm="0">
                                          <p:val>
                                            <p:strVal val="#ppt_y-#ppt_h/2"/>
                                          </p:val>
                                        </p:tav>
                                        <p:tav tm="100000">
                                          <p:val>
                                            <p:strVal val="#ppt_y"/>
                                          </p:val>
                                        </p:tav>
                                      </p:tavLst>
                                    </p:anim>
                                    <p:anim calcmode="lin" valueType="num">
                                      <p:cBhvr>
                                        <p:cTn id="37" dur="500" fill="hold"/>
                                        <p:tgtEl>
                                          <p:spTgt spid="18"/>
                                        </p:tgtEl>
                                        <p:attrNameLst>
                                          <p:attrName>ppt_w</p:attrName>
                                        </p:attrNameLst>
                                      </p:cBhvr>
                                      <p:tavLst>
                                        <p:tav tm="0">
                                          <p:val>
                                            <p:strVal val="#ppt_w"/>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A1ED57AF-E660-0F46-30C1-6B6B570DEDC0}"/>
              </a:ext>
            </a:extLst>
          </p:cNvPr>
          <p:cNvSpPr>
            <a:spLocks noGrp="1"/>
          </p:cNvSpPr>
          <p:nvPr>
            <p:ph type="sldNum" sz="quarter" idx="10"/>
          </p:nvPr>
        </p:nvSpPr>
        <p:spPr/>
        <p:txBody>
          <a:bodyPr/>
          <a:lstStyle/>
          <a:p>
            <a:pPr>
              <a:defRPr/>
            </a:pPr>
            <a:fld id="{F9242D2D-502E-40E4-9A67-D2BCEFCFE69D}" type="slidenum">
              <a:rPr lang="es-ES" altLang="es-CL" smtClean="0"/>
              <a:pPr>
                <a:defRPr/>
              </a:pPr>
              <a:t>19</a:t>
            </a:fld>
            <a:endParaRPr lang="es-ES" altLang="es-CL"/>
          </a:p>
        </p:txBody>
      </p:sp>
      <p:sp>
        <p:nvSpPr>
          <p:cNvPr id="3" name="Rectangle 4">
            <a:extLst>
              <a:ext uri="{FF2B5EF4-FFF2-40B4-BE49-F238E27FC236}">
                <a16:creationId xmlns:a16="http://schemas.microsoft.com/office/drawing/2014/main" id="{41B3BAD4-C5B0-065E-EC62-52C5CBF0B56F}"/>
              </a:ext>
            </a:extLst>
          </p:cNvPr>
          <p:cNvSpPr>
            <a:spLocks noChangeArrowheads="1"/>
          </p:cNvSpPr>
          <p:nvPr/>
        </p:nvSpPr>
        <p:spPr bwMode="auto">
          <a:xfrm>
            <a:off x="1828800" y="407431"/>
            <a:ext cx="85344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cs typeface="Arial" panose="020B0604020202020204" pitchFamily="34" charset="0"/>
              </a:defRPr>
            </a:lvl1pPr>
            <a:lvl2pPr algn="ctr">
              <a:defRPr sz="4400">
                <a:solidFill>
                  <a:schemeClr val="tx2"/>
                </a:solidFill>
                <a:latin typeface="Arial" panose="020B0604020202020204" pitchFamily="34" charset="0"/>
                <a:cs typeface="Arial" panose="020B0604020202020204" pitchFamily="34" charset="0"/>
              </a:defRPr>
            </a:lvl2pPr>
            <a:lvl3pPr algn="ctr">
              <a:defRPr sz="4400">
                <a:solidFill>
                  <a:schemeClr val="tx2"/>
                </a:solidFill>
                <a:latin typeface="Arial" panose="020B0604020202020204" pitchFamily="34" charset="0"/>
                <a:cs typeface="Arial" panose="020B0604020202020204" pitchFamily="34" charset="0"/>
              </a:defRPr>
            </a:lvl3pPr>
            <a:lvl4pPr algn="ctr">
              <a:defRPr sz="4400">
                <a:solidFill>
                  <a:schemeClr val="tx2"/>
                </a:solidFill>
                <a:latin typeface="Arial" panose="020B0604020202020204" pitchFamily="34" charset="0"/>
                <a:cs typeface="Arial" panose="020B0604020202020204" pitchFamily="34" charset="0"/>
              </a:defRPr>
            </a:lvl4pPr>
            <a:lvl5pPr algn="ctr">
              <a:defRPr sz="4400">
                <a:solidFill>
                  <a:schemeClr val="tx2"/>
                </a:solidFill>
                <a:latin typeface="Arial" panose="020B0604020202020204" pitchFamily="34" charset="0"/>
                <a:cs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eaLnBrk="1" hangingPunct="1"/>
            <a:br>
              <a:rPr lang="es-ES" altLang="en-US" sz="2800" b="1" i="1" dirty="0">
                <a:solidFill>
                  <a:srgbClr val="333399"/>
                </a:solidFill>
                <a:latin typeface="Tahoma" panose="020B0604030504040204" pitchFamily="34" charset="0"/>
              </a:rPr>
            </a:br>
            <a:r>
              <a:rPr lang="es-MX" altLang="en-US" sz="2800" b="1" i="1" dirty="0">
                <a:solidFill>
                  <a:srgbClr val="333399"/>
                </a:solidFill>
                <a:latin typeface="Tahoma" panose="020B0604030504040204" pitchFamily="34" charset="0"/>
              </a:rPr>
              <a:t>EJEMPLO DE MUESTRAS POR CUOTAS</a:t>
            </a:r>
            <a:endParaRPr lang="es-ES" altLang="en-US" sz="2800" b="1" i="1" dirty="0">
              <a:solidFill>
                <a:srgbClr val="333399"/>
              </a:solidFill>
              <a:latin typeface="Tahoma" panose="020B0604030504040204" pitchFamily="34" charset="0"/>
            </a:endParaRPr>
          </a:p>
        </p:txBody>
      </p:sp>
      <p:sp>
        <p:nvSpPr>
          <p:cNvPr id="4" name="AutoShape 7">
            <a:extLst>
              <a:ext uri="{FF2B5EF4-FFF2-40B4-BE49-F238E27FC236}">
                <a16:creationId xmlns:a16="http://schemas.microsoft.com/office/drawing/2014/main" id="{04B46810-F748-3809-1D71-FA6F744983FD}"/>
              </a:ext>
            </a:extLst>
          </p:cNvPr>
          <p:cNvSpPr>
            <a:spLocks noChangeArrowheads="1"/>
          </p:cNvSpPr>
          <p:nvPr/>
        </p:nvSpPr>
        <p:spPr bwMode="auto">
          <a:xfrm>
            <a:off x="6577192" y="3688278"/>
            <a:ext cx="457200" cy="381000"/>
          </a:xfrm>
          <a:prstGeom prst="rightArrow">
            <a:avLst>
              <a:gd name="adj1" fmla="val 50000"/>
              <a:gd name="adj2" fmla="val 30000"/>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1" u="none" strike="noStrike" kern="0" cap="none" spc="0" normalizeH="0" baseline="0" noProof="0">
              <a:ln>
                <a:noFill/>
              </a:ln>
              <a:solidFill>
                <a:srgbClr val="000000"/>
              </a:solidFill>
              <a:effectLst/>
              <a:uLnTx/>
              <a:uFillTx/>
              <a:cs typeface="Arial" panose="020B0604020202020204" pitchFamily="34" charset="0"/>
            </a:endParaRPr>
          </a:p>
        </p:txBody>
      </p:sp>
      <p:sp>
        <p:nvSpPr>
          <p:cNvPr id="5" name="Text Box 8">
            <a:extLst>
              <a:ext uri="{FF2B5EF4-FFF2-40B4-BE49-F238E27FC236}">
                <a16:creationId xmlns:a16="http://schemas.microsoft.com/office/drawing/2014/main" id="{330DFC69-9907-B17E-8024-3A5F47D6687F}"/>
              </a:ext>
            </a:extLst>
          </p:cNvPr>
          <p:cNvSpPr txBox="1">
            <a:spLocks noChangeArrowheads="1"/>
          </p:cNvSpPr>
          <p:nvPr/>
        </p:nvSpPr>
        <p:spPr bwMode="auto">
          <a:xfrm>
            <a:off x="8457560" y="1603224"/>
            <a:ext cx="14410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lang="es-MX" altLang="es-CL" sz="2400" dirty="0">
                <a:solidFill>
                  <a:srgbClr val="CC0000"/>
                </a:solidFill>
                <a:latin typeface="Tahoma" panose="020B0604030504040204" pitchFamily="34" charset="0"/>
                <a:cs typeface="Arial" panose="020B0604020202020204" pitchFamily="34" charset="0"/>
              </a:rPr>
              <a:t>Ejemplo</a:t>
            </a:r>
            <a:endParaRPr lang="es-ES" altLang="es-CL" sz="2400" dirty="0">
              <a:solidFill>
                <a:srgbClr val="CC0000"/>
              </a:solidFill>
              <a:latin typeface="Tahoma" panose="020B0604030504040204" pitchFamily="34" charset="0"/>
              <a:cs typeface="Arial" panose="020B0604020202020204" pitchFamily="34" charset="0"/>
            </a:endParaRPr>
          </a:p>
        </p:txBody>
      </p:sp>
      <p:sp>
        <p:nvSpPr>
          <p:cNvPr id="6" name="Rectangle 9">
            <a:extLst>
              <a:ext uri="{FF2B5EF4-FFF2-40B4-BE49-F238E27FC236}">
                <a16:creationId xmlns:a16="http://schemas.microsoft.com/office/drawing/2014/main" id="{3D8FC8F5-0AC6-6E94-F2C9-60AF4C77B034}"/>
              </a:ext>
            </a:extLst>
          </p:cNvPr>
          <p:cNvSpPr>
            <a:spLocks noChangeArrowheads="1"/>
          </p:cNvSpPr>
          <p:nvPr/>
        </p:nvSpPr>
        <p:spPr bwMode="auto">
          <a:xfrm>
            <a:off x="7276640" y="2539957"/>
            <a:ext cx="374523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ct val="50000"/>
              </a:spcBef>
              <a:buClr>
                <a:srgbClr val="CC0000"/>
              </a:buClr>
            </a:pPr>
            <a:r>
              <a:rPr lang="es-ES_tradnl" altLang="es-CL" dirty="0">
                <a:solidFill>
                  <a:srgbClr val="000000"/>
                </a:solidFill>
                <a:latin typeface="Tahoma" panose="020B0604030504040204" pitchFamily="34" charset="0"/>
                <a:cs typeface="Arial" panose="020B0604020202020204" pitchFamily="34" charset="0"/>
              </a:rPr>
              <a:t>Características de control habitual: sexo, edad, NSE, área geográfica, entre otros</a:t>
            </a:r>
          </a:p>
          <a:p>
            <a:pPr algn="just" eaLnBrk="1" hangingPunct="1">
              <a:spcBef>
                <a:spcPct val="50000"/>
              </a:spcBef>
              <a:buClr>
                <a:srgbClr val="CC0000"/>
              </a:buClr>
              <a:buFont typeface="Wingdings" panose="05000000000000000000" pitchFamily="2" charset="2"/>
              <a:buChar char="ü"/>
            </a:pPr>
            <a:r>
              <a:rPr lang="es-ES_tradnl" altLang="es-CL" dirty="0">
                <a:solidFill>
                  <a:srgbClr val="000000"/>
                </a:solidFill>
                <a:latin typeface="Tahoma" panose="020B0604030504040204" pitchFamily="34" charset="0"/>
                <a:cs typeface="Arial" panose="020B0604020202020204" pitchFamily="34" charset="0"/>
              </a:rPr>
              <a:t> Sexo: masculino y femenino (50%) paridad</a:t>
            </a:r>
          </a:p>
          <a:p>
            <a:pPr algn="just" eaLnBrk="1" hangingPunct="1">
              <a:spcBef>
                <a:spcPct val="50000"/>
              </a:spcBef>
              <a:buClr>
                <a:srgbClr val="CC0000"/>
              </a:buClr>
              <a:buFont typeface="Wingdings" panose="05000000000000000000" pitchFamily="2" charset="2"/>
              <a:buChar char="ü"/>
            </a:pPr>
            <a:r>
              <a:rPr lang="es-ES_tradnl" altLang="es-CL" dirty="0">
                <a:solidFill>
                  <a:srgbClr val="000000"/>
                </a:solidFill>
                <a:latin typeface="Tahoma" panose="020B0604030504040204" pitchFamily="34" charset="0"/>
                <a:cs typeface="Arial" panose="020B0604020202020204" pitchFamily="34" charset="0"/>
              </a:rPr>
              <a:t> Edad: 18-30; 31-45; 45-60 y más de 60 (igual distribución en la población objetivo)</a:t>
            </a:r>
            <a:endParaRPr lang="es-ES" altLang="es-CL" dirty="0">
              <a:solidFill>
                <a:srgbClr val="000000"/>
              </a:solidFill>
              <a:latin typeface="Tahoma" panose="020B0604030504040204" pitchFamily="34" charset="0"/>
              <a:cs typeface="Arial" panose="020B0604020202020204" pitchFamily="34" charset="0"/>
            </a:endParaRPr>
          </a:p>
        </p:txBody>
      </p:sp>
      <p:sp>
        <p:nvSpPr>
          <p:cNvPr id="7" name="AutoShape 10">
            <a:extLst>
              <a:ext uri="{FF2B5EF4-FFF2-40B4-BE49-F238E27FC236}">
                <a16:creationId xmlns:a16="http://schemas.microsoft.com/office/drawing/2014/main" id="{46376CB2-D5F3-9C42-2E81-A61E9FA25A27}"/>
              </a:ext>
            </a:extLst>
          </p:cNvPr>
          <p:cNvSpPr>
            <a:spLocks noChangeArrowheads="1"/>
          </p:cNvSpPr>
          <p:nvPr/>
        </p:nvSpPr>
        <p:spPr bwMode="auto">
          <a:xfrm>
            <a:off x="1991544" y="1916832"/>
            <a:ext cx="4343400" cy="4597573"/>
          </a:xfrm>
          <a:prstGeom prst="flowChartDocument">
            <a:avLst/>
          </a:prstGeom>
          <a:noFill/>
          <a:ln w="28575">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18800" bIns="118800">
            <a:spAutoFit/>
          </a:bodyPr>
          <a:lstStyle/>
          <a:p>
            <a:pPr algn="ctr" eaLnBrk="1" hangingPunct="1">
              <a:spcBef>
                <a:spcPct val="50000"/>
              </a:spcBef>
              <a:buClr>
                <a:srgbClr val="CC0000"/>
              </a:buClr>
              <a:buFont typeface="Wingdings" panose="05000000000000000000" pitchFamily="2" charset="2"/>
              <a:buNone/>
            </a:pPr>
            <a:r>
              <a:rPr lang="es-ES_tradnl" altLang="es-CL" sz="1800" b="1" dirty="0">
                <a:solidFill>
                  <a:srgbClr val="CC0000"/>
                </a:solidFill>
                <a:latin typeface="Tahoma" panose="020B0604030504040204" pitchFamily="34" charset="0"/>
                <a:cs typeface="Arial" panose="020B0604020202020204" pitchFamily="34" charset="0"/>
              </a:rPr>
              <a:t>Muestreo por Cuota</a:t>
            </a:r>
            <a:endParaRPr lang="es-ES_tradnl" altLang="es-CL" sz="1800" b="1" dirty="0">
              <a:solidFill>
                <a:srgbClr val="000000"/>
              </a:solidFill>
              <a:latin typeface="Tahoma" panose="020B0604030504040204" pitchFamily="34" charset="0"/>
              <a:cs typeface="Arial" panose="020B0604020202020204" pitchFamily="34" charset="0"/>
            </a:endParaRPr>
          </a:p>
          <a:p>
            <a:pPr eaLnBrk="1" hangingPunct="1">
              <a:spcBef>
                <a:spcPct val="50000"/>
              </a:spcBef>
              <a:buClr>
                <a:srgbClr val="CC0000"/>
              </a:buClr>
              <a:buFont typeface="Wingdings" panose="05000000000000000000" pitchFamily="2" charset="2"/>
              <a:buChar char="ü"/>
            </a:pPr>
            <a:r>
              <a:rPr lang="es-ES_tradnl" altLang="es-CL" sz="1800" dirty="0">
                <a:solidFill>
                  <a:srgbClr val="000000"/>
                </a:solidFill>
                <a:latin typeface="Tahoma" panose="020B0604030504040204" pitchFamily="34" charset="0"/>
                <a:cs typeface="Arial" panose="020B0604020202020204" pitchFamily="34" charset="0"/>
              </a:rPr>
              <a:t>Muestreo de juicio restringido de dos etapas</a:t>
            </a:r>
          </a:p>
          <a:p>
            <a:pPr eaLnBrk="1" hangingPunct="1">
              <a:spcBef>
                <a:spcPct val="50000"/>
              </a:spcBef>
              <a:buClr>
                <a:srgbClr val="CC0000"/>
              </a:buClr>
              <a:buFont typeface="Wingdings" panose="05000000000000000000" pitchFamily="2" charset="2"/>
              <a:buChar char="ü"/>
            </a:pPr>
            <a:r>
              <a:rPr lang="es-ES_tradnl" altLang="es-CL" sz="1800" dirty="0">
                <a:solidFill>
                  <a:srgbClr val="000000"/>
                </a:solidFill>
                <a:latin typeface="Tahoma" panose="020B0604030504040204" pitchFamily="34" charset="0"/>
                <a:cs typeface="Arial" panose="020B0604020202020204" pitchFamily="34" charset="0"/>
              </a:rPr>
              <a:t> 1° Etapa: Categoría de control o cuota de elementos de la población</a:t>
            </a:r>
          </a:p>
          <a:p>
            <a:pPr eaLnBrk="1" hangingPunct="1">
              <a:spcBef>
                <a:spcPct val="50000"/>
              </a:spcBef>
              <a:buClr>
                <a:srgbClr val="CC0000"/>
              </a:buClr>
              <a:buFont typeface="Wingdings" panose="05000000000000000000" pitchFamily="2" charset="2"/>
              <a:buChar char="ü"/>
            </a:pPr>
            <a:r>
              <a:rPr lang="es-ES_tradnl" altLang="es-CL" sz="1800" dirty="0">
                <a:solidFill>
                  <a:srgbClr val="000000"/>
                </a:solidFill>
                <a:latin typeface="Tahoma" panose="020B0604030504040204" pitchFamily="34" charset="0"/>
                <a:cs typeface="Arial" panose="020B0604020202020204" pitchFamily="34" charset="0"/>
              </a:rPr>
              <a:t> 2° Etapa: los elementos de la muestra se seleccionan con base a la conveniencia o el juicio. Siempre se piensa en la representación de una variable tales como: genero, grupos etarios o NSE en la población. </a:t>
            </a:r>
            <a:endParaRPr lang="es-ES" altLang="es-CL" sz="1800" dirty="0">
              <a:solidFill>
                <a:srgbClr val="000000"/>
              </a:solidFill>
              <a:latin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65726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2/3*#ppt_w"/>
                                          </p:val>
                                        </p:tav>
                                        <p:tav tm="100000">
                                          <p:val>
                                            <p:strVal val="#ppt_w"/>
                                          </p:val>
                                        </p:tav>
                                      </p:tavLst>
                                    </p:anim>
                                    <p:anim calcmode="lin" valueType="num">
                                      <p:cBhvr>
                                        <p:cTn id="8" dur="500" fill="hold"/>
                                        <p:tgtEl>
                                          <p:spTgt spid="3"/>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strips(downRight)">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nodeType="clickEffect">
                                  <p:stCondLst>
                                    <p:cond delay="0"/>
                                  </p:stCondLst>
                                  <p:childTnLst>
                                    <p:set>
                                      <p:cBhvr>
                                        <p:cTn id="35" dur="1" fill="hold">
                                          <p:stCondLst>
                                            <p:cond delay="0"/>
                                          </p:stCondLst>
                                        </p:cTn>
                                        <p:tgtEl>
                                          <p:spTgt spid="7">
                                            <p:txEl>
                                              <p:pRg st="0" end="0"/>
                                            </p:txEl>
                                          </p:spTgt>
                                        </p:tgtEl>
                                        <p:attrNameLst>
                                          <p:attrName>style.visibility</p:attrName>
                                        </p:attrNameLst>
                                      </p:cBhvr>
                                      <p:to>
                                        <p:strVal val="visible"/>
                                      </p:to>
                                    </p:set>
                                    <p:animEffect transition="in" filter="strips(downRight)">
                                      <p:cBhvr>
                                        <p:cTn id="36" dur="500"/>
                                        <p:tgtEl>
                                          <p:spTgt spid="7">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8" presetClass="entr" presetSubtype="6" fill="hold" nodeType="clickEffect">
                                  <p:stCondLst>
                                    <p:cond delay="0"/>
                                  </p:stCondLst>
                                  <p:childTnLst>
                                    <p:set>
                                      <p:cBhvr>
                                        <p:cTn id="40" dur="1" fill="hold">
                                          <p:stCondLst>
                                            <p:cond delay="0"/>
                                          </p:stCondLst>
                                        </p:cTn>
                                        <p:tgtEl>
                                          <p:spTgt spid="7">
                                            <p:txEl>
                                              <p:pRg st="1" end="1"/>
                                            </p:txEl>
                                          </p:spTgt>
                                        </p:tgtEl>
                                        <p:attrNameLst>
                                          <p:attrName>style.visibility</p:attrName>
                                        </p:attrNameLst>
                                      </p:cBhvr>
                                      <p:to>
                                        <p:strVal val="visible"/>
                                      </p:to>
                                    </p:set>
                                    <p:animEffect transition="in" filter="strips(downRight)">
                                      <p:cBhvr>
                                        <p:cTn id="41" dur="500"/>
                                        <p:tgtEl>
                                          <p:spTgt spid="7">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6" fill="hold" nodeType="clickEffect">
                                  <p:stCondLst>
                                    <p:cond delay="0"/>
                                  </p:stCondLst>
                                  <p:childTnLst>
                                    <p:set>
                                      <p:cBhvr>
                                        <p:cTn id="45" dur="1" fill="hold">
                                          <p:stCondLst>
                                            <p:cond delay="0"/>
                                          </p:stCondLst>
                                        </p:cTn>
                                        <p:tgtEl>
                                          <p:spTgt spid="7">
                                            <p:txEl>
                                              <p:pRg st="2" end="2"/>
                                            </p:txEl>
                                          </p:spTgt>
                                        </p:tgtEl>
                                        <p:attrNameLst>
                                          <p:attrName>style.visibility</p:attrName>
                                        </p:attrNameLst>
                                      </p:cBhvr>
                                      <p:to>
                                        <p:strVal val="visible"/>
                                      </p:to>
                                    </p:set>
                                    <p:animEffect transition="in" filter="strips(downRight)">
                                      <p:cBhvr>
                                        <p:cTn id="46" dur="500"/>
                                        <p:tgtEl>
                                          <p:spTgt spid="7">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8" presetClass="entr" presetSubtype="6" fill="hold" nodeType="clickEffect">
                                  <p:stCondLst>
                                    <p:cond delay="0"/>
                                  </p:stCondLst>
                                  <p:childTnLst>
                                    <p:set>
                                      <p:cBhvr>
                                        <p:cTn id="50" dur="1" fill="hold">
                                          <p:stCondLst>
                                            <p:cond delay="0"/>
                                          </p:stCondLst>
                                        </p:cTn>
                                        <p:tgtEl>
                                          <p:spTgt spid="7">
                                            <p:txEl>
                                              <p:pRg st="3" end="3"/>
                                            </p:txEl>
                                          </p:spTgt>
                                        </p:tgtEl>
                                        <p:attrNameLst>
                                          <p:attrName>style.visibility</p:attrName>
                                        </p:attrNameLst>
                                      </p:cBhvr>
                                      <p:to>
                                        <p:strVal val="visible"/>
                                      </p:to>
                                    </p:set>
                                    <p:animEffect transition="in" filter="strips(downRight)">
                                      <p:cBhvr>
                                        <p:cTn id="51"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autoUpdateAnimBg="0"/>
      <p:bldP spid="6" grpId="0" autoUpdateAnimBg="0"/>
      <p:bldP spid="7" grpId="0" build="p"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1148C-528F-8813-7368-23553C3CD0F1}"/>
              </a:ext>
            </a:extLst>
          </p:cNvPr>
          <p:cNvSpPr>
            <a:spLocks noGrp="1"/>
          </p:cNvSpPr>
          <p:nvPr>
            <p:ph type="title"/>
          </p:nvPr>
        </p:nvSpPr>
        <p:spPr>
          <a:xfrm>
            <a:off x="0" y="0"/>
            <a:ext cx="10515600" cy="1325563"/>
          </a:xfrm>
        </p:spPr>
        <p:txBody>
          <a:bodyPr/>
          <a:lstStyle/>
          <a:p>
            <a:r>
              <a:rPr lang="es-MX" b="1" dirty="0"/>
              <a:t>TERMINOLOGÍA</a:t>
            </a:r>
            <a:endParaRPr lang="es-CL" b="1" dirty="0"/>
          </a:p>
        </p:txBody>
      </p:sp>
      <p:sp>
        <p:nvSpPr>
          <p:cNvPr id="3" name="Marcador de contenido 2">
            <a:extLst>
              <a:ext uri="{FF2B5EF4-FFF2-40B4-BE49-F238E27FC236}">
                <a16:creationId xmlns:a16="http://schemas.microsoft.com/office/drawing/2014/main" id="{184BB4E7-1693-28BD-40BB-884BF7F9C3A7}"/>
              </a:ext>
            </a:extLst>
          </p:cNvPr>
          <p:cNvSpPr>
            <a:spLocks noGrp="1"/>
          </p:cNvSpPr>
          <p:nvPr>
            <p:ph idx="1"/>
          </p:nvPr>
        </p:nvSpPr>
        <p:spPr>
          <a:xfrm>
            <a:off x="197963" y="1253766"/>
            <a:ext cx="11679810" cy="5335570"/>
          </a:xfrm>
        </p:spPr>
        <p:txBody>
          <a:bodyPr>
            <a:normAutofit/>
          </a:bodyPr>
          <a:lstStyle/>
          <a:p>
            <a:pPr marL="0" indent="0" algn="just">
              <a:buNone/>
            </a:pPr>
            <a:r>
              <a:rPr lang="es-MX" dirty="0"/>
              <a:t>La Estadística es una disciplina que estudia los métodos de recolección, organización, interpretación y presentar la información contenida en datos, así como los métodos para hacer inferencias inductivas en base a ellos. Esto tiene un sinfín de aplicaciones en áreas científicas, industriales y en problemas sociales, desde el diseño de estudios de investigación para poder obtener los mejores datos (es decir, estudiar la forma en que se puede obtener la mejor información), la visualización y exploración de datos, hasta inferencias inductivas (cómo extraer características de los datos y hacer predicciones en base a la información observada). Para comprender la forma en que se utiliza y trabaja la estadística, es necesario primero introducir los conceptos de población y muestra.</a:t>
            </a:r>
            <a:endParaRPr lang="es-CL" dirty="0"/>
          </a:p>
        </p:txBody>
      </p:sp>
    </p:spTree>
    <p:extLst>
      <p:ext uri="{BB962C8B-B14F-4D97-AF65-F5344CB8AC3E}">
        <p14:creationId xmlns:p14="http://schemas.microsoft.com/office/powerpoint/2010/main" val="1345071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A1ED57AF-E660-0F46-30C1-6B6B570DEDC0}"/>
              </a:ext>
            </a:extLst>
          </p:cNvPr>
          <p:cNvSpPr>
            <a:spLocks noGrp="1"/>
          </p:cNvSpPr>
          <p:nvPr>
            <p:ph type="sldNum" sz="quarter" idx="10"/>
          </p:nvPr>
        </p:nvSpPr>
        <p:spPr/>
        <p:txBody>
          <a:bodyPr/>
          <a:lstStyle/>
          <a:p>
            <a:pPr>
              <a:defRPr/>
            </a:pPr>
            <a:fld id="{F9242D2D-502E-40E4-9A67-D2BCEFCFE69D}" type="slidenum">
              <a:rPr lang="es-ES" altLang="es-CL" smtClean="0"/>
              <a:pPr>
                <a:defRPr/>
              </a:pPr>
              <a:t>20</a:t>
            </a:fld>
            <a:endParaRPr lang="es-ES" altLang="es-CL"/>
          </a:p>
        </p:txBody>
      </p:sp>
      <p:sp>
        <p:nvSpPr>
          <p:cNvPr id="3" name="AutoShape 4">
            <a:extLst>
              <a:ext uri="{FF2B5EF4-FFF2-40B4-BE49-F238E27FC236}">
                <a16:creationId xmlns:a16="http://schemas.microsoft.com/office/drawing/2014/main" id="{1F9F8970-3663-1B3C-8DBA-CD9A895F805F}"/>
              </a:ext>
            </a:extLst>
          </p:cNvPr>
          <p:cNvSpPr>
            <a:spLocks noChangeArrowheads="1"/>
          </p:cNvSpPr>
          <p:nvPr/>
        </p:nvSpPr>
        <p:spPr bwMode="auto">
          <a:xfrm>
            <a:off x="4752033" y="3216994"/>
            <a:ext cx="381000" cy="533400"/>
          </a:xfrm>
          <a:prstGeom prst="leftArrow">
            <a:avLst>
              <a:gd name="adj1" fmla="val 50000"/>
              <a:gd name="adj2" fmla="val 25000"/>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1" u="none" strike="noStrike" kern="0" cap="none" spc="0" normalizeH="0" baseline="0" noProof="0">
              <a:ln>
                <a:noFill/>
              </a:ln>
              <a:solidFill>
                <a:srgbClr val="000000"/>
              </a:solidFill>
              <a:effectLst/>
              <a:uLnTx/>
              <a:uFillTx/>
              <a:cs typeface="Arial" panose="020B0604020202020204" pitchFamily="34" charset="0"/>
            </a:endParaRPr>
          </a:p>
        </p:txBody>
      </p:sp>
      <p:sp>
        <p:nvSpPr>
          <p:cNvPr id="4" name="Text Box 5">
            <a:extLst>
              <a:ext uri="{FF2B5EF4-FFF2-40B4-BE49-F238E27FC236}">
                <a16:creationId xmlns:a16="http://schemas.microsoft.com/office/drawing/2014/main" id="{0E85D6EA-E79A-685D-5E26-3E276A57EC2F}"/>
              </a:ext>
            </a:extLst>
          </p:cNvPr>
          <p:cNvSpPr txBox="1">
            <a:spLocks noChangeArrowheads="1"/>
          </p:cNvSpPr>
          <p:nvPr/>
        </p:nvSpPr>
        <p:spPr bwMode="auto">
          <a:xfrm>
            <a:off x="2135560" y="1916832"/>
            <a:ext cx="13681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lang="es-MX" altLang="es-CL" dirty="0">
                <a:solidFill>
                  <a:srgbClr val="CC0000"/>
                </a:solidFill>
                <a:latin typeface="Tahoma" panose="020B0604030504040204" pitchFamily="34" charset="0"/>
                <a:cs typeface="Arial" panose="020B0604020202020204" pitchFamily="34" charset="0"/>
              </a:rPr>
              <a:t>Ejemplo</a:t>
            </a:r>
            <a:endParaRPr lang="es-ES" altLang="es-CL" dirty="0">
              <a:solidFill>
                <a:srgbClr val="CC0000"/>
              </a:solidFill>
              <a:latin typeface="Tahoma" panose="020B0604030504040204" pitchFamily="34" charset="0"/>
              <a:cs typeface="Arial" panose="020B0604020202020204" pitchFamily="34" charset="0"/>
            </a:endParaRPr>
          </a:p>
        </p:txBody>
      </p:sp>
      <p:sp>
        <p:nvSpPr>
          <p:cNvPr id="5" name="Rectangle 6">
            <a:extLst>
              <a:ext uri="{FF2B5EF4-FFF2-40B4-BE49-F238E27FC236}">
                <a16:creationId xmlns:a16="http://schemas.microsoft.com/office/drawing/2014/main" id="{1AD721DB-D148-4BB8-B7D7-057E78AA09F7}"/>
              </a:ext>
            </a:extLst>
          </p:cNvPr>
          <p:cNvSpPr>
            <a:spLocks noChangeArrowheads="1"/>
          </p:cNvSpPr>
          <p:nvPr/>
        </p:nvSpPr>
        <p:spPr bwMode="auto">
          <a:xfrm>
            <a:off x="1039639" y="2852936"/>
            <a:ext cx="3400177"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ct val="50000"/>
              </a:spcBef>
              <a:buClr>
                <a:srgbClr val="CC0000"/>
              </a:buClr>
              <a:buFont typeface="Wingdings" panose="05000000000000000000" pitchFamily="2" charset="2"/>
              <a:buChar char="ü"/>
            </a:pPr>
            <a:r>
              <a:rPr lang="es-ES_tradnl" altLang="es-CL" dirty="0">
                <a:solidFill>
                  <a:srgbClr val="000000"/>
                </a:solidFill>
                <a:latin typeface="Tahoma" panose="020B0604030504040204" pitchFamily="34" charset="0"/>
                <a:cs typeface="Arial" panose="020B0604020202020204" pitchFamily="34" charset="0"/>
              </a:rPr>
              <a:t>Miembros de una minoría de la población en estudio</a:t>
            </a:r>
          </a:p>
          <a:p>
            <a:pPr algn="just" eaLnBrk="1" hangingPunct="1">
              <a:spcBef>
                <a:spcPct val="50000"/>
              </a:spcBef>
              <a:buClr>
                <a:srgbClr val="CC0000"/>
              </a:buClr>
              <a:buFont typeface="Wingdings" panose="05000000000000000000" pitchFamily="2" charset="2"/>
              <a:buChar char="ü"/>
            </a:pPr>
            <a:r>
              <a:rPr lang="es-ES_tradnl" altLang="es-CL" dirty="0">
                <a:solidFill>
                  <a:srgbClr val="000000"/>
                </a:solidFill>
                <a:latin typeface="Tahoma" panose="020B0604030504040204" pitchFamily="34" charset="0"/>
                <a:cs typeface="Arial" panose="020B0604020202020204" pitchFamily="34" charset="0"/>
              </a:rPr>
              <a:t> Usuarios de un servicio social o gubernamental bajo observación o control</a:t>
            </a:r>
            <a:endParaRPr lang="es-ES" altLang="es-CL" dirty="0">
              <a:solidFill>
                <a:srgbClr val="000000"/>
              </a:solidFill>
              <a:latin typeface="Tahoma" panose="020B0604030504040204" pitchFamily="34" charset="0"/>
              <a:cs typeface="Arial" panose="020B0604020202020204" pitchFamily="34" charset="0"/>
            </a:endParaRPr>
          </a:p>
        </p:txBody>
      </p:sp>
      <p:sp>
        <p:nvSpPr>
          <p:cNvPr id="6" name="AutoShape 7">
            <a:extLst>
              <a:ext uri="{FF2B5EF4-FFF2-40B4-BE49-F238E27FC236}">
                <a16:creationId xmlns:a16="http://schemas.microsoft.com/office/drawing/2014/main" id="{C4886789-15EB-5D57-38A4-A1930235ADF6}"/>
              </a:ext>
            </a:extLst>
          </p:cNvPr>
          <p:cNvSpPr>
            <a:spLocks noChangeArrowheads="1"/>
          </p:cNvSpPr>
          <p:nvPr/>
        </p:nvSpPr>
        <p:spPr bwMode="auto">
          <a:xfrm>
            <a:off x="5375920" y="1916832"/>
            <a:ext cx="5472608" cy="3928739"/>
          </a:xfrm>
          <a:prstGeom prst="flowChartDocument">
            <a:avLst/>
          </a:prstGeom>
          <a:noFill/>
          <a:ln w="28575">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18800" bIns="118800">
            <a:spAutoFit/>
          </a:bodyPr>
          <a:lstStyle/>
          <a:p>
            <a:pPr algn="ctr" eaLnBrk="1" hangingPunct="1">
              <a:spcBef>
                <a:spcPct val="50000"/>
              </a:spcBef>
              <a:buClr>
                <a:srgbClr val="CC0000"/>
              </a:buClr>
              <a:buFont typeface="Wingdings" panose="05000000000000000000" pitchFamily="2" charset="2"/>
              <a:buNone/>
            </a:pPr>
            <a:r>
              <a:rPr lang="es-ES_tradnl" altLang="es-CL" b="1" dirty="0">
                <a:solidFill>
                  <a:srgbClr val="CC0000"/>
                </a:solidFill>
                <a:latin typeface="Tahoma" panose="020B0604030504040204" pitchFamily="34" charset="0"/>
                <a:cs typeface="Arial" panose="020B0604020202020204" pitchFamily="34" charset="0"/>
              </a:rPr>
              <a:t>Muestreo de Bola de Nieve</a:t>
            </a:r>
            <a:endParaRPr lang="es-ES_tradnl" altLang="es-CL" b="1" dirty="0">
              <a:solidFill>
                <a:srgbClr val="000000"/>
              </a:solidFill>
              <a:latin typeface="Tahoma" panose="020B0604030504040204" pitchFamily="34" charset="0"/>
              <a:cs typeface="Arial" panose="020B0604020202020204" pitchFamily="34" charset="0"/>
            </a:endParaRPr>
          </a:p>
          <a:p>
            <a:pPr eaLnBrk="1" hangingPunct="1">
              <a:spcBef>
                <a:spcPct val="50000"/>
              </a:spcBef>
              <a:buClr>
                <a:srgbClr val="CC0000"/>
              </a:buClr>
              <a:buFont typeface="Wingdings" panose="05000000000000000000" pitchFamily="2" charset="2"/>
              <a:buChar char="ü"/>
            </a:pPr>
            <a:r>
              <a:rPr lang="es-ES_tradnl" altLang="es-CL" dirty="0">
                <a:solidFill>
                  <a:srgbClr val="000000"/>
                </a:solidFill>
                <a:latin typeface="Tahoma" panose="020B0604030504040204" pitchFamily="34" charset="0"/>
                <a:cs typeface="Arial" panose="020B0604020202020204" pitchFamily="34" charset="0"/>
              </a:rPr>
              <a:t>  El entrevistado seleccionado se le pide que seleccione a otro que pertenece a la población de interés</a:t>
            </a:r>
          </a:p>
          <a:p>
            <a:pPr eaLnBrk="1" hangingPunct="1">
              <a:spcBef>
                <a:spcPct val="50000"/>
              </a:spcBef>
              <a:buClr>
                <a:srgbClr val="CC0000"/>
              </a:buClr>
              <a:buFont typeface="Wingdings" panose="05000000000000000000" pitchFamily="2" charset="2"/>
              <a:buChar char="ü"/>
            </a:pPr>
            <a:r>
              <a:rPr lang="es-ES_tradnl" altLang="es-CL" dirty="0">
                <a:solidFill>
                  <a:srgbClr val="000000"/>
                </a:solidFill>
                <a:latin typeface="Tahoma" panose="020B0604030504040204" pitchFamily="34" charset="0"/>
                <a:cs typeface="Arial" panose="020B0604020202020204" pitchFamily="34" charset="0"/>
              </a:rPr>
              <a:t>La Bola de nieve se obtiene de la referencia o de un informante clave</a:t>
            </a:r>
          </a:p>
          <a:p>
            <a:pPr eaLnBrk="1" hangingPunct="1">
              <a:spcBef>
                <a:spcPct val="50000"/>
              </a:spcBef>
              <a:buClr>
                <a:srgbClr val="CC0000"/>
              </a:buClr>
              <a:buFont typeface="Wingdings" panose="05000000000000000000" pitchFamily="2" charset="2"/>
              <a:buChar char="ü"/>
            </a:pPr>
            <a:r>
              <a:rPr lang="es-ES_tradnl" altLang="es-CL" dirty="0">
                <a:solidFill>
                  <a:srgbClr val="000000"/>
                </a:solidFill>
                <a:latin typeface="Tahoma" panose="020B0604030504040204" pitchFamily="34" charset="0"/>
                <a:cs typeface="Arial" panose="020B0604020202020204" pitchFamily="34" charset="0"/>
              </a:rPr>
              <a:t> El objetivo es conocer las características raras o muy difícil de obtener en la población</a:t>
            </a:r>
            <a:endParaRPr lang="es-ES" altLang="es-CL" dirty="0">
              <a:solidFill>
                <a:srgbClr val="000000"/>
              </a:solidFill>
              <a:latin typeface="Tahoma" panose="020B0604030504040204" pitchFamily="34" charset="0"/>
              <a:cs typeface="Arial" panose="020B0604020202020204" pitchFamily="34" charset="0"/>
            </a:endParaRPr>
          </a:p>
        </p:txBody>
      </p:sp>
      <p:sp>
        <p:nvSpPr>
          <p:cNvPr id="7" name="Rectangle 4">
            <a:extLst>
              <a:ext uri="{FF2B5EF4-FFF2-40B4-BE49-F238E27FC236}">
                <a16:creationId xmlns:a16="http://schemas.microsoft.com/office/drawing/2014/main" id="{DDB93A6B-B8CD-11A8-2690-A21EC53BB083}"/>
              </a:ext>
            </a:extLst>
          </p:cNvPr>
          <p:cNvSpPr>
            <a:spLocks noChangeArrowheads="1"/>
          </p:cNvSpPr>
          <p:nvPr/>
        </p:nvSpPr>
        <p:spPr bwMode="auto">
          <a:xfrm>
            <a:off x="1271464" y="447166"/>
            <a:ext cx="85344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cs typeface="Arial" panose="020B0604020202020204" pitchFamily="34" charset="0"/>
              </a:defRPr>
            </a:lvl1pPr>
            <a:lvl2pPr algn="ctr">
              <a:defRPr sz="4400">
                <a:solidFill>
                  <a:schemeClr val="tx2"/>
                </a:solidFill>
                <a:latin typeface="Arial" panose="020B0604020202020204" pitchFamily="34" charset="0"/>
                <a:cs typeface="Arial" panose="020B0604020202020204" pitchFamily="34" charset="0"/>
              </a:defRPr>
            </a:lvl2pPr>
            <a:lvl3pPr algn="ctr">
              <a:defRPr sz="4400">
                <a:solidFill>
                  <a:schemeClr val="tx2"/>
                </a:solidFill>
                <a:latin typeface="Arial" panose="020B0604020202020204" pitchFamily="34" charset="0"/>
                <a:cs typeface="Arial" panose="020B0604020202020204" pitchFamily="34" charset="0"/>
              </a:defRPr>
            </a:lvl3pPr>
            <a:lvl4pPr algn="ctr">
              <a:defRPr sz="4400">
                <a:solidFill>
                  <a:schemeClr val="tx2"/>
                </a:solidFill>
                <a:latin typeface="Arial" panose="020B0604020202020204" pitchFamily="34" charset="0"/>
                <a:cs typeface="Arial" panose="020B0604020202020204" pitchFamily="34" charset="0"/>
              </a:defRPr>
            </a:lvl4pPr>
            <a:lvl5pPr algn="ctr">
              <a:defRPr sz="4400">
                <a:solidFill>
                  <a:schemeClr val="tx2"/>
                </a:solidFill>
                <a:latin typeface="Arial" panose="020B0604020202020204" pitchFamily="34" charset="0"/>
                <a:cs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eaLnBrk="1" hangingPunct="1"/>
            <a:br>
              <a:rPr lang="es-ES" altLang="en-US" sz="2800" b="1" i="1" dirty="0">
                <a:solidFill>
                  <a:srgbClr val="333399"/>
                </a:solidFill>
                <a:latin typeface="Tahoma" panose="020B0604030504040204" pitchFamily="34" charset="0"/>
              </a:rPr>
            </a:br>
            <a:r>
              <a:rPr lang="es-MX" altLang="en-US" sz="2800" b="1" i="1" dirty="0">
                <a:solidFill>
                  <a:srgbClr val="333399"/>
                </a:solidFill>
                <a:latin typeface="Tahoma" panose="020B0604030504040204" pitchFamily="34" charset="0"/>
              </a:rPr>
              <a:t>EJEMPLO DE MUESTRAS POR BOLA DE NIEVES</a:t>
            </a:r>
            <a:endParaRPr lang="es-ES" altLang="en-US" sz="2800" b="1" i="1" dirty="0">
              <a:solidFill>
                <a:srgbClr val="333399"/>
              </a:solidFill>
              <a:latin typeface="Tahoma" panose="020B0604030504040204" pitchFamily="34" charset="0"/>
            </a:endParaRPr>
          </a:p>
        </p:txBody>
      </p:sp>
    </p:spTree>
    <p:extLst>
      <p:ext uri="{BB962C8B-B14F-4D97-AF65-F5344CB8AC3E}">
        <p14:creationId xmlns:p14="http://schemas.microsoft.com/office/powerpoint/2010/main" val="410644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strips(downRight)">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nodeType="click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strips(downRight)">
                                      <p:cBhvr>
                                        <p:cTn id="30" dur="500"/>
                                        <p:tgtEl>
                                          <p:spTgt spid="6">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animEffect transition="in" filter="strips(downRight)">
                                      <p:cBhvr>
                                        <p:cTn id="35" dur="500"/>
                                        <p:tgtEl>
                                          <p:spTgt spid="6">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6"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strips(downRight)">
                                      <p:cBhvr>
                                        <p:cTn id="40" dur="500"/>
                                        <p:tgtEl>
                                          <p:spTgt spid="6">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nodeType="clickEffect">
                                  <p:stCondLst>
                                    <p:cond delay="0"/>
                                  </p:stCondLst>
                                  <p:childTnLst>
                                    <p:set>
                                      <p:cBhvr>
                                        <p:cTn id="44" dur="1" fill="hold">
                                          <p:stCondLst>
                                            <p:cond delay="0"/>
                                          </p:stCondLst>
                                        </p:cTn>
                                        <p:tgtEl>
                                          <p:spTgt spid="6">
                                            <p:txEl>
                                              <p:pRg st="3" end="3"/>
                                            </p:txEl>
                                          </p:spTgt>
                                        </p:tgtEl>
                                        <p:attrNameLst>
                                          <p:attrName>style.visibility</p:attrName>
                                        </p:attrNameLst>
                                      </p:cBhvr>
                                      <p:to>
                                        <p:strVal val="visible"/>
                                      </p:to>
                                    </p:set>
                                    <p:animEffect transition="in" filter="strips(downRight)">
                                      <p:cBhvr>
                                        <p:cTn id="45" dur="500"/>
                                        <p:tgtEl>
                                          <p:spTgt spid="6">
                                            <p:txEl>
                                              <p:pRg st="3" end="3"/>
                                            </p:txEl>
                                          </p:spTgt>
                                        </p:tgtEl>
                                      </p:cBhvr>
                                    </p:animEffect>
                                  </p:childTnLst>
                                </p:cTn>
                              </p:par>
                            </p:childTnLst>
                          </p:cTn>
                        </p:par>
                        <p:par>
                          <p:cTn id="46" fill="hold">
                            <p:stCondLst>
                              <p:cond delay="500"/>
                            </p:stCondLst>
                            <p:childTnLst>
                              <p:par>
                                <p:cTn id="47" presetID="23" presetClass="entr" presetSubtype="272" fill="hold" nodeType="after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strVal val="2/3*#ppt_w"/>
                                          </p:val>
                                        </p:tav>
                                        <p:tav tm="100000">
                                          <p:val>
                                            <p:strVal val="#ppt_w"/>
                                          </p:val>
                                        </p:tav>
                                      </p:tavLst>
                                    </p:anim>
                                    <p:anim calcmode="lin" valueType="num">
                                      <p:cBhvr>
                                        <p:cTn id="50" dur="500" fill="hold"/>
                                        <p:tgtEl>
                                          <p:spTgt spid="7"/>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build="p" animBg="1" autoUpdateAnimBg="0"/>
      <p:bldP spid="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DE5B7F0-AC97-9019-9EEF-53CB91E5D5BE}"/>
              </a:ext>
            </a:extLst>
          </p:cNvPr>
          <p:cNvSpPr txBox="1"/>
          <p:nvPr/>
        </p:nvSpPr>
        <p:spPr>
          <a:xfrm>
            <a:off x="1990627" y="2394409"/>
            <a:ext cx="8210746" cy="646331"/>
          </a:xfrm>
          <a:prstGeom prst="rect">
            <a:avLst/>
          </a:prstGeom>
          <a:noFill/>
        </p:spPr>
        <p:txBody>
          <a:bodyPr wrap="square" rtlCol="0">
            <a:spAutoFit/>
          </a:bodyPr>
          <a:lstStyle/>
          <a:p>
            <a:r>
              <a:rPr lang="es-MX" sz="3600" b="1" dirty="0"/>
              <a:t>AHORA, COMO OBTENEMOS LOS DATOS?</a:t>
            </a:r>
            <a:endParaRPr lang="es-CL" sz="3600" b="1" dirty="0"/>
          </a:p>
        </p:txBody>
      </p:sp>
    </p:spTree>
    <p:extLst>
      <p:ext uri="{BB962C8B-B14F-4D97-AF65-F5344CB8AC3E}">
        <p14:creationId xmlns:p14="http://schemas.microsoft.com/office/powerpoint/2010/main" val="3033836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Marcador de número de diapositiva 1">
            <a:extLst>
              <a:ext uri="{FF2B5EF4-FFF2-40B4-BE49-F238E27FC236}">
                <a16:creationId xmlns:a16="http://schemas.microsoft.com/office/drawing/2014/main" id="{0D4653E0-1AD2-25EC-2A7F-3D733795AD2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4294117-8A80-42C5-BEA9-B9AFC76371E9}" type="slidenum">
              <a:rPr lang="es-ES" altLang="es-CL" sz="1200" smtClean="0">
                <a:latin typeface="Comic Sans MS" panose="030F0702030302020204" pitchFamily="66" charset="0"/>
              </a:rPr>
              <a:pPr>
                <a:spcBef>
                  <a:spcPct val="0"/>
                </a:spcBef>
                <a:buFontTx/>
                <a:buNone/>
              </a:pPr>
              <a:t>22</a:t>
            </a:fld>
            <a:endParaRPr lang="es-ES" altLang="es-CL" sz="1200">
              <a:latin typeface="Comic Sans MS" panose="030F0702030302020204" pitchFamily="66" charset="0"/>
            </a:endParaRPr>
          </a:p>
        </p:txBody>
      </p:sp>
      <p:sp>
        <p:nvSpPr>
          <p:cNvPr id="3" name="Rectangle 5">
            <a:extLst>
              <a:ext uri="{FF2B5EF4-FFF2-40B4-BE49-F238E27FC236}">
                <a16:creationId xmlns:a16="http://schemas.microsoft.com/office/drawing/2014/main" id="{619A988B-8ACB-D9CC-CC44-17CB6503C691}"/>
              </a:ext>
            </a:extLst>
          </p:cNvPr>
          <p:cNvSpPr txBox="1">
            <a:spLocks noChangeArrowheads="1"/>
          </p:cNvSpPr>
          <p:nvPr/>
        </p:nvSpPr>
        <p:spPr>
          <a:xfrm>
            <a:off x="1271588" y="333375"/>
            <a:ext cx="9937750" cy="6048375"/>
          </a:xfrm>
          <a:prstGeom prst="rect">
            <a:avLst/>
          </a:prstGeom>
        </p:spPr>
        <p:txBody>
          <a:bodyPr lIns="92075" tIns="46038" rIns="92075" bIns="46038"/>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eaLnBrk="1" hangingPunct="1">
              <a:buFontTx/>
              <a:buNone/>
              <a:defRPr/>
            </a:pPr>
            <a:r>
              <a:rPr lang="es-ES" b="1" kern="0" dirty="0">
                <a:solidFill>
                  <a:srgbClr val="FF0000"/>
                </a:solidFill>
                <a:latin typeface="Arial Narrow" panose="020B0606020202030204" pitchFamily="34" charset="0"/>
              </a:rPr>
              <a:t>Técnicas Cuantitativas</a:t>
            </a:r>
          </a:p>
          <a:p>
            <a:pPr algn="just" eaLnBrk="1" hangingPunct="1">
              <a:buFontTx/>
              <a:buNone/>
              <a:defRPr/>
            </a:pPr>
            <a:endParaRPr lang="es-ES" sz="2400" b="1" kern="0" dirty="0">
              <a:effectLst>
                <a:outerShdw blurRad="38100" dist="38100" dir="2700000" algn="tl">
                  <a:srgbClr val="FFFFFF"/>
                </a:outerShdw>
              </a:effectLst>
              <a:latin typeface="Arial Narrow" panose="020B0606020202030204" pitchFamily="34" charset="0"/>
            </a:endParaRPr>
          </a:p>
          <a:p>
            <a:pPr algn="just" eaLnBrk="1" hangingPunct="1">
              <a:buClr>
                <a:schemeClr val="accent1"/>
              </a:buClr>
              <a:defRPr/>
            </a:pPr>
            <a:r>
              <a:rPr lang="es-ES_tradnl" sz="2400" b="1" kern="0" dirty="0">
                <a:latin typeface="Arial Narrow" panose="020B0606020202030204" pitchFamily="34" charset="0"/>
              </a:rPr>
              <a:t>Realizan un análisis estadístico de una serie de variables a partir de una</a:t>
            </a:r>
            <a:r>
              <a:rPr lang="es-ES_tradnl" sz="2400" b="1" kern="0" dirty="0">
                <a:solidFill>
                  <a:schemeClr val="accent1"/>
                </a:solidFill>
                <a:latin typeface="Arial Narrow" panose="020B0606020202030204" pitchFamily="34" charset="0"/>
              </a:rPr>
              <a:t> </a:t>
            </a:r>
            <a:r>
              <a:rPr lang="es-ES_tradnl" sz="2400" b="1" kern="0" dirty="0">
                <a:solidFill>
                  <a:srgbClr val="FF0000"/>
                </a:solidFill>
                <a:latin typeface="Arial Narrow" panose="020B0606020202030204" pitchFamily="34" charset="0"/>
              </a:rPr>
              <a:t>muestra representativa</a:t>
            </a:r>
            <a:r>
              <a:rPr lang="es-ES_tradnl" sz="2400" b="1" kern="0" dirty="0">
                <a:solidFill>
                  <a:schemeClr val="accent1"/>
                </a:solidFill>
                <a:latin typeface="Arial Narrow" panose="020B0606020202030204" pitchFamily="34" charset="0"/>
              </a:rPr>
              <a:t> </a:t>
            </a:r>
            <a:r>
              <a:rPr lang="es-ES_tradnl" sz="2400" b="1" kern="0" dirty="0">
                <a:latin typeface="Arial Narrow" panose="020B0606020202030204" pitchFamily="34" charset="0"/>
              </a:rPr>
              <a:t>o parte del colectivo estudiado para generalizar las conclusiones obtenidas a la población total.</a:t>
            </a:r>
          </a:p>
          <a:p>
            <a:pPr marL="0" indent="0" algn="just" eaLnBrk="1" hangingPunct="1">
              <a:buClr>
                <a:schemeClr val="accent1"/>
              </a:buClr>
              <a:buFontTx/>
              <a:buNone/>
              <a:defRPr/>
            </a:pPr>
            <a:endParaRPr lang="es-ES_tradnl" sz="2400" b="1" kern="0" dirty="0">
              <a:latin typeface="Arial Narrow" panose="020B0606020202030204" pitchFamily="34" charset="0"/>
            </a:endParaRPr>
          </a:p>
          <a:p>
            <a:pPr algn="just" eaLnBrk="1" hangingPunct="1">
              <a:buClr>
                <a:schemeClr val="accent1"/>
              </a:buClr>
              <a:defRPr/>
            </a:pPr>
            <a:r>
              <a:rPr lang="es-ES_tradnl" sz="2400" b="1" kern="0" dirty="0">
                <a:solidFill>
                  <a:srgbClr val="993300"/>
                </a:solidFill>
                <a:latin typeface="Arial Narrow" panose="020B0606020202030204" pitchFamily="34" charset="0"/>
              </a:rPr>
              <a:t>Plan de muestreo</a:t>
            </a:r>
            <a:r>
              <a:rPr lang="es-ES_tradnl" sz="2400" b="1" kern="0" dirty="0">
                <a:solidFill>
                  <a:schemeClr val="accent1"/>
                </a:solidFill>
                <a:latin typeface="Arial Narrow" panose="020B0606020202030204" pitchFamily="34" charset="0"/>
              </a:rPr>
              <a:t>:</a:t>
            </a:r>
          </a:p>
          <a:p>
            <a:pPr marL="914400" lvl="1" indent="-457200" algn="just" eaLnBrk="1" hangingPunct="1">
              <a:buClr>
                <a:schemeClr val="tx2"/>
              </a:buClr>
              <a:buFont typeface="+mj-lt"/>
              <a:buAutoNum type="arabicParenR"/>
              <a:defRPr/>
            </a:pPr>
            <a:r>
              <a:rPr lang="es-ES" sz="2400" b="1" kern="0" dirty="0">
                <a:solidFill>
                  <a:srgbClr val="000000"/>
                </a:solidFill>
                <a:latin typeface="Arial Narrow" panose="020B0606020202030204" pitchFamily="34" charset="0"/>
              </a:rPr>
              <a:t>Definición de la</a:t>
            </a:r>
            <a:r>
              <a:rPr lang="es-ES" sz="2400" b="1" kern="0" dirty="0">
                <a:solidFill>
                  <a:schemeClr val="accent1"/>
                </a:solidFill>
                <a:latin typeface="Arial Narrow" panose="020B0606020202030204" pitchFamily="34" charset="0"/>
              </a:rPr>
              <a:t> </a:t>
            </a:r>
            <a:r>
              <a:rPr lang="es-ES" sz="2400" b="1" kern="0" dirty="0">
                <a:solidFill>
                  <a:srgbClr val="993300"/>
                </a:solidFill>
                <a:latin typeface="Arial Narrow" panose="020B0606020202030204" pitchFamily="34" charset="0"/>
              </a:rPr>
              <a:t>población a estudiar</a:t>
            </a:r>
            <a:r>
              <a:rPr lang="es-ES" sz="2400" b="1" kern="0" dirty="0">
                <a:solidFill>
                  <a:schemeClr val="accent1"/>
                </a:solidFill>
                <a:latin typeface="Arial Narrow" panose="020B0606020202030204" pitchFamily="34" charset="0"/>
              </a:rPr>
              <a:t> </a:t>
            </a:r>
            <a:r>
              <a:rPr lang="es-ES" sz="2400" b="1" kern="0" dirty="0">
                <a:solidFill>
                  <a:srgbClr val="000000"/>
                </a:solidFill>
                <a:latin typeface="Arial Narrow" panose="020B0606020202030204" pitchFamily="34" charset="0"/>
              </a:rPr>
              <a:t>(ámbito geográfico y temporal).</a:t>
            </a:r>
          </a:p>
          <a:p>
            <a:pPr marL="914400" lvl="1" indent="-457200" algn="just" eaLnBrk="1" hangingPunct="1">
              <a:buClr>
                <a:schemeClr val="tx2"/>
              </a:buClr>
              <a:buFont typeface="+mj-lt"/>
              <a:buAutoNum type="arabicParenR"/>
              <a:defRPr/>
            </a:pPr>
            <a:r>
              <a:rPr lang="es-ES" sz="2400" b="1" kern="0" dirty="0">
                <a:solidFill>
                  <a:srgbClr val="000000"/>
                </a:solidFill>
                <a:latin typeface="Arial Narrow" panose="020B0606020202030204" pitchFamily="34" charset="0"/>
              </a:rPr>
              <a:t>Delimitación de la</a:t>
            </a:r>
            <a:r>
              <a:rPr lang="es-ES" sz="2400" b="1" kern="0" dirty="0">
                <a:solidFill>
                  <a:schemeClr val="accent1"/>
                </a:solidFill>
                <a:latin typeface="Arial Narrow" panose="020B0606020202030204" pitchFamily="34" charset="0"/>
              </a:rPr>
              <a:t> </a:t>
            </a:r>
            <a:r>
              <a:rPr lang="es-ES" sz="2400" b="1" kern="0" dirty="0">
                <a:solidFill>
                  <a:srgbClr val="993300"/>
                </a:solidFill>
                <a:latin typeface="Arial Narrow" panose="020B0606020202030204" pitchFamily="34" charset="0"/>
              </a:rPr>
              <a:t>unidad muestral</a:t>
            </a:r>
            <a:r>
              <a:rPr lang="es-ES" sz="2400" b="1" kern="0" dirty="0">
                <a:solidFill>
                  <a:schemeClr val="accent1"/>
                </a:solidFill>
                <a:latin typeface="Arial Narrow" panose="020B0606020202030204" pitchFamily="34" charset="0"/>
              </a:rPr>
              <a:t>.</a:t>
            </a:r>
          </a:p>
          <a:p>
            <a:pPr marL="914400" lvl="1" indent="-457200" algn="just" eaLnBrk="1" hangingPunct="1">
              <a:buClr>
                <a:schemeClr val="tx2"/>
              </a:buClr>
              <a:buFont typeface="+mj-lt"/>
              <a:buAutoNum type="arabicParenR"/>
              <a:defRPr/>
            </a:pPr>
            <a:r>
              <a:rPr lang="es-ES" sz="2400" b="1" kern="0" dirty="0">
                <a:solidFill>
                  <a:srgbClr val="000000"/>
                </a:solidFill>
                <a:latin typeface="Arial Narrow" panose="020B0606020202030204" pitchFamily="34" charset="0"/>
              </a:rPr>
              <a:t>Determinación del</a:t>
            </a:r>
            <a:r>
              <a:rPr lang="es-ES" sz="2400" b="1" kern="0" dirty="0">
                <a:solidFill>
                  <a:schemeClr val="accent1"/>
                </a:solidFill>
                <a:latin typeface="Arial Narrow" panose="020B0606020202030204" pitchFamily="34" charset="0"/>
              </a:rPr>
              <a:t> </a:t>
            </a:r>
            <a:r>
              <a:rPr lang="es-ES" sz="2400" b="1" kern="0" dirty="0">
                <a:solidFill>
                  <a:srgbClr val="993300"/>
                </a:solidFill>
                <a:latin typeface="Arial Narrow" panose="020B0606020202030204" pitchFamily="34" charset="0"/>
              </a:rPr>
              <a:t>tamaño de la muestra</a:t>
            </a:r>
            <a:r>
              <a:rPr lang="es-ES" sz="2400" b="1" kern="0" dirty="0">
                <a:solidFill>
                  <a:schemeClr val="accent1"/>
                </a:solidFill>
                <a:latin typeface="Arial Narrow" panose="020B0606020202030204" pitchFamily="34" charset="0"/>
              </a:rPr>
              <a:t>.</a:t>
            </a:r>
          </a:p>
          <a:p>
            <a:pPr marL="914400" lvl="1" indent="-457200" algn="just" eaLnBrk="1" hangingPunct="1">
              <a:buClr>
                <a:schemeClr val="tx2"/>
              </a:buClr>
              <a:buFont typeface="+mj-lt"/>
              <a:buAutoNum type="arabicParenR"/>
              <a:defRPr/>
            </a:pPr>
            <a:r>
              <a:rPr lang="es-ES" sz="2400" b="1" kern="0" dirty="0">
                <a:solidFill>
                  <a:srgbClr val="000000"/>
                </a:solidFill>
                <a:latin typeface="Arial Narrow" panose="020B0606020202030204" pitchFamily="34" charset="0"/>
              </a:rPr>
              <a:t>Procedimiento de</a:t>
            </a:r>
            <a:r>
              <a:rPr lang="es-ES" sz="2400" b="1" kern="0" dirty="0">
                <a:solidFill>
                  <a:schemeClr val="accent1"/>
                </a:solidFill>
                <a:latin typeface="Arial Narrow" panose="020B0606020202030204" pitchFamily="34" charset="0"/>
              </a:rPr>
              <a:t> </a:t>
            </a:r>
            <a:r>
              <a:rPr lang="es-ES" sz="2400" b="1" kern="0" dirty="0">
                <a:solidFill>
                  <a:srgbClr val="993300"/>
                </a:solidFill>
                <a:latin typeface="Arial Narrow" panose="020B0606020202030204" pitchFamily="34" charset="0"/>
              </a:rPr>
              <a:t>muestreo</a:t>
            </a:r>
            <a:r>
              <a:rPr lang="es-ES" sz="2400" b="1" kern="0" dirty="0">
                <a:solidFill>
                  <a:schemeClr val="accent1"/>
                </a:solidFill>
                <a:latin typeface="Arial Narrow" panose="020B0606020202030204" pitchFamily="34" charset="0"/>
              </a:rPr>
              <a:t> </a:t>
            </a:r>
            <a:r>
              <a:rPr lang="es-ES" sz="2400" b="1" kern="0" dirty="0">
                <a:solidFill>
                  <a:srgbClr val="000000"/>
                </a:solidFill>
                <a:latin typeface="Arial Narrow" panose="020B0606020202030204" pitchFamily="34" charset="0"/>
              </a:rPr>
              <a:t>(selección de unidades muestrales).</a:t>
            </a:r>
          </a:p>
          <a:p>
            <a:pPr marL="914400" lvl="1" indent="-457200" algn="just" eaLnBrk="1" hangingPunct="1">
              <a:buClr>
                <a:schemeClr val="tx2"/>
              </a:buClr>
              <a:buFont typeface="+mj-lt"/>
              <a:buAutoNum type="arabicParenR"/>
              <a:defRPr/>
            </a:pPr>
            <a:r>
              <a:rPr lang="es-ES" sz="2400" b="1" kern="0" dirty="0">
                <a:solidFill>
                  <a:srgbClr val="000000"/>
                </a:solidFill>
                <a:latin typeface="Arial Narrow" panose="020B0606020202030204" pitchFamily="34" charset="0"/>
              </a:rPr>
              <a:t>Conclusiones y,</a:t>
            </a:r>
          </a:p>
          <a:p>
            <a:pPr marL="914400" lvl="1" indent="-457200" algn="just" eaLnBrk="1" hangingPunct="1">
              <a:buClr>
                <a:schemeClr val="tx2"/>
              </a:buClr>
              <a:buFont typeface="+mj-lt"/>
              <a:buAutoNum type="arabicParenR"/>
              <a:defRPr/>
            </a:pPr>
            <a:r>
              <a:rPr lang="es-ES" sz="2400" b="1" kern="0" dirty="0">
                <a:solidFill>
                  <a:srgbClr val="000000"/>
                </a:solidFill>
                <a:latin typeface="Arial Narrow" panose="020B0606020202030204" pitchFamily="34" charset="0"/>
              </a:rPr>
              <a:t>Toma de decisión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Marcador de número de diapositiva 1">
            <a:extLst>
              <a:ext uri="{FF2B5EF4-FFF2-40B4-BE49-F238E27FC236}">
                <a16:creationId xmlns:a16="http://schemas.microsoft.com/office/drawing/2014/main" id="{514CDCB0-C31B-3F8A-3F3A-7F8F136DA38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9B4F0B9-2286-4778-A8CC-5C9A9E28A913}" type="slidenum">
              <a:rPr lang="es-ES" altLang="es-CL" sz="1200" smtClean="0">
                <a:latin typeface="Comic Sans MS" panose="030F0702030302020204" pitchFamily="66" charset="0"/>
              </a:rPr>
              <a:pPr>
                <a:spcBef>
                  <a:spcPct val="0"/>
                </a:spcBef>
                <a:buFontTx/>
                <a:buNone/>
              </a:pPr>
              <a:t>23</a:t>
            </a:fld>
            <a:endParaRPr lang="es-ES" altLang="es-CL" sz="1200">
              <a:latin typeface="Comic Sans MS" panose="030F0702030302020204" pitchFamily="66" charset="0"/>
            </a:endParaRPr>
          </a:p>
        </p:txBody>
      </p:sp>
      <p:sp>
        <p:nvSpPr>
          <p:cNvPr id="20483" name="Rectangle 62">
            <a:extLst>
              <a:ext uri="{FF2B5EF4-FFF2-40B4-BE49-F238E27FC236}">
                <a16:creationId xmlns:a16="http://schemas.microsoft.com/office/drawing/2014/main" id="{E1F87B27-9BE5-40B2-5EC3-B53FBD9FE6B8}"/>
              </a:ext>
            </a:extLst>
          </p:cNvPr>
          <p:cNvSpPr txBox="1">
            <a:spLocks noChangeArrowheads="1"/>
          </p:cNvSpPr>
          <p:nvPr/>
        </p:nvSpPr>
        <p:spPr bwMode="auto">
          <a:xfrm>
            <a:off x="2207568" y="188640"/>
            <a:ext cx="823309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s-CL" sz="2800" dirty="0">
                <a:solidFill>
                  <a:srgbClr val="000066"/>
                </a:solidFill>
                <a:latin typeface="Arial Black" panose="020B0A04020102020204" pitchFamily="34" charset="0"/>
              </a:rPr>
              <a:t>Esquema Encuesta por Muestreo al azar</a:t>
            </a:r>
            <a:endParaRPr lang="es-ES" altLang="es-CL" sz="2800" dirty="0">
              <a:solidFill>
                <a:srgbClr val="000066"/>
              </a:solidFill>
              <a:latin typeface="Arial Black" panose="020B0A04020102020204" pitchFamily="34" charset="0"/>
            </a:endParaRPr>
          </a:p>
        </p:txBody>
      </p:sp>
      <p:sp>
        <p:nvSpPr>
          <p:cNvPr id="4" name="AutoShape 9">
            <a:extLst>
              <a:ext uri="{FF2B5EF4-FFF2-40B4-BE49-F238E27FC236}">
                <a16:creationId xmlns:a16="http://schemas.microsoft.com/office/drawing/2014/main" id="{09A3EC91-1AAF-497E-5298-9171AE27F755}"/>
              </a:ext>
            </a:extLst>
          </p:cNvPr>
          <p:cNvSpPr>
            <a:spLocks noChangeArrowheads="1"/>
          </p:cNvSpPr>
          <p:nvPr/>
        </p:nvSpPr>
        <p:spPr bwMode="auto">
          <a:xfrm>
            <a:off x="1551940" y="5668962"/>
            <a:ext cx="4116388" cy="771525"/>
          </a:xfrm>
          <a:prstGeom prst="foldedCorner">
            <a:avLst>
              <a:gd name="adj" fmla="val 12500"/>
            </a:avLst>
          </a:prstGeom>
          <a:solidFill>
            <a:srgbClr val="EAEAEA"/>
          </a:solidFill>
          <a:ln>
            <a:noFill/>
          </a:ln>
          <a:effectLst>
            <a:prstShdw prst="shdw17" dist="17961" dir="2700000">
              <a:srgbClr val="8C8C8C"/>
            </a:prstShdw>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50000"/>
              </a:spcBef>
              <a:spcAft>
                <a:spcPts val="0"/>
              </a:spcAft>
              <a:buClrTx/>
              <a:buSzTx/>
              <a:buFontTx/>
              <a:buNone/>
              <a:defRPr/>
            </a:pPr>
            <a:r>
              <a:rPr lang="es-ES_tradnl" altLang="es-CL" sz="2000" b="1" kern="0" dirty="0">
                <a:solidFill>
                  <a:srgbClr val="40458C"/>
                </a:solidFill>
              </a:rPr>
              <a:t>Inferir conclusiones para toda la población</a:t>
            </a:r>
          </a:p>
        </p:txBody>
      </p:sp>
      <p:grpSp>
        <p:nvGrpSpPr>
          <p:cNvPr id="5" name="Group 58">
            <a:extLst>
              <a:ext uri="{FF2B5EF4-FFF2-40B4-BE49-F238E27FC236}">
                <a16:creationId xmlns:a16="http://schemas.microsoft.com/office/drawing/2014/main" id="{04CD3FA5-24CA-4DE8-CEC9-3E75056ECE56}"/>
              </a:ext>
            </a:extLst>
          </p:cNvPr>
          <p:cNvGrpSpPr>
            <a:grpSpLocks/>
          </p:cNvGrpSpPr>
          <p:nvPr/>
        </p:nvGrpSpPr>
        <p:grpSpPr bwMode="auto">
          <a:xfrm>
            <a:off x="8132763" y="1798638"/>
            <a:ext cx="2709862" cy="2447925"/>
            <a:chOff x="4053" y="912"/>
            <a:chExt cx="1707" cy="1542"/>
          </a:xfrm>
        </p:grpSpPr>
        <p:cxnSp>
          <p:nvCxnSpPr>
            <p:cNvPr id="20537" name="AutoShape 6">
              <a:extLst>
                <a:ext uri="{FF2B5EF4-FFF2-40B4-BE49-F238E27FC236}">
                  <a16:creationId xmlns:a16="http://schemas.microsoft.com/office/drawing/2014/main" id="{381F3029-62B0-8796-68FA-492A953EF2C7}"/>
                </a:ext>
              </a:extLst>
            </p:cNvPr>
            <p:cNvCxnSpPr>
              <a:cxnSpLocks noChangeShapeType="1"/>
              <a:stCxn id="20532" idx="3"/>
              <a:endCxn id="7" idx="0"/>
            </p:cNvCxnSpPr>
            <p:nvPr/>
          </p:nvCxnSpPr>
          <p:spPr bwMode="auto">
            <a:xfrm>
              <a:off x="4053" y="1128"/>
              <a:ext cx="771" cy="840"/>
            </a:xfrm>
            <a:prstGeom prst="curvedConnector2">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AutoShape 7">
              <a:extLst>
                <a:ext uri="{FF2B5EF4-FFF2-40B4-BE49-F238E27FC236}">
                  <a16:creationId xmlns:a16="http://schemas.microsoft.com/office/drawing/2014/main" id="{FF1FFBB8-4BC9-AB5F-0C97-D87E0451CBAD}"/>
                </a:ext>
              </a:extLst>
            </p:cNvPr>
            <p:cNvSpPr>
              <a:spLocks noChangeArrowheads="1"/>
            </p:cNvSpPr>
            <p:nvPr/>
          </p:nvSpPr>
          <p:spPr bwMode="auto">
            <a:xfrm>
              <a:off x="4080" y="1968"/>
              <a:ext cx="1488" cy="486"/>
            </a:xfrm>
            <a:prstGeom prst="foldedCorner">
              <a:avLst>
                <a:gd name="adj" fmla="val 12500"/>
              </a:avLst>
            </a:prstGeom>
            <a:solidFill>
              <a:srgbClr val="EAEAEA"/>
            </a:solidFill>
            <a:ln>
              <a:noFill/>
            </a:ln>
            <a:effectLst>
              <a:prstShdw prst="shdw17" dist="17961" dir="2700000">
                <a:srgbClr val="8C8C8C"/>
              </a:prstShdw>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50000"/>
                </a:spcBef>
                <a:spcAft>
                  <a:spcPts val="0"/>
                </a:spcAft>
                <a:buClrTx/>
                <a:buSzTx/>
                <a:buFontTx/>
                <a:buNone/>
                <a:defRPr/>
              </a:pPr>
              <a:r>
                <a:rPr lang="es-ES_tradnl" altLang="es-CL" sz="2000" b="1" kern="0">
                  <a:solidFill>
                    <a:srgbClr val="40458C"/>
                  </a:solidFill>
                </a:rPr>
                <a:t>Resumen de la información</a:t>
              </a:r>
            </a:p>
          </p:txBody>
        </p:sp>
        <p:sp>
          <p:nvSpPr>
            <p:cNvPr id="8" name="Text Box 47">
              <a:extLst>
                <a:ext uri="{FF2B5EF4-FFF2-40B4-BE49-F238E27FC236}">
                  <a16:creationId xmlns:a16="http://schemas.microsoft.com/office/drawing/2014/main" id="{567DC0D0-FA60-4023-486F-85050296CA31}"/>
                </a:ext>
              </a:extLst>
            </p:cNvPr>
            <p:cNvSpPr txBox="1">
              <a:spLocks noChangeArrowheads="1"/>
            </p:cNvSpPr>
            <p:nvPr/>
          </p:nvSpPr>
          <p:spPr bwMode="auto">
            <a:xfrm>
              <a:off x="4512" y="912"/>
              <a:ext cx="1248" cy="442"/>
            </a:xfrm>
            <a:prstGeom prst="rect">
              <a:avLst/>
            </a:prstGeom>
            <a:noFill/>
            <a:ln>
              <a:noFill/>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50000"/>
                </a:spcBef>
                <a:spcAft>
                  <a:spcPts val="0"/>
                </a:spcAft>
                <a:buClrTx/>
                <a:buSzTx/>
                <a:buFontTx/>
                <a:buNone/>
                <a:defRPr/>
              </a:pPr>
              <a:r>
                <a:rPr lang="es-ES_tradnl" altLang="es-CL" sz="2000" b="1" kern="0">
                  <a:solidFill>
                    <a:srgbClr val="CC0000"/>
                  </a:solidFill>
                </a:rPr>
                <a:t>herramientas descriptivas</a:t>
              </a:r>
              <a:endParaRPr lang="es-ES" altLang="es-CL" sz="2000" b="1" kern="0">
                <a:solidFill>
                  <a:srgbClr val="CC0000"/>
                </a:solidFill>
              </a:endParaRPr>
            </a:p>
          </p:txBody>
        </p:sp>
      </p:grpSp>
      <p:grpSp>
        <p:nvGrpSpPr>
          <p:cNvPr id="9" name="Group 59">
            <a:extLst>
              <a:ext uri="{FF2B5EF4-FFF2-40B4-BE49-F238E27FC236}">
                <a16:creationId xmlns:a16="http://schemas.microsoft.com/office/drawing/2014/main" id="{A5660E2A-F213-7E7C-156C-BB4EA3FD1EAA}"/>
              </a:ext>
            </a:extLst>
          </p:cNvPr>
          <p:cNvGrpSpPr>
            <a:grpSpLocks/>
          </p:cNvGrpSpPr>
          <p:nvPr/>
        </p:nvGrpSpPr>
        <p:grpSpPr bwMode="auto">
          <a:xfrm>
            <a:off x="4791075" y="3860800"/>
            <a:ext cx="3384549" cy="1458913"/>
            <a:chOff x="1948" y="2211"/>
            <a:chExt cx="2132" cy="919"/>
          </a:xfrm>
        </p:grpSpPr>
        <p:cxnSp>
          <p:nvCxnSpPr>
            <p:cNvPr id="20535" name="AutoShape 8">
              <a:extLst>
                <a:ext uri="{FF2B5EF4-FFF2-40B4-BE49-F238E27FC236}">
                  <a16:creationId xmlns:a16="http://schemas.microsoft.com/office/drawing/2014/main" id="{6D4E3085-F562-2815-20D0-ACF83083BEDC}"/>
                </a:ext>
              </a:extLst>
            </p:cNvPr>
            <p:cNvCxnSpPr>
              <a:cxnSpLocks noChangeShapeType="1"/>
              <a:stCxn id="7" idx="1"/>
              <a:endCxn id="50" idx="11"/>
            </p:cNvCxnSpPr>
            <p:nvPr/>
          </p:nvCxnSpPr>
          <p:spPr bwMode="auto">
            <a:xfrm rot="10800000" flipV="1">
              <a:off x="1948" y="2211"/>
              <a:ext cx="2132" cy="481"/>
            </a:xfrm>
            <a:prstGeom prst="curvedConnector3">
              <a:avLst>
                <a:gd name="adj1" fmla="val 50000"/>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 Box 48">
              <a:extLst>
                <a:ext uri="{FF2B5EF4-FFF2-40B4-BE49-F238E27FC236}">
                  <a16:creationId xmlns:a16="http://schemas.microsoft.com/office/drawing/2014/main" id="{426FA45E-FBB7-3C4E-6DED-ABA003F54810}"/>
                </a:ext>
              </a:extLst>
            </p:cNvPr>
            <p:cNvSpPr txBox="1">
              <a:spLocks noChangeArrowheads="1"/>
            </p:cNvSpPr>
            <p:nvPr/>
          </p:nvSpPr>
          <p:spPr bwMode="auto">
            <a:xfrm>
              <a:off x="2784" y="2688"/>
              <a:ext cx="1248" cy="442"/>
            </a:xfrm>
            <a:prstGeom prst="rect">
              <a:avLst/>
            </a:prstGeom>
            <a:noFill/>
            <a:ln>
              <a:noFill/>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50000"/>
                </a:spcBef>
                <a:spcAft>
                  <a:spcPts val="0"/>
                </a:spcAft>
                <a:buClrTx/>
                <a:buSzTx/>
                <a:buFontTx/>
                <a:buNone/>
                <a:defRPr/>
              </a:pPr>
              <a:r>
                <a:rPr lang="es-ES_tradnl" altLang="es-CL" sz="2000" b="1" kern="0">
                  <a:solidFill>
                    <a:srgbClr val="CC0000"/>
                  </a:solidFill>
                </a:rPr>
                <a:t>herramientas inferenciales</a:t>
              </a:r>
              <a:endParaRPr lang="es-ES" altLang="es-CL" sz="2000" b="1" kern="0">
                <a:solidFill>
                  <a:srgbClr val="CC0000"/>
                </a:solidFill>
              </a:endParaRPr>
            </a:p>
          </p:txBody>
        </p:sp>
      </p:grpSp>
      <p:grpSp>
        <p:nvGrpSpPr>
          <p:cNvPr id="12" name="Group 60">
            <a:extLst>
              <a:ext uri="{FF2B5EF4-FFF2-40B4-BE49-F238E27FC236}">
                <a16:creationId xmlns:a16="http://schemas.microsoft.com/office/drawing/2014/main" id="{34550586-027C-EE96-A2FF-3864650A0CE3}"/>
              </a:ext>
            </a:extLst>
          </p:cNvPr>
          <p:cNvGrpSpPr>
            <a:grpSpLocks/>
          </p:cNvGrpSpPr>
          <p:nvPr/>
        </p:nvGrpSpPr>
        <p:grpSpPr bwMode="auto">
          <a:xfrm>
            <a:off x="4441825" y="884238"/>
            <a:ext cx="3690938" cy="2133600"/>
            <a:chOff x="1728" y="522"/>
            <a:chExt cx="2325" cy="1344"/>
          </a:xfrm>
        </p:grpSpPr>
        <p:graphicFrame>
          <p:nvGraphicFramePr>
            <p:cNvPr id="20529" name="Object 4">
              <a:extLst>
                <a:ext uri="{FF2B5EF4-FFF2-40B4-BE49-F238E27FC236}">
                  <a16:creationId xmlns:a16="http://schemas.microsoft.com/office/drawing/2014/main" id="{B1D4C659-120C-836E-8A97-796B68BC55A4}"/>
                </a:ext>
              </a:extLst>
            </p:cNvPr>
            <p:cNvGraphicFramePr>
              <a:graphicFrameLocks noChangeAspect="1"/>
            </p:cNvGraphicFramePr>
            <p:nvPr/>
          </p:nvGraphicFramePr>
          <p:xfrm>
            <a:off x="2688" y="954"/>
            <a:ext cx="900" cy="912"/>
          </p:xfrm>
          <a:graphic>
            <a:graphicData uri="http://schemas.openxmlformats.org/presentationml/2006/ole">
              <mc:AlternateContent xmlns:mc="http://schemas.openxmlformats.org/markup-compatibility/2006">
                <mc:Choice xmlns:v="urn:schemas-microsoft-com:vml" Requires="v">
                  <p:oleObj name="Imagen" r:id="rId3" imgW="3420701" imgH="3468986" progId="MS_ClipArt_Gallery.2">
                    <p:embed/>
                  </p:oleObj>
                </mc:Choice>
                <mc:Fallback>
                  <p:oleObj name="Imagen" r:id="rId3" imgW="3420701" imgH="3468986" progId="MS_ClipArt_Gallery.2">
                    <p:embed/>
                    <p:pic>
                      <p:nvPicPr>
                        <p:cNvPr id="20529" name="Object 4">
                          <a:extLst>
                            <a:ext uri="{FF2B5EF4-FFF2-40B4-BE49-F238E27FC236}">
                              <a16:creationId xmlns:a16="http://schemas.microsoft.com/office/drawing/2014/main" id="{B1D4C659-120C-836E-8A97-796B68BC55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8" y="954"/>
                          <a:ext cx="900" cy="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530" name="Group 57">
              <a:extLst>
                <a:ext uri="{FF2B5EF4-FFF2-40B4-BE49-F238E27FC236}">
                  <a16:creationId xmlns:a16="http://schemas.microsoft.com/office/drawing/2014/main" id="{3B95A81E-0022-BD9A-1FBD-1FA770879AEA}"/>
                </a:ext>
              </a:extLst>
            </p:cNvPr>
            <p:cNvGrpSpPr>
              <a:grpSpLocks/>
            </p:cNvGrpSpPr>
            <p:nvPr/>
          </p:nvGrpSpPr>
          <p:grpSpPr bwMode="auto">
            <a:xfrm>
              <a:off x="1728" y="522"/>
              <a:ext cx="2325" cy="1344"/>
              <a:chOff x="1728" y="336"/>
              <a:chExt cx="2325" cy="1344"/>
            </a:xfrm>
          </p:grpSpPr>
          <p:sp>
            <p:nvSpPr>
              <p:cNvPr id="15" name="AutoShape 5">
                <a:extLst>
                  <a:ext uri="{FF2B5EF4-FFF2-40B4-BE49-F238E27FC236}">
                    <a16:creationId xmlns:a16="http://schemas.microsoft.com/office/drawing/2014/main" id="{768D4299-1143-F7DF-3AA1-C46234119CBA}"/>
                  </a:ext>
                </a:extLst>
              </p:cNvPr>
              <p:cNvSpPr>
                <a:spLocks noChangeArrowheads="1"/>
              </p:cNvSpPr>
              <p:nvPr/>
            </p:nvSpPr>
            <p:spPr bwMode="auto">
              <a:xfrm>
                <a:off x="2928" y="336"/>
                <a:ext cx="691" cy="272"/>
              </a:xfrm>
              <a:prstGeom prst="roundRect">
                <a:avLst>
                  <a:gd name="adj" fmla="val 16667"/>
                </a:avLst>
              </a:prstGeom>
              <a:solidFill>
                <a:srgbClr val="99CCFF"/>
              </a:solidFill>
              <a:ln>
                <a:noFill/>
              </a:ln>
              <a:effec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50000"/>
                  </a:spcBef>
                  <a:spcAft>
                    <a:spcPts val="0"/>
                  </a:spcAft>
                  <a:buClrTx/>
                  <a:buSzTx/>
                  <a:buFontTx/>
                  <a:buNone/>
                  <a:defRPr/>
                </a:pPr>
                <a:r>
                  <a:rPr lang="es-ES_tradnl" altLang="es-CL" sz="2000" b="1" kern="0">
                    <a:solidFill>
                      <a:srgbClr val="40458C"/>
                    </a:solidFill>
                  </a:rPr>
                  <a:t>DATOS</a:t>
                </a:r>
              </a:p>
            </p:txBody>
          </p:sp>
          <p:pic>
            <p:nvPicPr>
              <p:cNvPr id="20532" name="Picture 45">
                <a:extLst>
                  <a:ext uri="{FF2B5EF4-FFF2-40B4-BE49-F238E27FC236}">
                    <a16:creationId xmlns:a16="http://schemas.microsoft.com/office/drawing/2014/main" id="{7B112935-9947-4A15-ACD4-BE0BF013C25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76" y="576"/>
                <a:ext cx="1077"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46">
                <a:extLst>
                  <a:ext uri="{FF2B5EF4-FFF2-40B4-BE49-F238E27FC236}">
                    <a16:creationId xmlns:a16="http://schemas.microsoft.com/office/drawing/2014/main" id="{B7AE0093-2368-AE2C-E772-7D8ABAE034C2}"/>
                  </a:ext>
                </a:extLst>
              </p:cNvPr>
              <p:cNvSpPr txBox="1">
                <a:spLocks noChangeArrowheads="1"/>
              </p:cNvSpPr>
              <p:nvPr/>
            </p:nvSpPr>
            <p:spPr bwMode="auto">
              <a:xfrm>
                <a:off x="1728" y="528"/>
                <a:ext cx="1056" cy="250"/>
              </a:xfrm>
              <a:prstGeom prst="rect">
                <a:avLst/>
              </a:prstGeom>
              <a:noFill/>
              <a:ln>
                <a:noFill/>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2000" b="1" kern="0">
                    <a:solidFill>
                      <a:srgbClr val="CC0000"/>
                    </a:solidFill>
                  </a:rPr>
                  <a:t>encuesta</a:t>
                </a:r>
                <a:endParaRPr lang="es-ES" altLang="es-CL" sz="2000" b="1" kern="0">
                  <a:solidFill>
                    <a:srgbClr val="CC0000"/>
                  </a:solidFill>
                </a:endParaRPr>
              </a:p>
            </p:txBody>
          </p:sp>
          <p:cxnSp>
            <p:nvCxnSpPr>
              <p:cNvPr id="20534" name="AutoShape 51">
                <a:extLst>
                  <a:ext uri="{FF2B5EF4-FFF2-40B4-BE49-F238E27FC236}">
                    <a16:creationId xmlns:a16="http://schemas.microsoft.com/office/drawing/2014/main" id="{5FD51283-501E-A1C5-6DAF-2744CD2A97C1}"/>
                  </a:ext>
                </a:extLst>
              </p:cNvPr>
              <p:cNvCxnSpPr>
                <a:cxnSpLocks noChangeShapeType="1"/>
                <a:stCxn id="20528" idx="3"/>
              </p:cNvCxnSpPr>
              <p:nvPr/>
            </p:nvCxnSpPr>
            <p:spPr bwMode="auto">
              <a:xfrm>
                <a:off x="2702" y="805"/>
                <a:ext cx="1056" cy="454"/>
              </a:xfrm>
              <a:prstGeom prst="curvedConnector3">
                <a:avLst>
                  <a:gd name="adj1" fmla="val 50000"/>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19" name="Group 56">
            <a:extLst>
              <a:ext uri="{FF2B5EF4-FFF2-40B4-BE49-F238E27FC236}">
                <a16:creationId xmlns:a16="http://schemas.microsoft.com/office/drawing/2014/main" id="{DEDF205A-6038-986A-2D9F-7FFD57669EBD}"/>
              </a:ext>
            </a:extLst>
          </p:cNvPr>
          <p:cNvGrpSpPr>
            <a:grpSpLocks/>
          </p:cNvGrpSpPr>
          <p:nvPr/>
        </p:nvGrpSpPr>
        <p:grpSpPr bwMode="auto">
          <a:xfrm>
            <a:off x="1698625" y="884238"/>
            <a:ext cx="2590800" cy="3254375"/>
            <a:chOff x="0" y="336"/>
            <a:chExt cx="1632" cy="2050"/>
          </a:xfrm>
        </p:grpSpPr>
        <p:cxnSp>
          <p:nvCxnSpPr>
            <p:cNvPr id="20526" name="AutoShape 49">
              <a:extLst>
                <a:ext uri="{FF2B5EF4-FFF2-40B4-BE49-F238E27FC236}">
                  <a16:creationId xmlns:a16="http://schemas.microsoft.com/office/drawing/2014/main" id="{A7FC2D59-07DF-9BF9-6556-304F3B0CE3C3}"/>
                </a:ext>
              </a:extLst>
            </p:cNvPr>
            <p:cNvCxnSpPr>
              <a:cxnSpLocks noChangeShapeType="1"/>
              <a:stCxn id="42" idx="53"/>
              <a:endCxn id="20528" idx="2"/>
            </p:cNvCxnSpPr>
            <p:nvPr/>
          </p:nvCxnSpPr>
          <p:spPr bwMode="auto">
            <a:xfrm flipH="1" flipV="1">
              <a:off x="816" y="1204"/>
              <a:ext cx="372" cy="1182"/>
            </a:xfrm>
            <a:prstGeom prst="curvedConnector4">
              <a:avLst>
                <a:gd name="adj1" fmla="val -38746"/>
                <a:gd name="adj2" fmla="val 50048"/>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 Box 50">
              <a:extLst>
                <a:ext uri="{FF2B5EF4-FFF2-40B4-BE49-F238E27FC236}">
                  <a16:creationId xmlns:a16="http://schemas.microsoft.com/office/drawing/2014/main" id="{55546100-510E-AFBB-6461-DE7C139284C1}"/>
                </a:ext>
              </a:extLst>
            </p:cNvPr>
            <p:cNvSpPr txBox="1">
              <a:spLocks noChangeArrowheads="1"/>
            </p:cNvSpPr>
            <p:nvPr/>
          </p:nvSpPr>
          <p:spPr bwMode="auto">
            <a:xfrm>
              <a:off x="0" y="1718"/>
              <a:ext cx="1248" cy="442"/>
            </a:xfrm>
            <a:prstGeom prst="rect">
              <a:avLst/>
            </a:prstGeom>
            <a:noFill/>
            <a:ln>
              <a:noFill/>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2000" b="1" kern="0">
                  <a:solidFill>
                    <a:srgbClr val="CC0000"/>
                  </a:solidFill>
                </a:rPr>
                <a:t>Selección de una muestra</a:t>
              </a:r>
              <a:endParaRPr lang="es-ES" altLang="es-CL" sz="2000" b="1" kern="0">
                <a:solidFill>
                  <a:srgbClr val="CC0000"/>
                </a:solidFill>
              </a:endParaRPr>
            </a:p>
          </p:txBody>
        </p:sp>
        <p:pic>
          <p:nvPicPr>
            <p:cNvPr id="20528" name="Picture 52">
              <a:extLst>
                <a:ext uri="{FF2B5EF4-FFF2-40B4-BE49-F238E27FC236}">
                  <a16:creationId xmlns:a16="http://schemas.microsoft.com/office/drawing/2014/main" id="{BB3ECD5B-9A1E-FDA8-F034-57BB954F2C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36"/>
              <a:ext cx="1632" cy="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 name="Group 54">
            <a:extLst>
              <a:ext uri="{FF2B5EF4-FFF2-40B4-BE49-F238E27FC236}">
                <a16:creationId xmlns:a16="http://schemas.microsoft.com/office/drawing/2014/main" id="{060374A7-2C20-4533-5B33-911B36C3B87E}"/>
              </a:ext>
            </a:extLst>
          </p:cNvPr>
          <p:cNvGrpSpPr>
            <a:grpSpLocks/>
          </p:cNvGrpSpPr>
          <p:nvPr/>
        </p:nvGrpSpPr>
        <p:grpSpPr bwMode="auto">
          <a:xfrm>
            <a:off x="1698625" y="4084638"/>
            <a:ext cx="3127375" cy="1235075"/>
            <a:chOff x="0" y="2352"/>
            <a:chExt cx="2016" cy="1056"/>
          </a:xfrm>
        </p:grpSpPr>
        <p:grpSp>
          <p:nvGrpSpPr>
            <p:cNvPr id="20491" name="Group 10">
              <a:extLst>
                <a:ext uri="{FF2B5EF4-FFF2-40B4-BE49-F238E27FC236}">
                  <a16:creationId xmlns:a16="http://schemas.microsoft.com/office/drawing/2014/main" id="{3A7523F3-A6E0-683E-9173-B8915DCA11D3}"/>
                </a:ext>
              </a:extLst>
            </p:cNvPr>
            <p:cNvGrpSpPr>
              <a:grpSpLocks/>
            </p:cNvGrpSpPr>
            <p:nvPr/>
          </p:nvGrpSpPr>
          <p:grpSpPr bwMode="auto">
            <a:xfrm>
              <a:off x="528" y="2352"/>
              <a:ext cx="1488" cy="1056"/>
              <a:chOff x="1008" y="3264"/>
              <a:chExt cx="1440" cy="1056"/>
            </a:xfrm>
          </p:grpSpPr>
          <p:sp>
            <p:nvSpPr>
              <p:cNvPr id="26" name="Rectangle 11">
                <a:extLst>
                  <a:ext uri="{FF2B5EF4-FFF2-40B4-BE49-F238E27FC236}">
                    <a16:creationId xmlns:a16="http://schemas.microsoft.com/office/drawing/2014/main" id="{08EE115C-76EA-9501-1906-60D3634F4945}"/>
                  </a:ext>
                </a:extLst>
              </p:cNvPr>
              <p:cNvSpPr>
                <a:spLocks noChangeArrowheads="1"/>
              </p:cNvSpPr>
              <p:nvPr/>
            </p:nvSpPr>
            <p:spPr bwMode="auto">
              <a:xfrm>
                <a:off x="1008" y="3264"/>
                <a:ext cx="1440" cy="1056"/>
              </a:xfrm>
              <a:prstGeom prst="rect">
                <a:avLst/>
              </a:prstGeom>
              <a:solidFill>
                <a:srgbClr val="EAEAEA">
                  <a:alpha val="50195"/>
                </a:srgbClr>
              </a:solidFill>
              <a:ln>
                <a:noFill/>
              </a:ln>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nvGrpSpPr>
              <p:cNvPr id="20494" name="Group 12">
                <a:extLst>
                  <a:ext uri="{FF2B5EF4-FFF2-40B4-BE49-F238E27FC236}">
                    <a16:creationId xmlns:a16="http://schemas.microsoft.com/office/drawing/2014/main" id="{0E1C3897-6F90-B4C4-409D-FB2E49E0831D}"/>
                  </a:ext>
                </a:extLst>
              </p:cNvPr>
              <p:cNvGrpSpPr>
                <a:grpSpLocks/>
              </p:cNvGrpSpPr>
              <p:nvPr/>
            </p:nvGrpSpPr>
            <p:grpSpPr bwMode="auto">
              <a:xfrm>
                <a:off x="1008" y="4120"/>
                <a:ext cx="451" cy="185"/>
                <a:chOff x="4417" y="1746"/>
                <a:chExt cx="918" cy="355"/>
              </a:xfrm>
            </p:grpSpPr>
            <p:sp>
              <p:nvSpPr>
                <p:cNvPr id="52" name="Freeform 13">
                  <a:extLst>
                    <a:ext uri="{FF2B5EF4-FFF2-40B4-BE49-F238E27FC236}">
                      <a16:creationId xmlns:a16="http://schemas.microsoft.com/office/drawing/2014/main" id="{56DC78AF-1418-EF5A-8A4C-3A7700633E08}"/>
                    </a:ext>
                  </a:extLst>
                </p:cNvPr>
                <p:cNvSpPr>
                  <a:spLocks/>
                </p:cNvSpPr>
                <p:nvPr/>
              </p:nvSpPr>
              <p:spPr bwMode="auto">
                <a:xfrm>
                  <a:off x="4460" y="1838"/>
                  <a:ext cx="49" cy="81"/>
                </a:xfrm>
                <a:custGeom>
                  <a:avLst/>
                  <a:gdLst>
                    <a:gd name="T0" fmla="*/ 49 w 49"/>
                    <a:gd name="T1" fmla="*/ 54 h 80"/>
                    <a:gd name="T2" fmla="*/ 44 w 49"/>
                    <a:gd name="T3" fmla="*/ 0 h 80"/>
                    <a:gd name="T4" fmla="*/ 12 w 49"/>
                    <a:gd name="T5" fmla="*/ 0 h 80"/>
                    <a:gd name="T6" fmla="*/ 0 w 49"/>
                    <a:gd name="T7" fmla="*/ 17 h 80"/>
                    <a:gd name="T8" fmla="*/ 20 w 49"/>
                    <a:gd name="T9" fmla="*/ 75 h 80"/>
                    <a:gd name="T10" fmla="*/ 35 w 49"/>
                    <a:gd name="T11" fmla="*/ 80 h 80"/>
                    <a:gd name="T12" fmla="*/ 49 w 49"/>
                    <a:gd name="T13" fmla="*/ 54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80">
                      <a:moveTo>
                        <a:pt x="49" y="54"/>
                      </a:moveTo>
                      <a:lnTo>
                        <a:pt x="44" y="0"/>
                      </a:lnTo>
                      <a:lnTo>
                        <a:pt x="12" y="0"/>
                      </a:lnTo>
                      <a:lnTo>
                        <a:pt x="0" y="17"/>
                      </a:lnTo>
                      <a:lnTo>
                        <a:pt x="20" y="75"/>
                      </a:lnTo>
                      <a:lnTo>
                        <a:pt x="35" y="80"/>
                      </a:lnTo>
                      <a:lnTo>
                        <a:pt x="49" y="54"/>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53" name="Freeform 14">
                  <a:extLst>
                    <a:ext uri="{FF2B5EF4-FFF2-40B4-BE49-F238E27FC236}">
                      <a16:creationId xmlns:a16="http://schemas.microsoft.com/office/drawing/2014/main" id="{4B83E592-E4A8-98A2-7088-2CF05DEF43E2}"/>
                    </a:ext>
                  </a:extLst>
                </p:cNvPr>
                <p:cNvSpPr>
                  <a:spLocks/>
                </p:cNvSpPr>
                <p:nvPr/>
              </p:nvSpPr>
              <p:spPr bwMode="auto">
                <a:xfrm>
                  <a:off x="5256" y="1746"/>
                  <a:ext cx="79" cy="88"/>
                </a:xfrm>
                <a:custGeom>
                  <a:avLst/>
                  <a:gdLst>
                    <a:gd name="T0" fmla="*/ 74 w 79"/>
                    <a:gd name="T1" fmla="*/ 49 h 89"/>
                    <a:gd name="T2" fmla="*/ 79 w 79"/>
                    <a:gd name="T3" fmla="*/ 0 h 89"/>
                    <a:gd name="T4" fmla="*/ 63 w 79"/>
                    <a:gd name="T5" fmla="*/ 4 h 89"/>
                    <a:gd name="T6" fmla="*/ 61 w 79"/>
                    <a:gd name="T7" fmla="*/ 21 h 89"/>
                    <a:gd name="T8" fmla="*/ 12 w 79"/>
                    <a:gd name="T9" fmla="*/ 35 h 89"/>
                    <a:gd name="T10" fmla="*/ 0 w 79"/>
                    <a:gd name="T11" fmla="*/ 84 h 89"/>
                    <a:gd name="T12" fmla="*/ 27 w 79"/>
                    <a:gd name="T13" fmla="*/ 89 h 89"/>
                    <a:gd name="T14" fmla="*/ 38 w 79"/>
                    <a:gd name="T15" fmla="*/ 66 h 89"/>
                    <a:gd name="T16" fmla="*/ 74 w 79"/>
                    <a:gd name="T17" fmla="*/ 49 h 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9" h="89">
                      <a:moveTo>
                        <a:pt x="74" y="49"/>
                      </a:moveTo>
                      <a:lnTo>
                        <a:pt x="79" y="0"/>
                      </a:lnTo>
                      <a:lnTo>
                        <a:pt x="63" y="4"/>
                      </a:lnTo>
                      <a:lnTo>
                        <a:pt x="61" y="21"/>
                      </a:lnTo>
                      <a:lnTo>
                        <a:pt x="12" y="35"/>
                      </a:lnTo>
                      <a:lnTo>
                        <a:pt x="0" y="84"/>
                      </a:lnTo>
                      <a:lnTo>
                        <a:pt x="27" y="89"/>
                      </a:lnTo>
                      <a:lnTo>
                        <a:pt x="38" y="66"/>
                      </a:lnTo>
                      <a:lnTo>
                        <a:pt x="74" y="49"/>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54" name="Freeform 15">
                  <a:extLst>
                    <a:ext uri="{FF2B5EF4-FFF2-40B4-BE49-F238E27FC236}">
                      <a16:creationId xmlns:a16="http://schemas.microsoft.com/office/drawing/2014/main" id="{C672E221-4A92-76BA-0E94-870EC313ECFA}"/>
                    </a:ext>
                  </a:extLst>
                </p:cNvPr>
                <p:cNvSpPr>
                  <a:spLocks/>
                </p:cNvSpPr>
                <p:nvPr/>
              </p:nvSpPr>
              <p:spPr bwMode="auto">
                <a:xfrm>
                  <a:off x="4582" y="1978"/>
                  <a:ext cx="49" cy="40"/>
                </a:xfrm>
                <a:custGeom>
                  <a:avLst/>
                  <a:gdLst>
                    <a:gd name="T0" fmla="*/ 49 w 49"/>
                    <a:gd name="T1" fmla="*/ 16 h 41"/>
                    <a:gd name="T2" fmla="*/ 17 w 49"/>
                    <a:gd name="T3" fmla="*/ 0 h 41"/>
                    <a:gd name="T4" fmla="*/ 0 w 49"/>
                    <a:gd name="T5" fmla="*/ 14 h 41"/>
                    <a:gd name="T6" fmla="*/ 14 w 49"/>
                    <a:gd name="T7" fmla="*/ 41 h 41"/>
                    <a:gd name="T8" fmla="*/ 40 w 49"/>
                    <a:gd name="T9" fmla="*/ 41 h 41"/>
                    <a:gd name="T10" fmla="*/ 49 w 49"/>
                    <a:gd name="T11" fmla="*/ 1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1">
                      <a:moveTo>
                        <a:pt x="49" y="16"/>
                      </a:moveTo>
                      <a:lnTo>
                        <a:pt x="17" y="0"/>
                      </a:lnTo>
                      <a:lnTo>
                        <a:pt x="0" y="14"/>
                      </a:lnTo>
                      <a:lnTo>
                        <a:pt x="14" y="41"/>
                      </a:lnTo>
                      <a:lnTo>
                        <a:pt x="40" y="41"/>
                      </a:lnTo>
                      <a:lnTo>
                        <a:pt x="49" y="16"/>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55" name="Freeform 16">
                  <a:extLst>
                    <a:ext uri="{FF2B5EF4-FFF2-40B4-BE49-F238E27FC236}">
                      <a16:creationId xmlns:a16="http://schemas.microsoft.com/office/drawing/2014/main" id="{E7FE018F-A806-0C78-5532-CD70A51D98D3}"/>
                    </a:ext>
                  </a:extLst>
                </p:cNvPr>
                <p:cNvSpPr>
                  <a:spLocks/>
                </p:cNvSpPr>
                <p:nvPr/>
              </p:nvSpPr>
              <p:spPr bwMode="auto">
                <a:xfrm>
                  <a:off x="4417" y="2057"/>
                  <a:ext cx="63" cy="44"/>
                </a:xfrm>
                <a:custGeom>
                  <a:avLst/>
                  <a:gdLst>
                    <a:gd name="T0" fmla="*/ 39 w 63"/>
                    <a:gd name="T1" fmla="*/ 45 h 45"/>
                    <a:gd name="T2" fmla="*/ 63 w 63"/>
                    <a:gd name="T3" fmla="*/ 3 h 45"/>
                    <a:gd name="T4" fmla="*/ 41 w 63"/>
                    <a:gd name="T5" fmla="*/ 0 h 45"/>
                    <a:gd name="T6" fmla="*/ 29 w 63"/>
                    <a:gd name="T7" fmla="*/ 13 h 45"/>
                    <a:gd name="T8" fmla="*/ 8 w 63"/>
                    <a:gd name="T9" fmla="*/ 13 h 45"/>
                    <a:gd name="T10" fmla="*/ 0 w 63"/>
                    <a:gd name="T11" fmla="*/ 26 h 45"/>
                    <a:gd name="T12" fmla="*/ 39 w 63"/>
                    <a:gd name="T13" fmla="*/ 45 h 4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 h="45">
                      <a:moveTo>
                        <a:pt x="39" y="45"/>
                      </a:moveTo>
                      <a:lnTo>
                        <a:pt x="63" y="3"/>
                      </a:lnTo>
                      <a:lnTo>
                        <a:pt x="41" y="0"/>
                      </a:lnTo>
                      <a:lnTo>
                        <a:pt x="29" y="13"/>
                      </a:lnTo>
                      <a:lnTo>
                        <a:pt x="8" y="13"/>
                      </a:lnTo>
                      <a:lnTo>
                        <a:pt x="0" y="26"/>
                      </a:lnTo>
                      <a:lnTo>
                        <a:pt x="39" y="45"/>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56" name="Freeform 17">
                  <a:extLst>
                    <a:ext uri="{FF2B5EF4-FFF2-40B4-BE49-F238E27FC236}">
                      <a16:creationId xmlns:a16="http://schemas.microsoft.com/office/drawing/2014/main" id="{8538540D-82DF-9F92-0241-B4D99DE99ED0}"/>
                    </a:ext>
                  </a:extLst>
                </p:cNvPr>
                <p:cNvSpPr>
                  <a:spLocks/>
                </p:cNvSpPr>
                <p:nvPr/>
              </p:nvSpPr>
              <p:spPr bwMode="auto">
                <a:xfrm>
                  <a:off x="4882" y="1988"/>
                  <a:ext cx="87" cy="92"/>
                </a:xfrm>
                <a:custGeom>
                  <a:avLst/>
                  <a:gdLst>
                    <a:gd name="T0" fmla="*/ 88 w 88"/>
                    <a:gd name="T1" fmla="*/ 77 h 93"/>
                    <a:gd name="T2" fmla="*/ 81 w 88"/>
                    <a:gd name="T3" fmla="*/ 11 h 93"/>
                    <a:gd name="T4" fmla="*/ 24 w 88"/>
                    <a:gd name="T5" fmla="*/ 0 h 93"/>
                    <a:gd name="T6" fmla="*/ 19 w 88"/>
                    <a:gd name="T7" fmla="*/ 28 h 93"/>
                    <a:gd name="T8" fmla="*/ 0 w 88"/>
                    <a:gd name="T9" fmla="*/ 35 h 93"/>
                    <a:gd name="T10" fmla="*/ 7 w 88"/>
                    <a:gd name="T11" fmla="*/ 80 h 93"/>
                    <a:gd name="T12" fmla="*/ 43 w 88"/>
                    <a:gd name="T13" fmla="*/ 93 h 93"/>
                    <a:gd name="T14" fmla="*/ 88 w 88"/>
                    <a:gd name="T15" fmla="*/ 77 h 9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93">
                      <a:moveTo>
                        <a:pt x="88" y="77"/>
                      </a:moveTo>
                      <a:lnTo>
                        <a:pt x="81" y="11"/>
                      </a:lnTo>
                      <a:lnTo>
                        <a:pt x="24" y="0"/>
                      </a:lnTo>
                      <a:lnTo>
                        <a:pt x="19" y="28"/>
                      </a:lnTo>
                      <a:lnTo>
                        <a:pt x="0" y="35"/>
                      </a:lnTo>
                      <a:lnTo>
                        <a:pt x="7" y="80"/>
                      </a:lnTo>
                      <a:lnTo>
                        <a:pt x="43" y="93"/>
                      </a:lnTo>
                      <a:lnTo>
                        <a:pt x="88" y="77"/>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57" name="Freeform 18">
                  <a:extLst>
                    <a:ext uri="{FF2B5EF4-FFF2-40B4-BE49-F238E27FC236}">
                      <a16:creationId xmlns:a16="http://schemas.microsoft.com/office/drawing/2014/main" id="{381EB3E5-46C4-9A38-BB86-7A651A028233}"/>
                    </a:ext>
                  </a:extLst>
                </p:cNvPr>
                <p:cNvSpPr>
                  <a:spLocks/>
                </p:cNvSpPr>
                <p:nvPr/>
              </p:nvSpPr>
              <p:spPr bwMode="auto">
                <a:xfrm>
                  <a:off x="4667" y="1905"/>
                  <a:ext cx="136" cy="119"/>
                </a:xfrm>
                <a:custGeom>
                  <a:avLst/>
                  <a:gdLst>
                    <a:gd name="T0" fmla="*/ 72 w 135"/>
                    <a:gd name="T1" fmla="*/ 114 h 119"/>
                    <a:gd name="T2" fmla="*/ 97 w 135"/>
                    <a:gd name="T3" fmla="*/ 84 h 119"/>
                    <a:gd name="T4" fmla="*/ 110 w 135"/>
                    <a:gd name="T5" fmla="*/ 40 h 119"/>
                    <a:gd name="T6" fmla="*/ 135 w 135"/>
                    <a:gd name="T7" fmla="*/ 11 h 119"/>
                    <a:gd name="T8" fmla="*/ 112 w 135"/>
                    <a:gd name="T9" fmla="*/ 0 h 119"/>
                    <a:gd name="T10" fmla="*/ 82 w 135"/>
                    <a:gd name="T11" fmla="*/ 26 h 119"/>
                    <a:gd name="T12" fmla="*/ 0 w 135"/>
                    <a:gd name="T13" fmla="*/ 43 h 119"/>
                    <a:gd name="T14" fmla="*/ 40 w 135"/>
                    <a:gd name="T15" fmla="*/ 119 h 119"/>
                    <a:gd name="T16" fmla="*/ 72 w 135"/>
                    <a:gd name="T17" fmla="*/ 114 h 1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5" h="119">
                      <a:moveTo>
                        <a:pt x="72" y="114"/>
                      </a:moveTo>
                      <a:lnTo>
                        <a:pt x="97" y="84"/>
                      </a:lnTo>
                      <a:lnTo>
                        <a:pt x="110" y="40"/>
                      </a:lnTo>
                      <a:lnTo>
                        <a:pt x="135" y="11"/>
                      </a:lnTo>
                      <a:lnTo>
                        <a:pt x="112" y="0"/>
                      </a:lnTo>
                      <a:lnTo>
                        <a:pt x="82" y="26"/>
                      </a:lnTo>
                      <a:lnTo>
                        <a:pt x="0" y="43"/>
                      </a:lnTo>
                      <a:lnTo>
                        <a:pt x="40" y="119"/>
                      </a:lnTo>
                      <a:lnTo>
                        <a:pt x="72" y="114"/>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58" name="Freeform 19">
                  <a:extLst>
                    <a:ext uri="{FF2B5EF4-FFF2-40B4-BE49-F238E27FC236}">
                      <a16:creationId xmlns:a16="http://schemas.microsoft.com/office/drawing/2014/main" id="{A59DB755-4B4C-EC72-878D-3B47A21813FB}"/>
                    </a:ext>
                  </a:extLst>
                </p:cNvPr>
                <p:cNvSpPr>
                  <a:spLocks/>
                </p:cNvSpPr>
                <p:nvPr/>
              </p:nvSpPr>
              <p:spPr bwMode="auto">
                <a:xfrm>
                  <a:off x="5140" y="1853"/>
                  <a:ext cx="128" cy="159"/>
                </a:xfrm>
                <a:custGeom>
                  <a:avLst/>
                  <a:gdLst>
                    <a:gd name="T0" fmla="*/ 109 w 129"/>
                    <a:gd name="T1" fmla="*/ 122 h 160"/>
                    <a:gd name="T2" fmla="*/ 129 w 129"/>
                    <a:gd name="T3" fmla="*/ 51 h 160"/>
                    <a:gd name="T4" fmla="*/ 122 w 129"/>
                    <a:gd name="T5" fmla="*/ 0 h 160"/>
                    <a:gd name="T6" fmla="*/ 97 w 129"/>
                    <a:gd name="T7" fmla="*/ 2 h 160"/>
                    <a:gd name="T8" fmla="*/ 66 w 129"/>
                    <a:gd name="T9" fmla="*/ 67 h 160"/>
                    <a:gd name="T10" fmla="*/ 52 w 129"/>
                    <a:gd name="T11" fmla="*/ 119 h 160"/>
                    <a:gd name="T12" fmla="*/ 35 w 129"/>
                    <a:gd name="T13" fmla="*/ 140 h 160"/>
                    <a:gd name="T14" fmla="*/ 0 w 129"/>
                    <a:gd name="T15" fmla="*/ 153 h 160"/>
                    <a:gd name="T16" fmla="*/ 37 w 129"/>
                    <a:gd name="T17" fmla="*/ 160 h 160"/>
                    <a:gd name="T18" fmla="*/ 66 w 129"/>
                    <a:gd name="T19" fmla="*/ 125 h 160"/>
                    <a:gd name="T20" fmla="*/ 109 w 129"/>
                    <a:gd name="T21" fmla="*/ 122 h 1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9" h="160">
                      <a:moveTo>
                        <a:pt x="109" y="122"/>
                      </a:moveTo>
                      <a:lnTo>
                        <a:pt x="129" y="51"/>
                      </a:lnTo>
                      <a:lnTo>
                        <a:pt x="122" y="0"/>
                      </a:lnTo>
                      <a:lnTo>
                        <a:pt x="97" y="2"/>
                      </a:lnTo>
                      <a:lnTo>
                        <a:pt x="66" y="67"/>
                      </a:lnTo>
                      <a:lnTo>
                        <a:pt x="52" y="119"/>
                      </a:lnTo>
                      <a:lnTo>
                        <a:pt x="35" y="140"/>
                      </a:lnTo>
                      <a:lnTo>
                        <a:pt x="0" y="153"/>
                      </a:lnTo>
                      <a:lnTo>
                        <a:pt x="37" y="160"/>
                      </a:lnTo>
                      <a:lnTo>
                        <a:pt x="66" y="125"/>
                      </a:lnTo>
                      <a:lnTo>
                        <a:pt x="109" y="122"/>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sp>
            <p:nvSpPr>
              <p:cNvPr id="28" name="Freeform 20">
                <a:extLst>
                  <a:ext uri="{FF2B5EF4-FFF2-40B4-BE49-F238E27FC236}">
                    <a16:creationId xmlns:a16="http://schemas.microsoft.com/office/drawing/2014/main" id="{E6BB3B2E-63E8-D408-366B-33E8CD8B9448}"/>
                  </a:ext>
                </a:extLst>
              </p:cNvPr>
              <p:cNvSpPr>
                <a:spLocks/>
              </p:cNvSpPr>
              <p:nvPr/>
            </p:nvSpPr>
            <p:spPr bwMode="auto">
              <a:xfrm flipH="1">
                <a:off x="1008" y="4095"/>
                <a:ext cx="496" cy="225"/>
              </a:xfrm>
              <a:custGeom>
                <a:avLst/>
                <a:gdLst>
                  <a:gd name="T0" fmla="*/ 0 w 1051"/>
                  <a:gd name="T1" fmla="*/ 108 h 468"/>
                  <a:gd name="T2" fmla="*/ 0 w 1051"/>
                  <a:gd name="T3" fmla="*/ 38 h 468"/>
                  <a:gd name="T4" fmla="*/ 28 w 1051"/>
                  <a:gd name="T5" fmla="*/ 0 h 468"/>
                  <a:gd name="T6" fmla="*/ 234 w 1051"/>
                  <a:gd name="T7" fmla="*/ 0 h 4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51" h="468">
                    <a:moveTo>
                      <a:pt x="0" y="468"/>
                    </a:moveTo>
                    <a:lnTo>
                      <a:pt x="0" y="164"/>
                    </a:lnTo>
                    <a:lnTo>
                      <a:pt x="127" y="0"/>
                    </a:lnTo>
                    <a:lnTo>
                      <a:pt x="1051" y="0"/>
                    </a:lnTo>
                  </a:path>
                </a:pathLst>
              </a:custGeom>
              <a:no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29" name="Freeform 21">
                <a:extLst>
                  <a:ext uri="{FF2B5EF4-FFF2-40B4-BE49-F238E27FC236}">
                    <a16:creationId xmlns:a16="http://schemas.microsoft.com/office/drawing/2014/main" id="{1978F86B-D634-8FEF-A6CF-72A3066B1CC1}"/>
                  </a:ext>
                </a:extLst>
              </p:cNvPr>
              <p:cNvSpPr>
                <a:spLocks/>
              </p:cNvSpPr>
              <p:nvPr/>
            </p:nvSpPr>
            <p:spPr bwMode="auto">
              <a:xfrm>
                <a:off x="1672" y="3589"/>
                <a:ext cx="127" cy="143"/>
              </a:xfrm>
              <a:custGeom>
                <a:avLst/>
                <a:gdLst>
                  <a:gd name="T0" fmla="*/ 0 w 258"/>
                  <a:gd name="T1" fmla="*/ 59 h 273"/>
                  <a:gd name="T2" fmla="*/ 1 w 258"/>
                  <a:gd name="T3" fmla="*/ 49 h 273"/>
                  <a:gd name="T4" fmla="*/ 9 w 258"/>
                  <a:gd name="T5" fmla="*/ 43 h 273"/>
                  <a:gd name="T6" fmla="*/ 8 w 258"/>
                  <a:gd name="T7" fmla="*/ 39 h 273"/>
                  <a:gd name="T8" fmla="*/ 17 w 258"/>
                  <a:gd name="T9" fmla="*/ 29 h 273"/>
                  <a:gd name="T10" fmla="*/ 19 w 258"/>
                  <a:gd name="T11" fmla="*/ 23 h 273"/>
                  <a:gd name="T12" fmla="*/ 24 w 258"/>
                  <a:gd name="T13" fmla="*/ 23 h 273"/>
                  <a:gd name="T14" fmla="*/ 24 w 258"/>
                  <a:gd name="T15" fmla="*/ 19 h 273"/>
                  <a:gd name="T16" fmla="*/ 36 w 258"/>
                  <a:gd name="T17" fmla="*/ 5 h 273"/>
                  <a:gd name="T18" fmla="*/ 42 w 258"/>
                  <a:gd name="T19" fmla="*/ 0 h 273"/>
                  <a:gd name="T20" fmla="*/ 48 w 258"/>
                  <a:gd name="T21" fmla="*/ 7 h 273"/>
                  <a:gd name="T22" fmla="*/ 47 w 258"/>
                  <a:gd name="T23" fmla="*/ 11 h 273"/>
                  <a:gd name="T24" fmla="*/ 46 w 258"/>
                  <a:gd name="T25" fmla="*/ 15 h 273"/>
                  <a:gd name="T26" fmla="*/ 51 w 258"/>
                  <a:gd name="T27" fmla="*/ 34 h 273"/>
                  <a:gd name="T28" fmla="*/ 55 w 258"/>
                  <a:gd name="T29" fmla="*/ 35 h 273"/>
                  <a:gd name="T30" fmla="*/ 59 w 258"/>
                  <a:gd name="T31" fmla="*/ 56 h 273"/>
                  <a:gd name="T32" fmla="*/ 63 w 258"/>
                  <a:gd name="T33" fmla="*/ 59 h 273"/>
                  <a:gd name="T34" fmla="*/ 63 w 258"/>
                  <a:gd name="T35" fmla="*/ 63 h 273"/>
                  <a:gd name="T36" fmla="*/ 57 w 258"/>
                  <a:gd name="T37" fmla="*/ 65 h 273"/>
                  <a:gd name="T38" fmla="*/ 59 w 258"/>
                  <a:gd name="T39" fmla="*/ 68 h 273"/>
                  <a:gd name="T40" fmla="*/ 50 w 258"/>
                  <a:gd name="T41" fmla="*/ 65 h 273"/>
                  <a:gd name="T42" fmla="*/ 39 w 258"/>
                  <a:gd name="T43" fmla="*/ 75 h 273"/>
                  <a:gd name="T44" fmla="*/ 37 w 258"/>
                  <a:gd name="T45" fmla="*/ 71 h 273"/>
                  <a:gd name="T46" fmla="*/ 40 w 258"/>
                  <a:gd name="T47" fmla="*/ 67 h 273"/>
                  <a:gd name="T48" fmla="*/ 40 w 258"/>
                  <a:gd name="T49" fmla="*/ 63 h 273"/>
                  <a:gd name="T50" fmla="*/ 28 w 258"/>
                  <a:gd name="T51" fmla="*/ 61 h 273"/>
                  <a:gd name="T52" fmla="*/ 17 w 258"/>
                  <a:gd name="T53" fmla="*/ 53 h 273"/>
                  <a:gd name="T54" fmla="*/ 10 w 258"/>
                  <a:gd name="T55" fmla="*/ 57 h 273"/>
                  <a:gd name="T56" fmla="*/ 0 w 258"/>
                  <a:gd name="T57" fmla="*/ 59 h 27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58" h="273">
                    <a:moveTo>
                      <a:pt x="0" y="215"/>
                    </a:moveTo>
                    <a:lnTo>
                      <a:pt x="4" y="178"/>
                    </a:lnTo>
                    <a:lnTo>
                      <a:pt x="37" y="156"/>
                    </a:lnTo>
                    <a:lnTo>
                      <a:pt x="32" y="141"/>
                    </a:lnTo>
                    <a:lnTo>
                      <a:pt x="71" y="105"/>
                    </a:lnTo>
                    <a:lnTo>
                      <a:pt x="78" y="83"/>
                    </a:lnTo>
                    <a:lnTo>
                      <a:pt x="97" y="83"/>
                    </a:lnTo>
                    <a:lnTo>
                      <a:pt x="99" y="70"/>
                    </a:lnTo>
                    <a:lnTo>
                      <a:pt x="149" y="20"/>
                    </a:lnTo>
                    <a:lnTo>
                      <a:pt x="172" y="0"/>
                    </a:lnTo>
                    <a:lnTo>
                      <a:pt x="199" y="26"/>
                    </a:lnTo>
                    <a:lnTo>
                      <a:pt x="194" y="41"/>
                    </a:lnTo>
                    <a:lnTo>
                      <a:pt x="190" y="55"/>
                    </a:lnTo>
                    <a:lnTo>
                      <a:pt x="210" y="123"/>
                    </a:lnTo>
                    <a:lnTo>
                      <a:pt x="226" y="127"/>
                    </a:lnTo>
                    <a:lnTo>
                      <a:pt x="241" y="202"/>
                    </a:lnTo>
                    <a:lnTo>
                      <a:pt x="258" y="215"/>
                    </a:lnTo>
                    <a:lnTo>
                      <a:pt x="258" y="229"/>
                    </a:lnTo>
                    <a:lnTo>
                      <a:pt x="236" y="236"/>
                    </a:lnTo>
                    <a:lnTo>
                      <a:pt x="241" y="248"/>
                    </a:lnTo>
                    <a:lnTo>
                      <a:pt x="208" y="236"/>
                    </a:lnTo>
                    <a:lnTo>
                      <a:pt x="160" y="273"/>
                    </a:lnTo>
                    <a:lnTo>
                      <a:pt x="154" y="259"/>
                    </a:lnTo>
                    <a:lnTo>
                      <a:pt x="167" y="244"/>
                    </a:lnTo>
                    <a:lnTo>
                      <a:pt x="165" y="229"/>
                    </a:lnTo>
                    <a:lnTo>
                      <a:pt x="116" y="221"/>
                    </a:lnTo>
                    <a:lnTo>
                      <a:pt x="69" y="192"/>
                    </a:lnTo>
                    <a:lnTo>
                      <a:pt x="40" y="208"/>
                    </a:lnTo>
                    <a:lnTo>
                      <a:pt x="0" y="215"/>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0" name="Freeform 22">
                <a:extLst>
                  <a:ext uri="{FF2B5EF4-FFF2-40B4-BE49-F238E27FC236}">
                    <a16:creationId xmlns:a16="http://schemas.microsoft.com/office/drawing/2014/main" id="{F876A406-447A-9335-5410-7CE8A4CA4C5A}"/>
                  </a:ext>
                </a:extLst>
              </p:cNvPr>
              <p:cNvSpPr>
                <a:spLocks/>
              </p:cNvSpPr>
              <p:nvPr/>
            </p:nvSpPr>
            <p:spPr bwMode="auto">
              <a:xfrm>
                <a:off x="1412" y="3667"/>
                <a:ext cx="255" cy="294"/>
              </a:xfrm>
              <a:custGeom>
                <a:avLst/>
                <a:gdLst>
                  <a:gd name="T0" fmla="*/ 39 w 513"/>
                  <a:gd name="T1" fmla="*/ 10 h 564"/>
                  <a:gd name="T2" fmla="*/ 44 w 513"/>
                  <a:gd name="T3" fmla="*/ 13 h 564"/>
                  <a:gd name="T4" fmla="*/ 53 w 513"/>
                  <a:gd name="T5" fmla="*/ 5 h 564"/>
                  <a:gd name="T6" fmla="*/ 62 w 513"/>
                  <a:gd name="T7" fmla="*/ 0 h 564"/>
                  <a:gd name="T8" fmla="*/ 75 w 513"/>
                  <a:gd name="T9" fmla="*/ 9 h 564"/>
                  <a:gd name="T10" fmla="*/ 83 w 513"/>
                  <a:gd name="T11" fmla="*/ 10 h 564"/>
                  <a:gd name="T12" fmla="*/ 94 w 513"/>
                  <a:gd name="T13" fmla="*/ 12 h 564"/>
                  <a:gd name="T14" fmla="*/ 96 w 513"/>
                  <a:gd name="T15" fmla="*/ 22 h 564"/>
                  <a:gd name="T16" fmla="*/ 94 w 513"/>
                  <a:gd name="T17" fmla="*/ 29 h 564"/>
                  <a:gd name="T18" fmla="*/ 104 w 513"/>
                  <a:gd name="T19" fmla="*/ 43 h 564"/>
                  <a:gd name="T20" fmla="*/ 102 w 513"/>
                  <a:gd name="T21" fmla="*/ 50 h 564"/>
                  <a:gd name="T22" fmla="*/ 108 w 513"/>
                  <a:gd name="T23" fmla="*/ 58 h 564"/>
                  <a:gd name="T24" fmla="*/ 114 w 513"/>
                  <a:gd name="T25" fmla="*/ 66 h 564"/>
                  <a:gd name="T26" fmla="*/ 124 w 513"/>
                  <a:gd name="T27" fmla="*/ 67 h 564"/>
                  <a:gd name="T28" fmla="*/ 122 w 513"/>
                  <a:gd name="T29" fmla="*/ 76 h 564"/>
                  <a:gd name="T30" fmla="*/ 111 w 513"/>
                  <a:gd name="T31" fmla="*/ 82 h 564"/>
                  <a:gd name="T32" fmla="*/ 112 w 513"/>
                  <a:gd name="T33" fmla="*/ 92 h 564"/>
                  <a:gd name="T34" fmla="*/ 108 w 513"/>
                  <a:gd name="T35" fmla="*/ 102 h 564"/>
                  <a:gd name="T36" fmla="*/ 100 w 513"/>
                  <a:gd name="T37" fmla="*/ 104 h 564"/>
                  <a:gd name="T38" fmla="*/ 98 w 513"/>
                  <a:gd name="T39" fmla="*/ 111 h 564"/>
                  <a:gd name="T40" fmla="*/ 84 w 513"/>
                  <a:gd name="T41" fmla="*/ 121 h 564"/>
                  <a:gd name="T42" fmla="*/ 85 w 513"/>
                  <a:gd name="T43" fmla="*/ 134 h 564"/>
                  <a:gd name="T44" fmla="*/ 75 w 513"/>
                  <a:gd name="T45" fmla="*/ 135 h 564"/>
                  <a:gd name="T46" fmla="*/ 67 w 513"/>
                  <a:gd name="T47" fmla="*/ 142 h 564"/>
                  <a:gd name="T48" fmla="*/ 67 w 513"/>
                  <a:gd name="T49" fmla="*/ 151 h 564"/>
                  <a:gd name="T50" fmla="*/ 60 w 513"/>
                  <a:gd name="T51" fmla="*/ 152 h 564"/>
                  <a:gd name="T52" fmla="*/ 48 w 513"/>
                  <a:gd name="T53" fmla="*/ 148 h 564"/>
                  <a:gd name="T54" fmla="*/ 28 w 513"/>
                  <a:gd name="T55" fmla="*/ 133 h 564"/>
                  <a:gd name="T56" fmla="*/ 19 w 513"/>
                  <a:gd name="T57" fmla="*/ 133 h 564"/>
                  <a:gd name="T58" fmla="*/ 17 w 513"/>
                  <a:gd name="T59" fmla="*/ 132 h 564"/>
                  <a:gd name="T60" fmla="*/ 14 w 513"/>
                  <a:gd name="T61" fmla="*/ 127 h 564"/>
                  <a:gd name="T62" fmla="*/ 8 w 513"/>
                  <a:gd name="T63" fmla="*/ 119 h 564"/>
                  <a:gd name="T64" fmla="*/ 4 w 513"/>
                  <a:gd name="T65" fmla="*/ 112 h 564"/>
                  <a:gd name="T66" fmla="*/ 10 w 513"/>
                  <a:gd name="T67" fmla="*/ 101 h 564"/>
                  <a:gd name="T68" fmla="*/ 16 w 513"/>
                  <a:gd name="T69" fmla="*/ 91 h 564"/>
                  <a:gd name="T70" fmla="*/ 20 w 513"/>
                  <a:gd name="T71" fmla="*/ 85 h 564"/>
                  <a:gd name="T72" fmla="*/ 19 w 513"/>
                  <a:gd name="T73" fmla="*/ 76 h 564"/>
                  <a:gd name="T74" fmla="*/ 14 w 513"/>
                  <a:gd name="T75" fmla="*/ 72 h 564"/>
                  <a:gd name="T76" fmla="*/ 13 w 513"/>
                  <a:gd name="T77" fmla="*/ 63 h 564"/>
                  <a:gd name="T78" fmla="*/ 8 w 513"/>
                  <a:gd name="T79" fmla="*/ 55 h 564"/>
                  <a:gd name="T80" fmla="*/ 4 w 513"/>
                  <a:gd name="T81" fmla="*/ 48 h 564"/>
                  <a:gd name="T82" fmla="*/ 0 w 513"/>
                  <a:gd name="T83" fmla="*/ 42 h 564"/>
                  <a:gd name="T84" fmla="*/ 25 w 513"/>
                  <a:gd name="T85" fmla="*/ 33 h 564"/>
                  <a:gd name="T86" fmla="*/ 29 w 513"/>
                  <a:gd name="T87" fmla="*/ 31 h 564"/>
                  <a:gd name="T88" fmla="*/ 32 w 513"/>
                  <a:gd name="T89" fmla="*/ 22 h 5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513" h="564">
                    <a:moveTo>
                      <a:pt x="128" y="53"/>
                    </a:moveTo>
                    <a:lnTo>
                      <a:pt x="160" y="38"/>
                    </a:lnTo>
                    <a:lnTo>
                      <a:pt x="177" y="51"/>
                    </a:lnTo>
                    <a:lnTo>
                      <a:pt x="181" y="47"/>
                    </a:lnTo>
                    <a:lnTo>
                      <a:pt x="195" y="24"/>
                    </a:lnTo>
                    <a:lnTo>
                      <a:pt x="219" y="18"/>
                    </a:lnTo>
                    <a:lnTo>
                      <a:pt x="243" y="0"/>
                    </a:lnTo>
                    <a:lnTo>
                      <a:pt x="259" y="0"/>
                    </a:lnTo>
                    <a:lnTo>
                      <a:pt x="292" y="38"/>
                    </a:lnTo>
                    <a:lnTo>
                      <a:pt x="312" y="34"/>
                    </a:lnTo>
                    <a:lnTo>
                      <a:pt x="326" y="43"/>
                    </a:lnTo>
                    <a:lnTo>
                      <a:pt x="344" y="38"/>
                    </a:lnTo>
                    <a:lnTo>
                      <a:pt x="363" y="57"/>
                    </a:lnTo>
                    <a:lnTo>
                      <a:pt x="388" y="45"/>
                    </a:lnTo>
                    <a:lnTo>
                      <a:pt x="397" y="51"/>
                    </a:lnTo>
                    <a:lnTo>
                      <a:pt x="399" y="80"/>
                    </a:lnTo>
                    <a:lnTo>
                      <a:pt x="405" y="91"/>
                    </a:lnTo>
                    <a:lnTo>
                      <a:pt x="388" y="108"/>
                    </a:lnTo>
                    <a:lnTo>
                      <a:pt x="390" y="120"/>
                    </a:lnTo>
                    <a:lnTo>
                      <a:pt x="432" y="160"/>
                    </a:lnTo>
                    <a:lnTo>
                      <a:pt x="438" y="166"/>
                    </a:lnTo>
                    <a:lnTo>
                      <a:pt x="422" y="182"/>
                    </a:lnTo>
                    <a:lnTo>
                      <a:pt x="432" y="198"/>
                    </a:lnTo>
                    <a:lnTo>
                      <a:pt x="447" y="212"/>
                    </a:lnTo>
                    <a:lnTo>
                      <a:pt x="456" y="244"/>
                    </a:lnTo>
                    <a:lnTo>
                      <a:pt x="472" y="244"/>
                    </a:lnTo>
                    <a:lnTo>
                      <a:pt x="504" y="237"/>
                    </a:lnTo>
                    <a:lnTo>
                      <a:pt x="513" y="246"/>
                    </a:lnTo>
                    <a:lnTo>
                      <a:pt x="511" y="270"/>
                    </a:lnTo>
                    <a:lnTo>
                      <a:pt x="506" y="279"/>
                    </a:lnTo>
                    <a:lnTo>
                      <a:pt x="484" y="285"/>
                    </a:lnTo>
                    <a:lnTo>
                      <a:pt x="458" y="303"/>
                    </a:lnTo>
                    <a:lnTo>
                      <a:pt x="458" y="323"/>
                    </a:lnTo>
                    <a:lnTo>
                      <a:pt x="464" y="340"/>
                    </a:lnTo>
                    <a:lnTo>
                      <a:pt x="447" y="363"/>
                    </a:lnTo>
                    <a:lnTo>
                      <a:pt x="447" y="374"/>
                    </a:lnTo>
                    <a:lnTo>
                      <a:pt x="436" y="386"/>
                    </a:lnTo>
                    <a:lnTo>
                      <a:pt x="416" y="384"/>
                    </a:lnTo>
                    <a:lnTo>
                      <a:pt x="407" y="393"/>
                    </a:lnTo>
                    <a:lnTo>
                      <a:pt x="407" y="407"/>
                    </a:lnTo>
                    <a:lnTo>
                      <a:pt x="372" y="420"/>
                    </a:lnTo>
                    <a:lnTo>
                      <a:pt x="348" y="446"/>
                    </a:lnTo>
                    <a:lnTo>
                      <a:pt x="346" y="462"/>
                    </a:lnTo>
                    <a:lnTo>
                      <a:pt x="354" y="494"/>
                    </a:lnTo>
                    <a:lnTo>
                      <a:pt x="335" y="514"/>
                    </a:lnTo>
                    <a:lnTo>
                      <a:pt x="312" y="496"/>
                    </a:lnTo>
                    <a:lnTo>
                      <a:pt x="304" y="496"/>
                    </a:lnTo>
                    <a:lnTo>
                      <a:pt x="278" y="524"/>
                    </a:lnTo>
                    <a:lnTo>
                      <a:pt x="283" y="545"/>
                    </a:lnTo>
                    <a:lnTo>
                      <a:pt x="276" y="555"/>
                    </a:lnTo>
                    <a:lnTo>
                      <a:pt x="261" y="549"/>
                    </a:lnTo>
                    <a:lnTo>
                      <a:pt x="250" y="560"/>
                    </a:lnTo>
                    <a:lnTo>
                      <a:pt x="243" y="564"/>
                    </a:lnTo>
                    <a:lnTo>
                      <a:pt x="199" y="543"/>
                    </a:lnTo>
                    <a:lnTo>
                      <a:pt x="135" y="520"/>
                    </a:lnTo>
                    <a:lnTo>
                      <a:pt x="118" y="491"/>
                    </a:lnTo>
                    <a:lnTo>
                      <a:pt x="91" y="505"/>
                    </a:lnTo>
                    <a:lnTo>
                      <a:pt x="80" y="491"/>
                    </a:lnTo>
                    <a:lnTo>
                      <a:pt x="67" y="496"/>
                    </a:lnTo>
                    <a:lnTo>
                      <a:pt x="71" y="487"/>
                    </a:lnTo>
                    <a:lnTo>
                      <a:pt x="63" y="474"/>
                    </a:lnTo>
                    <a:lnTo>
                      <a:pt x="60" y="468"/>
                    </a:lnTo>
                    <a:lnTo>
                      <a:pt x="34" y="446"/>
                    </a:lnTo>
                    <a:lnTo>
                      <a:pt x="34" y="439"/>
                    </a:lnTo>
                    <a:lnTo>
                      <a:pt x="19" y="425"/>
                    </a:lnTo>
                    <a:lnTo>
                      <a:pt x="19" y="411"/>
                    </a:lnTo>
                    <a:lnTo>
                      <a:pt x="30" y="389"/>
                    </a:lnTo>
                    <a:lnTo>
                      <a:pt x="40" y="372"/>
                    </a:lnTo>
                    <a:lnTo>
                      <a:pt x="40" y="357"/>
                    </a:lnTo>
                    <a:lnTo>
                      <a:pt x="67" y="334"/>
                    </a:lnTo>
                    <a:lnTo>
                      <a:pt x="78" y="329"/>
                    </a:lnTo>
                    <a:lnTo>
                      <a:pt x="82" y="315"/>
                    </a:lnTo>
                    <a:lnTo>
                      <a:pt x="87" y="287"/>
                    </a:lnTo>
                    <a:lnTo>
                      <a:pt x="78" y="281"/>
                    </a:lnTo>
                    <a:lnTo>
                      <a:pt x="65" y="283"/>
                    </a:lnTo>
                    <a:lnTo>
                      <a:pt x="56" y="266"/>
                    </a:lnTo>
                    <a:lnTo>
                      <a:pt x="53" y="239"/>
                    </a:lnTo>
                    <a:lnTo>
                      <a:pt x="53" y="233"/>
                    </a:lnTo>
                    <a:lnTo>
                      <a:pt x="36" y="222"/>
                    </a:lnTo>
                    <a:lnTo>
                      <a:pt x="34" y="202"/>
                    </a:lnTo>
                    <a:lnTo>
                      <a:pt x="27" y="191"/>
                    </a:lnTo>
                    <a:lnTo>
                      <a:pt x="19" y="176"/>
                    </a:lnTo>
                    <a:lnTo>
                      <a:pt x="0" y="158"/>
                    </a:lnTo>
                    <a:lnTo>
                      <a:pt x="0" y="153"/>
                    </a:lnTo>
                    <a:lnTo>
                      <a:pt x="78" y="153"/>
                    </a:lnTo>
                    <a:lnTo>
                      <a:pt x="103" y="122"/>
                    </a:lnTo>
                    <a:lnTo>
                      <a:pt x="118" y="124"/>
                    </a:lnTo>
                    <a:lnTo>
                      <a:pt x="122" y="114"/>
                    </a:lnTo>
                    <a:lnTo>
                      <a:pt x="128" y="95"/>
                    </a:lnTo>
                    <a:lnTo>
                      <a:pt x="135" y="80"/>
                    </a:lnTo>
                    <a:lnTo>
                      <a:pt x="128" y="53"/>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1" name="Freeform 23">
                <a:extLst>
                  <a:ext uri="{FF2B5EF4-FFF2-40B4-BE49-F238E27FC236}">
                    <a16:creationId xmlns:a16="http://schemas.microsoft.com/office/drawing/2014/main" id="{304FF7F6-A2E2-81E9-D8AC-434DA84C6E44}"/>
                  </a:ext>
                </a:extLst>
              </p:cNvPr>
              <p:cNvSpPr>
                <a:spLocks/>
              </p:cNvSpPr>
              <p:nvPr/>
            </p:nvSpPr>
            <p:spPr bwMode="auto">
              <a:xfrm>
                <a:off x="1601" y="3566"/>
                <a:ext cx="389" cy="390"/>
              </a:xfrm>
              <a:custGeom>
                <a:avLst/>
                <a:gdLst>
                  <a:gd name="T0" fmla="*/ 15 w 791"/>
                  <a:gd name="T1" fmla="*/ 70 h 748"/>
                  <a:gd name="T2" fmla="*/ 27 w 791"/>
                  <a:gd name="T3" fmla="*/ 63 h 748"/>
                  <a:gd name="T4" fmla="*/ 35 w 791"/>
                  <a:gd name="T5" fmla="*/ 70 h 748"/>
                  <a:gd name="T6" fmla="*/ 62 w 791"/>
                  <a:gd name="T7" fmla="*/ 71 h 748"/>
                  <a:gd name="T8" fmla="*/ 74 w 791"/>
                  <a:gd name="T9" fmla="*/ 78 h 748"/>
                  <a:gd name="T10" fmla="*/ 85 w 791"/>
                  <a:gd name="T11" fmla="*/ 76 h 748"/>
                  <a:gd name="T12" fmla="*/ 96 w 791"/>
                  <a:gd name="T13" fmla="*/ 74 h 748"/>
                  <a:gd name="T14" fmla="*/ 89 w 791"/>
                  <a:gd name="T15" fmla="*/ 47 h 748"/>
                  <a:gd name="T16" fmla="*/ 80 w 791"/>
                  <a:gd name="T17" fmla="*/ 27 h 748"/>
                  <a:gd name="T18" fmla="*/ 84 w 791"/>
                  <a:gd name="T19" fmla="*/ 8 h 748"/>
                  <a:gd name="T20" fmla="*/ 95 w 791"/>
                  <a:gd name="T21" fmla="*/ 4 h 748"/>
                  <a:gd name="T22" fmla="*/ 105 w 791"/>
                  <a:gd name="T23" fmla="*/ 3 h 748"/>
                  <a:gd name="T24" fmla="*/ 122 w 791"/>
                  <a:gd name="T25" fmla="*/ 6 h 748"/>
                  <a:gd name="T26" fmla="*/ 125 w 791"/>
                  <a:gd name="T27" fmla="*/ 18 h 748"/>
                  <a:gd name="T28" fmla="*/ 143 w 791"/>
                  <a:gd name="T29" fmla="*/ 10 h 748"/>
                  <a:gd name="T30" fmla="*/ 159 w 791"/>
                  <a:gd name="T31" fmla="*/ 40 h 748"/>
                  <a:gd name="T32" fmla="*/ 160 w 791"/>
                  <a:gd name="T33" fmla="*/ 45 h 748"/>
                  <a:gd name="T34" fmla="*/ 154 w 791"/>
                  <a:gd name="T35" fmla="*/ 46 h 748"/>
                  <a:gd name="T36" fmla="*/ 151 w 791"/>
                  <a:gd name="T37" fmla="*/ 54 h 748"/>
                  <a:gd name="T38" fmla="*/ 154 w 791"/>
                  <a:gd name="T39" fmla="*/ 69 h 748"/>
                  <a:gd name="T40" fmla="*/ 171 w 791"/>
                  <a:gd name="T41" fmla="*/ 79 h 748"/>
                  <a:gd name="T42" fmla="*/ 177 w 791"/>
                  <a:gd name="T43" fmla="*/ 93 h 748"/>
                  <a:gd name="T44" fmla="*/ 173 w 791"/>
                  <a:gd name="T45" fmla="*/ 103 h 748"/>
                  <a:gd name="T46" fmla="*/ 169 w 791"/>
                  <a:gd name="T47" fmla="*/ 120 h 748"/>
                  <a:gd name="T48" fmla="*/ 180 w 791"/>
                  <a:gd name="T49" fmla="*/ 127 h 748"/>
                  <a:gd name="T50" fmla="*/ 179 w 791"/>
                  <a:gd name="T51" fmla="*/ 144 h 748"/>
                  <a:gd name="T52" fmla="*/ 191 w 791"/>
                  <a:gd name="T53" fmla="*/ 155 h 748"/>
                  <a:gd name="T54" fmla="*/ 186 w 791"/>
                  <a:gd name="T55" fmla="*/ 164 h 748"/>
                  <a:gd name="T56" fmla="*/ 177 w 791"/>
                  <a:gd name="T57" fmla="*/ 162 h 748"/>
                  <a:gd name="T58" fmla="*/ 171 w 791"/>
                  <a:gd name="T59" fmla="*/ 161 h 748"/>
                  <a:gd name="T60" fmla="*/ 166 w 791"/>
                  <a:gd name="T61" fmla="*/ 177 h 748"/>
                  <a:gd name="T62" fmla="*/ 158 w 791"/>
                  <a:gd name="T63" fmla="*/ 181 h 748"/>
                  <a:gd name="T64" fmla="*/ 151 w 791"/>
                  <a:gd name="T65" fmla="*/ 186 h 748"/>
                  <a:gd name="T66" fmla="*/ 137 w 791"/>
                  <a:gd name="T67" fmla="*/ 194 h 748"/>
                  <a:gd name="T68" fmla="*/ 122 w 791"/>
                  <a:gd name="T69" fmla="*/ 200 h 748"/>
                  <a:gd name="T70" fmla="*/ 117 w 791"/>
                  <a:gd name="T71" fmla="*/ 176 h 748"/>
                  <a:gd name="T72" fmla="*/ 107 w 791"/>
                  <a:gd name="T73" fmla="*/ 177 h 748"/>
                  <a:gd name="T74" fmla="*/ 96 w 791"/>
                  <a:gd name="T75" fmla="*/ 177 h 748"/>
                  <a:gd name="T76" fmla="*/ 80 w 791"/>
                  <a:gd name="T77" fmla="*/ 180 h 748"/>
                  <a:gd name="T78" fmla="*/ 67 w 791"/>
                  <a:gd name="T79" fmla="*/ 178 h 748"/>
                  <a:gd name="T80" fmla="*/ 47 w 791"/>
                  <a:gd name="T81" fmla="*/ 182 h 748"/>
                  <a:gd name="T82" fmla="*/ 22 w 791"/>
                  <a:gd name="T83" fmla="*/ 167 h 748"/>
                  <a:gd name="T84" fmla="*/ 14 w 791"/>
                  <a:gd name="T85" fmla="*/ 150 h 748"/>
                  <a:gd name="T86" fmla="*/ 17 w 791"/>
                  <a:gd name="T87" fmla="*/ 135 h 748"/>
                  <a:gd name="T88" fmla="*/ 30 w 791"/>
                  <a:gd name="T89" fmla="*/ 125 h 748"/>
                  <a:gd name="T90" fmla="*/ 25 w 791"/>
                  <a:gd name="T91" fmla="*/ 117 h 748"/>
                  <a:gd name="T92" fmla="*/ 15 w 791"/>
                  <a:gd name="T93" fmla="*/ 113 h 748"/>
                  <a:gd name="T94" fmla="*/ 9 w 791"/>
                  <a:gd name="T95" fmla="*/ 102 h 748"/>
                  <a:gd name="T96" fmla="*/ 0 w 791"/>
                  <a:gd name="T97" fmla="*/ 83 h 74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91" h="748">
                    <a:moveTo>
                      <a:pt x="20" y="282"/>
                    </a:moveTo>
                    <a:lnTo>
                      <a:pt x="42" y="263"/>
                    </a:lnTo>
                    <a:lnTo>
                      <a:pt x="64" y="257"/>
                    </a:lnTo>
                    <a:lnTo>
                      <a:pt x="87" y="254"/>
                    </a:lnTo>
                    <a:lnTo>
                      <a:pt x="93" y="238"/>
                    </a:lnTo>
                    <a:lnTo>
                      <a:pt x="110" y="231"/>
                    </a:lnTo>
                    <a:lnTo>
                      <a:pt x="121" y="246"/>
                    </a:lnTo>
                    <a:lnTo>
                      <a:pt x="127" y="263"/>
                    </a:lnTo>
                    <a:lnTo>
                      <a:pt x="144" y="259"/>
                    </a:lnTo>
                    <a:lnTo>
                      <a:pt x="176" y="252"/>
                    </a:lnTo>
                    <a:lnTo>
                      <a:pt x="213" y="236"/>
                    </a:lnTo>
                    <a:lnTo>
                      <a:pt x="258" y="263"/>
                    </a:lnTo>
                    <a:lnTo>
                      <a:pt x="304" y="273"/>
                    </a:lnTo>
                    <a:lnTo>
                      <a:pt x="308" y="284"/>
                    </a:lnTo>
                    <a:lnTo>
                      <a:pt x="308" y="288"/>
                    </a:lnTo>
                    <a:lnTo>
                      <a:pt x="295" y="303"/>
                    </a:lnTo>
                    <a:lnTo>
                      <a:pt x="304" y="320"/>
                    </a:lnTo>
                    <a:lnTo>
                      <a:pt x="349" y="280"/>
                    </a:lnTo>
                    <a:lnTo>
                      <a:pt x="382" y="295"/>
                    </a:lnTo>
                    <a:lnTo>
                      <a:pt x="380" y="280"/>
                    </a:lnTo>
                    <a:lnTo>
                      <a:pt x="399" y="273"/>
                    </a:lnTo>
                    <a:lnTo>
                      <a:pt x="399" y="259"/>
                    </a:lnTo>
                    <a:lnTo>
                      <a:pt x="382" y="244"/>
                    </a:lnTo>
                    <a:lnTo>
                      <a:pt x="367" y="173"/>
                    </a:lnTo>
                    <a:lnTo>
                      <a:pt x="365" y="169"/>
                    </a:lnTo>
                    <a:lnTo>
                      <a:pt x="356" y="169"/>
                    </a:lnTo>
                    <a:lnTo>
                      <a:pt x="332" y="97"/>
                    </a:lnTo>
                    <a:lnTo>
                      <a:pt x="340" y="70"/>
                    </a:lnTo>
                    <a:lnTo>
                      <a:pt x="314" y="44"/>
                    </a:lnTo>
                    <a:lnTo>
                      <a:pt x="347" y="30"/>
                    </a:lnTo>
                    <a:lnTo>
                      <a:pt x="372" y="9"/>
                    </a:lnTo>
                    <a:lnTo>
                      <a:pt x="389" y="2"/>
                    </a:lnTo>
                    <a:lnTo>
                      <a:pt x="395" y="13"/>
                    </a:lnTo>
                    <a:lnTo>
                      <a:pt x="406" y="13"/>
                    </a:lnTo>
                    <a:lnTo>
                      <a:pt x="425" y="0"/>
                    </a:lnTo>
                    <a:lnTo>
                      <a:pt x="433" y="11"/>
                    </a:lnTo>
                    <a:lnTo>
                      <a:pt x="446" y="9"/>
                    </a:lnTo>
                    <a:lnTo>
                      <a:pt x="475" y="19"/>
                    </a:lnTo>
                    <a:lnTo>
                      <a:pt x="506" y="23"/>
                    </a:lnTo>
                    <a:lnTo>
                      <a:pt x="486" y="36"/>
                    </a:lnTo>
                    <a:lnTo>
                      <a:pt x="501" y="74"/>
                    </a:lnTo>
                    <a:lnTo>
                      <a:pt x="517" y="66"/>
                    </a:lnTo>
                    <a:lnTo>
                      <a:pt x="555" y="64"/>
                    </a:lnTo>
                    <a:lnTo>
                      <a:pt x="572" y="53"/>
                    </a:lnTo>
                    <a:lnTo>
                      <a:pt x="590" y="36"/>
                    </a:lnTo>
                    <a:lnTo>
                      <a:pt x="639" y="84"/>
                    </a:lnTo>
                    <a:lnTo>
                      <a:pt x="657" y="94"/>
                    </a:lnTo>
                    <a:lnTo>
                      <a:pt x="656" y="145"/>
                    </a:lnTo>
                    <a:lnTo>
                      <a:pt x="669" y="151"/>
                    </a:lnTo>
                    <a:lnTo>
                      <a:pt x="668" y="163"/>
                    </a:lnTo>
                    <a:lnTo>
                      <a:pt x="662" y="167"/>
                    </a:lnTo>
                    <a:lnTo>
                      <a:pt x="654" y="161"/>
                    </a:lnTo>
                    <a:lnTo>
                      <a:pt x="648" y="163"/>
                    </a:lnTo>
                    <a:lnTo>
                      <a:pt x="639" y="169"/>
                    </a:lnTo>
                    <a:lnTo>
                      <a:pt x="638" y="183"/>
                    </a:lnTo>
                    <a:lnTo>
                      <a:pt x="631" y="191"/>
                    </a:lnTo>
                    <a:lnTo>
                      <a:pt x="624" y="198"/>
                    </a:lnTo>
                    <a:lnTo>
                      <a:pt x="614" y="202"/>
                    </a:lnTo>
                    <a:lnTo>
                      <a:pt x="624" y="224"/>
                    </a:lnTo>
                    <a:lnTo>
                      <a:pt x="639" y="253"/>
                    </a:lnTo>
                    <a:lnTo>
                      <a:pt x="662" y="245"/>
                    </a:lnTo>
                    <a:lnTo>
                      <a:pt x="691" y="289"/>
                    </a:lnTo>
                    <a:lnTo>
                      <a:pt x="705" y="292"/>
                    </a:lnTo>
                    <a:lnTo>
                      <a:pt x="721" y="303"/>
                    </a:lnTo>
                    <a:lnTo>
                      <a:pt x="731" y="320"/>
                    </a:lnTo>
                    <a:lnTo>
                      <a:pt x="733" y="342"/>
                    </a:lnTo>
                    <a:lnTo>
                      <a:pt x="719" y="361"/>
                    </a:lnTo>
                    <a:lnTo>
                      <a:pt x="712" y="363"/>
                    </a:lnTo>
                    <a:lnTo>
                      <a:pt x="714" y="377"/>
                    </a:lnTo>
                    <a:lnTo>
                      <a:pt x="686" y="384"/>
                    </a:lnTo>
                    <a:lnTo>
                      <a:pt x="677" y="430"/>
                    </a:lnTo>
                    <a:lnTo>
                      <a:pt x="698" y="441"/>
                    </a:lnTo>
                    <a:lnTo>
                      <a:pt x="716" y="445"/>
                    </a:lnTo>
                    <a:lnTo>
                      <a:pt x="736" y="457"/>
                    </a:lnTo>
                    <a:lnTo>
                      <a:pt x="743" y="466"/>
                    </a:lnTo>
                    <a:lnTo>
                      <a:pt x="733" y="491"/>
                    </a:lnTo>
                    <a:lnTo>
                      <a:pt x="733" y="518"/>
                    </a:lnTo>
                    <a:lnTo>
                      <a:pt x="739" y="531"/>
                    </a:lnTo>
                    <a:lnTo>
                      <a:pt x="781" y="546"/>
                    </a:lnTo>
                    <a:lnTo>
                      <a:pt x="789" y="554"/>
                    </a:lnTo>
                    <a:lnTo>
                      <a:pt x="791" y="569"/>
                    </a:lnTo>
                    <a:lnTo>
                      <a:pt x="783" y="579"/>
                    </a:lnTo>
                    <a:lnTo>
                      <a:pt x="776" y="592"/>
                    </a:lnTo>
                    <a:lnTo>
                      <a:pt x="771" y="602"/>
                    </a:lnTo>
                    <a:lnTo>
                      <a:pt x="758" y="586"/>
                    </a:lnTo>
                    <a:lnTo>
                      <a:pt x="749" y="584"/>
                    </a:lnTo>
                    <a:lnTo>
                      <a:pt x="731" y="595"/>
                    </a:lnTo>
                    <a:lnTo>
                      <a:pt x="723" y="600"/>
                    </a:lnTo>
                    <a:lnTo>
                      <a:pt x="714" y="586"/>
                    </a:lnTo>
                    <a:lnTo>
                      <a:pt x="706" y="592"/>
                    </a:lnTo>
                    <a:lnTo>
                      <a:pt x="708" y="611"/>
                    </a:lnTo>
                    <a:lnTo>
                      <a:pt x="698" y="636"/>
                    </a:lnTo>
                    <a:lnTo>
                      <a:pt x="686" y="650"/>
                    </a:lnTo>
                    <a:lnTo>
                      <a:pt x="689" y="663"/>
                    </a:lnTo>
                    <a:lnTo>
                      <a:pt x="660" y="678"/>
                    </a:lnTo>
                    <a:lnTo>
                      <a:pt x="654" y="665"/>
                    </a:lnTo>
                    <a:lnTo>
                      <a:pt x="647" y="665"/>
                    </a:lnTo>
                    <a:lnTo>
                      <a:pt x="626" y="669"/>
                    </a:lnTo>
                    <a:lnTo>
                      <a:pt x="626" y="684"/>
                    </a:lnTo>
                    <a:lnTo>
                      <a:pt x="608" y="684"/>
                    </a:lnTo>
                    <a:lnTo>
                      <a:pt x="589" y="702"/>
                    </a:lnTo>
                    <a:lnTo>
                      <a:pt x="565" y="715"/>
                    </a:lnTo>
                    <a:lnTo>
                      <a:pt x="534" y="748"/>
                    </a:lnTo>
                    <a:lnTo>
                      <a:pt x="506" y="742"/>
                    </a:lnTo>
                    <a:lnTo>
                      <a:pt x="504" y="736"/>
                    </a:lnTo>
                    <a:lnTo>
                      <a:pt x="530" y="693"/>
                    </a:lnTo>
                    <a:lnTo>
                      <a:pt x="495" y="642"/>
                    </a:lnTo>
                    <a:lnTo>
                      <a:pt x="484" y="646"/>
                    </a:lnTo>
                    <a:lnTo>
                      <a:pt x="457" y="634"/>
                    </a:lnTo>
                    <a:lnTo>
                      <a:pt x="450" y="639"/>
                    </a:lnTo>
                    <a:lnTo>
                      <a:pt x="442" y="650"/>
                    </a:lnTo>
                    <a:lnTo>
                      <a:pt x="427" y="646"/>
                    </a:lnTo>
                    <a:lnTo>
                      <a:pt x="414" y="665"/>
                    </a:lnTo>
                    <a:lnTo>
                      <a:pt x="397" y="650"/>
                    </a:lnTo>
                    <a:lnTo>
                      <a:pt x="374" y="655"/>
                    </a:lnTo>
                    <a:lnTo>
                      <a:pt x="349" y="646"/>
                    </a:lnTo>
                    <a:lnTo>
                      <a:pt x="332" y="663"/>
                    </a:lnTo>
                    <a:lnTo>
                      <a:pt x="312" y="655"/>
                    </a:lnTo>
                    <a:lnTo>
                      <a:pt x="297" y="671"/>
                    </a:lnTo>
                    <a:lnTo>
                      <a:pt x="278" y="655"/>
                    </a:lnTo>
                    <a:lnTo>
                      <a:pt x="264" y="661"/>
                    </a:lnTo>
                    <a:lnTo>
                      <a:pt x="215" y="669"/>
                    </a:lnTo>
                    <a:lnTo>
                      <a:pt x="196" y="669"/>
                    </a:lnTo>
                    <a:lnTo>
                      <a:pt x="190" y="676"/>
                    </a:lnTo>
                    <a:lnTo>
                      <a:pt x="108" y="617"/>
                    </a:lnTo>
                    <a:lnTo>
                      <a:pt x="89" y="613"/>
                    </a:lnTo>
                    <a:lnTo>
                      <a:pt x="50" y="579"/>
                    </a:lnTo>
                    <a:lnTo>
                      <a:pt x="59" y="563"/>
                    </a:lnTo>
                    <a:lnTo>
                      <a:pt x="59" y="552"/>
                    </a:lnTo>
                    <a:lnTo>
                      <a:pt x="77" y="535"/>
                    </a:lnTo>
                    <a:lnTo>
                      <a:pt x="70" y="516"/>
                    </a:lnTo>
                    <a:lnTo>
                      <a:pt x="70" y="496"/>
                    </a:lnTo>
                    <a:lnTo>
                      <a:pt x="99" y="478"/>
                    </a:lnTo>
                    <a:lnTo>
                      <a:pt x="119" y="472"/>
                    </a:lnTo>
                    <a:lnTo>
                      <a:pt x="123" y="461"/>
                    </a:lnTo>
                    <a:lnTo>
                      <a:pt x="127" y="439"/>
                    </a:lnTo>
                    <a:lnTo>
                      <a:pt x="119" y="430"/>
                    </a:lnTo>
                    <a:lnTo>
                      <a:pt x="101" y="432"/>
                    </a:lnTo>
                    <a:lnTo>
                      <a:pt x="87" y="437"/>
                    </a:lnTo>
                    <a:lnTo>
                      <a:pt x="70" y="437"/>
                    </a:lnTo>
                    <a:lnTo>
                      <a:pt x="61" y="417"/>
                    </a:lnTo>
                    <a:lnTo>
                      <a:pt x="61" y="405"/>
                    </a:lnTo>
                    <a:lnTo>
                      <a:pt x="44" y="390"/>
                    </a:lnTo>
                    <a:lnTo>
                      <a:pt x="37" y="375"/>
                    </a:lnTo>
                    <a:lnTo>
                      <a:pt x="50" y="359"/>
                    </a:lnTo>
                    <a:lnTo>
                      <a:pt x="4" y="313"/>
                    </a:lnTo>
                    <a:lnTo>
                      <a:pt x="2" y="305"/>
                    </a:lnTo>
                    <a:lnTo>
                      <a:pt x="0" y="301"/>
                    </a:lnTo>
                    <a:lnTo>
                      <a:pt x="20" y="282"/>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2" name="Freeform 24">
                <a:extLst>
                  <a:ext uri="{FF2B5EF4-FFF2-40B4-BE49-F238E27FC236}">
                    <a16:creationId xmlns:a16="http://schemas.microsoft.com/office/drawing/2014/main" id="{F21D2C3C-C09E-D14F-A570-B103FFF4C2A7}"/>
                  </a:ext>
                </a:extLst>
              </p:cNvPr>
              <p:cNvSpPr>
                <a:spLocks/>
              </p:cNvSpPr>
              <p:nvPr/>
            </p:nvSpPr>
            <p:spPr bwMode="auto">
              <a:xfrm>
                <a:off x="1396" y="3867"/>
                <a:ext cx="535" cy="317"/>
              </a:xfrm>
              <a:custGeom>
                <a:avLst/>
                <a:gdLst>
                  <a:gd name="T0" fmla="*/ 30 w 1087"/>
                  <a:gd name="T1" fmla="*/ 33 h 609"/>
                  <a:gd name="T2" fmla="*/ 40 w 1087"/>
                  <a:gd name="T3" fmla="*/ 37 h 609"/>
                  <a:gd name="T4" fmla="*/ 69 w 1087"/>
                  <a:gd name="T5" fmla="*/ 47 h 609"/>
                  <a:gd name="T6" fmla="*/ 76 w 1087"/>
                  <a:gd name="T7" fmla="*/ 43 h 609"/>
                  <a:gd name="T8" fmla="*/ 81 w 1087"/>
                  <a:gd name="T9" fmla="*/ 31 h 609"/>
                  <a:gd name="T10" fmla="*/ 94 w 1087"/>
                  <a:gd name="T11" fmla="*/ 30 h 609"/>
                  <a:gd name="T12" fmla="*/ 93 w 1087"/>
                  <a:gd name="T13" fmla="*/ 17 h 609"/>
                  <a:gd name="T14" fmla="*/ 106 w 1087"/>
                  <a:gd name="T15" fmla="*/ 6 h 609"/>
                  <a:gd name="T16" fmla="*/ 111 w 1087"/>
                  <a:gd name="T17" fmla="*/ 1 h 609"/>
                  <a:gd name="T18" fmla="*/ 127 w 1087"/>
                  <a:gd name="T19" fmla="*/ 11 h 609"/>
                  <a:gd name="T20" fmla="*/ 155 w 1087"/>
                  <a:gd name="T21" fmla="*/ 25 h 609"/>
                  <a:gd name="T22" fmla="*/ 168 w 1087"/>
                  <a:gd name="T23" fmla="*/ 21 h 609"/>
                  <a:gd name="T24" fmla="*/ 182 w 1087"/>
                  <a:gd name="T25" fmla="*/ 23 h 609"/>
                  <a:gd name="T26" fmla="*/ 197 w 1087"/>
                  <a:gd name="T27" fmla="*/ 20 h 609"/>
                  <a:gd name="T28" fmla="*/ 208 w 1087"/>
                  <a:gd name="T29" fmla="*/ 20 h 609"/>
                  <a:gd name="T30" fmla="*/ 221 w 1087"/>
                  <a:gd name="T31" fmla="*/ 18 h 609"/>
                  <a:gd name="T32" fmla="*/ 223 w 1087"/>
                  <a:gd name="T33" fmla="*/ 45 h 609"/>
                  <a:gd name="T34" fmla="*/ 234 w 1087"/>
                  <a:gd name="T35" fmla="*/ 48 h 609"/>
                  <a:gd name="T36" fmla="*/ 247 w 1087"/>
                  <a:gd name="T37" fmla="*/ 60 h 609"/>
                  <a:gd name="T38" fmla="*/ 249 w 1087"/>
                  <a:gd name="T39" fmla="*/ 71 h 609"/>
                  <a:gd name="T40" fmla="*/ 262 w 1087"/>
                  <a:gd name="T41" fmla="*/ 85 h 609"/>
                  <a:gd name="T42" fmla="*/ 259 w 1087"/>
                  <a:gd name="T43" fmla="*/ 91 h 609"/>
                  <a:gd name="T44" fmla="*/ 251 w 1087"/>
                  <a:gd name="T45" fmla="*/ 110 h 609"/>
                  <a:gd name="T46" fmla="*/ 243 w 1087"/>
                  <a:gd name="T47" fmla="*/ 125 h 609"/>
                  <a:gd name="T48" fmla="*/ 233 w 1087"/>
                  <a:gd name="T49" fmla="*/ 120 h 609"/>
                  <a:gd name="T50" fmla="*/ 216 w 1087"/>
                  <a:gd name="T51" fmla="*/ 128 h 609"/>
                  <a:gd name="T52" fmla="*/ 207 w 1087"/>
                  <a:gd name="T53" fmla="*/ 124 h 609"/>
                  <a:gd name="T54" fmla="*/ 195 w 1087"/>
                  <a:gd name="T55" fmla="*/ 124 h 609"/>
                  <a:gd name="T56" fmla="*/ 185 w 1087"/>
                  <a:gd name="T57" fmla="*/ 127 h 609"/>
                  <a:gd name="T58" fmla="*/ 172 w 1087"/>
                  <a:gd name="T59" fmla="*/ 123 h 609"/>
                  <a:gd name="T60" fmla="*/ 158 w 1087"/>
                  <a:gd name="T61" fmla="*/ 125 h 609"/>
                  <a:gd name="T62" fmla="*/ 140 w 1087"/>
                  <a:gd name="T63" fmla="*/ 125 h 609"/>
                  <a:gd name="T64" fmla="*/ 120 w 1087"/>
                  <a:gd name="T65" fmla="*/ 140 h 609"/>
                  <a:gd name="T66" fmla="*/ 108 w 1087"/>
                  <a:gd name="T67" fmla="*/ 142 h 609"/>
                  <a:gd name="T68" fmla="*/ 99 w 1087"/>
                  <a:gd name="T69" fmla="*/ 156 h 609"/>
                  <a:gd name="T70" fmla="*/ 94 w 1087"/>
                  <a:gd name="T71" fmla="*/ 157 h 609"/>
                  <a:gd name="T72" fmla="*/ 83 w 1087"/>
                  <a:gd name="T73" fmla="*/ 165 h 609"/>
                  <a:gd name="T74" fmla="*/ 61 w 1087"/>
                  <a:gd name="T75" fmla="*/ 145 h 609"/>
                  <a:gd name="T76" fmla="*/ 60 w 1087"/>
                  <a:gd name="T77" fmla="*/ 137 h 609"/>
                  <a:gd name="T78" fmla="*/ 59 w 1087"/>
                  <a:gd name="T79" fmla="*/ 129 h 609"/>
                  <a:gd name="T80" fmla="*/ 48 w 1087"/>
                  <a:gd name="T81" fmla="*/ 121 h 609"/>
                  <a:gd name="T82" fmla="*/ 51 w 1087"/>
                  <a:gd name="T83" fmla="*/ 113 h 609"/>
                  <a:gd name="T84" fmla="*/ 40 w 1087"/>
                  <a:gd name="T85" fmla="*/ 100 h 609"/>
                  <a:gd name="T86" fmla="*/ 24 w 1087"/>
                  <a:gd name="T87" fmla="*/ 91 h 609"/>
                  <a:gd name="T88" fmla="*/ 4 w 1087"/>
                  <a:gd name="T89" fmla="*/ 88 h 609"/>
                  <a:gd name="T90" fmla="*/ 3 w 1087"/>
                  <a:gd name="T91" fmla="*/ 72 h 609"/>
                  <a:gd name="T92" fmla="*/ 6 w 1087"/>
                  <a:gd name="T93" fmla="*/ 57 h 609"/>
                  <a:gd name="T94" fmla="*/ 21 w 1087"/>
                  <a:gd name="T95" fmla="*/ 35 h 60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087" h="609">
                    <a:moveTo>
                      <a:pt x="99" y="110"/>
                    </a:moveTo>
                    <a:lnTo>
                      <a:pt x="113" y="107"/>
                    </a:lnTo>
                    <a:lnTo>
                      <a:pt x="123" y="121"/>
                    </a:lnTo>
                    <a:lnTo>
                      <a:pt x="145" y="110"/>
                    </a:lnTo>
                    <a:lnTo>
                      <a:pt x="154" y="112"/>
                    </a:lnTo>
                    <a:lnTo>
                      <a:pt x="167" y="137"/>
                    </a:lnTo>
                    <a:lnTo>
                      <a:pt x="222" y="156"/>
                    </a:lnTo>
                    <a:lnTo>
                      <a:pt x="275" y="180"/>
                    </a:lnTo>
                    <a:lnTo>
                      <a:pt x="285" y="175"/>
                    </a:lnTo>
                    <a:lnTo>
                      <a:pt x="292" y="165"/>
                    </a:lnTo>
                    <a:lnTo>
                      <a:pt x="308" y="170"/>
                    </a:lnTo>
                    <a:lnTo>
                      <a:pt x="315" y="159"/>
                    </a:lnTo>
                    <a:lnTo>
                      <a:pt x="310" y="149"/>
                    </a:lnTo>
                    <a:lnTo>
                      <a:pt x="308" y="140"/>
                    </a:lnTo>
                    <a:lnTo>
                      <a:pt x="335" y="113"/>
                    </a:lnTo>
                    <a:lnTo>
                      <a:pt x="345" y="112"/>
                    </a:lnTo>
                    <a:lnTo>
                      <a:pt x="368" y="130"/>
                    </a:lnTo>
                    <a:lnTo>
                      <a:pt x="388" y="110"/>
                    </a:lnTo>
                    <a:lnTo>
                      <a:pt x="380" y="88"/>
                    </a:lnTo>
                    <a:lnTo>
                      <a:pt x="378" y="77"/>
                    </a:lnTo>
                    <a:lnTo>
                      <a:pt x="381" y="61"/>
                    </a:lnTo>
                    <a:lnTo>
                      <a:pt x="391" y="51"/>
                    </a:lnTo>
                    <a:lnTo>
                      <a:pt x="404" y="37"/>
                    </a:lnTo>
                    <a:lnTo>
                      <a:pt x="439" y="24"/>
                    </a:lnTo>
                    <a:lnTo>
                      <a:pt x="439" y="8"/>
                    </a:lnTo>
                    <a:lnTo>
                      <a:pt x="448" y="0"/>
                    </a:lnTo>
                    <a:lnTo>
                      <a:pt x="459" y="1"/>
                    </a:lnTo>
                    <a:lnTo>
                      <a:pt x="470" y="4"/>
                    </a:lnTo>
                    <a:lnTo>
                      <a:pt x="505" y="36"/>
                    </a:lnTo>
                    <a:lnTo>
                      <a:pt x="527" y="41"/>
                    </a:lnTo>
                    <a:lnTo>
                      <a:pt x="607" y="99"/>
                    </a:lnTo>
                    <a:lnTo>
                      <a:pt x="614" y="92"/>
                    </a:lnTo>
                    <a:lnTo>
                      <a:pt x="639" y="92"/>
                    </a:lnTo>
                    <a:lnTo>
                      <a:pt x="651" y="89"/>
                    </a:lnTo>
                    <a:lnTo>
                      <a:pt x="682" y="85"/>
                    </a:lnTo>
                    <a:lnTo>
                      <a:pt x="695" y="78"/>
                    </a:lnTo>
                    <a:lnTo>
                      <a:pt x="714" y="94"/>
                    </a:lnTo>
                    <a:lnTo>
                      <a:pt x="729" y="78"/>
                    </a:lnTo>
                    <a:lnTo>
                      <a:pt x="750" y="87"/>
                    </a:lnTo>
                    <a:lnTo>
                      <a:pt x="766" y="69"/>
                    </a:lnTo>
                    <a:lnTo>
                      <a:pt x="789" y="78"/>
                    </a:lnTo>
                    <a:lnTo>
                      <a:pt x="814" y="73"/>
                    </a:lnTo>
                    <a:lnTo>
                      <a:pt x="831" y="87"/>
                    </a:lnTo>
                    <a:lnTo>
                      <a:pt x="844" y="69"/>
                    </a:lnTo>
                    <a:lnTo>
                      <a:pt x="859" y="73"/>
                    </a:lnTo>
                    <a:lnTo>
                      <a:pt x="871" y="56"/>
                    </a:lnTo>
                    <a:lnTo>
                      <a:pt x="898" y="69"/>
                    </a:lnTo>
                    <a:lnTo>
                      <a:pt x="912" y="66"/>
                    </a:lnTo>
                    <a:lnTo>
                      <a:pt x="947" y="117"/>
                    </a:lnTo>
                    <a:lnTo>
                      <a:pt x="922" y="157"/>
                    </a:lnTo>
                    <a:lnTo>
                      <a:pt x="923" y="165"/>
                    </a:lnTo>
                    <a:lnTo>
                      <a:pt x="929" y="167"/>
                    </a:lnTo>
                    <a:lnTo>
                      <a:pt x="951" y="171"/>
                    </a:lnTo>
                    <a:lnTo>
                      <a:pt x="968" y="178"/>
                    </a:lnTo>
                    <a:lnTo>
                      <a:pt x="988" y="208"/>
                    </a:lnTo>
                    <a:lnTo>
                      <a:pt x="1007" y="209"/>
                    </a:lnTo>
                    <a:lnTo>
                      <a:pt x="1019" y="223"/>
                    </a:lnTo>
                    <a:lnTo>
                      <a:pt x="1014" y="235"/>
                    </a:lnTo>
                    <a:lnTo>
                      <a:pt x="1015" y="248"/>
                    </a:lnTo>
                    <a:lnTo>
                      <a:pt x="1029" y="262"/>
                    </a:lnTo>
                    <a:lnTo>
                      <a:pt x="1054" y="301"/>
                    </a:lnTo>
                    <a:lnTo>
                      <a:pt x="1071" y="302"/>
                    </a:lnTo>
                    <a:lnTo>
                      <a:pt x="1080" y="315"/>
                    </a:lnTo>
                    <a:lnTo>
                      <a:pt x="1087" y="321"/>
                    </a:lnTo>
                    <a:lnTo>
                      <a:pt x="1082" y="330"/>
                    </a:lnTo>
                    <a:lnTo>
                      <a:pt x="1071" y="334"/>
                    </a:lnTo>
                    <a:lnTo>
                      <a:pt x="1057" y="350"/>
                    </a:lnTo>
                    <a:lnTo>
                      <a:pt x="1048" y="376"/>
                    </a:lnTo>
                    <a:lnTo>
                      <a:pt x="1037" y="405"/>
                    </a:lnTo>
                    <a:lnTo>
                      <a:pt x="1020" y="443"/>
                    </a:lnTo>
                    <a:lnTo>
                      <a:pt x="1014" y="454"/>
                    </a:lnTo>
                    <a:lnTo>
                      <a:pt x="1004" y="463"/>
                    </a:lnTo>
                    <a:lnTo>
                      <a:pt x="991" y="463"/>
                    </a:lnTo>
                    <a:lnTo>
                      <a:pt x="982" y="457"/>
                    </a:lnTo>
                    <a:lnTo>
                      <a:pt x="964" y="444"/>
                    </a:lnTo>
                    <a:lnTo>
                      <a:pt x="916" y="444"/>
                    </a:lnTo>
                    <a:lnTo>
                      <a:pt x="903" y="463"/>
                    </a:lnTo>
                    <a:lnTo>
                      <a:pt x="892" y="470"/>
                    </a:lnTo>
                    <a:lnTo>
                      <a:pt x="877" y="472"/>
                    </a:lnTo>
                    <a:lnTo>
                      <a:pt x="867" y="463"/>
                    </a:lnTo>
                    <a:lnTo>
                      <a:pt x="854" y="457"/>
                    </a:lnTo>
                    <a:lnTo>
                      <a:pt x="839" y="459"/>
                    </a:lnTo>
                    <a:lnTo>
                      <a:pt x="825" y="465"/>
                    </a:lnTo>
                    <a:lnTo>
                      <a:pt x="806" y="457"/>
                    </a:lnTo>
                    <a:lnTo>
                      <a:pt x="793" y="459"/>
                    </a:lnTo>
                    <a:lnTo>
                      <a:pt x="775" y="468"/>
                    </a:lnTo>
                    <a:lnTo>
                      <a:pt x="762" y="468"/>
                    </a:lnTo>
                    <a:lnTo>
                      <a:pt x="740" y="470"/>
                    </a:lnTo>
                    <a:lnTo>
                      <a:pt x="725" y="463"/>
                    </a:lnTo>
                    <a:lnTo>
                      <a:pt x="712" y="454"/>
                    </a:lnTo>
                    <a:lnTo>
                      <a:pt x="706" y="459"/>
                    </a:lnTo>
                    <a:lnTo>
                      <a:pt x="673" y="459"/>
                    </a:lnTo>
                    <a:lnTo>
                      <a:pt x="653" y="463"/>
                    </a:lnTo>
                    <a:lnTo>
                      <a:pt x="635" y="459"/>
                    </a:lnTo>
                    <a:lnTo>
                      <a:pt x="584" y="459"/>
                    </a:lnTo>
                    <a:lnTo>
                      <a:pt x="580" y="461"/>
                    </a:lnTo>
                    <a:lnTo>
                      <a:pt x="540" y="501"/>
                    </a:lnTo>
                    <a:lnTo>
                      <a:pt x="514" y="516"/>
                    </a:lnTo>
                    <a:lnTo>
                      <a:pt x="496" y="514"/>
                    </a:lnTo>
                    <a:lnTo>
                      <a:pt x="481" y="516"/>
                    </a:lnTo>
                    <a:lnTo>
                      <a:pt x="459" y="518"/>
                    </a:lnTo>
                    <a:lnTo>
                      <a:pt x="445" y="522"/>
                    </a:lnTo>
                    <a:lnTo>
                      <a:pt x="424" y="543"/>
                    </a:lnTo>
                    <a:lnTo>
                      <a:pt x="415" y="554"/>
                    </a:lnTo>
                    <a:lnTo>
                      <a:pt x="408" y="576"/>
                    </a:lnTo>
                    <a:lnTo>
                      <a:pt x="395" y="594"/>
                    </a:lnTo>
                    <a:lnTo>
                      <a:pt x="393" y="580"/>
                    </a:lnTo>
                    <a:lnTo>
                      <a:pt x="388" y="580"/>
                    </a:lnTo>
                    <a:lnTo>
                      <a:pt x="382" y="587"/>
                    </a:lnTo>
                    <a:lnTo>
                      <a:pt x="382" y="596"/>
                    </a:lnTo>
                    <a:lnTo>
                      <a:pt x="344" y="609"/>
                    </a:lnTo>
                    <a:lnTo>
                      <a:pt x="334" y="598"/>
                    </a:lnTo>
                    <a:lnTo>
                      <a:pt x="251" y="552"/>
                    </a:lnTo>
                    <a:lnTo>
                      <a:pt x="249" y="534"/>
                    </a:lnTo>
                    <a:lnTo>
                      <a:pt x="231" y="511"/>
                    </a:lnTo>
                    <a:lnTo>
                      <a:pt x="233" y="499"/>
                    </a:lnTo>
                    <a:lnTo>
                      <a:pt x="247" y="505"/>
                    </a:lnTo>
                    <a:lnTo>
                      <a:pt x="253" y="499"/>
                    </a:lnTo>
                    <a:lnTo>
                      <a:pt x="249" y="488"/>
                    </a:lnTo>
                    <a:lnTo>
                      <a:pt x="242" y="474"/>
                    </a:lnTo>
                    <a:lnTo>
                      <a:pt x="231" y="468"/>
                    </a:lnTo>
                    <a:lnTo>
                      <a:pt x="224" y="472"/>
                    </a:lnTo>
                    <a:lnTo>
                      <a:pt x="200" y="448"/>
                    </a:lnTo>
                    <a:lnTo>
                      <a:pt x="203" y="443"/>
                    </a:lnTo>
                    <a:lnTo>
                      <a:pt x="211" y="434"/>
                    </a:lnTo>
                    <a:lnTo>
                      <a:pt x="209" y="416"/>
                    </a:lnTo>
                    <a:lnTo>
                      <a:pt x="196" y="390"/>
                    </a:lnTo>
                    <a:lnTo>
                      <a:pt x="183" y="379"/>
                    </a:lnTo>
                    <a:lnTo>
                      <a:pt x="167" y="370"/>
                    </a:lnTo>
                    <a:lnTo>
                      <a:pt x="132" y="350"/>
                    </a:lnTo>
                    <a:lnTo>
                      <a:pt x="110" y="334"/>
                    </a:lnTo>
                    <a:lnTo>
                      <a:pt x="99" y="336"/>
                    </a:lnTo>
                    <a:lnTo>
                      <a:pt x="77" y="319"/>
                    </a:lnTo>
                    <a:lnTo>
                      <a:pt x="24" y="319"/>
                    </a:lnTo>
                    <a:lnTo>
                      <a:pt x="18" y="326"/>
                    </a:lnTo>
                    <a:lnTo>
                      <a:pt x="13" y="313"/>
                    </a:lnTo>
                    <a:lnTo>
                      <a:pt x="15" y="290"/>
                    </a:lnTo>
                    <a:lnTo>
                      <a:pt x="15" y="267"/>
                    </a:lnTo>
                    <a:lnTo>
                      <a:pt x="7" y="244"/>
                    </a:lnTo>
                    <a:lnTo>
                      <a:pt x="0" y="233"/>
                    </a:lnTo>
                    <a:lnTo>
                      <a:pt x="26" y="210"/>
                    </a:lnTo>
                    <a:lnTo>
                      <a:pt x="61" y="167"/>
                    </a:lnTo>
                    <a:lnTo>
                      <a:pt x="64" y="151"/>
                    </a:lnTo>
                    <a:lnTo>
                      <a:pt x="85" y="130"/>
                    </a:lnTo>
                    <a:lnTo>
                      <a:pt x="101" y="130"/>
                    </a:lnTo>
                    <a:lnTo>
                      <a:pt x="99" y="110"/>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3" name="Freeform 25">
                <a:extLst>
                  <a:ext uri="{FF2B5EF4-FFF2-40B4-BE49-F238E27FC236}">
                    <a16:creationId xmlns:a16="http://schemas.microsoft.com/office/drawing/2014/main" id="{46474442-91EA-3F2F-4B97-A6A28268CC40}"/>
                  </a:ext>
                </a:extLst>
              </p:cNvPr>
              <p:cNvSpPr>
                <a:spLocks/>
              </p:cNvSpPr>
              <p:nvPr/>
            </p:nvSpPr>
            <p:spPr bwMode="auto">
              <a:xfrm>
                <a:off x="1864" y="3871"/>
                <a:ext cx="150" cy="164"/>
              </a:xfrm>
              <a:custGeom>
                <a:avLst/>
                <a:gdLst>
                  <a:gd name="T0" fmla="*/ 32 w 306"/>
                  <a:gd name="T1" fmla="*/ 85 h 315"/>
                  <a:gd name="T2" fmla="*/ 35 w 306"/>
                  <a:gd name="T3" fmla="*/ 82 h 315"/>
                  <a:gd name="T4" fmla="*/ 39 w 306"/>
                  <a:gd name="T5" fmla="*/ 81 h 315"/>
                  <a:gd name="T6" fmla="*/ 41 w 306"/>
                  <a:gd name="T7" fmla="*/ 81 h 315"/>
                  <a:gd name="T8" fmla="*/ 41 w 306"/>
                  <a:gd name="T9" fmla="*/ 75 h 315"/>
                  <a:gd name="T10" fmla="*/ 43 w 306"/>
                  <a:gd name="T11" fmla="*/ 73 h 315"/>
                  <a:gd name="T12" fmla="*/ 48 w 306"/>
                  <a:gd name="T13" fmla="*/ 72 h 315"/>
                  <a:gd name="T14" fmla="*/ 57 w 306"/>
                  <a:gd name="T15" fmla="*/ 71 h 315"/>
                  <a:gd name="T16" fmla="*/ 62 w 306"/>
                  <a:gd name="T17" fmla="*/ 72 h 315"/>
                  <a:gd name="T18" fmla="*/ 66 w 306"/>
                  <a:gd name="T19" fmla="*/ 70 h 315"/>
                  <a:gd name="T20" fmla="*/ 69 w 306"/>
                  <a:gd name="T21" fmla="*/ 70 h 315"/>
                  <a:gd name="T22" fmla="*/ 72 w 306"/>
                  <a:gd name="T23" fmla="*/ 69 h 315"/>
                  <a:gd name="T24" fmla="*/ 74 w 306"/>
                  <a:gd name="T25" fmla="*/ 67 h 315"/>
                  <a:gd name="T26" fmla="*/ 72 w 306"/>
                  <a:gd name="T27" fmla="*/ 62 h 315"/>
                  <a:gd name="T28" fmla="*/ 71 w 306"/>
                  <a:gd name="T29" fmla="*/ 64 h 315"/>
                  <a:gd name="T30" fmla="*/ 69 w 306"/>
                  <a:gd name="T31" fmla="*/ 64 h 315"/>
                  <a:gd name="T32" fmla="*/ 66 w 306"/>
                  <a:gd name="T33" fmla="*/ 62 h 315"/>
                  <a:gd name="T34" fmla="*/ 68 w 306"/>
                  <a:gd name="T35" fmla="*/ 57 h 315"/>
                  <a:gd name="T36" fmla="*/ 69 w 306"/>
                  <a:gd name="T37" fmla="*/ 56 h 315"/>
                  <a:gd name="T38" fmla="*/ 69 w 306"/>
                  <a:gd name="T39" fmla="*/ 53 h 315"/>
                  <a:gd name="T40" fmla="*/ 65 w 306"/>
                  <a:gd name="T41" fmla="*/ 47 h 315"/>
                  <a:gd name="T42" fmla="*/ 62 w 306"/>
                  <a:gd name="T43" fmla="*/ 43 h 315"/>
                  <a:gd name="T44" fmla="*/ 58 w 306"/>
                  <a:gd name="T45" fmla="*/ 41 h 315"/>
                  <a:gd name="T46" fmla="*/ 58 w 306"/>
                  <a:gd name="T47" fmla="*/ 37 h 315"/>
                  <a:gd name="T48" fmla="*/ 59 w 306"/>
                  <a:gd name="T49" fmla="*/ 33 h 315"/>
                  <a:gd name="T50" fmla="*/ 60 w 306"/>
                  <a:gd name="T51" fmla="*/ 27 h 315"/>
                  <a:gd name="T52" fmla="*/ 57 w 306"/>
                  <a:gd name="T53" fmla="*/ 24 h 315"/>
                  <a:gd name="T54" fmla="*/ 58 w 306"/>
                  <a:gd name="T55" fmla="*/ 16 h 315"/>
                  <a:gd name="T56" fmla="*/ 57 w 306"/>
                  <a:gd name="T57" fmla="*/ 4 h 315"/>
                  <a:gd name="T58" fmla="*/ 53 w 306"/>
                  <a:gd name="T59" fmla="*/ 1 h 315"/>
                  <a:gd name="T60" fmla="*/ 51 w 306"/>
                  <a:gd name="T61" fmla="*/ 0 h 315"/>
                  <a:gd name="T62" fmla="*/ 46 w 306"/>
                  <a:gd name="T63" fmla="*/ 4 h 315"/>
                  <a:gd name="T64" fmla="*/ 43 w 306"/>
                  <a:gd name="T65" fmla="*/ 1 h 315"/>
                  <a:gd name="T66" fmla="*/ 41 w 306"/>
                  <a:gd name="T67" fmla="*/ 3 h 315"/>
                  <a:gd name="T68" fmla="*/ 42 w 306"/>
                  <a:gd name="T69" fmla="*/ 6 h 315"/>
                  <a:gd name="T70" fmla="*/ 40 w 306"/>
                  <a:gd name="T71" fmla="*/ 13 h 315"/>
                  <a:gd name="T72" fmla="*/ 37 w 306"/>
                  <a:gd name="T73" fmla="*/ 18 h 315"/>
                  <a:gd name="T74" fmla="*/ 37 w 306"/>
                  <a:gd name="T75" fmla="*/ 21 h 315"/>
                  <a:gd name="T76" fmla="*/ 30 w 306"/>
                  <a:gd name="T77" fmla="*/ 26 h 315"/>
                  <a:gd name="T78" fmla="*/ 28 w 306"/>
                  <a:gd name="T79" fmla="*/ 22 h 315"/>
                  <a:gd name="T80" fmla="*/ 23 w 306"/>
                  <a:gd name="T81" fmla="*/ 23 h 315"/>
                  <a:gd name="T82" fmla="*/ 22 w 306"/>
                  <a:gd name="T83" fmla="*/ 27 h 315"/>
                  <a:gd name="T84" fmla="*/ 17 w 306"/>
                  <a:gd name="T85" fmla="*/ 27 h 315"/>
                  <a:gd name="T86" fmla="*/ 13 w 306"/>
                  <a:gd name="T87" fmla="*/ 32 h 315"/>
                  <a:gd name="T88" fmla="*/ 9 w 306"/>
                  <a:gd name="T89" fmla="*/ 35 h 315"/>
                  <a:gd name="T90" fmla="*/ 6 w 306"/>
                  <a:gd name="T91" fmla="*/ 36 h 315"/>
                  <a:gd name="T92" fmla="*/ 3 w 306"/>
                  <a:gd name="T93" fmla="*/ 41 h 315"/>
                  <a:gd name="T94" fmla="*/ 0 w 306"/>
                  <a:gd name="T95" fmla="*/ 45 h 315"/>
                  <a:gd name="T96" fmla="*/ 4 w 306"/>
                  <a:gd name="T97" fmla="*/ 46 h 315"/>
                  <a:gd name="T98" fmla="*/ 9 w 306"/>
                  <a:gd name="T99" fmla="*/ 55 h 315"/>
                  <a:gd name="T100" fmla="*/ 14 w 306"/>
                  <a:gd name="T101" fmla="*/ 55 h 315"/>
                  <a:gd name="T102" fmla="*/ 16 w 306"/>
                  <a:gd name="T103" fmla="*/ 58 h 315"/>
                  <a:gd name="T104" fmla="*/ 15 w 306"/>
                  <a:gd name="T105" fmla="*/ 62 h 315"/>
                  <a:gd name="T106" fmla="*/ 16 w 306"/>
                  <a:gd name="T107" fmla="*/ 66 h 315"/>
                  <a:gd name="T108" fmla="*/ 19 w 306"/>
                  <a:gd name="T109" fmla="*/ 69 h 315"/>
                  <a:gd name="T110" fmla="*/ 22 w 306"/>
                  <a:gd name="T111" fmla="*/ 74 h 315"/>
                  <a:gd name="T112" fmla="*/ 25 w 306"/>
                  <a:gd name="T113" fmla="*/ 80 h 315"/>
                  <a:gd name="T114" fmla="*/ 29 w 306"/>
                  <a:gd name="T115" fmla="*/ 80 h 315"/>
                  <a:gd name="T116" fmla="*/ 32 w 306"/>
                  <a:gd name="T117" fmla="*/ 85 h 31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6" h="315">
                    <a:moveTo>
                      <a:pt x="135" y="315"/>
                    </a:moveTo>
                    <a:lnTo>
                      <a:pt x="147" y="302"/>
                    </a:lnTo>
                    <a:lnTo>
                      <a:pt x="161" y="297"/>
                    </a:lnTo>
                    <a:lnTo>
                      <a:pt x="170" y="297"/>
                    </a:lnTo>
                    <a:lnTo>
                      <a:pt x="170" y="279"/>
                    </a:lnTo>
                    <a:lnTo>
                      <a:pt x="180" y="268"/>
                    </a:lnTo>
                    <a:lnTo>
                      <a:pt x="197" y="266"/>
                    </a:lnTo>
                    <a:lnTo>
                      <a:pt x="239" y="264"/>
                    </a:lnTo>
                    <a:lnTo>
                      <a:pt x="260" y="266"/>
                    </a:lnTo>
                    <a:lnTo>
                      <a:pt x="276" y="258"/>
                    </a:lnTo>
                    <a:lnTo>
                      <a:pt x="287" y="258"/>
                    </a:lnTo>
                    <a:lnTo>
                      <a:pt x="297" y="253"/>
                    </a:lnTo>
                    <a:lnTo>
                      <a:pt x="306" y="247"/>
                    </a:lnTo>
                    <a:lnTo>
                      <a:pt x="299" y="231"/>
                    </a:lnTo>
                    <a:lnTo>
                      <a:pt x="293" y="237"/>
                    </a:lnTo>
                    <a:lnTo>
                      <a:pt x="285" y="235"/>
                    </a:lnTo>
                    <a:lnTo>
                      <a:pt x="276" y="231"/>
                    </a:lnTo>
                    <a:lnTo>
                      <a:pt x="281" y="211"/>
                    </a:lnTo>
                    <a:lnTo>
                      <a:pt x="287" y="205"/>
                    </a:lnTo>
                    <a:lnTo>
                      <a:pt x="286" y="196"/>
                    </a:lnTo>
                    <a:lnTo>
                      <a:pt x="270" y="175"/>
                    </a:lnTo>
                    <a:lnTo>
                      <a:pt x="257" y="160"/>
                    </a:lnTo>
                    <a:lnTo>
                      <a:pt x="241" y="150"/>
                    </a:lnTo>
                    <a:lnTo>
                      <a:pt x="241" y="137"/>
                    </a:lnTo>
                    <a:lnTo>
                      <a:pt x="244" y="121"/>
                    </a:lnTo>
                    <a:lnTo>
                      <a:pt x="249" y="100"/>
                    </a:lnTo>
                    <a:lnTo>
                      <a:pt x="238" y="88"/>
                    </a:lnTo>
                    <a:lnTo>
                      <a:pt x="242" y="58"/>
                    </a:lnTo>
                    <a:lnTo>
                      <a:pt x="237" y="16"/>
                    </a:lnTo>
                    <a:lnTo>
                      <a:pt x="222" y="2"/>
                    </a:lnTo>
                    <a:lnTo>
                      <a:pt x="215" y="0"/>
                    </a:lnTo>
                    <a:lnTo>
                      <a:pt x="191" y="14"/>
                    </a:lnTo>
                    <a:lnTo>
                      <a:pt x="180" y="2"/>
                    </a:lnTo>
                    <a:lnTo>
                      <a:pt x="172" y="9"/>
                    </a:lnTo>
                    <a:lnTo>
                      <a:pt x="176" y="21"/>
                    </a:lnTo>
                    <a:lnTo>
                      <a:pt x="166" y="48"/>
                    </a:lnTo>
                    <a:lnTo>
                      <a:pt x="152" y="66"/>
                    </a:lnTo>
                    <a:lnTo>
                      <a:pt x="155" y="78"/>
                    </a:lnTo>
                    <a:lnTo>
                      <a:pt x="126" y="94"/>
                    </a:lnTo>
                    <a:lnTo>
                      <a:pt x="118" y="80"/>
                    </a:lnTo>
                    <a:lnTo>
                      <a:pt x="93" y="84"/>
                    </a:lnTo>
                    <a:lnTo>
                      <a:pt x="92" y="100"/>
                    </a:lnTo>
                    <a:lnTo>
                      <a:pt x="72" y="100"/>
                    </a:lnTo>
                    <a:lnTo>
                      <a:pt x="56" y="118"/>
                    </a:lnTo>
                    <a:lnTo>
                      <a:pt x="37" y="128"/>
                    </a:lnTo>
                    <a:lnTo>
                      <a:pt x="27" y="135"/>
                    </a:lnTo>
                    <a:lnTo>
                      <a:pt x="14" y="150"/>
                    </a:lnTo>
                    <a:lnTo>
                      <a:pt x="0" y="165"/>
                    </a:lnTo>
                    <a:lnTo>
                      <a:pt x="17" y="171"/>
                    </a:lnTo>
                    <a:lnTo>
                      <a:pt x="37" y="201"/>
                    </a:lnTo>
                    <a:lnTo>
                      <a:pt x="57" y="203"/>
                    </a:lnTo>
                    <a:lnTo>
                      <a:pt x="67" y="215"/>
                    </a:lnTo>
                    <a:lnTo>
                      <a:pt x="63" y="228"/>
                    </a:lnTo>
                    <a:lnTo>
                      <a:pt x="65" y="242"/>
                    </a:lnTo>
                    <a:lnTo>
                      <a:pt x="78" y="255"/>
                    </a:lnTo>
                    <a:lnTo>
                      <a:pt x="90" y="274"/>
                    </a:lnTo>
                    <a:lnTo>
                      <a:pt x="103" y="293"/>
                    </a:lnTo>
                    <a:lnTo>
                      <a:pt x="120" y="295"/>
                    </a:lnTo>
                    <a:lnTo>
                      <a:pt x="135" y="315"/>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4" name="Freeform 26">
                <a:extLst>
                  <a:ext uri="{FF2B5EF4-FFF2-40B4-BE49-F238E27FC236}">
                    <a16:creationId xmlns:a16="http://schemas.microsoft.com/office/drawing/2014/main" id="{49F10F1A-3CD6-61A6-F061-46CD00441195}"/>
                  </a:ext>
                </a:extLst>
              </p:cNvPr>
              <p:cNvSpPr>
                <a:spLocks/>
              </p:cNvSpPr>
              <p:nvPr/>
            </p:nvSpPr>
            <p:spPr bwMode="auto">
              <a:xfrm>
                <a:off x="1934" y="3630"/>
                <a:ext cx="165" cy="343"/>
              </a:xfrm>
              <a:custGeom>
                <a:avLst/>
                <a:gdLst>
                  <a:gd name="T0" fmla="*/ 37 w 338"/>
                  <a:gd name="T1" fmla="*/ 176 h 657"/>
                  <a:gd name="T2" fmla="*/ 42 w 338"/>
                  <a:gd name="T3" fmla="*/ 162 h 657"/>
                  <a:gd name="T4" fmla="*/ 43 w 338"/>
                  <a:gd name="T5" fmla="*/ 152 h 657"/>
                  <a:gd name="T6" fmla="*/ 54 w 338"/>
                  <a:gd name="T7" fmla="*/ 139 h 657"/>
                  <a:gd name="T8" fmla="*/ 64 w 338"/>
                  <a:gd name="T9" fmla="*/ 135 h 657"/>
                  <a:gd name="T10" fmla="*/ 70 w 338"/>
                  <a:gd name="T11" fmla="*/ 126 h 657"/>
                  <a:gd name="T12" fmla="*/ 74 w 338"/>
                  <a:gd name="T13" fmla="*/ 124 h 657"/>
                  <a:gd name="T14" fmla="*/ 76 w 338"/>
                  <a:gd name="T15" fmla="*/ 122 h 657"/>
                  <a:gd name="T16" fmla="*/ 72 w 338"/>
                  <a:gd name="T17" fmla="*/ 117 h 657"/>
                  <a:gd name="T18" fmla="*/ 65 w 338"/>
                  <a:gd name="T19" fmla="*/ 114 h 657"/>
                  <a:gd name="T20" fmla="*/ 64 w 338"/>
                  <a:gd name="T21" fmla="*/ 112 h 657"/>
                  <a:gd name="T22" fmla="*/ 54 w 338"/>
                  <a:gd name="T23" fmla="*/ 98 h 657"/>
                  <a:gd name="T24" fmla="*/ 53 w 338"/>
                  <a:gd name="T25" fmla="*/ 90 h 657"/>
                  <a:gd name="T26" fmla="*/ 53 w 338"/>
                  <a:gd name="T27" fmla="*/ 80 h 657"/>
                  <a:gd name="T28" fmla="*/ 54 w 338"/>
                  <a:gd name="T29" fmla="*/ 71 h 657"/>
                  <a:gd name="T30" fmla="*/ 56 w 338"/>
                  <a:gd name="T31" fmla="*/ 64 h 657"/>
                  <a:gd name="T32" fmla="*/ 60 w 338"/>
                  <a:gd name="T33" fmla="*/ 54 h 657"/>
                  <a:gd name="T34" fmla="*/ 69 w 338"/>
                  <a:gd name="T35" fmla="*/ 37 h 657"/>
                  <a:gd name="T36" fmla="*/ 73 w 338"/>
                  <a:gd name="T37" fmla="*/ 28 h 657"/>
                  <a:gd name="T38" fmla="*/ 82 w 338"/>
                  <a:gd name="T39" fmla="*/ 15 h 657"/>
                  <a:gd name="T40" fmla="*/ 79 w 338"/>
                  <a:gd name="T41" fmla="*/ 9 h 657"/>
                  <a:gd name="T42" fmla="*/ 74 w 338"/>
                  <a:gd name="T43" fmla="*/ 11 h 657"/>
                  <a:gd name="T44" fmla="*/ 72 w 338"/>
                  <a:gd name="T45" fmla="*/ 4 h 657"/>
                  <a:gd name="T46" fmla="*/ 68 w 338"/>
                  <a:gd name="T47" fmla="*/ 1 h 657"/>
                  <a:gd name="T48" fmla="*/ 63 w 338"/>
                  <a:gd name="T49" fmla="*/ 4 h 657"/>
                  <a:gd name="T50" fmla="*/ 55 w 338"/>
                  <a:gd name="T51" fmla="*/ 0 h 657"/>
                  <a:gd name="T52" fmla="*/ 49 w 338"/>
                  <a:gd name="T53" fmla="*/ 7 h 657"/>
                  <a:gd name="T54" fmla="*/ 52 w 338"/>
                  <a:gd name="T55" fmla="*/ 20 h 657"/>
                  <a:gd name="T56" fmla="*/ 49 w 338"/>
                  <a:gd name="T57" fmla="*/ 26 h 657"/>
                  <a:gd name="T58" fmla="*/ 43 w 338"/>
                  <a:gd name="T59" fmla="*/ 36 h 657"/>
                  <a:gd name="T60" fmla="*/ 38 w 338"/>
                  <a:gd name="T61" fmla="*/ 32 h 657"/>
                  <a:gd name="T62" fmla="*/ 37 w 338"/>
                  <a:gd name="T63" fmla="*/ 40 h 657"/>
                  <a:gd name="T64" fmla="*/ 33 w 338"/>
                  <a:gd name="T65" fmla="*/ 45 h 657"/>
                  <a:gd name="T66" fmla="*/ 29 w 338"/>
                  <a:gd name="T67" fmla="*/ 51 h 657"/>
                  <a:gd name="T68" fmla="*/ 23 w 338"/>
                  <a:gd name="T69" fmla="*/ 55 h 657"/>
                  <a:gd name="T70" fmla="*/ 22 w 338"/>
                  <a:gd name="T71" fmla="*/ 50 h 657"/>
                  <a:gd name="T72" fmla="*/ 18 w 338"/>
                  <a:gd name="T73" fmla="*/ 50 h 657"/>
                  <a:gd name="T74" fmla="*/ 14 w 338"/>
                  <a:gd name="T75" fmla="*/ 58 h 657"/>
                  <a:gd name="T76" fmla="*/ 10 w 338"/>
                  <a:gd name="T77" fmla="*/ 65 h 657"/>
                  <a:gd name="T78" fmla="*/ 8 w 338"/>
                  <a:gd name="T79" fmla="*/ 67 h 657"/>
                  <a:gd name="T80" fmla="*/ 6 w 338"/>
                  <a:gd name="T81" fmla="*/ 70 h 657"/>
                  <a:gd name="T82" fmla="*/ 0 w 338"/>
                  <a:gd name="T83" fmla="*/ 84 h 657"/>
                  <a:gd name="T84" fmla="*/ 5 w 338"/>
                  <a:gd name="T85" fmla="*/ 87 h 657"/>
                  <a:gd name="T86" fmla="*/ 15 w 338"/>
                  <a:gd name="T87" fmla="*/ 92 h 657"/>
                  <a:gd name="T88" fmla="*/ 14 w 338"/>
                  <a:gd name="T89" fmla="*/ 101 h 657"/>
                  <a:gd name="T90" fmla="*/ 15 w 338"/>
                  <a:gd name="T91" fmla="*/ 111 h 657"/>
                  <a:gd name="T92" fmla="*/ 25 w 338"/>
                  <a:gd name="T93" fmla="*/ 115 h 657"/>
                  <a:gd name="T94" fmla="*/ 28 w 338"/>
                  <a:gd name="T95" fmla="*/ 122 h 657"/>
                  <a:gd name="T96" fmla="*/ 23 w 338"/>
                  <a:gd name="T97" fmla="*/ 130 h 657"/>
                  <a:gd name="T98" fmla="*/ 24 w 338"/>
                  <a:gd name="T99" fmla="*/ 141 h 657"/>
                  <a:gd name="T100" fmla="*/ 23 w 338"/>
                  <a:gd name="T101" fmla="*/ 149 h 657"/>
                  <a:gd name="T102" fmla="*/ 25 w 338"/>
                  <a:gd name="T103" fmla="*/ 158 h 657"/>
                  <a:gd name="T104" fmla="*/ 24 w 338"/>
                  <a:gd name="T105" fmla="*/ 167 h 657"/>
                  <a:gd name="T106" fmla="*/ 26 w 338"/>
                  <a:gd name="T107" fmla="*/ 168 h 657"/>
                  <a:gd name="T108" fmla="*/ 31 w 338"/>
                  <a:gd name="T109" fmla="*/ 175 h 65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38" h="657">
                    <a:moveTo>
                      <a:pt x="143" y="657"/>
                    </a:moveTo>
                    <a:lnTo>
                      <a:pt x="153" y="647"/>
                    </a:lnTo>
                    <a:lnTo>
                      <a:pt x="155" y="627"/>
                    </a:lnTo>
                    <a:lnTo>
                      <a:pt x="176" y="595"/>
                    </a:lnTo>
                    <a:lnTo>
                      <a:pt x="178" y="570"/>
                    </a:lnTo>
                    <a:lnTo>
                      <a:pt x="180" y="559"/>
                    </a:lnTo>
                    <a:lnTo>
                      <a:pt x="187" y="546"/>
                    </a:lnTo>
                    <a:lnTo>
                      <a:pt x="222" y="511"/>
                    </a:lnTo>
                    <a:lnTo>
                      <a:pt x="237" y="503"/>
                    </a:lnTo>
                    <a:lnTo>
                      <a:pt x="267" y="495"/>
                    </a:lnTo>
                    <a:lnTo>
                      <a:pt x="280" y="484"/>
                    </a:lnTo>
                    <a:lnTo>
                      <a:pt x="291" y="461"/>
                    </a:lnTo>
                    <a:lnTo>
                      <a:pt x="302" y="459"/>
                    </a:lnTo>
                    <a:lnTo>
                      <a:pt x="308" y="454"/>
                    </a:lnTo>
                    <a:lnTo>
                      <a:pt x="317" y="452"/>
                    </a:lnTo>
                    <a:lnTo>
                      <a:pt x="315" y="448"/>
                    </a:lnTo>
                    <a:lnTo>
                      <a:pt x="313" y="440"/>
                    </a:lnTo>
                    <a:lnTo>
                      <a:pt x="297" y="429"/>
                    </a:lnTo>
                    <a:lnTo>
                      <a:pt x="284" y="421"/>
                    </a:lnTo>
                    <a:lnTo>
                      <a:pt x="271" y="419"/>
                    </a:lnTo>
                    <a:lnTo>
                      <a:pt x="264" y="417"/>
                    </a:lnTo>
                    <a:lnTo>
                      <a:pt x="264" y="410"/>
                    </a:lnTo>
                    <a:lnTo>
                      <a:pt x="251" y="391"/>
                    </a:lnTo>
                    <a:lnTo>
                      <a:pt x="224" y="358"/>
                    </a:lnTo>
                    <a:lnTo>
                      <a:pt x="222" y="338"/>
                    </a:lnTo>
                    <a:lnTo>
                      <a:pt x="218" y="329"/>
                    </a:lnTo>
                    <a:lnTo>
                      <a:pt x="212" y="325"/>
                    </a:lnTo>
                    <a:lnTo>
                      <a:pt x="218" y="294"/>
                    </a:lnTo>
                    <a:lnTo>
                      <a:pt x="220" y="274"/>
                    </a:lnTo>
                    <a:lnTo>
                      <a:pt x="224" y="261"/>
                    </a:lnTo>
                    <a:lnTo>
                      <a:pt x="227" y="240"/>
                    </a:lnTo>
                    <a:lnTo>
                      <a:pt x="233" y="234"/>
                    </a:lnTo>
                    <a:lnTo>
                      <a:pt x="233" y="223"/>
                    </a:lnTo>
                    <a:lnTo>
                      <a:pt x="249" y="200"/>
                    </a:lnTo>
                    <a:lnTo>
                      <a:pt x="258" y="180"/>
                    </a:lnTo>
                    <a:lnTo>
                      <a:pt x="286" y="134"/>
                    </a:lnTo>
                    <a:lnTo>
                      <a:pt x="293" y="123"/>
                    </a:lnTo>
                    <a:lnTo>
                      <a:pt x="304" y="101"/>
                    </a:lnTo>
                    <a:lnTo>
                      <a:pt x="336" y="68"/>
                    </a:lnTo>
                    <a:lnTo>
                      <a:pt x="338" y="55"/>
                    </a:lnTo>
                    <a:lnTo>
                      <a:pt x="330" y="45"/>
                    </a:lnTo>
                    <a:lnTo>
                      <a:pt x="328" y="33"/>
                    </a:lnTo>
                    <a:lnTo>
                      <a:pt x="317" y="30"/>
                    </a:lnTo>
                    <a:lnTo>
                      <a:pt x="308" y="42"/>
                    </a:lnTo>
                    <a:lnTo>
                      <a:pt x="302" y="34"/>
                    </a:lnTo>
                    <a:lnTo>
                      <a:pt x="300" y="13"/>
                    </a:lnTo>
                    <a:lnTo>
                      <a:pt x="290" y="15"/>
                    </a:lnTo>
                    <a:lnTo>
                      <a:pt x="280" y="2"/>
                    </a:lnTo>
                    <a:lnTo>
                      <a:pt x="269" y="2"/>
                    </a:lnTo>
                    <a:lnTo>
                      <a:pt x="260" y="13"/>
                    </a:lnTo>
                    <a:lnTo>
                      <a:pt x="247" y="2"/>
                    </a:lnTo>
                    <a:lnTo>
                      <a:pt x="229" y="0"/>
                    </a:lnTo>
                    <a:lnTo>
                      <a:pt x="213" y="10"/>
                    </a:lnTo>
                    <a:lnTo>
                      <a:pt x="202" y="25"/>
                    </a:lnTo>
                    <a:lnTo>
                      <a:pt x="189" y="34"/>
                    </a:lnTo>
                    <a:lnTo>
                      <a:pt x="214" y="74"/>
                    </a:lnTo>
                    <a:lnTo>
                      <a:pt x="214" y="89"/>
                    </a:lnTo>
                    <a:lnTo>
                      <a:pt x="202" y="96"/>
                    </a:lnTo>
                    <a:lnTo>
                      <a:pt x="186" y="116"/>
                    </a:lnTo>
                    <a:lnTo>
                      <a:pt x="178" y="130"/>
                    </a:lnTo>
                    <a:lnTo>
                      <a:pt x="170" y="123"/>
                    </a:lnTo>
                    <a:lnTo>
                      <a:pt x="159" y="119"/>
                    </a:lnTo>
                    <a:lnTo>
                      <a:pt x="154" y="122"/>
                    </a:lnTo>
                    <a:lnTo>
                      <a:pt x="154" y="146"/>
                    </a:lnTo>
                    <a:lnTo>
                      <a:pt x="152" y="163"/>
                    </a:lnTo>
                    <a:lnTo>
                      <a:pt x="137" y="167"/>
                    </a:lnTo>
                    <a:lnTo>
                      <a:pt x="126" y="173"/>
                    </a:lnTo>
                    <a:lnTo>
                      <a:pt x="120" y="186"/>
                    </a:lnTo>
                    <a:lnTo>
                      <a:pt x="117" y="201"/>
                    </a:lnTo>
                    <a:lnTo>
                      <a:pt x="95" y="201"/>
                    </a:lnTo>
                    <a:lnTo>
                      <a:pt x="90" y="196"/>
                    </a:lnTo>
                    <a:lnTo>
                      <a:pt x="90" y="183"/>
                    </a:lnTo>
                    <a:lnTo>
                      <a:pt x="83" y="176"/>
                    </a:lnTo>
                    <a:lnTo>
                      <a:pt x="75" y="182"/>
                    </a:lnTo>
                    <a:lnTo>
                      <a:pt x="54" y="194"/>
                    </a:lnTo>
                    <a:lnTo>
                      <a:pt x="56" y="213"/>
                    </a:lnTo>
                    <a:lnTo>
                      <a:pt x="55" y="221"/>
                    </a:lnTo>
                    <a:lnTo>
                      <a:pt x="42" y="238"/>
                    </a:lnTo>
                    <a:lnTo>
                      <a:pt x="34" y="238"/>
                    </a:lnTo>
                    <a:lnTo>
                      <a:pt x="35" y="246"/>
                    </a:lnTo>
                    <a:lnTo>
                      <a:pt x="37" y="255"/>
                    </a:lnTo>
                    <a:lnTo>
                      <a:pt x="26" y="258"/>
                    </a:lnTo>
                    <a:lnTo>
                      <a:pt x="9" y="261"/>
                    </a:lnTo>
                    <a:lnTo>
                      <a:pt x="0" y="308"/>
                    </a:lnTo>
                    <a:lnTo>
                      <a:pt x="9" y="312"/>
                    </a:lnTo>
                    <a:lnTo>
                      <a:pt x="23" y="318"/>
                    </a:lnTo>
                    <a:lnTo>
                      <a:pt x="42" y="325"/>
                    </a:lnTo>
                    <a:lnTo>
                      <a:pt x="64" y="338"/>
                    </a:lnTo>
                    <a:lnTo>
                      <a:pt x="64" y="345"/>
                    </a:lnTo>
                    <a:lnTo>
                      <a:pt x="56" y="369"/>
                    </a:lnTo>
                    <a:lnTo>
                      <a:pt x="56" y="398"/>
                    </a:lnTo>
                    <a:lnTo>
                      <a:pt x="62" y="408"/>
                    </a:lnTo>
                    <a:lnTo>
                      <a:pt x="76" y="413"/>
                    </a:lnTo>
                    <a:lnTo>
                      <a:pt x="102" y="424"/>
                    </a:lnTo>
                    <a:lnTo>
                      <a:pt x="112" y="431"/>
                    </a:lnTo>
                    <a:lnTo>
                      <a:pt x="114" y="446"/>
                    </a:lnTo>
                    <a:lnTo>
                      <a:pt x="106" y="454"/>
                    </a:lnTo>
                    <a:lnTo>
                      <a:pt x="95" y="477"/>
                    </a:lnTo>
                    <a:lnTo>
                      <a:pt x="95" y="490"/>
                    </a:lnTo>
                    <a:lnTo>
                      <a:pt x="99" y="519"/>
                    </a:lnTo>
                    <a:lnTo>
                      <a:pt x="97" y="530"/>
                    </a:lnTo>
                    <a:lnTo>
                      <a:pt x="95" y="548"/>
                    </a:lnTo>
                    <a:lnTo>
                      <a:pt x="106" y="561"/>
                    </a:lnTo>
                    <a:lnTo>
                      <a:pt x="101" y="581"/>
                    </a:lnTo>
                    <a:lnTo>
                      <a:pt x="97" y="597"/>
                    </a:lnTo>
                    <a:lnTo>
                      <a:pt x="97" y="611"/>
                    </a:lnTo>
                    <a:lnTo>
                      <a:pt x="99" y="613"/>
                    </a:lnTo>
                    <a:lnTo>
                      <a:pt x="108" y="617"/>
                    </a:lnTo>
                    <a:lnTo>
                      <a:pt x="123" y="630"/>
                    </a:lnTo>
                    <a:lnTo>
                      <a:pt x="130" y="641"/>
                    </a:lnTo>
                    <a:lnTo>
                      <a:pt x="143" y="657"/>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nvGrpSpPr>
              <p:cNvPr id="20502" name="Group 27">
                <a:extLst>
                  <a:ext uri="{FF2B5EF4-FFF2-40B4-BE49-F238E27FC236}">
                    <a16:creationId xmlns:a16="http://schemas.microsoft.com/office/drawing/2014/main" id="{11FAE961-CB49-52D1-1C6A-5018084BE3E2}"/>
                  </a:ext>
                </a:extLst>
              </p:cNvPr>
              <p:cNvGrpSpPr>
                <a:grpSpLocks/>
              </p:cNvGrpSpPr>
              <p:nvPr/>
            </p:nvGrpSpPr>
            <p:grpSpPr bwMode="auto">
              <a:xfrm>
                <a:off x="2172" y="3697"/>
                <a:ext cx="260" cy="176"/>
                <a:chOff x="4670" y="964"/>
                <a:chExt cx="530" cy="338"/>
              </a:xfrm>
            </p:grpSpPr>
            <p:sp>
              <p:nvSpPr>
                <p:cNvPr id="47" name="Freeform 28">
                  <a:extLst>
                    <a:ext uri="{FF2B5EF4-FFF2-40B4-BE49-F238E27FC236}">
                      <a16:creationId xmlns:a16="http://schemas.microsoft.com/office/drawing/2014/main" id="{A4A0BFDE-5A8C-E205-7D61-A9E75B3C6DE9}"/>
                    </a:ext>
                  </a:extLst>
                </p:cNvPr>
                <p:cNvSpPr>
                  <a:spLocks/>
                </p:cNvSpPr>
                <p:nvPr/>
              </p:nvSpPr>
              <p:spPr bwMode="auto">
                <a:xfrm>
                  <a:off x="4670" y="1198"/>
                  <a:ext cx="71" cy="63"/>
                </a:xfrm>
                <a:custGeom>
                  <a:avLst/>
                  <a:gdLst>
                    <a:gd name="T0" fmla="*/ 60 w 71"/>
                    <a:gd name="T1" fmla="*/ 0 h 62"/>
                    <a:gd name="T2" fmla="*/ 40 w 71"/>
                    <a:gd name="T3" fmla="*/ 0 h 62"/>
                    <a:gd name="T4" fmla="*/ 16 w 71"/>
                    <a:gd name="T5" fmla="*/ 13 h 62"/>
                    <a:gd name="T6" fmla="*/ 16 w 71"/>
                    <a:gd name="T7" fmla="*/ 27 h 62"/>
                    <a:gd name="T8" fmla="*/ 9 w 71"/>
                    <a:gd name="T9" fmla="*/ 29 h 62"/>
                    <a:gd name="T10" fmla="*/ 2 w 71"/>
                    <a:gd name="T11" fmla="*/ 38 h 62"/>
                    <a:gd name="T12" fmla="*/ 0 w 71"/>
                    <a:gd name="T13" fmla="*/ 47 h 62"/>
                    <a:gd name="T14" fmla="*/ 7 w 71"/>
                    <a:gd name="T15" fmla="*/ 49 h 62"/>
                    <a:gd name="T16" fmla="*/ 20 w 71"/>
                    <a:gd name="T17" fmla="*/ 62 h 62"/>
                    <a:gd name="T18" fmla="*/ 29 w 71"/>
                    <a:gd name="T19" fmla="*/ 62 h 62"/>
                    <a:gd name="T20" fmla="*/ 29 w 71"/>
                    <a:gd name="T21" fmla="*/ 55 h 62"/>
                    <a:gd name="T22" fmla="*/ 35 w 71"/>
                    <a:gd name="T23" fmla="*/ 42 h 62"/>
                    <a:gd name="T24" fmla="*/ 45 w 71"/>
                    <a:gd name="T25" fmla="*/ 44 h 62"/>
                    <a:gd name="T26" fmla="*/ 51 w 71"/>
                    <a:gd name="T27" fmla="*/ 35 h 62"/>
                    <a:gd name="T28" fmla="*/ 69 w 71"/>
                    <a:gd name="T29" fmla="*/ 19 h 62"/>
                    <a:gd name="T30" fmla="*/ 71 w 71"/>
                    <a:gd name="T31" fmla="*/ 13 h 62"/>
                    <a:gd name="T32" fmla="*/ 69 w 71"/>
                    <a:gd name="T33" fmla="*/ 11 h 62"/>
                    <a:gd name="T34" fmla="*/ 60 w 71"/>
                    <a:gd name="T35" fmla="*/ 0 h 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1" h="62">
                      <a:moveTo>
                        <a:pt x="60" y="0"/>
                      </a:moveTo>
                      <a:lnTo>
                        <a:pt x="40" y="0"/>
                      </a:lnTo>
                      <a:lnTo>
                        <a:pt x="16" y="13"/>
                      </a:lnTo>
                      <a:lnTo>
                        <a:pt x="16" y="27"/>
                      </a:lnTo>
                      <a:lnTo>
                        <a:pt x="9" y="29"/>
                      </a:lnTo>
                      <a:lnTo>
                        <a:pt x="2" y="38"/>
                      </a:lnTo>
                      <a:lnTo>
                        <a:pt x="0" y="47"/>
                      </a:lnTo>
                      <a:lnTo>
                        <a:pt x="7" y="49"/>
                      </a:lnTo>
                      <a:lnTo>
                        <a:pt x="20" y="62"/>
                      </a:lnTo>
                      <a:lnTo>
                        <a:pt x="29" y="62"/>
                      </a:lnTo>
                      <a:lnTo>
                        <a:pt x="29" y="55"/>
                      </a:lnTo>
                      <a:lnTo>
                        <a:pt x="35" y="42"/>
                      </a:lnTo>
                      <a:lnTo>
                        <a:pt x="45" y="44"/>
                      </a:lnTo>
                      <a:lnTo>
                        <a:pt x="51" y="35"/>
                      </a:lnTo>
                      <a:lnTo>
                        <a:pt x="69" y="19"/>
                      </a:lnTo>
                      <a:lnTo>
                        <a:pt x="71" y="13"/>
                      </a:lnTo>
                      <a:lnTo>
                        <a:pt x="69" y="11"/>
                      </a:lnTo>
                      <a:lnTo>
                        <a:pt x="60" y="0"/>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8" name="Freeform 29">
                  <a:extLst>
                    <a:ext uri="{FF2B5EF4-FFF2-40B4-BE49-F238E27FC236}">
                      <a16:creationId xmlns:a16="http://schemas.microsoft.com/office/drawing/2014/main" id="{F032A522-4BA1-8366-0015-6F7B3C90988E}"/>
                    </a:ext>
                  </a:extLst>
                </p:cNvPr>
                <p:cNvSpPr>
                  <a:spLocks/>
                </p:cNvSpPr>
                <p:nvPr/>
              </p:nvSpPr>
              <p:spPr bwMode="auto">
                <a:xfrm>
                  <a:off x="4704" y="1269"/>
                  <a:ext cx="37" cy="33"/>
                </a:xfrm>
                <a:custGeom>
                  <a:avLst/>
                  <a:gdLst>
                    <a:gd name="T0" fmla="*/ 7 w 38"/>
                    <a:gd name="T1" fmla="*/ 0 h 32"/>
                    <a:gd name="T2" fmla="*/ 7 w 38"/>
                    <a:gd name="T3" fmla="*/ 7 h 32"/>
                    <a:gd name="T4" fmla="*/ 0 w 38"/>
                    <a:gd name="T5" fmla="*/ 13 h 32"/>
                    <a:gd name="T6" fmla="*/ 0 w 38"/>
                    <a:gd name="T7" fmla="*/ 23 h 32"/>
                    <a:gd name="T8" fmla="*/ 7 w 38"/>
                    <a:gd name="T9" fmla="*/ 32 h 32"/>
                    <a:gd name="T10" fmla="*/ 14 w 38"/>
                    <a:gd name="T11" fmla="*/ 26 h 32"/>
                    <a:gd name="T12" fmla="*/ 18 w 38"/>
                    <a:gd name="T13" fmla="*/ 28 h 32"/>
                    <a:gd name="T14" fmla="*/ 29 w 38"/>
                    <a:gd name="T15" fmla="*/ 32 h 32"/>
                    <a:gd name="T16" fmla="*/ 38 w 38"/>
                    <a:gd name="T17" fmla="*/ 28 h 32"/>
                    <a:gd name="T18" fmla="*/ 36 w 38"/>
                    <a:gd name="T19" fmla="*/ 21 h 32"/>
                    <a:gd name="T20" fmla="*/ 27 w 38"/>
                    <a:gd name="T21" fmla="*/ 13 h 32"/>
                    <a:gd name="T22" fmla="*/ 20 w 38"/>
                    <a:gd name="T23" fmla="*/ 11 h 32"/>
                    <a:gd name="T24" fmla="*/ 14 w 38"/>
                    <a:gd name="T25" fmla="*/ 11 h 32"/>
                    <a:gd name="T26" fmla="*/ 7 w 38"/>
                    <a:gd name="T27" fmla="*/ 0 h 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8" h="32">
                      <a:moveTo>
                        <a:pt x="7" y="0"/>
                      </a:moveTo>
                      <a:lnTo>
                        <a:pt x="7" y="7"/>
                      </a:lnTo>
                      <a:lnTo>
                        <a:pt x="0" y="13"/>
                      </a:lnTo>
                      <a:lnTo>
                        <a:pt x="0" y="23"/>
                      </a:lnTo>
                      <a:lnTo>
                        <a:pt x="7" y="32"/>
                      </a:lnTo>
                      <a:lnTo>
                        <a:pt x="14" y="26"/>
                      </a:lnTo>
                      <a:lnTo>
                        <a:pt x="18" y="28"/>
                      </a:lnTo>
                      <a:lnTo>
                        <a:pt x="29" y="32"/>
                      </a:lnTo>
                      <a:lnTo>
                        <a:pt x="38" y="28"/>
                      </a:lnTo>
                      <a:lnTo>
                        <a:pt x="36" y="21"/>
                      </a:lnTo>
                      <a:lnTo>
                        <a:pt x="27" y="13"/>
                      </a:lnTo>
                      <a:lnTo>
                        <a:pt x="20" y="11"/>
                      </a:lnTo>
                      <a:lnTo>
                        <a:pt x="14" y="11"/>
                      </a:lnTo>
                      <a:lnTo>
                        <a:pt x="7" y="0"/>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9" name="Freeform 30">
                  <a:extLst>
                    <a:ext uri="{FF2B5EF4-FFF2-40B4-BE49-F238E27FC236}">
                      <a16:creationId xmlns:a16="http://schemas.microsoft.com/office/drawing/2014/main" id="{DD4453E4-A33E-8B34-5504-622398AB00CE}"/>
                    </a:ext>
                  </a:extLst>
                </p:cNvPr>
                <p:cNvSpPr>
                  <a:spLocks/>
                </p:cNvSpPr>
                <p:nvPr/>
              </p:nvSpPr>
              <p:spPr bwMode="auto">
                <a:xfrm>
                  <a:off x="4854" y="987"/>
                  <a:ext cx="195" cy="159"/>
                </a:xfrm>
                <a:custGeom>
                  <a:avLst/>
                  <a:gdLst>
                    <a:gd name="T0" fmla="*/ 153 w 196"/>
                    <a:gd name="T1" fmla="*/ 0 h 159"/>
                    <a:gd name="T2" fmla="*/ 138 w 196"/>
                    <a:gd name="T3" fmla="*/ 11 h 159"/>
                    <a:gd name="T4" fmla="*/ 142 w 196"/>
                    <a:gd name="T5" fmla="*/ 15 h 159"/>
                    <a:gd name="T6" fmla="*/ 150 w 196"/>
                    <a:gd name="T7" fmla="*/ 15 h 159"/>
                    <a:gd name="T8" fmla="*/ 146 w 196"/>
                    <a:gd name="T9" fmla="*/ 24 h 159"/>
                    <a:gd name="T10" fmla="*/ 135 w 196"/>
                    <a:gd name="T11" fmla="*/ 34 h 159"/>
                    <a:gd name="T12" fmla="*/ 146 w 196"/>
                    <a:gd name="T13" fmla="*/ 32 h 159"/>
                    <a:gd name="T14" fmla="*/ 151 w 196"/>
                    <a:gd name="T15" fmla="*/ 37 h 159"/>
                    <a:gd name="T16" fmla="*/ 151 w 196"/>
                    <a:gd name="T17" fmla="*/ 40 h 159"/>
                    <a:gd name="T18" fmla="*/ 160 w 196"/>
                    <a:gd name="T19" fmla="*/ 49 h 159"/>
                    <a:gd name="T20" fmla="*/ 169 w 196"/>
                    <a:gd name="T21" fmla="*/ 44 h 159"/>
                    <a:gd name="T22" fmla="*/ 173 w 196"/>
                    <a:gd name="T23" fmla="*/ 32 h 159"/>
                    <a:gd name="T24" fmla="*/ 185 w 196"/>
                    <a:gd name="T25" fmla="*/ 34 h 159"/>
                    <a:gd name="T26" fmla="*/ 192 w 196"/>
                    <a:gd name="T27" fmla="*/ 40 h 159"/>
                    <a:gd name="T28" fmla="*/ 196 w 196"/>
                    <a:gd name="T29" fmla="*/ 49 h 159"/>
                    <a:gd name="T30" fmla="*/ 189 w 196"/>
                    <a:gd name="T31" fmla="*/ 58 h 159"/>
                    <a:gd name="T32" fmla="*/ 181 w 196"/>
                    <a:gd name="T33" fmla="*/ 63 h 159"/>
                    <a:gd name="T34" fmla="*/ 187 w 196"/>
                    <a:gd name="T35" fmla="*/ 73 h 159"/>
                    <a:gd name="T36" fmla="*/ 185 w 196"/>
                    <a:gd name="T37" fmla="*/ 84 h 159"/>
                    <a:gd name="T38" fmla="*/ 183 w 196"/>
                    <a:gd name="T39" fmla="*/ 98 h 159"/>
                    <a:gd name="T40" fmla="*/ 178 w 196"/>
                    <a:gd name="T41" fmla="*/ 111 h 159"/>
                    <a:gd name="T42" fmla="*/ 162 w 196"/>
                    <a:gd name="T43" fmla="*/ 113 h 159"/>
                    <a:gd name="T44" fmla="*/ 166 w 196"/>
                    <a:gd name="T45" fmla="*/ 122 h 159"/>
                    <a:gd name="T46" fmla="*/ 173 w 196"/>
                    <a:gd name="T47" fmla="*/ 132 h 159"/>
                    <a:gd name="T48" fmla="*/ 164 w 196"/>
                    <a:gd name="T49" fmla="*/ 140 h 159"/>
                    <a:gd name="T50" fmla="*/ 160 w 196"/>
                    <a:gd name="T51" fmla="*/ 152 h 159"/>
                    <a:gd name="T52" fmla="*/ 153 w 196"/>
                    <a:gd name="T53" fmla="*/ 155 h 159"/>
                    <a:gd name="T54" fmla="*/ 148 w 196"/>
                    <a:gd name="T55" fmla="*/ 150 h 159"/>
                    <a:gd name="T56" fmla="*/ 142 w 196"/>
                    <a:gd name="T57" fmla="*/ 150 h 159"/>
                    <a:gd name="T58" fmla="*/ 128 w 196"/>
                    <a:gd name="T59" fmla="*/ 159 h 159"/>
                    <a:gd name="T60" fmla="*/ 110 w 196"/>
                    <a:gd name="T61" fmla="*/ 138 h 159"/>
                    <a:gd name="T62" fmla="*/ 95 w 196"/>
                    <a:gd name="T63" fmla="*/ 142 h 159"/>
                    <a:gd name="T64" fmla="*/ 85 w 196"/>
                    <a:gd name="T65" fmla="*/ 130 h 159"/>
                    <a:gd name="T66" fmla="*/ 79 w 196"/>
                    <a:gd name="T67" fmla="*/ 117 h 159"/>
                    <a:gd name="T68" fmla="*/ 79 w 196"/>
                    <a:gd name="T69" fmla="*/ 104 h 159"/>
                    <a:gd name="T70" fmla="*/ 66 w 196"/>
                    <a:gd name="T71" fmla="*/ 100 h 159"/>
                    <a:gd name="T72" fmla="*/ 59 w 196"/>
                    <a:gd name="T73" fmla="*/ 100 h 159"/>
                    <a:gd name="T74" fmla="*/ 55 w 196"/>
                    <a:gd name="T75" fmla="*/ 93 h 159"/>
                    <a:gd name="T76" fmla="*/ 48 w 196"/>
                    <a:gd name="T77" fmla="*/ 100 h 159"/>
                    <a:gd name="T78" fmla="*/ 44 w 196"/>
                    <a:gd name="T79" fmla="*/ 111 h 159"/>
                    <a:gd name="T80" fmla="*/ 33 w 196"/>
                    <a:gd name="T81" fmla="*/ 120 h 159"/>
                    <a:gd name="T82" fmla="*/ 20 w 196"/>
                    <a:gd name="T83" fmla="*/ 104 h 159"/>
                    <a:gd name="T84" fmla="*/ 0 w 196"/>
                    <a:gd name="T85" fmla="*/ 102 h 159"/>
                    <a:gd name="T86" fmla="*/ 4 w 196"/>
                    <a:gd name="T87" fmla="*/ 93 h 159"/>
                    <a:gd name="T88" fmla="*/ 18 w 196"/>
                    <a:gd name="T89" fmla="*/ 84 h 159"/>
                    <a:gd name="T90" fmla="*/ 20 w 196"/>
                    <a:gd name="T91" fmla="*/ 73 h 159"/>
                    <a:gd name="T92" fmla="*/ 35 w 196"/>
                    <a:gd name="T93" fmla="*/ 54 h 159"/>
                    <a:gd name="T94" fmla="*/ 53 w 196"/>
                    <a:gd name="T95" fmla="*/ 52 h 159"/>
                    <a:gd name="T96" fmla="*/ 68 w 196"/>
                    <a:gd name="T97" fmla="*/ 36 h 159"/>
                    <a:gd name="T98" fmla="*/ 73 w 196"/>
                    <a:gd name="T99" fmla="*/ 28 h 159"/>
                    <a:gd name="T100" fmla="*/ 85 w 196"/>
                    <a:gd name="T101" fmla="*/ 17 h 159"/>
                    <a:gd name="T102" fmla="*/ 91 w 196"/>
                    <a:gd name="T103" fmla="*/ 22 h 159"/>
                    <a:gd name="T104" fmla="*/ 106 w 196"/>
                    <a:gd name="T105" fmla="*/ 15 h 159"/>
                    <a:gd name="T106" fmla="*/ 110 w 196"/>
                    <a:gd name="T107" fmla="*/ 4 h 159"/>
                    <a:gd name="T108" fmla="*/ 133 w 196"/>
                    <a:gd name="T109" fmla="*/ 2 h 159"/>
                    <a:gd name="T110" fmla="*/ 153 w 196"/>
                    <a:gd name="T111" fmla="*/ 0 h 15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96" h="159">
                      <a:moveTo>
                        <a:pt x="153" y="0"/>
                      </a:moveTo>
                      <a:lnTo>
                        <a:pt x="138" y="11"/>
                      </a:lnTo>
                      <a:lnTo>
                        <a:pt x="142" y="15"/>
                      </a:lnTo>
                      <a:lnTo>
                        <a:pt x="150" y="15"/>
                      </a:lnTo>
                      <a:lnTo>
                        <a:pt x="146" y="24"/>
                      </a:lnTo>
                      <a:lnTo>
                        <a:pt x="135" y="34"/>
                      </a:lnTo>
                      <a:lnTo>
                        <a:pt x="146" y="32"/>
                      </a:lnTo>
                      <a:lnTo>
                        <a:pt x="151" y="37"/>
                      </a:lnTo>
                      <a:lnTo>
                        <a:pt x="151" y="40"/>
                      </a:lnTo>
                      <a:lnTo>
                        <a:pt x="160" y="49"/>
                      </a:lnTo>
                      <a:lnTo>
                        <a:pt x="169" y="44"/>
                      </a:lnTo>
                      <a:lnTo>
                        <a:pt x="173" y="32"/>
                      </a:lnTo>
                      <a:lnTo>
                        <a:pt x="185" y="34"/>
                      </a:lnTo>
                      <a:lnTo>
                        <a:pt x="192" y="40"/>
                      </a:lnTo>
                      <a:lnTo>
                        <a:pt x="196" y="49"/>
                      </a:lnTo>
                      <a:lnTo>
                        <a:pt x="189" y="58"/>
                      </a:lnTo>
                      <a:lnTo>
                        <a:pt x="181" y="63"/>
                      </a:lnTo>
                      <a:lnTo>
                        <a:pt x="187" y="73"/>
                      </a:lnTo>
                      <a:lnTo>
                        <a:pt x="185" y="84"/>
                      </a:lnTo>
                      <a:lnTo>
                        <a:pt x="183" y="98"/>
                      </a:lnTo>
                      <a:lnTo>
                        <a:pt x="178" y="111"/>
                      </a:lnTo>
                      <a:lnTo>
                        <a:pt x="162" y="113"/>
                      </a:lnTo>
                      <a:lnTo>
                        <a:pt x="166" y="122"/>
                      </a:lnTo>
                      <a:lnTo>
                        <a:pt x="173" y="132"/>
                      </a:lnTo>
                      <a:lnTo>
                        <a:pt x="164" y="140"/>
                      </a:lnTo>
                      <a:lnTo>
                        <a:pt x="160" y="152"/>
                      </a:lnTo>
                      <a:lnTo>
                        <a:pt x="153" y="155"/>
                      </a:lnTo>
                      <a:lnTo>
                        <a:pt x="148" y="150"/>
                      </a:lnTo>
                      <a:lnTo>
                        <a:pt x="142" y="150"/>
                      </a:lnTo>
                      <a:lnTo>
                        <a:pt x="128" y="159"/>
                      </a:lnTo>
                      <a:lnTo>
                        <a:pt x="110" y="138"/>
                      </a:lnTo>
                      <a:lnTo>
                        <a:pt x="95" y="142"/>
                      </a:lnTo>
                      <a:lnTo>
                        <a:pt x="85" y="130"/>
                      </a:lnTo>
                      <a:lnTo>
                        <a:pt x="79" y="117"/>
                      </a:lnTo>
                      <a:lnTo>
                        <a:pt x="79" y="104"/>
                      </a:lnTo>
                      <a:lnTo>
                        <a:pt x="66" y="100"/>
                      </a:lnTo>
                      <a:lnTo>
                        <a:pt x="59" y="100"/>
                      </a:lnTo>
                      <a:lnTo>
                        <a:pt x="55" y="93"/>
                      </a:lnTo>
                      <a:lnTo>
                        <a:pt x="48" y="100"/>
                      </a:lnTo>
                      <a:lnTo>
                        <a:pt x="44" y="111"/>
                      </a:lnTo>
                      <a:lnTo>
                        <a:pt x="33" y="120"/>
                      </a:lnTo>
                      <a:lnTo>
                        <a:pt x="20" y="104"/>
                      </a:lnTo>
                      <a:lnTo>
                        <a:pt x="0" y="102"/>
                      </a:lnTo>
                      <a:lnTo>
                        <a:pt x="4" y="93"/>
                      </a:lnTo>
                      <a:lnTo>
                        <a:pt x="18" y="84"/>
                      </a:lnTo>
                      <a:lnTo>
                        <a:pt x="20" y="73"/>
                      </a:lnTo>
                      <a:lnTo>
                        <a:pt x="35" y="54"/>
                      </a:lnTo>
                      <a:lnTo>
                        <a:pt x="53" y="52"/>
                      </a:lnTo>
                      <a:lnTo>
                        <a:pt x="68" y="36"/>
                      </a:lnTo>
                      <a:lnTo>
                        <a:pt x="73" y="28"/>
                      </a:lnTo>
                      <a:lnTo>
                        <a:pt x="85" y="17"/>
                      </a:lnTo>
                      <a:lnTo>
                        <a:pt x="91" y="22"/>
                      </a:lnTo>
                      <a:lnTo>
                        <a:pt x="106" y="15"/>
                      </a:lnTo>
                      <a:lnTo>
                        <a:pt x="110" y="4"/>
                      </a:lnTo>
                      <a:lnTo>
                        <a:pt x="133" y="2"/>
                      </a:lnTo>
                      <a:lnTo>
                        <a:pt x="153" y="0"/>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50" name="Freeform 31">
                  <a:extLst>
                    <a:ext uri="{FF2B5EF4-FFF2-40B4-BE49-F238E27FC236}">
                      <a16:creationId xmlns:a16="http://schemas.microsoft.com/office/drawing/2014/main" id="{3F882326-4978-E4C7-61E3-925A4631D721}"/>
                    </a:ext>
                  </a:extLst>
                </p:cNvPr>
                <p:cNvSpPr>
                  <a:spLocks/>
                </p:cNvSpPr>
                <p:nvPr/>
              </p:nvSpPr>
              <p:spPr bwMode="auto">
                <a:xfrm>
                  <a:off x="5095" y="964"/>
                  <a:ext cx="93" cy="65"/>
                </a:xfrm>
                <a:custGeom>
                  <a:avLst/>
                  <a:gdLst>
                    <a:gd name="T0" fmla="*/ 0 w 92"/>
                    <a:gd name="T1" fmla="*/ 4 h 65"/>
                    <a:gd name="T2" fmla="*/ 7 w 92"/>
                    <a:gd name="T3" fmla="*/ 0 h 65"/>
                    <a:gd name="T4" fmla="*/ 28 w 92"/>
                    <a:gd name="T5" fmla="*/ 4 h 65"/>
                    <a:gd name="T6" fmla="*/ 35 w 92"/>
                    <a:gd name="T7" fmla="*/ 6 h 65"/>
                    <a:gd name="T8" fmla="*/ 43 w 92"/>
                    <a:gd name="T9" fmla="*/ 4 h 65"/>
                    <a:gd name="T10" fmla="*/ 53 w 92"/>
                    <a:gd name="T11" fmla="*/ 0 h 65"/>
                    <a:gd name="T12" fmla="*/ 66 w 92"/>
                    <a:gd name="T13" fmla="*/ 2 h 65"/>
                    <a:gd name="T14" fmla="*/ 78 w 92"/>
                    <a:gd name="T15" fmla="*/ 8 h 65"/>
                    <a:gd name="T16" fmla="*/ 85 w 92"/>
                    <a:gd name="T17" fmla="*/ 25 h 65"/>
                    <a:gd name="T18" fmla="*/ 81 w 92"/>
                    <a:gd name="T19" fmla="*/ 34 h 65"/>
                    <a:gd name="T20" fmla="*/ 87 w 92"/>
                    <a:gd name="T21" fmla="*/ 45 h 65"/>
                    <a:gd name="T22" fmla="*/ 92 w 92"/>
                    <a:gd name="T23" fmla="*/ 55 h 65"/>
                    <a:gd name="T24" fmla="*/ 90 w 92"/>
                    <a:gd name="T25" fmla="*/ 65 h 65"/>
                    <a:gd name="T26" fmla="*/ 85 w 92"/>
                    <a:gd name="T27" fmla="*/ 57 h 65"/>
                    <a:gd name="T28" fmla="*/ 71 w 92"/>
                    <a:gd name="T29" fmla="*/ 42 h 65"/>
                    <a:gd name="T30" fmla="*/ 46 w 92"/>
                    <a:gd name="T31" fmla="*/ 34 h 65"/>
                    <a:gd name="T32" fmla="*/ 28 w 92"/>
                    <a:gd name="T33" fmla="*/ 32 h 65"/>
                    <a:gd name="T34" fmla="*/ 15 w 92"/>
                    <a:gd name="T35" fmla="*/ 36 h 65"/>
                    <a:gd name="T36" fmla="*/ 8 w 92"/>
                    <a:gd name="T37" fmla="*/ 30 h 65"/>
                    <a:gd name="T38" fmla="*/ 7 w 92"/>
                    <a:gd name="T39" fmla="*/ 19 h 65"/>
                    <a:gd name="T40" fmla="*/ 0 w 92"/>
                    <a:gd name="T41" fmla="*/ 15 h 65"/>
                    <a:gd name="T42" fmla="*/ 0 w 92"/>
                    <a:gd name="T43" fmla="*/ 4 h 6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2" h="65">
                      <a:moveTo>
                        <a:pt x="0" y="4"/>
                      </a:moveTo>
                      <a:lnTo>
                        <a:pt x="7" y="0"/>
                      </a:lnTo>
                      <a:lnTo>
                        <a:pt x="28" y="4"/>
                      </a:lnTo>
                      <a:lnTo>
                        <a:pt x="35" y="6"/>
                      </a:lnTo>
                      <a:lnTo>
                        <a:pt x="43" y="4"/>
                      </a:lnTo>
                      <a:lnTo>
                        <a:pt x="53" y="0"/>
                      </a:lnTo>
                      <a:lnTo>
                        <a:pt x="66" y="2"/>
                      </a:lnTo>
                      <a:lnTo>
                        <a:pt x="78" y="8"/>
                      </a:lnTo>
                      <a:lnTo>
                        <a:pt x="85" y="25"/>
                      </a:lnTo>
                      <a:lnTo>
                        <a:pt x="81" y="34"/>
                      </a:lnTo>
                      <a:lnTo>
                        <a:pt x="87" y="45"/>
                      </a:lnTo>
                      <a:lnTo>
                        <a:pt x="92" y="55"/>
                      </a:lnTo>
                      <a:lnTo>
                        <a:pt x="90" y="65"/>
                      </a:lnTo>
                      <a:lnTo>
                        <a:pt x="85" y="57"/>
                      </a:lnTo>
                      <a:lnTo>
                        <a:pt x="71" y="42"/>
                      </a:lnTo>
                      <a:lnTo>
                        <a:pt x="46" y="34"/>
                      </a:lnTo>
                      <a:lnTo>
                        <a:pt x="28" y="32"/>
                      </a:lnTo>
                      <a:lnTo>
                        <a:pt x="15" y="36"/>
                      </a:lnTo>
                      <a:lnTo>
                        <a:pt x="8" y="30"/>
                      </a:lnTo>
                      <a:lnTo>
                        <a:pt x="7" y="19"/>
                      </a:lnTo>
                      <a:lnTo>
                        <a:pt x="0" y="15"/>
                      </a:lnTo>
                      <a:lnTo>
                        <a:pt x="0" y="4"/>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51" name="Freeform 32">
                  <a:extLst>
                    <a:ext uri="{FF2B5EF4-FFF2-40B4-BE49-F238E27FC236}">
                      <a16:creationId xmlns:a16="http://schemas.microsoft.com/office/drawing/2014/main" id="{61965235-2AC4-9358-6A5E-2705A44AC5ED}"/>
                    </a:ext>
                  </a:extLst>
                </p:cNvPr>
                <p:cNvSpPr>
                  <a:spLocks/>
                </p:cNvSpPr>
                <p:nvPr/>
              </p:nvSpPr>
              <p:spPr bwMode="auto">
                <a:xfrm>
                  <a:off x="4956" y="1162"/>
                  <a:ext cx="32" cy="25"/>
                </a:xfrm>
                <a:custGeom>
                  <a:avLst/>
                  <a:gdLst>
                    <a:gd name="T0" fmla="*/ 9 w 31"/>
                    <a:gd name="T1" fmla="*/ 0 h 24"/>
                    <a:gd name="T2" fmla="*/ 0 w 31"/>
                    <a:gd name="T3" fmla="*/ 11 h 24"/>
                    <a:gd name="T4" fmla="*/ 4 w 31"/>
                    <a:gd name="T5" fmla="*/ 20 h 24"/>
                    <a:gd name="T6" fmla="*/ 11 w 31"/>
                    <a:gd name="T7" fmla="*/ 24 h 24"/>
                    <a:gd name="T8" fmla="*/ 21 w 31"/>
                    <a:gd name="T9" fmla="*/ 20 h 24"/>
                    <a:gd name="T10" fmla="*/ 31 w 31"/>
                    <a:gd name="T11" fmla="*/ 15 h 24"/>
                    <a:gd name="T12" fmla="*/ 27 w 31"/>
                    <a:gd name="T13" fmla="*/ 9 h 24"/>
                    <a:gd name="T14" fmla="*/ 9 w 31"/>
                    <a:gd name="T15" fmla="*/ 0 h 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 h="24">
                      <a:moveTo>
                        <a:pt x="9" y="0"/>
                      </a:moveTo>
                      <a:lnTo>
                        <a:pt x="0" y="11"/>
                      </a:lnTo>
                      <a:lnTo>
                        <a:pt x="4" y="20"/>
                      </a:lnTo>
                      <a:lnTo>
                        <a:pt x="11" y="24"/>
                      </a:lnTo>
                      <a:lnTo>
                        <a:pt x="21" y="20"/>
                      </a:lnTo>
                      <a:lnTo>
                        <a:pt x="31" y="15"/>
                      </a:lnTo>
                      <a:lnTo>
                        <a:pt x="27" y="9"/>
                      </a:lnTo>
                      <a:lnTo>
                        <a:pt x="9" y="0"/>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sp>
            <p:nvSpPr>
              <p:cNvPr id="36" name="Freeform 33">
                <a:extLst>
                  <a:ext uri="{FF2B5EF4-FFF2-40B4-BE49-F238E27FC236}">
                    <a16:creationId xmlns:a16="http://schemas.microsoft.com/office/drawing/2014/main" id="{AD5B4DD4-02F6-1463-875E-6183B549671E}"/>
                  </a:ext>
                </a:extLst>
              </p:cNvPr>
              <p:cNvSpPr>
                <a:spLocks/>
              </p:cNvSpPr>
              <p:nvPr/>
            </p:nvSpPr>
            <p:spPr bwMode="auto">
              <a:xfrm>
                <a:off x="2070" y="3377"/>
                <a:ext cx="256" cy="287"/>
              </a:xfrm>
              <a:custGeom>
                <a:avLst/>
                <a:gdLst>
                  <a:gd name="T0" fmla="*/ 22 w 520"/>
                  <a:gd name="T1" fmla="*/ 34 h 550"/>
                  <a:gd name="T2" fmla="*/ 20 w 520"/>
                  <a:gd name="T3" fmla="*/ 46 h 550"/>
                  <a:gd name="T4" fmla="*/ 19 w 520"/>
                  <a:gd name="T5" fmla="*/ 57 h 550"/>
                  <a:gd name="T6" fmla="*/ 5 w 520"/>
                  <a:gd name="T7" fmla="*/ 76 h 550"/>
                  <a:gd name="T8" fmla="*/ 8 w 520"/>
                  <a:gd name="T9" fmla="*/ 80 h 550"/>
                  <a:gd name="T10" fmla="*/ 7 w 520"/>
                  <a:gd name="T11" fmla="*/ 97 h 550"/>
                  <a:gd name="T12" fmla="*/ 5 w 520"/>
                  <a:gd name="T13" fmla="*/ 108 h 550"/>
                  <a:gd name="T14" fmla="*/ 4 w 520"/>
                  <a:gd name="T15" fmla="*/ 116 h 550"/>
                  <a:gd name="T16" fmla="*/ 1 w 520"/>
                  <a:gd name="T17" fmla="*/ 126 h 550"/>
                  <a:gd name="T18" fmla="*/ 0 w 520"/>
                  <a:gd name="T19" fmla="*/ 132 h 550"/>
                  <a:gd name="T20" fmla="*/ 6 w 520"/>
                  <a:gd name="T21" fmla="*/ 136 h 550"/>
                  <a:gd name="T22" fmla="*/ 7 w 520"/>
                  <a:gd name="T23" fmla="*/ 144 h 550"/>
                  <a:gd name="T24" fmla="*/ 12 w 520"/>
                  <a:gd name="T25" fmla="*/ 141 h 550"/>
                  <a:gd name="T26" fmla="*/ 15 w 520"/>
                  <a:gd name="T27" fmla="*/ 147 h 550"/>
                  <a:gd name="T28" fmla="*/ 20 w 520"/>
                  <a:gd name="T29" fmla="*/ 141 h 550"/>
                  <a:gd name="T30" fmla="*/ 22 w 520"/>
                  <a:gd name="T31" fmla="*/ 137 h 550"/>
                  <a:gd name="T32" fmla="*/ 30 w 520"/>
                  <a:gd name="T33" fmla="*/ 135 h 550"/>
                  <a:gd name="T34" fmla="*/ 31 w 520"/>
                  <a:gd name="T35" fmla="*/ 129 h 550"/>
                  <a:gd name="T36" fmla="*/ 26 w 520"/>
                  <a:gd name="T37" fmla="*/ 126 h 550"/>
                  <a:gd name="T38" fmla="*/ 37 w 520"/>
                  <a:gd name="T39" fmla="*/ 113 h 550"/>
                  <a:gd name="T40" fmla="*/ 60 w 520"/>
                  <a:gd name="T41" fmla="*/ 102 h 550"/>
                  <a:gd name="T42" fmla="*/ 77 w 520"/>
                  <a:gd name="T43" fmla="*/ 93 h 550"/>
                  <a:gd name="T44" fmla="*/ 87 w 520"/>
                  <a:gd name="T45" fmla="*/ 80 h 550"/>
                  <a:gd name="T46" fmla="*/ 104 w 520"/>
                  <a:gd name="T47" fmla="*/ 70 h 550"/>
                  <a:gd name="T48" fmla="*/ 123 w 520"/>
                  <a:gd name="T49" fmla="*/ 47 h 550"/>
                  <a:gd name="T50" fmla="*/ 116 w 520"/>
                  <a:gd name="T51" fmla="*/ 33 h 550"/>
                  <a:gd name="T52" fmla="*/ 117 w 520"/>
                  <a:gd name="T53" fmla="*/ 29 h 550"/>
                  <a:gd name="T54" fmla="*/ 126 w 520"/>
                  <a:gd name="T55" fmla="*/ 26 h 550"/>
                  <a:gd name="T56" fmla="*/ 121 w 520"/>
                  <a:gd name="T57" fmla="*/ 23 h 550"/>
                  <a:gd name="T58" fmla="*/ 119 w 520"/>
                  <a:gd name="T59" fmla="*/ 17 h 550"/>
                  <a:gd name="T60" fmla="*/ 113 w 520"/>
                  <a:gd name="T61" fmla="*/ 18 h 550"/>
                  <a:gd name="T62" fmla="*/ 113 w 520"/>
                  <a:gd name="T63" fmla="*/ 15 h 550"/>
                  <a:gd name="T64" fmla="*/ 107 w 520"/>
                  <a:gd name="T65" fmla="*/ 15 h 550"/>
                  <a:gd name="T66" fmla="*/ 101 w 520"/>
                  <a:gd name="T67" fmla="*/ 20 h 550"/>
                  <a:gd name="T68" fmla="*/ 101 w 520"/>
                  <a:gd name="T69" fmla="*/ 22 h 550"/>
                  <a:gd name="T70" fmla="*/ 95 w 520"/>
                  <a:gd name="T71" fmla="*/ 24 h 550"/>
                  <a:gd name="T72" fmla="*/ 89 w 520"/>
                  <a:gd name="T73" fmla="*/ 24 h 550"/>
                  <a:gd name="T74" fmla="*/ 83 w 520"/>
                  <a:gd name="T75" fmla="*/ 22 h 550"/>
                  <a:gd name="T76" fmla="*/ 76 w 520"/>
                  <a:gd name="T77" fmla="*/ 23 h 550"/>
                  <a:gd name="T78" fmla="*/ 67 w 520"/>
                  <a:gd name="T79" fmla="*/ 23 h 550"/>
                  <a:gd name="T80" fmla="*/ 62 w 520"/>
                  <a:gd name="T81" fmla="*/ 18 h 550"/>
                  <a:gd name="T82" fmla="*/ 63 w 520"/>
                  <a:gd name="T83" fmla="*/ 15 h 550"/>
                  <a:gd name="T84" fmla="*/ 63 w 520"/>
                  <a:gd name="T85" fmla="*/ 12 h 550"/>
                  <a:gd name="T86" fmla="*/ 55 w 520"/>
                  <a:gd name="T87" fmla="*/ 9 h 550"/>
                  <a:gd name="T88" fmla="*/ 47 w 520"/>
                  <a:gd name="T89" fmla="*/ 9 h 550"/>
                  <a:gd name="T90" fmla="*/ 35 w 520"/>
                  <a:gd name="T91" fmla="*/ 4 h 550"/>
                  <a:gd name="T92" fmla="*/ 25 w 520"/>
                  <a:gd name="T93" fmla="*/ 2 h 550"/>
                  <a:gd name="T94" fmla="*/ 18 w 520"/>
                  <a:gd name="T95" fmla="*/ 1 h 550"/>
                  <a:gd name="T96" fmla="*/ 14 w 520"/>
                  <a:gd name="T97" fmla="*/ 9 h 55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20" h="550">
                    <a:moveTo>
                      <a:pt x="58" y="33"/>
                    </a:moveTo>
                    <a:lnTo>
                      <a:pt x="92" y="127"/>
                    </a:lnTo>
                    <a:lnTo>
                      <a:pt x="71" y="139"/>
                    </a:lnTo>
                    <a:lnTo>
                      <a:pt x="81" y="168"/>
                    </a:lnTo>
                    <a:lnTo>
                      <a:pt x="83" y="192"/>
                    </a:lnTo>
                    <a:lnTo>
                      <a:pt x="78" y="209"/>
                    </a:lnTo>
                    <a:lnTo>
                      <a:pt x="65" y="228"/>
                    </a:lnTo>
                    <a:lnTo>
                      <a:pt x="22" y="277"/>
                    </a:lnTo>
                    <a:lnTo>
                      <a:pt x="24" y="286"/>
                    </a:lnTo>
                    <a:lnTo>
                      <a:pt x="35" y="296"/>
                    </a:lnTo>
                    <a:lnTo>
                      <a:pt x="18" y="331"/>
                    </a:lnTo>
                    <a:lnTo>
                      <a:pt x="29" y="355"/>
                    </a:lnTo>
                    <a:lnTo>
                      <a:pt x="35" y="365"/>
                    </a:lnTo>
                    <a:lnTo>
                      <a:pt x="23" y="397"/>
                    </a:lnTo>
                    <a:lnTo>
                      <a:pt x="9" y="407"/>
                    </a:lnTo>
                    <a:lnTo>
                      <a:pt x="16" y="427"/>
                    </a:lnTo>
                    <a:lnTo>
                      <a:pt x="16" y="446"/>
                    </a:lnTo>
                    <a:lnTo>
                      <a:pt x="7" y="461"/>
                    </a:lnTo>
                    <a:lnTo>
                      <a:pt x="9" y="475"/>
                    </a:lnTo>
                    <a:lnTo>
                      <a:pt x="0" y="484"/>
                    </a:lnTo>
                    <a:lnTo>
                      <a:pt x="14" y="501"/>
                    </a:lnTo>
                    <a:lnTo>
                      <a:pt x="24" y="499"/>
                    </a:lnTo>
                    <a:lnTo>
                      <a:pt x="24" y="519"/>
                    </a:lnTo>
                    <a:lnTo>
                      <a:pt x="31" y="528"/>
                    </a:lnTo>
                    <a:lnTo>
                      <a:pt x="39" y="517"/>
                    </a:lnTo>
                    <a:lnTo>
                      <a:pt x="48" y="519"/>
                    </a:lnTo>
                    <a:lnTo>
                      <a:pt x="53" y="532"/>
                    </a:lnTo>
                    <a:lnTo>
                      <a:pt x="60" y="538"/>
                    </a:lnTo>
                    <a:lnTo>
                      <a:pt x="60" y="550"/>
                    </a:lnTo>
                    <a:lnTo>
                      <a:pt x="81" y="519"/>
                    </a:lnTo>
                    <a:lnTo>
                      <a:pt x="81" y="512"/>
                    </a:lnTo>
                    <a:lnTo>
                      <a:pt x="92" y="504"/>
                    </a:lnTo>
                    <a:lnTo>
                      <a:pt x="111" y="514"/>
                    </a:lnTo>
                    <a:lnTo>
                      <a:pt x="122" y="494"/>
                    </a:lnTo>
                    <a:lnTo>
                      <a:pt x="130" y="484"/>
                    </a:lnTo>
                    <a:lnTo>
                      <a:pt x="128" y="473"/>
                    </a:lnTo>
                    <a:lnTo>
                      <a:pt x="122" y="473"/>
                    </a:lnTo>
                    <a:lnTo>
                      <a:pt x="106" y="462"/>
                    </a:lnTo>
                    <a:lnTo>
                      <a:pt x="119" y="455"/>
                    </a:lnTo>
                    <a:lnTo>
                      <a:pt x="154" y="416"/>
                    </a:lnTo>
                    <a:lnTo>
                      <a:pt x="184" y="402"/>
                    </a:lnTo>
                    <a:lnTo>
                      <a:pt x="246" y="376"/>
                    </a:lnTo>
                    <a:lnTo>
                      <a:pt x="276" y="358"/>
                    </a:lnTo>
                    <a:lnTo>
                      <a:pt x="318" y="342"/>
                    </a:lnTo>
                    <a:lnTo>
                      <a:pt x="352" y="314"/>
                    </a:lnTo>
                    <a:lnTo>
                      <a:pt x="359" y="293"/>
                    </a:lnTo>
                    <a:lnTo>
                      <a:pt x="373" y="295"/>
                    </a:lnTo>
                    <a:lnTo>
                      <a:pt x="431" y="256"/>
                    </a:lnTo>
                    <a:lnTo>
                      <a:pt x="510" y="185"/>
                    </a:lnTo>
                    <a:lnTo>
                      <a:pt x="508" y="173"/>
                    </a:lnTo>
                    <a:lnTo>
                      <a:pt x="497" y="141"/>
                    </a:lnTo>
                    <a:lnTo>
                      <a:pt x="480" y="121"/>
                    </a:lnTo>
                    <a:lnTo>
                      <a:pt x="478" y="112"/>
                    </a:lnTo>
                    <a:lnTo>
                      <a:pt x="482" y="105"/>
                    </a:lnTo>
                    <a:lnTo>
                      <a:pt x="493" y="101"/>
                    </a:lnTo>
                    <a:lnTo>
                      <a:pt x="520" y="93"/>
                    </a:lnTo>
                    <a:lnTo>
                      <a:pt x="512" y="89"/>
                    </a:lnTo>
                    <a:lnTo>
                      <a:pt x="499" y="84"/>
                    </a:lnTo>
                    <a:lnTo>
                      <a:pt x="486" y="70"/>
                    </a:lnTo>
                    <a:lnTo>
                      <a:pt x="490" y="61"/>
                    </a:lnTo>
                    <a:lnTo>
                      <a:pt x="482" y="61"/>
                    </a:lnTo>
                    <a:lnTo>
                      <a:pt x="468" y="66"/>
                    </a:lnTo>
                    <a:lnTo>
                      <a:pt x="464" y="61"/>
                    </a:lnTo>
                    <a:lnTo>
                      <a:pt x="466" y="55"/>
                    </a:lnTo>
                    <a:lnTo>
                      <a:pt x="453" y="57"/>
                    </a:lnTo>
                    <a:lnTo>
                      <a:pt x="442" y="53"/>
                    </a:lnTo>
                    <a:lnTo>
                      <a:pt x="431" y="64"/>
                    </a:lnTo>
                    <a:lnTo>
                      <a:pt x="416" y="75"/>
                    </a:lnTo>
                    <a:lnTo>
                      <a:pt x="409" y="75"/>
                    </a:lnTo>
                    <a:lnTo>
                      <a:pt x="418" y="81"/>
                    </a:lnTo>
                    <a:lnTo>
                      <a:pt x="409" y="87"/>
                    </a:lnTo>
                    <a:lnTo>
                      <a:pt x="392" y="89"/>
                    </a:lnTo>
                    <a:lnTo>
                      <a:pt x="375" y="93"/>
                    </a:lnTo>
                    <a:lnTo>
                      <a:pt x="365" y="89"/>
                    </a:lnTo>
                    <a:lnTo>
                      <a:pt x="359" y="81"/>
                    </a:lnTo>
                    <a:lnTo>
                      <a:pt x="341" y="81"/>
                    </a:lnTo>
                    <a:lnTo>
                      <a:pt x="327" y="79"/>
                    </a:lnTo>
                    <a:lnTo>
                      <a:pt x="314" y="87"/>
                    </a:lnTo>
                    <a:lnTo>
                      <a:pt x="297" y="91"/>
                    </a:lnTo>
                    <a:lnTo>
                      <a:pt x="279" y="84"/>
                    </a:lnTo>
                    <a:lnTo>
                      <a:pt x="263" y="75"/>
                    </a:lnTo>
                    <a:lnTo>
                      <a:pt x="253" y="66"/>
                    </a:lnTo>
                    <a:lnTo>
                      <a:pt x="251" y="59"/>
                    </a:lnTo>
                    <a:lnTo>
                      <a:pt x="259" y="55"/>
                    </a:lnTo>
                    <a:lnTo>
                      <a:pt x="261" y="48"/>
                    </a:lnTo>
                    <a:lnTo>
                      <a:pt x="257" y="44"/>
                    </a:lnTo>
                    <a:lnTo>
                      <a:pt x="241" y="42"/>
                    </a:lnTo>
                    <a:lnTo>
                      <a:pt x="228" y="35"/>
                    </a:lnTo>
                    <a:lnTo>
                      <a:pt x="206" y="31"/>
                    </a:lnTo>
                    <a:lnTo>
                      <a:pt x="195" y="35"/>
                    </a:lnTo>
                    <a:lnTo>
                      <a:pt x="178" y="29"/>
                    </a:lnTo>
                    <a:lnTo>
                      <a:pt x="145" y="15"/>
                    </a:lnTo>
                    <a:lnTo>
                      <a:pt x="122" y="15"/>
                    </a:lnTo>
                    <a:lnTo>
                      <a:pt x="101" y="7"/>
                    </a:lnTo>
                    <a:lnTo>
                      <a:pt x="88" y="0"/>
                    </a:lnTo>
                    <a:lnTo>
                      <a:pt x="75" y="4"/>
                    </a:lnTo>
                    <a:lnTo>
                      <a:pt x="69" y="13"/>
                    </a:lnTo>
                    <a:lnTo>
                      <a:pt x="58" y="33"/>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7" name="Freeform 34">
                <a:extLst>
                  <a:ext uri="{FF2B5EF4-FFF2-40B4-BE49-F238E27FC236}">
                    <a16:creationId xmlns:a16="http://schemas.microsoft.com/office/drawing/2014/main" id="{12CCE0BF-D95E-556F-6CED-426D1CE9CCD2}"/>
                  </a:ext>
                </a:extLst>
              </p:cNvPr>
              <p:cNvSpPr>
                <a:spLocks/>
              </p:cNvSpPr>
              <p:nvPr/>
            </p:nvSpPr>
            <p:spPr bwMode="auto">
              <a:xfrm>
                <a:off x="1872" y="3375"/>
                <a:ext cx="244" cy="361"/>
              </a:xfrm>
              <a:custGeom>
                <a:avLst/>
                <a:gdLst>
                  <a:gd name="T0" fmla="*/ 120 w 495"/>
                  <a:gd name="T1" fmla="*/ 36 h 692"/>
                  <a:gd name="T2" fmla="*/ 117 w 495"/>
                  <a:gd name="T3" fmla="*/ 44 h 692"/>
                  <a:gd name="T4" fmla="*/ 118 w 495"/>
                  <a:gd name="T5" fmla="*/ 56 h 692"/>
                  <a:gd name="T6" fmla="*/ 110 w 495"/>
                  <a:gd name="T7" fmla="*/ 67 h 692"/>
                  <a:gd name="T8" fmla="*/ 104 w 495"/>
                  <a:gd name="T9" fmla="*/ 79 h 692"/>
                  <a:gd name="T10" fmla="*/ 102 w 495"/>
                  <a:gd name="T11" fmla="*/ 91 h 692"/>
                  <a:gd name="T12" fmla="*/ 106 w 495"/>
                  <a:gd name="T13" fmla="*/ 100 h 692"/>
                  <a:gd name="T14" fmla="*/ 103 w 495"/>
                  <a:gd name="T15" fmla="*/ 109 h 692"/>
                  <a:gd name="T16" fmla="*/ 102 w 495"/>
                  <a:gd name="T17" fmla="*/ 118 h 692"/>
                  <a:gd name="T18" fmla="*/ 100 w 495"/>
                  <a:gd name="T19" fmla="*/ 126 h 692"/>
                  <a:gd name="T20" fmla="*/ 98 w 495"/>
                  <a:gd name="T21" fmla="*/ 133 h 692"/>
                  <a:gd name="T22" fmla="*/ 96 w 495"/>
                  <a:gd name="T23" fmla="*/ 135 h 692"/>
                  <a:gd name="T24" fmla="*/ 93 w 495"/>
                  <a:gd name="T25" fmla="*/ 136 h 692"/>
                  <a:gd name="T26" fmla="*/ 87 w 495"/>
                  <a:gd name="T27" fmla="*/ 134 h 692"/>
                  <a:gd name="T28" fmla="*/ 78 w 495"/>
                  <a:gd name="T29" fmla="*/ 141 h 692"/>
                  <a:gd name="T30" fmla="*/ 77 w 495"/>
                  <a:gd name="T31" fmla="*/ 144 h 692"/>
                  <a:gd name="T32" fmla="*/ 83 w 495"/>
                  <a:gd name="T33" fmla="*/ 155 h 692"/>
                  <a:gd name="T34" fmla="*/ 80 w 495"/>
                  <a:gd name="T35" fmla="*/ 159 h 692"/>
                  <a:gd name="T36" fmla="*/ 74 w 495"/>
                  <a:gd name="T37" fmla="*/ 169 h 692"/>
                  <a:gd name="T38" fmla="*/ 69 w 495"/>
                  <a:gd name="T39" fmla="*/ 166 h 692"/>
                  <a:gd name="T40" fmla="*/ 68 w 495"/>
                  <a:gd name="T41" fmla="*/ 173 h 692"/>
                  <a:gd name="T42" fmla="*/ 67 w 495"/>
                  <a:gd name="T43" fmla="*/ 178 h 692"/>
                  <a:gd name="T44" fmla="*/ 61 w 495"/>
                  <a:gd name="T45" fmla="*/ 182 h 692"/>
                  <a:gd name="T46" fmla="*/ 58 w 495"/>
                  <a:gd name="T47" fmla="*/ 188 h 692"/>
                  <a:gd name="T48" fmla="*/ 54 w 495"/>
                  <a:gd name="T49" fmla="*/ 188 h 692"/>
                  <a:gd name="T50" fmla="*/ 52 w 495"/>
                  <a:gd name="T51" fmla="*/ 183 h 692"/>
                  <a:gd name="T52" fmla="*/ 48 w 495"/>
                  <a:gd name="T53" fmla="*/ 184 h 692"/>
                  <a:gd name="T54" fmla="*/ 42 w 495"/>
                  <a:gd name="T55" fmla="*/ 183 h 692"/>
                  <a:gd name="T56" fmla="*/ 37 w 495"/>
                  <a:gd name="T57" fmla="*/ 179 h 692"/>
                  <a:gd name="T58" fmla="*/ 31 w 495"/>
                  <a:gd name="T59" fmla="*/ 174 h 692"/>
                  <a:gd name="T60" fmla="*/ 25 w 495"/>
                  <a:gd name="T61" fmla="*/ 167 h 692"/>
                  <a:gd name="T62" fmla="*/ 15 w 495"/>
                  <a:gd name="T63" fmla="*/ 154 h 692"/>
                  <a:gd name="T64" fmla="*/ 21 w 495"/>
                  <a:gd name="T65" fmla="*/ 150 h 692"/>
                  <a:gd name="T66" fmla="*/ 24 w 495"/>
                  <a:gd name="T67" fmla="*/ 144 h 692"/>
                  <a:gd name="T68" fmla="*/ 27 w 495"/>
                  <a:gd name="T69" fmla="*/ 146 h 692"/>
                  <a:gd name="T70" fmla="*/ 29 w 495"/>
                  <a:gd name="T71" fmla="*/ 141 h 692"/>
                  <a:gd name="T72" fmla="*/ 26 w 495"/>
                  <a:gd name="T73" fmla="*/ 133 h 692"/>
                  <a:gd name="T74" fmla="*/ 26 w 495"/>
                  <a:gd name="T75" fmla="*/ 126 h 692"/>
                  <a:gd name="T76" fmla="*/ 10 w 495"/>
                  <a:gd name="T77" fmla="*/ 109 h 692"/>
                  <a:gd name="T78" fmla="*/ 2 w 495"/>
                  <a:gd name="T79" fmla="*/ 107 h 692"/>
                  <a:gd name="T80" fmla="*/ 3 w 495"/>
                  <a:gd name="T81" fmla="*/ 97 h 692"/>
                  <a:gd name="T82" fmla="*/ 6 w 495"/>
                  <a:gd name="T83" fmla="*/ 97 h 692"/>
                  <a:gd name="T84" fmla="*/ 8 w 495"/>
                  <a:gd name="T85" fmla="*/ 91 h 692"/>
                  <a:gd name="T86" fmla="*/ 12 w 495"/>
                  <a:gd name="T87" fmla="*/ 80 h 692"/>
                  <a:gd name="T88" fmla="*/ 15 w 495"/>
                  <a:gd name="T89" fmla="*/ 68 h 692"/>
                  <a:gd name="T90" fmla="*/ 11 w 495"/>
                  <a:gd name="T91" fmla="*/ 62 h 692"/>
                  <a:gd name="T92" fmla="*/ 23 w 495"/>
                  <a:gd name="T93" fmla="*/ 59 h 692"/>
                  <a:gd name="T94" fmla="*/ 35 w 495"/>
                  <a:gd name="T95" fmla="*/ 52 h 692"/>
                  <a:gd name="T96" fmla="*/ 33 w 495"/>
                  <a:gd name="T97" fmla="*/ 35 h 692"/>
                  <a:gd name="T98" fmla="*/ 43 w 495"/>
                  <a:gd name="T99" fmla="*/ 17 h 692"/>
                  <a:gd name="T100" fmla="*/ 56 w 495"/>
                  <a:gd name="T101" fmla="*/ 5 h 692"/>
                  <a:gd name="T102" fmla="*/ 64 w 495"/>
                  <a:gd name="T103" fmla="*/ 4 h 692"/>
                  <a:gd name="T104" fmla="*/ 71 w 495"/>
                  <a:gd name="T105" fmla="*/ 6 h 692"/>
                  <a:gd name="T106" fmla="*/ 83 w 495"/>
                  <a:gd name="T107" fmla="*/ 10 h 692"/>
                  <a:gd name="T108" fmla="*/ 94 w 495"/>
                  <a:gd name="T109" fmla="*/ 12 h 692"/>
                  <a:gd name="T110" fmla="*/ 106 w 495"/>
                  <a:gd name="T111" fmla="*/ 10 h 6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95" h="692">
                    <a:moveTo>
                      <a:pt x="461" y="35"/>
                    </a:moveTo>
                    <a:lnTo>
                      <a:pt x="495" y="133"/>
                    </a:lnTo>
                    <a:lnTo>
                      <a:pt x="474" y="144"/>
                    </a:lnTo>
                    <a:lnTo>
                      <a:pt x="482" y="162"/>
                    </a:lnTo>
                    <a:lnTo>
                      <a:pt x="486" y="190"/>
                    </a:lnTo>
                    <a:lnTo>
                      <a:pt x="484" y="207"/>
                    </a:lnTo>
                    <a:lnTo>
                      <a:pt x="478" y="217"/>
                    </a:lnTo>
                    <a:lnTo>
                      <a:pt x="453" y="247"/>
                    </a:lnTo>
                    <a:lnTo>
                      <a:pt x="425" y="280"/>
                    </a:lnTo>
                    <a:lnTo>
                      <a:pt x="427" y="291"/>
                    </a:lnTo>
                    <a:lnTo>
                      <a:pt x="438" y="299"/>
                    </a:lnTo>
                    <a:lnTo>
                      <a:pt x="419" y="336"/>
                    </a:lnTo>
                    <a:lnTo>
                      <a:pt x="427" y="351"/>
                    </a:lnTo>
                    <a:lnTo>
                      <a:pt x="438" y="369"/>
                    </a:lnTo>
                    <a:lnTo>
                      <a:pt x="431" y="386"/>
                    </a:lnTo>
                    <a:lnTo>
                      <a:pt x="425" y="401"/>
                    </a:lnTo>
                    <a:lnTo>
                      <a:pt x="412" y="411"/>
                    </a:lnTo>
                    <a:lnTo>
                      <a:pt x="419" y="433"/>
                    </a:lnTo>
                    <a:lnTo>
                      <a:pt x="419" y="448"/>
                    </a:lnTo>
                    <a:lnTo>
                      <a:pt x="412" y="464"/>
                    </a:lnTo>
                    <a:lnTo>
                      <a:pt x="412" y="479"/>
                    </a:lnTo>
                    <a:lnTo>
                      <a:pt x="403" y="488"/>
                    </a:lnTo>
                    <a:lnTo>
                      <a:pt x="403" y="492"/>
                    </a:lnTo>
                    <a:lnTo>
                      <a:pt x="394" y="494"/>
                    </a:lnTo>
                    <a:lnTo>
                      <a:pt x="388" y="503"/>
                    </a:lnTo>
                    <a:lnTo>
                      <a:pt x="383" y="498"/>
                    </a:lnTo>
                    <a:lnTo>
                      <a:pt x="370" y="490"/>
                    </a:lnTo>
                    <a:lnTo>
                      <a:pt x="357" y="490"/>
                    </a:lnTo>
                    <a:lnTo>
                      <a:pt x="344" y="496"/>
                    </a:lnTo>
                    <a:lnTo>
                      <a:pt x="322" y="519"/>
                    </a:lnTo>
                    <a:lnTo>
                      <a:pt x="314" y="523"/>
                    </a:lnTo>
                    <a:lnTo>
                      <a:pt x="317" y="530"/>
                    </a:lnTo>
                    <a:lnTo>
                      <a:pt x="339" y="563"/>
                    </a:lnTo>
                    <a:lnTo>
                      <a:pt x="342" y="571"/>
                    </a:lnTo>
                    <a:lnTo>
                      <a:pt x="339" y="580"/>
                    </a:lnTo>
                    <a:lnTo>
                      <a:pt x="331" y="585"/>
                    </a:lnTo>
                    <a:lnTo>
                      <a:pt x="312" y="605"/>
                    </a:lnTo>
                    <a:lnTo>
                      <a:pt x="304" y="620"/>
                    </a:lnTo>
                    <a:lnTo>
                      <a:pt x="295" y="613"/>
                    </a:lnTo>
                    <a:lnTo>
                      <a:pt x="285" y="609"/>
                    </a:lnTo>
                    <a:lnTo>
                      <a:pt x="280" y="613"/>
                    </a:lnTo>
                    <a:lnTo>
                      <a:pt x="280" y="637"/>
                    </a:lnTo>
                    <a:lnTo>
                      <a:pt x="278" y="651"/>
                    </a:lnTo>
                    <a:lnTo>
                      <a:pt x="273" y="653"/>
                    </a:lnTo>
                    <a:lnTo>
                      <a:pt x="253" y="662"/>
                    </a:lnTo>
                    <a:lnTo>
                      <a:pt x="249" y="668"/>
                    </a:lnTo>
                    <a:lnTo>
                      <a:pt x="245" y="680"/>
                    </a:lnTo>
                    <a:lnTo>
                      <a:pt x="240" y="690"/>
                    </a:lnTo>
                    <a:lnTo>
                      <a:pt x="234" y="692"/>
                    </a:lnTo>
                    <a:lnTo>
                      <a:pt x="222" y="690"/>
                    </a:lnTo>
                    <a:lnTo>
                      <a:pt x="216" y="684"/>
                    </a:lnTo>
                    <a:lnTo>
                      <a:pt x="216" y="672"/>
                    </a:lnTo>
                    <a:lnTo>
                      <a:pt x="209" y="666"/>
                    </a:lnTo>
                    <a:lnTo>
                      <a:pt x="198" y="674"/>
                    </a:lnTo>
                    <a:lnTo>
                      <a:pt x="176" y="684"/>
                    </a:lnTo>
                    <a:lnTo>
                      <a:pt x="172" y="670"/>
                    </a:lnTo>
                    <a:lnTo>
                      <a:pt x="161" y="664"/>
                    </a:lnTo>
                    <a:lnTo>
                      <a:pt x="153" y="659"/>
                    </a:lnTo>
                    <a:lnTo>
                      <a:pt x="142" y="657"/>
                    </a:lnTo>
                    <a:lnTo>
                      <a:pt x="128" y="640"/>
                    </a:lnTo>
                    <a:lnTo>
                      <a:pt x="112" y="611"/>
                    </a:lnTo>
                    <a:lnTo>
                      <a:pt x="101" y="615"/>
                    </a:lnTo>
                    <a:lnTo>
                      <a:pt x="89" y="620"/>
                    </a:lnTo>
                    <a:lnTo>
                      <a:pt x="61" y="567"/>
                    </a:lnTo>
                    <a:lnTo>
                      <a:pt x="69" y="567"/>
                    </a:lnTo>
                    <a:lnTo>
                      <a:pt x="87" y="550"/>
                    </a:lnTo>
                    <a:lnTo>
                      <a:pt x="89" y="536"/>
                    </a:lnTo>
                    <a:lnTo>
                      <a:pt x="99" y="530"/>
                    </a:lnTo>
                    <a:lnTo>
                      <a:pt x="105" y="530"/>
                    </a:lnTo>
                    <a:lnTo>
                      <a:pt x="112" y="534"/>
                    </a:lnTo>
                    <a:lnTo>
                      <a:pt x="118" y="527"/>
                    </a:lnTo>
                    <a:lnTo>
                      <a:pt x="118" y="517"/>
                    </a:lnTo>
                    <a:lnTo>
                      <a:pt x="105" y="512"/>
                    </a:lnTo>
                    <a:lnTo>
                      <a:pt x="107" y="488"/>
                    </a:lnTo>
                    <a:lnTo>
                      <a:pt x="107" y="468"/>
                    </a:lnTo>
                    <a:lnTo>
                      <a:pt x="107" y="462"/>
                    </a:lnTo>
                    <a:lnTo>
                      <a:pt x="92" y="452"/>
                    </a:lnTo>
                    <a:lnTo>
                      <a:pt x="41" y="401"/>
                    </a:lnTo>
                    <a:lnTo>
                      <a:pt x="19" y="420"/>
                    </a:lnTo>
                    <a:lnTo>
                      <a:pt x="8" y="393"/>
                    </a:lnTo>
                    <a:lnTo>
                      <a:pt x="0" y="380"/>
                    </a:lnTo>
                    <a:lnTo>
                      <a:pt x="14" y="355"/>
                    </a:lnTo>
                    <a:lnTo>
                      <a:pt x="19" y="342"/>
                    </a:lnTo>
                    <a:lnTo>
                      <a:pt x="25" y="355"/>
                    </a:lnTo>
                    <a:lnTo>
                      <a:pt x="36" y="351"/>
                    </a:lnTo>
                    <a:lnTo>
                      <a:pt x="32" y="333"/>
                    </a:lnTo>
                    <a:lnTo>
                      <a:pt x="27" y="308"/>
                    </a:lnTo>
                    <a:lnTo>
                      <a:pt x="50" y="293"/>
                    </a:lnTo>
                    <a:lnTo>
                      <a:pt x="59" y="282"/>
                    </a:lnTo>
                    <a:lnTo>
                      <a:pt x="63" y="249"/>
                    </a:lnTo>
                    <a:lnTo>
                      <a:pt x="50" y="242"/>
                    </a:lnTo>
                    <a:lnTo>
                      <a:pt x="45" y="227"/>
                    </a:lnTo>
                    <a:lnTo>
                      <a:pt x="52" y="215"/>
                    </a:lnTo>
                    <a:lnTo>
                      <a:pt x="95" y="217"/>
                    </a:lnTo>
                    <a:lnTo>
                      <a:pt x="122" y="231"/>
                    </a:lnTo>
                    <a:lnTo>
                      <a:pt x="147" y="190"/>
                    </a:lnTo>
                    <a:lnTo>
                      <a:pt x="129" y="177"/>
                    </a:lnTo>
                    <a:lnTo>
                      <a:pt x="133" y="131"/>
                    </a:lnTo>
                    <a:lnTo>
                      <a:pt x="174" y="73"/>
                    </a:lnTo>
                    <a:lnTo>
                      <a:pt x="176" y="61"/>
                    </a:lnTo>
                    <a:lnTo>
                      <a:pt x="210" y="50"/>
                    </a:lnTo>
                    <a:lnTo>
                      <a:pt x="230" y="20"/>
                    </a:lnTo>
                    <a:lnTo>
                      <a:pt x="249" y="0"/>
                    </a:lnTo>
                    <a:lnTo>
                      <a:pt x="264" y="15"/>
                    </a:lnTo>
                    <a:lnTo>
                      <a:pt x="276" y="15"/>
                    </a:lnTo>
                    <a:lnTo>
                      <a:pt x="295" y="22"/>
                    </a:lnTo>
                    <a:lnTo>
                      <a:pt x="324" y="24"/>
                    </a:lnTo>
                    <a:lnTo>
                      <a:pt x="342" y="37"/>
                    </a:lnTo>
                    <a:lnTo>
                      <a:pt x="363" y="46"/>
                    </a:lnTo>
                    <a:lnTo>
                      <a:pt x="385" y="44"/>
                    </a:lnTo>
                    <a:lnTo>
                      <a:pt x="415" y="37"/>
                    </a:lnTo>
                    <a:lnTo>
                      <a:pt x="438" y="37"/>
                    </a:lnTo>
                    <a:lnTo>
                      <a:pt x="461" y="35"/>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8" name="Freeform 35">
                <a:extLst>
                  <a:ext uri="{FF2B5EF4-FFF2-40B4-BE49-F238E27FC236}">
                    <a16:creationId xmlns:a16="http://schemas.microsoft.com/office/drawing/2014/main" id="{7E5489F9-FD82-E0BF-F651-C2F6DA133712}"/>
                  </a:ext>
                </a:extLst>
              </p:cNvPr>
              <p:cNvSpPr>
                <a:spLocks/>
              </p:cNvSpPr>
              <p:nvPr/>
            </p:nvSpPr>
            <p:spPr bwMode="auto">
              <a:xfrm>
                <a:off x="1852" y="3327"/>
                <a:ext cx="142" cy="169"/>
              </a:xfrm>
              <a:custGeom>
                <a:avLst/>
                <a:gdLst>
                  <a:gd name="T0" fmla="*/ 70 w 289"/>
                  <a:gd name="T1" fmla="*/ 25 h 324"/>
                  <a:gd name="T2" fmla="*/ 68 w 289"/>
                  <a:gd name="T3" fmla="*/ 22 h 324"/>
                  <a:gd name="T4" fmla="*/ 64 w 289"/>
                  <a:gd name="T5" fmla="*/ 22 h 324"/>
                  <a:gd name="T6" fmla="*/ 59 w 289"/>
                  <a:gd name="T7" fmla="*/ 21 h 324"/>
                  <a:gd name="T8" fmla="*/ 51 w 289"/>
                  <a:gd name="T9" fmla="*/ 18 h 324"/>
                  <a:gd name="T10" fmla="*/ 47 w 289"/>
                  <a:gd name="T11" fmla="*/ 14 h 324"/>
                  <a:gd name="T12" fmla="*/ 45 w 289"/>
                  <a:gd name="T13" fmla="*/ 13 h 324"/>
                  <a:gd name="T14" fmla="*/ 44 w 289"/>
                  <a:gd name="T15" fmla="*/ 15 h 324"/>
                  <a:gd name="T16" fmla="*/ 43 w 289"/>
                  <a:gd name="T17" fmla="*/ 19 h 324"/>
                  <a:gd name="T18" fmla="*/ 40 w 289"/>
                  <a:gd name="T19" fmla="*/ 16 h 324"/>
                  <a:gd name="T20" fmla="*/ 39 w 289"/>
                  <a:gd name="T21" fmla="*/ 14 h 324"/>
                  <a:gd name="T22" fmla="*/ 42 w 289"/>
                  <a:gd name="T23" fmla="*/ 10 h 324"/>
                  <a:gd name="T24" fmla="*/ 42 w 289"/>
                  <a:gd name="T25" fmla="*/ 10 h 324"/>
                  <a:gd name="T26" fmla="*/ 39 w 289"/>
                  <a:gd name="T27" fmla="*/ 3 h 324"/>
                  <a:gd name="T28" fmla="*/ 36 w 289"/>
                  <a:gd name="T29" fmla="*/ 4 h 324"/>
                  <a:gd name="T30" fmla="*/ 31 w 289"/>
                  <a:gd name="T31" fmla="*/ 4 h 324"/>
                  <a:gd name="T32" fmla="*/ 26 w 289"/>
                  <a:gd name="T33" fmla="*/ 0 h 324"/>
                  <a:gd name="T34" fmla="*/ 25 w 289"/>
                  <a:gd name="T35" fmla="*/ 4 h 324"/>
                  <a:gd name="T36" fmla="*/ 24 w 289"/>
                  <a:gd name="T37" fmla="*/ 7 h 324"/>
                  <a:gd name="T38" fmla="*/ 22 w 289"/>
                  <a:gd name="T39" fmla="*/ 8 h 324"/>
                  <a:gd name="T40" fmla="*/ 19 w 289"/>
                  <a:gd name="T41" fmla="*/ 10 h 324"/>
                  <a:gd name="T42" fmla="*/ 18 w 289"/>
                  <a:gd name="T43" fmla="*/ 15 h 324"/>
                  <a:gd name="T44" fmla="*/ 17 w 289"/>
                  <a:gd name="T45" fmla="*/ 17 h 324"/>
                  <a:gd name="T46" fmla="*/ 13 w 289"/>
                  <a:gd name="T47" fmla="*/ 21 h 324"/>
                  <a:gd name="T48" fmla="*/ 12 w 289"/>
                  <a:gd name="T49" fmla="*/ 25 h 324"/>
                  <a:gd name="T50" fmla="*/ 10 w 289"/>
                  <a:gd name="T51" fmla="*/ 27 h 324"/>
                  <a:gd name="T52" fmla="*/ 7 w 289"/>
                  <a:gd name="T53" fmla="*/ 28 h 324"/>
                  <a:gd name="T54" fmla="*/ 7 w 289"/>
                  <a:gd name="T55" fmla="*/ 33 h 324"/>
                  <a:gd name="T56" fmla="*/ 5 w 289"/>
                  <a:gd name="T57" fmla="*/ 35 h 324"/>
                  <a:gd name="T58" fmla="*/ 2 w 289"/>
                  <a:gd name="T59" fmla="*/ 41 h 324"/>
                  <a:gd name="T60" fmla="*/ 3 w 289"/>
                  <a:gd name="T61" fmla="*/ 43 h 324"/>
                  <a:gd name="T62" fmla="*/ 0 w 289"/>
                  <a:gd name="T63" fmla="*/ 46 h 324"/>
                  <a:gd name="T64" fmla="*/ 1 w 289"/>
                  <a:gd name="T65" fmla="*/ 50 h 324"/>
                  <a:gd name="T66" fmla="*/ 0 w 289"/>
                  <a:gd name="T67" fmla="*/ 54 h 324"/>
                  <a:gd name="T68" fmla="*/ 5 w 289"/>
                  <a:gd name="T69" fmla="*/ 58 h 324"/>
                  <a:gd name="T70" fmla="*/ 8 w 289"/>
                  <a:gd name="T71" fmla="*/ 61 h 324"/>
                  <a:gd name="T72" fmla="*/ 12 w 289"/>
                  <a:gd name="T73" fmla="*/ 58 h 324"/>
                  <a:gd name="T74" fmla="*/ 16 w 289"/>
                  <a:gd name="T75" fmla="*/ 61 h 324"/>
                  <a:gd name="T76" fmla="*/ 19 w 289"/>
                  <a:gd name="T77" fmla="*/ 65 h 324"/>
                  <a:gd name="T78" fmla="*/ 20 w 289"/>
                  <a:gd name="T79" fmla="*/ 68 h 324"/>
                  <a:gd name="T80" fmla="*/ 26 w 289"/>
                  <a:gd name="T81" fmla="*/ 70 h 324"/>
                  <a:gd name="T82" fmla="*/ 28 w 289"/>
                  <a:gd name="T83" fmla="*/ 71 h 324"/>
                  <a:gd name="T84" fmla="*/ 28 w 289"/>
                  <a:gd name="T85" fmla="*/ 77 h 324"/>
                  <a:gd name="T86" fmla="*/ 24 w 289"/>
                  <a:gd name="T87" fmla="*/ 77 h 324"/>
                  <a:gd name="T88" fmla="*/ 23 w 289"/>
                  <a:gd name="T89" fmla="*/ 84 h 324"/>
                  <a:gd name="T90" fmla="*/ 33 w 289"/>
                  <a:gd name="T91" fmla="*/ 84 h 324"/>
                  <a:gd name="T92" fmla="*/ 39 w 289"/>
                  <a:gd name="T93" fmla="*/ 88 h 324"/>
                  <a:gd name="T94" fmla="*/ 45 w 289"/>
                  <a:gd name="T95" fmla="*/ 77 h 324"/>
                  <a:gd name="T96" fmla="*/ 41 w 289"/>
                  <a:gd name="T97" fmla="*/ 73 h 324"/>
                  <a:gd name="T98" fmla="*/ 42 w 289"/>
                  <a:gd name="T99" fmla="*/ 60 h 324"/>
                  <a:gd name="T100" fmla="*/ 52 w 289"/>
                  <a:gd name="T101" fmla="*/ 45 h 324"/>
                  <a:gd name="T102" fmla="*/ 53 w 289"/>
                  <a:gd name="T103" fmla="*/ 42 h 324"/>
                  <a:gd name="T104" fmla="*/ 60 w 289"/>
                  <a:gd name="T105" fmla="*/ 39 h 324"/>
                  <a:gd name="T106" fmla="*/ 65 w 289"/>
                  <a:gd name="T107" fmla="*/ 30 h 324"/>
                  <a:gd name="T108" fmla="*/ 70 w 289"/>
                  <a:gd name="T109" fmla="*/ 25 h 32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89" h="324">
                    <a:moveTo>
                      <a:pt x="289" y="92"/>
                    </a:moveTo>
                    <a:lnTo>
                      <a:pt x="281" y="82"/>
                    </a:lnTo>
                    <a:lnTo>
                      <a:pt x="264" y="82"/>
                    </a:lnTo>
                    <a:lnTo>
                      <a:pt x="244" y="78"/>
                    </a:lnTo>
                    <a:lnTo>
                      <a:pt x="209" y="67"/>
                    </a:lnTo>
                    <a:lnTo>
                      <a:pt x="194" y="51"/>
                    </a:lnTo>
                    <a:lnTo>
                      <a:pt x="188" y="47"/>
                    </a:lnTo>
                    <a:lnTo>
                      <a:pt x="183" y="55"/>
                    </a:lnTo>
                    <a:lnTo>
                      <a:pt x="179" y="70"/>
                    </a:lnTo>
                    <a:lnTo>
                      <a:pt x="165" y="57"/>
                    </a:lnTo>
                    <a:lnTo>
                      <a:pt x="163" y="49"/>
                    </a:lnTo>
                    <a:lnTo>
                      <a:pt x="174" y="39"/>
                    </a:lnTo>
                    <a:lnTo>
                      <a:pt x="176" y="37"/>
                    </a:lnTo>
                    <a:lnTo>
                      <a:pt x="163" y="9"/>
                    </a:lnTo>
                    <a:lnTo>
                      <a:pt x="148" y="14"/>
                    </a:lnTo>
                    <a:lnTo>
                      <a:pt x="130" y="14"/>
                    </a:lnTo>
                    <a:lnTo>
                      <a:pt x="107" y="0"/>
                    </a:lnTo>
                    <a:lnTo>
                      <a:pt x="104" y="14"/>
                    </a:lnTo>
                    <a:lnTo>
                      <a:pt x="100" y="26"/>
                    </a:lnTo>
                    <a:lnTo>
                      <a:pt x="89" y="30"/>
                    </a:lnTo>
                    <a:lnTo>
                      <a:pt x="79" y="37"/>
                    </a:lnTo>
                    <a:lnTo>
                      <a:pt x="75" y="53"/>
                    </a:lnTo>
                    <a:lnTo>
                      <a:pt x="72" y="63"/>
                    </a:lnTo>
                    <a:lnTo>
                      <a:pt x="53" y="76"/>
                    </a:lnTo>
                    <a:lnTo>
                      <a:pt x="49" y="92"/>
                    </a:lnTo>
                    <a:lnTo>
                      <a:pt x="40" y="98"/>
                    </a:lnTo>
                    <a:lnTo>
                      <a:pt x="29" y="103"/>
                    </a:lnTo>
                    <a:lnTo>
                      <a:pt x="28" y="120"/>
                    </a:lnTo>
                    <a:lnTo>
                      <a:pt x="20" y="131"/>
                    </a:lnTo>
                    <a:lnTo>
                      <a:pt x="11" y="149"/>
                    </a:lnTo>
                    <a:lnTo>
                      <a:pt x="13" y="160"/>
                    </a:lnTo>
                    <a:lnTo>
                      <a:pt x="0" y="168"/>
                    </a:lnTo>
                    <a:lnTo>
                      <a:pt x="4" y="183"/>
                    </a:lnTo>
                    <a:lnTo>
                      <a:pt x="2" y="199"/>
                    </a:lnTo>
                    <a:lnTo>
                      <a:pt x="20" y="213"/>
                    </a:lnTo>
                    <a:lnTo>
                      <a:pt x="32" y="222"/>
                    </a:lnTo>
                    <a:lnTo>
                      <a:pt x="49" y="214"/>
                    </a:lnTo>
                    <a:lnTo>
                      <a:pt x="68" y="225"/>
                    </a:lnTo>
                    <a:lnTo>
                      <a:pt x="77" y="238"/>
                    </a:lnTo>
                    <a:lnTo>
                      <a:pt x="81" y="252"/>
                    </a:lnTo>
                    <a:lnTo>
                      <a:pt x="107" y="257"/>
                    </a:lnTo>
                    <a:lnTo>
                      <a:pt x="117" y="263"/>
                    </a:lnTo>
                    <a:lnTo>
                      <a:pt x="114" y="281"/>
                    </a:lnTo>
                    <a:lnTo>
                      <a:pt x="98" y="284"/>
                    </a:lnTo>
                    <a:lnTo>
                      <a:pt x="96" y="309"/>
                    </a:lnTo>
                    <a:lnTo>
                      <a:pt x="137" y="309"/>
                    </a:lnTo>
                    <a:lnTo>
                      <a:pt x="163" y="324"/>
                    </a:lnTo>
                    <a:lnTo>
                      <a:pt x="188" y="281"/>
                    </a:lnTo>
                    <a:lnTo>
                      <a:pt x="169" y="267"/>
                    </a:lnTo>
                    <a:lnTo>
                      <a:pt x="174" y="221"/>
                    </a:lnTo>
                    <a:lnTo>
                      <a:pt x="214" y="167"/>
                    </a:lnTo>
                    <a:lnTo>
                      <a:pt x="217" y="153"/>
                    </a:lnTo>
                    <a:lnTo>
                      <a:pt x="251" y="142"/>
                    </a:lnTo>
                    <a:lnTo>
                      <a:pt x="271" y="111"/>
                    </a:lnTo>
                    <a:lnTo>
                      <a:pt x="289" y="92"/>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9" name="Freeform 36">
                <a:extLst>
                  <a:ext uri="{FF2B5EF4-FFF2-40B4-BE49-F238E27FC236}">
                    <a16:creationId xmlns:a16="http://schemas.microsoft.com/office/drawing/2014/main" id="{D2FF1E4E-6C0B-748A-ED01-EB5479C67678}"/>
                  </a:ext>
                </a:extLst>
              </p:cNvPr>
              <p:cNvSpPr>
                <a:spLocks/>
              </p:cNvSpPr>
              <p:nvPr/>
            </p:nvSpPr>
            <p:spPr bwMode="auto">
              <a:xfrm>
                <a:off x="1786" y="3315"/>
                <a:ext cx="119" cy="117"/>
              </a:xfrm>
              <a:custGeom>
                <a:avLst/>
                <a:gdLst>
                  <a:gd name="T0" fmla="*/ 59 w 241"/>
                  <a:gd name="T1" fmla="*/ 6 h 225"/>
                  <a:gd name="T2" fmla="*/ 57 w 241"/>
                  <a:gd name="T3" fmla="*/ 5 h 225"/>
                  <a:gd name="T4" fmla="*/ 52 w 241"/>
                  <a:gd name="T5" fmla="*/ 9 h 225"/>
                  <a:gd name="T6" fmla="*/ 47 w 241"/>
                  <a:gd name="T7" fmla="*/ 9 h 225"/>
                  <a:gd name="T8" fmla="*/ 45 w 241"/>
                  <a:gd name="T9" fmla="*/ 11 h 225"/>
                  <a:gd name="T10" fmla="*/ 41 w 241"/>
                  <a:gd name="T11" fmla="*/ 11 h 225"/>
                  <a:gd name="T12" fmla="*/ 36 w 241"/>
                  <a:gd name="T13" fmla="*/ 7 h 225"/>
                  <a:gd name="T14" fmla="*/ 32 w 241"/>
                  <a:gd name="T15" fmla="*/ 5 h 225"/>
                  <a:gd name="T16" fmla="*/ 28 w 241"/>
                  <a:gd name="T17" fmla="*/ 6 h 225"/>
                  <a:gd name="T18" fmla="*/ 17 w 241"/>
                  <a:gd name="T19" fmla="*/ 0 h 225"/>
                  <a:gd name="T20" fmla="*/ 14 w 241"/>
                  <a:gd name="T21" fmla="*/ 3 h 225"/>
                  <a:gd name="T22" fmla="*/ 11 w 241"/>
                  <a:gd name="T23" fmla="*/ 3 h 225"/>
                  <a:gd name="T24" fmla="*/ 10 w 241"/>
                  <a:gd name="T25" fmla="*/ 6 h 225"/>
                  <a:gd name="T26" fmla="*/ 11 w 241"/>
                  <a:gd name="T27" fmla="*/ 7 h 225"/>
                  <a:gd name="T28" fmla="*/ 11 w 241"/>
                  <a:gd name="T29" fmla="*/ 9 h 225"/>
                  <a:gd name="T30" fmla="*/ 4 w 241"/>
                  <a:gd name="T31" fmla="*/ 8 h 225"/>
                  <a:gd name="T32" fmla="*/ 1 w 241"/>
                  <a:gd name="T33" fmla="*/ 10 h 225"/>
                  <a:gd name="T34" fmla="*/ 0 w 241"/>
                  <a:gd name="T35" fmla="*/ 12 h 225"/>
                  <a:gd name="T36" fmla="*/ 0 w 241"/>
                  <a:gd name="T37" fmla="*/ 17 h 225"/>
                  <a:gd name="T38" fmla="*/ 5 w 241"/>
                  <a:gd name="T39" fmla="*/ 23 h 225"/>
                  <a:gd name="T40" fmla="*/ 3 w 241"/>
                  <a:gd name="T41" fmla="*/ 28 h 225"/>
                  <a:gd name="T42" fmla="*/ 8 w 241"/>
                  <a:gd name="T43" fmla="*/ 32 h 225"/>
                  <a:gd name="T44" fmla="*/ 8 w 241"/>
                  <a:gd name="T45" fmla="*/ 35 h 225"/>
                  <a:gd name="T46" fmla="*/ 2 w 241"/>
                  <a:gd name="T47" fmla="*/ 37 h 225"/>
                  <a:gd name="T48" fmla="*/ 3 w 241"/>
                  <a:gd name="T49" fmla="*/ 43 h 225"/>
                  <a:gd name="T50" fmla="*/ 7 w 241"/>
                  <a:gd name="T51" fmla="*/ 44 h 225"/>
                  <a:gd name="T52" fmla="*/ 9 w 241"/>
                  <a:gd name="T53" fmla="*/ 50 h 225"/>
                  <a:gd name="T54" fmla="*/ 18 w 241"/>
                  <a:gd name="T55" fmla="*/ 51 h 225"/>
                  <a:gd name="T56" fmla="*/ 21 w 241"/>
                  <a:gd name="T57" fmla="*/ 55 h 225"/>
                  <a:gd name="T58" fmla="*/ 25 w 241"/>
                  <a:gd name="T59" fmla="*/ 59 h 225"/>
                  <a:gd name="T60" fmla="*/ 27 w 241"/>
                  <a:gd name="T61" fmla="*/ 58 h 225"/>
                  <a:gd name="T62" fmla="*/ 34 w 241"/>
                  <a:gd name="T63" fmla="*/ 61 h 225"/>
                  <a:gd name="T64" fmla="*/ 34 w 241"/>
                  <a:gd name="T65" fmla="*/ 57 h 225"/>
                  <a:gd name="T66" fmla="*/ 33 w 241"/>
                  <a:gd name="T67" fmla="*/ 51 h 225"/>
                  <a:gd name="T68" fmla="*/ 37 w 241"/>
                  <a:gd name="T69" fmla="*/ 50 h 225"/>
                  <a:gd name="T70" fmla="*/ 36 w 241"/>
                  <a:gd name="T71" fmla="*/ 47 h 225"/>
                  <a:gd name="T72" fmla="*/ 39 w 241"/>
                  <a:gd name="T73" fmla="*/ 41 h 225"/>
                  <a:gd name="T74" fmla="*/ 39 w 241"/>
                  <a:gd name="T75" fmla="*/ 39 h 225"/>
                  <a:gd name="T76" fmla="*/ 40 w 241"/>
                  <a:gd name="T77" fmla="*/ 34 h 225"/>
                  <a:gd name="T78" fmla="*/ 45 w 241"/>
                  <a:gd name="T79" fmla="*/ 31 h 225"/>
                  <a:gd name="T80" fmla="*/ 45 w 241"/>
                  <a:gd name="T81" fmla="*/ 27 h 225"/>
                  <a:gd name="T82" fmla="*/ 49 w 241"/>
                  <a:gd name="T83" fmla="*/ 24 h 225"/>
                  <a:gd name="T84" fmla="*/ 51 w 241"/>
                  <a:gd name="T85" fmla="*/ 22 h 225"/>
                  <a:gd name="T86" fmla="*/ 52 w 241"/>
                  <a:gd name="T87" fmla="*/ 17 h 225"/>
                  <a:gd name="T88" fmla="*/ 55 w 241"/>
                  <a:gd name="T89" fmla="*/ 15 h 225"/>
                  <a:gd name="T90" fmla="*/ 57 w 241"/>
                  <a:gd name="T91" fmla="*/ 14 h 225"/>
                  <a:gd name="T92" fmla="*/ 59 w 241"/>
                  <a:gd name="T93" fmla="*/ 6 h 22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1" h="225">
                    <a:moveTo>
                      <a:pt x="241" y="23"/>
                    </a:moveTo>
                    <a:lnTo>
                      <a:pt x="234" y="17"/>
                    </a:lnTo>
                    <a:lnTo>
                      <a:pt x="214" y="34"/>
                    </a:lnTo>
                    <a:lnTo>
                      <a:pt x="194" y="34"/>
                    </a:lnTo>
                    <a:lnTo>
                      <a:pt x="185" y="40"/>
                    </a:lnTo>
                    <a:lnTo>
                      <a:pt x="169" y="40"/>
                    </a:lnTo>
                    <a:lnTo>
                      <a:pt x="146" y="27"/>
                    </a:lnTo>
                    <a:lnTo>
                      <a:pt x="130" y="17"/>
                    </a:lnTo>
                    <a:lnTo>
                      <a:pt x="114" y="21"/>
                    </a:lnTo>
                    <a:lnTo>
                      <a:pt x="70" y="0"/>
                    </a:lnTo>
                    <a:lnTo>
                      <a:pt x="57" y="9"/>
                    </a:lnTo>
                    <a:lnTo>
                      <a:pt x="47" y="11"/>
                    </a:lnTo>
                    <a:lnTo>
                      <a:pt x="43" y="21"/>
                    </a:lnTo>
                    <a:lnTo>
                      <a:pt x="47" y="27"/>
                    </a:lnTo>
                    <a:lnTo>
                      <a:pt x="45" y="34"/>
                    </a:lnTo>
                    <a:lnTo>
                      <a:pt x="17" y="28"/>
                    </a:lnTo>
                    <a:lnTo>
                      <a:pt x="5" y="36"/>
                    </a:lnTo>
                    <a:lnTo>
                      <a:pt x="0" y="47"/>
                    </a:lnTo>
                    <a:lnTo>
                      <a:pt x="2" y="62"/>
                    </a:lnTo>
                    <a:lnTo>
                      <a:pt x="20" y="85"/>
                    </a:lnTo>
                    <a:lnTo>
                      <a:pt x="15" y="102"/>
                    </a:lnTo>
                    <a:lnTo>
                      <a:pt x="33" y="120"/>
                    </a:lnTo>
                    <a:lnTo>
                      <a:pt x="32" y="130"/>
                    </a:lnTo>
                    <a:lnTo>
                      <a:pt x="11" y="136"/>
                    </a:lnTo>
                    <a:lnTo>
                      <a:pt x="15" y="158"/>
                    </a:lnTo>
                    <a:lnTo>
                      <a:pt x="31" y="162"/>
                    </a:lnTo>
                    <a:lnTo>
                      <a:pt x="39" y="186"/>
                    </a:lnTo>
                    <a:lnTo>
                      <a:pt x="72" y="190"/>
                    </a:lnTo>
                    <a:lnTo>
                      <a:pt x="86" y="201"/>
                    </a:lnTo>
                    <a:lnTo>
                      <a:pt x="102" y="217"/>
                    </a:lnTo>
                    <a:lnTo>
                      <a:pt x="111" y="216"/>
                    </a:lnTo>
                    <a:lnTo>
                      <a:pt x="138" y="225"/>
                    </a:lnTo>
                    <a:lnTo>
                      <a:pt x="139" y="209"/>
                    </a:lnTo>
                    <a:lnTo>
                      <a:pt x="136" y="191"/>
                    </a:lnTo>
                    <a:lnTo>
                      <a:pt x="149" y="184"/>
                    </a:lnTo>
                    <a:lnTo>
                      <a:pt x="146" y="173"/>
                    </a:lnTo>
                    <a:lnTo>
                      <a:pt x="157" y="151"/>
                    </a:lnTo>
                    <a:lnTo>
                      <a:pt x="161" y="144"/>
                    </a:lnTo>
                    <a:lnTo>
                      <a:pt x="163" y="127"/>
                    </a:lnTo>
                    <a:lnTo>
                      <a:pt x="185" y="116"/>
                    </a:lnTo>
                    <a:lnTo>
                      <a:pt x="187" y="100"/>
                    </a:lnTo>
                    <a:lnTo>
                      <a:pt x="203" y="90"/>
                    </a:lnTo>
                    <a:lnTo>
                      <a:pt x="209" y="81"/>
                    </a:lnTo>
                    <a:lnTo>
                      <a:pt x="212" y="61"/>
                    </a:lnTo>
                    <a:lnTo>
                      <a:pt x="225" y="53"/>
                    </a:lnTo>
                    <a:lnTo>
                      <a:pt x="235" y="50"/>
                    </a:lnTo>
                    <a:lnTo>
                      <a:pt x="241" y="23"/>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0" name="Freeform 37">
                <a:extLst>
                  <a:ext uri="{FF2B5EF4-FFF2-40B4-BE49-F238E27FC236}">
                    <a16:creationId xmlns:a16="http://schemas.microsoft.com/office/drawing/2014/main" id="{2A0EAFEF-25A9-0DF2-F828-A0D5A597F10F}"/>
                  </a:ext>
                </a:extLst>
              </p:cNvPr>
              <p:cNvSpPr>
                <a:spLocks/>
              </p:cNvSpPr>
              <p:nvPr/>
            </p:nvSpPr>
            <p:spPr bwMode="auto">
              <a:xfrm>
                <a:off x="1795" y="3412"/>
                <a:ext cx="114" cy="81"/>
              </a:xfrm>
              <a:custGeom>
                <a:avLst/>
                <a:gdLst>
                  <a:gd name="T0" fmla="*/ 5 w 232"/>
                  <a:gd name="T1" fmla="*/ 0 h 156"/>
                  <a:gd name="T2" fmla="*/ 12 w 232"/>
                  <a:gd name="T3" fmla="*/ 1 h 156"/>
                  <a:gd name="T4" fmla="*/ 16 w 232"/>
                  <a:gd name="T5" fmla="*/ 4 h 156"/>
                  <a:gd name="T6" fmla="*/ 20 w 232"/>
                  <a:gd name="T7" fmla="*/ 8 h 156"/>
                  <a:gd name="T8" fmla="*/ 23 w 232"/>
                  <a:gd name="T9" fmla="*/ 8 h 156"/>
                  <a:gd name="T10" fmla="*/ 29 w 232"/>
                  <a:gd name="T11" fmla="*/ 10 h 156"/>
                  <a:gd name="T12" fmla="*/ 35 w 232"/>
                  <a:gd name="T13" fmla="*/ 16 h 156"/>
                  <a:gd name="T14" fmla="*/ 40 w 232"/>
                  <a:gd name="T15" fmla="*/ 14 h 156"/>
                  <a:gd name="T16" fmla="*/ 45 w 232"/>
                  <a:gd name="T17" fmla="*/ 17 h 156"/>
                  <a:gd name="T18" fmla="*/ 46 w 232"/>
                  <a:gd name="T19" fmla="*/ 20 h 156"/>
                  <a:gd name="T20" fmla="*/ 48 w 232"/>
                  <a:gd name="T21" fmla="*/ 24 h 156"/>
                  <a:gd name="T22" fmla="*/ 54 w 232"/>
                  <a:gd name="T23" fmla="*/ 25 h 156"/>
                  <a:gd name="T24" fmla="*/ 56 w 232"/>
                  <a:gd name="T25" fmla="*/ 27 h 156"/>
                  <a:gd name="T26" fmla="*/ 55 w 232"/>
                  <a:gd name="T27" fmla="*/ 32 h 156"/>
                  <a:gd name="T28" fmla="*/ 52 w 232"/>
                  <a:gd name="T29" fmla="*/ 33 h 156"/>
                  <a:gd name="T30" fmla="*/ 51 w 232"/>
                  <a:gd name="T31" fmla="*/ 38 h 156"/>
                  <a:gd name="T32" fmla="*/ 48 w 232"/>
                  <a:gd name="T33" fmla="*/ 42 h 156"/>
                  <a:gd name="T34" fmla="*/ 45 w 232"/>
                  <a:gd name="T35" fmla="*/ 42 h 156"/>
                  <a:gd name="T36" fmla="*/ 41 w 232"/>
                  <a:gd name="T37" fmla="*/ 40 h 156"/>
                  <a:gd name="T38" fmla="*/ 41 w 232"/>
                  <a:gd name="T39" fmla="*/ 34 h 156"/>
                  <a:gd name="T40" fmla="*/ 40 w 232"/>
                  <a:gd name="T41" fmla="*/ 31 h 156"/>
                  <a:gd name="T42" fmla="*/ 25 w 232"/>
                  <a:gd name="T43" fmla="*/ 31 h 156"/>
                  <a:gd name="T44" fmla="*/ 23 w 232"/>
                  <a:gd name="T45" fmla="*/ 36 h 156"/>
                  <a:gd name="T46" fmla="*/ 21 w 232"/>
                  <a:gd name="T47" fmla="*/ 39 h 156"/>
                  <a:gd name="T48" fmla="*/ 17 w 232"/>
                  <a:gd name="T49" fmla="*/ 40 h 156"/>
                  <a:gd name="T50" fmla="*/ 15 w 232"/>
                  <a:gd name="T51" fmla="*/ 39 h 156"/>
                  <a:gd name="T52" fmla="*/ 15 w 232"/>
                  <a:gd name="T53" fmla="*/ 34 h 156"/>
                  <a:gd name="T54" fmla="*/ 14 w 232"/>
                  <a:gd name="T55" fmla="*/ 31 h 156"/>
                  <a:gd name="T56" fmla="*/ 12 w 232"/>
                  <a:gd name="T57" fmla="*/ 31 h 156"/>
                  <a:gd name="T58" fmla="*/ 10 w 232"/>
                  <a:gd name="T59" fmla="*/ 33 h 156"/>
                  <a:gd name="T60" fmla="*/ 10 w 232"/>
                  <a:gd name="T61" fmla="*/ 38 h 156"/>
                  <a:gd name="T62" fmla="*/ 7 w 232"/>
                  <a:gd name="T63" fmla="*/ 40 h 156"/>
                  <a:gd name="T64" fmla="*/ 4 w 232"/>
                  <a:gd name="T65" fmla="*/ 40 h 156"/>
                  <a:gd name="T66" fmla="*/ 4 w 232"/>
                  <a:gd name="T67" fmla="*/ 32 h 156"/>
                  <a:gd name="T68" fmla="*/ 2 w 232"/>
                  <a:gd name="T69" fmla="*/ 26 h 156"/>
                  <a:gd name="T70" fmla="*/ 0 w 232"/>
                  <a:gd name="T71" fmla="*/ 22 h 156"/>
                  <a:gd name="T72" fmla="*/ 1 w 232"/>
                  <a:gd name="T73" fmla="*/ 19 h 156"/>
                  <a:gd name="T74" fmla="*/ 4 w 232"/>
                  <a:gd name="T75" fmla="*/ 16 h 156"/>
                  <a:gd name="T76" fmla="*/ 4 w 232"/>
                  <a:gd name="T77" fmla="*/ 10 h 156"/>
                  <a:gd name="T78" fmla="*/ 1 w 232"/>
                  <a:gd name="T79" fmla="*/ 6 h 156"/>
                  <a:gd name="T80" fmla="*/ 1 w 232"/>
                  <a:gd name="T81" fmla="*/ 4 h 156"/>
                  <a:gd name="T82" fmla="*/ 5 w 232"/>
                  <a:gd name="T83" fmla="*/ 0 h 1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32" h="156">
                    <a:moveTo>
                      <a:pt x="20" y="0"/>
                    </a:moveTo>
                    <a:lnTo>
                      <a:pt x="51" y="3"/>
                    </a:lnTo>
                    <a:lnTo>
                      <a:pt x="67" y="14"/>
                    </a:lnTo>
                    <a:lnTo>
                      <a:pt x="81" y="30"/>
                    </a:lnTo>
                    <a:lnTo>
                      <a:pt x="93" y="30"/>
                    </a:lnTo>
                    <a:lnTo>
                      <a:pt x="121" y="38"/>
                    </a:lnTo>
                    <a:lnTo>
                      <a:pt x="147" y="59"/>
                    </a:lnTo>
                    <a:lnTo>
                      <a:pt x="164" y="50"/>
                    </a:lnTo>
                    <a:lnTo>
                      <a:pt x="186" y="62"/>
                    </a:lnTo>
                    <a:lnTo>
                      <a:pt x="192" y="75"/>
                    </a:lnTo>
                    <a:lnTo>
                      <a:pt x="197" y="89"/>
                    </a:lnTo>
                    <a:lnTo>
                      <a:pt x="223" y="93"/>
                    </a:lnTo>
                    <a:lnTo>
                      <a:pt x="232" y="100"/>
                    </a:lnTo>
                    <a:lnTo>
                      <a:pt x="228" y="119"/>
                    </a:lnTo>
                    <a:lnTo>
                      <a:pt x="213" y="122"/>
                    </a:lnTo>
                    <a:lnTo>
                      <a:pt x="211" y="142"/>
                    </a:lnTo>
                    <a:lnTo>
                      <a:pt x="199" y="156"/>
                    </a:lnTo>
                    <a:lnTo>
                      <a:pt x="186" y="156"/>
                    </a:lnTo>
                    <a:lnTo>
                      <a:pt x="170" y="148"/>
                    </a:lnTo>
                    <a:lnTo>
                      <a:pt x="168" y="125"/>
                    </a:lnTo>
                    <a:lnTo>
                      <a:pt x="166" y="116"/>
                    </a:lnTo>
                    <a:lnTo>
                      <a:pt x="102" y="116"/>
                    </a:lnTo>
                    <a:lnTo>
                      <a:pt x="95" y="132"/>
                    </a:lnTo>
                    <a:lnTo>
                      <a:pt x="87" y="144"/>
                    </a:lnTo>
                    <a:lnTo>
                      <a:pt x="71" y="148"/>
                    </a:lnTo>
                    <a:lnTo>
                      <a:pt x="63" y="144"/>
                    </a:lnTo>
                    <a:lnTo>
                      <a:pt x="63" y="125"/>
                    </a:lnTo>
                    <a:lnTo>
                      <a:pt x="59" y="116"/>
                    </a:lnTo>
                    <a:lnTo>
                      <a:pt x="51" y="114"/>
                    </a:lnTo>
                    <a:lnTo>
                      <a:pt x="40" y="124"/>
                    </a:lnTo>
                    <a:lnTo>
                      <a:pt x="40" y="142"/>
                    </a:lnTo>
                    <a:lnTo>
                      <a:pt x="28" y="148"/>
                    </a:lnTo>
                    <a:lnTo>
                      <a:pt x="18" y="148"/>
                    </a:lnTo>
                    <a:lnTo>
                      <a:pt x="19" y="119"/>
                    </a:lnTo>
                    <a:lnTo>
                      <a:pt x="9" y="96"/>
                    </a:lnTo>
                    <a:lnTo>
                      <a:pt x="0" y="83"/>
                    </a:lnTo>
                    <a:lnTo>
                      <a:pt x="4" y="70"/>
                    </a:lnTo>
                    <a:lnTo>
                      <a:pt x="19" y="58"/>
                    </a:lnTo>
                    <a:lnTo>
                      <a:pt x="16" y="39"/>
                    </a:lnTo>
                    <a:lnTo>
                      <a:pt x="6" y="22"/>
                    </a:lnTo>
                    <a:lnTo>
                      <a:pt x="7" y="13"/>
                    </a:lnTo>
                    <a:lnTo>
                      <a:pt x="20" y="0"/>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1" name="Freeform 38">
                <a:extLst>
                  <a:ext uri="{FF2B5EF4-FFF2-40B4-BE49-F238E27FC236}">
                    <a16:creationId xmlns:a16="http://schemas.microsoft.com/office/drawing/2014/main" id="{A51E60E2-A583-FD64-A12C-7AC12FA46523}"/>
                  </a:ext>
                </a:extLst>
              </p:cNvPr>
              <p:cNvSpPr>
                <a:spLocks/>
              </p:cNvSpPr>
              <p:nvPr/>
            </p:nvSpPr>
            <p:spPr bwMode="auto">
              <a:xfrm>
                <a:off x="1475" y="3287"/>
                <a:ext cx="209" cy="86"/>
              </a:xfrm>
              <a:custGeom>
                <a:avLst/>
                <a:gdLst>
                  <a:gd name="T0" fmla="*/ 7 w 426"/>
                  <a:gd name="T1" fmla="*/ 3 h 165"/>
                  <a:gd name="T2" fmla="*/ 8 w 426"/>
                  <a:gd name="T3" fmla="*/ 5 h 165"/>
                  <a:gd name="T4" fmla="*/ 4 w 426"/>
                  <a:gd name="T5" fmla="*/ 8 h 165"/>
                  <a:gd name="T6" fmla="*/ 2 w 426"/>
                  <a:gd name="T7" fmla="*/ 13 h 165"/>
                  <a:gd name="T8" fmla="*/ 0 w 426"/>
                  <a:gd name="T9" fmla="*/ 20 h 165"/>
                  <a:gd name="T10" fmla="*/ 3 w 426"/>
                  <a:gd name="T11" fmla="*/ 26 h 165"/>
                  <a:gd name="T12" fmla="*/ 4 w 426"/>
                  <a:gd name="T13" fmla="*/ 30 h 165"/>
                  <a:gd name="T14" fmla="*/ 3 w 426"/>
                  <a:gd name="T15" fmla="*/ 35 h 165"/>
                  <a:gd name="T16" fmla="*/ 2 w 426"/>
                  <a:gd name="T17" fmla="*/ 38 h 165"/>
                  <a:gd name="T18" fmla="*/ 3 w 426"/>
                  <a:gd name="T19" fmla="*/ 41 h 165"/>
                  <a:gd name="T20" fmla="*/ 5 w 426"/>
                  <a:gd name="T21" fmla="*/ 44 h 165"/>
                  <a:gd name="T22" fmla="*/ 12 w 426"/>
                  <a:gd name="T23" fmla="*/ 44 h 165"/>
                  <a:gd name="T24" fmla="*/ 20 w 426"/>
                  <a:gd name="T25" fmla="*/ 45 h 165"/>
                  <a:gd name="T26" fmla="*/ 24 w 426"/>
                  <a:gd name="T27" fmla="*/ 43 h 165"/>
                  <a:gd name="T28" fmla="*/ 26 w 426"/>
                  <a:gd name="T29" fmla="*/ 37 h 165"/>
                  <a:gd name="T30" fmla="*/ 29 w 426"/>
                  <a:gd name="T31" fmla="*/ 38 h 165"/>
                  <a:gd name="T32" fmla="*/ 32 w 426"/>
                  <a:gd name="T33" fmla="*/ 41 h 165"/>
                  <a:gd name="T34" fmla="*/ 38 w 426"/>
                  <a:gd name="T35" fmla="*/ 36 h 165"/>
                  <a:gd name="T36" fmla="*/ 41 w 426"/>
                  <a:gd name="T37" fmla="*/ 38 h 165"/>
                  <a:gd name="T38" fmla="*/ 45 w 426"/>
                  <a:gd name="T39" fmla="*/ 42 h 165"/>
                  <a:gd name="T40" fmla="*/ 49 w 426"/>
                  <a:gd name="T41" fmla="*/ 43 h 165"/>
                  <a:gd name="T42" fmla="*/ 56 w 426"/>
                  <a:gd name="T43" fmla="*/ 37 h 165"/>
                  <a:gd name="T44" fmla="*/ 59 w 426"/>
                  <a:gd name="T45" fmla="*/ 38 h 165"/>
                  <a:gd name="T46" fmla="*/ 65 w 426"/>
                  <a:gd name="T47" fmla="*/ 40 h 165"/>
                  <a:gd name="T48" fmla="*/ 68 w 426"/>
                  <a:gd name="T49" fmla="*/ 39 h 165"/>
                  <a:gd name="T50" fmla="*/ 71 w 426"/>
                  <a:gd name="T51" fmla="*/ 37 h 165"/>
                  <a:gd name="T52" fmla="*/ 76 w 426"/>
                  <a:gd name="T53" fmla="*/ 38 h 165"/>
                  <a:gd name="T54" fmla="*/ 79 w 426"/>
                  <a:gd name="T55" fmla="*/ 36 h 165"/>
                  <a:gd name="T56" fmla="*/ 83 w 426"/>
                  <a:gd name="T57" fmla="*/ 34 h 165"/>
                  <a:gd name="T58" fmla="*/ 86 w 426"/>
                  <a:gd name="T59" fmla="*/ 31 h 165"/>
                  <a:gd name="T60" fmla="*/ 90 w 426"/>
                  <a:gd name="T61" fmla="*/ 34 h 165"/>
                  <a:gd name="T62" fmla="*/ 91 w 426"/>
                  <a:gd name="T63" fmla="*/ 30 h 165"/>
                  <a:gd name="T64" fmla="*/ 92 w 426"/>
                  <a:gd name="T65" fmla="*/ 27 h 165"/>
                  <a:gd name="T66" fmla="*/ 97 w 426"/>
                  <a:gd name="T67" fmla="*/ 25 h 165"/>
                  <a:gd name="T68" fmla="*/ 103 w 426"/>
                  <a:gd name="T69" fmla="*/ 23 h 165"/>
                  <a:gd name="T70" fmla="*/ 103 w 426"/>
                  <a:gd name="T71" fmla="*/ 21 h 165"/>
                  <a:gd name="T72" fmla="*/ 103 w 426"/>
                  <a:gd name="T73" fmla="*/ 16 h 165"/>
                  <a:gd name="T74" fmla="*/ 87 w 426"/>
                  <a:gd name="T75" fmla="*/ 12 h 165"/>
                  <a:gd name="T76" fmla="*/ 73 w 426"/>
                  <a:gd name="T77" fmla="*/ 7 h 165"/>
                  <a:gd name="T78" fmla="*/ 69 w 426"/>
                  <a:gd name="T79" fmla="*/ 8 h 165"/>
                  <a:gd name="T80" fmla="*/ 53 w 426"/>
                  <a:gd name="T81" fmla="*/ 0 h 165"/>
                  <a:gd name="T82" fmla="*/ 47 w 426"/>
                  <a:gd name="T83" fmla="*/ 3 h 165"/>
                  <a:gd name="T84" fmla="*/ 40 w 426"/>
                  <a:gd name="T85" fmla="*/ 5 h 165"/>
                  <a:gd name="T86" fmla="*/ 31 w 426"/>
                  <a:gd name="T87" fmla="*/ 5 h 165"/>
                  <a:gd name="T88" fmla="*/ 28 w 426"/>
                  <a:gd name="T89" fmla="*/ 5 h 165"/>
                  <a:gd name="T90" fmla="*/ 27 w 426"/>
                  <a:gd name="T91" fmla="*/ 3 h 165"/>
                  <a:gd name="T92" fmla="*/ 25 w 426"/>
                  <a:gd name="T93" fmla="*/ 5 h 165"/>
                  <a:gd name="T94" fmla="*/ 20 w 426"/>
                  <a:gd name="T95" fmla="*/ 5 h 165"/>
                  <a:gd name="T96" fmla="*/ 14 w 426"/>
                  <a:gd name="T97" fmla="*/ 3 h 165"/>
                  <a:gd name="T98" fmla="*/ 12 w 426"/>
                  <a:gd name="T99" fmla="*/ 2 h 165"/>
                  <a:gd name="T100" fmla="*/ 7 w 426"/>
                  <a:gd name="T101" fmla="*/ 3 h 16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26" h="165">
                    <a:moveTo>
                      <a:pt x="30" y="9"/>
                    </a:moveTo>
                    <a:lnTo>
                      <a:pt x="32" y="19"/>
                    </a:lnTo>
                    <a:lnTo>
                      <a:pt x="19" y="30"/>
                    </a:lnTo>
                    <a:lnTo>
                      <a:pt x="8" y="46"/>
                    </a:lnTo>
                    <a:lnTo>
                      <a:pt x="0" y="74"/>
                    </a:lnTo>
                    <a:lnTo>
                      <a:pt x="15" y="95"/>
                    </a:lnTo>
                    <a:lnTo>
                      <a:pt x="18" y="111"/>
                    </a:lnTo>
                    <a:lnTo>
                      <a:pt x="15" y="128"/>
                    </a:lnTo>
                    <a:lnTo>
                      <a:pt x="11" y="138"/>
                    </a:lnTo>
                    <a:lnTo>
                      <a:pt x="14" y="151"/>
                    </a:lnTo>
                    <a:lnTo>
                      <a:pt x="23" y="164"/>
                    </a:lnTo>
                    <a:lnTo>
                      <a:pt x="51" y="164"/>
                    </a:lnTo>
                    <a:lnTo>
                      <a:pt x="83" y="165"/>
                    </a:lnTo>
                    <a:lnTo>
                      <a:pt x="99" y="157"/>
                    </a:lnTo>
                    <a:lnTo>
                      <a:pt x="110" y="137"/>
                    </a:lnTo>
                    <a:lnTo>
                      <a:pt x="121" y="141"/>
                    </a:lnTo>
                    <a:lnTo>
                      <a:pt x="132" y="149"/>
                    </a:lnTo>
                    <a:lnTo>
                      <a:pt x="156" y="134"/>
                    </a:lnTo>
                    <a:lnTo>
                      <a:pt x="170" y="140"/>
                    </a:lnTo>
                    <a:lnTo>
                      <a:pt x="188" y="153"/>
                    </a:lnTo>
                    <a:lnTo>
                      <a:pt x="202" y="157"/>
                    </a:lnTo>
                    <a:lnTo>
                      <a:pt x="235" y="136"/>
                    </a:lnTo>
                    <a:lnTo>
                      <a:pt x="247" y="139"/>
                    </a:lnTo>
                    <a:lnTo>
                      <a:pt x="270" y="147"/>
                    </a:lnTo>
                    <a:lnTo>
                      <a:pt x="282" y="142"/>
                    </a:lnTo>
                    <a:lnTo>
                      <a:pt x="296" y="136"/>
                    </a:lnTo>
                    <a:lnTo>
                      <a:pt x="313" y="141"/>
                    </a:lnTo>
                    <a:lnTo>
                      <a:pt x="329" y="134"/>
                    </a:lnTo>
                    <a:lnTo>
                      <a:pt x="344" y="125"/>
                    </a:lnTo>
                    <a:lnTo>
                      <a:pt x="356" y="114"/>
                    </a:lnTo>
                    <a:lnTo>
                      <a:pt x="376" y="126"/>
                    </a:lnTo>
                    <a:lnTo>
                      <a:pt x="380" y="110"/>
                    </a:lnTo>
                    <a:lnTo>
                      <a:pt x="383" y="97"/>
                    </a:lnTo>
                    <a:lnTo>
                      <a:pt x="401" y="93"/>
                    </a:lnTo>
                    <a:lnTo>
                      <a:pt x="426" y="86"/>
                    </a:lnTo>
                    <a:lnTo>
                      <a:pt x="426" y="76"/>
                    </a:lnTo>
                    <a:lnTo>
                      <a:pt x="426" y="59"/>
                    </a:lnTo>
                    <a:lnTo>
                      <a:pt x="362" y="44"/>
                    </a:lnTo>
                    <a:lnTo>
                      <a:pt x="301" y="27"/>
                    </a:lnTo>
                    <a:lnTo>
                      <a:pt x="288" y="30"/>
                    </a:lnTo>
                    <a:lnTo>
                      <a:pt x="220" y="0"/>
                    </a:lnTo>
                    <a:lnTo>
                      <a:pt x="195" y="9"/>
                    </a:lnTo>
                    <a:lnTo>
                      <a:pt x="166" y="18"/>
                    </a:lnTo>
                    <a:lnTo>
                      <a:pt x="128" y="18"/>
                    </a:lnTo>
                    <a:lnTo>
                      <a:pt x="117" y="20"/>
                    </a:lnTo>
                    <a:lnTo>
                      <a:pt x="113" y="11"/>
                    </a:lnTo>
                    <a:lnTo>
                      <a:pt x="102" y="20"/>
                    </a:lnTo>
                    <a:lnTo>
                      <a:pt x="82" y="18"/>
                    </a:lnTo>
                    <a:lnTo>
                      <a:pt x="59" y="9"/>
                    </a:lnTo>
                    <a:lnTo>
                      <a:pt x="49" y="7"/>
                    </a:lnTo>
                    <a:lnTo>
                      <a:pt x="30" y="9"/>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2" name="Freeform 39">
                <a:extLst>
                  <a:ext uri="{FF2B5EF4-FFF2-40B4-BE49-F238E27FC236}">
                    <a16:creationId xmlns:a16="http://schemas.microsoft.com/office/drawing/2014/main" id="{06CA91F7-3907-90EA-DC48-595844958F8C}"/>
                  </a:ext>
                </a:extLst>
              </p:cNvPr>
              <p:cNvSpPr>
                <a:spLocks/>
              </p:cNvSpPr>
              <p:nvPr/>
            </p:nvSpPr>
            <p:spPr bwMode="auto">
              <a:xfrm>
                <a:off x="1660" y="3308"/>
                <a:ext cx="135" cy="86"/>
              </a:xfrm>
              <a:custGeom>
                <a:avLst/>
                <a:gdLst>
                  <a:gd name="T0" fmla="*/ 12 w 276"/>
                  <a:gd name="T1" fmla="*/ 5 h 166"/>
                  <a:gd name="T2" fmla="*/ 12 w 276"/>
                  <a:gd name="T3" fmla="*/ 12 h 166"/>
                  <a:gd name="T4" fmla="*/ 1 w 276"/>
                  <a:gd name="T5" fmla="*/ 16 h 166"/>
                  <a:gd name="T6" fmla="*/ 0 w 276"/>
                  <a:gd name="T7" fmla="*/ 23 h 166"/>
                  <a:gd name="T8" fmla="*/ 1 w 276"/>
                  <a:gd name="T9" fmla="*/ 30 h 166"/>
                  <a:gd name="T10" fmla="*/ 4 w 276"/>
                  <a:gd name="T11" fmla="*/ 32 h 166"/>
                  <a:gd name="T12" fmla="*/ 8 w 276"/>
                  <a:gd name="T13" fmla="*/ 31 h 166"/>
                  <a:gd name="T14" fmla="*/ 13 w 276"/>
                  <a:gd name="T15" fmla="*/ 30 h 166"/>
                  <a:gd name="T16" fmla="*/ 17 w 276"/>
                  <a:gd name="T17" fmla="*/ 38 h 166"/>
                  <a:gd name="T18" fmla="*/ 20 w 276"/>
                  <a:gd name="T19" fmla="*/ 37 h 166"/>
                  <a:gd name="T20" fmla="*/ 26 w 276"/>
                  <a:gd name="T21" fmla="*/ 42 h 166"/>
                  <a:gd name="T22" fmla="*/ 29 w 276"/>
                  <a:gd name="T23" fmla="*/ 45 h 166"/>
                  <a:gd name="T24" fmla="*/ 32 w 276"/>
                  <a:gd name="T25" fmla="*/ 44 h 166"/>
                  <a:gd name="T26" fmla="*/ 35 w 276"/>
                  <a:gd name="T27" fmla="*/ 42 h 166"/>
                  <a:gd name="T28" fmla="*/ 37 w 276"/>
                  <a:gd name="T29" fmla="*/ 42 h 166"/>
                  <a:gd name="T30" fmla="*/ 39 w 276"/>
                  <a:gd name="T31" fmla="*/ 41 h 166"/>
                  <a:gd name="T32" fmla="*/ 39 w 276"/>
                  <a:gd name="T33" fmla="*/ 35 h 166"/>
                  <a:gd name="T34" fmla="*/ 38 w 276"/>
                  <a:gd name="T35" fmla="*/ 32 h 166"/>
                  <a:gd name="T36" fmla="*/ 38 w 276"/>
                  <a:gd name="T37" fmla="*/ 30 h 166"/>
                  <a:gd name="T38" fmla="*/ 40 w 276"/>
                  <a:gd name="T39" fmla="*/ 28 h 166"/>
                  <a:gd name="T40" fmla="*/ 44 w 276"/>
                  <a:gd name="T41" fmla="*/ 26 h 166"/>
                  <a:gd name="T42" fmla="*/ 46 w 276"/>
                  <a:gd name="T43" fmla="*/ 25 h 166"/>
                  <a:gd name="T44" fmla="*/ 48 w 276"/>
                  <a:gd name="T45" fmla="*/ 27 h 166"/>
                  <a:gd name="T46" fmla="*/ 51 w 276"/>
                  <a:gd name="T47" fmla="*/ 25 h 166"/>
                  <a:gd name="T48" fmla="*/ 53 w 276"/>
                  <a:gd name="T49" fmla="*/ 23 h 166"/>
                  <a:gd name="T50" fmla="*/ 58 w 276"/>
                  <a:gd name="T51" fmla="*/ 22 h 166"/>
                  <a:gd name="T52" fmla="*/ 60 w 276"/>
                  <a:gd name="T53" fmla="*/ 21 h 166"/>
                  <a:gd name="T54" fmla="*/ 63 w 276"/>
                  <a:gd name="T55" fmla="*/ 21 h 166"/>
                  <a:gd name="T56" fmla="*/ 62 w 276"/>
                  <a:gd name="T57" fmla="*/ 20 h 166"/>
                  <a:gd name="T58" fmla="*/ 62 w 276"/>
                  <a:gd name="T59" fmla="*/ 17 h 166"/>
                  <a:gd name="T60" fmla="*/ 63 w 276"/>
                  <a:gd name="T61" fmla="*/ 13 h 166"/>
                  <a:gd name="T62" fmla="*/ 65 w 276"/>
                  <a:gd name="T63" fmla="*/ 12 h 166"/>
                  <a:gd name="T64" fmla="*/ 66 w 276"/>
                  <a:gd name="T65" fmla="*/ 11 h 166"/>
                  <a:gd name="T66" fmla="*/ 66 w 276"/>
                  <a:gd name="T67" fmla="*/ 9 h 166"/>
                  <a:gd name="T68" fmla="*/ 64 w 276"/>
                  <a:gd name="T69" fmla="*/ 8 h 166"/>
                  <a:gd name="T70" fmla="*/ 61 w 276"/>
                  <a:gd name="T71" fmla="*/ 7 h 166"/>
                  <a:gd name="T72" fmla="*/ 58 w 276"/>
                  <a:gd name="T73" fmla="*/ 6 h 166"/>
                  <a:gd name="T74" fmla="*/ 55 w 276"/>
                  <a:gd name="T75" fmla="*/ 6 h 166"/>
                  <a:gd name="T76" fmla="*/ 53 w 276"/>
                  <a:gd name="T77" fmla="*/ 6 h 166"/>
                  <a:gd name="T78" fmla="*/ 53 w 276"/>
                  <a:gd name="T79" fmla="*/ 5 h 166"/>
                  <a:gd name="T80" fmla="*/ 53 w 276"/>
                  <a:gd name="T81" fmla="*/ 4 h 166"/>
                  <a:gd name="T82" fmla="*/ 55 w 276"/>
                  <a:gd name="T83" fmla="*/ 3 h 166"/>
                  <a:gd name="T84" fmla="*/ 56 w 276"/>
                  <a:gd name="T85" fmla="*/ 3 h 166"/>
                  <a:gd name="T86" fmla="*/ 56 w 276"/>
                  <a:gd name="T87" fmla="*/ 1 h 166"/>
                  <a:gd name="T88" fmla="*/ 54 w 276"/>
                  <a:gd name="T89" fmla="*/ 0 h 166"/>
                  <a:gd name="T90" fmla="*/ 50 w 276"/>
                  <a:gd name="T91" fmla="*/ 1 h 166"/>
                  <a:gd name="T92" fmla="*/ 45 w 276"/>
                  <a:gd name="T93" fmla="*/ 2 h 166"/>
                  <a:gd name="T94" fmla="*/ 43 w 276"/>
                  <a:gd name="T95" fmla="*/ 2 h 166"/>
                  <a:gd name="T96" fmla="*/ 39 w 276"/>
                  <a:gd name="T97" fmla="*/ 2 h 166"/>
                  <a:gd name="T98" fmla="*/ 38 w 276"/>
                  <a:gd name="T99" fmla="*/ 1 h 166"/>
                  <a:gd name="T100" fmla="*/ 36 w 276"/>
                  <a:gd name="T101" fmla="*/ 1 h 166"/>
                  <a:gd name="T102" fmla="*/ 34 w 276"/>
                  <a:gd name="T103" fmla="*/ 3 h 166"/>
                  <a:gd name="T104" fmla="*/ 31 w 276"/>
                  <a:gd name="T105" fmla="*/ 4 h 166"/>
                  <a:gd name="T106" fmla="*/ 27 w 276"/>
                  <a:gd name="T107" fmla="*/ 3 h 166"/>
                  <a:gd name="T108" fmla="*/ 26 w 276"/>
                  <a:gd name="T109" fmla="*/ 4 h 166"/>
                  <a:gd name="T110" fmla="*/ 23 w 276"/>
                  <a:gd name="T111" fmla="*/ 6 h 166"/>
                  <a:gd name="T112" fmla="*/ 22 w 276"/>
                  <a:gd name="T113" fmla="*/ 6 h 166"/>
                  <a:gd name="T114" fmla="*/ 19 w 276"/>
                  <a:gd name="T115" fmla="*/ 5 h 166"/>
                  <a:gd name="T116" fmla="*/ 16 w 276"/>
                  <a:gd name="T117" fmla="*/ 5 h 166"/>
                  <a:gd name="T118" fmla="*/ 12 w 276"/>
                  <a:gd name="T119" fmla="*/ 5 h 16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76" h="166">
                    <a:moveTo>
                      <a:pt x="50" y="17"/>
                    </a:moveTo>
                    <a:lnTo>
                      <a:pt x="50" y="46"/>
                    </a:lnTo>
                    <a:lnTo>
                      <a:pt x="7" y="59"/>
                    </a:lnTo>
                    <a:lnTo>
                      <a:pt x="0" y="86"/>
                    </a:lnTo>
                    <a:lnTo>
                      <a:pt x="7" y="111"/>
                    </a:lnTo>
                    <a:lnTo>
                      <a:pt x="18" y="119"/>
                    </a:lnTo>
                    <a:lnTo>
                      <a:pt x="33" y="115"/>
                    </a:lnTo>
                    <a:lnTo>
                      <a:pt x="55" y="111"/>
                    </a:lnTo>
                    <a:lnTo>
                      <a:pt x="71" y="141"/>
                    </a:lnTo>
                    <a:lnTo>
                      <a:pt x="82" y="137"/>
                    </a:lnTo>
                    <a:lnTo>
                      <a:pt x="110" y="158"/>
                    </a:lnTo>
                    <a:lnTo>
                      <a:pt x="120" y="166"/>
                    </a:lnTo>
                    <a:lnTo>
                      <a:pt x="133" y="162"/>
                    </a:lnTo>
                    <a:lnTo>
                      <a:pt x="145" y="158"/>
                    </a:lnTo>
                    <a:lnTo>
                      <a:pt x="156" y="157"/>
                    </a:lnTo>
                    <a:lnTo>
                      <a:pt x="161" y="153"/>
                    </a:lnTo>
                    <a:lnTo>
                      <a:pt x="163" y="131"/>
                    </a:lnTo>
                    <a:lnTo>
                      <a:pt x="157" y="119"/>
                    </a:lnTo>
                    <a:lnTo>
                      <a:pt x="157" y="111"/>
                    </a:lnTo>
                    <a:lnTo>
                      <a:pt x="165" y="104"/>
                    </a:lnTo>
                    <a:lnTo>
                      <a:pt x="181" y="96"/>
                    </a:lnTo>
                    <a:lnTo>
                      <a:pt x="192" y="94"/>
                    </a:lnTo>
                    <a:lnTo>
                      <a:pt x="202" y="103"/>
                    </a:lnTo>
                    <a:lnTo>
                      <a:pt x="213" y="94"/>
                    </a:lnTo>
                    <a:lnTo>
                      <a:pt x="223" y="86"/>
                    </a:lnTo>
                    <a:lnTo>
                      <a:pt x="241" y="81"/>
                    </a:lnTo>
                    <a:lnTo>
                      <a:pt x="252" y="78"/>
                    </a:lnTo>
                    <a:lnTo>
                      <a:pt x="261" y="79"/>
                    </a:lnTo>
                    <a:lnTo>
                      <a:pt x="257" y="76"/>
                    </a:lnTo>
                    <a:lnTo>
                      <a:pt x="257" y="61"/>
                    </a:lnTo>
                    <a:lnTo>
                      <a:pt x="263" y="51"/>
                    </a:lnTo>
                    <a:lnTo>
                      <a:pt x="272" y="44"/>
                    </a:lnTo>
                    <a:lnTo>
                      <a:pt x="276" y="42"/>
                    </a:lnTo>
                    <a:lnTo>
                      <a:pt x="274" y="35"/>
                    </a:lnTo>
                    <a:lnTo>
                      <a:pt x="266" y="30"/>
                    </a:lnTo>
                    <a:lnTo>
                      <a:pt x="255" y="25"/>
                    </a:lnTo>
                    <a:lnTo>
                      <a:pt x="243" y="23"/>
                    </a:lnTo>
                    <a:lnTo>
                      <a:pt x="230" y="23"/>
                    </a:lnTo>
                    <a:lnTo>
                      <a:pt x="223" y="23"/>
                    </a:lnTo>
                    <a:lnTo>
                      <a:pt x="221" y="19"/>
                    </a:lnTo>
                    <a:lnTo>
                      <a:pt x="221" y="13"/>
                    </a:lnTo>
                    <a:lnTo>
                      <a:pt x="228" y="10"/>
                    </a:lnTo>
                    <a:lnTo>
                      <a:pt x="234" y="10"/>
                    </a:lnTo>
                    <a:lnTo>
                      <a:pt x="234" y="4"/>
                    </a:lnTo>
                    <a:lnTo>
                      <a:pt x="226" y="0"/>
                    </a:lnTo>
                    <a:lnTo>
                      <a:pt x="208" y="2"/>
                    </a:lnTo>
                    <a:lnTo>
                      <a:pt x="189" y="6"/>
                    </a:lnTo>
                    <a:lnTo>
                      <a:pt x="178" y="6"/>
                    </a:lnTo>
                    <a:lnTo>
                      <a:pt x="163" y="6"/>
                    </a:lnTo>
                    <a:lnTo>
                      <a:pt x="157" y="2"/>
                    </a:lnTo>
                    <a:lnTo>
                      <a:pt x="149" y="4"/>
                    </a:lnTo>
                    <a:lnTo>
                      <a:pt x="141" y="10"/>
                    </a:lnTo>
                    <a:lnTo>
                      <a:pt x="130" y="13"/>
                    </a:lnTo>
                    <a:lnTo>
                      <a:pt x="115" y="10"/>
                    </a:lnTo>
                    <a:lnTo>
                      <a:pt x="108" y="15"/>
                    </a:lnTo>
                    <a:lnTo>
                      <a:pt x="96" y="23"/>
                    </a:lnTo>
                    <a:lnTo>
                      <a:pt x="92" y="23"/>
                    </a:lnTo>
                    <a:lnTo>
                      <a:pt x="78" y="19"/>
                    </a:lnTo>
                    <a:lnTo>
                      <a:pt x="65" y="19"/>
                    </a:lnTo>
                    <a:lnTo>
                      <a:pt x="50" y="17"/>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3" name="Freeform 40">
                <a:extLst>
                  <a:ext uri="{FF2B5EF4-FFF2-40B4-BE49-F238E27FC236}">
                    <a16:creationId xmlns:a16="http://schemas.microsoft.com/office/drawing/2014/main" id="{247D222E-9EDD-5AE3-FA71-D3F92B6A2C44}"/>
                  </a:ext>
                </a:extLst>
              </p:cNvPr>
              <p:cNvSpPr>
                <a:spLocks/>
              </p:cNvSpPr>
              <p:nvPr/>
            </p:nvSpPr>
            <p:spPr bwMode="auto">
              <a:xfrm>
                <a:off x="1291" y="3264"/>
                <a:ext cx="207" cy="232"/>
              </a:xfrm>
              <a:custGeom>
                <a:avLst/>
                <a:gdLst>
                  <a:gd name="T0" fmla="*/ 97 w 420"/>
                  <a:gd name="T1" fmla="*/ 18 h 446"/>
                  <a:gd name="T2" fmla="*/ 91 w 420"/>
                  <a:gd name="T3" fmla="*/ 30 h 446"/>
                  <a:gd name="T4" fmla="*/ 94 w 420"/>
                  <a:gd name="T5" fmla="*/ 40 h 446"/>
                  <a:gd name="T6" fmla="*/ 93 w 420"/>
                  <a:gd name="T7" fmla="*/ 49 h 446"/>
                  <a:gd name="T8" fmla="*/ 98 w 420"/>
                  <a:gd name="T9" fmla="*/ 60 h 446"/>
                  <a:gd name="T10" fmla="*/ 90 w 420"/>
                  <a:gd name="T11" fmla="*/ 76 h 446"/>
                  <a:gd name="T12" fmla="*/ 95 w 420"/>
                  <a:gd name="T13" fmla="*/ 82 h 446"/>
                  <a:gd name="T14" fmla="*/ 101 w 420"/>
                  <a:gd name="T15" fmla="*/ 92 h 446"/>
                  <a:gd name="T16" fmla="*/ 100 w 420"/>
                  <a:gd name="T17" fmla="*/ 96 h 446"/>
                  <a:gd name="T18" fmla="*/ 92 w 420"/>
                  <a:gd name="T19" fmla="*/ 110 h 446"/>
                  <a:gd name="T20" fmla="*/ 84 w 420"/>
                  <a:gd name="T21" fmla="*/ 111 h 446"/>
                  <a:gd name="T22" fmla="*/ 83 w 420"/>
                  <a:gd name="T23" fmla="*/ 121 h 446"/>
                  <a:gd name="T24" fmla="*/ 73 w 420"/>
                  <a:gd name="T25" fmla="*/ 116 h 446"/>
                  <a:gd name="T26" fmla="*/ 62 w 420"/>
                  <a:gd name="T27" fmla="*/ 114 h 446"/>
                  <a:gd name="T28" fmla="*/ 51 w 420"/>
                  <a:gd name="T29" fmla="*/ 111 h 446"/>
                  <a:gd name="T30" fmla="*/ 43 w 420"/>
                  <a:gd name="T31" fmla="*/ 115 h 446"/>
                  <a:gd name="T32" fmla="*/ 43 w 420"/>
                  <a:gd name="T33" fmla="*/ 97 h 446"/>
                  <a:gd name="T34" fmla="*/ 40 w 420"/>
                  <a:gd name="T35" fmla="*/ 94 h 446"/>
                  <a:gd name="T36" fmla="*/ 28 w 420"/>
                  <a:gd name="T37" fmla="*/ 100 h 446"/>
                  <a:gd name="T38" fmla="*/ 19 w 420"/>
                  <a:gd name="T39" fmla="*/ 104 h 446"/>
                  <a:gd name="T40" fmla="*/ 13 w 420"/>
                  <a:gd name="T41" fmla="*/ 106 h 446"/>
                  <a:gd name="T42" fmla="*/ 12 w 420"/>
                  <a:gd name="T43" fmla="*/ 98 h 446"/>
                  <a:gd name="T44" fmla="*/ 19 w 420"/>
                  <a:gd name="T45" fmla="*/ 88 h 446"/>
                  <a:gd name="T46" fmla="*/ 18 w 420"/>
                  <a:gd name="T47" fmla="*/ 83 h 446"/>
                  <a:gd name="T48" fmla="*/ 25 w 420"/>
                  <a:gd name="T49" fmla="*/ 79 h 446"/>
                  <a:gd name="T50" fmla="*/ 19 w 420"/>
                  <a:gd name="T51" fmla="*/ 76 h 446"/>
                  <a:gd name="T52" fmla="*/ 17 w 420"/>
                  <a:gd name="T53" fmla="*/ 70 h 446"/>
                  <a:gd name="T54" fmla="*/ 22 w 420"/>
                  <a:gd name="T55" fmla="*/ 65 h 446"/>
                  <a:gd name="T56" fmla="*/ 15 w 420"/>
                  <a:gd name="T57" fmla="*/ 65 h 446"/>
                  <a:gd name="T58" fmla="*/ 9 w 420"/>
                  <a:gd name="T59" fmla="*/ 62 h 446"/>
                  <a:gd name="T60" fmla="*/ 13 w 420"/>
                  <a:gd name="T61" fmla="*/ 55 h 446"/>
                  <a:gd name="T62" fmla="*/ 8 w 420"/>
                  <a:gd name="T63" fmla="*/ 55 h 446"/>
                  <a:gd name="T64" fmla="*/ 2 w 420"/>
                  <a:gd name="T65" fmla="*/ 46 h 446"/>
                  <a:gd name="T66" fmla="*/ 1 w 420"/>
                  <a:gd name="T67" fmla="*/ 35 h 446"/>
                  <a:gd name="T68" fmla="*/ 9 w 420"/>
                  <a:gd name="T69" fmla="*/ 29 h 446"/>
                  <a:gd name="T70" fmla="*/ 14 w 420"/>
                  <a:gd name="T71" fmla="*/ 26 h 446"/>
                  <a:gd name="T72" fmla="*/ 26 w 420"/>
                  <a:gd name="T73" fmla="*/ 24 h 446"/>
                  <a:gd name="T74" fmla="*/ 35 w 420"/>
                  <a:gd name="T75" fmla="*/ 22 h 446"/>
                  <a:gd name="T76" fmla="*/ 38 w 420"/>
                  <a:gd name="T77" fmla="*/ 21 h 446"/>
                  <a:gd name="T78" fmla="*/ 45 w 420"/>
                  <a:gd name="T79" fmla="*/ 21 h 446"/>
                  <a:gd name="T80" fmla="*/ 43 w 420"/>
                  <a:gd name="T81" fmla="*/ 12 h 446"/>
                  <a:gd name="T82" fmla="*/ 54 w 420"/>
                  <a:gd name="T83" fmla="*/ 9 h 446"/>
                  <a:gd name="T84" fmla="*/ 57 w 420"/>
                  <a:gd name="T85" fmla="*/ 2 h 446"/>
                  <a:gd name="T86" fmla="*/ 64 w 420"/>
                  <a:gd name="T87" fmla="*/ 3 h 446"/>
                  <a:gd name="T88" fmla="*/ 69 w 420"/>
                  <a:gd name="T89" fmla="*/ 3 h 446"/>
                  <a:gd name="T90" fmla="*/ 80 w 420"/>
                  <a:gd name="T91" fmla="*/ 7 h 446"/>
                  <a:gd name="T92" fmla="*/ 86 w 420"/>
                  <a:gd name="T93" fmla="*/ 11 h 446"/>
                  <a:gd name="T94" fmla="*/ 98 w 420"/>
                  <a:gd name="T95" fmla="*/ 14 h 44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20" h="446">
                    <a:moveTo>
                      <a:pt x="402" y="50"/>
                    </a:moveTo>
                    <a:lnTo>
                      <a:pt x="405" y="61"/>
                    </a:lnTo>
                    <a:lnTo>
                      <a:pt x="398" y="68"/>
                    </a:lnTo>
                    <a:lnTo>
                      <a:pt x="390" y="76"/>
                    </a:lnTo>
                    <a:lnTo>
                      <a:pt x="380" y="90"/>
                    </a:lnTo>
                    <a:lnTo>
                      <a:pt x="373" y="112"/>
                    </a:lnTo>
                    <a:lnTo>
                      <a:pt x="371" y="117"/>
                    </a:lnTo>
                    <a:lnTo>
                      <a:pt x="388" y="139"/>
                    </a:lnTo>
                    <a:lnTo>
                      <a:pt x="388" y="147"/>
                    </a:lnTo>
                    <a:lnTo>
                      <a:pt x="390" y="158"/>
                    </a:lnTo>
                    <a:lnTo>
                      <a:pt x="386" y="172"/>
                    </a:lnTo>
                    <a:lnTo>
                      <a:pt x="384" y="180"/>
                    </a:lnTo>
                    <a:lnTo>
                      <a:pt x="386" y="195"/>
                    </a:lnTo>
                    <a:lnTo>
                      <a:pt x="396" y="213"/>
                    </a:lnTo>
                    <a:lnTo>
                      <a:pt x="402" y="221"/>
                    </a:lnTo>
                    <a:lnTo>
                      <a:pt x="398" y="232"/>
                    </a:lnTo>
                    <a:lnTo>
                      <a:pt x="375" y="259"/>
                    </a:lnTo>
                    <a:lnTo>
                      <a:pt x="369" y="283"/>
                    </a:lnTo>
                    <a:lnTo>
                      <a:pt x="373" y="298"/>
                    </a:lnTo>
                    <a:lnTo>
                      <a:pt x="380" y="306"/>
                    </a:lnTo>
                    <a:lnTo>
                      <a:pt x="390" y="304"/>
                    </a:lnTo>
                    <a:lnTo>
                      <a:pt x="398" y="304"/>
                    </a:lnTo>
                    <a:lnTo>
                      <a:pt x="409" y="320"/>
                    </a:lnTo>
                    <a:lnTo>
                      <a:pt x="416" y="338"/>
                    </a:lnTo>
                    <a:lnTo>
                      <a:pt x="420" y="350"/>
                    </a:lnTo>
                    <a:lnTo>
                      <a:pt x="418" y="356"/>
                    </a:lnTo>
                    <a:lnTo>
                      <a:pt x="409" y="356"/>
                    </a:lnTo>
                    <a:lnTo>
                      <a:pt x="402" y="367"/>
                    </a:lnTo>
                    <a:lnTo>
                      <a:pt x="388" y="388"/>
                    </a:lnTo>
                    <a:lnTo>
                      <a:pt x="377" y="407"/>
                    </a:lnTo>
                    <a:lnTo>
                      <a:pt x="365" y="400"/>
                    </a:lnTo>
                    <a:lnTo>
                      <a:pt x="354" y="400"/>
                    </a:lnTo>
                    <a:lnTo>
                      <a:pt x="344" y="409"/>
                    </a:lnTo>
                    <a:lnTo>
                      <a:pt x="336" y="420"/>
                    </a:lnTo>
                    <a:lnTo>
                      <a:pt x="340" y="428"/>
                    </a:lnTo>
                    <a:lnTo>
                      <a:pt x="342" y="446"/>
                    </a:lnTo>
                    <a:lnTo>
                      <a:pt x="322" y="424"/>
                    </a:lnTo>
                    <a:lnTo>
                      <a:pt x="314" y="428"/>
                    </a:lnTo>
                    <a:lnTo>
                      <a:pt x="303" y="428"/>
                    </a:lnTo>
                    <a:lnTo>
                      <a:pt x="292" y="430"/>
                    </a:lnTo>
                    <a:lnTo>
                      <a:pt x="268" y="424"/>
                    </a:lnTo>
                    <a:lnTo>
                      <a:pt x="255" y="422"/>
                    </a:lnTo>
                    <a:lnTo>
                      <a:pt x="235" y="426"/>
                    </a:lnTo>
                    <a:lnTo>
                      <a:pt x="219" y="418"/>
                    </a:lnTo>
                    <a:lnTo>
                      <a:pt x="211" y="409"/>
                    </a:lnTo>
                    <a:lnTo>
                      <a:pt x="205" y="411"/>
                    </a:lnTo>
                    <a:lnTo>
                      <a:pt x="199" y="418"/>
                    </a:lnTo>
                    <a:lnTo>
                      <a:pt x="178" y="424"/>
                    </a:lnTo>
                    <a:lnTo>
                      <a:pt x="165" y="400"/>
                    </a:lnTo>
                    <a:lnTo>
                      <a:pt x="178" y="369"/>
                    </a:lnTo>
                    <a:lnTo>
                      <a:pt x="178" y="358"/>
                    </a:lnTo>
                    <a:lnTo>
                      <a:pt x="175" y="347"/>
                    </a:lnTo>
                    <a:lnTo>
                      <a:pt x="169" y="335"/>
                    </a:lnTo>
                    <a:lnTo>
                      <a:pt x="165" y="347"/>
                    </a:lnTo>
                    <a:lnTo>
                      <a:pt x="154" y="352"/>
                    </a:lnTo>
                    <a:lnTo>
                      <a:pt x="140" y="361"/>
                    </a:lnTo>
                    <a:lnTo>
                      <a:pt x="114" y="371"/>
                    </a:lnTo>
                    <a:lnTo>
                      <a:pt x="99" y="373"/>
                    </a:lnTo>
                    <a:lnTo>
                      <a:pt x="86" y="375"/>
                    </a:lnTo>
                    <a:lnTo>
                      <a:pt x="79" y="384"/>
                    </a:lnTo>
                    <a:lnTo>
                      <a:pt x="71" y="393"/>
                    </a:lnTo>
                    <a:lnTo>
                      <a:pt x="53" y="402"/>
                    </a:lnTo>
                    <a:lnTo>
                      <a:pt x="55" y="393"/>
                    </a:lnTo>
                    <a:lnTo>
                      <a:pt x="48" y="388"/>
                    </a:lnTo>
                    <a:lnTo>
                      <a:pt x="50" y="375"/>
                    </a:lnTo>
                    <a:lnTo>
                      <a:pt x="48" y="363"/>
                    </a:lnTo>
                    <a:lnTo>
                      <a:pt x="44" y="354"/>
                    </a:lnTo>
                    <a:lnTo>
                      <a:pt x="59" y="342"/>
                    </a:lnTo>
                    <a:lnTo>
                      <a:pt x="79" y="324"/>
                    </a:lnTo>
                    <a:lnTo>
                      <a:pt x="71" y="320"/>
                    </a:lnTo>
                    <a:lnTo>
                      <a:pt x="64" y="310"/>
                    </a:lnTo>
                    <a:lnTo>
                      <a:pt x="73" y="308"/>
                    </a:lnTo>
                    <a:lnTo>
                      <a:pt x="79" y="301"/>
                    </a:lnTo>
                    <a:lnTo>
                      <a:pt x="94" y="296"/>
                    </a:lnTo>
                    <a:lnTo>
                      <a:pt x="101" y="292"/>
                    </a:lnTo>
                    <a:lnTo>
                      <a:pt x="99" y="283"/>
                    </a:lnTo>
                    <a:lnTo>
                      <a:pt x="86" y="283"/>
                    </a:lnTo>
                    <a:lnTo>
                      <a:pt x="79" y="283"/>
                    </a:lnTo>
                    <a:lnTo>
                      <a:pt x="71" y="278"/>
                    </a:lnTo>
                    <a:lnTo>
                      <a:pt x="68" y="270"/>
                    </a:lnTo>
                    <a:lnTo>
                      <a:pt x="68" y="257"/>
                    </a:lnTo>
                    <a:lnTo>
                      <a:pt x="73" y="248"/>
                    </a:lnTo>
                    <a:lnTo>
                      <a:pt x="79" y="239"/>
                    </a:lnTo>
                    <a:lnTo>
                      <a:pt x="90" y="239"/>
                    </a:lnTo>
                    <a:lnTo>
                      <a:pt x="81" y="230"/>
                    </a:lnTo>
                    <a:lnTo>
                      <a:pt x="66" y="235"/>
                    </a:lnTo>
                    <a:lnTo>
                      <a:pt x="61" y="241"/>
                    </a:lnTo>
                    <a:lnTo>
                      <a:pt x="44" y="252"/>
                    </a:lnTo>
                    <a:lnTo>
                      <a:pt x="37" y="241"/>
                    </a:lnTo>
                    <a:lnTo>
                      <a:pt x="39" y="228"/>
                    </a:lnTo>
                    <a:lnTo>
                      <a:pt x="42" y="217"/>
                    </a:lnTo>
                    <a:lnTo>
                      <a:pt x="50" y="208"/>
                    </a:lnTo>
                    <a:lnTo>
                      <a:pt x="53" y="201"/>
                    </a:lnTo>
                    <a:lnTo>
                      <a:pt x="48" y="195"/>
                    </a:lnTo>
                    <a:lnTo>
                      <a:pt x="39" y="199"/>
                    </a:lnTo>
                    <a:lnTo>
                      <a:pt x="33" y="201"/>
                    </a:lnTo>
                    <a:lnTo>
                      <a:pt x="24" y="186"/>
                    </a:lnTo>
                    <a:lnTo>
                      <a:pt x="17" y="176"/>
                    </a:lnTo>
                    <a:lnTo>
                      <a:pt x="11" y="172"/>
                    </a:lnTo>
                    <a:lnTo>
                      <a:pt x="0" y="168"/>
                    </a:lnTo>
                    <a:lnTo>
                      <a:pt x="7" y="160"/>
                    </a:lnTo>
                    <a:lnTo>
                      <a:pt x="7" y="130"/>
                    </a:lnTo>
                    <a:lnTo>
                      <a:pt x="13" y="124"/>
                    </a:lnTo>
                    <a:lnTo>
                      <a:pt x="29" y="112"/>
                    </a:lnTo>
                    <a:lnTo>
                      <a:pt x="39" y="105"/>
                    </a:lnTo>
                    <a:lnTo>
                      <a:pt x="48" y="101"/>
                    </a:lnTo>
                    <a:lnTo>
                      <a:pt x="59" y="105"/>
                    </a:lnTo>
                    <a:lnTo>
                      <a:pt x="59" y="97"/>
                    </a:lnTo>
                    <a:lnTo>
                      <a:pt x="73" y="82"/>
                    </a:lnTo>
                    <a:lnTo>
                      <a:pt x="81" y="84"/>
                    </a:lnTo>
                    <a:lnTo>
                      <a:pt x="107" y="90"/>
                    </a:lnTo>
                    <a:lnTo>
                      <a:pt x="117" y="94"/>
                    </a:lnTo>
                    <a:lnTo>
                      <a:pt x="126" y="90"/>
                    </a:lnTo>
                    <a:lnTo>
                      <a:pt x="143" y="82"/>
                    </a:lnTo>
                    <a:lnTo>
                      <a:pt x="147" y="78"/>
                    </a:lnTo>
                    <a:lnTo>
                      <a:pt x="154" y="82"/>
                    </a:lnTo>
                    <a:lnTo>
                      <a:pt x="159" y="76"/>
                    </a:lnTo>
                    <a:lnTo>
                      <a:pt x="167" y="80"/>
                    </a:lnTo>
                    <a:lnTo>
                      <a:pt x="180" y="84"/>
                    </a:lnTo>
                    <a:lnTo>
                      <a:pt x="184" y="78"/>
                    </a:lnTo>
                    <a:lnTo>
                      <a:pt x="184" y="66"/>
                    </a:lnTo>
                    <a:lnTo>
                      <a:pt x="180" y="55"/>
                    </a:lnTo>
                    <a:lnTo>
                      <a:pt x="178" y="46"/>
                    </a:lnTo>
                    <a:lnTo>
                      <a:pt x="192" y="40"/>
                    </a:lnTo>
                    <a:lnTo>
                      <a:pt x="211" y="29"/>
                    </a:lnTo>
                    <a:lnTo>
                      <a:pt x="222" y="33"/>
                    </a:lnTo>
                    <a:lnTo>
                      <a:pt x="215" y="20"/>
                    </a:lnTo>
                    <a:lnTo>
                      <a:pt x="224" y="15"/>
                    </a:lnTo>
                    <a:lnTo>
                      <a:pt x="235" y="7"/>
                    </a:lnTo>
                    <a:lnTo>
                      <a:pt x="243" y="0"/>
                    </a:lnTo>
                    <a:lnTo>
                      <a:pt x="252" y="0"/>
                    </a:lnTo>
                    <a:lnTo>
                      <a:pt x="261" y="11"/>
                    </a:lnTo>
                    <a:lnTo>
                      <a:pt x="268" y="2"/>
                    </a:lnTo>
                    <a:lnTo>
                      <a:pt x="279" y="2"/>
                    </a:lnTo>
                    <a:lnTo>
                      <a:pt x="283" y="9"/>
                    </a:lnTo>
                    <a:lnTo>
                      <a:pt x="301" y="9"/>
                    </a:lnTo>
                    <a:lnTo>
                      <a:pt x="320" y="15"/>
                    </a:lnTo>
                    <a:lnTo>
                      <a:pt x="331" y="27"/>
                    </a:lnTo>
                    <a:lnTo>
                      <a:pt x="336" y="42"/>
                    </a:lnTo>
                    <a:lnTo>
                      <a:pt x="342" y="46"/>
                    </a:lnTo>
                    <a:lnTo>
                      <a:pt x="356" y="42"/>
                    </a:lnTo>
                    <a:lnTo>
                      <a:pt x="367" y="48"/>
                    </a:lnTo>
                    <a:lnTo>
                      <a:pt x="382" y="53"/>
                    </a:lnTo>
                    <a:lnTo>
                      <a:pt x="402" y="50"/>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4" name="Freeform 41">
                <a:extLst>
                  <a:ext uri="{FF2B5EF4-FFF2-40B4-BE49-F238E27FC236}">
                    <a16:creationId xmlns:a16="http://schemas.microsoft.com/office/drawing/2014/main" id="{81E4D10A-8062-540B-348A-75DB95535C26}"/>
                  </a:ext>
                </a:extLst>
              </p:cNvPr>
              <p:cNvSpPr>
                <a:spLocks/>
              </p:cNvSpPr>
              <p:nvPr/>
            </p:nvSpPr>
            <p:spPr bwMode="auto">
              <a:xfrm>
                <a:off x="1472" y="3346"/>
                <a:ext cx="435" cy="366"/>
              </a:xfrm>
              <a:custGeom>
                <a:avLst/>
                <a:gdLst>
                  <a:gd name="T0" fmla="*/ 12 w 877"/>
                  <a:gd name="T1" fmla="*/ 54 h 702"/>
                  <a:gd name="T2" fmla="*/ 5 w 877"/>
                  <a:gd name="T3" fmla="*/ 40 h 702"/>
                  <a:gd name="T4" fmla="*/ 1 w 877"/>
                  <a:gd name="T5" fmla="*/ 27 h 702"/>
                  <a:gd name="T6" fmla="*/ 12 w 877"/>
                  <a:gd name="T7" fmla="*/ 13 h 702"/>
                  <a:gd name="T8" fmla="*/ 28 w 877"/>
                  <a:gd name="T9" fmla="*/ 8 h 702"/>
                  <a:gd name="T10" fmla="*/ 39 w 877"/>
                  <a:gd name="T11" fmla="*/ 5 h 702"/>
                  <a:gd name="T12" fmla="*/ 54 w 877"/>
                  <a:gd name="T13" fmla="*/ 10 h 702"/>
                  <a:gd name="T14" fmla="*/ 73 w 877"/>
                  <a:gd name="T15" fmla="*/ 6 h 702"/>
                  <a:gd name="T16" fmla="*/ 87 w 877"/>
                  <a:gd name="T17" fmla="*/ 0 h 702"/>
                  <a:gd name="T18" fmla="*/ 97 w 877"/>
                  <a:gd name="T19" fmla="*/ 12 h 702"/>
                  <a:gd name="T20" fmla="*/ 112 w 877"/>
                  <a:gd name="T21" fmla="*/ 17 h 702"/>
                  <a:gd name="T22" fmla="*/ 126 w 877"/>
                  <a:gd name="T23" fmla="*/ 23 h 702"/>
                  <a:gd name="T24" fmla="*/ 131 w 877"/>
                  <a:gd name="T25" fmla="*/ 14 h 702"/>
                  <a:gd name="T26" fmla="*/ 135 w 877"/>
                  <a:gd name="T27" fmla="*/ 7 h 702"/>
                  <a:gd name="T28" fmla="*/ 146 w 877"/>
                  <a:gd name="T29" fmla="*/ 3 h 702"/>
                  <a:gd name="T30" fmla="*/ 158 w 877"/>
                  <a:gd name="T31" fmla="*/ 11 h 702"/>
                  <a:gd name="T32" fmla="*/ 157 w 877"/>
                  <a:gd name="T33" fmla="*/ 20 h 702"/>
                  <a:gd name="T34" fmla="*/ 160 w 877"/>
                  <a:gd name="T35" fmla="*/ 39 h 702"/>
                  <a:gd name="T36" fmla="*/ 159 w 877"/>
                  <a:gd name="T37" fmla="*/ 53 h 702"/>
                  <a:gd name="T38" fmla="*/ 163 w 877"/>
                  <a:gd name="T39" fmla="*/ 69 h 702"/>
                  <a:gd name="T40" fmla="*/ 169 w 877"/>
                  <a:gd name="T41" fmla="*/ 73 h 702"/>
                  <a:gd name="T42" fmla="*/ 173 w 877"/>
                  <a:gd name="T43" fmla="*/ 67 h 702"/>
                  <a:gd name="T44" fmla="*/ 180 w 877"/>
                  <a:gd name="T45" fmla="*/ 74 h 702"/>
                  <a:gd name="T46" fmla="*/ 199 w 877"/>
                  <a:gd name="T47" fmla="*/ 66 h 702"/>
                  <a:gd name="T48" fmla="*/ 207 w 877"/>
                  <a:gd name="T49" fmla="*/ 77 h 702"/>
                  <a:gd name="T50" fmla="*/ 210 w 877"/>
                  <a:gd name="T51" fmla="*/ 92 h 702"/>
                  <a:gd name="T52" fmla="*/ 205 w 877"/>
                  <a:gd name="T53" fmla="*/ 110 h 702"/>
                  <a:gd name="T54" fmla="*/ 196 w 877"/>
                  <a:gd name="T55" fmla="*/ 118 h 702"/>
                  <a:gd name="T56" fmla="*/ 193 w 877"/>
                  <a:gd name="T57" fmla="*/ 132 h 702"/>
                  <a:gd name="T58" fmla="*/ 185 w 877"/>
                  <a:gd name="T59" fmla="*/ 120 h 702"/>
                  <a:gd name="T60" fmla="*/ 165 w 877"/>
                  <a:gd name="T61" fmla="*/ 113 h 702"/>
                  <a:gd name="T62" fmla="*/ 156 w 877"/>
                  <a:gd name="T63" fmla="*/ 115 h 702"/>
                  <a:gd name="T64" fmla="*/ 142 w 877"/>
                  <a:gd name="T65" fmla="*/ 125 h 702"/>
                  <a:gd name="T66" fmla="*/ 121 w 877"/>
                  <a:gd name="T67" fmla="*/ 149 h 702"/>
                  <a:gd name="T68" fmla="*/ 105 w 877"/>
                  <a:gd name="T69" fmla="*/ 164 h 702"/>
                  <a:gd name="T70" fmla="*/ 101 w 877"/>
                  <a:gd name="T71" fmla="*/ 173 h 702"/>
                  <a:gd name="T72" fmla="*/ 94 w 877"/>
                  <a:gd name="T73" fmla="*/ 187 h 702"/>
                  <a:gd name="T74" fmla="*/ 83 w 877"/>
                  <a:gd name="T75" fmla="*/ 185 h 702"/>
                  <a:gd name="T76" fmla="*/ 66 w 877"/>
                  <a:gd name="T77" fmla="*/ 188 h 702"/>
                  <a:gd name="T78" fmla="*/ 54 w 877"/>
                  <a:gd name="T79" fmla="*/ 177 h 702"/>
                  <a:gd name="T80" fmla="*/ 32 w 877"/>
                  <a:gd name="T81" fmla="*/ 167 h 702"/>
                  <a:gd name="T82" fmla="*/ 13 w 877"/>
                  <a:gd name="T83" fmla="*/ 180 h 702"/>
                  <a:gd name="T84" fmla="*/ 8 w 877"/>
                  <a:gd name="T85" fmla="*/ 169 h 702"/>
                  <a:gd name="T86" fmla="*/ 9 w 877"/>
                  <a:gd name="T87" fmla="*/ 145 h 702"/>
                  <a:gd name="T88" fmla="*/ 27 w 877"/>
                  <a:gd name="T89" fmla="*/ 109 h 702"/>
                  <a:gd name="T90" fmla="*/ 35 w 877"/>
                  <a:gd name="T91" fmla="*/ 93 h 702"/>
                  <a:gd name="T92" fmla="*/ 24 w 877"/>
                  <a:gd name="T93" fmla="*/ 87 h 702"/>
                  <a:gd name="T94" fmla="*/ 16 w 877"/>
                  <a:gd name="T95" fmla="*/ 69 h 702"/>
                  <a:gd name="T96" fmla="*/ 2 w 877"/>
                  <a:gd name="T97" fmla="*/ 68 h 7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877" h="702">
                    <a:moveTo>
                      <a:pt x="8" y="251"/>
                    </a:moveTo>
                    <a:lnTo>
                      <a:pt x="21" y="226"/>
                    </a:lnTo>
                    <a:lnTo>
                      <a:pt x="39" y="196"/>
                    </a:lnTo>
                    <a:lnTo>
                      <a:pt x="48" y="198"/>
                    </a:lnTo>
                    <a:lnTo>
                      <a:pt x="50" y="190"/>
                    </a:lnTo>
                    <a:lnTo>
                      <a:pt x="39" y="156"/>
                    </a:lnTo>
                    <a:lnTo>
                      <a:pt x="25" y="144"/>
                    </a:lnTo>
                    <a:lnTo>
                      <a:pt x="23" y="146"/>
                    </a:lnTo>
                    <a:lnTo>
                      <a:pt x="14" y="148"/>
                    </a:lnTo>
                    <a:lnTo>
                      <a:pt x="4" y="136"/>
                    </a:lnTo>
                    <a:lnTo>
                      <a:pt x="0" y="121"/>
                    </a:lnTo>
                    <a:lnTo>
                      <a:pt x="6" y="97"/>
                    </a:lnTo>
                    <a:lnTo>
                      <a:pt x="29" y="75"/>
                    </a:lnTo>
                    <a:lnTo>
                      <a:pt x="33" y="61"/>
                    </a:lnTo>
                    <a:lnTo>
                      <a:pt x="29" y="50"/>
                    </a:lnTo>
                    <a:lnTo>
                      <a:pt x="48" y="47"/>
                    </a:lnTo>
                    <a:lnTo>
                      <a:pt x="77" y="50"/>
                    </a:lnTo>
                    <a:lnTo>
                      <a:pt x="90" y="50"/>
                    </a:lnTo>
                    <a:lnTo>
                      <a:pt x="101" y="45"/>
                    </a:lnTo>
                    <a:lnTo>
                      <a:pt x="116" y="29"/>
                    </a:lnTo>
                    <a:lnTo>
                      <a:pt x="119" y="24"/>
                    </a:lnTo>
                    <a:lnTo>
                      <a:pt x="127" y="26"/>
                    </a:lnTo>
                    <a:lnTo>
                      <a:pt x="138" y="35"/>
                    </a:lnTo>
                    <a:lnTo>
                      <a:pt x="162" y="20"/>
                    </a:lnTo>
                    <a:lnTo>
                      <a:pt x="182" y="29"/>
                    </a:lnTo>
                    <a:lnTo>
                      <a:pt x="194" y="39"/>
                    </a:lnTo>
                    <a:lnTo>
                      <a:pt x="207" y="43"/>
                    </a:lnTo>
                    <a:lnTo>
                      <a:pt x="221" y="37"/>
                    </a:lnTo>
                    <a:lnTo>
                      <a:pt x="241" y="22"/>
                    </a:lnTo>
                    <a:lnTo>
                      <a:pt x="276" y="33"/>
                    </a:lnTo>
                    <a:lnTo>
                      <a:pt x="285" y="29"/>
                    </a:lnTo>
                    <a:lnTo>
                      <a:pt x="302" y="22"/>
                    </a:lnTo>
                    <a:lnTo>
                      <a:pt x="318" y="26"/>
                    </a:lnTo>
                    <a:lnTo>
                      <a:pt x="336" y="20"/>
                    </a:lnTo>
                    <a:lnTo>
                      <a:pt x="350" y="10"/>
                    </a:lnTo>
                    <a:lnTo>
                      <a:pt x="362" y="0"/>
                    </a:lnTo>
                    <a:lnTo>
                      <a:pt x="379" y="10"/>
                    </a:lnTo>
                    <a:lnTo>
                      <a:pt x="386" y="24"/>
                    </a:lnTo>
                    <a:lnTo>
                      <a:pt x="390" y="39"/>
                    </a:lnTo>
                    <a:lnTo>
                      <a:pt x="400" y="45"/>
                    </a:lnTo>
                    <a:lnTo>
                      <a:pt x="415" y="41"/>
                    </a:lnTo>
                    <a:lnTo>
                      <a:pt x="436" y="35"/>
                    </a:lnTo>
                    <a:lnTo>
                      <a:pt x="453" y="68"/>
                    </a:lnTo>
                    <a:lnTo>
                      <a:pt x="464" y="61"/>
                    </a:lnTo>
                    <a:lnTo>
                      <a:pt x="485" y="79"/>
                    </a:lnTo>
                    <a:lnTo>
                      <a:pt x="501" y="92"/>
                    </a:lnTo>
                    <a:lnTo>
                      <a:pt x="510" y="90"/>
                    </a:lnTo>
                    <a:lnTo>
                      <a:pt x="523" y="86"/>
                    </a:lnTo>
                    <a:lnTo>
                      <a:pt x="536" y="83"/>
                    </a:lnTo>
                    <a:lnTo>
                      <a:pt x="543" y="79"/>
                    </a:lnTo>
                    <a:lnTo>
                      <a:pt x="545" y="55"/>
                    </a:lnTo>
                    <a:lnTo>
                      <a:pt x="541" y="50"/>
                    </a:lnTo>
                    <a:lnTo>
                      <a:pt x="536" y="41"/>
                    </a:lnTo>
                    <a:lnTo>
                      <a:pt x="538" y="35"/>
                    </a:lnTo>
                    <a:lnTo>
                      <a:pt x="547" y="29"/>
                    </a:lnTo>
                    <a:lnTo>
                      <a:pt x="560" y="24"/>
                    </a:lnTo>
                    <a:lnTo>
                      <a:pt x="573" y="20"/>
                    </a:lnTo>
                    <a:lnTo>
                      <a:pt x="584" y="29"/>
                    </a:lnTo>
                    <a:lnTo>
                      <a:pt x="595" y="20"/>
                    </a:lnTo>
                    <a:lnTo>
                      <a:pt x="605" y="12"/>
                    </a:lnTo>
                    <a:lnTo>
                      <a:pt x="625" y="8"/>
                    </a:lnTo>
                    <a:lnTo>
                      <a:pt x="641" y="0"/>
                    </a:lnTo>
                    <a:lnTo>
                      <a:pt x="658" y="24"/>
                    </a:lnTo>
                    <a:lnTo>
                      <a:pt x="654" y="41"/>
                    </a:lnTo>
                    <a:lnTo>
                      <a:pt x="671" y="59"/>
                    </a:lnTo>
                    <a:lnTo>
                      <a:pt x="671" y="68"/>
                    </a:lnTo>
                    <a:lnTo>
                      <a:pt x="660" y="72"/>
                    </a:lnTo>
                    <a:lnTo>
                      <a:pt x="650" y="75"/>
                    </a:lnTo>
                    <a:lnTo>
                      <a:pt x="652" y="94"/>
                    </a:lnTo>
                    <a:lnTo>
                      <a:pt x="671" y="101"/>
                    </a:lnTo>
                    <a:lnTo>
                      <a:pt x="679" y="123"/>
                    </a:lnTo>
                    <a:lnTo>
                      <a:pt x="662" y="144"/>
                    </a:lnTo>
                    <a:lnTo>
                      <a:pt x="671" y="162"/>
                    </a:lnTo>
                    <a:lnTo>
                      <a:pt x="676" y="182"/>
                    </a:lnTo>
                    <a:lnTo>
                      <a:pt x="669" y="190"/>
                    </a:lnTo>
                    <a:lnTo>
                      <a:pt x="660" y="196"/>
                    </a:lnTo>
                    <a:lnTo>
                      <a:pt x="658" y="207"/>
                    </a:lnTo>
                    <a:lnTo>
                      <a:pt x="669" y="224"/>
                    </a:lnTo>
                    <a:lnTo>
                      <a:pt x="674" y="236"/>
                    </a:lnTo>
                    <a:lnTo>
                      <a:pt x="674" y="253"/>
                    </a:lnTo>
                    <a:lnTo>
                      <a:pt x="674" y="268"/>
                    </a:lnTo>
                    <a:lnTo>
                      <a:pt x="679" y="274"/>
                    </a:lnTo>
                    <a:lnTo>
                      <a:pt x="683" y="274"/>
                    </a:lnTo>
                    <a:lnTo>
                      <a:pt x="698" y="268"/>
                    </a:lnTo>
                    <a:lnTo>
                      <a:pt x="698" y="251"/>
                    </a:lnTo>
                    <a:lnTo>
                      <a:pt x="705" y="245"/>
                    </a:lnTo>
                    <a:lnTo>
                      <a:pt x="709" y="238"/>
                    </a:lnTo>
                    <a:lnTo>
                      <a:pt x="717" y="245"/>
                    </a:lnTo>
                    <a:lnTo>
                      <a:pt x="720" y="264"/>
                    </a:lnTo>
                    <a:lnTo>
                      <a:pt x="722" y="274"/>
                    </a:lnTo>
                    <a:lnTo>
                      <a:pt x="731" y="274"/>
                    </a:lnTo>
                    <a:lnTo>
                      <a:pt x="744" y="270"/>
                    </a:lnTo>
                    <a:lnTo>
                      <a:pt x="751" y="262"/>
                    </a:lnTo>
                    <a:lnTo>
                      <a:pt x="758" y="251"/>
                    </a:lnTo>
                    <a:lnTo>
                      <a:pt x="758" y="242"/>
                    </a:lnTo>
                    <a:lnTo>
                      <a:pt x="824" y="242"/>
                    </a:lnTo>
                    <a:lnTo>
                      <a:pt x="826" y="258"/>
                    </a:lnTo>
                    <a:lnTo>
                      <a:pt x="828" y="272"/>
                    </a:lnTo>
                    <a:lnTo>
                      <a:pt x="837" y="280"/>
                    </a:lnTo>
                    <a:lnTo>
                      <a:pt x="859" y="282"/>
                    </a:lnTo>
                    <a:lnTo>
                      <a:pt x="862" y="293"/>
                    </a:lnTo>
                    <a:lnTo>
                      <a:pt x="877" y="302"/>
                    </a:lnTo>
                    <a:lnTo>
                      <a:pt x="873" y="321"/>
                    </a:lnTo>
                    <a:lnTo>
                      <a:pt x="870" y="337"/>
                    </a:lnTo>
                    <a:lnTo>
                      <a:pt x="856" y="352"/>
                    </a:lnTo>
                    <a:lnTo>
                      <a:pt x="841" y="361"/>
                    </a:lnTo>
                    <a:lnTo>
                      <a:pt x="841" y="384"/>
                    </a:lnTo>
                    <a:lnTo>
                      <a:pt x="850" y="404"/>
                    </a:lnTo>
                    <a:lnTo>
                      <a:pt x="837" y="410"/>
                    </a:lnTo>
                    <a:lnTo>
                      <a:pt x="832" y="395"/>
                    </a:lnTo>
                    <a:lnTo>
                      <a:pt x="826" y="415"/>
                    </a:lnTo>
                    <a:lnTo>
                      <a:pt x="810" y="433"/>
                    </a:lnTo>
                    <a:lnTo>
                      <a:pt x="824" y="454"/>
                    </a:lnTo>
                    <a:lnTo>
                      <a:pt x="834" y="473"/>
                    </a:lnTo>
                    <a:lnTo>
                      <a:pt x="820" y="483"/>
                    </a:lnTo>
                    <a:lnTo>
                      <a:pt x="799" y="486"/>
                    </a:lnTo>
                    <a:lnTo>
                      <a:pt x="782" y="483"/>
                    </a:lnTo>
                    <a:lnTo>
                      <a:pt x="762" y="496"/>
                    </a:lnTo>
                    <a:lnTo>
                      <a:pt x="751" y="459"/>
                    </a:lnTo>
                    <a:lnTo>
                      <a:pt x="767" y="443"/>
                    </a:lnTo>
                    <a:lnTo>
                      <a:pt x="729" y="437"/>
                    </a:lnTo>
                    <a:lnTo>
                      <a:pt x="709" y="427"/>
                    </a:lnTo>
                    <a:lnTo>
                      <a:pt x="698" y="431"/>
                    </a:lnTo>
                    <a:lnTo>
                      <a:pt x="683" y="417"/>
                    </a:lnTo>
                    <a:lnTo>
                      <a:pt x="679" y="429"/>
                    </a:lnTo>
                    <a:lnTo>
                      <a:pt x="667" y="435"/>
                    </a:lnTo>
                    <a:lnTo>
                      <a:pt x="658" y="433"/>
                    </a:lnTo>
                    <a:lnTo>
                      <a:pt x="648" y="422"/>
                    </a:lnTo>
                    <a:lnTo>
                      <a:pt x="637" y="427"/>
                    </a:lnTo>
                    <a:lnTo>
                      <a:pt x="623" y="439"/>
                    </a:lnTo>
                    <a:lnTo>
                      <a:pt x="610" y="450"/>
                    </a:lnTo>
                    <a:lnTo>
                      <a:pt x="586" y="461"/>
                    </a:lnTo>
                    <a:lnTo>
                      <a:pt x="575" y="466"/>
                    </a:lnTo>
                    <a:lnTo>
                      <a:pt x="560" y="481"/>
                    </a:lnTo>
                    <a:lnTo>
                      <a:pt x="503" y="530"/>
                    </a:lnTo>
                    <a:lnTo>
                      <a:pt x="501" y="549"/>
                    </a:lnTo>
                    <a:lnTo>
                      <a:pt x="485" y="547"/>
                    </a:lnTo>
                    <a:lnTo>
                      <a:pt x="476" y="569"/>
                    </a:lnTo>
                    <a:lnTo>
                      <a:pt x="451" y="593"/>
                    </a:lnTo>
                    <a:lnTo>
                      <a:pt x="436" y="605"/>
                    </a:lnTo>
                    <a:lnTo>
                      <a:pt x="439" y="611"/>
                    </a:lnTo>
                    <a:lnTo>
                      <a:pt x="441" y="620"/>
                    </a:lnTo>
                    <a:lnTo>
                      <a:pt x="432" y="626"/>
                    </a:lnTo>
                    <a:lnTo>
                      <a:pt x="417" y="637"/>
                    </a:lnTo>
                    <a:lnTo>
                      <a:pt x="409" y="640"/>
                    </a:lnTo>
                    <a:lnTo>
                      <a:pt x="407" y="660"/>
                    </a:lnTo>
                    <a:lnTo>
                      <a:pt x="402" y="681"/>
                    </a:lnTo>
                    <a:lnTo>
                      <a:pt x="390" y="686"/>
                    </a:lnTo>
                    <a:lnTo>
                      <a:pt x="379" y="662"/>
                    </a:lnTo>
                    <a:lnTo>
                      <a:pt x="366" y="651"/>
                    </a:lnTo>
                    <a:lnTo>
                      <a:pt x="352" y="660"/>
                    </a:lnTo>
                    <a:lnTo>
                      <a:pt x="344" y="679"/>
                    </a:lnTo>
                    <a:lnTo>
                      <a:pt x="316" y="681"/>
                    </a:lnTo>
                    <a:lnTo>
                      <a:pt x="300" y="686"/>
                    </a:lnTo>
                    <a:lnTo>
                      <a:pt x="281" y="702"/>
                    </a:lnTo>
                    <a:lnTo>
                      <a:pt x="274" y="692"/>
                    </a:lnTo>
                    <a:lnTo>
                      <a:pt x="270" y="666"/>
                    </a:lnTo>
                    <a:lnTo>
                      <a:pt x="263" y="658"/>
                    </a:lnTo>
                    <a:lnTo>
                      <a:pt x="239" y="672"/>
                    </a:lnTo>
                    <a:lnTo>
                      <a:pt x="221" y="651"/>
                    </a:lnTo>
                    <a:lnTo>
                      <a:pt x="199" y="655"/>
                    </a:lnTo>
                    <a:lnTo>
                      <a:pt x="183" y="649"/>
                    </a:lnTo>
                    <a:lnTo>
                      <a:pt x="168" y="653"/>
                    </a:lnTo>
                    <a:lnTo>
                      <a:pt x="134" y="613"/>
                    </a:lnTo>
                    <a:lnTo>
                      <a:pt x="119" y="613"/>
                    </a:lnTo>
                    <a:lnTo>
                      <a:pt x="94" y="633"/>
                    </a:lnTo>
                    <a:lnTo>
                      <a:pt x="71" y="637"/>
                    </a:lnTo>
                    <a:lnTo>
                      <a:pt x="53" y="664"/>
                    </a:lnTo>
                    <a:lnTo>
                      <a:pt x="35" y="653"/>
                    </a:lnTo>
                    <a:lnTo>
                      <a:pt x="4" y="668"/>
                    </a:lnTo>
                    <a:lnTo>
                      <a:pt x="0" y="644"/>
                    </a:lnTo>
                    <a:lnTo>
                      <a:pt x="35" y="622"/>
                    </a:lnTo>
                    <a:lnTo>
                      <a:pt x="29" y="609"/>
                    </a:lnTo>
                    <a:lnTo>
                      <a:pt x="23" y="595"/>
                    </a:lnTo>
                    <a:lnTo>
                      <a:pt x="42" y="569"/>
                    </a:lnTo>
                    <a:lnTo>
                      <a:pt x="37" y="534"/>
                    </a:lnTo>
                    <a:lnTo>
                      <a:pt x="42" y="466"/>
                    </a:lnTo>
                    <a:lnTo>
                      <a:pt x="59" y="441"/>
                    </a:lnTo>
                    <a:lnTo>
                      <a:pt x="86" y="422"/>
                    </a:lnTo>
                    <a:lnTo>
                      <a:pt x="110" y="402"/>
                    </a:lnTo>
                    <a:lnTo>
                      <a:pt x="132" y="384"/>
                    </a:lnTo>
                    <a:lnTo>
                      <a:pt x="143" y="373"/>
                    </a:lnTo>
                    <a:lnTo>
                      <a:pt x="149" y="361"/>
                    </a:lnTo>
                    <a:lnTo>
                      <a:pt x="147" y="343"/>
                    </a:lnTo>
                    <a:lnTo>
                      <a:pt x="136" y="332"/>
                    </a:lnTo>
                    <a:lnTo>
                      <a:pt x="121" y="328"/>
                    </a:lnTo>
                    <a:lnTo>
                      <a:pt x="103" y="328"/>
                    </a:lnTo>
                    <a:lnTo>
                      <a:pt x="99" y="319"/>
                    </a:lnTo>
                    <a:lnTo>
                      <a:pt x="96" y="304"/>
                    </a:lnTo>
                    <a:lnTo>
                      <a:pt x="92" y="282"/>
                    </a:lnTo>
                    <a:lnTo>
                      <a:pt x="79" y="262"/>
                    </a:lnTo>
                    <a:lnTo>
                      <a:pt x="65" y="256"/>
                    </a:lnTo>
                    <a:lnTo>
                      <a:pt x="44" y="251"/>
                    </a:lnTo>
                    <a:lnTo>
                      <a:pt x="29" y="253"/>
                    </a:lnTo>
                    <a:lnTo>
                      <a:pt x="19" y="256"/>
                    </a:lnTo>
                    <a:lnTo>
                      <a:pt x="8" y="251"/>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5" name="Line 42">
                <a:extLst>
                  <a:ext uri="{FF2B5EF4-FFF2-40B4-BE49-F238E27FC236}">
                    <a16:creationId xmlns:a16="http://schemas.microsoft.com/office/drawing/2014/main" id="{D932E1E4-D706-0A90-07AB-8A8FB0A717D2}"/>
                  </a:ext>
                </a:extLst>
              </p:cNvPr>
              <p:cNvSpPr>
                <a:spLocks noChangeShapeType="1"/>
              </p:cNvSpPr>
              <p:nvPr/>
            </p:nvSpPr>
            <p:spPr bwMode="auto">
              <a:xfrm>
                <a:off x="1602" y="4248"/>
                <a:ext cx="11" cy="12"/>
              </a:xfrm>
              <a:prstGeom prst="line">
                <a:avLst/>
              </a:prstGeom>
              <a:noFill/>
              <a:ln w="52451">
                <a:solidFill>
                  <a:srgbClr val="0000FF"/>
                </a:solidFill>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6" name="Line 43">
                <a:extLst>
                  <a:ext uri="{FF2B5EF4-FFF2-40B4-BE49-F238E27FC236}">
                    <a16:creationId xmlns:a16="http://schemas.microsoft.com/office/drawing/2014/main" id="{0B75E3ED-2E2E-26F2-BFA5-1140ED847CAF}"/>
                  </a:ext>
                </a:extLst>
              </p:cNvPr>
              <p:cNvSpPr>
                <a:spLocks noChangeShapeType="1"/>
              </p:cNvSpPr>
              <p:nvPr/>
            </p:nvSpPr>
            <p:spPr bwMode="auto">
              <a:xfrm>
                <a:off x="1975" y="4294"/>
                <a:ext cx="15" cy="12"/>
              </a:xfrm>
              <a:prstGeom prst="line">
                <a:avLst/>
              </a:prstGeom>
              <a:noFill/>
              <a:ln w="52451">
                <a:solidFill>
                  <a:srgbClr val="0000FF"/>
                </a:solidFill>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sp>
          <p:nvSpPr>
            <p:cNvPr id="25" name="AutoShape 53">
              <a:extLst>
                <a:ext uri="{FF2B5EF4-FFF2-40B4-BE49-F238E27FC236}">
                  <a16:creationId xmlns:a16="http://schemas.microsoft.com/office/drawing/2014/main" id="{6B0B1A65-F25C-449E-41BF-5121FCEF8494}"/>
                </a:ext>
              </a:extLst>
            </p:cNvPr>
            <p:cNvSpPr>
              <a:spLocks noChangeArrowheads="1"/>
            </p:cNvSpPr>
            <p:nvPr/>
          </p:nvSpPr>
          <p:spPr bwMode="auto">
            <a:xfrm>
              <a:off x="0" y="2736"/>
              <a:ext cx="1110" cy="272"/>
            </a:xfrm>
            <a:prstGeom prst="roundRect">
              <a:avLst>
                <a:gd name="adj" fmla="val 16667"/>
              </a:avLst>
            </a:prstGeom>
            <a:solidFill>
              <a:srgbClr val="99CCFF"/>
            </a:solidFill>
            <a:ln>
              <a:noFill/>
            </a:ln>
            <a:effec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50000"/>
                </a:spcBef>
                <a:spcAft>
                  <a:spcPts val="0"/>
                </a:spcAft>
                <a:buClrTx/>
                <a:buSzTx/>
                <a:buFontTx/>
                <a:buNone/>
                <a:defRPr/>
              </a:pPr>
              <a:r>
                <a:rPr lang="es-ES_tradnl" altLang="es-CL" sz="2000" b="1" kern="0">
                  <a:solidFill>
                    <a:srgbClr val="40458C"/>
                  </a:solidFill>
                </a:rPr>
                <a:t>POBLACIÓN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7" presetClass="entr" presetSubtype="4"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ppt_x</p:attrName>
                                        </p:attrNameLst>
                                      </p:cBhvr>
                                      <p:tavLst>
                                        <p:tav tm="0">
                                          <p:val>
                                            <p:strVal val="#ppt_x"/>
                                          </p:val>
                                        </p:tav>
                                        <p:tav tm="100000">
                                          <p:val>
                                            <p:strVal val="#ppt_x"/>
                                          </p:val>
                                        </p:tav>
                                      </p:tavLst>
                                    </p:anim>
                                    <p:anim calcmode="lin" valueType="num">
                                      <p:cBhvr>
                                        <p:cTn id="12" dur="500" fill="hold"/>
                                        <p:tgtEl>
                                          <p:spTgt spid="19"/>
                                        </p:tgtEl>
                                        <p:attrNameLst>
                                          <p:attrName>ppt_y</p:attrName>
                                        </p:attrNameLst>
                                      </p:cBhvr>
                                      <p:tavLst>
                                        <p:tav tm="0">
                                          <p:val>
                                            <p:strVal val="#ppt_y+#ppt_h/2"/>
                                          </p:val>
                                        </p:tav>
                                        <p:tav tm="100000">
                                          <p:val>
                                            <p:strVal val="#ppt_y"/>
                                          </p:val>
                                        </p:tav>
                                      </p:tavLst>
                                    </p:anim>
                                    <p:anim calcmode="lin" valueType="num">
                                      <p:cBhvr>
                                        <p:cTn id="13" dur="500" fill="hold"/>
                                        <p:tgtEl>
                                          <p:spTgt spid="19"/>
                                        </p:tgtEl>
                                        <p:attrNameLst>
                                          <p:attrName>ppt_w</p:attrName>
                                        </p:attrNameLst>
                                      </p:cBhvr>
                                      <p:tavLst>
                                        <p:tav tm="0">
                                          <p:val>
                                            <p:strVal val="#ppt_w"/>
                                          </p:val>
                                        </p:tav>
                                        <p:tav tm="100000">
                                          <p:val>
                                            <p:strVal val="#ppt_w"/>
                                          </p:val>
                                        </p:tav>
                                      </p:tavLst>
                                    </p:anim>
                                    <p:anim calcmode="lin" valueType="num">
                                      <p:cBhvr>
                                        <p:cTn id="14" dur="500" fill="hold"/>
                                        <p:tgtEl>
                                          <p:spTgt spid="19"/>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8"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ppt_x</p:attrName>
                                        </p:attrNameLst>
                                      </p:cBhvr>
                                      <p:tavLst>
                                        <p:tav tm="0">
                                          <p:val>
                                            <p:strVal val="#ppt_x-#ppt_w/2"/>
                                          </p:val>
                                        </p:tav>
                                        <p:tav tm="100000">
                                          <p:val>
                                            <p:strVal val="#ppt_x"/>
                                          </p:val>
                                        </p:tav>
                                      </p:tavLst>
                                    </p:anim>
                                    <p:anim calcmode="lin" valueType="num">
                                      <p:cBhvr>
                                        <p:cTn id="20" dur="500" fill="hold"/>
                                        <p:tgtEl>
                                          <p:spTgt spid="12"/>
                                        </p:tgtEl>
                                        <p:attrNameLst>
                                          <p:attrName>ppt_y</p:attrName>
                                        </p:attrNameLst>
                                      </p:cBhvr>
                                      <p:tavLst>
                                        <p:tav tm="0">
                                          <p:val>
                                            <p:strVal val="#ppt_y"/>
                                          </p:val>
                                        </p:tav>
                                        <p:tav tm="100000">
                                          <p:val>
                                            <p:strVal val="#ppt_y"/>
                                          </p:val>
                                        </p:tav>
                                      </p:tavLst>
                                    </p:anim>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ppt_x</p:attrName>
                                        </p:attrNameLst>
                                      </p:cBhvr>
                                      <p:tavLst>
                                        <p:tav tm="0">
                                          <p:val>
                                            <p:strVal val="#ppt_x"/>
                                          </p:val>
                                        </p:tav>
                                        <p:tav tm="100000">
                                          <p:val>
                                            <p:strVal val="#ppt_x"/>
                                          </p:val>
                                        </p:tav>
                                      </p:tavLst>
                                    </p:anim>
                                    <p:anim calcmode="lin" valueType="num">
                                      <p:cBhvr>
                                        <p:cTn id="28" dur="500" fill="hold"/>
                                        <p:tgtEl>
                                          <p:spTgt spid="5"/>
                                        </p:tgtEl>
                                        <p:attrNameLst>
                                          <p:attrName>ppt_y</p:attrName>
                                        </p:attrNameLst>
                                      </p:cBhvr>
                                      <p:tavLst>
                                        <p:tav tm="0">
                                          <p:val>
                                            <p:strVal val="#ppt_y-#ppt_h/2"/>
                                          </p:val>
                                        </p:tav>
                                        <p:tav tm="100000">
                                          <p:val>
                                            <p:strVal val="#ppt_y"/>
                                          </p:val>
                                        </p:tav>
                                      </p:tavLst>
                                    </p:anim>
                                    <p:anim calcmode="lin" valueType="num">
                                      <p:cBhvr>
                                        <p:cTn id="29" dur="500" fill="hold"/>
                                        <p:tgtEl>
                                          <p:spTgt spid="5"/>
                                        </p:tgtEl>
                                        <p:attrNameLst>
                                          <p:attrName>ppt_w</p:attrName>
                                        </p:attrNameLst>
                                      </p:cBhvr>
                                      <p:tavLst>
                                        <p:tav tm="0">
                                          <p:val>
                                            <p:strVal val="#ppt_w"/>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2"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ppt_x</p:attrName>
                                        </p:attrNameLst>
                                      </p:cBhvr>
                                      <p:tavLst>
                                        <p:tav tm="0">
                                          <p:val>
                                            <p:strVal val="#ppt_x+#ppt_w/2"/>
                                          </p:val>
                                        </p:tav>
                                        <p:tav tm="100000">
                                          <p:val>
                                            <p:strVal val="#ppt_x"/>
                                          </p:val>
                                        </p:tav>
                                      </p:tavLst>
                                    </p:anim>
                                    <p:anim calcmode="lin" valueType="num">
                                      <p:cBhvr>
                                        <p:cTn id="36" dur="500" fill="hold"/>
                                        <p:tgtEl>
                                          <p:spTgt spid="9"/>
                                        </p:tgtEl>
                                        <p:attrNameLst>
                                          <p:attrName>ppt_y</p:attrName>
                                        </p:attrNameLst>
                                      </p:cBhvr>
                                      <p:tavLst>
                                        <p:tav tm="0">
                                          <p:val>
                                            <p:strVal val="#ppt_y"/>
                                          </p:val>
                                        </p:tav>
                                        <p:tav tm="100000">
                                          <p:val>
                                            <p:strVal val="#ppt_y"/>
                                          </p:val>
                                        </p:tav>
                                      </p:tavLst>
                                    </p:anim>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Marcador de número de diapositiva 1">
            <a:extLst>
              <a:ext uri="{FF2B5EF4-FFF2-40B4-BE49-F238E27FC236}">
                <a16:creationId xmlns:a16="http://schemas.microsoft.com/office/drawing/2014/main" id="{2C8856AC-DBFE-9F7F-C0EB-03F90ED9B25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D6B7C1F-5CF7-401D-9105-F80EE0A2AEE5}" type="slidenum">
              <a:rPr lang="es-ES" altLang="es-CL" sz="1200" smtClean="0">
                <a:latin typeface="Comic Sans MS" panose="030F0702030302020204" pitchFamily="66" charset="0"/>
              </a:rPr>
              <a:pPr>
                <a:spcBef>
                  <a:spcPct val="0"/>
                </a:spcBef>
                <a:buFontTx/>
                <a:buNone/>
              </a:pPr>
              <a:t>24</a:t>
            </a:fld>
            <a:endParaRPr lang="es-ES" altLang="es-CL" sz="1200">
              <a:latin typeface="Comic Sans MS" panose="030F0702030302020204" pitchFamily="66" charset="0"/>
            </a:endParaRPr>
          </a:p>
        </p:txBody>
      </p:sp>
      <p:sp>
        <p:nvSpPr>
          <p:cNvPr id="3" name="AutoShape 3">
            <a:extLst>
              <a:ext uri="{FF2B5EF4-FFF2-40B4-BE49-F238E27FC236}">
                <a16:creationId xmlns:a16="http://schemas.microsoft.com/office/drawing/2014/main" id="{5B0A271D-2E78-21AE-3957-6368D152E82A}"/>
              </a:ext>
            </a:extLst>
          </p:cNvPr>
          <p:cNvSpPr>
            <a:spLocks noChangeArrowheads="1"/>
          </p:cNvSpPr>
          <p:nvPr/>
        </p:nvSpPr>
        <p:spPr bwMode="auto">
          <a:xfrm>
            <a:off x="3021013" y="1155700"/>
            <a:ext cx="5761037" cy="581025"/>
          </a:xfrm>
          <a:prstGeom prst="cloudCallout">
            <a:avLst>
              <a:gd name="adj1" fmla="val -13708"/>
              <a:gd name="adj2" fmla="val -96722"/>
            </a:avLst>
          </a:prstGeom>
          <a:noFill/>
          <a:ln w="19050">
            <a:solidFill>
              <a:srgbClr val="000066"/>
            </a:solidFill>
            <a:round/>
            <a:headEnd/>
            <a:tailEnd/>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2000" b="1" kern="0">
                <a:solidFill>
                  <a:srgbClr val="000066"/>
                </a:solidFill>
              </a:rPr>
              <a:t>¿De qué factores depende?</a:t>
            </a:r>
            <a:endParaRPr lang="es-ES" altLang="es-CL" sz="2000" b="1" kern="0">
              <a:solidFill>
                <a:srgbClr val="000066"/>
              </a:solidFill>
            </a:endParaRPr>
          </a:p>
        </p:txBody>
      </p:sp>
      <p:grpSp>
        <p:nvGrpSpPr>
          <p:cNvPr id="4" name="Group 52">
            <a:extLst>
              <a:ext uri="{FF2B5EF4-FFF2-40B4-BE49-F238E27FC236}">
                <a16:creationId xmlns:a16="http://schemas.microsoft.com/office/drawing/2014/main" id="{3408DD56-2A60-AD89-B4C2-FF4EB9A1F0B3}"/>
              </a:ext>
            </a:extLst>
          </p:cNvPr>
          <p:cNvGrpSpPr>
            <a:grpSpLocks/>
          </p:cNvGrpSpPr>
          <p:nvPr/>
        </p:nvGrpSpPr>
        <p:grpSpPr bwMode="auto">
          <a:xfrm>
            <a:off x="2640013" y="3213100"/>
            <a:ext cx="2209800" cy="2895600"/>
            <a:chOff x="816" y="1824"/>
            <a:chExt cx="1392" cy="1824"/>
          </a:xfrm>
        </p:grpSpPr>
        <p:grpSp>
          <p:nvGrpSpPr>
            <p:cNvPr id="30735" name="Group 5">
              <a:extLst>
                <a:ext uri="{FF2B5EF4-FFF2-40B4-BE49-F238E27FC236}">
                  <a16:creationId xmlns:a16="http://schemas.microsoft.com/office/drawing/2014/main" id="{987701FC-860B-BB43-7FE1-D9314BBFB8D6}"/>
                </a:ext>
              </a:extLst>
            </p:cNvPr>
            <p:cNvGrpSpPr>
              <a:grpSpLocks/>
            </p:cNvGrpSpPr>
            <p:nvPr/>
          </p:nvGrpSpPr>
          <p:grpSpPr bwMode="auto">
            <a:xfrm>
              <a:off x="816" y="1824"/>
              <a:ext cx="1392" cy="816"/>
              <a:chOff x="288" y="2784"/>
              <a:chExt cx="1392" cy="816"/>
            </a:xfrm>
          </p:grpSpPr>
          <p:grpSp>
            <p:nvGrpSpPr>
              <p:cNvPr id="30754" name="Group 6">
                <a:extLst>
                  <a:ext uri="{FF2B5EF4-FFF2-40B4-BE49-F238E27FC236}">
                    <a16:creationId xmlns:a16="http://schemas.microsoft.com/office/drawing/2014/main" id="{1272A4C9-267C-9E65-5C27-B869F523F394}"/>
                  </a:ext>
                </a:extLst>
              </p:cNvPr>
              <p:cNvGrpSpPr>
                <a:grpSpLocks/>
              </p:cNvGrpSpPr>
              <p:nvPr/>
            </p:nvGrpSpPr>
            <p:grpSpPr bwMode="auto">
              <a:xfrm>
                <a:off x="336" y="2832"/>
                <a:ext cx="1200" cy="720"/>
                <a:chOff x="144" y="1200"/>
                <a:chExt cx="1200" cy="720"/>
              </a:xfrm>
            </p:grpSpPr>
            <p:grpSp>
              <p:nvGrpSpPr>
                <p:cNvPr id="30756" name="Group 7">
                  <a:extLst>
                    <a:ext uri="{FF2B5EF4-FFF2-40B4-BE49-F238E27FC236}">
                      <a16:creationId xmlns:a16="http://schemas.microsoft.com/office/drawing/2014/main" id="{C9396EEE-92E8-C9E5-1BD9-3CD79634A037}"/>
                    </a:ext>
                  </a:extLst>
                </p:cNvPr>
                <p:cNvGrpSpPr>
                  <a:grpSpLocks/>
                </p:cNvGrpSpPr>
                <p:nvPr/>
              </p:nvGrpSpPr>
              <p:grpSpPr bwMode="auto">
                <a:xfrm>
                  <a:off x="1200" y="1536"/>
                  <a:ext cx="144" cy="240"/>
                  <a:chOff x="1654" y="1299"/>
                  <a:chExt cx="211" cy="397"/>
                </a:xfrm>
              </p:grpSpPr>
              <p:sp>
                <p:nvSpPr>
                  <p:cNvPr id="39" name="Freeform 8">
                    <a:extLst>
                      <a:ext uri="{FF2B5EF4-FFF2-40B4-BE49-F238E27FC236}">
                        <a16:creationId xmlns:a16="http://schemas.microsoft.com/office/drawing/2014/main" id="{93347100-E3C5-8E5E-2BB7-4B0DB9F84B07}"/>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34 w 635"/>
                      <a:gd name="T83" fmla="*/ 0 h 15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lnTo>
                          <a:pt x="307" y="2"/>
                        </a:lnTo>
                        <a:close/>
                      </a:path>
                    </a:pathLst>
                  </a:custGeom>
                  <a:noFill/>
                  <a:ln w="28575" cmpd="sng">
                    <a:solidFill>
                      <a:srgbClr val="000066"/>
                    </a:solidFill>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0" name="Freeform 9">
                    <a:extLst>
                      <a:ext uri="{FF2B5EF4-FFF2-40B4-BE49-F238E27FC236}">
                        <a16:creationId xmlns:a16="http://schemas.microsoft.com/office/drawing/2014/main" id="{7FE29A49-7E89-BA19-95EE-08BB0B700FD7}"/>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path>
                    </a:pathLst>
                  </a:custGeom>
                  <a:noFill/>
                  <a:ln w="28575" cmpd="sng">
                    <a:solidFill>
                      <a:srgbClr val="000066"/>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grpSp>
              <p:nvGrpSpPr>
                <p:cNvPr id="30757" name="Group 10">
                  <a:extLst>
                    <a:ext uri="{FF2B5EF4-FFF2-40B4-BE49-F238E27FC236}">
                      <a16:creationId xmlns:a16="http://schemas.microsoft.com/office/drawing/2014/main" id="{D85C69B8-6670-5ACF-7B21-2CBC3F7D7C08}"/>
                    </a:ext>
                  </a:extLst>
                </p:cNvPr>
                <p:cNvGrpSpPr>
                  <a:grpSpLocks/>
                </p:cNvGrpSpPr>
                <p:nvPr/>
              </p:nvGrpSpPr>
              <p:grpSpPr bwMode="auto">
                <a:xfrm>
                  <a:off x="432" y="1296"/>
                  <a:ext cx="192" cy="576"/>
                  <a:chOff x="1654" y="1299"/>
                  <a:chExt cx="211" cy="397"/>
                </a:xfrm>
              </p:grpSpPr>
              <p:sp>
                <p:nvSpPr>
                  <p:cNvPr id="37" name="Freeform 11">
                    <a:extLst>
                      <a:ext uri="{FF2B5EF4-FFF2-40B4-BE49-F238E27FC236}">
                        <a16:creationId xmlns:a16="http://schemas.microsoft.com/office/drawing/2014/main" id="{3A18224F-DAC0-5375-7BFE-48B44663BC19}"/>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34 w 635"/>
                      <a:gd name="T83" fmla="*/ 0 h 15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lnTo>
                          <a:pt x="307" y="2"/>
                        </a:lnTo>
                        <a:close/>
                      </a:path>
                    </a:pathLst>
                  </a:custGeom>
                  <a:noFill/>
                  <a:ln w="28575" cmpd="sng">
                    <a:solidFill>
                      <a:srgbClr val="000066"/>
                    </a:solidFill>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8" name="Freeform 12">
                    <a:extLst>
                      <a:ext uri="{FF2B5EF4-FFF2-40B4-BE49-F238E27FC236}">
                        <a16:creationId xmlns:a16="http://schemas.microsoft.com/office/drawing/2014/main" id="{E031F022-57CF-A233-F1C6-AB322F822319}"/>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path>
                    </a:pathLst>
                  </a:custGeom>
                  <a:noFill/>
                  <a:ln w="28575" cmpd="sng">
                    <a:solidFill>
                      <a:srgbClr val="000066"/>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grpSp>
              <p:nvGrpSpPr>
                <p:cNvPr id="30758" name="Group 13">
                  <a:extLst>
                    <a:ext uri="{FF2B5EF4-FFF2-40B4-BE49-F238E27FC236}">
                      <a16:creationId xmlns:a16="http://schemas.microsoft.com/office/drawing/2014/main" id="{F87E5B81-E1DA-5BF6-C420-3E360BFBE006}"/>
                    </a:ext>
                  </a:extLst>
                </p:cNvPr>
                <p:cNvGrpSpPr>
                  <a:grpSpLocks/>
                </p:cNvGrpSpPr>
                <p:nvPr/>
              </p:nvGrpSpPr>
              <p:grpSpPr bwMode="auto">
                <a:xfrm>
                  <a:off x="960" y="1488"/>
                  <a:ext cx="192" cy="288"/>
                  <a:chOff x="1654" y="1299"/>
                  <a:chExt cx="211" cy="397"/>
                </a:xfrm>
              </p:grpSpPr>
              <p:sp>
                <p:nvSpPr>
                  <p:cNvPr id="35" name="Freeform 14">
                    <a:extLst>
                      <a:ext uri="{FF2B5EF4-FFF2-40B4-BE49-F238E27FC236}">
                        <a16:creationId xmlns:a16="http://schemas.microsoft.com/office/drawing/2014/main" id="{15C14E4B-0715-3CEE-42B9-C9B98C192148}"/>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34 w 635"/>
                      <a:gd name="T83" fmla="*/ 0 h 15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lnTo>
                          <a:pt x="307" y="2"/>
                        </a:lnTo>
                        <a:close/>
                      </a:path>
                    </a:pathLst>
                  </a:custGeom>
                  <a:noFill/>
                  <a:ln w="28575" cmpd="sng">
                    <a:solidFill>
                      <a:srgbClr val="000066"/>
                    </a:solidFill>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6" name="Freeform 15">
                    <a:extLst>
                      <a:ext uri="{FF2B5EF4-FFF2-40B4-BE49-F238E27FC236}">
                        <a16:creationId xmlns:a16="http://schemas.microsoft.com/office/drawing/2014/main" id="{67E537CF-09FC-9FBF-9975-452573F5D92C}"/>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path>
                    </a:pathLst>
                  </a:custGeom>
                  <a:noFill/>
                  <a:ln w="28575" cmpd="sng">
                    <a:solidFill>
                      <a:srgbClr val="000066"/>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grpSp>
              <p:nvGrpSpPr>
                <p:cNvPr id="30759" name="Group 16">
                  <a:extLst>
                    <a:ext uri="{FF2B5EF4-FFF2-40B4-BE49-F238E27FC236}">
                      <a16:creationId xmlns:a16="http://schemas.microsoft.com/office/drawing/2014/main" id="{81A56058-A5C6-A0AA-F547-A418E05C79DA}"/>
                    </a:ext>
                  </a:extLst>
                </p:cNvPr>
                <p:cNvGrpSpPr>
                  <a:grpSpLocks/>
                </p:cNvGrpSpPr>
                <p:nvPr/>
              </p:nvGrpSpPr>
              <p:grpSpPr bwMode="auto">
                <a:xfrm>
                  <a:off x="144" y="1200"/>
                  <a:ext cx="240" cy="720"/>
                  <a:chOff x="1654" y="1299"/>
                  <a:chExt cx="211" cy="397"/>
                </a:xfrm>
              </p:grpSpPr>
              <p:sp>
                <p:nvSpPr>
                  <p:cNvPr id="33" name="Freeform 17">
                    <a:extLst>
                      <a:ext uri="{FF2B5EF4-FFF2-40B4-BE49-F238E27FC236}">
                        <a16:creationId xmlns:a16="http://schemas.microsoft.com/office/drawing/2014/main" id="{DCC59CEA-4C22-EC1A-6879-759CE71C5130}"/>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34 w 635"/>
                      <a:gd name="T83" fmla="*/ 0 h 15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lnTo>
                          <a:pt x="307" y="2"/>
                        </a:lnTo>
                        <a:close/>
                      </a:path>
                    </a:pathLst>
                  </a:custGeom>
                  <a:noFill/>
                  <a:ln w="28575" cmpd="sng">
                    <a:solidFill>
                      <a:srgbClr val="000066"/>
                    </a:solidFill>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4" name="Freeform 18">
                    <a:extLst>
                      <a:ext uri="{FF2B5EF4-FFF2-40B4-BE49-F238E27FC236}">
                        <a16:creationId xmlns:a16="http://schemas.microsoft.com/office/drawing/2014/main" id="{878BADEA-4F62-0BD2-B336-8C47935990D8}"/>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path>
                    </a:pathLst>
                  </a:custGeom>
                  <a:noFill/>
                  <a:ln w="28575" cmpd="sng">
                    <a:solidFill>
                      <a:srgbClr val="000066"/>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grpSp>
              <p:nvGrpSpPr>
                <p:cNvPr id="30760" name="Group 19">
                  <a:extLst>
                    <a:ext uri="{FF2B5EF4-FFF2-40B4-BE49-F238E27FC236}">
                      <a16:creationId xmlns:a16="http://schemas.microsoft.com/office/drawing/2014/main" id="{C1197017-001F-23B4-1B80-9619120C0F9D}"/>
                    </a:ext>
                  </a:extLst>
                </p:cNvPr>
                <p:cNvGrpSpPr>
                  <a:grpSpLocks/>
                </p:cNvGrpSpPr>
                <p:nvPr/>
              </p:nvGrpSpPr>
              <p:grpSpPr bwMode="auto">
                <a:xfrm>
                  <a:off x="720" y="1392"/>
                  <a:ext cx="192" cy="384"/>
                  <a:chOff x="1654" y="1299"/>
                  <a:chExt cx="211" cy="397"/>
                </a:xfrm>
              </p:grpSpPr>
              <p:sp>
                <p:nvSpPr>
                  <p:cNvPr id="31" name="Freeform 20">
                    <a:extLst>
                      <a:ext uri="{FF2B5EF4-FFF2-40B4-BE49-F238E27FC236}">
                        <a16:creationId xmlns:a16="http://schemas.microsoft.com/office/drawing/2014/main" id="{84DEF1FE-26B9-20E4-5DC0-66B4018ED652}"/>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34 w 635"/>
                      <a:gd name="T83" fmla="*/ 0 h 15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lnTo>
                          <a:pt x="307" y="2"/>
                        </a:lnTo>
                        <a:close/>
                      </a:path>
                    </a:pathLst>
                  </a:custGeom>
                  <a:noFill/>
                  <a:ln w="28575" cmpd="sng">
                    <a:solidFill>
                      <a:srgbClr val="000066"/>
                    </a:solidFill>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2" name="Freeform 21">
                    <a:extLst>
                      <a:ext uri="{FF2B5EF4-FFF2-40B4-BE49-F238E27FC236}">
                        <a16:creationId xmlns:a16="http://schemas.microsoft.com/office/drawing/2014/main" id="{D81542E6-70D9-136E-7FAB-6E907E327322}"/>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path>
                    </a:pathLst>
                  </a:custGeom>
                  <a:noFill/>
                  <a:ln w="28575" cmpd="sng">
                    <a:solidFill>
                      <a:srgbClr val="000066"/>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grpSp>
          <p:sp>
            <p:nvSpPr>
              <p:cNvPr id="25" name="Rectangle 22">
                <a:extLst>
                  <a:ext uri="{FF2B5EF4-FFF2-40B4-BE49-F238E27FC236}">
                    <a16:creationId xmlns:a16="http://schemas.microsoft.com/office/drawing/2014/main" id="{D44E6E9F-6426-F438-411D-50E3EEBC21C6}"/>
                  </a:ext>
                </a:extLst>
              </p:cNvPr>
              <p:cNvSpPr>
                <a:spLocks noChangeArrowheads="1"/>
              </p:cNvSpPr>
              <p:nvPr/>
            </p:nvSpPr>
            <p:spPr bwMode="auto">
              <a:xfrm>
                <a:off x="288" y="2784"/>
                <a:ext cx="1392" cy="816"/>
              </a:xfrm>
              <a:prstGeom prst="rect">
                <a:avLst/>
              </a:prstGeom>
              <a:noFill/>
              <a:ln w="28575">
                <a:solidFill>
                  <a:srgbClr val="000066"/>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nvGrpSpPr>
            <p:cNvPr id="30736" name="Group 23">
              <a:extLst>
                <a:ext uri="{FF2B5EF4-FFF2-40B4-BE49-F238E27FC236}">
                  <a16:creationId xmlns:a16="http://schemas.microsoft.com/office/drawing/2014/main" id="{E993D944-678D-9FB2-D1DA-030398956E16}"/>
                </a:ext>
              </a:extLst>
            </p:cNvPr>
            <p:cNvGrpSpPr>
              <a:grpSpLocks/>
            </p:cNvGrpSpPr>
            <p:nvPr/>
          </p:nvGrpSpPr>
          <p:grpSpPr bwMode="auto">
            <a:xfrm>
              <a:off x="1056" y="2784"/>
              <a:ext cx="912" cy="864"/>
              <a:chOff x="336" y="1680"/>
              <a:chExt cx="912" cy="864"/>
            </a:xfrm>
          </p:grpSpPr>
          <p:grpSp>
            <p:nvGrpSpPr>
              <p:cNvPr id="30737" name="Group 24">
                <a:extLst>
                  <a:ext uri="{FF2B5EF4-FFF2-40B4-BE49-F238E27FC236}">
                    <a16:creationId xmlns:a16="http://schemas.microsoft.com/office/drawing/2014/main" id="{8294793B-3E8E-CEE2-EB63-F30EB1A8552F}"/>
                  </a:ext>
                </a:extLst>
              </p:cNvPr>
              <p:cNvGrpSpPr>
                <a:grpSpLocks/>
              </p:cNvGrpSpPr>
              <p:nvPr/>
            </p:nvGrpSpPr>
            <p:grpSpPr bwMode="auto">
              <a:xfrm>
                <a:off x="432" y="1776"/>
                <a:ext cx="720" cy="720"/>
                <a:chOff x="528" y="864"/>
                <a:chExt cx="720" cy="720"/>
              </a:xfrm>
            </p:grpSpPr>
            <p:grpSp>
              <p:nvGrpSpPr>
                <p:cNvPr id="30739" name="Group 25">
                  <a:extLst>
                    <a:ext uri="{FF2B5EF4-FFF2-40B4-BE49-F238E27FC236}">
                      <a16:creationId xmlns:a16="http://schemas.microsoft.com/office/drawing/2014/main" id="{D0A720E9-1A67-5663-55E8-EE2D885806A4}"/>
                    </a:ext>
                  </a:extLst>
                </p:cNvPr>
                <p:cNvGrpSpPr>
                  <a:grpSpLocks/>
                </p:cNvGrpSpPr>
                <p:nvPr/>
              </p:nvGrpSpPr>
              <p:grpSpPr bwMode="auto">
                <a:xfrm>
                  <a:off x="528" y="912"/>
                  <a:ext cx="192" cy="336"/>
                  <a:chOff x="1654" y="1299"/>
                  <a:chExt cx="211" cy="397"/>
                </a:xfrm>
              </p:grpSpPr>
              <p:sp>
                <p:nvSpPr>
                  <p:cNvPr id="22" name="Freeform 26">
                    <a:extLst>
                      <a:ext uri="{FF2B5EF4-FFF2-40B4-BE49-F238E27FC236}">
                        <a16:creationId xmlns:a16="http://schemas.microsoft.com/office/drawing/2014/main" id="{186A702B-BD24-0D3C-32B1-4BBEFFDAE712}"/>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34 w 635"/>
                      <a:gd name="T83" fmla="*/ 0 h 15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lnTo>
                          <a:pt x="307" y="2"/>
                        </a:lnTo>
                        <a:close/>
                      </a:path>
                    </a:pathLst>
                  </a:custGeom>
                  <a:noFill/>
                  <a:ln w="28575" cmpd="sng">
                    <a:solidFill>
                      <a:srgbClr val="000066"/>
                    </a:solidFill>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23" name="Freeform 27">
                    <a:extLst>
                      <a:ext uri="{FF2B5EF4-FFF2-40B4-BE49-F238E27FC236}">
                        <a16:creationId xmlns:a16="http://schemas.microsoft.com/office/drawing/2014/main" id="{54320B7B-07FD-A28E-E213-54868B638EBD}"/>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path>
                    </a:pathLst>
                  </a:custGeom>
                  <a:noFill/>
                  <a:ln w="28575" cmpd="sng">
                    <a:solidFill>
                      <a:srgbClr val="000066"/>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grpSp>
              <p:nvGrpSpPr>
                <p:cNvPr id="30740" name="Group 28">
                  <a:extLst>
                    <a:ext uri="{FF2B5EF4-FFF2-40B4-BE49-F238E27FC236}">
                      <a16:creationId xmlns:a16="http://schemas.microsoft.com/office/drawing/2014/main" id="{26D498D1-592F-3A0B-3B3D-C2A824EDB234}"/>
                    </a:ext>
                  </a:extLst>
                </p:cNvPr>
                <p:cNvGrpSpPr>
                  <a:grpSpLocks/>
                </p:cNvGrpSpPr>
                <p:nvPr/>
              </p:nvGrpSpPr>
              <p:grpSpPr bwMode="auto">
                <a:xfrm>
                  <a:off x="624" y="1248"/>
                  <a:ext cx="192" cy="336"/>
                  <a:chOff x="1654" y="1299"/>
                  <a:chExt cx="211" cy="397"/>
                </a:xfrm>
              </p:grpSpPr>
              <p:sp>
                <p:nvSpPr>
                  <p:cNvPr id="20" name="Freeform 29">
                    <a:extLst>
                      <a:ext uri="{FF2B5EF4-FFF2-40B4-BE49-F238E27FC236}">
                        <a16:creationId xmlns:a16="http://schemas.microsoft.com/office/drawing/2014/main" id="{49F95157-82DF-AFEC-2515-971C6EAE4CE4}"/>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34 w 635"/>
                      <a:gd name="T83" fmla="*/ 0 h 15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lnTo>
                          <a:pt x="307" y="2"/>
                        </a:lnTo>
                        <a:close/>
                      </a:path>
                    </a:pathLst>
                  </a:custGeom>
                  <a:noFill/>
                  <a:ln w="28575" cmpd="sng">
                    <a:solidFill>
                      <a:srgbClr val="000066"/>
                    </a:solidFill>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21" name="Freeform 30">
                    <a:extLst>
                      <a:ext uri="{FF2B5EF4-FFF2-40B4-BE49-F238E27FC236}">
                        <a16:creationId xmlns:a16="http://schemas.microsoft.com/office/drawing/2014/main" id="{271D3E19-2A06-D0E1-E70B-8641F7C64FE7}"/>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path>
                    </a:pathLst>
                  </a:custGeom>
                  <a:noFill/>
                  <a:ln w="28575" cmpd="sng">
                    <a:solidFill>
                      <a:srgbClr val="000066"/>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grpSp>
              <p:nvGrpSpPr>
                <p:cNvPr id="30741" name="Group 31">
                  <a:extLst>
                    <a:ext uri="{FF2B5EF4-FFF2-40B4-BE49-F238E27FC236}">
                      <a16:creationId xmlns:a16="http://schemas.microsoft.com/office/drawing/2014/main" id="{AA0500E3-34C9-11F8-8312-58DA8087A98C}"/>
                    </a:ext>
                  </a:extLst>
                </p:cNvPr>
                <p:cNvGrpSpPr>
                  <a:grpSpLocks/>
                </p:cNvGrpSpPr>
                <p:nvPr/>
              </p:nvGrpSpPr>
              <p:grpSpPr bwMode="auto">
                <a:xfrm>
                  <a:off x="912" y="1248"/>
                  <a:ext cx="192" cy="336"/>
                  <a:chOff x="1654" y="1299"/>
                  <a:chExt cx="211" cy="397"/>
                </a:xfrm>
              </p:grpSpPr>
              <p:sp>
                <p:nvSpPr>
                  <p:cNvPr id="18" name="Freeform 32">
                    <a:extLst>
                      <a:ext uri="{FF2B5EF4-FFF2-40B4-BE49-F238E27FC236}">
                        <a16:creationId xmlns:a16="http://schemas.microsoft.com/office/drawing/2014/main" id="{B9907F12-1AB8-CA20-03F2-CBFD9764278C}"/>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34 w 635"/>
                      <a:gd name="T83" fmla="*/ 0 h 15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lnTo>
                          <a:pt x="307" y="2"/>
                        </a:lnTo>
                        <a:close/>
                      </a:path>
                    </a:pathLst>
                  </a:custGeom>
                  <a:noFill/>
                  <a:ln w="28575" cmpd="sng">
                    <a:solidFill>
                      <a:srgbClr val="000066"/>
                    </a:solidFill>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19" name="Freeform 33">
                    <a:extLst>
                      <a:ext uri="{FF2B5EF4-FFF2-40B4-BE49-F238E27FC236}">
                        <a16:creationId xmlns:a16="http://schemas.microsoft.com/office/drawing/2014/main" id="{EF26CFE2-4C94-22A7-ADA5-F73AC45487D2}"/>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path>
                    </a:pathLst>
                  </a:custGeom>
                  <a:noFill/>
                  <a:ln w="28575" cmpd="sng">
                    <a:solidFill>
                      <a:srgbClr val="000066"/>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grpSp>
              <p:nvGrpSpPr>
                <p:cNvPr id="30742" name="Group 34">
                  <a:extLst>
                    <a:ext uri="{FF2B5EF4-FFF2-40B4-BE49-F238E27FC236}">
                      <a16:creationId xmlns:a16="http://schemas.microsoft.com/office/drawing/2014/main" id="{57B596D8-0A66-73C8-5DD9-F30311362819}"/>
                    </a:ext>
                  </a:extLst>
                </p:cNvPr>
                <p:cNvGrpSpPr>
                  <a:grpSpLocks/>
                </p:cNvGrpSpPr>
                <p:nvPr/>
              </p:nvGrpSpPr>
              <p:grpSpPr bwMode="auto">
                <a:xfrm>
                  <a:off x="816" y="864"/>
                  <a:ext cx="192" cy="336"/>
                  <a:chOff x="1654" y="1299"/>
                  <a:chExt cx="211" cy="397"/>
                </a:xfrm>
              </p:grpSpPr>
              <p:sp>
                <p:nvSpPr>
                  <p:cNvPr id="16" name="Freeform 35">
                    <a:extLst>
                      <a:ext uri="{FF2B5EF4-FFF2-40B4-BE49-F238E27FC236}">
                        <a16:creationId xmlns:a16="http://schemas.microsoft.com/office/drawing/2014/main" id="{83E5506B-8417-92F0-65A6-4A37E9C242D9}"/>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34 w 635"/>
                      <a:gd name="T83" fmla="*/ 0 h 15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lnTo>
                          <a:pt x="307" y="2"/>
                        </a:lnTo>
                        <a:close/>
                      </a:path>
                    </a:pathLst>
                  </a:custGeom>
                  <a:noFill/>
                  <a:ln w="28575" cmpd="sng">
                    <a:solidFill>
                      <a:srgbClr val="000066"/>
                    </a:solidFill>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17" name="Freeform 36">
                    <a:extLst>
                      <a:ext uri="{FF2B5EF4-FFF2-40B4-BE49-F238E27FC236}">
                        <a16:creationId xmlns:a16="http://schemas.microsoft.com/office/drawing/2014/main" id="{56E40C05-CCF4-519D-594D-DC887397692D}"/>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path>
                    </a:pathLst>
                  </a:custGeom>
                  <a:noFill/>
                  <a:ln w="28575" cmpd="sng">
                    <a:solidFill>
                      <a:srgbClr val="000066"/>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grpSp>
              <p:nvGrpSpPr>
                <p:cNvPr id="30743" name="Group 37">
                  <a:extLst>
                    <a:ext uri="{FF2B5EF4-FFF2-40B4-BE49-F238E27FC236}">
                      <a16:creationId xmlns:a16="http://schemas.microsoft.com/office/drawing/2014/main" id="{8E4AC40A-30E5-6CE6-4011-A03B44380CE5}"/>
                    </a:ext>
                  </a:extLst>
                </p:cNvPr>
                <p:cNvGrpSpPr>
                  <a:grpSpLocks/>
                </p:cNvGrpSpPr>
                <p:nvPr/>
              </p:nvGrpSpPr>
              <p:grpSpPr bwMode="auto">
                <a:xfrm>
                  <a:off x="1056" y="960"/>
                  <a:ext cx="192" cy="336"/>
                  <a:chOff x="1654" y="1299"/>
                  <a:chExt cx="211" cy="397"/>
                </a:xfrm>
              </p:grpSpPr>
              <p:sp>
                <p:nvSpPr>
                  <p:cNvPr id="14" name="Freeform 38">
                    <a:extLst>
                      <a:ext uri="{FF2B5EF4-FFF2-40B4-BE49-F238E27FC236}">
                        <a16:creationId xmlns:a16="http://schemas.microsoft.com/office/drawing/2014/main" id="{EAB30284-AB4F-B02C-8B62-BB2830A820B3}"/>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34 w 635"/>
                      <a:gd name="T83" fmla="*/ 0 h 15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lnTo>
                          <a:pt x="307" y="2"/>
                        </a:lnTo>
                        <a:close/>
                      </a:path>
                    </a:pathLst>
                  </a:custGeom>
                  <a:noFill/>
                  <a:ln w="28575" cmpd="sng">
                    <a:solidFill>
                      <a:srgbClr val="000066"/>
                    </a:solidFill>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15" name="Freeform 39">
                    <a:extLst>
                      <a:ext uri="{FF2B5EF4-FFF2-40B4-BE49-F238E27FC236}">
                        <a16:creationId xmlns:a16="http://schemas.microsoft.com/office/drawing/2014/main" id="{BA8AA5FE-27E6-6584-C309-DB68FA319943}"/>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path>
                    </a:pathLst>
                  </a:custGeom>
                  <a:noFill/>
                  <a:ln w="28575" cmpd="sng">
                    <a:solidFill>
                      <a:srgbClr val="000066"/>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grpSp>
          <p:sp>
            <p:nvSpPr>
              <p:cNvPr id="8" name="Rectangle 40">
                <a:extLst>
                  <a:ext uri="{FF2B5EF4-FFF2-40B4-BE49-F238E27FC236}">
                    <a16:creationId xmlns:a16="http://schemas.microsoft.com/office/drawing/2014/main" id="{5542C230-83FA-0973-931F-BC2DD89C462F}"/>
                  </a:ext>
                </a:extLst>
              </p:cNvPr>
              <p:cNvSpPr>
                <a:spLocks noChangeArrowheads="1"/>
              </p:cNvSpPr>
              <p:nvPr/>
            </p:nvSpPr>
            <p:spPr bwMode="auto">
              <a:xfrm>
                <a:off x="336" y="1680"/>
                <a:ext cx="912" cy="864"/>
              </a:xfrm>
              <a:prstGeom prst="rect">
                <a:avLst/>
              </a:prstGeom>
              <a:noFill/>
              <a:ln w="28575">
                <a:solidFill>
                  <a:srgbClr val="000066"/>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grpSp>
        <p:nvGrpSpPr>
          <p:cNvPr id="41" name="Group 54">
            <a:extLst>
              <a:ext uri="{FF2B5EF4-FFF2-40B4-BE49-F238E27FC236}">
                <a16:creationId xmlns:a16="http://schemas.microsoft.com/office/drawing/2014/main" id="{E0D79BA7-B7B8-80B2-F6A0-47C734A3E2CB}"/>
              </a:ext>
            </a:extLst>
          </p:cNvPr>
          <p:cNvGrpSpPr>
            <a:grpSpLocks/>
          </p:cNvGrpSpPr>
          <p:nvPr/>
        </p:nvGrpSpPr>
        <p:grpSpPr bwMode="auto">
          <a:xfrm>
            <a:off x="7135813" y="1765300"/>
            <a:ext cx="3200400" cy="1244600"/>
            <a:chOff x="3648" y="912"/>
            <a:chExt cx="2016" cy="784"/>
          </a:xfrm>
        </p:grpSpPr>
        <p:sp>
          <p:nvSpPr>
            <p:cNvPr id="30733" name="Text Box 41">
              <a:extLst>
                <a:ext uri="{FF2B5EF4-FFF2-40B4-BE49-F238E27FC236}">
                  <a16:creationId xmlns:a16="http://schemas.microsoft.com/office/drawing/2014/main" id="{E7F6BB0E-2F20-E266-E659-98EFFC0F5E63}"/>
                </a:ext>
              </a:extLst>
            </p:cNvPr>
            <p:cNvSpPr txBox="1">
              <a:spLocks noChangeArrowheads="1"/>
            </p:cNvSpPr>
            <p:nvPr/>
          </p:nvSpPr>
          <p:spPr bwMode="auto">
            <a:xfrm>
              <a:off x="3984" y="1440"/>
              <a:ext cx="1680" cy="256"/>
            </a:xfrm>
            <a:prstGeom prst="rect">
              <a:avLst/>
            </a:prstGeom>
            <a:noFill/>
            <a:ln w="9525">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s-ES_tradnl" altLang="es-CL" sz="2000" b="1">
                  <a:solidFill>
                    <a:srgbClr val="CC0000"/>
                  </a:solidFill>
                  <a:latin typeface="Arial" panose="020B0604020202020204" pitchFamily="34" charset="0"/>
                </a:rPr>
                <a:t>Tamaño muestral</a:t>
              </a:r>
              <a:endParaRPr lang="es-ES" altLang="es-CL" sz="2000" b="1">
                <a:solidFill>
                  <a:srgbClr val="CC0000"/>
                </a:solidFill>
                <a:latin typeface="Arial" panose="020B0604020202020204" pitchFamily="34" charset="0"/>
              </a:endParaRPr>
            </a:p>
          </p:txBody>
        </p:sp>
        <p:sp>
          <p:nvSpPr>
            <p:cNvPr id="30734" name="Line 44">
              <a:extLst>
                <a:ext uri="{FF2B5EF4-FFF2-40B4-BE49-F238E27FC236}">
                  <a16:creationId xmlns:a16="http://schemas.microsoft.com/office/drawing/2014/main" id="{63FAD73B-B7C0-8B6F-49FF-77BE1A013DF5}"/>
                </a:ext>
              </a:extLst>
            </p:cNvPr>
            <p:cNvSpPr>
              <a:spLocks noChangeShapeType="1"/>
            </p:cNvSpPr>
            <p:nvPr/>
          </p:nvSpPr>
          <p:spPr bwMode="auto">
            <a:xfrm>
              <a:off x="3648" y="912"/>
              <a:ext cx="1008" cy="480"/>
            </a:xfrm>
            <a:prstGeom prst="line">
              <a:avLst/>
            </a:prstGeom>
            <a:noFill/>
            <a:ln w="38100">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grpSp>
      <p:grpSp>
        <p:nvGrpSpPr>
          <p:cNvPr id="44" name="Group 53">
            <a:extLst>
              <a:ext uri="{FF2B5EF4-FFF2-40B4-BE49-F238E27FC236}">
                <a16:creationId xmlns:a16="http://schemas.microsoft.com/office/drawing/2014/main" id="{BC24B7F6-156D-970F-E548-AB475B3CC220}"/>
              </a:ext>
            </a:extLst>
          </p:cNvPr>
          <p:cNvGrpSpPr>
            <a:grpSpLocks/>
          </p:cNvGrpSpPr>
          <p:nvPr/>
        </p:nvGrpSpPr>
        <p:grpSpPr bwMode="auto">
          <a:xfrm>
            <a:off x="5002213" y="1917700"/>
            <a:ext cx="2667000" cy="2921000"/>
            <a:chOff x="2304" y="1008"/>
            <a:chExt cx="1680" cy="1840"/>
          </a:xfrm>
        </p:grpSpPr>
        <p:sp>
          <p:nvSpPr>
            <p:cNvPr id="30731" name="Line 43">
              <a:extLst>
                <a:ext uri="{FF2B5EF4-FFF2-40B4-BE49-F238E27FC236}">
                  <a16:creationId xmlns:a16="http://schemas.microsoft.com/office/drawing/2014/main" id="{44A34496-D49D-BB2E-B218-904F3677636D}"/>
                </a:ext>
              </a:extLst>
            </p:cNvPr>
            <p:cNvSpPr>
              <a:spLocks noChangeShapeType="1"/>
            </p:cNvSpPr>
            <p:nvPr/>
          </p:nvSpPr>
          <p:spPr bwMode="auto">
            <a:xfrm flipH="1">
              <a:off x="3120" y="1008"/>
              <a:ext cx="0" cy="1296"/>
            </a:xfrm>
            <a:prstGeom prst="line">
              <a:avLst/>
            </a:prstGeom>
            <a:noFill/>
            <a:ln w="38100">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sp>
          <p:nvSpPr>
            <p:cNvPr id="30732" name="Text Box 45">
              <a:extLst>
                <a:ext uri="{FF2B5EF4-FFF2-40B4-BE49-F238E27FC236}">
                  <a16:creationId xmlns:a16="http://schemas.microsoft.com/office/drawing/2014/main" id="{4C41554C-CE65-55A4-8D0F-020956847FE0}"/>
                </a:ext>
              </a:extLst>
            </p:cNvPr>
            <p:cNvSpPr txBox="1">
              <a:spLocks noChangeArrowheads="1"/>
            </p:cNvSpPr>
            <p:nvPr/>
          </p:nvSpPr>
          <p:spPr bwMode="auto">
            <a:xfrm>
              <a:off x="2304" y="2400"/>
              <a:ext cx="1680" cy="448"/>
            </a:xfrm>
            <a:prstGeom prst="rect">
              <a:avLst/>
            </a:prstGeom>
            <a:noFill/>
            <a:ln w="9525">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s-ES_tradnl" altLang="es-CL" sz="2000" b="1">
                  <a:solidFill>
                    <a:srgbClr val="CC0000"/>
                  </a:solidFill>
                  <a:latin typeface="Arial" panose="020B0604020202020204" pitchFamily="34" charset="0"/>
                </a:rPr>
                <a:t>Técnica de selección muestral</a:t>
              </a:r>
              <a:endParaRPr lang="es-ES" altLang="es-CL" sz="2000" b="1">
                <a:solidFill>
                  <a:srgbClr val="CC0000"/>
                </a:solidFill>
                <a:latin typeface="Arial" panose="020B0604020202020204" pitchFamily="34" charset="0"/>
              </a:endParaRPr>
            </a:p>
          </p:txBody>
        </p:sp>
      </p:grpSp>
      <p:sp>
        <p:nvSpPr>
          <p:cNvPr id="47" name="AutoShape 46">
            <a:extLst>
              <a:ext uri="{FF2B5EF4-FFF2-40B4-BE49-F238E27FC236}">
                <a16:creationId xmlns:a16="http://schemas.microsoft.com/office/drawing/2014/main" id="{CE4FD9ED-50AC-FAB0-0A2F-56FC15847D27}"/>
              </a:ext>
            </a:extLst>
          </p:cNvPr>
          <p:cNvSpPr>
            <a:spLocks noChangeArrowheads="1"/>
          </p:cNvSpPr>
          <p:nvPr/>
        </p:nvSpPr>
        <p:spPr bwMode="auto">
          <a:xfrm flipV="1">
            <a:off x="1573213" y="3289300"/>
            <a:ext cx="990600" cy="2971800"/>
          </a:xfrm>
          <a:prstGeom prst="triangle">
            <a:avLst>
              <a:gd name="adj" fmla="val 50000"/>
            </a:avLst>
          </a:prstGeom>
          <a:solidFill>
            <a:srgbClr val="CFDBFD"/>
          </a:solidFill>
          <a:ln>
            <a:noFill/>
          </a:ln>
          <a:effectLst/>
        </p:spPr>
        <p:txBody>
          <a:bodyPr rot="10800000"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E</a:t>
            </a:r>
          </a:p>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R</a:t>
            </a:r>
          </a:p>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R</a:t>
            </a:r>
          </a:p>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O</a:t>
            </a:r>
          </a:p>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R</a:t>
            </a:r>
            <a:endParaRPr lang="es-ES" altLang="es-CL" sz="2000" kern="0">
              <a:solidFill>
                <a:srgbClr val="000099"/>
              </a:solidFill>
              <a:latin typeface="Comic Sans MS" panose="030F0702030302020204" pitchFamily="66" charset="0"/>
            </a:endParaRPr>
          </a:p>
        </p:txBody>
      </p:sp>
      <p:sp>
        <p:nvSpPr>
          <p:cNvPr id="48" name="AutoShape 47">
            <a:extLst>
              <a:ext uri="{FF2B5EF4-FFF2-40B4-BE49-F238E27FC236}">
                <a16:creationId xmlns:a16="http://schemas.microsoft.com/office/drawing/2014/main" id="{43B680BD-9311-08C4-9A9F-A4F2B9FDA0A7}"/>
              </a:ext>
            </a:extLst>
          </p:cNvPr>
          <p:cNvSpPr>
            <a:spLocks noChangeArrowheads="1"/>
          </p:cNvSpPr>
          <p:nvPr/>
        </p:nvSpPr>
        <p:spPr bwMode="auto">
          <a:xfrm flipV="1">
            <a:off x="8050213" y="3289300"/>
            <a:ext cx="990600" cy="3124200"/>
          </a:xfrm>
          <a:prstGeom prst="triangle">
            <a:avLst>
              <a:gd name="adj" fmla="val 50000"/>
            </a:avLst>
          </a:prstGeom>
          <a:solidFill>
            <a:srgbClr val="CFDBFD"/>
          </a:solidFill>
          <a:ln>
            <a:noFill/>
          </a:ln>
          <a:effectLst/>
        </p:spPr>
        <p:txBody>
          <a:bodyPr rot="10800000"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E</a:t>
            </a:r>
          </a:p>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R</a:t>
            </a:r>
          </a:p>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R</a:t>
            </a:r>
          </a:p>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O</a:t>
            </a:r>
          </a:p>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R</a:t>
            </a:r>
            <a:endParaRPr lang="es-ES" altLang="es-CL" sz="2000" kern="0">
              <a:solidFill>
                <a:srgbClr val="000099"/>
              </a:solidFill>
              <a:latin typeface="Comic Sans MS" panose="030F0702030302020204" pitchFamily="66" charset="0"/>
            </a:endParaRPr>
          </a:p>
        </p:txBody>
      </p:sp>
      <p:sp>
        <p:nvSpPr>
          <p:cNvPr id="49" name="AutoShape 48">
            <a:extLst>
              <a:ext uri="{FF2B5EF4-FFF2-40B4-BE49-F238E27FC236}">
                <a16:creationId xmlns:a16="http://schemas.microsoft.com/office/drawing/2014/main" id="{EC429C1B-4482-C277-B111-953610DBD405}"/>
              </a:ext>
            </a:extLst>
          </p:cNvPr>
          <p:cNvSpPr>
            <a:spLocks noChangeArrowheads="1"/>
          </p:cNvSpPr>
          <p:nvPr/>
        </p:nvSpPr>
        <p:spPr bwMode="auto">
          <a:xfrm>
            <a:off x="9040813" y="3213100"/>
            <a:ext cx="990600" cy="3200400"/>
          </a:xfrm>
          <a:prstGeom prst="triangle">
            <a:avLst>
              <a:gd name="adj" fmla="val 50000"/>
            </a:avLst>
          </a:prstGeom>
          <a:solidFill>
            <a:srgbClr val="CFDBFD"/>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T</a:t>
            </a:r>
          </a:p>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A</a:t>
            </a:r>
          </a:p>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M</a:t>
            </a:r>
          </a:p>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A</a:t>
            </a:r>
          </a:p>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Ñ</a:t>
            </a:r>
          </a:p>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O</a:t>
            </a:r>
          </a:p>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(n)</a:t>
            </a:r>
            <a:endParaRPr lang="es-ES" altLang="es-CL" sz="2000" kern="0">
              <a:solidFill>
                <a:srgbClr val="000099"/>
              </a:solidFill>
              <a:latin typeface="Comic Sans MS" panose="030F0702030302020204" pitchFamily="66" charset="0"/>
            </a:endParaRPr>
          </a:p>
        </p:txBody>
      </p:sp>
      <p:sp>
        <p:nvSpPr>
          <p:cNvPr id="30730" name="Rectangle 50">
            <a:extLst>
              <a:ext uri="{FF2B5EF4-FFF2-40B4-BE49-F238E27FC236}">
                <a16:creationId xmlns:a16="http://schemas.microsoft.com/office/drawing/2014/main" id="{A844E558-43F7-6B17-86DE-CD78C0F193DE}"/>
              </a:ext>
            </a:extLst>
          </p:cNvPr>
          <p:cNvSpPr txBox="1">
            <a:spLocks noChangeArrowheads="1"/>
          </p:cNvSpPr>
          <p:nvPr/>
        </p:nvSpPr>
        <p:spPr bwMode="auto">
          <a:xfrm>
            <a:off x="4316413" y="393700"/>
            <a:ext cx="3867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ES_tradnl" altLang="es-CL">
                <a:solidFill>
                  <a:srgbClr val="000066"/>
                </a:solidFill>
                <a:latin typeface="Arial Black" panose="020B0A04020102020204" pitchFamily="34" charset="0"/>
              </a:rPr>
              <a:t>Error muestral</a:t>
            </a:r>
            <a:endParaRPr lang="es-ES" altLang="es-CL">
              <a:solidFill>
                <a:srgbClr val="660066"/>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up)">
                                      <p:cBhvr>
                                        <p:cTn id="11" dur="500"/>
                                        <p:tgtEl>
                                          <p:spTgt spid="4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1" fill="hold" nodeType="clickEffect">
                                  <p:stCondLst>
                                    <p:cond delay="0"/>
                                  </p:stCondLst>
                                  <p:childTnLst>
                                    <p:set>
                                      <p:cBhvr>
                                        <p:cTn id="15" dur="1" fill="hold">
                                          <p:stCondLst>
                                            <p:cond delay="0"/>
                                          </p:stCondLst>
                                        </p:cTn>
                                        <p:tgtEl>
                                          <p:spTgt spid="41"/>
                                        </p:tgtEl>
                                        <p:attrNameLst>
                                          <p:attrName>style.visibility</p:attrName>
                                        </p:attrNameLst>
                                      </p:cBhvr>
                                      <p:to>
                                        <p:strVal val="visible"/>
                                      </p:to>
                                    </p:set>
                                    <p:anim calcmode="lin" valueType="num">
                                      <p:cBhvr>
                                        <p:cTn id="16" dur="500" fill="hold"/>
                                        <p:tgtEl>
                                          <p:spTgt spid="41"/>
                                        </p:tgtEl>
                                        <p:attrNameLst>
                                          <p:attrName>ppt_x</p:attrName>
                                        </p:attrNameLst>
                                      </p:cBhvr>
                                      <p:tavLst>
                                        <p:tav tm="0">
                                          <p:val>
                                            <p:strVal val="#ppt_x"/>
                                          </p:val>
                                        </p:tav>
                                        <p:tav tm="100000">
                                          <p:val>
                                            <p:strVal val="#ppt_x"/>
                                          </p:val>
                                        </p:tav>
                                      </p:tavLst>
                                    </p:anim>
                                    <p:anim calcmode="lin" valueType="num">
                                      <p:cBhvr>
                                        <p:cTn id="17" dur="500" fill="hold"/>
                                        <p:tgtEl>
                                          <p:spTgt spid="41"/>
                                        </p:tgtEl>
                                        <p:attrNameLst>
                                          <p:attrName>ppt_y</p:attrName>
                                        </p:attrNameLst>
                                      </p:cBhvr>
                                      <p:tavLst>
                                        <p:tav tm="0">
                                          <p:val>
                                            <p:strVal val="#ppt_y-#ppt_h/2"/>
                                          </p:val>
                                        </p:tav>
                                        <p:tav tm="100000">
                                          <p:val>
                                            <p:strVal val="#ppt_y"/>
                                          </p:val>
                                        </p:tav>
                                      </p:tavLst>
                                    </p:anim>
                                    <p:anim calcmode="lin" valueType="num">
                                      <p:cBhvr>
                                        <p:cTn id="18" dur="500" fill="hold"/>
                                        <p:tgtEl>
                                          <p:spTgt spid="41"/>
                                        </p:tgtEl>
                                        <p:attrNameLst>
                                          <p:attrName>ppt_w</p:attrName>
                                        </p:attrNameLst>
                                      </p:cBhvr>
                                      <p:tavLst>
                                        <p:tav tm="0">
                                          <p:val>
                                            <p:strVal val="#ppt_w"/>
                                          </p:val>
                                        </p:tav>
                                        <p:tav tm="100000">
                                          <p:val>
                                            <p:strVal val="#ppt_w"/>
                                          </p:val>
                                        </p:tav>
                                      </p:tavLst>
                                    </p:anim>
                                    <p:anim calcmode="lin" valueType="num">
                                      <p:cBhvr>
                                        <p:cTn id="19" dur="500" fill="hold"/>
                                        <p:tgtEl>
                                          <p:spTgt spid="41"/>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wipe(down)">
                                      <p:cBhvr>
                                        <p:cTn id="24" dur="500"/>
                                        <p:tgtEl>
                                          <p:spTgt spid="4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wipe(up)">
                                      <p:cBhvr>
                                        <p:cTn id="29" dur="500"/>
                                        <p:tgtEl>
                                          <p:spTgt spid="4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7" presetClass="entr" presetSubtype="1" fill="hold" nodeType="clickEffect">
                                  <p:stCondLst>
                                    <p:cond delay="0"/>
                                  </p:stCondLst>
                                  <p:childTnLst>
                                    <p:set>
                                      <p:cBhvr>
                                        <p:cTn id="33" dur="1" fill="hold">
                                          <p:stCondLst>
                                            <p:cond delay="0"/>
                                          </p:stCondLst>
                                        </p:cTn>
                                        <p:tgtEl>
                                          <p:spTgt spid="44"/>
                                        </p:tgtEl>
                                        <p:attrNameLst>
                                          <p:attrName>style.visibility</p:attrName>
                                        </p:attrNameLst>
                                      </p:cBhvr>
                                      <p:to>
                                        <p:strVal val="visible"/>
                                      </p:to>
                                    </p:set>
                                    <p:anim calcmode="lin" valueType="num">
                                      <p:cBhvr>
                                        <p:cTn id="34" dur="500" fill="hold"/>
                                        <p:tgtEl>
                                          <p:spTgt spid="44"/>
                                        </p:tgtEl>
                                        <p:attrNameLst>
                                          <p:attrName>ppt_x</p:attrName>
                                        </p:attrNameLst>
                                      </p:cBhvr>
                                      <p:tavLst>
                                        <p:tav tm="0">
                                          <p:val>
                                            <p:strVal val="#ppt_x"/>
                                          </p:val>
                                        </p:tav>
                                        <p:tav tm="100000">
                                          <p:val>
                                            <p:strVal val="#ppt_x"/>
                                          </p:val>
                                        </p:tav>
                                      </p:tavLst>
                                    </p:anim>
                                    <p:anim calcmode="lin" valueType="num">
                                      <p:cBhvr>
                                        <p:cTn id="35" dur="500" fill="hold"/>
                                        <p:tgtEl>
                                          <p:spTgt spid="44"/>
                                        </p:tgtEl>
                                        <p:attrNameLst>
                                          <p:attrName>ppt_y</p:attrName>
                                        </p:attrNameLst>
                                      </p:cBhvr>
                                      <p:tavLst>
                                        <p:tav tm="0">
                                          <p:val>
                                            <p:strVal val="#ppt_y-#ppt_h/2"/>
                                          </p:val>
                                        </p:tav>
                                        <p:tav tm="100000">
                                          <p:val>
                                            <p:strVal val="#ppt_y"/>
                                          </p:val>
                                        </p:tav>
                                      </p:tavLst>
                                    </p:anim>
                                    <p:anim calcmode="lin" valueType="num">
                                      <p:cBhvr>
                                        <p:cTn id="36" dur="500" fill="hold"/>
                                        <p:tgtEl>
                                          <p:spTgt spid="44"/>
                                        </p:tgtEl>
                                        <p:attrNameLst>
                                          <p:attrName>ppt_w</p:attrName>
                                        </p:attrNameLst>
                                      </p:cBhvr>
                                      <p:tavLst>
                                        <p:tav tm="0">
                                          <p:val>
                                            <p:strVal val="#ppt_w"/>
                                          </p:val>
                                        </p:tav>
                                        <p:tav tm="100000">
                                          <p:val>
                                            <p:strVal val="#ppt_w"/>
                                          </p:val>
                                        </p:tav>
                                      </p:tavLst>
                                    </p:anim>
                                    <p:anim calcmode="lin" valueType="num">
                                      <p:cBhvr>
                                        <p:cTn id="37" dur="500" fill="hold"/>
                                        <p:tgtEl>
                                          <p:spTgt spid="4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autoUpdateAnimBg="0"/>
      <p:bldP spid="48" grpId="0" animBg="1" autoUpdateAnimBg="0"/>
      <p:bldP spid="49"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Marcador de número de diapositiva 1">
            <a:extLst>
              <a:ext uri="{FF2B5EF4-FFF2-40B4-BE49-F238E27FC236}">
                <a16:creationId xmlns:a16="http://schemas.microsoft.com/office/drawing/2014/main" id="{B00324D0-DC3E-7E72-5216-6DA3EEA05B9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AE4FCC0-37EE-4DBC-A449-842DB2D639CA}" type="slidenum">
              <a:rPr lang="es-ES" altLang="es-CL" sz="1200" smtClean="0">
                <a:latin typeface="Comic Sans MS" panose="030F0702030302020204" pitchFamily="66" charset="0"/>
              </a:rPr>
              <a:pPr>
                <a:spcBef>
                  <a:spcPct val="0"/>
                </a:spcBef>
                <a:buFontTx/>
                <a:buNone/>
              </a:pPr>
              <a:t>25</a:t>
            </a:fld>
            <a:endParaRPr lang="es-ES" altLang="es-CL" sz="1200">
              <a:latin typeface="Comic Sans MS" panose="030F0702030302020204" pitchFamily="66" charset="0"/>
            </a:endParaRPr>
          </a:p>
        </p:txBody>
      </p:sp>
      <p:grpSp>
        <p:nvGrpSpPr>
          <p:cNvPr id="4" name="Group 2">
            <a:extLst>
              <a:ext uri="{FF2B5EF4-FFF2-40B4-BE49-F238E27FC236}">
                <a16:creationId xmlns:a16="http://schemas.microsoft.com/office/drawing/2014/main" id="{82DD95B6-05F5-8EB0-C3AF-0892D0422048}"/>
              </a:ext>
            </a:extLst>
          </p:cNvPr>
          <p:cNvGrpSpPr>
            <a:grpSpLocks/>
          </p:cNvGrpSpPr>
          <p:nvPr/>
        </p:nvGrpSpPr>
        <p:grpSpPr bwMode="auto">
          <a:xfrm>
            <a:off x="1943100" y="1276350"/>
            <a:ext cx="2286000" cy="1085850"/>
            <a:chOff x="240" y="1338"/>
            <a:chExt cx="1440" cy="684"/>
          </a:xfrm>
        </p:grpSpPr>
        <p:sp>
          <p:nvSpPr>
            <p:cNvPr id="5" name="Rectangle 3">
              <a:extLst>
                <a:ext uri="{FF2B5EF4-FFF2-40B4-BE49-F238E27FC236}">
                  <a16:creationId xmlns:a16="http://schemas.microsoft.com/office/drawing/2014/main" id="{55AE5DB6-ECDA-0D1B-3B80-CBFFCEEDF0E7}"/>
                </a:ext>
              </a:extLst>
            </p:cNvPr>
            <p:cNvSpPr>
              <a:spLocks noChangeArrowheads="1"/>
            </p:cNvSpPr>
            <p:nvPr/>
          </p:nvSpPr>
          <p:spPr bwMode="auto">
            <a:xfrm>
              <a:off x="240" y="1338"/>
              <a:ext cx="1440" cy="684"/>
            </a:xfrm>
            <a:prstGeom prst="rect">
              <a:avLst/>
            </a:prstGeom>
            <a:solidFill>
              <a:srgbClr val="000099"/>
            </a:solidFill>
            <a:ln>
              <a:noFill/>
            </a:ln>
          </p:spPr>
          <p:txBody>
            <a:bodyPr lIns="360000" tIns="360000" rIns="360000" bIns="360000">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r" eaLnBrk="1" fontAlgn="auto" hangingPunct="1">
                <a:spcBef>
                  <a:spcPct val="0"/>
                </a:spcBef>
                <a:spcAft>
                  <a:spcPts val="0"/>
                </a:spcAft>
                <a:buClrTx/>
                <a:buSzTx/>
                <a:buFontTx/>
                <a:buNone/>
                <a:defRPr/>
              </a:pPr>
              <a:r>
                <a:rPr lang="es-ES_tradnl" altLang="es-CL" sz="2400" b="1" kern="0">
                  <a:solidFill>
                    <a:srgbClr val="CFDBFD"/>
                  </a:solidFill>
                  <a:latin typeface="Arial" panose="020B0604020202020204" pitchFamily="34" charset="0"/>
                </a:rPr>
                <a:t>Diseño</a:t>
              </a:r>
              <a:endParaRPr lang="es-ES_tradnl" altLang="es-CL" kern="0">
                <a:solidFill>
                  <a:srgbClr val="CFDBFD"/>
                </a:solidFill>
                <a:latin typeface="Arial" panose="020B0604020202020204" pitchFamily="34" charset="0"/>
              </a:endParaRPr>
            </a:p>
          </p:txBody>
        </p:sp>
        <p:graphicFrame>
          <p:nvGraphicFramePr>
            <p:cNvPr id="25619" name="Object 4">
              <a:extLst>
                <a:ext uri="{FF2B5EF4-FFF2-40B4-BE49-F238E27FC236}">
                  <a16:creationId xmlns:a16="http://schemas.microsoft.com/office/drawing/2014/main" id="{63AA296F-3B06-57C4-4480-DAF360045822}"/>
                </a:ext>
              </a:extLst>
            </p:cNvPr>
            <p:cNvGraphicFramePr>
              <a:graphicFrameLocks noChangeAspect="1"/>
            </p:cNvGraphicFramePr>
            <p:nvPr/>
          </p:nvGraphicFramePr>
          <p:xfrm>
            <a:off x="240" y="1392"/>
            <a:ext cx="515" cy="528"/>
          </p:xfrm>
          <a:graphic>
            <a:graphicData uri="http://schemas.openxmlformats.org/presentationml/2006/ole">
              <mc:AlternateContent xmlns:mc="http://schemas.openxmlformats.org/markup-compatibility/2006">
                <mc:Choice xmlns:v="urn:schemas-microsoft-com:vml" Requires="v">
                  <p:oleObj name="Imagen" r:id="rId3" imgW="2887663" imgH="2963863" progId="MS_ClipArt_Gallery.2">
                    <p:embed/>
                  </p:oleObj>
                </mc:Choice>
                <mc:Fallback>
                  <p:oleObj name="Imagen" r:id="rId3" imgW="2887663" imgH="2963863" progId="MS_ClipArt_Gallery.2">
                    <p:embed/>
                    <p:pic>
                      <p:nvPicPr>
                        <p:cNvPr id="25619" name="Object 4">
                          <a:extLst>
                            <a:ext uri="{FF2B5EF4-FFF2-40B4-BE49-F238E27FC236}">
                              <a16:creationId xmlns:a16="http://schemas.microsoft.com/office/drawing/2014/main" id="{63AA296F-3B06-57C4-4480-DAF3600458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1392"/>
                          <a:ext cx="515"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5">
            <a:extLst>
              <a:ext uri="{FF2B5EF4-FFF2-40B4-BE49-F238E27FC236}">
                <a16:creationId xmlns:a16="http://schemas.microsoft.com/office/drawing/2014/main" id="{61914E28-DC8B-9F42-1023-B5DB75C0895A}"/>
              </a:ext>
            </a:extLst>
          </p:cNvPr>
          <p:cNvGrpSpPr>
            <a:grpSpLocks/>
          </p:cNvGrpSpPr>
          <p:nvPr/>
        </p:nvGrpSpPr>
        <p:grpSpPr bwMode="auto">
          <a:xfrm>
            <a:off x="1485900" y="1809750"/>
            <a:ext cx="3352800" cy="2438400"/>
            <a:chOff x="96" y="1152"/>
            <a:chExt cx="2112" cy="1536"/>
          </a:xfrm>
        </p:grpSpPr>
        <p:grpSp>
          <p:nvGrpSpPr>
            <p:cNvPr id="25614" name="Group 6">
              <a:extLst>
                <a:ext uri="{FF2B5EF4-FFF2-40B4-BE49-F238E27FC236}">
                  <a16:creationId xmlns:a16="http://schemas.microsoft.com/office/drawing/2014/main" id="{4BA07E40-E2DF-BEF7-D31C-CE3C398B469C}"/>
                </a:ext>
              </a:extLst>
            </p:cNvPr>
            <p:cNvGrpSpPr>
              <a:grpSpLocks/>
            </p:cNvGrpSpPr>
            <p:nvPr/>
          </p:nvGrpSpPr>
          <p:grpSpPr bwMode="auto">
            <a:xfrm>
              <a:off x="384" y="2016"/>
              <a:ext cx="1824" cy="672"/>
              <a:chOff x="1872" y="1344"/>
              <a:chExt cx="1824" cy="672"/>
            </a:xfrm>
          </p:grpSpPr>
          <p:sp>
            <p:nvSpPr>
              <p:cNvPr id="10" name="Rectangle 7">
                <a:extLst>
                  <a:ext uri="{FF2B5EF4-FFF2-40B4-BE49-F238E27FC236}">
                    <a16:creationId xmlns:a16="http://schemas.microsoft.com/office/drawing/2014/main" id="{2DCDABA5-B5B6-F398-E0BD-5C5AAD4A47BE}"/>
                  </a:ext>
                </a:extLst>
              </p:cNvPr>
              <p:cNvSpPr>
                <a:spLocks noChangeArrowheads="1"/>
              </p:cNvSpPr>
              <p:nvPr/>
            </p:nvSpPr>
            <p:spPr bwMode="auto">
              <a:xfrm>
                <a:off x="1872" y="1344"/>
                <a:ext cx="1824" cy="672"/>
              </a:xfrm>
              <a:prstGeom prst="rect">
                <a:avLst/>
              </a:prstGeom>
              <a:solidFill>
                <a:srgbClr val="000099"/>
              </a:solidFill>
              <a:ln>
                <a:noFill/>
              </a:ln>
              <a:effectLst/>
            </p:spPr>
            <p:txBody>
              <a:bodyPr tIns="154800" bIns="154800"/>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r" eaLnBrk="1" fontAlgn="auto" hangingPunct="1">
                  <a:spcBef>
                    <a:spcPct val="0"/>
                  </a:spcBef>
                  <a:spcAft>
                    <a:spcPts val="0"/>
                  </a:spcAft>
                  <a:buClrTx/>
                  <a:buSzTx/>
                  <a:buFontTx/>
                  <a:buNone/>
                  <a:defRPr/>
                </a:pPr>
                <a:r>
                  <a:rPr lang="es-ES_tradnl" altLang="es-CL" sz="2400" b="1" kern="0">
                    <a:solidFill>
                      <a:srgbClr val="CFDBFD"/>
                    </a:solidFill>
                    <a:latin typeface="Arial" panose="020B0604020202020204" pitchFamily="34" charset="0"/>
                  </a:rPr>
                  <a:t>Recogida de la información</a:t>
                </a:r>
                <a:endParaRPr lang="es-ES_tradnl" altLang="es-CL" sz="2400" kern="0">
                  <a:solidFill>
                    <a:srgbClr val="CFDBFD"/>
                  </a:solidFill>
                  <a:latin typeface="Arial" panose="020B0604020202020204" pitchFamily="34" charset="0"/>
                </a:endParaRPr>
              </a:p>
            </p:txBody>
          </p:sp>
          <p:graphicFrame>
            <p:nvGraphicFramePr>
              <p:cNvPr id="25617" name="Object 8">
                <a:extLst>
                  <a:ext uri="{FF2B5EF4-FFF2-40B4-BE49-F238E27FC236}">
                    <a16:creationId xmlns:a16="http://schemas.microsoft.com/office/drawing/2014/main" id="{1A712661-4110-D547-9AD3-BC66AFBBE08B}"/>
                  </a:ext>
                </a:extLst>
              </p:cNvPr>
              <p:cNvGraphicFramePr>
                <a:graphicFrameLocks noChangeAspect="1"/>
              </p:cNvGraphicFramePr>
              <p:nvPr/>
            </p:nvGraphicFramePr>
            <p:xfrm>
              <a:off x="1943" y="1392"/>
              <a:ext cx="265" cy="576"/>
            </p:xfrm>
            <a:graphic>
              <a:graphicData uri="http://schemas.openxmlformats.org/presentationml/2006/ole">
                <mc:AlternateContent xmlns:mc="http://schemas.openxmlformats.org/markup-compatibility/2006">
                  <mc:Choice xmlns:v="urn:schemas-microsoft-com:vml" Requires="v">
                    <p:oleObj name="Imagen" r:id="rId5" imgW="1485900" imgH="4214813" progId="MS_ClipArt_Gallery.2">
                      <p:embed/>
                    </p:oleObj>
                  </mc:Choice>
                  <mc:Fallback>
                    <p:oleObj name="Imagen" r:id="rId5" imgW="1485900" imgH="4214813" progId="MS_ClipArt_Gallery.2">
                      <p:embed/>
                      <p:pic>
                        <p:nvPicPr>
                          <p:cNvPr id="25617" name="Object 8">
                            <a:extLst>
                              <a:ext uri="{FF2B5EF4-FFF2-40B4-BE49-F238E27FC236}">
                                <a16:creationId xmlns:a16="http://schemas.microsoft.com/office/drawing/2014/main" id="{1A712661-4110-D547-9AD3-BC66AFBBE0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3" y="1392"/>
                            <a:ext cx="265"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 name="AutoShape 9">
              <a:extLst>
                <a:ext uri="{FF2B5EF4-FFF2-40B4-BE49-F238E27FC236}">
                  <a16:creationId xmlns:a16="http://schemas.microsoft.com/office/drawing/2014/main" id="{BC277B65-4A64-294D-3E44-B358275FC90B}"/>
                </a:ext>
              </a:extLst>
            </p:cNvPr>
            <p:cNvSpPr>
              <a:spLocks noChangeArrowheads="1"/>
            </p:cNvSpPr>
            <p:nvPr/>
          </p:nvSpPr>
          <p:spPr bwMode="auto">
            <a:xfrm rot="5400000" flipV="1">
              <a:off x="-408" y="1656"/>
              <a:ext cx="1296" cy="288"/>
            </a:xfrm>
            <a:prstGeom prst="curvedDownArrow">
              <a:avLst>
                <a:gd name="adj1" fmla="val 90000"/>
                <a:gd name="adj2" fmla="val 180000"/>
                <a:gd name="adj3" fmla="val 33333"/>
              </a:avLst>
            </a:prstGeom>
            <a:solidFill>
              <a:srgbClr val="FF9900"/>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sp>
        <p:nvSpPr>
          <p:cNvPr id="12" name="Text Box 10">
            <a:extLst>
              <a:ext uri="{FF2B5EF4-FFF2-40B4-BE49-F238E27FC236}">
                <a16:creationId xmlns:a16="http://schemas.microsoft.com/office/drawing/2014/main" id="{8413069F-32CB-943C-F804-C83F94EAA725}"/>
              </a:ext>
            </a:extLst>
          </p:cNvPr>
          <p:cNvSpPr txBox="1">
            <a:spLocks noChangeArrowheads="1"/>
          </p:cNvSpPr>
          <p:nvPr/>
        </p:nvSpPr>
        <p:spPr bwMode="auto">
          <a:xfrm>
            <a:off x="5448300" y="1352550"/>
            <a:ext cx="4343400" cy="887413"/>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80000"/>
              </a:lnSpc>
              <a:spcBef>
                <a:spcPct val="50000"/>
              </a:spcBef>
              <a:buFontTx/>
              <a:buNone/>
            </a:pPr>
            <a:r>
              <a:rPr lang="es-ES_tradnl" altLang="es-CL" sz="2400">
                <a:solidFill>
                  <a:srgbClr val="000099"/>
                </a:solidFill>
                <a:latin typeface="Arial" panose="020B0604020202020204" pitchFamily="34" charset="0"/>
              </a:rPr>
              <a:t>Problemas relativos al marco</a:t>
            </a:r>
          </a:p>
          <a:p>
            <a:pPr>
              <a:lnSpc>
                <a:spcPct val="80000"/>
              </a:lnSpc>
              <a:spcBef>
                <a:spcPct val="50000"/>
              </a:spcBef>
              <a:buFontTx/>
              <a:buNone/>
            </a:pPr>
            <a:r>
              <a:rPr lang="es-ES_tradnl" altLang="es-CL" sz="2400">
                <a:solidFill>
                  <a:srgbClr val="000099"/>
                </a:solidFill>
                <a:latin typeface="Arial" panose="020B0604020202020204" pitchFamily="34" charset="0"/>
              </a:rPr>
              <a:t>Cuestionarios confusos ...</a:t>
            </a:r>
            <a:endParaRPr lang="es-ES" altLang="es-CL" sz="2400">
              <a:solidFill>
                <a:srgbClr val="000099"/>
              </a:solidFill>
              <a:latin typeface="Arial" panose="020B0604020202020204" pitchFamily="34" charset="0"/>
            </a:endParaRPr>
          </a:p>
        </p:txBody>
      </p:sp>
      <p:sp>
        <p:nvSpPr>
          <p:cNvPr id="13" name="Text Box 11">
            <a:extLst>
              <a:ext uri="{FF2B5EF4-FFF2-40B4-BE49-F238E27FC236}">
                <a16:creationId xmlns:a16="http://schemas.microsoft.com/office/drawing/2014/main" id="{9B6CC6B5-A6E8-780E-4CEA-4FD977C34E6B}"/>
              </a:ext>
            </a:extLst>
          </p:cNvPr>
          <p:cNvSpPr txBox="1">
            <a:spLocks noChangeArrowheads="1"/>
          </p:cNvSpPr>
          <p:nvPr/>
        </p:nvSpPr>
        <p:spPr bwMode="auto">
          <a:xfrm>
            <a:off x="5448300" y="3105150"/>
            <a:ext cx="4495800" cy="1362075"/>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80000"/>
              </a:lnSpc>
              <a:spcBef>
                <a:spcPct val="50000"/>
              </a:spcBef>
              <a:buFontTx/>
              <a:buNone/>
            </a:pPr>
            <a:r>
              <a:rPr lang="es-ES_tradnl" altLang="es-CL" sz="2400">
                <a:solidFill>
                  <a:srgbClr val="000099"/>
                </a:solidFill>
                <a:latin typeface="Arial" panose="020B0604020202020204" pitchFamily="34" charset="0"/>
              </a:rPr>
              <a:t>No respuesta</a:t>
            </a:r>
          </a:p>
          <a:p>
            <a:pPr>
              <a:lnSpc>
                <a:spcPct val="80000"/>
              </a:lnSpc>
              <a:spcBef>
                <a:spcPct val="50000"/>
              </a:spcBef>
              <a:buFontTx/>
              <a:buNone/>
            </a:pPr>
            <a:r>
              <a:rPr lang="es-ES_tradnl" altLang="es-CL" sz="2400">
                <a:solidFill>
                  <a:srgbClr val="000099"/>
                </a:solidFill>
                <a:latin typeface="Arial" panose="020B0604020202020204" pitchFamily="34" charset="0"/>
              </a:rPr>
              <a:t>Respuestas incorrectas</a:t>
            </a:r>
          </a:p>
          <a:p>
            <a:pPr>
              <a:lnSpc>
                <a:spcPct val="80000"/>
              </a:lnSpc>
              <a:spcBef>
                <a:spcPct val="50000"/>
              </a:spcBef>
              <a:buFontTx/>
              <a:buNone/>
            </a:pPr>
            <a:r>
              <a:rPr lang="es-ES_tradnl" altLang="es-CL" sz="2400">
                <a:solidFill>
                  <a:srgbClr val="000099"/>
                </a:solidFill>
                <a:latin typeface="Arial" panose="020B0604020202020204" pitchFamily="34" charset="0"/>
              </a:rPr>
              <a:t>Influencia del entrevistador ...</a:t>
            </a:r>
            <a:endParaRPr lang="es-ES" altLang="es-CL" sz="2400">
              <a:solidFill>
                <a:srgbClr val="000099"/>
              </a:solidFill>
              <a:latin typeface="Arial" panose="020B0604020202020204" pitchFamily="34" charset="0"/>
            </a:endParaRPr>
          </a:p>
        </p:txBody>
      </p:sp>
      <p:sp>
        <p:nvSpPr>
          <p:cNvPr id="14" name="Text Box 12">
            <a:extLst>
              <a:ext uri="{FF2B5EF4-FFF2-40B4-BE49-F238E27FC236}">
                <a16:creationId xmlns:a16="http://schemas.microsoft.com/office/drawing/2014/main" id="{EE976B66-C5D7-D70B-80A6-800D9F5C404F}"/>
              </a:ext>
            </a:extLst>
          </p:cNvPr>
          <p:cNvSpPr txBox="1">
            <a:spLocks noChangeArrowheads="1"/>
          </p:cNvSpPr>
          <p:nvPr/>
        </p:nvSpPr>
        <p:spPr bwMode="auto">
          <a:xfrm>
            <a:off x="5448300" y="5165725"/>
            <a:ext cx="4343400" cy="1216025"/>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s-ES_tradnl" altLang="es-CL" sz="2400">
                <a:solidFill>
                  <a:srgbClr val="000099"/>
                </a:solidFill>
                <a:latin typeface="Arial" panose="020B0604020202020204" pitchFamily="34" charset="0"/>
              </a:rPr>
              <a:t>Problemas en la entrada de datos, codificación y tabulación ...</a:t>
            </a:r>
            <a:endParaRPr lang="es-ES" altLang="es-CL" sz="2400">
              <a:solidFill>
                <a:srgbClr val="000099"/>
              </a:solidFill>
              <a:latin typeface="Arial" panose="020B0604020202020204" pitchFamily="34" charset="0"/>
            </a:endParaRPr>
          </a:p>
        </p:txBody>
      </p:sp>
      <p:grpSp>
        <p:nvGrpSpPr>
          <p:cNvPr id="15" name="Group 13">
            <a:extLst>
              <a:ext uri="{FF2B5EF4-FFF2-40B4-BE49-F238E27FC236}">
                <a16:creationId xmlns:a16="http://schemas.microsoft.com/office/drawing/2014/main" id="{F72E237E-014E-9FCA-7C96-957859FA69A3}"/>
              </a:ext>
            </a:extLst>
          </p:cNvPr>
          <p:cNvGrpSpPr>
            <a:grpSpLocks/>
          </p:cNvGrpSpPr>
          <p:nvPr/>
        </p:nvGrpSpPr>
        <p:grpSpPr bwMode="auto">
          <a:xfrm>
            <a:off x="1485900" y="3867150"/>
            <a:ext cx="3581400" cy="2454275"/>
            <a:chOff x="96" y="2448"/>
            <a:chExt cx="2256" cy="1546"/>
          </a:xfrm>
        </p:grpSpPr>
        <p:grpSp>
          <p:nvGrpSpPr>
            <p:cNvPr id="25610" name="Group 14">
              <a:extLst>
                <a:ext uri="{FF2B5EF4-FFF2-40B4-BE49-F238E27FC236}">
                  <a16:creationId xmlns:a16="http://schemas.microsoft.com/office/drawing/2014/main" id="{5028979B-AE77-4475-2F82-9A6C5DAAD757}"/>
                </a:ext>
              </a:extLst>
            </p:cNvPr>
            <p:cNvGrpSpPr>
              <a:grpSpLocks/>
            </p:cNvGrpSpPr>
            <p:nvPr/>
          </p:nvGrpSpPr>
          <p:grpSpPr bwMode="auto">
            <a:xfrm>
              <a:off x="336" y="3312"/>
              <a:ext cx="2016" cy="682"/>
              <a:chOff x="336" y="3504"/>
              <a:chExt cx="2016" cy="682"/>
            </a:xfrm>
          </p:grpSpPr>
          <p:sp>
            <p:nvSpPr>
              <p:cNvPr id="18" name="Rectangle 15">
                <a:extLst>
                  <a:ext uri="{FF2B5EF4-FFF2-40B4-BE49-F238E27FC236}">
                    <a16:creationId xmlns:a16="http://schemas.microsoft.com/office/drawing/2014/main" id="{609E5CC8-346F-E189-49AC-12538A585715}"/>
                  </a:ext>
                </a:extLst>
              </p:cNvPr>
              <p:cNvSpPr>
                <a:spLocks noChangeArrowheads="1"/>
              </p:cNvSpPr>
              <p:nvPr/>
            </p:nvSpPr>
            <p:spPr bwMode="auto">
              <a:xfrm>
                <a:off x="336" y="3504"/>
                <a:ext cx="2016" cy="682"/>
              </a:xfrm>
              <a:prstGeom prst="rect">
                <a:avLst/>
              </a:prstGeom>
              <a:solidFill>
                <a:srgbClr val="000099"/>
              </a:solidFill>
              <a:ln>
                <a:noFill/>
              </a:ln>
              <a:effectLst/>
            </p:spPr>
            <p:txBody>
              <a:bodyPr lIns="0" tIns="144000" rIns="0" bIns="144000"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0"/>
                  </a:spcBef>
                  <a:spcAft>
                    <a:spcPts val="0"/>
                  </a:spcAft>
                  <a:buClrTx/>
                  <a:buSzTx/>
                  <a:buFontTx/>
                  <a:buNone/>
                  <a:defRPr/>
                </a:pPr>
                <a:r>
                  <a:rPr lang="es-ES_tradnl" altLang="es-CL" sz="2400" kern="0">
                    <a:solidFill>
                      <a:srgbClr val="CFDBFD"/>
                    </a:solidFill>
                    <a:latin typeface="Arial" panose="020B0604020202020204" pitchFamily="34" charset="0"/>
                  </a:rPr>
                  <a:t>           </a:t>
                </a:r>
                <a:r>
                  <a:rPr lang="es-ES_tradnl" altLang="es-CL" sz="2400" b="1" kern="0">
                    <a:solidFill>
                      <a:srgbClr val="CFDBFD"/>
                    </a:solidFill>
                    <a:latin typeface="Arial" panose="020B0604020202020204" pitchFamily="34" charset="0"/>
                  </a:rPr>
                  <a:t>Tratamiento de </a:t>
                </a:r>
              </a:p>
              <a:p>
                <a:pPr algn="ctr" eaLnBrk="1" fontAlgn="auto" hangingPunct="1">
                  <a:spcBef>
                    <a:spcPct val="0"/>
                  </a:spcBef>
                  <a:spcAft>
                    <a:spcPts val="0"/>
                  </a:spcAft>
                  <a:buClrTx/>
                  <a:buSzTx/>
                  <a:buFontTx/>
                  <a:buNone/>
                  <a:defRPr/>
                </a:pPr>
                <a:r>
                  <a:rPr lang="es-ES_tradnl" altLang="es-CL" sz="2400" b="1" kern="0">
                    <a:solidFill>
                      <a:srgbClr val="CFDBFD"/>
                    </a:solidFill>
                    <a:latin typeface="Arial" panose="020B0604020202020204" pitchFamily="34" charset="0"/>
                  </a:rPr>
                  <a:t>            la información</a:t>
                </a:r>
                <a:endParaRPr lang="es-ES_tradnl" altLang="es-CL" kern="0">
                  <a:solidFill>
                    <a:srgbClr val="CFDBFD"/>
                  </a:solidFill>
                  <a:latin typeface="Arial" panose="020B0604020202020204" pitchFamily="34" charset="0"/>
                </a:endParaRPr>
              </a:p>
            </p:txBody>
          </p:sp>
          <p:graphicFrame>
            <p:nvGraphicFramePr>
              <p:cNvPr id="25613" name="Object 16">
                <a:extLst>
                  <a:ext uri="{FF2B5EF4-FFF2-40B4-BE49-F238E27FC236}">
                    <a16:creationId xmlns:a16="http://schemas.microsoft.com/office/drawing/2014/main" id="{0498DDB6-6593-B4FA-0EC5-CE6E2633432A}"/>
                  </a:ext>
                </a:extLst>
              </p:cNvPr>
              <p:cNvGraphicFramePr>
                <a:graphicFrameLocks noChangeAspect="1"/>
              </p:cNvGraphicFramePr>
              <p:nvPr/>
            </p:nvGraphicFramePr>
            <p:xfrm>
              <a:off x="437" y="3562"/>
              <a:ext cx="492" cy="624"/>
            </p:xfrm>
            <a:graphic>
              <a:graphicData uri="http://schemas.openxmlformats.org/presentationml/2006/ole">
                <mc:AlternateContent xmlns:mc="http://schemas.openxmlformats.org/markup-compatibility/2006">
                  <mc:Choice xmlns:v="urn:schemas-microsoft-com:vml" Requires="v">
                    <p:oleObj name="Imagen" r:id="rId7" imgW="1453896" imgH="1933042" progId="MS_ClipArt_Gallery.2">
                      <p:embed/>
                    </p:oleObj>
                  </mc:Choice>
                  <mc:Fallback>
                    <p:oleObj name="Imagen" r:id="rId7" imgW="1453896" imgH="1933042" progId="MS_ClipArt_Gallery.2">
                      <p:embed/>
                      <p:pic>
                        <p:nvPicPr>
                          <p:cNvPr id="25613" name="Object 16">
                            <a:extLst>
                              <a:ext uri="{FF2B5EF4-FFF2-40B4-BE49-F238E27FC236}">
                                <a16:creationId xmlns:a16="http://schemas.microsoft.com/office/drawing/2014/main" id="{0498DDB6-6593-B4FA-0EC5-CE6E2633432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7" y="3562"/>
                            <a:ext cx="492"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7" name="AutoShape 17">
              <a:extLst>
                <a:ext uri="{FF2B5EF4-FFF2-40B4-BE49-F238E27FC236}">
                  <a16:creationId xmlns:a16="http://schemas.microsoft.com/office/drawing/2014/main" id="{F260161E-E18A-6DDB-28DA-5B04057CD598}"/>
                </a:ext>
              </a:extLst>
            </p:cNvPr>
            <p:cNvSpPr>
              <a:spLocks noChangeArrowheads="1"/>
            </p:cNvSpPr>
            <p:nvPr/>
          </p:nvSpPr>
          <p:spPr bwMode="auto">
            <a:xfrm rot="5400000" flipV="1">
              <a:off x="-408" y="2952"/>
              <a:ext cx="1296" cy="288"/>
            </a:xfrm>
            <a:prstGeom prst="curvedDownArrow">
              <a:avLst>
                <a:gd name="adj1" fmla="val 90000"/>
                <a:gd name="adj2" fmla="val 180000"/>
                <a:gd name="adj3" fmla="val 33333"/>
              </a:avLst>
            </a:prstGeom>
            <a:solidFill>
              <a:srgbClr val="FF9900"/>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sp>
        <p:nvSpPr>
          <p:cNvPr id="25609" name="Rectangle 19">
            <a:extLst>
              <a:ext uri="{FF2B5EF4-FFF2-40B4-BE49-F238E27FC236}">
                <a16:creationId xmlns:a16="http://schemas.microsoft.com/office/drawing/2014/main" id="{1468F67B-A902-DE16-6F6F-5F60ABD9547F}"/>
              </a:ext>
            </a:extLst>
          </p:cNvPr>
          <p:cNvSpPr txBox="1">
            <a:spLocks noChangeArrowheads="1"/>
          </p:cNvSpPr>
          <p:nvPr/>
        </p:nvSpPr>
        <p:spPr bwMode="auto">
          <a:xfrm>
            <a:off x="2279650" y="620713"/>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s-CL" sz="2800">
                <a:solidFill>
                  <a:srgbClr val="000099"/>
                </a:solidFill>
                <a:latin typeface="Arial Black" panose="020B0A04020102020204" pitchFamily="34" charset="0"/>
              </a:rPr>
              <a:t>Potenciales errores ajenos al muestreo</a:t>
            </a:r>
            <a:endParaRPr lang="es-ES" altLang="es-CL" sz="2800">
              <a:solidFill>
                <a:srgbClr val="000099"/>
              </a:solidFill>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1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utoUpdateAnimBg="0"/>
      <p:bldP spid="13" grpId="0" animBg="1" autoUpdateAnimBg="0"/>
      <p:bldP spid="14"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Marcador de número de diapositiva 1">
            <a:extLst>
              <a:ext uri="{FF2B5EF4-FFF2-40B4-BE49-F238E27FC236}">
                <a16:creationId xmlns:a16="http://schemas.microsoft.com/office/drawing/2014/main" id="{0312A2B6-6B5F-F6EF-6151-C995BAC3C4E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9BF12A4-7679-4790-9CAD-2100F64C0455}" type="slidenum">
              <a:rPr lang="es-ES" altLang="es-CL" sz="1200" smtClean="0">
                <a:latin typeface="Comic Sans MS" panose="030F0702030302020204" pitchFamily="66" charset="0"/>
              </a:rPr>
              <a:pPr>
                <a:spcBef>
                  <a:spcPct val="0"/>
                </a:spcBef>
                <a:buFontTx/>
                <a:buNone/>
              </a:pPr>
              <a:t>26</a:t>
            </a:fld>
            <a:endParaRPr lang="es-ES" altLang="es-CL" sz="1200">
              <a:latin typeface="Comic Sans MS" panose="030F0702030302020204" pitchFamily="66" charset="0"/>
            </a:endParaRPr>
          </a:p>
        </p:txBody>
      </p:sp>
      <p:sp>
        <p:nvSpPr>
          <p:cNvPr id="3" name="AutoShape 2">
            <a:extLst>
              <a:ext uri="{FF2B5EF4-FFF2-40B4-BE49-F238E27FC236}">
                <a16:creationId xmlns:a16="http://schemas.microsoft.com/office/drawing/2014/main" id="{C553E26C-277D-B61D-0CEF-E75D7BEECAEF}"/>
              </a:ext>
            </a:extLst>
          </p:cNvPr>
          <p:cNvSpPr>
            <a:spLocks noChangeArrowheads="1"/>
          </p:cNvSpPr>
          <p:nvPr/>
        </p:nvSpPr>
        <p:spPr bwMode="auto">
          <a:xfrm>
            <a:off x="2924175" y="2646363"/>
            <a:ext cx="6477000" cy="441325"/>
          </a:xfrm>
          <a:prstGeom prst="wedgeRoundRectCallout">
            <a:avLst>
              <a:gd name="adj1" fmla="val -33630"/>
              <a:gd name="adj2" fmla="val -221222"/>
              <a:gd name="adj3" fmla="val 16667"/>
            </a:avLst>
          </a:prstGeom>
          <a:noFill/>
          <a:ln w="19050">
            <a:solidFill>
              <a:srgbClr val="40458C"/>
            </a:solidFill>
            <a:miter lim="800000"/>
            <a:headEnd/>
            <a:tailEnd/>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50000"/>
              </a:spcBef>
              <a:spcAft>
                <a:spcPts val="0"/>
              </a:spcAft>
              <a:buClrTx/>
              <a:buSzTx/>
              <a:buFontTx/>
              <a:buNone/>
              <a:defRPr/>
            </a:pPr>
            <a:r>
              <a:rPr lang="es-ES_tradnl" altLang="es-CL" sz="2000" b="1" kern="0">
                <a:solidFill>
                  <a:srgbClr val="40458C"/>
                </a:solidFill>
              </a:rPr>
              <a:t>¿Cómo aumentar la tasa de respuesta?</a:t>
            </a:r>
            <a:endParaRPr lang="es-ES" altLang="es-CL" sz="2000" b="1" kern="0">
              <a:solidFill>
                <a:srgbClr val="40458C"/>
              </a:solidFill>
            </a:endParaRPr>
          </a:p>
        </p:txBody>
      </p:sp>
      <p:grpSp>
        <p:nvGrpSpPr>
          <p:cNvPr id="4" name="Group 3">
            <a:extLst>
              <a:ext uri="{FF2B5EF4-FFF2-40B4-BE49-F238E27FC236}">
                <a16:creationId xmlns:a16="http://schemas.microsoft.com/office/drawing/2014/main" id="{2AE50F6D-8A75-5F34-9D1F-5CEAE973BFF4}"/>
              </a:ext>
            </a:extLst>
          </p:cNvPr>
          <p:cNvGrpSpPr>
            <a:grpSpLocks/>
          </p:cNvGrpSpPr>
          <p:nvPr/>
        </p:nvGrpSpPr>
        <p:grpSpPr bwMode="auto">
          <a:xfrm>
            <a:off x="3076575" y="3881438"/>
            <a:ext cx="5943600" cy="1025525"/>
            <a:chOff x="192" y="2064"/>
            <a:chExt cx="3744" cy="646"/>
          </a:xfrm>
        </p:grpSpPr>
        <p:grpSp>
          <p:nvGrpSpPr>
            <p:cNvPr id="26636" name="Group 4">
              <a:extLst>
                <a:ext uri="{FF2B5EF4-FFF2-40B4-BE49-F238E27FC236}">
                  <a16:creationId xmlns:a16="http://schemas.microsoft.com/office/drawing/2014/main" id="{5E883EC5-ED4C-9A24-9403-19FBA2D22848}"/>
                </a:ext>
              </a:extLst>
            </p:cNvPr>
            <p:cNvGrpSpPr>
              <a:grpSpLocks/>
            </p:cNvGrpSpPr>
            <p:nvPr/>
          </p:nvGrpSpPr>
          <p:grpSpPr bwMode="auto">
            <a:xfrm>
              <a:off x="192" y="2064"/>
              <a:ext cx="1680" cy="646"/>
              <a:chOff x="240" y="1338"/>
              <a:chExt cx="1581" cy="646"/>
            </a:xfrm>
          </p:grpSpPr>
          <p:sp>
            <p:nvSpPr>
              <p:cNvPr id="7" name="AutoShape 5">
                <a:extLst>
                  <a:ext uri="{FF2B5EF4-FFF2-40B4-BE49-F238E27FC236}">
                    <a16:creationId xmlns:a16="http://schemas.microsoft.com/office/drawing/2014/main" id="{BF5FD3D7-A93F-BDBD-F1BB-54368A0E095E}"/>
                  </a:ext>
                </a:extLst>
              </p:cNvPr>
              <p:cNvSpPr>
                <a:spLocks noChangeArrowheads="1"/>
              </p:cNvSpPr>
              <p:nvPr/>
            </p:nvSpPr>
            <p:spPr bwMode="auto">
              <a:xfrm>
                <a:off x="240" y="1338"/>
                <a:ext cx="1581" cy="646"/>
              </a:xfrm>
              <a:prstGeom prst="homePlate">
                <a:avLst>
                  <a:gd name="adj" fmla="val 61184"/>
                </a:avLst>
              </a:prstGeom>
              <a:solidFill>
                <a:srgbClr val="DDDDDD"/>
              </a:solidFill>
              <a:ln>
                <a:noFill/>
              </a:ln>
            </p:spPr>
            <p:txBody>
              <a:bodyPr lIns="360000" tIns="360000" rIns="360000" bIns="360000">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r" eaLnBrk="1" fontAlgn="auto" hangingPunct="1">
                  <a:spcBef>
                    <a:spcPct val="0"/>
                  </a:spcBef>
                  <a:spcAft>
                    <a:spcPts val="0"/>
                  </a:spcAft>
                  <a:buClrTx/>
                  <a:buSzTx/>
                  <a:buFontTx/>
                  <a:buNone/>
                  <a:defRPr/>
                </a:pPr>
                <a:r>
                  <a:rPr lang="es-ES_tradnl" altLang="es-CL" sz="2000" b="1" kern="0">
                    <a:solidFill>
                      <a:srgbClr val="CC0000"/>
                    </a:solidFill>
                    <a:latin typeface="Arial" panose="020B0604020202020204" pitchFamily="34" charset="0"/>
                  </a:rPr>
                  <a:t>Diseño</a:t>
                </a:r>
                <a:endParaRPr lang="es-ES_tradnl" altLang="es-CL" sz="2800" kern="0">
                  <a:solidFill>
                    <a:srgbClr val="CC0000"/>
                  </a:solidFill>
                  <a:latin typeface="Arial" panose="020B0604020202020204" pitchFamily="34" charset="0"/>
                </a:endParaRPr>
              </a:p>
            </p:txBody>
          </p:sp>
          <p:graphicFrame>
            <p:nvGraphicFramePr>
              <p:cNvPr id="26639" name="Object 6">
                <a:extLst>
                  <a:ext uri="{FF2B5EF4-FFF2-40B4-BE49-F238E27FC236}">
                    <a16:creationId xmlns:a16="http://schemas.microsoft.com/office/drawing/2014/main" id="{86B2E341-125E-8806-5501-008C172BC528}"/>
                  </a:ext>
                </a:extLst>
              </p:cNvPr>
              <p:cNvGraphicFramePr>
                <a:graphicFrameLocks noChangeAspect="1"/>
              </p:cNvGraphicFramePr>
              <p:nvPr/>
            </p:nvGraphicFramePr>
            <p:xfrm>
              <a:off x="240" y="1392"/>
              <a:ext cx="515" cy="528"/>
            </p:xfrm>
            <a:graphic>
              <a:graphicData uri="http://schemas.openxmlformats.org/presentationml/2006/ole">
                <mc:AlternateContent xmlns:mc="http://schemas.openxmlformats.org/markup-compatibility/2006">
                  <mc:Choice xmlns:v="urn:schemas-microsoft-com:vml" Requires="v">
                    <p:oleObj name="Imagen" r:id="rId3" imgW="2887663" imgH="2963863" progId="MS_ClipArt_Gallery.2">
                      <p:embed/>
                    </p:oleObj>
                  </mc:Choice>
                  <mc:Fallback>
                    <p:oleObj name="Imagen" r:id="rId3" imgW="2887663" imgH="2963863" progId="MS_ClipArt_Gallery.2">
                      <p:embed/>
                      <p:pic>
                        <p:nvPicPr>
                          <p:cNvPr id="26639" name="Object 6">
                            <a:extLst>
                              <a:ext uri="{FF2B5EF4-FFF2-40B4-BE49-F238E27FC236}">
                                <a16:creationId xmlns:a16="http://schemas.microsoft.com/office/drawing/2014/main" id="{86B2E341-125E-8806-5501-008C172BC5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1392"/>
                            <a:ext cx="515" cy="528"/>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 name="Text Box 7">
              <a:extLst>
                <a:ext uri="{FF2B5EF4-FFF2-40B4-BE49-F238E27FC236}">
                  <a16:creationId xmlns:a16="http://schemas.microsoft.com/office/drawing/2014/main" id="{2D31B9EA-120C-B18D-B8EE-82A64EDE2306}"/>
                </a:ext>
              </a:extLst>
            </p:cNvPr>
            <p:cNvSpPr txBox="1">
              <a:spLocks noChangeArrowheads="1"/>
            </p:cNvSpPr>
            <p:nvPr/>
          </p:nvSpPr>
          <p:spPr bwMode="auto">
            <a:xfrm>
              <a:off x="2208" y="2102"/>
              <a:ext cx="1728" cy="509"/>
            </a:xfrm>
            <a:prstGeom prst="rect">
              <a:avLst/>
            </a:prstGeom>
            <a:noFill/>
            <a:ln w="28575">
              <a:solidFill>
                <a:srgbClr val="40458C"/>
              </a:solidFill>
              <a:miter lim="800000"/>
              <a:headEnd/>
              <a:tailEnd/>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1800" b="1" kern="0">
                  <a:solidFill>
                    <a:srgbClr val="40458C"/>
                  </a:solidFill>
                </a:rPr>
                <a:t>Cuestionario</a:t>
              </a:r>
            </a:p>
            <a:p>
              <a:pPr eaLnBrk="1" fontAlgn="auto" hangingPunct="1">
                <a:spcBef>
                  <a:spcPct val="50000"/>
                </a:spcBef>
                <a:spcAft>
                  <a:spcPts val="0"/>
                </a:spcAft>
                <a:buClrTx/>
                <a:buSzTx/>
                <a:buFontTx/>
                <a:buNone/>
                <a:defRPr/>
              </a:pPr>
              <a:r>
                <a:rPr lang="es-ES_tradnl" altLang="es-CL" sz="1800" b="1" kern="0">
                  <a:solidFill>
                    <a:srgbClr val="40458C"/>
                  </a:solidFill>
                </a:rPr>
                <a:t>Entrevista personal</a:t>
              </a:r>
              <a:endParaRPr lang="es-ES" altLang="es-CL" sz="1800" b="1" kern="0">
                <a:solidFill>
                  <a:srgbClr val="40458C"/>
                </a:solidFill>
              </a:endParaRPr>
            </a:p>
          </p:txBody>
        </p:sp>
      </p:grpSp>
      <p:grpSp>
        <p:nvGrpSpPr>
          <p:cNvPr id="9" name="Group 8">
            <a:extLst>
              <a:ext uri="{FF2B5EF4-FFF2-40B4-BE49-F238E27FC236}">
                <a16:creationId xmlns:a16="http://schemas.microsoft.com/office/drawing/2014/main" id="{C92BF9BD-61B9-7C6B-0DD0-86EC90BBB21D}"/>
              </a:ext>
            </a:extLst>
          </p:cNvPr>
          <p:cNvGrpSpPr>
            <a:grpSpLocks/>
          </p:cNvGrpSpPr>
          <p:nvPr/>
        </p:nvGrpSpPr>
        <p:grpSpPr bwMode="auto">
          <a:xfrm>
            <a:off x="3000375" y="5084763"/>
            <a:ext cx="6019800" cy="1066800"/>
            <a:chOff x="144" y="2822"/>
            <a:chExt cx="3792" cy="672"/>
          </a:xfrm>
        </p:grpSpPr>
        <p:grpSp>
          <p:nvGrpSpPr>
            <p:cNvPr id="26632" name="Group 9">
              <a:extLst>
                <a:ext uri="{FF2B5EF4-FFF2-40B4-BE49-F238E27FC236}">
                  <a16:creationId xmlns:a16="http://schemas.microsoft.com/office/drawing/2014/main" id="{6FDAFBD2-604D-C13D-9C45-AE97D6FFEABF}"/>
                </a:ext>
              </a:extLst>
            </p:cNvPr>
            <p:cNvGrpSpPr>
              <a:grpSpLocks/>
            </p:cNvGrpSpPr>
            <p:nvPr/>
          </p:nvGrpSpPr>
          <p:grpSpPr bwMode="auto">
            <a:xfrm>
              <a:off x="144" y="2822"/>
              <a:ext cx="1824" cy="672"/>
              <a:chOff x="1872" y="1344"/>
              <a:chExt cx="1824" cy="672"/>
            </a:xfrm>
          </p:grpSpPr>
          <p:sp>
            <p:nvSpPr>
              <p:cNvPr id="12" name="AutoShape 10">
                <a:extLst>
                  <a:ext uri="{FF2B5EF4-FFF2-40B4-BE49-F238E27FC236}">
                    <a16:creationId xmlns:a16="http://schemas.microsoft.com/office/drawing/2014/main" id="{84675FD8-1D6A-1B97-F3F5-BE9E2F0AEFD5}"/>
                  </a:ext>
                </a:extLst>
              </p:cNvPr>
              <p:cNvSpPr>
                <a:spLocks noChangeArrowheads="1"/>
              </p:cNvSpPr>
              <p:nvPr/>
            </p:nvSpPr>
            <p:spPr bwMode="auto">
              <a:xfrm>
                <a:off x="1872" y="1344"/>
                <a:ext cx="1824" cy="672"/>
              </a:xfrm>
              <a:prstGeom prst="homePlate">
                <a:avLst>
                  <a:gd name="adj" fmla="val 67857"/>
                </a:avLst>
              </a:prstGeom>
              <a:solidFill>
                <a:srgbClr val="DDDDDD"/>
              </a:solidFill>
              <a:ln>
                <a:noFill/>
              </a:ln>
              <a:effectLst/>
            </p:spPr>
            <p:txBody>
              <a:bodyPr tIns="154800" bIns="154800"/>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r" eaLnBrk="1" fontAlgn="auto" hangingPunct="1">
                  <a:spcBef>
                    <a:spcPct val="0"/>
                  </a:spcBef>
                  <a:spcAft>
                    <a:spcPts val="0"/>
                  </a:spcAft>
                  <a:buClrTx/>
                  <a:buSzTx/>
                  <a:buFontTx/>
                  <a:buNone/>
                  <a:defRPr/>
                </a:pPr>
                <a:r>
                  <a:rPr lang="es-ES_tradnl" altLang="es-CL" sz="2000" b="1" kern="0">
                    <a:solidFill>
                      <a:srgbClr val="CC0000"/>
                    </a:solidFill>
                    <a:latin typeface="Arial" panose="020B0604020202020204" pitchFamily="34" charset="0"/>
                  </a:rPr>
                  <a:t>Recogida de la información</a:t>
                </a:r>
                <a:endParaRPr lang="es-ES_tradnl" altLang="es-CL" sz="2000" kern="0">
                  <a:solidFill>
                    <a:srgbClr val="CC0000"/>
                  </a:solidFill>
                  <a:latin typeface="Arial" panose="020B0604020202020204" pitchFamily="34" charset="0"/>
                </a:endParaRPr>
              </a:p>
            </p:txBody>
          </p:sp>
          <p:graphicFrame>
            <p:nvGraphicFramePr>
              <p:cNvPr id="26635" name="Object 11">
                <a:extLst>
                  <a:ext uri="{FF2B5EF4-FFF2-40B4-BE49-F238E27FC236}">
                    <a16:creationId xmlns:a16="http://schemas.microsoft.com/office/drawing/2014/main" id="{E4FCE389-F71E-AE45-F948-78E2728285F7}"/>
                  </a:ext>
                </a:extLst>
              </p:cNvPr>
              <p:cNvGraphicFramePr>
                <a:graphicFrameLocks noChangeAspect="1"/>
              </p:cNvGraphicFramePr>
              <p:nvPr/>
            </p:nvGraphicFramePr>
            <p:xfrm>
              <a:off x="1943" y="1392"/>
              <a:ext cx="265" cy="576"/>
            </p:xfrm>
            <a:graphic>
              <a:graphicData uri="http://schemas.openxmlformats.org/presentationml/2006/ole">
                <mc:AlternateContent xmlns:mc="http://schemas.openxmlformats.org/markup-compatibility/2006">
                  <mc:Choice xmlns:v="urn:schemas-microsoft-com:vml" Requires="v">
                    <p:oleObj name="Imagen" r:id="rId5" imgW="1485900" imgH="4214813" progId="MS_ClipArt_Gallery.2">
                      <p:embed/>
                    </p:oleObj>
                  </mc:Choice>
                  <mc:Fallback>
                    <p:oleObj name="Imagen" r:id="rId5" imgW="1485900" imgH="4214813" progId="MS_ClipArt_Gallery.2">
                      <p:embed/>
                      <p:pic>
                        <p:nvPicPr>
                          <p:cNvPr id="26635" name="Object 11">
                            <a:extLst>
                              <a:ext uri="{FF2B5EF4-FFF2-40B4-BE49-F238E27FC236}">
                                <a16:creationId xmlns:a16="http://schemas.microsoft.com/office/drawing/2014/main" id="{E4FCE389-F71E-AE45-F948-78E2728285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3" y="1392"/>
                            <a:ext cx="265" cy="576"/>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 name="Text Box 12">
              <a:extLst>
                <a:ext uri="{FF2B5EF4-FFF2-40B4-BE49-F238E27FC236}">
                  <a16:creationId xmlns:a16="http://schemas.microsoft.com/office/drawing/2014/main" id="{F5293FAD-4BE7-3F46-1BC1-16D0195ABF38}"/>
                </a:ext>
              </a:extLst>
            </p:cNvPr>
            <p:cNvSpPr txBox="1">
              <a:spLocks noChangeArrowheads="1"/>
            </p:cNvSpPr>
            <p:nvPr/>
          </p:nvSpPr>
          <p:spPr bwMode="auto">
            <a:xfrm>
              <a:off x="2208" y="2870"/>
              <a:ext cx="1728" cy="509"/>
            </a:xfrm>
            <a:prstGeom prst="rect">
              <a:avLst/>
            </a:prstGeom>
            <a:noFill/>
            <a:ln w="28575">
              <a:solidFill>
                <a:srgbClr val="40458C"/>
              </a:solidFill>
              <a:miter lim="800000"/>
              <a:headEnd/>
              <a:tailEnd/>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1800" b="1" kern="0">
                  <a:solidFill>
                    <a:srgbClr val="40458C"/>
                  </a:solidFill>
                </a:rPr>
                <a:t>Visitas repetidas</a:t>
              </a:r>
            </a:p>
            <a:p>
              <a:pPr eaLnBrk="1" fontAlgn="auto" hangingPunct="1">
                <a:spcBef>
                  <a:spcPct val="50000"/>
                </a:spcBef>
                <a:spcAft>
                  <a:spcPts val="0"/>
                </a:spcAft>
                <a:buClrTx/>
                <a:buSzTx/>
                <a:buFontTx/>
                <a:buNone/>
                <a:defRPr/>
              </a:pPr>
              <a:r>
                <a:rPr lang="es-ES_tradnl" altLang="es-CL" sz="1800" b="1" kern="0">
                  <a:solidFill>
                    <a:srgbClr val="40458C"/>
                  </a:solidFill>
                </a:rPr>
                <a:t>Sustituciones</a:t>
              </a:r>
              <a:endParaRPr lang="es-ES" altLang="es-CL" sz="1800" b="1" kern="0">
                <a:solidFill>
                  <a:srgbClr val="40458C"/>
                </a:solidFill>
              </a:endParaRPr>
            </a:p>
          </p:txBody>
        </p:sp>
      </p:grpSp>
      <p:graphicFrame>
        <p:nvGraphicFramePr>
          <p:cNvPr id="14" name="Object 14">
            <a:extLst>
              <a:ext uri="{FF2B5EF4-FFF2-40B4-BE49-F238E27FC236}">
                <a16:creationId xmlns:a16="http://schemas.microsoft.com/office/drawing/2014/main" id="{582D3492-58CD-D75C-1F49-0B0800079AE8}"/>
              </a:ext>
            </a:extLst>
          </p:cNvPr>
          <p:cNvGraphicFramePr>
            <a:graphicFrameLocks noChangeAspect="1"/>
          </p:cNvGraphicFramePr>
          <p:nvPr/>
        </p:nvGraphicFramePr>
        <p:xfrm>
          <a:off x="2847975" y="1255713"/>
          <a:ext cx="6138863" cy="628650"/>
        </p:xfrm>
        <a:graphic>
          <a:graphicData uri="http://schemas.openxmlformats.org/presentationml/2006/ole">
            <mc:AlternateContent xmlns:mc="http://schemas.openxmlformats.org/markup-compatibility/2006">
              <mc:Choice xmlns:v="urn:schemas-microsoft-com:vml" Requires="v">
                <p:oleObj name="Ecuación" r:id="rId7" imgW="3848100" imgH="393700" progId="Equation.3">
                  <p:embed/>
                </p:oleObj>
              </mc:Choice>
              <mc:Fallback>
                <p:oleObj name="Ecuación" r:id="rId7" imgW="3848100" imgH="393700" progId="Equation.3">
                  <p:embed/>
                  <p:pic>
                    <p:nvPicPr>
                      <p:cNvPr id="14" name="Object 14">
                        <a:extLst>
                          <a:ext uri="{FF2B5EF4-FFF2-40B4-BE49-F238E27FC236}">
                            <a16:creationId xmlns:a16="http://schemas.microsoft.com/office/drawing/2014/main" id="{582D3492-58CD-D75C-1F49-0B0800079A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7975" y="1255713"/>
                        <a:ext cx="6138863" cy="6286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1" name="Rectangle 15">
            <a:extLst>
              <a:ext uri="{FF2B5EF4-FFF2-40B4-BE49-F238E27FC236}">
                <a16:creationId xmlns:a16="http://schemas.microsoft.com/office/drawing/2014/main" id="{567B8C01-9024-505D-57C8-097BBCF54E51}"/>
              </a:ext>
            </a:extLst>
          </p:cNvPr>
          <p:cNvSpPr txBox="1">
            <a:spLocks noChangeArrowheads="1"/>
          </p:cNvSpPr>
          <p:nvPr/>
        </p:nvSpPr>
        <p:spPr bwMode="auto">
          <a:xfrm>
            <a:off x="2063750" y="333375"/>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s-CL">
                <a:solidFill>
                  <a:srgbClr val="000066"/>
                </a:solidFill>
                <a:latin typeface="Arial Black" panose="020B0A04020102020204" pitchFamily="34" charset="0"/>
              </a:rPr>
              <a:t>El problema de la no-respuesta</a:t>
            </a:r>
            <a:endParaRPr lang="es-ES" altLang="es-CL">
              <a:solidFill>
                <a:srgbClr val="660066"/>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0-#ppt_w/2"/>
                                          </p:val>
                                        </p:tav>
                                        <p:tav tm="100000">
                                          <p:val>
                                            <p:strVal val="#ppt_x"/>
                                          </p:val>
                                        </p:tav>
                                      </p:tavLst>
                                    </p:anim>
                                    <p:anim calcmode="lin" valueType="num">
                                      <p:cBhvr additive="base">
                                        <p:cTn id="17"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0-#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Marcador de número de diapositiva 1">
            <a:extLst>
              <a:ext uri="{FF2B5EF4-FFF2-40B4-BE49-F238E27FC236}">
                <a16:creationId xmlns:a16="http://schemas.microsoft.com/office/drawing/2014/main" id="{37CF675F-14F3-2602-FBB0-5C192A96808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D23426A-F9A4-46BE-BD17-0BDB291BFEBA}" type="slidenum">
              <a:rPr lang="es-ES" altLang="es-CL" sz="1200" smtClean="0">
                <a:latin typeface="Comic Sans MS" panose="030F0702030302020204" pitchFamily="66" charset="0"/>
              </a:rPr>
              <a:pPr>
                <a:spcBef>
                  <a:spcPct val="0"/>
                </a:spcBef>
                <a:buFontTx/>
                <a:buNone/>
              </a:pPr>
              <a:t>27</a:t>
            </a:fld>
            <a:endParaRPr lang="es-ES" altLang="es-CL" sz="1200">
              <a:latin typeface="Comic Sans MS" panose="030F0702030302020204" pitchFamily="66" charset="0"/>
            </a:endParaRPr>
          </a:p>
        </p:txBody>
      </p:sp>
      <p:sp>
        <p:nvSpPr>
          <p:cNvPr id="3" name="AutoShape 23">
            <a:extLst>
              <a:ext uri="{FF2B5EF4-FFF2-40B4-BE49-F238E27FC236}">
                <a16:creationId xmlns:a16="http://schemas.microsoft.com/office/drawing/2014/main" id="{2227304A-7C9B-85EB-37F5-68E59C4AC452}"/>
              </a:ext>
            </a:extLst>
          </p:cNvPr>
          <p:cNvSpPr>
            <a:spLocks/>
          </p:cNvSpPr>
          <p:nvPr/>
        </p:nvSpPr>
        <p:spPr bwMode="auto">
          <a:xfrm>
            <a:off x="2362200" y="1160463"/>
            <a:ext cx="2076450" cy="333375"/>
          </a:xfrm>
          <a:prstGeom prst="borderCallout2">
            <a:avLst>
              <a:gd name="adj1" fmla="val 35296"/>
              <a:gd name="adj2" fmla="val 103671"/>
              <a:gd name="adj3" fmla="val 35296"/>
              <a:gd name="adj4" fmla="val 111009"/>
              <a:gd name="adj5" fmla="val 423037"/>
              <a:gd name="adj6" fmla="val 137231"/>
            </a:avLst>
          </a:prstGeom>
          <a:noFill/>
          <a:ln w="28575">
            <a:solidFill>
              <a:srgbClr val="990033"/>
            </a:solidFill>
            <a:miter lim="800000"/>
            <a:headEnd/>
            <a:tailEnd/>
          </a:ln>
        </p:spPr>
        <p:txBody>
          <a:bodyPr lIns="0" tIns="0" rIns="0" bIns="0">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0"/>
              </a:spcBef>
              <a:spcAft>
                <a:spcPts val="0"/>
              </a:spcAft>
              <a:buClrTx/>
              <a:buSzTx/>
              <a:buFontTx/>
              <a:buNone/>
              <a:defRPr/>
            </a:pPr>
            <a:r>
              <a:rPr lang="es-ES" altLang="es-CL" sz="2000" b="1" kern="0">
                <a:solidFill>
                  <a:srgbClr val="990033"/>
                </a:solidFill>
              </a:rPr>
              <a:t>Actualización</a:t>
            </a:r>
          </a:p>
        </p:txBody>
      </p:sp>
      <p:sp>
        <p:nvSpPr>
          <p:cNvPr id="4" name="AutoShape 24">
            <a:extLst>
              <a:ext uri="{FF2B5EF4-FFF2-40B4-BE49-F238E27FC236}">
                <a16:creationId xmlns:a16="http://schemas.microsoft.com/office/drawing/2014/main" id="{0605BB23-E45E-253C-93B4-B352C2FA3789}"/>
              </a:ext>
            </a:extLst>
          </p:cNvPr>
          <p:cNvSpPr>
            <a:spLocks/>
          </p:cNvSpPr>
          <p:nvPr/>
        </p:nvSpPr>
        <p:spPr bwMode="auto">
          <a:xfrm>
            <a:off x="2286000" y="4437063"/>
            <a:ext cx="3535363" cy="333375"/>
          </a:xfrm>
          <a:prstGeom prst="borderCallout2">
            <a:avLst>
              <a:gd name="adj1" fmla="val 35296"/>
              <a:gd name="adj2" fmla="val 102157"/>
              <a:gd name="adj3" fmla="val 35296"/>
              <a:gd name="adj4" fmla="val 105477"/>
              <a:gd name="adj5" fmla="val -196443"/>
              <a:gd name="adj6" fmla="val 115403"/>
            </a:avLst>
          </a:prstGeom>
          <a:noFill/>
          <a:ln w="28575">
            <a:solidFill>
              <a:srgbClr val="990033"/>
            </a:solidFill>
            <a:miter lim="800000"/>
            <a:headEnd/>
            <a:tailEnd/>
          </a:ln>
        </p:spPr>
        <p:txBody>
          <a:bodyPr lIns="0" tIns="0" rIns="0" bIns="0">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0"/>
              </a:spcBef>
              <a:spcAft>
                <a:spcPts val="0"/>
              </a:spcAft>
              <a:buClrTx/>
              <a:buSzTx/>
              <a:buFontTx/>
              <a:buNone/>
              <a:defRPr/>
            </a:pPr>
            <a:r>
              <a:rPr lang="es-ES" altLang="es-CL" sz="2000" b="1" kern="0">
                <a:solidFill>
                  <a:srgbClr val="990033"/>
                </a:solidFill>
              </a:rPr>
              <a:t>Definición de unidades</a:t>
            </a:r>
          </a:p>
        </p:txBody>
      </p:sp>
      <p:sp>
        <p:nvSpPr>
          <p:cNvPr id="5" name="AutoShape 29">
            <a:extLst>
              <a:ext uri="{FF2B5EF4-FFF2-40B4-BE49-F238E27FC236}">
                <a16:creationId xmlns:a16="http://schemas.microsoft.com/office/drawing/2014/main" id="{67553F07-4D2A-C392-839C-7907073DEBF2}"/>
              </a:ext>
            </a:extLst>
          </p:cNvPr>
          <p:cNvSpPr>
            <a:spLocks/>
          </p:cNvSpPr>
          <p:nvPr/>
        </p:nvSpPr>
        <p:spPr bwMode="auto">
          <a:xfrm>
            <a:off x="7924800" y="4208463"/>
            <a:ext cx="1706563" cy="333375"/>
          </a:xfrm>
          <a:prstGeom prst="borderCallout2">
            <a:avLst>
              <a:gd name="adj1" fmla="val 35296"/>
              <a:gd name="adj2" fmla="val -4463"/>
              <a:gd name="adj3" fmla="val 35296"/>
              <a:gd name="adj4" fmla="val -12745"/>
              <a:gd name="adj5" fmla="val -127813"/>
              <a:gd name="adj6" fmla="val -32950"/>
            </a:avLst>
          </a:prstGeom>
          <a:noFill/>
          <a:ln w="28575">
            <a:solidFill>
              <a:srgbClr val="990033"/>
            </a:solidFill>
            <a:miter lim="800000"/>
            <a:headEnd/>
            <a:tailEnd/>
          </a:ln>
        </p:spPr>
        <p:txBody>
          <a:bodyPr lIns="0" tIns="0" rIns="0" bIns="0">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0"/>
              </a:spcBef>
              <a:spcAft>
                <a:spcPts val="0"/>
              </a:spcAft>
              <a:buClrTx/>
              <a:buSzTx/>
              <a:buFontTx/>
              <a:buNone/>
              <a:defRPr/>
            </a:pPr>
            <a:r>
              <a:rPr lang="es-ES" altLang="es-CL" sz="2000" b="1" kern="0">
                <a:solidFill>
                  <a:srgbClr val="990033"/>
                </a:solidFill>
              </a:rPr>
              <a:t>Cobertura</a:t>
            </a:r>
          </a:p>
        </p:txBody>
      </p:sp>
      <p:sp>
        <p:nvSpPr>
          <p:cNvPr id="6" name="AutoShape 30">
            <a:extLst>
              <a:ext uri="{FF2B5EF4-FFF2-40B4-BE49-F238E27FC236}">
                <a16:creationId xmlns:a16="http://schemas.microsoft.com/office/drawing/2014/main" id="{67C6554C-44B3-7D87-B355-33D17C998FDE}"/>
              </a:ext>
            </a:extLst>
          </p:cNvPr>
          <p:cNvSpPr>
            <a:spLocks/>
          </p:cNvSpPr>
          <p:nvPr/>
        </p:nvSpPr>
        <p:spPr bwMode="auto">
          <a:xfrm>
            <a:off x="4800600" y="5732463"/>
            <a:ext cx="1624013" cy="628650"/>
          </a:xfrm>
          <a:prstGeom prst="borderCallout1">
            <a:avLst>
              <a:gd name="adj1" fmla="val 18181"/>
              <a:gd name="adj2" fmla="val -4690"/>
              <a:gd name="adj3" fmla="val -145204"/>
              <a:gd name="adj4" fmla="val -22972"/>
            </a:avLst>
          </a:prstGeom>
          <a:noFill/>
          <a:ln w="19050">
            <a:solidFill>
              <a:srgbClr val="990033"/>
            </a:solidFill>
            <a:miter lim="800000"/>
            <a:headEnd/>
            <a:tailEnd/>
          </a:ln>
        </p:spPr>
        <p:txBody>
          <a:bodyPr lIns="0" tIns="0" rIns="0" bIns="0">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0"/>
              </a:spcBef>
              <a:spcAft>
                <a:spcPts val="0"/>
              </a:spcAft>
              <a:buClrTx/>
              <a:buSzTx/>
              <a:buFontTx/>
              <a:buNone/>
              <a:defRPr/>
            </a:pPr>
            <a:r>
              <a:rPr lang="es-ES" altLang="es-CL" sz="2000" kern="0">
                <a:solidFill>
                  <a:srgbClr val="990033"/>
                </a:solidFill>
              </a:rPr>
              <a:t>Reglas de</a:t>
            </a:r>
            <a:r>
              <a:rPr lang="es-ES_tradnl" altLang="es-CL" sz="2000" kern="0">
                <a:solidFill>
                  <a:srgbClr val="990033"/>
                </a:solidFill>
              </a:rPr>
              <a:t> </a:t>
            </a:r>
            <a:r>
              <a:rPr lang="es-ES" altLang="es-CL" sz="2000" kern="0">
                <a:solidFill>
                  <a:srgbClr val="990033"/>
                </a:solidFill>
              </a:rPr>
              <a:t>asociación </a:t>
            </a:r>
          </a:p>
        </p:txBody>
      </p:sp>
      <p:sp>
        <p:nvSpPr>
          <p:cNvPr id="7" name="AutoShape 32">
            <a:extLst>
              <a:ext uri="{FF2B5EF4-FFF2-40B4-BE49-F238E27FC236}">
                <a16:creationId xmlns:a16="http://schemas.microsoft.com/office/drawing/2014/main" id="{6ABF309F-689E-08DE-02C6-432F4032F229}"/>
              </a:ext>
            </a:extLst>
          </p:cNvPr>
          <p:cNvSpPr>
            <a:spLocks/>
          </p:cNvSpPr>
          <p:nvPr/>
        </p:nvSpPr>
        <p:spPr bwMode="auto">
          <a:xfrm>
            <a:off x="2133600" y="5732463"/>
            <a:ext cx="1717675" cy="628650"/>
          </a:xfrm>
          <a:prstGeom prst="borderCallout1">
            <a:avLst>
              <a:gd name="adj1" fmla="val 18181"/>
              <a:gd name="adj2" fmla="val 104435"/>
              <a:gd name="adj3" fmla="val -148991"/>
              <a:gd name="adj4" fmla="val 120426"/>
            </a:avLst>
          </a:prstGeom>
          <a:noFill/>
          <a:ln w="19050">
            <a:solidFill>
              <a:srgbClr val="990033"/>
            </a:solidFill>
            <a:miter lim="800000"/>
            <a:headEnd/>
            <a:tailEnd/>
          </a:ln>
        </p:spPr>
        <p:txBody>
          <a:bodyPr lIns="0" tIns="0" rIns="0" bIns="0">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0"/>
              </a:spcBef>
              <a:spcAft>
                <a:spcPts val="0"/>
              </a:spcAft>
              <a:buClrTx/>
              <a:buSzTx/>
              <a:buFontTx/>
              <a:buNone/>
              <a:defRPr/>
            </a:pPr>
            <a:r>
              <a:rPr lang="es-ES" altLang="es-CL" sz="2000" kern="0">
                <a:solidFill>
                  <a:srgbClr val="990033"/>
                </a:solidFill>
              </a:rPr>
              <a:t>Unidades</a:t>
            </a:r>
            <a:r>
              <a:rPr lang="es-ES_tradnl" altLang="es-CL" sz="2000" kern="0">
                <a:solidFill>
                  <a:srgbClr val="990033"/>
                </a:solidFill>
              </a:rPr>
              <a:t> </a:t>
            </a:r>
            <a:r>
              <a:rPr lang="es-ES" altLang="es-CL" sz="2000" kern="0">
                <a:solidFill>
                  <a:srgbClr val="990033"/>
                </a:solidFill>
              </a:rPr>
              <a:t>secundarias </a:t>
            </a:r>
          </a:p>
        </p:txBody>
      </p:sp>
      <p:sp>
        <p:nvSpPr>
          <p:cNvPr id="8" name="AutoShape 38">
            <a:extLst>
              <a:ext uri="{FF2B5EF4-FFF2-40B4-BE49-F238E27FC236}">
                <a16:creationId xmlns:a16="http://schemas.microsoft.com/office/drawing/2014/main" id="{A40247ED-5201-B9C7-7D9B-1BD2AA09CFB7}"/>
              </a:ext>
            </a:extLst>
          </p:cNvPr>
          <p:cNvSpPr>
            <a:spLocks/>
          </p:cNvSpPr>
          <p:nvPr/>
        </p:nvSpPr>
        <p:spPr bwMode="auto">
          <a:xfrm>
            <a:off x="8991600" y="1770063"/>
            <a:ext cx="1639888" cy="333375"/>
          </a:xfrm>
          <a:prstGeom prst="borderCallout2">
            <a:avLst>
              <a:gd name="adj1" fmla="val 35296"/>
              <a:gd name="adj2" fmla="val -4648"/>
              <a:gd name="adj3" fmla="val 35296"/>
              <a:gd name="adj4" fmla="val -21491"/>
              <a:gd name="adj5" fmla="val 250981"/>
              <a:gd name="adj6" fmla="val -82380"/>
            </a:avLst>
          </a:prstGeom>
          <a:noFill/>
          <a:ln w="28575">
            <a:solidFill>
              <a:srgbClr val="990033"/>
            </a:solidFill>
            <a:miter lim="800000"/>
            <a:headEnd/>
            <a:tailEnd/>
          </a:ln>
        </p:spPr>
        <p:txBody>
          <a:bodyPr lIns="0" tIns="0" rIns="0" bIns="0">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0"/>
              </a:spcBef>
              <a:spcAft>
                <a:spcPts val="0"/>
              </a:spcAft>
              <a:buClrTx/>
              <a:buSzTx/>
              <a:buFontTx/>
              <a:buNone/>
              <a:defRPr/>
            </a:pPr>
            <a:r>
              <a:rPr lang="es-ES" altLang="es-CL" sz="2000" b="1" kern="0">
                <a:solidFill>
                  <a:srgbClr val="990033"/>
                </a:solidFill>
              </a:rPr>
              <a:t>Utilización</a:t>
            </a:r>
          </a:p>
        </p:txBody>
      </p:sp>
      <p:sp>
        <p:nvSpPr>
          <p:cNvPr id="33801" name="AutoShape 39">
            <a:extLst>
              <a:ext uri="{FF2B5EF4-FFF2-40B4-BE49-F238E27FC236}">
                <a16:creationId xmlns:a16="http://schemas.microsoft.com/office/drawing/2014/main" id="{23A9C1BE-8370-677B-46B2-F710C17662ED}"/>
              </a:ext>
            </a:extLst>
          </p:cNvPr>
          <p:cNvSpPr>
            <a:spLocks noChangeArrowheads="1"/>
          </p:cNvSpPr>
          <p:nvPr/>
        </p:nvSpPr>
        <p:spPr bwMode="auto">
          <a:xfrm>
            <a:off x="4624785" y="2553371"/>
            <a:ext cx="3599656" cy="1252785"/>
          </a:xfrm>
          <a:prstGeom prst="roundRect">
            <a:avLst>
              <a:gd name="adj" fmla="val 16667"/>
            </a:avLst>
          </a:prstGeom>
          <a:noFill/>
          <a:ln w="28575">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s-CL" sz="2400" dirty="0">
                <a:solidFill>
                  <a:srgbClr val="000066"/>
                </a:solidFill>
                <a:latin typeface="Arial Black" panose="020B0A04020102020204" pitchFamily="34" charset="0"/>
              </a:rPr>
              <a:t>Problemas relativos al marco </a:t>
            </a:r>
            <a:r>
              <a:rPr lang="es-ES_tradnl" altLang="es-CL" sz="2400" dirty="0" err="1">
                <a:solidFill>
                  <a:srgbClr val="000066"/>
                </a:solidFill>
                <a:latin typeface="Arial Black" panose="020B0A04020102020204" pitchFamily="34" charset="0"/>
              </a:rPr>
              <a:t>muestreal</a:t>
            </a:r>
            <a:endParaRPr lang="es-ES" altLang="es-CL" sz="2400" dirty="0">
              <a:solidFill>
                <a:srgbClr val="000066"/>
              </a:solidFill>
              <a:latin typeface="Arial Black" panose="020B0A04020102020204" pitchFamily="34" charset="0"/>
            </a:endParaRPr>
          </a:p>
        </p:txBody>
      </p:sp>
      <p:sp>
        <p:nvSpPr>
          <p:cNvPr id="10" name="AutoShape 41">
            <a:extLst>
              <a:ext uri="{FF2B5EF4-FFF2-40B4-BE49-F238E27FC236}">
                <a16:creationId xmlns:a16="http://schemas.microsoft.com/office/drawing/2014/main" id="{60143EA7-D745-5F16-4004-FA06ED652CD6}"/>
              </a:ext>
            </a:extLst>
          </p:cNvPr>
          <p:cNvSpPr>
            <a:spLocks noChangeArrowheads="1"/>
          </p:cNvSpPr>
          <p:nvPr/>
        </p:nvSpPr>
        <p:spPr bwMode="auto">
          <a:xfrm>
            <a:off x="5715000" y="627063"/>
            <a:ext cx="1295400" cy="1752600"/>
          </a:xfrm>
          <a:prstGeom prst="foldedCorner">
            <a:avLst>
              <a:gd name="adj" fmla="val 12500"/>
            </a:avLst>
          </a:prstGeom>
          <a:solidFill>
            <a:srgbClr val="EAEAEA"/>
          </a:solidFill>
          <a:ln w="28575">
            <a:solidFill>
              <a:srgbClr val="000066"/>
            </a:solidFill>
            <a:round/>
            <a:headEnd/>
            <a:tailEnd/>
          </a:ln>
          <a:effectLst>
            <a:prstShdw prst="shdw17" dist="17961" dir="2700000">
              <a:srgbClr val="00003D"/>
            </a:prstShdw>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50000"/>
              </a:spcBef>
              <a:spcAft>
                <a:spcPts val="0"/>
              </a:spcAft>
              <a:buClrTx/>
              <a:buSzTx/>
              <a:buFontTx/>
              <a:buNone/>
              <a:defRPr/>
            </a:pPr>
            <a:r>
              <a:rPr lang="es-ES_tradnl" altLang="es-CL" sz="1000" b="1" kern="0">
                <a:solidFill>
                  <a:srgbClr val="000066"/>
                </a:solidFill>
              </a:rPr>
              <a:t>UNIVERSO</a:t>
            </a:r>
            <a:endParaRPr lang="es-ES_tradnl" altLang="es-CL" sz="1000" b="1" kern="0">
              <a:solidFill>
                <a:srgbClr val="000066"/>
              </a:solidFill>
              <a:latin typeface="Comic Sans MS" panose="030F0702030302020204" pitchFamily="66" charset="0"/>
            </a:endParaRPr>
          </a:p>
          <a:p>
            <a:pPr eaLnBrk="1" fontAlgn="auto" hangingPunct="1">
              <a:spcBef>
                <a:spcPct val="50000"/>
              </a:spcBef>
              <a:spcAft>
                <a:spcPts val="0"/>
              </a:spcAft>
              <a:buClrTx/>
              <a:buSzTx/>
              <a:buFontTx/>
              <a:buNone/>
              <a:defRPr/>
            </a:pPr>
            <a:r>
              <a:rPr lang="es-ES_tradnl" altLang="es-CL" sz="1000" b="1" kern="0">
                <a:solidFill>
                  <a:srgbClr val="000066"/>
                </a:solidFill>
                <a:latin typeface="Comic Sans MS" panose="030F0702030302020204" pitchFamily="66" charset="0"/>
              </a:rPr>
              <a:t>1) ................</a:t>
            </a:r>
          </a:p>
          <a:p>
            <a:pPr eaLnBrk="1" fontAlgn="auto" hangingPunct="1">
              <a:spcBef>
                <a:spcPct val="50000"/>
              </a:spcBef>
              <a:spcAft>
                <a:spcPts val="0"/>
              </a:spcAft>
              <a:buClrTx/>
              <a:buSzTx/>
              <a:buFontTx/>
              <a:buNone/>
              <a:defRPr/>
            </a:pPr>
            <a:r>
              <a:rPr lang="es-ES_tradnl" altLang="es-CL" sz="1000" b="1" kern="0">
                <a:solidFill>
                  <a:srgbClr val="000066"/>
                </a:solidFill>
                <a:latin typeface="Comic Sans MS" panose="030F0702030302020204" pitchFamily="66" charset="0"/>
              </a:rPr>
              <a:t>2) ...............</a:t>
            </a:r>
          </a:p>
          <a:p>
            <a:pPr eaLnBrk="1" fontAlgn="auto" hangingPunct="1">
              <a:lnSpc>
                <a:spcPct val="150000"/>
              </a:lnSpc>
              <a:spcBef>
                <a:spcPct val="50000"/>
              </a:spcBef>
              <a:spcAft>
                <a:spcPts val="0"/>
              </a:spcAft>
              <a:buClrTx/>
              <a:buSzTx/>
              <a:buFontTx/>
              <a:buNone/>
              <a:defRPr/>
            </a:pPr>
            <a:r>
              <a:rPr lang="es-ES_tradnl" altLang="es-CL" sz="1000" b="1" kern="0">
                <a:solidFill>
                  <a:srgbClr val="000066"/>
                </a:solidFill>
                <a:latin typeface="Comic Sans MS" panose="030F0702030302020204" pitchFamily="66" charset="0"/>
              </a:rPr>
              <a:t>..................</a:t>
            </a:r>
          </a:p>
          <a:p>
            <a:pPr eaLnBrk="1" fontAlgn="auto" hangingPunct="1">
              <a:lnSpc>
                <a:spcPct val="160000"/>
              </a:lnSpc>
              <a:spcBef>
                <a:spcPct val="50000"/>
              </a:spcBef>
              <a:spcAft>
                <a:spcPts val="0"/>
              </a:spcAft>
              <a:buClrTx/>
              <a:buSzTx/>
              <a:buFontTx/>
              <a:buNone/>
              <a:defRPr/>
            </a:pPr>
            <a:r>
              <a:rPr lang="es-ES_tradnl" altLang="es-CL" sz="1000" b="1" kern="0">
                <a:solidFill>
                  <a:srgbClr val="000066"/>
                </a:solidFill>
                <a:latin typeface="Comic Sans MS" panose="030F0702030302020204" pitchFamily="66" charset="0"/>
              </a:rPr>
              <a:t>100) ............</a:t>
            </a:r>
          </a:p>
          <a:p>
            <a:pPr eaLnBrk="1" fontAlgn="auto" hangingPunct="1">
              <a:spcBef>
                <a:spcPct val="50000"/>
              </a:spcBef>
              <a:spcAft>
                <a:spcPts val="0"/>
              </a:spcAft>
              <a:buClrTx/>
              <a:buSzTx/>
              <a:buFontTx/>
              <a:buNone/>
              <a:defRPr/>
            </a:pPr>
            <a:r>
              <a:rPr lang="es-ES_tradnl" altLang="es-CL" sz="1000" b="1" kern="0">
                <a:solidFill>
                  <a:srgbClr val="000066"/>
                </a:solidFill>
                <a:latin typeface="Comic Sans MS" panose="030F0702030302020204" pitchFamily="66"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ppt_w/2"/>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ppt_w</p:attrName>
                                        </p:attrNameLst>
                                      </p:cBhvr>
                                      <p:tavLst>
                                        <p:tav tm="0">
                                          <p:val>
                                            <p:fltVal val="0"/>
                                          </p:val>
                                        </p:tav>
                                        <p:tav tm="100000">
                                          <p:val>
                                            <p:strVal val="#ppt_w"/>
                                          </p:val>
                                        </p:tav>
                                      </p:tavLst>
                                    </p:anim>
                                    <p:anim calcmode="lin" valueType="num">
                                      <p:cBhvr>
                                        <p:cTn id="10"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ppt_x</p:attrName>
                                        </p:attrNameLst>
                                      </p:cBhvr>
                                      <p:tavLst>
                                        <p:tav tm="0">
                                          <p:val>
                                            <p:strVal val="#ppt_x"/>
                                          </p:val>
                                        </p:tav>
                                        <p:tav tm="100000">
                                          <p:val>
                                            <p:strVal val="#ppt_x"/>
                                          </p:val>
                                        </p:tav>
                                      </p:tavLst>
                                    </p:anim>
                                    <p:anim calcmode="lin" valueType="num">
                                      <p:cBhvr>
                                        <p:cTn id="16" dur="500" fill="hold"/>
                                        <p:tgtEl>
                                          <p:spTgt spid="4"/>
                                        </p:tgtEl>
                                        <p:attrNameLst>
                                          <p:attrName>ppt_y</p:attrName>
                                        </p:attrNameLst>
                                      </p:cBhvr>
                                      <p:tavLst>
                                        <p:tav tm="0">
                                          <p:val>
                                            <p:strVal val="#ppt_y-#ppt_h/2"/>
                                          </p:val>
                                        </p:tav>
                                        <p:tav tm="100000">
                                          <p:val>
                                            <p:strVal val="#ppt_y"/>
                                          </p:val>
                                        </p:tav>
                                      </p:tavLst>
                                    </p:anim>
                                    <p:anim calcmode="lin" valueType="num">
                                      <p:cBhvr>
                                        <p:cTn id="17" dur="500" fill="hold"/>
                                        <p:tgtEl>
                                          <p:spTgt spid="4"/>
                                        </p:tgtEl>
                                        <p:attrNameLst>
                                          <p:attrName>ppt_w</p:attrName>
                                        </p:attrNameLst>
                                      </p:cBhvr>
                                      <p:tavLst>
                                        <p:tav tm="0">
                                          <p:val>
                                            <p:strVal val="#ppt_w"/>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ppt_x</p:attrName>
                                        </p:attrNameLst>
                                      </p:cBhvr>
                                      <p:tavLst>
                                        <p:tav tm="0">
                                          <p:val>
                                            <p:strVal val="#ppt_x"/>
                                          </p:val>
                                        </p:tav>
                                        <p:tav tm="100000">
                                          <p:val>
                                            <p:strVal val="#ppt_x"/>
                                          </p:val>
                                        </p:tav>
                                      </p:tavLst>
                                    </p:anim>
                                    <p:anim calcmode="lin" valueType="num">
                                      <p:cBhvr>
                                        <p:cTn id="24" dur="500" fill="hold"/>
                                        <p:tgtEl>
                                          <p:spTgt spid="7"/>
                                        </p:tgtEl>
                                        <p:attrNameLst>
                                          <p:attrName>ppt_y</p:attrName>
                                        </p:attrNameLst>
                                      </p:cBhvr>
                                      <p:tavLst>
                                        <p:tav tm="0">
                                          <p:val>
                                            <p:strVal val="#ppt_y-#ppt_h/2"/>
                                          </p:val>
                                        </p:tav>
                                        <p:tav tm="100000">
                                          <p:val>
                                            <p:strVal val="#ppt_y"/>
                                          </p:val>
                                        </p:tav>
                                      </p:tavLst>
                                    </p:anim>
                                    <p:anim calcmode="lin" valueType="num">
                                      <p:cBhvr>
                                        <p:cTn id="25" dur="500" fill="hold"/>
                                        <p:tgtEl>
                                          <p:spTgt spid="7"/>
                                        </p:tgtEl>
                                        <p:attrNameLst>
                                          <p:attrName>ppt_w</p:attrName>
                                        </p:attrNameLst>
                                      </p:cBhvr>
                                      <p:tavLst>
                                        <p:tav tm="0">
                                          <p:val>
                                            <p:strVal val="#ppt_w"/>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ppt_x</p:attrName>
                                        </p:attrNameLst>
                                      </p:cBhvr>
                                      <p:tavLst>
                                        <p:tav tm="0">
                                          <p:val>
                                            <p:strVal val="#ppt_x"/>
                                          </p:val>
                                        </p:tav>
                                        <p:tav tm="100000">
                                          <p:val>
                                            <p:strVal val="#ppt_x"/>
                                          </p:val>
                                        </p:tav>
                                      </p:tavLst>
                                    </p:anim>
                                    <p:anim calcmode="lin" valueType="num">
                                      <p:cBhvr>
                                        <p:cTn id="32" dur="500" fill="hold"/>
                                        <p:tgtEl>
                                          <p:spTgt spid="6"/>
                                        </p:tgtEl>
                                        <p:attrNameLst>
                                          <p:attrName>ppt_y</p:attrName>
                                        </p:attrNameLst>
                                      </p:cBhvr>
                                      <p:tavLst>
                                        <p:tav tm="0">
                                          <p:val>
                                            <p:strVal val="#ppt_y-#ppt_h/2"/>
                                          </p:val>
                                        </p:tav>
                                        <p:tav tm="100000">
                                          <p:val>
                                            <p:strVal val="#ppt_y"/>
                                          </p:val>
                                        </p:tav>
                                      </p:tavLst>
                                    </p:anim>
                                    <p:anim calcmode="lin" valueType="num">
                                      <p:cBhvr>
                                        <p:cTn id="33" dur="500" fill="hold"/>
                                        <p:tgtEl>
                                          <p:spTgt spid="6"/>
                                        </p:tgtEl>
                                        <p:attrNameLst>
                                          <p:attrName>ppt_w</p:attrName>
                                        </p:attrNameLst>
                                      </p:cBhvr>
                                      <p:tavLst>
                                        <p:tav tm="0">
                                          <p:val>
                                            <p:strVal val="#ppt_w"/>
                                          </p:val>
                                        </p:tav>
                                        <p:tav tm="100000">
                                          <p:val>
                                            <p:strVal val="#ppt_w"/>
                                          </p:val>
                                        </p:tav>
                                      </p:tavLst>
                                    </p:anim>
                                    <p:anim calcmode="lin" valueType="num">
                                      <p:cBhvr>
                                        <p:cTn id="34"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p:cTn id="39" dur="500" fill="hold"/>
                                        <p:tgtEl>
                                          <p:spTgt spid="5"/>
                                        </p:tgtEl>
                                        <p:attrNameLst>
                                          <p:attrName>ppt_x</p:attrName>
                                        </p:attrNameLst>
                                      </p:cBhvr>
                                      <p:tavLst>
                                        <p:tav tm="0">
                                          <p:val>
                                            <p:strVal val="#ppt_x"/>
                                          </p:val>
                                        </p:tav>
                                        <p:tav tm="100000">
                                          <p:val>
                                            <p:strVal val="#ppt_x"/>
                                          </p:val>
                                        </p:tav>
                                      </p:tavLst>
                                    </p:anim>
                                    <p:anim calcmode="lin" valueType="num">
                                      <p:cBhvr>
                                        <p:cTn id="40" dur="500" fill="hold"/>
                                        <p:tgtEl>
                                          <p:spTgt spid="5"/>
                                        </p:tgtEl>
                                        <p:attrNameLst>
                                          <p:attrName>ppt_y</p:attrName>
                                        </p:attrNameLst>
                                      </p:cBhvr>
                                      <p:tavLst>
                                        <p:tav tm="0">
                                          <p:val>
                                            <p:strVal val="#ppt_y-#ppt_h/2"/>
                                          </p:val>
                                        </p:tav>
                                        <p:tav tm="100000">
                                          <p:val>
                                            <p:strVal val="#ppt_y"/>
                                          </p:val>
                                        </p:tav>
                                      </p:tavLst>
                                    </p:anim>
                                    <p:anim calcmode="lin" valueType="num">
                                      <p:cBhvr>
                                        <p:cTn id="41" dur="500" fill="hold"/>
                                        <p:tgtEl>
                                          <p:spTgt spid="5"/>
                                        </p:tgtEl>
                                        <p:attrNameLst>
                                          <p:attrName>ppt_w</p:attrName>
                                        </p:attrNameLst>
                                      </p:cBhvr>
                                      <p:tavLst>
                                        <p:tav tm="0">
                                          <p:val>
                                            <p:strVal val="#ppt_w"/>
                                          </p:val>
                                        </p:tav>
                                        <p:tav tm="100000">
                                          <p:val>
                                            <p:strVal val="#ppt_w"/>
                                          </p:val>
                                        </p:tav>
                                      </p:tavLst>
                                    </p:anim>
                                    <p:anim calcmode="lin" valueType="num">
                                      <p:cBhvr>
                                        <p:cTn id="42"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p:cTn id="47" dur="500" fill="hold"/>
                                        <p:tgtEl>
                                          <p:spTgt spid="8"/>
                                        </p:tgtEl>
                                        <p:attrNameLst>
                                          <p:attrName>ppt_x</p:attrName>
                                        </p:attrNameLst>
                                      </p:cBhvr>
                                      <p:tavLst>
                                        <p:tav tm="0">
                                          <p:val>
                                            <p:strVal val="#ppt_x-#ppt_w/2"/>
                                          </p:val>
                                        </p:tav>
                                        <p:tav tm="100000">
                                          <p:val>
                                            <p:strVal val="#ppt_x"/>
                                          </p:val>
                                        </p:tav>
                                      </p:tavLst>
                                    </p:anim>
                                    <p:anim calcmode="lin" valueType="num">
                                      <p:cBhvr>
                                        <p:cTn id="48" dur="500" fill="hold"/>
                                        <p:tgtEl>
                                          <p:spTgt spid="8"/>
                                        </p:tgtEl>
                                        <p:attrNameLst>
                                          <p:attrName>ppt_y</p:attrName>
                                        </p:attrNameLst>
                                      </p:cBhvr>
                                      <p:tavLst>
                                        <p:tav tm="0">
                                          <p:val>
                                            <p:strVal val="#ppt_y"/>
                                          </p:val>
                                        </p:tav>
                                        <p:tav tm="100000">
                                          <p:val>
                                            <p:strVal val="#ppt_y"/>
                                          </p:val>
                                        </p:tav>
                                      </p:tavLst>
                                    </p:anim>
                                    <p:anim calcmode="lin" valueType="num">
                                      <p:cBhvr>
                                        <p:cTn id="49" dur="500" fill="hold"/>
                                        <p:tgtEl>
                                          <p:spTgt spid="8"/>
                                        </p:tgtEl>
                                        <p:attrNameLst>
                                          <p:attrName>ppt_w</p:attrName>
                                        </p:attrNameLst>
                                      </p:cBhvr>
                                      <p:tavLst>
                                        <p:tav tm="0">
                                          <p:val>
                                            <p:fltVal val="0"/>
                                          </p:val>
                                        </p:tav>
                                        <p:tav tm="100000">
                                          <p:val>
                                            <p:strVal val="#ppt_w"/>
                                          </p:val>
                                        </p:tav>
                                      </p:tavLst>
                                    </p:anim>
                                    <p:anim calcmode="lin" valueType="num">
                                      <p:cBhvr>
                                        <p:cTn id="50"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animBg="1" autoUpdateAnimBg="0"/>
      <p:bldP spid="5" grpId="0" animBg="1" autoUpdateAnimBg="0"/>
      <p:bldP spid="6" grpId="0" animBg="1" autoUpdateAnimBg="0"/>
      <p:bldP spid="7" grpId="0" animBg="1" autoUpdateAnimBg="0"/>
      <p:bldP spid="8"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Marcador de número de diapositiva 1">
            <a:extLst>
              <a:ext uri="{FF2B5EF4-FFF2-40B4-BE49-F238E27FC236}">
                <a16:creationId xmlns:a16="http://schemas.microsoft.com/office/drawing/2014/main" id="{9F3A6168-F94C-9FD0-437A-81D6D597F9F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74C8106-0AC0-4BF6-A017-752E0B8C7BFE}" type="slidenum">
              <a:rPr lang="es-ES" altLang="es-CL" sz="1200" smtClean="0">
                <a:latin typeface="Comic Sans MS" panose="030F0702030302020204" pitchFamily="66" charset="0"/>
              </a:rPr>
              <a:pPr>
                <a:spcBef>
                  <a:spcPct val="0"/>
                </a:spcBef>
                <a:buFontTx/>
                <a:buNone/>
              </a:pPr>
              <a:t>28</a:t>
            </a:fld>
            <a:endParaRPr lang="es-ES" altLang="es-CL" sz="1200">
              <a:latin typeface="Comic Sans MS" panose="030F0702030302020204" pitchFamily="66" charset="0"/>
            </a:endParaRPr>
          </a:p>
        </p:txBody>
      </p:sp>
      <p:sp>
        <p:nvSpPr>
          <p:cNvPr id="4" name="Text Box 4">
            <a:extLst>
              <a:ext uri="{FF2B5EF4-FFF2-40B4-BE49-F238E27FC236}">
                <a16:creationId xmlns:a16="http://schemas.microsoft.com/office/drawing/2014/main" id="{6BD766EE-ED48-492A-264F-43B98AA24936}"/>
              </a:ext>
            </a:extLst>
          </p:cNvPr>
          <p:cNvSpPr txBox="1">
            <a:spLocks noChangeArrowheads="1"/>
          </p:cNvSpPr>
          <p:nvPr/>
        </p:nvSpPr>
        <p:spPr bwMode="auto">
          <a:xfrm>
            <a:off x="1512888" y="2293938"/>
            <a:ext cx="1979612" cy="366712"/>
          </a:xfrm>
          <a:prstGeom prst="rect">
            <a:avLst/>
          </a:prstGeom>
          <a:noFill/>
          <a:ln w="9525">
            <a:solidFill>
              <a:srgbClr val="238DDD"/>
            </a:solidFill>
            <a:miter lim="800000"/>
            <a:headEnd/>
            <a:tailEnd/>
          </a:ln>
          <a:effectLst/>
        </p:spPr>
        <p:txBody>
          <a:bodyPr wrap="none"/>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lgn="ctr" eaLnBrk="1" fontAlgn="auto" hangingPunct="1">
              <a:spcBef>
                <a:spcPct val="50000"/>
              </a:spcBef>
              <a:spcAft>
                <a:spcPts val="0"/>
              </a:spcAft>
              <a:buFontTx/>
              <a:buChar char="•"/>
              <a:defRPr/>
            </a:pPr>
            <a:r>
              <a:rPr kumimoji="1" lang="es-ES_tradnl" sz="1800" kern="0"/>
              <a:t>QUIÉN:</a:t>
            </a:r>
          </a:p>
        </p:txBody>
      </p:sp>
      <p:sp>
        <p:nvSpPr>
          <p:cNvPr id="5" name="Text Box 5">
            <a:extLst>
              <a:ext uri="{FF2B5EF4-FFF2-40B4-BE49-F238E27FC236}">
                <a16:creationId xmlns:a16="http://schemas.microsoft.com/office/drawing/2014/main" id="{F3E7CF58-9DEF-EE39-2C31-DE8DBD983175}"/>
              </a:ext>
            </a:extLst>
          </p:cNvPr>
          <p:cNvSpPr txBox="1">
            <a:spLocks noChangeArrowheads="1"/>
          </p:cNvSpPr>
          <p:nvPr/>
        </p:nvSpPr>
        <p:spPr bwMode="auto">
          <a:xfrm>
            <a:off x="1512888" y="3205163"/>
            <a:ext cx="1979612" cy="366712"/>
          </a:xfrm>
          <a:prstGeom prst="rect">
            <a:avLst/>
          </a:prstGeom>
          <a:noFill/>
          <a:ln w="9525">
            <a:solidFill>
              <a:srgbClr val="238DDD"/>
            </a:solidFill>
            <a:miter lim="800000"/>
            <a:headEnd/>
            <a:tailEnd/>
          </a:ln>
          <a:effectLst/>
        </p:spPr>
        <p:txBody>
          <a:bodyPr wrap="none"/>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lgn="ctr" eaLnBrk="1" fontAlgn="auto" hangingPunct="1">
              <a:spcBef>
                <a:spcPct val="50000"/>
              </a:spcBef>
              <a:spcAft>
                <a:spcPts val="0"/>
              </a:spcAft>
              <a:buFontTx/>
              <a:buChar char="•"/>
              <a:defRPr/>
            </a:pPr>
            <a:r>
              <a:rPr kumimoji="1" lang="es-ES_tradnl" sz="1800" kern="0"/>
              <a:t>CÓMO:</a:t>
            </a:r>
          </a:p>
        </p:txBody>
      </p:sp>
      <p:sp>
        <p:nvSpPr>
          <p:cNvPr id="6" name="Text Box 6">
            <a:extLst>
              <a:ext uri="{FF2B5EF4-FFF2-40B4-BE49-F238E27FC236}">
                <a16:creationId xmlns:a16="http://schemas.microsoft.com/office/drawing/2014/main" id="{6F1102A5-3B33-16E0-47FA-035943902497}"/>
              </a:ext>
            </a:extLst>
          </p:cNvPr>
          <p:cNvSpPr txBox="1">
            <a:spLocks noChangeArrowheads="1"/>
          </p:cNvSpPr>
          <p:nvPr/>
        </p:nvSpPr>
        <p:spPr bwMode="auto">
          <a:xfrm>
            <a:off x="1512888" y="3876675"/>
            <a:ext cx="1979612" cy="366713"/>
          </a:xfrm>
          <a:prstGeom prst="rect">
            <a:avLst/>
          </a:prstGeom>
          <a:noFill/>
          <a:ln w="9525">
            <a:solidFill>
              <a:srgbClr val="238DDD"/>
            </a:solidFill>
            <a:miter lim="800000"/>
            <a:headEnd/>
            <a:tailEnd/>
          </a:ln>
          <a:effectLst/>
        </p:spPr>
        <p:txBody>
          <a:bodyPr wrap="none"/>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lgn="ctr" eaLnBrk="1" fontAlgn="auto" hangingPunct="1">
              <a:spcBef>
                <a:spcPct val="50000"/>
              </a:spcBef>
              <a:spcAft>
                <a:spcPts val="0"/>
              </a:spcAft>
              <a:buFontTx/>
              <a:buChar char="•"/>
              <a:defRPr/>
            </a:pPr>
            <a:r>
              <a:rPr kumimoji="1" lang="es-ES_tradnl" sz="1800" kern="0"/>
              <a:t>DÓNDE:</a:t>
            </a:r>
          </a:p>
        </p:txBody>
      </p:sp>
      <p:sp>
        <p:nvSpPr>
          <p:cNvPr id="7" name="Text Box 7">
            <a:extLst>
              <a:ext uri="{FF2B5EF4-FFF2-40B4-BE49-F238E27FC236}">
                <a16:creationId xmlns:a16="http://schemas.microsoft.com/office/drawing/2014/main" id="{178CDE0A-4EC6-8161-9B66-D8B177422B26}"/>
              </a:ext>
            </a:extLst>
          </p:cNvPr>
          <p:cNvSpPr txBox="1">
            <a:spLocks noChangeArrowheads="1"/>
          </p:cNvSpPr>
          <p:nvPr/>
        </p:nvSpPr>
        <p:spPr bwMode="auto">
          <a:xfrm>
            <a:off x="1512888" y="4562475"/>
            <a:ext cx="1979612" cy="366713"/>
          </a:xfrm>
          <a:prstGeom prst="rect">
            <a:avLst/>
          </a:prstGeom>
          <a:noFill/>
          <a:ln w="9525">
            <a:solidFill>
              <a:srgbClr val="238DDD"/>
            </a:solidFill>
            <a:miter lim="800000"/>
            <a:headEnd/>
            <a:tailEnd/>
          </a:ln>
          <a:effectLst/>
        </p:spPr>
        <p:txBody>
          <a:bodyPr wrap="none"/>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lgn="ctr" eaLnBrk="1" fontAlgn="auto" hangingPunct="1">
              <a:spcBef>
                <a:spcPct val="50000"/>
              </a:spcBef>
              <a:spcAft>
                <a:spcPts val="0"/>
              </a:spcAft>
              <a:buFontTx/>
              <a:buChar char="•"/>
              <a:defRPr/>
            </a:pPr>
            <a:r>
              <a:rPr kumimoji="1" lang="es-ES_tradnl" sz="1800" kern="0"/>
              <a:t>CUÁNTAS:</a:t>
            </a:r>
          </a:p>
        </p:txBody>
      </p:sp>
      <p:sp>
        <p:nvSpPr>
          <p:cNvPr id="8" name="Text Box 8">
            <a:extLst>
              <a:ext uri="{FF2B5EF4-FFF2-40B4-BE49-F238E27FC236}">
                <a16:creationId xmlns:a16="http://schemas.microsoft.com/office/drawing/2014/main" id="{A5FA2A7A-816F-7CB7-EAB8-03F34524EB76}"/>
              </a:ext>
            </a:extLst>
          </p:cNvPr>
          <p:cNvSpPr txBox="1">
            <a:spLocks noChangeArrowheads="1"/>
          </p:cNvSpPr>
          <p:nvPr/>
        </p:nvSpPr>
        <p:spPr bwMode="auto">
          <a:xfrm>
            <a:off x="3770313" y="2259013"/>
            <a:ext cx="6324600" cy="609600"/>
          </a:xfrm>
          <a:prstGeom prst="rect">
            <a:avLst/>
          </a:prstGeom>
          <a:noFill/>
          <a:ln>
            <a:noFill/>
          </a:ln>
          <a:effectLst/>
        </p:spPr>
        <p:txBody>
          <a:bodyPr>
            <a:spAutoFit/>
          </a:bodyPr>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lgn="just" eaLnBrk="1" fontAlgn="auto" hangingPunct="1">
              <a:spcBef>
                <a:spcPct val="50000"/>
              </a:spcBef>
              <a:spcAft>
                <a:spcPts val="0"/>
              </a:spcAft>
              <a:buFontTx/>
              <a:buChar char="•"/>
              <a:defRPr/>
            </a:pPr>
            <a:r>
              <a:rPr kumimoji="1" lang="es-ES_tradnl" sz="1700" kern="0" dirty="0"/>
              <a:t>Hombres y mujeres de 18 a 70 años, de grupo socio económico ABC1, C2C3 y D-E.</a:t>
            </a:r>
          </a:p>
        </p:txBody>
      </p:sp>
      <p:sp>
        <p:nvSpPr>
          <p:cNvPr id="9" name="Text Box 9">
            <a:extLst>
              <a:ext uri="{FF2B5EF4-FFF2-40B4-BE49-F238E27FC236}">
                <a16:creationId xmlns:a16="http://schemas.microsoft.com/office/drawing/2014/main" id="{00AABB62-E166-BAA7-BFC8-28BE5B5B7237}"/>
              </a:ext>
            </a:extLst>
          </p:cNvPr>
          <p:cNvSpPr txBox="1">
            <a:spLocks noChangeArrowheads="1"/>
          </p:cNvSpPr>
          <p:nvPr/>
        </p:nvSpPr>
        <p:spPr bwMode="auto">
          <a:xfrm>
            <a:off x="3911600" y="3205163"/>
            <a:ext cx="6183313" cy="350837"/>
          </a:xfrm>
          <a:prstGeom prst="rect">
            <a:avLst/>
          </a:prstGeom>
          <a:noFill/>
          <a:ln>
            <a:noFill/>
          </a:ln>
          <a:effectLst/>
        </p:spPr>
        <p:txBody>
          <a:bodyPr>
            <a:spAutoFit/>
          </a:bodyPr>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lgn="just" eaLnBrk="1" fontAlgn="auto" hangingPunct="1">
              <a:spcBef>
                <a:spcPct val="50000"/>
              </a:spcBef>
              <a:spcAft>
                <a:spcPts val="0"/>
              </a:spcAft>
              <a:buFontTx/>
              <a:buChar char="•"/>
              <a:defRPr/>
            </a:pPr>
            <a:r>
              <a:rPr kumimoji="1" lang="es-CL" sz="1700" kern="0" dirty="0"/>
              <a:t>Entrevistas telefónicas</a:t>
            </a:r>
            <a:endParaRPr kumimoji="1" lang="es-ES_tradnl" sz="1700" kern="0" dirty="0"/>
          </a:p>
        </p:txBody>
      </p:sp>
      <p:sp>
        <p:nvSpPr>
          <p:cNvPr id="10" name="Text Box 10">
            <a:extLst>
              <a:ext uri="{FF2B5EF4-FFF2-40B4-BE49-F238E27FC236}">
                <a16:creationId xmlns:a16="http://schemas.microsoft.com/office/drawing/2014/main" id="{674BCEA9-BB84-EEFF-2ED0-334AE36264CB}"/>
              </a:ext>
            </a:extLst>
          </p:cNvPr>
          <p:cNvSpPr txBox="1">
            <a:spLocks noChangeArrowheads="1"/>
          </p:cNvSpPr>
          <p:nvPr/>
        </p:nvSpPr>
        <p:spPr bwMode="auto">
          <a:xfrm>
            <a:off x="3794125" y="3886200"/>
            <a:ext cx="6416675" cy="354013"/>
          </a:xfrm>
          <a:prstGeom prst="rect">
            <a:avLst/>
          </a:prstGeom>
          <a:noFill/>
          <a:ln>
            <a:noFill/>
          </a:ln>
          <a:effectLst/>
        </p:spPr>
        <p:txBody>
          <a:bodyPr wrap="none">
            <a:spAutoFit/>
          </a:bodyPr>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lgn="just" eaLnBrk="1" fontAlgn="auto" hangingPunct="1">
              <a:spcBef>
                <a:spcPct val="50000"/>
              </a:spcBef>
              <a:spcAft>
                <a:spcPts val="0"/>
              </a:spcAft>
              <a:buFontTx/>
              <a:buChar char="•"/>
              <a:defRPr/>
            </a:pPr>
            <a:r>
              <a:rPr kumimoji="1" lang="es-CL" sz="1700" kern="0" dirty="0"/>
              <a:t>Residentes en las ciudades de Puerto Montt y Puerto Varas</a:t>
            </a:r>
            <a:endParaRPr kumimoji="1" lang="es-ES_tradnl" sz="1700" kern="0" dirty="0"/>
          </a:p>
        </p:txBody>
      </p:sp>
      <p:sp>
        <p:nvSpPr>
          <p:cNvPr id="11" name="Text Box 11">
            <a:extLst>
              <a:ext uri="{FF2B5EF4-FFF2-40B4-BE49-F238E27FC236}">
                <a16:creationId xmlns:a16="http://schemas.microsoft.com/office/drawing/2014/main" id="{4B990ADF-B260-2884-AEA1-AD030333D296}"/>
              </a:ext>
            </a:extLst>
          </p:cNvPr>
          <p:cNvSpPr txBox="1">
            <a:spLocks noChangeArrowheads="1"/>
          </p:cNvSpPr>
          <p:nvPr/>
        </p:nvSpPr>
        <p:spPr bwMode="auto">
          <a:xfrm>
            <a:off x="3876675" y="4625975"/>
            <a:ext cx="5029200" cy="239713"/>
          </a:xfrm>
          <a:prstGeom prst="rect">
            <a:avLst/>
          </a:prstGeom>
          <a:noFill/>
          <a:ln>
            <a:noFill/>
          </a:ln>
          <a:effectLst/>
        </p:spPr>
        <p:txBody>
          <a:bodyPr>
            <a:spAutoFit/>
          </a:bodyPr>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lgn="just" eaLnBrk="1" fontAlgn="auto" hangingPunct="1">
              <a:lnSpc>
                <a:spcPct val="50000"/>
              </a:lnSpc>
              <a:spcBef>
                <a:spcPct val="50000"/>
              </a:spcBef>
              <a:spcAft>
                <a:spcPts val="0"/>
              </a:spcAft>
              <a:buFontTx/>
              <a:buChar char="•"/>
              <a:defRPr/>
            </a:pPr>
            <a:r>
              <a:rPr kumimoji="1" lang="es-CL" sz="1700" kern="0" dirty="0"/>
              <a:t>447 entrevistas</a:t>
            </a:r>
            <a:endParaRPr kumimoji="1" lang="es-ES_tradnl" sz="1700" kern="0" dirty="0"/>
          </a:p>
        </p:txBody>
      </p:sp>
      <p:sp>
        <p:nvSpPr>
          <p:cNvPr id="12" name="Text Box 12">
            <a:extLst>
              <a:ext uri="{FF2B5EF4-FFF2-40B4-BE49-F238E27FC236}">
                <a16:creationId xmlns:a16="http://schemas.microsoft.com/office/drawing/2014/main" id="{DA93AC60-4A40-6859-0E34-888B9D11204D}"/>
              </a:ext>
            </a:extLst>
          </p:cNvPr>
          <p:cNvSpPr txBox="1">
            <a:spLocks noChangeArrowheads="1"/>
          </p:cNvSpPr>
          <p:nvPr/>
        </p:nvSpPr>
        <p:spPr bwMode="auto">
          <a:xfrm>
            <a:off x="1512888" y="5248275"/>
            <a:ext cx="1979612" cy="366713"/>
          </a:xfrm>
          <a:prstGeom prst="rect">
            <a:avLst/>
          </a:prstGeom>
          <a:noFill/>
          <a:ln w="9525">
            <a:solidFill>
              <a:srgbClr val="238DDD"/>
            </a:solidFill>
            <a:miter lim="800000"/>
            <a:headEnd/>
            <a:tailEnd/>
          </a:ln>
          <a:effectLst/>
        </p:spPr>
        <p:txBody>
          <a:bodyPr wrap="none"/>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lgn="ctr" eaLnBrk="1" fontAlgn="auto" hangingPunct="1">
              <a:spcBef>
                <a:spcPct val="50000"/>
              </a:spcBef>
              <a:spcAft>
                <a:spcPts val="0"/>
              </a:spcAft>
              <a:buFontTx/>
              <a:buChar char="•"/>
              <a:defRPr/>
            </a:pPr>
            <a:r>
              <a:rPr kumimoji="1" lang="es-ES_tradnl" sz="1800" kern="0"/>
              <a:t>PONDERACIÓN:</a:t>
            </a:r>
          </a:p>
        </p:txBody>
      </p:sp>
      <p:sp>
        <p:nvSpPr>
          <p:cNvPr id="13" name="Text Box 13">
            <a:extLst>
              <a:ext uri="{FF2B5EF4-FFF2-40B4-BE49-F238E27FC236}">
                <a16:creationId xmlns:a16="http://schemas.microsoft.com/office/drawing/2014/main" id="{6759B770-C4B4-BE53-9D8A-1FB2C877421B}"/>
              </a:ext>
            </a:extLst>
          </p:cNvPr>
          <p:cNvSpPr txBox="1">
            <a:spLocks noChangeArrowheads="1"/>
          </p:cNvSpPr>
          <p:nvPr/>
        </p:nvSpPr>
        <p:spPr bwMode="auto">
          <a:xfrm>
            <a:off x="3719513" y="5151438"/>
            <a:ext cx="6248400" cy="609600"/>
          </a:xfrm>
          <a:prstGeom prst="rect">
            <a:avLst/>
          </a:prstGeom>
          <a:noFill/>
          <a:ln>
            <a:noFill/>
          </a:ln>
          <a:effectLst/>
        </p:spPr>
        <p:txBody>
          <a:bodyPr>
            <a:spAutoFit/>
          </a:bodyPr>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lgn="just" eaLnBrk="1" fontAlgn="auto" hangingPunct="1">
              <a:spcBef>
                <a:spcPct val="50000"/>
              </a:spcBef>
              <a:spcAft>
                <a:spcPts val="0"/>
              </a:spcAft>
              <a:buFontTx/>
              <a:buChar char="•"/>
              <a:defRPr/>
            </a:pPr>
            <a:r>
              <a:rPr kumimoji="1" lang="es-CL" sz="1700" kern="0" dirty="0"/>
              <a:t>Ponderado por el peso real de la población y NSE en cada ciudad bajo estudio.</a:t>
            </a:r>
            <a:endParaRPr kumimoji="1" lang="es-ES_tradnl" sz="1700" kern="0" dirty="0"/>
          </a:p>
        </p:txBody>
      </p:sp>
      <p:sp>
        <p:nvSpPr>
          <p:cNvPr id="14" name="Text Box 14">
            <a:extLst>
              <a:ext uri="{FF2B5EF4-FFF2-40B4-BE49-F238E27FC236}">
                <a16:creationId xmlns:a16="http://schemas.microsoft.com/office/drawing/2014/main" id="{6027E653-F6B8-AE97-F398-286EEC8DA30E}"/>
              </a:ext>
            </a:extLst>
          </p:cNvPr>
          <p:cNvSpPr txBox="1">
            <a:spLocks noChangeArrowheads="1"/>
          </p:cNvSpPr>
          <p:nvPr/>
        </p:nvSpPr>
        <p:spPr bwMode="auto">
          <a:xfrm>
            <a:off x="1512888" y="1531938"/>
            <a:ext cx="1979612" cy="366712"/>
          </a:xfrm>
          <a:prstGeom prst="rect">
            <a:avLst/>
          </a:prstGeom>
          <a:noFill/>
          <a:ln w="9525">
            <a:solidFill>
              <a:srgbClr val="238DDD"/>
            </a:solidFill>
            <a:miter lim="800000"/>
            <a:headEnd/>
            <a:tailEnd/>
          </a:ln>
          <a:effectLst/>
        </p:spPr>
        <p:txBody>
          <a:bodyPr wrap="none"/>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lgn="ctr" eaLnBrk="1" fontAlgn="auto" hangingPunct="1">
              <a:spcBef>
                <a:spcPct val="50000"/>
              </a:spcBef>
              <a:spcAft>
                <a:spcPts val="0"/>
              </a:spcAft>
              <a:buFontTx/>
              <a:buChar char="•"/>
              <a:defRPr/>
            </a:pPr>
            <a:r>
              <a:rPr kumimoji="1" lang="es-ES_tradnl" sz="1800" kern="0"/>
              <a:t>OBJETIVO</a:t>
            </a:r>
          </a:p>
        </p:txBody>
      </p:sp>
      <p:sp>
        <p:nvSpPr>
          <p:cNvPr id="15" name="Text Box 15">
            <a:extLst>
              <a:ext uri="{FF2B5EF4-FFF2-40B4-BE49-F238E27FC236}">
                <a16:creationId xmlns:a16="http://schemas.microsoft.com/office/drawing/2014/main" id="{B778D2B9-FD16-7F2F-C0C9-412E7B4B307A}"/>
              </a:ext>
            </a:extLst>
          </p:cNvPr>
          <p:cNvSpPr txBox="1">
            <a:spLocks noChangeArrowheads="1"/>
          </p:cNvSpPr>
          <p:nvPr/>
        </p:nvSpPr>
        <p:spPr bwMode="auto">
          <a:xfrm>
            <a:off x="3794125" y="1508125"/>
            <a:ext cx="6324600" cy="609600"/>
          </a:xfrm>
          <a:prstGeom prst="rect">
            <a:avLst/>
          </a:prstGeom>
          <a:noFill/>
          <a:ln>
            <a:noFill/>
          </a:ln>
          <a:effectLst/>
        </p:spPr>
        <p:txBody>
          <a:bodyPr>
            <a:spAutoFit/>
          </a:bodyPr>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lgn="just" eaLnBrk="1" fontAlgn="auto" hangingPunct="1">
              <a:spcBef>
                <a:spcPct val="50000"/>
              </a:spcBef>
              <a:spcAft>
                <a:spcPts val="0"/>
              </a:spcAft>
              <a:buFontTx/>
              <a:buChar char="•"/>
              <a:defRPr/>
            </a:pPr>
            <a:r>
              <a:rPr kumimoji="1" lang="es-ES_tradnl" sz="1700" kern="0" dirty="0"/>
              <a:t>Conocer la evaluación y percepciones que existen respecto de la ciudad de Puerto Montt.</a:t>
            </a:r>
          </a:p>
        </p:txBody>
      </p:sp>
      <p:sp>
        <p:nvSpPr>
          <p:cNvPr id="16" name="Text Box 16">
            <a:extLst>
              <a:ext uri="{FF2B5EF4-FFF2-40B4-BE49-F238E27FC236}">
                <a16:creationId xmlns:a16="http://schemas.microsoft.com/office/drawing/2014/main" id="{24B697F5-6E35-E806-D95F-7083CCE52A1A}"/>
              </a:ext>
            </a:extLst>
          </p:cNvPr>
          <p:cNvSpPr txBox="1">
            <a:spLocks noChangeArrowheads="1"/>
          </p:cNvSpPr>
          <p:nvPr/>
        </p:nvSpPr>
        <p:spPr bwMode="auto">
          <a:xfrm>
            <a:off x="1504950" y="5934075"/>
            <a:ext cx="1979613" cy="366713"/>
          </a:xfrm>
          <a:prstGeom prst="rect">
            <a:avLst/>
          </a:prstGeom>
          <a:noFill/>
          <a:ln w="9525">
            <a:solidFill>
              <a:srgbClr val="238DDD"/>
            </a:solidFill>
            <a:miter lim="800000"/>
            <a:headEnd/>
            <a:tailEnd/>
          </a:ln>
          <a:effectLst/>
        </p:spPr>
        <p:txBody>
          <a:bodyPr wrap="none"/>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lgn="ctr" eaLnBrk="1" fontAlgn="auto" hangingPunct="1">
              <a:spcBef>
                <a:spcPct val="50000"/>
              </a:spcBef>
              <a:spcAft>
                <a:spcPts val="0"/>
              </a:spcAft>
              <a:buFontTx/>
              <a:buChar char="•"/>
              <a:defRPr/>
            </a:pPr>
            <a:r>
              <a:rPr kumimoji="1" lang="es-ES_tradnl" sz="1800" kern="0" dirty="0"/>
              <a:t>CUÁNDO:</a:t>
            </a:r>
          </a:p>
        </p:txBody>
      </p:sp>
      <p:sp>
        <p:nvSpPr>
          <p:cNvPr id="17" name="Text Box 17">
            <a:extLst>
              <a:ext uri="{FF2B5EF4-FFF2-40B4-BE49-F238E27FC236}">
                <a16:creationId xmlns:a16="http://schemas.microsoft.com/office/drawing/2014/main" id="{2CE6228A-6ACD-1CB1-B25B-5472CAA2D644}"/>
              </a:ext>
            </a:extLst>
          </p:cNvPr>
          <p:cNvSpPr txBox="1">
            <a:spLocks noChangeArrowheads="1"/>
          </p:cNvSpPr>
          <p:nvPr/>
        </p:nvSpPr>
        <p:spPr bwMode="auto">
          <a:xfrm>
            <a:off x="3719513" y="5949950"/>
            <a:ext cx="6248400" cy="350838"/>
          </a:xfrm>
          <a:prstGeom prst="rect">
            <a:avLst/>
          </a:prstGeom>
          <a:noFill/>
          <a:ln>
            <a:noFill/>
          </a:ln>
          <a:effectLst/>
        </p:spPr>
        <p:txBody>
          <a:bodyPr>
            <a:spAutoFit/>
          </a:bodyPr>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lgn="just" eaLnBrk="1" fontAlgn="auto" hangingPunct="1">
              <a:spcBef>
                <a:spcPct val="50000"/>
              </a:spcBef>
              <a:spcAft>
                <a:spcPts val="0"/>
              </a:spcAft>
              <a:buFontTx/>
              <a:buChar char="•"/>
              <a:defRPr/>
            </a:pPr>
            <a:r>
              <a:rPr kumimoji="1" lang="es-CL" sz="1700" kern="0" dirty="0"/>
              <a:t>Entre el 14 de junio de 2022 al 11 de julio de 2022</a:t>
            </a:r>
            <a:endParaRPr kumimoji="1" lang="es-ES_tradnl" sz="1700" kern="0" dirty="0"/>
          </a:p>
        </p:txBody>
      </p:sp>
      <p:pic>
        <p:nvPicPr>
          <p:cNvPr id="54289" name="Picture 18" descr="C:\Documents and Settings\Jorge\Escritorio\Corporación de Desarrollo\Papelería\Logo Corporación.jpg">
            <a:extLst>
              <a:ext uri="{FF2B5EF4-FFF2-40B4-BE49-F238E27FC236}">
                <a16:creationId xmlns:a16="http://schemas.microsoft.com/office/drawing/2014/main" id="{B14ADE93-7F93-E37F-1060-2225BC395F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037" t="8888" r="5556" b="18889"/>
          <a:stretch>
            <a:fillRect/>
          </a:stretch>
        </p:blipFill>
        <p:spPr bwMode="auto">
          <a:xfrm>
            <a:off x="9658350" y="5781675"/>
            <a:ext cx="5524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
            <a:extLst>
              <a:ext uri="{FF2B5EF4-FFF2-40B4-BE49-F238E27FC236}">
                <a16:creationId xmlns:a16="http://schemas.microsoft.com/office/drawing/2014/main" id="{8FA6F7D0-CCED-D348-363C-7D17AAF36B12}"/>
              </a:ext>
            </a:extLst>
          </p:cNvPr>
          <p:cNvSpPr txBox="1">
            <a:spLocks noChangeArrowheads="1"/>
          </p:cNvSpPr>
          <p:nvPr/>
        </p:nvSpPr>
        <p:spPr bwMode="auto">
          <a:xfrm>
            <a:off x="2351088" y="333375"/>
            <a:ext cx="7772400" cy="863600"/>
          </a:xfrm>
          <a:prstGeom prst="rect">
            <a:avLst/>
          </a:prstGeom>
          <a:noFill/>
          <a:ln>
            <a:noFill/>
          </a:ln>
        </p:spPr>
        <p:txBody>
          <a:bodyPr anchor="ctr"/>
          <a:lstStyle>
            <a:lvl1pPr algn="l" rtl="0" eaLnBrk="0" fontAlgn="base" hangingPunct="0">
              <a:lnSpc>
                <a:spcPct val="85000"/>
              </a:lnSpc>
              <a:spcBef>
                <a:spcPct val="0"/>
              </a:spcBef>
              <a:spcAft>
                <a:spcPct val="0"/>
              </a:spcAft>
              <a:defRPr sz="4200">
                <a:solidFill>
                  <a:schemeClr val="tx2"/>
                </a:solidFill>
                <a:latin typeface="+mj-lt"/>
                <a:ea typeface="+mj-ea"/>
                <a:cs typeface="+mj-cs"/>
              </a:defRPr>
            </a:lvl1pPr>
            <a:lvl2pPr algn="l" rtl="0" eaLnBrk="0" fontAlgn="base" hangingPunct="0">
              <a:lnSpc>
                <a:spcPct val="85000"/>
              </a:lnSpc>
              <a:spcBef>
                <a:spcPct val="0"/>
              </a:spcBef>
              <a:spcAft>
                <a:spcPct val="0"/>
              </a:spcAft>
              <a:defRPr sz="4200">
                <a:solidFill>
                  <a:schemeClr val="tx2"/>
                </a:solidFill>
                <a:latin typeface="Arial" charset="0"/>
              </a:defRPr>
            </a:lvl2pPr>
            <a:lvl3pPr algn="l" rtl="0" eaLnBrk="0" fontAlgn="base" hangingPunct="0">
              <a:lnSpc>
                <a:spcPct val="85000"/>
              </a:lnSpc>
              <a:spcBef>
                <a:spcPct val="0"/>
              </a:spcBef>
              <a:spcAft>
                <a:spcPct val="0"/>
              </a:spcAft>
              <a:defRPr sz="4200">
                <a:solidFill>
                  <a:schemeClr val="tx2"/>
                </a:solidFill>
                <a:latin typeface="Arial" charset="0"/>
              </a:defRPr>
            </a:lvl3pPr>
            <a:lvl4pPr algn="l" rtl="0" eaLnBrk="0" fontAlgn="base" hangingPunct="0">
              <a:lnSpc>
                <a:spcPct val="85000"/>
              </a:lnSpc>
              <a:spcBef>
                <a:spcPct val="0"/>
              </a:spcBef>
              <a:spcAft>
                <a:spcPct val="0"/>
              </a:spcAft>
              <a:defRPr sz="4200">
                <a:solidFill>
                  <a:schemeClr val="tx2"/>
                </a:solidFill>
                <a:latin typeface="Arial" charset="0"/>
              </a:defRPr>
            </a:lvl4pPr>
            <a:lvl5pPr algn="l" rtl="0" eaLnBrk="0" fontAlgn="base" hangingPunct="0">
              <a:lnSpc>
                <a:spcPct val="85000"/>
              </a:lnSpc>
              <a:spcBef>
                <a:spcPct val="0"/>
              </a:spcBef>
              <a:spcAft>
                <a:spcPct val="0"/>
              </a:spcAft>
              <a:defRPr sz="4200">
                <a:solidFill>
                  <a:schemeClr val="tx2"/>
                </a:solidFill>
                <a:latin typeface="Arial" charset="0"/>
              </a:defRPr>
            </a:lvl5pPr>
            <a:lvl6pPr marL="457200" algn="l" rtl="0" fontAlgn="base">
              <a:lnSpc>
                <a:spcPct val="85000"/>
              </a:lnSpc>
              <a:spcBef>
                <a:spcPct val="0"/>
              </a:spcBef>
              <a:spcAft>
                <a:spcPct val="0"/>
              </a:spcAft>
              <a:defRPr sz="4200">
                <a:solidFill>
                  <a:schemeClr val="tx2"/>
                </a:solidFill>
                <a:latin typeface="Arial" charset="0"/>
              </a:defRPr>
            </a:lvl6pPr>
            <a:lvl7pPr marL="914400" algn="l" rtl="0" fontAlgn="base">
              <a:lnSpc>
                <a:spcPct val="85000"/>
              </a:lnSpc>
              <a:spcBef>
                <a:spcPct val="0"/>
              </a:spcBef>
              <a:spcAft>
                <a:spcPct val="0"/>
              </a:spcAft>
              <a:defRPr sz="4200">
                <a:solidFill>
                  <a:schemeClr val="tx2"/>
                </a:solidFill>
                <a:latin typeface="Arial" charset="0"/>
              </a:defRPr>
            </a:lvl7pPr>
            <a:lvl8pPr marL="1371600" algn="l" rtl="0" fontAlgn="base">
              <a:lnSpc>
                <a:spcPct val="85000"/>
              </a:lnSpc>
              <a:spcBef>
                <a:spcPct val="0"/>
              </a:spcBef>
              <a:spcAft>
                <a:spcPct val="0"/>
              </a:spcAft>
              <a:defRPr sz="4200">
                <a:solidFill>
                  <a:schemeClr val="tx2"/>
                </a:solidFill>
                <a:latin typeface="Arial" charset="0"/>
              </a:defRPr>
            </a:lvl8pPr>
            <a:lvl9pPr marL="1828800" algn="l" rtl="0" fontAlgn="base">
              <a:lnSpc>
                <a:spcPct val="85000"/>
              </a:lnSpc>
              <a:spcBef>
                <a:spcPct val="0"/>
              </a:spcBef>
              <a:spcAft>
                <a:spcPct val="0"/>
              </a:spcAft>
              <a:defRPr sz="4200">
                <a:solidFill>
                  <a:schemeClr val="tx2"/>
                </a:solidFill>
                <a:latin typeface="Arial" charset="0"/>
              </a:defRPr>
            </a:lvl9pPr>
          </a:lstStyle>
          <a:p>
            <a:pPr algn="ctr" eaLnBrk="1" hangingPunct="1">
              <a:defRPr/>
            </a:pPr>
            <a:r>
              <a:rPr lang="es-MX" altLang="es-CL" sz="2900" b="1" kern="0" dirty="0">
                <a:solidFill>
                  <a:schemeClr val="tx1"/>
                </a:solidFill>
                <a:latin typeface="Verdana" panose="020B0604030504040204" pitchFamily="34" charset="0"/>
                <a:ea typeface="Verdana" panose="020B0604030504040204" pitchFamily="34" charset="0"/>
                <a:cs typeface="Verdana" panose="020B0604030504040204" pitchFamily="34" charset="0"/>
              </a:rPr>
              <a:t>FICHA TÉCNICA DE LA ENCUESTA</a:t>
            </a:r>
            <a:endParaRPr lang="es-ES" altLang="es-CL" sz="2900" b="1" kern="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Marcador de número de diapositiva 1">
            <a:extLst>
              <a:ext uri="{FF2B5EF4-FFF2-40B4-BE49-F238E27FC236}">
                <a16:creationId xmlns:a16="http://schemas.microsoft.com/office/drawing/2014/main" id="{89AE65B7-712B-7720-E20B-692F9213FB0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C0120D6-41B4-4FDE-936C-BA61865549CD}" type="slidenum">
              <a:rPr lang="es-ES" altLang="es-CL" sz="1200" smtClean="0">
                <a:latin typeface="Comic Sans MS" panose="030F0702030302020204" pitchFamily="66" charset="0"/>
              </a:rPr>
              <a:pPr>
                <a:spcBef>
                  <a:spcPct val="0"/>
                </a:spcBef>
                <a:buFontTx/>
                <a:buNone/>
              </a:pPr>
              <a:t>29</a:t>
            </a:fld>
            <a:endParaRPr lang="es-ES" altLang="es-CL" sz="1200">
              <a:latin typeface="Comic Sans MS" panose="030F0702030302020204" pitchFamily="66" charset="0"/>
            </a:endParaRPr>
          </a:p>
        </p:txBody>
      </p:sp>
      <p:sp>
        <p:nvSpPr>
          <p:cNvPr id="3" name="Rectangle 2">
            <a:extLst>
              <a:ext uri="{FF2B5EF4-FFF2-40B4-BE49-F238E27FC236}">
                <a16:creationId xmlns:a16="http://schemas.microsoft.com/office/drawing/2014/main" id="{09006FE5-FC09-6449-B717-A0B8F16B90AD}"/>
              </a:ext>
            </a:extLst>
          </p:cNvPr>
          <p:cNvSpPr txBox="1">
            <a:spLocks noChangeArrowheads="1"/>
          </p:cNvSpPr>
          <p:nvPr/>
        </p:nvSpPr>
        <p:spPr bwMode="auto">
          <a:xfrm>
            <a:off x="2424113" y="188913"/>
            <a:ext cx="7772400" cy="863600"/>
          </a:xfrm>
          <a:prstGeom prst="rect">
            <a:avLst/>
          </a:prstGeom>
          <a:noFill/>
          <a:ln>
            <a:noFill/>
          </a:ln>
        </p:spPr>
        <p:txBody>
          <a:bodyPr anchor="ctr"/>
          <a:lstStyle>
            <a:lvl1pPr algn="l" rtl="0" eaLnBrk="0" fontAlgn="base" hangingPunct="0">
              <a:lnSpc>
                <a:spcPct val="85000"/>
              </a:lnSpc>
              <a:spcBef>
                <a:spcPct val="0"/>
              </a:spcBef>
              <a:spcAft>
                <a:spcPct val="0"/>
              </a:spcAft>
              <a:defRPr sz="4200">
                <a:solidFill>
                  <a:schemeClr val="tx2"/>
                </a:solidFill>
                <a:latin typeface="+mj-lt"/>
                <a:ea typeface="+mj-ea"/>
                <a:cs typeface="+mj-cs"/>
              </a:defRPr>
            </a:lvl1pPr>
            <a:lvl2pPr algn="l" rtl="0" eaLnBrk="0" fontAlgn="base" hangingPunct="0">
              <a:lnSpc>
                <a:spcPct val="85000"/>
              </a:lnSpc>
              <a:spcBef>
                <a:spcPct val="0"/>
              </a:spcBef>
              <a:spcAft>
                <a:spcPct val="0"/>
              </a:spcAft>
              <a:defRPr sz="4200">
                <a:solidFill>
                  <a:schemeClr val="tx2"/>
                </a:solidFill>
                <a:latin typeface="Arial" charset="0"/>
              </a:defRPr>
            </a:lvl2pPr>
            <a:lvl3pPr algn="l" rtl="0" eaLnBrk="0" fontAlgn="base" hangingPunct="0">
              <a:lnSpc>
                <a:spcPct val="85000"/>
              </a:lnSpc>
              <a:spcBef>
                <a:spcPct val="0"/>
              </a:spcBef>
              <a:spcAft>
                <a:spcPct val="0"/>
              </a:spcAft>
              <a:defRPr sz="4200">
                <a:solidFill>
                  <a:schemeClr val="tx2"/>
                </a:solidFill>
                <a:latin typeface="Arial" charset="0"/>
              </a:defRPr>
            </a:lvl3pPr>
            <a:lvl4pPr algn="l" rtl="0" eaLnBrk="0" fontAlgn="base" hangingPunct="0">
              <a:lnSpc>
                <a:spcPct val="85000"/>
              </a:lnSpc>
              <a:spcBef>
                <a:spcPct val="0"/>
              </a:spcBef>
              <a:spcAft>
                <a:spcPct val="0"/>
              </a:spcAft>
              <a:defRPr sz="4200">
                <a:solidFill>
                  <a:schemeClr val="tx2"/>
                </a:solidFill>
                <a:latin typeface="Arial" charset="0"/>
              </a:defRPr>
            </a:lvl4pPr>
            <a:lvl5pPr algn="l" rtl="0" eaLnBrk="0" fontAlgn="base" hangingPunct="0">
              <a:lnSpc>
                <a:spcPct val="85000"/>
              </a:lnSpc>
              <a:spcBef>
                <a:spcPct val="0"/>
              </a:spcBef>
              <a:spcAft>
                <a:spcPct val="0"/>
              </a:spcAft>
              <a:defRPr sz="4200">
                <a:solidFill>
                  <a:schemeClr val="tx2"/>
                </a:solidFill>
                <a:latin typeface="Arial" charset="0"/>
              </a:defRPr>
            </a:lvl5pPr>
            <a:lvl6pPr marL="457200" algn="l" rtl="0" fontAlgn="base">
              <a:lnSpc>
                <a:spcPct val="85000"/>
              </a:lnSpc>
              <a:spcBef>
                <a:spcPct val="0"/>
              </a:spcBef>
              <a:spcAft>
                <a:spcPct val="0"/>
              </a:spcAft>
              <a:defRPr sz="4200">
                <a:solidFill>
                  <a:schemeClr val="tx2"/>
                </a:solidFill>
                <a:latin typeface="Arial" charset="0"/>
              </a:defRPr>
            </a:lvl6pPr>
            <a:lvl7pPr marL="914400" algn="l" rtl="0" fontAlgn="base">
              <a:lnSpc>
                <a:spcPct val="85000"/>
              </a:lnSpc>
              <a:spcBef>
                <a:spcPct val="0"/>
              </a:spcBef>
              <a:spcAft>
                <a:spcPct val="0"/>
              </a:spcAft>
              <a:defRPr sz="4200">
                <a:solidFill>
                  <a:schemeClr val="tx2"/>
                </a:solidFill>
                <a:latin typeface="Arial" charset="0"/>
              </a:defRPr>
            </a:lvl7pPr>
            <a:lvl8pPr marL="1371600" algn="l" rtl="0" fontAlgn="base">
              <a:lnSpc>
                <a:spcPct val="85000"/>
              </a:lnSpc>
              <a:spcBef>
                <a:spcPct val="0"/>
              </a:spcBef>
              <a:spcAft>
                <a:spcPct val="0"/>
              </a:spcAft>
              <a:defRPr sz="4200">
                <a:solidFill>
                  <a:schemeClr val="tx2"/>
                </a:solidFill>
                <a:latin typeface="Arial" charset="0"/>
              </a:defRPr>
            </a:lvl8pPr>
            <a:lvl9pPr marL="1828800" algn="l" rtl="0" fontAlgn="base">
              <a:lnSpc>
                <a:spcPct val="85000"/>
              </a:lnSpc>
              <a:spcBef>
                <a:spcPct val="0"/>
              </a:spcBef>
              <a:spcAft>
                <a:spcPct val="0"/>
              </a:spcAft>
              <a:defRPr sz="4200">
                <a:solidFill>
                  <a:schemeClr val="tx2"/>
                </a:solidFill>
                <a:latin typeface="Arial" charset="0"/>
              </a:defRPr>
            </a:lvl9pPr>
          </a:lstStyle>
          <a:p>
            <a:pPr algn="ctr" eaLnBrk="1" hangingPunct="1">
              <a:defRPr/>
            </a:pPr>
            <a:r>
              <a:rPr lang="es-MX" altLang="es-CL" sz="2900" b="1" kern="0" dirty="0">
                <a:solidFill>
                  <a:schemeClr val="tx1"/>
                </a:solidFill>
                <a:latin typeface="Verdana" panose="020B0604030504040204" pitchFamily="34" charset="0"/>
                <a:ea typeface="Verdana" panose="020B0604030504040204" pitchFamily="34" charset="0"/>
                <a:cs typeface="Verdana" panose="020B0604030504040204" pitchFamily="34" charset="0"/>
              </a:rPr>
              <a:t>FICHA TÉCNICA DE LA ENCUESTA</a:t>
            </a:r>
            <a:endParaRPr lang="es-ES" altLang="es-CL" sz="2900" b="1" kern="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pic>
        <p:nvPicPr>
          <p:cNvPr id="55300" name="Imagen 4">
            <a:extLst>
              <a:ext uri="{FF2B5EF4-FFF2-40B4-BE49-F238E27FC236}">
                <a16:creationId xmlns:a16="http://schemas.microsoft.com/office/drawing/2014/main" id="{4FBADFDB-FE1E-75CA-5871-9344165EF2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488" y="1052513"/>
            <a:ext cx="10152062" cy="568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1148C-528F-8813-7368-23553C3CD0F1}"/>
              </a:ext>
            </a:extLst>
          </p:cNvPr>
          <p:cNvSpPr>
            <a:spLocks noGrp="1"/>
          </p:cNvSpPr>
          <p:nvPr>
            <p:ph type="title"/>
          </p:nvPr>
        </p:nvSpPr>
        <p:spPr>
          <a:xfrm>
            <a:off x="0" y="0"/>
            <a:ext cx="10515600" cy="1325563"/>
          </a:xfrm>
        </p:spPr>
        <p:txBody>
          <a:bodyPr/>
          <a:lstStyle/>
          <a:p>
            <a:r>
              <a:rPr lang="es-MX" b="1" dirty="0"/>
              <a:t>POBLACIÓN Y MUESTRA</a:t>
            </a:r>
            <a:endParaRPr lang="es-CL" b="1" dirty="0"/>
          </a:p>
        </p:txBody>
      </p:sp>
      <p:sp>
        <p:nvSpPr>
          <p:cNvPr id="3" name="Marcador de contenido 2">
            <a:extLst>
              <a:ext uri="{FF2B5EF4-FFF2-40B4-BE49-F238E27FC236}">
                <a16:creationId xmlns:a16="http://schemas.microsoft.com/office/drawing/2014/main" id="{184BB4E7-1693-28BD-40BB-884BF7F9C3A7}"/>
              </a:ext>
            </a:extLst>
          </p:cNvPr>
          <p:cNvSpPr>
            <a:spLocks noGrp="1"/>
          </p:cNvSpPr>
          <p:nvPr>
            <p:ph idx="1"/>
          </p:nvPr>
        </p:nvSpPr>
        <p:spPr>
          <a:xfrm>
            <a:off x="197963" y="1253766"/>
            <a:ext cx="11679810" cy="5335570"/>
          </a:xfrm>
        </p:spPr>
        <p:txBody>
          <a:bodyPr>
            <a:normAutofit/>
          </a:bodyPr>
          <a:lstStyle/>
          <a:p>
            <a:pPr marL="0" indent="0" algn="just">
              <a:buNone/>
            </a:pPr>
            <a:r>
              <a:rPr lang="es-MX" dirty="0"/>
              <a:t>La población es un conjunto con todos los datos o sujetos de interés de un estudio, mientras que una muestra corresponde a un subconjunto de la población, a través del cual se recogen los datos. Esta distinción se hace necesaria porque muchas veces no es posible obtener información completa sobre la población. A las características numéricas resumen de una población se les denomina parámetro, mientras que a las de una muestra se les llama estadístico. Al observar una muestra, se le denomina estimación al valor particular del estadístico en la muestra observada.</a:t>
            </a:r>
            <a:endParaRPr lang="es-CL" dirty="0"/>
          </a:p>
        </p:txBody>
      </p:sp>
    </p:spTree>
    <p:extLst>
      <p:ext uri="{BB962C8B-B14F-4D97-AF65-F5344CB8AC3E}">
        <p14:creationId xmlns:p14="http://schemas.microsoft.com/office/powerpoint/2010/main" val="885760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Marcador de número de diapositiva 1">
            <a:extLst>
              <a:ext uri="{FF2B5EF4-FFF2-40B4-BE49-F238E27FC236}">
                <a16:creationId xmlns:a16="http://schemas.microsoft.com/office/drawing/2014/main" id="{15B3056C-7372-2124-7281-0290806E1A0F}"/>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EEAF79C-7B69-4366-80FA-E89AA90F1138}" type="slidenum">
              <a:rPr lang="es-ES" altLang="es-CL" sz="1200" smtClean="0">
                <a:latin typeface="Comic Sans MS" panose="030F0702030302020204" pitchFamily="66" charset="0"/>
              </a:rPr>
              <a:pPr>
                <a:spcBef>
                  <a:spcPct val="0"/>
                </a:spcBef>
                <a:buFontTx/>
                <a:buNone/>
              </a:pPr>
              <a:t>30</a:t>
            </a:fld>
            <a:endParaRPr lang="es-ES" altLang="es-CL" sz="1200">
              <a:latin typeface="Comic Sans MS" panose="030F0702030302020204" pitchFamily="66" charset="0"/>
            </a:endParaRPr>
          </a:p>
        </p:txBody>
      </p:sp>
      <p:pic>
        <p:nvPicPr>
          <p:cNvPr id="56323" name="Imagen 3">
            <a:extLst>
              <a:ext uri="{FF2B5EF4-FFF2-40B4-BE49-F238E27FC236}">
                <a16:creationId xmlns:a16="http://schemas.microsoft.com/office/drawing/2014/main" id="{5BA80CED-350D-63CF-965C-FEE676B153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8638" y="250825"/>
            <a:ext cx="8594725" cy="635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Marcador de número de diapositiva 1">
            <a:extLst>
              <a:ext uri="{FF2B5EF4-FFF2-40B4-BE49-F238E27FC236}">
                <a16:creationId xmlns:a16="http://schemas.microsoft.com/office/drawing/2014/main" id="{2A3E5D3E-0EB0-8F40-C1AB-2EA3CEEC3E26}"/>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E072C9E-66AC-49E9-840B-F9701158EF73}" type="slidenum">
              <a:rPr lang="es-ES" altLang="es-CL" sz="1200" smtClean="0">
                <a:latin typeface="Comic Sans MS" panose="030F0702030302020204" pitchFamily="66" charset="0"/>
              </a:rPr>
              <a:pPr>
                <a:spcBef>
                  <a:spcPct val="0"/>
                </a:spcBef>
                <a:buFontTx/>
                <a:buNone/>
              </a:pPr>
              <a:t>31</a:t>
            </a:fld>
            <a:endParaRPr lang="es-ES" altLang="es-CL" sz="1200">
              <a:latin typeface="Comic Sans MS" panose="030F0702030302020204" pitchFamily="66" charset="0"/>
            </a:endParaRPr>
          </a:p>
        </p:txBody>
      </p:sp>
      <p:sp>
        <p:nvSpPr>
          <p:cNvPr id="3" name="Text Box 2">
            <a:extLst>
              <a:ext uri="{FF2B5EF4-FFF2-40B4-BE49-F238E27FC236}">
                <a16:creationId xmlns:a16="http://schemas.microsoft.com/office/drawing/2014/main" id="{50EEF1E5-7680-9429-41DC-EFE93E200B56}"/>
              </a:ext>
            </a:extLst>
          </p:cNvPr>
          <p:cNvSpPr txBox="1">
            <a:spLocks noChangeArrowheads="1"/>
          </p:cNvSpPr>
          <p:nvPr/>
        </p:nvSpPr>
        <p:spPr bwMode="auto">
          <a:xfrm>
            <a:off x="7702550" y="1644650"/>
            <a:ext cx="21971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CL" sz="1600" b="1" i="1">
                <a:solidFill>
                  <a:srgbClr val="000066"/>
                </a:solidFill>
                <a:latin typeface="Arial Rounded MT Bold" panose="020F0704030504030204" pitchFamily="34" charset="0"/>
              </a:rPr>
              <a:t>MUESTRA DE CONGLOMERADOS</a:t>
            </a:r>
          </a:p>
        </p:txBody>
      </p:sp>
      <p:grpSp>
        <p:nvGrpSpPr>
          <p:cNvPr id="4" name="Group 3">
            <a:extLst>
              <a:ext uri="{FF2B5EF4-FFF2-40B4-BE49-F238E27FC236}">
                <a16:creationId xmlns:a16="http://schemas.microsoft.com/office/drawing/2014/main" id="{F907EA39-CF91-2FD3-512B-0C4D5969E63C}"/>
              </a:ext>
            </a:extLst>
          </p:cNvPr>
          <p:cNvGrpSpPr>
            <a:grpSpLocks/>
          </p:cNvGrpSpPr>
          <p:nvPr/>
        </p:nvGrpSpPr>
        <p:grpSpPr bwMode="auto">
          <a:xfrm>
            <a:off x="8442325" y="3478213"/>
            <a:ext cx="1141413" cy="700087"/>
            <a:chOff x="4066" y="1929"/>
            <a:chExt cx="719" cy="441"/>
          </a:xfrm>
        </p:grpSpPr>
        <p:sp>
          <p:nvSpPr>
            <p:cNvPr id="5" name="AutoShape 4">
              <a:extLst>
                <a:ext uri="{FF2B5EF4-FFF2-40B4-BE49-F238E27FC236}">
                  <a16:creationId xmlns:a16="http://schemas.microsoft.com/office/drawing/2014/main" id="{B7255E6C-3254-BD04-267E-D06E6EAA55A5}"/>
                </a:ext>
              </a:extLst>
            </p:cNvPr>
            <p:cNvSpPr>
              <a:spLocks noChangeArrowheads="1"/>
            </p:cNvSpPr>
            <p:nvPr/>
          </p:nvSpPr>
          <p:spPr bwMode="auto">
            <a:xfrm>
              <a:off x="4545" y="2167"/>
              <a:ext cx="160" cy="155"/>
            </a:xfrm>
            <a:prstGeom prst="triangle">
              <a:avLst>
                <a:gd name="adj" fmla="val 50000"/>
              </a:avLst>
            </a:prstGeom>
            <a:solidFill>
              <a:srgbClr val="339933"/>
            </a:solidFill>
            <a:ln w="9525">
              <a:solidFill>
                <a:srgbClr val="0080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6" name="AutoShape 5">
              <a:extLst>
                <a:ext uri="{FF2B5EF4-FFF2-40B4-BE49-F238E27FC236}">
                  <a16:creationId xmlns:a16="http://schemas.microsoft.com/office/drawing/2014/main" id="{BC2DC7EF-CA7B-EBFD-8353-3D8DCC1EE3E7}"/>
                </a:ext>
              </a:extLst>
            </p:cNvPr>
            <p:cNvSpPr>
              <a:spLocks noChangeArrowheads="1"/>
            </p:cNvSpPr>
            <p:nvPr/>
          </p:nvSpPr>
          <p:spPr bwMode="auto">
            <a:xfrm>
              <a:off x="4106" y="1997"/>
              <a:ext cx="239" cy="195"/>
            </a:xfrm>
            <a:prstGeom prst="octagon">
              <a:avLst>
                <a:gd name="adj" fmla="val 29287"/>
              </a:avLst>
            </a:prstGeom>
            <a:solidFill>
              <a:srgbClr val="9999FF"/>
            </a:solidFill>
            <a:ln w="9525">
              <a:solidFill>
                <a:srgbClr val="0080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7" name="AutoShape 6">
              <a:extLst>
                <a:ext uri="{FF2B5EF4-FFF2-40B4-BE49-F238E27FC236}">
                  <a16:creationId xmlns:a16="http://schemas.microsoft.com/office/drawing/2014/main" id="{94778C86-418B-7CCE-AC18-8C5129FF6129}"/>
                </a:ext>
              </a:extLst>
            </p:cNvPr>
            <p:cNvSpPr>
              <a:spLocks noChangeArrowheads="1"/>
            </p:cNvSpPr>
            <p:nvPr/>
          </p:nvSpPr>
          <p:spPr bwMode="auto">
            <a:xfrm>
              <a:off x="4345" y="2167"/>
              <a:ext cx="160" cy="155"/>
            </a:xfrm>
            <a:custGeom>
              <a:avLst/>
              <a:gdLst>
                <a:gd name="T0" fmla="*/ 1 w 21600"/>
                <a:gd name="T1" fmla="*/ 0 h 21600"/>
                <a:gd name="T2" fmla="*/ 0 w 21600"/>
                <a:gd name="T3" fmla="*/ 0 h 21600"/>
                <a:gd name="T4" fmla="*/ 0 w 21600"/>
                <a:gd name="T5" fmla="*/ 1 h 21600"/>
                <a:gd name="T6" fmla="*/ 0 w 21600"/>
                <a:gd name="T7" fmla="*/ 1 h 21600"/>
                <a:gd name="T8" fmla="*/ 1 w 21600"/>
                <a:gd name="T9" fmla="*/ 1 h 21600"/>
                <a:gd name="T10" fmla="*/ 1 w 21600"/>
                <a:gd name="T11" fmla="*/ 1 h 21600"/>
                <a:gd name="T12" fmla="*/ 1 w 21600"/>
                <a:gd name="T13" fmla="*/ 1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05 w 21600"/>
                <a:gd name="T25" fmla="*/ 3205 h 21600"/>
                <a:gd name="T26" fmla="*/ 18495 w 21600"/>
                <a:gd name="T27" fmla="*/ 1839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w="9525">
              <a:solidFill>
                <a:srgbClr val="008000"/>
              </a:solidFill>
              <a:round/>
              <a:headEnd/>
              <a:tailEn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8" name="AutoShape 7">
              <a:extLst>
                <a:ext uri="{FF2B5EF4-FFF2-40B4-BE49-F238E27FC236}">
                  <a16:creationId xmlns:a16="http://schemas.microsoft.com/office/drawing/2014/main" id="{85A33503-B556-8BB0-68EE-395CCBF23626}"/>
                </a:ext>
              </a:extLst>
            </p:cNvPr>
            <p:cNvSpPr>
              <a:spLocks noChangeArrowheads="1"/>
            </p:cNvSpPr>
            <p:nvPr/>
          </p:nvSpPr>
          <p:spPr bwMode="auto">
            <a:xfrm>
              <a:off x="4425" y="1963"/>
              <a:ext cx="280" cy="156"/>
            </a:xfrm>
            <a:custGeom>
              <a:avLst/>
              <a:gdLst>
                <a:gd name="T0" fmla="*/ 2 w 21600"/>
                <a:gd name="T1" fmla="*/ 0 h 21600"/>
                <a:gd name="T2" fmla="*/ 1 w 21600"/>
                <a:gd name="T3" fmla="*/ 0 h 21600"/>
                <a:gd name="T4" fmla="*/ 0 w 21600"/>
                <a:gd name="T5" fmla="*/ 1 h 21600"/>
                <a:gd name="T6" fmla="*/ 1 w 21600"/>
                <a:gd name="T7" fmla="*/ 1 h 21600"/>
                <a:gd name="T8" fmla="*/ 2 w 21600"/>
                <a:gd name="T9" fmla="*/ 1 h 21600"/>
                <a:gd name="T10" fmla="*/ 3 w 21600"/>
                <a:gd name="T11" fmla="*/ 1 h 21600"/>
                <a:gd name="T12" fmla="*/ 4 w 21600"/>
                <a:gd name="T13" fmla="*/ 1 h 21600"/>
                <a:gd name="T14" fmla="*/ 3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85 h 21600"/>
                <a:gd name="T26" fmla="*/ 18437 w 21600"/>
                <a:gd name="T27" fmla="*/ 1841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w="9525">
              <a:solidFill>
                <a:srgbClr val="008000"/>
              </a:solidFill>
              <a:round/>
              <a:headEnd/>
              <a:tailEn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9" name="Rectangle 8">
              <a:extLst>
                <a:ext uri="{FF2B5EF4-FFF2-40B4-BE49-F238E27FC236}">
                  <a16:creationId xmlns:a16="http://schemas.microsoft.com/office/drawing/2014/main" id="{1DFB4733-8DB6-ACF7-67CE-23992109EF36}"/>
                </a:ext>
              </a:extLst>
            </p:cNvPr>
            <p:cNvSpPr>
              <a:spLocks noChangeArrowheads="1"/>
            </p:cNvSpPr>
            <p:nvPr/>
          </p:nvSpPr>
          <p:spPr bwMode="auto">
            <a:xfrm>
              <a:off x="4066" y="1929"/>
              <a:ext cx="719" cy="441"/>
            </a:xfrm>
            <a:prstGeom prst="rect">
              <a:avLst/>
            </a:prstGeom>
            <a:noFill/>
            <a:ln w="19050">
              <a:solidFill>
                <a:srgbClr val="0080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nvGrpSpPr>
          <p:cNvPr id="10" name="Group 9">
            <a:extLst>
              <a:ext uri="{FF2B5EF4-FFF2-40B4-BE49-F238E27FC236}">
                <a16:creationId xmlns:a16="http://schemas.microsoft.com/office/drawing/2014/main" id="{E4B202B0-3471-62F2-2B7E-E74C25E8B816}"/>
              </a:ext>
            </a:extLst>
          </p:cNvPr>
          <p:cNvGrpSpPr>
            <a:grpSpLocks/>
          </p:cNvGrpSpPr>
          <p:nvPr/>
        </p:nvGrpSpPr>
        <p:grpSpPr bwMode="auto">
          <a:xfrm>
            <a:off x="8569325" y="2449513"/>
            <a:ext cx="760413" cy="862012"/>
            <a:chOff x="4146" y="1216"/>
            <a:chExt cx="479" cy="543"/>
          </a:xfrm>
        </p:grpSpPr>
        <p:sp>
          <p:nvSpPr>
            <p:cNvPr id="11" name="AutoShape 10">
              <a:extLst>
                <a:ext uri="{FF2B5EF4-FFF2-40B4-BE49-F238E27FC236}">
                  <a16:creationId xmlns:a16="http://schemas.microsoft.com/office/drawing/2014/main" id="{3DA975A7-B456-B8A6-B04A-FE557E3E28A1}"/>
                </a:ext>
              </a:extLst>
            </p:cNvPr>
            <p:cNvSpPr>
              <a:spLocks noChangeArrowheads="1"/>
            </p:cNvSpPr>
            <p:nvPr/>
          </p:nvSpPr>
          <p:spPr bwMode="auto">
            <a:xfrm>
              <a:off x="4186" y="1317"/>
              <a:ext cx="159" cy="156"/>
            </a:xfrm>
            <a:prstGeom prst="triangle">
              <a:avLst>
                <a:gd name="adj" fmla="val 50000"/>
              </a:avLst>
            </a:prstGeom>
            <a:solidFill>
              <a:srgbClr val="339933"/>
            </a:solidFill>
            <a:ln w="9525">
              <a:solidFill>
                <a:srgbClr val="0080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2" name="AutoShape 11">
              <a:extLst>
                <a:ext uri="{FF2B5EF4-FFF2-40B4-BE49-F238E27FC236}">
                  <a16:creationId xmlns:a16="http://schemas.microsoft.com/office/drawing/2014/main" id="{22865320-432D-7E80-FC3A-5F1D804133F2}"/>
                </a:ext>
              </a:extLst>
            </p:cNvPr>
            <p:cNvSpPr>
              <a:spLocks noChangeArrowheads="1"/>
            </p:cNvSpPr>
            <p:nvPr/>
          </p:nvSpPr>
          <p:spPr bwMode="auto">
            <a:xfrm>
              <a:off x="4425" y="1385"/>
              <a:ext cx="160" cy="156"/>
            </a:xfrm>
            <a:prstGeom prst="triangle">
              <a:avLst>
                <a:gd name="adj" fmla="val 50000"/>
              </a:avLst>
            </a:prstGeom>
            <a:solidFill>
              <a:srgbClr val="339933"/>
            </a:solidFill>
            <a:ln w="9525">
              <a:solidFill>
                <a:srgbClr val="0080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3" name="AutoShape 12">
              <a:extLst>
                <a:ext uri="{FF2B5EF4-FFF2-40B4-BE49-F238E27FC236}">
                  <a16:creationId xmlns:a16="http://schemas.microsoft.com/office/drawing/2014/main" id="{0D147AFE-F302-2CB4-5ACF-158AE0974360}"/>
                </a:ext>
              </a:extLst>
            </p:cNvPr>
            <p:cNvSpPr>
              <a:spLocks noChangeArrowheads="1"/>
            </p:cNvSpPr>
            <p:nvPr/>
          </p:nvSpPr>
          <p:spPr bwMode="auto">
            <a:xfrm>
              <a:off x="4226" y="1555"/>
              <a:ext cx="159" cy="156"/>
            </a:xfrm>
            <a:prstGeom prst="octagon">
              <a:avLst>
                <a:gd name="adj" fmla="val 29287"/>
              </a:avLst>
            </a:prstGeom>
            <a:solidFill>
              <a:srgbClr val="9999FF"/>
            </a:solidFill>
            <a:ln w="9525">
              <a:solidFill>
                <a:srgbClr val="0080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4" name="AutoShape 13">
              <a:extLst>
                <a:ext uri="{FF2B5EF4-FFF2-40B4-BE49-F238E27FC236}">
                  <a16:creationId xmlns:a16="http://schemas.microsoft.com/office/drawing/2014/main" id="{32D8355E-3999-C7C0-EEBD-2120F86E33B8}"/>
                </a:ext>
              </a:extLst>
            </p:cNvPr>
            <p:cNvSpPr>
              <a:spLocks noChangeArrowheads="1"/>
            </p:cNvSpPr>
            <p:nvPr/>
          </p:nvSpPr>
          <p:spPr bwMode="auto">
            <a:xfrm>
              <a:off x="4345" y="1249"/>
              <a:ext cx="200" cy="117"/>
            </a:xfrm>
            <a:custGeom>
              <a:avLst/>
              <a:gdLst>
                <a:gd name="T0" fmla="*/ 1 w 21600"/>
                <a:gd name="T1" fmla="*/ 0 h 21600"/>
                <a:gd name="T2" fmla="*/ 0 w 21600"/>
                <a:gd name="T3" fmla="*/ 0 h 21600"/>
                <a:gd name="T4" fmla="*/ 0 w 21600"/>
                <a:gd name="T5" fmla="*/ 0 h 21600"/>
                <a:gd name="T6" fmla="*/ 0 w 21600"/>
                <a:gd name="T7" fmla="*/ 1 h 21600"/>
                <a:gd name="T8" fmla="*/ 1 w 21600"/>
                <a:gd name="T9" fmla="*/ 1 h 21600"/>
                <a:gd name="T10" fmla="*/ 2 w 21600"/>
                <a:gd name="T11" fmla="*/ 1 h 21600"/>
                <a:gd name="T12" fmla="*/ 2 w 21600"/>
                <a:gd name="T13" fmla="*/ 0 h 21600"/>
                <a:gd name="T14" fmla="*/ 2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2 w 21600"/>
                <a:gd name="T25" fmla="*/ 3138 h 21600"/>
                <a:gd name="T26" fmla="*/ 18468 w 21600"/>
                <a:gd name="T27" fmla="*/ 1846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w="9525">
              <a:solidFill>
                <a:srgbClr val="008000"/>
              </a:solidFill>
              <a:round/>
              <a:headEnd/>
              <a:tailEn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15" name="Rectangle 14">
              <a:extLst>
                <a:ext uri="{FF2B5EF4-FFF2-40B4-BE49-F238E27FC236}">
                  <a16:creationId xmlns:a16="http://schemas.microsoft.com/office/drawing/2014/main" id="{45DEC5EA-B229-127C-F6C4-BAE5A06EB86E}"/>
                </a:ext>
              </a:extLst>
            </p:cNvPr>
            <p:cNvSpPr>
              <a:spLocks noChangeArrowheads="1"/>
            </p:cNvSpPr>
            <p:nvPr/>
          </p:nvSpPr>
          <p:spPr bwMode="auto">
            <a:xfrm>
              <a:off x="4146" y="1216"/>
              <a:ext cx="479" cy="543"/>
            </a:xfrm>
            <a:prstGeom prst="rect">
              <a:avLst/>
            </a:prstGeom>
            <a:noFill/>
            <a:ln w="19050">
              <a:solidFill>
                <a:srgbClr val="0080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sp>
        <p:nvSpPr>
          <p:cNvPr id="16" name="AutoShape 15">
            <a:extLst>
              <a:ext uri="{FF2B5EF4-FFF2-40B4-BE49-F238E27FC236}">
                <a16:creationId xmlns:a16="http://schemas.microsoft.com/office/drawing/2014/main" id="{79052990-C716-B342-79B7-0DCCD4B3B482}"/>
              </a:ext>
            </a:extLst>
          </p:cNvPr>
          <p:cNvSpPr>
            <a:spLocks noChangeArrowheads="1"/>
          </p:cNvSpPr>
          <p:nvPr/>
        </p:nvSpPr>
        <p:spPr bwMode="auto">
          <a:xfrm>
            <a:off x="6540500" y="2992438"/>
            <a:ext cx="1268413" cy="593725"/>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3333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grpSp>
        <p:nvGrpSpPr>
          <p:cNvPr id="17" name="Group 16">
            <a:extLst>
              <a:ext uri="{FF2B5EF4-FFF2-40B4-BE49-F238E27FC236}">
                <a16:creationId xmlns:a16="http://schemas.microsoft.com/office/drawing/2014/main" id="{FC568248-9D54-0AEB-90B0-C0B4C31438BC}"/>
              </a:ext>
            </a:extLst>
          </p:cNvPr>
          <p:cNvGrpSpPr>
            <a:grpSpLocks/>
          </p:cNvGrpSpPr>
          <p:nvPr/>
        </p:nvGrpSpPr>
        <p:grpSpPr bwMode="auto">
          <a:xfrm>
            <a:off x="3308350" y="1914525"/>
            <a:ext cx="2852738" cy="2641600"/>
            <a:chOff x="832" y="944"/>
            <a:chExt cx="1797" cy="1664"/>
          </a:xfrm>
        </p:grpSpPr>
        <p:sp>
          <p:nvSpPr>
            <p:cNvPr id="18" name="Text Box 17">
              <a:extLst>
                <a:ext uri="{FF2B5EF4-FFF2-40B4-BE49-F238E27FC236}">
                  <a16:creationId xmlns:a16="http://schemas.microsoft.com/office/drawing/2014/main" id="{83DC62AA-C912-C642-9CFF-E13ED0D6F8DA}"/>
                </a:ext>
              </a:extLst>
            </p:cNvPr>
            <p:cNvSpPr txBox="1">
              <a:spLocks noChangeArrowheads="1"/>
            </p:cNvSpPr>
            <p:nvPr/>
          </p:nvSpPr>
          <p:spPr bwMode="auto">
            <a:xfrm rot="-5400000">
              <a:off x="139" y="1697"/>
              <a:ext cx="1598" cy="212"/>
            </a:xfrm>
            <a:prstGeom prst="rect">
              <a:avLst/>
            </a:prstGeom>
            <a:noFill/>
            <a:ln>
              <a:noFill/>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50000"/>
                </a:spcBef>
                <a:spcAft>
                  <a:spcPts val="0"/>
                </a:spcAft>
                <a:buClrTx/>
                <a:buSzTx/>
                <a:buFontTx/>
                <a:buNone/>
                <a:defRPr/>
              </a:pPr>
              <a:r>
                <a:rPr lang="es-ES_tradnl" altLang="es-CL" sz="1600" b="1" kern="0">
                  <a:solidFill>
                    <a:srgbClr val="000066"/>
                  </a:solidFill>
                  <a:latin typeface="Arial Rounded MT Bold" panose="020F0704030504030204" pitchFamily="34" charset="0"/>
                </a:rPr>
                <a:t>CONGLOMERADOS</a:t>
              </a:r>
            </a:p>
          </p:txBody>
        </p:sp>
        <p:grpSp>
          <p:nvGrpSpPr>
            <p:cNvPr id="47116" name="Group 18">
              <a:extLst>
                <a:ext uri="{FF2B5EF4-FFF2-40B4-BE49-F238E27FC236}">
                  <a16:creationId xmlns:a16="http://schemas.microsoft.com/office/drawing/2014/main" id="{1CF957FD-6484-E8C6-2C10-C13DE2F6140A}"/>
                </a:ext>
              </a:extLst>
            </p:cNvPr>
            <p:cNvGrpSpPr>
              <a:grpSpLocks/>
            </p:cNvGrpSpPr>
            <p:nvPr/>
          </p:nvGrpSpPr>
          <p:grpSpPr bwMode="auto">
            <a:xfrm>
              <a:off x="1111" y="944"/>
              <a:ext cx="1518" cy="1664"/>
              <a:chOff x="1111" y="944"/>
              <a:chExt cx="1518" cy="1664"/>
            </a:xfrm>
          </p:grpSpPr>
          <p:grpSp>
            <p:nvGrpSpPr>
              <p:cNvPr id="47117" name="Group 19">
                <a:extLst>
                  <a:ext uri="{FF2B5EF4-FFF2-40B4-BE49-F238E27FC236}">
                    <a16:creationId xmlns:a16="http://schemas.microsoft.com/office/drawing/2014/main" id="{DF59E4FF-9B64-0B23-6CE2-E3A6EFF4D09C}"/>
                  </a:ext>
                </a:extLst>
              </p:cNvPr>
              <p:cNvGrpSpPr>
                <a:grpSpLocks/>
              </p:cNvGrpSpPr>
              <p:nvPr/>
            </p:nvGrpSpPr>
            <p:grpSpPr bwMode="auto">
              <a:xfrm>
                <a:off x="1231" y="944"/>
                <a:ext cx="479" cy="543"/>
                <a:chOff x="1231" y="944"/>
                <a:chExt cx="479" cy="543"/>
              </a:xfrm>
            </p:grpSpPr>
            <p:sp>
              <p:nvSpPr>
                <p:cNvPr id="50" name="AutoShape 20">
                  <a:extLst>
                    <a:ext uri="{FF2B5EF4-FFF2-40B4-BE49-F238E27FC236}">
                      <a16:creationId xmlns:a16="http://schemas.microsoft.com/office/drawing/2014/main" id="{ECD77474-5B16-C90B-E8B8-E2A9F1E34A30}"/>
                    </a:ext>
                  </a:extLst>
                </p:cNvPr>
                <p:cNvSpPr>
                  <a:spLocks noChangeArrowheads="1"/>
                </p:cNvSpPr>
                <p:nvPr/>
              </p:nvSpPr>
              <p:spPr bwMode="auto">
                <a:xfrm>
                  <a:off x="1271" y="1046"/>
                  <a:ext cx="160" cy="155"/>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51" name="AutoShape 21">
                  <a:extLst>
                    <a:ext uri="{FF2B5EF4-FFF2-40B4-BE49-F238E27FC236}">
                      <a16:creationId xmlns:a16="http://schemas.microsoft.com/office/drawing/2014/main" id="{D2969DE1-40B1-9921-5DC8-0FB5D8A4C61D}"/>
                    </a:ext>
                  </a:extLst>
                </p:cNvPr>
                <p:cNvSpPr>
                  <a:spLocks noChangeArrowheads="1"/>
                </p:cNvSpPr>
                <p:nvPr/>
              </p:nvSpPr>
              <p:spPr bwMode="auto">
                <a:xfrm>
                  <a:off x="1511" y="1114"/>
                  <a:ext cx="159" cy="155"/>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52" name="AutoShape 22">
                  <a:extLst>
                    <a:ext uri="{FF2B5EF4-FFF2-40B4-BE49-F238E27FC236}">
                      <a16:creationId xmlns:a16="http://schemas.microsoft.com/office/drawing/2014/main" id="{0076B3B7-69BD-4836-528B-523E92DD9EE4}"/>
                    </a:ext>
                  </a:extLst>
                </p:cNvPr>
                <p:cNvSpPr>
                  <a:spLocks noChangeArrowheads="1"/>
                </p:cNvSpPr>
                <p:nvPr/>
              </p:nvSpPr>
              <p:spPr bwMode="auto">
                <a:xfrm>
                  <a:off x="1311" y="1283"/>
                  <a:ext cx="160" cy="156"/>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53" name="AutoShape 23">
                  <a:extLst>
                    <a:ext uri="{FF2B5EF4-FFF2-40B4-BE49-F238E27FC236}">
                      <a16:creationId xmlns:a16="http://schemas.microsoft.com/office/drawing/2014/main" id="{D5722B85-AFC8-39B9-AC15-692BE4917B9C}"/>
                    </a:ext>
                  </a:extLst>
                </p:cNvPr>
                <p:cNvSpPr>
                  <a:spLocks noChangeArrowheads="1"/>
                </p:cNvSpPr>
                <p:nvPr/>
              </p:nvSpPr>
              <p:spPr bwMode="auto">
                <a:xfrm>
                  <a:off x="1431" y="978"/>
                  <a:ext cx="199" cy="116"/>
                </a:xfrm>
                <a:custGeom>
                  <a:avLst/>
                  <a:gdLst>
                    <a:gd name="T0" fmla="*/ 1 w 21600"/>
                    <a:gd name="T1" fmla="*/ 0 h 21600"/>
                    <a:gd name="T2" fmla="*/ 0 w 21600"/>
                    <a:gd name="T3" fmla="*/ 0 h 21600"/>
                    <a:gd name="T4" fmla="*/ 0 w 21600"/>
                    <a:gd name="T5" fmla="*/ 0 h 21600"/>
                    <a:gd name="T6" fmla="*/ 0 w 21600"/>
                    <a:gd name="T7" fmla="*/ 1 h 21600"/>
                    <a:gd name="T8" fmla="*/ 1 w 21600"/>
                    <a:gd name="T9" fmla="*/ 1 h 21600"/>
                    <a:gd name="T10" fmla="*/ 2 w 21600"/>
                    <a:gd name="T11" fmla="*/ 1 h 21600"/>
                    <a:gd name="T12" fmla="*/ 2 w 21600"/>
                    <a:gd name="T13" fmla="*/ 0 h 21600"/>
                    <a:gd name="T14" fmla="*/ 2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48 w 21600"/>
                    <a:gd name="T25" fmla="*/ 3166 h 21600"/>
                    <a:gd name="T26" fmla="*/ 18452 w 21600"/>
                    <a:gd name="T27" fmla="*/ 1843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54" name="Rectangle 24">
                  <a:extLst>
                    <a:ext uri="{FF2B5EF4-FFF2-40B4-BE49-F238E27FC236}">
                      <a16:creationId xmlns:a16="http://schemas.microsoft.com/office/drawing/2014/main" id="{F3E36D86-82BA-2157-A738-C5804A67DCF0}"/>
                    </a:ext>
                  </a:extLst>
                </p:cNvPr>
                <p:cNvSpPr>
                  <a:spLocks noChangeArrowheads="1"/>
                </p:cNvSpPr>
                <p:nvPr/>
              </p:nvSpPr>
              <p:spPr bwMode="auto">
                <a:xfrm>
                  <a:off x="1231" y="944"/>
                  <a:ext cx="479" cy="543"/>
                </a:xfrm>
                <a:prstGeom prst="rect">
                  <a:avLst/>
                </a:prstGeom>
                <a:noFill/>
                <a:ln w="19050">
                  <a:solidFill>
                    <a:srgbClr val="CFDBFD"/>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nvGrpSpPr>
              <p:cNvPr id="47118" name="Group 25">
                <a:extLst>
                  <a:ext uri="{FF2B5EF4-FFF2-40B4-BE49-F238E27FC236}">
                    <a16:creationId xmlns:a16="http://schemas.microsoft.com/office/drawing/2014/main" id="{F0AEEFB3-326D-016D-B0C9-D62E92364A8E}"/>
                  </a:ext>
                </a:extLst>
              </p:cNvPr>
              <p:cNvGrpSpPr>
                <a:grpSpLocks/>
              </p:cNvGrpSpPr>
              <p:nvPr/>
            </p:nvGrpSpPr>
            <p:grpSpPr bwMode="auto">
              <a:xfrm>
                <a:off x="1790" y="944"/>
                <a:ext cx="639" cy="543"/>
                <a:chOff x="1790" y="944"/>
                <a:chExt cx="639" cy="543"/>
              </a:xfrm>
            </p:grpSpPr>
            <p:sp>
              <p:nvSpPr>
                <p:cNvPr id="44" name="AutoShape 26">
                  <a:extLst>
                    <a:ext uri="{FF2B5EF4-FFF2-40B4-BE49-F238E27FC236}">
                      <a16:creationId xmlns:a16="http://schemas.microsoft.com/office/drawing/2014/main" id="{D1A3DBA0-6C54-B94C-7BFD-DA9163AF52E9}"/>
                    </a:ext>
                  </a:extLst>
                </p:cNvPr>
                <p:cNvSpPr>
                  <a:spLocks noChangeArrowheads="1"/>
                </p:cNvSpPr>
                <p:nvPr/>
              </p:nvSpPr>
              <p:spPr bwMode="auto">
                <a:xfrm>
                  <a:off x="1830" y="1249"/>
                  <a:ext cx="160" cy="156"/>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5" name="AutoShape 27">
                  <a:extLst>
                    <a:ext uri="{FF2B5EF4-FFF2-40B4-BE49-F238E27FC236}">
                      <a16:creationId xmlns:a16="http://schemas.microsoft.com/office/drawing/2014/main" id="{F1B6EC45-FDF9-0F16-1536-3E8ED441A691}"/>
                    </a:ext>
                  </a:extLst>
                </p:cNvPr>
                <p:cNvSpPr>
                  <a:spLocks noChangeArrowheads="1"/>
                </p:cNvSpPr>
                <p:nvPr/>
              </p:nvSpPr>
              <p:spPr bwMode="auto">
                <a:xfrm>
                  <a:off x="2229" y="1148"/>
                  <a:ext cx="120" cy="116"/>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6" name="AutoShape 28">
                  <a:extLst>
                    <a:ext uri="{FF2B5EF4-FFF2-40B4-BE49-F238E27FC236}">
                      <a16:creationId xmlns:a16="http://schemas.microsoft.com/office/drawing/2014/main" id="{A28BAA0E-A5D5-9B27-36A7-A20C62F5749E}"/>
                    </a:ext>
                  </a:extLst>
                </p:cNvPr>
                <p:cNvSpPr>
                  <a:spLocks noChangeArrowheads="1"/>
                </p:cNvSpPr>
                <p:nvPr/>
              </p:nvSpPr>
              <p:spPr bwMode="auto">
                <a:xfrm>
                  <a:off x="1870" y="1012"/>
                  <a:ext cx="200" cy="204"/>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7" name="AutoShape 29">
                  <a:extLst>
                    <a:ext uri="{FF2B5EF4-FFF2-40B4-BE49-F238E27FC236}">
                      <a16:creationId xmlns:a16="http://schemas.microsoft.com/office/drawing/2014/main" id="{E3DC5C8B-B6F2-EF25-8896-C562EA14DC0B}"/>
                    </a:ext>
                  </a:extLst>
                </p:cNvPr>
                <p:cNvSpPr>
                  <a:spLocks noChangeArrowheads="1"/>
                </p:cNvSpPr>
                <p:nvPr/>
              </p:nvSpPr>
              <p:spPr bwMode="auto">
                <a:xfrm>
                  <a:off x="2149" y="978"/>
                  <a:ext cx="200" cy="116"/>
                </a:xfrm>
                <a:custGeom>
                  <a:avLst/>
                  <a:gdLst>
                    <a:gd name="T0" fmla="*/ 1 w 21600"/>
                    <a:gd name="T1" fmla="*/ 0 h 21600"/>
                    <a:gd name="T2" fmla="*/ 0 w 21600"/>
                    <a:gd name="T3" fmla="*/ 0 h 21600"/>
                    <a:gd name="T4" fmla="*/ 0 w 21600"/>
                    <a:gd name="T5" fmla="*/ 0 h 21600"/>
                    <a:gd name="T6" fmla="*/ 0 w 21600"/>
                    <a:gd name="T7" fmla="*/ 1 h 21600"/>
                    <a:gd name="T8" fmla="*/ 1 w 21600"/>
                    <a:gd name="T9" fmla="*/ 1 h 21600"/>
                    <a:gd name="T10" fmla="*/ 2 w 21600"/>
                    <a:gd name="T11" fmla="*/ 1 h 21600"/>
                    <a:gd name="T12" fmla="*/ 2 w 21600"/>
                    <a:gd name="T13" fmla="*/ 0 h 21600"/>
                    <a:gd name="T14" fmla="*/ 2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2 w 21600"/>
                    <a:gd name="T25" fmla="*/ 3166 h 21600"/>
                    <a:gd name="T26" fmla="*/ 18468 w 21600"/>
                    <a:gd name="T27" fmla="*/ 1843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8" name="AutoShape 30">
                  <a:extLst>
                    <a:ext uri="{FF2B5EF4-FFF2-40B4-BE49-F238E27FC236}">
                      <a16:creationId xmlns:a16="http://schemas.microsoft.com/office/drawing/2014/main" id="{A1E0F961-8F31-E08E-C668-FB40DE5657C3}"/>
                    </a:ext>
                  </a:extLst>
                </p:cNvPr>
                <p:cNvSpPr>
                  <a:spLocks noChangeArrowheads="1"/>
                </p:cNvSpPr>
                <p:nvPr/>
              </p:nvSpPr>
              <p:spPr bwMode="auto">
                <a:xfrm>
                  <a:off x="2070" y="1283"/>
                  <a:ext cx="199" cy="117"/>
                </a:xfrm>
                <a:custGeom>
                  <a:avLst/>
                  <a:gdLst>
                    <a:gd name="T0" fmla="*/ 1 w 21600"/>
                    <a:gd name="T1" fmla="*/ 0 h 21600"/>
                    <a:gd name="T2" fmla="*/ 0 w 21600"/>
                    <a:gd name="T3" fmla="*/ 0 h 21600"/>
                    <a:gd name="T4" fmla="*/ 0 w 21600"/>
                    <a:gd name="T5" fmla="*/ 0 h 21600"/>
                    <a:gd name="T6" fmla="*/ 0 w 21600"/>
                    <a:gd name="T7" fmla="*/ 1 h 21600"/>
                    <a:gd name="T8" fmla="*/ 1 w 21600"/>
                    <a:gd name="T9" fmla="*/ 1 h 21600"/>
                    <a:gd name="T10" fmla="*/ 2 w 21600"/>
                    <a:gd name="T11" fmla="*/ 1 h 21600"/>
                    <a:gd name="T12" fmla="*/ 2 w 21600"/>
                    <a:gd name="T13" fmla="*/ 0 h 21600"/>
                    <a:gd name="T14" fmla="*/ 2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48 w 21600"/>
                    <a:gd name="T25" fmla="*/ 3138 h 21600"/>
                    <a:gd name="T26" fmla="*/ 18452 w 21600"/>
                    <a:gd name="T27" fmla="*/ 1846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9" name="Rectangle 31">
                  <a:extLst>
                    <a:ext uri="{FF2B5EF4-FFF2-40B4-BE49-F238E27FC236}">
                      <a16:creationId xmlns:a16="http://schemas.microsoft.com/office/drawing/2014/main" id="{C3D46C0D-99F8-3672-C09C-675CC7C7E949}"/>
                    </a:ext>
                  </a:extLst>
                </p:cNvPr>
                <p:cNvSpPr>
                  <a:spLocks noChangeArrowheads="1"/>
                </p:cNvSpPr>
                <p:nvPr/>
              </p:nvSpPr>
              <p:spPr bwMode="auto">
                <a:xfrm>
                  <a:off x="1790" y="944"/>
                  <a:ext cx="639" cy="543"/>
                </a:xfrm>
                <a:prstGeom prst="rect">
                  <a:avLst/>
                </a:prstGeom>
                <a:noFill/>
                <a:ln w="19050">
                  <a:solidFill>
                    <a:srgbClr val="CFDBFD"/>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nvGrpSpPr>
              <p:cNvPr id="47119" name="Group 32">
                <a:extLst>
                  <a:ext uri="{FF2B5EF4-FFF2-40B4-BE49-F238E27FC236}">
                    <a16:creationId xmlns:a16="http://schemas.microsoft.com/office/drawing/2014/main" id="{E7C88498-EE4A-0DDA-90AB-6CB9FA973552}"/>
                  </a:ext>
                </a:extLst>
              </p:cNvPr>
              <p:cNvGrpSpPr>
                <a:grpSpLocks/>
              </p:cNvGrpSpPr>
              <p:nvPr/>
            </p:nvGrpSpPr>
            <p:grpSpPr bwMode="auto">
              <a:xfrm>
                <a:off x="1111" y="1521"/>
                <a:ext cx="1518" cy="1087"/>
                <a:chOff x="672" y="1824"/>
                <a:chExt cx="1824" cy="1536"/>
              </a:xfrm>
            </p:grpSpPr>
            <p:sp>
              <p:nvSpPr>
                <p:cNvPr id="23" name="AutoShape 33">
                  <a:extLst>
                    <a:ext uri="{FF2B5EF4-FFF2-40B4-BE49-F238E27FC236}">
                      <a16:creationId xmlns:a16="http://schemas.microsoft.com/office/drawing/2014/main" id="{A0C1E925-E77C-B00D-1767-A3FA3D26F1DD}"/>
                    </a:ext>
                  </a:extLst>
                </p:cNvPr>
                <p:cNvSpPr>
                  <a:spLocks noChangeArrowheads="1"/>
                </p:cNvSpPr>
                <p:nvPr/>
              </p:nvSpPr>
              <p:spPr bwMode="auto">
                <a:xfrm>
                  <a:off x="960" y="2352"/>
                  <a:ext cx="334" cy="219"/>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4" name="AutoShape 34">
                  <a:extLst>
                    <a:ext uri="{FF2B5EF4-FFF2-40B4-BE49-F238E27FC236}">
                      <a16:creationId xmlns:a16="http://schemas.microsoft.com/office/drawing/2014/main" id="{4AA01F78-2015-7EA9-E82D-FC3946C39C26}"/>
                    </a:ext>
                  </a:extLst>
                </p:cNvPr>
                <p:cNvSpPr>
                  <a:spLocks noChangeArrowheads="1"/>
                </p:cNvSpPr>
                <p:nvPr/>
              </p:nvSpPr>
              <p:spPr bwMode="auto">
                <a:xfrm>
                  <a:off x="1199" y="2160"/>
                  <a:ext cx="143" cy="165"/>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5" name="AutoShape 35">
                  <a:extLst>
                    <a:ext uri="{FF2B5EF4-FFF2-40B4-BE49-F238E27FC236}">
                      <a16:creationId xmlns:a16="http://schemas.microsoft.com/office/drawing/2014/main" id="{C0CFC52C-6B1B-8D5D-28A0-5C40C59D830F}"/>
                    </a:ext>
                  </a:extLst>
                </p:cNvPr>
                <p:cNvSpPr>
                  <a:spLocks noChangeArrowheads="1"/>
                </p:cNvSpPr>
                <p:nvPr/>
              </p:nvSpPr>
              <p:spPr bwMode="auto">
                <a:xfrm>
                  <a:off x="816" y="2064"/>
                  <a:ext cx="288" cy="276"/>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6" name="AutoShape 36">
                  <a:extLst>
                    <a:ext uri="{FF2B5EF4-FFF2-40B4-BE49-F238E27FC236}">
                      <a16:creationId xmlns:a16="http://schemas.microsoft.com/office/drawing/2014/main" id="{67A4CA9A-A8B0-8256-9849-C272DCCDC95B}"/>
                    </a:ext>
                  </a:extLst>
                </p:cNvPr>
                <p:cNvSpPr>
                  <a:spLocks noChangeArrowheads="1"/>
                </p:cNvSpPr>
                <p:nvPr/>
              </p:nvSpPr>
              <p:spPr bwMode="auto">
                <a:xfrm>
                  <a:off x="1151" y="1920"/>
                  <a:ext cx="143" cy="165"/>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7" name="AutoShape 37">
                  <a:extLst>
                    <a:ext uri="{FF2B5EF4-FFF2-40B4-BE49-F238E27FC236}">
                      <a16:creationId xmlns:a16="http://schemas.microsoft.com/office/drawing/2014/main" id="{21C5D922-AE01-77A0-44FB-56F68D8EABD1}"/>
                    </a:ext>
                  </a:extLst>
                </p:cNvPr>
                <p:cNvSpPr>
                  <a:spLocks noChangeArrowheads="1"/>
                </p:cNvSpPr>
                <p:nvPr/>
              </p:nvSpPr>
              <p:spPr bwMode="auto">
                <a:xfrm>
                  <a:off x="768" y="1824"/>
                  <a:ext cx="336" cy="220"/>
                </a:xfrm>
                <a:custGeom>
                  <a:avLst/>
                  <a:gdLst>
                    <a:gd name="T0" fmla="*/ 3 w 21600"/>
                    <a:gd name="T1" fmla="*/ 0 h 21600"/>
                    <a:gd name="T2" fmla="*/ 1 w 21600"/>
                    <a:gd name="T3" fmla="*/ 0 h 21600"/>
                    <a:gd name="T4" fmla="*/ 0 w 21600"/>
                    <a:gd name="T5" fmla="*/ 1 h 21600"/>
                    <a:gd name="T6" fmla="*/ 1 w 21600"/>
                    <a:gd name="T7" fmla="*/ 2 h 21600"/>
                    <a:gd name="T8" fmla="*/ 3 w 21600"/>
                    <a:gd name="T9" fmla="*/ 2 h 21600"/>
                    <a:gd name="T10" fmla="*/ 4 w 21600"/>
                    <a:gd name="T11" fmla="*/ 2 h 21600"/>
                    <a:gd name="T12" fmla="*/ 5 w 21600"/>
                    <a:gd name="T13" fmla="*/ 1 h 21600"/>
                    <a:gd name="T14" fmla="*/ 4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42 h 21600"/>
                    <a:gd name="T26" fmla="*/ 18450 w 21600"/>
                    <a:gd name="T27" fmla="*/ 184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28" name="Rectangle 38">
                  <a:extLst>
                    <a:ext uri="{FF2B5EF4-FFF2-40B4-BE49-F238E27FC236}">
                      <a16:creationId xmlns:a16="http://schemas.microsoft.com/office/drawing/2014/main" id="{241CCECA-6DB6-3F5F-F19D-434CCD2F8124}"/>
                    </a:ext>
                  </a:extLst>
                </p:cNvPr>
                <p:cNvSpPr>
                  <a:spLocks noChangeArrowheads="1"/>
                </p:cNvSpPr>
                <p:nvPr/>
              </p:nvSpPr>
              <p:spPr bwMode="auto">
                <a:xfrm>
                  <a:off x="720" y="1824"/>
                  <a:ext cx="768" cy="769"/>
                </a:xfrm>
                <a:prstGeom prst="rect">
                  <a:avLst/>
                </a:prstGeom>
                <a:noFill/>
                <a:ln w="19050">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9" name="AutoShape 39">
                  <a:extLst>
                    <a:ext uri="{FF2B5EF4-FFF2-40B4-BE49-F238E27FC236}">
                      <a16:creationId xmlns:a16="http://schemas.microsoft.com/office/drawing/2014/main" id="{D7AB5E36-D858-B9B0-E25C-3543B0FD50BD}"/>
                    </a:ext>
                  </a:extLst>
                </p:cNvPr>
                <p:cNvSpPr>
                  <a:spLocks noChangeArrowheads="1"/>
                </p:cNvSpPr>
                <p:nvPr/>
              </p:nvSpPr>
              <p:spPr bwMode="auto">
                <a:xfrm>
                  <a:off x="2017" y="1920"/>
                  <a:ext cx="383" cy="331"/>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0" name="AutoShape 40">
                  <a:extLst>
                    <a:ext uri="{FF2B5EF4-FFF2-40B4-BE49-F238E27FC236}">
                      <a16:creationId xmlns:a16="http://schemas.microsoft.com/office/drawing/2014/main" id="{4F504D33-08A8-9858-8B36-1D7187BC54B4}"/>
                    </a:ext>
                  </a:extLst>
                </p:cNvPr>
                <p:cNvSpPr>
                  <a:spLocks noChangeArrowheads="1"/>
                </p:cNvSpPr>
                <p:nvPr/>
              </p:nvSpPr>
              <p:spPr bwMode="auto">
                <a:xfrm>
                  <a:off x="2160" y="2304"/>
                  <a:ext cx="192" cy="219"/>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1" name="AutoShape 41">
                  <a:extLst>
                    <a:ext uri="{FF2B5EF4-FFF2-40B4-BE49-F238E27FC236}">
                      <a16:creationId xmlns:a16="http://schemas.microsoft.com/office/drawing/2014/main" id="{E86BF54D-017C-BF2F-591F-40594B5F00ED}"/>
                    </a:ext>
                  </a:extLst>
                </p:cNvPr>
                <p:cNvSpPr>
                  <a:spLocks noChangeArrowheads="1"/>
                </p:cNvSpPr>
                <p:nvPr/>
              </p:nvSpPr>
              <p:spPr bwMode="auto">
                <a:xfrm>
                  <a:off x="1824" y="2256"/>
                  <a:ext cx="192" cy="219"/>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2" name="AutoShape 42">
                  <a:extLst>
                    <a:ext uri="{FF2B5EF4-FFF2-40B4-BE49-F238E27FC236}">
                      <a16:creationId xmlns:a16="http://schemas.microsoft.com/office/drawing/2014/main" id="{64BF5E99-E4F4-A9B2-C059-9CAAB6C02902}"/>
                    </a:ext>
                  </a:extLst>
                </p:cNvPr>
                <p:cNvSpPr>
                  <a:spLocks noChangeArrowheads="1"/>
                </p:cNvSpPr>
                <p:nvPr/>
              </p:nvSpPr>
              <p:spPr bwMode="auto">
                <a:xfrm>
                  <a:off x="1680" y="1920"/>
                  <a:ext cx="336" cy="276"/>
                </a:xfrm>
                <a:custGeom>
                  <a:avLst/>
                  <a:gdLst>
                    <a:gd name="T0" fmla="*/ 3 w 21600"/>
                    <a:gd name="T1" fmla="*/ 0 h 21600"/>
                    <a:gd name="T2" fmla="*/ 1 w 21600"/>
                    <a:gd name="T3" fmla="*/ 1 h 21600"/>
                    <a:gd name="T4" fmla="*/ 0 w 21600"/>
                    <a:gd name="T5" fmla="*/ 2 h 21600"/>
                    <a:gd name="T6" fmla="*/ 1 w 21600"/>
                    <a:gd name="T7" fmla="*/ 3 h 21600"/>
                    <a:gd name="T8" fmla="*/ 3 w 21600"/>
                    <a:gd name="T9" fmla="*/ 4 h 21600"/>
                    <a:gd name="T10" fmla="*/ 4 w 21600"/>
                    <a:gd name="T11" fmla="*/ 3 h 21600"/>
                    <a:gd name="T12" fmla="*/ 5 w 21600"/>
                    <a:gd name="T13" fmla="*/ 2 h 21600"/>
                    <a:gd name="T14" fmla="*/ 4 w 21600"/>
                    <a:gd name="T15" fmla="*/ 1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30 h 21600"/>
                    <a:gd name="T26" fmla="*/ 18450 w 21600"/>
                    <a:gd name="T27" fmla="*/ 1847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00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3" name="Rectangle 43">
                  <a:extLst>
                    <a:ext uri="{FF2B5EF4-FFF2-40B4-BE49-F238E27FC236}">
                      <a16:creationId xmlns:a16="http://schemas.microsoft.com/office/drawing/2014/main" id="{FA72253A-5BF3-AA5E-CE97-874F57ADC63B}"/>
                    </a:ext>
                  </a:extLst>
                </p:cNvPr>
                <p:cNvSpPr>
                  <a:spLocks noChangeArrowheads="1"/>
                </p:cNvSpPr>
                <p:nvPr/>
              </p:nvSpPr>
              <p:spPr bwMode="auto">
                <a:xfrm>
                  <a:off x="1584" y="1824"/>
                  <a:ext cx="864" cy="815"/>
                </a:xfrm>
                <a:prstGeom prst="rect">
                  <a:avLst/>
                </a:prstGeom>
                <a:noFill/>
                <a:ln w="19050">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4" name="AutoShape 44">
                  <a:extLst>
                    <a:ext uri="{FF2B5EF4-FFF2-40B4-BE49-F238E27FC236}">
                      <a16:creationId xmlns:a16="http://schemas.microsoft.com/office/drawing/2014/main" id="{725D2E0D-AEFE-BF89-E73F-506AB57757E0}"/>
                    </a:ext>
                  </a:extLst>
                </p:cNvPr>
                <p:cNvSpPr>
                  <a:spLocks noChangeArrowheads="1"/>
                </p:cNvSpPr>
                <p:nvPr/>
              </p:nvSpPr>
              <p:spPr bwMode="auto">
                <a:xfrm>
                  <a:off x="1248" y="3072"/>
                  <a:ext cx="192" cy="220"/>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5" name="AutoShape 45">
                  <a:extLst>
                    <a:ext uri="{FF2B5EF4-FFF2-40B4-BE49-F238E27FC236}">
                      <a16:creationId xmlns:a16="http://schemas.microsoft.com/office/drawing/2014/main" id="{ACEFF9AD-3616-3749-C00C-A4A61B9ECB67}"/>
                    </a:ext>
                  </a:extLst>
                </p:cNvPr>
                <p:cNvSpPr>
                  <a:spLocks noChangeArrowheads="1"/>
                </p:cNvSpPr>
                <p:nvPr/>
              </p:nvSpPr>
              <p:spPr bwMode="auto">
                <a:xfrm>
                  <a:off x="720" y="2832"/>
                  <a:ext cx="288" cy="277"/>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6" name="AutoShape 46">
                  <a:extLst>
                    <a:ext uri="{FF2B5EF4-FFF2-40B4-BE49-F238E27FC236}">
                      <a16:creationId xmlns:a16="http://schemas.microsoft.com/office/drawing/2014/main" id="{48A00F06-3493-189F-E103-1387EF9DB642}"/>
                    </a:ext>
                  </a:extLst>
                </p:cNvPr>
                <p:cNvSpPr>
                  <a:spLocks noChangeArrowheads="1"/>
                </p:cNvSpPr>
                <p:nvPr/>
              </p:nvSpPr>
              <p:spPr bwMode="auto">
                <a:xfrm>
                  <a:off x="1008" y="3072"/>
                  <a:ext cx="191" cy="220"/>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7" name="AutoShape 47">
                  <a:extLst>
                    <a:ext uri="{FF2B5EF4-FFF2-40B4-BE49-F238E27FC236}">
                      <a16:creationId xmlns:a16="http://schemas.microsoft.com/office/drawing/2014/main" id="{68537C7A-1A5E-7404-BC18-C778ECD5DE5A}"/>
                    </a:ext>
                  </a:extLst>
                </p:cNvPr>
                <p:cNvSpPr>
                  <a:spLocks noChangeArrowheads="1"/>
                </p:cNvSpPr>
                <p:nvPr/>
              </p:nvSpPr>
              <p:spPr bwMode="auto">
                <a:xfrm>
                  <a:off x="1105" y="2783"/>
                  <a:ext cx="335" cy="219"/>
                </a:xfrm>
                <a:custGeom>
                  <a:avLst/>
                  <a:gdLst>
                    <a:gd name="T0" fmla="*/ 3 w 21600"/>
                    <a:gd name="T1" fmla="*/ 0 h 21600"/>
                    <a:gd name="T2" fmla="*/ 1 w 21600"/>
                    <a:gd name="T3" fmla="*/ 0 h 21600"/>
                    <a:gd name="T4" fmla="*/ 0 w 21600"/>
                    <a:gd name="T5" fmla="*/ 1 h 21600"/>
                    <a:gd name="T6" fmla="*/ 1 w 21600"/>
                    <a:gd name="T7" fmla="*/ 2 h 21600"/>
                    <a:gd name="T8" fmla="*/ 3 w 21600"/>
                    <a:gd name="T9" fmla="*/ 2 h 21600"/>
                    <a:gd name="T10" fmla="*/ 4 w 21600"/>
                    <a:gd name="T11" fmla="*/ 2 h 21600"/>
                    <a:gd name="T12" fmla="*/ 5 w 21600"/>
                    <a:gd name="T13" fmla="*/ 1 h 21600"/>
                    <a:gd name="T14" fmla="*/ 4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42 h 21600"/>
                    <a:gd name="T26" fmla="*/ 18450 w 21600"/>
                    <a:gd name="T27" fmla="*/ 184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8" name="Rectangle 48">
                  <a:extLst>
                    <a:ext uri="{FF2B5EF4-FFF2-40B4-BE49-F238E27FC236}">
                      <a16:creationId xmlns:a16="http://schemas.microsoft.com/office/drawing/2014/main" id="{516D0EC9-FDC5-A306-1668-A09D8C1EBB99}"/>
                    </a:ext>
                  </a:extLst>
                </p:cNvPr>
                <p:cNvSpPr>
                  <a:spLocks noChangeArrowheads="1"/>
                </p:cNvSpPr>
                <p:nvPr/>
              </p:nvSpPr>
              <p:spPr bwMode="auto">
                <a:xfrm>
                  <a:off x="672" y="2735"/>
                  <a:ext cx="864" cy="625"/>
                </a:xfrm>
                <a:prstGeom prst="rect">
                  <a:avLst/>
                </a:prstGeom>
                <a:noFill/>
                <a:ln w="19050">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9" name="AutoShape 49">
                  <a:extLst>
                    <a:ext uri="{FF2B5EF4-FFF2-40B4-BE49-F238E27FC236}">
                      <a16:creationId xmlns:a16="http://schemas.microsoft.com/office/drawing/2014/main" id="{038D724F-DE27-17F5-69C6-87711EF3D5BD}"/>
                    </a:ext>
                  </a:extLst>
                </p:cNvPr>
                <p:cNvSpPr>
                  <a:spLocks noChangeArrowheads="1"/>
                </p:cNvSpPr>
                <p:nvPr/>
              </p:nvSpPr>
              <p:spPr bwMode="auto">
                <a:xfrm>
                  <a:off x="2208" y="3072"/>
                  <a:ext cx="192" cy="220"/>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0" name="AutoShape 50">
                  <a:extLst>
                    <a:ext uri="{FF2B5EF4-FFF2-40B4-BE49-F238E27FC236}">
                      <a16:creationId xmlns:a16="http://schemas.microsoft.com/office/drawing/2014/main" id="{A362C27D-D09A-809B-9CD8-3DF0E1FD9A95}"/>
                    </a:ext>
                  </a:extLst>
                </p:cNvPr>
                <p:cNvSpPr>
                  <a:spLocks noChangeArrowheads="1"/>
                </p:cNvSpPr>
                <p:nvPr/>
              </p:nvSpPr>
              <p:spPr bwMode="auto">
                <a:xfrm>
                  <a:off x="1680" y="2832"/>
                  <a:ext cx="288" cy="277"/>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1" name="AutoShape 51">
                  <a:extLst>
                    <a:ext uri="{FF2B5EF4-FFF2-40B4-BE49-F238E27FC236}">
                      <a16:creationId xmlns:a16="http://schemas.microsoft.com/office/drawing/2014/main" id="{C9936464-3E49-479F-01E6-2AEC7201EA2A}"/>
                    </a:ext>
                  </a:extLst>
                </p:cNvPr>
                <p:cNvSpPr>
                  <a:spLocks noChangeArrowheads="1"/>
                </p:cNvSpPr>
                <p:nvPr/>
              </p:nvSpPr>
              <p:spPr bwMode="auto">
                <a:xfrm>
                  <a:off x="1969" y="3072"/>
                  <a:ext cx="191" cy="220"/>
                </a:xfrm>
                <a:custGeom>
                  <a:avLst/>
                  <a:gdLst>
                    <a:gd name="T0" fmla="*/ 1 w 21600"/>
                    <a:gd name="T1" fmla="*/ 0 h 21600"/>
                    <a:gd name="T2" fmla="*/ 0 w 21600"/>
                    <a:gd name="T3" fmla="*/ 0 h 21600"/>
                    <a:gd name="T4" fmla="*/ 0 w 21600"/>
                    <a:gd name="T5" fmla="*/ 1 h 21600"/>
                    <a:gd name="T6" fmla="*/ 0 w 21600"/>
                    <a:gd name="T7" fmla="*/ 2 h 21600"/>
                    <a:gd name="T8" fmla="*/ 1 w 21600"/>
                    <a:gd name="T9" fmla="*/ 2 h 21600"/>
                    <a:gd name="T10" fmla="*/ 1 w 21600"/>
                    <a:gd name="T11" fmla="*/ 2 h 21600"/>
                    <a:gd name="T12" fmla="*/ 2 w 21600"/>
                    <a:gd name="T13" fmla="*/ 1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42 h 21600"/>
                    <a:gd name="T26" fmla="*/ 18450 w 21600"/>
                    <a:gd name="T27" fmla="*/ 184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2" name="AutoShape 52">
                  <a:extLst>
                    <a:ext uri="{FF2B5EF4-FFF2-40B4-BE49-F238E27FC236}">
                      <a16:creationId xmlns:a16="http://schemas.microsoft.com/office/drawing/2014/main" id="{5CF77DAD-4A9C-AC5A-6A95-5C2F4E90BF58}"/>
                    </a:ext>
                  </a:extLst>
                </p:cNvPr>
                <p:cNvSpPr>
                  <a:spLocks noChangeArrowheads="1"/>
                </p:cNvSpPr>
                <p:nvPr/>
              </p:nvSpPr>
              <p:spPr bwMode="auto">
                <a:xfrm>
                  <a:off x="2063" y="2783"/>
                  <a:ext cx="334" cy="219"/>
                </a:xfrm>
                <a:custGeom>
                  <a:avLst/>
                  <a:gdLst>
                    <a:gd name="T0" fmla="*/ 3 w 21600"/>
                    <a:gd name="T1" fmla="*/ 0 h 21600"/>
                    <a:gd name="T2" fmla="*/ 1 w 21600"/>
                    <a:gd name="T3" fmla="*/ 0 h 21600"/>
                    <a:gd name="T4" fmla="*/ 0 w 21600"/>
                    <a:gd name="T5" fmla="*/ 1 h 21600"/>
                    <a:gd name="T6" fmla="*/ 1 w 21600"/>
                    <a:gd name="T7" fmla="*/ 2 h 21600"/>
                    <a:gd name="T8" fmla="*/ 3 w 21600"/>
                    <a:gd name="T9" fmla="*/ 2 h 21600"/>
                    <a:gd name="T10" fmla="*/ 4 w 21600"/>
                    <a:gd name="T11" fmla="*/ 2 h 21600"/>
                    <a:gd name="T12" fmla="*/ 5 w 21600"/>
                    <a:gd name="T13" fmla="*/ 1 h 21600"/>
                    <a:gd name="T14" fmla="*/ 4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42 h 21600"/>
                    <a:gd name="T26" fmla="*/ 18450 w 21600"/>
                    <a:gd name="T27" fmla="*/ 184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3" name="Rectangle 53">
                  <a:extLst>
                    <a:ext uri="{FF2B5EF4-FFF2-40B4-BE49-F238E27FC236}">
                      <a16:creationId xmlns:a16="http://schemas.microsoft.com/office/drawing/2014/main" id="{9A637E69-2ED9-3956-65A8-5AB07094F3DA}"/>
                    </a:ext>
                  </a:extLst>
                </p:cNvPr>
                <p:cNvSpPr>
                  <a:spLocks noChangeArrowheads="1"/>
                </p:cNvSpPr>
                <p:nvPr/>
              </p:nvSpPr>
              <p:spPr bwMode="auto">
                <a:xfrm>
                  <a:off x="1632" y="2735"/>
                  <a:ext cx="864" cy="625"/>
                </a:xfrm>
                <a:prstGeom prst="rect">
                  <a:avLst/>
                </a:prstGeom>
                <a:noFill/>
                <a:ln w="19050">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grpSp>
      <p:sp>
        <p:nvSpPr>
          <p:cNvPr id="55" name="Rectangle 54">
            <a:extLst>
              <a:ext uri="{FF2B5EF4-FFF2-40B4-BE49-F238E27FC236}">
                <a16:creationId xmlns:a16="http://schemas.microsoft.com/office/drawing/2014/main" id="{27C306C4-16E0-7624-0A15-3D0A24939D6E}"/>
              </a:ext>
            </a:extLst>
          </p:cNvPr>
          <p:cNvSpPr>
            <a:spLocks noChangeArrowheads="1"/>
          </p:cNvSpPr>
          <p:nvPr/>
        </p:nvSpPr>
        <p:spPr bwMode="auto">
          <a:xfrm>
            <a:off x="3054350" y="1482725"/>
            <a:ext cx="7162800" cy="3505200"/>
          </a:xfrm>
          <a:prstGeom prst="rect">
            <a:avLst/>
          </a:prstGeom>
          <a:noFill/>
          <a:ln w="57150" cmpd="thinThick">
            <a:solidFill>
              <a:srgbClr val="333399"/>
            </a:solidFill>
            <a:miter lim="800000"/>
            <a:headEnd/>
            <a:tailEnd/>
          </a:ln>
          <a:effectLst>
            <a:prstShdw prst="shdw17" dist="17961" dir="2700000">
              <a:srgbClr val="1F1F5C"/>
            </a:prstShdw>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56" name="Text Box 56">
            <a:extLst>
              <a:ext uri="{FF2B5EF4-FFF2-40B4-BE49-F238E27FC236}">
                <a16:creationId xmlns:a16="http://schemas.microsoft.com/office/drawing/2014/main" id="{491F1734-4646-FAD2-7389-CD29BC1716EC}"/>
              </a:ext>
            </a:extLst>
          </p:cNvPr>
          <p:cNvSpPr txBox="1">
            <a:spLocks noChangeArrowheads="1"/>
          </p:cNvSpPr>
          <p:nvPr/>
        </p:nvSpPr>
        <p:spPr bwMode="auto">
          <a:xfrm>
            <a:off x="3359150" y="5445125"/>
            <a:ext cx="6400800" cy="641350"/>
          </a:xfrm>
          <a:prstGeom prst="rect">
            <a:avLst/>
          </a:prstGeom>
          <a:noFill/>
          <a:ln>
            <a:noFill/>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50000"/>
              </a:spcBef>
              <a:spcAft>
                <a:spcPts val="0"/>
              </a:spcAft>
              <a:buClrTx/>
              <a:buSzTx/>
              <a:buFontTx/>
              <a:buNone/>
              <a:defRPr/>
            </a:pPr>
            <a:r>
              <a:rPr lang="es-ES_tradnl" altLang="es-CL" sz="1800" b="1" i="1" kern="0">
                <a:solidFill>
                  <a:srgbClr val="CC0000"/>
                </a:solidFill>
              </a:rPr>
              <a:t>La muestra está formada por todas las unidades de los conglomerados seleccionados</a:t>
            </a:r>
          </a:p>
        </p:txBody>
      </p:sp>
      <p:sp>
        <p:nvSpPr>
          <p:cNvPr id="47114" name="Rectangle 57">
            <a:extLst>
              <a:ext uri="{FF2B5EF4-FFF2-40B4-BE49-F238E27FC236}">
                <a16:creationId xmlns:a16="http://schemas.microsoft.com/office/drawing/2014/main" id="{131A7AEC-5A0E-C208-1D80-393C7CB9E696}"/>
              </a:ext>
            </a:extLst>
          </p:cNvPr>
          <p:cNvSpPr txBox="1">
            <a:spLocks noChangeArrowheads="1"/>
          </p:cNvSpPr>
          <p:nvPr/>
        </p:nvSpPr>
        <p:spPr bwMode="auto">
          <a:xfrm>
            <a:off x="3143250" y="476250"/>
            <a:ext cx="7056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ES_tradnl" altLang="es-CL">
                <a:solidFill>
                  <a:srgbClr val="000066"/>
                </a:solidFill>
                <a:latin typeface="Arial Black" panose="020B0A04020102020204" pitchFamily="34" charset="0"/>
              </a:rPr>
              <a:t>Muestreo por conglomerados</a:t>
            </a:r>
            <a:endParaRPr lang="es-ES" altLang="es-CL">
              <a:solidFill>
                <a:srgbClr val="660066"/>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ox(out)">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ppt_x</p:attrName>
                                        </p:attrNameLst>
                                      </p:cBhvr>
                                      <p:tavLst>
                                        <p:tav tm="0">
                                          <p:val>
                                            <p:strVal val="#ppt_x-#ppt_w/2"/>
                                          </p:val>
                                        </p:tav>
                                        <p:tav tm="100000">
                                          <p:val>
                                            <p:strVal val="#ppt_x"/>
                                          </p:val>
                                        </p:tav>
                                      </p:tavLst>
                                    </p:anim>
                                    <p:anim calcmode="lin" valueType="num">
                                      <p:cBhvr>
                                        <p:cTn id="13" dur="500" fill="hold"/>
                                        <p:tgtEl>
                                          <p:spTgt spid="16"/>
                                        </p:tgtEl>
                                        <p:attrNameLst>
                                          <p:attrName>ppt_y</p:attrName>
                                        </p:attrNameLst>
                                      </p:cBhvr>
                                      <p:tavLst>
                                        <p:tav tm="0">
                                          <p:val>
                                            <p:strVal val="#ppt_y"/>
                                          </p:val>
                                        </p:tav>
                                        <p:tav tm="100000">
                                          <p:val>
                                            <p:strVal val="#ppt_y"/>
                                          </p:val>
                                        </p:tav>
                                      </p:tavLst>
                                    </p:anim>
                                    <p:anim calcmode="lin" valueType="num">
                                      <p:cBhvr>
                                        <p:cTn id="14" dur="500" fill="hold"/>
                                        <p:tgtEl>
                                          <p:spTgt spid="16"/>
                                        </p:tgtEl>
                                        <p:attrNameLst>
                                          <p:attrName>ppt_w</p:attrName>
                                        </p:attrNameLst>
                                      </p:cBhvr>
                                      <p:tavLst>
                                        <p:tav tm="0">
                                          <p:val>
                                            <p:fltVal val="0"/>
                                          </p:val>
                                        </p:tav>
                                        <p:tav tm="100000">
                                          <p:val>
                                            <p:strVal val="#ppt_w"/>
                                          </p:val>
                                        </p:tav>
                                      </p:tavLst>
                                    </p:anim>
                                    <p:anim calcmode="lin" valueType="num">
                                      <p:cBhvr>
                                        <p:cTn id="15" dur="5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8"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ppt_x</p:attrName>
                                        </p:attrNameLst>
                                      </p:cBhvr>
                                      <p:tavLst>
                                        <p:tav tm="0">
                                          <p:val>
                                            <p:strVal val="#ppt_x-#ppt_w/2"/>
                                          </p:val>
                                        </p:tav>
                                        <p:tav tm="100000">
                                          <p:val>
                                            <p:strVal val="#ppt_x"/>
                                          </p:val>
                                        </p:tav>
                                      </p:tavLst>
                                    </p:anim>
                                    <p:anim calcmode="lin" valueType="num">
                                      <p:cBhvr>
                                        <p:cTn id="21" dur="500" fill="hold"/>
                                        <p:tgtEl>
                                          <p:spTgt spid="3"/>
                                        </p:tgtEl>
                                        <p:attrNameLst>
                                          <p:attrName>ppt_y</p:attrName>
                                        </p:attrNameLst>
                                      </p:cBhvr>
                                      <p:tavLst>
                                        <p:tav tm="0">
                                          <p:val>
                                            <p:strVal val="#ppt_y"/>
                                          </p:val>
                                        </p:tav>
                                        <p:tav tm="100000">
                                          <p:val>
                                            <p:strVal val="#ppt_y"/>
                                          </p:val>
                                        </p:tav>
                                      </p:tavLst>
                                    </p:anim>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ox(out)">
                                      <p:cBhvr>
                                        <p:cTn id="28" dur="500"/>
                                        <p:tgtEl>
                                          <p:spTgt spid="1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ox(out)">
                                      <p:cBhvr>
                                        <p:cTn id="33" dur="500"/>
                                        <p:tgtEl>
                                          <p:spTgt spid="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wipe(left)">
                                      <p:cBhvr>
                                        <p:cTn id="3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6"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Marcador de número de diapositiva 1">
            <a:extLst>
              <a:ext uri="{FF2B5EF4-FFF2-40B4-BE49-F238E27FC236}">
                <a16:creationId xmlns:a16="http://schemas.microsoft.com/office/drawing/2014/main" id="{16CBB8BE-32F4-5B1E-1F16-6E7DC5F7DEA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D301545-07C0-45A1-BDCD-23097399A7BD}" type="slidenum">
              <a:rPr lang="es-ES" altLang="es-CL" sz="1200" smtClean="0">
                <a:latin typeface="Comic Sans MS" panose="030F0702030302020204" pitchFamily="66" charset="0"/>
              </a:rPr>
              <a:pPr>
                <a:spcBef>
                  <a:spcPct val="0"/>
                </a:spcBef>
                <a:buFontTx/>
                <a:buNone/>
              </a:pPr>
              <a:t>32</a:t>
            </a:fld>
            <a:endParaRPr lang="es-ES" altLang="es-CL" sz="1200">
              <a:latin typeface="Comic Sans MS" panose="030F0702030302020204" pitchFamily="66" charset="0"/>
            </a:endParaRPr>
          </a:p>
        </p:txBody>
      </p:sp>
      <p:sp>
        <p:nvSpPr>
          <p:cNvPr id="3" name="Text Box 3">
            <a:extLst>
              <a:ext uri="{FF2B5EF4-FFF2-40B4-BE49-F238E27FC236}">
                <a16:creationId xmlns:a16="http://schemas.microsoft.com/office/drawing/2014/main" id="{D612474A-61D7-23AB-5798-F0A371BE2174}"/>
              </a:ext>
            </a:extLst>
          </p:cNvPr>
          <p:cNvSpPr txBox="1">
            <a:spLocks noChangeArrowheads="1"/>
          </p:cNvSpPr>
          <p:nvPr/>
        </p:nvSpPr>
        <p:spPr bwMode="auto">
          <a:xfrm>
            <a:off x="5365750" y="4976813"/>
            <a:ext cx="21971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CL" sz="1600" b="1" i="1">
                <a:solidFill>
                  <a:srgbClr val="000099"/>
                </a:solidFill>
                <a:latin typeface="Arial Rounded MT Bold" panose="020F0704030504030204" pitchFamily="34" charset="0"/>
              </a:rPr>
              <a:t>MUESTRA DE CONGLOMERADOS</a:t>
            </a:r>
          </a:p>
        </p:txBody>
      </p:sp>
      <p:grpSp>
        <p:nvGrpSpPr>
          <p:cNvPr id="4" name="Group 4">
            <a:extLst>
              <a:ext uri="{FF2B5EF4-FFF2-40B4-BE49-F238E27FC236}">
                <a16:creationId xmlns:a16="http://schemas.microsoft.com/office/drawing/2014/main" id="{A23F6D12-600A-FEAF-39F8-10FC1A1699D5}"/>
              </a:ext>
            </a:extLst>
          </p:cNvPr>
          <p:cNvGrpSpPr>
            <a:grpSpLocks/>
          </p:cNvGrpSpPr>
          <p:nvPr/>
        </p:nvGrpSpPr>
        <p:grpSpPr bwMode="auto">
          <a:xfrm>
            <a:off x="5899150" y="2767013"/>
            <a:ext cx="1141413" cy="1690687"/>
            <a:chOff x="2832" y="1344"/>
            <a:chExt cx="719" cy="1065"/>
          </a:xfrm>
        </p:grpSpPr>
        <p:grpSp>
          <p:nvGrpSpPr>
            <p:cNvPr id="48187" name="Group 5">
              <a:extLst>
                <a:ext uri="{FF2B5EF4-FFF2-40B4-BE49-F238E27FC236}">
                  <a16:creationId xmlns:a16="http://schemas.microsoft.com/office/drawing/2014/main" id="{01ACB4EB-A961-E96B-CB5F-A90D12222745}"/>
                </a:ext>
              </a:extLst>
            </p:cNvPr>
            <p:cNvGrpSpPr>
              <a:grpSpLocks/>
            </p:cNvGrpSpPr>
            <p:nvPr/>
          </p:nvGrpSpPr>
          <p:grpSpPr bwMode="auto">
            <a:xfrm>
              <a:off x="2832" y="1968"/>
              <a:ext cx="719" cy="441"/>
              <a:chOff x="4066" y="1929"/>
              <a:chExt cx="719" cy="441"/>
            </a:xfrm>
          </p:grpSpPr>
          <p:sp>
            <p:nvSpPr>
              <p:cNvPr id="12" name="AutoShape 6">
                <a:extLst>
                  <a:ext uri="{FF2B5EF4-FFF2-40B4-BE49-F238E27FC236}">
                    <a16:creationId xmlns:a16="http://schemas.microsoft.com/office/drawing/2014/main" id="{AEEB0761-3D0F-E3E4-B5F3-0DF9E3A8A41C}"/>
                  </a:ext>
                </a:extLst>
              </p:cNvPr>
              <p:cNvSpPr>
                <a:spLocks noChangeArrowheads="1"/>
              </p:cNvSpPr>
              <p:nvPr/>
            </p:nvSpPr>
            <p:spPr bwMode="auto">
              <a:xfrm>
                <a:off x="4545" y="2167"/>
                <a:ext cx="160" cy="155"/>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3" name="AutoShape 7">
                <a:extLst>
                  <a:ext uri="{FF2B5EF4-FFF2-40B4-BE49-F238E27FC236}">
                    <a16:creationId xmlns:a16="http://schemas.microsoft.com/office/drawing/2014/main" id="{C6518B5D-7828-E100-A267-A5EB9BA69745}"/>
                  </a:ext>
                </a:extLst>
              </p:cNvPr>
              <p:cNvSpPr>
                <a:spLocks noChangeArrowheads="1"/>
              </p:cNvSpPr>
              <p:nvPr/>
            </p:nvSpPr>
            <p:spPr bwMode="auto">
              <a:xfrm>
                <a:off x="4106" y="1997"/>
                <a:ext cx="239" cy="195"/>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4" name="AutoShape 8">
                <a:extLst>
                  <a:ext uri="{FF2B5EF4-FFF2-40B4-BE49-F238E27FC236}">
                    <a16:creationId xmlns:a16="http://schemas.microsoft.com/office/drawing/2014/main" id="{85655A36-AA85-9954-29DE-1675B92148E1}"/>
                  </a:ext>
                </a:extLst>
              </p:cNvPr>
              <p:cNvSpPr>
                <a:spLocks noChangeArrowheads="1"/>
              </p:cNvSpPr>
              <p:nvPr/>
            </p:nvSpPr>
            <p:spPr bwMode="auto">
              <a:xfrm>
                <a:off x="4345" y="2167"/>
                <a:ext cx="160" cy="155"/>
              </a:xfrm>
              <a:custGeom>
                <a:avLst/>
                <a:gdLst>
                  <a:gd name="T0" fmla="*/ 1 w 21600"/>
                  <a:gd name="T1" fmla="*/ 0 h 21600"/>
                  <a:gd name="T2" fmla="*/ 0 w 21600"/>
                  <a:gd name="T3" fmla="*/ 0 h 21600"/>
                  <a:gd name="T4" fmla="*/ 0 w 21600"/>
                  <a:gd name="T5" fmla="*/ 1 h 21600"/>
                  <a:gd name="T6" fmla="*/ 0 w 21600"/>
                  <a:gd name="T7" fmla="*/ 1 h 21600"/>
                  <a:gd name="T8" fmla="*/ 1 w 21600"/>
                  <a:gd name="T9" fmla="*/ 1 h 21600"/>
                  <a:gd name="T10" fmla="*/ 1 w 21600"/>
                  <a:gd name="T11" fmla="*/ 1 h 21600"/>
                  <a:gd name="T12" fmla="*/ 1 w 21600"/>
                  <a:gd name="T13" fmla="*/ 1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05 w 21600"/>
                  <a:gd name="T25" fmla="*/ 3205 h 21600"/>
                  <a:gd name="T26" fmla="*/ 18495 w 21600"/>
                  <a:gd name="T27" fmla="*/ 1839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15" name="AutoShape 9">
                <a:extLst>
                  <a:ext uri="{FF2B5EF4-FFF2-40B4-BE49-F238E27FC236}">
                    <a16:creationId xmlns:a16="http://schemas.microsoft.com/office/drawing/2014/main" id="{26B7A1AF-FE44-2513-244B-30C52793B852}"/>
                  </a:ext>
                </a:extLst>
              </p:cNvPr>
              <p:cNvSpPr>
                <a:spLocks noChangeArrowheads="1"/>
              </p:cNvSpPr>
              <p:nvPr/>
            </p:nvSpPr>
            <p:spPr bwMode="auto">
              <a:xfrm>
                <a:off x="4425" y="1963"/>
                <a:ext cx="280" cy="156"/>
              </a:xfrm>
              <a:custGeom>
                <a:avLst/>
                <a:gdLst>
                  <a:gd name="T0" fmla="*/ 2 w 21600"/>
                  <a:gd name="T1" fmla="*/ 0 h 21600"/>
                  <a:gd name="T2" fmla="*/ 1 w 21600"/>
                  <a:gd name="T3" fmla="*/ 0 h 21600"/>
                  <a:gd name="T4" fmla="*/ 0 w 21600"/>
                  <a:gd name="T5" fmla="*/ 1 h 21600"/>
                  <a:gd name="T6" fmla="*/ 1 w 21600"/>
                  <a:gd name="T7" fmla="*/ 1 h 21600"/>
                  <a:gd name="T8" fmla="*/ 2 w 21600"/>
                  <a:gd name="T9" fmla="*/ 1 h 21600"/>
                  <a:gd name="T10" fmla="*/ 3 w 21600"/>
                  <a:gd name="T11" fmla="*/ 1 h 21600"/>
                  <a:gd name="T12" fmla="*/ 4 w 21600"/>
                  <a:gd name="T13" fmla="*/ 1 h 21600"/>
                  <a:gd name="T14" fmla="*/ 3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85 h 21600"/>
                  <a:gd name="T26" fmla="*/ 18437 w 21600"/>
                  <a:gd name="T27" fmla="*/ 1841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16" name="Rectangle 10">
                <a:extLst>
                  <a:ext uri="{FF2B5EF4-FFF2-40B4-BE49-F238E27FC236}">
                    <a16:creationId xmlns:a16="http://schemas.microsoft.com/office/drawing/2014/main" id="{83A9823B-0B1E-2C43-5CA8-783F4F963195}"/>
                  </a:ext>
                </a:extLst>
              </p:cNvPr>
              <p:cNvSpPr>
                <a:spLocks noChangeArrowheads="1"/>
              </p:cNvSpPr>
              <p:nvPr/>
            </p:nvSpPr>
            <p:spPr bwMode="auto">
              <a:xfrm>
                <a:off x="4066" y="1929"/>
                <a:ext cx="719" cy="441"/>
              </a:xfrm>
              <a:prstGeom prst="rect">
                <a:avLst/>
              </a:prstGeom>
              <a:noFill/>
              <a:ln w="19050">
                <a:solidFill>
                  <a:srgbClr val="CFDBFD"/>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nvGrpSpPr>
            <p:cNvPr id="48188" name="Group 11">
              <a:extLst>
                <a:ext uri="{FF2B5EF4-FFF2-40B4-BE49-F238E27FC236}">
                  <a16:creationId xmlns:a16="http://schemas.microsoft.com/office/drawing/2014/main" id="{BAC33BA0-9455-AB11-1CB5-A14BEA428140}"/>
                </a:ext>
              </a:extLst>
            </p:cNvPr>
            <p:cNvGrpSpPr>
              <a:grpSpLocks/>
            </p:cNvGrpSpPr>
            <p:nvPr/>
          </p:nvGrpSpPr>
          <p:grpSpPr bwMode="auto">
            <a:xfrm>
              <a:off x="2976" y="1344"/>
              <a:ext cx="479" cy="543"/>
              <a:chOff x="4146" y="1216"/>
              <a:chExt cx="479" cy="543"/>
            </a:xfrm>
          </p:grpSpPr>
          <p:sp>
            <p:nvSpPr>
              <p:cNvPr id="7" name="AutoShape 12">
                <a:extLst>
                  <a:ext uri="{FF2B5EF4-FFF2-40B4-BE49-F238E27FC236}">
                    <a16:creationId xmlns:a16="http://schemas.microsoft.com/office/drawing/2014/main" id="{E58AA5F9-B4C6-4BCE-38A6-6757A1D694BF}"/>
                  </a:ext>
                </a:extLst>
              </p:cNvPr>
              <p:cNvSpPr>
                <a:spLocks noChangeArrowheads="1"/>
              </p:cNvSpPr>
              <p:nvPr/>
            </p:nvSpPr>
            <p:spPr bwMode="auto">
              <a:xfrm>
                <a:off x="4186" y="1317"/>
                <a:ext cx="159" cy="156"/>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8" name="AutoShape 13">
                <a:extLst>
                  <a:ext uri="{FF2B5EF4-FFF2-40B4-BE49-F238E27FC236}">
                    <a16:creationId xmlns:a16="http://schemas.microsoft.com/office/drawing/2014/main" id="{084AF144-36ED-DB35-F981-21505B3FF9D8}"/>
                  </a:ext>
                </a:extLst>
              </p:cNvPr>
              <p:cNvSpPr>
                <a:spLocks noChangeArrowheads="1"/>
              </p:cNvSpPr>
              <p:nvPr/>
            </p:nvSpPr>
            <p:spPr bwMode="auto">
              <a:xfrm>
                <a:off x="4425" y="1385"/>
                <a:ext cx="160" cy="156"/>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9" name="AutoShape 14">
                <a:extLst>
                  <a:ext uri="{FF2B5EF4-FFF2-40B4-BE49-F238E27FC236}">
                    <a16:creationId xmlns:a16="http://schemas.microsoft.com/office/drawing/2014/main" id="{DD163F53-7EE6-C276-CD18-EEF1DEA98293}"/>
                  </a:ext>
                </a:extLst>
              </p:cNvPr>
              <p:cNvSpPr>
                <a:spLocks noChangeArrowheads="1"/>
              </p:cNvSpPr>
              <p:nvPr/>
            </p:nvSpPr>
            <p:spPr bwMode="auto">
              <a:xfrm>
                <a:off x="4226" y="1555"/>
                <a:ext cx="159" cy="156"/>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0" name="AutoShape 15">
                <a:extLst>
                  <a:ext uri="{FF2B5EF4-FFF2-40B4-BE49-F238E27FC236}">
                    <a16:creationId xmlns:a16="http://schemas.microsoft.com/office/drawing/2014/main" id="{44E8C1B4-FD21-25C1-1774-3FBF4DF4ADBA}"/>
                  </a:ext>
                </a:extLst>
              </p:cNvPr>
              <p:cNvSpPr>
                <a:spLocks noChangeArrowheads="1"/>
              </p:cNvSpPr>
              <p:nvPr/>
            </p:nvSpPr>
            <p:spPr bwMode="auto">
              <a:xfrm>
                <a:off x="4345" y="1249"/>
                <a:ext cx="200" cy="117"/>
              </a:xfrm>
              <a:custGeom>
                <a:avLst/>
                <a:gdLst>
                  <a:gd name="T0" fmla="*/ 1 w 21600"/>
                  <a:gd name="T1" fmla="*/ 0 h 21600"/>
                  <a:gd name="T2" fmla="*/ 0 w 21600"/>
                  <a:gd name="T3" fmla="*/ 0 h 21600"/>
                  <a:gd name="T4" fmla="*/ 0 w 21600"/>
                  <a:gd name="T5" fmla="*/ 0 h 21600"/>
                  <a:gd name="T6" fmla="*/ 0 w 21600"/>
                  <a:gd name="T7" fmla="*/ 1 h 21600"/>
                  <a:gd name="T8" fmla="*/ 1 w 21600"/>
                  <a:gd name="T9" fmla="*/ 1 h 21600"/>
                  <a:gd name="T10" fmla="*/ 2 w 21600"/>
                  <a:gd name="T11" fmla="*/ 1 h 21600"/>
                  <a:gd name="T12" fmla="*/ 2 w 21600"/>
                  <a:gd name="T13" fmla="*/ 0 h 21600"/>
                  <a:gd name="T14" fmla="*/ 2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2 w 21600"/>
                  <a:gd name="T25" fmla="*/ 3138 h 21600"/>
                  <a:gd name="T26" fmla="*/ 18468 w 21600"/>
                  <a:gd name="T27" fmla="*/ 1846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11" name="Rectangle 16">
                <a:extLst>
                  <a:ext uri="{FF2B5EF4-FFF2-40B4-BE49-F238E27FC236}">
                    <a16:creationId xmlns:a16="http://schemas.microsoft.com/office/drawing/2014/main" id="{E55595D1-9E91-0240-33AB-A98E27C55589}"/>
                  </a:ext>
                </a:extLst>
              </p:cNvPr>
              <p:cNvSpPr>
                <a:spLocks noChangeArrowheads="1"/>
              </p:cNvSpPr>
              <p:nvPr/>
            </p:nvSpPr>
            <p:spPr bwMode="auto">
              <a:xfrm>
                <a:off x="4146" y="1216"/>
                <a:ext cx="479" cy="543"/>
              </a:xfrm>
              <a:prstGeom prst="rect">
                <a:avLst/>
              </a:prstGeom>
              <a:noFill/>
              <a:ln w="19050">
                <a:solidFill>
                  <a:srgbClr val="CFDBFD"/>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grpSp>
        <p:nvGrpSpPr>
          <p:cNvPr id="17" name="Group 17">
            <a:extLst>
              <a:ext uri="{FF2B5EF4-FFF2-40B4-BE49-F238E27FC236}">
                <a16:creationId xmlns:a16="http://schemas.microsoft.com/office/drawing/2014/main" id="{72E0AA04-1293-61D2-D1B9-E2B1E876B79A}"/>
              </a:ext>
            </a:extLst>
          </p:cNvPr>
          <p:cNvGrpSpPr>
            <a:grpSpLocks/>
          </p:cNvGrpSpPr>
          <p:nvPr/>
        </p:nvGrpSpPr>
        <p:grpSpPr bwMode="auto">
          <a:xfrm>
            <a:off x="1784350" y="2274888"/>
            <a:ext cx="2790825" cy="2778125"/>
            <a:chOff x="240" y="1034"/>
            <a:chExt cx="1758" cy="1750"/>
          </a:xfrm>
        </p:grpSpPr>
        <p:sp>
          <p:nvSpPr>
            <p:cNvPr id="18" name="Text Box 18">
              <a:extLst>
                <a:ext uri="{FF2B5EF4-FFF2-40B4-BE49-F238E27FC236}">
                  <a16:creationId xmlns:a16="http://schemas.microsoft.com/office/drawing/2014/main" id="{051A60AD-5109-6267-751E-57B61B33A6AD}"/>
                </a:ext>
              </a:extLst>
            </p:cNvPr>
            <p:cNvSpPr txBox="1">
              <a:spLocks noChangeArrowheads="1"/>
            </p:cNvSpPr>
            <p:nvPr/>
          </p:nvSpPr>
          <p:spPr bwMode="auto">
            <a:xfrm rot="-5400000">
              <a:off x="-453" y="1727"/>
              <a:ext cx="1598" cy="212"/>
            </a:xfrm>
            <a:prstGeom prst="rect">
              <a:avLst/>
            </a:prstGeom>
            <a:noFill/>
            <a:ln>
              <a:noFill/>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50000"/>
                </a:spcBef>
                <a:spcAft>
                  <a:spcPts val="0"/>
                </a:spcAft>
                <a:buClrTx/>
                <a:buSzTx/>
                <a:buFontTx/>
                <a:buNone/>
                <a:defRPr/>
              </a:pPr>
              <a:r>
                <a:rPr lang="es-ES_tradnl" altLang="es-CL" sz="1600" b="1" kern="0">
                  <a:solidFill>
                    <a:srgbClr val="000099"/>
                  </a:solidFill>
                  <a:latin typeface="Arial Rounded MT Bold" panose="020F0704030504030204" pitchFamily="34" charset="0"/>
                </a:rPr>
                <a:t>CONGLOMERADOS</a:t>
              </a:r>
            </a:p>
          </p:txBody>
        </p:sp>
        <p:grpSp>
          <p:nvGrpSpPr>
            <p:cNvPr id="48151" name="Group 19">
              <a:extLst>
                <a:ext uri="{FF2B5EF4-FFF2-40B4-BE49-F238E27FC236}">
                  <a16:creationId xmlns:a16="http://schemas.microsoft.com/office/drawing/2014/main" id="{EB762FCA-0667-5A14-F2D3-7C323F4DCA5B}"/>
                </a:ext>
              </a:extLst>
            </p:cNvPr>
            <p:cNvGrpSpPr>
              <a:grpSpLocks/>
            </p:cNvGrpSpPr>
            <p:nvPr/>
          </p:nvGrpSpPr>
          <p:grpSpPr bwMode="auto">
            <a:xfrm>
              <a:off x="480" y="1120"/>
              <a:ext cx="1518" cy="1664"/>
              <a:chOff x="1111" y="944"/>
              <a:chExt cx="1518" cy="1664"/>
            </a:xfrm>
          </p:grpSpPr>
          <p:grpSp>
            <p:nvGrpSpPr>
              <p:cNvPr id="48152" name="Group 20">
                <a:extLst>
                  <a:ext uri="{FF2B5EF4-FFF2-40B4-BE49-F238E27FC236}">
                    <a16:creationId xmlns:a16="http://schemas.microsoft.com/office/drawing/2014/main" id="{98E2960D-B114-BAAA-4079-6394D14B4BAB}"/>
                  </a:ext>
                </a:extLst>
              </p:cNvPr>
              <p:cNvGrpSpPr>
                <a:grpSpLocks/>
              </p:cNvGrpSpPr>
              <p:nvPr/>
            </p:nvGrpSpPr>
            <p:grpSpPr bwMode="auto">
              <a:xfrm>
                <a:off x="1231" y="944"/>
                <a:ext cx="479" cy="543"/>
                <a:chOff x="1231" y="944"/>
                <a:chExt cx="479" cy="543"/>
              </a:xfrm>
            </p:grpSpPr>
            <p:sp>
              <p:nvSpPr>
                <p:cNvPr id="50" name="AutoShape 21">
                  <a:extLst>
                    <a:ext uri="{FF2B5EF4-FFF2-40B4-BE49-F238E27FC236}">
                      <a16:creationId xmlns:a16="http://schemas.microsoft.com/office/drawing/2014/main" id="{E2EFBB4A-6B71-FFC3-A495-6F600B668BB4}"/>
                    </a:ext>
                  </a:extLst>
                </p:cNvPr>
                <p:cNvSpPr>
                  <a:spLocks noChangeArrowheads="1"/>
                </p:cNvSpPr>
                <p:nvPr/>
              </p:nvSpPr>
              <p:spPr bwMode="auto">
                <a:xfrm>
                  <a:off x="1271" y="1046"/>
                  <a:ext cx="160" cy="155"/>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51" name="AutoShape 22">
                  <a:extLst>
                    <a:ext uri="{FF2B5EF4-FFF2-40B4-BE49-F238E27FC236}">
                      <a16:creationId xmlns:a16="http://schemas.microsoft.com/office/drawing/2014/main" id="{0206D6C5-BB21-2789-D0D6-ECB1B69B0E9A}"/>
                    </a:ext>
                  </a:extLst>
                </p:cNvPr>
                <p:cNvSpPr>
                  <a:spLocks noChangeArrowheads="1"/>
                </p:cNvSpPr>
                <p:nvPr/>
              </p:nvSpPr>
              <p:spPr bwMode="auto">
                <a:xfrm>
                  <a:off x="1511" y="1114"/>
                  <a:ext cx="159" cy="155"/>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52" name="AutoShape 23">
                  <a:extLst>
                    <a:ext uri="{FF2B5EF4-FFF2-40B4-BE49-F238E27FC236}">
                      <a16:creationId xmlns:a16="http://schemas.microsoft.com/office/drawing/2014/main" id="{6E8EF76B-B2D3-FACB-9EE6-F31CF8807982}"/>
                    </a:ext>
                  </a:extLst>
                </p:cNvPr>
                <p:cNvSpPr>
                  <a:spLocks noChangeArrowheads="1"/>
                </p:cNvSpPr>
                <p:nvPr/>
              </p:nvSpPr>
              <p:spPr bwMode="auto">
                <a:xfrm>
                  <a:off x="1311" y="1283"/>
                  <a:ext cx="160" cy="156"/>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53" name="AutoShape 24">
                  <a:extLst>
                    <a:ext uri="{FF2B5EF4-FFF2-40B4-BE49-F238E27FC236}">
                      <a16:creationId xmlns:a16="http://schemas.microsoft.com/office/drawing/2014/main" id="{0154CF47-4249-CA8F-7B6F-96854B511391}"/>
                    </a:ext>
                  </a:extLst>
                </p:cNvPr>
                <p:cNvSpPr>
                  <a:spLocks noChangeArrowheads="1"/>
                </p:cNvSpPr>
                <p:nvPr/>
              </p:nvSpPr>
              <p:spPr bwMode="auto">
                <a:xfrm>
                  <a:off x="1431" y="978"/>
                  <a:ext cx="199" cy="116"/>
                </a:xfrm>
                <a:custGeom>
                  <a:avLst/>
                  <a:gdLst>
                    <a:gd name="T0" fmla="*/ 1 w 21600"/>
                    <a:gd name="T1" fmla="*/ 0 h 21600"/>
                    <a:gd name="T2" fmla="*/ 0 w 21600"/>
                    <a:gd name="T3" fmla="*/ 0 h 21600"/>
                    <a:gd name="T4" fmla="*/ 0 w 21600"/>
                    <a:gd name="T5" fmla="*/ 0 h 21600"/>
                    <a:gd name="T6" fmla="*/ 0 w 21600"/>
                    <a:gd name="T7" fmla="*/ 1 h 21600"/>
                    <a:gd name="T8" fmla="*/ 1 w 21600"/>
                    <a:gd name="T9" fmla="*/ 1 h 21600"/>
                    <a:gd name="T10" fmla="*/ 2 w 21600"/>
                    <a:gd name="T11" fmla="*/ 1 h 21600"/>
                    <a:gd name="T12" fmla="*/ 2 w 21600"/>
                    <a:gd name="T13" fmla="*/ 0 h 21600"/>
                    <a:gd name="T14" fmla="*/ 2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48 w 21600"/>
                    <a:gd name="T25" fmla="*/ 3166 h 21600"/>
                    <a:gd name="T26" fmla="*/ 18452 w 21600"/>
                    <a:gd name="T27" fmla="*/ 1843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54" name="Rectangle 25">
                  <a:extLst>
                    <a:ext uri="{FF2B5EF4-FFF2-40B4-BE49-F238E27FC236}">
                      <a16:creationId xmlns:a16="http://schemas.microsoft.com/office/drawing/2014/main" id="{06B8C3F4-A3EC-6578-A9EA-EFDC3E5889F4}"/>
                    </a:ext>
                  </a:extLst>
                </p:cNvPr>
                <p:cNvSpPr>
                  <a:spLocks noChangeArrowheads="1"/>
                </p:cNvSpPr>
                <p:nvPr/>
              </p:nvSpPr>
              <p:spPr bwMode="auto">
                <a:xfrm>
                  <a:off x="1231" y="944"/>
                  <a:ext cx="479" cy="543"/>
                </a:xfrm>
                <a:prstGeom prst="rect">
                  <a:avLst/>
                </a:prstGeom>
                <a:noFill/>
                <a:ln w="19050">
                  <a:solidFill>
                    <a:srgbClr val="CFDBFD"/>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nvGrpSpPr>
              <p:cNvPr id="48153" name="Group 26">
                <a:extLst>
                  <a:ext uri="{FF2B5EF4-FFF2-40B4-BE49-F238E27FC236}">
                    <a16:creationId xmlns:a16="http://schemas.microsoft.com/office/drawing/2014/main" id="{83F8CB3D-1B02-BBE7-5B4A-7A1A8A17B1FC}"/>
                  </a:ext>
                </a:extLst>
              </p:cNvPr>
              <p:cNvGrpSpPr>
                <a:grpSpLocks/>
              </p:cNvGrpSpPr>
              <p:nvPr/>
            </p:nvGrpSpPr>
            <p:grpSpPr bwMode="auto">
              <a:xfrm>
                <a:off x="1790" y="944"/>
                <a:ext cx="639" cy="543"/>
                <a:chOff x="1790" y="944"/>
                <a:chExt cx="639" cy="543"/>
              </a:xfrm>
            </p:grpSpPr>
            <p:sp>
              <p:nvSpPr>
                <p:cNvPr id="44" name="AutoShape 27">
                  <a:extLst>
                    <a:ext uri="{FF2B5EF4-FFF2-40B4-BE49-F238E27FC236}">
                      <a16:creationId xmlns:a16="http://schemas.microsoft.com/office/drawing/2014/main" id="{0F9C70C0-8120-45E7-42CA-384BEAA9BDB4}"/>
                    </a:ext>
                  </a:extLst>
                </p:cNvPr>
                <p:cNvSpPr>
                  <a:spLocks noChangeArrowheads="1"/>
                </p:cNvSpPr>
                <p:nvPr/>
              </p:nvSpPr>
              <p:spPr bwMode="auto">
                <a:xfrm>
                  <a:off x="1830" y="1249"/>
                  <a:ext cx="160" cy="156"/>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5" name="AutoShape 28">
                  <a:extLst>
                    <a:ext uri="{FF2B5EF4-FFF2-40B4-BE49-F238E27FC236}">
                      <a16:creationId xmlns:a16="http://schemas.microsoft.com/office/drawing/2014/main" id="{04829706-18A1-2965-6F33-237A39042A91}"/>
                    </a:ext>
                  </a:extLst>
                </p:cNvPr>
                <p:cNvSpPr>
                  <a:spLocks noChangeArrowheads="1"/>
                </p:cNvSpPr>
                <p:nvPr/>
              </p:nvSpPr>
              <p:spPr bwMode="auto">
                <a:xfrm>
                  <a:off x="2229" y="1148"/>
                  <a:ext cx="120" cy="116"/>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6" name="AutoShape 29">
                  <a:extLst>
                    <a:ext uri="{FF2B5EF4-FFF2-40B4-BE49-F238E27FC236}">
                      <a16:creationId xmlns:a16="http://schemas.microsoft.com/office/drawing/2014/main" id="{0BDEA172-8048-2976-CB23-2A001FED3C90}"/>
                    </a:ext>
                  </a:extLst>
                </p:cNvPr>
                <p:cNvSpPr>
                  <a:spLocks noChangeArrowheads="1"/>
                </p:cNvSpPr>
                <p:nvPr/>
              </p:nvSpPr>
              <p:spPr bwMode="auto">
                <a:xfrm>
                  <a:off x="1870" y="1012"/>
                  <a:ext cx="200" cy="204"/>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7" name="AutoShape 30">
                  <a:extLst>
                    <a:ext uri="{FF2B5EF4-FFF2-40B4-BE49-F238E27FC236}">
                      <a16:creationId xmlns:a16="http://schemas.microsoft.com/office/drawing/2014/main" id="{0E737264-28D1-126A-C7FA-4C7CBBBFBE8F}"/>
                    </a:ext>
                  </a:extLst>
                </p:cNvPr>
                <p:cNvSpPr>
                  <a:spLocks noChangeArrowheads="1"/>
                </p:cNvSpPr>
                <p:nvPr/>
              </p:nvSpPr>
              <p:spPr bwMode="auto">
                <a:xfrm>
                  <a:off x="2149" y="978"/>
                  <a:ext cx="200" cy="116"/>
                </a:xfrm>
                <a:custGeom>
                  <a:avLst/>
                  <a:gdLst>
                    <a:gd name="T0" fmla="*/ 1 w 21600"/>
                    <a:gd name="T1" fmla="*/ 0 h 21600"/>
                    <a:gd name="T2" fmla="*/ 0 w 21600"/>
                    <a:gd name="T3" fmla="*/ 0 h 21600"/>
                    <a:gd name="T4" fmla="*/ 0 w 21600"/>
                    <a:gd name="T5" fmla="*/ 0 h 21600"/>
                    <a:gd name="T6" fmla="*/ 0 w 21600"/>
                    <a:gd name="T7" fmla="*/ 1 h 21600"/>
                    <a:gd name="T8" fmla="*/ 1 w 21600"/>
                    <a:gd name="T9" fmla="*/ 1 h 21600"/>
                    <a:gd name="T10" fmla="*/ 2 w 21600"/>
                    <a:gd name="T11" fmla="*/ 1 h 21600"/>
                    <a:gd name="T12" fmla="*/ 2 w 21600"/>
                    <a:gd name="T13" fmla="*/ 0 h 21600"/>
                    <a:gd name="T14" fmla="*/ 2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2 w 21600"/>
                    <a:gd name="T25" fmla="*/ 3166 h 21600"/>
                    <a:gd name="T26" fmla="*/ 18468 w 21600"/>
                    <a:gd name="T27" fmla="*/ 1843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8" name="AutoShape 31">
                  <a:extLst>
                    <a:ext uri="{FF2B5EF4-FFF2-40B4-BE49-F238E27FC236}">
                      <a16:creationId xmlns:a16="http://schemas.microsoft.com/office/drawing/2014/main" id="{A8A40B47-1414-2E1E-3F0A-3F4624385EBF}"/>
                    </a:ext>
                  </a:extLst>
                </p:cNvPr>
                <p:cNvSpPr>
                  <a:spLocks noChangeArrowheads="1"/>
                </p:cNvSpPr>
                <p:nvPr/>
              </p:nvSpPr>
              <p:spPr bwMode="auto">
                <a:xfrm>
                  <a:off x="2070" y="1283"/>
                  <a:ext cx="199" cy="117"/>
                </a:xfrm>
                <a:custGeom>
                  <a:avLst/>
                  <a:gdLst>
                    <a:gd name="T0" fmla="*/ 1 w 21600"/>
                    <a:gd name="T1" fmla="*/ 0 h 21600"/>
                    <a:gd name="T2" fmla="*/ 0 w 21600"/>
                    <a:gd name="T3" fmla="*/ 0 h 21600"/>
                    <a:gd name="T4" fmla="*/ 0 w 21600"/>
                    <a:gd name="T5" fmla="*/ 0 h 21600"/>
                    <a:gd name="T6" fmla="*/ 0 w 21600"/>
                    <a:gd name="T7" fmla="*/ 1 h 21600"/>
                    <a:gd name="T8" fmla="*/ 1 w 21600"/>
                    <a:gd name="T9" fmla="*/ 1 h 21600"/>
                    <a:gd name="T10" fmla="*/ 2 w 21600"/>
                    <a:gd name="T11" fmla="*/ 1 h 21600"/>
                    <a:gd name="T12" fmla="*/ 2 w 21600"/>
                    <a:gd name="T13" fmla="*/ 0 h 21600"/>
                    <a:gd name="T14" fmla="*/ 2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48 w 21600"/>
                    <a:gd name="T25" fmla="*/ 3138 h 21600"/>
                    <a:gd name="T26" fmla="*/ 18452 w 21600"/>
                    <a:gd name="T27" fmla="*/ 1846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9" name="Rectangle 32">
                  <a:extLst>
                    <a:ext uri="{FF2B5EF4-FFF2-40B4-BE49-F238E27FC236}">
                      <a16:creationId xmlns:a16="http://schemas.microsoft.com/office/drawing/2014/main" id="{BF137ED1-26DC-A5CC-6D3E-695FC31E4122}"/>
                    </a:ext>
                  </a:extLst>
                </p:cNvPr>
                <p:cNvSpPr>
                  <a:spLocks noChangeArrowheads="1"/>
                </p:cNvSpPr>
                <p:nvPr/>
              </p:nvSpPr>
              <p:spPr bwMode="auto">
                <a:xfrm>
                  <a:off x="1790" y="944"/>
                  <a:ext cx="639" cy="543"/>
                </a:xfrm>
                <a:prstGeom prst="rect">
                  <a:avLst/>
                </a:prstGeom>
                <a:noFill/>
                <a:ln w="19050">
                  <a:solidFill>
                    <a:srgbClr val="CFDBFD"/>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nvGrpSpPr>
              <p:cNvPr id="48154" name="Group 33">
                <a:extLst>
                  <a:ext uri="{FF2B5EF4-FFF2-40B4-BE49-F238E27FC236}">
                    <a16:creationId xmlns:a16="http://schemas.microsoft.com/office/drawing/2014/main" id="{061CAD18-5681-FF7D-EE81-9A5F4708DDA5}"/>
                  </a:ext>
                </a:extLst>
              </p:cNvPr>
              <p:cNvGrpSpPr>
                <a:grpSpLocks/>
              </p:cNvGrpSpPr>
              <p:nvPr/>
            </p:nvGrpSpPr>
            <p:grpSpPr bwMode="auto">
              <a:xfrm>
                <a:off x="1111" y="1521"/>
                <a:ext cx="1518" cy="1087"/>
                <a:chOff x="672" y="1824"/>
                <a:chExt cx="1824" cy="1536"/>
              </a:xfrm>
            </p:grpSpPr>
            <p:sp>
              <p:nvSpPr>
                <p:cNvPr id="23" name="AutoShape 34">
                  <a:extLst>
                    <a:ext uri="{FF2B5EF4-FFF2-40B4-BE49-F238E27FC236}">
                      <a16:creationId xmlns:a16="http://schemas.microsoft.com/office/drawing/2014/main" id="{5BE9DF5F-58FC-0F2D-647F-9246160E5E95}"/>
                    </a:ext>
                  </a:extLst>
                </p:cNvPr>
                <p:cNvSpPr>
                  <a:spLocks noChangeArrowheads="1"/>
                </p:cNvSpPr>
                <p:nvPr/>
              </p:nvSpPr>
              <p:spPr bwMode="auto">
                <a:xfrm>
                  <a:off x="960" y="2352"/>
                  <a:ext cx="334" cy="219"/>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4" name="AutoShape 35">
                  <a:extLst>
                    <a:ext uri="{FF2B5EF4-FFF2-40B4-BE49-F238E27FC236}">
                      <a16:creationId xmlns:a16="http://schemas.microsoft.com/office/drawing/2014/main" id="{B6873B95-69EB-317B-0A3A-B3D0B4E4320B}"/>
                    </a:ext>
                  </a:extLst>
                </p:cNvPr>
                <p:cNvSpPr>
                  <a:spLocks noChangeArrowheads="1"/>
                </p:cNvSpPr>
                <p:nvPr/>
              </p:nvSpPr>
              <p:spPr bwMode="auto">
                <a:xfrm>
                  <a:off x="1199" y="2160"/>
                  <a:ext cx="143" cy="165"/>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5" name="AutoShape 36">
                  <a:extLst>
                    <a:ext uri="{FF2B5EF4-FFF2-40B4-BE49-F238E27FC236}">
                      <a16:creationId xmlns:a16="http://schemas.microsoft.com/office/drawing/2014/main" id="{EE112C50-730B-BEF4-0529-EB80DBAE83C2}"/>
                    </a:ext>
                  </a:extLst>
                </p:cNvPr>
                <p:cNvSpPr>
                  <a:spLocks noChangeArrowheads="1"/>
                </p:cNvSpPr>
                <p:nvPr/>
              </p:nvSpPr>
              <p:spPr bwMode="auto">
                <a:xfrm>
                  <a:off x="816" y="2064"/>
                  <a:ext cx="288" cy="276"/>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6" name="AutoShape 37">
                  <a:extLst>
                    <a:ext uri="{FF2B5EF4-FFF2-40B4-BE49-F238E27FC236}">
                      <a16:creationId xmlns:a16="http://schemas.microsoft.com/office/drawing/2014/main" id="{FED68AC9-9085-8021-3EDF-A636BD3434BC}"/>
                    </a:ext>
                  </a:extLst>
                </p:cNvPr>
                <p:cNvSpPr>
                  <a:spLocks noChangeArrowheads="1"/>
                </p:cNvSpPr>
                <p:nvPr/>
              </p:nvSpPr>
              <p:spPr bwMode="auto">
                <a:xfrm>
                  <a:off x="1151" y="1920"/>
                  <a:ext cx="143" cy="165"/>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7" name="AutoShape 38">
                  <a:extLst>
                    <a:ext uri="{FF2B5EF4-FFF2-40B4-BE49-F238E27FC236}">
                      <a16:creationId xmlns:a16="http://schemas.microsoft.com/office/drawing/2014/main" id="{85D8F9B4-B6D8-A714-0EB9-00A7BBBAFF75}"/>
                    </a:ext>
                  </a:extLst>
                </p:cNvPr>
                <p:cNvSpPr>
                  <a:spLocks noChangeArrowheads="1"/>
                </p:cNvSpPr>
                <p:nvPr/>
              </p:nvSpPr>
              <p:spPr bwMode="auto">
                <a:xfrm>
                  <a:off x="768" y="1824"/>
                  <a:ext cx="336" cy="220"/>
                </a:xfrm>
                <a:custGeom>
                  <a:avLst/>
                  <a:gdLst>
                    <a:gd name="T0" fmla="*/ 3 w 21600"/>
                    <a:gd name="T1" fmla="*/ 0 h 21600"/>
                    <a:gd name="T2" fmla="*/ 1 w 21600"/>
                    <a:gd name="T3" fmla="*/ 0 h 21600"/>
                    <a:gd name="T4" fmla="*/ 0 w 21600"/>
                    <a:gd name="T5" fmla="*/ 1 h 21600"/>
                    <a:gd name="T6" fmla="*/ 1 w 21600"/>
                    <a:gd name="T7" fmla="*/ 2 h 21600"/>
                    <a:gd name="T8" fmla="*/ 3 w 21600"/>
                    <a:gd name="T9" fmla="*/ 2 h 21600"/>
                    <a:gd name="T10" fmla="*/ 4 w 21600"/>
                    <a:gd name="T11" fmla="*/ 2 h 21600"/>
                    <a:gd name="T12" fmla="*/ 5 w 21600"/>
                    <a:gd name="T13" fmla="*/ 1 h 21600"/>
                    <a:gd name="T14" fmla="*/ 4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42 h 21600"/>
                    <a:gd name="T26" fmla="*/ 18450 w 21600"/>
                    <a:gd name="T27" fmla="*/ 184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28" name="Rectangle 39">
                  <a:extLst>
                    <a:ext uri="{FF2B5EF4-FFF2-40B4-BE49-F238E27FC236}">
                      <a16:creationId xmlns:a16="http://schemas.microsoft.com/office/drawing/2014/main" id="{A8BA6FFC-06C1-29D1-8A79-D5E5EB614A50}"/>
                    </a:ext>
                  </a:extLst>
                </p:cNvPr>
                <p:cNvSpPr>
                  <a:spLocks noChangeArrowheads="1"/>
                </p:cNvSpPr>
                <p:nvPr/>
              </p:nvSpPr>
              <p:spPr bwMode="auto">
                <a:xfrm>
                  <a:off x="720" y="1824"/>
                  <a:ext cx="768" cy="769"/>
                </a:xfrm>
                <a:prstGeom prst="rect">
                  <a:avLst/>
                </a:prstGeom>
                <a:noFill/>
                <a:ln w="19050">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9" name="AutoShape 40">
                  <a:extLst>
                    <a:ext uri="{FF2B5EF4-FFF2-40B4-BE49-F238E27FC236}">
                      <a16:creationId xmlns:a16="http://schemas.microsoft.com/office/drawing/2014/main" id="{EE4A94D1-2F31-DEA1-F020-C22F72E5EAAC}"/>
                    </a:ext>
                  </a:extLst>
                </p:cNvPr>
                <p:cNvSpPr>
                  <a:spLocks noChangeArrowheads="1"/>
                </p:cNvSpPr>
                <p:nvPr/>
              </p:nvSpPr>
              <p:spPr bwMode="auto">
                <a:xfrm>
                  <a:off x="2017" y="1920"/>
                  <a:ext cx="383" cy="331"/>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0" name="AutoShape 41">
                  <a:extLst>
                    <a:ext uri="{FF2B5EF4-FFF2-40B4-BE49-F238E27FC236}">
                      <a16:creationId xmlns:a16="http://schemas.microsoft.com/office/drawing/2014/main" id="{96883DB5-EED9-4BFD-F831-570B9E9D9BD4}"/>
                    </a:ext>
                  </a:extLst>
                </p:cNvPr>
                <p:cNvSpPr>
                  <a:spLocks noChangeArrowheads="1"/>
                </p:cNvSpPr>
                <p:nvPr/>
              </p:nvSpPr>
              <p:spPr bwMode="auto">
                <a:xfrm>
                  <a:off x="2160" y="2304"/>
                  <a:ext cx="192" cy="219"/>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1" name="AutoShape 42">
                  <a:extLst>
                    <a:ext uri="{FF2B5EF4-FFF2-40B4-BE49-F238E27FC236}">
                      <a16:creationId xmlns:a16="http://schemas.microsoft.com/office/drawing/2014/main" id="{E592F7A3-9F0D-D794-8AAF-BBE5ADC8566C}"/>
                    </a:ext>
                  </a:extLst>
                </p:cNvPr>
                <p:cNvSpPr>
                  <a:spLocks noChangeArrowheads="1"/>
                </p:cNvSpPr>
                <p:nvPr/>
              </p:nvSpPr>
              <p:spPr bwMode="auto">
                <a:xfrm>
                  <a:off x="1824" y="2256"/>
                  <a:ext cx="192" cy="219"/>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2" name="AutoShape 43">
                  <a:extLst>
                    <a:ext uri="{FF2B5EF4-FFF2-40B4-BE49-F238E27FC236}">
                      <a16:creationId xmlns:a16="http://schemas.microsoft.com/office/drawing/2014/main" id="{085A37E5-1BE8-935B-F7E3-94AF739D8612}"/>
                    </a:ext>
                  </a:extLst>
                </p:cNvPr>
                <p:cNvSpPr>
                  <a:spLocks noChangeArrowheads="1"/>
                </p:cNvSpPr>
                <p:nvPr/>
              </p:nvSpPr>
              <p:spPr bwMode="auto">
                <a:xfrm>
                  <a:off x="1680" y="1920"/>
                  <a:ext cx="336" cy="276"/>
                </a:xfrm>
                <a:custGeom>
                  <a:avLst/>
                  <a:gdLst>
                    <a:gd name="T0" fmla="*/ 3 w 21600"/>
                    <a:gd name="T1" fmla="*/ 0 h 21600"/>
                    <a:gd name="T2" fmla="*/ 1 w 21600"/>
                    <a:gd name="T3" fmla="*/ 1 h 21600"/>
                    <a:gd name="T4" fmla="*/ 0 w 21600"/>
                    <a:gd name="T5" fmla="*/ 2 h 21600"/>
                    <a:gd name="T6" fmla="*/ 1 w 21600"/>
                    <a:gd name="T7" fmla="*/ 3 h 21600"/>
                    <a:gd name="T8" fmla="*/ 3 w 21600"/>
                    <a:gd name="T9" fmla="*/ 4 h 21600"/>
                    <a:gd name="T10" fmla="*/ 4 w 21600"/>
                    <a:gd name="T11" fmla="*/ 3 h 21600"/>
                    <a:gd name="T12" fmla="*/ 5 w 21600"/>
                    <a:gd name="T13" fmla="*/ 2 h 21600"/>
                    <a:gd name="T14" fmla="*/ 4 w 21600"/>
                    <a:gd name="T15" fmla="*/ 1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30 h 21600"/>
                    <a:gd name="T26" fmla="*/ 18450 w 21600"/>
                    <a:gd name="T27" fmla="*/ 1847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00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3" name="Rectangle 44">
                  <a:extLst>
                    <a:ext uri="{FF2B5EF4-FFF2-40B4-BE49-F238E27FC236}">
                      <a16:creationId xmlns:a16="http://schemas.microsoft.com/office/drawing/2014/main" id="{5C5EEF42-1247-DF9F-77C8-0A050C755622}"/>
                    </a:ext>
                  </a:extLst>
                </p:cNvPr>
                <p:cNvSpPr>
                  <a:spLocks noChangeArrowheads="1"/>
                </p:cNvSpPr>
                <p:nvPr/>
              </p:nvSpPr>
              <p:spPr bwMode="auto">
                <a:xfrm>
                  <a:off x="1584" y="1824"/>
                  <a:ext cx="864" cy="815"/>
                </a:xfrm>
                <a:prstGeom prst="rect">
                  <a:avLst/>
                </a:prstGeom>
                <a:noFill/>
                <a:ln w="19050">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4" name="AutoShape 45">
                  <a:extLst>
                    <a:ext uri="{FF2B5EF4-FFF2-40B4-BE49-F238E27FC236}">
                      <a16:creationId xmlns:a16="http://schemas.microsoft.com/office/drawing/2014/main" id="{DB3927F0-2468-5E7D-0D01-C55385F6CBB5}"/>
                    </a:ext>
                  </a:extLst>
                </p:cNvPr>
                <p:cNvSpPr>
                  <a:spLocks noChangeArrowheads="1"/>
                </p:cNvSpPr>
                <p:nvPr/>
              </p:nvSpPr>
              <p:spPr bwMode="auto">
                <a:xfrm>
                  <a:off x="1248" y="3072"/>
                  <a:ext cx="192" cy="220"/>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5" name="AutoShape 46">
                  <a:extLst>
                    <a:ext uri="{FF2B5EF4-FFF2-40B4-BE49-F238E27FC236}">
                      <a16:creationId xmlns:a16="http://schemas.microsoft.com/office/drawing/2014/main" id="{F42197F4-1BC9-552D-996D-8DDFABB6E1B6}"/>
                    </a:ext>
                  </a:extLst>
                </p:cNvPr>
                <p:cNvSpPr>
                  <a:spLocks noChangeArrowheads="1"/>
                </p:cNvSpPr>
                <p:nvPr/>
              </p:nvSpPr>
              <p:spPr bwMode="auto">
                <a:xfrm>
                  <a:off x="720" y="2832"/>
                  <a:ext cx="288" cy="277"/>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6" name="AutoShape 47">
                  <a:extLst>
                    <a:ext uri="{FF2B5EF4-FFF2-40B4-BE49-F238E27FC236}">
                      <a16:creationId xmlns:a16="http://schemas.microsoft.com/office/drawing/2014/main" id="{9C07D124-8F54-E509-E314-15C7ABC0ECFD}"/>
                    </a:ext>
                  </a:extLst>
                </p:cNvPr>
                <p:cNvSpPr>
                  <a:spLocks noChangeArrowheads="1"/>
                </p:cNvSpPr>
                <p:nvPr/>
              </p:nvSpPr>
              <p:spPr bwMode="auto">
                <a:xfrm>
                  <a:off x="1008" y="3072"/>
                  <a:ext cx="191" cy="220"/>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7" name="AutoShape 48">
                  <a:extLst>
                    <a:ext uri="{FF2B5EF4-FFF2-40B4-BE49-F238E27FC236}">
                      <a16:creationId xmlns:a16="http://schemas.microsoft.com/office/drawing/2014/main" id="{069A975C-9BBB-33A5-4A88-24BC22EFD7F2}"/>
                    </a:ext>
                  </a:extLst>
                </p:cNvPr>
                <p:cNvSpPr>
                  <a:spLocks noChangeArrowheads="1"/>
                </p:cNvSpPr>
                <p:nvPr/>
              </p:nvSpPr>
              <p:spPr bwMode="auto">
                <a:xfrm>
                  <a:off x="1105" y="2783"/>
                  <a:ext cx="335" cy="219"/>
                </a:xfrm>
                <a:custGeom>
                  <a:avLst/>
                  <a:gdLst>
                    <a:gd name="T0" fmla="*/ 3 w 21600"/>
                    <a:gd name="T1" fmla="*/ 0 h 21600"/>
                    <a:gd name="T2" fmla="*/ 1 w 21600"/>
                    <a:gd name="T3" fmla="*/ 0 h 21600"/>
                    <a:gd name="T4" fmla="*/ 0 w 21600"/>
                    <a:gd name="T5" fmla="*/ 1 h 21600"/>
                    <a:gd name="T6" fmla="*/ 1 w 21600"/>
                    <a:gd name="T7" fmla="*/ 2 h 21600"/>
                    <a:gd name="T8" fmla="*/ 3 w 21600"/>
                    <a:gd name="T9" fmla="*/ 2 h 21600"/>
                    <a:gd name="T10" fmla="*/ 4 w 21600"/>
                    <a:gd name="T11" fmla="*/ 2 h 21600"/>
                    <a:gd name="T12" fmla="*/ 5 w 21600"/>
                    <a:gd name="T13" fmla="*/ 1 h 21600"/>
                    <a:gd name="T14" fmla="*/ 4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42 h 21600"/>
                    <a:gd name="T26" fmla="*/ 18450 w 21600"/>
                    <a:gd name="T27" fmla="*/ 184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8" name="Rectangle 49">
                  <a:extLst>
                    <a:ext uri="{FF2B5EF4-FFF2-40B4-BE49-F238E27FC236}">
                      <a16:creationId xmlns:a16="http://schemas.microsoft.com/office/drawing/2014/main" id="{12A814F3-1563-ACD3-F488-4C994970A455}"/>
                    </a:ext>
                  </a:extLst>
                </p:cNvPr>
                <p:cNvSpPr>
                  <a:spLocks noChangeArrowheads="1"/>
                </p:cNvSpPr>
                <p:nvPr/>
              </p:nvSpPr>
              <p:spPr bwMode="auto">
                <a:xfrm>
                  <a:off x="672" y="2735"/>
                  <a:ext cx="864" cy="625"/>
                </a:xfrm>
                <a:prstGeom prst="rect">
                  <a:avLst/>
                </a:prstGeom>
                <a:noFill/>
                <a:ln w="19050">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9" name="AutoShape 50">
                  <a:extLst>
                    <a:ext uri="{FF2B5EF4-FFF2-40B4-BE49-F238E27FC236}">
                      <a16:creationId xmlns:a16="http://schemas.microsoft.com/office/drawing/2014/main" id="{2A0B7041-0846-B58D-21BC-5328AEC23040}"/>
                    </a:ext>
                  </a:extLst>
                </p:cNvPr>
                <p:cNvSpPr>
                  <a:spLocks noChangeArrowheads="1"/>
                </p:cNvSpPr>
                <p:nvPr/>
              </p:nvSpPr>
              <p:spPr bwMode="auto">
                <a:xfrm>
                  <a:off x="2208" y="3072"/>
                  <a:ext cx="192" cy="220"/>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0" name="AutoShape 51">
                  <a:extLst>
                    <a:ext uri="{FF2B5EF4-FFF2-40B4-BE49-F238E27FC236}">
                      <a16:creationId xmlns:a16="http://schemas.microsoft.com/office/drawing/2014/main" id="{74640C22-89D4-84B2-68A5-E80C1F866C1A}"/>
                    </a:ext>
                  </a:extLst>
                </p:cNvPr>
                <p:cNvSpPr>
                  <a:spLocks noChangeArrowheads="1"/>
                </p:cNvSpPr>
                <p:nvPr/>
              </p:nvSpPr>
              <p:spPr bwMode="auto">
                <a:xfrm>
                  <a:off x="1680" y="2832"/>
                  <a:ext cx="288" cy="277"/>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1" name="AutoShape 52">
                  <a:extLst>
                    <a:ext uri="{FF2B5EF4-FFF2-40B4-BE49-F238E27FC236}">
                      <a16:creationId xmlns:a16="http://schemas.microsoft.com/office/drawing/2014/main" id="{03383730-11D0-AF2E-863D-F77B4162C52A}"/>
                    </a:ext>
                  </a:extLst>
                </p:cNvPr>
                <p:cNvSpPr>
                  <a:spLocks noChangeArrowheads="1"/>
                </p:cNvSpPr>
                <p:nvPr/>
              </p:nvSpPr>
              <p:spPr bwMode="auto">
                <a:xfrm>
                  <a:off x="1969" y="3072"/>
                  <a:ext cx="191" cy="220"/>
                </a:xfrm>
                <a:custGeom>
                  <a:avLst/>
                  <a:gdLst>
                    <a:gd name="T0" fmla="*/ 1 w 21600"/>
                    <a:gd name="T1" fmla="*/ 0 h 21600"/>
                    <a:gd name="T2" fmla="*/ 0 w 21600"/>
                    <a:gd name="T3" fmla="*/ 0 h 21600"/>
                    <a:gd name="T4" fmla="*/ 0 w 21600"/>
                    <a:gd name="T5" fmla="*/ 1 h 21600"/>
                    <a:gd name="T6" fmla="*/ 0 w 21600"/>
                    <a:gd name="T7" fmla="*/ 2 h 21600"/>
                    <a:gd name="T8" fmla="*/ 1 w 21600"/>
                    <a:gd name="T9" fmla="*/ 2 h 21600"/>
                    <a:gd name="T10" fmla="*/ 1 w 21600"/>
                    <a:gd name="T11" fmla="*/ 2 h 21600"/>
                    <a:gd name="T12" fmla="*/ 2 w 21600"/>
                    <a:gd name="T13" fmla="*/ 1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42 h 21600"/>
                    <a:gd name="T26" fmla="*/ 18450 w 21600"/>
                    <a:gd name="T27" fmla="*/ 184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2" name="AutoShape 53">
                  <a:extLst>
                    <a:ext uri="{FF2B5EF4-FFF2-40B4-BE49-F238E27FC236}">
                      <a16:creationId xmlns:a16="http://schemas.microsoft.com/office/drawing/2014/main" id="{9839B2CF-23AD-816D-9550-BDFE4A3A3CBB}"/>
                    </a:ext>
                  </a:extLst>
                </p:cNvPr>
                <p:cNvSpPr>
                  <a:spLocks noChangeArrowheads="1"/>
                </p:cNvSpPr>
                <p:nvPr/>
              </p:nvSpPr>
              <p:spPr bwMode="auto">
                <a:xfrm>
                  <a:off x="2063" y="2783"/>
                  <a:ext cx="334" cy="219"/>
                </a:xfrm>
                <a:custGeom>
                  <a:avLst/>
                  <a:gdLst>
                    <a:gd name="T0" fmla="*/ 3 w 21600"/>
                    <a:gd name="T1" fmla="*/ 0 h 21600"/>
                    <a:gd name="T2" fmla="*/ 1 w 21600"/>
                    <a:gd name="T3" fmla="*/ 0 h 21600"/>
                    <a:gd name="T4" fmla="*/ 0 w 21600"/>
                    <a:gd name="T5" fmla="*/ 1 h 21600"/>
                    <a:gd name="T6" fmla="*/ 1 w 21600"/>
                    <a:gd name="T7" fmla="*/ 2 h 21600"/>
                    <a:gd name="T8" fmla="*/ 3 w 21600"/>
                    <a:gd name="T9" fmla="*/ 2 h 21600"/>
                    <a:gd name="T10" fmla="*/ 4 w 21600"/>
                    <a:gd name="T11" fmla="*/ 2 h 21600"/>
                    <a:gd name="T12" fmla="*/ 5 w 21600"/>
                    <a:gd name="T13" fmla="*/ 1 h 21600"/>
                    <a:gd name="T14" fmla="*/ 4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42 h 21600"/>
                    <a:gd name="T26" fmla="*/ 18450 w 21600"/>
                    <a:gd name="T27" fmla="*/ 184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3" name="Rectangle 54">
                  <a:extLst>
                    <a:ext uri="{FF2B5EF4-FFF2-40B4-BE49-F238E27FC236}">
                      <a16:creationId xmlns:a16="http://schemas.microsoft.com/office/drawing/2014/main" id="{A3601D69-7A38-2112-356D-307ACE100469}"/>
                    </a:ext>
                  </a:extLst>
                </p:cNvPr>
                <p:cNvSpPr>
                  <a:spLocks noChangeArrowheads="1"/>
                </p:cNvSpPr>
                <p:nvPr/>
              </p:nvSpPr>
              <p:spPr bwMode="auto">
                <a:xfrm>
                  <a:off x="1632" y="2735"/>
                  <a:ext cx="864" cy="625"/>
                </a:xfrm>
                <a:prstGeom prst="rect">
                  <a:avLst/>
                </a:prstGeom>
                <a:noFill/>
                <a:ln w="19050">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grpSp>
      <p:sp>
        <p:nvSpPr>
          <p:cNvPr id="55" name="Rectangle 55">
            <a:extLst>
              <a:ext uri="{FF2B5EF4-FFF2-40B4-BE49-F238E27FC236}">
                <a16:creationId xmlns:a16="http://schemas.microsoft.com/office/drawing/2014/main" id="{B14F75C9-9819-7138-8479-8C3CD6175250}"/>
              </a:ext>
            </a:extLst>
          </p:cNvPr>
          <p:cNvSpPr>
            <a:spLocks noChangeArrowheads="1"/>
          </p:cNvSpPr>
          <p:nvPr/>
        </p:nvSpPr>
        <p:spPr bwMode="auto">
          <a:xfrm>
            <a:off x="1631950" y="1700213"/>
            <a:ext cx="8610600" cy="4038600"/>
          </a:xfrm>
          <a:prstGeom prst="rect">
            <a:avLst/>
          </a:prstGeom>
          <a:noFill/>
          <a:ln w="57150" cmpd="thinThick">
            <a:solidFill>
              <a:srgbClr val="333399"/>
            </a:solidFill>
            <a:miter lim="800000"/>
            <a:headEnd/>
            <a:tailEnd/>
          </a:ln>
          <a:effectLst>
            <a:prstShdw prst="shdw17" dist="17961" dir="2700000">
              <a:srgbClr val="1F1F5C"/>
            </a:prstShdw>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nvGrpSpPr>
          <p:cNvPr id="56" name="Group 56">
            <a:extLst>
              <a:ext uri="{FF2B5EF4-FFF2-40B4-BE49-F238E27FC236}">
                <a16:creationId xmlns:a16="http://schemas.microsoft.com/office/drawing/2014/main" id="{8B90E398-07A2-A3E0-D2AE-70F3A7127560}"/>
              </a:ext>
            </a:extLst>
          </p:cNvPr>
          <p:cNvGrpSpPr>
            <a:grpSpLocks/>
          </p:cNvGrpSpPr>
          <p:nvPr/>
        </p:nvGrpSpPr>
        <p:grpSpPr bwMode="auto">
          <a:xfrm>
            <a:off x="4375150" y="1928813"/>
            <a:ext cx="1371600" cy="1965325"/>
            <a:chOff x="1872" y="816"/>
            <a:chExt cx="864" cy="1238"/>
          </a:xfrm>
        </p:grpSpPr>
        <p:sp>
          <p:nvSpPr>
            <p:cNvPr id="57" name="AutoShape 57">
              <a:extLst>
                <a:ext uri="{FF2B5EF4-FFF2-40B4-BE49-F238E27FC236}">
                  <a16:creationId xmlns:a16="http://schemas.microsoft.com/office/drawing/2014/main" id="{6A777D1C-4C50-DDC4-C679-B012E5753463}"/>
                </a:ext>
              </a:extLst>
            </p:cNvPr>
            <p:cNvSpPr>
              <a:spLocks noChangeArrowheads="1"/>
            </p:cNvSpPr>
            <p:nvPr/>
          </p:nvSpPr>
          <p:spPr bwMode="auto">
            <a:xfrm>
              <a:off x="2112" y="1680"/>
              <a:ext cx="492" cy="374"/>
            </a:xfrm>
            <a:custGeom>
              <a:avLst/>
              <a:gdLst>
                <a:gd name="T0" fmla="*/ 8 w 21600"/>
                <a:gd name="T1" fmla="*/ 0 h 21600"/>
                <a:gd name="T2" fmla="*/ 0 w 21600"/>
                <a:gd name="T3" fmla="*/ 3 h 21600"/>
                <a:gd name="T4" fmla="*/ 8 w 21600"/>
                <a:gd name="T5" fmla="*/ 6 h 21600"/>
                <a:gd name="T6" fmla="*/ 11 w 21600"/>
                <a:gd name="T7" fmla="*/ 3 h 21600"/>
                <a:gd name="T8" fmla="*/ 17694720 60000 65536"/>
                <a:gd name="T9" fmla="*/ 11796480 60000 65536"/>
                <a:gd name="T10" fmla="*/ 5898240 60000 65536"/>
                <a:gd name="T11" fmla="*/ 0 60000 65536"/>
                <a:gd name="T12" fmla="*/ 3380 w 21600"/>
                <a:gd name="T13" fmla="*/ 5429 h 21600"/>
                <a:gd name="T14" fmla="*/ 18922 w 21600"/>
                <a:gd name="T15" fmla="*/ 16229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CC0000"/>
            </a:solidFill>
            <a:ln w="9525">
              <a:solidFill>
                <a:srgbClr val="CC0000"/>
              </a:solidFill>
              <a:miter lim="800000"/>
              <a:headEnd/>
              <a:tailEn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58" name="Text Box 58">
              <a:extLst>
                <a:ext uri="{FF2B5EF4-FFF2-40B4-BE49-F238E27FC236}">
                  <a16:creationId xmlns:a16="http://schemas.microsoft.com/office/drawing/2014/main" id="{8CCA80EB-2A2F-9820-EB31-72A917F03B14}"/>
                </a:ext>
              </a:extLst>
            </p:cNvPr>
            <p:cNvSpPr txBox="1">
              <a:spLocks noChangeArrowheads="1"/>
            </p:cNvSpPr>
            <p:nvPr/>
          </p:nvSpPr>
          <p:spPr bwMode="auto">
            <a:xfrm>
              <a:off x="1872" y="816"/>
              <a:ext cx="864" cy="256"/>
            </a:xfrm>
            <a:prstGeom prst="rect">
              <a:avLst/>
            </a:prstGeom>
            <a:noFill/>
            <a:ln w="9525">
              <a:solidFill>
                <a:srgbClr val="CC0000"/>
              </a:solidFill>
              <a:miter lim="800000"/>
              <a:headEnd/>
              <a:tailEnd/>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2000" b="1" kern="0">
                  <a:solidFill>
                    <a:srgbClr val="CC0000"/>
                  </a:solidFill>
                </a:rPr>
                <a:t>1ª etapa</a:t>
              </a:r>
            </a:p>
          </p:txBody>
        </p:sp>
      </p:grpSp>
      <p:sp>
        <p:nvSpPr>
          <p:cNvPr id="59" name="Text Box 59">
            <a:extLst>
              <a:ext uri="{FF2B5EF4-FFF2-40B4-BE49-F238E27FC236}">
                <a16:creationId xmlns:a16="http://schemas.microsoft.com/office/drawing/2014/main" id="{8C5D8660-57F1-B0C9-4873-C946759A8149}"/>
              </a:ext>
            </a:extLst>
          </p:cNvPr>
          <p:cNvSpPr txBox="1">
            <a:spLocks noChangeArrowheads="1"/>
          </p:cNvSpPr>
          <p:nvPr/>
        </p:nvSpPr>
        <p:spPr bwMode="auto">
          <a:xfrm>
            <a:off x="7804150" y="4976813"/>
            <a:ext cx="22733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CL" sz="1600" b="1" i="1">
                <a:solidFill>
                  <a:srgbClr val="000099"/>
                </a:solidFill>
                <a:latin typeface="Arial Rounded MT Bold" panose="020F0704030504030204" pitchFamily="34" charset="0"/>
              </a:rPr>
              <a:t>MUESTRA DE UNIDADES ÚLTIMAS</a:t>
            </a:r>
          </a:p>
        </p:txBody>
      </p:sp>
      <p:grpSp>
        <p:nvGrpSpPr>
          <p:cNvPr id="60" name="Group 60">
            <a:extLst>
              <a:ext uri="{FF2B5EF4-FFF2-40B4-BE49-F238E27FC236}">
                <a16:creationId xmlns:a16="http://schemas.microsoft.com/office/drawing/2014/main" id="{7BF5347A-D935-5AE3-C770-75D5F3198B2A}"/>
              </a:ext>
            </a:extLst>
          </p:cNvPr>
          <p:cNvGrpSpPr>
            <a:grpSpLocks/>
          </p:cNvGrpSpPr>
          <p:nvPr/>
        </p:nvGrpSpPr>
        <p:grpSpPr bwMode="auto">
          <a:xfrm>
            <a:off x="8261350" y="2843213"/>
            <a:ext cx="838200" cy="1676400"/>
            <a:chOff x="4320" y="1392"/>
            <a:chExt cx="528" cy="1056"/>
          </a:xfrm>
        </p:grpSpPr>
        <p:sp>
          <p:nvSpPr>
            <p:cNvPr id="61" name="AutoShape 61">
              <a:extLst>
                <a:ext uri="{FF2B5EF4-FFF2-40B4-BE49-F238E27FC236}">
                  <a16:creationId xmlns:a16="http://schemas.microsoft.com/office/drawing/2014/main" id="{F6E59BAB-5A17-5602-992A-DB47DF6B6245}"/>
                </a:ext>
              </a:extLst>
            </p:cNvPr>
            <p:cNvSpPr>
              <a:spLocks noChangeArrowheads="1"/>
            </p:cNvSpPr>
            <p:nvPr/>
          </p:nvSpPr>
          <p:spPr bwMode="auto">
            <a:xfrm>
              <a:off x="4512" y="1728"/>
              <a:ext cx="160" cy="156"/>
            </a:xfrm>
            <a:prstGeom prst="triangle">
              <a:avLst>
                <a:gd name="adj" fmla="val 50000"/>
              </a:avLst>
            </a:prstGeom>
            <a:solidFill>
              <a:srgbClr val="339933"/>
            </a:solidFill>
            <a:ln w="9525">
              <a:solidFill>
                <a:srgbClr val="40458C"/>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62" name="AutoShape 62">
              <a:extLst>
                <a:ext uri="{FF2B5EF4-FFF2-40B4-BE49-F238E27FC236}">
                  <a16:creationId xmlns:a16="http://schemas.microsoft.com/office/drawing/2014/main" id="{31580FF8-1DD6-E24E-769E-2696EB813B62}"/>
                </a:ext>
              </a:extLst>
            </p:cNvPr>
            <p:cNvSpPr>
              <a:spLocks noChangeArrowheads="1"/>
            </p:cNvSpPr>
            <p:nvPr/>
          </p:nvSpPr>
          <p:spPr bwMode="auto">
            <a:xfrm>
              <a:off x="4464" y="2064"/>
              <a:ext cx="240" cy="192"/>
            </a:xfrm>
            <a:prstGeom prst="octagon">
              <a:avLst>
                <a:gd name="adj" fmla="val 29287"/>
              </a:avLst>
            </a:prstGeom>
            <a:solidFill>
              <a:srgbClr val="9999FF"/>
            </a:solidFill>
            <a:ln w="9525">
              <a:solidFill>
                <a:srgbClr val="40458C"/>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63" name="AutoShape 63">
              <a:extLst>
                <a:ext uri="{FF2B5EF4-FFF2-40B4-BE49-F238E27FC236}">
                  <a16:creationId xmlns:a16="http://schemas.microsoft.com/office/drawing/2014/main" id="{E23F8E24-6423-4BF0-3ACC-6915E61A60A8}"/>
                </a:ext>
              </a:extLst>
            </p:cNvPr>
            <p:cNvSpPr>
              <a:spLocks noChangeArrowheads="1"/>
            </p:cNvSpPr>
            <p:nvPr/>
          </p:nvSpPr>
          <p:spPr bwMode="auto">
            <a:xfrm>
              <a:off x="4464" y="1488"/>
              <a:ext cx="200" cy="117"/>
            </a:xfrm>
            <a:custGeom>
              <a:avLst/>
              <a:gdLst>
                <a:gd name="T0" fmla="*/ 1 w 21600"/>
                <a:gd name="T1" fmla="*/ 0 h 21600"/>
                <a:gd name="T2" fmla="*/ 0 w 21600"/>
                <a:gd name="T3" fmla="*/ 0 h 21600"/>
                <a:gd name="T4" fmla="*/ 0 w 21600"/>
                <a:gd name="T5" fmla="*/ 0 h 21600"/>
                <a:gd name="T6" fmla="*/ 0 w 21600"/>
                <a:gd name="T7" fmla="*/ 1 h 21600"/>
                <a:gd name="T8" fmla="*/ 1 w 21600"/>
                <a:gd name="T9" fmla="*/ 1 h 21600"/>
                <a:gd name="T10" fmla="*/ 2 w 21600"/>
                <a:gd name="T11" fmla="*/ 1 h 21600"/>
                <a:gd name="T12" fmla="*/ 2 w 21600"/>
                <a:gd name="T13" fmla="*/ 0 h 21600"/>
                <a:gd name="T14" fmla="*/ 2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2 w 21600"/>
                <a:gd name="T25" fmla="*/ 3138 h 21600"/>
                <a:gd name="T26" fmla="*/ 18468 w 21600"/>
                <a:gd name="T27" fmla="*/ 1846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w="9525">
              <a:solidFill>
                <a:srgbClr val="40458C"/>
              </a:solidFill>
              <a:round/>
              <a:headEnd/>
              <a:tailEn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64" name="Oval 64">
              <a:extLst>
                <a:ext uri="{FF2B5EF4-FFF2-40B4-BE49-F238E27FC236}">
                  <a16:creationId xmlns:a16="http://schemas.microsoft.com/office/drawing/2014/main" id="{93350651-6D1D-5D1F-F39D-FE1F6D70B76B}"/>
                </a:ext>
              </a:extLst>
            </p:cNvPr>
            <p:cNvSpPr>
              <a:spLocks noChangeArrowheads="1"/>
            </p:cNvSpPr>
            <p:nvPr/>
          </p:nvSpPr>
          <p:spPr bwMode="auto">
            <a:xfrm>
              <a:off x="4320" y="1392"/>
              <a:ext cx="528" cy="1056"/>
            </a:xfrm>
            <a:prstGeom prst="ellipse">
              <a:avLst/>
            </a:prstGeom>
            <a:noFill/>
            <a:ln w="9525">
              <a:solidFill>
                <a:srgbClr val="40458C"/>
              </a:solidFill>
              <a:round/>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nvGrpSpPr>
          <p:cNvPr id="65" name="Group 65">
            <a:extLst>
              <a:ext uri="{FF2B5EF4-FFF2-40B4-BE49-F238E27FC236}">
                <a16:creationId xmlns:a16="http://schemas.microsoft.com/office/drawing/2014/main" id="{BBA8EDAC-5556-F365-82BF-EFA5122007C3}"/>
              </a:ext>
            </a:extLst>
          </p:cNvPr>
          <p:cNvGrpSpPr>
            <a:grpSpLocks/>
          </p:cNvGrpSpPr>
          <p:nvPr/>
        </p:nvGrpSpPr>
        <p:grpSpPr bwMode="auto">
          <a:xfrm>
            <a:off x="6280150" y="1928813"/>
            <a:ext cx="2209800" cy="2133600"/>
            <a:chOff x="3072" y="816"/>
            <a:chExt cx="1392" cy="1344"/>
          </a:xfrm>
        </p:grpSpPr>
        <p:sp>
          <p:nvSpPr>
            <p:cNvPr id="66" name="Text Box 66">
              <a:extLst>
                <a:ext uri="{FF2B5EF4-FFF2-40B4-BE49-F238E27FC236}">
                  <a16:creationId xmlns:a16="http://schemas.microsoft.com/office/drawing/2014/main" id="{DC983C34-FEAA-EB3E-34AA-62F0906220B4}"/>
                </a:ext>
              </a:extLst>
            </p:cNvPr>
            <p:cNvSpPr txBox="1">
              <a:spLocks noChangeArrowheads="1"/>
            </p:cNvSpPr>
            <p:nvPr/>
          </p:nvSpPr>
          <p:spPr bwMode="auto">
            <a:xfrm>
              <a:off x="3600" y="816"/>
              <a:ext cx="864" cy="256"/>
            </a:xfrm>
            <a:prstGeom prst="rect">
              <a:avLst/>
            </a:prstGeom>
            <a:noFill/>
            <a:ln w="9525">
              <a:solidFill>
                <a:srgbClr val="CC0000"/>
              </a:solidFill>
              <a:miter lim="800000"/>
              <a:headEnd/>
              <a:tailEnd/>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2000" b="1" kern="0">
                  <a:solidFill>
                    <a:srgbClr val="CC0000"/>
                  </a:solidFill>
                </a:rPr>
                <a:t>2ª etapa</a:t>
              </a:r>
            </a:p>
          </p:txBody>
        </p:sp>
        <p:sp>
          <p:nvSpPr>
            <p:cNvPr id="67" name="Line 67">
              <a:extLst>
                <a:ext uri="{FF2B5EF4-FFF2-40B4-BE49-F238E27FC236}">
                  <a16:creationId xmlns:a16="http://schemas.microsoft.com/office/drawing/2014/main" id="{F510BED3-F87A-8BA5-5A22-E697D7D2CAA9}"/>
                </a:ext>
              </a:extLst>
            </p:cNvPr>
            <p:cNvSpPr>
              <a:spLocks noChangeShapeType="1"/>
            </p:cNvSpPr>
            <p:nvPr/>
          </p:nvSpPr>
          <p:spPr bwMode="auto">
            <a:xfrm>
              <a:off x="3408" y="1440"/>
              <a:ext cx="1056" cy="96"/>
            </a:xfrm>
            <a:prstGeom prst="line">
              <a:avLst/>
            </a:prstGeom>
            <a:noFill/>
            <a:ln w="28575">
              <a:solidFill>
                <a:srgbClr val="CC0000"/>
              </a:solidFill>
              <a:round/>
              <a:headEnd/>
              <a:tailEnd type="triangle" w="med" len="me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68" name="Line 68">
              <a:extLst>
                <a:ext uri="{FF2B5EF4-FFF2-40B4-BE49-F238E27FC236}">
                  <a16:creationId xmlns:a16="http://schemas.microsoft.com/office/drawing/2014/main" id="{2201D756-AE0E-555C-EA67-444B026E59A8}"/>
                </a:ext>
              </a:extLst>
            </p:cNvPr>
            <p:cNvSpPr>
              <a:spLocks noChangeShapeType="1"/>
            </p:cNvSpPr>
            <p:nvPr/>
          </p:nvSpPr>
          <p:spPr bwMode="auto">
            <a:xfrm>
              <a:off x="3408" y="1632"/>
              <a:ext cx="1056" cy="192"/>
            </a:xfrm>
            <a:prstGeom prst="line">
              <a:avLst/>
            </a:prstGeom>
            <a:noFill/>
            <a:ln w="28575">
              <a:solidFill>
                <a:srgbClr val="CC0000"/>
              </a:solidFill>
              <a:round/>
              <a:headEnd/>
              <a:tailEnd type="triangle" w="med" len="me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69" name="Line 69">
              <a:extLst>
                <a:ext uri="{FF2B5EF4-FFF2-40B4-BE49-F238E27FC236}">
                  <a16:creationId xmlns:a16="http://schemas.microsoft.com/office/drawing/2014/main" id="{9C285E01-C07F-DAE8-2511-4506E12BA6E7}"/>
                </a:ext>
              </a:extLst>
            </p:cNvPr>
            <p:cNvSpPr>
              <a:spLocks noChangeShapeType="1"/>
            </p:cNvSpPr>
            <p:nvPr/>
          </p:nvSpPr>
          <p:spPr bwMode="auto">
            <a:xfrm flipV="1">
              <a:off x="3072" y="2112"/>
              <a:ext cx="1392" cy="48"/>
            </a:xfrm>
            <a:prstGeom prst="line">
              <a:avLst/>
            </a:prstGeom>
            <a:noFill/>
            <a:ln w="28575">
              <a:solidFill>
                <a:srgbClr val="CC0000"/>
              </a:solidFill>
              <a:round/>
              <a:headEnd/>
              <a:tailEnd type="triangle" w="med" len="me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sp>
        <p:nvSpPr>
          <p:cNvPr id="48139" name="Rectangle 70">
            <a:extLst>
              <a:ext uri="{FF2B5EF4-FFF2-40B4-BE49-F238E27FC236}">
                <a16:creationId xmlns:a16="http://schemas.microsoft.com/office/drawing/2014/main" id="{8EAB60D4-31F0-2274-414F-1E8C491D2621}"/>
              </a:ext>
            </a:extLst>
          </p:cNvPr>
          <p:cNvSpPr txBox="1">
            <a:spLocks noChangeArrowheads="1"/>
          </p:cNvSpPr>
          <p:nvPr/>
        </p:nvSpPr>
        <p:spPr bwMode="auto">
          <a:xfrm>
            <a:off x="2012950" y="938213"/>
            <a:ext cx="7772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s-CL">
                <a:solidFill>
                  <a:srgbClr val="333399"/>
                </a:solidFill>
                <a:latin typeface="Arial Black" panose="020B0A04020102020204" pitchFamily="34" charset="0"/>
              </a:rPr>
              <a:t>Muestreo bietápico</a:t>
            </a:r>
            <a:endParaRPr lang="es-ES" altLang="es-CL">
              <a:solidFill>
                <a:schemeClr val="tx2"/>
              </a:solidFill>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outHorizontal)">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left)">
                                      <p:cBhvr>
                                        <p:cTn id="12" dur="500"/>
                                        <p:tgtEl>
                                          <p:spTgt spid="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ou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wipe(left)">
                                      <p:cBhvr>
                                        <p:cTn id="32" dur="500"/>
                                        <p:tgtEl>
                                          <p:spTgt spid="6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box(out)">
                                      <p:cBhvr>
                                        <p:cTn id="3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9"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Marcador de número de diapositiva 1">
            <a:extLst>
              <a:ext uri="{FF2B5EF4-FFF2-40B4-BE49-F238E27FC236}">
                <a16:creationId xmlns:a16="http://schemas.microsoft.com/office/drawing/2014/main" id="{68665533-5AFF-C33D-10EF-2D68C561E92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DC966AC-8D2A-49A8-A21A-B6F9D47E1FF3}" type="slidenum">
              <a:rPr lang="es-ES" altLang="es-CL" sz="1200" smtClean="0">
                <a:latin typeface="Comic Sans MS" panose="030F0702030302020204" pitchFamily="66" charset="0"/>
              </a:rPr>
              <a:pPr>
                <a:spcBef>
                  <a:spcPct val="0"/>
                </a:spcBef>
                <a:buFontTx/>
                <a:buNone/>
              </a:pPr>
              <a:t>33</a:t>
            </a:fld>
            <a:endParaRPr lang="es-ES" altLang="es-CL" sz="1200">
              <a:latin typeface="Comic Sans MS" panose="030F0702030302020204" pitchFamily="66" charset="0"/>
            </a:endParaRPr>
          </a:p>
        </p:txBody>
      </p:sp>
      <p:grpSp>
        <p:nvGrpSpPr>
          <p:cNvPr id="51203" name="Group 25">
            <a:extLst>
              <a:ext uri="{FF2B5EF4-FFF2-40B4-BE49-F238E27FC236}">
                <a16:creationId xmlns:a16="http://schemas.microsoft.com/office/drawing/2014/main" id="{860FA3D8-169F-C559-6E49-095090A25EAD}"/>
              </a:ext>
            </a:extLst>
          </p:cNvPr>
          <p:cNvGrpSpPr>
            <a:grpSpLocks/>
          </p:cNvGrpSpPr>
          <p:nvPr/>
        </p:nvGrpSpPr>
        <p:grpSpPr bwMode="auto">
          <a:xfrm>
            <a:off x="3432175" y="3357563"/>
            <a:ext cx="5029200" cy="3168650"/>
            <a:chOff x="1440" y="2064"/>
            <a:chExt cx="3168" cy="2112"/>
          </a:xfrm>
        </p:grpSpPr>
        <p:grpSp>
          <p:nvGrpSpPr>
            <p:cNvPr id="51206" name="Group 24">
              <a:extLst>
                <a:ext uri="{FF2B5EF4-FFF2-40B4-BE49-F238E27FC236}">
                  <a16:creationId xmlns:a16="http://schemas.microsoft.com/office/drawing/2014/main" id="{4A6627F2-28AF-6314-E3F7-C05E6DE5EFBB}"/>
                </a:ext>
              </a:extLst>
            </p:cNvPr>
            <p:cNvGrpSpPr>
              <a:grpSpLocks/>
            </p:cNvGrpSpPr>
            <p:nvPr/>
          </p:nvGrpSpPr>
          <p:grpSpPr bwMode="auto">
            <a:xfrm>
              <a:off x="1440" y="2064"/>
              <a:ext cx="3168" cy="2112"/>
              <a:chOff x="1440" y="2064"/>
              <a:chExt cx="3168" cy="2112"/>
            </a:xfrm>
          </p:grpSpPr>
          <p:grpSp>
            <p:nvGrpSpPr>
              <p:cNvPr id="51208" name="Group 10">
                <a:extLst>
                  <a:ext uri="{FF2B5EF4-FFF2-40B4-BE49-F238E27FC236}">
                    <a16:creationId xmlns:a16="http://schemas.microsoft.com/office/drawing/2014/main" id="{33C0C3CD-A0FD-64C5-61B7-B360C413AEAD}"/>
                  </a:ext>
                </a:extLst>
              </p:cNvPr>
              <p:cNvGrpSpPr>
                <a:grpSpLocks/>
              </p:cNvGrpSpPr>
              <p:nvPr/>
            </p:nvGrpSpPr>
            <p:grpSpPr bwMode="auto">
              <a:xfrm>
                <a:off x="1440" y="2064"/>
                <a:ext cx="3168" cy="2112"/>
                <a:chOff x="964" y="1189"/>
                <a:chExt cx="3876" cy="2577"/>
              </a:xfrm>
            </p:grpSpPr>
            <p:sp>
              <p:nvSpPr>
                <p:cNvPr id="12" name="Oval 11">
                  <a:extLst>
                    <a:ext uri="{FF2B5EF4-FFF2-40B4-BE49-F238E27FC236}">
                      <a16:creationId xmlns:a16="http://schemas.microsoft.com/office/drawing/2014/main" id="{04EE7945-BF64-C349-1A3B-3C4ADBF82817}"/>
                    </a:ext>
                  </a:extLst>
                </p:cNvPr>
                <p:cNvSpPr>
                  <a:spLocks noChangeArrowheads="1"/>
                </p:cNvSpPr>
                <p:nvPr/>
              </p:nvSpPr>
              <p:spPr bwMode="auto">
                <a:xfrm>
                  <a:off x="964" y="1189"/>
                  <a:ext cx="3876" cy="2577"/>
                </a:xfrm>
                <a:prstGeom prst="ellipse">
                  <a:avLst/>
                </a:prstGeom>
                <a:solidFill>
                  <a:srgbClr val="000000"/>
                </a:solidFill>
                <a:ln w="12700">
                  <a:solidFill>
                    <a:srgbClr val="FFFFFF"/>
                  </a:solidFill>
                  <a:round/>
                  <a:headEnd/>
                  <a:tailEnd/>
                </a:ln>
                <a:effectLst>
                  <a:outerShdw dist="107763" dir="2700000" algn="ctr" rotWithShape="0">
                    <a:srgbClr val="FFFFFF"/>
                  </a:outerShdw>
                </a:effectLst>
              </p:spPr>
              <p:txBody>
                <a:bodyPr wrap="none" anchor="ctr"/>
                <a:lstStyle>
                  <a:lvl1pPr>
                    <a:spcBef>
                      <a:spcPct val="60000"/>
                    </a:spcBef>
                    <a:buClr>
                      <a:schemeClr val="tx1"/>
                    </a:buClr>
                    <a:buChar char="•"/>
                    <a:defRPr sz="3000">
                      <a:solidFill>
                        <a:schemeClr val="tx1"/>
                      </a:solidFill>
                      <a:latin typeface="Arial" panose="020B0604020202020204" pitchFamily="34" charset="0"/>
                    </a:defRPr>
                  </a:lvl1pPr>
                  <a:lvl2pPr marL="742950" indent="-285750">
                    <a:spcBef>
                      <a:spcPct val="40000"/>
                    </a:spcBef>
                    <a:buClr>
                      <a:schemeClr val="tx1"/>
                    </a:buClr>
                    <a:buChar char="–"/>
                    <a:defRPr sz="2600">
                      <a:solidFill>
                        <a:schemeClr val="tx1"/>
                      </a:solidFill>
                      <a:latin typeface="Arial" panose="020B0604020202020204" pitchFamily="34" charset="0"/>
                    </a:defRPr>
                  </a:lvl2pPr>
                  <a:lvl3pPr marL="1143000" indent="-228600">
                    <a:lnSpc>
                      <a:spcPct val="95000"/>
                    </a:lnSpc>
                    <a:spcBef>
                      <a:spcPct val="35000"/>
                    </a:spcBef>
                    <a:buClr>
                      <a:schemeClr val="tx1"/>
                    </a:buClr>
                    <a:buChar char="•"/>
                    <a:defRPr sz="2400">
                      <a:solidFill>
                        <a:schemeClr val="tx1"/>
                      </a:solidFill>
                      <a:latin typeface="Arial" panose="020B0604020202020204" pitchFamily="34" charset="0"/>
                    </a:defRPr>
                  </a:lvl3pPr>
                  <a:lvl4pPr marL="1600200" indent="-228600">
                    <a:lnSpc>
                      <a:spcPct val="75000"/>
                    </a:lnSpc>
                    <a:spcBef>
                      <a:spcPct val="30000"/>
                    </a:spcBef>
                    <a:buClr>
                      <a:schemeClr val="tx1"/>
                    </a:buClr>
                    <a:buChar char="–"/>
                    <a:defRPr sz="2000">
                      <a:solidFill>
                        <a:schemeClr val="tx1"/>
                      </a:solidFill>
                      <a:latin typeface="Arial" panose="020B0604020202020204" pitchFamily="34" charset="0"/>
                    </a:defRPr>
                  </a:lvl4pPr>
                  <a:lvl5pPr marL="2057400" indent="-228600">
                    <a:lnSpc>
                      <a:spcPct val="75000"/>
                    </a:lnSpc>
                    <a:spcBef>
                      <a:spcPct val="30000"/>
                    </a:spcBef>
                    <a:buClr>
                      <a:schemeClr val="tx1"/>
                    </a:buClr>
                    <a:buChar char="»"/>
                    <a:defRPr>
                      <a:solidFill>
                        <a:schemeClr val="tx1"/>
                      </a:solidFill>
                      <a:latin typeface="Arial" panose="020B0604020202020204" pitchFamily="34" charset="0"/>
                    </a:defRPr>
                  </a:lvl5pPr>
                  <a:lvl6pPr marL="25146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6pPr>
                  <a:lvl7pPr marL="29718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7pPr>
                  <a:lvl8pPr marL="34290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8pPr>
                  <a:lvl9pPr marL="38862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9pPr>
                </a:lstStyle>
                <a:p>
                  <a:pPr eaLnBrk="1" fontAlgn="auto" hangingPunct="1">
                    <a:spcBef>
                      <a:spcPct val="20000"/>
                    </a:spcBef>
                    <a:spcAft>
                      <a:spcPts val="0"/>
                    </a:spcAft>
                    <a:buClrTx/>
                    <a:defRPr/>
                  </a:pPr>
                  <a:endParaRPr kumimoji="1" lang="es-CL" altLang="es-CL" sz="2600" kern="0"/>
                </a:p>
              </p:txBody>
            </p:sp>
            <p:sp>
              <p:nvSpPr>
                <p:cNvPr id="13" name="Rectangle 12">
                  <a:extLst>
                    <a:ext uri="{FF2B5EF4-FFF2-40B4-BE49-F238E27FC236}">
                      <a16:creationId xmlns:a16="http://schemas.microsoft.com/office/drawing/2014/main" id="{6138AE53-DA32-AB68-B1AD-62D7EE571160}"/>
                    </a:ext>
                  </a:extLst>
                </p:cNvPr>
                <p:cNvSpPr>
                  <a:spLocks noChangeArrowheads="1"/>
                </p:cNvSpPr>
                <p:nvPr/>
              </p:nvSpPr>
              <p:spPr bwMode="auto">
                <a:xfrm>
                  <a:off x="2402" y="1270"/>
                  <a:ext cx="963" cy="336"/>
                </a:xfrm>
                <a:prstGeom prst="rect">
                  <a:avLst/>
                </a:prstGeom>
                <a:solidFill>
                  <a:srgbClr val="000000"/>
                </a:solidFill>
                <a:ln>
                  <a:noFill/>
                </a:ln>
                <a:effectLst/>
              </p:spPr>
              <p:txBody>
                <a:bodyPr wrap="none" lIns="81204" tIns="39889" rIns="81204" bIns="39889">
                  <a:spAutoFit/>
                </a:bodyPr>
                <a:lstStyle>
                  <a:lvl1pPr defTabSz="820738">
                    <a:spcBef>
                      <a:spcPct val="60000"/>
                    </a:spcBef>
                    <a:buClr>
                      <a:schemeClr val="tx1"/>
                    </a:buClr>
                    <a:buChar char="•"/>
                    <a:defRPr sz="3000">
                      <a:solidFill>
                        <a:schemeClr val="tx1"/>
                      </a:solidFill>
                      <a:latin typeface="Arial" panose="020B0604020202020204" pitchFamily="34" charset="0"/>
                    </a:defRPr>
                  </a:lvl1pPr>
                  <a:lvl2pPr marL="742950" indent="-285750" defTabSz="820738">
                    <a:spcBef>
                      <a:spcPct val="40000"/>
                    </a:spcBef>
                    <a:buClr>
                      <a:schemeClr val="tx1"/>
                    </a:buClr>
                    <a:buChar char="–"/>
                    <a:defRPr sz="2600">
                      <a:solidFill>
                        <a:schemeClr val="tx1"/>
                      </a:solidFill>
                      <a:latin typeface="Arial" panose="020B0604020202020204" pitchFamily="34" charset="0"/>
                    </a:defRPr>
                  </a:lvl2pPr>
                  <a:lvl3pPr marL="1143000" indent="-228600" defTabSz="820738">
                    <a:lnSpc>
                      <a:spcPct val="95000"/>
                    </a:lnSpc>
                    <a:spcBef>
                      <a:spcPct val="35000"/>
                    </a:spcBef>
                    <a:buClr>
                      <a:schemeClr val="tx1"/>
                    </a:buClr>
                    <a:buChar char="•"/>
                    <a:defRPr sz="2400">
                      <a:solidFill>
                        <a:schemeClr val="tx1"/>
                      </a:solidFill>
                      <a:latin typeface="Arial" panose="020B0604020202020204" pitchFamily="34" charset="0"/>
                    </a:defRPr>
                  </a:lvl3pPr>
                  <a:lvl4pPr marL="1600200" indent="-228600" defTabSz="820738">
                    <a:lnSpc>
                      <a:spcPct val="75000"/>
                    </a:lnSpc>
                    <a:spcBef>
                      <a:spcPct val="30000"/>
                    </a:spcBef>
                    <a:buClr>
                      <a:schemeClr val="tx1"/>
                    </a:buClr>
                    <a:buChar char="–"/>
                    <a:defRPr sz="2000">
                      <a:solidFill>
                        <a:schemeClr val="tx1"/>
                      </a:solidFill>
                      <a:latin typeface="Arial" panose="020B0604020202020204" pitchFamily="34" charset="0"/>
                    </a:defRPr>
                  </a:lvl4pPr>
                  <a:lvl5pPr marL="2057400" indent="-228600" defTabSz="820738">
                    <a:lnSpc>
                      <a:spcPct val="75000"/>
                    </a:lnSpc>
                    <a:spcBef>
                      <a:spcPct val="30000"/>
                    </a:spcBef>
                    <a:buClr>
                      <a:schemeClr val="tx1"/>
                    </a:buClr>
                    <a:buChar char="»"/>
                    <a:defRPr>
                      <a:solidFill>
                        <a:schemeClr val="tx1"/>
                      </a:solidFill>
                      <a:latin typeface="Arial" panose="020B0604020202020204" pitchFamily="34" charset="0"/>
                    </a:defRPr>
                  </a:lvl5pPr>
                  <a:lvl6pPr marL="2514600" indent="-228600" defTabSz="820738"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6pPr>
                  <a:lvl7pPr marL="2971800" indent="-228600" defTabSz="820738"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7pPr>
                  <a:lvl8pPr marL="3429000" indent="-228600" defTabSz="820738"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8pPr>
                  <a:lvl9pPr marL="3886200" indent="-228600" defTabSz="820738"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9pPr>
                </a:lstStyle>
                <a:p>
                  <a:pPr algn="ctr" eaLnBrk="1" fontAlgn="auto" hangingPunct="1">
                    <a:lnSpc>
                      <a:spcPct val="90000"/>
                    </a:lnSpc>
                    <a:spcBef>
                      <a:spcPct val="20000"/>
                    </a:spcBef>
                    <a:spcAft>
                      <a:spcPts val="0"/>
                    </a:spcAft>
                    <a:buClrTx/>
                    <a:defRPr/>
                  </a:pPr>
                  <a:r>
                    <a:rPr kumimoji="1" lang="es-ES" altLang="es-CL" sz="2400" kern="0"/>
                    <a:t>Ciudad</a:t>
                  </a:r>
                  <a:endParaRPr kumimoji="1" lang="es-ES" altLang="es-CL" sz="2500" kern="0"/>
                </a:p>
              </p:txBody>
            </p:sp>
          </p:grpSp>
          <p:sp>
            <p:nvSpPr>
              <p:cNvPr id="8" name="Oval 14">
                <a:extLst>
                  <a:ext uri="{FF2B5EF4-FFF2-40B4-BE49-F238E27FC236}">
                    <a16:creationId xmlns:a16="http://schemas.microsoft.com/office/drawing/2014/main" id="{672F1822-D1F3-34F4-2C43-D7D4BBE8699C}"/>
                  </a:ext>
                </a:extLst>
              </p:cNvPr>
              <p:cNvSpPr>
                <a:spLocks noChangeArrowheads="1"/>
              </p:cNvSpPr>
              <p:nvPr/>
            </p:nvSpPr>
            <p:spPr bwMode="auto">
              <a:xfrm>
                <a:off x="1824" y="2352"/>
                <a:ext cx="2419" cy="1524"/>
              </a:xfrm>
              <a:prstGeom prst="ellipse">
                <a:avLst/>
              </a:prstGeom>
              <a:solidFill>
                <a:srgbClr val="008000"/>
              </a:solidFill>
              <a:ln w="12700">
                <a:solidFill>
                  <a:srgbClr val="FFFFFF"/>
                </a:solidFill>
                <a:round/>
                <a:headEnd/>
                <a:tailEnd/>
              </a:ln>
              <a:effectLst>
                <a:outerShdw dist="107763" dir="2700000" algn="ctr" rotWithShape="0">
                  <a:srgbClr val="FFFFFF"/>
                </a:outerShdw>
              </a:effectLst>
            </p:spPr>
            <p:txBody>
              <a:bodyPr wrap="none" anchor="ctr"/>
              <a:lstStyle>
                <a:lvl1pPr>
                  <a:spcBef>
                    <a:spcPct val="60000"/>
                  </a:spcBef>
                  <a:buClr>
                    <a:schemeClr val="tx1"/>
                  </a:buClr>
                  <a:buChar char="•"/>
                  <a:defRPr sz="3000">
                    <a:solidFill>
                      <a:schemeClr val="tx1"/>
                    </a:solidFill>
                    <a:latin typeface="Arial" panose="020B0604020202020204" pitchFamily="34" charset="0"/>
                  </a:defRPr>
                </a:lvl1pPr>
                <a:lvl2pPr marL="742950" indent="-285750">
                  <a:spcBef>
                    <a:spcPct val="40000"/>
                  </a:spcBef>
                  <a:buClr>
                    <a:schemeClr val="tx1"/>
                  </a:buClr>
                  <a:buChar char="–"/>
                  <a:defRPr sz="2600">
                    <a:solidFill>
                      <a:schemeClr val="tx1"/>
                    </a:solidFill>
                    <a:latin typeface="Arial" panose="020B0604020202020204" pitchFamily="34" charset="0"/>
                  </a:defRPr>
                </a:lvl2pPr>
                <a:lvl3pPr marL="1143000" indent="-228600">
                  <a:lnSpc>
                    <a:spcPct val="95000"/>
                  </a:lnSpc>
                  <a:spcBef>
                    <a:spcPct val="35000"/>
                  </a:spcBef>
                  <a:buClr>
                    <a:schemeClr val="tx1"/>
                  </a:buClr>
                  <a:buChar char="•"/>
                  <a:defRPr sz="2400">
                    <a:solidFill>
                      <a:schemeClr val="tx1"/>
                    </a:solidFill>
                    <a:latin typeface="Arial" panose="020B0604020202020204" pitchFamily="34" charset="0"/>
                  </a:defRPr>
                </a:lvl3pPr>
                <a:lvl4pPr marL="1600200" indent="-228600">
                  <a:lnSpc>
                    <a:spcPct val="75000"/>
                  </a:lnSpc>
                  <a:spcBef>
                    <a:spcPct val="30000"/>
                  </a:spcBef>
                  <a:buClr>
                    <a:schemeClr val="tx1"/>
                  </a:buClr>
                  <a:buChar char="–"/>
                  <a:defRPr sz="2000">
                    <a:solidFill>
                      <a:schemeClr val="tx1"/>
                    </a:solidFill>
                    <a:latin typeface="Arial" panose="020B0604020202020204" pitchFamily="34" charset="0"/>
                  </a:defRPr>
                </a:lvl4pPr>
                <a:lvl5pPr marL="2057400" indent="-228600">
                  <a:lnSpc>
                    <a:spcPct val="75000"/>
                  </a:lnSpc>
                  <a:spcBef>
                    <a:spcPct val="30000"/>
                  </a:spcBef>
                  <a:buClr>
                    <a:schemeClr val="tx1"/>
                  </a:buClr>
                  <a:buChar char="»"/>
                  <a:defRPr>
                    <a:solidFill>
                      <a:schemeClr val="tx1"/>
                    </a:solidFill>
                    <a:latin typeface="Arial" panose="020B0604020202020204" pitchFamily="34" charset="0"/>
                  </a:defRPr>
                </a:lvl5pPr>
                <a:lvl6pPr marL="25146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6pPr>
                <a:lvl7pPr marL="29718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7pPr>
                <a:lvl8pPr marL="34290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8pPr>
                <a:lvl9pPr marL="38862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9pPr>
              </a:lstStyle>
              <a:p>
                <a:pPr eaLnBrk="1" fontAlgn="auto" hangingPunct="1">
                  <a:spcBef>
                    <a:spcPct val="20000"/>
                  </a:spcBef>
                  <a:spcAft>
                    <a:spcPts val="0"/>
                  </a:spcAft>
                  <a:buClrTx/>
                  <a:defRPr/>
                </a:pPr>
                <a:endParaRPr kumimoji="1" lang="es-CL" altLang="es-CL" sz="2600" kern="0"/>
              </a:p>
            </p:txBody>
          </p:sp>
          <p:sp>
            <p:nvSpPr>
              <p:cNvPr id="9" name="Oval 20">
                <a:extLst>
                  <a:ext uri="{FF2B5EF4-FFF2-40B4-BE49-F238E27FC236}">
                    <a16:creationId xmlns:a16="http://schemas.microsoft.com/office/drawing/2014/main" id="{575A4E77-74AF-8FD0-2305-97B449F8FF6E}"/>
                  </a:ext>
                </a:extLst>
              </p:cNvPr>
              <p:cNvSpPr>
                <a:spLocks noChangeArrowheads="1"/>
              </p:cNvSpPr>
              <p:nvPr/>
            </p:nvSpPr>
            <p:spPr bwMode="auto">
              <a:xfrm>
                <a:off x="2184" y="2640"/>
                <a:ext cx="1680" cy="963"/>
              </a:xfrm>
              <a:prstGeom prst="ellipse">
                <a:avLst/>
              </a:prstGeom>
              <a:solidFill>
                <a:srgbClr val="CCCCFF"/>
              </a:solidFill>
              <a:ln w="12700">
                <a:solidFill>
                  <a:srgbClr val="FFFFFF"/>
                </a:solidFill>
                <a:round/>
                <a:headEnd/>
                <a:tailEnd/>
              </a:ln>
              <a:effectLst>
                <a:outerShdw dist="91581" dir="2021404" algn="ctr" rotWithShape="0">
                  <a:srgbClr val="FFFFFF"/>
                </a:outerShdw>
              </a:effectLst>
            </p:spPr>
            <p:txBody>
              <a:bodyPr wrap="none" anchor="ctr"/>
              <a:lstStyle>
                <a:lvl1pPr>
                  <a:spcBef>
                    <a:spcPct val="60000"/>
                  </a:spcBef>
                  <a:buClr>
                    <a:schemeClr val="tx1"/>
                  </a:buClr>
                  <a:buChar char="•"/>
                  <a:defRPr sz="3000">
                    <a:solidFill>
                      <a:schemeClr val="tx1"/>
                    </a:solidFill>
                    <a:latin typeface="Arial" panose="020B0604020202020204" pitchFamily="34" charset="0"/>
                  </a:defRPr>
                </a:lvl1pPr>
                <a:lvl2pPr marL="742950" indent="-285750">
                  <a:spcBef>
                    <a:spcPct val="40000"/>
                  </a:spcBef>
                  <a:buClr>
                    <a:schemeClr val="tx1"/>
                  </a:buClr>
                  <a:buChar char="–"/>
                  <a:defRPr sz="2600">
                    <a:solidFill>
                      <a:schemeClr val="tx1"/>
                    </a:solidFill>
                    <a:latin typeface="Arial" panose="020B0604020202020204" pitchFamily="34" charset="0"/>
                  </a:defRPr>
                </a:lvl2pPr>
                <a:lvl3pPr marL="1143000" indent="-228600">
                  <a:lnSpc>
                    <a:spcPct val="95000"/>
                  </a:lnSpc>
                  <a:spcBef>
                    <a:spcPct val="35000"/>
                  </a:spcBef>
                  <a:buClr>
                    <a:schemeClr val="tx1"/>
                  </a:buClr>
                  <a:buChar char="•"/>
                  <a:defRPr sz="2400">
                    <a:solidFill>
                      <a:schemeClr val="tx1"/>
                    </a:solidFill>
                    <a:latin typeface="Arial" panose="020B0604020202020204" pitchFamily="34" charset="0"/>
                  </a:defRPr>
                </a:lvl3pPr>
                <a:lvl4pPr marL="1600200" indent="-228600">
                  <a:lnSpc>
                    <a:spcPct val="75000"/>
                  </a:lnSpc>
                  <a:spcBef>
                    <a:spcPct val="30000"/>
                  </a:spcBef>
                  <a:buClr>
                    <a:schemeClr val="tx1"/>
                  </a:buClr>
                  <a:buChar char="–"/>
                  <a:defRPr sz="2000">
                    <a:solidFill>
                      <a:schemeClr val="tx1"/>
                    </a:solidFill>
                    <a:latin typeface="Arial" panose="020B0604020202020204" pitchFamily="34" charset="0"/>
                  </a:defRPr>
                </a:lvl4pPr>
                <a:lvl5pPr marL="2057400" indent="-228600">
                  <a:lnSpc>
                    <a:spcPct val="75000"/>
                  </a:lnSpc>
                  <a:spcBef>
                    <a:spcPct val="30000"/>
                  </a:spcBef>
                  <a:buClr>
                    <a:schemeClr val="tx1"/>
                  </a:buClr>
                  <a:buChar char="»"/>
                  <a:defRPr>
                    <a:solidFill>
                      <a:schemeClr val="tx1"/>
                    </a:solidFill>
                    <a:latin typeface="Arial" panose="020B0604020202020204" pitchFamily="34" charset="0"/>
                  </a:defRPr>
                </a:lvl5pPr>
                <a:lvl6pPr marL="25146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6pPr>
                <a:lvl7pPr marL="29718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7pPr>
                <a:lvl8pPr marL="34290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8pPr>
                <a:lvl9pPr marL="38862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9pPr>
              </a:lstStyle>
              <a:p>
                <a:pPr eaLnBrk="1" fontAlgn="auto" hangingPunct="1">
                  <a:spcBef>
                    <a:spcPct val="20000"/>
                  </a:spcBef>
                  <a:spcAft>
                    <a:spcPts val="0"/>
                  </a:spcAft>
                  <a:buClrTx/>
                  <a:defRPr/>
                </a:pPr>
                <a:endParaRPr kumimoji="1" lang="es-CL" altLang="es-CL" sz="2600" kern="0"/>
              </a:p>
            </p:txBody>
          </p:sp>
          <p:sp>
            <p:nvSpPr>
              <p:cNvPr id="10" name="Text Box 21">
                <a:extLst>
                  <a:ext uri="{FF2B5EF4-FFF2-40B4-BE49-F238E27FC236}">
                    <a16:creationId xmlns:a16="http://schemas.microsoft.com/office/drawing/2014/main" id="{7188DE86-1A94-9DB9-4C08-980F3CBC981B}"/>
                  </a:ext>
                </a:extLst>
              </p:cNvPr>
              <p:cNvSpPr txBox="1">
                <a:spLocks noChangeArrowheads="1"/>
              </p:cNvSpPr>
              <p:nvPr/>
            </p:nvSpPr>
            <p:spPr bwMode="auto">
              <a:xfrm>
                <a:off x="2544" y="2640"/>
                <a:ext cx="864" cy="308"/>
              </a:xfrm>
              <a:prstGeom prst="rect">
                <a:avLst/>
              </a:prstGeom>
              <a:noFill/>
              <a:ln>
                <a:noFill/>
              </a:ln>
              <a:effectLst/>
            </p:spPr>
            <p:txBody>
              <a:bodyPr>
                <a:spAutoFit/>
              </a:bodyPr>
              <a:lstStyle>
                <a:lvl1pPr>
                  <a:spcBef>
                    <a:spcPct val="60000"/>
                  </a:spcBef>
                  <a:buClr>
                    <a:schemeClr val="tx1"/>
                  </a:buClr>
                  <a:buChar char="•"/>
                  <a:defRPr sz="3000">
                    <a:solidFill>
                      <a:schemeClr val="tx1"/>
                    </a:solidFill>
                    <a:latin typeface="Arial" panose="020B0604020202020204" pitchFamily="34" charset="0"/>
                  </a:defRPr>
                </a:lvl1pPr>
                <a:lvl2pPr marL="742950" indent="-285750">
                  <a:spcBef>
                    <a:spcPct val="40000"/>
                  </a:spcBef>
                  <a:buClr>
                    <a:schemeClr val="tx1"/>
                  </a:buClr>
                  <a:buChar char="–"/>
                  <a:defRPr sz="2600">
                    <a:solidFill>
                      <a:schemeClr val="tx1"/>
                    </a:solidFill>
                    <a:latin typeface="Arial" panose="020B0604020202020204" pitchFamily="34" charset="0"/>
                  </a:defRPr>
                </a:lvl2pPr>
                <a:lvl3pPr marL="1143000" indent="-228600">
                  <a:lnSpc>
                    <a:spcPct val="95000"/>
                  </a:lnSpc>
                  <a:spcBef>
                    <a:spcPct val="35000"/>
                  </a:spcBef>
                  <a:buClr>
                    <a:schemeClr val="tx1"/>
                  </a:buClr>
                  <a:buChar char="•"/>
                  <a:defRPr sz="2400">
                    <a:solidFill>
                      <a:schemeClr val="tx1"/>
                    </a:solidFill>
                    <a:latin typeface="Arial" panose="020B0604020202020204" pitchFamily="34" charset="0"/>
                  </a:defRPr>
                </a:lvl3pPr>
                <a:lvl4pPr marL="1600200" indent="-228600">
                  <a:lnSpc>
                    <a:spcPct val="75000"/>
                  </a:lnSpc>
                  <a:spcBef>
                    <a:spcPct val="30000"/>
                  </a:spcBef>
                  <a:buClr>
                    <a:schemeClr val="tx1"/>
                  </a:buClr>
                  <a:buChar char="–"/>
                  <a:defRPr sz="2000">
                    <a:solidFill>
                      <a:schemeClr val="tx1"/>
                    </a:solidFill>
                    <a:latin typeface="Arial" panose="020B0604020202020204" pitchFamily="34" charset="0"/>
                  </a:defRPr>
                </a:lvl4pPr>
                <a:lvl5pPr marL="2057400" indent="-228600">
                  <a:lnSpc>
                    <a:spcPct val="75000"/>
                  </a:lnSpc>
                  <a:spcBef>
                    <a:spcPct val="30000"/>
                  </a:spcBef>
                  <a:buClr>
                    <a:schemeClr val="tx1"/>
                  </a:buClr>
                  <a:buChar char="»"/>
                  <a:defRPr>
                    <a:solidFill>
                      <a:schemeClr val="tx1"/>
                    </a:solidFill>
                    <a:latin typeface="Arial" panose="020B0604020202020204" pitchFamily="34" charset="0"/>
                  </a:defRPr>
                </a:lvl5pPr>
                <a:lvl6pPr marL="25146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6pPr>
                <a:lvl7pPr marL="29718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7pPr>
                <a:lvl8pPr marL="34290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8pPr>
                <a:lvl9pPr marL="38862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9pPr>
              </a:lstStyle>
              <a:p>
                <a:pPr algn="ctr" eaLnBrk="1" fontAlgn="auto" hangingPunct="1">
                  <a:spcBef>
                    <a:spcPct val="50000"/>
                  </a:spcBef>
                  <a:spcAft>
                    <a:spcPts val="0"/>
                  </a:spcAft>
                  <a:buClrTx/>
                  <a:defRPr/>
                </a:pPr>
                <a:r>
                  <a:rPr kumimoji="1" lang="es-ES" altLang="es-CL" sz="2400" b="1" kern="0"/>
                  <a:t>Calle</a:t>
                </a:r>
                <a:endParaRPr kumimoji="1" lang="es-ES" altLang="es-CL" sz="2400" b="1" kern="0">
                  <a:latin typeface="Times New Roman" panose="02020603050405020304" pitchFamily="18" charset="0"/>
                </a:endParaRPr>
              </a:p>
            </p:txBody>
          </p:sp>
          <p:sp>
            <p:nvSpPr>
              <p:cNvPr id="11" name="Oval 19">
                <a:extLst>
                  <a:ext uri="{FF2B5EF4-FFF2-40B4-BE49-F238E27FC236}">
                    <a16:creationId xmlns:a16="http://schemas.microsoft.com/office/drawing/2014/main" id="{B90540C2-C9B8-9693-2F71-98421A63CE3C}"/>
                  </a:ext>
                </a:extLst>
              </p:cNvPr>
              <p:cNvSpPr>
                <a:spLocks noChangeArrowheads="1"/>
              </p:cNvSpPr>
              <p:nvPr/>
            </p:nvSpPr>
            <p:spPr bwMode="auto">
              <a:xfrm>
                <a:off x="2528" y="2880"/>
                <a:ext cx="992" cy="480"/>
              </a:xfrm>
              <a:prstGeom prst="ellipse">
                <a:avLst/>
              </a:prstGeom>
              <a:solidFill>
                <a:srgbClr val="DC5900"/>
              </a:solidFill>
              <a:ln w="12700">
                <a:solidFill>
                  <a:srgbClr val="FFFFFF"/>
                </a:solidFill>
                <a:round/>
                <a:headEnd/>
                <a:tailEnd/>
              </a:ln>
              <a:effectLst>
                <a:outerShdw dist="107763" dir="2700000" algn="ctr" rotWithShape="0">
                  <a:srgbClr val="FFFFFF"/>
                </a:outerShdw>
              </a:effectLst>
            </p:spPr>
            <p:txBody>
              <a:bodyPr wrap="none" lIns="81204" tIns="39889" rIns="81204" bIns="39889" anchor="ctr"/>
              <a:lstStyle>
                <a:lvl1pPr defTabSz="820738">
                  <a:spcBef>
                    <a:spcPct val="60000"/>
                  </a:spcBef>
                  <a:buClr>
                    <a:schemeClr val="tx1"/>
                  </a:buClr>
                  <a:buChar char="•"/>
                  <a:defRPr sz="3000">
                    <a:solidFill>
                      <a:schemeClr val="tx1"/>
                    </a:solidFill>
                    <a:latin typeface="Arial" panose="020B0604020202020204" pitchFamily="34" charset="0"/>
                  </a:defRPr>
                </a:lvl1pPr>
                <a:lvl2pPr marL="742950" indent="-285750" defTabSz="820738">
                  <a:spcBef>
                    <a:spcPct val="40000"/>
                  </a:spcBef>
                  <a:buClr>
                    <a:schemeClr val="tx1"/>
                  </a:buClr>
                  <a:buChar char="–"/>
                  <a:defRPr sz="2600">
                    <a:solidFill>
                      <a:schemeClr val="tx1"/>
                    </a:solidFill>
                    <a:latin typeface="Arial" panose="020B0604020202020204" pitchFamily="34" charset="0"/>
                  </a:defRPr>
                </a:lvl2pPr>
                <a:lvl3pPr marL="1143000" indent="-228600" defTabSz="820738">
                  <a:lnSpc>
                    <a:spcPct val="95000"/>
                  </a:lnSpc>
                  <a:spcBef>
                    <a:spcPct val="35000"/>
                  </a:spcBef>
                  <a:buClr>
                    <a:schemeClr val="tx1"/>
                  </a:buClr>
                  <a:buChar char="•"/>
                  <a:defRPr sz="2400">
                    <a:solidFill>
                      <a:schemeClr val="tx1"/>
                    </a:solidFill>
                    <a:latin typeface="Arial" panose="020B0604020202020204" pitchFamily="34" charset="0"/>
                  </a:defRPr>
                </a:lvl3pPr>
                <a:lvl4pPr marL="1600200" indent="-228600" defTabSz="820738">
                  <a:lnSpc>
                    <a:spcPct val="75000"/>
                  </a:lnSpc>
                  <a:spcBef>
                    <a:spcPct val="30000"/>
                  </a:spcBef>
                  <a:buClr>
                    <a:schemeClr val="tx1"/>
                  </a:buClr>
                  <a:buChar char="–"/>
                  <a:defRPr sz="2000">
                    <a:solidFill>
                      <a:schemeClr val="tx1"/>
                    </a:solidFill>
                    <a:latin typeface="Arial" panose="020B0604020202020204" pitchFamily="34" charset="0"/>
                  </a:defRPr>
                </a:lvl4pPr>
                <a:lvl5pPr marL="2057400" indent="-228600" defTabSz="820738">
                  <a:lnSpc>
                    <a:spcPct val="75000"/>
                  </a:lnSpc>
                  <a:spcBef>
                    <a:spcPct val="30000"/>
                  </a:spcBef>
                  <a:buClr>
                    <a:schemeClr val="tx1"/>
                  </a:buClr>
                  <a:buChar char="»"/>
                  <a:defRPr>
                    <a:solidFill>
                      <a:schemeClr val="tx1"/>
                    </a:solidFill>
                    <a:latin typeface="Arial" panose="020B0604020202020204" pitchFamily="34" charset="0"/>
                  </a:defRPr>
                </a:lvl5pPr>
                <a:lvl6pPr marL="2514600" indent="-228600" defTabSz="820738"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6pPr>
                <a:lvl7pPr marL="2971800" indent="-228600" defTabSz="820738"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7pPr>
                <a:lvl8pPr marL="3429000" indent="-228600" defTabSz="820738"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8pPr>
                <a:lvl9pPr marL="3886200" indent="-228600" defTabSz="820738"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9pPr>
              </a:lstStyle>
              <a:p>
                <a:pPr algn="ctr" eaLnBrk="1" fontAlgn="auto" hangingPunct="1">
                  <a:lnSpc>
                    <a:spcPct val="90000"/>
                  </a:lnSpc>
                  <a:spcBef>
                    <a:spcPct val="20000"/>
                  </a:spcBef>
                  <a:spcAft>
                    <a:spcPts val="0"/>
                  </a:spcAft>
                  <a:buClrTx/>
                  <a:defRPr/>
                </a:pPr>
                <a:r>
                  <a:rPr kumimoji="1" lang="es-ES" altLang="es-CL" sz="2400" kern="0"/>
                  <a:t>Edificio</a:t>
                </a:r>
              </a:p>
              <a:p>
                <a:pPr algn="ctr" eaLnBrk="1" fontAlgn="auto" hangingPunct="1">
                  <a:lnSpc>
                    <a:spcPct val="90000"/>
                  </a:lnSpc>
                  <a:spcBef>
                    <a:spcPct val="20000"/>
                  </a:spcBef>
                  <a:spcAft>
                    <a:spcPts val="0"/>
                  </a:spcAft>
                  <a:buClrTx/>
                  <a:defRPr/>
                </a:pPr>
                <a:r>
                  <a:rPr kumimoji="1" lang="es-ES" altLang="es-CL" sz="2400" kern="0"/>
                  <a:t>O Vivienda</a:t>
                </a:r>
                <a:endParaRPr kumimoji="1" lang="es-ES" altLang="es-CL" sz="2900" kern="0"/>
              </a:p>
            </p:txBody>
          </p:sp>
        </p:grpSp>
        <p:sp>
          <p:nvSpPr>
            <p:cNvPr id="6" name="Text Box 22">
              <a:extLst>
                <a:ext uri="{FF2B5EF4-FFF2-40B4-BE49-F238E27FC236}">
                  <a16:creationId xmlns:a16="http://schemas.microsoft.com/office/drawing/2014/main" id="{880245F8-BFE3-8BF3-68B8-030FE7C1ABC2}"/>
                </a:ext>
              </a:extLst>
            </p:cNvPr>
            <p:cNvSpPr txBox="1">
              <a:spLocks noChangeArrowheads="1"/>
            </p:cNvSpPr>
            <p:nvPr/>
          </p:nvSpPr>
          <p:spPr bwMode="auto">
            <a:xfrm>
              <a:off x="2592" y="2352"/>
              <a:ext cx="864" cy="305"/>
            </a:xfrm>
            <a:prstGeom prst="rect">
              <a:avLst/>
            </a:prstGeom>
            <a:noFill/>
            <a:ln>
              <a:noFill/>
            </a:ln>
            <a:effectLst/>
          </p:spPr>
          <p:txBody>
            <a:bodyPr>
              <a:spAutoFit/>
            </a:bodyPr>
            <a:lstStyle>
              <a:lvl1pPr>
                <a:spcBef>
                  <a:spcPct val="60000"/>
                </a:spcBef>
                <a:buClr>
                  <a:schemeClr val="tx1"/>
                </a:buClr>
                <a:buChar char="•"/>
                <a:defRPr sz="3000">
                  <a:solidFill>
                    <a:schemeClr val="tx1"/>
                  </a:solidFill>
                  <a:latin typeface="Arial" panose="020B0604020202020204" pitchFamily="34" charset="0"/>
                </a:defRPr>
              </a:lvl1pPr>
              <a:lvl2pPr marL="742950" indent="-285750">
                <a:spcBef>
                  <a:spcPct val="40000"/>
                </a:spcBef>
                <a:buClr>
                  <a:schemeClr val="tx1"/>
                </a:buClr>
                <a:buChar char="–"/>
                <a:defRPr sz="2600">
                  <a:solidFill>
                    <a:schemeClr val="tx1"/>
                  </a:solidFill>
                  <a:latin typeface="Arial" panose="020B0604020202020204" pitchFamily="34" charset="0"/>
                </a:defRPr>
              </a:lvl2pPr>
              <a:lvl3pPr marL="1143000" indent="-228600">
                <a:lnSpc>
                  <a:spcPct val="95000"/>
                </a:lnSpc>
                <a:spcBef>
                  <a:spcPct val="35000"/>
                </a:spcBef>
                <a:buClr>
                  <a:schemeClr val="tx1"/>
                </a:buClr>
                <a:buChar char="•"/>
                <a:defRPr sz="2400">
                  <a:solidFill>
                    <a:schemeClr val="tx1"/>
                  </a:solidFill>
                  <a:latin typeface="Arial" panose="020B0604020202020204" pitchFamily="34" charset="0"/>
                </a:defRPr>
              </a:lvl3pPr>
              <a:lvl4pPr marL="1600200" indent="-228600">
                <a:lnSpc>
                  <a:spcPct val="75000"/>
                </a:lnSpc>
                <a:spcBef>
                  <a:spcPct val="30000"/>
                </a:spcBef>
                <a:buClr>
                  <a:schemeClr val="tx1"/>
                </a:buClr>
                <a:buChar char="–"/>
                <a:defRPr sz="2000">
                  <a:solidFill>
                    <a:schemeClr val="tx1"/>
                  </a:solidFill>
                  <a:latin typeface="Arial" panose="020B0604020202020204" pitchFamily="34" charset="0"/>
                </a:defRPr>
              </a:lvl4pPr>
              <a:lvl5pPr marL="2057400" indent="-228600">
                <a:lnSpc>
                  <a:spcPct val="75000"/>
                </a:lnSpc>
                <a:spcBef>
                  <a:spcPct val="30000"/>
                </a:spcBef>
                <a:buClr>
                  <a:schemeClr val="tx1"/>
                </a:buClr>
                <a:buChar char="»"/>
                <a:defRPr>
                  <a:solidFill>
                    <a:schemeClr val="tx1"/>
                  </a:solidFill>
                  <a:latin typeface="Arial" panose="020B0604020202020204" pitchFamily="34" charset="0"/>
                </a:defRPr>
              </a:lvl5pPr>
              <a:lvl6pPr marL="25146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6pPr>
              <a:lvl7pPr marL="29718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7pPr>
              <a:lvl8pPr marL="34290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8pPr>
              <a:lvl9pPr marL="38862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9pPr>
            </a:lstStyle>
            <a:p>
              <a:pPr algn="ctr" eaLnBrk="1" fontAlgn="auto" hangingPunct="1">
                <a:spcBef>
                  <a:spcPct val="50000"/>
                </a:spcBef>
                <a:spcAft>
                  <a:spcPts val="0"/>
                </a:spcAft>
                <a:buClrTx/>
                <a:defRPr/>
              </a:pPr>
              <a:r>
                <a:rPr kumimoji="1" lang="es-ES" altLang="es-CL" sz="2400" b="1" kern="0"/>
                <a:t>Barrios</a:t>
              </a:r>
              <a:endParaRPr kumimoji="1" lang="es-ES" altLang="es-CL" sz="2400" b="1" kern="0">
                <a:latin typeface="Times New Roman" panose="02020603050405020304" pitchFamily="18" charset="0"/>
              </a:endParaRPr>
            </a:p>
          </p:txBody>
        </p:sp>
      </p:grpSp>
      <p:sp>
        <p:nvSpPr>
          <p:cNvPr id="51204" name="Rectangle 2">
            <a:extLst>
              <a:ext uri="{FF2B5EF4-FFF2-40B4-BE49-F238E27FC236}">
                <a16:creationId xmlns:a16="http://schemas.microsoft.com/office/drawing/2014/main" id="{E0B3A515-7F85-BEF6-4FA7-1F4BE1532193}"/>
              </a:ext>
            </a:extLst>
          </p:cNvPr>
          <p:cNvSpPr txBox="1">
            <a:spLocks noChangeArrowheads="1"/>
          </p:cNvSpPr>
          <p:nvPr/>
        </p:nvSpPr>
        <p:spPr bwMode="auto">
          <a:xfrm>
            <a:off x="1679575" y="1531938"/>
            <a:ext cx="856615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lvl="1" algn="just" eaLnBrk="1" hangingPunct="1">
              <a:lnSpc>
                <a:spcPct val="90000"/>
              </a:lnSpc>
              <a:buClr>
                <a:srgbClr val="C7FCFB"/>
              </a:buClr>
              <a:buFontTx/>
              <a:buChar char="•"/>
            </a:pPr>
            <a:r>
              <a:rPr kumimoji="1" lang="es-ES" altLang="es-CL" sz="2400">
                <a:latin typeface="Arial" panose="020B0604020202020204" pitchFamily="34" charset="0"/>
                <a:cs typeface="Arial" panose="020B0604020202020204" pitchFamily="34" charset="0"/>
              </a:rPr>
              <a:t>Se divide la población en grupos heterogéneos (conglomerados) que no van a estar todos representados. La elección de las unidades se realiza por etapas sucesivas en cada grupo y se eligen todas las pertenecientes al último conglomerado.</a:t>
            </a:r>
            <a:endParaRPr kumimoji="1" lang="es-ES" altLang="es-CL" sz="2000">
              <a:latin typeface="Arial" panose="020B0604020202020204" pitchFamily="34" charset="0"/>
              <a:cs typeface="Arial" panose="020B0604020202020204" pitchFamily="34" charset="0"/>
            </a:endParaRPr>
          </a:p>
        </p:txBody>
      </p:sp>
      <p:sp>
        <p:nvSpPr>
          <p:cNvPr id="51205" name="Rectangle 57">
            <a:extLst>
              <a:ext uri="{FF2B5EF4-FFF2-40B4-BE49-F238E27FC236}">
                <a16:creationId xmlns:a16="http://schemas.microsoft.com/office/drawing/2014/main" id="{5B6B06AD-7399-B1CF-3063-04DC6C15E985}"/>
              </a:ext>
            </a:extLst>
          </p:cNvPr>
          <p:cNvSpPr txBox="1">
            <a:spLocks noChangeArrowheads="1"/>
          </p:cNvSpPr>
          <p:nvPr/>
        </p:nvSpPr>
        <p:spPr bwMode="auto">
          <a:xfrm>
            <a:off x="2711450" y="692150"/>
            <a:ext cx="698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ES_tradnl" altLang="es-CL">
                <a:solidFill>
                  <a:srgbClr val="000066"/>
                </a:solidFill>
                <a:latin typeface="Arial Black" panose="020B0A04020102020204" pitchFamily="34" charset="0"/>
              </a:rPr>
              <a:t>Muestreo por conglomerados </a:t>
            </a:r>
            <a:endParaRPr lang="es-ES" altLang="es-CL">
              <a:solidFill>
                <a:srgbClr val="000066"/>
              </a:solidFill>
              <a:latin typeface="Arial Black" panose="020B0A040201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Marcador de número de diapositiva 1">
            <a:extLst>
              <a:ext uri="{FF2B5EF4-FFF2-40B4-BE49-F238E27FC236}">
                <a16:creationId xmlns:a16="http://schemas.microsoft.com/office/drawing/2014/main" id="{84F450D7-67CC-1FA8-99CF-EA1EDADF410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F723A9A-FD4C-4A67-9685-F9B1B22A0BBB}" type="slidenum">
              <a:rPr lang="es-ES" altLang="es-CL" sz="1200" smtClean="0">
                <a:latin typeface="Comic Sans MS" panose="030F0702030302020204" pitchFamily="66" charset="0"/>
              </a:rPr>
              <a:pPr>
                <a:spcBef>
                  <a:spcPct val="0"/>
                </a:spcBef>
                <a:buFontTx/>
                <a:buNone/>
              </a:pPr>
              <a:t>34</a:t>
            </a:fld>
            <a:endParaRPr lang="es-ES" altLang="es-CL" sz="1200">
              <a:latin typeface="Comic Sans MS" panose="030F0702030302020204" pitchFamily="66" charset="0"/>
            </a:endParaRPr>
          </a:p>
        </p:txBody>
      </p:sp>
      <p:sp>
        <p:nvSpPr>
          <p:cNvPr id="3" name="AutoShape 5">
            <a:extLst>
              <a:ext uri="{FF2B5EF4-FFF2-40B4-BE49-F238E27FC236}">
                <a16:creationId xmlns:a16="http://schemas.microsoft.com/office/drawing/2014/main" id="{87C103CC-7693-9026-E188-D99B0E4C527E}"/>
              </a:ext>
            </a:extLst>
          </p:cNvPr>
          <p:cNvSpPr>
            <a:spLocks noChangeArrowheads="1"/>
          </p:cNvSpPr>
          <p:nvPr/>
        </p:nvSpPr>
        <p:spPr bwMode="ltGray">
          <a:xfrm>
            <a:off x="982663" y="3789363"/>
            <a:ext cx="4608512" cy="719137"/>
          </a:xfrm>
          <a:prstGeom prst="roundRect">
            <a:avLst>
              <a:gd name="adj" fmla="val 50000"/>
            </a:avLst>
          </a:prstGeom>
          <a:noFill/>
          <a:ln w="38100">
            <a:solidFill>
              <a:srgbClr val="FFFFFF"/>
            </a:solidFill>
            <a:round/>
            <a:headEnd/>
            <a:tailEnd/>
          </a:ln>
          <a:effectLst/>
        </p:spPr>
        <p:txBody>
          <a:bodyPr wrap="none" anchor="ctr"/>
          <a:lstStyle/>
          <a:p>
            <a:pPr algn="ctr" eaLnBrk="1" fontAlgn="auto" hangingPunct="1">
              <a:spcBef>
                <a:spcPct val="20000"/>
              </a:spcBef>
              <a:spcAft>
                <a:spcPts val="0"/>
              </a:spcAft>
              <a:defRPr/>
            </a:pPr>
            <a:r>
              <a:rPr kumimoji="1" lang="es-ES_tradnl" sz="2400" kern="0" dirty="0">
                <a:latin typeface="Arial" charset="0"/>
                <a:cs typeface="Arial" charset="0"/>
              </a:rPr>
              <a:t>Procedimientos de Muestreo</a:t>
            </a:r>
            <a:endParaRPr kumimoji="1" lang="es-ES" sz="2400" kern="0" dirty="0">
              <a:latin typeface="Arial" charset="0"/>
              <a:cs typeface="Arial" charset="0"/>
            </a:endParaRPr>
          </a:p>
        </p:txBody>
      </p:sp>
      <p:sp>
        <p:nvSpPr>
          <p:cNvPr id="4" name="Rectangle 5">
            <a:extLst>
              <a:ext uri="{FF2B5EF4-FFF2-40B4-BE49-F238E27FC236}">
                <a16:creationId xmlns:a16="http://schemas.microsoft.com/office/drawing/2014/main" id="{177C02B1-C965-BBC4-F7F4-101EED4954AA}"/>
              </a:ext>
            </a:extLst>
          </p:cNvPr>
          <p:cNvSpPr txBox="1">
            <a:spLocks noChangeArrowheads="1"/>
          </p:cNvSpPr>
          <p:nvPr/>
        </p:nvSpPr>
        <p:spPr>
          <a:xfrm>
            <a:off x="1703388" y="1268413"/>
            <a:ext cx="8897937" cy="1841500"/>
          </a:xfrm>
          <a:prstGeom prst="rect">
            <a:avLst/>
          </a:prstGeom>
        </p:spPr>
        <p:txBody>
          <a:bodyPr lIns="92075" tIns="46038" rIns="92075" bIns="46038"/>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eaLnBrk="1" hangingPunct="1">
              <a:lnSpc>
                <a:spcPct val="80000"/>
              </a:lnSpc>
              <a:buClr>
                <a:srgbClr val="CCCCFF"/>
              </a:buClr>
              <a:defRPr/>
            </a:pPr>
            <a:r>
              <a:rPr kumimoji="1" lang="es-ES" sz="2400" dirty="0">
                <a:latin typeface="Arial"/>
                <a:cs typeface="Arial" pitchFamily="34" charset="0"/>
              </a:rPr>
              <a:t>SEMIPROBABILÍSTICOS: incorpora algún aspecto probabilístico pero no se mantienen en todo el proceso.</a:t>
            </a:r>
          </a:p>
          <a:p>
            <a:pPr lvl="1" algn="just" eaLnBrk="1" hangingPunct="1">
              <a:lnSpc>
                <a:spcPct val="80000"/>
              </a:lnSpc>
              <a:buClr>
                <a:srgbClr val="C7FCFB"/>
              </a:buClr>
              <a:defRPr/>
            </a:pPr>
            <a:r>
              <a:rPr kumimoji="1" lang="es-ES" sz="2400" u="sng" dirty="0">
                <a:effectLst>
                  <a:outerShdw blurRad="38100" dist="38100" dir="2700000" algn="tl">
                    <a:srgbClr val="FFFFFF"/>
                  </a:outerShdw>
                </a:effectLst>
                <a:latin typeface="Arial"/>
                <a:cs typeface="Arial" pitchFamily="34" charset="0"/>
              </a:rPr>
              <a:t>Muestreo</a:t>
            </a:r>
            <a:r>
              <a:rPr kumimoji="1" lang="es-ES" sz="2400" u="sng" dirty="0">
                <a:effectLst>
                  <a:outerShdw blurRad="38100" dist="38100" dir="2700000" algn="tl">
                    <a:srgbClr val="000000"/>
                  </a:outerShdw>
                </a:effectLst>
                <a:latin typeface="Arial"/>
                <a:cs typeface="Arial" pitchFamily="34" charset="0"/>
              </a:rPr>
              <a:t> por rutas aleatorias</a:t>
            </a:r>
            <a:r>
              <a:rPr kumimoji="1" lang="es-ES" sz="2400" dirty="0">
                <a:latin typeface="Arial"/>
                <a:cs typeface="Arial" pitchFamily="34" charset="0"/>
              </a:rPr>
              <a:t> (</a:t>
            </a:r>
            <a:r>
              <a:rPr kumimoji="1" lang="es-ES" sz="2400" i="1" dirty="0" err="1">
                <a:latin typeface="Arial"/>
                <a:cs typeface="Arial" pitchFamily="34" charset="0"/>
              </a:rPr>
              <a:t>random</a:t>
            </a:r>
            <a:r>
              <a:rPr kumimoji="1" lang="es-ES" sz="2400" i="1" dirty="0">
                <a:latin typeface="Arial"/>
                <a:cs typeface="Arial" pitchFamily="34" charset="0"/>
              </a:rPr>
              <a:t> </a:t>
            </a:r>
            <a:r>
              <a:rPr kumimoji="1" lang="es-ES" sz="2400" i="1" dirty="0" err="1">
                <a:latin typeface="Arial"/>
                <a:cs typeface="Arial" pitchFamily="34" charset="0"/>
              </a:rPr>
              <a:t>route</a:t>
            </a:r>
            <a:r>
              <a:rPr kumimoji="1" lang="es-ES" sz="2400" dirty="0">
                <a:latin typeface="Arial"/>
                <a:cs typeface="Arial" pitchFamily="34" charset="0"/>
              </a:rPr>
              <a:t>): los elementos se seleccionan en una ruta comenzando desde un punto elegido al azar dentro de un área geográfica: edificio, escalera, planta, puerta y miembro de la unidad familiar (tablas de números aleatorios).</a:t>
            </a:r>
          </a:p>
        </p:txBody>
      </p:sp>
      <p:grpSp>
        <p:nvGrpSpPr>
          <p:cNvPr id="5" name="Group 31">
            <a:extLst>
              <a:ext uri="{FF2B5EF4-FFF2-40B4-BE49-F238E27FC236}">
                <a16:creationId xmlns:a16="http://schemas.microsoft.com/office/drawing/2014/main" id="{66F3BEE8-58CC-846E-C80A-FCF0017B9CDE}"/>
              </a:ext>
            </a:extLst>
          </p:cNvPr>
          <p:cNvGrpSpPr>
            <a:grpSpLocks/>
          </p:cNvGrpSpPr>
          <p:nvPr/>
        </p:nvGrpSpPr>
        <p:grpSpPr bwMode="auto">
          <a:xfrm>
            <a:off x="2063552" y="3645024"/>
            <a:ext cx="7658100" cy="2794000"/>
            <a:chOff x="528" y="2184"/>
            <a:chExt cx="4824" cy="1760"/>
          </a:xfrm>
          <a:noFill/>
        </p:grpSpPr>
        <p:grpSp>
          <p:nvGrpSpPr>
            <p:cNvPr id="6" name="Group 29">
              <a:extLst>
                <a:ext uri="{FF2B5EF4-FFF2-40B4-BE49-F238E27FC236}">
                  <a16:creationId xmlns:a16="http://schemas.microsoft.com/office/drawing/2014/main" id="{65F69DAA-045A-7A67-4CCC-6EDB2FAA135F}"/>
                </a:ext>
              </a:extLst>
            </p:cNvPr>
            <p:cNvGrpSpPr>
              <a:grpSpLocks/>
            </p:cNvGrpSpPr>
            <p:nvPr/>
          </p:nvGrpSpPr>
          <p:grpSpPr bwMode="auto">
            <a:xfrm>
              <a:off x="528" y="2184"/>
              <a:ext cx="3576" cy="1760"/>
              <a:chOff x="528" y="2184"/>
              <a:chExt cx="3576" cy="1760"/>
            </a:xfrm>
            <a:grpFill/>
          </p:grpSpPr>
          <p:grpSp>
            <p:nvGrpSpPr>
              <p:cNvPr id="10" name="Group 20">
                <a:extLst>
                  <a:ext uri="{FF2B5EF4-FFF2-40B4-BE49-F238E27FC236}">
                    <a16:creationId xmlns:a16="http://schemas.microsoft.com/office/drawing/2014/main" id="{26579CC4-2299-A084-F1D8-D29F7A40D9BF}"/>
                  </a:ext>
                </a:extLst>
              </p:cNvPr>
              <p:cNvGrpSpPr>
                <a:grpSpLocks/>
              </p:cNvGrpSpPr>
              <p:nvPr/>
            </p:nvGrpSpPr>
            <p:grpSpPr bwMode="auto">
              <a:xfrm>
                <a:off x="528" y="2312"/>
                <a:ext cx="2688" cy="1632"/>
                <a:chOff x="528" y="2312"/>
                <a:chExt cx="2688" cy="1632"/>
              </a:xfrm>
              <a:grpFill/>
            </p:grpSpPr>
            <p:sp>
              <p:nvSpPr>
                <p:cNvPr id="16" name="Line 6">
                  <a:extLst>
                    <a:ext uri="{FF2B5EF4-FFF2-40B4-BE49-F238E27FC236}">
                      <a16:creationId xmlns:a16="http://schemas.microsoft.com/office/drawing/2014/main" id="{71758FD8-1E3D-C907-BA68-C2D018E62340}"/>
                    </a:ext>
                  </a:extLst>
                </p:cNvPr>
                <p:cNvSpPr>
                  <a:spLocks noChangeShapeType="1"/>
                </p:cNvSpPr>
                <p:nvPr/>
              </p:nvSpPr>
              <p:spPr bwMode="auto">
                <a:xfrm>
                  <a:off x="528" y="3944"/>
                  <a:ext cx="1104" cy="0"/>
                </a:xfrm>
                <a:prstGeom prst="line">
                  <a:avLst/>
                </a:prstGeom>
                <a:grpFill/>
                <a:ln w="28575">
                  <a:solidFill>
                    <a:schemeClr val="tx2">
                      <a:lumMod val="50000"/>
                      <a:lumOff val="50000"/>
                    </a:schemeClr>
                  </a:solidFill>
                  <a:round/>
                  <a:headEnd/>
                  <a:tailEnd/>
                </a:ln>
                <a:effectLst/>
              </p:spPr>
              <p:txBody>
                <a:bodyPr wrap="none" anchor="ctr"/>
                <a:lstStyle/>
                <a:p>
                  <a:pPr eaLnBrk="1" fontAlgn="auto" hangingPunct="1">
                    <a:spcBef>
                      <a:spcPts val="0"/>
                    </a:spcBef>
                    <a:spcAft>
                      <a:spcPts val="0"/>
                    </a:spcAft>
                    <a:defRPr/>
                  </a:pPr>
                  <a:endParaRPr kumimoji="1" lang="es-CL" sz="2600" kern="0"/>
                </a:p>
              </p:txBody>
            </p:sp>
            <p:sp>
              <p:nvSpPr>
                <p:cNvPr id="17" name="Line 7">
                  <a:extLst>
                    <a:ext uri="{FF2B5EF4-FFF2-40B4-BE49-F238E27FC236}">
                      <a16:creationId xmlns:a16="http://schemas.microsoft.com/office/drawing/2014/main" id="{3F07971E-137C-39EC-E6B5-B26EA2FAC64A}"/>
                    </a:ext>
                  </a:extLst>
                </p:cNvPr>
                <p:cNvSpPr>
                  <a:spLocks noChangeShapeType="1"/>
                </p:cNvSpPr>
                <p:nvPr/>
              </p:nvSpPr>
              <p:spPr bwMode="auto">
                <a:xfrm>
                  <a:off x="528" y="3704"/>
                  <a:ext cx="1104" cy="0"/>
                </a:xfrm>
                <a:prstGeom prst="line">
                  <a:avLst/>
                </a:prstGeom>
                <a:grpFill/>
                <a:ln w="28575">
                  <a:solidFill>
                    <a:schemeClr val="tx2">
                      <a:lumMod val="50000"/>
                      <a:lumOff val="50000"/>
                    </a:schemeClr>
                  </a:solidFill>
                  <a:round/>
                  <a:headEnd/>
                  <a:tailEnd/>
                </a:ln>
                <a:effectLst/>
              </p:spPr>
              <p:txBody>
                <a:bodyPr wrap="none" anchor="ctr"/>
                <a:lstStyle/>
                <a:p>
                  <a:pPr eaLnBrk="1" fontAlgn="auto" hangingPunct="1">
                    <a:spcBef>
                      <a:spcPts val="0"/>
                    </a:spcBef>
                    <a:spcAft>
                      <a:spcPts val="0"/>
                    </a:spcAft>
                    <a:defRPr/>
                  </a:pPr>
                  <a:endParaRPr kumimoji="1" lang="es-CL" sz="2600" kern="0"/>
                </a:p>
              </p:txBody>
            </p:sp>
            <p:sp>
              <p:nvSpPr>
                <p:cNvPr id="18" name="Line 8">
                  <a:extLst>
                    <a:ext uri="{FF2B5EF4-FFF2-40B4-BE49-F238E27FC236}">
                      <a16:creationId xmlns:a16="http://schemas.microsoft.com/office/drawing/2014/main" id="{D1AB17D7-D1F7-E6FA-FE19-3EA04608B9C5}"/>
                    </a:ext>
                  </a:extLst>
                </p:cNvPr>
                <p:cNvSpPr>
                  <a:spLocks noChangeShapeType="1"/>
                </p:cNvSpPr>
                <p:nvPr/>
              </p:nvSpPr>
              <p:spPr bwMode="auto">
                <a:xfrm flipV="1">
                  <a:off x="1632" y="3128"/>
                  <a:ext cx="0" cy="576"/>
                </a:xfrm>
                <a:prstGeom prst="line">
                  <a:avLst/>
                </a:prstGeom>
                <a:grpFill/>
                <a:ln w="28575">
                  <a:solidFill>
                    <a:schemeClr val="tx2">
                      <a:lumMod val="50000"/>
                      <a:lumOff val="50000"/>
                    </a:schemeClr>
                  </a:solidFill>
                  <a:round/>
                  <a:headEnd/>
                  <a:tailEnd/>
                </a:ln>
                <a:effectLst/>
              </p:spPr>
              <p:txBody>
                <a:bodyPr wrap="none" anchor="ctr"/>
                <a:lstStyle/>
                <a:p>
                  <a:pPr eaLnBrk="1" fontAlgn="auto" hangingPunct="1">
                    <a:spcBef>
                      <a:spcPts val="0"/>
                    </a:spcBef>
                    <a:spcAft>
                      <a:spcPts val="0"/>
                    </a:spcAft>
                    <a:defRPr/>
                  </a:pPr>
                  <a:endParaRPr kumimoji="1" lang="es-CL" sz="2600" kern="0"/>
                </a:p>
              </p:txBody>
            </p:sp>
            <p:sp>
              <p:nvSpPr>
                <p:cNvPr id="19" name="Line 9">
                  <a:extLst>
                    <a:ext uri="{FF2B5EF4-FFF2-40B4-BE49-F238E27FC236}">
                      <a16:creationId xmlns:a16="http://schemas.microsoft.com/office/drawing/2014/main" id="{89B66AC6-04C8-848C-65CD-E13E07B14DE0}"/>
                    </a:ext>
                  </a:extLst>
                </p:cNvPr>
                <p:cNvSpPr>
                  <a:spLocks noChangeShapeType="1"/>
                </p:cNvSpPr>
                <p:nvPr/>
              </p:nvSpPr>
              <p:spPr bwMode="auto">
                <a:xfrm flipV="1">
                  <a:off x="1872" y="3128"/>
                  <a:ext cx="0" cy="576"/>
                </a:xfrm>
                <a:prstGeom prst="line">
                  <a:avLst/>
                </a:prstGeom>
                <a:grpFill/>
                <a:ln w="28575">
                  <a:solidFill>
                    <a:schemeClr val="tx2">
                      <a:lumMod val="50000"/>
                      <a:lumOff val="50000"/>
                    </a:schemeClr>
                  </a:solidFill>
                  <a:round/>
                  <a:headEnd/>
                  <a:tailEnd/>
                </a:ln>
                <a:effectLst/>
              </p:spPr>
              <p:txBody>
                <a:bodyPr wrap="none" anchor="ctr"/>
                <a:lstStyle/>
                <a:p>
                  <a:pPr eaLnBrk="1" fontAlgn="auto" hangingPunct="1">
                    <a:spcBef>
                      <a:spcPts val="0"/>
                    </a:spcBef>
                    <a:spcAft>
                      <a:spcPts val="0"/>
                    </a:spcAft>
                    <a:defRPr/>
                  </a:pPr>
                  <a:endParaRPr kumimoji="1" lang="es-CL" sz="2600" kern="0"/>
                </a:p>
              </p:txBody>
            </p:sp>
            <p:sp>
              <p:nvSpPr>
                <p:cNvPr id="20" name="Line 10">
                  <a:extLst>
                    <a:ext uri="{FF2B5EF4-FFF2-40B4-BE49-F238E27FC236}">
                      <a16:creationId xmlns:a16="http://schemas.microsoft.com/office/drawing/2014/main" id="{B82DD77C-318E-1B18-D8E0-441CA001C0C7}"/>
                    </a:ext>
                  </a:extLst>
                </p:cNvPr>
                <p:cNvSpPr>
                  <a:spLocks noChangeShapeType="1"/>
                </p:cNvSpPr>
                <p:nvPr/>
              </p:nvSpPr>
              <p:spPr bwMode="auto">
                <a:xfrm>
                  <a:off x="1872" y="3128"/>
                  <a:ext cx="1104" cy="0"/>
                </a:xfrm>
                <a:prstGeom prst="line">
                  <a:avLst/>
                </a:prstGeom>
                <a:grpFill/>
                <a:ln w="28575">
                  <a:solidFill>
                    <a:schemeClr val="tx2">
                      <a:lumMod val="50000"/>
                      <a:lumOff val="50000"/>
                    </a:schemeClr>
                  </a:solidFill>
                  <a:round/>
                  <a:headEnd/>
                  <a:tailEnd/>
                </a:ln>
                <a:effectLst/>
              </p:spPr>
              <p:txBody>
                <a:bodyPr wrap="none" anchor="ctr"/>
                <a:lstStyle/>
                <a:p>
                  <a:pPr eaLnBrk="1" fontAlgn="auto" hangingPunct="1">
                    <a:spcBef>
                      <a:spcPts val="0"/>
                    </a:spcBef>
                    <a:spcAft>
                      <a:spcPts val="0"/>
                    </a:spcAft>
                    <a:defRPr/>
                  </a:pPr>
                  <a:endParaRPr kumimoji="1" lang="es-CL" sz="2600" kern="0"/>
                </a:p>
              </p:txBody>
            </p:sp>
            <p:sp>
              <p:nvSpPr>
                <p:cNvPr id="21" name="Line 11">
                  <a:extLst>
                    <a:ext uri="{FF2B5EF4-FFF2-40B4-BE49-F238E27FC236}">
                      <a16:creationId xmlns:a16="http://schemas.microsoft.com/office/drawing/2014/main" id="{1C74AA59-3059-3FEE-2D5E-FC5BA295C23A}"/>
                    </a:ext>
                  </a:extLst>
                </p:cNvPr>
                <p:cNvSpPr>
                  <a:spLocks noChangeShapeType="1"/>
                </p:cNvSpPr>
                <p:nvPr/>
              </p:nvSpPr>
              <p:spPr bwMode="auto">
                <a:xfrm>
                  <a:off x="1872" y="2888"/>
                  <a:ext cx="1104" cy="0"/>
                </a:xfrm>
                <a:prstGeom prst="line">
                  <a:avLst/>
                </a:prstGeom>
                <a:grpFill/>
                <a:ln w="28575">
                  <a:solidFill>
                    <a:schemeClr val="tx2">
                      <a:lumMod val="50000"/>
                      <a:lumOff val="50000"/>
                    </a:schemeClr>
                  </a:solidFill>
                  <a:round/>
                  <a:headEnd/>
                  <a:tailEnd/>
                </a:ln>
                <a:effectLst/>
              </p:spPr>
              <p:txBody>
                <a:bodyPr wrap="none" anchor="ctr"/>
                <a:lstStyle/>
                <a:p>
                  <a:pPr eaLnBrk="1" fontAlgn="auto" hangingPunct="1">
                    <a:spcBef>
                      <a:spcPts val="0"/>
                    </a:spcBef>
                    <a:spcAft>
                      <a:spcPts val="0"/>
                    </a:spcAft>
                    <a:defRPr/>
                  </a:pPr>
                  <a:endParaRPr kumimoji="1" lang="es-CL" sz="2600" kern="0"/>
                </a:p>
              </p:txBody>
            </p:sp>
            <p:sp>
              <p:nvSpPr>
                <p:cNvPr id="22" name="Line 12">
                  <a:extLst>
                    <a:ext uri="{FF2B5EF4-FFF2-40B4-BE49-F238E27FC236}">
                      <a16:creationId xmlns:a16="http://schemas.microsoft.com/office/drawing/2014/main" id="{FAA4C388-CD4E-F464-4102-CD13BA5D9B1E}"/>
                    </a:ext>
                  </a:extLst>
                </p:cNvPr>
                <p:cNvSpPr>
                  <a:spLocks noChangeShapeType="1"/>
                </p:cNvSpPr>
                <p:nvPr/>
              </p:nvSpPr>
              <p:spPr bwMode="auto">
                <a:xfrm flipV="1">
                  <a:off x="2976" y="2312"/>
                  <a:ext cx="0" cy="576"/>
                </a:xfrm>
                <a:prstGeom prst="line">
                  <a:avLst/>
                </a:prstGeom>
                <a:grpFill/>
                <a:ln w="28575">
                  <a:solidFill>
                    <a:schemeClr val="tx2">
                      <a:lumMod val="50000"/>
                      <a:lumOff val="50000"/>
                    </a:schemeClr>
                  </a:solidFill>
                  <a:round/>
                  <a:headEnd/>
                  <a:tailEnd/>
                </a:ln>
                <a:effectLst/>
              </p:spPr>
              <p:txBody>
                <a:bodyPr wrap="none" anchor="ctr"/>
                <a:lstStyle/>
                <a:p>
                  <a:pPr eaLnBrk="1" fontAlgn="auto" hangingPunct="1">
                    <a:spcBef>
                      <a:spcPts val="0"/>
                    </a:spcBef>
                    <a:spcAft>
                      <a:spcPts val="0"/>
                    </a:spcAft>
                    <a:defRPr/>
                  </a:pPr>
                  <a:endParaRPr kumimoji="1" lang="es-CL" sz="2600" kern="0"/>
                </a:p>
              </p:txBody>
            </p:sp>
            <p:sp>
              <p:nvSpPr>
                <p:cNvPr id="23" name="Line 13">
                  <a:extLst>
                    <a:ext uri="{FF2B5EF4-FFF2-40B4-BE49-F238E27FC236}">
                      <a16:creationId xmlns:a16="http://schemas.microsoft.com/office/drawing/2014/main" id="{6DD095F2-7F43-6CFB-DC23-8973762FBC77}"/>
                    </a:ext>
                  </a:extLst>
                </p:cNvPr>
                <p:cNvSpPr>
                  <a:spLocks noChangeShapeType="1"/>
                </p:cNvSpPr>
                <p:nvPr/>
              </p:nvSpPr>
              <p:spPr bwMode="auto">
                <a:xfrm flipV="1">
                  <a:off x="3216" y="2312"/>
                  <a:ext cx="0" cy="576"/>
                </a:xfrm>
                <a:prstGeom prst="line">
                  <a:avLst/>
                </a:prstGeom>
                <a:grpFill/>
                <a:ln w="28575">
                  <a:solidFill>
                    <a:schemeClr val="tx2">
                      <a:lumMod val="50000"/>
                      <a:lumOff val="50000"/>
                    </a:schemeClr>
                  </a:solidFill>
                  <a:round/>
                  <a:headEnd/>
                  <a:tailEnd/>
                </a:ln>
                <a:effectLst/>
              </p:spPr>
              <p:txBody>
                <a:bodyPr wrap="none" anchor="ctr"/>
                <a:lstStyle/>
                <a:p>
                  <a:pPr eaLnBrk="1" fontAlgn="auto" hangingPunct="1">
                    <a:spcBef>
                      <a:spcPts val="0"/>
                    </a:spcBef>
                    <a:spcAft>
                      <a:spcPts val="0"/>
                    </a:spcAft>
                    <a:defRPr/>
                  </a:pPr>
                  <a:endParaRPr kumimoji="1" lang="es-CL" sz="2600" kern="0"/>
                </a:p>
              </p:txBody>
            </p:sp>
            <p:sp>
              <p:nvSpPr>
                <p:cNvPr id="24" name="Line 18">
                  <a:extLst>
                    <a:ext uri="{FF2B5EF4-FFF2-40B4-BE49-F238E27FC236}">
                      <a16:creationId xmlns:a16="http://schemas.microsoft.com/office/drawing/2014/main" id="{31FDD594-044F-7F3C-15CB-D2C9F61071D6}"/>
                    </a:ext>
                  </a:extLst>
                </p:cNvPr>
                <p:cNvSpPr>
                  <a:spLocks noChangeShapeType="1"/>
                </p:cNvSpPr>
                <p:nvPr/>
              </p:nvSpPr>
              <p:spPr bwMode="auto">
                <a:xfrm flipV="1">
                  <a:off x="2976" y="3120"/>
                  <a:ext cx="0" cy="576"/>
                </a:xfrm>
                <a:prstGeom prst="line">
                  <a:avLst/>
                </a:prstGeom>
                <a:grpFill/>
                <a:ln w="28575">
                  <a:solidFill>
                    <a:schemeClr val="tx2">
                      <a:lumMod val="50000"/>
                      <a:lumOff val="50000"/>
                    </a:schemeClr>
                  </a:solidFill>
                  <a:round/>
                  <a:headEnd/>
                  <a:tailEnd/>
                </a:ln>
                <a:effectLst/>
              </p:spPr>
              <p:txBody>
                <a:bodyPr wrap="none" anchor="ctr"/>
                <a:lstStyle/>
                <a:p>
                  <a:pPr eaLnBrk="1" fontAlgn="auto" hangingPunct="1">
                    <a:spcBef>
                      <a:spcPts val="0"/>
                    </a:spcBef>
                    <a:spcAft>
                      <a:spcPts val="0"/>
                    </a:spcAft>
                    <a:defRPr/>
                  </a:pPr>
                  <a:endParaRPr kumimoji="1" lang="es-CL" sz="2600" kern="0"/>
                </a:p>
              </p:txBody>
            </p:sp>
            <p:sp>
              <p:nvSpPr>
                <p:cNvPr id="25" name="Line 19">
                  <a:extLst>
                    <a:ext uri="{FF2B5EF4-FFF2-40B4-BE49-F238E27FC236}">
                      <a16:creationId xmlns:a16="http://schemas.microsoft.com/office/drawing/2014/main" id="{333F6FB9-CD49-85FE-56B2-FE8C911B29C8}"/>
                    </a:ext>
                  </a:extLst>
                </p:cNvPr>
                <p:cNvSpPr>
                  <a:spLocks noChangeShapeType="1"/>
                </p:cNvSpPr>
                <p:nvPr/>
              </p:nvSpPr>
              <p:spPr bwMode="auto">
                <a:xfrm flipV="1">
                  <a:off x="3216" y="3120"/>
                  <a:ext cx="0" cy="576"/>
                </a:xfrm>
                <a:prstGeom prst="line">
                  <a:avLst/>
                </a:prstGeom>
                <a:grpFill/>
                <a:ln w="28575">
                  <a:solidFill>
                    <a:schemeClr val="tx2">
                      <a:lumMod val="50000"/>
                      <a:lumOff val="50000"/>
                    </a:schemeClr>
                  </a:solidFill>
                  <a:round/>
                  <a:headEnd/>
                  <a:tailEnd/>
                </a:ln>
                <a:effectLst/>
              </p:spPr>
              <p:txBody>
                <a:bodyPr wrap="none" anchor="ctr"/>
                <a:lstStyle/>
                <a:p>
                  <a:pPr eaLnBrk="1" fontAlgn="auto" hangingPunct="1">
                    <a:spcBef>
                      <a:spcPts val="0"/>
                    </a:spcBef>
                    <a:spcAft>
                      <a:spcPts val="0"/>
                    </a:spcAft>
                    <a:defRPr/>
                  </a:pPr>
                  <a:endParaRPr kumimoji="1" lang="es-CL" sz="2600" kern="0"/>
                </a:p>
              </p:txBody>
            </p:sp>
          </p:grpSp>
          <p:graphicFrame>
            <p:nvGraphicFramePr>
              <p:cNvPr id="11" name="Object 21">
                <a:extLst>
                  <a:ext uri="{FF2B5EF4-FFF2-40B4-BE49-F238E27FC236}">
                    <a16:creationId xmlns:a16="http://schemas.microsoft.com/office/drawing/2014/main" id="{8B8A6D6E-E4A3-611C-BEBF-B1E3C1491E6E}"/>
                  </a:ext>
                </a:extLst>
              </p:cNvPr>
              <p:cNvGraphicFramePr>
                <a:graphicFrameLocks noChangeAspect="1"/>
              </p:cNvGraphicFramePr>
              <p:nvPr/>
            </p:nvGraphicFramePr>
            <p:xfrm>
              <a:off x="3192" y="2184"/>
              <a:ext cx="912" cy="703"/>
            </p:xfrm>
            <a:graphic>
              <a:graphicData uri="http://schemas.openxmlformats.org/presentationml/2006/ole">
                <mc:AlternateContent xmlns:mc="http://schemas.openxmlformats.org/markup-compatibility/2006">
                  <mc:Choice xmlns:v="urn:schemas-microsoft-com:vml" Requires="v">
                    <p:oleObj name="Clip" r:id="rId2" imgW="1668780" imgH="1438351" progId="MS_ClipArt_Gallery.5">
                      <p:embed/>
                    </p:oleObj>
                  </mc:Choice>
                  <mc:Fallback>
                    <p:oleObj name="Clip" r:id="rId2" imgW="1668780" imgH="1438351" progId="MS_ClipArt_Gallery.5">
                      <p:embed/>
                      <p:pic>
                        <p:nvPicPr>
                          <p:cNvPr id="11" name="Object 21">
                            <a:extLst>
                              <a:ext uri="{FF2B5EF4-FFF2-40B4-BE49-F238E27FC236}">
                                <a16:creationId xmlns:a16="http://schemas.microsoft.com/office/drawing/2014/main" id="{8B8A6D6E-E4A3-611C-BEBF-B1E3C1491E6E}"/>
                              </a:ext>
                            </a:extLst>
                          </p:cNvPr>
                          <p:cNvPicPr>
                            <a:picLocks noChangeAspect="1" noChangeArrowheads="1"/>
                          </p:cNvPicPr>
                          <p:nvPr/>
                        </p:nvPicPr>
                        <p:blipFill>
                          <a:blip r:embed="rId3"/>
                          <a:srcRect/>
                          <a:stretch>
                            <a:fillRect/>
                          </a:stretch>
                        </p:blipFill>
                        <p:spPr bwMode="auto">
                          <a:xfrm>
                            <a:off x="3192" y="2184"/>
                            <a:ext cx="912" cy="703"/>
                          </a:xfrm>
                          <a:prstGeom prst="rect">
                            <a:avLst/>
                          </a:prstGeom>
                          <a:noFill/>
                          <a:ln>
                            <a:noFill/>
                          </a:ln>
                          <a:effectLst/>
                        </p:spPr>
                      </p:pic>
                    </p:oleObj>
                  </mc:Fallback>
                </mc:AlternateContent>
              </a:graphicData>
            </a:graphic>
          </p:graphicFrame>
          <p:sp>
            <p:nvSpPr>
              <p:cNvPr id="12" name="Line 22">
                <a:extLst>
                  <a:ext uri="{FF2B5EF4-FFF2-40B4-BE49-F238E27FC236}">
                    <a16:creationId xmlns:a16="http://schemas.microsoft.com/office/drawing/2014/main" id="{93723BED-F898-E48E-ACB1-7D8DF03C25F1}"/>
                  </a:ext>
                </a:extLst>
              </p:cNvPr>
              <p:cNvSpPr>
                <a:spLocks noChangeShapeType="1"/>
              </p:cNvSpPr>
              <p:nvPr/>
            </p:nvSpPr>
            <p:spPr bwMode="auto">
              <a:xfrm>
                <a:off x="576" y="3792"/>
                <a:ext cx="1056" cy="0"/>
              </a:xfrm>
              <a:prstGeom prst="line">
                <a:avLst/>
              </a:prstGeom>
              <a:grpFill/>
              <a:ln w="38100">
                <a:solidFill>
                  <a:schemeClr val="tx2">
                    <a:lumMod val="50000"/>
                    <a:lumOff val="50000"/>
                  </a:schemeClr>
                </a:solidFill>
                <a:round/>
                <a:headEnd/>
                <a:tailEnd type="triangle" w="med" len="med"/>
              </a:ln>
              <a:effectLst/>
            </p:spPr>
            <p:txBody>
              <a:bodyPr wrap="none" anchor="ctr"/>
              <a:lstStyle/>
              <a:p>
                <a:pPr eaLnBrk="1" fontAlgn="auto" hangingPunct="1">
                  <a:spcBef>
                    <a:spcPts val="0"/>
                  </a:spcBef>
                  <a:spcAft>
                    <a:spcPts val="0"/>
                  </a:spcAft>
                  <a:defRPr/>
                </a:pPr>
                <a:endParaRPr kumimoji="1" lang="es-CL" sz="2600" kern="0"/>
              </a:p>
            </p:txBody>
          </p:sp>
          <p:sp>
            <p:nvSpPr>
              <p:cNvPr id="13" name="Line 23">
                <a:extLst>
                  <a:ext uri="{FF2B5EF4-FFF2-40B4-BE49-F238E27FC236}">
                    <a16:creationId xmlns:a16="http://schemas.microsoft.com/office/drawing/2014/main" id="{1B967DB7-C04E-2687-8073-E78E5CAD173B}"/>
                  </a:ext>
                </a:extLst>
              </p:cNvPr>
              <p:cNvSpPr>
                <a:spLocks noChangeShapeType="1"/>
              </p:cNvSpPr>
              <p:nvPr/>
            </p:nvSpPr>
            <p:spPr bwMode="auto">
              <a:xfrm flipV="1">
                <a:off x="1776" y="3008"/>
                <a:ext cx="1542" cy="0"/>
              </a:xfrm>
              <a:prstGeom prst="line">
                <a:avLst/>
              </a:prstGeom>
              <a:grpFill/>
              <a:ln w="38100">
                <a:solidFill>
                  <a:schemeClr val="tx2">
                    <a:lumMod val="50000"/>
                    <a:lumOff val="50000"/>
                  </a:schemeClr>
                </a:solidFill>
                <a:round/>
                <a:headEnd/>
                <a:tailEnd type="triangle" w="med" len="med"/>
              </a:ln>
              <a:effectLst/>
            </p:spPr>
            <p:txBody>
              <a:bodyPr wrap="none" anchor="ctr"/>
              <a:lstStyle/>
              <a:p>
                <a:pPr eaLnBrk="1" fontAlgn="auto" hangingPunct="1">
                  <a:spcBef>
                    <a:spcPts val="0"/>
                  </a:spcBef>
                  <a:spcAft>
                    <a:spcPts val="0"/>
                  </a:spcAft>
                  <a:defRPr/>
                </a:pPr>
                <a:endParaRPr kumimoji="1" lang="es-CL" sz="2600" kern="0"/>
              </a:p>
            </p:txBody>
          </p:sp>
          <p:sp>
            <p:nvSpPr>
              <p:cNvPr id="14" name="Line 24">
                <a:extLst>
                  <a:ext uri="{FF2B5EF4-FFF2-40B4-BE49-F238E27FC236}">
                    <a16:creationId xmlns:a16="http://schemas.microsoft.com/office/drawing/2014/main" id="{2AF25048-CA90-ACAD-1AA9-F700CEE8160E}"/>
                  </a:ext>
                </a:extLst>
              </p:cNvPr>
              <p:cNvSpPr>
                <a:spLocks noChangeShapeType="1"/>
              </p:cNvSpPr>
              <p:nvPr/>
            </p:nvSpPr>
            <p:spPr bwMode="auto">
              <a:xfrm rot="20716116" flipV="1">
                <a:off x="3355" y="2912"/>
                <a:ext cx="288" cy="64"/>
              </a:xfrm>
              <a:prstGeom prst="line">
                <a:avLst/>
              </a:prstGeom>
              <a:grpFill/>
              <a:ln w="38100">
                <a:solidFill>
                  <a:schemeClr val="tx2">
                    <a:lumMod val="50000"/>
                    <a:lumOff val="50000"/>
                  </a:schemeClr>
                </a:solidFill>
                <a:round/>
                <a:headEnd/>
                <a:tailEnd type="triangle" w="med" len="med"/>
              </a:ln>
              <a:effectLst/>
            </p:spPr>
            <p:txBody>
              <a:bodyPr wrap="none" anchor="ctr"/>
              <a:lstStyle/>
              <a:p>
                <a:pPr eaLnBrk="1" fontAlgn="auto" hangingPunct="1">
                  <a:spcBef>
                    <a:spcPts val="0"/>
                  </a:spcBef>
                  <a:spcAft>
                    <a:spcPts val="0"/>
                  </a:spcAft>
                  <a:defRPr/>
                </a:pPr>
                <a:endParaRPr kumimoji="1" lang="es-CL" sz="2600" kern="0"/>
              </a:p>
            </p:txBody>
          </p:sp>
          <p:sp>
            <p:nvSpPr>
              <p:cNvPr id="15" name="Line 25">
                <a:extLst>
                  <a:ext uri="{FF2B5EF4-FFF2-40B4-BE49-F238E27FC236}">
                    <a16:creationId xmlns:a16="http://schemas.microsoft.com/office/drawing/2014/main" id="{21CA625C-3AA4-BDCF-C1AE-FF42025A2CF4}"/>
                  </a:ext>
                </a:extLst>
              </p:cNvPr>
              <p:cNvSpPr>
                <a:spLocks noChangeShapeType="1"/>
              </p:cNvSpPr>
              <p:nvPr/>
            </p:nvSpPr>
            <p:spPr bwMode="auto">
              <a:xfrm flipV="1">
                <a:off x="1728" y="3120"/>
                <a:ext cx="0" cy="672"/>
              </a:xfrm>
              <a:prstGeom prst="line">
                <a:avLst/>
              </a:prstGeom>
              <a:grpFill/>
              <a:ln w="38100">
                <a:solidFill>
                  <a:schemeClr val="tx2">
                    <a:lumMod val="50000"/>
                    <a:lumOff val="50000"/>
                  </a:schemeClr>
                </a:solidFill>
                <a:round/>
                <a:headEnd/>
                <a:tailEnd type="triangle" w="med" len="med"/>
              </a:ln>
              <a:effectLst/>
            </p:spPr>
            <p:txBody>
              <a:bodyPr wrap="none" anchor="ctr"/>
              <a:lstStyle/>
              <a:p>
                <a:pPr eaLnBrk="1" fontAlgn="auto" hangingPunct="1">
                  <a:spcBef>
                    <a:spcPts val="0"/>
                  </a:spcBef>
                  <a:spcAft>
                    <a:spcPts val="0"/>
                  </a:spcAft>
                  <a:defRPr/>
                </a:pPr>
                <a:endParaRPr kumimoji="1" lang="es-CL" sz="2600" kern="0"/>
              </a:p>
            </p:txBody>
          </p:sp>
        </p:grpSp>
        <p:grpSp>
          <p:nvGrpSpPr>
            <p:cNvPr id="7" name="Group 30">
              <a:extLst>
                <a:ext uri="{FF2B5EF4-FFF2-40B4-BE49-F238E27FC236}">
                  <a16:creationId xmlns:a16="http://schemas.microsoft.com/office/drawing/2014/main" id="{827A6ECE-245B-E331-C901-8C6B0B8C6FB2}"/>
                </a:ext>
              </a:extLst>
            </p:cNvPr>
            <p:cNvGrpSpPr>
              <a:grpSpLocks/>
            </p:cNvGrpSpPr>
            <p:nvPr/>
          </p:nvGrpSpPr>
          <p:grpSpPr bwMode="auto">
            <a:xfrm>
              <a:off x="3816" y="2244"/>
              <a:ext cx="1536" cy="330"/>
              <a:chOff x="3816" y="2244"/>
              <a:chExt cx="1536" cy="330"/>
            </a:xfrm>
            <a:grpFill/>
          </p:grpSpPr>
          <p:sp>
            <p:nvSpPr>
              <p:cNvPr id="8" name="AutoShape 26">
                <a:extLst>
                  <a:ext uri="{FF2B5EF4-FFF2-40B4-BE49-F238E27FC236}">
                    <a16:creationId xmlns:a16="http://schemas.microsoft.com/office/drawing/2014/main" id="{8F137421-7D5A-F7E9-FD53-E8EB8A94B9D6}"/>
                  </a:ext>
                </a:extLst>
              </p:cNvPr>
              <p:cNvSpPr>
                <a:spLocks noChangeArrowheads="1"/>
              </p:cNvSpPr>
              <p:nvPr/>
            </p:nvSpPr>
            <p:spPr bwMode="auto">
              <a:xfrm>
                <a:off x="3816" y="2328"/>
                <a:ext cx="624" cy="112"/>
              </a:xfrm>
              <a:prstGeom prst="leftArrow">
                <a:avLst>
                  <a:gd name="adj1" fmla="val 50000"/>
                  <a:gd name="adj2" fmla="val 139286"/>
                </a:avLst>
              </a:prstGeom>
              <a:grpFill/>
              <a:ln w="9525">
                <a:solidFill>
                  <a:schemeClr val="tx2">
                    <a:lumMod val="50000"/>
                    <a:lumOff val="50000"/>
                  </a:schemeClr>
                </a:solidFill>
                <a:miter lim="800000"/>
                <a:headEnd/>
                <a:tailEnd/>
              </a:ln>
              <a:effectLst/>
            </p:spPr>
            <p:txBody>
              <a:bodyPr wrap="none" anchor="ctr"/>
              <a:lstStyle>
                <a:lvl1pPr>
                  <a:spcBef>
                    <a:spcPct val="60000"/>
                  </a:spcBef>
                  <a:buClr>
                    <a:schemeClr val="tx1"/>
                  </a:buClr>
                  <a:buChar char="•"/>
                  <a:defRPr sz="3000">
                    <a:solidFill>
                      <a:schemeClr val="tx1"/>
                    </a:solidFill>
                    <a:latin typeface="Arial" panose="020B0604020202020204" pitchFamily="34" charset="0"/>
                  </a:defRPr>
                </a:lvl1pPr>
                <a:lvl2pPr marL="742950" indent="-285750">
                  <a:spcBef>
                    <a:spcPct val="40000"/>
                  </a:spcBef>
                  <a:buClr>
                    <a:schemeClr val="tx1"/>
                  </a:buClr>
                  <a:buChar char="–"/>
                  <a:defRPr sz="2600">
                    <a:solidFill>
                      <a:schemeClr val="tx1"/>
                    </a:solidFill>
                    <a:latin typeface="Arial" panose="020B0604020202020204" pitchFamily="34" charset="0"/>
                  </a:defRPr>
                </a:lvl2pPr>
                <a:lvl3pPr marL="1143000" indent="-228600">
                  <a:lnSpc>
                    <a:spcPct val="95000"/>
                  </a:lnSpc>
                  <a:spcBef>
                    <a:spcPct val="35000"/>
                  </a:spcBef>
                  <a:buClr>
                    <a:schemeClr val="tx1"/>
                  </a:buClr>
                  <a:buChar char="•"/>
                  <a:defRPr sz="2400">
                    <a:solidFill>
                      <a:schemeClr val="tx1"/>
                    </a:solidFill>
                    <a:latin typeface="Arial" panose="020B0604020202020204" pitchFamily="34" charset="0"/>
                  </a:defRPr>
                </a:lvl3pPr>
                <a:lvl4pPr marL="1600200" indent="-228600">
                  <a:lnSpc>
                    <a:spcPct val="75000"/>
                  </a:lnSpc>
                  <a:spcBef>
                    <a:spcPct val="30000"/>
                  </a:spcBef>
                  <a:buClr>
                    <a:schemeClr val="tx1"/>
                  </a:buClr>
                  <a:buChar char="–"/>
                  <a:defRPr sz="2000">
                    <a:solidFill>
                      <a:schemeClr val="tx1"/>
                    </a:solidFill>
                    <a:latin typeface="Arial" panose="020B0604020202020204" pitchFamily="34" charset="0"/>
                  </a:defRPr>
                </a:lvl4pPr>
                <a:lvl5pPr marL="2057400" indent="-228600">
                  <a:lnSpc>
                    <a:spcPct val="75000"/>
                  </a:lnSpc>
                  <a:spcBef>
                    <a:spcPct val="30000"/>
                  </a:spcBef>
                  <a:buClr>
                    <a:schemeClr val="tx1"/>
                  </a:buClr>
                  <a:buChar char="»"/>
                  <a:defRPr>
                    <a:solidFill>
                      <a:schemeClr val="tx1"/>
                    </a:solidFill>
                    <a:latin typeface="Arial" panose="020B0604020202020204" pitchFamily="34" charset="0"/>
                  </a:defRPr>
                </a:lvl5pPr>
                <a:lvl6pPr marL="25146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6pPr>
                <a:lvl7pPr marL="29718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7pPr>
                <a:lvl8pPr marL="34290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8pPr>
                <a:lvl9pPr marL="38862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9pPr>
              </a:lstStyle>
              <a:p>
                <a:pPr eaLnBrk="1" fontAlgn="auto" hangingPunct="1">
                  <a:spcBef>
                    <a:spcPct val="20000"/>
                  </a:spcBef>
                  <a:spcAft>
                    <a:spcPts val="0"/>
                  </a:spcAft>
                  <a:buClrTx/>
                  <a:defRPr/>
                </a:pPr>
                <a:endParaRPr kumimoji="1" lang="es-CL" altLang="es-CL" sz="2600" kern="0"/>
              </a:p>
            </p:txBody>
          </p:sp>
          <p:sp>
            <p:nvSpPr>
              <p:cNvPr id="9" name="Text Box 27">
                <a:extLst>
                  <a:ext uri="{FF2B5EF4-FFF2-40B4-BE49-F238E27FC236}">
                    <a16:creationId xmlns:a16="http://schemas.microsoft.com/office/drawing/2014/main" id="{946B8C5D-031A-3AF1-4B6A-F6617BA9BE48}"/>
                  </a:ext>
                </a:extLst>
              </p:cNvPr>
              <p:cNvSpPr txBox="1">
                <a:spLocks noChangeArrowheads="1"/>
              </p:cNvSpPr>
              <p:nvPr/>
            </p:nvSpPr>
            <p:spPr bwMode="auto">
              <a:xfrm>
                <a:off x="4392" y="2244"/>
                <a:ext cx="960" cy="330"/>
              </a:xfrm>
              <a:prstGeom prst="rect">
                <a:avLst/>
              </a:prstGeom>
              <a:grpFill/>
              <a:ln w="9525">
                <a:solidFill>
                  <a:schemeClr val="tx1"/>
                </a:solidFill>
                <a:miter lim="800000"/>
                <a:headEnd/>
                <a:tailEnd/>
              </a:ln>
              <a:effectLst/>
            </p:spPr>
            <p:txBody>
              <a:bodyPr>
                <a:spAutoFit/>
              </a:bodyPr>
              <a:lstStyle>
                <a:lvl1pPr>
                  <a:spcBef>
                    <a:spcPct val="60000"/>
                  </a:spcBef>
                  <a:buClr>
                    <a:schemeClr val="tx1"/>
                  </a:buClr>
                  <a:buChar char="•"/>
                  <a:defRPr sz="3000">
                    <a:solidFill>
                      <a:schemeClr val="tx1"/>
                    </a:solidFill>
                    <a:latin typeface="Arial" panose="020B0604020202020204" pitchFamily="34" charset="0"/>
                  </a:defRPr>
                </a:lvl1pPr>
                <a:lvl2pPr marL="742950" indent="-285750">
                  <a:spcBef>
                    <a:spcPct val="40000"/>
                  </a:spcBef>
                  <a:buClr>
                    <a:schemeClr val="tx1"/>
                  </a:buClr>
                  <a:buChar char="–"/>
                  <a:defRPr sz="2600">
                    <a:solidFill>
                      <a:schemeClr val="tx1"/>
                    </a:solidFill>
                    <a:latin typeface="Arial" panose="020B0604020202020204" pitchFamily="34" charset="0"/>
                  </a:defRPr>
                </a:lvl2pPr>
                <a:lvl3pPr marL="1143000" indent="-228600">
                  <a:lnSpc>
                    <a:spcPct val="95000"/>
                  </a:lnSpc>
                  <a:spcBef>
                    <a:spcPct val="35000"/>
                  </a:spcBef>
                  <a:buClr>
                    <a:schemeClr val="tx1"/>
                  </a:buClr>
                  <a:buChar char="•"/>
                  <a:defRPr sz="2400">
                    <a:solidFill>
                      <a:schemeClr val="tx1"/>
                    </a:solidFill>
                    <a:latin typeface="Arial" panose="020B0604020202020204" pitchFamily="34" charset="0"/>
                  </a:defRPr>
                </a:lvl3pPr>
                <a:lvl4pPr marL="1600200" indent="-228600">
                  <a:lnSpc>
                    <a:spcPct val="75000"/>
                  </a:lnSpc>
                  <a:spcBef>
                    <a:spcPct val="30000"/>
                  </a:spcBef>
                  <a:buClr>
                    <a:schemeClr val="tx1"/>
                  </a:buClr>
                  <a:buChar char="–"/>
                  <a:defRPr sz="2000">
                    <a:solidFill>
                      <a:schemeClr val="tx1"/>
                    </a:solidFill>
                    <a:latin typeface="Arial" panose="020B0604020202020204" pitchFamily="34" charset="0"/>
                  </a:defRPr>
                </a:lvl4pPr>
                <a:lvl5pPr marL="2057400" indent="-228600">
                  <a:lnSpc>
                    <a:spcPct val="75000"/>
                  </a:lnSpc>
                  <a:spcBef>
                    <a:spcPct val="30000"/>
                  </a:spcBef>
                  <a:buClr>
                    <a:schemeClr val="tx1"/>
                  </a:buClr>
                  <a:buChar char="»"/>
                  <a:defRPr>
                    <a:solidFill>
                      <a:schemeClr val="tx1"/>
                    </a:solidFill>
                    <a:latin typeface="Arial" panose="020B0604020202020204" pitchFamily="34" charset="0"/>
                  </a:defRPr>
                </a:lvl5pPr>
                <a:lvl6pPr marL="25146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6pPr>
                <a:lvl7pPr marL="29718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7pPr>
                <a:lvl8pPr marL="34290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8pPr>
                <a:lvl9pPr marL="38862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9pPr>
              </a:lstStyle>
              <a:p>
                <a:pPr eaLnBrk="1" fontAlgn="auto" hangingPunct="1">
                  <a:lnSpc>
                    <a:spcPct val="70000"/>
                  </a:lnSpc>
                  <a:spcBef>
                    <a:spcPct val="50000"/>
                  </a:spcBef>
                  <a:spcAft>
                    <a:spcPts val="0"/>
                  </a:spcAft>
                  <a:buClrTx/>
                  <a:defRPr/>
                </a:pPr>
                <a:r>
                  <a:rPr kumimoji="1" lang="es-ES" altLang="es-CL" sz="2000" b="1" kern="0" dirty="0">
                    <a:latin typeface="Arial Narrow" panose="020B0606020202030204" pitchFamily="34" charset="0"/>
                  </a:rPr>
                  <a:t>Unidad seleccionada</a:t>
                </a:r>
              </a:p>
            </p:txBody>
          </p:sp>
        </p:grpSp>
      </p:grpSp>
      <p:sp>
        <p:nvSpPr>
          <p:cNvPr id="52230" name="Rectangle 57">
            <a:extLst>
              <a:ext uri="{FF2B5EF4-FFF2-40B4-BE49-F238E27FC236}">
                <a16:creationId xmlns:a16="http://schemas.microsoft.com/office/drawing/2014/main" id="{D2A73AF3-6C84-0315-7ACB-BB7FF3501178}"/>
              </a:ext>
            </a:extLst>
          </p:cNvPr>
          <p:cNvSpPr txBox="1">
            <a:spLocks noChangeArrowheads="1"/>
          </p:cNvSpPr>
          <p:nvPr/>
        </p:nvSpPr>
        <p:spPr bwMode="auto">
          <a:xfrm>
            <a:off x="2063750" y="549275"/>
            <a:ext cx="936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ES_tradnl" altLang="es-CL">
                <a:solidFill>
                  <a:srgbClr val="000066"/>
                </a:solidFill>
                <a:latin typeface="Arial Black" panose="020B0A04020102020204" pitchFamily="34" charset="0"/>
              </a:rPr>
              <a:t>Pasos Muestreo por conglomerados </a:t>
            </a:r>
            <a:endParaRPr lang="es-ES" altLang="es-CL">
              <a:solidFill>
                <a:srgbClr val="000066"/>
              </a:solidFill>
              <a:latin typeface="Arial Black" panose="020B0A040201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Marcador de número de diapositiva 1">
            <a:extLst>
              <a:ext uri="{FF2B5EF4-FFF2-40B4-BE49-F238E27FC236}">
                <a16:creationId xmlns:a16="http://schemas.microsoft.com/office/drawing/2014/main" id="{2F9730E0-D6CB-9319-5F0A-5FCD6081DC89}"/>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C3A63CF-618E-4548-860D-CE155EA12ECB}" type="slidenum">
              <a:rPr lang="es-ES" altLang="es-CL" sz="1200" smtClean="0">
                <a:latin typeface="Comic Sans MS" panose="030F0702030302020204" pitchFamily="66" charset="0"/>
              </a:rPr>
              <a:pPr>
                <a:spcBef>
                  <a:spcPct val="0"/>
                </a:spcBef>
                <a:buFontTx/>
                <a:buNone/>
              </a:pPr>
              <a:t>35</a:t>
            </a:fld>
            <a:endParaRPr lang="es-ES" altLang="es-CL" sz="1200">
              <a:latin typeface="Comic Sans MS" panose="030F0702030302020204" pitchFamily="66" charset="0"/>
            </a:endParaRPr>
          </a:p>
        </p:txBody>
      </p:sp>
      <p:grpSp>
        <p:nvGrpSpPr>
          <p:cNvPr id="3" name="Group 2">
            <a:extLst>
              <a:ext uri="{FF2B5EF4-FFF2-40B4-BE49-F238E27FC236}">
                <a16:creationId xmlns:a16="http://schemas.microsoft.com/office/drawing/2014/main" id="{75185DFF-4482-3555-5C32-DF8E38FDE383}"/>
              </a:ext>
            </a:extLst>
          </p:cNvPr>
          <p:cNvGrpSpPr>
            <a:grpSpLocks/>
          </p:cNvGrpSpPr>
          <p:nvPr/>
        </p:nvGrpSpPr>
        <p:grpSpPr bwMode="auto">
          <a:xfrm>
            <a:off x="1349375" y="1239838"/>
            <a:ext cx="4267200" cy="4267200"/>
            <a:chOff x="48" y="96"/>
            <a:chExt cx="2688" cy="2688"/>
          </a:xfrm>
        </p:grpSpPr>
        <p:grpSp>
          <p:nvGrpSpPr>
            <p:cNvPr id="53283" name="Group 3">
              <a:extLst>
                <a:ext uri="{FF2B5EF4-FFF2-40B4-BE49-F238E27FC236}">
                  <a16:creationId xmlns:a16="http://schemas.microsoft.com/office/drawing/2014/main" id="{57AE83D7-C9ED-49E6-E515-E0683050AAC2}"/>
                </a:ext>
              </a:extLst>
            </p:cNvPr>
            <p:cNvGrpSpPr>
              <a:grpSpLocks/>
            </p:cNvGrpSpPr>
            <p:nvPr/>
          </p:nvGrpSpPr>
          <p:grpSpPr bwMode="auto">
            <a:xfrm>
              <a:off x="48" y="1344"/>
              <a:ext cx="768" cy="768"/>
              <a:chOff x="480" y="1392"/>
              <a:chExt cx="768" cy="768"/>
            </a:xfrm>
          </p:grpSpPr>
          <p:sp>
            <p:nvSpPr>
              <p:cNvPr id="24" name="AutoShape 4">
                <a:extLst>
                  <a:ext uri="{FF2B5EF4-FFF2-40B4-BE49-F238E27FC236}">
                    <a16:creationId xmlns:a16="http://schemas.microsoft.com/office/drawing/2014/main" id="{A6B91B17-2E39-11C3-CF65-FEEF10C685F4}"/>
                  </a:ext>
                </a:extLst>
              </p:cNvPr>
              <p:cNvSpPr>
                <a:spLocks noChangeArrowheads="1"/>
              </p:cNvSpPr>
              <p:nvPr/>
            </p:nvSpPr>
            <p:spPr bwMode="auto">
              <a:xfrm>
                <a:off x="720" y="1920"/>
                <a:ext cx="336" cy="220"/>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5" name="AutoShape 5">
                <a:extLst>
                  <a:ext uri="{FF2B5EF4-FFF2-40B4-BE49-F238E27FC236}">
                    <a16:creationId xmlns:a16="http://schemas.microsoft.com/office/drawing/2014/main" id="{A04B2F1F-1777-8EB1-2A32-21599D9F851C}"/>
                  </a:ext>
                </a:extLst>
              </p:cNvPr>
              <p:cNvSpPr>
                <a:spLocks noChangeArrowheads="1"/>
              </p:cNvSpPr>
              <p:nvPr/>
            </p:nvSpPr>
            <p:spPr bwMode="auto">
              <a:xfrm>
                <a:off x="960" y="1728"/>
                <a:ext cx="144" cy="165"/>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6" name="AutoShape 6">
                <a:extLst>
                  <a:ext uri="{FF2B5EF4-FFF2-40B4-BE49-F238E27FC236}">
                    <a16:creationId xmlns:a16="http://schemas.microsoft.com/office/drawing/2014/main" id="{9B6C6A5A-13A8-5EA5-AB33-5A1256CF365C}"/>
                  </a:ext>
                </a:extLst>
              </p:cNvPr>
              <p:cNvSpPr>
                <a:spLocks noChangeArrowheads="1"/>
              </p:cNvSpPr>
              <p:nvPr/>
            </p:nvSpPr>
            <p:spPr bwMode="auto">
              <a:xfrm>
                <a:off x="576" y="1632"/>
                <a:ext cx="288" cy="276"/>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7" name="AutoShape 7">
                <a:extLst>
                  <a:ext uri="{FF2B5EF4-FFF2-40B4-BE49-F238E27FC236}">
                    <a16:creationId xmlns:a16="http://schemas.microsoft.com/office/drawing/2014/main" id="{6DB990C0-783A-4A49-FA03-F3992A57738B}"/>
                  </a:ext>
                </a:extLst>
              </p:cNvPr>
              <p:cNvSpPr>
                <a:spLocks noChangeArrowheads="1"/>
              </p:cNvSpPr>
              <p:nvPr/>
            </p:nvSpPr>
            <p:spPr bwMode="auto">
              <a:xfrm>
                <a:off x="912" y="1488"/>
                <a:ext cx="144" cy="165"/>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8" name="AutoShape 8">
                <a:extLst>
                  <a:ext uri="{FF2B5EF4-FFF2-40B4-BE49-F238E27FC236}">
                    <a16:creationId xmlns:a16="http://schemas.microsoft.com/office/drawing/2014/main" id="{5CA113A8-4147-5290-F338-D63580A64CC1}"/>
                  </a:ext>
                </a:extLst>
              </p:cNvPr>
              <p:cNvSpPr>
                <a:spLocks noChangeArrowheads="1"/>
              </p:cNvSpPr>
              <p:nvPr/>
            </p:nvSpPr>
            <p:spPr bwMode="auto">
              <a:xfrm>
                <a:off x="528" y="1392"/>
                <a:ext cx="336" cy="220"/>
              </a:xfrm>
              <a:custGeom>
                <a:avLst/>
                <a:gdLst>
                  <a:gd name="T0" fmla="*/ 3 w 21600"/>
                  <a:gd name="T1" fmla="*/ 0 h 21600"/>
                  <a:gd name="T2" fmla="*/ 1 w 21600"/>
                  <a:gd name="T3" fmla="*/ 0 h 21600"/>
                  <a:gd name="T4" fmla="*/ 0 w 21600"/>
                  <a:gd name="T5" fmla="*/ 1 h 21600"/>
                  <a:gd name="T6" fmla="*/ 1 w 21600"/>
                  <a:gd name="T7" fmla="*/ 2 h 21600"/>
                  <a:gd name="T8" fmla="*/ 3 w 21600"/>
                  <a:gd name="T9" fmla="*/ 2 h 21600"/>
                  <a:gd name="T10" fmla="*/ 4 w 21600"/>
                  <a:gd name="T11" fmla="*/ 2 h 21600"/>
                  <a:gd name="T12" fmla="*/ 5 w 21600"/>
                  <a:gd name="T13" fmla="*/ 1 h 21600"/>
                  <a:gd name="T14" fmla="*/ 4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42 h 21600"/>
                  <a:gd name="T26" fmla="*/ 18450 w 21600"/>
                  <a:gd name="T27" fmla="*/ 184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29" name="Rectangle 9">
                <a:extLst>
                  <a:ext uri="{FF2B5EF4-FFF2-40B4-BE49-F238E27FC236}">
                    <a16:creationId xmlns:a16="http://schemas.microsoft.com/office/drawing/2014/main" id="{48BC7341-AFE6-ED56-4B20-9B85298C0CD9}"/>
                  </a:ext>
                </a:extLst>
              </p:cNvPr>
              <p:cNvSpPr>
                <a:spLocks noChangeArrowheads="1"/>
              </p:cNvSpPr>
              <p:nvPr/>
            </p:nvSpPr>
            <p:spPr bwMode="auto">
              <a:xfrm>
                <a:off x="480" y="1392"/>
                <a:ext cx="768" cy="768"/>
              </a:xfrm>
              <a:prstGeom prst="rect">
                <a:avLst/>
              </a:prstGeom>
              <a:noFill/>
              <a:ln w="19050">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nvGrpSpPr>
            <p:cNvPr id="53284" name="Group 10">
              <a:extLst>
                <a:ext uri="{FF2B5EF4-FFF2-40B4-BE49-F238E27FC236}">
                  <a16:creationId xmlns:a16="http://schemas.microsoft.com/office/drawing/2014/main" id="{6702EE0C-50AB-83E7-68EC-A76120FA444B}"/>
                </a:ext>
              </a:extLst>
            </p:cNvPr>
            <p:cNvGrpSpPr>
              <a:grpSpLocks/>
            </p:cNvGrpSpPr>
            <p:nvPr/>
          </p:nvGrpSpPr>
          <p:grpSpPr bwMode="auto">
            <a:xfrm>
              <a:off x="1056" y="480"/>
              <a:ext cx="864" cy="816"/>
              <a:chOff x="1344" y="1392"/>
              <a:chExt cx="864" cy="816"/>
            </a:xfrm>
          </p:grpSpPr>
          <p:sp>
            <p:nvSpPr>
              <p:cNvPr id="19" name="AutoShape 11">
                <a:extLst>
                  <a:ext uri="{FF2B5EF4-FFF2-40B4-BE49-F238E27FC236}">
                    <a16:creationId xmlns:a16="http://schemas.microsoft.com/office/drawing/2014/main" id="{0BA38FAD-CF44-887D-FD01-EF8F46B8B159}"/>
                  </a:ext>
                </a:extLst>
              </p:cNvPr>
              <p:cNvSpPr>
                <a:spLocks noChangeArrowheads="1"/>
              </p:cNvSpPr>
              <p:nvPr/>
            </p:nvSpPr>
            <p:spPr bwMode="auto">
              <a:xfrm>
                <a:off x="1776" y="1488"/>
                <a:ext cx="384" cy="331"/>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0" name="AutoShape 12">
                <a:extLst>
                  <a:ext uri="{FF2B5EF4-FFF2-40B4-BE49-F238E27FC236}">
                    <a16:creationId xmlns:a16="http://schemas.microsoft.com/office/drawing/2014/main" id="{9C051DAF-9F83-1A3A-F9BA-5DAA6B260577}"/>
                  </a:ext>
                </a:extLst>
              </p:cNvPr>
              <p:cNvSpPr>
                <a:spLocks noChangeArrowheads="1"/>
              </p:cNvSpPr>
              <p:nvPr/>
            </p:nvSpPr>
            <p:spPr bwMode="auto">
              <a:xfrm>
                <a:off x="1920" y="1872"/>
                <a:ext cx="192" cy="220"/>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1" name="AutoShape 13">
                <a:extLst>
                  <a:ext uri="{FF2B5EF4-FFF2-40B4-BE49-F238E27FC236}">
                    <a16:creationId xmlns:a16="http://schemas.microsoft.com/office/drawing/2014/main" id="{CD9495A3-6DB0-69D3-7D1F-09E421DEF023}"/>
                  </a:ext>
                </a:extLst>
              </p:cNvPr>
              <p:cNvSpPr>
                <a:spLocks noChangeArrowheads="1"/>
              </p:cNvSpPr>
              <p:nvPr/>
            </p:nvSpPr>
            <p:spPr bwMode="auto">
              <a:xfrm>
                <a:off x="1584" y="1824"/>
                <a:ext cx="192" cy="220"/>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2" name="AutoShape 14">
                <a:extLst>
                  <a:ext uri="{FF2B5EF4-FFF2-40B4-BE49-F238E27FC236}">
                    <a16:creationId xmlns:a16="http://schemas.microsoft.com/office/drawing/2014/main" id="{7EA4C6FD-C58A-081F-8406-2CF9A3437A17}"/>
                  </a:ext>
                </a:extLst>
              </p:cNvPr>
              <p:cNvSpPr>
                <a:spLocks noChangeArrowheads="1"/>
              </p:cNvSpPr>
              <p:nvPr/>
            </p:nvSpPr>
            <p:spPr bwMode="auto">
              <a:xfrm>
                <a:off x="1440" y="1488"/>
                <a:ext cx="336" cy="276"/>
              </a:xfrm>
              <a:custGeom>
                <a:avLst/>
                <a:gdLst>
                  <a:gd name="T0" fmla="*/ 3 w 21600"/>
                  <a:gd name="T1" fmla="*/ 0 h 21600"/>
                  <a:gd name="T2" fmla="*/ 1 w 21600"/>
                  <a:gd name="T3" fmla="*/ 1 h 21600"/>
                  <a:gd name="T4" fmla="*/ 0 w 21600"/>
                  <a:gd name="T5" fmla="*/ 2 h 21600"/>
                  <a:gd name="T6" fmla="*/ 1 w 21600"/>
                  <a:gd name="T7" fmla="*/ 3 h 21600"/>
                  <a:gd name="T8" fmla="*/ 3 w 21600"/>
                  <a:gd name="T9" fmla="*/ 4 h 21600"/>
                  <a:gd name="T10" fmla="*/ 4 w 21600"/>
                  <a:gd name="T11" fmla="*/ 3 h 21600"/>
                  <a:gd name="T12" fmla="*/ 5 w 21600"/>
                  <a:gd name="T13" fmla="*/ 2 h 21600"/>
                  <a:gd name="T14" fmla="*/ 4 w 21600"/>
                  <a:gd name="T15" fmla="*/ 1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30 h 21600"/>
                  <a:gd name="T26" fmla="*/ 18450 w 21600"/>
                  <a:gd name="T27" fmla="*/ 1847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23" name="Rectangle 15">
                <a:extLst>
                  <a:ext uri="{FF2B5EF4-FFF2-40B4-BE49-F238E27FC236}">
                    <a16:creationId xmlns:a16="http://schemas.microsoft.com/office/drawing/2014/main" id="{D25C23EA-FC84-9961-1DFD-295FB500D2A6}"/>
                  </a:ext>
                </a:extLst>
              </p:cNvPr>
              <p:cNvSpPr>
                <a:spLocks noChangeArrowheads="1"/>
              </p:cNvSpPr>
              <p:nvPr/>
            </p:nvSpPr>
            <p:spPr bwMode="auto">
              <a:xfrm>
                <a:off x="1344" y="1392"/>
                <a:ext cx="864" cy="816"/>
              </a:xfrm>
              <a:prstGeom prst="rect">
                <a:avLst/>
              </a:prstGeom>
              <a:noFill/>
              <a:ln w="19050">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nvGrpSpPr>
            <p:cNvPr id="53285" name="Group 16">
              <a:extLst>
                <a:ext uri="{FF2B5EF4-FFF2-40B4-BE49-F238E27FC236}">
                  <a16:creationId xmlns:a16="http://schemas.microsoft.com/office/drawing/2014/main" id="{68E4E49E-78C2-D404-0CE6-AFADE203EFF4}"/>
                </a:ext>
              </a:extLst>
            </p:cNvPr>
            <p:cNvGrpSpPr>
              <a:grpSpLocks/>
            </p:cNvGrpSpPr>
            <p:nvPr/>
          </p:nvGrpSpPr>
          <p:grpSpPr bwMode="auto">
            <a:xfrm>
              <a:off x="1152" y="2160"/>
              <a:ext cx="864" cy="624"/>
              <a:chOff x="432" y="2304"/>
              <a:chExt cx="864" cy="624"/>
            </a:xfrm>
          </p:grpSpPr>
          <p:sp>
            <p:nvSpPr>
              <p:cNvPr id="14" name="AutoShape 17">
                <a:extLst>
                  <a:ext uri="{FF2B5EF4-FFF2-40B4-BE49-F238E27FC236}">
                    <a16:creationId xmlns:a16="http://schemas.microsoft.com/office/drawing/2014/main" id="{9779A398-26BA-AD46-5E45-67215B492EC0}"/>
                  </a:ext>
                </a:extLst>
              </p:cNvPr>
              <p:cNvSpPr>
                <a:spLocks noChangeArrowheads="1"/>
              </p:cNvSpPr>
              <p:nvPr/>
            </p:nvSpPr>
            <p:spPr bwMode="auto">
              <a:xfrm>
                <a:off x="1008" y="2640"/>
                <a:ext cx="192" cy="220"/>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5" name="AutoShape 18">
                <a:extLst>
                  <a:ext uri="{FF2B5EF4-FFF2-40B4-BE49-F238E27FC236}">
                    <a16:creationId xmlns:a16="http://schemas.microsoft.com/office/drawing/2014/main" id="{EF10C3F5-0CBD-1E37-C7A7-B1455087FA1A}"/>
                  </a:ext>
                </a:extLst>
              </p:cNvPr>
              <p:cNvSpPr>
                <a:spLocks noChangeArrowheads="1"/>
              </p:cNvSpPr>
              <p:nvPr/>
            </p:nvSpPr>
            <p:spPr bwMode="auto">
              <a:xfrm>
                <a:off x="480" y="2400"/>
                <a:ext cx="288" cy="276"/>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6" name="AutoShape 19">
                <a:extLst>
                  <a:ext uri="{FF2B5EF4-FFF2-40B4-BE49-F238E27FC236}">
                    <a16:creationId xmlns:a16="http://schemas.microsoft.com/office/drawing/2014/main" id="{9E5F2B41-0F37-4A3D-EDDC-575E2B88E5FD}"/>
                  </a:ext>
                </a:extLst>
              </p:cNvPr>
              <p:cNvSpPr>
                <a:spLocks noChangeArrowheads="1"/>
              </p:cNvSpPr>
              <p:nvPr/>
            </p:nvSpPr>
            <p:spPr bwMode="auto">
              <a:xfrm>
                <a:off x="768" y="2640"/>
                <a:ext cx="192" cy="220"/>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7" name="AutoShape 20">
                <a:extLst>
                  <a:ext uri="{FF2B5EF4-FFF2-40B4-BE49-F238E27FC236}">
                    <a16:creationId xmlns:a16="http://schemas.microsoft.com/office/drawing/2014/main" id="{6E75521B-4954-94E9-BEE6-39D3336A1331}"/>
                  </a:ext>
                </a:extLst>
              </p:cNvPr>
              <p:cNvSpPr>
                <a:spLocks noChangeArrowheads="1"/>
              </p:cNvSpPr>
              <p:nvPr/>
            </p:nvSpPr>
            <p:spPr bwMode="auto">
              <a:xfrm>
                <a:off x="864" y="2352"/>
                <a:ext cx="336" cy="220"/>
              </a:xfrm>
              <a:custGeom>
                <a:avLst/>
                <a:gdLst>
                  <a:gd name="T0" fmla="*/ 3 w 21600"/>
                  <a:gd name="T1" fmla="*/ 0 h 21600"/>
                  <a:gd name="T2" fmla="*/ 1 w 21600"/>
                  <a:gd name="T3" fmla="*/ 0 h 21600"/>
                  <a:gd name="T4" fmla="*/ 0 w 21600"/>
                  <a:gd name="T5" fmla="*/ 1 h 21600"/>
                  <a:gd name="T6" fmla="*/ 1 w 21600"/>
                  <a:gd name="T7" fmla="*/ 2 h 21600"/>
                  <a:gd name="T8" fmla="*/ 3 w 21600"/>
                  <a:gd name="T9" fmla="*/ 2 h 21600"/>
                  <a:gd name="T10" fmla="*/ 4 w 21600"/>
                  <a:gd name="T11" fmla="*/ 2 h 21600"/>
                  <a:gd name="T12" fmla="*/ 5 w 21600"/>
                  <a:gd name="T13" fmla="*/ 1 h 21600"/>
                  <a:gd name="T14" fmla="*/ 4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42 h 21600"/>
                  <a:gd name="T26" fmla="*/ 18450 w 21600"/>
                  <a:gd name="T27" fmla="*/ 184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18" name="Rectangle 21">
                <a:extLst>
                  <a:ext uri="{FF2B5EF4-FFF2-40B4-BE49-F238E27FC236}">
                    <a16:creationId xmlns:a16="http://schemas.microsoft.com/office/drawing/2014/main" id="{34D5030E-BEAA-45E0-4404-8C9B73F391A3}"/>
                  </a:ext>
                </a:extLst>
              </p:cNvPr>
              <p:cNvSpPr>
                <a:spLocks noChangeArrowheads="1"/>
              </p:cNvSpPr>
              <p:nvPr/>
            </p:nvSpPr>
            <p:spPr bwMode="auto">
              <a:xfrm>
                <a:off x="432" y="2304"/>
                <a:ext cx="864" cy="624"/>
              </a:xfrm>
              <a:prstGeom prst="rect">
                <a:avLst/>
              </a:prstGeom>
              <a:noFill/>
              <a:ln w="19050">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nvGrpSpPr>
            <p:cNvPr id="53286" name="Group 22">
              <a:extLst>
                <a:ext uri="{FF2B5EF4-FFF2-40B4-BE49-F238E27FC236}">
                  <a16:creationId xmlns:a16="http://schemas.microsoft.com/office/drawing/2014/main" id="{D9AA1062-383F-CEF2-77B3-6FD148232D2B}"/>
                </a:ext>
              </a:extLst>
            </p:cNvPr>
            <p:cNvGrpSpPr>
              <a:grpSpLocks/>
            </p:cNvGrpSpPr>
            <p:nvPr/>
          </p:nvGrpSpPr>
          <p:grpSpPr bwMode="auto">
            <a:xfrm>
              <a:off x="2016" y="1392"/>
              <a:ext cx="720" cy="624"/>
              <a:chOff x="1392" y="2304"/>
              <a:chExt cx="864" cy="624"/>
            </a:xfrm>
          </p:grpSpPr>
          <p:sp>
            <p:nvSpPr>
              <p:cNvPr id="9" name="AutoShape 23">
                <a:extLst>
                  <a:ext uri="{FF2B5EF4-FFF2-40B4-BE49-F238E27FC236}">
                    <a16:creationId xmlns:a16="http://schemas.microsoft.com/office/drawing/2014/main" id="{B44294EA-1F2A-11DF-D638-59CD109F594C}"/>
                  </a:ext>
                </a:extLst>
              </p:cNvPr>
              <p:cNvSpPr>
                <a:spLocks noChangeArrowheads="1"/>
              </p:cNvSpPr>
              <p:nvPr/>
            </p:nvSpPr>
            <p:spPr bwMode="auto">
              <a:xfrm>
                <a:off x="1968" y="2640"/>
                <a:ext cx="192" cy="220"/>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0" name="AutoShape 24">
                <a:extLst>
                  <a:ext uri="{FF2B5EF4-FFF2-40B4-BE49-F238E27FC236}">
                    <a16:creationId xmlns:a16="http://schemas.microsoft.com/office/drawing/2014/main" id="{C1D109D3-B6BA-5B7A-129F-04C2CB061190}"/>
                  </a:ext>
                </a:extLst>
              </p:cNvPr>
              <p:cNvSpPr>
                <a:spLocks noChangeArrowheads="1"/>
              </p:cNvSpPr>
              <p:nvPr/>
            </p:nvSpPr>
            <p:spPr bwMode="auto">
              <a:xfrm>
                <a:off x="1440" y="2400"/>
                <a:ext cx="288" cy="276"/>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1" name="AutoShape 25">
                <a:extLst>
                  <a:ext uri="{FF2B5EF4-FFF2-40B4-BE49-F238E27FC236}">
                    <a16:creationId xmlns:a16="http://schemas.microsoft.com/office/drawing/2014/main" id="{1CC73A43-8312-940F-E38C-58022C06380B}"/>
                  </a:ext>
                </a:extLst>
              </p:cNvPr>
              <p:cNvSpPr>
                <a:spLocks noChangeArrowheads="1"/>
              </p:cNvSpPr>
              <p:nvPr/>
            </p:nvSpPr>
            <p:spPr bwMode="auto">
              <a:xfrm>
                <a:off x="1728" y="2640"/>
                <a:ext cx="192" cy="220"/>
              </a:xfrm>
              <a:custGeom>
                <a:avLst/>
                <a:gdLst>
                  <a:gd name="T0" fmla="*/ 1 w 21600"/>
                  <a:gd name="T1" fmla="*/ 0 h 21600"/>
                  <a:gd name="T2" fmla="*/ 0 w 21600"/>
                  <a:gd name="T3" fmla="*/ 0 h 21600"/>
                  <a:gd name="T4" fmla="*/ 0 w 21600"/>
                  <a:gd name="T5" fmla="*/ 1 h 21600"/>
                  <a:gd name="T6" fmla="*/ 0 w 21600"/>
                  <a:gd name="T7" fmla="*/ 2 h 21600"/>
                  <a:gd name="T8" fmla="*/ 1 w 21600"/>
                  <a:gd name="T9" fmla="*/ 2 h 21600"/>
                  <a:gd name="T10" fmla="*/ 1 w 21600"/>
                  <a:gd name="T11" fmla="*/ 2 h 21600"/>
                  <a:gd name="T12" fmla="*/ 2 w 21600"/>
                  <a:gd name="T13" fmla="*/ 1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42 h 21600"/>
                  <a:gd name="T26" fmla="*/ 18450 w 21600"/>
                  <a:gd name="T27" fmla="*/ 184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12" name="AutoShape 26">
                <a:extLst>
                  <a:ext uri="{FF2B5EF4-FFF2-40B4-BE49-F238E27FC236}">
                    <a16:creationId xmlns:a16="http://schemas.microsoft.com/office/drawing/2014/main" id="{5F201181-21CC-9DCE-4FF6-5B73ADAB89B7}"/>
                  </a:ext>
                </a:extLst>
              </p:cNvPr>
              <p:cNvSpPr>
                <a:spLocks noChangeArrowheads="1"/>
              </p:cNvSpPr>
              <p:nvPr/>
            </p:nvSpPr>
            <p:spPr bwMode="auto">
              <a:xfrm>
                <a:off x="1824" y="2352"/>
                <a:ext cx="336" cy="220"/>
              </a:xfrm>
              <a:custGeom>
                <a:avLst/>
                <a:gdLst>
                  <a:gd name="T0" fmla="*/ 3 w 21600"/>
                  <a:gd name="T1" fmla="*/ 0 h 21600"/>
                  <a:gd name="T2" fmla="*/ 1 w 21600"/>
                  <a:gd name="T3" fmla="*/ 0 h 21600"/>
                  <a:gd name="T4" fmla="*/ 0 w 21600"/>
                  <a:gd name="T5" fmla="*/ 1 h 21600"/>
                  <a:gd name="T6" fmla="*/ 1 w 21600"/>
                  <a:gd name="T7" fmla="*/ 2 h 21600"/>
                  <a:gd name="T8" fmla="*/ 3 w 21600"/>
                  <a:gd name="T9" fmla="*/ 2 h 21600"/>
                  <a:gd name="T10" fmla="*/ 4 w 21600"/>
                  <a:gd name="T11" fmla="*/ 2 h 21600"/>
                  <a:gd name="T12" fmla="*/ 5 w 21600"/>
                  <a:gd name="T13" fmla="*/ 1 h 21600"/>
                  <a:gd name="T14" fmla="*/ 4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42 h 21600"/>
                  <a:gd name="T26" fmla="*/ 18450 w 21600"/>
                  <a:gd name="T27" fmla="*/ 184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13" name="Rectangle 27">
                <a:extLst>
                  <a:ext uri="{FF2B5EF4-FFF2-40B4-BE49-F238E27FC236}">
                    <a16:creationId xmlns:a16="http://schemas.microsoft.com/office/drawing/2014/main" id="{6B844934-84B4-4C04-914D-255AB8699EB9}"/>
                  </a:ext>
                </a:extLst>
              </p:cNvPr>
              <p:cNvSpPr>
                <a:spLocks noChangeArrowheads="1"/>
              </p:cNvSpPr>
              <p:nvPr/>
            </p:nvSpPr>
            <p:spPr bwMode="auto">
              <a:xfrm>
                <a:off x="1392" y="2304"/>
                <a:ext cx="864" cy="624"/>
              </a:xfrm>
              <a:prstGeom prst="rect">
                <a:avLst/>
              </a:prstGeom>
              <a:noFill/>
              <a:ln w="19050">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sp>
          <p:nvSpPr>
            <p:cNvPr id="8" name="Text Box 28">
              <a:extLst>
                <a:ext uri="{FF2B5EF4-FFF2-40B4-BE49-F238E27FC236}">
                  <a16:creationId xmlns:a16="http://schemas.microsoft.com/office/drawing/2014/main" id="{FD10570A-615F-7BFC-E157-0CCDB4F2B705}"/>
                </a:ext>
              </a:extLst>
            </p:cNvPr>
            <p:cNvSpPr txBox="1">
              <a:spLocks noChangeArrowheads="1"/>
            </p:cNvSpPr>
            <p:nvPr/>
          </p:nvSpPr>
          <p:spPr bwMode="auto">
            <a:xfrm>
              <a:off x="816" y="96"/>
              <a:ext cx="1920" cy="250"/>
            </a:xfrm>
            <a:prstGeom prst="rect">
              <a:avLst/>
            </a:prstGeom>
            <a:noFill/>
            <a:ln>
              <a:noFill/>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2000" kern="0">
                  <a:solidFill>
                    <a:srgbClr val="CC0000"/>
                  </a:solidFill>
                  <a:latin typeface="Arial Black" panose="020B0A04020102020204" pitchFamily="34" charset="0"/>
                </a:rPr>
                <a:t>CONGLOMERADOS</a:t>
              </a:r>
            </a:p>
          </p:txBody>
        </p:sp>
      </p:grpSp>
      <p:sp>
        <p:nvSpPr>
          <p:cNvPr id="30" name="AutoShape 29">
            <a:extLst>
              <a:ext uri="{FF2B5EF4-FFF2-40B4-BE49-F238E27FC236}">
                <a16:creationId xmlns:a16="http://schemas.microsoft.com/office/drawing/2014/main" id="{1F85C565-E80A-9474-C433-582D2E3F1026}"/>
              </a:ext>
            </a:extLst>
          </p:cNvPr>
          <p:cNvSpPr>
            <a:spLocks noChangeArrowheads="1"/>
          </p:cNvSpPr>
          <p:nvPr/>
        </p:nvSpPr>
        <p:spPr bwMode="auto">
          <a:xfrm>
            <a:off x="2568575" y="3084513"/>
            <a:ext cx="1905000" cy="1474787"/>
          </a:xfrm>
          <a:custGeom>
            <a:avLst/>
            <a:gdLst>
              <a:gd name="T0" fmla="*/ 2147483646 w 21600"/>
              <a:gd name="T1" fmla="*/ 2147483646 h 21600"/>
              <a:gd name="T2" fmla="*/ 2147483646 w 21600"/>
              <a:gd name="T3" fmla="*/ 2147483646 h 21600"/>
              <a:gd name="T4" fmla="*/ 0 w 21600"/>
              <a:gd name="T5" fmla="*/ 2147483646 h 21600"/>
              <a:gd name="T6" fmla="*/ 2147483646 w 21600"/>
              <a:gd name="T7" fmla="*/ 0 h 21600"/>
              <a:gd name="T8" fmla="*/ 0 60000 65536"/>
              <a:gd name="T9" fmla="*/ 5898240 60000 65536"/>
              <a:gd name="T10" fmla="*/ 11796480 60000 65536"/>
              <a:gd name="T11" fmla="*/ 17694720 60000 65536"/>
              <a:gd name="T12" fmla="*/ 2160 w 21600"/>
              <a:gd name="T13" fmla="*/ 8640 h 21600"/>
              <a:gd name="T14" fmla="*/ 19440 w 21600"/>
              <a:gd name="T15" fmla="*/ 12960 h 21600"/>
            </a:gdLst>
            <a:ahLst/>
            <a:cxnLst>
              <a:cxn ang="T8">
                <a:pos x="T0" y="T1"/>
              </a:cxn>
              <a:cxn ang="T9">
                <a:pos x="T2" y="T3"/>
              </a:cxn>
              <a:cxn ang="T10">
                <a:pos x="T4" y="T5"/>
              </a:cxn>
              <a:cxn ang="T11">
                <a:pos x="T6" y="T7"/>
              </a:cxn>
            </a:cxnLst>
            <a:rect l="T12" t="T13" r="T14" b="T15"/>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lnTo>
                  <a:pt x="10800" y="0"/>
                </a:lnTo>
                <a:close/>
              </a:path>
            </a:pathLst>
          </a:custGeom>
          <a:noFill/>
          <a:ln w="9525">
            <a:solidFill>
              <a:srgbClr val="333399"/>
            </a:solidFill>
            <a:miter lim="800000"/>
            <a:headEnd/>
            <a:tailEnd/>
          </a:ln>
          <a:effectLst>
            <a:prstShdw prst="shdw17" dist="17961" dir="13500000">
              <a:srgbClr val="1F1F5C"/>
            </a:prstShdw>
          </a:effectLst>
          <a:extLst>
            <a:ext uri="{909E8E84-426E-40DD-AFC4-6F175D3DCCD1}">
              <a14:hiddenFill xmlns:a14="http://schemas.microsoft.com/office/drawing/2010/main">
                <a:solidFill>
                  <a:schemeClr val="accent1"/>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CL" sz="1800" b="1">
                <a:solidFill>
                  <a:srgbClr val="333399"/>
                </a:solidFill>
                <a:latin typeface="Comic Sans MS" panose="030F0702030302020204" pitchFamily="66" charset="0"/>
              </a:rPr>
              <a:t>homogéneos</a:t>
            </a:r>
          </a:p>
        </p:txBody>
      </p:sp>
      <p:grpSp>
        <p:nvGrpSpPr>
          <p:cNvPr id="31" name="Group 30">
            <a:extLst>
              <a:ext uri="{FF2B5EF4-FFF2-40B4-BE49-F238E27FC236}">
                <a16:creationId xmlns:a16="http://schemas.microsoft.com/office/drawing/2014/main" id="{98DB1207-6406-0E5A-2F9B-6139CDD854A1}"/>
              </a:ext>
            </a:extLst>
          </p:cNvPr>
          <p:cNvGrpSpPr>
            <a:grpSpLocks/>
          </p:cNvGrpSpPr>
          <p:nvPr/>
        </p:nvGrpSpPr>
        <p:grpSpPr bwMode="auto">
          <a:xfrm>
            <a:off x="6149975" y="1239838"/>
            <a:ext cx="4191000" cy="3657600"/>
            <a:chOff x="3072" y="96"/>
            <a:chExt cx="2640" cy="2304"/>
          </a:xfrm>
        </p:grpSpPr>
        <p:sp>
          <p:nvSpPr>
            <p:cNvPr id="32" name="Text Box 31">
              <a:extLst>
                <a:ext uri="{FF2B5EF4-FFF2-40B4-BE49-F238E27FC236}">
                  <a16:creationId xmlns:a16="http://schemas.microsoft.com/office/drawing/2014/main" id="{739DFE7B-0519-B560-8F6C-5482A6ACE124}"/>
                </a:ext>
              </a:extLst>
            </p:cNvPr>
            <p:cNvSpPr txBox="1">
              <a:spLocks noChangeArrowheads="1"/>
            </p:cNvSpPr>
            <p:nvPr/>
          </p:nvSpPr>
          <p:spPr bwMode="auto">
            <a:xfrm>
              <a:off x="3888" y="96"/>
              <a:ext cx="1104" cy="250"/>
            </a:xfrm>
            <a:prstGeom prst="rect">
              <a:avLst/>
            </a:prstGeom>
            <a:noFill/>
            <a:ln>
              <a:noFill/>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2000" kern="0">
                  <a:solidFill>
                    <a:srgbClr val="CC0000"/>
                  </a:solidFill>
                  <a:latin typeface="Arial Black" panose="020B0A04020102020204" pitchFamily="34" charset="0"/>
                </a:rPr>
                <a:t>ESTRATOS</a:t>
              </a:r>
            </a:p>
          </p:txBody>
        </p:sp>
        <p:grpSp>
          <p:nvGrpSpPr>
            <p:cNvPr id="53260" name="Group 32">
              <a:extLst>
                <a:ext uri="{FF2B5EF4-FFF2-40B4-BE49-F238E27FC236}">
                  <a16:creationId xmlns:a16="http://schemas.microsoft.com/office/drawing/2014/main" id="{E12CDA51-253B-E22A-EABA-F308BB511896}"/>
                </a:ext>
              </a:extLst>
            </p:cNvPr>
            <p:cNvGrpSpPr>
              <a:grpSpLocks/>
            </p:cNvGrpSpPr>
            <p:nvPr/>
          </p:nvGrpSpPr>
          <p:grpSpPr bwMode="auto">
            <a:xfrm>
              <a:off x="4944" y="1488"/>
              <a:ext cx="768" cy="912"/>
              <a:chOff x="4752" y="2400"/>
              <a:chExt cx="768" cy="912"/>
            </a:xfrm>
          </p:grpSpPr>
          <p:sp>
            <p:nvSpPr>
              <p:cNvPr id="49" name="AutoShape 33">
                <a:extLst>
                  <a:ext uri="{FF2B5EF4-FFF2-40B4-BE49-F238E27FC236}">
                    <a16:creationId xmlns:a16="http://schemas.microsoft.com/office/drawing/2014/main" id="{32C54CAB-DF44-F566-E997-9118696B6472}"/>
                  </a:ext>
                </a:extLst>
              </p:cNvPr>
              <p:cNvSpPr>
                <a:spLocks noChangeArrowheads="1"/>
              </p:cNvSpPr>
              <p:nvPr/>
            </p:nvSpPr>
            <p:spPr bwMode="auto">
              <a:xfrm>
                <a:off x="4800" y="2736"/>
                <a:ext cx="192" cy="192"/>
              </a:xfrm>
              <a:prstGeom prst="triangle">
                <a:avLst>
                  <a:gd name="adj" fmla="val 50000"/>
                </a:avLst>
              </a:prstGeom>
              <a:solidFill>
                <a:srgbClr val="339933"/>
              </a:solidFill>
              <a:ln w="9525">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50" name="AutoShape 34">
                <a:extLst>
                  <a:ext uri="{FF2B5EF4-FFF2-40B4-BE49-F238E27FC236}">
                    <a16:creationId xmlns:a16="http://schemas.microsoft.com/office/drawing/2014/main" id="{239F39AF-5C81-7C1E-8816-D697AA76BBFC}"/>
                  </a:ext>
                </a:extLst>
              </p:cNvPr>
              <p:cNvSpPr>
                <a:spLocks noChangeArrowheads="1"/>
              </p:cNvSpPr>
              <p:nvPr/>
            </p:nvSpPr>
            <p:spPr bwMode="auto">
              <a:xfrm>
                <a:off x="5088" y="2832"/>
                <a:ext cx="192" cy="192"/>
              </a:xfrm>
              <a:prstGeom prst="triangle">
                <a:avLst>
                  <a:gd name="adj" fmla="val 50000"/>
                </a:avLst>
              </a:prstGeom>
              <a:solidFill>
                <a:srgbClr val="339933"/>
              </a:solidFill>
              <a:ln w="9525">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51" name="AutoShape 35">
                <a:extLst>
                  <a:ext uri="{FF2B5EF4-FFF2-40B4-BE49-F238E27FC236}">
                    <a16:creationId xmlns:a16="http://schemas.microsoft.com/office/drawing/2014/main" id="{72534B65-23CE-2B67-827D-9A51DB575287}"/>
                  </a:ext>
                </a:extLst>
              </p:cNvPr>
              <p:cNvSpPr>
                <a:spLocks noChangeArrowheads="1"/>
              </p:cNvSpPr>
              <p:nvPr/>
            </p:nvSpPr>
            <p:spPr bwMode="auto">
              <a:xfrm>
                <a:off x="4944" y="3072"/>
                <a:ext cx="336" cy="192"/>
              </a:xfrm>
              <a:prstGeom prst="triangle">
                <a:avLst>
                  <a:gd name="adj" fmla="val 50000"/>
                </a:avLst>
              </a:prstGeom>
              <a:solidFill>
                <a:srgbClr val="339933"/>
              </a:solidFill>
              <a:ln w="9525">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52" name="AutoShape 36">
                <a:extLst>
                  <a:ext uri="{FF2B5EF4-FFF2-40B4-BE49-F238E27FC236}">
                    <a16:creationId xmlns:a16="http://schemas.microsoft.com/office/drawing/2014/main" id="{4A77C806-6D92-3E7C-BA7A-463C4E4364C4}"/>
                  </a:ext>
                </a:extLst>
              </p:cNvPr>
              <p:cNvSpPr>
                <a:spLocks noChangeArrowheads="1"/>
              </p:cNvSpPr>
              <p:nvPr/>
            </p:nvSpPr>
            <p:spPr bwMode="auto">
              <a:xfrm>
                <a:off x="4800" y="2928"/>
                <a:ext cx="192" cy="192"/>
              </a:xfrm>
              <a:prstGeom prst="triangle">
                <a:avLst>
                  <a:gd name="adj" fmla="val 50000"/>
                </a:avLst>
              </a:prstGeom>
              <a:solidFill>
                <a:srgbClr val="339933"/>
              </a:solidFill>
              <a:ln w="9525">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53" name="AutoShape 37">
                <a:extLst>
                  <a:ext uri="{FF2B5EF4-FFF2-40B4-BE49-F238E27FC236}">
                    <a16:creationId xmlns:a16="http://schemas.microsoft.com/office/drawing/2014/main" id="{4B443891-7D0D-8098-7F9F-10E6B6030DCF}"/>
                  </a:ext>
                </a:extLst>
              </p:cNvPr>
              <p:cNvSpPr>
                <a:spLocks noChangeArrowheads="1"/>
              </p:cNvSpPr>
              <p:nvPr/>
            </p:nvSpPr>
            <p:spPr bwMode="auto">
              <a:xfrm>
                <a:off x="5376" y="2784"/>
                <a:ext cx="144" cy="144"/>
              </a:xfrm>
              <a:prstGeom prst="triangle">
                <a:avLst>
                  <a:gd name="adj" fmla="val 50000"/>
                </a:avLst>
              </a:prstGeom>
              <a:solidFill>
                <a:srgbClr val="339933"/>
              </a:solidFill>
              <a:ln w="9525">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54" name="AutoShape 38">
                <a:extLst>
                  <a:ext uri="{FF2B5EF4-FFF2-40B4-BE49-F238E27FC236}">
                    <a16:creationId xmlns:a16="http://schemas.microsoft.com/office/drawing/2014/main" id="{4EBC3FE1-8207-27DD-B971-DA500C55C4AE}"/>
                  </a:ext>
                </a:extLst>
              </p:cNvPr>
              <p:cNvSpPr>
                <a:spLocks noChangeArrowheads="1"/>
              </p:cNvSpPr>
              <p:nvPr/>
            </p:nvSpPr>
            <p:spPr bwMode="auto">
              <a:xfrm>
                <a:off x="4992" y="2448"/>
                <a:ext cx="384" cy="288"/>
              </a:xfrm>
              <a:prstGeom prst="triangle">
                <a:avLst>
                  <a:gd name="adj" fmla="val 50000"/>
                </a:avLst>
              </a:prstGeom>
              <a:solidFill>
                <a:srgbClr val="339933"/>
              </a:solidFill>
              <a:ln w="9525">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55" name="Rectangle 39">
                <a:extLst>
                  <a:ext uri="{FF2B5EF4-FFF2-40B4-BE49-F238E27FC236}">
                    <a16:creationId xmlns:a16="http://schemas.microsoft.com/office/drawing/2014/main" id="{AFB6FAF6-8528-73E3-DB5F-770DFEFF0A73}"/>
                  </a:ext>
                </a:extLst>
              </p:cNvPr>
              <p:cNvSpPr>
                <a:spLocks noChangeArrowheads="1"/>
              </p:cNvSpPr>
              <p:nvPr/>
            </p:nvSpPr>
            <p:spPr bwMode="auto">
              <a:xfrm>
                <a:off x="4752" y="2400"/>
                <a:ext cx="768" cy="912"/>
              </a:xfrm>
              <a:prstGeom prst="rect">
                <a:avLst/>
              </a:prstGeom>
              <a:noFill/>
              <a:ln w="9525">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nvGrpSpPr>
            <p:cNvPr id="53261" name="Group 40">
              <a:extLst>
                <a:ext uri="{FF2B5EF4-FFF2-40B4-BE49-F238E27FC236}">
                  <a16:creationId xmlns:a16="http://schemas.microsoft.com/office/drawing/2014/main" id="{FC11DD58-78A3-ADAC-A2EC-47B7C69822CE}"/>
                </a:ext>
              </a:extLst>
            </p:cNvPr>
            <p:cNvGrpSpPr>
              <a:grpSpLocks/>
            </p:cNvGrpSpPr>
            <p:nvPr/>
          </p:nvGrpSpPr>
          <p:grpSpPr bwMode="auto">
            <a:xfrm>
              <a:off x="3840" y="720"/>
              <a:ext cx="960" cy="816"/>
              <a:chOff x="3600" y="1920"/>
              <a:chExt cx="960" cy="816"/>
            </a:xfrm>
          </p:grpSpPr>
          <p:grpSp>
            <p:nvGrpSpPr>
              <p:cNvPr id="53269" name="Group 41">
                <a:extLst>
                  <a:ext uri="{FF2B5EF4-FFF2-40B4-BE49-F238E27FC236}">
                    <a16:creationId xmlns:a16="http://schemas.microsoft.com/office/drawing/2014/main" id="{D17FB728-3629-AE7F-1017-659683C9DCAB}"/>
                  </a:ext>
                </a:extLst>
              </p:cNvPr>
              <p:cNvGrpSpPr>
                <a:grpSpLocks/>
              </p:cNvGrpSpPr>
              <p:nvPr/>
            </p:nvGrpSpPr>
            <p:grpSpPr bwMode="auto">
              <a:xfrm>
                <a:off x="3696" y="1968"/>
                <a:ext cx="768" cy="720"/>
                <a:chOff x="3696" y="1968"/>
                <a:chExt cx="768" cy="720"/>
              </a:xfrm>
            </p:grpSpPr>
            <p:sp>
              <p:nvSpPr>
                <p:cNvPr id="44" name="AutoShape 42">
                  <a:extLst>
                    <a:ext uri="{FF2B5EF4-FFF2-40B4-BE49-F238E27FC236}">
                      <a16:creationId xmlns:a16="http://schemas.microsoft.com/office/drawing/2014/main" id="{FF91FA33-AA03-5AC7-3A76-1CCA4F5045A4}"/>
                    </a:ext>
                  </a:extLst>
                </p:cNvPr>
                <p:cNvSpPr>
                  <a:spLocks noChangeArrowheads="1"/>
                </p:cNvSpPr>
                <p:nvPr/>
              </p:nvSpPr>
              <p:spPr bwMode="auto">
                <a:xfrm>
                  <a:off x="3840" y="2160"/>
                  <a:ext cx="288" cy="240"/>
                </a:xfrm>
                <a:prstGeom prst="octagon">
                  <a:avLst>
                    <a:gd name="adj" fmla="val 29287"/>
                  </a:avLst>
                </a:prstGeom>
                <a:solidFill>
                  <a:srgbClr val="9999FF"/>
                </a:solidFill>
                <a:ln w="9525">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5" name="AutoShape 43">
                  <a:extLst>
                    <a:ext uri="{FF2B5EF4-FFF2-40B4-BE49-F238E27FC236}">
                      <a16:creationId xmlns:a16="http://schemas.microsoft.com/office/drawing/2014/main" id="{9DB54591-EAE2-5739-2607-E67FABB8B280}"/>
                    </a:ext>
                  </a:extLst>
                </p:cNvPr>
                <p:cNvSpPr>
                  <a:spLocks noChangeArrowheads="1"/>
                </p:cNvSpPr>
                <p:nvPr/>
              </p:nvSpPr>
              <p:spPr bwMode="auto">
                <a:xfrm>
                  <a:off x="4080" y="2448"/>
                  <a:ext cx="336" cy="240"/>
                </a:xfrm>
                <a:prstGeom prst="octagon">
                  <a:avLst>
                    <a:gd name="adj" fmla="val 29287"/>
                  </a:avLst>
                </a:prstGeom>
                <a:solidFill>
                  <a:srgbClr val="9999FF"/>
                </a:solidFill>
                <a:ln w="9525">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6" name="AutoShape 44">
                  <a:extLst>
                    <a:ext uri="{FF2B5EF4-FFF2-40B4-BE49-F238E27FC236}">
                      <a16:creationId xmlns:a16="http://schemas.microsoft.com/office/drawing/2014/main" id="{F85C0CB2-A465-1D10-88EA-8B3C50ADC46D}"/>
                    </a:ext>
                  </a:extLst>
                </p:cNvPr>
                <p:cNvSpPr>
                  <a:spLocks noChangeArrowheads="1"/>
                </p:cNvSpPr>
                <p:nvPr/>
              </p:nvSpPr>
              <p:spPr bwMode="auto">
                <a:xfrm>
                  <a:off x="4176" y="2016"/>
                  <a:ext cx="288" cy="240"/>
                </a:xfrm>
                <a:prstGeom prst="octagon">
                  <a:avLst>
                    <a:gd name="adj" fmla="val 29287"/>
                  </a:avLst>
                </a:prstGeom>
                <a:solidFill>
                  <a:srgbClr val="9999FF"/>
                </a:solidFill>
                <a:ln w="9525">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7" name="AutoShape 45">
                  <a:extLst>
                    <a:ext uri="{FF2B5EF4-FFF2-40B4-BE49-F238E27FC236}">
                      <a16:creationId xmlns:a16="http://schemas.microsoft.com/office/drawing/2014/main" id="{C9AD4999-B58D-97B1-15DB-E87EC9AE44D7}"/>
                    </a:ext>
                  </a:extLst>
                </p:cNvPr>
                <p:cNvSpPr>
                  <a:spLocks noChangeArrowheads="1"/>
                </p:cNvSpPr>
                <p:nvPr/>
              </p:nvSpPr>
              <p:spPr bwMode="auto">
                <a:xfrm>
                  <a:off x="3696" y="1968"/>
                  <a:ext cx="192" cy="192"/>
                </a:xfrm>
                <a:prstGeom prst="octagon">
                  <a:avLst>
                    <a:gd name="adj" fmla="val 29287"/>
                  </a:avLst>
                </a:prstGeom>
                <a:solidFill>
                  <a:srgbClr val="9999FF"/>
                </a:solidFill>
                <a:ln w="9525">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8" name="AutoShape 46">
                  <a:extLst>
                    <a:ext uri="{FF2B5EF4-FFF2-40B4-BE49-F238E27FC236}">
                      <a16:creationId xmlns:a16="http://schemas.microsoft.com/office/drawing/2014/main" id="{998323EE-9E37-2EEF-780D-00F9BC34FC5B}"/>
                    </a:ext>
                  </a:extLst>
                </p:cNvPr>
                <p:cNvSpPr>
                  <a:spLocks noChangeArrowheads="1"/>
                </p:cNvSpPr>
                <p:nvPr/>
              </p:nvSpPr>
              <p:spPr bwMode="auto">
                <a:xfrm>
                  <a:off x="3792" y="2496"/>
                  <a:ext cx="192" cy="192"/>
                </a:xfrm>
                <a:prstGeom prst="octagon">
                  <a:avLst>
                    <a:gd name="adj" fmla="val 29287"/>
                  </a:avLst>
                </a:prstGeom>
                <a:solidFill>
                  <a:srgbClr val="9999FF"/>
                </a:solidFill>
                <a:ln w="9525">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sp>
            <p:nvSpPr>
              <p:cNvPr id="43" name="Rectangle 47">
                <a:extLst>
                  <a:ext uri="{FF2B5EF4-FFF2-40B4-BE49-F238E27FC236}">
                    <a16:creationId xmlns:a16="http://schemas.microsoft.com/office/drawing/2014/main" id="{47B869DF-3C22-4D55-8D44-2930C80FBAF5}"/>
                  </a:ext>
                </a:extLst>
              </p:cNvPr>
              <p:cNvSpPr>
                <a:spLocks noChangeArrowheads="1"/>
              </p:cNvSpPr>
              <p:nvPr/>
            </p:nvSpPr>
            <p:spPr bwMode="auto">
              <a:xfrm>
                <a:off x="3600" y="1920"/>
                <a:ext cx="960" cy="816"/>
              </a:xfrm>
              <a:prstGeom prst="rect">
                <a:avLst/>
              </a:prstGeom>
              <a:noFill/>
              <a:ln w="9525">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nvGrpSpPr>
            <p:cNvPr id="53262" name="Group 48">
              <a:extLst>
                <a:ext uri="{FF2B5EF4-FFF2-40B4-BE49-F238E27FC236}">
                  <a16:creationId xmlns:a16="http://schemas.microsoft.com/office/drawing/2014/main" id="{F0AF4B50-9676-4105-878C-BF27E6A923B4}"/>
                </a:ext>
              </a:extLst>
            </p:cNvPr>
            <p:cNvGrpSpPr>
              <a:grpSpLocks/>
            </p:cNvGrpSpPr>
            <p:nvPr/>
          </p:nvGrpSpPr>
          <p:grpSpPr bwMode="auto">
            <a:xfrm>
              <a:off x="3072" y="1776"/>
              <a:ext cx="672" cy="624"/>
              <a:chOff x="3600" y="2880"/>
              <a:chExt cx="816" cy="624"/>
            </a:xfrm>
          </p:grpSpPr>
          <p:grpSp>
            <p:nvGrpSpPr>
              <p:cNvPr id="53263" name="Group 49">
                <a:extLst>
                  <a:ext uri="{FF2B5EF4-FFF2-40B4-BE49-F238E27FC236}">
                    <a16:creationId xmlns:a16="http://schemas.microsoft.com/office/drawing/2014/main" id="{2B0DAF6A-1B1F-C8B0-9297-BF1C559826A3}"/>
                  </a:ext>
                </a:extLst>
              </p:cNvPr>
              <p:cNvGrpSpPr>
                <a:grpSpLocks/>
              </p:cNvGrpSpPr>
              <p:nvPr/>
            </p:nvGrpSpPr>
            <p:grpSpPr bwMode="auto">
              <a:xfrm>
                <a:off x="3648" y="2928"/>
                <a:ext cx="672" cy="528"/>
                <a:chOff x="3648" y="2928"/>
                <a:chExt cx="672" cy="528"/>
              </a:xfrm>
            </p:grpSpPr>
            <p:sp>
              <p:nvSpPr>
                <p:cNvPr id="38" name="AutoShape 50">
                  <a:extLst>
                    <a:ext uri="{FF2B5EF4-FFF2-40B4-BE49-F238E27FC236}">
                      <a16:creationId xmlns:a16="http://schemas.microsoft.com/office/drawing/2014/main" id="{676266A8-7448-CED0-2CF4-B791A4775521}"/>
                    </a:ext>
                  </a:extLst>
                </p:cNvPr>
                <p:cNvSpPr>
                  <a:spLocks noChangeArrowheads="1"/>
                </p:cNvSpPr>
                <p:nvPr/>
              </p:nvSpPr>
              <p:spPr bwMode="auto">
                <a:xfrm>
                  <a:off x="3697" y="2928"/>
                  <a:ext cx="335" cy="192"/>
                </a:xfrm>
                <a:custGeom>
                  <a:avLst/>
                  <a:gdLst>
                    <a:gd name="T0" fmla="*/ 3 w 21600"/>
                    <a:gd name="T1" fmla="*/ 0 h 21600"/>
                    <a:gd name="T2" fmla="*/ 1 w 21600"/>
                    <a:gd name="T3" fmla="*/ 0 h 21600"/>
                    <a:gd name="T4" fmla="*/ 0 w 21600"/>
                    <a:gd name="T5" fmla="*/ 1 h 21600"/>
                    <a:gd name="T6" fmla="*/ 1 w 21600"/>
                    <a:gd name="T7" fmla="*/ 1 h 21600"/>
                    <a:gd name="T8" fmla="*/ 3 w 21600"/>
                    <a:gd name="T9" fmla="*/ 2 h 21600"/>
                    <a:gd name="T10" fmla="*/ 4 w 21600"/>
                    <a:gd name="T11" fmla="*/ 1 h 21600"/>
                    <a:gd name="T12" fmla="*/ 5 w 21600"/>
                    <a:gd name="T13" fmla="*/ 1 h 21600"/>
                    <a:gd name="T14" fmla="*/ 4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w="9525">
                  <a:solidFill>
                    <a:srgbClr val="009900"/>
                  </a:solidFill>
                  <a:round/>
                  <a:headEnd/>
                  <a:tailEn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9" name="AutoShape 51">
                  <a:extLst>
                    <a:ext uri="{FF2B5EF4-FFF2-40B4-BE49-F238E27FC236}">
                      <a16:creationId xmlns:a16="http://schemas.microsoft.com/office/drawing/2014/main" id="{1265CB37-34C7-F2B0-705F-94D9E76FB9BF}"/>
                    </a:ext>
                  </a:extLst>
                </p:cNvPr>
                <p:cNvSpPr>
                  <a:spLocks noChangeArrowheads="1"/>
                </p:cNvSpPr>
                <p:nvPr/>
              </p:nvSpPr>
              <p:spPr bwMode="auto">
                <a:xfrm>
                  <a:off x="4032" y="3024"/>
                  <a:ext cx="240" cy="144"/>
                </a:xfrm>
                <a:custGeom>
                  <a:avLst/>
                  <a:gdLst>
                    <a:gd name="T0" fmla="*/ 1 w 21600"/>
                    <a:gd name="T1" fmla="*/ 0 h 21600"/>
                    <a:gd name="T2" fmla="*/ 0 w 21600"/>
                    <a:gd name="T3" fmla="*/ 0 h 21600"/>
                    <a:gd name="T4" fmla="*/ 0 w 21600"/>
                    <a:gd name="T5" fmla="*/ 0 h 21600"/>
                    <a:gd name="T6" fmla="*/ 0 w 21600"/>
                    <a:gd name="T7" fmla="*/ 1 h 21600"/>
                    <a:gd name="T8" fmla="*/ 1 w 21600"/>
                    <a:gd name="T9" fmla="*/ 1 h 21600"/>
                    <a:gd name="T10" fmla="*/ 2 w 21600"/>
                    <a:gd name="T11" fmla="*/ 1 h 21600"/>
                    <a:gd name="T12" fmla="*/ 3 w 21600"/>
                    <a:gd name="T13" fmla="*/ 0 h 21600"/>
                    <a:gd name="T14" fmla="*/ 2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w="9525">
                  <a:solidFill>
                    <a:srgbClr val="009900"/>
                  </a:solidFill>
                  <a:round/>
                  <a:headEnd/>
                  <a:tailEn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0" name="AutoShape 52">
                  <a:extLst>
                    <a:ext uri="{FF2B5EF4-FFF2-40B4-BE49-F238E27FC236}">
                      <a16:creationId xmlns:a16="http://schemas.microsoft.com/office/drawing/2014/main" id="{32B955BF-18FB-B63C-C48F-8C1000CBD1F5}"/>
                    </a:ext>
                  </a:extLst>
                </p:cNvPr>
                <p:cNvSpPr>
                  <a:spLocks noChangeArrowheads="1"/>
                </p:cNvSpPr>
                <p:nvPr/>
              </p:nvSpPr>
              <p:spPr bwMode="auto">
                <a:xfrm>
                  <a:off x="3651" y="3168"/>
                  <a:ext cx="334" cy="192"/>
                </a:xfrm>
                <a:custGeom>
                  <a:avLst/>
                  <a:gdLst>
                    <a:gd name="T0" fmla="*/ 3 w 21600"/>
                    <a:gd name="T1" fmla="*/ 0 h 21600"/>
                    <a:gd name="T2" fmla="*/ 1 w 21600"/>
                    <a:gd name="T3" fmla="*/ 0 h 21600"/>
                    <a:gd name="T4" fmla="*/ 0 w 21600"/>
                    <a:gd name="T5" fmla="*/ 1 h 21600"/>
                    <a:gd name="T6" fmla="*/ 1 w 21600"/>
                    <a:gd name="T7" fmla="*/ 1 h 21600"/>
                    <a:gd name="T8" fmla="*/ 3 w 21600"/>
                    <a:gd name="T9" fmla="*/ 2 h 21600"/>
                    <a:gd name="T10" fmla="*/ 4 w 21600"/>
                    <a:gd name="T11" fmla="*/ 1 h 21600"/>
                    <a:gd name="T12" fmla="*/ 5 w 21600"/>
                    <a:gd name="T13" fmla="*/ 1 h 21600"/>
                    <a:gd name="T14" fmla="*/ 4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w="9525">
                  <a:solidFill>
                    <a:srgbClr val="009900"/>
                  </a:solidFill>
                  <a:round/>
                  <a:headEnd/>
                  <a:tailEn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1" name="AutoShape 53">
                  <a:extLst>
                    <a:ext uri="{FF2B5EF4-FFF2-40B4-BE49-F238E27FC236}">
                      <a16:creationId xmlns:a16="http://schemas.microsoft.com/office/drawing/2014/main" id="{5A6471A5-CC28-4D23-975A-A45357512CA2}"/>
                    </a:ext>
                  </a:extLst>
                </p:cNvPr>
                <p:cNvSpPr>
                  <a:spLocks noChangeArrowheads="1"/>
                </p:cNvSpPr>
                <p:nvPr/>
              </p:nvSpPr>
              <p:spPr bwMode="auto">
                <a:xfrm>
                  <a:off x="3985" y="3216"/>
                  <a:ext cx="335" cy="240"/>
                </a:xfrm>
                <a:custGeom>
                  <a:avLst/>
                  <a:gdLst>
                    <a:gd name="T0" fmla="*/ 3 w 21600"/>
                    <a:gd name="T1" fmla="*/ 0 h 21600"/>
                    <a:gd name="T2" fmla="*/ 1 w 21600"/>
                    <a:gd name="T3" fmla="*/ 0 h 21600"/>
                    <a:gd name="T4" fmla="*/ 0 w 21600"/>
                    <a:gd name="T5" fmla="*/ 1 h 21600"/>
                    <a:gd name="T6" fmla="*/ 1 w 21600"/>
                    <a:gd name="T7" fmla="*/ 2 h 21600"/>
                    <a:gd name="T8" fmla="*/ 3 w 21600"/>
                    <a:gd name="T9" fmla="*/ 3 h 21600"/>
                    <a:gd name="T10" fmla="*/ 4 w 21600"/>
                    <a:gd name="T11" fmla="*/ 2 h 21600"/>
                    <a:gd name="T12" fmla="*/ 5 w 21600"/>
                    <a:gd name="T13" fmla="*/ 1 h 21600"/>
                    <a:gd name="T14" fmla="*/ 4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w="9525">
                  <a:solidFill>
                    <a:srgbClr val="009900"/>
                  </a:solidFill>
                  <a:round/>
                  <a:headEnd/>
                  <a:tailEn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sp>
            <p:nvSpPr>
              <p:cNvPr id="37" name="Rectangle 54">
                <a:extLst>
                  <a:ext uri="{FF2B5EF4-FFF2-40B4-BE49-F238E27FC236}">
                    <a16:creationId xmlns:a16="http://schemas.microsoft.com/office/drawing/2014/main" id="{3ECA3057-6EA1-69E6-D47F-95B74E76732F}"/>
                  </a:ext>
                </a:extLst>
              </p:cNvPr>
              <p:cNvSpPr>
                <a:spLocks noChangeArrowheads="1"/>
              </p:cNvSpPr>
              <p:nvPr/>
            </p:nvSpPr>
            <p:spPr bwMode="auto">
              <a:xfrm>
                <a:off x="3600" y="2880"/>
                <a:ext cx="816" cy="624"/>
              </a:xfrm>
              <a:prstGeom prst="rect">
                <a:avLst/>
              </a:prstGeom>
              <a:noFill/>
              <a:ln w="9525">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sp>
        <p:nvSpPr>
          <p:cNvPr id="56" name="AutoShape 55">
            <a:extLst>
              <a:ext uri="{FF2B5EF4-FFF2-40B4-BE49-F238E27FC236}">
                <a16:creationId xmlns:a16="http://schemas.microsoft.com/office/drawing/2014/main" id="{A01358EE-BDF9-F77D-B796-5722F901B8E2}"/>
              </a:ext>
            </a:extLst>
          </p:cNvPr>
          <p:cNvSpPr>
            <a:spLocks noChangeArrowheads="1"/>
          </p:cNvSpPr>
          <p:nvPr/>
        </p:nvSpPr>
        <p:spPr bwMode="auto">
          <a:xfrm>
            <a:off x="7065963" y="3589338"/>
            <a:ext cx="2130425" cy="1065212"/>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2160 w 21600"/>
              <a:gd name="T13" fmla="*/ 12343 h 21600"/>
              <a:gd name="T14" fmla="*/ 19440 w 21600"/>
              <a:gd name="T15" fmla="*/ 18514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lnTo>
                  <a:pt x="10800" y="0"/>
                </a:lnTo>
                <a:close/>
              </a:path>
            </a:pathLst>
          </a:custGeom>
          <a:noFill/>
          <a:ln w="9525">
            <a:solidFill>
              <a:srgbClr val="CC0000"/>
            </a:solidFill>
            <a:miter lim="800000"/>
            <a:headEnd/>
            <a:tailEnd/>
          </a:ln>
          <a:effectLst>
            <a:prstShdw prst="shdw17" dist="17961" dir="13500000">
              <a:srgbClr val="7A0000"/>
            </a:prstShdw>
          </a:effectLst>
          <a:extLst>
            <a:ext uri="{909E8E84-426E-40DD-AFC4-6F175D3DCCD1}">
              <a14:hiddenFill xmlns:a14="http://schemas.microsoft.com/office/drawing/2010/main">
                <a:solidFill>
                  <a:schemeClr val="accent1"/>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CL" sz="1800" b="1">
                <a:solidFill>
                  <a:srgbClr val="CC0000"/>
                </a:solidFill>
                <a:latin typeface="Comic Sans MS" panose="030F0702030302020204" pitchFamily="66" charset="0"/>
              </a:rPr>
              <a:t>heterogéneos</a:t>
            </a:r>
          </a:p>
        </p:txBody>
      </p:sp>
      <p:sp>
        <p:nvSpPr>
          <p:cNvPr id="53255" name="Line 56">
            <a:extLst>
              <a:ext uri="{FF2B5EF4-FFF2-40B4-BE49-F238E27FC236}">
                <a16:creationId xmlns:a16="http://schemas.microsoft.com/office/drawing/2014/main" id="{358C0BAE-8A31-6E6C-E59E-2B24E915AF78}"/>
              </a:ext>
            </a:extLst>
          </p:cNvPr>
          <p:cNvSpPr>
            <a:spLocks noChangeShapeType="1"/>
          </p:cNvSpPr>
          <p:nvPr/>
        </p:nvSpPr>
        <p:spPr bwMode="auto">
          <a:xfrm>
            <a:off x="5921375" y="858838"/>
            <a:ext cx="0" cy="5486400"/>
          </a:xfrm>
          <a:prstGeom prst="line">
            <a:avLst/>
          </a:prstGeom>
          <a:noFill/>
          <a:ln w="3810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58" name="AutoShape 57">
            <a:extLst>
              <a:ext uri="{FF2B5EF4-FFF2-40B4-BE49-F238E27FC236}">
                <a16:creationId xmlns:a16="http://schemas.microsoft.com/office/drawing/2014/main" id="{AC09392F-3FC0-7716-14D5-87A4484F1C7F}"/>
              </a:ext>
            </a:extLst>
          </p:cNvPr>
          <p:cNvSpPr>
            <a:spLocks/>
          </p:cNvSpPr>
          <p:nvPr/>
        </p:nvSpPr>
        <p:spPr bwMode="auto">
          <a:xfrm>
            <a:off x="3863975" y="5949950"/>
            <a:ext cx="1828800" cy="395288"/>
          </a:xfrm>
          <a:prstGeom prst="borderCallout2">
            <a:avLst>
              <a:gd name="adj1" fmla="val 33644"/>
              <a:gd name="adj2" fmla="val -4167"/>
              <a:gd name="adj3" fmla="val 33644"/>
              <a:gd name="adj4" fmla="val -8856"/>
              <a:gd name="adj5" fmla="val -211681"/>
              <a:gd name="adj6" fmla="val -25870"/>
            </a:avLst>
          </a:prstGeom>
          <a:noFill/>
          <a:ln w="28575">
            <a:solidFill>
              <a:srgbClr val="CC0000"/>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CL" sz="1800" b="1">
                <a:solidFill>
                  <a:srgbClr val="CC0000"/>
                </a:solidFill>
                <a:latin typeface="Comic Sans MS" panose="030F0702030302020204" pitchFamily="66" charset="0"/>
              </a:rPr>
              <a:t>heterogéneos</a:t>
            </a:r>
          </a:p>
        </p:txBody>
      </p:sp>
      <p:sp>
        <p:nvSpPr>
          <p:cNvPr id="59" name="AutoShape 58">
            <a:extLst>
              <a:ext uri="{FF2B5EF4-FFF2-40B4-BE49-F238E27FC236}">
                <a16:creationId xmlns:a16="http://schemas.microsoft.com/office/drawing/2014/main" id="{84ACC2D9-6E08-AB34-0379-F740AF32764E}"/>
              </a:ext>
            </a:extLst>
          </p:cNvPr>
          <p:cNvSpPr>
            <a:spLocks/>
          </p:cNvSpPr>
          <p:nvPr/>
        </p:nvSpPr>
        <p:spPr bwMode="auto">
          <a:xfrm>
            <a:off x="6759575" y="5943600"/>
            <a:ext cx="1828800" cy="395288"/>
          </a:xfrm>
          <a:prstGeom prst="borderCallout2">
            <a:avLst>
              <a:gd name="adj1" fmla="val 33644"/>
              <a:gd name="adj2" fmla="val -4167"/>
              <a:gd name="adj3" fmla="val 33644"/>
              <a:gd name="adj4" fmla="val -4861"/>
              <a:gd name="adj5" fmla="val -357009"/>
              <a:gd name="adj6" fmla="val -8162"/>
            </a:avLst>
          </a:prstGeom>
          <a:noFill/>
          <a:ln w="28575">
            <a:solidFill>
              <a:srgbClr val="333399"/>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CL" sz="1800" b="1">
                <a:solidFill>
                  <a:srgbClr val="333399"/>
                </a:solidFill>
                <a:latin typeface="Comic Sans MS" panose="030F0702030302020204" pitchFamily="66" charset="0"/>
              </a:rPr>
              <a:t>homogéneos</a:t>
            </a:r>
          </a:p>
        </p:txBody>
      </p:sp>
      <p:sp>
        <p:nvSpPr>
          <p:cNvPr id="53258" name="Rectangle 62">
            <a:extLst>
              <a:ext uri="{FF2B5EF4-FFF2-40B4-BE49-F238E27FC236}">
                <a16:creationId xmlns:a16="http://schemas.microsoft.com/office/drawing/2014/main" id="{09C25B3C-463D-6627-A229-FABEF54BC71C}"/>
              </a:ext>
            </a:extLst>
          </p:cNvPr>
          <p:cNvSpPr txBox="1">
            <a:spLocks noChangeArrowheads="1"/>
          </p:cNvSpPr>
          <p:nvPr/>
        </p:nvSpPr>
        <p:spPr bwMode="auto">
          <a:xfrm>
            <a:off x="2135188" y="115888"/>
            <a:ext cx="777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s-CL" sz="2800">
                <a:solidFill>
                  <a:srgbClr val="000066"/>
                </a:solidFill>
                <a:latin typeface="Arial Black" panose="020B0A04020102020204" pitchFamily="34" charset="0"/>
              </a:rPr>
              <a:t>Unidades complementarias</a:t>
            </a:r>
            <a:endParaRPr lang="es-ES" altLang="es-CL" sz="2800">
              <a:solidFill>
                <a:srgbClr val="000066"/>
              </a:solidFill>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2/3*#ppt_w"/>
                                          </p:val>
                                        </p:tav>
                                        <p:tav tm="100000">
                                          <p:val>
                                            <p:strVal val="#ppt_w"/>
                                          </p:val>
                                        </p:tav>
                                      </p:tavLst>
                                    </p:anim>
                                    <p:anim calcmode="lin" valueType="num">
                                      <p:cBhvr>
                                        <p:cTn id="8" dur="500" fill="hold"/>
                                        <p:tgtEl>
                                          <p:spTgt spid="3"/>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4" fill="hold" grpId="0" nodeType="click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p:cTn id="13" dur="500" fill="hold"/>
                                        <p:tgtEl>
                                          <p:spTgt spid="58"/>
                                        </p:tgtEl>
                                        <p:attrNameLst>
                                          <p:attrName>ppt_x</p:attrName>
                                        </p:attrNameLst>
                                      </p:cBhvr>
                                      <p:tavLst>
                                        <p:tav tm="0">
                                          <p:val>
                                            <p:strVal val="#ppt_x"/>
                                          </p:val>
                                        </p:tav>
                                        <p:tav tm="100000">
                                          <p:val>
                                            <p:strVal val="#ppt_x"/>
                                          </p:val>
                                        </p:tav>
                                      </p:tavLst>
                                    </p:anim>
                                    <p:anim calcmode="lin" valueType="num">
                                      <p:cBhvr>
                                        <p:cTn id="14" dur="500" fill="hold"/>
                                        <p:tgtEl>
                                          <p:spTgt spid="58"/>
                                        </p:tgtEl>
                                        <p:attrNameLst>
                                          <p:attrName>ppt_y</p:attrName>
                                        </p:attrNameLst>
                                      </p:cBhvr>
                                      <p:tavLst>
                                        <p:tav tm="0">
                                          <p:val>
                                            <p:strVal val="#ppt_y+#ppt_h/2"/>
                                          </p:val>
                                        </p:tav>
                                        <p:tav tm="100000">
                                          <p:val>
                                            <p:strVal val="#ppt_y"/>
                                          </p:val>
                                        </p:tav>
                                      </p:tavLst>
                                    </p:anim>
                                    <p:anim calcmode="lin" valueType="num">
                                      <p:cBhvr>
                                        <p:cTn id="15" dur="500" fill="hold"/>
                                        <p:tgtEl>
                                          <p:spTgt spid="58"/>
                                        </p:tgtEl>
                                        <p:attrNameLst>
                                          <p:attrName>ppt_w</p:attrName>
                                        </p:attrNameLst>
                                      </p:cBhvr>
                                      <p:tavLst>
                                        <p:tav tm="0">
                                          <p:val>
                                            <p:strVal val="#ppt_w"/>
                                          </p:val>
                                        </p:tav>
                                        <p:tav tm="100000">
                                          <p:val>
                                            <p:strVal val="#ppt_w"/>
                                          </p:val>
                                        </p:tav>
                                      </p:tavLst>
                                    </p:anim>
                                    <p:anim calcmode="lin" valueType="num">
                                      <p:cBhvr>
                                        <p:cTn id="16" dur="500" fill="hold"/>
                                        <p:tgtEl>
                                          <p:spTgt spid="58"/>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272"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p:cTn id="21" dur="500" fill="hold"/>
                                        <p:tgtEl>
                                          <p:spTgt spid="30"/>
                                        </p:tgtEl>
                                        <p:attrNameLst>
                                          <p:attrName>ppt_w</p:attrName>
                                        </p:attrNameLst>
                                      </p:cBhvr>
                                      <p:tavLst>
                                        <p:tav tm="0">
                                          <p:val>
                                            <p:strVal val="2/3*#ppt_w"/>
                                          </p:val>
                                        </p:tav>
                                        <p:tav tm="100000">
                                          <p:val>
                                            <p:strVal val="#ppt_w"/>
                                          </p:val>
                                        </p:tav>
                                      </p:tavLst>
                                    </p:anim>
                                    <p:anim calcmode="lin" valueType="num">
                                      <p:cBhvr>
                                        <p:cTn id="22" dur="500" fill="hold"/>
                                        <p:tgtEl>
                                          <p:spTgt spid="30"/>
                                        </p:tgtEl>
                                        <p:attrNameLst>
                                          <p:attrName>ppt_h</p:attrName>
                                        </p:attrNameLst>
                                      </p:cBhvr>
                                      <p:tavLst>
                                        <p:tav tm="0">
                                          <p:val>
                                            <p:strVal val="2/3*#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272"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500" fill="hold"/>
                                        <p:tgtEl>
                                          <p:spTgt spid="31"/>
                                        </p:tgtEl>
                                        <p:attrNameLst>
                                          <p:attrName>ppt_w</p:attrName>
                                        </p:attrNameLst>
                                      </p:cBhvr>
                                      <p:tavLst>
                                        <p:tav tm="0">
                                          <p:val>
                                            <p:strVal val="2/3*#ppt_w"/>
                                          </p:val>
                                        </p:tav>
                                        <p:tav tm="100000">
                                          <p:val>
                                            <p:strVal val="#ppt_w"/>
                                          </p:val>
                                        </p:tav>
                                      </p:tavLst>
                                    </p:anim>
                                    <p:anim calcmode="lin" valueType="num">
                                      <p:cBhvr>
                                        <p:cTn id="28" dur="500" fill="hold"/>
                                        <p:tgtEl>
                                          <p:spTgt spid="31"/>
                                        </p:tgtEl>
                                        <p:attrNameLst>
                                          <p:attrName>ppt_h</p:attrName>
                                        </p:attrNameLst>
                                      </p:cBhvr>
                                      <p:tavLst>
                                        <p:tav tm="0">
                                          <p:val>
                                            <p:strVal val="2/3*#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4"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p:cTn id="33" dur="500" fill="hold"/>
                                        <p:tgtEl>
                                          <p:spTgt spid="59"/>
                                        </p:tgtEl>
                                        <p:attrNameLst>
                                          <p:attrName>ppt_x</p:attrName>
                                        </p:attrNameLst>
                                      </p:cBhvr>
                                      <p:tavLst>
                                        <p:tav tm="0">
                                          <p:val>
                                            <p:strVal val="#ppt_x"/>
                                          </p:val>
                                        </p:tav>
                                        <p:tav tm="100000">
                                          <p:val>
                                            <p:strVal val="#ppt_x"/>
                                          </p:val>
                                        </p:tav>
                                      </p:tavLst>
                                    </p:anim>
                                    <p:anim calcmode="lin" valueType="num">
                                      <p:cBhvr>
                                        <p:cTn id="34" dur="500" fill="hold"/>
                                        <p:tgtEl>
                                          <p:spTgt spid="59"/>
                                        </p:tgtEl>
                                        <p:attrNameLst>
                                          <p:attrName>ppt_y</p:attrName>
                                        </p:attrNameLst>
                                      </p:cBhvr>
                                      <p:tavLst>
                                        <p:tav tm="0">
                                          <p:val>
                                            <p:strVal val="#ppt_y+#ppt_h/2"/>
                                          </p:val>
                                        </p:tav>
                                        <p:tav tm="100000">
                                          <p:val>
                                            <p:strVal val="#ppt_y"/>
                                          </p:val>
                                        </p:tav>
                                      </p:tavLst>
                                    </p:anim>
                                    <p:anim calcmode="lin" valueType="num">
                                      <p:cBhvr>
                                        <p:cTn id="35" dur="500" fill="hold"/>
                                        <p:tgtEl>
                                          <p:spTgt spid="59"/>
                                        </p:tgtEl>
                                        <p:attrNameLst>
                                          <p:attrName>ppt_w</p:attrName>
                                        </p:attrNameLst>
                                      </p:cBhvr>
                                      <p:tavLst>
                                        <p:tav tm="0">
                                          <p:val>
                                            <p:strVal val="#ppt_w"/>
                                          </p:val>
                                        </p:tav>
                                        <p:tav tm="100000">
                                          <p:val>
                                            <p:strVal val="#ppt_w"/>
                                          </p:val>
                                        </p:tav>
                                      </p:tavLst>
                                    </p:anim>
                                    <p:anim calcmode="lin" valueType="num">
                                      <p:cBhvr>
                                        <p:cTn id="36" dur="500" fill="hold"/>
                                        <p:tgtEl>
                                          <p:spTgt spid="59"/>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3" presetClass="entr" presetSubtype="272" fill="hold" grpId="0" nodeType="clickEffect">
                                  <p:stCondLst>
                                    <p:cond delay="0"/>
                                  </p:stCondLst>
                                  <p:childTnLst>
                                    <p:set>
                                      <p:cBhvr>
                                        <p:cTn id="40" dur="1" fill="hold">
                                          <p:stCondLst>
                                            <p:cond delay="0"/>
                                          </p:stCondLst>
                                        </p:cTn>
                                        <p:tgtEl>
                                          <p:spTgt spid="56"/>
                                        </p:tgtEl>
                                        <p:attrNameLst>
                                          <p:attrName>style.visibility</p:attrName>
                                        </p:attrNameLst>
                                      </p:cBhvr>
                                      <p:to>
                                        <p:strVal val="visible"/>
                                      </p:to>
                                    </p:set>
                                    <p:anim calcmode="lin" valueType="num">
                                      <p:cBhvr>
                                        <p:cTn id="41" dur="500" fill="hold"/>
                                        <p:tgtEl>
                                          <p:spTgt spid="56"/>
                                        </p:tgtEl>
                                        <p:attrNameLst>
                                          <p:attrName>ppt_w</p:attrName>
                                        </p:attrNameLst>
                                      </p:cBhvr>
                                      <p:tavLst>
                                        <p:tav tm="0">
                                          <p:val>
                                            <p:strVal val="2/3*#ppt_w"/>
                                          </p:val>
                                        </p:tav>
                                        <p:tav tm="100000">
                                          <p:val>
                                            <p:strVal val="#ppt_w"/>
                                          </p:val>
                                        </p:tav>
                                      </p:tavLst>
                                    </p:anim>
                                    <p:anim calcmode="lin" valueType="num">
                                      <p:cBhvr>
                                        <p:cTn id="42" dur="500" fill="hold"/>
                                        <p:tgtEl>
                                          <p:spTgt spid="56"/>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autoUpdateAnimBg="0"/>
      <p:bldP spid="56" grpId="0" animBg="1" autoUpdateAnimBg="0"/>
      <p:bldP spid="58" grpId="0" animBg="1" autoUpdateAnimBg="0"/>
      <p:bldP spid="59"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Marcador de número de diapositiva 1">
            <a:extLst>
              <a:ext uri="{FF2B5EF4-FFF2-40B4-BE49-F238E27FC236}">
                <a16:creationId xmlns:a16="http://schemas.microsoft.com/office/drawing/2014/main" id="{89E2F246-CECE-FA6A-C02D-D0BF4CCAA9EF}"/>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E20CA9E-BDDB-4629-B441-C6D83E1FB137}" type="slidenum">
              <a:rPr lang="es-ES" altLang="es-CL" sz="1200" smtClean="0">
                <a:latin typeface="Comic Sans MS" panose="030F0702030302020204" pitchFamily="66" charset="0"/>
              </a:rPr>
              <a:pPr>
                <a:spcBef>
                  <a:spcPct val="0"/>
                </a:spcBef>
                <a:buFontTx/>
                <a:buNone/>
              </a:pPr>
              <a:t>36</a:t>
            </a:fld>
            <a:endParaRPr lang="es-ES" altLang="es-CL" sz="1200">
              <a:latin typeface="Comic Sans MS" panose="030F0702030302020204" pitchFamily="66" charset="0"/>
            </a:endParaRPr>
          </a:p>
        </p:txBody>
      </p:sp>
      <p:sp>
        <p:nvSpPr>
          <p:cNvPr id="32771" name="Text Box 2">
            <a:extLst>
              <a:ext uri="{FF2B5EF4-FFF2-40B4-BE49-F238E27FC236}">
                <a16:creationId xmlns:a16="http://schemas.microsoft.com/office/drawing/2014/main" id="{83660522-5D7A-C8D4-7236-BDE872114741}"/>
              </a:ext>
            </a:extLst>
          </p:cNvPr>
          <p:cNvSpPr txBox="1">
            <a:spLocks noChangeArrowheads="1"/>
          </p:cNvSpPr>
          <p:nvPr/>
        </p:nvSpPr>
        <p:spPr bwMode="auto">
          <a:xfrm>
            <a:off x="911870" y="2858815"/>
            <a:ext cx="2160587"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s-ES_tradnl" altLang="es-CL" sz="2400">
                <a:latin typeface="Tahoma" panose="020B0604030504040204" pitchFamily="34" charset="0"/>
                <a:cs typeface="Tahoma" panose="020B0604030504040204" pitchFamily="34" charset="0"/>
              </a:rPr>
              <a:t>Pasos en la Selección de una Muestra</a:t>
            </a:r>
            <a:endParaRPr lang="es-ES" altLang="es-CL" sz="2400">
              <a:latin typeface="Tahoma" panose="020B0604030504040204" pitchFamily="34" charset="0"/>
              <a:cs typeface="Tahoma" panose="020B0604030504040204" pitchFamily="34" charset="0"/>
            </a:endParaRPr>
          </a:p>
        </p:txBody>
      </p:sp>
      <p:sp>
        <p:nvSpPr>
          <p:cNvPr id="32772" name="AutoShape 3">
            <a:extLst>
              <a:ext uri="{FF2B5EF4-FFF2-40B4-BE49-F238E27FC236}">
                <a16:creationId xmlns:a16="http://schemas.microsoft.com/office/drawing/2014/main" id="{5D47E82B-36EE-4657-820D-F20BEFDE4995}"/>
              </a:ext>
            </a:extLst>
          </p:cNvPr>
          <p:cNvSpPr>
            <a:spLocks noChangeArrowheads="1"/>
          </p:cNvSpPr>
          <p:nvPr/>
        </p:nvSpPr>
        <p:spPr bwMode="auto">
          <a:xfrm>
            <a:off x="5448945" y="482327"/>
            <a:ext cx="1981200" cy="1287463"/>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ES_tradnl" altLang="es-CL" sz="1600">
                <a:latin typeface="Tahoma" panose="020B0604030504040204" pitchFamily="34" charset="0"/>
                <a:cs typeface="Tahoma" panose="020B0604030504040204" pitchFamily="34" charset="0"/>
              </a:rPr>
              <a:t>Definir la población</a:t>
            </a:r>
          </a:p>
          <a:p>
            <a:pPr eaLnBrk="1" hangingPunct="1">
              <a:spcBef>
                <a:spcPct val="0"/>
              </a:spcBef>
              <a:buFontTx/>
              <a:buNone/>
            </a:pPr>
            <a:r>
              <a:rPr lang="es-ES_tradnl" altLang="es-CL" sz="1600">
                <a:latin typeface="Tahoma" panose="020B0604030504040204" pitchFamily="34" charset="0"/>
                <a:cs typeface="Tahoma" panose="020B0604030504040204" pitchFamily="34" charset="0"/>
              </a:rPr>
              <a:t>    a. Elementos</a:t>
            </a:r>
          </a:p>
          <a:p>
            <a:pPr eaLnBrk="1" hangingPunct="1">
              <a:spcBef>
                <a:spcPct val="0"/>
              </a:spcBef>
              <a:buFontTx/>
              <a:buNone/>
            </a:pPr>
            <a:r>
              <a:rPr lang="es-ES_tradnl" altLang="es-CL" sz="1600">
                <a:latin typeface="Tahoma" panose="020B0604030504040204" pitchFamily="34" charset="0"/>
                <a:cs typeface="Tahoma" panose="020B0604030504040204" pitchFamily="34" charset="0"/>
              </a:rPr>
              <a:t>    b. Unidades</a:t>
            </a:r>
          </a:p>
          <a:p>
            <a:pPr eaLnBrk="1" hangingPunct="1">
              <a:spcBef>
                <a:spcPct val="0"/>
              </a:spcBef>
              <a:buFontTx/>
              <a:buNone/>
            </a:pPr>
            <a:r>
              <a:rPr lang="es-ES_tradnl" altLang="es-CL" sz="1600">
                <a:latin typeface="Tahoma" panose="020B0604030504040204" pitchFamily="34" charset="0"/>
                <a:cs typeface="Tahoma" panose="020B0604030504040204" pitchFamily="34" charset="0"/>
              </a:rPr>
              <a:t>    c. Alcance</a:t>
            </a:r>
          </a:p>
          <a:p>
            <a:pPr eaLnBrk="1" hangingPunct="1">
              <a:spcBef>
                <a:spcPct val="0"/>
              </a:spcBef>
              <a:buFontTx/>
              <a:buNone/>
            </a:pPr>
            <a:r>
              <a:rPr lang="es-ES_tradnl" altLang="es-CL" sz="1600">
                <a:latin typeface="Tahoma" panose="020B0604030504040204" pitchFamily="34" charset="0"/>
                <a:cs typeface="Tahoma" panose="020B0604030504040204" pitchFamily="34" charset="0"/>
              </a:rPr>
              <a:t>    d. Tiempo</a:t>
            </a:r>
            <a:endParaRPr lang="es-ES" altLang="es-CL" sz="1600">
              <a:latin typeface="Tahoma" panose="020B0604030504040204" pitchFamily="34" charset="0"/>
              <a:cs typeface="Tahoma" panose="020B0604030504040204" pitchFamily="34" charset="0"/>
            </a:endParaRPr>
          </a:p>
        </p:txBody>
      </p:sp>
      <p:sp>
        <p:nvSpPr>
          <p:cNvPr id="32773" name="AutoShape 4">
            <a:extLst>
              <a:ext uri="{FF2B5EF4-FFF2-40B4-BE49-F238E27FC236}">
                <a16:creationId xmlns:a16="http://schemas.microsoft.com/office/drawing/2014/main" id="{5CFC77E4-EA89-1D57-0467-7EE09238A968}"/>
              </a:ext>
            </a:extLst>
          </p:cNvPr>
          <p:cNvSpPr>
            <a:spLocks noChangeArrowheads="1"/>
          </p:cNvSpPr>
          <p:nvPr/>
        </p:nvSpPr>
        <p:spPr bwMode="auto">
          <a:xfrm>
            <a:off x="5375920" y="2066652"/>
            <a:ext cx="2108200" cy="74295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s-CL" sz="1600">
                <a:latin typeface="Tahoma" panose="020B0604030504040204" pitchFamily="34" charset="0"/>
                <a:cs typeface="Tahoma" panose="020B0604030504040204" pitchFamily="34" charset="0"/>
              </a:rPr>
              <a:t>Identificar el Marco</a:t>
            </a:r>
          </a:p>
          <a:p>
            <a:pPr algn="ctr" eaLnBrk="1" hangingPunct="1">
              <a:spcBef>
                <a:spcPct val="0"/>
              </a:spcBef>
              <a:buFontTx/>
              <a:buNone/>
            </a:pPr>
            <a:r>
              <a:rPr lang="es-ES_tradnl" altLang="es-CL" sz="1600">
                <a:latin typeface="Tahoma" panose="020B0604030504040204" pitchFamily="34" charset="0"/>
                <a:cs typeface="Tahoma" panose="020B0604030504040204" pitchFamily="34" charset="0"/>
              </a:rPr>
              <a:t> Muestral</a:t>
            </a:r>
            <a:endParaRPr lang="es-ES" altLang="es-CL" sz="1600">
              <a:latin typeface="Tahoma" panose="020B0604030504040204" pitchFamily="34" charset="0"/>
              <a:cs typeface="Tahoma" panose="020B0604030504040204" pitchFamily="34" charset="0"/>
            </a:endParaRPr>
          </a:p>
        </p:txBody>
      </p:sp>
      <p:sp>
        <p:nvSpPr>
          <p:cNvPr id="32774" name="AutoShape 5">
            <a:extLst>
              <a:ext uri="{FF2B5EF4-FFF2-40B4-BE49-F238E27FC236}">
                <a16:creationId xmlns:a16="http://schemas.microsoft.com/office/drawing/2014/main" id="{1D04B5C3-1980-41A0-E7E2-E16F1C2E059A}"/>
              </a:ext>
            </a:extLst>
          </p:cNvPr>
          <p:cNvSpPr>
            <a:spLocks noChangeArrowheads="1"/>
          </p:cNvSpPr>
          <p:nvPr/>
        </p:nvSpPr>
        <p:spPr bwMode="auto">
          <a:xfrm>
            <a:off x="5375920" y="4797152"/>
            <a:ext cx="2139950" cy="74295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s-CL" sz="1600">
                <a:latin typeface="Tahoma" panose="020B0604030504040204" pitchFamily="34" charset="0"/>
                <a:cs typeface="Tahoma" panose="020B0604030504040204" pitchFamily="34" charset="0"/>
              </a:rPr>
              <a:t>Seleccionar un</a:t>
            </a:r>
          </a:p>
          <a:p>
            <a:pPr algn="ctr" eaLnBrk="1" hangingPunct="1">
              <a:spcBef>
                <a:spcPct val="0"/>
              </a:spcBef>
              <a:buFontTx/>
              <a:buNone/>
            </a:pPr>
            <a:r>
              <a:rPr lang="es-ES_tradnl" altLang="es-CL" sz="1600">
                <a:latin typeface="Tahoma" panose="020B0604030504040204" pitchFamily="34" charset="0"/>
                <a:cs typeface="Tahoma" panose="020B0604030504040204" pitchFamily="34" charset="0"/>
              </a:rPr>
              <a:t>Procedimiento Muestral</a:t>
            </a:r>
            <a:endParaRPr lang="es-ES" altLang="es-CL" sz="1600">
              <a:latin typeface="Tahoma" panose="020B0604030504040204" pitchFamily="34" charset="0"/>
              <a:cs typeface="Tahoma" panose="020B0604030504040204" pitchFamily="34" charset="0"/>
            </a:endParaRPr>
          </a:p>
        </p:txBody>
      </p:sp>
      <p:sp>
        <p:nvSpPr>
          <p:cNvPr id="32775" name="AutoShape 6">
            <a:extLst>
              <a:ext uri="{FF2B5EF4-FFF2-40B4-BE49-F238E27FC236}">
                <a16:creationId xmlns:a16="http://schemas.microsoft.com/office/drawing/2014/main" id="{023F5F8B-31BB-7B14-4CC8-C0C6D2CBAB46}"/>
              </a:ext>
            </a:extLst>
          </p:cNvPr>
          <p:cNvSpPr>
            <a:spLocks noChangeArrowheads="1"/>
          </p:cNvSpPr>
          <p:nvPr/>
        </p:nvSpPr>
        <p:spPr bwMode="auto">
          <a:xfrm>
            <a:off x="5375920" y="5883002"/>
            <a:ext cx="2125662" cy="74295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s-CL" sz="1600">
                <a:latin typeface="Tahoma" panose="020B0604030504040204" pitchFamily="34" charset="0"/>
                <a:cs typeface="Tahoma" panose="020B0604030504040204" pitchFamily="34" charset="0"/>
              </a:rPr>
              <a:t>Seleccionar la Muestra</a:t>
            </a:r>
            <a:endParaRPr lang="es-ES" altLang="es-CL" sz="1600">
              <a:latin typeface="Tahoma" panose="020B0604030504040204" pitchFamily="34" charset="0"/>
              <a:cs typeface="Tahoma" panose="020B0604030504040204" pitchFamily="34" charset="0"/>
            </a:endParaRPr>
          </a:p>
        </p:txBody>
      </p:sp>
      <p:sp>
        <p:nvSpPr>
          <p:cNvPr id="32776" name="AutoShape 7">
            <a:extLst>
              <a:ext uri="{FF2B5EF4-FFF2-40B4-BE49-F238E27FC236}">
                <a16:creationId xmlns:a16="http://schemas.microsoft.com/office/drawing/2014/main" id="{50EFD7B3-B8BF-A72D-C7DD-6F6553E1E018}"/>
              </a:ext>
            </a:extLst>
          </p:cNvPr>
          <p:cNvSpPr>
            <a:spLocks noChangeArrowheads="1"/>
          </p:cNvSpPr>
          <p:nvPr/>
        </p:nvSpPr>
        <p:spPr bwMode="auto">
          <a:xfrm>
            <a:off x="5304482" y="3146152"/>
            <a:ext cx="2201863" cy="1333500"/>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s-CL" sz="1600" dirty="0">
                <a:latin typeface="Tahoma" panose="020B0604030504040204" pitchFamily="34" charset="0"/>
                <a:cs typeface="Tahoma" panose="020B0604030504040204" pitchFamily="34" charset="0"/>
              </a:rPr>
              <a:t>¿</a:t>
            </a:r>
            <a:r>
              <a:rPr lang="es-ES_tradnl" altLang="es-CL" sz="1400" b="1" dirty="0">
                <a:latin typeface="Tahoma" panose="020B0604030504040204" pitchFamily="34" charset="0"/>
                <a:cs typeface="Tahoma" panose="020B0604030504040204" pitchFamily="34" charset="0"/>
              </a:rPr>
              <a:t>Determinar el tamaño</a:t>
            </a:r>
          </a:p>
          <a:p>
            <a:pPr algn="ctr" eaLnBrk="1" hangingPunct="1">
              <a:spcBef>
                <a:spcPct val="0"/>
              </a:spcBef>
              <a:buFontTx/>
              <a:buNone/>
            </a:pPr>
            <a:r>
              <a:rPr lang="es-ES_tradnl" altLang="es-CL" sz="1400" b="1" dirty="0">
                <a:latin typeface="Tahoma" panose="020B0604030504040204" pitchFamily="34" charset="0"/>
                <a:cs typeface="Tahoma" panose="020B0604030504040204" pitchFamily="34" charset="0"/>
              </a:rPr>
              <a:t>de la muestra?</a:t>
            </a:r>
            <a:endParaRPr lang="es-ES" altLang="es-CL" sz="1400" b="1" dirty="0">
              <a:latin typeface="Tahoma" panose="020B0604030504040204" pitchFamily="34" charset="0"/>
              <a:cs typeface="Tahoma" panose="020B0604030504040204" pitchFamily="34" charset="0"/>
            </a:endParaRPr>
          </a:p>
        </p:txBody>
      </p:sp>
      <p:sp>
        <p:nvSpPr>
          <p:cNvPr id="9" name="Line 8">
            <a:extLst>
              <a:ext uri="{FF2B5EF4-FFF2-40B4-BE49-F238E27FC236}">
                <a16:creationId xmlns:a16="http://schemas.microsoft.com/office/drawing/2014/main" id="{3744BB0F-5D25-5C4E-690F-24002F5D1B2B}"/>
              </a:ext>
            </a:extLst>
          </p:cNvPr>
          <p:cNvSpPr>
            <a:spLocks noChangeShapeType="1"/>
          </p:cNvSpPr>
          <p:nvPr/>
        </p:nvSpPr>
        <p:spPr bwMode="auto">
          <a:xfrm>
            <a:off x="6477645" y="4473302"/>
            <a:ext cx="0" cy="323850"/>
          </a:xfrm>
          <a:prstGeom prst="line">
            <a:avLst/>
          </a:prstGeom>
          <a:noFill/>
          <a:ln w="9525">
            <a:solidFill>
              <a:schemeClr val="tx1"/>
            </a:solidFill>
            <a:miter lim="800000"/>
            <a:headEnd/>
            <a:tailEnd type="triangle" w="med" len="med"/>
          </a:ln>
          <a:effectLst/>
        </p:spPr>
        <p:txBody>
          <a:bodyPr wrap="none"/>
          <a:lstStyle/>
          <a:p>
            <a:pPr eaLnBrk="1" fontAlgn="auto" hangingPunct="1">
              <a:spcBef>
                <a:spcPts val="0"/>
              </a:spcBef>
              <a:spcAft>
                <a:spcPts val="0"/>
              </a:spcAft>
              <a:defRPr/>
            </a:pPr>
            <a:endParaRPr kumimoji="1" lang="es-CL" sz="2600" kern="0">
              <a:latin typeface="Tahoma" panose="020B0604030504040204" pitchFamily="34" charset="0"/>
              <a:ea typeface="Tahoma" panose="020B0604030504040204" pitchFamily="34" charset="0"/>
              <a:cs typeface="Tahoma" panose="020B0604030504040204" pitchFamily="34" charset="0"/>
            </a:endParaRPr>
          </a:p>
        </p:txBody>
      </p:sp>
      <p:sp>
        <p:nvSpPr>
          <p:cNvPr id="10" name="Line 9">
            <a:extLst>
              <a:ext uri="{FF2B5EF4-FFF2-40B4-BE49-F238E27FC236}">
                <a16:creationId xmlns:a16="http://schemas.microsoft.com/office/drawing/2014/main" id="{BD269FBC-D15E-D09F-C6B8-17F1B5E6FBB6}"/>
              </a:ext>
            </a:extLst>
          </p:cNvPr>
          <p:cNvSpPr>
            <a:spLocks noChangeShapeType="1"/>
          </p:cNvSpPr>
          <p:nvPr/>
        </p:nvSpPr>
        <p:spPr bwMode="auto">
          <a:xfrm>
            <a:off x="6477645" y="2815952"/>
            <a:ext cx="0" cy="323850"/>
          </a:xfrm>
          <a:prstGeom prst="line">
            <a:avLst/>
          </a:prstGeom>
          <a:noFill/>
          <a:ln w="9525">
            <a:solidFill>
              <a:schemeClr val="tx1"/>
            </a:solidFill>
            <a:miter lim="800000"/>
            <a:headEnd/>
            <a:tailEnd type="triangle" w="med" len="med"/>
          </a:ln>
          <a:effectLst/>
        </p:spPr>
        <p:txBody>
          <a:bodyPr wrap="none"/>
          <a:lstStyle/>
          <a:p>
            <a:pPr eaLnBrk="1" fontAlgn="auto" hangingPunct="1">
              <a:spcBef>
                <a:spcPts val="0"/>
              </a:spcBef>
              <a:spcAft>
                <a:spcPts val="0"/>
              </a:spcAft>
              <a:defRPr/>
            </a:pPr>
            <a:endParaRPr kumimoji="1" lang="es-CL" sz="2600" kern="0">
              <a:latin typeface="Tahoma" panose="020B0604030504040204" pitchFamily="34" charset="0"/>
              <a:ea typeface="Tahoma" panose="020B0604030504040204" pitchFamily="34" charset="0"/>
              <a:cs typeface="Tahoma" panose="020B0604030504040204" pitchFamily="34" charset="0"/>
            </a:endParaRPr>
          </a:p>
        </p:txBody>
      </p:sp>
      <p:sp>
        <p:nvSpPr>
          <p:cNvPr id="11" name="Line 10">
            <a:extLst>
              <a:ext uri="{FF2B5EF4-FFF2-40B4-BE49-F238E27FC236}">
                <a16:creationId xmlns:a16="http://schemas.microsoft.com/office/drawing/2014/main" id="{E2AF48A5-A8FC-F3D2-B4CB-2B7B13CB87BF}"/>
              </a:ext>
            </a:extLst>
          </p:cNvPr>
          <p:cNvSpPr>
            <a:spLocks noChangeShapeType="1"/>
          </p:cNvSpPr>
          <p:nvPr/>
        </p:nvSpPr>
        <p:spPr bwMode="auto">
          <a:xfrm>
            <a:off x="6490345" y="1742802"/>
            <a:ext cx="0" cy="323850"/>
          </a:xfrm>
          <a:prstGeom prst="line">
            <a:avLst/>
          </a:prstGeom>
          <a:noFill/>
          <a:ln w="9525">
            <a:solidFill>
              <a:schemeClr val="tx1"/>
            </a:solidFill>
            <a:miter lim="800000"/>
            <a:headEnd/>
            <a:tailEnd type="triangle" w="med" len="med"/>
          </a:ln>
          <a:effectLst/>
        </p:spPr>
        <p:txBody>
          <a:bodyPr wrap="none"/>
          <a:lstStyle/>
          <a:p>
            <a:pPr eaLnBrk="1" fontAlgn="auto" hangingPunct="1">
              <a:spcBef>
                <a:spcPts val="0"/>
              </a:spcBef>
              <a:spcAft>
                <a:spcPts val="0"/>
              </a:spcAft>
              <a:defRPr/>
            </a:pPr>
            <a:endParaRPr kumimoji="1" lang="es-CL" sz="2600" kern="0">
              <a:latin typeface="Tahoma" panose="020B0604030504040204" pitchFamily="34" charset="0"/>
              <a:ea typeface="Tahoma" panose="020B0604030504040204" pitchFamily="34" charset="0"/>
              <a:cs typeface="Tahoma" panose="020B0604030504040204" pitchFamily="34" charset="0"/>
            </a:endParaRPr>
          </a:p>
        </p:txBody>
      </p:sp>
      <p:sp>
        <p:nvSpPr>
          <p:cNvPr id="12" name="Line 11">
            <a:extLst>
              <a:ext uri="{FF2B5EF4-FFF2-40B4-BE49-F238E27FC236}">
                <a16:creationId xmlns:a16="http://schemas.microsoft.com/office/drawing/2014/main" id="{CF25A73E-F2A3-2723-DDD0-082F6C8EB15D}"/>
              </a:ext>
            </a:extLst>
          </p:cNvPr>
          <p:cNvSpPr>
            <a:spLocks noChangeShapeType="1"/>
          </p:cNvSpPr>
          <p:nvPr/>
        </p:nvSpPr>
        <p:spPr bwMode="auto">
          <a:xfrm>
            <a:off x="6491932" y="5543277"/>
            <a:ext cx="0" cy="323850"/>
          </a:xfrm>
          <a:prstGeom prst="line">
            <a:avLst/>
          </a:prstGeom>
          <a:noFill/>
          <a:ln w="9525">
            <a:solidFill>
              <a:schemeClr val="tx1"/>
            </a:solidFill>
            <a:miter lim="800000"/>
            <a:headEnd/>
            <a:tailEnd type="triangle" w="med" len="med"/>
          </a:ln>
          <a:effectLst/>
        </p:spPr>
        <p:txBody>
          <a:bodyPr wrap="none"/>
          <a:lstStyle/>
          <a:p>
            <a:pPr eaLnBrk="1" fontAlgn="auto" hangingPunct="1">
              <a:spcBef>
                <a:spcPts val="0"/>
              </a:spcBef>
              <a:spcAft>
                <a:spcPts val="0"/>
              </a:spcAft>
              <a:defRPr/>
            </a:pPr>
            <a:endParaRPr kumimoji="1" lang="es-CL" sz="2600" kern="0">
              <a:latin typeface="Tahoma" panose="020B0604030504040204" pitchFamily="34" charset="0"/>
              <a:ea typeface="Tahoma" panose="020B0604030504040204" pitchFamily="34" charset="0"/>
              <a:cs typeface="Tahoma" panose="020B0604030504040204" pitchFamily="34" charset="0"/>
            </a:endParaRPr>
          </a:p>
        </p:txBody>
      </p:sp>
      <p:sp>
        <p:nvSpPr>
          <p:cNvPr id="32781" name="Text Box 12">
            <a:extLst>
              <a:ext uri="{FF2B5EF4-FFF2-40B4-BE49-F238E27FC236}">
                <a16:creationId xmlns:a16="http://schemas.microsoft.com/office/drawing/2014/main" id="{3EB949A7-7231-DFC7-F87E-B945E39605CE}"/>
              </a:ext>
            </a:extLst>
          </p:cNvPr>
          <p:cNvSpPr txBox="1">
            <a:spLocks noChangeArrowheads="1"/>
          </p:cNvSpPr>
          <p:nvPr/>
        </p:nvSpPr>
        <p:spPr bwMode="auto">
          <a:xfrm>
            <a:off x="4151957" y="891902"/>
            <a:ext cx="1163638" cy="3667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s-ES_tradnl" altLang="es-CL" sz="1800">
                <a:latin typeface="Tahoma" panose="020B0604030504040204" pitchFamily="34" charset="0"/>
                <a:cs typeface="Tahoma" panose="020B0604030504040204" pitchFamily="34" charset="0"/>
              </a:rPr>
              <a:t>Paso 1</a:t>
            </a:r>
            <a:endParaRPr lang="es-ES" altLang="es-CL" sz="1800">
              <a:latin typeface="Tahoma" panose="020B0604030504040204" pitchFamily="34" charset="0"/>
              <a:cs typeface="Tahoma" panose="020B0604030504040204" pitchFamily="34" charset="0"/>
            </a:endParaRPr>
          </a:p>
        </p:txBody>
      </p:sp>
      <p:sp>
        <p:nvSpPr>
          <p:cNvPr id="32782" name="Text Box 13">
            <a:extLst>
              <a:ext uri="{FF2B5EF4-FFF2-40B4-BE49-F238E27FC236}">
                <a16:creationId xmlns:a16="http://schemas.microsoft.com/office/drawing/2014/main" id="{B01F582C-98C4-2FCA-372A-C2A561D391AA}"/>
              </a:ext>
            </a:extLst>
          </p:cNvPr>
          <p:cNvSpPr txBox="1">
            <a:spLocks noChangeArrowheads="1"/>
          </p:cNvSpPr>
          <p:nvPr/>
        </p:nvSpPr>
        <p:spPr bwMode="auto">
          <a:xfrm>
            <a:off x="4080520" y="2282552"/>
            <a:ext cx="1193800" cy="3667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s-ES_tradnl" altLang="es-CL" sz="1800">
                <a:latin typeface="Tahoma" panose="020B0604030504040204" pitchFamily="34" charset="0"/>
                <a:cs typeface="Tahoma" panose="020B0604030504040204" pitchFamily="34" charset="0"/>
              </a:rPr>
              <a:t>Paso 2</a:t>
            </a:r>
            <a:endParaRPr lang="es-ES" altLang="es-CL" sz="1800">
              <a:latin typeface="Tahoma" panose="020B0604030504040204" pitchFamily="34" charset="0"/>
              <a:cs typeface="Tahoma" panose="020B0604030504040204" pitchFamily="34" charset="0"/>
            </a:endParaRPr>
          </a:p>
        </p:txBody>
      </p:sp>
      <p:sp>
        <p:nvSpPr>
          <p:cNvPr id="32783" name="Text Box 14">
            <a:extLst>
              <a:ext uri="{FF2B5EF4-FFF2-40B4-BE49-F238E27FC236}">
                <a16:creationId xmlns:a16="http://schemas.microsoft.com/office/drawing/2014/main" id="{C4F0FD36-243B-F680-5A49-EA8868AE2DB4}"/>
              </a:ext>
            </a:extLst>
          </p:cNvPr>
          <p:cNvSpPr txBox="1">
            <a:spLocks noChangeArrowheads="1"/>
          </p:cNvSpPr>
          <p:nvPr/>
        </p:nvSpPr>
        <p:spPr bwMode="auto">
          <a:xfrm>
            <a:off x="4151957" y="3579540"/>
            <a:ext cx="1090613" cy="3667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s-ES_tradnl" altLang="es-CL" sz="1800">
                <a:latin typeface="Tahoma" panose="020B0604030504040204" pitchFamily="34" charset="0"/>
                <a:cs typeface="Tahoma" panose="020B0604030504040204" pitchFamily="34" charset="0"/>
              </a:rPr>
              <a:t>Paso 3</a:t>
            </a:r>
            <a:endParaRPr lang="es-ES" altLang="es-CL" sz="1800">
              <a:latin typeface="Tahoma" panose="020B0604030504040204" pitchFamily="34" charset="0"/>
              <a:cs typeface="Tahoma" panose="020B0604030504040204" pitchFamily="34" charset="0"/>
            </a:endParaRPr>
          </a:p>
        </p:txBody>
      </p:sp>
      <p:sp>
        <p:nvSpPr>
          <p:cNvPr id="32784" name="Text Box 15">
            <a:extLst>
              <a:ext uri="{FF2B5EF4-FFF2-40B4-BE49-F238E27FC236}">
                <a16:creationId xmlns:a16="http://schemas.microsoft.com/office/drawing/2014/main" id="{226B33AC-E628-76FA-CB01-2638FC3D8AE4}"/>
              </a:ext>
            </a:extLst>
          </p:cNvPr>
          <p:cNvSpPr txBox="1">
            <a:spLocks noChangeArrowheads="1"/>
          </p:cNvSpPr>
          <p:nvPr/>
        </p:nvSpPr>
        <p:spPr bwMode="auto">
          <a:xfrm>
            <a:off x="4151957" y="4947965"/>
            <a:ext cx="1031875" cy="3667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s-ES_tradnl" altLang="es-CL" sz="1800">
                <a:latin typeface="Tahoma" panose="020B0604030504040204" pitchFamily="34" charset="0"/>
                <a:cs typeface="Tahoma" panose="020B0604030504040204" pitchFamily="34" charset="0"/>
              </a:rPr>
              <a:t>Paso 4</a:t>
            </a:r>
            <a:endParaRPr lang="es-ES" altLang="es-CL" sz="1800">
              <a:latin typeface="Tahoma" panose="020B0604030504040204" pitchFamily="34" charset="0"/>
              <a:cs typeface="Tahoma" panose="020B0604030504040204" pitchFamily="34" charset="0"/>
            </a:endParaRPr>
          </a:p>
        </p:txBody>
      </p:sp>
      <p:sp>
        <p:nvSpPr>
          <p:cNvPr id="32785" name="Text Box 16">
            <a:extLst>
              <a:ext uri="{FF2B5EF4-FFF2-40B4-BE49-F238E27FC236}">
                <a16:creationId xmlns:a16="http://schemas.microsoft.com/office/drawing/2014/main" id="{607582BD-12B4-B75C-1E27-D0440251FE4A}"/>
              </a:ext>
            </a:extLst>
          </p:cNvPr>
          <p:cNvSpPr txBox="1">
            <a:spLocks noChangeArrowheads="1"/>
          </p:cNvSpPr>
          <p:nvPr/>
        </p:nvSpPr>
        <p:spPr bwMode="auto">
          <a:xfrm>
            <a:off x="4080520" y="6098902"/>
            <a:ext cx="1163637" cy="3667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s-ES_tradnl" altLang="es-CL" sz="1800">
                <a:latin typeface="Tahoma" panose="020B0604030504040204" pitchFamily="34" charset="0"/>
                <a:cs typeface="Tahoma" panose="020B0604030504040204" pitchFamily="34" charset="0"/>
              </a:rPr>
              <a:t>Paso 5</a:t>
            </a:r>
            <a:endParaRPr lang="es-ES" altLang="es-CL" sz="1800">
              <a:latin typeface="Tahoma" panose="020B0604030504040204" pitchFamily="34" charset="0"/>
              <a:cs typeface="Tahoma" panose="020B0604030504040204" pitchFamily="34" charset="0"/>
            </a:endParaRPr>
          </a:p>
        </p:txBody>
      </p:sp>
      <p:sp>
        <p:nvSpPr>
          <p:cNvPr id="18" name="AutoShape 17">
            <a:extLst>
              <a:ext uri="{FF2B5EF4-FFF2-40B4-BE49-F238E27FC236}">
                <a16:creationId xmlns:a16="http://schemas.microsoft.com/office/drawing/2014/main" id="{0950C5D2-25DD-0C68-20D1-5E022B71AB58}"/>
              </a:ext>
            </a:extLst>
          </p:cNvPr>
          <p:cNvSpPr>
            <a:spLocks/>
          </p:cNvSpPr>
          <p:nvPr/>
        </p:nvSpPr>
        <p:spPr bwMode="auto">
          <a:xfrm>
            <a:off x="3432820" y="985565"/>
            <a:ext cx="576262" cy="5472112"/>
          </a:xfrm>
          <a:prstGeom prst="leftBracket">
            <a:avLst>
              <a:gd name="adj" fmla="val 79132"/>
            </a:avLst>
          </a:prstGeom>
          <a:noFill/>
          <a:ln w="38100" cap="sq">
            <a:solidFill>
              <a:schemeClr val="tx1"/>
            </a:solidFill>
            <a:round/>
            <a:headEnd type="none" w="sm" len="sm"/>
            <a:tailEnd type="none" w="sm" len="sm"/>
          </a:ln>
          <a:effectLst/>
        </p:spPr>
        <p:txBody>
          <a:bodyPr wrap="none" anchor="ctr"/>
          <a:lstStyle>
            <a:lvl1pPr>
              <a:spcBef>
                <a:spcPct val="60000"/>
              </a:spcBef>
              <a:buClr>
                <a:schemeClr val="tx1"/>
              </a:buClr>
              <a:buChar char="•"/>
              <a:defRPr sz="3000">
                <a:solidFill>
                  <a:schemeClr val="tx1"/>
                </a:solidFill>
                <a:latin typeface="Arial" panose="020B0604020202020204" pitchFamily="34" charset="0"/>
              </a:defRPr>
            </a:lvl1pPr>
            <a:lvl2pPr marL="742950" indent="-285750">
              <a:spcBef>
                <a:spcPct val="40000"/>
              </a:spcBef>
              <a:buClr>
                <a:schemeClr val="tx1"/>
              </a:buClr>
              <a:buChar char="–"/>
              <a:defRPr sz="2600">
                <a:solidFill>
                  <a:schemeClr val="tx1"/>
                </a:solidFill>
                <a:latin typeface="Arial" panose="020B0604020202020204" pitchFamily="34" charset="0"/>
              </a:defRPr>
            </a:lvl2pPr>
            <a:lvl3pPr marL="1143000" indent="-228600">
              <a:lnSpc>
                <a:spcPct val="95000"/>
              </a:lnSpc>
              <a:spcBef>
                <a:spcPct val="35000"/>
              </a:spcBef>
              <a:buClr>
                <a:schemeClr val="tx1"/>
              </a:buClr>
              <a:buChar char="•"/>
              <a:defRPr sz="2400">
                <a:solidFill>
                  <a:schemeClr val="tx1"/>
                </a:solidFill>
                <a:latin typeface="Arial" panose="020B0604020202020204" pitchFamily="34" charset="0"/>
              </a:defRPr>
            </a:lvl3pPr>
            <a:lvl4pPr marL="1600200" indent="-228600">
              <a:lnSpc>
                <a:spcPct val="75000"/>
              </a:lnSpc>
              <a:spcBef>
                <a:spcPct val="30000"/>
              </a:spcBef>
              <a:buClr>
                <a:schemeClr val="tx1"/>
              </a:buClr>
              <a:buChar char="–"/>
              <a:defRPr sz="2000">
                <a:solidFill>
                  <a:schemeClr val="tx1"/>
                </a:solidFill>
                <a:latin typeface="Arial" panose="020B0604020202020204" pitchFamily="34" charset="0"/>
              </a:defRPr>
            </a:lvl4pPr>
            <a:lvl5pPr marL="2057400" indent="-228600">
              <a:lnSpc>
                <a:spcPct val="75000"/>
              </a:lnSpc>
              <a:spcBef>
                <a:spcPct val="30000"/>
              </a:spcBef>
              <a:buClr>
                <a:schemeClr val="tx1"/>
              </a:buClr>
              <a:buChar char="»"/>
              <a:defRPr>
                <a:solidFill>
                  <a:schemeClr val="tx1"/>
                </a:solidFill>
                <a:latin typeface="Arial" panose="020B0604020202020204" pitchFamily="34" charset="0"/>
              </a:defRPr>
            </a:lvl5pPr>
            <a:lvl6pPr marL="25146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6pPr>
            <a:lvl7pPr marL="29718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7pPr>
            <a:lvl8pPr marL="34290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8pPr>
            <a:lvl9pPr marL="38862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9pPr>
          </a:lstStyle>
          <a:p>
            <a:pPr algn="ctr" eaLnBrk="1" fontAlgn="auto" hangingPunct="1">
              <a:spcBef>
                <a:spcPct val="20000"/>
              </a:spcBef>
              <a:spcAft>
                <a:spcPts val="0"/>
              </a:spcAft>
              <a:buClrTx/>
              <a:defRPr/>
            </a:pPr>
            <a:endParaRPr kumimoji="1" lang="es-CL" altLang="es-CL" sz="2600" kern="0">
              <a:latin typeface="Tahoma" panose="020B0604030504040204" pitchFamily="34" charset="0"/>
              <a:ea typeface="Tahoma" panose="020B0604030504040204" pitchFamily="34" charset="0"/>
              <a:cs typeface="Tahoma" panose="020B0604030504040204" pitchFamily="34" charset="0"/>
            </a:endParaRPr>
          </a:p>
        </p:txBody>
      </p:sp>
      <p:pic>
        <p:nvPicPr>
          <p:cNvPr id="3" name="Imagen 2">
            <a:extLst>
              <a:ext uri="{FF2B5EF4-FFF2-40B4-BE49-F238E27FC236}">
                <a16:creationId xmlns:a16="http://schemas.microsoft.com/office/drawing/2014/main" id="{0C2E1239-9AE2-1AEB-1B7E-1867159981BE}"/>
              </a:ext>
            </a:extLst>
          </p:cNvPr>
          <p:cNvPicPr>
            <a:picLocks noChangeAspect="1"/>
          </p:cNvPicPr>
          <p:nvPr/>
        </p:nvPicPr>
        <p:blipFill>
          <a:blip r:embed="rId2"/>
          <a:stretch>
            <a:fillRect/>
          </a:stretch>
        </p:blipFill>
        <p:spPr>
          <a:xfrm>
            <a:off x="8688288" y="548680"/>
            <a:ext cx="2952328" cy="5824138"/>
          </a:xfrm>
          <a:prstGeom prst="rect">
            <a:avLst/>
          </a:prstGeom>
        </p:spPr>
      </p:pic>
    </p:spTree>
    <p:extLst>
      <p:ext uri="{BB962C8B-B14F-4D97-AF65-F5344CB8AC3E}">
        <p14:creationId xmlns:p14="http://schemas.microsoft.com/office/powerpoint/2010/main" val="2379279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1148C-528F-8813-7368-23553C3CD0F1}"/>
              </a:ext>
            </a:extLst>
          </p:cNvPr>
          <p:cNvSpPr>
            <a:spLocks noGrp="1"/>
          </p:cNvSpPr>
          <p:nvPr>
            <p:ph type="title"/>
          </p:nvPr>
        </p:nvSpPr>
        <p:spPr>
          <a:xfrm>
            <a:off x="0" y="0"/>
            <a:ext cx="10515600" cy="1325563"/>
          </a:xfrm>
        </p:spPr>
        <p:txBody>
          <a:bodyPr/>
          <a:lstStyle/>
          <a:p>
            <a:r>
              <a:rPr lang="es-MX" b="1" dirty="0"/>
              <a:t>SUPONGAMOS…</a:t>
            </a:r>
            <a:endParaRPr lang="es-CL" b="1" dirty="0"/>
          </a:p>
        </p:txBody>
      </p:sp>
      <p:pic>
        <p:nvPicPr>
          <p:cNvPr id="5" name="Marcador de contenido 4">
            <a:extLst>
              <a:ext uri="{FF2B5EF4-FFF2-40B4-BE49-F238E27FC236}">
                <a16:creationId xmlns:a16="http://schemas.microsoft.com/office/drawing/2014/main" id="{73A7E6DF-2E30-462C-FD63-E9E8BD22B116}"/>
              </a:ext>
            </a:extLst>
          </p:cNvPr>
          <p:cNvPicPr>
            <a:picLocks noGrp="1" noChangeAspect="1"/>
          </p:cNvPicPr>
          <p:nvPr>
            <p:ph idx="1"/>
          </p:nvPr>
        </p:nvPicPr>
        <p:blipFill>
          <a:blip r:embed="rId2"/>
          <a:stretch>
            <a:fillRect/>
          </a:stretch>
        </p:blipFill>
        <p:spPr>
          <a:xfrm>
            <a:off x="2004912" y="1325563"/>
            <a:ext cx="2557661" cy="2103437"/>
          </a:xfrm>
        </p:spPr>
      </p:pic>
      <p:pic>
        <p:nvPicPr>
          <p:cNvPr id="7" name="Imagen 6">
            <a:extLst>
              <a:ext uri="{FF2B5EF4-FFF2-40B4-BE49-F238E27FC236}">
                <a16:creationId xmlns:a16="http://schemas.microsoft.com/office/drawing/2014/main" id="{FB1314E9-ACDD-898E-E85D-81159384B201}"/>
              </a:ext>
            </a:extLst>
          </p:cNvPr>
          <p:cNvPicPr>
            <a:picLocks noChangeAspect="1"/>
          </p:cNvPicPr>
          <p:nvPr/>
        </p:nvPicPr>
        <p:blipFill>
          <a:blip r:embed="rId3"/>
          <a:stretch>
            <a:fillRect/>
          </a:stretch>
        </p:blipFill>
        <p:spPr>
          <a:xfrm>
            <a:off x="5288657" y="1325562"/>
            <a:ext cx="2557660" cy="2103437"/>
          </a:xfrm>
          <a:prstGeom prst="rect">
            <a:avLst/>
          </a:prstGeom>
        </p:spPr>
      </p:pic>
      <p:sp>
        <p:nvSpPr>
          <p:cNvPr id="9" name="CuadroTexto 8">
            <a:extLst>
              <a:ext uri="{FF2B5EF4-FFF2-40B4-BE49-F238E27FC236}">
                <a16:creationId xmlns:a16="http://schemas.microsoft.com/office/drawing/2014/main" id="{F7FD7E49-DFA3-B4B7-0A3D-2C6E1585B42C}"/>
              </a:ext>
            </a:extLst>
          </p:cNvPr>
          <p:cNvSpPr txBox="1"/>
          <p:nvPr/>
        </p:nvSpPr>
        <p:spPr>
          <a:xfrm>
            <a:off x="180680" y="3630115"/>
            <a:ext cx="11830639" cy="923330"/>
          </a:xfrm>
          <a:prstGeom prst="rect">
            <a:avLst/>
          </a:prstGeom>
          <a:noFill/>
        </p:spPr>
        <p:txBody>
          <a:bodyPr wrap="square">
            <a:spAutoFit/>
          </a:bodyPr>
          <a:lstStyle/>
          <a:p>
            <a:pPr algn="just"/>
            <a:r>
              <a:rPr lang="es-MX" dirty="0"/>
              <a:t>La proporción de círculos negros en la muestra es de un 25%, y este valor correspondería a nuestra estimación del parámetro. En base a esta muestra se podría inferir que el color predominante en la población es el blanco, pero al observar a la población completa este dato es claramente erróneo. Consideremos ahora una segunda muestra…</a:t>
            </a:r>
            <a:endParaRPr lang="es-CL" dirty="0"/>
          </a:p>
        </p:txBody>
      </p:sp>
      <p:pic>
        <p:nvPicPr>
          <p:cNvPr id="11" name="Imagen 10">
            <a:extLst>
              <a:ext uri="{FF2B5EF4-FFF2-40B4-BE49-F238E27FC236}">
                <a16:creationId xmlns:a16="http://schemas.microsoft.com/office/drawing/2014/main" id="{22B7BCE4-3A33-CF49-39F6-580B638B8D62}"/>
              </a:ext>
            </a:extLst>
          </p:cNvPr>
          <p:cNvPicPr>
            <a:picLocks noChangeAspect="1"/>
          </p:cNvPicPr>
          <p:nvPr/>
        </p:nvPicPr>
        <p:blipFill>
          <a:blip r:embed="rId4"/>
          <a:stretch>
            <a:fillRect/>
          </a:stretch>
        </p:blipFill>
        <p:spPr>
          <a:xfrm>
            <a:off x="2004912" y="4754563"/>
            <a:ext cx="2557660" cy="1985603"/>
          </a:xfrm>
          <a:prstGeom prst="rect">
            <a:avLst/>
          </a:prstGeom>
        </p:spPr>
      </p:pic>
      <p:sp>
        <p:nvSpPr>
          <p:cNvPr id="15" name="CuadroTexto 14">
            <a:extLst>
              <a:ext uri="{FF2B5EF4-FFF2-40B4-BE49-F238E27FC236}">
                <a16:creationId xmlns:a16="http://schemas.microsoft.com/office/drawing/2014/main" id="{29CE6101-121B-9428-3C4E-321A843AA4C8}"/>
              </a:ext>
            </a:extLst>
          </p:cNvPr>
          <p:cNvSpPr txBox="1"/>
          <p:nvPr/>
        </p:nvSpPr>
        <p:spPr>
          <a:xfrm>
            <a:off x="4809956" y="5070773"/>
            <a:ext cx="6216976" cy="923330"/>
          </a:xfrm>
          <a:prstGeom prst="rect">
            <a:avLst/>
          </a:prstGeom>
          <a:noFill/>
        </p:spPr>
        <p:txBody>
          <a:bodyPr wrap="square">
            <a:spAutoFit/>
          </a:bodyPr>
          <a:lstStyle/>
          <a:p>
            <a:pPr algn="just"/>
            <a:r>
              <a:rPr lang="es-MX" dirty="0"/>
              <a:t>En este caso, la proporción de círculos negros es de un 62,5%, lo cual corresponde a una mejor estimación que la muestra anterior.</a:t>
            </a:r>
            <a:endParaRPr lang="es-CL" dirty="0"/>
          </a:p>
        </p:txBody>
      </p:sp>
    </p:spTree>
    <p:extLst>
      <p:ext uri="{BB962C8B-B14F-4D97-AF65-F5344CB8AC3E}">
        <p14:creationId xmlns:p14="http://schemas.microsoft.com/office/powerpoint/2010/main" val="2718842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1148C-528F-8813-7368-23553C3CD0F1}"/>
              </a:ext>
            </a:extLst>
          </p:cNvPr>
          <p:cNvSpPr>
            <a:spLocks noGrp="1"/>
          </p:cNvSpPr>
          <p:nvPr>
            <p:ph type="title"/>
          </p:nvPr>
        </p:nvSpPr>
        <p:spPr>
          <a:xfrm>
            <a:off x="0" y="0"/>
            <a:ext cx="10515600" cy="1325563"/>
          </a:xfrm>
        </p:spPr>
        <p:txBody>
          <a:bodyPr/>
          <a:lstStyle/>
          <a:p>
            <a:r>
              <a:rPr lang="es-MX" b="1" dirty="0"/>
              <a:t>ERROR MUESTRAL</a:t>
            </a:r>
            <a:endParaRPr lang="es-CL" b="1" dirty="0"/>
          </a:p>
        </p:txBody>
      </p:sp>
      <p:sp>
        <p:nvSpPr>
          <p:cNvPr id="3" name="Marcador de contenido 2">
            <a:extLst>
              <a:ext uri="{FF2B5EF4-FFF2-40B4-BE49-F238E27FC236}">
                <a16:creationId xmlns:a16="http://schemas.microsoft.com/office/drawing/2014/main" id="{184BB4E7-1693-28BD-40BB-884BF7F9C3A7}"/>
              </a:ext>
            </a:extLst>
          </p:cNvPr>
          <p:cNvSpPr>
            <a:spLocks noGrp="1"/>
          </p:cNvSpPr>
          <p:nvPr>
            <p:ph idx="1"/>
          </p:nvPr>
        </p:nvSpPr>
        <p:spPr>
          <a:xfrm>
            <a:off x="197963" y="1432874"/>
            <a:ext cx="11679810" cy="5156462"/>
          </a:xfrm>
        </p:spPr>
        <p:txBody>
          <a:bodyPr>
            <a:normAutofit/>
          </a:bodyPr>
          <a:lstStyle/>
          <a:p>
            <a:pPr marL="0" indent="0" algn="just">
              <a:buNone/>
            </a:pPr>
            <a:r>
              <a:rPr lang="es-MX" dirty="0"/>
              <a:t>Es lógico pensar entonces que distintas muestras entregarán distintas estimaciones. Este fenómeno se conoce como variabilidad muestral. Una forma de medir qué tan buena es una estimación es mediante el error de estimación o error de muestreo, que corresponde simplemente a la diferencia entre la estimación y el valor real del parámetro. Por ejemplo, para la primera muestra se tiene un error del 45% = 70% - 25%, mientras que para la segunda muestra se observa un error del 7,5% = 70% - 62,5%.</a:t>
            </a:r>
            <a:endParaRPr lang="es-CL" dirty="0"/>
          </a:p>
        </p:txBody>
      </p:sp>
    </p:spTree>
    <p:extLst>
      <p:ext uri="{BB962C8B-B14F-4D97-AF65-F5344CB8AC3E}">
        <p14:creationId xmlns:p14="http://schemas.microsoft.com/office/powerpoint/2010/main" val="1766618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1148C-528F-8813-7368-23553C3CD0F1}"/>
              </a:ext>
            </a:extLst>
          </p:cNvPr>
          <p:cNvSpPr>
            <a:spLocks noGrp="1"/>
          </p:cNvSpPr>
          <p:nvPr>
            <p:ph type="title"/>
          </p:nvPr>
        </p:nvSpPr>
        <p:spPr>
          <a:xfrm>
            <a:off x="0" y="0"/>
            <a:ext cx="12192000" cy="1325563"/>
          </a:xfrm>
        </p:spPr>
        <p:txBody>
          <a:bodyPr/>
          <a:lstStyle/>
          <a:p>
            <a:r>
              <a:rPr lang="es-MX" b="1" dirty="0"/>
              <a:t>¿Qué ocurriría ahora si todos los círculos fueran negros en la población?</a:t>
            </a:r>
            <a:endParaRPr lang="es-CL" b="1" dirty="0"/>
          </a:p>
        </p:txBody>
      </p:sp>
      <p:sp>
        <p:nvSpPr>
          <p:cNvPr id="3" name="Marcador de contenido 2">
            <a:extLst>
              <a:ext uri="{FF2B5EF4-FFF2-40B4-BE49-F238E27FC236}">
                <a16:creationId xmlns:a16="http://schemas.microsoft.com/office/drawing/2014/main" id="{184BB4E7-1693-28BD-40BB-884BF7F9C3A7}"/>
              </a:ext>
            </a:extLst>
          </p:cNvPr>
          <p:cNvSpPr>
            <a:spLocks noGrp="1"/>
          </p:cNvSpPr>
          <p:nvPr>
            <p:ph idx="1"/>
          </p:nvPr>
        </p:nvSpPr>
        <p:spPr>
          <a:xfrm>
            <a:off x="197963" y="1480008"/>
            <a:ext cx="11679810" cy="5109328"/>
          </a:xfrm>
        </p:spPr>
        <p:txBody>
          <a:bodyPr>
            <a:normAutofit/>
          </a:bodyPr>
          <a:lstStyle/>
          <a:p>
            <a:pPr marL="0" indent="0" algn="just">
              <a:buNone/>
            </a:pPr>
            <a:r>
              <a:rPr lang="es-MX" dirty="0"/>
              <a:t>En este caso toda muestra de círculos de cualquier tamaño entregaría la misma estimación, 100%: ¡una estimación perfecta! La mejor muestra que podríamos hacer es una muestra de tamaño 1, ya que mientras más pequeña sea la muestra, menos recursos se necesitan para obtenerla. Por otro lado, si la población fuera más heterogénea (por ejemplo, 50% negros y 50% blancos) entonces necesitaríamos muestras de mayor tamaño para poder observar efectivamente la variabilidad que hay entre los distintos sujetos de la población. Sin embargo, al momento de hacer una muestra sobre la población no se conoce la verdadera proporción de círculos negros. Si se conociera, no sería necesario en primer lugar hacer muestras, y toda la Estadística no sería necesaria.</a:t>
            </a:r>
            <a:endParaRPr lang="es-CL" dirty="0"/>
          </a:p>
        </p:txBody>
      </p:sp>
    </p:spTree>
    <p:extLst>
      <p:ext uri="{BB962C8B-B14F-4D97-AF65-F5344CB8AC3E}">
        <p14:creationId xmlns:p14="http://schemas.microsoft.com/office/powerpoint/2010/main" val="1114186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84BB4E7-1693-28BD-40BB-884BF7F9C3A7}"/>
              </a:ext>
            </a:extLst>
          </p:cNvPr>
          <p:cNvSpPr>
            <a:spLocks noGrp="1"/>
          </p:cNvSpPr>
          <p:nvPr>
            <p:ph idx="1"/>
          </p:nvPr>
        </p:nvSpPr>
        <p:spPr>
          <a:xfrm>
            <a:off x="197963" y="65988"/>
            <a:ext cx="11679810" cy="6523348"/>
          </a:xfrm>
        </p:spPr>
        <p:txBody>
          <a:bodyPr>
            <a:normAutofit/>
          </a:bodyPr>
          <a:lstStyle/>
          <a:p>
            <a:pPr marL="0" indent="0" algn="just">
              <a:buNone/>
            </a:pPr>
            <a:r>
              <a:rPr lang="es-MX" dirty="0"/>
              <a:t>Para comprender el tipo de errores que se pueden cometer cuando las muestras no son aleatorias, consideremos el siguiente caso. Durante la Segunda Guerra Mundial, el estadístico Abraham Wald observó los distintos aviones bombarderos que volvían de las batallas, muchos de ellos baleados por fuerzas enemigas. Los lugares donde estos aviones presentaban más daño se muestran como puntos rojos en la Figura.</a:t>
            </a:r>
            <a:endParaRPr lang="es-CL" dirty="0"/>
          </a:p>
        </p:txBody>
      </p:sp>
      <p:pic>
        <p:nvPicPr>
          <p:cNvPr id="5" name="Imagen 4">
            <a:extLst>
              <a:ext uri="{FF2B5EF4-FFF2-40B4-BE49-F238E27FC236}">
                <a16:creationId xmlns:a16="http://schemas.microsoft.com/office/drawing/2014/main" id="{CE3A6783-E305-DC5E-1826-39C84765739C}"/>
              </a:ext>
            </a:extLst>
          </p:cNvPr>
          <p:cNvPicPr>
            <a:picLocks noChangeAspect="1"/>
          </p:cNvPicPr>
          <p:nvPr/>
        </p:nvPicPr>
        <p:blipFill>
          <a:blip r:embed="rId2"/>
          <a:stretch>
            <a:fillRect/>
          </a:stretch>
        </p:blipFill>
        <p:spPr>
          <a:xfrm>
            <a:off x="2554664" y="2724346"/>
            <a:ext cx="7098383" cy="3535051"/>
          </a:xfrm>
          <a:prstGeom prst="rect">
            <a:avLst/>
          </a:prstGeom>
        </p:spPr>
      </p:pic>
    </p:spTree>
    <p:extLst>
      <p:ext uri="{BB962C8B-B14F-4D97-AF65-F5344CB8AC3E}">
        <p14:creationId xmlns:p14="http://schemas.microsoft.com/office/powerpoint/2010/main" val="2838664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84BB4E7-1693-28BD-40BB-884BF7F9C3A7}"/>
              </a:ext>
            </a:extLst>
          </p:cNvPr>
          <p:cNvSpPr>
            <a:spLocks noGrp="1"/>
          </p:cNvSpPr>
          <p:nvPr>
            <p:ph idx="1"/>
          </p:nvPr>
        </p:nvSpPr>
        <p:spPr>
          <a:xfrm>
            <a:off x="197963" y="84842"/>
            <a:ext cx="11679810" cy="6504494"/>
          </a:xfrm>
        </p:spPr>
        <p:txBody>
          <a:bodyPr>
            <a:normAutofit/>
          </a:bodyPr>
          <a:lstStyle/>
          <a:p>
            <a:pPr marL="0" indent="0" algn="just">
              <a:buNone/>
            </a:pPr>
            <a:r>
              <a:rPr lang="es-MX" dirty="0"/>
              <a:t>Al ver la figura, tendría sentido decidir reforzar los aviones en las zonas de mayor daño. Sin embargo, Wald se dio cuenta de que estaba observando solamente los aviones que lograban volver de la guerra. Estas zonas con mayor daño son, por lo tanto, las zonas donde el avión puede recibir daño y volar sin mayores complicaciones. Wald sugirió entonces que era necesario reforzar las zonas de menor daño, pues concluyó que estas áreas, en caso de ser dañadas, causarían la pérdida total del avión. Esta decisión tuvo increíbles resultados. Wald fue capaz de comprender el origen verdadero de los datos: los aviones que él observaba no eran una muestra aleatoria de todos los aviones, sino que eran una muestra aleatoria de los sobrevivientes. Si no se comprenden los datos desde el momento en que son extraídos, la forma en que son almacenados y la manera en que se trabajan, los datos se vuelven inútiles. Es por esto que en un mundo donde la cantidad de información disponible es cada vez mayor la Estadística es fundamental para obtener resultados adecuados</a:t>
            </a:r>
            <a:endParaRPr lang="es-CL" dirty="0"/>
          </a:p>
        </p:txBody>
      </p:sp>
    </p:spTree>
    <p:extLst>
      <p:ext uri="{BB962C8B-B14F-4D97-AF65-F5344CB8AC3E}">
        <p14:creationId xmlns:p14="http://schemas.microsoft.com/office/powerpoint/2010/main" val="3245992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84BB4E7-1693-28BD-40BB-884BF7F9C3A7}"/>
              </a:ext>
            </a:extLst>
          </p:cNvPr>
          <p:cNvSpPr>
            <a:spLocks noGrp="1"/>
          </p:cNvSpPr>
          <p:nvPr>
            <p:ph idx="1"/>
          </p:nvPr>
        </p:nvSpPr>
        <p:spPr>
          <a:xfrm>
            <a:off x="197963" y="150830"/>
            <a:ext cx="11679810" cy="6438506"/>
          </a:xfrm>
        </p:spPr>
        <p:txBody>
          <a:bodyPr>
            <a:normAutofit/>
          </a:bodyPr>
          <a:lstStyle/>
          <a:p>
            <a:pPr marL="0" indent="0" algn="just">
              <a:buNone/>
            </a:pPr>
            <a:r>
              <a:rPr lang="es-MX" dirty="0"/>
              <a:t>La Estadística, a diferencia de otras disciplinas, es capaz de obtener resultados en base a información que no se ha visto aún, extrapolando la información observada en la muestra. Para lograr esto, se considera que los datos deben ser obtenidos de forma aleatoria, solo de esta forma seremos capaces de calcular la probabilidad de observar cada muestra posible y así podremos obtener mejores estimaciones de un parámetro. Al tomar decisiones basadas en datos, es fundamental que los datos tengan un origen adecuado (obtenidos de forma aleatoria) y que apliquemos metodologías apropiadas para extraer la información relevante. Los datos no tienen ningún valor en sí mismos, y solo se vuelven relevantes al ser obtenidos y procesados con la metodología correcta. </a:t>
            </a:r>
            <a:endParaRPr lang="es-CL" dirty="0"/>
          </a:p>
        </p:txBody>
      </p:sp>
    </p:spTree>
    <p:extLst>
      <p:ext uri="{BB962C8B-B14F-4D97-AF65-F5344CB8AC3E}">
        <p14:creationId xmlns:p14="http://schemas.microsoft.com/office/powerpoint/2010/main" val="151881093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2812</TotalTime>
  <Words>2488</Words>
  <Application>Microsoft Office PowerPoint</Application>
  <PresentationFormat>Panorámica</PresentationFormat>
  <Paragraphs>237</Paragraphs>
  <Slides>36</Slides>
  <Notes>0</Notes>
  <HiddenSlides>0</HiddenSlides>
  <MMClips>0</MMClips>
  <ScaleCrop>false</ScaleCrop>
  <HeadingPairs>
    <vt:vector size="8" baseType="variant">
      <vt:variant>
        <vt:lpstr>Fuentes usadas</vt:lpstr>
      </vt:variant>
      <vt:variant>
        <vt:i4>11</vt:i4>
      </vt:variant>
      <vt:variant>
        <vt:lpstr>Tema</vt:lpstr>
      </vt:variant>
      <vt:variant>
        <vt:i4>1</vt:i4>
      </vt:variant>
      <vt:variant>
        <vt:lpstr>Servidores OLE incrustados</vt:lpstr>
      </vt:variant>
      <vt:variant>
        <vt:i4>4</vt:i4>
      </vt:variant>
      <vt:variant>
        <vt:lpstr>Títulos de diapositiva</vt:lpstr>
      </vt:variant>
      <vt:variant>
        <vt:i4>36</vt:i4>
      </vt:variant>
    </vt:vector>
  </HeadingPairs>
  <TitlesOfParts>
    <vt:vector size="52" baseType="lpstr">
      <vt:lpstr>Arial</vt:lpstr>
      <vt:lpstr>Arial Black</vt:lpstr>
      <vt:lpstr>Arial Narrow</vt:lpstr>
      <vt:lpstr>Arial Rounded MT Bold</vt:lpstr>
      <vt:lpstr>Calibri</vt:lpstr>
      <vt:lpstr>Calibri Light</vt:lpstr>
      <vt:lpstr>Comic Sans MS</vt:lpstr>
      <vt:lpstr>Tahoma</vt:lpstr>
      <vt:lpstr>Times New Roman</vt:lpstr>
      <vt:lpstr>Verdana</vt:lpstr>
      <vt:lpstr>Wingdings</vt:lpstr>
      <vt:lpstr>Tema de Office</vt:lpstr>
      <vt:lpstr>Imagen de mapa de bits</vt:lpstr>
      <vt:lpstr>Imagen</vt:lpstr>
      <vt:lpstr>Ecuación</vt:lpstr>
      <vt:lpstr>Clip</vt:lpstr>
      <vt:lpstr> CURSO: ESTADÍSTICAS I Unidad II: Población y Muestra.</vt:lpstr>
      <vt:lpstr>TERMINOLOGÍA</vt:lpstr>
      <vt:lpstr>POBLACIÓN Y MUESTRA</vt:lpstr>
      <vt:lpstr>SUPONGAMOS…</vt:lpstr>
      <vt:lpstr>ERROR MUESTRAL</vt:lpstr>
      <vt:lpstr>¿Qué ocurriría ahora si todos los círculos fueran negros en la población?</vt:lpstr>
      <vt:lpstr>Presentación de PowerPoint</vt:lpstr>
      <vt:lpstr>Presentación de PowerPoint</vt:lpstr>
      <vt:lpstr>Presentación de PowerPoint</vt:lpstr>
      <vt:lpstr>Presentación de PowerPoint</vt:lpstr>
      <vt:lpstr>TIPOS DE MUESTREO</vt:lpstr>
      <vt:lpstr>MUESTREO ALEATORIO (PROBABILÍSTICO)</vt:lpstr>
      <vt:lpstr>MUESTREO ALEATORIO SIMPLE</vt:lpstr>
      <vt:lpstr>MUESTREO SISTEMÁTICO</vt:lpstr>
      <vt:lpstr>MUESTREO ESTRATIFICADO</vt:lpstr>
      <vt:lpstr>MUESTREO POR CONGLOMERADOS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Curso: BASES DE DATOS Unidad I: Modelamiento de datos.</dc:title>
  <dc:creator>PC</dc:creator>
  <cp:lastModifiedBy>DIEGO MIRANDA OLAVARRIA</cp:lastModifiedBy>
  <cp:revision>171</cp:revision>
  <dcterms:created xsi:type="dcterms:W3CDTF">2023-08-07T19:36:50Z</dcterms:created>
  <dcterms:modified xsi:type="dcterms:W3CDTF">2023-09-07T13:55:51Z</dcterms:modified>
</cp:coreProperties>
</file>