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82" r:id="rId5"/>
  </p:sldMasterIdLst>
  <p:notesMasterIdLst>
    <p:notesMasterId r:id="rId31"/>
  </p:notesMasterIdLst>
  <p:handoutMasterIdLst>
    <p:handoutMasterId r:id="rId32"/>
  </p:handoutMasterIdLst>
  <p:sldIdLst>
    <p:sldId id="256" r:id="rId6"/>
    <p:sldId id="881" r:id="rId7"/>
    <p:sldId id="847" r:id="rId8"/>
    <p:sldId id="884" r:id="rId9"/>
    <p:sldId id="895" r:id="rId10"/>
    <p:sldId id="878" r:id="rId11"/>
    <p:sldId id="880" r:id="rId12"/>
    <p:sldId id="906" r:id="rId13"/>
    <p:sldId id="905" r:id="rId14"/>
    <p:sldId id="882" r:id="rId15"/>
    <p:sldId id="902" r:id="rId16"/>
    <p:sldId id="924" r:id="rId17"/>
    <p:sldId id="885" r:id="rId18"/>
    <p:sldId id="886" r:id="rId19"/>
    <p:sldId id="907" r:id="rId20"/>
    <p:sldId id="934" r:id="rId21"/>
    <p:sldId id="883" r:id="rId22"/>
    <p:sldId id="911" r:id="rId23"/>
    <p:sldId id="888" r:id="rId24"/>
    <p:sldId id="914" r:id="rId25"/>
    <p:sldId id="928" r:id="rId26"/>
    <p:sldId id="901" r:id="rId27"/>
    <p:sldId id="929" r:id="rId28"/>
    <p:sldId id="938" r:id="rId29"/>
    <p:sldId id="937" r:id="rId30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CCFF66"/>
    <a:srgbClr val="99CC00"/>
    <a:srgbClr val="FF0000"/>
    <a:srgbClr val="66CCFF"/>
    <a:srgbClr val="FF99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3455C-5A8C-4E32-AF43-FB251F55850B}" v="27" dt="2023-09-12T02:04:35.617"/>
    <p1510:client id="{516C2FF1-C3CB-D0B2-A79C-A298ECC1D64D}" v="16" dt="2023-09-14T00:23:48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>
      <p:cViewPr varScale="1">
        <p:scale>
          <a:sx n="85" d="100"/>
          <a:sy n="85" d="100"/>
        </p:scale>
        <p:origin x="586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354564755838639E-2"/>
          <c:y val="4.6025104602510462E-2"/>
          <c:w val="0.9575371549893843"/>
          <c:h val="0.91631799163179917"/>
        </c:manualLayout>
      </c:layout>
      <c:scatterChart>
        <c:scatterStyle val="smoothMarker"/>
        <c:varyColors val="0"/>
        <c:ser>
          <c:idx val="0"/>
          <c:order val="0"/>
          <c:spPr>
            <a:ln w="35482">
              <a:solidFill>
                <a:srgbClr val="800000"/>
              </a:solidFill>
              <a:prstDash val="solid"/>
            </a:ln>
          </c:spPr>
          <c:marker>
            <c:symbol val="none"/>
          </c:marker>
          <c:xVal>
            <c:numRef>
              <c:f>Hoja1!$A$2:$A$81</c:f>
              <c:numCache>
                <c:formatCode>General</c:formatCode>
                <c:ptCount val="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</c:numCache>
            </c:numRef>
          </c:xVal>
          <c:yVal>
            <c:numRef>
              <c:f>Hoja1!$B$2:$B$81</c:f>
              <c:numCache>
                <c:formatCode>General</c:formatCode>
                <c:ptCount val="80"/>
                <c:pt idx="0">
                  <c:v>1</c:v>
                </c:pt>
                <c:pt idx="1">
                  <c:v>0.70710678118654746</c:v>
                </c:pt>
                <c:pt idx="2">
                  <c:v>0.57735026918962584</c:v>
                </c:pt>
                <c:pt idx="3">
                  <c:v>0.5</c:v>
                </c:pt>
                <c:pt idx="4">
                  <c:v>0.44721359549995793</c:v>
                </c:pt>
                <c:pt idx="5">
                  <c:v>0.40824829046386307</c:v>
                </c:pt>
                <c:pt idx="6">
                  <c:v>0.3779644730092272</c:v>
                </c:pt>
                <c:pt idx="7">
                  <c:v>0.35355339059327373</c:v>
                </c:pt>
                <c:pt idx="8">
                  <c:v>0.33333333333333331</c:v>
                </c:pt>
                <c:pt idx="9">
                  <c:v>0.31622776601683794</c:v>
                </c:pt>
                <c:pt idx="10">
                  <c:v>0.30151134457776363</c:v>
                </c:pt>
                <c:pt idx="11">
                  <c:v>0.28867513459481292</c:v>
                </c:pt>
                <c:pt idx="12">
                  <c:v>0.27735009811261457</c:v>
                </c:pt>
                <c:pt idx="13">
                  <c:v>0.2672612419124244</c:v>
                </c:pt>
                <c:pt idx="14">
                  <c:v>0.2581988897471611</c:v>
                </c:pt>
                <c:pt idx="15">
                  <c:v>0.25</c:v>
                </c:pt>
                <c:pt idx="16">
                  <c:v>0.24253562503633297</c:v>
                </c:pt>
                <c:pt idx="17">
                  <c:v>0.23570226039551587</c:v>
                </c:pt>
                <c:pt idx="18">
                  <c:v>0.22941573387056174</c:v>
                </c:pt>
                <c:pt idx="19">
                  <c:v>0.22360679774997896</c:v>
                </c:pt>
                <c:pt idx="20">
                  <c:v>0.21821789023599239</c:v>
                </c:pt>
                <c:pt idx="21">
                  <c:v>0.21320071635561041</c:v>
                </c:pt>
                <c:pt idx="22">
                  <c:v>0.20851441405707477</c:v>
                </c:pt>
                <c:pt idx="23">
                  <c:v>0.20412414523193154</c:v>
                </c:pt>
                <c:pt idx="24">
                  <c:v>0.2</c:v>
                </c:pt>
                <c:pt idx="25">
                  <c:v>0.19611613513818404</c:v>
                </c:pt>
                <c:pt idx="26">
                  <c:v>0.19245008972987526</c:v>
                </c:pt>
                <c:pt idx="27">
                  <c:v>0.1889822365046136</c:v>
                </c:pt>
                <c:pt idx="28">
                  <c:v>0.18569533817705186</c:v>
                </c:pt>
                <c:pt idx="29">
                  <c:v>0.18257418583505536</c:v>
                </c:pt>
                <c:pt idx="30">
                  <c:v>0.17960530202677491</c:v>
                </c:pt>
                <c:pt idx="31">
                  <c:v>0.17677669529663687</c:v>
                </c:pt>
                <c:pt idx="32">
                  <c:v>0.17407765595569785</c:v>
                </c:pt>
                <c:pt idx="33">
                  <c:v>0.17149858514250882</c:v>
                </c:pt>
                <c:pt idx="34">
                  <c:v>0.1690308509457033</c:v>
                </c:pt>
                <c:pt idx="35">
                  <c:v>0.16666666666666666</c:v>
                </c:pt>
                <c:pt idx="36">
                  <c:v>0.16439898730535729</c:v>
                </c:pt>
                <c:pt idx="37">
                  <c:v>0.16222142113076254</c:v>
                </c:pt>
                <c:pt idx="38">
                  <c:v>0.16012815380508713</c:v>
                </c:pt>
                <c:pt idx="39">
                  <c:v>0.15811388300841897</c:v>
                </c:pt>
                <c:pt idx="40">
                  <c:v>0.15617376188860607</c:v>
                </c:pt>
                <c:pt idx="41">
                  <c:v>0.15430334996209191</c:v>
                </c:pt>
                <c:pt idx="42">
                  <c:v>0.15249857033260467</c:v>
                </c:pt>
                <c:pt idx="43">
                  <c:v>0.15075567228888181</c:v>
                </c:pt>
                <c:pt idx="44">
                  <c:v>0.14907119849998599</c:v>
                </c:pt>
                <c:pt idx="45">
                  <c:v>0.14744195615489714</c:v>
                </c:pt>
                <c:pt idx="46">
                  <c:v>0.14586499149789456</c:v>
                </c:pt>
                <c:pt idx="47">
                  <c:v>0.14433756729740646</c:v>
                </c:pt>
                <c:pt idx="48">
                  <c:v>0.14285714285714285</c:v>
                </c:pt>
                <c:pt idx="49">
                  <c:v>0.1414213562373095</c:v>
                </c:pt>
                <c:pt idx="50">
                  <c:v>0.14002800840280097</c:v>
                </c:pt>
                <c:pt idx="51">
                  <c:v>0.13867504905630729</c:v>
                </c:pt>
                <c:pt idx="52">
                  <c:v>0.13736056394868904</c:v>
                </c:pt>
                <c:pt idx="53">
                  <c:v>0.13608276348795434</c:v>
                </c:pt>
                <c:pt idx="54">
                  <c:v>0.13483997249264842</c:v>
                </c:pt>
                <c:pt idx="55">
                  <c:v>0.1336306209562122</c:v>
                </c:pt>
                <c:pt idx="56">
                  <c:v>0.13245323570650439</c:v>
                </c:pt>
                <c:pt idx="57">
                  <c:v>0.13130643285972254</c:v>
                </c:pt>
                <c:pt idx="58">
                  <c:v>0.13018891098082389</c:v>
                </c:pt>
                <c:pt idx="59">
                  <c:v>0.12909944487358055</c:v>
                </c:pt>
                <c:pt idx="60">
                  <c:v>0.12803687993289598</c:v>
                </c:pt>
                <c:pt idx="61">
                  <c:v>0.1270001270001905</c:v>
                </c:pt>
                <c:pt idx="62">
                  <c:v>0.12598815766974239</c:v>
                </c:pt>
                <c:pt idx="63">
                  <c:v>0.125</c:v>
                </c:pt>
                <c:pt idx="64">
                  <c:v>0.12403473458920847</c:v>
                </c:pt>
                <c:pt idx="65">
                  <c:v>0.12309149097933272</c:v>
                </c:pt>
                <c:pt idx="66">
                  <c:v>0.12216944435630522</c:v>
                </c:pt>
                <c:pt idx="67">
                  <c:v>0.12126781251816648</c:v>
                </c:pt>
                <c:pt idx="68">
                  <c:v>0.1203858530857692</c:v>
                </c:pt>
                <c:pt idx="69">
                  <c:v>0.11952286093343936</c:v>
                </c:pt>
                <c:pt idx="70">
                  <c:v>0.11867816581938533</c:v>
                </c:pt>
                <c:pt idx="71">
                  <c:v>0.11785113019775793</c:v>
                </c:pt>
                <c:pt idx="72">
                  <c:v>0.11704114719613057</c:v>
                </c:pt>
                <c:pt idx="73">
                  <c:v>0.11624763874381928</c:v>
                </c:pt>
                <c:pt idx="74">
                  <c:v>0.11547005383792514</c:v>
                </c:pt>
                <c:pt idx="75">
                  <c:v>0.11470786693528087</c:v>
                </c:pt>
                <c:pt idx="76">
                  <c:v>0.11396057645963795</c:v>
                </c:pt>
                <c:pt idx="77">
                  <c:v>0.11322770341445956</c:v>
                </c:pt>
                <c:pt idx="78">
                  <c:v>0.1125087900926024</c:v>
                </c:pt>
                <c:pt idx="79">
                  <c:v>0.11180339887498948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F4-4272-B59C-4A98286FF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9843055"/>
        <c:axId val="1"/>
      </c:scatterChart>
      <c:valAx>
        <c:axId val="1049843055"/>
        <c:scaling>
          <c:orientation val="minMax"/>
          <c:max val="8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4435">
            <a:solidFill>
              <a:srgbClr val="000000"/>
            </a:solidFill>
            <a:prstDash val="solid"/>
          </a:ln>
        </c:sp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4435">
            <a:solidFill>
              <a:srgbClr val="000000"/>
            </a:solidFill>
            <a:prstDash val="solid"/>
          </a:ln>
        </c:spPr>
        <c:crossAx val="1049843055"/>
        <c:crosses val="autoZero"/>
        <c:crossBetween val="midCat"/>
      </c:valAx>
      <c:spPr>
        <a:solidFill>
          <a:srgbClr val="CCFFFF"/>
        </a:solidFill>
        <a:ln w="17741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1292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C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49500554938962E-2"/>
          <c:y val="5.1660516605166053E-2"/>
          <c:w val="0.87125416204217532"/>
          <c:h val="0.734317343173431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ERROR p=0,5</c:v>
                </c:pt>
              </c:strCache>
            </c:strRef>
          </c:tx>
          <c:spPr>
            <a:ln w="36977">
              <a:solidFill>
                <a:srgbClr val="FF0000"/>
              </a:solidFill>
              <a:prstDash val="solid"/>
            </a:ln>
          </c:spPr>
          <c:marker>
            <c:symbol val="diamond"/>
            <c:size val="14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6.8459374971706621E-3"/>
                  <c:y val="-3.9548324029146209E-2"/>
                </c:manualLayout>
              </c:layout>
              <c:numFmt formatCode="#.#00" sourceLinked="0"/>
              <c:spPr>
                <a:noFill/>
                <a:ln w="24651">
                  <a:noFill/>
                </a:ln>
              </c:spPr>
              <c:txPr>
                <a:bodyPr/>
                <a:lstStyle/>
                <a:p>
                  <a:pPr>
                    <a:defRPr sz="1140" b="1" i="0" u="none" strike="noStrike" baseline="0">
                      <a:solidFill>
                        <a:schemeClr val="tx1"/>
                      </a:solidFill>
                      <a:latin typeface="Tahoma"/>
                      <a:ea typeface="Tahoma"/>
                      <a:cs typeface="Tahoma"/>
                    </a:defRPr>
                  </a:pPr>
                  <a:endParaRPr lang="es-C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73-47CF-901E-A2DC7B0456A3}"/>
                </c:ext>
              </c:extLst>
            </c:dLbl>
            <c:dLbl>
              <c:idx val="1"/>
              <c:layout>
                <c:manualLayout>
                  <c:x val="-2.8316717866985752E-2"/>
                  <c:y val="-4.337164628037371E-2"/>
                </c:manualLayout>
              </c:layout>
              <c:numFmt formatCode="#.#00" sourceLinked="0"/>
              <c:spPr>
                <a:noFill/>
                <a:ln w="24651">
                  <a:noFill/>
                </a:ln>
              </c:spPr>
              <c:txPr>
                <a:bodyPr/>
                <a:lstStyle/>
                <a:p>
                  <a:pPr>
                    <a:defRPr sz="1140" b="1" i="0" u="none" strike="noStrike" baseline="0">
                      <a:solidFill>
                        <a:schemeClr val="tx1"/>
                      </a:solidFill>
                      <a:latin typeface="Tahoma"/>
                      <a:ea typeface="Tahoma"/>
                      <a:cs typeface="Tahoma"/>
                    </a:defRPr>
                  </a:pPr>
                  <a:endParaRPr lang="es-C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073-47CF-901E-A2DC7B0456A3}"/>
                </c:ext>
              </c:extLst>
            </c:dLbl>
            <c:dLbl>
              <c:idx val="2"/>
              <c:layout>
                <c:manualLayout>
                  <c:x val="-3.1024794023585212E-2"/>
                  <c:y val="2.9578223251081392E-2"/>
                </c:manualLayout>
              </c:layout>
              <c:numFmt formatCode="#.#00" sourceLinked="0"/>
              <c:spPr>
                <a:noFill/>
                <a:ln w="24651">
                  <a:noFill/>
                </a:ln>
              </c:spPr>
              <c:txPr>
                <a:bodyPr/>
                <a:lstStyle/>
                <a:p>
                  <a:pPr>
                    <a:defRPr sz="1140" b="1" i="0" u="none" strike="noStrike" baseline="0">
                      <a:solidFill>
                        <a:schemeClr val="tx1"/>
                      </a:solidFill>
                      <a:latin typeface="Tahoma"/>
                      <a:ea typeface="Tahoma"/>
                      <a:cs typeface="Tahoma"/>
                    </a:defRPr>
                  </a:pPr>
                  <a:endParaRPr lang="es-C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73-47CF-901E-A2DC7B0456A3}"/>
                </c:ext>
              </c:extLst>
            </c:dLbl>
            <c:numFmt formatCode="#.#00" sourceLinked="0"/>
            <c:spPr>
              <a:noFill/>
              <a:ln w="24651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40" b="1" i="0" u="none" strike="noStrike" baseline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</a:defRPr>
                </a:pPr>
                <a:endParaRPr lang="es-C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600</c:v>
                </c:pt>
                <c:pt idx="2">
                  <c:v>384</c:v>
                </c:pt>
                <c:pt idx="3">
                  <c:v>300</c:v>
                </c:pt>
                <c:pt idx="4">
                  <c:v>200</c:v>
                </c:pt>
                <c:pt idx="5">
                  <c:v>150</c:v>
                </c:pt>
                <c:pt idx="6">
                  <c:v>100</c:v>
                </c:pt>
                <c:pt idx="7">
                  <c:v>50</c:v>
                </c:pt>
              </c:numCache>
            </c:numRef>
          </c:xVal>
          <c:yVal>
            <c:numRef>
              <c:f>Sheet1!$B$2:$I$2</c:f>
              <c:numCache>
                <c:formatCode>General</c:formatCode>
                <c:ptCount val="8"/>
                <c:pt idx="0">
                  <c:v>3.0990321070000002</c:v>
                </c:pt>
                <c:pt idx="1">
                  <c:v>4.0008332470000001</c:v>
                </c:pt>
                <c:pt idx="2">
                  <c:v>5.0010415579999998</c:v>
                </c:pt>
                <c:pt idx="3">
                  <c:v>5.6580326379999999</c:v>
                </c:pt>
                <c:pt idx="4">
                  <c:v>6.9296464560000004</c:v>
                </c:pt>
                <c:pt idx="5">
                  <c:v>8.0016664930000001</c:v>
                </c:pt>
                <c:pt idx="6">
                  <c:v>9.8000000000000007</c:v>
                </c:pt>
                <c:pt idx="7">
                  <c:v>13.859292910000001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073-47CF-901E-A2DC7B0456A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ERROR p=0,75</c:v>
                </c:pt>
              </c:strCache>
            </c:strRef>
          </c:tx>
          <c:spPr>
            <a:ln w="12326">
              <a:solidFill>
                <a:srgbClr val="FF00FF"/>
              </a:solidFill>
              <a:prstDash val="solid"/>
            </a:ln>
          </c:spPr>
          <c:marker>
            <c:symbol val="square"/>
            <c:size val="4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600</c:v>
                </c:pt>
                <c:pt idx="2">
                  <c:v>384</c:v>
                </c:pt>
                <c:pt idx="3">
                  <c:v>300</c:v>
                </c:pt>
                <c:pt idx="4">
                  <c:v>200</c:v>
                </c:pt>
                <c:pt idx="5">
                  <c:v>150</c:v>
                </c:pt>
                <c:pt idx="6">
                  <c:v>100</c:v>
                </c:pt>
                <c:pt idx="7">
                  <c:v>50</c:v>
                </c:pt>
              </c:numCache>
            </c:numRef>
          </c:xVal>
          <c:yVal>
            <c:numRef>
              <c:f>Sheet1!$B$3:$I$3</c:f>
              <c:numCache>
                <c:formatCode>General</c:formatCode>
                <c:ptCount val="8"/>
                <c:pt idx="0">
                  <c:v>2.6838405320000001</c:v>
                </c:pt>
                <c:pt idx="1">
                  <c:v>3.4648232280000002</c:v>
                </c:pt>
                <c:pt idx="2">
                  <c:v>4.3310290350000002</c:v>
                </c:pt>
                <c:pt idx="3">
                  <c:v>4.9000000000000004</c:v>
                </c:pt>
                <c:pt idx="4">
                  <c:v>6.0012498699999997</c:v>
                </c:pt>
                <c:pt idx="5">
                  <c:v>6.9296464560000004</c:v>
                </c:pt>
                <c:pt idx="6">
                  <c:v>8.4870489570000007</c:v>
                </c:pt>
                <c:pt idx="7">
                  <c:v>12.002499739999999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073-47CF-901E-A2DC7B0456A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ERROR p=0,85</c:v>
                </c:pt>
              </c:strCache>
            </c:strRef>
          </c:tx>
          <c:spPr>
            <a:ln w="12326">
              <a:solidFill>
                <a:srgbClr val="00FF00"/>
              </a:solidFill>
              <a:prstDash val="solid"/>
            </a:ln>
          </c:spPr>
          <c:marker>
            <c:symbol val="triangle"/>
            <c:size val="4"/>
            <c:spPr>
              <a:solidFill>
                <a:srgbClr val="00FF00"/>
              </a:solidFill>
              <a:ln>
                <a:solidFill>
                  <a:srgbClr val="00FF00"/>
                </a:solidFill>
                <a:prstDash val="solid"/>
              </a:ln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600</c:v>
                </c:pt>
                <c:pt idx="2">
                  <c:v>384</c:v>
                </c:pt>
                <c:pt idx="3">
                  <c:v>300</c:v>
                </c:pt>
                <c:pt idx="4">
                  <c:v>200</c:v>
                </c:pt>
                <c:pt idx="5">
                  <c:v>150</c:v>
                </c:pt>
                <c:pt idx="6">
                  <c:v>100</c:v>
                </c:pt>
                <c:pt idx="7">
                  <c:v>50</c:v>
                </c:pt>
              </c:numCache>
            </c:numRef>
          </c:xVal>
          <c:yVal>
            <c:numRef>
              <c:f>Sheet1!$B$4:$I$4</c:f>
              <c:numCache>
                <c:formatCode>General</c:formatCode>
                <c:ptCount val="8"/>
                <c:pt idx="0">
                  <c:v>2.2131515990000001</c:v>
                </c:pt>
                <c:pt idx="1">
                  <c:v>2.8571664280000002</c:v>
                </c:pt>
                <c:pt idx="2">
                  <c:v>3.5714580360000001</c:v>
                </c:pt>
                <c:pt idx="3">
                  <c:v>4.040643513</c:v>
                </c:pt>
                <c:pt idx="4">
                  <c:v>4.9487574199999997</c:v>
                </c:pt>
                <c:pt idx="5">
                  <c:v>5.7143328569999996</c:v>
                </c:pt>
                <c:pt idx="6">
                  <c:v>6.9985998599999997</c:v>
                </c:pt>
                <c:pt idx="7">
                  <c:v>9.8975148399999995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073-47CF-901E-A2DC7B0456A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ERROR p=0,9</c:v>
                </c:pt>
              </c:strCache>
            </c:strRef>
          </c:tx>
          <c:spPr>
            <a:ln w="12326">
              <a:solidFill>
                <a:srgbClr val="00FFFF"/>
              </a:solidFill>
              <a:prstDash val="solid"/>
            </a:ln>
          </c:spPr>
          <c:marker>
            <c:symbol val="x"/>
            <c:size val="4"/>
            <c:spPr>
              <a:noFill/>
              <a:ln>
                <a:solidFill>
                  <a:srgbClr val="00FFFF"/>
                </a:solidFill>
                <a:prstDash val="solid"/>
              </a:ln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600</c:v>
                </c:pt>
                <c:pt idx="2">
                  <c:v>384</c:v>
                </c:pt>
                <c:pt idx="3">
                  <c:v>300</c:v>
                </c:pt>
                <c:pt idx="4">
                  <c:v>200</c:v>
                </c:pt>
                <c:pt idx="5">
                  <c:v>150</c:v>
                </c:pt>
                <c:pt idx="6">
                  <c:v>100</c:v>
                </c:pt>
                <c:pt idx="7">
                  <c:v>50</c:v>
                </c:pt>
              </c:numCache>
            </c:numRef>
          </c:xVal>
          <c:yVal>
            <c:numRef>
              <c:f>Sheet1!$B$5:$I$5</c:f>
              <c:numCache>
                <c:formatCode>General</c:formatCode>
                <c:ptCount val="8"/>
                <c:pt idx="0">
                  <c:v>1.859419264</c:v>
                </c:pt>
                <c:pt idx="1">
                  <c:v>2.4004999480000002</c:v>
                </c:pt>
                <c:pt idx="2">
                  <c:v>3.0006249349999998</c:v>
                </c:pt>
                <c:pt idx="3">
                  <c:v>3.3948195829999999</c:v>
                </c:pt>
                <c:pt idx="4">
                  <c:v>4.1577878730000002</c:v>
                </c:pt>
                <c:pt idx="5">
                  <c:v>4.8009998960000004</c:v>
                </c:pt>
                <c:pt idx="6">
                  <c:v>5.88</c:v>
                </c:pt>
                <c:pt idx="7">
                  <c:v>8.3155757470000005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073-47CF-901E-A2DC7B0456A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ERROR p=0,95</c:v>
                </c:pt>
              </c:strCache>
            </c:strRef>
          </c:tx>
          <c:spPr>
            <a:ln w="12326">
              <a:solidFill>
                <a:srgbClr val="0000FF"/>
              </a:solidFill>
              <a:prstDash val="solid"/>
            </a:ln>
          </c:spPr>
          <c:marker>
            <c:symbol val="star"/>
            <c:size val="4"/>
            <c:spPr>
              <a:noFill/>
              <a:ln>
                <a:solidFill>
                  <a:srgbClr val="0000FF"/>
                </a:solidFill>
                <a:prstDash val="solid"/>
              </a:ln>
            </c:spPr>
          </c:marker>
          <c:xVal>
            <c:numRef>
              <c:f>Sheet1!$B$1:$I$1</c:f>
              <c:numCache>
                <c:formatCode>General</c:formatCode>
                <c:ptCount val="8"/>
                <c:pt idx="0">
                  <c:v>1000</c:v>
                </c:pt>
                <c:pt idx="1">
                  <c:v>600</c:v>
                </c:pt>
                <c:pt idx="2">
                  <c:v>384</c:v>
                </c:pt>
                <c:pt idx="3">
                  <c:v>300</c:v>
                </c:pt>
                <c:pt idx="4">
                  <c:v>200</c:v>
                </c:pt>
                <c:pt idx="5">
                  <c:v>150</c:v>
                </c:pt>
                <c:pt idx="6">
                  <c:v>100</c:v>
                </c:pt>
                <c:pt idx="7">
                  <c:v>50</c:v>
                </c:pt>
              </c:numCache>
            </c:numRef>
          </c:xVal>
          <c:yVal>
            <c:numRef>
              <c:f>Sheet1!$B$6:$I$6</c:f>
              <c:numCache>
                <c:formatCode>General</c:formatCode>
                <c:ptCount val="8"/>
                <c:pt idx="0">
                  <c:v>1.3508367779999999</c:v>
                </c:pt>
                <c:pt idx="1">
                  <c:v>1.743922781</c:v>
                </c:pt>
                <c:pt idx="2">
                  <c:v>2.1799034759999998</c:v>
                </c:pt>
                <c:pt idx="3">
                  <c:v>2.4662792489999998</c:v>
                </c:pt>
                <c:pt idx="4">
                  <c:v>3.0205628610000002</c:v>
                </c:pt>
                <c:pt idx="5">
                  <c:v>3.487845562</c:v>
                </c:pt>
                <c:pt idx="6">
                  <c:v>4.2717209650000001</c:v>
                </c:pt>
                <c:pt idx="7">
                  <c:v>6.0411257230000004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073-47CF-901E-A2DC7B045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8678191"/>
        <c:axId val="1"/>
      </c:scatterChart>
      <c:valAx>
        <c:axId val="1048678191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 sz="1140" b="1" i="0" u="none" strike="noStrike" baseline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</a:defRPr>
                </a:pPr>
                <a:r>
                  <a:rPr lang="es-CL"/>
                  <a:t>TAMAÑO DE LA MUESTRA</a:t>
                </a:r>
              </a:p>
            </c:rich>
          </c:tx>
          <c:layout>
            <c:manualLayout>
              <c:xMode val="edge"/>
              <c:yMode val="edge"/>
              <c:x val="0.40843507214206437"/>
              <c:y val="0.87638376383763839"/>
            </c:manualLayout>
          </c:layout>
          <c:overlay val="0"/>
          <c:spPr>
            <a:noFill/>
            <a:ln w="24651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08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43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s-CL"/>
          </a:p>
        </c:txPr>
        <c:crossAx val="1"/>
        <c:crosses val="autoZero"/>
        <c:crossBetween val="midCat"/>
        <c:majorUnit val="50"/>
        <c:minorUnit val="50"/>
      </c:valAx>
      <c:valAx>
        <c:axId val="1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40" b="1" i="0" u="none" strike="noStrike" baseline="0">
                    <a:solidFill>
                      <a:schemeClr val="tx1"/>
                    </a:solidFill>
                    <a:latin typeface="Tahoma"/>
                    <a:ea typeface="Tahoma"/>
                    <a:cs typeface="Tahoma"/>
                  </a:defRPr>
                </a:pPr>
                <a:r>
                  <a:rPr lang="es-CL"/>
                  <a:t>ERROR MUESTRAL AL 95% DE CONFIANZA</a:t>
                </a:r>
              </a:p>
            </c:rich>
          </c:tx>
          <c:layout>
            <c:manualLayout>
              <c:xMode val="edge"/>
              <c:yMode val="edge"/>
              <c:x val="1.2208657047724751E-2"/>
              <c:y val="8.8560885608856083E-2"/>
            </c:manualLayout>
          </c:layout>
          <c:overlay val="0"/>
          <c:spPr>
            <a:noFill/>
            <a:ln w="24651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08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es-CL"/>
          </a:p>
        </c:txPr>
        <c:crossAx val="1048678191"/>
        <c:crosses val="autoZero"/>
        <c:crossBetween val="midCat"/>
        <c:majorUnit val="1"/>
        <c:minorUnit val="1"/>
      </c:valAx>
      <c:spPr>
        <a:noFill/>
        <a:ln w="24651">
          <a:noFill/>
        </a:ln>
      </c:spPr>
    </c:plotArea>
    <c:legend>
      <c:legendPos val="b"/>
      <c:layout>
        <c:manualLayout>
          <c:xMode val="edge"/>
          <c:yMode val="edge"/>
          <c:x val="0.14983351831298558"/>
          <c:y val="0.94649446494464939"/>
          <c:w val="0.75915649278579356"/>
          <c:h val="4.797047970479705E-2"/>
        </c:manualLayout>
      </c:layout>
      <c:overlay val="0"/>
      <c:spPr>
        <a:solidFill>
          <a:schemeClr val="bg1"/>
        </a:solidFill>
        <a:ln w="3081">
          <a:solidFill>
            <a:schemeClr val="tx1"/>
          </a:solidFill>
          <a:prstDash val="solid"/>
        </a:ln>
      </c:spPr>
      <c:txPr>
        <a:bodyPr/>
        <a:lstStyle/>
        <a:p>
          <a:pPr>
            <a:defRPr sz="980" b="0" i="0" u="none" strike="noStrike" baseline="0">
              <a:solidFill>
                <a:schemeClr val="tx1"/>
              </a:solidFill>
              <a:latin typeface="Tahoma"/>
              <a:ea typeface="Tahoma"/>
              <a:cs typeface="Tahoma"/>
            </a:defRPr>
          </a:pPr>
          <a:endParaRPr lang="es-CL"/>
        </a:p>
      </c:txPr>
    </c:legend>
    <c:plotVisOnly val="1"/>
    <c:dispBlanksAs val="gap"/>
    <c:showDLblsOverMax val="0"/>
  </c:chart>
  <c:spPr>
    <a:solidFill>
      <a:schemeClr val="accent2"/>
    </a:solidFill>
    <a:ln>
      <a:noFill/>
    </a:ln>
  </c:spPr>
  <c:txPr>
    <a:bodyPr/>
    <a:lstStyle/>
    <a:p>
      <a:pPr>
        <a:defRPr sz="1723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es-CL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3332969C-A29A-770C-E628-C625D1C5F2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A83EBDA3-6A32-238A-37C2-36C810EA4D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73A16FD8-6176-B5B7-BE50-26904ABB950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5349" name="Rectangle 5">
            <a:extLst>
              <a:ext uri="{FF2B5EF4-FFF2-40B4-BE49-F238E27FC236}">
                <a16:creationId xmlns:a16="http://schemas.microsoft.com/office/drawing/2014/main" id="{9F42FC0E-9CCD-802C-4D8A-AFB8C9EE47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46AB94-C4F5-4509-9097-0861FDEB4BA4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B48668B8-2EF5-4161-7C85-BF07BABF89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AE7D6647-7865-73F9-901F-DD64C6B051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7CF8E6-E265-31B0-6446-DEACA22C0B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CC0B0F72-B579-C962-703D-400B033B57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83302" name="Rectangle 6">
            <a:extLst>
              <a:ext uri="{FF2B5EF4-FFF2-40B4-BE49-F238E27FC236}">
                <a16:creationId xmlns:a16="http://schemas.microsoft.com/office/drawing/2014/main" id="{BFF9FE0A-AE3D-7047-AC8D-00538BCC17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3303" name="Rectangle 7">
            <a:extLst>
              <a:ext uri="{FF2B5EF4-FFF2-40B4-BE49-F238E27FC236}">
                <a16:creationId xmlns:a16="http://schemas.microsoft.com/office/drawing/2014/main" id="{AB8AA9DC-2629-51F5-5595-593CDEF03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ADA01D-5A9A-401B-BCBF-43F574667386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5BAF6B-3706-27E8-A4C2-527655D55B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ED79C-122E-4C96-AD10-1D7991154741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8639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FBB0D0-7AE8-CD18-C272-8CC8FA5D43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978D-682D-4F65-8C23-8CB6D56C6EE6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91339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DC7B09-1CA0-AA82-630A-50F4BE65BA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E85BF-CEA3-4B42-9B36-1B0313DB90D1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27297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F67F0C-3F7A-6D01-311E-131AF33EAA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3AF98-0107-4919-AAF8-52FF063D90A9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74590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4BCB51E-80C5-4421-D636-72AA0C6F8A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28CFE-1C87-473B-B503-B2BECF0FDE49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40243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3BFD53-BDFD-A46B-55B9-6A4EF309D1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5EC6-8DB0-4FB4-A242-45FD0997BE68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0663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D3741D-C75E-A877-8FFB-5FC4E65BB9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B2BFA-E630-4F4D-A164-96D63A0DD70D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02975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56FFA5-B859-62C6-6783-4418331409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C863F-5722-48B1-8974-2EF65A0457BE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88035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AC344-13F4-DA05-6AC7-B7282E374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C9D5E-014D-46FF-94FC-D03775A4390A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934466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9E382F-0136-533F-8CAE-C8D3B485BA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71D4B-CC1F-4A64-AD6E-F6A09013E8F8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307317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D97B1C-B4AC-3176-60DF-318B5EBBD4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01F9-34DA-4B50-8CB8-8DB90374B929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45444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E894F-A315-06D6-A039-01C559873D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6E22E-A39B-4646-90A3-F480870B5107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752041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D5CD998-B141-6F75-2418-CFDEEFC30A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5867D-A8E0-4EEB-8BCB-AC08AC9DCCD9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13157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60DA8-9833-26F4-2497-B3F428A935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7EE3E-54B8-4B8A-B57C-696E107BE95F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812463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4EBCD-E259-7B6F-F3AE-CC3F166B08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351FC-3E8E-4DA8-920A-949B699588F5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283594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8558E6-B5E3-A3D1-BFA1-80B96E284C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BCD57-D4AE-42CC-A0A0-156F1EC0B2FF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219629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FFA489-261E-810C-79CB-7A47481193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1D8EC-E2DA-41E8-AA02-C28EC9379CF4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259055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C0D582-0A6C-CB0A-AFA1-53FD873462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039E3-E53A-4826-94AC-402901553033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307037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F55E72-F89C-4015-E6D7-7E0B717F7E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99B19-3B70-4EC7-BE90-70B6B40899B4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1102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BFDC6B-BB27-5473-E5AE-5803DD859A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B664-5B91-43C3-965C-8ED50F63B795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376327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FDF99-C0E0-36F8-95F1-45CE91B0AE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75BAB-1659-4187-95DE-2394D97ABDDB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42936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331B45-1CCD-4E32-92B5-4AC4C4B65F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5319D-74BA-4F3E-A183-F296E2762CA7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145012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35B72D-C533-ED17-DA9C-93140CFFD7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3B08C-7DFB-4825-9663-24F1BF8D96D7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67712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C7F1CB-1F09-A619-6CBE-B6C0DE6392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42D2D-502E-40E4-9A67-D2BCEFCFE69D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583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255BE-F8CF-7B2D-E8F3-95E8CE82E2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E4F09-3439-4F7D-BEF8-8F322F40C171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56229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282FF-BF14-7048-F4AB-61B36243BC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A7161-E89A-49AB-B217-442E56100732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28091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845CD1-FA41-C90C-C40B-89AE9FCB1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E93ADC2-A1D7-A252-198F-317DDAD9B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el estilo de texto del patrón</a:t>
            </a:r>
          </a:p>
          <a:p>
            <a:pPr lvl="1"/>
            <a:r>
              <a:rPr lang="es-ES" altLang="es-CL"/>
              <a:t>Segundo nivel</a:t>
            </a:r>
          </a:p>
          <a:p>
            <a:pPr lvl="2"/>
            <a:r>
              <a:rPr lang="es-ES" altLang="es-CL"/>
              <a:t>Tercer nivel</a:t>
            </a:r>
          </a:p>
          <a:p>
            <a:pPr lvl="3"/>
            <a:r>
              <a:rPr lang="es-ES" altLang="es-CL"/>
              <a:t>Cuarto nivel</a:t>
            </a:r>
          </a:p>
          <a:p>
            <a:pPr lvl="4"/>
            <a:r>
              <a:rPr lang="es-ES" altLang="es-CL"/>
              <a:t>Quinto nivel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71C9C60E-20FA-B5CD-C57F-77CEA52299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26000" y="6629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F22853BE-93F2-4C40-88C2-4C07CFAECFF3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E95A3A4-45C6-8E2C-3DC7-4E7806453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el estilo de título del patrón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EF14D11-AAF3-EF10-96BF-C6534FC17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L"/>
              <a:t>Haga clic para modificar el estilo de texto del patrón</a:t>
            </a:r>
          </a:p>
          <a:p>
            <a:pPr lvl="1"/>
            <a:r>
              <a:rPr lang="es-ES" altLang="es-CL"/>
              <a:t>Segundo nivel</a:t>
            </a:r>
          </a:p>
          <a:p>
            <a:pPr lvl="2"/>
            <a:r>
              <a:rPr lang="es-ES" altLang="es-CL"/>
              <a:t>Tercer nivel</a:t>
            </a:r>
          </a:p>
          <a:p>
            <a:pPr lvl="3"/>
            <a:r>
              <a:rPr lang="es-ES" altLang="es-CL"/>
              <a:t>Cuarto nivel</a:t>
            </a:r>
          </a:p>
          <a:p>
            <a:pPr lvl="4"/>
            <a:r>
              <a:rPr lang="es-ES" altLang="es-CL"/>
              <a:t>Quinto nivel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F7F6E0C-34C8-7130-169F-B9A0336172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26000" y="6629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8E318DD9-6A46-4D21-AAC5-FA06B727F86F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5300" b="1" dirty="0"/>
              <a:t>CURSO:</a:t>
            </a:r>
            <a:br>
              <a:rPr lang="es-MX" sz="5300" b="1" dirty="0"/>
            </a:br>
            <a:r>
              <a:rPr lang="es-MX" sz="5300" b="1" dirty="0"/>
              <a:t>ESTADÍSTICAS I</a:t>
            </a:r>
            <a:br>
              <a:rPr lang="es-MX" b="1" i="1" dirty="0"/>
            </a:br>
            <a:r>
              <a:rPr lang="es-MX" sz="4000" b="1" dirty="0"/>
              <a:t>Unidad II: Población y Muestra.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/>
              <a:t>Clase 2: Cómo elaborar una encuesta.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9" y="64357"/>
            <a:ext cx="348175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Profesor: Diego Miranda Olavarría</a:t>
            </a:r>
          </a:p>
          <a:p>
            <a:r>
              <a:rPr lang="es-MX" sz="2000" b="1" i="1" dirty="0"/>
              <a:t>Data </a:t>
            </a:r>
            <a:r>
              <a:rPr lang="es-MX" sz="2000" b="1" i="1" dirty="0" err="1"/>
              <a:t>Scientist</a:t>
            </a:r>
            <a:endParaRPr lang="es-MX" sz="2000" b="1" i="1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Marcador de número de diapositiva 1">
            <a:extLst>
              <a:ext uri="{FF2B5EF4-FFF2-40B4-BE49-F238E27FC236}">
                <a16:creationId xmlns:a16="http://schemas.microsoft.com/office/drawing/2014/main" id="{C7C3D17B-68C8-4AE6-A78E-C8A8012B5A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08268-A465-43F3-981A-952761FFBBFC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A3F84591-3375-C8C8-FD81-20CF54937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365625"/>
            <a:ext cx="3352800" cy="2065338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>
                <a:solidFill>
                  <a:srgbClr val="000066"/>
                </a:solidFill>
                <a:latin typeface="Arial Rounded MT Bold" panose="020F0704030504030204" pitchFamily="34" charset="0"/>
              </a:rPr>
              <a:t> Con reposición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>
                <a:solidFill>
                  <a:srgbClr val="000066"/>
                </a:solidFill>
                <a:latin typeface="Arial Rounded MT Bold" panose="020F0704030504030204" pitchFamily="34" charset="0"/>
              </a:rPr>
              <a:t> Sin reposición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>
                <a:solidFill>
                  <a:srgbClr val="000066"/>
                </a:solidFill>
                <a:latin typeface="Arial Rounded MT Bold" panose="020F0704030504030204" pitchFamily="34" charset="0"/>
              </a:rPr>
              <a:t> Sistemático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>
                <a:solidFill>
                  <a:srgbClr val="000066"/>
                </a:solidFill>
                <a:latin typeface="Arial Rounded MT Bold" panose="020F0704030504030204" pitchFamily="34" charset="0"/>
              </a:rPr>
              <a:t> Estratificado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>
                <a:solidFill>
                  <a:srgbClr val="000066"/>
                </a:solidFill>
                <a:latin typeface="Arial Rounded MT Bold" panose="020F0704030504030204" pitchFamily="34" charset="0"/>
              </a:rPr>
              <a:t> Conglomerados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>
                <a:solidFill>
                  <a:srgbClr val="000066"/>
                </a:solidFill>
                <a:latin typeface="Arial Rounded MT Bold" panose="020F0704030504030204" pitchFamily="34" charset="0"/>
              </a:rPr>
              <a:t> Polietápico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E18903C-87F3-9239-ADBF-00FDE262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1536700"/>
            <a:ext cx="3862387" cy="663575"/>
          </a:xfrm>
          <a:prstGeom prst="cloudCallout">
            <a:avLst>
              <a:gd name="adj1" fmla="val 12435"/>
              <a:gd name="adj2" fmla="val -150833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 b="1">
                <a:solidFill>
                  <a:srgbClr val="000066"/>
                </a:solidFill>
                <a:latin typeface="Arial Rounded MT Bold" panose="020F0704030504030204" pitchFamily="34" charset="0"/>
              </a:rPr>
              <a:t>Prob(muestra)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FE78525-B18F-3FF4-2C19-EFD0CB4A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3832225"/>
            <a:ext cx="2819400" cy="1397794"/>
          </a:xfrm>
          <a:prstGeom prst="foldedCorner">
            <a:avLst>
              <a:gd name="adj" fmla="val 12500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Opinático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Por cuotas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Voluntario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s-ES_tradnl" altLang="es-CL" sz="20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Bola de nieve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4E6553E-59FF-EA89-1169-E092F1AFB44E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2232025"/>
            <a:ext cx="1600200" cy="1371600"/>
            <a:chOff x="3024" y="1344"/>
            <a:chExt cx="1008" cy="864"/>
          </a:xfrm>
        </p:grpSpPr>
        <p:sp>
          <p:nvSpPr>
            <p:cNvPr id="27662" name="Line 7">
              <a:extLst>
                <a:ext uri="{FF2B5EF4-FFF2-40B4-BE49-F238E27FC236}">
                  <a16:creationId xmlns:a16="http://schemas.microsoft.com/office/drawing/2014/main" id="{0B4839FD-C87F-3911-913F-6468B19CF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44"/>
              <a:ext cx="816" cy="86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7663" name="Text Box 8">
              <a:extLst>
                <a:ext uri="{FF2B5EF4-FFF2-40B4-BE49-F238E27FC236}">
                  <a16:creationId xmlns:a16="http://schemas.microsoft.com/office/drawing/2014/main" id="{4B451EFE-377F-A66C-2FD5-B30520ACD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3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CL" sz="2000">
                  <a:solidFill>
                    <a:srgbClr val="CC0000"/>
                  </a:solidFill>
                  <a:latin typeface="Arial Black" panose="020B0A04020102020204" pitchFamily="34" charset="0"/>
                </a:rPr>
                <a:t>NO</a:t>
              </a:r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4DE9A48B-A3B9-0B8D-DA70-267087681FAD}"/>
              </a:ext>
            </a:extLst>
          </p:cNvPr>
          <p:cNvGrpSpPr>
            <a:grpSpLocks/>
          </p:cNvGrpSpPr>
          <p:nvPr/>
        </p:nvGrpSpPr>
        <p:grpSpPr bwMode="auto">
          <a:xfrm>
            <a:off x="3498850" y="1851025"/>
            <a:ext cx="3124200" cy="2438400"/>
            <a:chOff x="1344" y="1104"/>
            <a:chExt cx="1968" cy="1536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FA22E57-E0BB-190C-ECFA-C82A377BB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344"/>
              <a:ext cx="1008" cy="12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291EE0D7-52E0-DD19-A9DC-D6069EB34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88"/>
              <a:ext cx="412" cy="2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>
                  <a:solidFill>
                    <a:srgbClr val="CC0000"/>
                  </a:solidFill>
                  <a:latin typeface="Arial Black" panose="020B0A04020102020204" pitchFamily="34" charset="0"/>
                </a:rPr>
                <a:t>SÍ</a:t>
              </a:r>
            </a:p>
          </p:txBody>
        </p:sp>
        <p:graphicFrame>
          <p:nvGraphicFramePr>
            <p:cNvPr id="27661" name="Object 13">
              <a:extLst>
                <a:ext uri="{FF2B5EF4-FFF2-40B4-BE49-F238E27FC236}">
                  <a16:creationId xmlns:a16="http://schemas.microsoft.com/office/drawing/2014/main" id="{DEC59237-95BA-8538-F03E-B3FE8951D3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1104"/>
            <a:ext cx="100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3" imgW="4740275" imgH="2225675" progId="MS_ClipArt_Gallery.2">
                    <p:embed/>
                  </p:oleObj>
                </mc:Choice>
                <mc:Fallback>
                  <p:oleObj name="Imagen" r:id="rId3" imgW="4740275" imgH="2225675" progId="MS_ClipArt_Gallery.2">
                    <p:embed/>
                    <p:pic>
                      <p:nvPicPr>
                        <p:cNvPr id="27661" name="Object 13">
                          <a:extLst>
                            <a:ext uri="{FF2B5EF4-FFF2-40B4-BE49-F238E27FC236}">
                              <a16:creationId xmlns:a16="http://schemas.microsoft.com/office/drawing/2014/main" id="{DEC59237-95BA-8538-F03E-B3FE8951D3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04"/>
                          <a:ext cx="100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6" name="Rectangle 14">
            <a:extLst>
              <a:ext uri="{FF2B5EF4-FFF2-40B4-BE49-F238E27FC236}">
                <a16:creationId xmlns:a16="http://schemas.microsoft.com/office/drawing/2014/main" id="{3170A18E-1EF3-FFD9-E89C-5A2F89889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27025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2800">
                <a:solidFill>
                  <a:srgbClr val="000066"/>
                </a:solidFill>
                <a:latin typeface="Arial Black" panose="020B0A04020102020204" pitchFamily="34" charset="0"/>
              </a:rPr>
              <a:t>Métodos de selección muestral</a:t>
            </a:r>
            <a:endParaRPr lang="es-ES" altLang="es-CL" sz="2800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0CE0CAB9-F2E6-5D0D-74F2-26F6724E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2886075"/>
            <a:ext cx="3200400" cy="914400"/>
          </a:xfrm>
          <a:prstGeom prst="wedgeRoundRectCallout">
            <a:avLst>
              <a:gd name="adj1" fmla="val 50444"/>
              <a:gd name="adj2" fmla="val 78819"/>
              <a:gd name="adj3" fmla="val 16667"/>
            </a:avLst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CC0000"/>
                </a:solidFill>
                <a:latin typeface="Comic Sans MS" panose="030F0702030302020204" pitchFamily="66" charset="0"/>
              </a:rPr>
              <a:t>Es posible acotar el riesgo de los errores de muestreo en términos de probabilidad</a:t>
            </a:r>
            <a:endParaRPr lang="es-ES" altLang="es-CL" sz="1600" b="1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AutoShape 17">
            <a:extLst>
              <a:ext uri="{FF2B5EF4-FFF2-40B4-BE49-F238E27FC236}">
                <a16:creationId xmlns:a16="http://schemas.microsoft.com/office/drawing/2014/main" id="{25A7317F-5DAC-C68F-639D-5D5DEA63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137" y="5428456"/>
            <a:ext cx="3257550" cy="882650"/>
          </a:xfrm>
          <a:prstGeom prst="irregularSeal1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1800">
                <a:solidFill>
                  <a:srgbClr val="CC0000"/>
                </a:solidFill>
                <a:latin typeface="Comic Sans MS" panose="030F0702030302020204" pitchFamily="66" charset="0"/>
              </a:rPr>
              <a:t>¿garantías?</a:t>
            </a:r>
            <a:endParaRPr lang="es-ES" altLang="es-CL" sz="18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14" grpId="0" animBg="1" autoUpdateAnimBg="0"/>
      <p:bldP spid="1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Marcador de número de diapositiva 1">
            <a:extLst>
              <a:ext uri="{FF2B5EF4-FFF2-40B4-BE49-F238E27FC236}">
                <a16:creationId xmlns:a16="http://schemas.microsoft.com/office/drawing/2014/main" id="{0657CEBD-914D-D281-F6C0-461553A467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51AA95-D61E-490F-A194-8F42870CD824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57194FBC-C18E-C1B0-6507-9F29662A66F4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1339850"/>
            <a:ext cx="3168650" cy="2620963"/>
            <a:chOff x="144" y="749"/>
            <a:chExt cx="1996" cy="1651"/>
          </a:xfrm>
        </p:grpSpPr>
        <p:sp>
          <p:nvSpPr>
            <p:cNvPr id="4" name="Line 3">
              <a:extLst>
                <a:ext uri="{FF2B5EF4-FFF2-40B4-BE49-F238E27FC236}">
                  <a16:creationId xmlns:a16="http://schemas.microsoft.com/office/drawing/2014/main" id="{F0FBD3DC-5A0C-7AE5-FA23-1EEC7DFA6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749"/>
              <a:ext cx="1180" cy="627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9EC3F8D4-06A0-D317-19BF-0862EDD2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424"/>
              <a:ext cx="18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 dirty="0">
                  <a:solidFill>
                    <a:srgbClr val="000066"/>
                  </a:solidFill>
                </a:rPr>
                <a:t>Muestreo opinático</a:t>
              </a:r>
              <a:endParaRPr lang="es-ES" altLang="es-CL" sz="2000" b="1" kern="0" dirty="0">
                <a:solidFill>
                  <a:srgbClr val="000066"/>
                </a:solidFill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65DA6A22-7048-85B4-9789-D8D23710A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760"/>
              <a:ext cx="1728" cy="64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 dirty="0">
                  <a:solidFill>
                    <a:srgbClr val="FF0000"/>
                  </a:solidFill>
                </a:rPr>
                <a:t>Se eligen </a:t>
              </a:r>
              <a:r>
                <a:rPr lang="es-ES_tradnl" altLang="es-CL" sz="2000" kern="0" dirty="0">
                  <a:solidFill>
                    <a:srgbClr val="40458C"/>
                  </a:solidFill>
                </a:rPr>
                <a:t>las unidades según el </a:t>
              </a:r>
              <a:r>
                <a:rPr lang="es-ES_tradnl" altLang="es-CL" sz="2000" kern="0" dirty="0">
                  <a:solidFill>
                    <a:srgbClr val="FF0000"/>
                  </a:solidFill>
                </a:rPr>
                <a:t>criterio del entrevistador</a:t>
              </a:r>
              <a:endParaRPr lang="es-ES" altLang="es-CL" sz="2000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16">
            <a:extLst>
              <a:ext uri="{FF2B5EF4-FFF2-40B4-BE49-F238E27FC236}">
                <a16:creationId xmlns:a16="http://schemas.microsoft.com/office/drawing/2014/main" id="{B36FBFC4-31DA-F983-14C1-2F362FC8824F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1341438"/>
            <a:ext cx="3733800" cy="5232400"/>
            <a:chOff x="1536" y="704"/>
            <a:chExt cx="2352" cy="3296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73055F7A-724F-7F77-7177-D0782B12A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480"/>
              <a:ext cx="18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>
                  <a:solidFill>
                    <a:srgbClr val="000066"/>
                  </a:solidFill>
                </a:rPr>
                <a:t>Muestreo por cuotas</a:t>
              </a:r>
              <a:endParaRPr lang="es-ES" altLang="es-CL" sz="2000" b="1" kern="0">
                <a:solidFill>
                  <a:srgbClr val="000066"/>
                </a:solidFill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0529B1BB-652A-45BC-ED3A-501B01556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704"/>
              <a:ext cx="0" cy="168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24EDEFFA-29F2-225F-13F1-A010FEF00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784"/>
              <a:ext cx="2352" cy="1216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 dirty="0">
                  <a:solidFill>
                    <a:srgbClr val="40458C"/>
                  </a:solidFill>
                </a:rPr>
                <a:t>Se eligen las unidades según el criterio del entrevistador respetando ciertos criterios de similitud con la población:</a:t>
              </a:r>
            </a:p>
            <a:p>
              <a:pPr marL="0" lvl="1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es-ES_tradnl" altLang="es-CL" sz="2000" kern="0" dirty="0">
                  <a:solidFill>
                    <a:srgbClr val="40458C"/>
                  </a:solidFill>
                </a:rPr>
                <a:t> </a:t>
              </a:r>
              <a:r>
                <a:rPr lang="es-ES_tradnl" altLang="es-CL" sz="2000" kern="0" dirty="0">
                  <a:solidFill>
                    <a:srgbClr val="FF0000"/>
                  </a:solidFill>
                </a:rPr>
                <a:t>% de varones y mujeres</a:t>
              </a:r>
            </a:p>
            <a:p>
              <a:pPr marL="0" lvl="1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es-ES_tradnl" altLang="es-CL" sz="2000" kern="0" dirty="0">
                  <a:solidFill>
                    <a:srgbClr val="40458C"/>
                  </a:solidFill>
                </a:rPr>
                <a:t> </a:t>
              </a:r>
              <a:r>
                <a:rPr lang="es-ES_tradnl" altLang="es-CL" sz="2000" kern="0" dirty="0">
                  <a:solidFill>
                    <a:srgbClr val="FF0000"/>
                  </a:solidFill>
                </a:rPr>
                <a:t>% por edades </a:t>
              </a:r>
              <a:r>
                <a:rPr lang="es-ES_tradnl" altLang="es-CL" sz="2000" kern="0" dirty="0">
                  <a:solidFill>
                    <a:srgbClr val="40458C"/>
                  </a:solidFill>
                </a:rPr>
                <a:t>...</a:t>
              </a:r>
              <a:endParaRPr lang="es-ES" altLang="es-CL" sz="2000" kern="0" dirty="0">
                <a:solidFill>
                  <a:srgbClr val="40458C"/>
                </a:solidFill>
              </a:endParaRPr>
            </a:p>
          </p:txBody>
        </p:sp>
      </p:grpSp>
      <p:grpSp>
        <p:nvGrpSpPr>
          <p:cNvPr id="11" name="Group 18">
            <a:extLst>
              <a:ext uri="{FF2B5EF4-FFF2-40B4-BE49-F238E27FC236}">
                <a16:creationId xmlns:a16="http://schemas.microsoft.com/office/drawing/2014/main" id="{50D98A8E-614B-F3AF-AFB4-45972A8D61B0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1412875"/>
            <a:ext cx="3276600" cy="2336800"/>
            <a:chOff x="3600" y="656"/>
            <a:chExt cx="2064" cy="1472"/>
          </a:xfrm>
        </p:grpSpPr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17CF63F-7CB3-07C1-2641-2EB9C35CC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656"/>
              <a:ext cx="912" cy="81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22FFB910-01F3-674D-DD69-F239C08DC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18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>
                  <a:solidFill>
                    <a:srgbClr val="000066"/>
                  </a:solidFill>
                </a:rPr>
                <a:t>Muestreo voluntario</a:t>
              </a:r>
              <a:endParaRPr lang="es-ES" altLang="es-CL" sz="2000" b="1" kern="0">
                <a:solidFill>
                  <a:srgbClr val="000066"/>
                </a:solidFill>
              </a:endParaRP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64567CAA-D7D7-4B60-5C10-A9893CC3C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2016" cy="448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 dirty="0">
                  <a:solidFill>
                    <a:srgbClr val="40458C"/>
                  </a:solidFill>
                </a:rPr>
                <a:t>Respuesta </a:t>
              </a:r>
              <a:r>
                <a:rPr lang="es-ES_tradnl" altLang="es-CL" sz="2000" kern="0" dirty="0">
                  <a:solidFill>
                    <a:srgbClr val="FF0000"/>
                  </a:solidFill>
                </a:rPr>
                <a:t>voluntaria</a:t>
              </a:r>
              <a:r>
                <a:rPr lang="es-ES_tradnl" altLang="es-CL" sz="2000" kern="0" dirty="0">
                  <a:solidFill>
                    <a:srgbClr val="40458C"/>
                  </a:solidFill>
                </a:rPr>
                <a:t> a un llamamiento general</a:t>
              </a:r>
              <a:endParaRPr lang="es-ES" altLang="es-CL" sz="2000" kern="0" dirty="0">
                <a:solidFill>
                  <a:srgbClr val="40458C"/>
                </a:solidFill>
              </a:endParaRPr>
            </a:p>
          </p:txBody>
        </p:sp>
      </p:grpSp>
      <p:sp>
        <p:nvSpPr>
          <p:cNvPr id="15" name="Rectangle 12">
            <a:extLst>
              <a:ext uri="{FF2B5EF4-FFF2-40B4-BE49-F238E27FC236}">
                <a16:creationId xmlns:a16="http://schemas.microsoft.com/office/drawing/2014/main" id="{550F497A-CF24-9804-DEDD-251ACD09F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836613"/>
            <a:ext cx="31591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400" kern="0" dirty="0">
                <a:solidFill>
                  <a:srgbClr val="000066"/>
                </a:solidFill>
              </a:rPr>
              <a:t>(no interviene el azar)</a:t>
            </a:r>
            <a:endParaRPr lang="es-ES" altLang="es-CL" sz="2400" kern="0" dirty="0">
              <a:solidFill>
                <a:srgbClr val="000066"/>
              </a:solidFill>
            </a:endParaRPr>
          </a:p>
        </p:txBody>
      </p:sp>
      <p:sp>
        <p:nvSpPr>
          <p:cNvPr id="28679" name="Rectangle 13">
            <a:extLst>
              <a:ext uri="{FF2B5EF4-FFF2-40B4-BE49-F238E27FC236}">
                <a16:creationId xmlns:a16="http://schemas.microsoft.com/office/drawing/2014/main" id="{627FF47D-03C1-E46D-D671-7D5C9FB22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4556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2800">
                <a:solidFill>
                  <a:srgbClr val="000066"/>
                </a:solidFill>
                <a:latin typeface="Arial Black" panose="020B0A04020102020204" pitchFamily="34" charset="0"/>
              </a:rPr>
              <a:t>Muestreos no aleatorios</a:t>
            </a:r>
            <a:endParaRPr lang="es-ES" altLang="es-CL" sz="28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0209F498-9F1A-5D91-125E-E40A1DB00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3" y="3933825"/>
          <a:ext cx="1697037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1095528" imgH="2123810" progId="Paint.Picture">
                  <p:embed/>
                </p:oleObj>
              </mc:Choice>
              <mc:Fallback>
                <p:oleObj name="Imagen de mapa de bits" r:id="rId3" imgW="1095528" imgH="2123810" progId="Paint.Picture">
                  <p:embed/>
                  <p:pic>
                    <p:nvPicPr>
                      <p:cNvPr id="17" name="Object 14">
                        <a:extLst>
                          <a:ext uri="{FF2B5EF4-FFF2-40B4-BE49-F238E27FC236}">
                            <a16:creationId xmlns:a16="http://schemas.microsoft.com/office/drawing/2014/main" id="{0209F498-9F1A-5D91-125E-E40A1DB00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3933825"/>
                        <a:ext cx="1697037" cy="268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8">
            <a:extLst>
              <a:ext uri="{FF2B5EF4-FFF2-40B4-BE49-F238E27FC236}">
                <a16:creationId xmlns:a16="http://schemas.microsoft.com/office/drawing/2014/main" id="{E4075900-10A5-B00A-A8DC-F27D1F0463C8}"/>
              </a:ext>
            </a:extLst>
          </p:cNvPr>
          <p:cNvGrpSpPr>
            <a:grpSpLocks/>
          </p:cNvGrpSpPr>
          <p:nvPr/>
        </p:nvGrpSpPr>
        <p:grpSpPr bwMode="auto">
          <a:xfrm>
            <a:off x="8328025" y="693738"/>
            <a:ext cx="3648075" cy="1951037"/>
            <a:chOff x="3464" y="1047"/>
            <a:chExt cx="2298" cy="1229"/>
          </a:xfrm>
        </p:grpSpPr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B86A9046-4FC2-3C70-0E9A-6D01D5D27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" y="1047"/>
              <a:ext cx="1179" cy="363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535BA889-1921-5F2D-1920-5971A4875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1365"/>
              <a:ext cx="2101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 dirty="0">
                  <a:solidFill>
                    <a:srgbClr val="000066"/>
                  </a:solidFill>
                </a:rPr>
                <a:t>Muestreo bola de nieve</a:t>
              </a:r>
              <a:endParaRPr lang="es-ES" altLang="es-CL" sz="2000" b="1" kern="0" dirty="0">
                <a:solidFill>
                  <a:srgbClr val="000066"/>
                </a:solidFill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8DB8E43B-C6E2-BFF4-2B3B-24205BAD4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1636"/>
              <a:ext cx="2016" cy="64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" altLang="es-CL" sz="2000" kern="0" dirty="0"/>
                <a:t>“una técnica para </a:t>
              </a:r>
              <a:r>
                <a:rPr lang="es-ES" altLang="es-CL" sz="2000" kern="0" dirty="0">
                  <a:solidFill>
                    <a:srgbClr val="FF0000"/>
                  </a:solidFill>
                </a:rPr>
                <a:t>encontrar al objeto </a:t>
              </a:r>
              <a:r>
                <a:rPr lang="es-ES" altLang="es-CL" sz="2000" kern="0" dirty="0"/>
                <a:t>de investigación.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Marcador de número de diapositiva 3">
            <a:extLst>
              <a:ext uri="{FF2B5EF4-FFF2-40B4-BE49-F238E27FC236}">
                <a16:creationId xmlns:a16="http://schemas.microsoft.com/office/drawing/2014/main" id="{6A255A76-6DD6-767D-C936-5D73324CB8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6BC1D-71C1-43B8-83C4-29860D440A4F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pic>
        <p:nvPicPr>
          <p:cNvPr id="29699" name="Imagen 2">
            <a:extLst>
              <a:ext uri="{FF2B5EF4-FFF2-40B4-BE49-F238E27FC236}">
                <a16:creationId xmlns:a16="http://schemas.microsoft.com/office/drawing/2014/main" id="{96453EC6-2E4B-8D0D-1061-D02A2E0D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57563"/>
            <a:ext cx="48831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Imagen 4">
            <a:extLst>
              <a:ext uri="{FF2B5EF4-FFF2-40B4-BE49-F238E27FC236}">
                <a16:creationId xmlns:a16="http://schemas.microsoft.com/office/drawing/2014/main" id="{BB2452D2-3965-C97A-70A6-CD981CE17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404813"/>
            <a:ext cx="6334125" cy="622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Imagen 5">
            <a:extLst>
              <a:ext uri="{FF2B5EF4-FFF2-40B4-BE49-F238E27FC236}">
                <a16:creationId xmlns:a16="http://schemas.microsoft.com/office/drawing/2014/main" id="{8F8546C9-CDB4-0964-4D13-F0F54070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188913"/>
            <a:ext cx="48958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Imagen 7">
            <a:extLst>
              <a:ext uri="{FF2B5EF4-FFF2-40B4-BE49-F238E27FC236}">
                <a16:creationId xmlns:a16="http://schemas.microsoft.com/office/drawing/2014/main" id="{5659E7E0-3DBA-7368-98E6-CD0533A7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6032500"/>
            <a:ext cx="35052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número de diapositiva 1">
            <a:extLst>
              <a:ext uri="{FF2B5EF4-FFF2-40B4-BE49-F238E27FC236}">
                <a16:creationId xmlns:a16="http://schemas.microsoft.com/office/drawing/2014/main" id="{2C8856AC-DBFE-9F7F-C0EB-03F90ED9B2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B7C1F-5CF7-401D-9105-F80EE0A2AEE5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B0A271D-2E78-21AE-3957-6368D152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1155700"/>
            <a:ext cx="5761037" cy="581025"/>
          </a:xfrm>
          <a:prstGeom prst="cloudCallout">
            <a:avLst>
              <a:gd name="adj1" fmla="val -13708"/>
              <a:gd name="adj2" fmla="val -96722"/>
            </a:avLst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b="1" kern="0">
                <a:solidFill>
                  <a:srgbClr val="000066"/>
                </a:solidFill>
              </a:rPr>
              <a:t>¿De qué factores depende?</a:t>
            </a:r>
            <a:endParaRPr lang="es-ES" altLang="es-CL" sz="2000" b="1" kern="0">
              <a:solidFill>
                <a:srgbClr val="000066"/>
              </a:solidFill>
            </a:endParaRPr>
          </a:p>
        </p:txBody>
      </p:sp>
      <p:grpSp>
        <p:nvGrpSpPr>
          <p:cNvPr id="4" name="Group 52">
            <a:extLst>
              <a:ext uri="{FF2B5EF4-FFF2-40B4-BE49-F238E27FC236}">
                <a16:creationId xmlns:a16="http://schemas.microsoft.com/office/drawing/2014/main" id="{3408DD56-2A60-AD89-B4C2-FF4EB9A1F0B3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3213100"/>
            <a:ext cx="2209800" cy="2895600"/>
            <a:chOff x="816" y="1824"/>
            <a:chExt cx="1392" cy="1824"/>
          </a:xfrm>
        </p:grpSpPr>
        <p:grpSp>
          <p:nvGrpSpPr>
            <p:cNvPr id="30735" name="Group 5">
              <a:extLst>
                <a:ext uri="{FF2B5EF4-FFF2-40B4-BE49-F238E27FC236}">
                  <a16:creationId xmlns:a16="http://schemas.microsoft.com/office/drawing/2014/main" id="{987701FC-860B-BB43-7FE1-D9314BBFB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824"/>
              <a:ext cx="1392" cy="816"/>
              <a:chOff x="288" y="2784"/>
              <a:chExt cx="1392" cy="816"/>
            </a:xfrm>
          </p:grpSpPr>
          <p:grpSp>
            <p:nvGrpSpPr>
              <p:cNvPr id="30754" name="Group 6">
                <a:extLst>
                  <a:ext uri="{FF2B5EF4-FFF2-40B4-BE49-F238E27FC236}">
                    <a16:creationId xmlns:a16="http://schemas.microsoft.com/office/drawing/2014/main" id="{1272A4C9-267C-9E65-5C27-B869F523F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832"/>
                <a:ext cx="1200" cy="720"/>
                <a:chOff x="144" y="1200"/>
                <a:chExt cx="1200" cy="720"/>
              </a:xfrm>
            </p:grpSpPr>
            <p:grpSp>
              <p:nvGrpSpPr>
                <p:cNvPr id="30756" name="Group 7">
                  <a:extLst>
                    <a:ext uri="{FF2B5EF4-FFF2-40B4-BE49-F238E27FC236}">
                      <a16:creationId xmlns:a16="http://schemas.microsoft.com/office/drawing/2014/main" id="{C9396EEE-92E8-C9E5-1BD9-3CD79634A0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00" y="1536"/>
                  <a:ext cx="144" cy="240"/>
                  <a:chOff x="1654" y="1299"/>
                  <a:chExt cx="211" cy="397"/>
                </a:xfrm>
              </p:grpSpPr>
              <p:sp>
                <p:nvSpPr>
                  <p:cNvPr id="39" name="Freeform 8">
                    <a:extLst>
                      <a:ext uri="{FF2B5EF4-FFF2-40B4-BE49-F238E27FC236}">
                        <a16:creationId xmlns:a16="http://schemas.microsoft.com/office/drawing/2014/main" id="{93347100-E3C5-8E5E-2BB7-4B0DB9F84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0" name="Freeform 9">
                    <a:extLst>
                      <a:ext uri="{FF2B5EF4-FFF2-40B4-BE49-F238E27FC236}">
                        <a16:creationId xmlns:a16="http://schemas.microsoft.com/office/drawing/2014/main" id="{7FE29A49-7E89-BA19-95EE-08BB0B700F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0757" name="Group 10">
                  <a:extLst>
                    <a:ext uri="{FF2B5EF4-FFF2-40B4-BE49-F238E27FC236}">
                      <a16:creationId xmlns:a16="http://schemas.microsoft.com/office/drawing/2014/main" id="{D85C69B8-6670-5ACF-7B21-2CBC3F7D7C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" y="1296"/>
                  <a:ext cx="192" cy="576"/>
                  <a:chOff x="1654" y="1299"/>
                  <a:chExt cx="211" cy="397"/>
                </a:xfrm>
              </p:grpSpPr>
              <p:sp>
                <p:nvSpPr>
                  <p:cNvPr id="37" name="Freeform 11">
                    <a:extLst>
                      <a:ext uri="{FF2B5EF4-FFF2-40B4-BE49-F238E27FC236}">
                        <a16:creationId xmlns:a16="http://schemas.microsoft.com/office/drawing/2014/main" id="{3A18224F-DAC0-5375-7BFE-48B44663BC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8" name="Freeform 12">
                    <a:extLst>
                      <a:ext uri="{FF2B5EF4-FFF2-40B4-BE49-F238E27FC236}">
                        <a16:creationId xmlns:a16="http://schemas.microsoft.com/office/drawing/2014/main" id="{E031F022-57CF-A233-F1C6-AB322F822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0758" name="Group 13">
                  <a:extLst>
                    <a:ext uri="{FF2B5EF4-FFF2-40B4-BE49-F238E27FC236}">
                      <a16:creationId xmlns:a16="http://schemas.microsoft.com/office/drawing/2014/main" id="{F87E5B81-E1DA-5BF6-C420-3E360BFBE0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1488"/>
                  <a:ext cx="192" cy="288"/>
                  <a:chOff x="1654" y="1299"/>
                  <a:chExt cx="211" cy="397"/>
                </a:xfrm>
              </p:grpSpPr>
              <p:sp>
                <p:nvSpPr>
                  <p:cNvPr id="35" name="Freeform 14">
                    <a:extLst>
                      <a:ext uri="{FF2B5EF4-FFF2-40B4-BE49-F238E27FC236}">
                        <a16:creationId xmlns:a16="http://schemas.microsoft.com/office/drawing/2014/main" id="{15C14E4B-0715-3CEE-42B9-C9B98C1921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6" name="Freeform 15">
                    <a:extLst>
                      <a:ext uri="{FF2B5EF4-FFF2-40B4-BE49-F238E27FC236}">
                        <a16:creationId xmlns:a16="http://schemas.microsoft.com/office/drawing/2014/main" id="{67E537CF-09FC-9FBF-9975-452573F5D9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0759" name="Group 16">
                  <a:extLst>
                    <a:ext uri="{FF2B5EF4-FFF2-40B4-BE49-F238E27FC236}">
                      <a16:creationId xmlns:a16="http://schemas.microsoft.com/office/drawing/2014/main" id="{81A56058-A5C6-A0AA-F547-A418E05C79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200"/>
                  <a:ext cx="240" cy="720"/>
                  <a:chOff x="1654" y="1299"/>
                  <a:chExt cx="211" cy="397"/>
                </a:xfrm>
              </p:grpSpPr>
              <p:sp>
                <p:nvSpPr>
                  <p:cNvPr id="33" name="Freeform 17">
                    <a:extLst>
                      <a:ext uri="{FF2B5EF4-FFF2-40B4-BE49-F238E27FC236}">
                        <a16:creationId xmlns:a16="http://schemas.microsoft.com/office/drawing/2014/main" id="{DCC59CEA-4C22-EC1A-6879-759CE71C5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4" name="Freeform 18">
                    <a:extLst>
                      <a:ext uri="{FF2B5EF4-FFF2-40B4-BE49-F238E27FC236}">
                        <a16:creationId xmlns:a16="http://schemas.microsoft.com/office/drawing/2014/main" id="{878BADEA-4F62-0BD2-B336-8C4793599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0760" name="Group 19">
                  <a:extLst>
                    <a:ext uri="{FF2B5EF4-FFF2-40B4-BE49-F238E27FC236}">
                      <a16:creationId xmlns:a16="http://schemas.microsoft.com/office/drawing/2014/main" id="{C1197017-001F-23B4-1B80-9619120C0F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0" y="1392"/>
                  <a:ext cx="192" cy="384"/>
                  <a:chOff x="1654" y="1299"/>
                  <a:chExt cx="211" cy="397"/>
                </a:xfrm>
              </p:grpSpPr>
              <p:sp>
                <p:nvSpPr>
                  <p:cNvPr id="31" name="Freeform 20">
                    <a:extLst>
                      <a:ext uri="{FF2B5EF4-FFF2-40B4-BE49-F238E27FC236}">
                        <a16:creationId xmlns:a16="http://schemas.microsoft.com/office/drawing/2014/main" id="{84DEF1FE-26B9-20E4-5DC0-66B4018ED6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32" name="Freeform 21">
                    <a:extLst>
                      <a:ext uri="{FF2B5EF4-FFF2-40B4-BE49-F238E27FC236}">
                        <a16:creationId xmlns:a16="http://schemas.microsoft.com/office/drawing/2014/main" id="{D81542E6-70D9-136E-7FAB-6E907E3273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25" name="Rectangle 22">
                <a:extLst>
                  <a:ext uri="{FF2B5EF4-FFF2-40B4-BE49-F238E27FC236}">
                    <a16:creationId xmlns:a16="http://schemas.microsoft.com/office/drawing/2014/main" id="{D44E6E9F-6426-F438-411D-50E3EEBC2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784"/>
                <a:ext cx="1392" cy="816"/>
              </a:xfrm>
              <a:prstGeom prst="rect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s-CL" altLang="es-CL" sz="2400" ker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30736" name="Group 23">
              <a:extLst>
                <a:ext uri="{FF2B5EF4-FFF2-40B4-BE49-F238E27FC236}">
                  <a16:creationId xmlns:a16="http://schemas.microsoft.com/office/drawing/2014/main" id="{E993D944-678D-9FB2-D1DA-030398956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784"/>
              <a:ext cx="912" cy="864"/>
              <a:chOff x="336" y="1680"/>
              <a:chExt cx="912" cy="864"/>
            </a:xfrm>
          </p:grpSpPr>
          <p:grpSp>
            <p:nvGrpSpPr>
              <p:cNvPr id="30737" name="Group 24">
                <a:extLst>
                  <a:ext uri="{FF2B5EF4-FFF2-40B4-BE49-F238E27FC236}">
                    <a16:creationId xmlns:a16="http://schemas.microsoft.com/office/drawing/2014/main" id="{8294793B-3E8E-CEE2-EB63-F30EB1A855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1776"/>
                <a:ext cx="720" cy="720"/>
                <a:chOff x="528" y="864"/>
                <a:chExt cx="720" cy="720"/>
              </a:xfrm>
            </p:grpSpPr>
            <p:grpSp>
              <p:nvGrpSpPr>
                <p:cNvPr id="30739" name="Group 25">
                  <a:extLst>
                    <a:ext uri="{FF2B5EF4-FFF2-40B4-BE49-F238E27FC236}">
                      <a16:creationId xmlns:a16="http://schemas.microsoft.com/office/drawing/2014/main" id="{D0A720E9-1A67-5663-55E8-EE2D885806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912"/>
                  <a:ext cx="192" cy="336"/>
                  <a:chOff x="1654" y="1299"/>
                  <a:chExt cx="211" cy="397"/>
                </a:xfrm>
              </p:grpSpPr>
              <p:sp>
                <p:nvSpPr>
                  <p:cNvPr id="22" name="Freeform 26">
                    <a:extLst>
                      <a:ext uri="{FF2B5EF4-FFF2-40B4-BE49-F238E27FC236}">
                        <a16:creationId xmlns:a16="http://schemas.microsoft.com/office/drawing/2014/main" id="{186A702B-BD24-0D3C-32B1-4BBEFFDAE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23" name="Freeform 27">
                    <a:extLst>
                      <a:ext uri="{FF2B5EF4-FFF2-40B4-BE49-F238E27FC236}">
                        <a16:creationId xmlns:a16="http://schemas.microsoft.com/office/drawing/2014/main" id="{54320B7B-07FD-A28E-E213-54868B638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0740" name="Group 28">
                  <a:extLst>
                    <a:ext uri="{FF2B5EF4-FFF2-40B4-BE49-F238E27FC236}">
                      <a16:creationId xmlns:a16="http://schemas.microsoft.com/office/drawing/2014/main" id="{26D498D1-592F-3A0B-3B3D-C2A824ED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" y="1248"/>
                  <a:ext cx="192" cy="336"/>
                  <a:chOff x="1654" y="1299"/>
                  <a:chExt cx="211" cy="397"/>
                </a:xfrm>
              </p:grpSpPr>
              <p:sp>
                <p:nvSpPr>
                  <p:cNvPr id="20" name="Freeform 29">
                    <a:extLst>
                      <a:ext uri="{FF2B5EF4-FFF2-40B4-BE49-F238E27FC236}">
                        <a16:creationId xmlns:a16="http://schemas.microsoft.com/office/drawing/2014/main" id="{49F95157-82DF-AFEC-2515-971C6EAE4C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21" name="Freeform 30">
                    <a:extLst>
                      <a:ext uri="{FF2B5EF4-FFF2-40B4-BE49-F238E27FC236}">
                        <a16:creationId xmlns:a16="http://schemas.microsoft.com/office/drawing/2014/main" id="{271D3E19-2A06-D0E1-E70B-8641F7C64F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0741" name="Group 31">
                  <a:extLst>
                    <a:ext uri="{FF2B5EF4-FFF2-40B4-BE49-F238E27FC236}">
                      <a16:creationId xmlns:a16="http://schemas.microsoft.com/office/drawing/2014/main" id="{AA0500E3-34C9-11F8-8312-58DA8087A9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1248"/>
                  <a:ext cx="192" cy="336"/>
                  <a:chOff x="1654" y="1299"/>
                  <a:chExt cx="211" cy="397"/>
                </a:xfrm>
              </p:grpSpPr>
              <p:sp>
                <p:nvSpPr>
                  <p:cNvPr id="18" name="Freeform 32">
                    <a:extLst>
                      <a:ext uri="{FF2B5EF4-FFF2-40B4-BE49-F238E27FC236}">
                        <a16:creationId xmlns:a16="http://schemas.microsoft.com/office/drawing/2014/main" id="{B9907F12-1AB8-CA20-03F2-CBFD97642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9" name="Freeform 33">
                    <a:extLst>
                      <a:ext uri="{FF2B5EF4-FFF2-40B4-BE49-F238E27FC236}">
                        <a16:creationId xmlns:a16="http://schemas.microsoft.com/office/drawing/2014/main" id="{EF26CFE2-4C94-22A7-ADA5-F73AC45487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0742" name="Group 34">
                  <a:extLst>
                    <a:ext uri="{FF2B5EF4-FFF2-40B4-BE49-F238E27FC236}">
                      <a16:creationId xmlns:a16="http://schemas.microsoft.com/office/drawing/2014/main" id="{57B596D8-0A66-73C8-5DD9-F30311362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864"/>
                  <a:ext cx="192" cy="336"/>
                  <a:chOff x="1654" y="1299"/>
                  <a:chExt cx="211" cy="397"/>
                </a:xfrm>
              </p:grpSpPr>
              <p:sp>
                <p:nvSpPr>
                  <p:cNvPr id="16" name="Freeform 35">
                    <a:extLst>
                      <a:ext uri="{FF2B5EF4-FFF2-40B4-BE49-F238E27FC236}">
                        <a16:creationId xmlns:a16="http://schemas.microsoft.com/office/drawing/2014/main" id="{83E5506B-8417-92F0-65A6-4A37E9C242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7" name="Freeform 36">
                    <a:extLst>
                      <a:ext uri="{FF2B5EF4-FFF2-40B4-BE49-F238E27FC236}">
                        <a16:creationId xmlns:a16="http://schemas.microsoft.com/office/drawing/2014/main" id="{56E40C05-CCF4-519D-594D-DC88739769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0743" name="Group 37">
                  <a:extLst>
                    <a:ext uri="{FF2B5EF4-FFF2-40B4-BE49-F238E27FC236}">
                      <a16:creationId xmlns:a16="http://schemas.microsoft.com/office/drawing/2014/main" id="{8E4AC40A-30E5-6CE6-4011-A03B44380C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960"/>
                  <a:ext cx="192" cy="336"/>
                  <a:chOff x="1654" y="1299"/>
                  <a:chExt cx="211" cy="397"/>
                </a:xfrm>
              </p:grpSpPr>
              <p:sp>
                <p:nvSpPr>
                  <p:cNvPr id="14" name="Freeform 38">
                    <a:extLst>
                      <a:ext uri="{FF2B5EF4-FFF2-40B4-BE49-F238E27FC236}">
                        <a16:creationId xmlns:a16="http://schemas.microsoft.com/office/drawing/2014/main" id="{EAB30284-AB4F-B02C-8B62-BB2830A820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34 w 635"/>
                      <a:gd name="T83" fmla="*/ 0 h 159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  <a:lnTo>
                          <a:pt x="307" y="2"/>
                        </a:lnTo>
                        <a:close/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5" name="Freeform 39">
                    <a:extLst>
                      <a:ext uri="{FF2B5EF4-FFF2-40B4-BE49-F238E27FC236}">
                        <a16:creationId xmlns:a16="http://schemas.microsoft.com/office/drawing/2014/main" id="{BA8AA5FE-27E6-6584-C309-DB68FA3199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299"/>
                    <a:ext cx="211" cy="397"/>
                  </a:xfrm>
                  <a:custGeom>
                    <a:avLst/>
                    <a:gdLst>
                      <a:gd name="T0" fmla="*/ 31 w 635"/>
                      <a:gd name="T1" fmla="*/ 0 h 1591"/>
                      <a:gd name="T2" fmla="*/ 28 w 635"/>
                      <a:gd name="T3" fmla="*/ 0 h 1591"/>
                      <a:gd name="T4" fmla="*/ 24 w 635"/>
                      <a:gd name="T5" fmla="*/ 1 h 1591"/>
                      <a:gd name="T6" fmla="*/ 21 w 635"/>
                      <a:gd name="T7" fmla="*/ 3 h 1591"/>
                      <a:gd name="T8" fmla="*/ 19 w 635"/>
                      <a:gd name="T9" fmla="*/ 4 h 1591"/>
                      <a:gd name="T10" fmla="*/ 17 w 635"/>
                      <a:gd name="T11" fmla="*/ 6 h 1591"/>
                      <a:gd name="T12" fmla="*/ 15 w 635"/>
                      <a:gd name="T13" fmla="*/ 7 h 1591"/>
                      <a:gd name="T14" fmla="*/ 13 w 635"/>
                      <a:gd name="T15" fmla="*/ 9 h 1591"/>
                      <a:gd name="T16" fmla="*/ 12 w 635"/>
                      <a:gd name="T17" fmla="*/ 13 h 1591"/>
                      <a:gd name="T18" fmla="*/ 12 w 635"/>
                      <a:gd name="T19" fmla="*/ 15 h 1591"/>
                      <a:gd name="T20" fmla="*/ 12 w 635"/>
                      <a:gd name="T21" fmla="*/ 17 h 1591"/>
                      <a:gd name="T22" fmla="*/ 12 w 635"/>
                      <a:gd name="T23" fmla="*/ 18 h 1591"/>
                      <a:gd name="T24" fmla="*/ 13 w 635"/>
                      <a:gd name="T25" fmla="*/ 20 h 1591"/>
                      <a:gd name="T26" fmla="*/ 14 w 635"/>
                      <a:gd name="T27" fmla="*/ 21 h 1591"/>
                      <a:gd name="T28" fmla="*/ 16 w 635"/>
                      <a:gd name="T29" fmla="*/ 23 h 1591"/>
                      <a:gd name="T30" fmla="*/ 17 w 635"/>
                      <a:gd name="T31" fmla="*/ 24 h 1591"/>
                      <a:gd name="T32" fmla="*/ 19 w 635"/>
                      <a:gd name="T33" fmla="*/ 26 h 1591"/>
                      <a:gd name="T34" fmla="*/ 21 w 635"/>
                      <a:gd name="T35" fmla="*/ 27 h 1591"/>
                      <a:gd name="T36" fmla="*/ 24 w 635"/>
                      <a:gd name="T37" fmla="*/ 28 h 1591"/>
                      <a:gd name="T38" fmla="*/ 26 w 635"/>
                      <a:gd name="T39" fmla="*/ 29 h 1591"/>
                      <a:gd name="T40" fmla="*/ 0 w 635"/>
                      <a:gd name="T41" fmla="*/ 72 h 1591"/>
                      <a:gd name="T42" fmla="*/ 20 w 635"/>
                      <a:gd name="T43" fmla="*/ 99 h 1591"/>
                      <a:gd name="T44" fmla="*/ 50 w 635"/>
                      <a:gd name="T45" fmla="*/ 63 h 1591"/>
                      <a:gd name="T46" fmla="*/ 70 w 635"/>
                      <a:gd name="T47" fmla="*/ 32 h 1591"/>
                      <a:gd name="T48" fmla="*/ 44 w 635"/>
                      <a:gd name="T49" fmla="*/ 28 h 1591"/>
                      <a:gd name="T50" fmla="*/ 47 w 635"/>
                      <a:gd name="T51" fmla="*/ 27 h 1591"/>
                      <a:gd name="T52" fmla="*/ 49 w 635"/>
                      <a:gd name="T53" fmla="*/ 26 h 1591"/>
                      <a:gd name="T54" fmla="*/ 51 w 635"/>
                      <a:gd name="T55" fmla="*/ 25 h 1591"/>
                      <a:gd name="T56" fmla="*/ 53 w 635"/>
                      <a:gd name="T57" fmla="*/ 22 h 1591"/>
                      <a:gd name="T58" fmla="*/ 55 w 635"/>
                      <a:gd name="T59" fmla="*/ 20 h 1591"/>
                      <a:gd name="T60" fmla="*/ 56 w 635"/>
                      <a:gd name="T61" fmla="*/ 17 h 1591"/>
                      <a:gd name="T62" fmla="*/ 56 w 635"/>
                      <a:gd name="T63" fmla="*/ 13 h 1591"/>
                      <a:gd name="T64" fmla="*/ 55 w 635"/>
                      <a:gd name="T65" fmla="*/ 10 h 1591"/>
                      <a:gd name="T66" fmla="*/ 54 w 635"/>
                      <a:gd name="T67" fmla="*/ 8 h 1591"/>
                      <a:gd name="T68" fmla="*/ 53 w 635"/>
                      <a:gd name="T69" fmla="*/ 6 h 1591"/>
                      <a:gd name="T70" fmla="*/ 50 w 635"/>
                      <a:gd name="T71" fmla="*/ 4 h 1591"/>
                      <a:gd name="T72" fmla="*/ 48 w 635"/>
                      <a:gd name="T73" fmla="*/ 3 h 1591"/>
                      <a:gd name="T74" fmla="*/ 45 w 635"/>
                      <a:gd name="T75" fmla="*/ 2 h 1591"/>
                      <a:gd name="T76" fmla="*/ 43 w 635"/>
                      <a:gd name="T77" fmla="*/ 1 h 1591"/>
                      <a:gd name="T78" fmla="*/ 40 w 635"/>
                      <a:gd name="T79" fmla="*/ 0 h 1591"/>
                      <a:gd name="T80" fmla="*/ 37 w 635"/>
                      <a:gd name="T81" fmla="*/ 0 h 1591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635" h="1591">
                        <a:moveTo>
                          <a:pt x="307" y="2"/>
                        </a:moveTo>
                        <a:lnTo>
                          <a:pt x="279" y="2"/>
                        </a:lnTo>
                        <a:lnTo>
                          <a:pt x="267" y="5"/>
                        </a:lnTo>
                        <a:lnTo>
                          <a:pt x="254" y="9"/>
                        </a:lnTo>
                        <a:lnTo>
                          <a:pt x="234" y="16"/>
                        </a:lnTo>
                        <a:lnTo>
                          <a:pt x="219" y="23"/>
                        </a:lnTo>
                        <a:lnTo>
                          <a:pt x="202" y="36"/>
                        </a:lnTo>
                        <a:lnTo>
                          <a:pt x="189" y="45"/>
                        </a:lnTo>
                        <a:lnTo>
                          <a:pt x="177" y="58"/>
                        </a:lnTo>
                        <a:lnTo>
                          <a:pt x="170" y="66"/>
                        </a:lnTo>
                        <a:lnTo>
                          <a:pt x="160" y="77"/>
                        </a:lnTo>
                        <a:lnTo>
                          <a:pt x="151" y="91"/>
                        </a:lnTo>
                        <a:lnTo>
                          <a:pt x="143" y="100"/>
                        </a:lnTo>
                        <a:lnTo>
                          <a:pt x="136" y="119"/>
                        </a:lnTo>
                        <a:lnTo>
                          <a:pt x="128" y="131"/>
                        </a:lnTo>
                        <a:lnTo>
                          <a:pt x="119" y="153"/>
                        </a:lnTo>
                        <a:lnTo>
                          <a:pt x="112" y="181"/>
                        </a:lnTo>
                        <a:lnTo>
                          <a:pt x="110" y="204"/>
                        </a:lnTo>
                        <a:lnTo>
                          <a:pt x="105" y="232"/>
                        </a:lnTo>
                        <a:lnTo>
                          <a:pt x="105" y="245"/>
                        </a:lnTo>
                        <a:lnTo>
                          <a:pt x="107" y="259"/>
                        </a:lnTo>
                        <a:lnTo>
                          <a:pt x="109" y="269"/>
                        </a:lnTo>
                        <a:lnTo>
                          <a:pt x="110" y="281"/>
                        </a:lnTo>
                        <a:lnTo>
                          <a:pt x="112" y="293"/>
                        </a:lnTo>
                        <a:lnTo>
                          <a:pt x="116" y="307"/>
                        </a:lnTo>
                        <a:lnTo>
                          <a:pt x="119" y="321"/>
                        </a:lnTo>
                        <a:lnTo>
                          <a:pt x="124" y="336"/>
                        </a:lnTo>
                        <a:lnTo>
                          <a:pt x="128" y="346"/>
                        </a:lnTo>
                        <a:lnTo>
                          <a:pt x="136" y="360"/>
                        </a:lnTo>
                        <a:lnTo>
                          <a:pt x="142" y="371"/>
                        </a:lnTo>
                        <a:lnTo>
                          <a:pt x="147" y="380"/>
                        </a:lnTo>
                        <a:lnTo>
                          <a:pt x="152" y="388"/>
                        </a:lnTo>
                        <a:lnTo>
                          <a:pt x="162" y="403"/>
                        </a:lnTo>
                        <a:lnTo>
                          <a:pt x="171" y="414"/>
                        </a:lnTo>
                        <a:lnTo>
                          <a:pt x="181" y="423"/>
                        </a:lnTo>
                        <a:lnTo>
                          <a:pt x="189" y="433"/>
                        </a:lnTo>
                        <a:lnTo>
                          <a:pt x="208" y="444"/>
                        </a:lnTo>
                        <a:lnTo>
                          <a:pt x="216" y="451"/>
                        </a:lnTo>
                        <a:lnTo>
                          <a:pt x="226" y="457"/>
                        </a:lnTo>
                        <a:lnTo>
                          <a:pt x="239" y="461"/>
                        </a:lnTo>
                        <a:lnTo>
                          <a:pt x="0" y="507"/>
                        </a:lnTo>
                        <a:lnTo>
                          <a:pt x="0" y="1164"/>
                        </a:lnTo>
                        <a:lnTo>
                          <a:pt x="185" y="1010"/>
                        </a:lnTo>
                        <a:lnTo>
                          <a:pt x="184" y="1591"/>
                        </a:lnTo>
                        <a:lnTo>
                          <a:pt x="453" y="1591"/>
                        </a:lnTo>
                        <a:lnTo>
                          <a:pt x="453" y="1008"/>
                        </a:lnTo>
                        <a:lnTo>
                          <a:pt x="635" y="1162"/>
                        </a:lnTo>
                        <a:lnTo>
                          <a:pt x="635" y="508"/>
                        </a:lnTo>
                        <a:lnTo>
                          <a:pt x="375" y="466"/>
                        </a:lnTo>
                        <a:lnTo>
                          <a:pt x="401" y="451"/>
                        </a:lnTo>
                        <a:lnTo>
                          <a:pt x="412" y="444"/>
                        </a:lnTo>
                        <a:lnTo>
                          <a:pt x="421" y="438"/>
                        </a:lnTo>
                        <a:lnTo>
                          <a:pt x="430" y="430"/>
                        </a:lnTo>
                        <a:lnTo>
                          <a:pt x="439" y="423"/>
                        </a:lnTo>
                        <a:lnTo>
                          <a:pt x="450" y="412"/>
                        </a:lnTo>
                        <a:lnTo>
                          <a:pt x="460" y="398"/>
                        </a:lnTo>
                        <a:lnTo>
                          <a:pt x="473" y="380"/>
                        </a:lnTo>
                        <a:lnTo>
                          <a:pt x="485" y="361"/>
                        </a:lnTo>
                        <a:lnTo>
                          <a:pt x="495" y="339"/>
                        </a:lnTo>
                        <a:lnTo>
                          <a:pt x="504" y="315"/>
                        </a:lnTo>
                        <a:lnTo>
                          <a:pt x="508" y="296"/>
                        </a:lnTo>
                        <a:lnTo>
                          <a:pt x="513" y="268"/>
                        </a:lnTo>
                        <a:lnTo>
                          <a:pt x="513" y="232"/>
                        </a:lnTo>
                        <a:lnTo>
                          <a:pt x="512" y="214"/>
                        </a:lnTo>
                        <a:lnTo>
                          <a:pt x="508" y="186"/>
                        </a:lnTo>
                        <a:lnTo>
                          <a:pt x="501" y="160"/>
                        </a:lnTo>
                        <a:lnTo>
                          <a:pt x="495" y="140"/>
                        </a:lnTo>
                        <a:lnTo>
                          <a:pt x="490" y="128"/>
                        </a:lnTo>
                        <a:lnTo>
                          <a:pt x="482" y="109"/>
                        </a:lnTo>
                        <a:lnTo>
                          <a:pt x="474" y="98"/>
                        </a:lnTo>
                        <a:lnTo>
                          <a:pt x="465" y="83"/>
                        </a:lnTo>
                        <a:lnTo>
                          <a:pt x="454" y="69"/>
                        </a:lnTo>
                        <a:lnTo>
                          <a:pt x="441" y="55"/>
                        </a:lnTo>
                        <a:lnTo>
                          <a:pt x="430" y="45"/>
                        </a:lnTo>
                        <a:lnTo>
                          <a:pt x="417" y="35"/>
                        </a:lnTo>
                        <a:lnTo>
                          <a:pt x="407" y="28"/>
                        </a:lnTo>
                        <a:lnTo>
                          <a:pt x="399" y="23"/>
                        </a:lnTo>
                        <a:lnTo>
                          <a:pt x="389" y="19"/>
                        </a:lnTo>
                        <a:lnTo>
                          <a:pt x="373" y="12"/>
                        </a:lnTo>
                        <a:lnTo>
                          <a:pt x="362" y="8"/>
                        </a:lnTo>
                        <a:lnTo>
                          <a:pt x="350" y="5"/>
                        </a:lnTo>
                        <a:lnTo>
                          <a:pt x="331" y="0"/>
                        </a:lnTo>
                        <a:lnTo>
                          <a:pt x="310" y="2"/>
                        </a:lnTo>
                      </a:path>
                    </a:pathLst>
                  </a:custGeom>
                  <a:noFill/>
                  <a:ln w="28575" cmpd="sng">
                    <a:solidFill>
                      <a:srgbClr val="00006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8" name="Rectangle 40">
                <a:extLst>
                  <a:ext uri="{FF2B5EF4-FFF2-40B4-BE49-F238E27FC236}">
                    <a16:creationId xmlns:a16="http://schemas.microsoft.com/office/drawing/2014/main" id="{5542C230-83FA-0973-931F-BC2DD89C4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680"/>
                <a:ext cx="912" cy="864"/>
              </a:xfrm>
              <a:prstGeom prst="rect">
                <a:avLst/>
              </a:prstGeom>
              <a:noFill/>
              <a:ln w="28575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s-CL" altLang="es-CL" sz="2400" kern="0">
                  <a:solidFill>
                    <a:srgbClr val="40458C"/>
                  </a:solidFill>
                </a:endParaRPr>
              </a:p>
            </p:txBody>
          </p:sp>
        </p:grpSp>
      </p:grpSp>
      <p:grpSp>
        <p:nvGrpSpPr>
          <p:cNvPr id="41" name="Group 54">
            <a:extLst>
              <a:ext uri="{FF2B5EF4-FFF2-40B4-BE49-F238E27FC236}">
                <a16:creationId xmlns:a16="http://schemas.microsoft.com/office/drawing/2014/main" id="{E0D79BA7-B7B8-80B2-F6A0-47C734A3E2CB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1765300"/>
            <a:ext cx="3200400" cy="1244600"/>
            <a:chOff x="3648" y="912"/>
            <a:chExt cx="2016" cy="784"/>
          </a:xfrm>
        </p:grpSpPr>
        <p:sp>
          <p:nvSpPr>
            <p:cNvPr id="30733" name="Text Box 41">
              <a:extLst>
                <a:ext uri="{FF2B5EF4-FFF2-40B4-BE49-F238E27FC236}">
                  <a16:creationId xmlns:a16="http://schemas.microsoft.com/office/drawing/2014/main" id="{E7F6BB0E-2F20-E266-E659-98EFFC0F5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440"/>
              <a:ext cx="1680" cy="256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CL" sz="2000" b="1">
                  <a:solidFill>
                    <a:srgbClr val="CC0000"/>
                  </a:solidFill>
                  <a:latin typeface="Arial" panose="020B0604020202020204" pitchFamily="34" charset="0"/>
                </a:rPr>
                <a:t>Tamaño muestral</a:t>
              </a:r>
              <a:endParaRPr lang="es-ES" altLang="es-CL" sz="2000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34" name="Line 44">
              <a:extLst>
                <a:ext uri="{FF2B5EF4-FFF2-40B4-BE49-F238E27FC236}">
                  <a16:creationId xmlns:a16="http://schemas.microsoft.com/office/drawing/2014/main" id="{63FAD73B-B7C0-8B6F-49FF-77BE1A013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912"/>
              <a:ext cx="1008" cy="48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44" name="Group 53">
            <a:extLst>
              <a:ext uri="{FF2B5EF4-FFF2-40B4-BE49-F238E27FC236}">
                <a16:creationId xmlns:a16="http://schemas.microsoft.com/office/drawing/2014/main" id="{BC24B7F6-156D-970F-E548-AB475B3CC220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1917700"/>
            <a:ext cx="2667000" cy="2921000"/>
            <a:chOff x="2304" y="1008"/>
            <a:chExt cx="1680" cy="1840"/>
          </a:xfrm>
        </p:grpSpPr>
        <p:sp>
          <p:nvSpPr>
            <p:cNvPr id="30731" name="Line 43">
              <a:extLst>
                <a:ext uri="{FF2B5EF4-FFF2-40B4-BE49-F238E27FC236}">
                  <a16:creationId xmlns:a16="http://schemas.microsoft.com/office/drawing/2014/main" id="{44A34496-D49D-BB2E-B218-904F36776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008"/>
              <a:ext cx="0" cy="1296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30732" name="Text Box 45">
              <a:extLst>
                <a:ext uri="{FF2B5EF4-FFF2-40B4-BE49-F238E27FC236}">
                  <a16:creationId xmlns:a16="http://schemas.microsoft.com/office/drawing/2014/main" id="{4C41554C-CE65-55A4-8D0F-020956847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00"/>
              <a:ext cx="1680" cy="448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CL" sz="2000" b="1">
                  <a:solidFill>
                    <a:srgbClr val="CC0000"/>
                  </a:solidFill>
                  <a:latin typeface="Arial" panose="020B0604020202020204" pitchFamily="34" charset="0"/>
                </a:rPr>
                <a:t>Técnica de selección muestral</a:t>
              </a:r>
              <a:endParaRPr lang="es-ES" altLang="es-CL" sz="2000" b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7" name="AutoShape 46">
            <a:extLst>
              <a:ext uri="{FF2B5EF4-FFF2-40B4-BE49-F238E27FC236}">
                <a16:creationId xmlns:a16="http://schemas.microsoft.com/office/drawing/2014/main" id="{CE4FD9ED-50AC-FAB0-0A2F-56FC15847D2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73213" y="3289300"/>
            <a:ext cx="990600" cy="2971800"/>
          </a:xfrm>
          <a:prstGeom prst="triangle">
            <a:avLst>
              <a:gd name="adj" fmla="val 50000"/>
            </a:avLst>
          </a:prstGeom>
          <a:solidFill>
            <a:srgbClr val="CFDBFD"/>
          </a:solidFill>
          <a:ln>
            <a:noFill/>
          </a:ln>
          <a:effectLst/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E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R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R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O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R</a:t>
            </a:r>
            <a:endParaRPr lang="es-ES" altLang="es-CL" sz="2000" ker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AutoShape 47">
            <a:extLst>
              <a:ext uri="{FF2B5EF4-FFF2-40B4-BE49-F238E27FC236}">
                <a16:creationId xmlns:a16="http://schemas.microsoft.com/office/drawing/2014/main" id="{43B680BD-9311-08C4-9A9F-A4F2B9FDA0A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50213" y="3289300"/>
            <a:ext cx="990600" cy="3124200"/>
          </a:xfrm>
          <a:prstGeom prst="triangle">
            <a:avLst>
              <a:gd name="adj" fmla="val 50000"/>
            </a:avLst>
          </a:prstGeom>
          <a:solidFill>
            <a:srgbClr val="CFDBFD"/>
          </a:solidFill>
          <a:ln>
            <a:noFill/>
          </a:ln>
          <a:effectLst/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E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R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R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O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R</a:t>
            </a:r>
            <a:endParaRPr lang="es-ES" altLang="es-CL" sz="2000" ker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AutoShape 48">
            <a:extLst>
              <a:ext uri="{FF2B5EF4-FFF2-40B4-BE49-F238E27FC236}">
                <a16:creationId xmlns:a16="http://schemas.microsoft.com/office/drawing/2014/main" id="{EC429C1B-4482-C277-B111-953610DB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813" y="3213100"/>
            <a:ext cx="990600" cy="3200400"/>
          </a:xfrm>
          <a:prstGeom prst="triangle">
            <a:avLst>
              <a:gd name="adj" fmla="val 50000"/>
            </a:avLst>
          </a:prstGeom>
          <a:solidFill>
            <a:srgbClr val="CFDBFD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T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M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Ñ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O</a:t>
            </a: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99"/>
                </a:solidFill>
                <a:latin typeface="Comic Sans MS" panose="030F0702030302020204" pitchFamily="66" charset="0"/>
              </a:rPr>
              <a:t>(n)</a:t>
            </a:r>
            <a:endParaRPr lang="es-ES" altLang="es-CL" sz="2000" kern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30730" name="Rectangle 50">
            <a:extLst>
              <a:ext uri="{FF2B5EF4-FFF2-40B4-BE49-F238E27FC236}">
                <a16:creationId xmlns:a16="http://schemas.microsoft.com/office/drawing/2014/main" id="{A844E558-43F7-6B17-86DE-CD78C0F1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393700"/>
            <a:ext cx="386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Error muestral</a:t>
            </a:r>
            <a:endParaRPr lang="es-ES" altLang="es-CL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utoUpdateAnimBg="0"/>
      <p:bldP spid="48" grpId="0" animBg="1" autoUpdateAnimBg="0"/>
      <p:bldP spid="4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número de diapositiva 1">
            <a:extLst>
              <a:ext uri="{FF2B5EF4-FFF2-40B4-BE49-F238E27FC236}">
                <a16:creationId xmlns:a16="http://schemas.microsoft.com/office/drawing/2014/main" id="{EE75BF34-5DF4-4341-DD66-907282E3DE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7BBF9C-0095-40A9-B135-F2D3FC113977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F40E3403-CB2B-B30D-EDE0-5AADB90A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836613"/>
            <a:ext cx="82089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Error</a:t>
            </a:r>
            <a:r>
              <a:rPr lang="es-ES_tradnl" altLang="es-CL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de muestreo y tamaño muestral</a:t>
            </a:r>
            <a:endParaRPr lang="es-ES" altLang="es-CL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C5344FA2-92D8-1F7F-1699-0359F761A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788" y="2687638"/>
          <a:ext cx="6299200" cy="321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AutoShape 4">
            <a:extLst>
              <a:ext uri="{FF2B5EF4-FFF2-40B4-BE49-F238E27FC236}">
                <a16:creationId xmlns:a16="http://schemas.microsoft.com/office/drawing/2014/main" id="{F67989E0-5225-31E3-572C-02241E36E43C}"/>
              </a:ext>
            </a:extLst>
          </p:cNvPr>
          <p:cNvSpPr>
            <a:spLocks/>
          </p:cNvSpPr>
          <p:nvPr/>
        </p:nvSpPr>
        <p:spPr bwMode="auto">
          <a:xfrm>
            <a:off x="5919788" y="4389438"/>
            <a:ext cx="2286000" cy="406400"/>
          </a:xfrm>
          <a:prstGeom prst="borderCallout2">
            <a:avLst>
              <a:gd name="adj1" fmla="val 16069"/>
              <a:gd name="adj2" fmla="val -3333"/>
              <a:gd name="adj3" fmla="val 16069"/>
              <a:gd name="adj4" fmla="val -16528"/>
              <a:gd name="adj5" fmla="val 141741"/>
              <a:gd name="adj6" fmla="val -27847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b="1" kern="0">
                <a:solidFill>
                  <a:srgbClr val="40458C"/>
                </a:solidFill>
              </a:rPr>
              <a:t>Error muestral</a:t>
            </a:r>
            <a:endParaRPr lang="es-ES" altLang="es-CL" sz="2000" b="1" kern="0">
              <a:solidFill>
                <a:srgbClr val="40458C"/>
              </a:solidFill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3EE1DBF8-5CC8-CEB0-1DFD-AC81F15D31E9}"/>
              </a:ext>
            </a:extLst>
          </p:cNvPr>
          <p:cNvGrpSpPr>
            <a:grpSpLocks/>
          </p:cNvGrpSpPr>
          <p:nvPr/>
        </p:nvGrpSpPr>
        <p:grpSpPr bwMode="auto">
          <a:xfrm>
            <a:off x="5016500" y="6021388"/>
            <a:ext cx="4191000" cy="523875"/>
            <a:chOff x="2160" y="3408"/>
            <a:chExt cx="2569" cy="330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E7D5556-9431-94C1-DF36-9A0ABFB1D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408"/>
              <a:ext cx="2569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 dirty="0">
                  <a:solidFill>
                    <a:srgbClr val="40458C"/>
                  </a:solidFill>
                </a:rPr>
                <a:t>Tamaño de muestra n                </a:t>
              </a:r>
              <a:r>
                <a:rPr lang="es-ES_tradnl" altLang="es-CL" sz="2800" kern="0" dirty="0">
                  <a:solidFill>
                    <a:srgbClr val="40458C"/>
                  </a:solidFill>
                  <a:latin typeface="Arial" panose="020B0604020202020204" pitchFamily="34" charset="0"/>
                </a:rPr>
                <a:t>∞</a:t>
              </a:r>
              <a:r>
                <a:rPr lang="es-ES_tradnl" altLang="es-CL" sz="2000" kern="0" dirty="0">
                  <a:solidFill>
                    <a:srgbClr val="40458C"/>
                  </a:solidFill>
                </a:rPr>
                <a:t> </a:t>
              </a:r>
              <a:endParaRPr lang="es-ES" altLang="es-CL" sz="2000" kern="0" dirty="0">
                <a:solidFill>
                  <a:srgbClr val="40458C"/>
                </a:solidFill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AA7D0054-C4AA-1BDB-0849-308CB7997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3589"/>
              <a:ext cx="624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1531FBF5-096E-991D-8B6F-1D0EDD9A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1493838"/>
            <a:ext cx="8077200" cy="1038225"/>
          </a:xfrm>
          <a:prstGeom prst="cloudCallout">
            <a:avLst>
              <a:gd name="adj1" fmla="val -24884"/>
              <a:gd name="adj2" fmla="val -100306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b="1" kern="0">
                <a:solidFill>
                  <a:srgbClr val="000066"/>
                </a:solidFill>
              </a:rPr>
              <a:t>¿Son necesarias muestras muy grandes para obtener resultados de calidad?</a:t>
            </a:r>
            <a:endParaRPr lang="es-ES" altLang="es-CL" sz="2000" b="1" ker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número de diapositiva 1">
            <a:extLst>
              <a:ext uri="{FF2B5EF4-FFF2-40B4-BE49-F238E27FC236}">
                <a16:creationId xmlns:a16="http://schemas.microsoft.com/office/drawing/2014/main" id="{89E2F246-CECE-FA6A-C02D-D0BF4CCAA9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20CA9E-BDDB-4629-B441-C6D83E1FB137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83660522-5D7A-C8D4-7236-BDE872114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852738"/>
            <a:ext cx="2160587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2400">
                <a:latin typeface="Tahoma" panose="020B0604030504040204" pitchFamily="34" charset="0"/>
                <a:cs typeface="Tahoma" panose="020B0604030504040204" pitchFamily="34" charset="0"/>
              </a:rPr>
              <a:t>Pasos en la Selección de una Muestra</a:t>
            </a:r>
            <a:endParaRPr lang="es-ES" altLang="es-CL" sz="2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72" name="AutoShape 3">
            <a:extLst>
              <a:ext uri="{FF2B5EF4-FFF2-40B4-BE49-F238E27FC236}">
                <a16:creationId xmlns:a16="http://schemas.microsoft.com/office/drawing/2014/main" id="{5D47E82B-36EE-4657-820D-F20BEFDE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76250"/>
            <a:ext cx="1981200" cy="12874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latin typeface="Tahoma" panose="020B0604030504040204" pitchFamily="34" charset="0"/>
                <a:cs typeface="Tahoma" panose="020B0604030504040204" pitchFamily="34" charset="0"/>
              </a:rPr>
              <a:t>Definir la población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latin typeface="Tahoma" panose="020B0604030504040204" pitchFamily="34" charset="0"/>
                <a:cs typeface="Tahoma" panose="020B0604030504040204" pitchFamily="34" charset="0"/>
              </a:rPr>
              <a:t>    a. Unidades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latin typeface="Tahoma" panose="020B0604030504040204" pitchFamily="34" charset="0"/>
                <a:cs typeface="Tahoma" panose="020B0604030504040204" pitchFamily="34" charset="0"/>
              </a:rPr>
              <a:t>    c. Alcance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1600" dirty="0">
                <a:latin typeface="Tahoma" panose="020B0604030504040204" pitchFamily="34" charset="0"/>
                <a:cs typeface="Tahoma" panose="020B0604030504040204" pitchFamily="34" charset="0"/>
              </a:rPr>
              <a:t>    d. Tiempo</a:t>
            </a:r>
            <a:endParaRPr lang="es-ES" altLang="es-CL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73" name="AutoShape 4">
            <a:extLst>
              <a:ext uri="{FF2B5EF4-FFF2-40B4-BE49-F238E27FC236}">
                <a16:creationId xmlns:a16="http://schemas.microsoft.com/office/drawing/2014/main" id="{5CFC77E4-EA89-1D57-0467-7EE09238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2060575"/>
            <a:ext cx="2108200" cy="7429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1600">
                <a:latin typeface="Tahoma" panose="020B0604030504040204" pitchFamily="34" charset="0"/>
                <a:cs typeface="Tahoma" panose="020B0604030504040204" pitchFamily="34" charset="0"/>
              </a:rPr>
              <a:t>Identificar el Marco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1600">
                <a:latin typeface="Tahoma" panose="020B0604030504040204" pitchFamily="34" charset="0"/>
                <a:cs typeface="Tahoma" panose="020B0604030504040204" pitchFamily="34" charset="0"/>
              </a:rPr>
              <a:t> Muestral</a:t>
            </a:r>
            <a:endParaRPr lang="es-ES" altLang="es-CL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74" name="AutoShape 5">
            <a:extLst>
              <a:ext uri="{FF2B5EF4-FFF2-40B4-BE49-F238E27FC236}">
                <a16:creationId xmlns:a16="http://schemas.microsoft.com/office/drawing/2014/main" id="{1D04B5C3-1980-41A0-E7E2-E16F1C2E0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4791075"/>
            <a:ext cx="2139950" cy="7429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1600">
                <a:latin typeface="Tahoma" panose="020B0604030504040204" pitchFamily="34" charset="0"/>
                <a:cs typeface="Tahoma" panose="020B0604030504040204" pitchFamily="34" charset="0"/>
              </a:rPr>
              <a:t>Seleccionar un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1600">
                <a:latin typeface="Tahoma" panose="020B0604030504040204" pitchFamily="34" charset="0"/>
                <a:cs typeface="Tahoma" panose="020B0604030504040204" pitchFamily="34" charset="0"/>
              </a:rPr>
              <a:t>Procedimiento Muestral</a:t>
            </a:r>
            <a:endParaRPr lang="es-ES" altLang="es-CL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75" name="AutoShape 6">
            <a:extLst>
              <a:ext uri="{FF2B5EF4-FFF2-40B4-BE49-F238E27FC236}">
                <a16:creationId xmlns:a16="http://schemas.microsoft.com/office/drawing/2014/main" id="{023F5F8B-31BB-7B14-4CC8-C0C6D2CB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5876925"/>
            <a:ext cx="2125662" cy="7429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1600">
                <a:latin typeface="Tahoma" panose="020B0604030504040204" pitchFamily="34" charset="0"/>
                <a:cs typeface="Tahoma" panose="020B0604030504040204" pitchFamily="34" charset="0"/>
              </a:rPr>
              <a:t>Seleccionar la Muestra</a:t>
            </a:r>
            <a:endParaRPr lang="es-ES" altLang="es-CL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76" name="AutoShape 7">
            <a:extLst>
              <a:ext uri="{FF2B5EF4-FFF2-40B4-BE49-F238E27FC236}">
                <a16:creationId xmlns:a16="http://schemas.microsoft.com/office/drawing/2014/main" id="{50EFD7B3-B8BF-A72D-C7DD-6F6553E1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140075"/>
            <a:ext cx="2201863" cy="13335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1600">
                <a:latin typeface="Tahoma" panose="020B0604030504040204" pitchFamily="34" charset="0"/>
                <a:cs typeface="Tahoma" panose="020B0604030504040204" pitchFamily="34" charset="0"/>
              </a:rPr>
              <a:t>¿ Determinar</a:t>
            </a:r>
            <a:r>
              <a:rPr lang="es-ES_tradnl" altLang="es-CL" sz="12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_tradnl" altLang="es-CL" sz="1600">
                <a:latin typeface="Tahoma" panose="020B0604030504040204" pitchFamily="34" charset="0"/>
                <a:cs typeface="Tahoma" panose="020B0604030504040204" pitchFamily="34" charset="0"/>
              </a:rPr>
              <a:t>el tamaño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1600">
                <a:latin typeface="Tahoma" panose="020B0604030504040204" pitchFamily="34" charset="0"/>
                <a:cs typeface="Tahoma" panose="020B0604030504040204" pitchFamily="34" charset="0"/>
              </a:rPr>
              <a:t>de la muestra ?</a:t>
            </a:r>
            <a:endParaRPr lang="es-ES" altLang="es-CL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3744BB0F-5D25-5C4E-690F-24002F5D1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063" y="446722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s-CL" sz="2600" ker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D269FBC-D15E-D09F-C6B8-17F1B5E6F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063" y="280987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s-CL" sz="2600" ker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2AF48A5-A8FC-F3D2-B4CB-2B7B13CB8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3" y="1736725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s-CL" sz="2600" ker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F25A73E-F2A3-2723-DDD0-082F6C8EB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9350" y="553720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s-CL" sz="2600" ker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81" name="Text Box 12">
            <a:extLst>
              <a:ext uri="{FF2B5EF4-FFF2-40B4-BE49-F238E27FC236}">
                <a16:creationId xmlns:a16="http://schemas.microsoft.com/office/drawing/2014/main" id="{3EB949A7-7231-DFC7-F87E-B945E3960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885825"/>
            <a:ext cx="1163638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1800">
                <a:latin typeface="Tahoma" panose="020B0604030504040204" pitchFamily="34" charset="0"/>
                <a:cs typeface="Tahoma" panose="020B0604030504040204" pitchFamily="34" charset="0"/>
              </a:rPr>
              <a:t>Paso 1</a:t>
            </a:r>
            <a:endParaRPr lang="es-ES" altLang="es-CL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82" name="Text Box 13">
            <a:extLst>
              <a:ext uri="{FF2B5EF4-FFF2-40B4-BE49-F238E27FC236}">
                <a16:creationId xmlns:a16="http://schemas.microsoft.com/office/drawing/2014/main" id="{B01F582C-98C4-2FCA-372A-C2A561D39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2276475"/>
            <a:ext cx="11938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1800">
                <a:latin typeface="Tahoma" panose="020B0604030504040204" pitchFamily="34" charset="0"/>
                <a:cs typeface="Tahoma" panose="020B0604030504040204" pitchFamily="34" charset="0"/>
              </a:rPr>
              <a:t>Paso 2</a:t>
            </a:r>
            <a:endParaRPr lang="es-ES" altLang="es-CL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83" name="Text Box 14">
            <a:extLst>
              <a:ext uri="{FF2B5EF4-FFF2-40B4-BE49-F238E27FC236}">
                <a16:creationId xmlns:a16="http://schemas.microsoft.com/office/drawing/2014/main" id="{C4F0FD36-243B-F680-5A49-EA8868AE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3573463"/>
            <a:ext cx="1090613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1800">
                <a:latin typeface="Tahoma" panose="020B0604030504040204" pitchFamily="34" charset="0"/>
                <a:cs typeface="Tahoma" panose="020B0604030504040204" pitchFamily="34" charset="0"/>
              </a:rPr>
              <a:t>Paso 3</a:t>
            </a:r>
            <a:endParaRPr lang="es-ES" altLang="es-CL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84" name="Text Box 15">
            <a:extLst>
              <a:ext uri="{FF2B5EF4-FFF2-40B4-BE49-F238E27FC236}">
                <a16:creationId xmlns:a16="http://schemas.microsoft.com/office/drawing/2014/main" id="{226B33AC-E628-76FA-CB01-2638FC3D8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4941888"/>
            <a:ext cx="1031875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1800">
                <a:latin typeface="Tahoma" panose="020B0604030504040204" pitchFamily="34" charset="0"/>
                <a:cs typeface="Tahoma" panose="020B0604030504040204" pitchFamily="34" charset="0"/>
              </a:rPr>
              <a:t>Paso 4</a:t>
            </a:r>
            <a:endParaRPr lang="es-ES" altLang="es-CL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785" name="Text Box 16">
            <a:extLst>
              <a:ext uri="{FF2B5EF4-FFF2-40B4-BE49-F238E27FC236}">
                <a16:creationId xmlns:a16="http://schemas.microsoft.com/office/drawing/2014/main" id="{607582BD-12B4-B75C-1E27-D0440251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6092825"/>
            <a:ext cx="1163637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CL" sz="1800">
                <a:latin typeface="Tahoma" panose="020B0604030504040204" pitchFamily="34" charset="0"/>
                <a:cs typeface="Tahoma" panose="020B0604030504040204" pitchFamily="34" charset="0"/>
              </a:rPr>
              <a:t>Paso 5</a:t>
            </a:r>
            <a:endParaRPr lang="es-ES" altLang="es-CL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0950C5D2-25DD-0C68-20D1-5E022B71AB58}"/>
              </a:ext>
            </a:extLst>
          </p:cNvPr>
          <p:cNvSpPr>
            <a:spLocks/>
          </p:cNvSpPr>
          <p:nvPr/>
        </p:nvSpPr>
        <p:spPr bwMode="auto">
          <a:xfrm>
            <a:off x="4440238" y="979488"/>
            <a:ext cx="576262" cy="5472112"/>
          </a:xfrm>
          <a:prstGeom prst="leftBracket">
            <a:avLst>
              <a:gd name="adj" fmla="val 79132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Tx/>
              <a:defRPr/>
            </a:pPr>
            <a:endParaRPr kumimoji="1" lang="es-CL" altLang="es-CL" sz="2600" ker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C78AAF0-9894-6FB9-3B08-C095F5540F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42D2D-502E-40E4-9A67-D2BCEFCFE69D}" type="slidenum">
              <a:rPr lang="es-ES" altLang="es-CL" smtClean="0"/>
              <a:pPr>
                <a:defRPr/>
              </a:pPr>
              <a:t>16</a:t>
            </a:fld>
            <a:endParaRPr lang="es-ES" altLang="es-C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10667-B752-1647-970A-CF8FA2C18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60350"/>
            <a:ext cx="8153400" cy="11049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Arial Narrow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Arial Narrow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Arial Narrow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Arial Narrow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Arial Narrow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Arial Narrow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Arial Narrow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Arial Narrow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CL" sz="3200" kern="0" dirty="0">
                <a:solidFill>
                  <a:schemeClr val="tx1"/>
                </a:solidFill>
                <a:latin typeface="Arial Narrow"/>
              </a:rPr>
              <a:t>Forma de determinación del tamaño de la muestra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E60CC-DC8C-F8EA-BD4B-09893D001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1628775"/>
            <a:ext cx="8713787" cy="4687888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2"/>
              </a:buBlip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CC"/>
              </a:buClr>
              <a:buSzPct val="105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BABE90"/>
              </a:buClr>
              <a:defRPr/>
            </a:pPr>
            <a:r>
              <a:rPr lang="es-ES" altLang="es-CL" sz="2500" b="1" kern="0" dirty="0">
                <a:solidFill>
                  <a:srgbClr val="FF0000"/>
                </a:solidFill>
                <a:latin typeface="Arial Narrow"/>
              </a:rPr>
              <a:t>POBLACIÓN INFINITA</a:t>
            </a:r>
            <a:r>
              <a:rPr lang="es-ES" altLang="es-CL" sz="2500" b="1" kern="0" dirty="0">
                <a:solidFill>
                  <a:srgbClr val="BABE90"/>
                </a:solidFill>
                <a:latin typeface="Arial Narrow"/>
              </a:rPr>
              <a:t> </a:t>
            </a:r>
            <a:r>
              <a:rPr lang="es-ES" altLang="es-CL" sz="2500" b="1" kern="0" dirty="0">
                <a:latin typeface="Arial Narrow"/>
              </a:rPr>
              <a:t>(más de 100.000 elementos)</a:t>
            </a: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r>
              <a:rPr lang="es-ES" altLang="es-CL" sz="2500" b="1" kern="0" dirty="0">
                <a:latin typeface="Arial Narrow"/>
              </a:rPr>
              <a:t>	</a:t>
            </a:r>
            <a:r>
              <a:rPr lang="es-ES" altLang="es-CL" sz="2000" b="1" kern="0" dirty="0">
                <a:latin typeface="Arial Narrow"/>
              </a:rPr>
              <a:t>¿Tamaño n?:</a:t>
            </a: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endParaRPr lang="es-ES" altLang="es-CL" sz="2100" b="1" kern="0" dirty="0">
              <a:latin typeface="Arial Narrow"/>
            </a:endParaRP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endParaRPr lang="es-ES" altLang="es-CL" sz="2100" b="1" kern="0" dirty="0">
              <a:latin typeface="Arial Narrow"/>
            </a:endParaRP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endParaRPr lang="es-ES" altLang="es-CL" sz="2100" b="1" kern="0" dirty="0">
              <a:latin typeface="Arial Narrow"/>
            </a:endParaRP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r>
              <a:rPr lang="es-ES" altLang="es-CL" sz="2100" b="1" kern="0" dirty="0">
                <a:latin typeface="Arial Narrow"/>
              </a:rPr>
              <a:t>	PROPORCIONES:</a:t>
            </a: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r>
              <a:rPr lang="es-ES" altLang="es-CL" sz="2100" b="1" kern="0" dirty="0">
                <a:latin typeface="Arial Narrow"/>
              </a:rPr>
              <a:t>n: tamaño de la muestra.</a:t>
            </a: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r>
              <a:rPr lang="es-ES" altLang="es-CL" sz="2100" b="1" kern="0" dirty="0">
                <a:latin typeface="Arial Narrow"/>
              </a:rPr>
              <a:t>N: tamaño de la población.</a:t>
            </a: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r>
              <a:rPr lang="es-ES" altLang="es-CL" sz="2100" b="1" kern="0" dirty="0">
                <a:latin typeface="Arial Narrow"/>
              </a:rPr>
              <a:t>P: porcentaje de la población que posee una característica de interés.</a:t>
            </a: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r>
              <a:rPr lang="es-ES" altLang="es-CL" sz="2100" b="1" kern="0" dirty="0">
                <a:latin typeface="Arial Narrow"/>
              </a:rPr>
              <a:t>Q: complementario de P.      Q=(1-P)</a:t>
            </a: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r>
              <a:rPr lang="es-ES" altLang="es-CL" sz="2100" b="1" kern="0" dirty="0">
                <a:latin typeface="Arial Narrow"/>
              </a:rPr>
              <a:t>Z: constante que depende del nivel de confianza prefijado.</a:t>
            </a:r>
          </a:p>
          <a:p>
            <a:pPr eaLnBrk="1" hangingPunct="1">
              <a:lnSpc>
                <a:spcPct val="80000"/>
              </a:lnSpc>
              <a:buClr>
                <a:srgbClr val="BABE90"/>
              </a:buClr>
              <a:buFontTx/>
              <a:buNone/>
              <a:defRPr/>
            </a:pPr>
            <a:r>
              <a:rPr lang="es-ES" altLang="es-CL" sz="2100" b="1" kern="0" dirty="0">
                <a:latin typeface="Arial Narrow"/>
              </a:rPr>
              <a:t>e: error absoluto.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F7BA47-FE51-CF50-75F5-F4068B793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821350"/>
              </p:ext>
            </p:extLst>
          </p:nvPr>
        </p:nvGraphicFramePr>
        <p:xfrm>
          <a:off x="4500562" y="2228153"/>
          <a:ext cx="1584325" cy="110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736560" imgH="431640" progId="Equation.3">
                  <p:embed/>
                </p:oleObj>
              </mc:Choice>
              <mc:Fallback>
                <p:oleObj name="Ecuación" r:id="rId3" imgW="736560" imgH="4316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1F7BA47-FE51-CF50-75F5-F4068B793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228153"/>
                        <a:ext cx="1584325" cy="1104010"/>
                      </a:xfrm>
                      <a:prstGeom prst="rect">
                        <a:avLst/>
                      </a:prstGeom>
                      <a:solidFill>
                        <a:srgbClr val="CBCEAA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93E56DB-824B-3151-4EAE-FFDF82FC3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966087"/>
              </p:ext>
            </p:extLst>
          </p:nvPr>
        </p:nvGraphicFramePr>
        <p:xfrm>
          <a:off x="5015880" y="5429251"/>
          <a:ext cx="270994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638000" imgH="457200" progId="Equation.3">
                  <p:embed/>
                </p:oleObj>
              </mc:Choice>
              <mc:Fallback>
                <p:oleObj name="Ecuación" r:id="rId5" imgW="1638000" imgH="4572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93E56DB-824B-3151-4EAE-FFDF82FC3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5429251"/>
                        <a:ext cx="2709948" cy="887412"/>
                      </a:xfrm>
                      <a:prstGeom prst="rect">
                        <a:avLst/>
                      </a:prstGeom>
                      <a:solidFill>
                        <a:srgbClr val="CBCEAA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1">
            <a:extLst>
              <a:ext uri="{FF2B5EF4-FFF2-40B4-BE49-F238E27FC236}">
                <a16:creationId xmlns:a16="http://schemas.microsoft.com/office/drawing/2014/main" id="{FAC885FB-2712-C47A-A02E-0684460E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585" y="2421731"/>
            <a:ext cx="719137" cy="50323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kumimoji="1" lang="es-CL" sz="2600" kern="0">
              <a:latin typeface="Arial" charset="0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B9328B0C-E0B5-723A-2839-47957CC13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2133600"/>
          <a:ext cx="1584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640080" imgH="670670" progId="Equation.3">
                  <p:embed/>
                </p:oleObj>
              </mc:Choice>
              <mc:Fallback>
                <p:oleObj name="Ecuación" r:id="rId7" imgW="640080" imgH="670670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B9328B0C-E0B5-723A-2839-47957CC13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2133600"/>
                        <a:ext cx="1584325" cy="1079500"/>
                      </a:xfrm>
                      <a:prstGeom prst="rect">
                        <a:avLst/>
                      </a:prstGeom>
                      <a:solidFill>
                        <a:srgbClr val="ADADEB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>
            <a:extLst>
              <a:ext uri="{FF2B5EF4-FFF2-40B4-BE49-F238E27FC236}">
                <a16:creationId xmlns:a16="http://schemas.microsoft.com/office/drawing/2014/main" id="{8463946C-117E-A8D3-2282-2853B095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222" y="2399972"/>
            <a:ext cx="2807916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s-ES" altLang="es-CL" sz="1200" b="1" kern="0" dirty="0"/>
              <a:t>Factor de Corrección para Población finita                     (tamaño universo pequeño)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65648F6D-43CE-2BA0-C3F1-6E0640C8D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0" y="3933825"/>
          <a:ext cx="31511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2095500" imgH="457200" progId="Equation.3">
                  <p:embed/>
                </p:oleObj>
              </mc:Choice>
              <mc:Fallback>
                <p:oleObj name="Ecuación" r:id="rId9" imgW="2095500" imgH="457200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65648F6D-43CE-2BA0-C3F1-6E0640C8D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3933825"/>
                        <a:ext cx="3151188" cy="685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C11A382D-2B58-52D1-59F5-4F95D1D79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0" y="4941888"/>
          <a:ext cx="31670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1879600" imgH="444500" progId="Equation.3">
                  <p:embed/>
                </p:oleObj>
              </mc:Choice>
              <mc:Fallback>
                <p:oleObj name="Ecuación" r:id="rId11" imgW="1879600" imgH="444500" progId="Equation.3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C11A382D-2B58-52D1-59F5-4F95D1D79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4941888"/>
                        <a:ext cx="3167063" cy="6635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1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Marcador de número de diapositiva 1">
            <a:extLst>
              <a:ext uri="{FF2B5EF4-FFF2-40B4-BE49-F238E27FC236}">
                <a16:creationId xmlns:a16="http://schemas.microsoft.com/office/drawing/2014/main" id="{8A3F6D0A-7673-FED0-C300-B70D46175F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4367B-A9B1-4C0E-B6FE-99BBE9D2B22B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F4D6800-C6B7-C4F7-8BA2-8B4C5F94C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388" y="2298700"/>
          <a:ext cx="35814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2905531" imgH="1752381" progId="Paint.Picture">
                  <p:embed/>
                </p:oleObj>
              </mc:Choice>
              <mc:Fallback>
                <p:oleObj name="Imagen de mapa de bits" r:id="rId2" imgW="2905531" imgH="1752381" progId="Paint.Picture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5F4D6800-C6B7-C4F7-8BA2-8B4C5F94C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2298700"/>
                        <a:ext cx="35814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82DADC6-EB2A-4FD0-9F4B-402A7B3CF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4508500"/>
          <a:ext cx="79248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5180952" imgH="1343212" progId="Paint.Picture">
                  <p:embed/>
                </p:oleObj>
              </mc:Choice>
              <mc:Fallback>
                <p:oleObj name="Imagen de mapa de bits" r:id="rId4" imgW="5180952" imgH="1343212" progId="Paint.Picture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582DADC6-EB2A-4FD0-9F4B-402A7B3CF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508500"/>
                        <a:ext cx="792480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4">
            <a:extLst>
              <a:ext uri="{FF2B5EF4-FFF2-40B4-BE49-F238E27FC236}">
                <a16:creationId xmlns:a16="http://schemas.microsoft.com/office/drawing/2014/main" id="{85E2FB89-E28B-3688-2039-8651235E7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188913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2800">
                <a:solidFill>
                  <a:srgbClr val="000066"/>
                </a:solidFill>
                <a:latin typeface="Arial Black" panose="020B0A04020102020204" pitchFamily="34" charset="0"/>
              </a:rPr>
              <a:t>Números aleatorios</a:t>
            </a:r>
            <a:endParaRPr lang="es-ES" altLang="es-CL" sz="2800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5FAC666-43B8-7BD9-8953-6ADDD3035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981075"/>
            <a:ext cx="3028950" cy="914400"/>
          </a:xfrm>
          <a:prstGeom prst="wedgeRoundRectCallout">
            <a:avLst>
              <a:gd name="adj1" fmla="val -11319"/>
              <a:gd name="adj2" fmla="val 83690"/>
              <a:gd name="adj3" fmla="val 16667"/>
            </a:avLst>
          </a:prstGeom>
          <a:noFill/>
          <a:ln w="2857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1600" b="1" kern="0">
                <a:solidFill>
                  <a:srgbClr val="990033"/>
                </a:solidFill>
              </a:rPr>
              <a:t>Muestra de 50 alumnos de un centro con 3.000 matriculados</a:t>
            </a:r>
            <a:endParaRPr lang="es-ES" altLang="es-CL" sz="1600" b="1" kern="0">
              <a:solidFill>
                <a:srgbClr val="990033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7F520082-5037-EB96-F23A-3CE963EDD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1557338"/>
            <a:ext cx="5105400" cy="1852612"/>
          </a:xfrm>
          <a:prstGeom prst="foldedCorner">
            <a:avLst>
              <a:gd name="adj" fmla="val 12500"/>
            </a:avLst>
          </a:prstGeom>
          <a:noFill/>
          <a:ln w="38100">
            <a:solidFill>
              <a:srgbClr val="B62B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D1A0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857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857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0000"/>
              </a:buClr>
              <a:buFontTx/>
              <a:buNone/>
            </a:pPr>
            <a:r>
              <a:rPr lang="es-ES_tradnl" altLang="es-CL" sz="2000">
                <a:solidFill>
                  <a:srgbClr val="333399"/>
                </a:solidFill>
                <a:latin typeface="Arial Black" panose="020B0A04020102020204" pitchFamily="34" charset="0"/>
              </a:rPr>
              <a:t>Secuencias de dígitos del 0 al 9:</a:t>
            </a:r>
            <a:endParaRPr lang="es-ES_tradnl" altLang="es-CL" sz="2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>
                <a:srgbClr val="CC0000"/>
              </a:buClr>
              <a:buFontTx/>
              <a:buNone/>
            </a:pPr>
            <a:r>
              <a:rPr lang="es-ES_tradnl" altLang="es-CL" sz="2000" b="1">
                <a:solidFill>
                  <a:srgbClr val="333399"/>
                </a:solidFill>
                <a:latin typeface="Arial" panose="020B0604020202020204" pitchFamily="34" charset="0"/>
              </a:rPr>
              <a:t>Todos con igual probabilidad 1/10</a:t>
            </a:r>
          </a:p>
          <a:p>
            <a:pPr>
              <a:spcBef>
                <a:spcPct val="50000"/>
              </a:spcBef>
              <a:buClr>
                <a:srgbClr val="CC0000"/>
              </a:buClr>
              <a:buFontTx/>
              <a:buNone/>
            </a:pPr>
            <a:r>
              <a:rPr lang="es-ES_tradnl" altLang="es-CL" sz="2000" b="1">
                <a:solidFill>
                  <a:srgbClr val="333399"/>
                </a:solidFill>
                <a:latin typeface="Arial" panose="020B0604020202020204" pitchFamily="34" charset="0"/>
              </a:rPr>
              <a:t>Los dígitos se generan de forma 	independiente</a:t>
            </a:r>
            <a:endParaRPr lang="es-ES_tradnl" altLang="es-CL" sz="2000">
              <a:solidFill>
                <a:srgbClr val="333399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Marcador de número de diapositiva 1">
            <a:extLst>
              <a:ext uri="{FF2B5EF4-FFF2-40B4-BE49-F238E27FC236}">
                <a16:creationId xmlns:a16="http://schemas.microsoft.com/office/drawing/2014/main" id="{C55AC4F3-4766-239E-98B5-C81D07C40D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1E9BE-0E3E-4615-89D4-949A5626C9B7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EE55AF9-42F3-C8A4-BC07-9F4DA11F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188640"/>
            <a:ext cx="9360271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s-ES_tradnl" altLang="es-CL" sz="2400" dirty="0">
                <a:latin typeface="Verdana" panose="020B0604030504040204" pitchFamily="34" charset="0"/>
              </a:rPr>
              <a:t>Relación tamaña de la muestra </a:t>
            </a:r>
            <a:br>
              <a:rPr lang="es-ES_tradnl" altLang="es-CL" sz="2400" dirty="0">
                <a:latin typeface="Verdana" panose="020B0604030504040204" pitchFamily="34" charset="0"/>
              </a:rPr>
            </a:br>
            <a:r>
              <a:rPr lang="es-ES_tradnl" altLang="es-CL" sz="2400" dirty="0">
                <a:latin typeface="Verdana" panose="020B0604030504040204" pitchFamily="34" charset="0"/>
              </a:rPr>
              <a:t>y el error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E85C1109-BC75-2EDD-4F19-B95A5863C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80946"/>
              </p:ext>
            </p:extLst>
          </p:nvPr>
        </p:nvGraphicFramePr>
        <p:xfrm>
          <a:off x="1775520" y="1233215"/>
          <a:ext cx="8467725" cy="508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7893" name="Picture 4">
            <a:extLst>
              <a:ext uri="{FF2B5EF4-FFF2-40B4-BE49-F238E27FC236}">
                <a16:creationId xmlns:a16="http://schemas.microsoft.com/office/drawing/2014/main" id="{4077BD1B-FE90-8549-255F-3B1FA348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719" y="1628800"/>
            <a:ext cx="3883025" cy="2232025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  <a:miter lim="800000"/>
            <a:headEnd type="none" w="lg" len="sm"/>
            <a:tailEnd type="none" w="lg" len="sm"/>
          </a:ln>
          <a:effectLst>
            <a:outerShdw dist="107763" dir="18900000" algn="ctr" rotWithShape="0">
              <a:srgbClr val="238DDD"/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Marcador de número de diapositiva 1">
            <a:extLst>
              <a:ext uri="{FF2B5EF4-FFF2-40B4-BE49-F238E27FC236}">
                <a16:creationId xmlns:a16="http://schemas.microsoft.com/office/drawing/2014/main" id="{1E798698-697F-4417-CDF2-B34A0CB20B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B24FE-4428-4D95-8C11-0CE475EA15AD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38915" name="Marcador de número de diapositiva 2">
            <a:extLst>
              <a:ext uri="{FF2B5EF4-FFF2-40B4-BE49-F238E27FC236}">
                <a16:creationId xmlns:a16="http://schemas.microsoft.com/office/drawing/2014/main" id="{452B9356-FD31-CAD2-A0A4-C08D165FEC35}"/>
              </a:ext>
            </a:extLst>
          </p:cNvPr>
          <p:cNvSpPr txBox="1">
            <a:spLocks/>
          </p:cNvSpPr>
          <p:nvPr/>
        </p:nvSpPr>
        <p:spPr bwMode="auto">
          <a:xfrm>
            <a:off x="8680450" y="64246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 sz="800" b="1">
                <a:solidFill>
                  <a:srgbClr val="40458C"/>
                </a:solidFill>
                <a:latin typeface="Tahoma" panose="020B0604030504040204" pitchFamily="34" charset="0"/>
              </a:rPr>
              <a:t>Encuestas por muestreo    </a:t>
            </a:r>
            <a:fld id="{31D9BA77-32A1-4564-91DB-E5D0130FF4CA}" type="slidenum">
              <a:rPr lang="es-ES" altLang="es-CL" sz="800" b="1">
                <a:solidFill>
                  <a:srgbClr val="40458C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s-ES" altLang="es-CL" sz="800" b="1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B3E46-6263-90FE-5ACD-98617470E350}"/>
              </a:ext>
            </a:extLst>
          </p:cNvPr>
          <p:cNvGrpSpPr>
            <a:grpSpLocks/>
          </p:cNvGrpSpPr>
          <p:nvPr/>
        </p:nvGrpSpPr>
        <p:grpSpPr bwMode="auto">
          <a:xfrm>
            <a:off x="1898650" y="1547813"/>
            <a:ext cx="2100263" cy="1887537"/>
            <a:chOff x="768" y="624"/>
            <a:chExt cx="1323" cy="11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DE30A5-62DA-5028-85BD-369AF9045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624"/>
              <a:ext cx="1323" cy="1189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529F2061-02B5-5ACE-3F37-47C7E540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285"/>
              <a:ext cx="152" cy="149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4FB0AD1-178A-EA34-7CE1-B72DD7A0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997"/>
              <a:ext cx="265" cy="149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3440E87A-8201-6459-1CB2-CF1248BE8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525"/>
              <a:ext cx="151" cy="150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483ACDA3-CDAA-1207-F779-2D5E98BAB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997"/>
              <a:ext cx="303" cy="224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2033BC3A-D59C-D119-8857-E6CE0F71D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709"/>
              <a:ext cx="113" cy="112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68291C1F-B987-7B61-CE21-1E085CC7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1333"/>
              <a:ext cx="227" cy="187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3361DC34-8D6C-2EAC-1C90-CEF4C9C78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997"/>
              <a:ext cx="227" cy="187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A4FBD94B-A58B-BC41-607C-418933298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1525"/>
              <a:ext cx="151" cy="150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A25D70DD-0249-8B9D-8AF0-B030DF23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520"/>
              <a:ext cx="114" cy="112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021CA50D-C2CF-94D6-EC24-6E69C1ED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709"/>
              <a:ext cx="302" cy="261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33C08E21-911C-7A82-C472-D05F5F2F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184"/>
              <a:ext cx="151" cy="149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EF097F36-7704-9758-1B81-360E16FA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1285"/>
              <a:ext cx="265" cy="149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2 w 21600"/>
                <a:gd name="T9" fmla="*/ 1 h 21600"/>
                <a:gd name="T10" fmla="*/ 3 w 21600"/>
                <a:gd name="T11" fmla="*/ 1 h 21600"/>
                <a:gd name="T12" fmla="*/ 3 w 21600"/>
                <a:gd name="T13" fmla="*/ 1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9 w 21600"/>
                <a:gd name="T25" fmla="*/ 3189 h 21600"/>
                <a:gd name="T26" fmla="*/ 18421 w 21600"/>
                <a:gd name="T27" fmla="*/ 184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21AECDCC-F953-329E-B3E7-9B77F6020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757"/>
              <a:ext cx="265" cy="187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2 w 21600"/>
                <a:gd name="T9" fmla="*/ 2 h 21600"/>
                <a:gd name="T10" fmla="*/ 3 w 21600"/>
                <a:gd name="T11" fmla="*/ 1 h 21600"/>
                <a:gd name="T12" fmla="*/ 3 w 21600"/>
                <a:gd name="T13" fmla="*/ 1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9 w 21600"/>
                <a:gd name="T25" fmla="*/ 3119 h 21600"/>
                <a:gd name="T26" fmla="*/ 18421 w 21600"/>
                <a:gd name="T27" fmla="*/ 18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A128F1-E57D-8307-2CF3-BCE3223F99D9}"/>
              </a:ext>
            </a:extLst>
          </p:cNvPr>
          <p:cNvGrpSpPr>
            <a:grpSpLocks/>
          </p:cNvGrpSpPr>
          <p:nvPr/>
        </p:nvGrpSpPr>
        <p:grpSpPr bwMode="auto">
          <a:xfrm>
            <a:off x="6623050" y="1571625"/>
            <a:ext cx="2100263" cy="1887538"/>
            <a:chOff x="1232" y="875"/>
            <a:chExt cx="1323" cy="11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72FB2D-76A4-B731-604F-B0262DC5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875"/>
              <a:ext cx="1323" cy="1189"/>
            </a:xfrm>
            <a:prstGeom prst="rect">
              <a:avLst/>
            </a:prstGeom>
            <a:noFill/>
            <a:ln w="25400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2D78710D-09C6-4F68-0895-B816A9F0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152" cy="149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2A57B79C-F694-1BBD-1FA2-78ADFF4CC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48"/>
              <a:ext cx="265" cy="149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438D9A14-FE07-5D93-C42B-BC2D7900A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51" cy="150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0C75BA1D-44FE-C33A-5B4B-ACA8115F3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48"/>
              <a:ext cx="303" cy="224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C657B5A6-2F66-E3FC-2E63-4FEAC48FD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60"/>
              <a:ext cx="113" cy="112"/>
            </a:xfrm>
            <a:prstGeom prst="triangle">
              <a:avLst>
                <a:gd name="adj" fmla="val 50000"/>
              </a:avLst>
            </a:prstGeom>
            <a:solidFill>
              <a:srgbClr val="339933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6" name="AutoShape 25">
              <a:extLst>
                <a:ext uri="{FF2B5EF4-FFF2-40B4-BE49-F238E27FC236}">
                  <a16:creationId xmlns:a16="http://schemas.microsoft.com/office/drawing/2014/main" id="{EEA377EA-5BE9-7E55-064C-E1C137D8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584"/>
              <a:ext cx="227" cy="187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7" name="AutoShape 26">
              <a:extLst>
                <a:ext uri="{FF2B5EF4-FFF2-40B4-BE49-F238E27FC236}">
                  <a16:creationId xmlns:a16="http://schemas.microsoft.com/office/drawing/2014/main" id="{FB21DAE8-425D-CC7F-E501-14388D151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48"/>
              <a:ext cx="227" cy="187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8" name="AutoShape 27">
              <a:extLst>
                <a:ext uri="{FF2B5EF4-FFF2-40B4-BE49-F238E27FC236}">
                  <a16:creationId xmlns:a16="http://schemas.microsoft.com/office/drawing/2014/main" id="{9DF614AD-387A-CD57-30D9-5EF82AD84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76"/>
              <a:ext cx="151" cy="150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29" name="AutoShape 28">
              <a:extLst>
                <a:ext uri="{FF2B5EF4-FFF2-40B4-BE49-F238E27FC236}">
                  <a16:creationId xmlns:a16="http://schemas.microsoft.com/office/drawing/2014/main" id="{BB3E6164-7364-F8AC-E5F6-B227E078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1771"/>
              <a:ext cx="114" cy="112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30" name="AutoShape 29">
              <a:extLst>
                <a:ext uri="{FF2B5EF4-FFF2-40B4-BE49-F238E27FC236}">
                  <a16:creationId xmlns:a16="http://schemas.microsoft.com/office/drawing/2014/main" id="{6693E960-0523-F343-896A-39415383D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302" cy="261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1C3831DB-80C2-396E-826E-F0327F555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1435"/>
              <a:ext cx="151" cy="149"/>
            </a:xfrm>
            <a:prstGeom prst="octagon">
              <a:avLst>
                <a:gd name="adj" fmla="val 29287"/>
              </a:avLst>
            </a:prstGeom>
            <a:solidFill>
              <a:srgbClr val="9999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32" name="AutoShape 31">
              <a:extLst>
                <a:ext uri="{FF2B5EF4-FFF2-40B4-BE49-F238E27FC236}">
                  <a16:creationId xmlns:a16="http://schemas.microsoft.com/office/drawing/2014/main" id="{333C3945-434C-4BDB-A2B5-6649F2D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36"/>
              <a:ext cx="265" cy="149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2 w 21600"/>
                <a:gd name="T9" fmla="*/ 1 h 21600"/>
                <a:gd name="T10" fmla="*/ 3 w 21600"/>
                <a:gd name="T11" fmla="*/ 1 h 21600"/>
                <a:gd name="T12" fmla="*/ 3 w 21600"/>
                <a:gd name="T13" fmla="*/ 1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9 w 21600"/>
                <a:gd name="T25" fmla="*/ 3189 h 21600"/>
                <a:gd name="T26" fmla="*/ 18421 w 21600"/>
                <a:gd name="T27" fmla="*/ 184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1DABE5F7-216A-EF20-41D8-269578672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08"/>
              <a:ext cx="265" cy="187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2 w 21600"/>
                <a:gd name="T9" fmla="*/ 2 h 21600"/>
                <a:gd name="T10" fmla="*/ 3 w 21600"/>
                <a:gd name="T11" fmla="*/ 1 h 21600"/>
                <a:gd name="T12" fmla="*/ 3 w 21600"/>
                <a:gd name="T13" fmla="*/ 1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9 w 21600"/>
                <a:gd name="T25" fmla="*/ 3119 h 21600"/>
                <a:gd name="T26" fmla="*/ 18421 w 21600"/>
                <a:gd name="T27" fmla="*/ 1848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2A7618-AF23-15A3-4170-8AFE9C2A8297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3529013"/>
            <a:ext cx="420688" cy="1684337"/>
            <a:chOff x="1275" y="2308"/>
            <a:chExt cx="265" cy="1061"/>
          </a:xfrm>
        </p:grpSpPr>
        <p:sp>
          <p:nvSpPr>
            <p:cNvPr id="35" name="AutoShape 34">
              <a:extLst>
                <a:ext uri="{FF2B5EF4-FFF2-40B4-BE49-F238E27FC236}">
                  <a16:creationId xmlns:a16="http://schemas.microsoft.com/office/drawing/2014/main" id="{84C3974D-491E-F8B5-9486-160DBABFD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2308"/>
              <a:ext cx="144" cy="816"/>
            </a:xfrm>
            <a:prstGeom prst="downArrow">
              <a:avLst>
                <a:gd name="adj1" fmla="val 50000"/>
                <a:gd name="adj2" fmla="val 141667"/>
              </a:avLst>
            </a:prstGeom>
            <a:solidFill>
              <a:srgbClr val="3333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36" name="AutoShape 35">
              <a:extLst>
                <a:ext uri="{FF2B5EF4-FFF2-40B4-BE49-F238E27FC236}">
                  <a16:creationId xmlns:a16="http://schemas.microsoft.com/office/drawing/2014/main" id="{4180F4C6-D357-B307-A6A4-8A248D09B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3220"/>
              <a:ext cx="265" cy="149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2 w 21600"/>
                <a:gd name="T9" fmla="*/ 1 h 21600"/>
                <a:gd name="T10" fmla="*/ 3 w 21600"/>
                <a:gd name="T11" fmla="*/ 1 h 21600"/>
                <a:gd name="T12" fmla="*/ 3 w 21600"/>
                <a:gd name="T13" fmla="*/ 1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9 w 21600"/>
                <a:gd name="T25" fmla="*/ 3189 h 21600"/>
                <a:gd name="T26" fmla="*/ 18421 w 21600"/>
                <a:gd name="T27" fmla="*/ 184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0AAC09-E04E-2C8F-124F-9DC3E0374928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3452813"/>
            <a:ext cx="420688" cy="1600200"/>
            <a:chOff x="3936" y="2308"/>
            <a:chExt cx="265" cy="1008"/>
          </a:xfrm>
        </p:grpSpPr>
        <p:sp>
          <p:nvSpPr>
            <p:cNvPr id="38" name="AutoShape 37">
              <a:extLst>
                <a:ext uri="{FF2B5EF4-FFF2-40B4-BE49-F238E27FC236}">
                  <a16:creationId xmlns:a16="http://schemas.microsoft.com/office/drawing/2014/main" id="{E8805F8D-C7EC-B77A-5B16-379D8A61F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308"/>
              <a:ext cx="144" cy="816"/>
            </a:xfrm>
            <a:prstGeom prst="downArrow">
              <a:avLst>
                <a:gd name="adj1" fmla="val 50000"/>
                <a:gd name="adj2" fmla="val 141667"/>
              </a:avLst>
            </a:prstGeom>
            <a:solidFill>
              <a:srgbClr val="3333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39" name="AutoShape 38">
              <a:extLst>
                <a:ext uri="{FF2B5EF4-FFF2-40B4-BE49-F238E27FC236}">
                  <a16:creationId xmlns:a16="http://schemas.microsoft.com/office/drawing/2014/main" id="{0F32D6F7-0A37-55A4-7D10-8594A5988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167"/>
              <a:ext cx="265" cy="149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2 w 21600"/>
                <a:gd name="T9" fmla="*/ 1 h 21600"/>
                <a:gd name="T10" fmla="*/ 3 w 21600"/>
                <a:gd name="T11" fmla="*/ 1 h 21600"/>
                <a:gd name="T12" fmla="*/ 3 w 21600"/>
                <a:gd name="T13" fmla="*/ 1 h 21600"/>
                <a:gd name="T14" fmla="*/ 3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9 w 21600"/>
                <a:gd name="T25" fmla="*/ 3189 h 21600"/>
                <a:gd name="T26" fmla="*/ 18421 w 21600"/>
                <a:gd name="T27" fmla="*/ 184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0" name="AutoShape 39">
            <a:extLst>
              <a:ext uri="{FF2B5EF4-FFF2-40B4-BE49-F238E27FC236}">
                <a16:creationId xmlns:a16="http://schemas.microsoft.com/office/drawing/2014/main" id="{DE7EDE9F-7463-0D7A-DB44-B8E8E090479F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889250" y="3529013"/>
            <a:ext cx="228600" cy="1295400"/>
          </a:xfrm>
          <a:prstGeom prst="downArrow">
            <a:avLst>
              <a:gd name="adj1" fmla="val 50000"/>
              <a:gd name="adj2" fmla="val 141667"/>
            </a:avLst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CL" altLang="es-CL" sz="2400" kern="0">
              <a:solidFill>
                <a:srgbClr val="40458C"/>
              </a:solidFill>
            </a:endParaRPr>
          </a:p>
        </p:txBody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id="{984DC589-B347-3785-A993-560A8A365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3833813"/>
            <a:ext cx="2895600" cy="992187"/>
          </a:xfrm>
          <a:prstGeom prst="wedgeRoundRectCallout">
            <a:avLst>
              <a:gd name="adj1" fmla="val -63324"/>
              <a:gd name="adj2" fmla="val -47440"/>
              <a:gd name="adj3" fmla="val 16667"/>
            </a:avLst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1800" kern="0">
                <a:solidFill>
                  <a:srgbClr val="333399"/>
                </a:solidFill>
              </a:rPr>
              <a:t>Una vez observada la unidad seleccionada se reintegra a la población</a:t>
            </a: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431980AF-DC40-FA11-D9DC-0B815A8A2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1090613"/>
            <a:ext cx="260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2000" b="1">
                <a:solidFill>
                  <a:srgbClr val="CC0000"/>
                </a:solidFill>
                <a:latin typeface="Arial Rounded MT Bold" panose="020F0704030504030204" pitchFamily="34" charset="0"/>
              </a:rPr>
              <a:t>CON REPOSICIÓN</a:t>
            </a:r>
          </a:p>
        </p:txBody>
      </p:sp>
      <p:sp>
        <p:nvSpPr>
          <p:cNvPr id="43" name="AutoShape 44">
            <a:extLst>
              <a:ext uri="{FF2B5EF4-FFF2-40B4-BE49-F238E27FC236}">
                <a16:creationId xmlns:a16="http://schemas.microsoft.com/office/drawing/2014/main" id="{B7BEC85A-1E93-A29B-19B1-2224E64CF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850" y="3910013"/>
            <a:ext cx="3048000" cy="992187"/>
          </a:xfrm>
          <a:prstGeom prst="wedgeRoundRectCallout">
            <a:avLst>
              <a:gd name="adj1" fmla="val -49792"/>
              <a:gd name="adj2" fmla="val -78819"/>
              <a:gd name="adj3" fmla="val 16667"/>
            </a:avLst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1800" kern="0">
                <a:solidFill>
                  <a:srgbClr val="333399"/>
                </a:solidFill>
              </a:rPr>
              <a:t>Las unidades seleccionadas no se reintegran a la población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B0CDD746-8B30-9BB2-9FF6-0345D2C8D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862013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000" b="1">
                <a:solidFill>
                  <a:srgbClr val="CC0000"/>
                </a:solidFill>
                <a:latin typeface="Arial Rounded MT Bold" panose="020F0704030504030204" pitchFamily="34" charset="0"/>
              </a:rPr>
              <a:t>SIN REPOSICIÓN</a:t>
            </a:r>
          </a:p>
        </p:txBody>
      </p:sp>
      <p:sp>
        <p:nvSpPr>
          <p:cNvPr id="38925" name="Rectangle 47">
            <a:extLst>
              <a:ext uri="{FF2B5EF4-FFF2-40B4-BE49-F238E27FC236}">
                <a16:creationId xmlns:a16="http://schemas.microsoft.com/office/drawing/2014/main" id="{D47B9E84-FA57-E5F4-3784-CCFB2F26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328613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Muestreo simple</a:t>
            </a:r>
            <a:endParaRPr lang="es-ES" altLang="es-CL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Rectangle 49">
            <a:extLst>
              <a:ext uri="{FF2B5EF4-FFF2-40B4-BE49-F238E27FC236}">
                <a16:creationId xmlns:a16="http://schemas.microsoft.com/office/drawing/2014/main" id="{CC8AC61C-EB06-A845-E343-FC4E29A2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5516563"/>
            <a:ext cx="4757737" cy="9540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>
            <a:spAutoFit/>
          </a:bodyPr>
          <a:lstStyle>
            <a:lvl1pPr defTabSz="3810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810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810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810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810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600" b="1" kern="0" dirty="0">
                <a:solidFill>
                  <a:srgbClr val="000066"/>
                </a:solidFill>
              </a:rPr>
              <a:t> Cada unidad </a:t>
            </a:r>
            <a:r>
              <a:rPr lang="es-ES_tradnl" altLang="es-CL" sz="1600" b="1" kern="0" dirty="0">
                <a:solidFill>
                  <a:srgbClr val="CC0000"/>
                </a:solidFill>
              </a:rPr>
              <a:t>puede aparecer a lo sumo una vez</a:t>
            </a:r>
            <a:r>
              <a:rPr lang="es-ES_tradnl" altLang="es-CL" sz="1600" b="1" kern="0" dirty="0">
                <a:solidFill>
                  <a:srgbClr val="000066"/>
                </a:solidFill>
              </a:rPr>
              <a:t> en la muestra</a:t>
            </a:r>
          </a:p>
          <a:p>
            <a:pPr marL="342900" indent="-34290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600" b="1" kern="0" dirty="0">
                <a:solidFill>
                  <a:srgbClr val="000066"/>
                </a:solidFill>
              </a:rPr>
              <a:t> Las extracciones </a:t>
            </a:r>
            <a:r>
              <a:rPr lang="es-ES_tradnl" altLang="es-CL" sz="1600" b="1" kern="0" dirty="0">
                <a:solidFill>
                  <a:srgbClr val="CC0000"/>
                </a:solidFill>
              </a:rPr>
              <a:t>no</a:t>
            </a:r>
            <a:r>
              <a:rPr lang="es-ES_tradnl" altLang="es-CL" sz="1600" b="1" kern="0" dirty="0">
                <a:solidFill>
                  <a:srgbClr val="000066"/>
                </a:solidFill>
              </a:rPr>
              <a:t> son independientes</a:t>
            </a:r>
          </a:p>
        </p:txBody>
      </p:sp>
      <p:sp>
        <p:nvSpPr>
          <p:cNvPr id="47" name="Rectangle 48">
            <a:extLst>
              <a:ext uri="{FF2B5EF4-FFF2-40B4-BE49-F238E27FC236}">
                <a16:creationId xmlns:a16="http://schemas.microsoft.com/office/drawing/2014/main" id="{92D1B0E1-6162-F175-A892-058FA3D4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5516563"/>
            <a:ext cx="4535487" cy="9540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>
            <a:spAutoFit/>
          </a:bodyPr>
          <a:lstStyle>
            <a:lvl1pPr defTabSz="3810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810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810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810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810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85750" indent="-28575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600" b="1" kern="0" dirty="0">
                <a:solidFill>
                  <a:srgbClr val="000066"/>
                </a:solidFill>
              </a:rPr>
              <a:t> Cada unidad </a:t>
            </a:r>
            <a:r>
              <a:rPr lang="es-ES_tradnl" altLang="es-CL" sz="1600" b="1" kern="0" dirty="0">
                <a:solidFill>
                  <a:srgbClr val="CC0000"/>
                </a:solidFill>
              </a:rPr>
              <a:t>puede aparecer más de una vez</a:t>
            </a:r>
            <a:r>
              <a:rPr lang="es-ES_tradnl" altLang="es-CL" sz="1600" b="1" kern="0" dirty="0">
                <a:solidFill>
                  <a:srgbClr val="000066"/>
                </a:solidFill>
              </a:rPr>
              <a:t> en la muestra</a:t>
            </a:r>
          </a:p>
          <a:p>
            <a:pPr marL="285750" indent="-285750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600" b="1" kern="0" dirty="0">
                <a:solidFill>
                  <a:srgbClr val="000066"/>
                </a:solidFill>
              </a:rPr>
              <a:t> Las extracciones son independientes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2" grpId="0" autoUpdateAnimBg="0"/>
      <p:bldP spid="43" grpId="0" animBg="1" autoUpdateAnimBg="0"/>
      <p:bldP spid="44" grpId="0" autoUpdateAnimBg="0"/>
      <p:bldP spid="46" grpId="0" build="p" animBg="1" autoUpdateAnimBg="0"/>
      <p:bldP spid="47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Marcador de número de diapositiva 1">
            <a:extLst>
              <a:ext uri="{FF2B5EF4-FFF2-40B4-BE49-F238E27FC236}">
                <a16:creationId xmlns:a16="http://schemas.microsoft.com/office/drawing/2014/main" id="{041F46E9-67BE-B986-6EA3-61134C2A5E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CBA51-E4F6-43E8-9C71-E32B863AE069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grpSp>
        <p:nvGrpSpPr>
          <p:cNvPr id="7171" name="Group 2">
            <a:extLst>
              <a:ext uri="{FF2B5EF4-FFF2-40B4-BE49-F238E27FC236}">
                <a16:creationId xmlns:a16="http://schemas.microsoft.com/office/drawing/2014/main" id="{C4CD1377-6FB3-A349-1CC1-2DE17CBDC70F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908050"/>
            <a:ext cx="8551862" cy="5646738"/>
            <a:chOff x="181" y="480"/>
            <a:chExt cx="5387" cy="37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4ACB15-8E80-5242-C59B-03BBD2F82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480"/>
              <a:ext cx="5387" cy="3744"/>
            </a:xfrm>
            <a:prstGeom prst="rect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>
              <a:prstShdw prst="shdw17" dist="17961" dir="2700000">
                <a:srgbClr val="00003D"/>
              </a:prstShdw>
            </a:effec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4E617793-430C-661F-216F-BF4798210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816"/>
              <a:ext cx="2688" cy="3264"/>
            </a:xfrm>
            <a:prstGeom prst="wedgeRoundRectCallout">
              <a:avLst>
                <a:gd name="adj1" fmla="val 3236"/>
                <a:gd name="adj2" fmla="val -58213"/>
                <a:gd name="adj3" fmla="val 16667"/>
              </a:avLst>
            </a:prstGeom>
            <a:solidFill>
              <a:srgbClr val="FFFFCC"/>
            </a:solidFill>
            <a:ln w="38100">
              <a:solidFill>
                <a:srgbClr val="3333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>
                  <a:srgbClr val="CC0000"/>
                </a:buClr>
                <a:buSzTx/>
                <a:buFont typeface="Monotype Sorts" pitchFamily="2" charset="2"/>
                <a:buChar char="/"/>
                <a:defRPr/>
              </a:pPr>
              <a:endParaRPr lang="es-ES" altLang="es-CL" sz="1400" kern="0">
                <a:solidFill>
                  <a:srgbClr val="669900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7181" name="Group 5">
              <a:extLst>
                <a:ext uri="{FF2B5EF4-FFF2-40B4-BE49-F238E27FC236}">
                  <a16:creationId xmlns:a16="http://schemas.microsoft.com/office/drawing/2014/main" id="{67230357-85D7-ADBE-3C10-829E5FB1F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913"/>
              <a:ext cx="1200" cy="967"/>
              <a:chOff x="916" y="1609"/>
              <a:chExt cx="1228" cy="1159"/>
            </a:xfrm>
          </p:grpSpPr>
          <p:grpSp>
            <p:nvGrpSpPr>
              <p:cNvPr id="7340" name="Group 6">
                <a:extLst>
                  <a:ext uri="{FF2B5EF4-FFF2-40B4-BE49-F238E27FC236}">
                    <a16:creationId xmlns:a16="http://schemas.microsoft.com/office/drawing/2014/main" id="{53C13641-BC67-1873-77DB-F3B10F3CD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0" y="2234"/>
                <a:ext cx="635" cy="534"/>
                <a:chOff x="1350" y="2234"/>
                <a:chExt cx="635" cy="534"/>
              </a:xfrm>
            </p:grpSpPr>
            <p:sp>
              <p:nvSpPr>
                <p:cNvPr id="180" name="Freeform 7">
                  <a:extLst>
                    <a:ext uri="{FF2B5EF4-FFF2-40B4-BE49-F238E27FC236}">
                      <a16:creationId xmlns:a16="http://schemas.microsoft.com/office/drawing/2014/main" id="{7423BD99-FA0D-0CFA-EF13-A395C12F47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0" y="2242"/>
                  <a:ext cx="635" cy="526"/>
                </a:xfrm>
                <a:custGeom>
                  <a:avLst/>
                  <a:gdLst>
                    <a:gd name="T0" fmla="*/ 635 w 635"/>
                    <a:gd name="T1" fmla="*/ 527 h 528"/>
                    <a:gd name="T2" fmla="*/ 635 w 635"/>
                    <a:gd name="T3" fmla="*/ 254 h 528"/>
                    <a:gd name="T4" fmla="*/ 625 w 635"/>
                    <a:gd name="T5" fmla="*/ 35 h 528"/>
                    <a:gd name="T6" fmla="*/ 304 w 635"/>
                    <a:gd name="T7" fmla="*/ 0 h 528"/>
                    <a:gd name="T8" fmla="*/ 9 w 635"/>
                    <a:gd name="T9" fmla="*/ 31 h 528"/>
                    <a:gd name="T10" fmla="*/ 7 w 635"/>
                    <a:gd name="T11" fmla="*/ 109 h 528"/>
                    <a:gd name="T12" fmla="*/ 0 w 635"/>
                    <a:gd name="T13" fmla="*/ 525 h 528"/>
                    <a:gd name="T14" fmla="*/ 65 w 635"/>
                    <a:gd name="T15" fmla="*/ 525 h 528"/>
                    <a:gd name="T16" fmla="*/ 65 w 635"/>
                    <a:gd name="T17" fmla="*/ 148 h 528"/>
                    <a:gd name="T18" fmla="*/ 191 w 635"/>
                    <a:gd name="T19" fmla="*/ 139 h 528"/>
                    <a:gd name="T20" fmla="*/ 575 w 635"/>
                    <a:gd name="T21" fmla="*/ 139 h 528"/>
                    <a:gd name="T22" fmla="*/ 581 w 635"/>
                    <a:gd name="T23" fmla="*/ 528 h 528"/>
                    <a:gd name="T24" fmla="*/ 635 w 635"/>
                    <a:gd name="T25" fmla="*/ 527 h 5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635" h="528">
                      <a:moveTo>
                        <a:pt x="635" y="527"/>
                      </a:moveTo>
                      <a:lnTo>
                        <a:pt x="635" y="254"/>
                      </a:lnTo>
                      <a:lnTo>
                        <a:pt x="625" y="35"/>
                      </a:lnTo>
                      <a:lnTo>
                        <a:pt x="304" y="0"/>
                      </a:lnTo>
                      <a:lnTo>
                        <a:pt x="9" y="31"/>
                      </a:lnTo>
                      <a:lnTo>
                        <a:pt x="7" y="109"/>
                      </a:lnTo>
                      <a:lnTo>
                        <a:pt x="0" y="525"/>
                      </a:lnTo>
                      <a:lnTo>
                        <a:pt x="65" y="525"/>
                      </a:lnTo>
                      <a:lnTo>
                        <a:pt x="65" y="148"/>
                      </a:lnTo>
                      <a:lnTo>
                        <a:pt x="191" y="139"/>
                      </a:lnTo>
                      <a:lnTo>
                        <a:pt x="575" y="139"/>
                      </a:lnTo>
                      <a:lnTo>
                        <a:pt x="581" y="528"/>
                      </a:lnTo>
                      <a:lnTo>
                        <a:pt x="635" y="527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1" name="Freeform 8">
                  <a:extLst>
                    <a:ext uri="{FF2B5EF4-FFF2-40B4-BE49-F238E27FC236}">
                      <a16:creationId xmlns:a16="http://schemas.microsoft.com/office/drawing/2014/main" id="{F9CDFDB2-288F-1648-B7E5-6088404A8B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234"/>
                  <a:ext cx="247" cy="136"/>
                </a:xfrm>
                <a:custGeom>
                  <a:avLst/>
                  <a:gdLst>
                    <a:gd name="T0" fmla="*/ 47 w 247"/>
                    <a:gd name="T1" fmla="*/ 28 h 136"/>
                    <a:gd name="T2" fmla="*/ 78 w 247"/>
                    <a:gd name="T3" fmla="*/ 23 h 136"/>
                    <a:gd name="T4" fmla="*/ 110 w 247"/>
                    <a:gd name="T5" fmla="*/ 0 h 136"/>
                    <a:gd name="T6" fmla="*/ 141 w 247"/>
                    <a:gd name="T7" fmla="*/ 32 h 136"/>
                    <a:gd name="T8" fmla="*/ 242 w 247"/>
                    <a:gd name="T9" fmla="*/ 95 h 136"/>
                    <a:gd name="T10" fmla="*/ 247 w 247"/>
                    <a:gd name="T11" fmla="*/ 117 h 136"/>
                    <a:gd name="T12" fmla="*/ 191 w 247"/>
                    <a:gd name="T13" fmla="*/ 136 h 136"/>
                    <a:gd name="T14" fmla="*/ 0 w 247"/>
                    <a:gd name="T15" fmla="*/ 43 h 136"/>
                    <a:gd name="T16" fmla="*/ 47 w 247"/>
                    <a:gd name="T17" fmla="*/ 28 h 1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47" h="136">
                      <a:moveTo>
                        <a:pt x="47" y="28"/>
                      </a:moveTo>
                      <a:lnTo>
                        <a:pt x="78" y="23"/>
                      </a:lnTo>
                      <a:lnTo>
                        <a:pt x="110" y="0"/>
                      </a:lnTo>
                      <a:lnTo>
                        <a:pt x="141" y="32"/>
                      </a:lnTo>
                      <a:lnTo>
                        <a:pt x="242" y="95"/>
                      </a:lnTo>
                      <a:lnTo>
                        <a:pt x="247" y="117"/>
                      </a:lnTo>
                      <a:lnTo>
                        <a:pt x="191" y="136"/>
                      </a:lnTo>
                      <a:lnTo>
                        <a:pt x="0" y="43"/>
                      </a:lnTo>
                      <a:lnTo>
                        <a:pt x="47" y="2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341" name="Group 9">
                <a:extLst>
                  <a:ext uri="{FF2B5EF4-FFF2-40B4-BE49-F238E27FC236}">
                    <a16:creationId xmlns:a16="http://schemas.microsoft.com/office/drawing/2014/main" id="{DC11FD0D-A5E8-21E7-68DE-961D472CD4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0" y="1760"/>
                <a:ext cx="594" cy="792"/>
                <a:chOff x="1550" y="1760"/>
                <a:chExt cx="594" cy="792"/>
              </a:xfrm>
            </p:grpSpPr>
            <p:grpSp>
              <p:nvGrpSpPr>
                <p:cNvPr id="7349" name="Group 10">
                  <a:extLst>
                    <a:ext uri="{FF2B5EF4-FFF2-40B4-BE49-F238E27FC236}">
                      <a16:creationId xmlns:a16="http://schemas.microsoft.com/office/drawing/2014/main" id="{0696978B-A140-7ED9-28C8-D1CDC53AF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0" y="1760"/>
                  <a:ext cx="594" cy="604"/>
                  <a:chOff x="1550" y="1760"/>
                  <a:chExt cx="594" cy="604"/>
                </a:xfrm>
              </p:grpSpPr>
              <p:sp>
                <p:nvSpPr>
                  <p:cNvPr id="178" name="Freeform 11">
                    <a:extLst>
                      <a:ext uri="{FF2B5EF4-FFF2-40B4-BE49-F238E27FC236}">
                        <a16:creationId xmlns:a16="http://schemas.microsoft.com/office/drawing/2014/main" id="{17C97343-DE48-8278-424B-7E41D5A75B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0" y="1760"/>
                    <a:ext cx="594" cy="604"/>
                  </a:xfrm>
                  <a:custGeom>
                    <a:avLst/>
                    <a:gdLst>
                      <a:gd name="T0" fmla="*/ 112 w 594"/>
                      <a:gd name="T1" fmla="*/ 122 h 604"/>
                      <a:gd name="T2" fmla="*/ 127 w 594"/>
                      <a:gd name="T3" fmla="*/ 79 h 604"/>
                      <a:gd name="T4" fmla="*/ 136 w 594"/>
                      <a:gd name="T5" fmla="*/ 53 h 604"/>
                      <a:gd name="T6" fmla="*/ 138 w 594"/>
                      <a:gd name="T7" fmla="*/ 46 h 604"/>
                      <a:gd name="T8" fmla="*/ 143 w 594"/>
                      <a:gd name="T9" fmla="*/ 39 h 604"/>
                      <a:gd name="T10" fmla="*/ 147 w 594"/>
                      <a:gd name="T11" fmla="*/ 37 h 604"/>
                      <a:gd name="T12" fmla="*/ 153 w 594"/>
                      <a:gd name="T13" fmla="*/ 33 h 604"/>
                      <a:gd name="T14" fmla="*/ 229 w 594"/>
                      <a:gd name="T15" fmla="*/ 18 h 604"/>
                      <a:gd name="T16" fmla="*/ 309 w 594"/>
                      <a:gd name="T17" fmla="*/ 5 h 604"/>
                      <a:gd name="T18" fmla="*/ 383 w 594"/>
                      <a:gd name="T19" fmla="*/ 0 h 604"/>
                      <a:gd name="T20" fmla="*/ 424 w 594"/>
                      <a:gd name="T21" fmla="*/ 0 h 604"/>
                      <a:gd name="T22" fmla="*/ 511 w 594"/>
                      <a:gd name="T23" fmla="*/ 3 h 604"/>
                      <a:gd name="T24" fmla="*/ 572 w 594"/>
                      <a:gd name="T25" fmla="*/ 7 h 604"/>
                      <a:gd name="T26" fmla="*/ 581 w 594"/>
                      <a:gd name="T27" fmla="*/ 7 h 604"/>
                      <a:gd name="T28" fmla="*/ 589 w 594"/>
                      <a:gd name="T29" fmla="*/ 11 h 604"/>
                      <a:gd name="T30" fmla="*/ 593 w 594"/>
                      <a:gd name="T31" fmla="*/ 13 h 604"/>
                      <a:gd name="T32" fmla="*/ 594 w 594"/>
                      <a:gd name="T33" fmla="*/ 18 h 604"/>
                      <a:gd name="T34" fmla="*/ 594 w 594"/>
                      <a:gd name="T35" fmla="*/ 24 h 604"/>
                      <a:gd name="T36" fmla="*/ 591 w 594"/>
                      <a:gd name="T37" fmla="*/ 40 h 604"/>
                      <a:gd name="T38" fmla="*/ 580 w 594"/>
                      <a:gd name="T39" fmla="*/ 94 h 604"/>
                      <a:gd name="T40" fmla="*/ 570 w 594"/>
                      <a:gd name="T41" fmla="*/ 135 h 604"/>
                      <a:gd name="T42" fmla="*/ 550 w 594"/>
                      <a:gd name="T43" fmla="*/ 226 h 604"/>
                      <a:gd name="T44" fmla="*/ 537 w 594"/>
                      <a:gd name="T45" fmla="*/ 283 h 604"/>
                      <a:gd name="T46" fmla="*/ 502 w 594"/>
                      <a:gd name="T47" fmla="*/ 415 h 604"/>
                      <a:gd name="T48" fmla="*/ 468 w 594"/>
                      <a:gd name="T49" fmla="*/ 521 h 604"/>
                      <a:gd name="T50" fmla="*/ 461 w 594"/>
                      <a:gd name="T51" fmla="*/ 539 h 604"/>
                      <a:gd name="T52" fmla="*/ 457 w 594"/>
                      <a:gd name="T53" fmla="*/ 552 h 604"/>
                      <a:gd name="T54" fmla="*/ 453 w 594"/>
                      <a:gd name="T55" fmla="*/ 563 h 604"/>
                      <a:gd name="T56" fmla="*/ 450 w 594"/>
                      <a:gd name="T57" fmla="*/ 569 h 604"/>
                      <a:gd name="T58" fmla="*/ 444 w 594"/>
                      <a:gd name="T59" fmla="*/ 576 h 604"/>
                      <a:gd name="T60" fmla="*/ 438 w 594"/>
                      <a:gd name="T61" fmla="*/ 578 h 604"/>
                      <a:gd name="T62" fmla="*/ 427 w 594"/>
                      <a:gd name="T63" fmla="*/ 582 h 604"/>
                      <a:gd name="T64" fmla="*/ 407 w 594"/>
                      <a:gd name="T65" fmla="*/ 584 h 604"/>
                      <a:gd name="T66" fmla="*/ 373 w 594"/>
                      <a:gd name="T67" fmla="*/ 584 h 604"/>
                      <a:gd name="T68" fmla="*/ 344 w 594"/>
                      <a:gd name="T69" fmla="*/ 588 h 604"/>
                      <a:gd name="T70" fmla="*/ 307 w 594"/>
                      <a:gd name="T71" fmla="*/ 593 h 604"/>
                      <a:gd name="T72" fmla="*/ 268 w 594"/>
                      <a:gd name="T73" fmla="*/ 599 h 604"/>
                      <a:gd name="T74" fmla="*/ 242 w 594"/>
                      <a:gd name="T75" fmla="*/ 604 h 604"/>
                      <a:gd name="T76" fmla="*/ 208 w 594"/>
                      <a:gd name="T77" fmla="*/ 604 h 604"/>
                      <a:gd name="T78" fmla="*/ 203 w 594"/>
                      <a:gd name="T79" fmla="*/ 599 h 604"/>
                      <a:gd name="T80" fmla="*/ 19 w 594"/>
                      <a:gd name="T81" fmla="*/ 478 h 604"/>
                      <a:gd name="T82" fmla="*/ 10 w 594"/>
                      <a:gd name="T83" fmla="*/ 471 h 604"/>
                      <a:gd name="T84" fmla="*/ 4 w 594"/>
                      <a:gd name="T85" fmla="*/ 463 h 604"/>
                      <a:gd name="T86" fmla="*/ 0 w 594"/>
                      <a:gd name="T87" fmla="*/ 454 h 604"/>
                      <a:gd name="T88" fmla="*/ 0 w 594"/>
                      <a:gd name="T89" fmla="*/ 443 h 604"/>
                      <a:gd name="T90" fmla="*/ 4 w 594"/>
                      <a:gd name="T91" fmla="*/ 434 h 604"/>
                      <a:gd name="T92" fmla="*/ 56 w 594"/>
                      <a:gd name="T93" fmla="*/ 283 h 604"/>
                      <a:gd name="T94" fmla="*/ 90 w 594"/>
                      <a:gd name="T95" fmla="*/ 191 h 604"/>
                      <a:gd name="T96" fmla="*/ 112 w 594"/>
                      <a:gd name="T97" fmla="*/ 122 h 604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594" h="604">
                        <a:moveTo>
                          <a:pt x="112" y="122"/>
                        </a:moveTo>
                        <a:lnTo>
                          <a:pt x="127" y="79"/>
                        </a:lnTo>
                        <a:lnTo>
                          <a:pt x="136" y="53"/>
                        </a:lnTo>
                        <a:lnTo>
                          <a:pt x="138" y="46"/>
                        </a:lnTo>
                        <a:lnTo>
                          <a:pt x="143" y="39"/>
                        </a:lnTo>
                        <a:lnTo>
                          <a:pt x="147" y="37"/>
                        </a:lnTo>
                        <a:lnTo>
                          <a:pt x="153" y="33"/>
                        </a:lnTo>
                        <a:lnTo>
                          <a:pt x="229" y="18"/>
                        </a:lnTo>
                        <a:lnTo>
                          <a:pt x="309" y="5"/>
                        </a:lnTo>
                        <a:lnTo>
                          <a:pt x="383" y="0"/>
                        </a:lnTo>
                        <a:lnTo>
                          <a:pt x="424" y="0"/>
                        </a:lnTo>
                        <a:lnTo>
                          <a:pt x="511" y="3"/>
                        </a:lnTo>
                        <a:lnTo>
                          <a:pt x="572" y="7"/>
                        </a:lnTo>
                        <a:lnTo>
                          <a:pt x="581" y="7"/>
                        </a:lnTo>
                        <a:lnTo>
                          <a:pt x="589" y="11"/>
                        </a:lnTo>
                        <a:lnTo>
                          <a:pt x="593" y="13"/>
                        </a:lnTo>
                        <a:lnTo>
                          <a:pt x="594" y="18"/>
                        </a:lnTo>
                        <a:lnTo>
                          <a:pt x="594" y="24"/>
                        </a:lnTo>
                        <a:lnTo>
                          <a:pt x="591" y="40"/>
                        </a:lnTo>
                        <a:lnTo>
                          <a:pt x="580" y="94"/>
                        </a:lnTo>
                        <a:lnTo>
                          <a:pt x="570" y="135"/>
                        </a:lnTo>
                        <a:lnTo>
                          <a:pt x="550" y="226"/>
                        </a:lnTo>
                        <a:lnTo>
                          <a:pt x="537" y="283"/>
                        </a:lnTo>
                        <a:lnTo>
                          <a:pt x="502" y="415"/>
                        </a:lnTo>
                        <a:lnTo>
                          <a:pt x="468" y="521"/>
                        </a:lnTo>
                        <a:lnTo>
                          <a:pt x="461" y="539"/>
                        </a:lnTo>
                        <a:lnTo>
                          <a:pt x="457" y="552"/>
                        </a:lnTo>
                        <a:lnTo>
                          <a:pt x="453" y="563"/>
                        </a:lnTo>
                        <a:lnTo>
                          <a:pt x="450" y="569"/>
                        </a:lnTo>
                        <a:lnTo>
                          <a:pt x="444" y="576"/>
                        </a:lnTo>
                        <a:lnTo>
                          <a:pt x="438" y="578"/>
                        </a:lnTo>
                        <a:lnTo>
                          <a:pt x="427" y="582"/>
                        </a:lnTo>
                        <a:lnTo>
                          <a:pt x="407" y="584"/>
                        </a:lnTo>
                        <a:lnTo>
                          <a:pt x="373" y="584"/>
                        </a:lnTo>
                        <a:lnTo>
                          <a:pt x="344" y="588"/>
                        </a:lnTo>
                        <a:lnTo>
                          <a:pt x="307" y="593"/>
                        </a:lnTo>
                        <a:lnTo>
                          <a:pt x="268" y="599"/>
                        </a:lnTo>
                        <a:lnTo>
                          <a:pt x="242" y="604"/>
                        </a:lnTo>
                        <a:lnTo>
                          <a:pt x="208" y="604"/>
                        </a:lnTo>
                        <a:lnTo>
                          <a:pt x="203" y="599"/>
                        </a:lnTo>
                        <a:lnTo>
                          <a:pt x="19" y="478"/>
                        </a:lnTo>
                        <a:lnTo>
                          <a:pt x="10" y="471"/>
                        </a:lnTo>
                        <a:lnTo>
                          <a:pt x="4" y="463"/>
                        </a:lnTo>
                        <a:lnTo>
                          <a:pt x="0" y="454"/>
                        </a:lnTo>
                        <a:lnTo>
                          <a:pt x="0" y="443"/>
                        </a:lnTo>
                        <a:lnTo>
                          <a:pt x="4" y="434"/>
                        </a:lnTo>
                        <a:lnTo>
                          <a:pt x="56" y="283"/>
                        </a:lnTo>
                        <a:lnTo>
                          <a:pt x="90" y="191"/>
                        </a:lnTo>
                        <a:lnTo>
                          <a:pt x="112" y="12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79" name="Freeform 12">
                    <a:extLst>
                      <a:ext uri="{FF2B5EF4-FFF2-40B4-BE49-F238E27FC236}">
                        <a16:creationId xmlns:a16="http://schemas.microsoft.com/office/drawing/2014/main" id="{8E241ABE-2DA0-490C-592C-F0D6DC73C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2" y="1819"/>
                    <a:ext cx="353" cy="460"/>
                  </a:xfrm>
                  <a:custGeom>
                    <a:avLst/>
                    <a:gdLst>
                      <a:gd name="T0" fmla="*/ 80 w 353"/>
                      <a:gd name="T1" fmla="*/ 137 h 460"/>
                      <a:gd name="T2" fmla="*/ 106 w 353"/>
                      <a:gd name="T3" fmla="*/ 70 h 460"/>
                      <a:gd name="T4" fmla="*/ 128 w 353"/>
                      <a:gd name="T5" fmla="*/ 13 h 460"/>
                      <a:gd name="T6" fmla="*/ 132 w 353"/>
                      <a:gd name="T7" fmla="*/ 9 h 460"/>
                      <a:gd name="T8" fmla="*/ 135 w 353"/>
                      <a:gd name="T9" fmla="*/ 9 h 460"/>
                      <a:gd name="T10" fmla="*/ 143 w 353"/>
                      <a:gd name="T11" fmla="*/ 7 h 460"/>
                      <a:gd name="T12" fmla="*/ 245 w 353"/>
                      <a:gd name="T13" fmla="*/ 2 h 460"/>
                      <a:gd name="T14" fmla="*/ 343 w 353"/>
                      <a:gd name="T15" fmla="*/ 0 h 460"/>
                      <a:gd name="T16" fmla="*/ 349 w 353"/>
                      <a:gd name="T17" fmla="*/ 2 h 460"/>
                      <a:gd name="T18" fmla="*/ 351 w 353"/>
                      <a:gd name="T19" fmla="*/ 4 h 460"/>
                      <a:gd name="T20" fmla="*/ 353 w 353"/>
                      <a:gd name="T21" fmla="*/ 9 h 460"/>
                      <a:gd name="T22" fmla="*/ 345 w 353"/>
                      <a:gd name="T23" fmla="*/ 50 h 460"/>
                      <a:gd name="T24" fmla="*/ 330 w 353"/>
                      <a:gd name="T25" fmla="*/ 87 h 460"/>
                      <a:gd name="T26" fmla="*/ 304 w 353"/>
                      <a:gd name="T27" fmla="*/ 152 h 460"/>
                      <a:gd name="T28" fmla="*/ 252 w 353"/>
                      <a:gd name="T29" fmla="*/ 265 h 460"/>
                      <a:gd name="T30" fmla="*/ 210 w 353"/>
                      <a:gd name="T31" fmla="*/ 363 h 460"/>
                      <a:gd name="T32" fmla="*/ 199 w 353"/>
                      <a:gd name="T33" fmla="*/ 401 h 460"/>
                      <a:gd name="T34" fmla="*/ 191 w 353"/>
                      <a:gd name="T35" fmla="*/ 426 h 460"/>
                      <a:gd name="T36" fmla="*/ 186 w 353"/>
                      <a:gd name="T37" fmla="*/ 441 h 460"/>
                      <a:gd name="T38" fmla="*/ 178 w 353"/>
                      <a:gd name="T39" fmla="*/ 451 h 460"/>
                      <a:gd name="T40" fmla="*/ 174 w 353"/>
                      <a:gd name="T41" fmla="*/ 456 h 460"/>
                      <a:gd name="T42" fmla="*/ 171 w 353"/>
                      <a:gd name="T43" fmla="*/ 458 h 460"/>
                      <a:gd name="T44" fmla="*/ 163 w 353"/>
                      <a:gd name="T45" fmla="*/ 460 h 460"/>
                      <a:gd name="T46" fmla="*/ 158 w 353"/>
                      <a:gd name="T47" fmla="*/ 458 h 460"/>
                      <a:gd name="T48" fmla="*/ 148 w 353"/>
                      <a:gd name="T49" fmla="*/ 452 h 460"/>
                      <a:gd name="T50" fmla="*/ 137 w 353"/>
                      <a:gd name="T51" fmla="*/ 445 h 460"/>
                      <a:gd name="T52" fmla="*/ 128 w 353"/>
                      <a:gd name="T53" fmla="*/ 436 h 460"/>
                      <a:gd name="T54" fmla="*/ 115 w 353"/>
                      <a:gd name="T55" fmla="*/ 426 h 460"/>
                      <a:gd name="T56" fmla="*/ 104 w 353"/>
                      <a:gd name="T57" fmla="*/ 419 h 460"/>
                      <a:gd name="T58" fmla="*/ 6 w 353"/>
                      <a:gd name="T59" fmla="*/ 378 h 460"/>
                      <a:gd name="T60" fmla="*/ 2 w 353"/>
                      <a:gd name="T61" fmla="*/ 375 h 460"/>
                      <a:gd name="T62" fmla="*/ 0 w 353"/>
                      <a:gd name="T63" fmla="*/ 371 h 460"/>
                      <a:gd name="T64" fmla="*/ 2 w 353"/>
                      <a:gd name="T65" fmla="*/ 365 h 460"/>
                      <a:gd name="T66" fmla="*/ 2 w 353"/>
                      <a:gd name="T67" fmla="*/ 362 h 460"/>
                      <a:gd name="T68" fmla="*/ 80 w 353"/>
                      <a:gd name="T69" fmla="*/ 137 h 46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353" h="460">
                        <a:moveTo>
                          <a:pt x="80" y="137"/>
                        </a:moveTo>
                        <a:lnTo>
                          <a:pt x="106" y="70"/>
                        </a:lnTo>
                        <a:lnTo>
                          <a:pt x="128" y="13"/>
                        </a:lnTo>
                        <a:lnTo>
                          <a:pt x="132" y="9"/>
                        </a:lnTo>
                        <a:lnTo>
                          <a:pt x="135" y="9"/>
                        </a:lnTo>
                        <a:lnTo>
                          <a:pt x="143" y="7"/>
                        </a:lnTo>
                        <a:lnTo>
                          <a:pt x="245" y="2"/>
                        </a:lnTo>
                        <a:lnTo>
                          <a:pt x="343" y="0"/>
                        </a:lnTo>
                        <a:lnTo>
                          <a:pt x="349" y="2"/>
                        </a:lnTo>
                        <a:lnTo>
                          <a:pt x="351" y="4"/>
                        </a:lnTo>
                        <a:lnTo>
                          <a:pt x="353" y="9"/>
                        </a:lnTo>
                        <a:lnTo>
                          <a:pt x="345" y="50"/>
                        </a:lnTo>
                        <a:lnTo>
                          <a:pt x="330" y="87"/>
                        </a:lnTo>
                        <a:lnTo>
                          <a:pt x="304" y="152"/>
                        </a:lnTo>
                        <a:lnTo>
                          <a:pt x="252" y="265"/>
                        </a:lnTo>
                        <a:lnTo>
                          <a:pt x="210" y="363"/>
                        </a:lnTo>
                        <a:lnTo>
                          <a:pt x="199" y="401"/>
                        </a:lnTo>
                        <a:lnTo>
                          <a:pt x="191" y="426"/>
                        </a:lnTo>
                        <a:lnTo>
                          <a:pt x="186" y="441"/>
                        </a:lnTo>
                        <a:lnTo>
                          <a:pt x="178" y="451"/>
                        </a:lnTo>
                        <a:lnTo>
                          <a:pt x="174" y="456"/>
                        </a:lnTo>
                        <a:lnTo>
                          <a:pt x="171" y="458"/>
                        </a:lnTo>
                        <a:lnTo>
                          <a:pt x="163" y="460"/>
                        </a:lnTo>
                        <a:lnTo>
                          <a:pt x="158" y="458"/>
                        </a:lnTo>
                        <a:lnTo>
                          <a:pt x="148" y="452"/>
                        </a:lnTo>
                        <a:lnTo>
                          <a:pt x="137" y="445"/>
                        </a:lnTo>
                        <a:lnTo>
                          <a:pt x="128" y="436"/>
                        </a:lnTo>
                        <a:lnTo>
                          <a:pt x="115" y="426"/>
                        </a:lnTo>
                        <a:lnTo>
                          <a:pt x="104" y="419"/>
                        </a:lnTo>
                        <a:lnTo>
                          <a:pt x="6" y="378"/>
                        </a:lnTo>
                        <a:lnTo>
                          <a:pt x="2" y="375"/>
                        </a:lnTo>
                        <a:lnTo>
                          <a:pt x="0" y="371"/>
                        </a:lnTo>
                        <a:lnTo>
                          <a:pt x="2" y="365"/>
                        </a:lnTo>
                        <a:lnTo>
                          <a:pt x="2" y="362"/>
                        </a:lnTo>
                        <a:lnTo>
                          <a:pt x="80" y="137"/>
                        </a:lnTo>
                        <a:close/>
                      </a:path>
                    </a:pathLst>
                  </a:custGeom>
                  <a:solidFill>
                    <a:srgbClr val="005F5F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7350" name="Group 13">
                  <a:extLst>
                    <a:ext uri="{FF2B5EF4-FFF2-40B4-BE49-F238E27FC236}">
                      <a16:creationId xmlns:a16="http://schemas.microsoft.com/office/drawing/2014/main" id="{D84A0A35-5DB7-4D12-B6A3-EE53BE4D92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7" y="2292"/>
                  <a:ext cx="95" cy="260"/>
                  <a:chOff x="1977" y="2292"/>
                  <a:chExt cx="95" cy="260"/>
                </a:xfrm>
              </p:grpSpPr>
              <p:sp>
                <p:nvSpPr>
                  <p:cNvPr id="176" name="Freeform 14">
                    <a:extLst>
                      <a:ext uri="{FF2B5EF4-FFF2-40B4-BE49-F238E27FC236}">
                        <a16:creationId xmlns:a16="http://schemas.microsoft.com/office/drawing/2014/main" id="{18E6FD79-6BB6-63E4-691F-C3838450E2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5" y="2301"/>
                    <a:ext cx="87" cy="251"/>
                  </a:xfrm>
                  <a:custGeom>
                    <a:avLst/>
                    <a:gdLst>
                      <a:gd name="T0" fmla="*/ 0 w 87"/>
                      <a:gd name="T1" fmla="*/ 0 h 251"/>
                      <a:gd name="T2" fmla="*/ 3 w 87"/>
                      <a:gd name="T3" fmla="*/ 17 h 251"/>
                      <a:gd name="T4" fmla="*/ 7 w 87"/>
                      <a:gd name="T5" fmla="*/ 28 h 251"/>
                      <a:gd name="T6" fmla="*/ 15 w 87"/>
                      <a:gd name="T7" fmla="*/ 41 h 251"/>
                      <a:gd name="T8" fmla="*/ 26 w 87"/>
                      <a:gd name="T9" fmla="*/ 47 h 251"/>
                      <a:gd name="T10" fmla="*/ 41 w 87"/>
                      <a:gd name="T11" fmla="*/ 52 h 251"/>
                      <a:gd name="T12" fmla="*/ 52 w 87"/>
                      <a:gd name="T13" fmla="*/ 63 h 251"/>
                      <a:gd name="T14" fmla="*/ 61 w 87"/>
                      <a:gd name="T15" fmla="*/ 74 h 251"/>
                      <a:gd name="T16" fmla="*/ 70 w 87"/>
                      <a:gd name="T17" fmla="*/ 95 h 251"/>
                      <a:gd name="T18" fmla="*/ 72 w 87"/>
                      <a:gd name="T19" fmla="*/ 111 h 251"/>
                      <a:gd name="T20" fmla="*/ 70 w 87"/>
                      <a:gd name="T21" fmla="*/ 124 h 251"/>
                      <a:gd name="T22" fmla="*/ 61 w 87"/>
                      <a:gd name="T23" fmla="*/ 137 h 251"/>
                      <a:gd name="T24" fmla="*/ 52 w 87"/>
                      <a:gd name="T25" fmla="*/ 149 h 251"/>
                      <a:gd name="T26" fmla="*/ 46 w 87"/>
                      <a:gd name="T27" fmla="*/ 160 h 251"/>
                      <a:gd name="T28" fmla="*/ 41 w 87"/>
                      <a:gd name="T29" fmla="*/ 174 h 251"/>
                      <a:gd name="T30" fmla="*/ 39 w 87"/>
                      <a:gd name="T31" fmla="*/ 191 h 251"/>
                      <a:gd name="T32" fmla="*/ 44 w 87"/>
                      <a:gd name="T33" fmla="*/ 206 h 251"/>
                      <a:gd name="T34" fmla="*/ 50 w 87"/>
                      <a:gd name="T35" fmla="*/ 217 h 251"/>
                      <a:gd name="T36" fmla="*/ 63 w 87"/>
                      <a:gd name="T37" fmla="*/ 230 h 251"/>
                      <a:gd name="T38" fmla="*/ 72 w 87"/>
                      <a:gd name="T39" fmla="*/ 239 h 251"/>
                      <a:gd name="T40" fmla="*/ 87 w 87"/>
                      <a:gd name="T41" fmla="*/ 251 h 251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87" h="251">
                        <a:moveTo>
                          <a:pt x="0" y="0"/>
                        </a:moveTo>
                        <a:lnTo>
                          <a:pt x="3" y="17"/>
                        </a:lnTo>
                        <a:lnTo>
                          <a:pt x="7" y="28"/>
                        </a:lnTo>
                        <a:lnTo>
                          <a:pt x="15" y="41"/>
                        </a:lnTo>
                        <a:lnTo>
                          <a:pt x="26" y="47"/>
                        </a:lnTo>
                        <a:lnTo>
                          <a:pt x="41" y="52"/>
                        </a:lnTo>
                        <a:lnTo>
                          <a:pt x="52" y="63"/>
                        </a:lnTo>
                        <a:lnTo>
                          <a:pt x="61" y="74"/>
                        </a:lnTo>
                        <a:lnTo>
                          <a:pt x="70" y="95"/>
                        </a:lnTo>
                        <a:lnTo>
                          <a:pt x="72" y="111"/>
                        </a:lnTo>
                        <a:lnTo>
                          <a:pt x="70" y="124"/>
                        </a:lnTo>
                        <a:lnTo>
                          <a:pt x="61" y="137"/>
                        </a:lnTo>
                        <a:lnTo>
                          <a:pt x="52" y="149"/>
                        </a:lnTo>
                        <a:lnTo>
                          <a:pt x="46" y="160"/>
                        </a:lnTo>
                        <a:lnTo>
                          <a:pt x="41" y="174"/>
                        </a:lnTo>
                        <a:lnTo>
                          <a:pt x="39" y="191"/>
                        </a:lnTo>
                        <a:lnTo>
                          <a:pt x="44" y="206"/>
                        </a:lnTo>
                        <a:lnTo>
                          <a:pt x="50" y="217"/>
                        </a:lnTo>
                        <a:lnTo>
                          <a:pt x="63" y="230"/>
                        </a:lnTo>
                        <a:lnTo>
                          <a:pt x="72" y="239"/>
                        </a:lnTo>
                        <a:lnTo>
                          <a:pt x="87" y="25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77" name="Oval 15">
                    <a:extLst>
                      <a:ext uri="{FF2B5EF4-FFF2-40B4-BE49-F238E27FC236}">
                        <a16:creationId xmlns:a16="http://schemas.microsoft.com/office/drawing/2014/main" id="{4A147223-A528-8DB6-8B91-E38E52DB20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77" y="2292"/>
                    <a:ext cx="17" cy="1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110000"/>
                      <a:buFont typeface="Wingdings" panose="05000000000000000000" pitchFamily="2" charset="2"/>
                      <a:buBlip>
                        <a:blip r:embed="rId2"/>
                      </a:buBlip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95000"/>
                      <a:buFont typeface="Wingdings" panose="05000000000000000000" pitchFamily="2" charset="2"/>
                      <a:buChar char="w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6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fontAlgn="auto" hangingPunct="1"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lang="es-CL" altLang="es-CL" sz="2400" kern="0">
                      <a:solidFill>
                        <a:srgbClr val="40458C"/>
                      </a:solidFill>
                    </a:endParaRPr>
                  </a:p>
                </p:txBody>
              </p:sp>
            </p:grpSp>
          </p:grpSp>
          <p:grpSp>
            <p:nvGrpSpPr>
              <p:cNvPr id="7342" name="Group 16">
                <a:extLst>
                  <a:ext uri="{FF2B5EF4-FFF2-40B4-BE49-F238E27FC236}">
                    <a16:creationId xmlns:a16="http://schemas.microsoft.com/office/drawing/2014/main" id="{EA91F47D-AD12-D38C-8B8C-B20DD12FD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" y="1609"/>
                <a:ext cx="679" cy="1143"/>
                <a:chOff x="916" y="1609"/>
                <a:chExt cx="679" cy="1143"/>
              </a:xfrm>
            </p:grpSpPr>
            <p:sp>
              <p:nvSpPr>
                <p:cNvPr id="168" name="Freeform 17">
                  <a:extLst>
                    <a:ext uri="{FF2B5EF4-FFF2-40B4-BE49-F238E27FC236}">
                      <a16:creationId xmlns:a16="http://schemas.microsoft.com/office/drawing/2014/main" id="{4DF9B3DD-E64D-326E-20E4-7F365673F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" y="2122"/>
                  <a:ext cx="393" cy="627"/>
                </a:xfrm>
                <a:custGeom>
                  <a:avLst/>
                  <a:gdLst>
                    <a:gd name="T0" fmla="*/ 393 w 393"/>
                    <a:gd name="T1" fmla="*/ 295 h 627"/>
                    <a:gd name="T2" fmla="*/ 282 w 393"/>
                    <a:gd name="T3" fmla="*/ 232 h 627"/>
                    <a:gd name="T4" fmla="*/ 157 w 393"/>
                    <a:gd name="T5" fmla="*/ 13 h 627"/>
                    <a:gd name="T6" fmla="*/ 152 w 393"/>
                    <a:gd name="T7" fmla="*/ 9 h 627"/>
                    <a:gd name="T8" fmla="*/ 143 w 393"/>
                    <a:gd name="T9" fmla="*/ 4 h 627"/>
                    <a:gd name="T10" fmla="*/ 133 w 393"/>
                    <a:gd name="T11" fmla="*/ 2 h 627"/>
                    <a:gd name="T12" fmla="*/ 120 w 393"/>
                    <a:gd name="T13" fmla="*/ 0 h 627"/>
                    <a:gd name="T14" fmla="*/ 109 w 393"/>
                    <a:gd name="T15" fmla="*/ 2 h 627"/>
                    <a:gd name="T16" fmla="*/ 96 w 393"/>
                    <a:gd name="T17" fmla="*/ 7 h 627"/>
                    <a:gd name="T18" fmla="*/ 83 w 393"/>
                    <a:gd name="T19" fmla="*/ 13 h 627"/>
                    <a:gd name="T20" fmla="*/ 66 w 393"/>
                    <a:gd name="T21" fmla="*/ 22 h 627"/>
                    <a:gd name="T22" fmla="*/ 53 w 393"/>
                    <a:gd name="T23" fmla="*/ 31 h 627"/>
                    <a:gd name="T24" fmla="*/ 41 w 393"/>
                    <a:gd name="T25" fmla="*/ 39 h 627"/>
                    <a:gd name="T26" fmla="*/ 31 w 393"/>
                    <a:gd name="T27" fmla="*/ 48 h 627"/>
                    <a:gd name="T28" fmla="*/ 22 w 393"/>
                    <a:gd name="T29" fmla="*/ 59 h 627"/>
                    <a:gd name="T30" fmla="*/ 13 w 393"/>
                    <a:gd name="T31" fmla="*/ 74 h 627"/>
                    <a:gd name="T32" fmla="*/ 5 w 393"/>
                    <a:gd name="T33" fmla="*/ 85 h 627"/>
                    <a:gd name="T34" fmla="*/ 2 w 393"/>
                    <a:gd name="T35" fmla="*/ 102 h 627"/>
                    <a:gd name="T36" fmla="*/ 0 w 393"/>
                    <a:gd name="T37" fmla="*/ 119 h 627"/>
                    <a:gd name="T38" fmla="*/ 0 w 393"/>
                    <a:gd name="T39" fmla="*/ 146 h 627"/>
                    <a:gd name="T40" fmla="*/ 3 w 393"/>
                    <a:gd name="T41" fmla="*/ 178 h 627"/>
                    <a:gd name="T42" fmla="*/ 9 w 393"/>
                    <a:gd name="T43" fmla="*/ 206 h 627"/>
                    <a:gd name="T44" fmla="*/ 20 w 393"/>
                    <a:gd name="T45" fmla="*/ 241 h 627"/>
                    <a:gd name="T46" fmla="*/ 29 w 393"/>
                    <a:gd name="T47" fmla="*/ 271 h 627"/>
                    <a:gd name="T48" fmla="*/ 39 w 393"/>
                    <a:gd name="T49" fmla="*/ 291 h 627"/>
                    <a:gd name="T50" fmla="*/ 53 w 393"/>
                    <a:gd name="T51" fmla="*/ 312 h 627"/>
                    <a:gd name="T52" fmla="*/ 63 w 393"/>
                    <a:gd name="T53" fmla="*/ 326 h 627"/>
                    <a:gd name="T54" fmla="*/ 76 w 393"/>
                    <a:gd name="T55" fmla="*/ 341 h 627"/>
                    <a:gd name="T56" fmla="*/ 89 w 393"/>
                    <a:gd name="T57" fmla="*/ 360 h 627"/>
                    <a:gd name="T58" fmla="*/ 102 w 393"/>
                    <a:gd name="T59" fmla="*/ 369 h 627"/>
                    <a:gd name="T60" fmla="*/ 154 w 393"/>
                    <a:gd name="T61" fmla="*/ 363 h 627"/>
                    <a:gd name="T62" fmla="*/ 193 w 393"/>
                    <a:gd name="T63" fmla="*/ 350 h 627"/>
                    <a:gd name="T64" fmla="*/ 217 w 393"/>
                    <a:gd name="T65" fmla="*/ 356 h 627"/>
                    <a:gd name="T66" fmla="*/ 276 w 393"/>
                    <a:gd name="T67" fmla="*/ 360 h 627"/>
                    <a:gd name="T68" fmla="*/ 347 w 393"/>
                    <a:gd name="T69" fmla="*/ 350 h 627"/>
                    <a:gd name="T70" fmla="*/ 356 w 393"/>
                    <a:gd name="T71" fmla="*/ 373 h 627"/>
                    <a:gd name="T72" fmla="*/ 356 w 393"/>
                    <a:gd name="T73" fmla="*/ 538 h 627"/>
                    <a:gd name="T74" fmla="*/ 356 w 393"/>
                    <a:gd name="T75" fmla="*/ 553 h 627"/>
                    <a:gd name="T76" fmla="*/ 352 w 393"/>
                    <a:gd name="T77" fmla="*/ 564 h 627"/>
                    <a:gd name="T78" fmla="*/ 349 w 393"/>
                    <a:gd name="T79" fmla="*/ 573 h 627"/>
                    <a:gd name="T80" fmla="*/ 341 w 393"/>
                    <a:gd name="T81" fmla="*/ 580 h 627"/>
                    <a:gd name="T82" fmla="*/ 334 w 393"/>
                    <a:gd name="T83" fmla="*/ 588 h 627"/>
                    <a:gd name="T84" fmla="*/ 324 w 393"/>
                    <a:gd name="T85" fmla="*/ 593 h 627"/>
                    <a:gd name="T86" fmla="*/ 317 w 393"/>
                    <a:gd name="T87" fmla="*/ 595 h 627"/>
                    <a:gd name="T88" fmla="*/ 308 w 393"/>
                    <a:gd name="T89" fmla="*/ 597 h 627"/>
                    <a:gd name="T90" fmla="*/ 41 w 393"/>
                    <a:gd name="T91" fmla="*/ 597 h 627"/>
                    <a:gd name="T92" fmla="*/ 41 w 393"/>
                    <a:gd name="T93" fmla="*/ 627 h 627"/>
                    <a:gd name="T94" fmla="*/ 315 w 393"/>
                    <a:gd name="T95" fmla="*/ 625 h 627"/>
                    <a:gd name="T96" fmla="*/ 328 w 393"/>
                    <a:gd name="T97" fmla="*/ 625 h 627"/>
                    <a:gd name="T98" fmla="*/ 337 w 393"/>
                    <a:gd name="T99" fmla="*/ 623 h 627"/>
                    <a:gd name="T100" fmla="*/ 349 w 393"/>
                    <a:gd name="T101" fmla="*/ 621 h 627"/>
                    <a:gd name="T102" fmla="*/ 358 w 393"/>
                    <a:gd name="T103" fmla="*/ 618 h 627"/>
                    <a:gd name="T104" fmla="*/ 365 w 393"/>
                    <a:gd name="T105" fmla="*/ 610 h 627"/>
                    <a:gd name="T106" fmla="*/ 375 w 393"/>
                    <a:gd name="T107" fmla="*/ 599 h 627"/>
                    <a:gd name="T108" fmla="*/ 380 w 393"/>
                    <a:gd name="T109" fmla="*/ 588 h 627"/>
                    <a:gd name="T110" fmla="*/ 386 w 393"/>
                    <a:gd name="T111" fmla="*/ 577 h 627"/>
                    <a:gd name="T112" fmla="*/ 389 w 393"/>
                    <a:gd name="T113" fmla="*/ 564 h 627"/>
                    <a:gd name="T114" fmla="*/ 393 w 393"/>
                    <a:gd name="T115" fmla="*/ 551 h 627"/>
                    <a:gd name="T116" fmla="*/ 393 w 393"/>
                    <a:gd name="T117" fmla="*/ 534 h 627"/>
                    <a:gd name="T118" fmla="*/ 393 w 393"/>
                    <a:gd name="T119" fmla="*/ 295 h 62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393" h="627">
                      <a:moveTo>
                        <a:pt x="393" y="295"/>
                      </a:moveTo>
                      <a:lnTo>
                        <a:pt x="282" y="232"/>
                      </a:lnTo>
                      <a:lnTo>
                        <a:pt x="157" y="13"/>
                      </a:lnTo>
                      <a:lnTo>
                        <a:pt x="152" y="9"/>
                      </a:lnTo>
                      <a:lnTo>
                        <a:pt x="143" y="4"/>
                      </a:lnTo>
                      <a:lnTo>
                        <a:pt x="133" y="2"/>
                      </a:lnTo>
                      <a:lnTo>
                        <a:pt x="120" y="0"/>
                      </a:lnTo>
                      <a:lnTo>
                        <a:pt x="109" y="2"/>
                      </a:lnTo>
                      <a:lnTo>
                        <a:pt x="96" y="7"/>
                      </a:lnTo>
                      <a:lnTo>
                        <a:pt x="83" y="13"/>
                      </a:lnTo>
                      <a:lnTo>
                        <a:pt x="66" y="22"/>
                      </a:lnTo>
                      <a:lnTo>
                        <a:pt x="53" y="31"/>
                      </a:lnTo>
                      <a:lnTo>
                        <a:pt x="41" y="39"/>
                      </a:lnTo>
                      <a:lnTo>
                        <a:pt x="31" y="48"/>
                      </a:lnTo>
                      <a:lnTo>
                        <a:pt x="22" y="59"/>
                      </a:lnTo>
                      <a:lnTo>
                        <a:pt x="13" y="74"/>
                      </a:lnTo>
                      <a:lnTo>
                        <a:pt x="5" y="85"/>
                      </a:lnTo>
                      <a:lnTo>
                        <a:pt x="2" y="102"/>
                      </a:lnTo>
                      <a:lnTo>
                        <a:pt x="0" y="119"/>
                      </a:lnTo>
                      <a:lnTo>
                        <a:pt x="0" y="146"/>
                      </a:lnTo>
                      <a:lnTo>
                        <a:pt x="3" y="178"/>
                      </a:lnTo>
                      <a:lnTo>
                        <a:pt x="9" y="206"/>
                      </a:lnTo>
                      <a:lnTo>
                        <a:pt x="20" y="241"/>
                      </a:lnTo>
                      <a:lnTo>
                        <a:pt x="29" y="271"/>
                      </a:lnTo>
                      <a:lnTo>
                        <a:pt x="39" y="291"/>
                      </a:lnTo>
                      <a:lnTo>
                        <a:pt x="53" y="312"/>
                      </a:lnTo>
                      <a:lnTo>
                        <a:pt x="63" y="326"/>
                      </a:lnTo>
                      <a:lnTo>
                        <a:pt x="76" y="341"/>
                      </a:lnTo>
                      <a:lnTo>
                        <a:pt x="89" y="360"/>
                      </a:lnTo>
                      <a:lnTo>
                        <a:pt x="102" y="369"/>
                      </a:lnTo>
                      <a:lnTo>
                        <a:pt x="154" y="363"/>
                      </a:lnTo>
                      <a:lnTo>
                        <a:pt x="193" y="350"/>
                      </a:lnTo>
                      <a:lnTo>
                        <a:pt x="217" y="356"/>
                      </a:lnTo>
                      <a:lnTo>
                        <a:pt x="276" y="360"/>
                      </a:lnTo>
                      <a:lnTo>
                        <a:pt x="347" y="350"/>
                      </a:lnTo>
                      <a:lnTo>
                        <a:pt x="356" y="373"/>
                      </a:lnTo>
                      <a:lnTo>
                        <a:pt x="356" y="538"/>
                      </a:lnTo>
                      <a:lnTo>
                        <a:pt x="356" y="553"/>
                      </a:lnTo>
                      <a:lnTo>
                        <a:pt x="352" y="564"/>
                      </a:lnTo>
                      <a:lnTo>
                        <a:pt x="349" y="573"/>
                      </a:lnTo>
                      <a:lnTo>
                        <a:pt x="341" y="580"/>
                      </a:lnTo>
                      <a:lnTo>
                        <a:pt x="334" y="588"/>
                      </a:lnTo>
                      <a:lnTo>
                        <a:pt x="324" y="593"/>
                      </a:lnTo>
                      <a:lnTo>
                        <a:pt x="317" y="595"/>
                      </a:lnTo>
                      <a:lnTo>
                        <a:pt x="308" y="597"/>
                      </a:lnTo>
                      <a:lnTo>
                        <a:pt x="41" y="597"/>
                      </a:lnTo>
                      <a:lnTo>
                        <a:pt x="41" y="627"/>
                      </a:lnTo>
                      <a:lnTo>
                        <a:pt x="315" y="625"/>
                      </a:lnTo>
                      <a:lnTo>
                        <a:pt x="328" y="625"/>
                      </a:lnTo>
                      <a:lnTo>
                        <a:pt x="337" y="623"/>
                      </a:lnTo>
                      <a:lnTo>
                        <a:pt x="349" y="621"/>
                      </a:lnTo>
                      <a:lnTo>
                        <a:pt x="358" y="618"/>
                      </a:lnTo>
                      <a:lnTo>
                        <a:pt x="365" y="610"/>
                      </a:lnTo>
                      <a:lnTo>
                        <a:pt x="375" y="599"/>
                      </a:lnTo>
                      <a:lnTo>
                        <a:pt x="380" y="588"/>
                      </a:lnTo>
                      <a:lnTo>
                        <a:pt x="386" y="577"/>
                      </a:lnTo>
                      <a:lnTo>
                        <a:pt x="389" y="564"/>
                      </a:lnTo>
                      <a:lnTo>
                        <a:pt x="393" y="551"/>
                      </a:lnTo>
                      <a:lnTo>
                        <a:pt x="393" y="534"/>
                      </a:lnTo>
                      <a:lnTo>
                        <a:pt x="393" y="295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7344" name="Group 18">
                  <a:extLst>
                    <a:ext uri="{FF2B5EF4-FFF2-40B4-BE49-F238E27FC236}">
                      <a16:creationId xmlns:a16="http://schemas.microsoft.com/office/drawing/2014/main" id="{DA957C31-AD0B-29CA-D0E3-ED5F8CF120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5" y="1609"/>
                  <a:ext cx="600" cy="1135"/>
                  <a:chOff x="995" y="1609"/>
                  <a:chExt cx="600" cy="1135"/>
                </a:xfrm>
              </p:grpSpPr>
              <p:sp>
                <p:nvSpPr>
                  <p:cNvPr id="170" name="Freeform 19">
                    <a:extLst>
                      <a:ext uri="{FF2B5EF4-FFF2-40B4-BE49-F238E27FC236}">
                        <a16:creationId xmlns:a16="http://schemas.microsoft.com/office/drawing/2014/main" id="{6E484E48-D354-B3C8-BF1B-5F1C6328D4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5" y="1606"/>
                    <a:ext cx="607" cy="1135"/>
                  </a:xfrm>
                  <a:custGeom>
                    <a:avLst/>
                    <a:gdLst>
                      <a:gd name="T0" fmla="*/ 242 w 600"/>
                      <a:gd name="T1" fmla="*/ 78 h 1135"/>
                      <a:gd name="T2" fmla="*/ 251 w 600"/>
                      <a:gd name="T3" fmla="*/ 78 h 1135"/>
                      <a:gd name="T4" fmla="*/ 283 w 600"/>
                      <a:gd name="T5" fmla="*/ 88 h 1135"/>
                      <a:gd name="T6" fmla="*/ 275 w 600"/>
                      <a:gd name="T7" fmla="*/ 6 h 1135"/>
                      <a:gd name="T8" fmla="*/ 322 w 600"/>
                      <a:gd name="T9" fmla="*/ 65 h 1135"/>
                      <a:gd name="T10" fmla="*/ 335 w 600"/>
                      <a:gd name="T11" fmla="*/ 17 h 1135"/>
                      <a:gd name="T12" fmla="*/ 374 w 600"/>
                      <a:gd name="T13" fmla="*/ 0 h 1135"/>
                      <a:gd name="T14" fmla="*/ 368 w 600"/>
                      <a:gd name="T15" fmla="*/ 43 h 1135"/>
                      <a:gd name="T16" fmla="*/ 392 w 600"/>
                      <a:gd name="T17" fmla="*/ 28 h 1135"/>
                      <a:gd name="T18" fmla="*/ 390 w 600"/>
                      <a:gd name="T19" fmla="*/ 50 h 1135"/>
                      <a:gd name="T20" fmla="*/ 403 w 600"/>
                      <a:gd name="T21" fmla="*/ 93 h 1135"/>
                      <a:gd name="T22" fmla="*/ 455 w 600"/>
                      <a:gd name="T23" fmla="*/ 34 h 1135"/>
                      <a:gd name="T24" fmla="*/ 422 w 600"/>
                      <a:gd name="T25" fmla="*/ 91 h 1135"/>
                      <a:gd name="T26" fmla="*/ 481 w 600"/>
                      <a:gd name="T27" fmla="*/ 52 h 1135"/>
                      <a:gd name="T28" fmla="*/ 453 w 600"/>
                      <a:gd name="T29" fmla="*/ 97 h 1135"/>
                      <a:gd name="T30" fmla="*/ 461 w 600"/>
                      <a:gd name="T31" fmla="*/ 119 h 1135"/>
                      <a:gd name="T32" fmla="*/ 457 w 600"/>
                      <a:gd name="T33" fmla="*/ 169 h 1135"/>
                      <a:gd name="T34" fmla="*/ 503 w 600"/>
                      <a:gd name="T35" fmla="*/ 234 h 1135"/>
                      <a:gd name="T36" fmla="*/ 544 w 600"/>
                      <a:gd name="T37" fmla="*/ 312 h 1135"/>
                      <a:gd name="T38" fmla="*/ 533 w 600"/>
                      <a:gd name="T39" fmla="*/ 325 h 1135"/>
                      <a:gd name="T40" fmla="*/ 437 w 600"/>
                      <a:gd name="T41" fmla="*/ 388 h 1135"/>
                      <a:gd name="T42" fmla="*/ 409 w 600"/>
                      <a:gd name="T43" fmla="*/ 460 h 1135"/>
                      <a:gd name="T44" fmla="*/ 312 w 600"/>
                      <a:gd name="T45" fmla="*/ 447 h 1135"/>
                      <a:gd name="T46" fmla="*/ 286 w 600"/>
                      <a:gd name="T47" fmla="*/ 577 h 1135"/>
                      <a:gd name="T48" fmla="*/ 362 w 600"/>
                      <a:gd name="T49" fmla="*/ 649 h 1135"/>
                      <a:gd name="T50" fmla="*/ 453 w 600"/>
                      <a:gd name="T51" fmla="*/ 666 h 1135"/>
                      <a:gd name="T52" fmla="*/ 515 w 600"/>
                      <a:gd name="T53" fmla="*/ 664 h 1135"/>
                      <a:gd name="T54" fmla="*/ 554 w 600"/>
                      <a:gd name="T55" fmla="*/ 653 h 1135"/>
                      <a:gd name="T56" fmla="*/ 565 w 600"/>
                      <a:gd name="T57" fmla="*/ 683 h 1135"/>
                      <a:gd name="T58" fmla="*/ 600 w 600"/>
                      <a:gd name="T59" fmla="*/ 705 h 1135"/>
                      <a:gd name="T60" fmla="*/ 585 w 600"/>
                      <a:gd name="T61" fmla="*/ 727 h 1135"/>
                      <a:gd name="T62" fmla="*/ 594 w 600"/>
                      <a:gd name="T63" fmla="*/ 755 h 1135"/>
                      <a:gd name="T64" fmla="*/ 576 w 600"/>
                      <a:gd name="T65" fmla="*/ 785 h 1135"/>
                      <a:gd name="T66" fmla="*/ 567 w 600"/>
                      <a:gd name="T67" fmla="*/ 802 h 1135"/>
                      <a:gd name="T68" fmla="*/ 494 w 600"/>
                      <a:gd name="T69" fmla="*/ 776 h 1135"/>
                      <a:gd name="T70" fmla="*/ 366 w 600"/>
                      <a:gd name="T71" fmla="*/ 742 h 1135"/>
                      <a:gd name="T72" fmla="*/ 281 w 600"/>
                      <a:gd name="T73" fmla="*/ 729 h 1135"/>
                      <a:gd name="T74" fmla="*/ 260 w 600"/>
                      <a:gd name="T75" fmla="*/ 701 h 1135"/>
                      <a:gd name="T76" fmla="*/ 270 w 600"/>
                      <a:gd name="T77" fmla="*/ 720 h 1135"/>
                      <a:gd name="T78" fmla="*/ 325 w 600"/>
                      <a:gd name="T79" fmla="*/ 739 h 1135"/>
                      <a:gd name="T80" fmla="*/ 372 w 600"/>
                      <a:gd name="T81" fmla="*/ 772 h 1135"/>
                      <a:gd name="T82" fmla="*/ 361 w 600"/>
                      <a:gd name="T83" fmla="*/ 807 h 1135"/>
                      <a:gd name="T84" fmla="*/ 277 w 600"/>
                      <a:gd name="T85" fmla="*/ 881 h 1135"/>
                      <a:gd name="T86" fmla="*/ 181 w 600"/>
                      <a:gd name="T87" fmla="*/ 944 h 1135"/>
                      <a:gd name="T88" fmla="*/ 164 w 600"/>
                      <a:gd name="T89" fmla="*/ 1041 h 1135"/>
                      <a:gd name="T90" fmla="*/ 218 w 600"/>
                      <a:gd name="T91" fmla="*/ 1119 h 1135"/>
                      <a:gd name="T92" fmla="*/ 130 w 600"/>
                      <a:gd name="T93" fmla="*/ 1130 h 1135"/>
                      <a:gd name="T94" fmla="*/ 75 w 600"/>
                      <a:gd name="T95" fmla="*/ 1128 h 1135"/>
                      <a:gd name="T96" fmla="*/ 75 w 600"/>
                      <a:gd name="T97" fmla="*/ 983 h 1135"/>
                      <a:gd name="T98" fmla="*/ 41 w 600"/>
                      <a:gd name="T99" fmla="*/ 944 h 1135"/>
                      <a:gd name="T100" fmla="*/ 64 w 600"/>
                      <a:gd name="T101" fmla="*/ 911 h 1135"/>
                      <a:gd name="T102" fmla="*/ 164 w 600"/>
                      <a:gd name="T103" fmla="*/ 863 h 1135"/>
                      <a:gd name="T104" fmla="*/ 197 w 600"/>
                      <a:gd name="T105" fmla="*/ 800 h 1135"/>
                      <a:gd name="T106" fmla="*/ 41 w 600"/>
                      <a:gd name="T107" fmla="*/ 787 h 1135"/>
                      <a:gd name="T108" fmla="*/ 10 w 600"/>
                      <a:gd name="T109" fmla="*/ 770 h 1135"/>
                      <a:gd name="T110" fmla="*/ 0 w 600"/>
                      <a:gd name="T111" fmla="*/ 714 h 1135"/>
                      <a:gd name="T112" fmla="*/ 10 w 600"/>
                      <a:gd name="T113" fmla="*/ 659 h 1135"/>
                      <a:gd name="T114" fmla="*/ 80 w 600"/>
                      <a:gd name="T115" fmla="*/ 475 h 1135"/>
                      <a:gd name="T116" fmla="*/ 164 w 600"/>
                      <a:gd name="T117" fmla="*/ 353 h 1135"/>
                      <a:gd name="T118" fmla="*/ 205 w 600"/>
                      <a:gd name="T119" fmla="*/ 243 h 1135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0" t="0" r="r" b="b"/>
                    <a:pathLst>
                      <a:path w="600" h="1135">
                        <a:moveTo>
                          <a:pt x="205" y="243"/>
                        </a:moveTo>
                        <a:lnTo>
                          <a:pt x="221" y="191"/>
                        </a:lnTo>
                        <a:lnTo>
                          <a:pt x="234" y="132"/>
                        </a:lnTo>
                        <a:lnTo>
                          <a:pt x="242" y="78"/>
                        </a:lnTo>
                        <a:lnTo>
                          <a:pt x="227" y="49"/>
                        </a:lnTo>
                        <a:lnTo>
                          <a:pt x="214" y="36"/>
                        </a:lnTo>
                        <a:lnTo>
                          <a:pt x="234" y="52"/>
                        </a:lnTo>
                        <a:lnTo>
                          <a:pt x="251" y="78"/>
                        </a:lnTo>
                        <a:lnTo>
                          <a:pt x="238" y="19"/>
                        </a:lnTo>
                        <a:lnTo>
                          <a:pt x="249" y="47"/>
                        </a:lnTo>
                        <a:lnTo>
                          <a:pt x="271" y="82"/>
                        </a:lnTo>
                        <a:lnTo>
                          <a:pt x="283" y="88"/>
                        </a:lnTo>
                        <a:lnTo>
                          <a:pt x="275" y="56"/>
                        </a:lnTo>
                        <a:lnTo>
                          <a:pt x="281" y="60"/>
                        </a:lnTo>
                        <a:lnTo>
                          <a:pt x="283" y="34"/>
                        </a:lnTo>
                        <a:lnTo>
                          <a:pt x="275" y="6"/>
                        </a:lnTo>
                        <a:lnTo>
                          <a:pt x="312" y="80"/>
                        </a:lnTo>
                        <a:lnTo>
                          <a:pt x="314" y="67"/>
                        </a:lnTo>
                        <a:lnTo>
                          <a:pt x="320" y="76"/>
                        </a:lnTo>
                        <a:lnTo>
                          <a:pt x="322" y="65"/>
                        </a:lnTo>
                        <a:lnTo>
                          <a:pt x="314" y="47"/>
                        </a:lnTo>
                        <a:lnTo>
                          <a:pt x="314" y="11"/>
                        </a:lnTo>
                        <a:lnTo>
                          <a:pt x="327" y="80"/>
                        </a:lnTo>
                        <a:lnTo>
                          <a:pt x="335" y="17"/>
                        </a:lnTo>
                        <a:lnTo>
                          <a:pt x="335" y="65"/>
                        </a:lnTo>
                        <a:lnTo>
                          <a:pt x="340" y="78"/>
                        </a:lnTo>
                        <a:lnTo>
                          <a:pt x="351" y="23"/>
                        </a:lnTo>
                        <a:lnTo>
                          <a:pt x="374" y="0"/>
                        </a:lnTo>
                        <a:lnTo>
                          <a:pt x="359" y="23"/>
                        </a:lnTo>
                        <a:lnTo>
                          <a:pt x="349" y="67"/>
                        </a:lnTo>
                        <a:lnTo>
                          <a:pt x="353" y="75"/>
                        </a:lnTo>
                        <a:lnTo>
                          <a:pt x="368" y="43"/>
                        </a:lnTo>
                        <a:lnTo>
                          <a:pt x="357" y="69"/>
                        </a:lnTo>
                        <a:lnTo>
                          <a:pt x="357" y="82"/>
                        </a:lnTo>
                        <a:lnTo>
                          <a:pt x="392" y="17"/>
                        </a:lnTo>
                        <a:lnTo>
                          <a:pt x="392" y="28"/>
                        </a:lnTo>
                        <a:lnTo>
                          <a:pt x="377" y="65"/>
                        </a:lnTo>
                        <a:lnTo>
                          <a:pt x="377" y="88"/>
                        </a:lnTo>
                        <a:lnTo>
                          <a:pt x="383" y="91"/>
                        </a:lnTo>
                        <a:lnTo>
                          <a:pt x="390" y="50"/>
                        </a:lnTo>
                        <a:lnTo>
                          <a:pt x="405" y="23"/>
                        </a:lnTo>
                        <a:lnTo>
                          <a:pt x="392" y="54"/>
                        </a:lnTo>
                        <a:lnTo>
                          <a:pt x="396" y="95"/>
                        </a:lnTo>
                        <a:lnTo>
                          <a:pt x="403" y="93"/>
                        </a:lnTo>
                        <a:lnTo>
                          <a:pt x="420" y="37"/>
                        </a:lnTo>
                        <a:lnTo>
                          <a:pt x="409" y="97"/>
                        </a:lnTo>
                        <a:lnTo>
                          <a:pt x="435" y="49"/>
                        </a:lnTo>
                        <a:lnTo>
                          <a:pt x="455" y="34"/>
                        </a:lnTo>
                        <a:lnTo>
                          <a:pt x="439" y="56"/>
                        </a:lnTo>
                        <a:lnTo>
                          <a:pt x="426" y="82"/>
                        </a:lnTo>
                        <a:lnTo>
                          <a:pt x="446" y="73"/>
                        </a:lnTo>
                        <a:lnTo>
                          <a:pt x="422" y="91"/>
                        </a:lnTo>
                        <a:lnTo>
                          <a:pt x="416" y="110"/>
                        </a:lnTo>
                        <a:lnTo>
                          <a:pt x="426" y="113"/>
                        </a:lnTo>
                        <a:lnTo>
                          <a:pt x="450" y="75"/>
                        </a:lnTo>
                        <a:lnTo>
                          <a:pt x="481" y="52"/>
                        </a:lnTo>
                        <a:lnTo>
                          <a:pt x="440" y="104"/>
                        </a:lnTo>
                        <a:lnTo>
                          <a:pt x="459" y="88"/>
                        </a:lnTo>
                        <a:lnTo>
                          <a:pt x="563" y="71"/>
                        </a:lnTo>
                        <a:lnTo>
                          <a:pt x="453" y="97"/>
                        </a:lnTo>
                        <a:lnTo>
                          <a:pt x="442" y="113"/>
                        </a:lnTo>
                        <a:lnTo>
                          <a:pt x="453" y="112"/>
                        </a:lnTo>
                        <a:lnTo>
                          <a:pt x="485" y="95"/>
                        </a:lnTo>
                        <a:lnTo>
                          <a:pt x="461" y="119"/>
                        </a:lnTo>
                        <a:lnTo>
                          <a:pt x="440" y="130"/>
                        </a:lnTo>
                        <a:lnTo>
                          <a:pt x="440" y="145"/>
                        </a:lnTo>
                        <a:lnTo>
                          <a:pt x="446" y="156"/>
                        </a:lnTo>
                        <a:lnTo>
                          <a:pt x="457" y="169"/>
                        </a:lnTo>
                        <a:lnTo>
                          <a:pt x="470" y="188"/>
                        </a:lnTo>
                        <a:lnTo>
                          <a:pt x="481" y="203"/>
                        </a:lnTo>
                        <a:lnTo>
                          <a:pt x="494" y="219"/>
                        </a:lnTo>
                        <a:lnTo>
                          <a:pt x="503" y="234"/>
                        </a:lnTo>
                        <a:lnTo>
                          <a:pt x="511" y="245"/>
                        </a:lnTo>
                        <a:lnTo>
                          <a:pt x="524" y="267"/>
                        </a:lnTo>
                        <a:lnTo>
                          <a:pt x="535" y="292"/>
                        </a:lnTo>
                        <a:lnTo>
                          <a:pt x="544" y="312"/>
                        </a:lnTo>
                        <a:lnTo>
                          <a:pt x="544" y="316"/>
                        </a:lnTo>
                        <a:lnTo>
                          <a:pt x="542" y="321"/>
                        </a:lnTo>
                        <a:lnTo>
                          <a:pt x="539" y="325"/>
                        </a:lnTo>
                        <a:lnTo>
                          <a:pt x="533" y="325"/>
                        </a:lnTo>
                        <a:lnTo>
                          <a:pt x="528" y="327"/>
                        </a:lnTo>
                        <a:lnTo>
                          <a:pt x="451" y="319"/>
                        </a:lnTo>
                        <a:lnTo>
                          <a:pt x="448" y="336"/>
                        </a:lnTo>
                        <a:lnTo>
                          <a:pt x="437" y="388"/>
                        </a:lnTo>
                        <a:lnTo>
                          <a:pt x="429" y="425"/>
                        </a:lnTo>
                        <a:lnTo>
                          <a:pt x="420" y="457"/>
                        </a:lnTo>
                        <a:lnTo>
                          <a:pt x="414" y="458"/>
                        </a:lnTo>
                        <a:lnTo>
                          <a:pt x="409" y="460"/>
                        </a:lnTo>
                        <a:lnTo>
                          <a:pt x="401" y="462"/>
                        </a:lnTo>
                        <a:lnTo>
                          <a:pt x="377" y="460"/>
                        </a:lnTo>
                        <a:lnTo>
                          <a:pt x="318" y="436"/>
                        </a:lnTo>
                        <a:lnTo>
                          <a:pt x="312" y="447"/>
                        </a:lnTo>
                        <a:lnTo>
                          <a:pt x="303" y="484"/>
                        </a:lnTo>
                        <a:lnTo>
                          <a:pt x="296" y="512"/>
                        </a:lnTo>
                        <a:lnTo>
                          <a:pt x="288" y="551"/>
                        </a:lnTo>
                        <a:lnTo>
                          <a:pt x="286" y="577"/>
                        </a:lnTo>
                        <a:lnTo>
                          <a:pt x="297" y="594"/>
                        </a:lnTo>
                        <a:lnTo>
                          <a:pt x="314" y="614"/>
                        </a:lnTo>
                        <a:lnTo>
                          <a:pt x="335" y="644"/>
                        </a:lnTo>
                        <a:lnTo>
                          <a:pt x="362" y="649"/>
                        </a:lnTo>
                        <a:lnTo>
                          <a:pt x="387" y="655"/>
                        </a:lnTo>
                        <a:lnTo>
                          <a:pt x="420" y="661"/>
                        </a:lnTo>
                        <a:lnTo>
                          <a:pt x="439" y="664"/>
                        </a:lnTo>
                        <a:lnTo>
                          <a:pt x="453" y="666"/>
                        </a:lnTo>
                        <a:lnTo>
                          <a:pt x="466" y="666"/>
                        </a:lnTo>
                        <a:lnTo>
                          <a:pt x="479" y="666"/>
                        </a:lnTo>
                        <a:lnTo>
                          <a:pt x="494" y="666"/>
                        </a:lnTo>
                        <a:lnTo>
                          <a:pt x="515" y="664"/>
                        </a:lnTo>
                        <a:lnTo>
                          <a:pt x="537" y="651"/>
                        </a:lnTo>
                        <a:lnTo>
                          <a:pt x="542" y="649"/>
                        </a:lnTo>
                        <a:lnTo>
                          <a:pt x="550" y="649"/>
                        </a:lnTo>
                        <a:lnTo>
                          <a:pt x="554" y="653"/>
                        </a:lnTo>
                        <a:lnTo>
                          <a:pt x="561" y="659"/>
                        </a:lnTo>
                        <a:lnTo>
                          <a:pt x="563" y="664"/>
                        </a:lnTo>
                        <a:lnTo>
                          <a:pt x="565" y="672"/>
                        </a:lnTo>
                        <a:lnTo>
                          <a:pt x="565" y="683"/>
                        </a:lnTo>
                        <a:lnTo>
                          <a:pt x="572" y="687"/>
                        </a:lnTo>
                        <a:lnTo>
                          <a:pt x="583" y="692"/>
                        </a:lnTo>
                        <a:lnTo>
                          <a:pt x="591" y="698"/>
                        </a:lnTo>
                        <a:lnTo>
                          <a:pt x="600" y="705"/>
                        </a:lnTo>
                        <a:lnTo>
                          <a:pt x="598" y="711"/>
                        </a:lnTo>
                        <a:lnTo>
                          <a:pt x="596" y="718"/>
                        </a:lnTo>
                        <a:lnTo>
                          <a:pt x="593" y="724"/>
                        </a:lnTo>
                        <a:lnTo>
                          <a:pt x="585" y="727"/>
                        </a:lnTo>
                        <a:lnTo>
                          <a:pt x="589" y="733"/>
                        </a:lnTo>
                        <a:lnTo>
                          <a:pt x="591" y="739"/>
                        </a:lnTo>
                        <a:lnTo>
                          <a:pt x="594" y="748"/>
                        </a:lnTo>
                        <a:lnTo>
                          <a:pt x="594" y="755"/>
                        </a:lnTo>
                        <a:lnTo>
                          <a:pt x="591" y="763"/>
                        </a:lnTo>
                        <a:lnTo>
                          <a:pt x="585" y="766"/>
                        </a:lnTo>
                        <a:lnTo>
                          <a:pt x="574" y="776"/>
                        </a:lnTo>
                        <a:lnTo>
                          <a:pt x="576" y="785"/>
                        </a:lnTo>
                        <a:lnTo>
                          <a:pt x="576" y="792"/>
                        </a:lnTo>
                        <a:lnTo>
                          <a:pt x="574" y="796"/>
                        </a:lnTo>
                        <a:lnTo>
                          <a:pt x="570" y="800"/>
                        </a:lnTo>
                        <a:lnTo>
                          <a:pt x="567" y="802"/>
                        </a:lnTo>
                        <a:lnTo>
                          <a:pt x="561" y="802"/>
                        </a:lnTo>
                        <a:lnTo>
                          <a:pt x="552" y="798"/>
                        </a:lnTo>
                        <a:lnTo>
                          <a:pt x="526" y="787"/>
                        </a:lnTo>
                        <a:lnTo>
                          <a:pt x="494" y="776"/>
                        </a:lnTo>
                        <a:lnTo>
                          <a:pt x="450" y="763"/>
                        </a:lnTo>
                        <a:lnTo>
                          <a:pt x="442" y="763"/>
                        </a:lnTo>
                        <a:lnTo>
                          <a:pt x="416" y="755"/>
                        </a:lnTo>
                        <a:lnTo>
                          <a:pt x="366" y="742"/>
                        </a:lnTo>
                        <a:lnTo>
                          <a:pt x="323" y="737"/>
                        </a:lnTo>
                        <a:lnTo>
                          <a:pt x="314" y="739"/>
                        </a:lnTo>
                        <a:lnTo>
                          <a:pt x="292" y="739"/>
                        </a:lnTo>
                        <a:lnTo>
                          <a:pt x="281" y="729"/>
                        </a:lnTo>
                        <a:lnTo>
                          <a:pt x="273" y="724"/>
                        </a:lnTo>
                        <a:lnTo>
                          <a:pt x="268" y="718"/>
                        </a:lnTo>
                        <a:lnTo>
                          <a:pt x="266" y="711"/>
                        </a:lnTo>
                        <a:lnTo>
                          <a:pt x="260" y="701"/>
                        </a:lnTo>
                        <a:lnTo>
                          <a:pt x="234" y="666"/>
                        </a:lnTo>
                        <a:lnTo>
                          <a:pt x="258" y="698"/>
                        </a:lnTo>
                        <a:lnTo>
                          <a:pt x="266" y="709"/>
                        </a:lnTo>
                        <a:lnTo>
                          <a:pt x="270" y="720"/>
                        </a:lnTo>
                        <a:lnTo>
                          <a:pt x="290" y="739"/>
                        </a:lnTo>
                        <a:lnTo>
                          <a:pt x="301" y="740"/>
                        </a:lnTo>
                        <a:lnTo>
                          <a:pt x="314" y="737"/>
                        </a:lnTo>
                        <a:lnTo>
                          <a:pt x="325" y="739"/>
                        </a:lnTo>
                        <a:lnTo>
                          <a:pt x="344" y="744"/>
                        </a:lnTo>
                        <a:lnTo>
                          <a:pt x="353" y="753"/>
                        </a:lnTo>
                        <a:lnTo>
                          <a:pt x="362" y="761"/>
                        </a:lnTo>
                        <a:lnTo>
                          <a:pt x="372" y="772"/>
                        </a:lnTo>
                        <a:lnTo>
                          <a:pt x="375" y="779"/>
                        </a:lnTo>
                        <a:lnTo>
                          <a:pt x="374" y="787"/>
                        </a:lnTo>
                        <a:lnTo>
                          <a:pt x="368" y="796"/>
                        </a:lnTo>
                        <a:lnTo>
                          <a:pt x="361" y="807"/>
                        </a:lnTo>
                        <a:lnTo>
                          <a:pt x="346" y="824"/>
                        </a:lnTo>
                        <a:lnTo>
                          <a:pt x="323" y="846"/>
                        </a:lnTo>
                        <a:lnTo>
                          <a:pt x="309" y="863"/>
                        </a:lnTo>
                        <a:lnTo>
                          <a:pt x="277" y="881"/>
                        </a:lnTo>
                        <a:lnTo>
                          <a:pt x="231" y="909"/>
                        </a:lnTo>
                        <a:lnTo>
                          <a:pt x="199" y="926"/>
                        </a:lnTo>
                        <a:lnTo>
                          <a:pt x="190" y="935"/>
                        </a:lnTo>
                        <a:lnTo>
                          <a:pt x="181" y="944"/>
                        </a:lnTo>
                        <a:lnTo>
                          <a:pt x="164" y="957"/>
                        </a:lnTo>
                        <a:lnTo>
                          <a:pt x="160" y="976"/>
                        </a:lnTo>
                        <a:lnTo>
                          <a:pt x="160" y="1011"/>
                        </a:lnTo>
                        <a:lnTo>
                          <a:pt x="164" y="1041"/>
                        </a:lnTo>
                        <a:lnTo>
                          <a:pt x="169" y="1061"/>
                        </a:lnTo>
                        <a:lnTo>
                          <a:pt x="197" y="1098"/>
                        </a:lnTo>
                        <a:lnTo>
                          <a:pt x="216" y="1115"/>
                        </a:lnTo>
                        <a:lnTo>
                          <a:pt x="218" y="1119"/>
                        </a:lnTo>
                        <a:lnTo>
                          <a:pt x="216" y="1124"/>
                        </a:lnTo>
                        <a:lnTo>
                          <a:pt x="184" y="1135"/>
                        </a:lnTo>
                        <a:lnTo>
                          <a:pt x="149" y="1132"/>
                        </a:lnTo>
                        <a:lnTo>
                          <a:pt x="130" y="1130"/>
                        </a:lnTo>
                        <a:lnTo>
                          <a:pt x="112" y="1134"/>
                        </a:lnTo>
                        <a:lnTo>
                          <a:pt x="95" y="1134"/>
                        </a:lnTo>
                        <a:lnTo>
                          <a:pt x="77" y="1130"/>
                        </a:lnTo>
                        <a:lnTo>
                          <a:pt x="75" y="1128"/>
                        </a:lnTo>
                        <a:lnTo>
                          <a:pt x="71" y="1122"/>
                        </a:lnTo>
                        <a:lnTo>
                          <a:pt x="73" y="1061"/>
                        </a:lnTo>
                        <a:lnTo>
                          <a:pt x="82" y="1002"/>
                        </a:lnTo>
                        <a:lnTo>
                          <a:pt x="75" y="983"/>
                        </a:lnTo>
                        <a:lnTo>
                          <a:pt x="64" y="965"/>
                        </a:lnTo>
                        <a:lnTo>
                          <a:pt x="58" y="959"/>
                        </a:lnTo>
                        <a:lnTo>
                          <a:pt x="49" y="950"/>
                        </a:lnTo>
                        <a:lnTo>
                          <a:pt x="41" y="944"/>
                        </a:lnTo>
                        <a:lnTo>
                          <a:pt x="41" y="939"/>
                        </a:lnTo>
                        <a:lnTo>
                          <a:pt x="41" y="933"/>
                        </a:lnTo>
                        <a:lnTo>
                          <a:pt x="51" y="922"/>
                        </a:lnTo>
                        <a:lnTo>
                          <a:pt x="64" y="911"/>
                        </a:lnTo>
                        <a:lnTo>
                          <a:pt x="75" y="902"/>
                        </a:lnTo>
                        <a:lnTo>
                          <a:pt x="90" y="902"/>
                        </a:lnTo>
                        <a:lnTo>
                          <a:pt x="103" y="904"/>
                        </a:lnTo>
                        <a:lnTo>
                          <a:pt x="164" y="863"/>
                        </a:lnTo>
                        <a:lnTo>
                          <a:pt x="208" y="833"/>
                        </a:lnTo>
                        <a:lnTo>
                          <a:pt x="249" y="809"/>
                        </a:lnTo>
                        <a:lnTo>
                          <a:pt x="236" y="813"/>
                        </a:lnTo>
                        <a:lnTo>
                          <a:pt x="197" y="800"/>
                        </a:lnTo>
                        <a:lnTo>
                          <a:pt x="156" y="798"/>
                        </a:lnTo>
                        <a:lnTo>
                          <a:pt x="101" y="789"/>
                        </a:lnTo>
                        <a:lnTo>
                          <a:pt x="82" y="792"/>
                        </a:lnTo>
                        <a:lnTo>
                          <a:pt x="41" y="787"/>
                        </a:lnTo>
                        <a:lnTo>
                          <a:pt x="32" y="785"/>
                        </a:lnTo>
                        <a:lnTo>
                          <a:pt x="23" y="781"/>
                        </a:lnTo>
                        <a:lnTo>
                          <a:pt x="15" y="776"/>
                        </a:lnTo>
                        <a:lnTo>
                          <a:pt x="10" y="770"/>
                        </a:lnTo>
                        <a:lnTo>
                          <a:pt x="6" y="761"/>
                        </a:lnTo>
                        <a:lnTo>
                          <a:pt x="2" y="746"/>
                        </a:lnTo>
                        <a:lnTo>
                          <a:pt x="0" y="733"/>
                        </a:lnTo>
                        <a:lnTo>
                          <a:pt x="0" y="714"/>
                        </a:lnTo>
                        <a:lnTo>
                          <a:pt x="0" y="700"/>
                        </a:lnTo>
                        <a:lnTo>
                          <a:pt x="2" y="683"/>
                        </a:lnTo>
                        <a:lnTo>
                          <a:pt x="4" y="670"/>
                        </a:lnTo>
                        <a:lnTo>
                          <a:pt x="10" y="659"/>
                        </a:lnTo>
                        <a:lnTo>
                          <a:pt x="23" y="616"/>
                        </a:lnTo>
                        <a:lnTo>
                          <a:pt x="39" y="566"/>
                        </a:lnTo>
                        <a:lnTo>
                          <a:pt x="51" y="531"/>
                        </a:lnTo>
                        <a:lnTo>
                          <a:pt x="80" y="475"/>
                        </a:lnTo>
                        <a:lnTo>
                          <a:pt x="110" y="429"/>
                        </a:lnTo>
                        <a:lnTo>
                          <a:pt x="136" y="395"/>
                        </a:lnTo>
                        <a:lnTo>
                          <a:pt x="151" y="373"/>
                        </a:lnTo>
                        <a:lnTo>
                          <a:pt x="164" y="353"/>
                        </a:lnTo>
                        <a:lnTo>
                          <a:pt x="179" y="336"/>
                        </a:lnTo>
                        <a:lnTo>
                          <a:pt x="181" y="310"/>
                        </a:lnTo>
                        <a:lnTo>
                          <a:pt x="195" y="275"/>
                        </a:lnTo>
                        <a:lnTo>
                          <a:pt x="205" y="243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grpSp>
                <p:nvGrpSpPr>
                  <p:cNvPr id="7346" name="Group 20">
                    <a:extLst>
                      <a:ext uri="{FF2B5EF4-FFF2-40B4-BE49-F238E27FC236}">
                        <a16:creationId xmlns:a16="http://schemas.microsoft.com/office/drawing/2014/main" id="{CB4A7210-9D90-0F8A-8F32-0A77E48283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46" y="1748"/>
                    <a:ext cx="76" cy="104"/>
                    <a:chOff x="1346" y="1748"/>
                    <a:chExt cx="76" cy="104"/>
                  </a:xfrm>
                </p:grpSpPr>
                <p:sp>
                  <p:nvSpPr>
                    <p:cNvPr id="172" name="Freeform 21">
                      <a:extLst>
                        <a:ext uri="{FF2B5EF4-FFF2-40B4-BE49-F238E27FC236}">
                          <a16:creationId xmlns:a16="http://schemas.microsoft.com/office/drawing/2014/main" id="{B0427053-B184-2631-2D63-828D1FBC1A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46" y="1745"/>
                      <a:ext cx="83" cy="40"/>
                    </a:xfrm>
                    <a:custGeom>
                      <a:avLst/>
                      <a:gdLst>
                        <a:gd name="T0" fmla="*/ 0 w 76"/>
                        <a:gd name="T1" fmla="*/ 13 h 39"/>
                        <a:gd name="T2" fmla="*/ 10 w 76"/>
                        <a:gd name="T3" fmla="*/ 10 h 39"/>
                        <a:gd name="T4" fmla="*/ 19 w 76"/>
                        <a:gd name="T5" fmla="*/ 6 h 39"/>
                        <a:gd name="T6" fmla="*/ 26 w 76"/>
                        <a:gd name="T7" fmla="*/ 2 h 39"/>
                        <a:gd name="T8" fmla="*/ 34 w 76"/>
                        <a:gd name="T9" fmla="*/ 2 h 39"/>
                        <a:gd name="T10" fmla="*/ 39 w 76"/>
                        <a:gd name="T11" fmla="*/ 0 h 39"/>
                        <a:gd name="T12" fmla="*/ 47 w 76"/>
                        <a:gd name="T13" fmla="*/ 2 h 39"/>
                        <a:gd name="T14" fmla="*/ 49 w 76"/>
                        <a:gd name="T15" fmla="*/ 6 h 39"/>
                        <a:gd name="T16" fmla="*/ 52 w 76"/>
                        <a:gd name="T17" fmla="*/ 13 h 39"/>
                        <a:gd name="T18" fmla="*/ 56 w 76"/>
                        <a:gd name="T19" fmla="*/ 19 h 39"/>
                        <a:gd name="T20" fmla="*/ 60 w 76"/>
                        <a:gd name="T21" fmla="*/ 26 h 39"/>
                        <a:gd name="T22" fmla="*/ 63 w 76"/>
                        <a:gd name="T23" fmla="*/ 32 h 39"/>
                        <a:gd name="T24" fmla="*/ 69 w 76"/>
                        <a:gd name="T25" fmla="*/ 36 h 39"/>
                        <a:gd name="T26" fmla="*/ 76 w 76"/>
                        <a:gd name="T27" fmla="*/ 39 h 39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0" t="0" r="r" b="b"/>
                      <a:pathLst>
                        <a:path w="76" h="39">
                          <a:moveTo>
                            <a:pt x="0" y="13"/>
                          </a:moveTo>
                          <a:lnTo>
                            <a:pt x="10" y="10"/>
                          </a:lnTo>
                          <a:lnTo>
                            <a:pt x="19" y="6"/>
                          </a:lnTo>
                          <a:lnTo>
                            <a:pt x="26" y="2"/>
                          </a:lnTo>
                          <a:lnTo>
                            <a:pt x="34" y="2"/>
                          </a:lnTo>
                          <a:lnTo>
                            <a:pt x="39" y="0"/>
                          </a:lnTo>
                          <a:lnTo>
                            <a:pt x="47" y="2"/>
                          </a:lnTo>
                          <a:lnTo>
                            <a:pt x="49" y="6"/>
                          </a:lnTo>
                          <a:lnTo>
                            <a:pt x="52" y="13"/>
                          </a:lnTo>
                          <a:lnTo>
                            <a:pt x="56" y="19"/>
                          </a:lnTo>
                          <a:lnTo>
                            <a:pt x="60" y="26"/>
                          </a:lnTo>
                          <a:lnTo>
                            <a:pt x="63" y="32"/>
                          </a:lnTo>
                          <a:lnTo>
                            <a:pt x="69" y="36"/>
                          </a:lnTo>
                          <a:lnTo>
                            <a:pt x="76" y="39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s-CL" sz="2400" kern="0">
                        <a:solidFill>
                          <a:srgbClr val="40458C"/>
                        </a:solidFill>
                        <a:latin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173" name="Freeform 22">
                      <a:extLst>
                        <a:ext uri="{FF2B5EF4-FFF2-40B4-BE49-F238E27FC236}">
                          <a16:creationId xmlns:a16="http://schemas.microsoft.com/office/drawing/2014/main" id="{A2A1C61E-0B79-97CD-45B7-427204ED73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98" y="1790"/>
                      <a:ext cx="31" cy="62"/>
                    </a:xfrm>
                    <a:custGeom>
                      <a:avLst/>
                      <a:gdLst>
                        <a:gd name="T0" fmla="*/ 21 w 24"/>
                        <a:gd name="T1" fmla="*/ 0 h 61"/>
                        <a:gd name="T2" fmla="*/ 17 w 24"/>
                        <a:gd name="T3" fmla="*/ 4 h 61"/>
                        <a:gd name="T4" fmla="*/ 11 w 24"/>
                        <a:gd name="T5" fmla="*/ 9 h 61"/>
                        <a:gd name="T6" fmla="*/ 6 w 24"/>
                        <a:gd name="T7" fmla="*/ 17 h 61"/>
                        <a:gd name="T8" fmla="*/ 2 w 24"/>
                        <a:gd name="T9" fmla="*/ 24 h 61"/>
                        <a:gd name="T10" fmla="*/ 0 w 24"/>
                        <a:gd name="T11" fmla="*/ 32 h 61"/>
                        <a:gd name="T12" fmla="*/ 0 w 24"/>
                        <a:gd name="T13" fmla="*/ 41 h 61"/>
                        <a:gd name="T14" fmla="*/ 0 w 24"/>
                        <a:gd name="T15" fmla="*/ 48 h 61"/>
                        <a:gd name="T16" fmla="*/ 2 w 24"/>
                        <a:gd name="T17" fmla="*/ 58 h 61"/>
                        <a:gd name="T18" fmla="*/ 2 w 24"/>
                        <a:gd name="T19" fmla="*/ 61 h 61"/>
                        <a:gd name="T20" fmla="*/ 8 w 24"/>
                        <a:gd name="T21" fmla="*/ 58 h 61"/>
                        <a:gd name="T22" fmla="*/ 11 w 24"/>
                        <a:gd name="T23" fmla="*/ 52 h 61"/>
                        <a:gd name="T24" fmla="*/ 15 w 24"/>
                        <a:gd name="T25" fmla="*/ 48 h 61"/>
                        <a:gd name="T26" fmla="*/ 17 w 24"/>
                        <a:gd name="T27" fmla="*/ 43 h 61"/>
                        <a:gd name="T28" fmla="*/ 21 w 24"/>
                        <a:gd name="T29" fmla="*/ 35 h 61"/>
                        <a:gd name="T30" fmla="*/ 21 w 24"/>
                        <a:gd name="T31" fmla="*/ 30 h 61"/>
                        <a:gd name="T32" fmla="*/ 23 w 24"/>
                        <a:gd name="T33" fmla="*/ 21 h 61"/>
                        <a:gd name="T34" fmla="*/ 24 w 24"/>
                        <a:gd name="T35" fmla="*/ 15 h 61"/>
                        <a:gd name="T36" fmla="*/ 23 w 24"/>
                        <a:gd name="T37" fmla="*/ 6 h 61"/>
                        <a:gd name="T38" fmla="*/ 21 w 24"/>
                        <a:gd name="T39" fmla="*/ 0 h 61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24" h="61">
                          <a:moveTo>
                            <a:pt x="21" y="0"/>
                          </a:moveTo>
                          <a:lnTo>
                            <a:pt x="17" y="4"/>
                          </a:lnTo>
                          <a:lnTo>
                            <a:pt x="11" y="9"/>
                          </a:lnTo>
                          <a:lnTo>
                            <a:pt x="6" y="17"/>
                          </a:lnTo>
                          <a:lnTo>
                            <a:pt x="2" y="24"/>
                          </a:lnTo>
                          <a:lnTo>
                            <a:pt x="0" y="32"/>
                          </a:lnTo>
                          <a:lnTo>
                            <a:pt x="0" y="41"/>
                          </a:lnTo>
                          <a:lnTo>
                            <a:pt x="0" y="48"/>
                          </a:lnTo>
                          <a:lnTo>
                            <a:pt x="2" y="58"/>
                          </a:lnTo>
                          <a:lnTo>
                            <a:pt x="2" y="61"/>
                          </a:lnTo>
                          <a:lnTo>
                            <a:pt x="8" y="58"/>
                          </a:lnTo>
                          <a:lnTo>
                            <a:pt x="11" y="52"/>
                          </a:lnTo>
                          <a:lnTo>
                            <a:pt x="15" y="48"/>
                          </a:lnTo>
                          <a:lnTo>
                            <a:pt x="17" y="43"/>
                          </a:lnTo>
                          <a:lnTo>
                            <a:pt x="21" y="35"/>
                          </a:lnTo>
                          <a:lnTo>
                            <a:pt x="21" y="30"/>
                          </a:lnTo>
                          <a:lnTo>
                            <a:pt x="23" y="21"/>
                          </a:lnTo>
                          <a:lnTo>
                            <a:pt x="24" y="15"/>
                          </a:lnTo>
                          <a:lnTo>
                            <a:pt x="23" y="6"/>
                          </a:lnTo>
                          <a:lnTo>
                            <a:pt x="21" y="0"/>
                          </a:lnTo>
                          <a:close/>
                        </a:path>
                      </a:pathLst>
                    </a:custGeom>
                    <a:solidFill>
                      <a:srgbClr val="DFDFFF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s-CL" sz="2400" kern="0">
                        <a:solidFill>
                          <a:srgbClr val="40458C"/>
                        </a:solidFill>
                        <a:latin typeface="Tahoma" panose="020B060403050404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7182" name="Group 23">
              <a:extLst>
                <a:ext uri="{FF2B5EF4-FFF2-40B4-BE49-F238E27FC236}">
                  <a16:creationId xmlns:a16="http://schemas.microsoft.com/office/drawing/2014/main" id="{BDE35476-5589-D839-820F-45A034390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801"/>
              <a:ext cx="1943" cy="827"/>
              <a:chOff x="732" y="897"/>
              <a:chExt cx="1943" cy="827"/>
            </a:xfrm>
          </p:grpSpPr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E60EC19E-A169-01C8-2B14-5529135DD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" y="1311"/>
                <a:ext cx="230" cy="324"/>
              </a:xfrm>
              <a:custGeom>
                <a:avLst/>
                <a:gdLst>
                  <a:gd name="T0" fmla="*/ 0 w 230"/>
                  <a:gd name="T1" fmla="*/ 0 h 324"/>
                  <a:gd name="T2" fmla="*/ 230 w 230"/>
                  <a:gd name="T3" fmla="*/ 289 h 324"/>
                  <a:gd name="T4" fmla="*/ 217 w 230"/>
                  <a:gd name="T5" fmla="*/ 324 h 324"/>
                  <a:gd name="T6" fmla="*/ 0 w 230"/>
                  <a:gd name="T7" fmla="*/ 55 h 324"/>
                  <a:gd name="T8" fmla="*/ 0 w 230"/>
                  <a:gd name="T9" fmla="*/ 0 h 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324">
                    <a:moveTo>
                      <a:pt x="0" y="0"/>
                    </a:moveTo>
                    <a:lnTo>
                      <a:pt x="230" y="289"/>
                    </a:lnTo>
                    <a:lnTo>
                      <a:pt x="217" y="324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Freeform 25">
                <a:extLst>
                  <a:ext uri="{FF2B5EF4-FFF2-40B4-BE49-F238E27FC236}">
                    <a16:creationId xmlns:a16="http://schemas.microsoft.com/office/drawing/2014/main" id="{76097E93-FA00-A5F2-9E08-28553BCFE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1162"/>
                <a:ext cx="349" cy="368"/>
              </a:xfrm>
              <a:custGeom>
                <a:avLst/>
                <a:gdLst>
                  <a:gd name="T0" fmla="*/ 282 w 349"/>
                  <a:gd name="T1" fmla="*/ 47 h 368"/>
                  <a:gd name="T2" fmla="*/ 288 w 349"/>
                  <a:gd name="T3" fmla="*/ 30 h 368"/>
                  <a:gd name="T4" fmla="*/ 295 w 349"/>
                  <a:gd name="T5" fmla="*/ 12 h 368"/>
                  <a:gd name="T6" fmla="*/ 310 w 349"/>
                  <a:gd name="T7" fmla="*/ 2 h 368"/>
                  <a:gd name="T8" fmla="*/ 325 w 349"/>
                  <a:gd name="T9" fmla="*/ 2 h 368"/>
                  <a:gd name="T10" fmla="*/ 338 w 349"/>
                  <a:gd name="T11" fmla="*/ 8 h 368"/>
                  <a:gd name="T12" fmla="*/ 347 w 349"/>
                  <a:gd name="T13" fmla="*/ 21 h 368"/>
                  <a:gd name="T14" fmla="*/ 349 w 349"/>
                  <a:gd name="T15" fmla="*/ 37 h 368"/>
                  <a:gd name="T16" fmla="*/ 345 w 349"/>
                  <a:gd name="T17" fmla="*/ 50 h 368"/>
                  <a:gd name="T18" fmla="*/ 336 w 349"/>
                  <a:gd name="T19" fmla="*/ 62 h 368"/>
                  <a:gd name="T20" fmla="*/ 323 w 349"/>
                  <a:gd name="T21" fmla="*/ 67 h 368"/>
                  <a:gd name="T22" fmla="*/ 312 w 349"/>
                  <a:gd name="T23" fmla="*/ 67 h 368"/>
                  <a:gd name="T24" fmla="*/ 318 w 349"/>
                  <a:gd name="T25" fmla="*/ 95 h 368"/>
                  <a:gd name="T26" fmla="*/ 308 w 349"/>
                  <a:gd name="T27" fmla="*/ 141 h 368"/>
                  <a:gd name="T28" fmla="*/ 282 w 349"/>
                  <a:gd name="T29" fmla="*/ 199 h 368"/>
                  <a:gd name="T30" fmla="*/ 279 w 349"/>
                  <a:gd name="T31" fmla="*/ 229 h 368"/>
                  <a:gd name="T32" fmla="*/ 273 w 349"/>
                  <a:gd name="T33" fmla="*/ 242 h 368"/>
                  <a:gd name="T34" fmla="*/ 262 w 349"/>
                  <a:gd name="T35" fmla="*/ 253 h 368"/>
                  <a:gd name="T36" fmla="*/ 249 w 349"/>
                  <a:gd name="T37" fmla="*/ 254 h 368"/>
                  <a:gd name="T38" fmla="*/ 242 w 349"/>
                  <a:gd name="T39" fmla="*/ 243 h 368"/>
                  <a:gd name="T40" fmla="*/ 243 w 349"/>
                  <a:gd name="T41" fmla="*/ 229 h 368"/>
                  <a:gd name="T42" fmla="*/ 249 w 349"/>
                  <a:gd name="T43" fmla="*/ 214 h 368"/>
                  <a:gd name="T44" fmla="*/ 260 w 349"/>
                  <a:gd name="T45" fmla="*/ 210 h 368"/>
                  <a:gd name="T46" fmla="*/ 279 w 349"/>
                  <a:gd name="T47" fmla="*/ 145 h 368"/>
                  <a:gd name="T48" fmla="*/ 208 w 349"/>
                  <a:gd name="T49" fmla="*/ 193 h 368"/>
                  <a:gd name="T50" fmla="*/ 126 w 349"/>
                  <a:gd name="T51" fmla="*/ 314 h 368"/>
                  <a:gd name="T52" fmla="*/ 134 w 349"/>
                  <a:gd name="T53" fmla="*/ 329 h 368"/>
                  <a:gd name="T54" fmla="*/ 138 w 349"/>
                  <a:gd name="T55" fmla="*/ 345 h 368"/>
                  <a:gd name="T56" fmla="*/ 134 w 349"/>
                  <a:gd name="T57" fmla="*/ 362 h 368"/>
                  <a:gd name="T58" fmla="*/ 151 w 349"/>
                  <a:gd name="T59" fmla="*/ 204 h 368"/>
                  <a:gd name="T60" fmla="*/ 6 w 349"/>
                  <a:gd name="T61" fmla="*/ 201 h 368"/>
                  <a:gd name="T62" fmla="*/ 23 w 349"/>
                  <a:gd name="T63" fmla="*/ 199 h 368"/>
                  <a:gd name="T64" fmla="*/ 39 w 349"/>
                  <a:gd name="T65" fmla="*/ 208 h 368"/>
                  <a:gd name="T66" fmla="*/ 93 w 349"/>
                  <a:gd name="T67" fmla="*/ 188 h 368"/>
                  <a:gd name="T68" fmla="*/ 182 w 349"/>
                  <a:gd name="T69" fmla="*/ 127 h 368"/>
                  <a:gd name="T70" fmla="*/ 162 w 349"/>
                  <a:gd name="T71" fmla="*/ 78 h 368"/>
                  <a:gd name="T72" fmla="*/ 151 w 349"/>
                  <a:gd name="T73" fmla="*/ 89 h 368"/>
                  <a:gd name="T74" fmla="*/ 136 w 349"/>
                  <a:gd name="T75" fmla="*/ 99 h 368"/>
                  <a:gd name="T76" fmla="*/ 121 w 349"/>
                  <a:gd name="T77" fmla="*/ 99 h 368"/>
                  <a:gd name="T78" fmla="*/ 115 w 349"/>
                  <a:gd name="T79" fmla="*/ 93 h 368"/>
                  <a:gd name="T80" fmla="*/ 117 w 349"/>
                  <a:gd name="T81" fmla="*/ 82 h 368"/>
                  <a:gd name="T82" fmla="*/ 125 w 349"/>
                  <a:gd name="T83" fmla="*/ 69 h 368"/>
                  <a:gd name="T84" fmla="*/ 138 w 349"/>
                  <a:gd name="T85" fmla="*/ 60 h 368"/>
                  <a:gd name="T86" fmla="*/ 152 w 349"/>
                  <a:gd name="T87" fmla="*/ 62 h 368"/>
                  <a:gd name="T88" fmla="*/ 212 w 349"/>
                  <a:gd name="T89" fmla="*/ 43 h 368"/>
                  <a:gd name="T90" fmla="*/ 260 w 349"/>
                  <a:gd name="T91" fmla="*/ 34 h 3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49" h="368">
                    <a:moveTo>
                      <a:pt x="260" y="34"/>
                    </a:moveTo>
                    <a:lnTo>
                      <a:pt x="275" y="41"/>
                    </a:lnTo>
                    <a:lnTo>
                      <a:pt x="282" y="47"/>
                    </a:lnTo>
                    <a:lnTo>
                      <a:pt x="290" y="43"/>
                    </a:lnTo>
                    <a:lnTo>
                      <a:pt x="288" y="36"/>
                    </a:lnTo>
                    <a:lnTo>
                      <a:pt x="288" y="30"/>
                    </a:lnTo>
                    <a:lnTo>
                      <a:pt x="290" y="23"/>
                    </a:lnTo>
                    <a:lnTo>
                      <a:pt x="294" y="17"/>
                    </a:lnTo>
                    <a:lnTo>
                      <a:pt x="295" y="12"/>
                    </a:lnTo>
                    <a:lnTo>
                      <a:pt x="301" y="8"/>
                    </a:lnTo>
                    <a:lnTo>
                      <a:pt x="305" y="4"/>
                    </a:lnTo>
                    <a:lnTo>
                      <a:pt x="310" y="2"/>
                    </a:lnTo>
                    <a:lnTo>
                      <a:pt x="316" y="0"/>
                    </a:lnTo>
                    <a:lnTo>
                      <a:pt x="321" y="0"/>
                    </a:lnTo>
                    <a:lnTo>
                      <a:pt x="325" y="2"/>
                    </a:lnTo>
                    <a:lnTo>
                      <a:pt x="331" y="2"/>
                    </a:lnTo>
                    <a:lnTo>
                      <a:pt x="334" y="4"/>
                    </a:lnTo>
                    <a:lnTo>
                      <a:pt x="338" y="8"/>
                    </a:lnTo>
                    <a:lnTo>
                      <a:pt x="340" y="12"/>
                    </a:lnTo>
                    <a:lnTo>
                      <a:pt x="344" y="15"/>
                    </a:lnTo>
                    <a:lnTo>
                      <a:pt x="347" y="21"/>
                    </a:lnTo>
                    <a:lnTo>
                      <a:pt x="347" y="26"/>
                    </a:lnTo>
                    <a:lnTo>
                      <a:pt x="349" y="32"/>
                    </a:lnTo>
                    <a:lnTo>
                      <a:pt x="349" y="37"/>
                    </a:lnTo>
                    <a:lnTo>
                      <a:pt x="349" y="43"/>
                    </a:lnTo>
                    <a:lnTo>
                      <a:pt x="347" y="47"/>
                    </a:lnTo>
                    <a:lnTo>
                      <a:pt x="345" y="50"/>
                    </a:lnTo>
                    <a:lnTo>
                      <a:pt x="342" y="54"/>
                    </a:lnTo>
                    <a:lnTo>
                      <a:pt x="340" y="60"/>
                    </a:lnTo>
                    <a:lnTo>
                      <a:pt x="336" y="62"/>
                    </a:lnTo>
                    <a:lnTo>
                      <a:pt x="332" y="65"/>
                    </a:lnTo>
                    <a:lnTo>
                      <a:pt x="329" y="67"/>
                    </a:lnTo>
                    <a:lnTo>
                      <a:pt x="323" y="67"/>
                    </a:lnTo>
                    <a:lnTo>
                      <a:pt x="320" y="67"/>
                    </a:lnTo>
                    <a:lnTo>
                      <a:pt x="316" y="67"/>
                    </a:lnTo>
                    <a:lnTo>
                      <a:pt x="312" y="67"/>
                    </a:lnTo>
                    <a:lnTo>
                      <a:pt x="308" y="75"/>
                    </a:lnTo>
                    <a:lnTo>
                      <a:pt x="312" y="84"/>
                    </a:lnTo>
                    <a:lnTo>
                      <a:pt x="318" y="95"/>
                    </a:lnTo>
                    <a:lnTo>
                      <a:pt x="321" y="110"/>
                    </a:lnTo>
                    <a:lnTo>
                      <a:pt x="318" y="123"/>
                    </a:lnTo>
                    <a:lnTo>
                      <a:pt x="308" y="141"/>
                    </a:lnTo>
                    <a:lnTo>
                      <a:pt x="297" y="160"/>
                    </a:lnTo>
                    <a:lnTo>
                      <a:pt x="288" y="180"/>
                    </a:lnTo>
                    <a:lnTo>
                      <a:pt x="282" y="199"/>
                    </a:lnTo>
                    <a:lnTo>
                      <a:pt x="277" y="219"/>
                    </a:lnTo>
                    <a:lnTo>
                      <a:pt x="279" y="223"/>
                    </a:lnTo>
                    <a:lnTo>
                      <a:pt x="279" y="229"/>
                    </a:lnTo>
                    <a:lnTo>
                      <a:pt x="279" y="234"/>
                    </a:lnTo>
                    <a:lnTo>
                      <a:pt x="277" y="238"/>
                    </a:lnTo>
                    <a:lnTo>
                      <a:pt x="273" y="242"/>
                    </a:lnTo>
                    <a:lnTo>
                      <a:pt x="269" y="245"/>
                    </a:lnTo>
                    <a:lnTo>
                      <a:pt x="266" y="249"/>
                    </a:lnTo>
                    <a:lnTo>
                      <a:pt x="262" y="253"/>
                    </a:lnTo>
                    <a:lnTo>
                      <a:pt x="256" y="254"/>
                    </a:lnTo>
                    <a:lnTo>
                      <a:pt x="253" y="254"/>
                    </a:lnTo>
                    <a:lnTo>
                      <a:pt x="249" y="254"/>
                    </a:lnTo>
                    <a:lnTo>
                      <a:pt x="245" y="253"/>
                    </a:lnTo>
                    <a:lnTo>
                      <a:pt x="243" y="249"/>
                    </a:lnTo>
                    <a:lnTo>
                      <a:pt x="242" y="243"/>
                    </a:lnTo>
                    <a:lnTo>
                      <a:pt x="242" y="240"/>
                    </a:lnTo>
                    <a:lnTo>
                      <a:pt x="242" y="232"/>
                    </a:lnTo>
                    <a:lnTo>
                      <a:pt x="243" y="229"/>
                    </a:lnTo>
                    <a:lnTo>
                      <a:pt x="245" y="223"/>
                    </a:lnTo>
                    <a:lnTo>
                      <a:pt x="247" y="217"/>
                    </a:lnTo>
                    <a:lnTo>
                      <a:pt x="249" y="214"/>
                    </a:lnTo>
                    <a:lnTo>
                      <a:pt x="251" y="212"/>
                    </a:lnTo>
                    <a:lnTo>
                      <a:pt x="255" y="212"/>
                    </a:lnTo>
                    <a:lnTo>
                      <a:pt x="260" y="210"/>
                    </a:lnTo>
                    <a:lnTo>
                      <a:pt x="264" y="206"/>
                    </a:lnTo>
                    <a:lnTo>
                      <a:pt x="268" y="203"/>
                    </a:lnTo>
                    <a:lnTo>
                      <a:pt x="279" y="145"/>
                    </a:lnTo>
                    <a:lnTo>
                      <a:pt x="275" y="143"/>
                    </a:lnTo>
                    <a:lnTo>
                      <a:pt x="225" y="173"/>
                    </a:lnTo>
                    <a:lnTo>
                      <a:pt x="208" y="193"/>
                    </a:lnTo>
                    <a:lnTo>
                      <a:pt x="182" y="232"/>
                    </a:lnTo>
                    <a:lnTo>
                      <a:pt x="154" y="273"/>
                    </a:lnTo>
                    <a:lnTo>
                      <a:pt x="126" y="314"/>
                    </a:lnTo>
                    <a:lnTo>
                      <a:pt x="126" y="319"/>
                    </a:lnTo>
                    <a:lnTo>
                      <a:pt x="130" y="323"/>
                    </a:lnTo>
                    <a:lnTo>
                      <a:pt x="134" y="329"/>
                    </a:lnTo>
                    <a:lnTo>
                      <a:pt x="136" y="334"/>
                    </a:lnTo>
                    <a:lnTo>
                      <a:pt x="136" y="338"/>
                    </a:lnTo>
                    <a:lnTo>
                      <a:pt x="138" y="345"/>
                    </a:lnTo>
                    <a:lnTo>
                      <a:pt x="138" y="351"/>
                    </a:lnTo>
                    <a:lnTo>
                      <a:pt x="136" y="356"/>
                    </a:lnTo>
                    <a:lnTo>
                      <a:pt x="134" y="362"/>
                    </a:lnTo>
                    <a:lnTo>
                      <a:pt x="130" y="368"/>
                    </a:lnTo>
                    <a:lnTo>
                      <a:pt x="80" y="308"/>
                    </a:lnTo>
                    <a:lnTo>
                      <a:pt x="151" y="204"/>
                    </a:lnTo>
                    <a:lnTo>
                      <a:pt x="52" y="269"/>
                    </a:lnTo>
                    <a:lnTo>
                      <a:pt x="0" y="204"/>
                    </a:lnTo>
                    <a:lnTo>
                      <a:pt x="6" y="201"/>
                    </a:lnTo>
                    <a:lnTo>
                      <a:pt x="13" y="199"/>
                    </a:lnTo>
                    <a:lnTo>
                      <a:pt x="17" y="199"/>
                    </a:lnTo>
                    <a:lnTo>
                      <a:pt x="23" y="199"/>
                    </a:lnTo>
                    <a:lnTo>
                      <a:pt x="28" y="203"/>
                    </a:lnTo>
                    <a:lnTo>
                      <a:pt x="34" y="204"/>
                    </a:lnTo>
                    <a:lnTo>
                      <a:pt x="39" y="208"/>
                    </a:lnTo>
                    <a:lnTo>
                      <a:pt x="45" y="214"/>
                    </a:lnTo>
                    <a:lnTo>
                      <a:pt x="52" y="214"/>
                    </a:lnTo>
                    <a:lnTo>
                      <a:pt x="93" y="188"/>
                    </a:lnTo>
                    <a:lnTo>
                      <a:pt x="125" y="167"/>
                    </a:lnTo>
                    <a:lnTo>
                      <a:pt x="164" y="141"/>
                    </a:lnTo>
                    <a:lnTo>
                      <a:pt x="182" y="127"/>
                    </a:lnTo>
                    <a:lnTo>
                      <a:pt x="216" y="67"/>
                    </a:lnTo>
                    <a:lnTo>
                      <a:pt x="165" y="75"/>
                    </a:lnTo>
                    <a:lnTo>
                      <a:pt x="162" y="78"/>
                    </a:lnTo>
                    <a:lnTo>
                      <a:pt x="158" y="82"/>
                    </a:lnTo>
                    <a:lnTo>
                      <a:pt x="154" y="88"/>
                    </a:lnTo>
                    <a:lnTo>
                      <a:pt x="151" y="89"/>
                    </a:lnTo>
                    <a:lnTo>
                      <a:pt x="145" y="93"/>
                    </a:lnTo>
                    <a:lnTo>
                      <a:pt x="141" y="97"/>
                    </a:lnTo>
                    <a:lnTo>
                      <a:pt x="136" y="99"/>
                    </a:lnTo>
                    <a:lnTo>
                      <a:pt x="132" y="99"/>
                    </a:lnTo>
                    <a:lnTo>
                      <a:pt x="126" y="101"/>
                    </a:lnTo>
                    <a:lnTo>
                      <a:pt x="121" y="99"/>
                    </a:lnTo>
                    <a:lnTo>
                      <a:pt x="117" y="97"/>
                    </a:lnTo>
                    <a:lnTo>
                      <a:pt x="115" y="95"/>
                    </a:lnTo>
                    <a:lnTo>
                      <a:pt x="115" y="93"/>
                    </a:lnTo>
                    <a:lnTo>
                      <a:pt x="117" y="89"/>
                    </a:lnTo>
                    <a:lnTo>
                      <a:pt x="117" y="88"/>
                    </a:lnTo>
                    <a:lnTo>
                      <a:pt x="117" y="82"/>
                    </a:lnTo>
                    <a:lnTo>
                      <a:pt x="119" y="78"/>
                    </a:lnTo>
                    <a:lnTo>
                      <a:pt x="121" y="73"/>
                    </a:lnTo>
                    <a:lnTo>
                      <a:pt x="125" y="69"/>
                    </a:lnTo>
                    <a:lnTo>
                      <a:pt x="128" y="65"/>
                    </a:lnTo>
                    <a:lnTo>
                      <a:pt x="132" y="62"/>
                    </a:lnTo>
                    <a:lnTo>
                      <a:pt x="138" y="60"/>
                    </a:lnTo>
                    <a:lnTo>
                      <a:pt x="141" y="60"/>
                    </a:lnTo>
                    <a:lnTo>
                      <a:pt x="147" y="60"/>
                    </a:lnTo>
                    <a:lnTo>
                      <a:pt x="152" y="62"/>
                    </a:lnTo>
                    <a:lnTo>
                      <a:pt x="167" y="60"/>
                    </a:lnTo>
                    <a:lnTo>
                      <a:pt x="188" y="54"/>
                    </a:lnTo>
                    <a:lnTo>
                      <a:pt x="212" y="43"/>
                    </a:lnTo>
                    <a:lnTo>
                      <a:pt x="230" y="34"/>
                    </a:lnTo>
                    <a:lnTo>
                      <a:pt x="247" y="28"/>
                    </a:lnTo>
                    <a:lnTo>
                      <a:pt x="260" y="34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190" name="Group 26">
                <a:extLst>
                  <a:ext uri="{FF2B5EF4-FFF2-40B4-BE49-F238E27FC236}">
                    <a16:creationId xmlns:a16="http://schemas.microsoft.com/office/drawing/2014/main" id="{29BF1D10-3D3E-4CDA-50D1-1DDEC3BE2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951"/>
                <a:ext cx="159" cy="460"/>
                <a:chOff x="2191" y="951"/>
                <a:chExt cx="159" cy="460"/>
              </a:xfrm>
            </p:grpSpPr>
            <p:grpSp>
              <p:nvGrpSpPr>
                <p:cNvPr id="7309" name="Group 27">
                  <a:extLst>
                    <a:ext uri="{FF2B5EF4-FFF2-40B4-BE49-F238E27FC236}">
                      <a16:creationId xmlns:a16="http://schemas.microsoft.com/office/drawing/2014/main" id="{5D873D29-C5E5-2756-43A5-CA63E6850D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17" y="1029"/>
                  <a:ext cx="100" cy="382"/>
                  <a:chOff x="2217" y="1029"/>
                  <a:chExt cx="100" cy="382"/>
                </a:xfrm>
              </p:grpSpPr>
              <p:sp>
                <p:nvSpPr>
                  <p:cNvPr id="143" name="Freeform 28">
                    <a:extLst>
                      <a:ext uri="{FF2B5EF4-FFF2-40B4-BE49-F238E27FC236}">
                        <a16:creationId xmlns:a16="http://schemas.microsoft.com/office/drawing/2014/main" id="{00389BE7-4895-7299-516C-A4D9E1DAB5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0" y="1038"/>
                    <a:ext cx="77" cy="341"/>
                  </a:xfrm>
                  <a:custGeom>
                    <a:avLst/>
                    <a:gdLst>
                      <a:gd name="T0" fmla="*/ 0 w 77"/>
                      <a:gd name="T1" fmla="*/ 334 h 334"/>
                      <a:gd name="T2" fmla="*/ 28 w 77"/>
                      <a:gd name="T3" fmla="*/ 238 h 334"/>
                      <a:gd name="T4" fmla="*/ 67 w 77"/>
                      <a:gd name="T5" fmla="*/ 74 h 334"/>
                      <a:gd name="T6" fmla="*/ 77 w 77"/>
                      <a:gd name="T7" fmla="*/ 24 h 334"/>
                      <a:gd name="T8" fmla="*/ 67 w 77"/>
                      <a:gd name="T9" fmla="*/ 0 h 334"/>
                      <a:gd name="T10" fmla="*/ 62 w 77"/>
                      <a:gd name="T11" fmla="*/ 30 h 334"/>
                      <a:gd name="T12" fmla="*/ 52 w 77"/>
                      <a:gd name="T13" fmla="*/ 48 h 334"/>
                      <a:gd name="T14" fmla="*/ 41 w 77"/>
                      <a:gd name="T15" fmla="*/ 65 h 334"/>
                      <a:gd name="T16" fmla="*/ 17 w 77"/>
                      <a:gd name="T17" fmla="*/ 180 h 334"/>
                      <a:gd name="T18" fmla="*/ 4 w 77"/>
                      <a:gd name="T19" fmla="*/ 269 h 334"/>
                      <a:gd name="T20" fmla="*/ 0 w 77"/>
                      <a:gd name="T21" fmla="*/ 334 h 33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7" h="334">
                        <a:moveTo>
                          <a:pt x="0" y="334"/>
                        </a:moveTo>
                        <a:lnTo>
                          <a:pt x="28" y="238"/>
                        </a:lnTo>
                        <a:lnTo>
                          <a:pt x="67" y="74"/>
                        </a:lnTo>
                        <a:lnTo>
                          <a:pt x="77" y="24"/>
                        </a:lnTo>
                        <a:lnTo>
                          <a:pt x="67" y="0"/>
                        </a:lnTo>
                        <a:lnTo>
                          <a:pt x="62" y="30"/>
                        </a:lnTo>
                        <a:lnTo>
                          <a:pt x="52" y="48"/>
                        </a:lnTo>
                        <a:lnTo>
                          <a:pt x="41" y="65"/>
                        </a:lnTo>
                        <a:lnTo>
                          <a:pt x="17" y="180"/>
                        </a:lnTo>
                        <a:lnTo>
                          <a:pt x="4" y="269"/>
                        </a:lnTo>
                        <a:lnTo>
                          <a:pt x="0" y="334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44" name="Freeform 29">
                    <a:extLst>
                      <a:ext uri="{FF2B5EF4-FFF2-40B4-BE49-F238E27FC236}">
                        <a16:creationId xmlns:a16="http://schemas.microsoft.com/office/drawing/2014/main" id="{CD4EBDDE-6982-0851-876C-199563578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17" y="1047"/>
                    <a:ext cx="83" cy="362"/>
                  </a:xfrm>
                  <a:custGeom>
                    <a:avLst/>
                    <a:gdLst>
                      <a:gd name="T0" fmla="*/ 0 w 83"/>
                      <a:gd name="T1" fmla="*/ 355 h 355"/>
                      <a:gd name="T2" fmla="*/ 35 w 83"/>
                      <a:gd name="T3" fmla="*/ 234 h 355"/>
                      <a:gd name="T4" fmla="*/ 74 w 83"/>
                      <a:gd name="T5" fmla="*/ 73 h 355"/>
                      <a:gd name="T6" fmla="*/ 83 w 83"/>
                      <a:gd name="T7" fmla="*/ 23 h 355"/>
                      <a:gd name="T8" fmla="*/ 67 w 83"/>
                      <a:gd name="T9" fmla="*/ 0 h 355"/>
                      <a:gd name="T10" fmla="*/ 68 w 83"/>
                      <a:gd name="T11" fmla="*/ 28 h 355"/>
                      <a:gd name="T12" fmla="*/ 61 w 83"/>
                      <a:gd name="T13" fmla="*/ 45 h 355"/>
                      <a:gd name="T14" fmla="*/ 44 w 83"/>
                      <a:gd name="T15" fmla="*/ 63 h 355"/>
                      <a:gd name="T16" fmla="*/ 22 w 83"/>
                      <a:gd name="T17" fmla="*/ 178 h 355"/>
                      <a:gd name="T18" fmla="*/ 7 w 83"/>
                      <a:gd name="T19" fmla="*/ 267 h 355"/>
                      <a:gd name="T20" fmla="*/ 2 w 83"/>
                      <a:gd name="T21" fmla="*/ 325 h 355"/>
                      <a:gd name="T22" fmla="*/ 0 w 83"/>
                      <a:gd name="T23" fmla="*/ 355 h 35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83" h="355">
                        <a:moveTo>
                          <a:pt x="0" y="355"/>
                        </a:moveTo>
                        <a:lnTo>
                          <a:pt x="35" y="234"/>
                        </a:lnTo>
                        <a:lnTo>
                          <a:pt x="74" y="73"/>
                        </a:lnTo>
                        <a:lnTo>
                          <a:pt x="83" y="23"/>
                        </a:lnTo>
                        <a:lnTo>
                          <a:pt x="67" y="0"/>
                        </a:lnTo>
                        <a:lnTo>
                          <a:pt x="68" y="28"/>
                        </a:lnTo>
                        <a:lnTo>
                          <a:pt x="61" y="45"/>
                        </a:lnTo>
                        <a:lnTo>
                          <a:pt x="44" y="63"/>
                        </a:lnTo>
                        <a:lnTo>
                          <a:pt x="22" y="178"/>
                        </a:lnTo>
                        <a:lnTo>
                          <a:pt x="7" y="267"/>
                        </a:lnTo>
                        <a:lnTo>
                          <a:pt x="2" y="325"/>
                        </a:lnTo>
                        <a:lnTo>
                          <a:pt x="0" y="3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grpSp>
                <p:nvGrpSpPr>
                  <p:cNvPr id="7320" name="Group 30">
                    <a:extLst>
                      <a:ext uri="{FF2B5EF4-FFF2-40B4-BE49-F238E27FC236}">
                        <a16:creationId xmlns:a16="http://schemas.microsoft.com/office/drawing/2014/main" id="{CEBCBB17-8CB2-0EC8-C961-34A06CD440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0" y="1029"/>
                    <a:ext cx="67" cy="382"/>
                    <a:chOff x="2250" y="1029"/>
                    <a:chExt cx="67" cy="382"/>
                  </a:xfrm>
                </p:grpSpPr>
                <p:grpSp>
                  <p:nvGrpSpPr>
                    <p:cNvPr id="7321" name="Group 31">
                      <a:extLst>
                        <a:ext uri="{FF2B5EF4-FFF2-40B4-BE49-F238E27FC236}">
                          <a16:creationId xmlns:a16="http://schemas.microsoft.com/office/drawing/2014/main" id="{DB928396-91ED-97E6-470F-55AE4EC578D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0" y="1029"/>
                      <a:ext cx="67" cy="382"/>
                      <a:chOff x="2250" y="1029"/>
                      <a:chExt cx="67" cy="382"/>
                    </a:xfrm>
                  </p:grpSpPr>
                  <p:grpSp>
                    <p:nvGrpSpPr>
                      <p:cNvPr id="7334" name="Group 32">
                        <a:extLst>
                          <a:ext uri="{FF2B5EF4-FFF2-40B4-BE49-F238E27FC236}">
                            <a16:creationId xmlns:a16="http://schemas.microsoft.com/office/drawing/2014/main" id="{DB6A13F6-D1C4-42A4-170F-3E808EA2E23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0" y="1029"/>
                        <a:ext cx="67" cy="382"/>
                        <a:chOff x="2250" y="1029"/>
                        <a:chExt cx="67" cy="382"/>
                      </a:xfrm>
                    </p:grpSpPr>
                    <p:sp>
                      <p:nvSpPr>
                        <p:cNvPr id="162" name="Freeform 33">
                          <a:extLst>
                            <a:ext uri="{FF2B5EF4-FFF2-40B4-BE49-F238E27FC236}">
                              <a16:creationId xmlns:a16="http://schemas.microsoft.com/office/drawing/2014/main" id="{52C7A161-B11E-E84B-E1B3-6FCA74DB574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52" y="1029"/>
                          <a:ext cx="65" cy="371"/>
                        </a:xfrm>
                        <a:custGeom>
                          <a:avLst/>
                          <a:gdLst>
                            <a:gd name="T0" fmla="*/ 0 w 65"/>
                            <a:gd name="T1" fmla="*/ 33 h 363"/>
                            <a:gd name="T2" fmla="*/ 58 w 65"/>
                            <a:gd name="T3" fmla="*/ 363 h 363"/>
                            <a:gd name="T4" fmla="*/ 65 w 65"/>
                            <a:gd name="T5" fmla="*/ 336 h 363"/>
                            <a:gd name="T6" fmla="*/ 65 w 65"/>
                            <a:gd name="T7" fmla="*/ 293 h 363"/>
                            <a:gd name="T8" fmla="*/ 59 w 65"/>
                            <a:gd name="T9" fmla="*/ 243 h 363"/>
                            <a:gd name="T10" fmla="*/ 45 w 65"/>
                            <a:gd name="T11" fmla="*/ 152 h 363"/>
                            <a:gd name="T12" fmla="*/ 32 w 65"/>
                            <a:gd name="T13" fmla="*/ 67 h 363"/>
                            <a:gd name="T14" fmla="*/ 26 w 65"/>
                            <a:gd name="T15" fmla="*/ 59 h 363"/>
                            <a:gd name="T16" fmla="*/ 15 w 65"/>
                            <a:gd name="T17" fmla="*/ 50 h 363"/>
                            <a:gd name="T18" fmla="*/ 0 w 65"/>
                            <a:gd name="T19" fmla="*/ 0 h 363"/>
                            <a:gd name="T20" fmla="*/ 0 w 65"/>
                            <a:gd name="T21" fmla="*/ 33 h 363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5" h="363">
                              <a:moveTo>
                                <a:pt x="0" y="33"/>
                              </a:moveTo>
                              <a:lnTo>
                                <a:pt x="58" y="363"/>
                              </a:lnTo>
                              <a:lnTo>
                                <a:pt x="65" y="336"/>
                              </a:lnTo>
                              <a:lnTo>
                                <a:pt x="65" y="293"/>
                              </a:lnTo>
                              <a:lnTo>
                                <a:pt x="59" y="243"/>
                              </a:lnTo>
                              <a:lnTo>
                                <a:pt x="45" y="152"/>
                              </a:lnTo>
                              <a:lnTo>
                                <a:pt x="32" y="67"/>
                              </a:lnTo>
                              <a:lnTo>
                                <a:pt x="26" y="59"/>
                              </a:lnTo>
                              <a:lnTo>
                                <a:pt x="15" y="50"/>
                              </a:lnTo>
                              <a:lnTo>
                                <a:pt x="0" y="0"/>
                              </a:lnTo>
                              <a:lnTo>
                                <a:pt x="0" y="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F3F3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63" name="Freeform 34">
                          <a:extLst>
                            <a:ext uri="{FF2B5EF4-FFF2-40B4-BE49-F238E27FC236}">
                              <a16:creationId xmlns:a16="http://schemas.microsoft.com/office/drawing/2014/main" id="{3954BED5-B7E1-2826-CAA5-A54BEF87F9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50" y="1033"/>
                          <a:ext cx="65" cy="385"/>
                        </a:xfrm>
                        <a:custGeom>
                          <a:avLst/>
                          <a:gdLst>
                            <a:gd name="T0" fmla="*/ 0 w 65"/>
                            <a:gd name="T1" fmla="*/ 35 h 378"/>
                            <a:gd name="T2" fmla="*/ 56 w 65"/>
                            <a:gd name="T3" fmla="*/ 378 h 378"/>
                            <a:gd name="T4" fmla="*/ 65 w 65"/>
                            <a:gd name="T5" fmla="*/ 335 h 378"/>
                            <a:gd name="T6" fmla="*/ 65 w 65"/>
                            <a:gd name="T7" fmla="*/ 294 h 378"/>
                            <a:gd name="T8" fmla="*/ 60 w 65"/>
                            <a:gd name="T9" fmla="*/ 243 h 378"/>
                            <a:gd name="T10" fmla="*/ 45 w 65"/>
                            <a:gd name="T11" fmla="*/ 154 h 378"/>
                            <a:gd name="T12" fmla="*/ 32 w 65"/>
                            <a:gd name="T13" fmla="*/ 68 h 378"/>
                            <a:gd name="T14" fmla="*/ 24 w 65"/>
                            <a:gd name="T15" fmla="*/ 61 h 378"/>
                            <a:gd name="T16" fmla="*/ 15 w 65"/>
                            <a:gd name="T17" fmla="*/ 52 h 378"/>
                            <a:gd name="T18" fmla="*/ 2 w 65"/>
                            <a:gd name="T19" fmla="*/ 0 h 378"/>
                            <a:gd name="T20" fmla="*/ 0 w 65"/>
                            <a:gd name="T21" fmla="*/ 35 h 378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5" h="378">
                              <a:moveTo>
                                <a:pt x="0" y="35"/>
                              </a:moveTo>
                              <a:lnTo>
                                <a:pt x="56" y="378"/>
                              </a:lnTo>
                              <a:lnTo>
                                <a:pt x="65" y="335"/>
                              </a:lnTo>
                              <a:lnTo>
                                <a:pt x="65" y="294"/>
                              </a:lnTo>
                              <a:lnTo>
                                <a:pt x="60" y="243"/>
                              </a:lnTo>
                              <a:lnTo>
                                <a:pt x="45" y="154"/>
                              </a:lnTo>
                              <a:lnTo>
                                <a:pt x="32" y="68"/>
                              </a:lnTo>
                              <a:lnTo>
                                <a:pt x="24" y="61"/>
                              </a:lnTo>
                              <a:lnTo>
                                <a:pt x="15" y="52"/>
                              </a:lnTo>
                              <a:lnTo>
                                <a:pt x="2" y="0"/>
                              </a:lnTo>
                              <a:lnTo>
                                <a:pt x="0" y="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F8F8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64" name="Freeform 35">
                          <a:extLst>
                            <a:ext uri="{FF2B5EF4-FFF2-40B4-BE49-F238E27FC236}">
                              <a16:creationId xmlns:a16="http://schemas.microsoft.com/office/drawing/2014/main" id="{903F1285-2C3E-99B0-971F-8EA61B5B4BC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56" y="1082"/>
                          <a:ext cx="59" cy="286"/>
                        </a:xfrm>
                        <a:custGeom>
                          <a:avLst/>
                          <a:gdLst>
                            <a:gd name="T0" fmla="*/ 0 w 59"/>
                            <a:gd name="T1" fmla="*/ 20 h 283"/>
                            <a:gd name="T2" fmla="*/ 7 w 59"/>
                            <a:gd name="T3" fmla="*/ 59 h 283"/>
                            <a:gd name="T4" fmla="*/ 28 w 59"/>
                            <a:gd name="T5" fmla="*/ 53 h 283"/>
                            <a:gd name="T6" fmla="*/ 35 w 59"/>
                            <a:gd name="T7" fmla="*/ 109 h 283"/>
                            <a:gd name="T8" fmla="*/ 42 w 59"/>
                            <a:gd name="T9" fmla="*/ 166 h 283"/>
                            <a:gd name="T10" fmla="*/ 52 w 59"/>
                            <a:gd name="T11" fmla="*/ 224 h 283"/>
                            <a:gd name="T12" fmla="*/ 59 w 59"/>
                            <a:gd name="T13" fmla="*/ 283 h 283"/>
                            <a:gd name="T14" fmla="*/ 59 w 59"/>
                            <a:gd name="T15" fmla="*/ 242 h 283"/>
                            <a:gd name="T16" fmla="*/ 54 w 59"/>
                            <a:gd name="T17" fmla="*/ 191 h 283"/>
                            <a:gd name="T18" fmla="*/ 39 w 59"/>
                            <a:gd name="T19" fmla="*/ 102 h 283"/>
                            <a:gd name="T20" fmla="*/ 26 w 59"/>
                            <a:gd name="T21" fmla="*/ 16 h 283"/>
                            <a:gd name="T22" fmla="*/ 18 w 59"/>
                            <a:gd name="T23" fmla="*/ 9 h 283"/>
                            <a:gd name="T24" fmla="*/ 9 w 59"/>
                            <a:gd name="T25" fmla="*/ 0 h 283"/>
                            <a:gd name="T26" fmla="*/ 3 w 59"/>
                            <a:gd name="T27" fmla="*/ 9 h 283"/>
                            <a:gd name="T28" fmla="*/ 0 w 59"/>
                            <a:gd name="T29" fmla="*/ 20 h 283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0" t="0" r="r" b="b"/>
                          <a:pathLst>
                            <a:path w="59" h="283">
                              <a:moveTo>
                                <a:pt x="0" y="20"/>
                              </a:moveTo>
                              <a:lnTo>
                                <a:pt x="7" y="59"/>
                              </a:lnTo>
                              <a:lnTo>
                                <a:pt x="28" y="53"/>
                              </a:lnTo>
                              <a:lnTo>
                                <a:pt x="35" y="109"/>
                              </a:lnTo>
                              <a:lnTo>
                                <a:pt x="42" y="166"/>
                              </a:lnTo>
                              <a:lnTo>
                                <a:pt x="52" y="224"/>
                              </a:lnTo>
                              <a:lnTo>
                                <a:pt x="59" y="283"/>
                              </a:lnTo>
                              <a:lnTo>
                                <a:pt x="59" y="242"/>
                              </a:lnTo>
                              <a:lnTo>
                                <a:pt x="54" y="191"/>
                              </a:lnTo>
                              <a:lnTo>
                                <a:pt x="39" y="102"/>
                              </a:lnTo>
                              <a:lnTo>
                                <a:pt x="26" y="16"/>
                              </a:lnTo>
                              <a:lnTo>
                                <a:pt x="18" y="9"/>
                              </a:lnTo>
                              <a:lnTo>
                                <a:pt x="9" y="0"/>
                              </a:lnTo>
                              <a:lnTo>
                                <a:pt x="3" y="9"/>
                              </a:lnTo>
                              <a:lnTo>
                                <a:pt x="0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60" name="Freeform 36">
                        <a:extLst>
                          <a:ext uri="{FF2B5EF4-FFF2-40B4-BE49-F238E27FC236}">
                            <a16:creationId xmlns:a16="http://schemas.microsoft.com/office/drawing/2014/main" id="{4AAF13D3-5A62-FC24-8921-14E4E254600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61" y="1136"/>
                        <a:ext cx="28" cy="38"/>
                      </a:xfrm>
                      <a:custGeom>
                        <a:avLst/>
                        <a:gdLst>
                          <a:gd name="T0" fmla="*/ 28 w 28"/>
                          <a:gd name="T1" fmla="*/ 38 h 38"/>
                          <a:gd name="T2" fmla="*/ 23 w 28"/>
                          <a:gd name="T3" fmla="*/ 2 h 38"/>
                          <a:gd name="T4" fmla="*/ 2 w 28"/>
                          <a:gd name="T5" fmla="*/ 10 h 38"/>
                          <a:gd name="T6" fmla="*/ 0 w 28"/>
                          <a:gd name="T7" fmla="*/ 4 h 38"/>
                          <a:gd name="T8" fmla="*/ 10 w 28"/>
                          <a:gd name="T9" fmla="*/ 6 h 38"/>
                          <a:gd name="T10" fmla="*/ 24 w 28"/>
                          <a:gd name="T11" fmla="*/ 0 h 38"/>
                          <a:gd name="T12" fmla="*/ 28 w 28"/>
                          <a:gd name="T13" fmla="*/ 38 h 3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8" h="38">
                            <a:moveTo>
                              <a:pt x="28" y="38"/>
                            </a:moveTo>
                            <a:lnTo>
                              <a:pt x="23" y="2"/>
                            </a:lnTo>
                            <a:lnTo>
                              <a:pt x="2" y="10"/>
                            </a:lnTo>
                            <a:lnTo>
                              <a:pt x="0" y="4"/>
                            </a:lnTo>
                            <a:lnTo>
                              <a:pt x="10" y="6"/>
                            </a:lnTo>
                            <a:lnTo>
                              <a:pt x="24" y="0"/>
                            </a:lnTo>
                            <a:lnTo>
                              <a:pt x="28" y="3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s-CL" sz="2400" kern="0">
                          <a:solidFill>
                            <a:srgbClr val="40458C"/>
                          </a:solidFill>
                          <a:latin typeface="Tahom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161" name="Freeform 37">
                        <a:extLst>
                          <a:ext uri="{FF2B5EF4-FFF2-40B4-BE49-F238E27FC236}">
                            <a16:creationId xmlns:a16="http://schemas.microsoft.com/office/drawing/2014/main" id="{FC113291-6729-4702-D95A-4EBCE2CF85D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58" y="1122"/>
                        <a:ext cx="13" cy="79"/>
                      </a:xfrm>
                      <a:custGeom>
                        <a:avLst/>
                        <a:gdLst>
                          <a:gd name="T0" fmla="*/ 13 w 13"/>
                          <a:gd name="T1" fmla="*/ 79 h 79"/>
                          <a:gd name="T2" fmla="*/ 7 w 13"/>
                          <a:gd name="T3" fmla="*/ 40 h 79"/>
                          <a:gd name="T4" fmla="*/ 3 w 13"/>
                          <a:gd name="T5" fmla="*/ 18 h 79"/>
                          <a:gd name="T6" fmla="*/ 1 w 13"/>
                          <a:gd name="T7" fmla="*/ 0 h 79"/>
                          <a:gd name="T8" fmla="*/ 0 w 13"/>
                          <a:gd name="T9" fmla="*/ 7 h 79"/>
                          <a:gd name="T10" fmla="*/ 13 w 13"/>
                          <a:gd name="T11" fmla="*/ 79 h 7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3" h="79">
                            <a:moveTo>
                              <a:pt x="13" y="79"/>
                            </a:moveTo>
                            <a:lnTo>
                              <a:pt x="7" y="40"/>
                            </a:lnTo>
                            <a:lnTo>
                              <a:pt x="3" y="18"/>
                            </a:lnTo>
                            <a:lnTo>
                              <a:pt x="1" y="0"/>
                            </a:lnTo>
                            <a:lnTo>
                              <a:pt x="0" y="7"/>
                            </a:lnTo>
                            <a:lnTo>
                              <a:pt x="13" y="7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s-CL" sz="2400" kern="0">
                          <a:solidFill>
                            <a:srgbClr val="40458C"/>
                          </a:solidFill>
                          <a:latin typeface="Tahoma" panose="020B060403050404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322" name="Group 38">
                      <a:extLst>
                        <a:ext uri="{FF2B5EF4-FFF2-40B4-BE49-F238E27FC236}">
                          <a16:creationId xmlns:a16="http://schemas.microsoft.com/office/drawing/2014/main" id="{4D374324-362A-80DA-21A2-3B808C6CDA0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9" y="1099"/>
                      <a:ext cx="23" cy="39"/>
                      <a:chOff x="2259" y="1099"/>
                      <a:chExt cx="23" cy="39"/>
                    </a:xfrm>
                  </p:grpSpPr>
                  <p:grpSp>
                    <p:nvGrpSpPr>
                      <p:cNvPr id="7323" name="Group 39">
                        <a:extLst>
                          <a:ext uri="{FF2B5EF4-FFF2-40B4-BE49-F238E27FC236}">
                            <a16:creationId xmlns:a16="http://schemas.microsoft.com/office/drawing/2014/main" id="{1680289C-E3D8-292D-8590-41CC02B7852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63" y="1116"/>
                        <a:ext cx="19" cy="22"/>
                        <a:chOff x="2263" y="1116"/>
                        <a:chExt cx="19" cy="22"/>
                      </a:xfrm>
                    </p:grpSpPr>
                    <p:sp>
                      <p:nvSpPr>
                        <p:cNvPr id="152" name="Oval 40">
                          <a:extLst>
                            <a:ext uri="{FF2B5EF4-FFF2-40B4-BE49-F238E27FC236}">
                              <a16:creationId xmlns:a16="http://schemas.microsoft.com/office/drawing/2014/main" id="{99EE5E61-A239-3E81-C422-75639402AF5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63" y="1116"/>
                          <a:ext cx="19" cy="19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3" name="Oval 41">
                          <a:extLst>
                            <a:ext uri="{FF2B5EF4-FFF2-40B4-BE49-F238E27FC236}">
                              <a16:creationId xmlns:a16="http://schemas.microsoft.com/office/drawing/2014/main" id="{75EA9308-60A1-F21C-B0AE-BE6E58C5CC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63" y="1118"/>
                          <a:ext cx="19" cy="20"/>
                        </a:xfrm>
                        <a:prstGeom prst="ellipse">
                          <a:avLst/>
                        </a:prstGeom>
                        <a:solidFill>
                          <a:srgbClr val="5F5F5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4" name="Oval 42">
                          <a:extLst>
                            <a:ext uri="{FF2B5EF4-FFF2-40B4-BE49-F238E27FC236}">
                              <a16:creationId xmlns:a16="http://schemas.microsoft.com/office/drawing/2014/main" id="{C9A2DD5D-C409-2BF0-D180-39486F19BF1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63" y="1116"/>
                          <a:ext cx="19" cy="20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5" name="Arc 43">
                          <a:extLst>
                            <a:ext uri="{FF2B5EF4-FFF2-40B4-BE49-F238E27FC236}">
                              <a16:creationId xmlns:a16="http://schemas.microsoft.com/office/drawing/2014/main" id="{3F173880-9597-B845-4CA7-1A30496897B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63" y="1128"/>
                          <a:ext cx="11" cy="8"/>
                        </a:xfrm>
                        <a:custGeom>
                          <a:avLst/>
                          <a:gdLst>
                            <a:gd name="T0" fmla="*/ 0 w 27127"/>
                            <a:gd name="T1" fmla="*/ 0 h 21600"/>
                            <a:gd name="T2" fmla="*/ 0 w 27127"/>
                            <a:gd name="T3" fmla="*/ 0 h 21600"/>
                            <a:gd name="T4" fmla="*/ 0 w 27127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27127" h="21600" fill="none" extrusionOk="0">
                              <a:moveTo>
                                <a:pt x="27126" y="20880"/>
                              </a:moveTo>
                              <a:cubicBezTo>
                                <a:pt x="25323" y="21358"/>
                                <a:pt x="23465" y="21599"/>
                                <a:pt x="21600" y="21599"/>
                              </a:cubicBezTo>
                              <a:cubicBezTo>
                                <a:pt x="9670" y="21599"/>
                                <a:pt x="-1" y="11929"/>
                                <a:pt x="-1" y="-1"/>
                              </a:cubicBezTo>
                            </a:path>
                            <a:path w="27127" h="21600" stroke="0" extrusionOk="0">
                              <a:moveTo>
                                <a:pt x="27126" y="20880"/>
                              </a:moveTo>
                              <a:cubicBezTo>
                                <a:pt x="25323" y="21358"/>
                                <a:pt x="23465" y="21599"/>
                                <a:pt x="21600" y="21599"/>
                              </a:cubicBezTo>
                              <a:cubicBezTo>
                                <a:pt x="9670" y="21599"/>
                                <a:pt x="-1" y="11929"/>
                                <a:pt x="-1" y="-1"/>
                              </a:cubicBezTo>
                              <a:lnTo>
                                <a:pt x="21600" y="0"/>
                              </a:lnTo>
                              <a:lnTo>
                                <a:pt x="27126" y="208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56" name="Arc 44">
                          <a:extLst>
                            <a:ext uri="{FF2B5EF4-FFF2-40B4-BE49-F238E27FC236}">
                              <a16:creationId xmlns:a16="http://schemas.microsoft.com/office/drawing/2014/main" id="{B9B38F47-9671-081A-1040-5F03C260D59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71" y="1116"/>
                          <a:ext cx="9" cy="12"/>
                        </a:xfrm>
                        <a:custGeom>
                          <a:avLst/>
                          <a:gdLst>
                            <a:gd name="T0" fmla="*/ 0 w 26768"/>
                            <a:gd name="T1" fmla="*/ 0 h 21600"/>
                            <a:gd name="T2" fmla="*/ 0 w 26768"/>
                            <a:gd name="T3" fmla="*/ 0 h 21600"/>
                            <a:gd name="T4" fmla="*/ 0 w 26768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26768" h="21600" fill="none" extrusionOk="0">
                              <a:moveTo>
                                <a:pt x="0" y="661"/>
                              </a:moveTo>
                              <a:cubicBezTo>
                                <a:pt x="1733" y="222"/>
                                <a:pt x="3515" y="0"/>
                                <a:pt x="5304" y="0"/>
                              </a:cubicBezTo>
                              <a:cubicBezTo>
                                <a:pt x="16296" y="0"/>
                                <a:pt x="25535" y="8255"/>
                                <a:pt x="26767" y="19179"/>
                              </a:cubicBezTo>
                            </a:path>
                            <a:path w="26768" h="21600" stroke="0" extrusionOk="0">
                              <a:moveTo>
                                <a:pt x="0" y="661"/>
                              </a:moveTo>
                              <a:cubicBezTo>
                                <a:pt x="1733" y="222"/>
                                <a:pt x="3515" y="0"/>
                                <a:pt x="5304" y="0"/>
                              </a:cubicBezTo>
                              <a:cubicBezTo>
                                <a:pt x="16296" y="0"/>
                                <a:pt x="25535" y="8255"/>
                                <a:pt x="26767" y="19179"/>
                              </a:cubicBezTo>
                              <a:lnTo>
                                <a:pt x="5304" y="21600"/>
                              </a:lnTo>
                              <a:lnTo>
                                <a:pt x="0" y="6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57" name="Freeform 45">
                          <a:extLst>
                            <a:ext uri="{FF2B5EF4-FFF2-40B4-BE49-F238E27FC236}">
                              <a16:creationId xmlns:a16="http://schemas.microsoft.com/office/drawing/2014/main" id="{571CD5C6-2610-5DBA-B105-96626216B0E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69" y="1118"/>
                          <a:ext cx="9" cy="17"/>
                        </a:xfrm>
                        <a:custGeom>
                          <a:avLst/>
                          <a:gdLst>
                            <a:gd name="T0" fmla="*/ 9 w 9"/>
                            <a:gd name="T1" fmla="*/ 15 h 17"/>
                            <a:gd name="T2" fmla="*/ 2 w 9"/>
                            <a:gd name="T3" fmla="*/ 0 h 17"/>
                            <a:gd name="T4" fmla="*/ 0 w 9"/>
                            <a:gd name="T5" fmla="*/ 0 h 17"/>
                            <a:gd name="T6" fmla="*/ 0 w 9"/>
                            <a:gd name="T7" fmla="*/ 2 h 17"/>
                            <a:gd name="T8" fmla="*/ 7 w 9"/>
                            <a:gd name="T9" fmla="*/ 17 h 17"/>
                            <a:gd name="T10" fmla="*/ 7 w 9"/>
                            <a:gd name="T11" fmla="*/ 17 h 17"/>
                            <a:gd name="T12" fmla="*/ 9 w 9"/>
                            <a:gd name="T13" fmla="*/ 15 h 1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9" h="17">
                              <a:moveTo>
                                <a:pt x="9" y="15"/>
                              </a:moveTo>
                              <a:lnTo>
                                <a:pt x="2" y="0"/>
                              </a:lnTo>
                              <a:lnTo>
                                <a:pt x="0" y="0"/>
                              </a:lnTo>
                              <a:lnTo>
                                <a:pt x="0" y="2"/>
                              </a:lnTo>
                              <a:lnTo>
                                <a:pt x="7" y="17"/>
                              </a:lnTo>
                              <a:lnTo>
                                <a:pt x="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F5F5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58" name="Freeform 46">
                          <a:extLst>
                            <a:ext uri="{FF2B5EF4-FFF2-40B4-BE49-F238E27FC236}">
                              <a16:creationId xmlns:a16="http://schemas.microsoft.com/office/drawing/2014/main" id="{250F2F91-FE4A-39D1-F03C-D0F934764B4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67" y="1118"/>
                          <a:ext cx="7" cy="15"/>
                        </a:xfrm>
                        <a:custGeom>
                          <a:avLst/>
                          <a:gdLst>
                            <a:gd name="T0" fmla="*/ 2 w 7"/>
                            <a:gd name="T1" fmla="*/ 0 h 15"/>
                            <a:gd name="T2" fmla="*/ 2 w 7"/>
                            <a:gd name="T3" fmla="*/ 2 h 15"/>
                            <a:gd name="T4" fmla="*/ 7 w 7"/>
                            <a:gd name="T5" fmla="*/ 15 h 15"/>
                            <a:gd name="T6" fmla="*/ 0 w 7"/>
                            <a:gd name="T7" fmla="*/ 2 h 15"/>
                            <a:gd name="T8" fmla="*/ 2 w 7"/>
                            <a:gd name="T9" fmla="*/ 0 h 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7" h="15">
                              <a:moveTo>
                                <a:pt x="2" y="0"/>
                              </a:moveTo>
                              <a:lnTo>
                                <a:pt x="2" y="2"/>
                              </a:lnTo>
                              <a:lnTo>
                                <a:pt x="7" y="15"/>
                              </a:lnTo>
                              <a:lnTo>
                                <a:pt x="0" y="2"/>
                              </a:lnTo>
                              <a:lnTo>
                                <a:pt x="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324" name="Group 47">
                        <a:extLst>
                          <a:ext uri="{FF2B5EF4-FFF2-40B4-BE49-F238E27FC236}">
                            <a16:creationId xmlns:a16="http://schemas.microsoft.com/office/drawing/2014/main" id="{989EF51E-EFBA-79E9-235C-2B0CFE433A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9" y="1099"/>
                        <a:ext cx="19" cy="8"/>
                        <a:chOff x="2259" y="1099"/>
                        <a:chExt cx="19" cy="8"/>
                      </a:xfrm>
                    </p:grpSpPr>
                    <p:sp>
                      <p:nvSpPr>
                        <p:cNvPr id="150" name="Freeform 48">
                          <a:extLst>
                            <a:ext uri="{FF2B5EF4-FFF2-40B4-BE49-F238E27FC236}">
                              <a16:creationId xmlns:a16="http://schemas.microsoft.com/office/drawing/2014/main" id="{5E6F53E8-CBFB-31C4-605A-F48A4055889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59" y="1099"/>
                          <a:ext cx="19" cy="8"/>
                        </a:xfrm>
                        <a:custGeom>
                          <a:avLst/>
                          <a:gdLst>
                            <a:gd name="T0" fmla="*/ 19 w 19"/>
                            <a:gd name="T1" fmla="*/ 4 h 8"/>
                            <a:gd name="T2" fmla="*/ 2 w 19"/>
                            <a:gd name="T3" fmla="*/ 8 h 8"/>
                            <a:gd name="T4" fmla="*/ 0 w 19"/>
                            <a:gd name="T5" fmla="*/ 4 h 8"/>
                            <a:gd name="T6" fmla="*/ 17 w 19"/>
                            <a:gd name="T7" fmla="*/ 0 h 8"/>
                            <a:gd name="T8" fmla="*/ 19 w 19"/>
                            <a:gd name="T9" fmla="*/ 4 h 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9" h="8">
                              <a:moveTo>
                                <a:pt x="19" y="4"/>
                              </a:moveTo>
                              <a:lnTo>
                                <a:pt x="2" y="8"/>
                              </a:lnTo>
                              <a:lnTo>
                                <a:pt x="0" y="4"/>
                              </a:lnTo>
                              <a:lnTo>
                                <a:pt x="17" y="0"/>
                              </a:lnTo>
                              <a:lnTo>
                                <a:pt x="19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51" name="Freeform 49">
                          <a:extLst>
                            <a:ext uri="{FF2B5EF4-FFF2-40B4-BE49-F238E27FC236}">
                              <a16:creationId xmlns:a16="http://schemas.microsoft.com/office/drawing/2014/main" id="{3C96A69B-DB62-ED95-72FC-E02407FFCB1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61" y="1099"/>
                          <a:ext cx="17" cy="8"/>
                        </a:xfrm>
                        <a:custGeom>
                          <a:avLst/>
                          <a:gdLst>
                            <a:gd name="T0" fmla="*/ 17 w 17"/>
                            <a:gd name="T1" fmla="*/ 4 h 8"/>
                            <a:gd name="T2" fmla="*/ 0 w 17"/>
                            <a:gd name="T3" fmla="*/ 8 h 8"/>
                            <a:gd name="T4" fmla="*/ 0 w 17"/>
                            <a:gd name="T5" fmla="*/ 4 h 8"/>
                            <a:gd name="T6" fmla="*/ 15 w 17"/>
                            <a:gd name="T7" fmla="*/ 0 h 8"/>
                            <a:gd name="T8" fmla="*/ 17 w 17"/>
                            <a:gd name="T9" fmla="*/ 4 h 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7" h="8">
                              <a:moveTo>
                                <a:pt x="17" y="4"/>
                              </a:moveTo>
                              <a:lnTo>
                                <a:pt x="0" y="8"/>
                              </a:lnTo>
                              <a:lnTo>
                                <a:pt x="0" y="4"/>
                              </a:lnTo>
                              <a:lnTo>
                                <a:pt x="15" y="0"/>
                              </a:lnTo>
                              <a:lnTo>
                                <a:pt x="17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310" name="Group 50">
                  <a:extLst>
                    <a:ext uri="{FF2B5EF4-FFF2-40B4-BE49-F238E27FC236}">
                      <a16:creationId xmlns:a16="http://schemas.microsoft.com/office/drawing/2014/main" id="{F444A45E-E75D-5618-5E50-E00A30D41F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1" y="970"/>
                  <a:ext cx="74" cy="133"/>
                  <a:chOff x="2191" y="970"/>
                  <a:chExt cx="74" cy="133"/>
                </a:xfrm>
              </p:grpSpPr>
              <p:sp>
                <p:nvSpPr>
                  <p:cNvPr id="140" name="Freeform 51">
                    <a:extLst>
                      <a:ext uri="{FF2B5EF4-FFF2-40B4-BE49-F238E27FC236}">
                        <a16:creationId xmlns:a16="http://schemas.microsoft.com/office/drawing/2014/main" id="{37C3B7AB-1BCF-B2AE-08B2-A65259B38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1" y="970"/>
                    <a:ext cx="74" cy="140"/>
                  </a:xfrm>
                  <a:custGeom>
                    <a:avLst/>
                    <a:gdLst>
                      <a:gd name="T0" fmla="*/ 68 w 74"/>
                      <a:gd name="T1" fmla="*/ 124 h 133"/>
                      <a:gd name="T2" fmla="*/ 70 w 74"/>
                      <a:gd name="T3" fmla="*/ 96 h 133"/>
                      <a:gd name="T4" fmla="*/ 65 w 74"/>
                      <a:gd name="T5" fmla="*/ 72 h 133"/>
                      <a:gd name="T6" fmla="*/ 68 w 74"/>
                      <a:gd name="T7" fmla="*/ 57 h 133"/>
                      <a:gd name="T8" fmla="*/ 68 w 74"/>
                      <a:gd name="T9" fmla="*/ 42 h 133"/>
                      <a:gd name="T10" fmla="*/ 67 w 74"/>
                      <a:gd name="T11" fmla="*/ 29 h 133"/>
                      <a:gd name="T12" fmla="*/ 63 w 74"/>
                      <a:gd name="T13" fmla="*/ 14 h 133"/>
                      <a:gd name="T14" fmla="*/ 54 w 74"/>
                      <a:gd name="T15" fmla="*/ 5 h 133"/>
                      <a:gd name="T16" fmla="*/ 48 w 74"/>
                      <a:gd name="T17" fmla="*/ 1 h 133"/>
                      <a:gd name="T18" fmla="*/ 39 w 74"/>
                      <a:gd name="T19" fmla="*/ 0 h 133"/>
                      <a:gd name="T20" fmla="*/ 33 w 74"/>
                      <a:gd name="T21" fmla="*/ 0 h 133"/>
                      <a:gd name="T22" fmla="*/ 26 w 74"/>
                      <a:gd name="T23" fmla="*/ 0 h 133"/>
                      <a:gd name="T24" fmla="*/ 20 w 74"/>
                      <a:gd name="T25" fmla="*/ 1 h 133"/>
                      <a:gd name="T26" fmla="*/ 15 w 74"/>
                      <a:gd name="T27" fmla="*/ 5 h 133"/>
                      <a:gd name="T28" fmla="*/ 11 w 74"/>
                      <a:gd name="T29" fmla="*/ 11 h 133"/>
                      <a:gd name="T30" fmla="*/ 7 w 74"/>
                      <a:gd name="T31" fmla="*/ 18 h 133"/>
                      <a:gd name="T32" fmla="*/ 3 w 74"/>
                      <a:gd name="T33" fmla="*/ 25 h 133"/>
                      <a:gd name="T34" fmla="*/ 0 w 74"/>
                      <a:gd name="T35" fmla="*/ 38 h 133"/>
                      <a:gd name="T36" fmla="*/ 0 w 74"/>
                      <a:gd name="T37" fmla="*/ 55 h 133"/>
                      <a:gd name="T38" fmla="*/ 13 w 74"/>
                      <a:gd name="T39" fmla="*/ 59 h 133"/>
                      <a:gd name="T40" fmla="*/ 15 w 74"/>
                      <a:gd name="T41" fmla="*/ 68 h 133"/>
                      <a:gd name="T42" fmla="*/ 18 w 74"/>
                      <a:gd name="T43" fmla="*/ 74 h 133"/>
                      <a:gd name="T44" fmla="*/ 22 w 74"/>
                      <a:gd name="T45" fmla="*/ 79 h 133"/>
                      <a:gd name="T46" fmla="*/ 26 w 74"/>
                      <a:gd name="T47" fmla="*/ 85 h 133"/>
                      <a:gd name="T48" fmla="*/ 29 w 74"/>
                      <a:gd name="T49" fmla="*/ 89 h 133"/>
                      <a:gd name="T50" fmla="*/ 35 w 74"/>
                      <a:gd name="T51" fmla="*/ 89 h 133"/>
                      <a:gd name="T52" fmla="*/ 39 w 74"/>
                      <a:gd name="T53" fmla="*/ 87 h 133"/>
                      <a:gd name="T54" fmla="*/ 44 w 74"/>
                      <a:gd name="T55" fmla="*/ 85 h 133"/>
                      <a:gd name="T56" fmla="*/ 50 w 74"/>
                      <a:gd name="T57" fmla="*/ 79 h 133"/>
                      <a:gd name="T58" fmla="*/ 52 w 74"/>
                      <a:gd name="T59" fmla="*/ 74 h 133"/>
                      <a:gd name="T60" fmla="*/ 54 w 74"/>
                      <a:gd name="T61" fmla="*/ 64 h 133"/>
                      <a:gd name="T62" fmla="*/ 55 w 74"/>
                      <a:gd name="T63" fmla="*/ 55 h 133"/>
                      <a:gd name="T64" fmla="*/ 55 w 74"/>
                      <a:gd name="T65" fmla="*/ 46 h 133"/>
                      <a:gd name="T66" fmla="*/ 55 w 74"/>
                      <a:gd name="T67" fmla="*/ 38 h 133"/>
                      <a:gd name="T68" fmla="*/ 54 w 74"/>
                      <a:gd name="T69" fmla="*/ 31 h 133"/>
                      <a:gd name="T70" fmla="*/ 52 w 74"/>
                      <a:gd name="T71" fmla="*/ 24 h 133"/>
                      <a:gd name="T72" fmla="*/ 48 w 74"/>
                      <a:gd name="T73" fmla="*/ 18 h 133"/>
                      <a:gd name="T74" fmla="*/ 41 w 74"/>
                      <a:gd name="T75" fmla="*/ 14 h 133"/>
                      <a:gd name="T76" fmla="*/ 37 w 74"/>
                      <a:gd name="T77" fmla="*/ 13 h 133"/>
                      <a:gd name="T78" fmla="*/ 31 w 74"/>
                      <a:gd name="T79" fmla="*/ 13 h 133"/>
                      <a:gd name="T80" fmla="*/ 28 w 74"/>
                      <a:gd name="T81" fmla="*/ 14 h 133"/>
                      <a:gd name="T82" fmla="*/ 24 w 74"/>
                      <a:gd name="T83" fmla="*/ 18 h 133"/>
                      <a:gd name="T84" fmla="*/ 20 w 74"/>
                      <a:gd name="T85" fmla="*/ 22 h 133"/>
                      <a:gd name="T86" fmla="*/ 16 w 74"/>
                      <a:gd name="T87" fmla="*/ 27 h 133"/>
                      <a:gd name="T88" fmla="*/ 15 w 74"/>
                      <a:gd name="T89" fmla="*/ 38 h 133"/>
                      <a:gd name="T90" fmla="*/ 13 w 74"/>
                      <a:gd name="T91" fmla="*/ 50 h 133"/>
                      <a:gd name="T92" fmla="*/ 0 w 74"/>
                      <a:gd name="T93" fmla="*/ 55 h 133"/>
                      <a:gd name="T94" fmla="*/ 2 w 74"/>
                      <a:gd name="T95" fmla="*/ 66 h 133"/>
                      <a:gd name="T96" fmla="*/ 5 w 74"/>
                      <a:gd name="T97" fmla="*/ 79 h 133"/>
                      <a:gd name="T98" fmla="*/ 9 w 74"/>
                      <a:gd name="T99" fmla="*/ 87 h 133"/>
                      <a:gd name="T100" fmla="*/ 13 w 74"/>
                      <a:gd name="T101" fmla="*/ 92 h 133"/>
                      <a:gd name="T102" fmla="*/ 16 w 74"/>
                      <a:gd name="T103" fmla="*/ 96 h 133"/>
                      <a:gd name="T104" fmla="*/ 24 w 74"/>
                      <a:gd name="T105" fmla="*/ 102 h 133"/>
                      <a:gd name="T106" fmla="*/ 33 w 74"/>
                      <a:gd name="T107" fmla="*/ 103 h 133"/>
                      <a:gd name="T108" fmla="*/ 42 w 74"/>
                      <a:gd name="T109" fmla="*/ 102 h 133"/>
                      <a:gd name="T110" fmla="*/ 50 w 74"/>
                      <a:gd name="T111" fmla="*/ 96 h 133"/>
                      <a:gd name="T112" fmla="*/ 55 w 74"/>
                      <a:gd name="T113" fmla="*/ 92 h 133"/>
                      <a:gd name="T114" fmla="*/ 59 w 74"/>
                      <a:gd name="T115" fmla="*/ 94 h 133"/>
                      <a:gd name="T116" fmla="*/ 65 w 74"/>
                      <a:gd name="T117" fmla="*/ 133 h 13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4" h="133">
                        <a:moveTo>
                          <a:pt x="65" y="133"/>
                        </a:moveTo>
                        <a:lnTo>
                          <a:pt x="68" y="124"/>
                        </a:lnTo>
                        <a:lnTo>
                          <a:pt x="74" y="115"/>
                        </a:lnTo>
                        <a:lnTo>
                          <a:pt x="70" y="96"/>
                        </a:lnTo>
                        <a:lnTo>
                          <a:pt x="67" y="83"/>
                        </a:lnTo>
                        <a:lnTo>
                          <a:pt x="65" y="72"/>
                        </a:lnTo>
                        <a:lnTo>
                          <a:pt x="67" y="64"/>
                        </a:lnTo>
                        <a:lnTo>
                          <a:pt x="68" y="57"/>
                        </a:lnTo>
                        <a:lnTo>
                          <a:pt x="68" y="50"/>
                        </a:lnTo>
                        <a:lnTo>
                          <a:pt x="68" y="42"/>
                        </a:lnTo>
                        <a:lnTo>
                          <a:pt x="68" y="35"/>
                        </a:lnTo>
                        <a:lnTo>
                          <a:pt x="67" y="29"/>
                        </a:lnTo>
                        <a:lnTo>
                          <a:pt x="65" y="22"/>
                        </a:lnTo>
                        <a:lnTo>
                          <a:pt x="63" y="14"/>
                        </a:lnTo>
                        <a:lnTo>
                          <a:pt x="57" y="9"/>
                        </a:lnTo>
                        <a:lnTo>
                          <a:pt x="54" y="5"/>
                        </a:lnTo>
                        <a:lnTo>
                          <a:pt x="50" y="3"/>
                        </a:lnTo>
                        <a:lnTo>
                          <a:pt x="48" y="1"/>
                        </a:lnTo>
                        <a:lnTo>
                          <a:pt x="42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3" y="0"/>
                        </a:lnTo>
                        <a:lnTo>
                          <a:pt x="29" y="0"/>
                        </a:lnTo>
                        <a:lnTo>
                          <a:pt x="26" y="0"/>
                        </a:lnTo>
                        <a:lnTo>
                          <a:pt x="24" y="1"/>
                        </a:lnTo>
                        <a:lnTo>
                          <a:pt x="20" y="1"/>
                        </a:lnTo>
                        <a:lnTo>
                          <a:pt x="18" y="3"/>
                        </a:lnTo>
                        <a:lnTo>
                          <a:pt x="15" y="5"/>
                        </a:lnTo>
                        <a:lnTo>
                          <a:pt x="13" y="7"/>
                        </a:lnTo>
                        <a:lnTo>
                          <a:pt x="11" y="11"/>
                        </a:lnTo>
                        <a:lnTo>
                          <a:pt x="9" y="14"/>
                        </a:lnTo>
                        <a:lnTo>
                          <a:pt x="7" y="18"/>
                        </a:lnTo>
                        <a:lnTo>
                          <a:pt x="5" y="22"/>
                        </a:lnTo>
                        <a:lnTo>
                          <a:pt x="3" y="25"/>
                        </a:lnTo>
                        <a:lnTo>
                          <a:pt x="2" y="29"/>
                        </a:lnTo>
                        <a:lnTo>
                          <a:pt x="0" y="38"/>
                        </a:lnTo>
                        <a:lnTo>
                          <a:pt x="0" y="50"/>
                        </a:lnTo>
                        <a:lnTo>
                          <a:pt x="0" y="55"/>
                        </a:lnTo>
                        <a:lnTo>
                          <a:pt x="13" y="55"/>
                        </a:lnTo>
                        <a:lnTo>
                          <a:pt x="13" y="59"/>
                        </a:lnTo>
                        <a:lnTo>
                          <a:pt x="15" y="64"/>
                        </a:lnTo>
                        <a:lnTo>
                          <a:pt x="15" y="68"/>
                        </a:lnTo>
                        <a:lnTo>
                          <a:pt x="16" y="70"/>
                        </a:lnTo>
                        <a:lnTo>
                          <a:pt x="18" y="74"/>
                        </a:lnTo>
                        <a:lnTo>
                          <a:pt x="18" y="77"/>
                        </a:lnTo>
                        <a:lnTo>
                          <a:pt x="22" y="79"/>
                        </a:lnTo>
                        <a:lnTo>
                          <a:pt x="24" y="83"/>
                        </a:lnTo>
                        <a:lnTo>
                          <a:pt x="26" y="85"/>
                        </a:lnTo>
                        <a:lnTo>
                          <a:pt x="28" y="87"/>
                        </a:lnTo>
                        <a:lnTo>
                          <a:pt x="29" y="89"/>
                        </a:lnTo>
                        <a:lnTo>
                          <a:pt x="31" y="89"/>
                        </a:lnTo>
                        <a:lnTo>
                          <a:pt x="35" y="89"/>
                        </a:lnTo>
                        <a:lnTo>
                          <a:pt x="37" y="89"/>
                        </a:lnTo>
                        <a:lnTo>
                          <a:pt x="39" y="87"/>
                        </a:lnTo>
                        <a:lnTo>
                          <a:pt x="41" y="87"/>
                        </a:lnTo>
                        <a:lnTo>
                          <a:pt x="44" y="85"/>
                        </a:lnTo>
                        <a:lnTo>
                          <a:pt x="48" y="81"/>
                        </a:lnTo>
                        <a:lnTo>
                          <a:pt x="50" y="79"/>
                        </a:lnTo>
                        <a:lnTo>
                          <a:pt x="50" y="76"/>
                        </a:lnTo>
                        <a:lnTo>
                          <a:pt x="52" y="74"/>
                        </a:lnTo>
                        <a:lnTo>
                          <a:pt x="54" y="70"/>
                        </a:lnTo>
                        <a:lnTo>
                          <a:pt x="54" y="64"/>
                        </a:lnTo>
                        <a:lnTo>
                          <a:pt x="55" y="59"/>
                        </a:lnTo>
                        <a:lnTo>
                          <a:pt x="55" y="55"/>
                        </a:lnTo>
                        <a:lnTo>
                          <a:pt x="55" y="50"/>
                        </a:lnTo>
                        <a:lnTo>
                          <a:pt x="55" y="46"/>
                        </a:lnTo>
                        <a:lnTo>
                          <a:pt x="55" y="42"/>
                        </a:lnTo>
                        <a:lnTo>
                          <a:pt x="55" y="38"/>
                        </a:lnTo>
                        <a:lnTo>
                          <a:pt x="55" y="35"/>
                        </a:lnTo>
                        <a:lnTo>
                          <a:pt x="54" y="31"/>
                        </a:lnTo>
                        <a:lnTo>
                          <a:pt x="54" y="27"/>
                        </a:lnTo>
                        <a:lnTo>
                          <a:pt x="52" y="24"/>
                        </a:lnTo>
                        <a:lnTo>
                          <a:pt x="50" y="20"/>
                        </a:lnTo>
                        <a:lnTo>
                          <a:pt x="48" y="18"/>
                        </a:lnTo>
                        <a:lnTo>
                          <a:pt x="44" y="16"/>
                        </a:lnTo>
                        <a:lnTo>
                          <a:pt x="41" y="14"/>
                        </a:lnTo>
                        <a:lnTo>
                          <a:pt x="39" y="14"/>
                        </a:lnTo>
                        <a:lnTo>
                          <a:pt x="37" y="13"/>
                        </a:lnTo>
                        <a:lnTo>
                          <a:pt x="33" y="13"/>
                        </a:lnTo>
                        <a:lnTo>
                          <a:pt x="31" y="13"/>
                        </a:lnTo>
                        <a:lnTo>
                          <a:pt x="29" y="13"/>
                        </a:lnTo>
                        <a:lnTo>
                          <a:pt x="28" y="14"/>
                        </a:lnTo>
                        <a:lnTo>
                          <a:pt x="26" y="14"/>
                        </a:lnTo>
                        <a:lnTo>
                          <a:pt x="24" y="18"/>
                        </a:lnTo>
                        <a:lnTo>
                          <a:pt x="22" y="20"/>
                        </a:lnTo>
                        <a:lnTo>
                          <a:pt x="20" y="22"/>
                        </a:lnTo>
                        <a:lnTo>
                          <a:pt x="18" y="24"/>
                        </a:lnTo>
                        <a:lnTo>
                          <a:pt x="16" y="27"/>
                        </a:lnTo>
                        <a:lnTo>
                          <a:pt x="15" y="33"/>
                        </a:lnTo>
                        <a:lnTo>
                          <a:pt x="15" y="38"/>
                        </a:lnTo>
                        <a:lnTo>
                          <a:pt x="13" y="44"/>
                        </a:lnTo>
                        <a:lnTo>
                          <a:pt x="13" y="50"/>
                        </a:lnTo>
                        <a:lnTo>
                          <a:pt x="13" y="55"/>
                        </a:lnTo>
                        <a:lnTo>
                          <a:pt x="0" y="55"/>
                        </a:lnTo>
                        <a:lnTo>
                          <a:pt x="0" y="59"/>
                        </a:lnTo>
                        <a:lnTo>
                          <a:pt x="2" y="66"/>
                        </a:lnTo>
                        <a:lnTo>
                          <a:pt x="3" y="74"/>
                        </a:lnTo>
                        <a:lnTo>
                          <a:pt x="5" y="79"/>
                        </a:lnTo>
                        <a:lnTo>
                          <a:pt x="7" y="83"/>
                        </a:lnTo>
                        <a:lnTo>
                          <a:pt x="9" y="87"/>
                        </a:lnTo>
                        <a:lnTo>
                          <a:pt x="11" y="90"/>
                        </a:lnTo>
                        <a:lnTo>
                          <a:pt x="13" y="92"/>
                        </a:lnTo>
                        <a:lnTo>
                          <a:pt x="15" y="94"/>
                        </a:lnTo>
                        <a:lnTo>
                          <a:pt x="16" y="96"/>
                        </a:lnTo>
                        <a:lnTo>
                          <a:pt x="20" y="100"/>
                        </a:lnTo>
                        <a:lnTo>
                          <a:pt x="24" y="102"/>
                        </a:lnTo>
                        <a:lnTo>
                          <a:pt x="29" y="102"/>
                        </a:lnTo>
                        <a:lnTo>
                          <a:pt x="33" y="103"/>
                        </a:lnTo>
                        <a:lnTo>
                          <a:pt x="39" y="102"/>
                        </a:lnTo>
                        <a:lnTo>
                          <a:pt x="42" y="102"/>
                        </a:lnTo>
                        <a:lnTo>
                          <a:pt x="48" y="98"/>
                        </a:lnTo>
                        <a:lnTo>
                          <a:pt x="50" y="96"/>
                        </a:lnTo>
                        <a:lnTo>
                          <a:pt x="54" y="92"/>
                        </a:lnTo>
                        <a:lnTo>
                          <a:pt x="55" y="92"/>
                        </a:lnTo>
                        <a:lnTo>
                          <a:pt x="57" y="92"/>
                        </a:lnTo>
                        <a:lnTo>
                          <a:pt x="59" y="94"/>
                        </a:lnTo>
                        <a:lnTo>
                          <a:pt x="59" y="98"/>
                        </a:lnTo>
                        <a:lnTo>
                          <a:pt x="65" y="133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41" name="Freeform 52">
                    <a:extLst>
                      <a:ext uri="{FF2B5EF4-FFF2-40B4-BE49-F238E27FC236}">
                        <a16:creationId xmlns:a16="http://schemas.microsoft.com/office/drawing/2014/main" id="{907A0B6F-854B-3278-30EC-D224B94A75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8" y="1027"/>
                    <a:ext cx="17" cy="42"/>
                  </a:xfrm>
                  <a:custGeom>
                    <a:avLst/>
                    <a:gdLst>
                      <a:gd name="T0" fmla="*/ 17 w 17"/>
                      <a:gd name="T1" fmla="*/ 35 h 35"/>
                      <a:gd name="T2" fmla="*/ 11 w 17"/>
                      <a:gd name="T3" fmla="*/ 32 h 35"/>
                      <a:gd name="T4" fmla="*/ 8 w 17"/>
                      <a:gd name="T5" fmla="*/ 26 h 35"/>
                      <a:gd name="T6" fmla="*/ 6 w 17"/>
                      <a:gd name="T7" fmla="*/ 20 h 35"/>
                      <a:gd name="T8" fmla="*/ 4 w 17"/>
                      <a:gd name="T9" fmla="*/ 15 h 35"/>
                      <a:gd name="T10" fmla="*/ 2 w 17"/>
                      <a:gd name="T11" fmla="*/ 7 h 35"/>
                      <a:gd name="T12" fmla="*/ 0 w 17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7" h="35">
                        <a:moveTo>
                          <a:pt x="17" y="35"/>
                        </a:moveTo>
                        <a:lnTo>
                          <a:pt x="11" y="32"/>
                        </a:lnTo>
                        <a:lnTo>
                          <a:pt x="8" y="26"/>
                        </a:lnTo>
                        <a:lnTo>
                          <a:pt x="6" y="20"/>
                        </a:lnTo>
                        <a:lnTo>
                          <a:pt x="4" y="15"/>
                        </a:lnTo>
                        <a:lnTo>
                          <a:pt x="2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42" name="Freeform 53">
                    <a:extLst>
                      <a:ext uri="{FF2B5EF4-FFF2-40B4-BE49-F238E27FC236}">
                        <a16:creationId xmlns:a16="http://schemas.microsoft.com/office/drawing/2014/main" id="{2D15F7E4-F410-7213-E811-963AC71A7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0" y="988"/>
                    <a:ext cx="11" cy="102"/>
                  </a:xfrm>
                  <a:custGeom>
                    <a:avLst/>
                    <a:gdLst>
                      <a:gd name="T0" fmla="*/ 11 w 11"/>
                      <a:gd name="T1" fmla="*/ 95 h 95"/>
                      <a:gd name="T2" fmla="*/ 4 w 11"/>
                      <a:gd name="T3" fmla="*/ 65 h 95"/>
                      <a:gd name="T4" fmla="*/ 2 w 11"/>
                      <a:gd name="T5" fmla="*/ 56 h 95"/>
                      <a:gd name="T6" fmla="*/ 2 w 11"/>
                      <a:gd name="T7" fmla="*/ 48 h 95"/>
                      <a:gd name="T8" fmla="*/ 4 w 11"/>
                      <a:gd name="T9" fmla="*/ 43 h 95"/>
                      <a:gd name="T10" fmla="*/ 6 w 11"/>
                      <a:gd name="T11" fmla="*/ 35 h 95"/>
                      <a:gd name="T12" fmla="*/ 6 w 11"/>
                      <a:gd name="T13" fmla="*/ 26 h 95"/>
                      <a:gd name="T14" fmla="*/ 4 w 11"/>
                      <a:gd name="T15" fmla="*/ 17 h 95"/>
                      <a:gd name="T16" fmla="*/ 2 w 11"/>
                      <a:gd name="T17" fmla="*/ 7 h 95"/>
                      <a:gd name="T18" fmla="*/ 0 w 11"/>
                      <a:gd name="T19" fmla="*/ 0 h 9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95">
                        <a:moveTo>
                          <a:pt x="11" y="95"/>
                        </a:moveTo>
                        <a:lnTo>
                          <a:pt x="4" y="65"/>
                        </a:lnTo>
                        <a:lnTo>
                          <a:pt x="2" y="56"/>
                        </a:lnTo>
                        <a:lnTo>
                          <a:pt x="2" y="48"/>
                        </a:lnTo>
                        <a:lnTo>
                          <a:pt x="4" y="43"/>
                        </a:lnTo>
                        <a:lnTo>
                          <a:pt x="6" y="35"/>
                        </a:lnTo>
                        <a:lnTo>
                          <a:pt x="6" y="26"/>
                        </a:lnTo>
                        <a:lnTo>
                          <a:pt x="4" y="17"/>
                        </a:lnTo>
                        <a:lnTo>
                          <a:pt x="2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7311" name="Group 54">
                  <a:extLst>
                    <a:ext uri="{FF2B5EF4-FFF2-40B4-BE49-F238E27FC236}">
                      <a16:creationId xmlns:a16="http://schemas.microsoft.com/office/drawing/2014/main" id="{084AE7E3-0127-2014-AE84-A1BB178DB7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2" y="951"/>
                  <a:ext cx="68" cy="150"/>
                  <a:chOff x="2282" y="951"/>
                  <a:chExt cx="68" cy="150"/>
                </a:xfrm>
              </p:grpSpPr>
              <p:sp>
                <p:nvSpPr>
                  <p:cNvPr id="137" name="Freeform 55">
                    <a:extLst>
                      <a:ext uri="{FF2B5EF4-FFF2-40B4-BE49-F238E27FC236}">
                        <a16:creationId xmlns:a16="http://schemas.microsoft.com/office/drawing/2014/main" id="{02F3F876-58F3-9EB8-91B5-B8A46ACB47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82" y="951"/>
                    <a:ext cx="68" cy="157"/>
                  </a:xfrm>
                  <a:custGeom>
                    <a:avLst/>
                    <a:gdLst>
                      <a:gd name="T0" fmla="*/ 3 w 68"/>
                      <a:gd name="T1" fmla="*/ 124 h 150"/>
                      <a:gd name="T2" fmla="*/ 0 w 68"/>
                      <a:gd name="T3" fmla="*/ 74 h 150"/>
                      <a:gd name="T4" fmla="*/ 2 w 68"/>
                      <a:gd name="T5" fmla="*/ 20 h 150"/>
                      <a:gd name="T6" fmla="*/ 5 w 68"/>
                      <a:gd name="T7" fmla="*/ 9 h 150"/>
                      <a:gd name="T8" fmla="*/ 9 w 68"/>
                      <a:gd name="T9" fmla="*/ 4 h 150"/>
                      <a:gd name="T10" fmla="*/ 13 w 68"/>
                      <a:gd name="T11" fmla="*/ 2 h 150"/>
                      <a:gd name="T12" fmla="*/ 20 w 68"/>
                      <a:gd name="T13" fmla="*/ 0 h 150"/>
                      <a:gd name="T14" fmla="*/ 24 w 68"/>
                      <a:gd name="T15" fmla="*/ 0 h 150"/>
                      <a:gd name="T16" fmla="*/ 31 w 68"/>
                      <a:gd name="T17" fmla="*/ 2 h 150"/>
                      <a:gd name="T18" fmla="*/ 41 w 68"/>
                      <a:gd name="T19" fmla="*/ 7 h 150"/>
                      <a:gd name="T20" fmla="*/ 48 w 68"/>
                      <a:gd name="T21" fmla="*/ 15 h 150"/>
                      <a:gd name="T22" fmla="*/ 57 w 68"/>
                      <a:gd name="T23" fmla="*/ 26 h 150"/>
                      <a:gd name="T24" fmla="*/ 63 w 68"/>
                      <a:gd name="T25" fmla="*/ 37 h 150"/>
                      <a:gd name="T26" fmla="*/ 67 w 68"/>
                      <a:gd name="T27" fmla="*/ 56 h 150"/>
                      <a:gd name="T28" fmla="*/ 68 w 68"/>
                      <a:gd name="T29" fmla="*/ 69 h 150"/>
                      <a:gd name="T30" fmla="*/ 54 w 68"/>
                      <a:gd name="T31" fmla="*/ 74 h 150"/>
                      <a:gd name="T32" fmla="*/ 52 w 68"/>
                      <a:gd name="T33" fmla="*/ 91 h 150"/>
                      <a:gd name="T34" fmla="*/ 48 w 68"/>
                      <a:gd name="T35" fmla="*/ 106 h 150"/>
                      <a:gd name="T36" fmla="*/ 42 w 68"/>
                      <a:gd name="T37" fmla="*/ 113 h 150"/>
                      <a:gd name="T38" fmla="*/ 33 w 68"/>
                      <a:gd name="T39" fmla="*/ 117 h 150"/>
                      <a:gd name="T40" fmla="*/ 24 w 68"/>
                      <a:gd name="T41" fmla="*/ 117 h 150"/>
                      <a:gd name="T42" fmla="*/ 16 w 68"/>
                      <a:gd name="T43" fmla="*/ 113 h 150"/>
                      <a:gd name="T44" fmla="*/ 13 w 68"/>
                      <a:gd name="T45" fmla="*/ 106 h 150"/>
                      <a:gd name="T46" fmla="*/ 13 w 68"/>
                      <a:gd name="T47" fmla="*/ 98 h 150"/>
                      <a:gd name="T48" fmla="*/ 11 w 68"/>
                      <a:gd name="T49" fmla="*/ 74 h 150"/>
                      <a:gd name="T50" fmla="*/ 11 w 68"/>
                      <a:gd name="T51" fmla="*/ 44 h 150"/>
                      <a:gd name="T52" fmla="*/ 13 w 68"/>
                      <a:gd name="T53" fmla="*/ 32 h 150"/>
                      <a:gd name="T54" fmla="*/ 15 w 68"/>
                      <a:gd name="T55" fmla="*/ 24 h 150"/>
                      <a:gd name="T56" fmla="*/ 16 w 68"/>
                      <a:gd name="T57" fmla="*/ 20 h 150"/>
                      <a:gd name="T58" fmla="*/ 22 w 68"/>
                      <a:gd name="T59" fmla="*/ 20 h 150"/>
                      <a:gd name="T60" fmla="*/ 28 w 68"/>
                      <a:gd name="T61" fmla="*/ 20 h 150"/>
                      <a:gd name="T62" fmla="*/ 35 w 68"/>
                      <a:gd name="T63" fmla="*/ 22 h 150"/>
                      <a:gd name="T64" fmla="*/ 44 w 68"/>
                      <a:gd name="T65" fmla="*/ 30 h 150"/>
                      <a:gd name="T66" fmla="*/ 52 w 68"/>
                      <a:gd name="T67" fmla="*/ 44 h 150"/>
                      <a:gd name="T68" fmla="*/ 55 w 68"/>
                      <a:gd name="T69" fmla="*/ 61 h 150"/>
                      <a:gd name="T70" fmla="*/ 68 w 68"/>
                      <a:gd name="T71" fmla="*/ 69 h 150"/>
                      <a:gd name="T72" fmla="*/ 67 w 68"/>
                      <a:gd name="T73" fmla="*/ 83 h 150"/>
                      <a:gd name="T74" fmla="*/ 63 w 68"/>
                      <a:gd name="T75" fmla="*/ 102 h 150"/>
                      <a:gd name="T76" fmla="*/ 57 w 68"/>
                      <a:gd name="T77" fmla="*/ 117 h 150"/>
                      <a:gd name="T78" fmla="*/ 50 w 68"/>
                      <a:gd name="T79" fmla="*/ 126 h 150"/>
                      <a:gd name="T80" fmla="*/ 41 w 68"/>
                      <a:gd name="T81" fmla="*/ 132 h 150"/>
                      <a:gd name="T82" fmla="*/ 29 w 68"/>
                      <a:gd name="T83" fmla="*/ 134 h 150"/>
                      <a:gd name="T84" fmla="*/ 22 w 68"/>
                      <a:gd name="T85" fmla="*/ 135 h 150"/>
                      <a:gd name="T86" fmla="*/ 16 w 68"/>
                      <a:gd name="T87" fmla="*/ 139 h 150"/>
                      <a:gd name="T88" fmla="*/ 13 w 68"/>
                      <a:gd name="T89" fmla="*/ 150 h 15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68" h="150">
                        <a:moveTo>
                          <a:pt x="13" y="150"/>
                        </a:moveTo>
                        <a:lnTo>
                          <a:pt x="3" y="124"/>
                        </a:lnTo>
                        <a:lnTo>
                          <a:pt x="0" y="104"/>
                        </a:lnTo>
                        <a:lnTo>
                          <a:pt x="0" y="74"/>
                        </a:lnTo>
                        <a:lnTo>
                          <a:pt x="0" y="48"/>
                        </a:lnTo>
                        <a:lnTo>
                          <a:pt x="2" y="20"/>
                        </a:lnTo>
                        <a:lnTo>
                          <a:pt x="3" y="13"/>
                        </a:lnTo>
                        <a:lnTo>
                          <a:pt x="5" y="9"/>
                        </a:lnTo>
                        <a:lnTo>
                          <a:pt x="7" y="6"/>
                        </a:lnTo>
                        <a:lnTo>
                          <a:pt x="9" y="4"/>
                        </a:lnTo>
                        <a:lnTo>
                          <a:pt x="11" y="4"/>
                        </a:lnTo>
                        <a:lnTo>
                          <a:pt x="13" y="2"/>
                        </a:lnTo>
                        <a:lnTo>
                          <a:pt x="16" y="2"/>
                        </a:lnTo>
                        <a:lnTo>
                          <a:pt x="20" y="0"/>
                        </a:lnTo>
                        <a:lnTo>
                          <a:pt x="22" y="0"/>
                        </a:lnTo>
                        <a:lnTo>
                          <a:pt x="24" y="0"/>
                        </a:lnTo>
                        <a:lnTo>
                          <a:pt x="28" y="2"/>
                        </a:lnTo>
                        <a:lnTo>
                          <a:pt x="31" y="2"/>
                        </a:lnTo>
                        <a:lnTo>
                          <a:pt x="35" y="4"/>
                        </a:lnTo>
                        <a:lnTo>
                          <a:pt x="41" y="7"/>
                        </a:lnTo>
                        <a:lnTo>
                          <a:pt x="44" y="11"/>
                        </a:lnTo>
                        <a:lnTo>
                          <a:pt x="48" y="15"/>
                        </a:lnTo>
                        <a:lnTo>
                          <a:pt x="52" y="19"/>
                        </a:lnTo>
                        <a:lnTo>
                          <a:pt x="57" y="26"/>
                        </a:lnTo>
                        <a:lnTo>
                          <a:pt x="61" y="32"/>
                        </a:lnTo>
                        <a:lnTo>
                          <a:pt x="63" y="37"/>
                        </a:lnTo>
                        <a:lnTo>
                          <a:pt x="67" y="44"/>
                        </a:lnTo>
                        <a:lnTo>
                          <a:pt x="67" y="56"/>
                        </a:lnTo>
                        <a:lnTo>
                          <a:pt x="68" y="65"/>
                        </a:lnTo>
                        <a:lnTo>
                          <a:pt x="68" y="69"/>
                        </a:lnTo>
                        <a:lnTo>
                          <a:pt x="55" y="69"/>
                        </a:lnTo>
                        <a:lnTo>
                          <a:pt x="54" y="74"/>
                        </a:lnTo>
                        <a:lnTo>
                          <a:pt x="54" y="82"/>
                        </a:lnTo>
                        <a:lnTo>
                          <a:pt x="52" y="91"/>
                        </a:lnTo>
                        <a:lnTo>
                          <a:pt x="50" y="100"/>
                        </a:lnTo>
                        <a:lnTo>
                          <a:pt x="48" y="106"/>
                        </a:lnTo>
                        <a:lnTo>
                          <a:pt x="46" y="109"/>
                        </a:lnTo>
                        <a:lnTo>
                          <a:pt x="42" y="113"/>
                        </a:lnTo>
                        <a:lnTo>
                          <a:pt x="39" y="115"/>
                        </a:lnTo>
                        <a:lnTo>
                          <a:pt x="33" y="117"/>
                        </a:lnTo>
                        <a:lnTo>
                          <a:pt x="29" y="117"/>
                        </a:lnTo>
                        <a:lnTo>
                          <a:pt x="24" y="117"/>
                        </a:lnTo>
                        <a:lnTo>
                          <a:pt x="20" y="117"/>
                        </a:lnTo>
                        <a:lnTo>
                          <a:pt x="16" y="113"/>
                        </a:lnTo>
                        <a:lnTo>
                          <a:pt x="15" y="111"/>
                        </a:lnTo>
                        <a:lnTo>
                          <a:pt x="13" y="106"/>
                        </a:lnTo>
                        <a:lnTo>
                          <a:pt x="13" y="102"/>
                        </a:lnTo>
                        <a:lnTo>
                          <a:pt x="13" y="98"/>
                        </a:lnTo>
                        <a:lnTo>
                          <a:pt x="11" y="87"/>
                        </a:lnTo>
                        <a:lnTo>
                          <a:pt x="11" y="74"/>
                        </a:lnTo>
                        <a:lnTo>
                          <a:pt x="11" y="57"/>
                        </a:lnTo>
                        <a:lnTo>
                          <a:pt x="11" y="44"/>
                        </a:lnTo>
                        <a:lnTo>
                          <a:pt x="11" y="37"/>
                        </a:lnTo>
                        <a:lnTo>
                          <a:pt x="13" y="32"/>
                        </a:lnTo>
                        <a:lnTo>
                          <a:pt x="13" y="28"/>
                        </a:lnTo>
                        <a:lnTo>
                          <a:pt x="15" y="24"/>
                        </a:lnTo>
                        <a:lnTo>
                          <a:pt x="16" y="22"/>
                        </a:lnTo>
                        <a:lnTo>
                          <a:pt x="16" y="20"/>
                        </a:lnTo>
                        <a:lnTo>
                          <a:pt x="18" y="20"/>
                        </a:lnTo>
                        <a:lnTo>
                          <a:pt x="22" y="20"/>
                        </a:lnTo>
                        <a:lnTo>
                          <a:pt x="26" y="20"/>
                        </a:lnTo>
                        <a:lnTo>
                          <a:pt x="28" y="20"/>
                        </a:lnTo>
                        <a:lnTo>
                          <a:pt x="31" y="20"/>
                        </a:lnTo>
                        <a:lnTo>
                          <a:pt x="35" y="22"/>
                        </a:lnTo>
                        <a:lnTo>
                          <a:pt x="39" y="26"/>
                        </a:lnTo>
                        <a:lnTo>
                          <a:pt x="44" y="30"/>
                        </a:lnTo>
                        <a:lnTo>
                          <a:pt x="48" y="37"/>
                        </a:lnTo>
                        <a:lnTo>
                          <a:pt x="52" y="44"/>
                        </a:lnTo>
                        <a:lnTo>
                          <a:pt x="54" y="52"/>
                        </a:lnTo>
                        <a:lnTo>
                          <a:pt x="55" y="61"/>
                        </a:lnTo>
                        <a:lnTo>
                          <a:pt x="55" y="69"/>
                        </a:lnTo>
                        <a:lnTo>
                          <a:pt x="68" y="69"/>
                        </a:lnTo>
                        <a:lnTo>
                          <a:pt x="68" y="74"/>
                        </a:lnTo>
                        <a:lnTo>
                          <a:pt x="67" y="83"/>
                        </a:lnTo>
                        <a:lnTo>
                          <a:pt x="67" y="93"/>
                        </a:lnTo>
                        <a:lnTo>
                          <a:pt x="63" y="102"/>
                        </a:lnTo>
                        <a:lnTo>
                          <a:pt x="61" y="109"/>
                        </a:lnTo>
                        <a:lnTo>
                          <a:pt x="57" y="117"/>
                        </a:lnTo>
                        <a:lnTo>
                          <a:pt x="54" y="122"/>
                        </a:lnTo>
                        <a:lnTo>
                          <a:pt x="50" y="126"/>
                        </a:lnTo>
                        <a:lnTo>
                          <a:pt x="46" y="130"/>
                        </a:lnTo>
                        <a:lnTo>
                          <a:pt x="41" y="132"/>
                        </a:lnTo>
                        <a:lnTo>
                          <a:pt x="35" y="132"/>
                        </a:lnTo>
                        <a:lnTo>
                          <a:pt x="29" y="134"/>
                        </a:lnTo>
                        <a:lnTo>
                          <a:pt x="26" y="134"/>
                        </a:lnTo>
                        <a:lnTo>
                          <a:pt x="22" y="135"/>
                        </a:lnTo>
                        <a:lnTo>
                          <a:pt x="20" y="137"/>
                        </a:lnTo>
                        <a:lnTo>
                          <a:pt x="16" y="139"/>
                        </a:lnTo>
                        <a:lnTo>
                          <a:pt x="15" y="143"/>
                        </a:lnTo>
                        <a:lnTo>
                          <a:pt x="13" y="15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38" name="Freeform 56">
                    <a:extLst>
                      <a:ext uri="{FF2B5EF4-FFF2-40B4-BE49-F238E27FC236}">
                        <a16:creationId xmlns:a16="http://schemas.microsoft.com/office/drawing/2014/main" id="{DD9AFB54-A948-8436-1164-40C370BB5F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84" y="1060"/>
                    <a:ext cx="11" cy="41"/>
                  </a:xfrm>
                  <a:custGeom>
                    <a:avLst/>
                    <a:gdLst>
                      <a:gd name="T0" fmla="*/ 11 w 11"/>
                      <a:gd name="T1" fmla="*/ 41 h 41"/>
                      <a:gd name="T2" fmla="*/ 1 w 11"/>
                      <a:gd name="T3" fmla="*/ 15 h 41"/>
                      <a:gd name="T4" fmla="*/ 0 w 11"/>
                      <a:gd name="T5" fmla="*/ 0 h 4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41">
                        <a:moveTo>
                          <a:pt x="11" y="41"/>
                        </a:moveTo>
                        <a:lnTo>
                          <a:pt x="1" y="1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39" name="Freeform 57">
                    <a:extLst>
                      <a:ext uri="{FF2B5EF4-FFF2-40B4-BE49-F238E27FC236}">
                        <a16:creationId xmlns:a16="http://schemas.microsoft.com/office/drawing/2014/main" id="{4DCADB81-38F2-0AEA-FFCB-95BBE087A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19" y="975"/>
                    <a:ext cx="26" cy="100"/>
                  </a:xfrm>
                  <a:custGeom>
                    <a:avLst/>
                    <a:gdLst>
                      <a:gd name="T0" fmla="*/ 0 w 26"/>
                      <a:gd name="T1" fmla="*/ 100 h 100"/>
                      <a:gd name="T2" fmla="*/ 5 w 26"/>
                      <a:gd name="T3" fmla="*/ 98 h 100"/>
                      <a:gd name="T4" fmla="*/ 9 w 26"/>
                      <a:gd name="T5" fmla="*/ 97 h 100"/>
                      <a:gd name="T6" fmla="*/ 13 w 26"/>
                      <a:gd name="T7" fmla="*/ 93 h 100"/>
                      <a:gd name="T8" fmla="*/ 15 w 26"/>
                      <a:gd name="T9" fmla="*/ 89 h 100"/>
                      <a:gd name="T10" fmla="*/ 18 w 26"/>
                      <a:gd name="T11" fmla="*/ 85 h 100"/>
                      <a:gd name="T12" fmla="*/ 20 w 26"/>
                      <a:gd name="T13" fmla="*/ 78 h 100"/>
                      <a:gd name="T14" fmla="*/ 22 w 26"/>
                      <a:gd name="T15" fmla="*/ 72 h 100"/>
                      <a:gd name="T16" fmla="*/ 24 w 26"/>
                      <a:gd name="T17" fmla="*/ 63 h 100"/>
                      <a:gd name="T18" fmla="*/ 26 w 26"/>
                      <a:gd name="T19" fmla="*/ 54 h 100"/>
                      <a:gd name="T20" fmla="*/ 26 w 26"/>
                      <a:gd name="T21" fmla="*/ 43 h 100"/>
                      <a:gd name="T22" fmla="*/ 26 w 26"/>
                      <a:gd name="T23" fmla="*/ 33 h 100"/>
                      <a:gd name="T24" fmla="*/ 24 w 26"/>
                      <a:gd name="T25" fmla="*/ 22 h 100"/>
                      <a:gd name="T26" fmla="*/ 20 w 26"/>
                      <a:gd name="T27" fmla="*/ 15 h 100"/>
                      <a:gd name="T28" fmla="*/ 18 w 26"/>
                      <a:gd name="T29" fmla="*/ 9 h 100"/>
                      <a:gd name="T30" fmla="*/ 15 w 26"/>
                      <a:gd name="T31" fmla="*/ 6 h 100"/>
                      <a:gd name="T32" fmla="*/ 11 w 26"/>
                      <a:gd name="T33" fmla="*/ 0 h 10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6" h="100">
                        <a:moveTo>
                          <a:pt x="0" y="100"/>
                        </a:moveTo>
                        <a:lnTo>
                          <a:pt x="5" y="98"/>
                        </a:lnTo>
                        <a:lnTo>
                          <a:pt x="9" y="97"/>
                        </a:lnTo>
                        <a:lnTo>
                          <a:pt x="13" y="93"/>
                        </a:lnTo>
                        <a:lnTo>
                          <a:pt x="15" y="89"/>
                        </a:lnTo>
                        <a:lnTo>
                          <a:pt x="18" y="85"/>
                        </a:lnTo>
                        <a:lnTo>
                          <a:pt x="20" y="78"/>
                        </a:lnTo>
                        <a:lnTo>
                          <a:pt x="22" y="72"/>
                        </a:lnTo>
                        <a:lnTo>
                          <a:pt x="24" y="63"/>
                        </a:lnTo>
                        <a:lnTo>
                          <a:pt x="26" y="54"/>
                        </a:lnTo>
                        <a:lnTo>
                          <a:pt x="26" y="43"/>
                        </a:lnTo>
                        <a:lnTo>
                          <a:pt x="26" y="33"/>
                        </a:lnTo>
                        <a:lnTo>
                          <a:pt x="24" y="22"/>
                        </a:lnTo>
                        <a:lnTo>
                          <a:pt x="20" y="15"/>
                        </a:lnTo>
                        <a:lnTo>
                          <a:pt x="18" y="9"/>
                        </a:lnTo>
                        <a:lnTo>
                          <a:pt x="15" y="6"/>
                        </a:lnTo>
                        <a:lnTo>
                          <a:pt x="11" y="0"/>
                        </a:lnTo>
                      </a:path>
                    </a:pathLst>
                  </a:custGeom>
                  <a:noFill/>
                  <a:ln w="3175">
                    <a:solidFill>
                      <a:srgbClr val="9F9F9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16" name="Freeform 58">
                <a:extLst>
                  <a:ext uri="{FF2B5EF4-FFF2-40B4-BE49-F238E27FC236}">
                    <a16:creationId xmlns:a16="http://schemas.microsoft.com/office/drawing/2014/main" id="{FFFEA41B-7CDE-B3A3-9608-B57F91A9A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3" y="897"/>
                <a:ext cx="215" cy="417"/>
              </a:xfrm>
              <a:custGeom>
                <a:avLst/>
                <a:gdLst>
                  <a:gd name="T0" fmla="*/ 87 w 215"/>
                  <a:gd name="T1" fmla="*/ 60 h 417"/>
                  <a:gd name="T2" fmla="*/ 79 w 215"/>
                  <a:gd name="T3" fmla="*/ 50 h 417"/>
                  <a:gd name="T4" fmla="*/ 76 w 215"/>
                  <a:gd name="T5" fmla="*/ 37 h 417"/>
                  <a:gd name="T6" fmla="*/ 78 w 215"/>
                  <a:gd name="T7" fmla="*/ 22 h 417"/>
                  <a:gd name="T8" fmla="*/ 85 w 215"/>
                  <a:gd name="T9" fmla="*/ 11 h 417"/>
                  <a:gd name="T10" fmla="*/ 94 w 215"/>
                  <a:gd name="T11" fmla="*/ 2 h 417"/>
                  <a:gd name="T12" fmla="*/ 107 w 215"/>
                  <a:gd name="T13" fmla="*/ 0 h 417"/>
                  <a:gd name="T14" fmla="*/ 120 w 215"/>
                  <a:gd name="T15" fmla="*/ 4 h 417"/>
                  <a:gd name="T16" fmla="*/ 130 w 215"/>
                  <a:gd name="T17" fmla="*/ 11 h 417"/>
                  <a:gd name="T18" fmla="*/ 135 w 215"/>
                  <a:gd name="T19" fmla="*/ 22 h 417"/>
                  <a:gd name="T20" fmla="*/ 137 w 215"/>
                  <a:gd name="T21" fmla="*/ 37 h 417"/>
                  <a:gd name="T22" fmla="*/ 133 w 215"/>
                  <a:gd name="T23" fmla="*/ 50 h 417"/>
                  <a:gd name="T24" fmla="*/ 126 w 215"/>
                  <a:gd name="T25" fmla="*/ 60 h 417"/>
                  <a:gd name="T26" fmla="*/ 126 w 215"/>
                  <a:gd name="T27" fmla="*/ 73 h 417"/>
                  <a:gd name="T28" fmla="*/ 157 w 215"/>
                  <a:gd name="T29" fmla="*/ 89 h 417"/>
                  <a:gd name="T30" fmla="*/ 174 w 215"/>
                  <a:gd name="T31" fmla="*/ 136 h 417"/>
                  <a:gd name="T32" fmla="*/ 193 w 215"/>
                  <a:gd name="T33" fmla="*/ 180 h 417"/>
                  <a:gd name="T34" fmla="*/ 213 w 215"/>
                  <a:gd name="T35" fmla="*/ 206 h 417"/>
                  <a:gd name="T36" fmla="*/ 215 w 215"/>
                  <a:gd name="T37" fmla="*/ 221 h 417"/>
                  <a:gd name="T38" fmla="*/ 213 w 215"/>
                  <a:gd name="T39" fmla="*/ 236 h 417"/>
                  <a:gd name="T40" fmla="*/ 206 w 215"/>
                  <a:gd name="T41" fmla="*/ 245 h 417"/>
                  <a:gd name="T42" fmla="*/ 200 w 215"/>
                  <a:gd name="T43" fmla="*/ 249 h 417"/>
                  <a:gd name="T44" fmla="*/ 191 w 215"/>
                  <a:gd name="T45" fmla="*/ 241 h 417"/>
                  <a:gd name="T46" fmla="*/ 185 w 215"/>
                  <a:gd name="T47" fmla="*/ 226 h 417"/>
                  <a:gd name="T48" fmla="*/ 183 w 215"/>
                  <a:gd name="T49" fmla="*/ 210 h 417"/>
                  <a:gd name="T50" fmla="*/ 183 w 215"/>
                  <a:gd name="T51" fmla="*/ 195 h 417"/>
                  <a:gd name="T52" fmla="*/ 154 w 215"/>
                  <a:gd name="T53" fmla="*/ 147 h 417"/>
                  <a:gd name="T54" fmla="*/ 139 w 215"/>
                  <a:gd name="T55" fmla="*/ 219 h 417"/>
                  <a:gd name="T56" fmla="*/ 159 w 215"/>
                  <a:gd name="T57" fmla="*/ 345 h 417"/>
                  <a:gd name="T58" fmla="*/ 172 w 215"/>
                  <a:gd name="T59" fmla="*/ 388 h 417"/>
                  <a:gd name="T60" fmla="*/ 191 w 215"/>
                  <a:gd name="T61" fmla="*/ 393 h 417"/>
                  <a:gd name="T62" fmla="*/ 204 w 215"/>
                  <a:gd name="T63" fmla="*/ 406 h 417"/>
                  <a:gd name="T64" fmla="*/ 133 w 215"/>
                  <a:gd name="T65" fmla="*/ 417 h 417"/>
                  <a:gd name="T66" fmla="*/ 100 w 215"/>
                  <a:gd name="T67" fmla="*/ 345 h 417"/>
                  <a:gd name="T68" fmla="*/ 11 w 215"/>
                  <a:gd name="T69" fmla="*/ 412 h 417"/>
                  <a:gd name="T70" fmla="*/ 20 w 215"/>
                  <a:gd name="T71" fmla="*/ 397 h 417"/>
                  <a:gd name="T72" fmla="*/ 37 w 215"/>
                  <a:gd name="T73" fmla="*/ 388 h 417"/>
                  <a:gd name="T74" fmla="*/ 57 w 215"/>
                  <a:gd name="T75" fmla="*/ 345 h 417"/>
                  <a:gd name="T76" fmla="*/ 78 w 215"/>
                  <a:gd name="T77" fmla="*/ 219 h 417"/>
                  <a:gd name="T78" fmla="*/ 63 w 215"/>
                  <a:gd name="T79" fmla="*/ 147 h 417"/>
                  <a:gd name="T80" fmla="*/ 42 w 215"/>
                  <a:gd name="T81" fmla="*/ 178 h 417"/>
                  <a:gd name="T82" fmla="*/ 31 w 215"/>
                  <a:gd name="T83" fmla="*/ 206 h 417"/>
                  <a:gd name="T84" fmla="*/ 29 w 215"/>
                  <a:gd name="T85" fmla="*/ 226 h 417"/>
                  <a:gd name="T86" fmla="*/ 24 w 215"/>
                  <a:gd name="T87" fmla="*/ 241 h 417"/>
                  <a:gd name="T88" fmla="*/ 16 w 215"/>
                  <a:gd name="T89" fmla="*/ 249 h 417"/>
                  <a:gd name="T90" fmla="*/ 9 w 215"/>
                  <a:gd name="T91" fmla="*/ 245 h 417"/>
                  <a:gd name="T92" fmla="*/ 3 w 215"/>
                  <a:gd name="T93" fmla="*/ 236 h 417"/>
                  <a:gd name="T94" fmla="*/ 0 w 215"/>
                  <a:gd name="T95" fmla="*/ 221 h 417"/>
                  <a:gd name="T96" fmla="*/ 5 w 215"/>
                  <a:gd name="T97" fmla="*/ 204 h 417"/>
                  <a:gd name="T98" fmla="*/ 22 w 215"/>
                  <a:gd name="T99" fmla="*/ 184 h 417"/>
                  <a:gd name="T100" fmla="*/ 40 w 215"/>
                  <a:gd name="T101" fmla="*/ 136 h 417"/>
                  <a:gd name="T102" fmla="*/ 57 w 215"/>
                  <a:gd name="T103" fmla="*/ 89 h 417"/>
                  <a:gd name="T104" fmla="*/ 91 w 215"/>
                  <a:gd name="T105" fmla="*/ 73 h 4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5" h="417">
                    <a:moveTo>
                      <a:pt x="94" y="63"/>
                    </a:moveTo>
                    <a:lnTo>
                      <a:pt x="91" y="63"/>
                    </a:lnTo>
                    <a:lnTo>
                      <a:pt x="87" y="60"/>
                    </a:lnTo>
                    <a:lnTo>
                      <a:pt x="83" y="56"/>
                    </a:lnTo>
                    <a:lnTo>
                      <a:pt x="81" y="54"/>
                    </a:lnTo>
                    <a:lnTo>
                      <a:pt x="79" y="50"/>
                    </a:lnTo>
                    <a:lnTo>
                      <a:pt x="78" y="47"/>
                    </a:lnTo>
                    <a:lnTo>
                      <a:pt x="78" y="43"/>
                    </a:lnTo>
                    <a:lnTo>
                      <a:pt x="76" y="37"/>
                    </a:lnTo>
                    <a:lnTo>
                      <a:pt x="76" y="34"/>
                    </a:lnTo>
                    <a:lnTo>
                      <a:pt x="76" y="28"/>
                    </a:lnTo>
                    <a:lnTo>
                      <a:pt x="78" y="22"/>
                    </a:lnTo>
                    <a:lnTo>
                      <a:pt x="79" y="19"/>
                    </a:lnTo>
                    <a:lnTo>
                      <a:pt x="81" y="13"/>
                    </a:lnTo>
                    <a:lnTo>
                      <a:pt x="85" y="11"/>
                    </a:lnTo>
                    <a:lnTo>
                      <a:pt x="87" y="8"/>
                    </a:lnTo>
                    <a:lnTo>
                      <a:pt x="91" y="6"/>
                    </a:lnTo>
                    <a:lnTo>
                      <a:pt x="94" y="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5" y="2"/>
                    </a:lnTo>
                    <a:lnTo>
                      <a:pt x="120" y="4"/>
                    </a:lnTo>
                    <a:lnTo>
                      <a:pt x="122" y="6"/>
                    </a:lnTo>
                    <a:lnTo>
                      <a:pt x="126" y="8"/>
                    </a:lnTo>
                    <a:lnTo>
                      <a:pt x="130" y="11"/>
                    </a:lnTo>
                    <a:lnTo>
                      <a:pt x="131" y="15"/>
                    </a:lnTo>
                    <a:lnTo>
                      <a:pt x="133" y="19"/>
                    </a:lnTo>
                    <a:lnTo>
                      <a:pt x="135" y="22"/>
                    </a:lnTo>
                    <a:lnTo>
                      <a:pt x="137" y="28"/>
                    </a:lnTo>
                    <a:lnTo>
                      <a:pt x="137" y="32"/>
                    </a:lnTo>
                    <a:lnTo>
                      <a:pt x="137" y="37"/>
                    </a:lnTo>
                    <a:lnTo>
                      <a:pt x="137" y="43"/>
                    </a:lnTo>
                    <a:lnTo>
                      <a:pt x="135" y="47"/>
                    </a:lnTo>
                    <a:lnTo>
                      <a:pt x="133" y="50"/>
                    </a:lnTo>
                    <a:lnTo>
                      <a:pt x="131" y="54"/>
                    </a:lnTo>
                    <a:lnTo>
                      <a:pt x="130" y="58"/>
                    </a:lnTo>
                    <a:lnTo>
                      <a:pt x="126" y="60"/>
                    </a:lnTo>
                    <a:lnTo>
                      <a:pt x="124" y="61"/>
                    </a:lnTo>
                    <a:lnTo>
                      <a:pt x="120" y="63"/>
                    </a:lnTo>
                    <a:lnTo>
                      <a:pt x="126" y="73"/>
                    </a:lnTo>
                    <a:lnTo>
                      <a:pt x="131" y="80"/>
                    </a:lnTo>
                    <a:lnTo>
                      <a:pt x="146" y="84"/>
                    </a:lnTo>
                    <a:lnTo>
                      <a:pt x="157" y="89"/>
                    </a:lnTo>
                    <a:lnTo>
                      <a:pt x="163" y="100"/>
                    </a:lnTo>
                    <a:lnTo>
                      <a:pt x="170" y="119"/>
                    </a:lnTo>
                    <a:lnTo>
                      <a:pt x="174" y="136"/>
                    </a:lnTo>
                    <a:lnTo>
                      <a:pt x="180" y="152"/>
                    </a:lnTo>
                    <a:lnTo>
                      <a:pt x="183" y="163"/>
                    </a:lnTo>
                    <a:lnTo>
                      <a:pt x="193" y="180"/>
                    </a:lnTo>
                    <a:lnTo>
                      <a:pt x="202" y="197"/>
                    </a:lnTo>
                    <a:lnTo>
                      <a:pt x="211" y="202"/>
                    </a:lnTo>
                    <a:lnTo>
                      <a:pt x="213" y="206"/>
                    </a:lnTo>
                    <a:lnTo>
                      <a:pt x="215" y="210"/>
                    </a:lnTo>
                    <a:lnTo>
                      <a:pt x="215" y="215"/>
                    </a:lnTo>
                    <a:lnTo>
                      <a:pt x="215" y="221"/>
                    </a:lnTo>
                    <a:lnTo>
                      <a:pt x="215" y="226"/>
                    </a:lnTo>
                    <a:lnTo>
                      <a:pt x="215" y="230"/>
                    </a:lnTo>
                    <a:lnTo>
                      <a:pt x="213" y="236"/>
                    </a:lnTo>
                    <a:lnTo>
                      <a:pt x="211" y="241"/>
                    </a:lnTo>
                    <a:lnTo>
                      <a:pt x="207" y="243"/>
                    </a:lnTo>
                    <a:lnTo>
                      <a:pt x="206" y="245"/>
                    </a:lnTo>
                    <a:lnTo>
                      <a:pt x="204" y="247"/>
                    </a:lnTo>
                    <a:lnTo>
                      <a:pt x="202" y="249"/>
                    </a:lnTo>
                    <a:lnTo>
                      <a:pt x="200" y="249"/>
                    </a:lnTo>
                    <a:lnTo>
                      <a:pt x="198" y="247"/>
                    </a:lnTo>
                    <a:lnTo>
                      <a:pt x="194" y="245"/>
                    </a:lnTo>
                    <a:lnTo>
                      <a:pt x="191" y="241"/>
                    </a:lnTo>
                    <a:lnTo>
                      <a:pt x="189" y="236"/>
                    </a:lnTo>
                    <a:lnTo>
                      <a:pt x="187" y="232"/>
                    </a:lnTo>
                    <a:lnTo>
                      <a:pt x="185" y="226"/>
                    </a:lnTo>
                    <a:lnTo>
                      <a:pt x="185" y="223"/>
                    </a:lnTo>
                    <a:lnTo>
                      <a:pt x="183" y="215"/>
                    </a:lnTo>
                    <a:lnTo>
                      <a:pt x="183" y="210"/>
                    </a:lnTo>
                    <a:lnTo>
                      <a:pt x="183" y="206"/>
                    </a:lnTo>
                    <a:lnTo>
                      <a:pt x="183" y="199"/>
                    </a:lnTo>
                    <a:lnTo>
                      <a:pt x="183" y="195"/>
                    </a:lnTo>
                    <a:lnTo>
                      <a:pt x="170" y="175"/>
                    </a:lnTo>
                    <a:lnTo>
                      <a:pt x="159" y="158"/>
                    </a:lnTo>
                    <a:lnTo>
                      <a:pt x="154" y="147"/>
                    </a:lnTo>
                    <a:lnTo>
                      <a:pt x="150" y="149"/>
                    </a:lnTo>
                    <a:lnTo>
                      <a:pt x="144" y="188"/>
                    </a:lnTo>
                    <a:lnTo>
                      <a:pt x="139" y="219"/>
                    </a:lnTo>
                    <a:lnTo>
                      <a:pt x="146" y="264"/>
                    </a:lnTo>
                    <a:lnTo>
                      <a:pt x="152" y="293"/>
                    </a:lnTo>
                    <a:lnTo>
                      <a:pt x="159" y="345"/>
                    </a:lnTo>
                    <a:lnTo>
                      <a:pt x="167" y="384"/>
                    </a:lnTo>
                    <a:lnTo>
                      <a:pt x="168" y="386"/>
                    </a:lnTo>
                    <a:lnTo>
                      <a:pt x="172" y="388"/>
                    </a:lnTo>
                    <a:lnTo>
                      <a:pt x="180" y="388"/>
                    </a:lnTo>
                    <a:lnTo>
                      <a:pt x="185" y="392"/>
                    </a:lnTo>
                    <a:lnTo>
                      <a:pt x="191" y="393"/>
                    </a:lnTo>
                    <a:lnTo>
                      <a:pt x="196" y="397"/>
                    </a:lnTo>
                    <a:lnTo>
                      <a:pt x="200" y="403"/>
                    </a:lnTo>
                    <a:lnTo>
                      <a:pt x="204" y="406"/>
                    </a:lnTo>
                    <a:lnTo>
                      <a:pt x="204" y="412"/>
                    </a:lnTo>
                    <a:lnTo>
                      <a:pt x="206" y="417"/>
                    </a:lnTo>
                    <a:lnTo>
                      <a:pt x="133" y="417"/>
                    </a:lnTo>
                    <a:lnTo>
                      <a:pt x="117" y="345"/>
                    </a:lnTo>
                    <a:lnTo>
                      <a:pt x="109" y="308"/>
                    </a:lnTo>
                    <a:lnTo>
                      <a:pt x="100" y="345"/>
                    </a:lnTo>
                    <a:lnTo>
                      <a:pt x="81" y="417"/>
                    </a:lnTo>
                    <a:lnTo>
                      <a:pt x="11" y="417"/>
                    </a:lnTo>
                    <a:lnTo>
                      <a:pt x="11" y="412"/>
                    </a:lnTo>
                    <a:lnTo>
                      <a:pt x="13" y="406"/>
                    </a:lnTo>
                    <a:lnTo>
                      <a:pt x="16" y="401"/>
                    </a:lnTo>
                    <a:lnTo>
                      <a:pt x="20" y="397"/>
                    </a:lnTo>
                    <a:lnTo>
                      <a:pt x="26" y="393"/>
                    </a:lnTo>
                    <a:lnTo>
                      <a:pt x="31" y="390"/>
                    </a:lnTo>
                    <a:lnTo>
                      <a:pt x="37" y="388"/>
                    </a:lnTo>
                    <a:lnTo>
                      <a:pt x="46" y="386"/>
                    </a:lnTo>
                    <a:lnTo>
                      <a:pt x="50" y="380"/>
                    </a:lnTo>
                    <a:lnTo>
                      <a:pt x="57" y="345"/>
                    </a:lnTo>
                    <a:lnTo>
                      <a:pt x="65" y="293"/>
                    </a:lnTo>
                    <a:lnTo>
                      <a:pt x="70" y="264"/>
                    </a:lnTo>
                    <a:lnTo>
                      <a:pt x="78" y="219"/>
                    </a:lnTo>
                    <a:lnTo>
                      <a:pt x="72" y="188"/>
                    </a:lnTo>
                    <a:lnTo>
                      <a:pt x="63" y="149"/>
                    </a:lnTo>
                    <a:lnTo>
                      <a:pt x="63" y="147"/>
                    </a:lnTo>
                    <a:lnTo>
                      <a:pt x="59" y="152"/>
                    </a:lnTo>
                    <a:lnTo>
                      <a:pt x="50" y="165"/>
                    </a:lnTo>
                    <a:lnTo>
                      <a:pt x="42" y="178"/>
                    </a:lnTo>
                    <a:lnTo>
                      <a:pt x="31" y="195"/>
                    </a:lnTo>
                    <a:lnTo>
                      <a:pt x="31" y="200"/>
                    </a:lnTo>
                    <a:lnTo>
                      <a:pt x="31" y="206"/>
                    </a:lnTo>
                    <a:lnTo>
                      <a:pt x="31" y="212"/>
                    </a:lnTo>
                    <a:lnTo>
                      <a:pt x="31" y="219"/>
                    </a:lnTo>
                    <a:lnTo>
                      <a:pt x="29" y="226"/>
                    </a:lnTo>
                    <a:lnTo>
                      <a:pt x="27" y="236"/>
                    </a:lnTo>
                    <a:lnTo>
                      <a:pt x="26" y="239"/>
                    </a:lnTo>
                    <a:lnTo>
                      <a:pt x="24" y="241"/>
                    </a:lnTo>
                    <a:lnTo>
                      <a:pt x="22" y="245"/>
                    </a:lnTo>
                    <a:lnTo>
                      <a:pt x="18" y="247"/>
                    </a:lnTo>
                    <a:lnTo>
                      <a:pt x="16" y="249"/>
                    </a:lnTo>
                    <a:lnTo>
                      <a:pt x="13" y="249"/>
                    </a:lnTo>
                    <a:lnTo>
                      <a:pt x="11" y="247"/>
                    </a:lnTo>
                    <a:lnTo>
                      <a:pt x="9" y="245"/>
                    </a:lnTo>
                    <a:lnTo>
                      <a:pt x="5" y="241"/>
                    </a:lnTo>
                    <a:lnTo>
                      <a:pt x="3" y="239"/>
                    </a:lnTo>
                    <a:lnTo>
                      <a:pt x="3" y="236"/>
                    </a:lnTo>
                    <a:lnTo>
                      <a:pt x="1" y="232"/>
                    </a:lnTo>
                    <a:lnTo>
                      <a:pt x="1" y="226"/>
                    </a:lnTo>
                    <a:lnTo>
                      <a:pt x="0" y="221"/>
                    </a:lnTo>
                    <a:lnTo>
                      <a:pt x="0" y="213"/>
                    </a:lnTo>
                    <a:lnTo>
                      <a:pt x="1" y="208"/>
                    </a:lnTo>
                    <a:lnTo>
                      <a:pt x="5" y="204"/>
                    </a:lnTo>
                    <a:lnTo>
                      <a:pt x="9" y="200"/>
                    </a:lnTo>
                    <a:lnTo>
                      <a:pt x="14" y="197"/>
                    </a:lnTo>
                    <a:lnTo>
                      <a:pt x="22" y="184"/>
                    </a:lnTo>
                    <a:lnTo>
                      <a:pt x="33" y="163"/>
                    </a:lnTo>
                    <a:lnTo>
                      <a:pt x="37" y="152"/>
                    </a:lnTo>
                    <a:lnTo>
                      <a:pt x="40" y="136"/>
                    </a:lnTo>
                    <a:lnTo>
                      <a:pt x="44" y="119"/>
                    </a:lnTo>
                    <a:lnTo>
                      <a:pt x="52" y="100"/>
                    </a:lnTo>
                    <a:lnTo>
                      <a:pt x="57" y="89"/>
                    </a:lnTo>
                    <a:lnTo>
                      <a:pt x="70" y="84"/>
                    </a:lnTo>
                    <a:lnTo>
                      <a:pt x="85" y="80"/>
                    </a:lnTo>
                    <a:lnTo>
                      <a:pt x="91" y="73"/>
                    </a:lnTo>
                    <a:lnTo>
                      <a:pt x="94" y="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Freeform 59">
                <a:extLst>
                  <a:ext uri="{FF2B5EF4-FFF2-40B4-BE49-F238E27FC236}">
                    <a16:creationId xmlns:a16="http://schemas.microsoft.com/office/drawing/2014/main" id="{C762AA4F-5BB2-B6C1-49DB-A3CF54AB7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897"/>
                <a:ext cx="215" cy="417"/>
              </a:xfrm>
              <a:custGeom>
                <a:avLst/>
                <a:gdLst>
                  <a:gd name="T0" fmla="*/ 87 w 215"/>
                  <a:gd name="T1" fmla="*/ 60 h 417"/>
                  <a:gd name="T2" fmla="*/ 80 w 215"/>
                  <a:gd name="T3" fmla="*/ 50 h 417"/>
                  <a:gd name="T4" fmla="*/ 78 w 215"/>
                  <a:gd name="T5" fmla="*/ 37 h 417"/>
                  <a:gd name="T6" fmla="*/ 78 w 215"/>
                  <a:gd name="T7" fmla="*/ 22 h 417"/>
                  <a:gd name="T8" fmla="*/ 85 w 215"/>
                  <a:gd name="T9" fmla="*/ 11 h 417"/>
                  <a:gd name="T10" fmla="*/ 97 w 215"/>
                  <a:gd name="T11" fmla="*/ 2 h 417"/>
                  <a:gd name="T12" fmla="*/ 108 w 215"/>
                  <a:gd name="T13" fmla="*/ 0 h 417"/>
                  <a:gd name="T14" fmla="*/ 121 w 215"/>
                  <a:gd name="T15" fmla="*/ 4 h 417"/>
                  <a:gd name="T16" fmla="*/ 130 w 215"/>
                  <a:gd name="T17" fmla="*/ 11 h 417"/>
                  <a:gd name="T18" fmla="*/ 137 w 215"/>
                  <a:gd name="T19" fmla="*/ 22 h 417"/>
                  <a:gd name="T20" fmla="*/ 137 w 215"/>
                  <a:gd name="T21" fmla="*/ 37 h 417"/>
                  <a:gd name="T22" fmla="*/ 134 w 215"/>
                  <a:gd name="T23" fmla="*/ 50 h 417"/>
                  <a:gd name="T24" fmla="*/ 128 w 215"/>
                  <a:gd name="T25" fmla="*/ 60 h 417"/>
                  <a:gd name="T26" fmla="*/ 126 w 215"/>
                  <a:gd name="T27" fmla="*/ 73 h 417"/>
                  <a:gd name="T28" fmla="*/ 160 w 215"/>
                  <a:gd name="T29" fmla="*/ 89 h 417"/>
                  <a:gd name="T30" fmla="*/ 176 w 215"/>
                  <a:gd name="T31" fmla="*/ 136 h 417"/>
                  <a:gd name="T32" fmla="*/ 193 w 215"/>
                  <a:gd name="T33" fmla="*/ 180 h 417"/>
                  <a:gd name="T34" fmla="*/ 213 w 215"/>
                  <a:gd name="T35" fmla="*/ 206 h 417"/>
                  <a:gd name="T36" fmla="*/ 215 w 215"/>
                  <a:gd name="T37" fmla="*/ 221 h 417"/>
                  <a:gd name="T38" fmla="*/ 213 w 215"/>
                  <a:gd name="T39" fmla="*/ 236 h 417"/>
                  <a:gd name="T40" fmla="*/ 206 w 215"/>
                  <a:gd name="T41" fmla="*/ 245 h 417"/>
                  <a:gd name="T42" fmla="*/ 202 w 215"/>
                  <a:gd name="T43" fmla="*/ 249 h 417"/>
                  <a:gd name="T44" fmla="*/ 191 w 215"/>
                  <a:gd name="T45" fmla="*/ 241 h 417"/>
                  <a:gd name="T46" fmla="*/ 186 w 215"/>
                  <a:gd name="T47" fmla="*/ 226 h 417"/>
                  <a:gd name="T48" fmla="*/ 184 w 215"/>
                  <a:gd name="T49" fmla="*/ 210 h 417"/>
                  <a:gd name="T50" fmla="*/ 184 w 215"/>
                  <a:gd name="T51" fmla="*/ 195 h 417"/>
                  <a:gd name="T52" fmla="*/ 154 w 215"/>
                  <a:gd name="T53" fmla="*/ 147 h 417"/>
                  <a:gd name="T54" fmla="*/ 139 w 215"/>
                  <a:gd name="T55" fmla="*/ 219 h 417"/>
                  <a:gd name="T56" fmla="*/ 161 w 215"/>
                  <a:gd name="T57" fmla="*/ 345 h 417"/>
                  <a:gd name="T58" fmla="*/ 174 w 215"/>
                  <a:gd name="T59" fmla="*/ 388 h 417"/>
                  <a:gd name="T60" fmla="*/ 191 w 215"/>
                  <a:gd name="T61" fmla="*/ 393 h 417"/>
                  <a:gd name="T62" fmla="*/ 204 w 215"/>
                  <a:gd name="T63" fmla="*/ 406 h 417"/>
                  <a:gd name="T64" fmla="*/ 136 w 215"/>
                  <a:gd name="T65" fmla="*/ 417 h 417"/>
                  <a:gd name="T66" fmla="*/ 100 w 215"/>
                  <a:gd name="T67" fmla="*/ 345 h 417"/>
                  <a:gd name="T68" fmla="*/ 11 w 215"/>
                  <a:gd name="T69" fmla="*/ 412 h 417"/>
                  <a:gd name="T70" fmla="*/ 20 w 215"/>
                  <a:gd name="T71" fmla="*/ 397 h 417"/>
                  <a:gd name="T72" fmla="*/ 39 w 215"/>
                  <a:gd name="T73" fmla="*/ 388 h 417"/>
                  <a:gd name="T74" fmla="*/ 58 w 215"/>
                  <a:gd name="T75" fmla="*/ 345 h 417"/>
                  <a:gd name="T76" fmla="*/ 78 w 215"/>
                  <a:gd name="T77" fmla="*/ 219 h 417"/>
                  <a:gd name="T78" fmla="*/ 63 w 215"/>
                  <a:gd name="T79" fmla="*/ 147 h 417"/>
                  <a:gd name="T80" fmla="*/ 43 w 215"/>
                  <a:gd name="T81" fmla="*/ 178 h 417"/>
                  <a:gd name="T82" fmla="*/ 32 w 215"/>
                  <a:gd name="T83" fmla="*/ 206 h 417"/>
                  <a:gd name="T84" fmla="*/ 32 w 215"/>
                  <a:gd name="T85" fmla="*/ 226 h 417"/>
                  <a:gd name="T86" fmla="*/ 24 w 215"/>
                  <a:gd name="T87" fmla="*/ 241 h 417"/>
                  <a:gd name="T88" fmla="*/ 17 w 215"/>
                  <a:gd name="T89" fmla="*/ 249 h 417"/>
                  <a:gd name="T90" fmla="*/ 9 w 215"/>
                  <a:gd name="T91" fmla="*/ 245 h 417"/>
                  <a:gd name="T92" fmla="*/ 4 w 215"/>
                  <a:gd name="T93" fmla="*/ 236 h 417"/>
                  <a:gd name="T94" fmla="*/ 0 w 215"/>
                  <a:gd name="T95" fmla="*/ 221 h 417"/>
                  <a:gd name="T96" fmla="*/ 6 w 215"/>
                  <a:gd name="T97" fmla="*/ 204 h 417"/>
                  <a:gd name="T98" fmla="*/ 22 w 215"/>
                  <a:gd name="T99" fmla="*/ 184 h 417"/>
                  <a:gd name="T100" fmla="*/ 41 w 215"/>
                  <a:gd name="T101" fmla="*/ 136 h 417"/>
                  <a:gd name="T102" fmla="*/ 58 w 215"/>
                  <a:gd name="T103" fmla="*/ 89 h 417"/>
                  <a:gd name="T104" fmla="*/ 91 w 215"/>
                  <a:gd name="T105" fmla="*/ 73 h 4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5" h="417">
                    <a:moveTo>
                      <a:pt x="95" y="63"/>
                    </a:moveTo>
                    <a:lnTo>
                      <a:pt x="91" y="63"/>
                    </a:lnTo>
                    <a:lnTo>
                      <a:pt x="87" y="60"/>
                    </a:lnTo>
                    <a:lnTo>
                      <a:pt x="85" y="56"/>
                    </a:lnTo>
                    <a:lnTo>
                      <a:pt x="82" y="54"/>
                    </a:lnTo>
                    <a:lnTo>
                      <a:pt x="80" y="50"/>
                    </a:lnTo>
                    <a:lnTo>
                      <a:pt x="80" y="47"/>
                    </a:lnTo>
                    <a:lnTo>
                      <a:pt x="78" y="43"/>
                    </a:lnTo>
                    <a:lnTo>
                      <a:pt x="78" y="37"/>
                    </a:lnTo>
                    <a:lnTo>
                      <a:pt x="76" y="34"/>
                    </a:lnTo>
                    <a:lnTo>
                      <a:pt x="78" y="28"/>
                    </a:lnTo>
                    <a:lnTo>
                      <a:pt x="78" y="22"/>
                    </a:lnTo>
                    <a:lnTo>
                      <a:pt x="80" y="19"/>
                    </a:lnTo>
                    <a:lnTo>
                      <a:pt x="84" y="13"/>
                    </a:lnTo>
                    <a:lnTo>
                      <a:pt x="85" y="11"/>
                    </a:lnTo>
                    <a:lnTo>
                      <a:pt x="89" y="8"/>
                    </a:lnTo>
                    <a:lnTo>
                      <a:pt x="93" y="6"/>
                    </a:lnTo>
                    <a:lnTo>
                      <a:pt x="97" y="2"/>
                    </a:lnTo>
                    <a:lnTo>
                      <a:pt x="100" y="2"/>
                    </a:lnTo>
                    <a:lnTo>
                      <a:pt x="104" y="0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7" y="2"/>
                    </a:lnTo>
                    <a:lnTo>
                      <a:pt x="121" y="4"/>
                    </a:lnTo>
                    <a:lnTo>
                      <a:pt x="124" y="6"/>
                    </a:lnTo>
                    <a:lnTo>
                      <a:pt x="128" y="8"/>
                    </a:lnTo>
                    <a:lnTo>
                      <a:pt x="130" y="11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7" y="22"/>
                    </a:lnTo>
                    <a:lnTo>
                      <a:pt x="137" y="28"/>
                    </a:lnTo>
                    <a:lnTo>
                      <a:pt x="137" y="32"/>
                    </a:lnTo>
                    <a:lnTo>
                      <a:pt x="137" y="37"/>
                    </a:lnTo>
                    <a:lnTo>
                      <a:pt x="137" y="43"/>
                    </a:lnTo>
                    <a:lnTo>
                      <a:pt x="136" y="47"/>
                    </a:lnTo>
                    <a:lnTo>
                      <a:pt x="134" y="50"/>
                    </a:lnTo>
                    <a:lnTo>
                      <a:pt x="132" y="54"/>
                    </a:lnTo>
                    <a:lnTo>
                      <a:pt x="130" y="58"/>
                    </a:lnTo>
                    <a:lnTo>
                      <a:pt x="128" y="60"/>
                    </a:lnTo>
                    <a:lnTo>
                      <a:pt x="124" y="61"/>
                    </a:lnTo>
                    <a:lnTo>
                      <a:pt x="121" y="63"/>
                    </a:lnTo>
                    <a:lnTo>
                      <a:pt x="126" y="73"/>
                    </a:lnTo>
                    <a:lnTo>
                      <a:pt x="132" y="80"/>
                    </a:lnTo>
                    <a:lnTo>
                      <a:pt x="147" y="84"/>
                    </a:lnTo>
                    <a:lnTo>
                      <a:pt x="160" y="89"/>
                    </a:lnTo>
                    <a:lnTo>
                      <a:pt x="165" y="100"/>
                    </a:lnTo>
                    <a:lnTo>
                      <a:pt x="171" y="119"/>
                    </a:lnTo>
                    <a:lnTo>
                      <a:pt x="176" y="136"/>
                    </a:lnTo>
                    <a:lnTo>
                      <a:pt x="180" y="152"/>
                    </a:lnTo>
                    <a:lnTo>
                      <a:pt x="184" y="163"/>
                    </a:lnTo>
                    <a:lnTo>
                      <a:pt x="193" y="180"/>
                    </a:lnTo>
                    <a:lnTo>
                      <a:pt x="202" y="197"/>
                    </a:lnTo>
                    <a:lnTo>
                      <a:pt x="212" y="202"/>
                    </a:lnTo>
                    <a:lnTo>
                      <a:pt x="213" y="206"/>
                    </a:lnTo>
                    <a:lnTo>
                      <a:pt x="215" y="210"/>
                    </a:lnTo>
                    <a:lnTo>
                      <a:pt x="215" y="215"/>
                    </a:lnTo>
                    <a:lnTo>
                      <a:pt x="215" y="221"/>
                    </a:lnTo>
                    <a:lnTo>
                      <a:pt x="215" y="226"/>
                    </a:lnTo>
                    <a:lnTo>
                      <a:pt x="215" y="230"/>
                    </a:lnTo>
                    <a:lnTo>
                      <a:pt x="213" y="236"/>
                    </a:lnTo>
                    <a:lnTo>
                      <a:pt x="212" y="241"/>
                    </a:lnTo>
                    <a:lnTo>
                      <a:pt x="210" y="243"/>
                    </a:lnTo>
                    <a:lnTo>
                      <a:pt x="206" y="245"/>
                    </a:lnTo>
                    <a:lnTo>
                      <a:pt x="204" y="247"/>
                    </a:lnTo>
                    <a:lnTo>
                      <a:pt x="204" y="249"/>
                    </a:lnTo>
                    <a:lnTo>
                      <a:pt x="202" y="249"/>
                    </a:lnTo>
                    <a:lnTo>
                      <a:pt x="199" y="247"/>
                    </a:lnTo>
                    <a:lnTo>
                      <a:pt x="195" y="245"/>
                    </a:lnTo>
                    <a:lnTo>
                      <a:pt x="191" y="241"/>
                    </a:lnTo>
                    <a:lnTo>
                      <a:pt x="189" y="236"/>
                    </a:lnTo>
                    <a:lnTo>
                      <a:pt x="187" y="232"/>
                    </a:lnTo>
                    <a:lnTo>
                      <a:pt x="186" y="226"/>
                    </a:lnTo>
                    <a:lnTo>
                      <a:pt x="186" y="223"/>
                    </a:lnTo>
                    <a:lnTo>
                      <a:pt x="184" y="215"/>
                    </a:lnTo>
                    <a:lnTo>
                      <a:pt x="184" y="210"/>
                    </a:lnTo>
                    <a:lnTo>
                      <a:pt x="186" y="206"/>
                    </a:lnTo>
                    <a:lnTo>
                      <a:pt x="186" y="199"/>
                    </a:lnTo>
                    <a:lnTo>
                      <a:pt x="184" y="195"/>
                    </a:lnTo>
                    <a:lnTo>
                      <a:pt x="171" y="175"/>
                    </a:lnTo>
                    <a:lnTo>
                      <a:pt x="160" y="158"/>
                    </a:lnTo>
                    <a:lnTo>
                      <a:pt x="154" y="147"/>
                    </a:lnTo>
                    <a:lnTo>
                      <a:pt x="152" y="149"/>
                    </a:lnTo>
                    <a:lnTo>
                      <a:pt x="145" y="188"/>
                    </a:lnTo>
                    <a:lnTo>
                      <a:pt x="139" y="219"/>
                    </a:lnTo>
                    <a:lnTo>
                      <a:pt x="147" y="264"/>
                    </a:lnTo>
                    <a:lnTo>
                      <a:pt x="152" y="293"/>
                    </a:lnTo>
                    <a:lnTo>
                      <a:pt x="161" y="345"/>
                    </a:lnTo>
                    <a:lnTo>
                      <a:pt x="167" y="384"/>
                    </a:lnTo>
                    <a:lnTo>
                      <a:pt x="169" y="386"/>
                    </a:lnTo>
                    <a:lnTo>
                      <a:pt x="174" y="388"/>
                    </a:lnTo>
                    <a:lnTo>
                      <a:pt x="180" y="388"/>
                    </a:lnTo>
                    <a:lnTo>
                      <a:pt x="187" y="392"/>
                    </a:lnTo>
                    <a:lnTo>
                      <a:pt x="191" y="393"/>
                    </a:lnTo>
                    <a:lnTo>
                      <a:pt x="197" y="397"/>
                    </a:lnTo>
                    <a:lnTo>
                      <a:pt x="200" y="403"/>
                    </a:lnTo>
                    <a:lnTo>
                      <a:pt x="204" y="406"/>
                    </a:lnTo>
                    <a:lnTo>
                      <a:pt x="204" y="412"/>
                    </a:lnTo>
                    <a:lnTo>
                      <a:pt x="206" y="417"/>
                    </a:lnTo>
                    <a:lnTo>
                      <a:pt x="136" y="417"/>
                    </a:lnTo>
                    <a:lnTo>
                      <a:pt x="119" y="345"/>
                    </a:lnTo>
                    <a:lnTo>
                      <a:pt x="110" y="308"/>
                    </a:lnTo>
                    <a:lnTo>
                      <a:pt x="100" y="345"/>
                    </a:lnTo>
                    <a:lnTo>
                      <a:pt x="82" y="417"/>
                    </a:lnTo>
                    <a:lnTo>
                      <a:pt x="11" y="417"/>
                    </a:lnTo>
                    <a:lnTo>
                      <a:pt x="11" y="412"/>
                    </a:lnTo>
                    <a:lnTo>
                      <a:pt x="13" y="406"/>
                    </a:lnTo>
                    <a:lnTo>
                      <a:pt x="17" y="401"/>
                    </a:lnTo>
                    <a:lnTo>
                      <a:pt x="20" y="397"/>
                    </a:lnTo>
                    <a:lnTo>
                      <a:pt x="26" y="393"/>
                    </a:lnTo>
                    <a:lnTo>
                      <a:pt x="32" y="390"/>
                    </a:lnTo>
                    <a:lnTo>
                      <a:pt x="39" y="388"/>
                    </a:lnTo>
                    <a:lnTo>
                      <a:pt x="46" y="386"/>
                    </a:lnTo>
                    <a:lnTo>
                      <a:pt x="52" y="380"/>
                    </a:lnTo>
                    <a:lnTo>
                      <a:pt x="58" y="345"/>
                    </a:lnTo>
                    <a:lnTo>
                      <a:pt x="67" y="293"/>
                    </a:lnTo>
                    <a:lnTo>
                      <a:pt x="71" y="264"/>
                    </a:lnTo>
                    <a:lnTo>
                      <a:pt x="78" y="219"/>
                    </a:lnTo>
                    <a:lnTo>
                      <a:pt x="72" y="188"/>
                    </a:lnTo>
                    <a:lnTo>
                      <a:pt x="65" y="149"/>
                    </a:lnTo>
                    <a:lnTo>
                      <a:pt x="63" y="147"/>
                    </a:lnTo>
                    <a:lnTo>
                      <a:pt x="59" y="152"/>
                    </a:lnTo>
                    <a:lnTo>
                      <a:pt x="52" y="165"/>
                    </a:lnTo>
                    <a:lnTo>
                      <a:pt x="43" y="178"/>
                    </a:lnTo>
                    <a:lnTo>
                      <a:pt x="32" y="195"/>
                    </a:lnTo>
                    <a:lnTo>
                      <a:pt x="32" y="200"/>
                    </a:lnTo>
                    <a:lnTo>
                      <a:pt x="32" y="206"/>
                    </a:lnTo>
                    <a:lnTo>
                      <a:pt x="33" y="212"/>
                    </a:lnTo>
                    <a:lnTo>
                      <a:pt x="32" y="219"/>
                    </a:lnTo>
                    <a:lnTo>
                      <a:pt x="32" y="226"/>
                    </a:lnTo>
                    <a:lnTo>
                      <a:pt x="28" y="236"/>
                    </a:lnTo>
                    <a:lnTo>
                      <a:pt x="26" y="239"/>
                    </a:lnTo>
                    <a:lnTo>
                      <a:pt x="24" y="241"/>
                    </a:lnTo>
                    <a:lnTo>
                      <a:pt x="22" y="245"/>
                    </a:lnTo>
                    <a:lnTo>
                      <a:pt x="19" y="247"/>
                    </a:lnTo>
                    <a:lnTo>
                      <a:pt x="17" y="249"/>
                    </a:lnTo>
                    <a:lnTo>
                      <a:pt x="13" y="249"/>
                    </a:lnTo>
                    <a:lnTo>
                      <a:pt x="11" y="247"/>
                    </a:lnTo>
                    <a:lnTo>
                      <a:pt x="9" y="245"/>
                    </a:lnTo>
                    <a:lnTo>
                      <a:pt x="7" y="241"/>
                    </a:lnTo>
                    <a:lnTo>
                      <a:pt x="6" y="239"/>
                    </a:lnTo>
                    <a:lnTo>
                      <a:pt x="4" y="236"/>
                    </a:lnTo>
                    <a:lnTo>
                      <a:pt x="2" y="232"/>
                    </a:lnTo>
                    <a:lnTo>
                      <a:pt x="2" y="226"/>
                    </a:lnTo>
                    <a:lnTo>
                      <a:pt x="0" y="221"/>
                    </a:lnTo>
                    <a:lnTo>
                      <a:pt x="2" y="213"/>
                    </a:lnTo>
                    <a:lnTo>
                      <a:pt x="2" y="208"/>
                    </a:lnTo>
                    <a:lnTo>
                      <a:pt x="6" y="204"/>
                    </a:lnTo>
                    <a:lnTo>
                      <a:pt x="9" y="200"/>
                    </a:lnTo>
                    <a:lnTo>
                      <a:pt x="15" y="197"/>
                    </a:lnTo>
                    <a:lnTo>
                      <a:pt x="22" y="184"/>
                    </a:lnTo>
                    <a:lnTo>
                      <a:pt x="33" y="163"/>
                    </a:lnTo>
                    <a:lnTo>
                      <a:pt x="37" y="152"/>
                    </a:lnTo>
                    <a:lnTo>
                      <a:pt x="41" y="136"/>
                    </a:lnTo>
                    <a:lnTo>
                      <a:pt x="46" y="119"/>
                    </a:lnTo>
                    <a:lnTo>
                      <a:pt x="52" y="100"/>
                    </a:lnTo>
                    <a:lnTo>
                      <a:pt x="58" y="89"/>
                    </a:lnTo>
                    <a:lnTo>
                      <a:pt x="71" y="84"/>
                    </a:lnTo>
                    <a:lnTo>
                      <a:pt x="85" y="80"/>
                    </a:lnTo>
                    <a:lnTo>
                      <a:pt x="91" y="73"/>
                    </a:lnTo>
                    <a:lnTo>
                      <a:pt x="95" y="63"/>
                    </a:lnTo>
                    <a:close/>
                  </a:path>
                </a:pathLst>
              </a:custGeom>
              <a:solidFill>
                <a:srgbClr val="FF5F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Freeform 60">
                <a:extLst>
                  <a:ext uri="{FF2B5EF4-FFF2-40B4-BE49-F238E27FC236}">
                    <a16:creationId xmlns:a16="http://schemas.microsoft.com/office/drawing/2014/main" id="{D6834B3A-CE08-8CD8-BFC1-120F9519F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897"/>
                <a:ext cx="216" cy="417"/>
              </a:xfrm>
              <a:custGeom>
                <a:avLst/>
                <a:gdLst>
                  <a:gd name="T0" fmla="*/ 86 w 216"/>
                  <a:gd name="T1" fmla="*/ 60 h 417"/>
                  <a:gd name="T2" fmla="*/ 78 w 216"/>
                  <a:gd name="T3" fmla="*/ 50 h 417"/>
                  <a:gd name="T4" fmla="*/ 77 w 216"/>
                  <a:gd name="T5" fmla="*/ 37 h 417"/>
                  <a:gd name="T6" fmla="*/ 77 w 216"/>
                  <a:gd name="T7" fmla="*/ 22 h 417"/>
                  <a:gd name="T8" fmla="*/ 84 w 216"/>
                  <a:gd name="T9" fmla="*/ 11 h 417"/>
                  <a:gd name="T10" fmla="*/ 95 w 216"/>
                  <a:gd name="T11" fmla="*/ 2 h 417"/>
                  <a:gd name="T12" fmla="*/ 106 w 216"/>
                  <a:gd name="T13" fmla="*/ 0 h 417"/>
                  <a:gd name="T14" fmla="*/ 119 w 216"/>
                  <a:gd name="T15" fmla="*/ 4 h 417"/>
                  <a:gd name="T16" fmla="*/ 129 w 216"/>
                  <a:gd name="T17" fmla="*/ 11 h 417"/>
                  <a:gd name="T18" fmla="*/ 136 w 216"/>
                  <a:gd name="T19" fmla="*/ 22 h 417"/>
                  <a:gd name="T20" fmla="*/ 136 w 216"/>
                  <a:gd name="T21" fmla="*/ 37 h 417"/>
                  <a:gd name="T22" fmla="*/ 134 w 216"/>
                  <a:gd name="T23" fmla="*/ 50 h 417"/>
                  <a:gd name="T24" fmla="*/ 127 w 216"/>
                  <a:gd name="T25" fmla="*/ 60 h 417"/>
                  <a:gd name="T26" fmla="*/ 125 w 216"/>
                  <a:gd name="T27" fmla="*/ 73 h 417"/>
                  <a:gd name="T28" fmla="*/ 158 w 216"/>
                  <a:gd name="T29" fmla="*/ 89 h 417"/>
                  <a:gd name="T30" fmla="*/ 175 w 216"/>
                  <a:gd name="T31" fmla="*/ 136 h 417"/>
                  <a:gd name="T32" fmla="*/ 192 w 216"/>
                  <a:gd name="T33" fmla="*/ 180 h 417"/>
                  <a:gd name="T34" fmla="*/ 212 w 216"/>
                  <a:gd name="T35" fmla="*/ 206 h 417"/>
                  <a:gd name="T36" fmla="*/ 216 w 216"/>
                  <a:gd name="T37" fmla="*/ 221 h 417"/>
                  <a:gd name="T38" fmla="*/ 212 w 216"/>
                  <a:gd name="T39" fmla="*/ 236 h 417"/>
                  <a:gd name="T40" fmla="*/ 205 w 216"/>
                  <a:gd name="T41" fmla="*/ 245 h 417"/>
                  <a:gd name="T42" fmla="*/ 201 w 216"/>
                  <a:gd name="T43" fmla="*/ 249 h 417"/>
                  <a:gd name="T44" fmla="*/ 192 w 216"/>
                  <a:gd name="T45" fmla="*/ 241 h 417"/>
                  <a:gd name="T46" fmla="*/ 184 w 216"/>
                  <a:gd name="T47" fmla="*/ 226 h 417"/>
                  <a:gd name="T48" fmla="*/ 182 w 216"/>
                  <a:gd name="T49" fmla="*/ 210 h 417"/>
                  <a:gd name="T50" fmla="*/ 184 w 216"/>
                  <a:gd name="T51" fmla="*/ 195 h 417"/>
                  <a:gd name="T52" fmla="*/ 153 w 216"/>
                  <a:gd name="T53" fmla="*/ 147 h 417"/>
                  <a:gd name="T54" fmla="*/ 138 w 216"/>
                  <a:gd name="T55" fmla="*/ 219 h 417"/>
                  <a:gd name="T56" fmla="*/ 160 w 216"/>
                  <a:gd name="T57" fmla="*/ 345 h 417"/>
                  <a:gd name="T58" fmla="*/ 173 w 216"/>
                  <a:gd name="T59" fmla="*/ 388 h 417"/>
                  <a:gd name="T60" fmla="*/ 192 w 216"/>
                  <a:gd name="T61" fmla="*/ 393 h 417"/>
                  <a:gd name="T62" fmla="*/ 203 w 216"/>
                  <a:gd name="T63" fmla="*/ 406 h 417"/>
                  <a:gd name="T64" fmla="*/ 134 w 216"/>
                  <a:gd name="T65" fmla="*/ 417 h 417"/>
                  <a:gd name="T66" fmla="*/ 99 w 216"/>
                  <a:gd name="T67" fmla="*/ 345 h 417"/>
                  <a:gd name="T68" fmla="*/ 12 w 216"/>
                  <a:gd name="T69" fmla="*/ 412 h 417"/>
                  <a:gd name="T70" fmla="*/ 19 w 216"/>
                  <a:gd name="T71" fmla="*/ 397 h 417"/>
                  <a:gd name="T72" fmla="*/ 38 w 216"/>
                  <a:gd name="T73" fmla="*/ 388 h 417"/>
                  <a:gd name="T74" fmla="*/ 56 w 216"/>
                  <a:gd name="T75" fmla="*/ 345 h 417"/>
                  <a:gd name="T76" fmla="*/ 77 w 216"/>
                  <a:gd name="T77" fmla="*/ 219 h 417"/>
                  <a:gd name="T78" fmla="*/ 62 w 216"/>
                  <a:gd name="T79" fmla="*/ 147 h 417"/>
                  <a:gd name="T80" fmla="*/ 41 w 216"/>
                  <a:gd name="T81" fmla="*/ 178 h 417"/>
                  <a:gd name="T82" fmla="*/ 30 w 216"/>
                  <a:gd name="T83" fmla="*/ 206 h 417"/>
                  <a:gd name="T84" fmla="*/ 30 w 216"/>
                  <a:gd name="T85" fmla="*/ 226 h 417"/>
                  <a:gd name="T86" fmla="*/ 23 w 216"/>
                  <a:gd name="T87" fmla="*/ 241 h 417"/>
                  <a:gd name="T88" fmla="*/ 15 w 216"/>
                  <a:gd name="T89" fmla="*/ 249 h 417"/>
                  <a:gd name="T90" fmla="*/ 10 w 216"/>
                  <a:gd name="T91" fmla="*/ 245 h 417"/>
                  <a:gd name="T92" fmla="*/ 2 w 216"/>
                  <a:gd name="T93" fmla="*/ 236 h 417"/>
                  <a:gd name="T94" fmla="*/ 0 w 216"/>
                  <a:gd name="T95" fmla="*/ 221 h 417"/>
                  <a:gd name="T96" fmla="*/ 4 w 216"/>
                  <a:gd name="T97" fmla="*/ 204 h 417"/>
                  <a:gd name="T98" fmla="*/ 21 w 216"/>
                  <a:gd name="T99" fmla="*/ 184 h 417"/>
                  <a:gd name="T100" fmla="*/ 39 w 216"/>
                  <a:gd name="T101" fmla="*/ 136 h 417"/>
                  <a:gd name="T102" fmla="*/ 56 w 216"/>
                  <a:gd name="T103" fmla="*/ 89 h 417"/>
                  <a:gd name="T104" fmla="*/ 90 w 216"/>
                  <a:gd name="T105" fmla="*/ 73 h 4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17">
                    <a:moveTo>
                      <a:pt x="93" y="63"/>
                    </a:moveTo>
                    <a:lnTo>
                      <a:pt x="90" y="63"/>
                    </a:lnTo>
                    <a:lnTo>
                      <a:pt x="86" y="60"/>
                    </a:lnTo>
                    <a:lnTo>
                      <a:pt x="84" y="56"/>
                    </a:lnTo>
                    <a:lnTo>
                      <a:pt x="80" y="54"/>
                    </a:lnTo>
                    <a:lnTo>
                      <a:pt x="78" y="50"/>
                    </a:lnTo>
                    <a:lnTo>
                      <a:pt x="78" y="47"/>
                    </a:lnTo>
                    <a:lnTo>
                      <a:pt x="77" y="43"/>
                    </a:lnTo>
                    <a:lnTo>
                      <a:pt x="77" y="37"/>
                    </a:lnTo>
                    <a:lnTo>
                      <a:pt x="77" y="34"/>
                    </a:lnTo>
                    <a:lnTo>
                      <a:pt x="77" y="28"/>
                    </a:lnTo>
                    <a:lnTo>
                      <a:pt x="77" y="22"/>
                    </a:lnTo>
                    <a:lnTo>
                      <a:pt x="78" y="19"/>
                    </a:lnTo>
                    <a:lnTo>
                      <a:pt x="82" y="13"/>
                    </a:lnTo>
                    <a:lnTo>
                      <a:pt x="84" y="11"/>
                    </a:lnTo>
                    <a:lnTo>
                      <a:pt x="88" y="8"/>
                    </a:lnTo>
                    <a:lnTo>
                      <a:pt x="91" y="6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3" y="0"/>
                    </a:lnTo>
                    <a:lnTo>
                      <a:pt x="106" y="0"/>
                    </a:lnTo>
                    <a:lnTo>
                      <a:pt x="110" y="0"/>
                    </a:lnTo>
                    <a:lnTo>
                      <a:pt x="116" y="2"/>
                    </a:lnTo>
                    <a:lnTo>
                      <a:pt x="119" y="4"/>
                    </a:lnTo>
                    <a:lnTo>
                      <a:pt x="123" y="6"/>
                    </a:lnTo>
                    <a:lnTo>
                      <a:pt x="127" y="8"/>
                    </a:lnTo>
                    <a:lnTo>
                      <a:pt x="129" y="11"/>
                    </a:lnTo>
                    <a:lnTo>
                      <a:pt x="130" y="15"/>
                    </a:lnTo>
                    <a:lnTo>
                      <a:pt x="134" y="19"/>
                    </a:lnTo>
                    <a:lnTo>
                      <a:pt x="136" y="22"/>
                    </a:lnTo>
                    <a:lnTo>
                      <a:pt x="136" y="28"/>
                    </a:lnTo>
                    <a:lnTo>
                      <a:pt x="136" y="32"/>
                    </a:lnTo>
                    <a:lnTo>
                      <a:pt x="136" y="37"/>
                    </a:lnTo>
                    <a:lnTo>
                      <a:pt x="136" y="43"/>
                    </a:lnTo>
                    <a:lnTo>
                      <a:pt x="134" y="47"/>
                    </a:lnTo>
                    <a:lnTo>
                      <a:pt x="134" y="50"/>
                    </a:lnTo>
                    <a:lnTo>
                      <a:pt x="130" y="54"/>
                    </a:lnTo>
                    <a:lnTo>
                      <a:pt x="129" y="58"/>
                    </a:lnTo>
                    <a:lnTo>
                      <a:pt x="127" y="60"/>
                    </a:lnTo>
                    <a:lnTo>
                      <a:pt x="123" y="61"/>
                    </a:lnTo>
                    <a:lnTo>
                      <a:pt x="121" y="63"/>
                    </a:lnTo>
                    <a:lnTo>
                      <a:pt x="125" y="73"/>
                    </a:lnTo>
                    <a:lnTo>
                      <a:pt x="130" y="80"/>
                    </a:lnTo>
                    <a:lnTo>
                      <a:pt x="145" y="84"/>
                    </a:lnTo>
                    <a:lnTo>
                      <a:pt x="158" y="89"/>
                    </a:lnTo>
                    <a:lnTo>
                      <a:pt x="164" y="100"/>
                    </a:lnTo>
                    <a:lnTo>
                      <a:pt x="169" y="119"/>
                    </a:lnTo>
                    <a:lnTo>
                      <a:pt x="175" y="136"/>
                    </a:lnTo>
                    <a:lnTo>
                      <a:pt x="179" y="152"/>
                    </a:lnTo>
                    <a:lnTo>
                      <a:pt x="182" y="163"/>
                    </a:lnTo>
                    <a:lnTo>
                      <a:pt x="192" y="180"/>
                    </a:lnTo>
                    <a:lnTo>
                      <a:pt x="201" y="197"/>
                    </a:lnTo>
                    <a:lnTo>
                      <a:pt x="210" y="202"/>
                    </a:lnTo>
                    <a:lnTo>
                      <a:pt x="212" y="206"/>
                    </a:lnTo>
                    <a:lnTo>
                      <a:pt x="214" y="210"/>
                    </a:lnTo>
                    <a:lnTo>
                      <a:pt x="214" y="215"/>
                    </a:lnTo>
                    <a:lnTo>
                      <a:pt x="216" y="221"/>
                    </a:lnTo>
                    <a:lnTo>
                      <a:pt x="214" y="226"/>
                    </a:lnTo>
                    <a:lnTo>
                      <a:pt x="214" y="230"/>
                    </a:lnTo>
                    <a:lnTo>
                      <a:pt x="212" y="236"/>
                    </a:lnTo>
                    <a:lnTo>
                      <a:pt x="210" y="241"/>
                    </a:lnTo>
                    <a:lnTo>
                      <a:pt x="208" y="243"/>
                    </a:lnTo>
                    <a:lnTo>
                      <a:pt x="205" y="245"/>
                    </a:lnTo>
                    <a:lnTo>
                      <a:pt x="203" y="247"/>
                    </a:lnTo>
                    <a:lnTo>
                      <a:pt x="203" y="249"/>
                    </a:lnTo>
                    <a:lnTo>
                      <a:pt x="201" y="249"/>
                    </a:lnTo>
                    <a:lnTo>
                      <a:pt x="197" y="247"/>
                    </a:lnTo>
                    <a:lnTo>
                      <a:pt x="193" y="245"/>
                    </a:lnTo>
                    <a:lnTo>
                      <a:pt x="192" y="241"/>
                    </a:lnTo>
                    <a:lnTo>
                      <a:pt x="188" y="236"/>
                    </a:lnTo>
                    <a:lnTo>
                      <a:pt x="186" y="232"/>
                    </a:lnTo>
                    <a:lnTo>
                      <a:pt x="184" y="226"/>
                    </a:lnTo>
                    <a:lnTo>
                      <a:pt x="184" y="223"/>
                    </a:lnTo>
                    <a:lnTo>
                      <a:pt x="184" y="215"/>
                    </a:lnTo>
                    <a:lnTo>
                      <a:pt x="182" y="210"/>
                    </a:lnTo>
                    <a:lnTo>
                      <a:pt x="184" y="206"/>
                    </a:lnTo>
                    <a:lnTo>
                      <a:pt x="184" y="199"/>
                    </a:lnTo>
                    <a:lnTo>
                      <a:pt x="184" y="195"/>
                    </a:lnTo>
                    <a:lnTo>
                      <a:pt x="169" y="175"/>
                    </a:lnTo>
                    <a:lnTo>
                      <a:pt x="158" y="158"/>
                    </a:lnTo>
                    <a:lnTo>
                      <a:pt x="153" y="147"/>
                    </a:lnTo>
                    <a:lnTo>
                      <a:pt x="151" y="149"/>
                    </a:lnTo>
                    <a:lnTo>
                      <a:pt x="143" y="188"/>
                    </a:lnTo>
                    <a:lnTo>
                      <a:pt x="138" y="219"/>
                    </a:lnTo>
                    <a:lnTo>
                      <a:pt x="145" y="264"/>
                    </a:lnTo>
                    <a:lnTo>
                      <a:pt x="151" y="293"/>
                    </a:lnTo>
                    <a:lnTo>
                      <a:pt x="160" y="345"/>
                    </a:lnTo>
                    <a:lnTo>
                      <a:pt x="166" y="384"/>
                    </a:lnTo>
                    <a:lnTo>
                      <a:pt x="167" y="386"/>
                    </a:lnTo>
                    <a:lnTo>
                      <a:pt x="173" y="388"/>
                    </a:lnTo>
                    <a:lnTo>
                      <a:pt x="179" y="388"/>
                    </a:lnTo>
                    <a:lnTo>
                      <a:pt x="186" y="392"/>
                    </a:lnTo>
                    <a:lnTo>
                      <a:pt x="192" y="393"/>
                    </a:lnTo>
                    <a:lnTo>
                      <a:pt x="195" y="397"/>
                    </a:lnTo>
                    <a:lnTo>
                      <a:pt x="199" y="403"/>
                    </a:lnTo>
                    <a:lnTo>
                      <a:pt x="203" y="406"/>
                    </a:lnTo>
                    <a:lnTo>
                      <a:pt x="203" y="412"/>
                    </a:lnTo>
                    <a:lnTo>
                      <a:pt x="205" y="417"/>
                    </a:lnTo>
                    <a:lnTo>
                      <a:pt x="134" y="417"/>
                    </a:lnTo>
                    <a:lnTo>
                      <a:pt x="117" y="345"/>
                    </a:lnTo>
                    <a:lnTo>
                      <a:pt x="108" y="308"/>
                    </a:lnTo>
                    <a:lnTo>
                      <a:pt x="99" y="345"/>
                    </a:lnTo>
                    <a:lnTo>
                      <a:pt x="80" y="417"/>
                    </a:lnTo>
                    <a:lnTo>
                      <a:pt x="10" y="417"/>
                    </a:lnTo>
                    <a:lnTo>
                      <a:pt x="12" y="412"/>
                    </a:lnTo>
                    <a:lnTo>
                      <a:pt x="13" y="406"/>
                    </a:lnTo>
                    <a:lnTo>
                      <a:pt x="15" y="401"/>
                    </a:lnTo>
                    <a:lnTo>
                      <a:pt x="19" y="397"/>
                    </a:lnTo>
                    <a:lnTo>
                      <a:pt x="25" y="393"/>
                    </a:lnTo>
                    <a:lnTo>
                      <a:pt x="30" y="390"/>
                    </a:lnTo>
                    <a:lnTo>
                      <a:pt x="38" y="388"/>
                    </a:lnTo>
                    <a:lnTo>
                      <a:pt x="45" y="386"/>
                    </a:lnTo>
                    <a:lnTo>
                      <a:pt x="51" y="380"/>
                    </a:lnTo>
                    <a:lnTo>
                      <a:pt x="56" y="345"/>
                    </a:lnTo>
                    <a:lnTo>
                      <a:pt x="65" y="293"/>
                    </a:lnTo>
                    <a:lnTo>
                      <a:pt x="69" y="264"/>
                    </a:lnTo>
                    <a:lnTo>
                      <a:pt x="77" y="219"/>
                    </a:lnTo>
                    <a:lnTo>
                      <a:pt x="71" y="188"/>
                    </a:lnTo>
                    <a:lnTo>
                      <a:pt x="64" y="149"/>
                    </a:lnTo>
                    <a:lnTo>
                      <a:pt x="62" y="147"/>
                    </a:lnTo>
                    <a:lnTo>
                      <a:pt x="58" y="152"/>
                    </a:lnTo>
                    <a:lnTo>
                      <a:pt x="51" y="165"/>
                    </a:lnTo>
                    <a:lnTo>
                      <a:pt x="41" y="178"/>
                    </a:lnTo>
                    <a:lnTo>
                      <a:pt x="30" y="195"/>
                    </a:lnTo>
                    <a:lnTo>
                      <a:pt x="30" y="200"/>
                    </a:lnTo>
                    <a:lnTo>
                      <a:pt x="30" y="206"/>
                    </a:lnTo>
                    <a:lnTo>
                      <a:pt x="32" y="212"/>
                    </a:lnTo>
                    <a:lnTo>
                      <a:pt x="30" y="219"/>
                    </a:lnTo>
                    <a:lnTo>
                      <a:pt x="30" y="226"/>
                    </a:lnTo>
                    <a:lnTo>
                      <a:pt x="26" y="236"/>
                    </a:lnTo>
                    <a:lnTo>
                      <a:pt x="25" y="239"/>
                    </a:lnTo>
                    <a:lnTo>
                      <a:pt x="23" y="241"/>
                    </a:lnTo>
                    <a:lnTo>
                      <a:pt x="21" y="245"/>
                    </a:lnTo>
                    <a:lnTo>
                      <a:pt x="17" y="247"/>
                    </a:lnTo>
                    <a:lnTo>
                      <a:pt x="15" y="249"/>
                    </a:lnTo>
                    <a:lnTo>
                      <a:pt x="13" y="249"/>
                    </a:lnTo>
                    <a:lnTo>
                      <a:pt x="10" y="247"/>
                    </a:lnTo>
                    <a:lnTo>
                      <a:pt x="10" y="245"/>
                    </a:lnTo>
                    <a:lnTo>
                      <a:pt x="6" y="241"/>
                    </a:lnTo>
                    <a:lnTo>
                      <a:pt x="4" y="239"/>
                    </a:lnTo>
                    <a:lnTo>
                      <a:pt x="2" y="236"/>
                    </a:lnTo>
                    <a:lnTo>
                      <a:pt x="0" y="232"/>
                    </a:lnTo>
                    <a:lnTo>
                      <a:pt x="0" y="226"/>
                    </a:lnTo>
                    <a:lnTo>
                      <a:pt x="0" y="221"/>
                    </a:lnTo>
                    <a:lnTo>
                      <a:pt x="0" y="213"/>
                    </a:lnTo>
                    <a:lnTo>
                      <a:pt x="0" y="208"/>
                    </a:lnTo>
                    <a:lnTo>
                      <a:pt x="4" y="204"/>
                    </a:lnTo>
                    <a:lnTo>
                      <a:pt x="8" y="200"/>
                    </a:lnTo>
                    <a:lnTo>
                      <a:pt x="13" y="197"/>
                    </a:lnTo>
                    <a:lnTo>
                      <a:pt x="21" y="184"/>
                    </a:lnTo>
                    <a:lnTo>
                      <a:pt x="32" y="163"/>
                    </a:lnTo>
                    <a:lnTo>
                      <a:pt x="36" y="152"/>
                    </a:lnTo>
                    <a:lnTo>
                      <a:pt x="39" y="136"/>
                    </a:lnTo>
                    <a:lnTo>
                      <a:pt x="45" y="119"/>
                    </a:lnTo>
                    <a:lnTo>
                      <a:pt x="51" y="100"/>
                    </a:lnTo>
                    <a:lnTo>
                      <a:pt x="56" y="89"/>
                    </a:lnTo>
                    <a:lnTo>
                      <a:pt x="69" y="84"/>
                    </a:lnTo>
                    <a:lnTo>
                      <a:pt x="84" y="80"/>
                    </a:lnTo>
                    <a:lnTo>
                      <a:pt x="90" y="73"/>
                    </a:lnTo>
                    <a:lnTo>
                      <a:pt x="93" y="6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Freeform 61">
                <a:extLst>
                  <a:ext uri="{FF2B5EF4-FFF2-40B4-BE49-F238E27FC236}">
                    <a16:creationId xmlns:a16="http://schemas.microsoft.com/office/drawing/2014/main" id="{43DC575D-55E1-A9A0-5116-8D2FC5EE0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7" y="1316"/>
                <a:ext cx="763" cy="49"/>
              </a:xfrm>
              <a:custGeom>
                <a:avLst/>
                <a:gdLst>
                  <a:gd name="T0" fmla="*/ 0 w 763"/>
                  <a:gd name="T1" fmla="*/ 0 h 49"/>
                  <a:gd name="T2" fmla="*/ 743 w 763"/>
                  <a:gd name="T3" fmla="*/ 0 h 49"/>
                  <a:gd name="T4" fmla="*/ 763 w 763"/>
                  <a:gd name="T5" fmla="*/ 49 h 49"/>
                  <a:gd name="T6" fmla="*/ 0 w 763"/>
                  <a:gd name="T7" fmla="*/ 49 h 49"/>
                  <a:gd name="T8" fmla="*/ 0 w 763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3" h="49">
                    <a:moveTo>
                      <a:pt x="0" y="0"/>
                    </a:moveTo>
                    <a:lnTo>
                      <a:pt x="743" y="0"/>
                    </a:lnTo>
                    <a:lnTo>
                      <a:pt x="763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14D66AE5-942E-689C-1200-F861A8850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" y="1355"/>
                <a:ext cx="230" cy="325"/>
              </a:xfrm>
              <a:custGeom>
                <a:avLst/>
                <a:gdLst>
                  <a:gd name="T0" fmla="*/ 0 w 230"/>
                  <a:gd name="T1" fmla="*/ 0 h 325"/>
                  <a:gd name="T2" fmla="*/ 230 w 230"/>
                  <a:gd name="T3" fmla="*/ 290 h 325"/>
                  <a:gd name="T4" fmla="*/ 217 w 230"/>
                  <a:gd name="T5" fmla="*/ 325 h 325"/>
                  <a:gd name="T6" fmla="*/ 0 w 230"/>
                  <a:gd name="T7" fmla="*/ 56 h 325"/>
                  <a:gd name="T8" fmla="*/ 0 w 230"/>
                  <a:gd name="T9" fmla="*/ 0 h 3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325">
                    <a:moveTo>
                      <a:pt x="0" y="0"/>
                    </a:moveTo>
                    <a:lnTo>
                      <a:pt x="230" y="290"/>
                    </a:lnTo>
                    <a:lnTo>
                      <a:pt x="217" y="325"/>
                    </a:lnTo>
                    <a:lnTo>
                      <a:pt x="0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E3DAB566-DCBB-0B3B-5564-03FEBF49D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2" y="1210"/>
                <a:ext cx="349" cy="364"/>
              </a:xfrm>
              <a:custGeom>
                <a:avLst/>
                <a:gdLst>
                  <a:gd name="T0" fmla="*/ 282 w 349"/>
                  <a:gd name="T1" fmla="*/ 46 h 367"/>
                  <a:gd name="T2" fmla="*/ 287 w 349"/>
                  <a:gd name="T3" fmla="*/ 30 h 367"/>
                  <a:gd name="T4" fmla="*/ 295 w 349"/>
                  <a:gd name="T5" fmla="*/ 11 h 367"/>
                  <a:gd name="T6" fmla="*/ 310 w 349"/>
                  <a:gd name="T7" fmla="*/ 2 h 367"/>
                  <a:gd name="T8" fmla="*/ 325 w 349"/>
                  <a:gd name="T9" fmla="*/ 2 h 367"/>
                  <a:gd name="T10" fmla="*/ 338 w 349"/>
                  <a:gd name="T11" fmla="*/ 7 h 367"/>
                  <a:gd name="T12" fmla="*/ 347 w 349"/>
                  <a:gd name="T13" fmla="*/ 20 h 367"/>
                  <a:gd name="T14" fmla="*/ 349 w 349"/>
                  <a:gd name="T15" fmla="*/ 37 h 367"/>
                  <a:gd name="T16" fmla="*/ 345 w 349"/>
                  <a:gd name="T17" fmla="*/ 50 h 367"/>
                  <a:gd name="T18" fmla="*/ 336 w 349"/>
                  <a:gd name="T19" fmla="*/ 61 h 367"/>
                  <a:gd name="T20" fmla="*/ 323 w 349"/>
                  <a:gd name="T21" fmla="*/ 67 h 367"/>
                  <a:gd name="T22" fmla="*/ 312 w 349"/>
                  <a:gd name="T23" fmla="*/ 67 h 367"/>
                  <a:gd name="T24" fmla="*/ 317 w 349"/>
                  <a:gd name="T25" fmla="*/ 94 h 367"/>
                  <a:gd name="T26" fmla="*/ 308 w 349"/>
                  <a:gd name="T27" fmla="*/ 141 h 367"/>
                  <a:gd name="T28" fmla="*/ 282 w 349"/>
                  <a:gd name="T29" fmla="*/ 198 h 367"/>
                  <a:gd name="T30" fmla="*/ 278 w 349"/>
                  <a:gd name="T31" fmla="*/ 228 h 367"/>
                  <a:gd name="T32" fmla="*/ 273 w 349"/>
                  <a:gd name="T33" fmla="*/ 241 h 367"/>
                  <a:gd name="T34" fmla="*/ 261 w 349"/>
                  <a:gd name="T35" fmla="*/ 252 h 367"/>
                  <a:gd name="T36" fmla="*/ 249 w 349"/>
                  <a:gd name="T37" fmla="*/ 254 h 367"/>
                  <a:gd name="T38" fmla="*/ 241 w 349"/>
                  <a:gd name="T39" fmla="*/ 243 h 367"/>
                  <a:gd name="T40" fmla="*/ 243 w 349"/>
                  <a:gd name="T41" fmla="*/ 228 h 367"/>
                  <a:gd name="T42" fmla="*/ 249 w 349"/>
                  <a:gd name="T43" fmla="*/ 213 h 367"/>
                  <a:gd name="T44" fmla="*/ 260 w 349"/>
                  <a:gd name="T45" fmla="*/ 209 h 367"/>
                  <a:gd name="T46" fmla="*/ 278 w 349"/>
                  <a:gd name="T47" fmla="*/ 145 h 367"/>
                  <a:gd name="T48" fmla="*/ 208 w 349"/>
                  <a:gd name="T49" fmla="*/ 193 h 367"/>
                  <a:gd name="T50" fmla="*/ 126 w 349"/>
                  <a:gd name="T51" fmla="*/ 313 h 367"/>
                  <a:gd name="T52" fmla="*/ 133 w 349"/>
                  <a:gd name="T53" fmla="*/ 328 h 367"/>
                  <a:gd name="T54" fmla="*/ 137 w 349"/>
                  <a:gd name="T55" fmla="*/ 345 h 367"/>
                  <a:gd name="T56" fmla="*/ 133 w 349"/>
                  <a:gd name="T57" fmla="*/ 362 h 367"/>
                  <a:gd name="T58" fmla="*/ 148 w 349"/>
                  <a:gd name="T59" fmla="*/ 204 h 367"/>
                  <a:gd name="T60" fmla="*/ 5 w 349"/>
                  <a:gd name="T61" fmla="*/ 200 h 367"/>
                  <a:gd name="T62" fmla="*/ 22 w 349"/>
                  <a:gd name="T63" fmla="*/ 198 h 367"/>
                  <a:gd name="T64" fmla="*/ 39 w 349"/>
                  <a:gd name="T65" fmla="*/ 208 h 367"/>
                  <a:gd name="T66" fmla="*/ 93 w 349"/>
                  <a:gd name="T67" fmla="*/ 187 h 367"/>
                  <a:gd name="T68" fmla="*/ 182 w 349"/>
                  <a:gd name="T69" fmla="*/ 126 h 367"/>
                  <a:gd name="T70" fmla="*/ 161 w 349"/>
                  <a:gd name="T71" fmla="*/ 78 h 367"/>
                  <a:gd name="T72" fmla="*/ 150 w 349"/>
                  <a:gd name="T73" fmla="*/ 89 h 367"/>
                  <a:gd name="T74" fmla="*/ 135 w 349"/>
                  <a:gd name="T75" fmla="*/ 98 h 367"/>
                  <a:gd name="T76" fmla="*/ 120 w 349"/>
                  <a:gd name="T77" fmla="*/ 98 h 367"/>
                  <a:gd name="T78" fmla="*/ 115 w 349"/>
                  <a:gd name="T79" fmla="*/ 93 h 367"/>
                  <a:gd name="T80" fmla="*/ 117 w 349"/>
                  <a:gd name="T81" fmla="*/ 82 h 367"/>
                  <a:gd name="T82" fmla="*/ 124 w 349"/>
                  <a:gd name="T83" fmla="*/ 69 h 367"/>
                  <a:gd name="T84" fmla="*/ 137 w 349"/>
                  <a:gd name="T85" fmla="*/ 59 h 367"/>
                  <a:gd name="T86" fmla="*/ 150 w 349"/>
                  <a:gd name="T87" fmla="*/ 61 h 367"/>
                  <a:gd name="T88" fmla="*/ 211 w 349"/>
                  <a:gd name="T89" fmla="*/ 43 h 367"/>
                  <a:gd name="T90" fmla="*/ 258 w 349"/>
                  <a:gd name="T91" fmla="*/ 33 h 36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49" h="367">
                    <a:moveTo>
                      <a:pt x="258" y="33"/>
                    </a:moveTo>
                    <a:lnTo>
                      <a:pt x="274" y="41"/>
                    </a:lnTo>
                    <a:lnTo>
                      <a:pt x="282" y="46"/>
                    </a:lnTo>
                    <a:lnTo>
                      <a:pt x="289" y="43"/>
                    </a:lnTo>
                    <a:lnTo>
                      <a:pt x="287" y="35"/>
                    </a:lnTo>
                    <a:lnTo>
                      <a:pt x="287" y="30"/>
                    </a:lnTo>
                    <a:lnTo>
                      <a:pt x="289" y="22"/>
                    </a:lnTo>
                    <a:lnTo>
                      <a:pt x="293" y="17"/>
                    </a:lnTo>
                    <a:lnTo>
                      <a:pt x="295" y="11"/>
                    </a:lnTo>
                    <a:lnTo>
                      <a:pt x="300" y="7"/>
                    </a:lnTo>
                    <a:lnTo>
                      <a:pt x="304" y="4"/>
                    </a:lnTo>
                    <a:lnTo>
                      <a:pt x="310" y="2"/>
                    </a:lnTo>
                    <a:lnTo>
                      <a:pt x="315" y="0"/>
                    </a:lnTo>
                    <a:lnTo>
                      <a:pt x="321" y="0"/>
                    </a:lnTo>
                    <a:lnTo>
                      <a:pt x="325" y="2"/>
                    </a:lnTo>
                    <a:lnTo>
                      <a:pt x="330" y="2"/>
                    </a:lnTo>
                    <a:lnTo>
                      <a:pt x="334" y="4"/>
                    </a:lnTo>
                    <a:lnTo>
                      <a:pt x="338" y="7"/>
                    </a:lnTo>
                    <a:lnTo>
                      <a:pt x="339" y="11"/>
                    </a:lnTo>
                    <a:lnTo>
                      <a:pt x="343" y="15"/>
                    </a:lnTo>
                    <a:lnTo>
                      <a:pt x="347" y="20"/>
                    </a:lnTo>
                    <a:lnTo>
                      <a:pt x="347" y="26"/>
                    </a:lnTo>
                    <a:lnTo>
                      <a:pt x="349" y="31"/>
                    </a:lnTo>
                    <a:lnTo>
                      <a:pt x="349" y="37"/>
                    </a:lnTo>
                    <a:lnTo>
                      <a:pt x="349" y="43"/>
                    </a:lnTo>
                    <a:lnTo>
                      <a:pt x="347" y="46"/>
                    </a:lnTo>
                    <a:lnTo>
                      <a:pt x="345" y="50"/>
                    </a:lnTo>
                    <a:lnTo>
                      <a:pt x="341" y="54"/>
                    </a:lnTo>
                    <a:lnTo>
                      <a:pt x="339" y="59"/>
                    </a:lnTo>
                    <a:lnTo>
                      <a:pt x="336" y="61"/>
                    </a:lnTo>
                    <a:lnTo>
                      <a:pt x="332" y="65"/>
                    </a:lnTo>
                    <a:lnTo>
                      <a:pt x="326" y="67"/>
                    </a:lnTo>
                    <a:lnTo>
                      <a:pt x="323" y="67"/>
                    </a:lnTo>
                    <a:lnTo>
                      <a:pt x="319" y="67"/>
                    </a:lnTo>
                    <a:lnTo>
                      <a:pt x="315" y="67"/>
                    </a:lnTo>
                    <a:lnTo>
                      <a:pt x="312" y="67"/>
                    </a:lnTo>
                    <a:lnTo>
                      <a:pt x="308" y="74"/>
                    </a:lnTo>
                    <a:lnTo>
                      <a:pt x="312" y="83"/>
                    </a:lnTo>
                    <a:lnTo>
                      <a:pt x="317" y="94"/>
                    </a:lnTo>
                    <a:lnTo>
                      <a:pt x="321" y="109"/>
                    </a:lnTo>
                    <a:lnTo>
                      <a:pt x="317" y="122"/>
                    </a:lnTo>
                    <a:lnTo>
                      <a:pt x="308" y="141"/>
                    </a:lnTo>
                    <a:lnTo>
                      <a:pt x="297" y="159"/>
                    </a:lnTo>
                    <a:lnTo>
                      <a:pt x="287" y="180"/>
                    </a:lnTo>
                    <a:lnTo>
                      <a:pt x="282" y="198"/>
                    </a:lnTo>
                    <a:lnTo>
                      <a:pt x="276" y="219"/>
                    </a:lnTo>
                    <a:lnTo>
                      <a:pt x="278" y="222"/>
                    </a:lnTo>
                    <a:lnTo>
                      <a:pt x="278" y="228"/>
                    </a:lnTo>
                    <a:lnTo>
                      <a:pt x="278" y="234"/>
                    </a:lnTo>
                    <a:lnTo>
                      <a:pt x="274" y="237"/>
                    </a:lnTo>
                    <a:lnTo>
                      <a:pt x="273" y="241"/>
                    </a:lnTo>
                    <a:lnTo>
                      <a:pt x="269" y="245"/>
                    </a:lnTo>
                    <a:lnTo>
                      <a:pt x="265" y="248"/>
                    </a:lnTo>
                    <a:lnTo>
                      <a:pt x="261" y="252"/>
                    </a:lnTo>
                    <a:lnTo>
                      <a:pt x="256" y="254"/>
                    </a:lnTo>
                    <a:lnTo>
                      <a:pt x="252" y="254"/>
                    </a:lnTo>
                    <a:lnTo>
                      <a:pt x="249" y="254"/>
                    </a:lnTo>
                    <a:lnTo>
                      <a:pt x="245" y="252"/>
                    </a:lnTo>
                    <a:lnTo>
                      <a:pt x="243" y="248"/>
                    </a:lnTo>
                    <a:lnTo>
                      <a:pt x="241" y="243"/>
                    </a:lnTo>
                    <a:lnTo>
                      <a:pt x="241" y="239"/>
                    </a:lnTo>
                    <a:lnTo>
                      <a:pt x="241" y="232"/>
                    </a:lnTo>
                    <a:lnTo>
                      <a:pt x="243" y="228"/>
                    </a:lnTo>
                    <a:lnTo>
                      <a:pt x="245" y="222"/>
                    </a:lnTo>
                    <a:lnTo>
                      <a:pt x="247" y="217"/>
                    </a:lnTo>
                    <a:lnTo>
                      <a:pt x="249" y="213"/>
                    </a:lnTo>
                    <a:lnTo>
                      <a:pt x="250" y="211"/>
                    </a:lnTo>
                    <a:lnTo>
                      <a:pt x="254" y="211"/>
                    </a:lnTo>
                    <a:lnTo>
                      <a:pt x="260" y="209"/>
                    </a:lnTo>
                    <a:lnTo>
                      <a:pt x="263" y="206"/>
                    </a:lnTo>
                    <a:lnTo>
                      <a:pt x="265" y="202"/>
                    </a:lnTo>
                    <a:lnTo>
                      <a:pt x="278" y="145"/>
                    </a:lnTo>
                    <a:lnTo>
                      <a:pt x="274" y="143"/>
                    </a:lnTo>
                    <a:lnTo>
                      <a:pt x="223" y="172"/>
                    </a:lnTo>
                    <a:lnTo>
                      <a:pt x="208" y="193"/>
                    </a:lnTo>
                    <a:lnTo>
                      <a:pt x="182" y="232"/>
                    </a:lnTo>
                    <a:lnTo>
                      <a:pt x="154" y="273"/>
                    </a:lnTo>
                    <a:lnTo>
                      <a:pt x="126" y="313"/>
                    </a:lnTo>
                    <a:lnTo>
                      <a:pt x="126" y="319"/>
                    </a:lnTo>
                    <a:lnTo>
                      <a:pt x="130" y="323"/>
                    </a:lnTo>
                    <a:lnTo>
                      <a:pt x="133" y="328"/>
                    </a:lnTo>
                    <a:lnTo>
                      <a:pt x="135" y="334"/>
                    </a:lnTo>
                    <a:lnTo>
                      <a:pt x="135" y="337"/>
                    </a:lnTo>
                    <a:lnTo>
                      <a:pt x="137" y="345"/>
                    </a:lnTo>
                    <a:lnTo>
                      <a:pt x="135" y="350"/>
                    </a:lnTo>
                    <a:lnTo>
                      <a:pt x="135" y="356"/>
                    </a:lnTo>
                    <a:lnTo>
                      <a:pt x="133" y="362"/>
                    </a:lnTo>
                    <a:lnTo>
                      <a:pt x="130" y="367"/>
                    </a:lnTo>
                    <a:lnTo>
                      <a:pt x="78" y="308"/>
                    </a:lnTo>
                    <a:lnTo>
                      <a:pt x="148" y="204"/>
                    </a:lnTo>
                    <a:lnTo>
                      <a:pt x="52" y="269"/>
                    </a:lnTo>
                    <a:lnTo>
                      <a:pt x="0" y="204"/>
                    </a:lnTo>
                    <a:lnTo>
                      <a:pt x="5" y="200"/>
                    </a:lnTo>
                    <a:lnTo>
                      <a:pt x="11" y="198"/>
                    </a:lnTo>
                    <a:lnTo>
                      <a:pt x="17" y="198"/>
                    </a:lnTo>
                    <a:lnTo>
                      <a:pt x="22" y="198"/>
                    </a:lnTo>
                    <a:lnTo>
                      <a:pt x="28" y="202"/>
                    </a:lnTo>
                    <a:lnTo>
                      <a:pt x="33" y="204"/>
                    </a:lnTo>
                    <a:lnTo>
                      <a:pt x="39" y="208"/>
                    </a:lnTo>
                    <a:lnTo>
                      <a:pt x="44" y="213"/>
                    </a:lnTo>
                    <a:lnTo>
                      <a:pt x="52" y="213"/>
                    </a:lnTo>
                    <a:lnTo>
                      <a:pt x="93" y="187"/>
                    </a:lnTo>
                    <a:lnTo>
                      <a:pt x="124" y="167"/>
                    </a:lnTo>
                    <a:lnTo>
                      <a:pt x="163" y="141"/>
                    </a:lnTo>
                    <a:lnTo>
                      <a:pt x="182" y="126"/>
                    </a:lnTo>
                    <a:lnTo>
                      <a:pt x="213" y="67"/>
                    </a:lnTo>
                    <a:lnTo>
                      <a:pt x="165" y="74"/>
                    </a:lnTo>
                    <a:lnTo>
                      <a:pt x="161" y="78"/>
                    </a:lnTo>
                    <a:lnTo>
                      <a:pt x="158" y="82"/>
                    </a:lnTo>
                    <a:lnTo>
                      <a:pt x="154" y="87"/>
                    </a:lnTo>
                    <a:lnTo>
                      <a:pt x="150" y="89"/>
                    </a:lnTo>
                    <a:lnTo>
                      <a:pt x="145" y="93"/>
                    </a:lnTo>
                    <a:lnTo>
                      <a:pt x="141" y="96"/>
                    </a:lnTo>
                    <a:lnTo>
                      <a:pt x="135" y="98"/>
                    </a:lnTo>
                    <a:lnTo>
                      <a:pt x="130" y="98"/>
                    </a:lnTo>
                    <a:lnTo>
                      <a:pt x="126" y="100"/>
                    </a:lnTo>
                    <a:lnTo>
                      <a:pt x="120" y="98"/>
                    </a:lnTo>
                    <a:lnTo>
                      <a:pt x="117" y="96"/>
                    </a:lnTo>
                    <a:lnTo>
                      <a:pt x="115" y="94"/>
                    </a:lnTo>
                    <a:lnTo>
                      <a:pt x="115" y="93"/>
                    </a:lnTo>
                    <a:lnTo>
                      <a:pt x="115" y="89"/>
                    </a:lnTo>
                    <a:lnTo>
                      <a:pt x="117" y="87"/>
                    </a:lnTo>
                    <a:lnTo>
                      <a:pt x="117" y="82"/>
                    </a:lnTo>
                    <a:lnTo>
                      <a:pt x="117" y="78"/>
                    </a:lnTo>
                    <a:lnTo>
                      <a:pt x="120" y="72"/>
                    </a:lnTo>
                    <a:lnTo>
                      <a:pt x="124" y="69"/>
                    </a:lnTo>
                    <a:lnTo>
                      <a:pt x="128" y="65"/>
                    </a:lnTo>
                    <a:lnTo>
                      <a:pt x="132" y="61"/>
                    </a:lnTo>
                    <a:lnTo>
                      <a:pt x="137" y="59"/>
                    </a:lnTo>
                    <a:lnTo>
                      <a:pt x="141" y="59"/>
                    </a:lnTo>
                    <a:lnTo>
                      <a:pt x="146" y="59"/>
                    </a:lnTo>
                    <a:lnTo>
                      <a:pt x="150" y="61"/>
                    </a:lnTo>
                    <a:lnTo>
                      <a:pt x="167" y="59"/>
                    </a:lnTo>
                    <a:lnTo>
                      <a:pt x="187" y="54"/>
                    </a:lnTo>
                    <a:lnTo>
                      <a:pt x="211" y="43"/>
                    </a:lnTo>
                    <a:lnTo>
                      <a:pt x="230" y="33"/>
                    </a:lnTo>
                    <a:lnTo>
                      <a:pt x="247" y="28"/>
                    </a:lnTo>
                    <a:lnTo>
                      <a:pt x="258" y="33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197" name="Group 64">
                <a:extLst>
                  <a:ext uri="{FF2B5EF4-FFF2-40B4-BE49-F238E27FC236}">
                    <a16:creationId xmlns:a16="http://schemas.microsoft.com/office/drawing/2014/main" id="{DE83E11B-8879-E5C4-C5D0-8D03920C99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995"/>
                <a:ext cx="160" cy="460"/>
                <a:chOff x="1526" y="995"/>
                <a:chExt cx="160" cy="460"/>
              </a:xfrm>
            </p:grpSpPr>
            <p:grpSp>
              <p:nvGrpSpPr>
                <p:cNvPr id="7278" name="Group 65">
                  <a:extLst>
                    <a:ext uri="{FF2B5EF4-FFF2-40B4-BE49-F238E27FC236}">
                      <a16:creationId xmlns:a16="http://schemas.microsoft.com/office/drawing/2014/main" id="{E63D3949-036E-74F1-BC59-65377171DC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2" y="1073"/>
                  <a:ext cx="101" cy="382"/>
                  <a:chOff x="1552" y="1073"/>
                  <a:chExt cx="101" cy="382"/>
                </a:xfrm>
              </p:grpSpPr>
              <p:sp>
                <p:nvSpPr>
                  <p:cNvPr id="112" name="Freeform 66">
                    <a:extLst>
                      <a:ext uri="{FF2B5EF4-FFF2-40B4-BE49-F238E27FC236}">
                        <a16:creationId xmlns:a16="http://schemas.microsoft.com/office/drawing/2014/main" id="{E9707014-DB52-848F-C8FF-628B379B10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6" y="1083"/>
                    <a:ext cx="76" cy="333"/>
                  </a:xfrm>
                  <a:custGeom>
                    <a:avLst/>
                    <a:gdLst>
                      <a:gd name="T0" fmla="*/ 0 w 76"/>
                      <a:gd name="T1" fmla="*/ 333 h 333"/>
                      <a:gd name="T2" fmla="*/ 28 w 76"/>
                      <a:gd name="T3" fmla="*/ 237 h 333"/>
                      <a:gd name="T4" fmla="*/ 65 w 76"/>
                      <a:gd name="T5" fmla="*/ 74 h 333"/>
                      <a:gd name="T6" fmla="*/ 76 w 76"/>
                      <a:gd name="T7" fmla="*/ 24 h 333"/>
                      <a:gd name="T8" fmla="*/ 67 w 76"/>
                      <a:gd name="T9" fmla="*/ 0 h 333"/>
                      <a:gd name="T10" fmla="*/ 61 w 76"/>
                      <a:gd name="T11" fmla="*/ 29 h 333"/>
                      <a:gd name="T12" fmla="*/ 52 w 76"/>
                      <a:gd name="T13" fmla="*/ 48 h 333"/>
                      <a:gd name="T14" fmla="*/ 41 w 76"/>
                      <a:gd name="T15" fmla="*/ 65 h 333"/>
                      <a:gd name="T16" fmla="*/ 17 w 76"/>
                      <a:gd name="T17" fmla="*/ 180 h 333"/>
                      <a:gd name="T18" fmla="*/ 2 w 76"/>
                      <a:gd name="T19" fmla="*/ 269 h 333"/>
                      <a:gd name="T20" fmla="*/ 0 w 76"/>
                      <a:gd name="T21" fmla="*/ 333 h 3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6" h="333">
                        <a:moveTo>
                          <a:pt x="0" y="333"/>
                        </a:moveTo>
                        <a:lnTo>
                          <a:pt x="28" y="237"/>
                        </a:lnTo>
                        <a:lnTo>
                          <a:pt x="65" y="74"/>
                        </a:lnTo>
                        <a:lnTo>
                          <a:pt x="76" y="24"/>
                        </a:lnTo>
                        <a:lnTo>
                          <a:pt x="67" y="0"/>
                        </a:lnTo>
                        <a:lnTo>
                          <a:pt x="61" y="29"/>
                        </a:lnTo>
                        <a:lnTo>
                          <a:pt x="52" y="48"/>
                        </a:lnTo>
                        <a:lnTo>
                          <a:pt x="41" y="65"/>
                        </a:lnTo>
                        <a:lnTo>
                          <a:pt x="17" y="180"/>
                        </a:lnTo>
                        <a:lnTo>
                          <a:pt x="2" y="269"/>
                        </a:lnTo>
                        <a:lnTo>
                          <a:pt x="0" y="333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13" name="Freeform 67">
                    <a:extLst>
                      <a:ext uri="{FF2B5EF4-FFF2-40B4-BE49-F238E27FC236}">
                        <a16:creationId xmlns:a16="http://schemas.microsoft.com/office/drawing/2014/main" id="{5A67EDF8-FEBD-4D29-6847-E393380AFB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52" y="1092"/>
                    <a:ext cx="84" cy="354"/>
                  </a:xfrm>
                  <a:custGeom>
                    <a:avLst/>
                    <a:gdLst>
                      <a:gd name="T0" fmla="*/ 0 w 84"/>
                      <a:gd name="T1" fmla="*/ 354 h 354"/>
                      <a:gd name="T2" fmla="*/ 36 w 84"/>
                      <a:gd name="T3" fmla="*/ 234 h 354"/>
                      <a:gd name="T4" fmla="*/ 75 w 84"/>
                      <a:gd name="T5" fmla="*/ 72 h 354"/>
                      <a:gd name="T6" fmla="*/ 84 w 84"/>
                      <a:gd name="T7" fmla="*/ 22 h 354"/>
                      <a:gd name="T8" fmla="*/ 67 w 84"/>
                      <a:gd name="T9" fmla="*/ 0 h 354"/>
                      <a:gd name="T10" fmla="*/ 67 w 84"/>
                      <a:gd name="T11" fmla="*/ 28 h 354"/>
                      <a:gd name="T12" fmla="*/ 60 w 84"/>
                      <a:gd name="T13" fmla="*/ 44 h 354"/>
                      <a:gd name="T14" fmla="*/ 45 w 84"/>
                      <a:gd name="T15" fmla="*/ 63 h 354"/>
                      <a:gd name="T16" fmla="*/ 21 w 84"/>
                      <a:gd name="T17" fmla="*/ 178 h 354"/>
                      <a:gd name="T18" fmla="*/ 6 w 84"/>
                      <a:gd name="T19" fmla="*/ 267 h 354"/>
                      <a:gd name="T20" fmla="*/ 0 w 84"/>
                      <a:gd name="T21" fmla="*/ 324 h 354"/>
                      <a:gd name="T22" fmla="*/ 0 w 84"/>
                      <a:gd name="T23" fmla="*/ 354 h 35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84" h="354">
                        <a:moveTo>
                          <a:pt x="0" y="354"/>
                        </a:moveTo>
                        <a:lnTo>
                          <a:pt x="36" y="234"/>
                        </a:lnTo>
                        <a:lnTo>
                          <a:pt x="75" y="72"/>
                        </a:lnTo>
                        <a:lnTo>
                          <a:pt x="84" y="22"/>
                        </a:lnTo>
                        <a:lnTo>
                          <a:pt x="67" y="0"/>
                        </a:lnTo>
                        <a:lnTo>
                          <a:pt x="67" y="28"/>
                        </a:lnTo>
                        <a:lnTo>
                          <a:pt x="60" y="44"/>
                        </a:lnTo>
                        <a:lnTo>
                          <a:pt x="45" y="63"/>
                        </a:lnTo>
                        <a:lnTo>
                          <a:pt x="21" y="178"/>
                        </a:lnTo>
                        <a:lnTo>
                          <a:pt x="6" y="267"/>
                        </a:lnTo>
                        <a:lnTo>
                          <a:pt x="0" y="324"/>
                        </a:lnTo>
                        <a:lnTo>
                          <a:pt x="0" y="354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grpSp>
                <p:nvGrpSpPr>
                  <p:cNvPr id="7289" name="Group 68">
                    <a:extLst>
                      <a:ext uri="{FF2B5EF4-FFF2-40B4-BE49-F238E27FC236}">
                        <a16:creationId xmlns:a16="http://schemas.microsoft.com/office/drawing/2014/main" id="{F93F3102-8CAD-C3C7-04DD-D4DA75A5DB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84" y="1073"/>
                    <a:ext cx="69" cy="382"/>
                    <a:chOff x="1584" y="1073"/>
                    <a:chExt cx="69" cy="382"/>
                  </a:xfrm>
                </p:grpSpPr>
                <p:grpSp>
                  <p:nvGrpSpPr>
                    <p:cNvPr id="7290" name="Group 69">
                      <a:extLst>
                        <a:ext uri="{FF2B5EF4-FFF2-40B4-BE49-F238E27FC236}">
                          <a16:creationId xmlns:a16="http://schemas.microsoft.com/office/drawing/2014/main" id="{5F79BF19-842C-B8AE-A06A-698995C3B2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84" y="1073"/>
                      <a:ext cx="69" cy="382"/>
                      <a:chOff x="1584" y="1073"/>
                      <a:chExt cx="69" cy="382"/>
                    </a:xfrm>
                  </p:grpSpPr>
                  <p:grpSp>
                    <p:nvGrpSpPr>
                      <p:cNvPr id="7303" name="Group 70">
                        <a:extLst>
                          <a:ext uri="{FF2B5EF4-FFF2-40B4-BE49-F238E27FC236}">
                            <a16:creationId xmlns:a16="http://schemas.microsoft.com/office/drawing/2014/main" id="{1015C4DA-8666-E2F4-E0AD-585C49DBEAB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84" y="1073"/>
                        <a:ext cx="69" cy="382"/>
                        <a:chOff x="1584" y="1073"/>
                        <a:chExt cx="69" cy="382"/>
                      </a:xfrm>
                    </p:grpSpPr>
                    <p:sp>
                      <p:nvSpPr>
                        <p:cNvPr id="131" name="Freeform 71">
                          <a:extLst>
                            <a:ext uri="{FF2B5EF4-FFF2-40B4-BE49-F238E27FC236}">
                              <a16:creationId xmlns:a16="http://schemas.microsoft.com/office/drawing/2014/main" id="{55B61C51-15BE-4ABC-4871-66F30C0EF89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86" y="1073"/>
                          <a:ext cx="67" cy="364"/>
                        </a:xfrm>
                        <a:custGeom>
                          <a:avLst/>
                          <a:gdLst>
                            <a:gd name="T0" fmla="*/ 2 w 67"/>
                            <a:gd name="T1" fmla="*/ 34 h 364"/>
                            <a:gd name="T2" fmla="*/ 59 w 67"/>
                            <a:gd name="T3" fmla="*/ 364 h 364"/>
                            <a:gd name="T4" fmla="*/ 67 w 67"/>
                            <a:gd name="T5" fmla="*/ 336 h 364"/>
                            <a:gd name="T6" fmla="*/ 67 w 67"/>
                            <a:gd name="T7" fmla="*/ 293 h 364"/>
                            <a:gd name="T8" fmla="*/ 61 w 67"/>
                            <a:gd name="T9" fmla="*/ 243 h 364"/>
                            <a:gd name="T10" fmla="*/ 46 w 67"/>
                            <a:gd name="T11" fmla="*/ 152 h 364"/>
                            <a:gd name="T12" fmla="*/ 33 w 67"/>
                            <a:gd name="T13" fmla="*/ 67 h 364"/>
                            <a:gd name="T14" fmla="*/ 26 w 67"/>
                            <a:gd name="T15" fmla="*/ 60 h 364"/>
                            <a:gd name="T16" fmla="*/ 16 w 67"/>
                            <a:gd name="T17" fmla="*/ 50 h 364"/>
                            <a:gd name="T18" fmla="*/ 0 w 67"/>
                            <a:gd name="T19" fmla="*/ 0 h 364"/>
                            <a:gd name="T20" fmla="*/ 2 w 67"/>
                            <a:gd name="T21" fmla="*/ 34 h 364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7" h="364">
                              <a:moveTo>
                                <a:pt x="2" y="34"/>
                              </a:moveTo>
                              <a:lnTo>
                                <a:pt x="59" y="364"/>
                              </a:lnTo>
                              <a:lnTo>
                                <a:pt x="67" y="336"/>
                              </a:lnTo>
                              <a:lnTo>
                                <a:pt x="67" y="293"/>
                              </a:lnTo>
                              <a:lnTo>
                                <a:pt x="61" y="243"/>
                              </a:lnTo>
                              <a:lnTo>
                                <a:pt x="46" y="152"/>
                              </a:lnTo>
                              <a:lnTo>
                                <a:pt x="33" y="67"/>
                              </a:lnTo>
                              <a:lnTo>
                                <a:pt x="26" y="60"/>
                              </a:lnTo>
                              <a:lnTo>
                                <a:pt x="16" y="50"/>
                              </a:lnTo>
                              <a:lnTo>
                                <a:pt x="0" y="0"/>
                              </a:lnTo>
                              <a:lnTo>
                                <a:pt x="2" y="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F3F3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32" name="Freeform 72">
                          <a:extLst>
                            <a:ext uri="{FF2B5EF4-FFF2-40B4-BE49-F238E27FC236}">
                              <a16:creationId xmlns:a16="http://schemas.microsoft.com/office/drawing/2014/main" id="{6220DF7C-9FB9-0F38-E02A-E4BB89EAA61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84" y="1077"/>
                          <a:ext cx="67" cy="378"/>
                        </a:xfrm>
                        <a:custGeom>
                          <a:avLst/>
                          <a:gdLst>
                            <a:gd name="T0" fmla="*/ 0 w 67"/>
                            <a:gd name="T1" fmla="*/ 35 h 378"/>
                            <a:gd name="T2" fmla="*/ 56 w 67"/>
                            <a:gd name="T3" fmla="*/ 378 h 378"/>
                            <a:gd name="T4" fmla="*/ 67 w 67"/>
                            <a:gd name="T5" fmla="*/ 336 h 378"/>
                            <a:gd name="T6" fmla="*/ 65 w 67"/>
                            <a:gd name="T7" fmla="*/ 295 h 378"/>
                            <a:gd name="T8" fmla="*/ 61 w 67"/>
                            <a:gd name="T9" fmla="*/ 243 h 378"/>
                            <a:gd name="T10" fmla="*/ 46 w 67"/>
                            <a:gd name="T11" fmla="*/ 154 h 378"/>
                            <a:gd name="T12" fmla="*/ 33 w 67"/>
                            <a:gd name="T13" fmla="*/ 69 h 378"/>
                            <a:gd name="T14" fmla="*/ 26 w 67"/>
                            <a:gd name="T15" fmla="*/ 61 h 378"/>
                            <a:gd name="T16" fmla="*/ 17 w 67"/>
                            <a:gd name="T17" fmla="*/ 52 h 378"/>
                            <a:gd name="T18" fmla="*/ 4 w 67"/>
                            <a:gd name="T19" fmla="*/ 0 h 378"/>
                            <a:gd name="T20" fmla="*/ 0 w 67"/>
                            <a:gd name="T21" fmla="*/ 35 h 378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7" h="378">
                              <a:moveTo>
                                <a:pt x="0" y="35"/>
                              </a:moveTo>
                              <a:lnTo>
                                <a:pt x="56" y="378"/>
                              </a:lnTo>
                              <a:lnTo>
                                <a:pt x="67" y="336"/>
                              </a:lnTo>
                              <a:lnTo>
                                <a:pt x="65" y="295"/>
                              </a:lnTo>
                              <a:lnTo>
                                <a:pt x="61" y="243"/>
                              </a:lnTo>
                              <a:lnTo>
                                <a:pt x="46" y="154"/>
                              </a:lnTo>
                              <a:lnTo>
                                <a:pt x="33" y="69"/>
                              </a:lnTo>
                              <a:lnTo>
                                <a:pt x="26" y="61"/>
                              </a:lnTo>
                              <a:lnTo>
                                <a:pt x="17" y="52"/>
                              </a:lnTo>
                              <a:lnTo>
                                <a:pt x="4" y="0"/>
                              </a:lnTo>
                              <a:lnTo>
                                <a:pt x="0" y="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F8F8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33" name="Freeform 73">
                          <a:extLst>
                            <a:ext uri="{FF2B5EF4-FFF2-40B4-BE49-F238E27FC236}">
                              <a16:creationId xmlns:a16="http://schemas.microsoft.com/office/drawing/2014/main" id="{CAB89454-B563-ED69-4093-C27822F4036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91" y="1129"/>
                          <a:ext cx="60" cy="284"/>
                        </a:xfrm>
                        <a:custGeom>
                          <a:avLst/>
                          <a:gdLst>
                            <a:gd name="T0" fmla="*/ 0 w 60"/>
                            <a:gd name="T1" fmla="*/ 20 h 284"/>
                            <a:gd name="T2" fmla="*/ 6 w 60"/>
                            <a:gd name="T3" fmla="*/ 59 h 284"/>
                            <a:gd name="T4" fmla="*/ 28 w 60"/>
                            <a:gd name="T5" fmla="*/ 54 h 284"/>
                            <a:gd name="T6" fmla="*/ 36 w 60"/>
                            <a:gd name="T7" fmla="*/ 109 h 284"/>
                            <a:gd name="T8" fmla="*/ 43 w 60"/>
                            <a:gd name="T9" fmla="*/ 167 h 284"/>
                            <a:gd name="T10" fmla="*/ 52 w 60"/>
                            <a:gd name="T11" fmla="*/ 224 h 284"/>
                            <a:gd name="T12" fmla="*/ 60 w 60"/>
                            <a:gd name="T13" fmla="*/ 284 h 284"/>
                            <a:gd name="T14" fmla="*/ 58 w 60"/>
                            <a:gd name="T15" fmla="*/ 243 h 284"/>
                            <a:gd name="T16" fmla="*/ 54 w 60"/>
                            <a:gd name="T17" fmla="*/ 191 h 284"/>
                            <a:gd name="T18" fmla="*/ 39 w 60"/>
                            <a:gd name="T19" fmla="*/ 102 h 284"/>
                            <a:gd name="T20" fmla="*/ 26 w 60"/>
                            <a:gd name="T21" fmla="*/ 17 h 284"/>
                            <a:gd name="T22" fmla="*/ 19 w 60"/>
                            <a:gd name="T23" fmla="*/ 9 h 284"/>
                            <a:gd name="T24" fmla="*/ 10 w 60"/>
                            <a:gd name="T25" fmla="*/ 0 h 284"/>
                            <a:gd name="T26" fmla="*/ 2 w 60"/>
                            <a:gd name="T27" fmla="*/ 9 h 284"/>
                            <a:gd name="T28" fmla="*/ 0 w 60"/>
                            <a:gd name="T29" fmla="*/ 20 h 284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0" t="0" r="r" b="b"/>
                          <a:pathLst>
                            <a:path w="60" h="284">
                              <a:moveTo>
                                <a:pt x="0" y="20"/>
                              </a:moveTo>
                              <a:lnTo>
                                <a:pt x="6" y="59"/>
                              </a:lnTo>
                              <a:lnTo>
                                <a:pt x="28" y="54"/>
                              </a:lnTo>
                              <a:lnTo>
                                <a:pt x="36" y="109"/>
                              </a:lnTo>
                              <a:lnTo>
                                <a:pt x="43" y="167"/>
                              </a:lnTo>
                              <a:lnTo>
                                <a:pt x="52" y="224"/>
                              </a:lnTo>
                              <a:lnTo>
                                <a:pt x="60" y="284"/>
                              </a:lnTo>
                              <a:lnTo>
                                <a:pt x="58" y="243"/>
                              </a:lnTo>
                              <a:lnTo>
                                <a:pt x="54" y="191"/>
                              </a:lnTo>
                              <a:lnTo>
                                <a:pt x="39" y="102"/>
                              </a:lnTo>
                              <a:lnTo>
                                <a:pt x="26" y="17"/>
                              </a:lnTo>
                              <a:lnTo>
                                <a:pt x="19" y="9"/>
                              </a:lnTo>
                              <a:lnTo>
                                <a:pt x="10" y="0"/>
                              </a:lnTo>
                              <a:lnTo>
                                <a:pt x="2" y="9"/>
                              </a:lnTo>
                              <a:lnTo>
                                <a:pt x="0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29" name="Freeform 74">
                        <a:extLst>
                          <a:ext uri="{FF2B5EF4-FFF2-40B4-BE49-F238E27FC236}">
                            <a16:creationId xmlns:a16="http://schemas.microsoft.com/office/drawing/2014/main" id="{AAA19928-C67C-FC11-2749-F273F9F0868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97" y="1181"/>
                        <a:ext cx="26" cy="37"/>
                      </a:xfrm>
                      <a:custGeom>
                        <a:avLst/>
                        <a:gdLst>
                          <a:gd name="T0" fmla="*/ 26 w 26"/>
                          <a:gd name="T1" fmla="*/ 37 h 37"/>
                          <a:gd name="T2" fmla="*/ 22 w 26"/>
                          <a:gd name="T3" fmla="*/ 2 h 37"/>
                          <a:gd name="T4" fmla="*/ 0 w 26"/>
                          <a:gd name="T5" fmla="*/ 9 h 37"/>
                          <a:gd name="T6" fmla="*/ 0 w 26"/>
                          <a:gd name="T7" fmla="*/ 4 h 37"/>
                          <a:gd name="T8" fmla="*/ 9 w 26"/>
                          <a:gd name="T9" fmla="*/ 6 h 37"/>
                          <a:gd name="T10" fmla="*/ 24 w 26"/>
                          <a:gd name="T11" fmla="*/ 0 h 37"/>
                          <a:gd name="T12" fmla="*/ 26 w 26"/>
                          <a:gd name="T13" fmla="*/ 37 h 3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6" h="37">
                            <a:moveTo>
                              <a:pt x="26" y="37"/>
                            </a:moveTo>
                            <a:lnTo>
                              <a:pt x="22" y="2"/>
                            </a:lnTo>
                            <a:lnTo>
                              <a:pt x="0" y="9"/>
                            </a:lnTo>
                            <a:lnTo>
                              <a:pt x="0" y="4"/>
                            </a:lnTo>
                            <a:lnTo>
                              <a:pt x="9" y="6"/>
                            </a:lnTo>
                            <a:lnTo>
                              <a:pt x="24" y="0"/>
                            </a:lnTo>
                            <a:lnTo>
                              <a:pt x="26" y="3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s-CL" sz="2400" kern="0">
                          <a:solidFill>
                            <a:srgbClr val="40458C"/>
                          </a:solidFill>
                          <a:latin typeface="Tahom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130" name="Freeform 75">
                        <a:extLst>
                          <a:ext uri="{FF2B5EF4-FFF2-40B4-BE49-F238E27FC236}">
                            <a16:creationId xmlns:a16="http://schemas.microsoft.com/office/drawing/2014/main" id="{8A75FFED-4308-D615-A716-DCF5BDC4A47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93" y="1163"/>
                        <a:ext cx="13" cy="80"/>
                      </a:xfrm>
                      <a:custGeom>
                        <a:avLst/>
                        <a:gdLst>
                          <a:gd name="T0" fmla="*/ 13 w 13"/>
                          <a:gd name="T1" fmla="*/ 80 h 80"/>
                          <a:gd name="T2" fmla="*/ 8 w 13"/>
                          <a:gd name="T3" fmla="*/ 41 h 80"/>
                          <a:gd name="T4" fmla="*/ 4 w 13"/>
                          <a:gd name="T5" fmla="*/ 19 h 80"/>
                          <a:gd name="T6" fmla="*/ 0 w 13"/>
                          <a:gd name="T7" fmla="*/ 0 h 80"/>
                          <a:gd name="T8" fmla="*/ 0 w 13"/>
                          <a:gd name="T9" fmla="*/ 8 h 80"/>
                          <a:gd name="T10" fmla="*/ 13 w 13"/>
                          <a:gd name="T11" fmla="*/ 80 h 80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3" h="80">
                            <a:moveTo>
                              <a:pt x="13" y="80"/>
                            </a:moveTo>
                            <a:lnTo>
                              <a:pt x="8" y="41"/>
                            </a:lnTo>
                            <a:lnTo>
                              <a:pt x="4" y="19"/>
                            </a:lnTo>
                            <a:lnTo>
                              <a:pt x="0" y="0"/>
                            </a:lnTo>
                            <a:lnTo>
                              <a:pt x="0" y="8"/>
                            </a:lnTo>
                            <a:lnTo>
                              <a:pt x="13" y="8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s-CL" sz="2400" kern="0">
                          <a:solidFill>
                            <a:srgbClr val="40458C"/>
                          </a:solidFill>
                          <a:latin typeface="Tahoma" panose="020B060403050404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291" name="Group 76">
                      <a:extLst>
                        <a:ext uri="{FF2B5EF4-FFF2-40B4-BE49-F238E27FC236}">
                          <a16:creationId xmlns:a16="http://schemas.microsoft.com/office/drawing/2014/main" id="{DCEC3623-6AD4-B7CE-AB95-BCCCE74833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95" y="1144"/>
                      <a:ext cx="22" cy="39"/>
                      <a:chOff x="1595" y="1144"/>
                      <a:chExt cx="22" cy="39"/>
                    </a:xfrm>
                  </p:grpSpPr>
                  <p:grpSp>
                    <p:nvGrpSpPr>
                      <p:cNvPr id="7292" name="Group 77">
                        <a:extLst>
                          <a:ext uri="{FF2B5EF4-FFF2-40B4-BE49-F238E27FC236}">
                            <a16:creationId xmlns:a16="http://schemas.microsoft.com/office/drawing/2014/main" id="{1C0D912C-2614-1D5A-A0D9-B6C8C55D3FB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99" y="1161"/>
                        <a:ext cx="18" cy="22"/>
                        <a:chOff x="1599" y="1161"/>
                        <a:chExt cx="18" cy="22"/>
                      </a:xfrm>
                    </p:grpSpPr>
                    <p:sp>
                      <p:nvSpPr>
                        <p:cNvPr id="121" name="Oval 78">
                          <a:extLst>
                            <a:ext uri="{FF2B5EF4-FFF2-40B4-BE49-F238E27FC236}">
                              <a16:creationId xmlns:a16="http://schemas.microsoft.com/office/drawing/2014/main" id="{64508DC7-B5ED-9251-D95A-92C1A44467C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99" y="1161"/>
                          <a:ext cx="18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2" name="Oval 79">
                          <a:extLst>
                            <a:ext uri="{FF2B5EF4-FFF2-40B4-BE49-F238E27FC236}">
                              <a16:creationId xmlns:a16="http://schemas.microsoft.com/office/drawing/2014/main" id="{2301B3C7-3CCA-F7A6-A00F-FB2E559ED4D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99" y="1162"/>
                          <a:ext cx="18" cy="21"/>
                        </a:xfrm>
                        <a:prstGeom prst="ellipse">
                          <a:avLst/>
                        </a:prstGeom>
                        <a:solidFill>
                          <a:srgbClr val="5F5F5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3" name="Oval 80">
                          <a:extLst>
                            <a:ext uri="{FF2B5EF4-FFF2-40B4-BE49-F238E27FC236}">
                              <a16:creationId xmlns:a16="http://schemas.microsoft.com/office/drawing/2014/main" id="{816766B8-8FE1-D3EC-934C-7B0ECA6AC90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99" y="1161"/>
                          <a:ext cx="18" cy="20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4" name="Arc 81">
                          <a:extLst>
                            <a:ext uri="{FF2B5EF4-FFF2-40B4-BE49-F238E27FC236}">
                              <a16:creationId xmlns:a16="http://schemas.microsoft.com/office/drawing/2014/main" id="{63AE31A2-ABAE-67C6-77C6-3A1931EC7A6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99" y="1173"/>
                          <a:ext cx="12" cy="9"/>
                        </a:xfrm>
                        <a:custGeom>
                          <a:avLst/>
                          <a:gdLst>
                            <a:gd name="T0" fmla="*/ 0 w 31397"/>
                            <a:gd name="T1" fmla="*/ 0 h 21600"/>
                            <a:gd name="T2" fmla="*/ 0 w 31397"/>
                            <a:gd name="T3" fmla="*/ 0 h 21600"/>
                            <a:gd name="T4" fmla="*/ 0 w 31397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31397" h="21600" fill="none" extrusionOk="0">
                              <a:moveTo>
                                <a:pt x="31397" y="19250"/>
                              </a:moveTo>
                              <a:cubicBezTo>
                                <a:pt x="28362" y="20794"/>
                                <a:pt x="25005" y="21599"/>
                                <a:pt x="21600" y="21599"/>
                              </a:cubicBezTo>
                              <a:cubicBezTo>
                                <a:pt x="9670" y="21599"/>
                                <a:pt x="-1" y="11929"/>
                                <a:pt x="-1" y="-1"/>
                              </a:cubicBezTo>
                            </a:path>
                            <a:path w="31397" h="21600" stroke="0" extrusionOk="0">
                              <a:moveTo>
                                <a:pt x="31397" y="19250"/>
                              </a:moveTo>
                              <a:cubicBezTo>
                                <a:pt x="28362" y="20794"/>
                                <a:pt x="25005" y="21599"/>
                                <a:pt x="21600" y="21599"/>
                              </a:cubicBezTo>
                              <a:cubicBezTo>
                                <a:pt x="9670" y="21599"/>
                                <a:pt x="-1" y="11929"/>
                                <a:pt x="-1" y="-1"/>
                              </a:cubicBezTo>
                              <a:lnTo>
                                <a:pt x="21600" y="0"/>
                              </a:lnTo>
                              <a:lnTo>
                                <a:pt x="31397" y="1925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25" name="Arc 82">
                          <a:extLst>
                            <a:ext uri="{FF2B5EF4-FFF2-40B4-BE49-F238E27FC236}">
                              <a16:creationId xmlns:a16="http://schemas.microsoft.com/office/drawing/2014/main" id="{A0D0C5C2-26B0-41A8-B6E1-6C02536BBA5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606" y="1161"/>
                          <a:ext cx="9" cy="9"/>
                        </a:xfrm>
                        <a:custGeom>
                          <a:avLst/>
                          <a:gdLst>
                            <a:gd name="T0" fmla="*/ 0 w 27534"/>
                            <a:gd name="T1" fmla="*/ 0 h 21600"/>
                            <a:gd name="T2" fmla="*/ 0 w 27534"/>
                            <a:gd name="T3" fmla="*/ 0 h 21600"/>
                            <a:gd name="T4" fmla="*/ 0 w 27534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27534" h="21600" fill="none" extrusionOk="0">
                              <a:moveTo>
                                <a:pt x="0" y="831"/>
                              </a:moveTo>
                              <a:cubicBezTo>
                                <a:pt x="1929" y="279"/>
                                <a:pt x="3927" y="0"/>
                                <a:pt x="5934" y="0"/>
                              </a:cubicBezTo>
                              <a:cubicBezTo>
                                <a:pt x="17863" y="0"/>
                                <a:pt x="27534" y="9670"/>
                                <a:pt x="27534" y="21600"/>
                              </a:cubicBezTo>
                            </a:path>
                            <a:path w="27534" h="21600" stroke="0" extrusionOk="0">
                              <a:moveTo>
                                <a:pt x="0" y="831"/>
                              </a:moveTo>
                              <a:cubicBezTo>
                                <a:pt x="1929" y="279"/>
                                <a:pt x="3927" y="0"/>
                                <a:pt x="5934" y="0"/>
                              </a:cubicBezTo>
                              <a:cubicBezTo>
                                <a:pt x="17863" y="0"/>
                                <a:pt x="27534" y="9670"/>
                                <a:pt x="27534" y="21600"/>
                              </a:cubicBezTo>
                              <a:lnTo>
                                <a:pt x="5934" y="21600"/>
                              </a:lnTo>
                              <a:lnTo>
                                <a:pt x="0" y="83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26" name="Freeform 83">
                          <a:extLst>
                            <a:ext uri="{FF2B5EF4-FFF2-40B4-BE49-F238E27FC236}">
                              <a16:creationId xmlns:a16="http://schemas.microsoft.com/office/drawing/2014/main" id="{7054C203-D7BC-F883-062C-47C73F337F4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602" y="1162"/>
                          <a:ext cx="12" cy="17"/>
                        </a:xfrm>
                        <a:custGeom>
                          <a:avLst/>
                          <a:gdLst>
                            <a:gd name="T0" fmla="*/ 12 w 12"/>
                            <a:gd name="T1" fmla="*/ 15 h 17"/>
                            <a:gd name="T2" fmla="*/ 4 w 12"/>
                            <a:gd name="T3" fmla="*/ 0 h 17"/>
                            <a:gd name="T4" fmla="*/ 2 w 12"/>
                            <a:gd name="T5" fmla="*/ 0 h 17"/>
                            <a:gd name="T6" fmla="*/ 0 w 12"/>
                            <a:gd name="T7" fmla="*/ 2 h 17"/>
                            <a:gd name="T8" fmla="*/ 8 w 12"/>
                            <a:gd name="T9" fmla="*/ 17 h 17"/>
                            <a:gd name="T10" fmla="*/ 10 w 12"/>
                            <a:gd name="T11" fmla="*/ 17 h 17"/>
                            <a:gd name="T12" fmla="*/ 12 w 12"/>
                            <a:gd name="T13" fmla="*/ 15 h 1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2" h="17">
                              <a:moveTo>
                                <a:pt x="12" y="15"/>
                              </a:moveTo>
                              <a:lnTo>
                                <a:pt x="4" y="0"/>
                              </a:lnTo>
                              <a:lnTo>
                                <a:pt x="2" y="0"/>
                              </a:lnTo>
                              <a:lnTo>
                                <a:pt x="0" y="2"/>
                              </a:lnTo>
                              <a:lnTo>
                                <a:pt x="8" y="17"/>
                              </a:lnTo>
                              <a:lnTo>
                                <a:pt x="10" y="17"/>
                              </a:lnTo>
                              <a:lnTo>
                                <a:pt x="12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F5F5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27" name="Freeform 84">
                          <a:extLst>
                            <a:ext uri="{FF2B5EF4-FFF2-40B4-BE49-F238E27FC236}">
                              <a16:creationId xmlns:a16="http://schemas.microsoft.com/office/drawing/2014/main" id="{65A67850-FA79-9EF3-976C-B2FEA804DCD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602" y="1162"/>
                          <a:ext cx="8" cy="15"/>
                        </a:xfrm>
                        <a:custGeom>
                          <a:avLst/>
                          <a:gdLst>
                            <a:gd name="T0" fmla="*/ 2 w 8"/>
                            <a:gd name="T1" fmla="*/ 0 h 15"/>
                            <a:gd name="T2" fmla="*/ 0 w 8"/>
                            <a:gd name="T3" fmla="*/ 2 h 15"/>
                            <a:gd name="T4" fmla="*/ 8 w 8"/>
                            <a:gd name="T5" fmla="*/ 15 h 15"/>
                            <a:gd name="T6" fmla="*/ 0 w 8"/>
                            <a:gd name="T7" fmla="*/ 2 h 15"/>
                            <a:gd name="T8" fmla="*/ 2 w 8"/>
                            <a:gd name="T9" fmla="*/ 0 h 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8" h="15">
                              <a:moveTo>
                                <a:pt x="2" y="0"/>
                              </a:moveTo>
                              <a:lnTo>
                                <a:pt x="0" y="2"/>
                              </a:lnTo>
                              <a:lnTo>
                                <a:pt x="8" y="15"/>
                              </a:lnTo>
                              <a:lnTo>
                                <a:pt x="0" y="2"/>
                              </a:lnTo>
                              <a:lnTo>
                                <a:pt x="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293" name="Group 85">
                        <a:extLst>
                          <a:ext uri="{FF2B5EF4-FFF2-40B4-BE49-F238E27FC236}">
                            <a16:creationId xmlns:a16="http://schemas.microsoft.com/office/drawing/2014/main" id="{C9923F82-6261-6EC9-7A82-5B5BD131009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95" y="1144"/>
                        <a:ext cx="17" cy="7"/>
                        <a:chOff x="1595" y="1144"/>
                        <a:chExt cx="17" cy="7"/>
                      </a:xfrm>
                    </p:grpSpPr>
                    <p:sp>
                      <p:nvSpPr>
                        <p:cNvPr id="119" name="Freeform 86">
                          <a:extLst>
                            <a:ext uri="{FF2B5EF4-FFF2-40B4-BE49-F238E27FC236}">
                              <a16:creationId xmlns:a16="http://schemas.microsoft.com/office/drawing/2014/main" id="{70E479EA-C48B-C8A7-7138-454A0AF6B5E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95" y="1137"/>
                          <a:ext cx="17" cy="7"/>
                        </a:xfrm>
                        <a:custGeom>
                          <a:avLst/>
                          <a:gdLst>
                            <a:gd name="T0" fmla="*/ 17 w 17"/>
                            <a:gd name="T1" fmla="*/ 4 h 7"/>
                            <a:gd name="T2" fmla="*/ 0 w 17"/>
                            <a:gd name="T3" fmla="*/ 7 h 7"/>
                            <a:gd name="T4" fmla="*/ 0 w 17"/>
                            <a:gd name="T5" fmla="*/ 4 h 7"/>
                            <a:gd name="T6" fmla="*/ 17 w 17"/>
                            <a:gd name="T7" fmla="*/ 0 h 7"/>
                            <a:gd name="T8" fmla="*/ 17 w 17"/>
                            <a:gd name="T9" fmla="*/ 4 h 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7" h="7">
                              <a:moveTo>
                                <a:pt x="17" y="4"/>
                              </a:moveTo>
                              <a:lnTo>
                                <a:pt x="0" y="7"/>
                              </a:lnTo>
                              <a:lnTo>
                                <a:pt x="0" y="4"/>
                              </a:lnTo>
                              <a:lnTo>
                                <a:pt x="17" y="0"/>
                              </a:lnTo>
                              <a:lnTo>
                                <a:pt x="17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20" name="Freeform 87">
                          <a:extLst>
                            <a:ext uri="{FF2B5EF4-FFF2-40B4-BE49-F238E27FC236}">
                              <a16:creationId xmlns:a16="http://schemas.microsoft.com/office/drawing/2014/main" id="{D9B658DF-C21F-0477-E182-9B3C6662266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95" y="1137"/>
                          <a:ext cx="17" cy="7"/>
                        </a:xfrm>
                        <a:custGeom>
                          <a:avLst/>
                          <a:gdLst>
                            <a:gd name="T0" fmla="*/ 17 w 17"/>
                            <a:gd name="T1" fmla="*/ 4 h 7"/>
                            <a:gd name="T2" fmla="*/ 0 w 17"/>
                            <a:gd name="T3" fmla="*/ 7 h 7"/>
                            <a:gd name="T4" fmla="*/ 0 w 17"/>
                            <a:gd name="T5" fmla="*/ 4 h 7"/>
                            <a:gd name="T6" fmla="*/ 17 w 17"/>
                            <a:gd name="T7" fmla="*/ 0 h 7"/>
                            <a:gd name="T8" fmla="*/ 17 w 17"/>
                            <a:gd name="T9" fmla="*/ 4 h 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7" h="7">
                              <a:moveTo>
                                <a:pt x="17" y="4"/>
                              </a:moveTo>
                              <a:lnTo>
                                <a:pt x="0" y="7"/>
                              </a:lnTo>
                              <a:lnTo>
                                <a:pt x="0" y="4"/>
                              </a:lnTo>
                              <a:lnTo>
                                <a:pt x="17" y="0"/>
                              </a:lnTo>
                              <a:lnTo>
                                <a:pt x="17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79" name="Group 88">
                  <a:extLst>
                    <a:ext uri="{FF2B5EF4-FFF2-40B4-BE49-F238E27FC236}">
                      <a16:creationId xmlns:a16="http://schemas.microsoft.com/office/drawing/2014/main" id="{67E35C86-7B23-E26E-B3FE-24BC092E60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6" y="1014"/>
                  <a:ext cx="75" cy="134"/>
                  <a:chOff x="1526" y="1014"/>
                  <a:chExt cx="75" cy="134"/>
                </a:xfrm>
              </p:grpSpPr>
              <p:sp>
                <p:nvSpPr>
                  <p:cNvPr id="109" name="Freeform 89">
                    <a:extLst>
                      <a:ext uri="{FF2B5EF4-FFF2-40B4-BE49-F238E27FC236}">
                        <a16:creationId xmlns:a16="http://schemas.microsoft.com/office/drawing/2014/main" id="{C2F61EBC-BCE5-CEA0-1265-FA09E2796E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26" y="1014"/>
                    <a:ext cx="75" cy="134"/>
                  </a:xfrm>
                  <a:custGeom>
                    <a:avLst/>
                    <a:gdLst>
                      <a:gd name="T0" fmla="*/ 69 w 75"/>
                      <a:gd name="T1" fmla="*/ 124 h 134"/>
                      <a:gd name="T2" fmla="*/ 71 w 75"/>
                      <a:gd name="T3" fmla="*/ 96 h 134"/>
                      <a:gd name="T4" fmla="*/ 65 w 75"/>
                      <a:gd name="T5" fmla="*/ 72 h 134"/>
                      <a:gd name="T6" fmla="*/ 67 w 75"/>
                      <a:gd name="T7" fmla="*/ 58 h 134"/>
                      <a:gd name="T8" fmla="*/ 69 w 75"/>
                      <a:gd name="T9" fmla="*/ 43 h 134"/>
                      <a:gd name="T10" fmla="*/ 67 w 75"/>
                      <a:gd name="T11" fmla="*/ 30 h 134"/>
                      <a:gd name="T12" fmla="*/ 62 w 75"/>
                      <a:gd name="T13" fmla="*/ 15 h 134"/>
                      <a:gd name="T14" fmla="*/ 52 w 75"/>
                      <a:gd name="T15" fmla="*/ 6 h 134"/>
                      <a:gd name="T16" fmla="*/ 47 w 75"/>
                      <a:gd name="T17" fmla="*/ 2 h 134"/>
                      <a:gd name="T18" fmla="*/ 39 w 75"/>
                      <a:gd name="T19" fmla="*/ 0 h 134"/>
                      <a:gd name="T20" fmla="*/ 32 w 75"/>
                      <a:gd name="T21" fmla="*/ 0 h 134"/>
                      <a:gd name="T22" fmla="*/ 26 w 75"/>
                      <a:gd name="T23" fmla="*/ 0 h 134"/>
                      <a:gd name="T24" fmla="*/ 21 w 75"/>
                      <a:gd name="T25" fmla="*/ 2 h 134"/>
                      <a:gd name="T26" fmla="*/ 15 w 75"/>
                      <a:gd name="T27" fmla="*/ 6 h 134"/>
                      <a:gd name="T28" fmla="*/ 11 w 75"/>
                      <a:gd name="T29" fmla="*/ 11 h 134"/>
                      <a:gd name="T30" fmla="*/ 6 w 75"/>
                      <a:gd name="T31" fmla="*/ 19 h 134"/>
                      <a:gd name="T32" fmla="*/ 4 w 75"/>
                      <a:gd name="T33" fmla="*/ 26 h 134"/>
                      <a:gd name="T34" fmla="*/ 0 w 75"/>
                      <a:gd name="T35" fmla="*/ 39 h 134"/>
                      <a:gd name="T36" fmla="*/ 0 w 75"/>
                      <a:gd name="T37" fmla="*/ 56 h 134"/>
                      <a:gd name="T38" fmla="*/ 13 w 75"/>
                      <a:gd name="T39" fmla="*/ 59 h 134"/>
                      <a:gd name="T40" fmla="*/ 15 w 75"/>
                      <a:gd name="T41" fmla="*/ 69 h 134"/>
                      <a:gd name="T42" fmla="*/ 17 w 75"/>
                      <a:gd name="T43" fmla="*/ 74 h 134"/>
                      <a:gd name="T44" fmla="*/ 21 w 75"/>
                      <a:gd name="T45" fmla="*/ 80 h 134"/>
                      <a:gd name="T46" fmla="*/ 26 w 75"/>
                      <a:gd name="T47" fmla="*/ 85 h 134"/>
                      <a:gd name="T48" fmla="*/ 30 w 75"/>
                      <a:gd name="T49" fmla="*/ 89 h 134"/>
                      <a:gd name="T50" fmla="*/ 34 w 75"/>
                      <a:gd name="T51" fmla="*/ 89 h 134"/>
                      <a:gd name="T52" fmla="*/ 39 w 75"/>
                      <a:gd name="T53" fmla="*/ 87 h 134"/>
                      <a:gd name="T54" fmla="*/ 43 w 75"/>
                      <a:gd name="T55" fmla="*/ 85 h 134"/>
                      <a:gd name="T56" fmla="*/ 49 w 75"/>
                      <a:gd name="T57" fmla="*/ 80 h 134"/>
                      <a:gd name="T58" fmla="*/ 52 w 75"/>
                      <a:gd name="T59" fmla="*/ 74 h 134"/>
                      <a:gd name="T60" fmla="*/ 54 w 75"/>
                      <a:gd name="T61" fmla="*/ 65 h 134"/>
                      <a:gd name="T62" fmla="*/ 56 w 75"/>
                      <a:gd name="T63" fmla="*/ 56 h 134"/>
                      <a:gd name="T64" fmla="*/ 56 w 75"/>
                      <a:gd name="T65" fmla="*/ 46 h 134"/>
                      <a:gd name="T66" fmla="*/ 56 w 75"/>
                      <a:gd name="T67" fmla="*/ 39 h 134"/>
                      <a:gd name="T68" fmla="*/ 54 w 75"/>
                      <a:gd name="T69" fmla="*/ 32 h 134"/>
                      <a:gd name="T70" fmla="*/ 50 w 75"/>
                      <a:gd name="T71" fmla="*/ 24 h 134"/>
                      <a:gd name="T72" fmla="*/ 47 w 75"/>
                      <a:gd name="T73" fmla="*/ 19 h 134"/>
                      <a:gd name="T74" fmla="*/ 41 w 75"/>
                      <a:gd name="T75" fmla="*/ 15 h 134"/>
                      <a:gd name="T76" fmla="*/ 36 w 75"/>
                      <a:gd name="T77" fmla="*/ 13 h 134"/>
                      <a:gd name="T78" fmla="*/ 32 w 75"/>
                      <a:gd name="T79" fmla="*/ 13 h 134"/>
                      <a:gd name="T80" fmla="*/ 28 w 75"/>
                      <a:gd name="T81" fmla="*/ 15 h 134"/>
                      <a:gd name="T82" fmla="*/ 23 w 75"/>
                      <a:gd name="T83" fmla="*/ 19 h 134"/>
                      <a:gd name="T84" fmla="*/ 19 w 75"/>
                      <a:gd name="T85" fmla="*/ 22 h 134"/>
                      <a:gd name="T86" fmla="*/ 17 w 75"/>
                      <a:gd name="T87" fmla="*/ 28 h 134"/>
                      <a:gd name="T88" fmla="*/ 13 w 75"/>
                      <a:gd name="T89" fmla="*/ 39 h 134"/>
                      <a:gd name="T90" fmla="*/ 13 w 75"/>
                      <a:gd name="T91" fmla="*/ 50 h 134"/>
                      <a:gd name="T92" fmla="*/ 0 w 75"/>
                      <a:gd name="T93" fmla="*/ 56 h 134"/>
                      <a:gd name="T94" fmla="*/ 2 w 75"/>
                      <a:gd name="T95" fmla="*/ 67 h 134"/>
                      <a:gd name="T96" fmla="*/ 6 w 75"/>
                      <a:gd name="T97" fmla="*/ 80 h 134"/>
                      <a:gd name="T98" fmla="*/ 8 w 75"/>
                      <a:gd name="T99" fmla="*/ 87 h 134"/>
                      <a:gd name="T100" fmla="*/ 13 w 75"/>
                      <a:gd name="T101" fmla="*/ 93 h 134"/>
                      <a:gd name="T102" fmla="*/ 17 w 75"/>
                      <a:gd name="T103" fmla="*/ 96 h 134"/>
                      <a:gd name="T104" fmla="*/ 24 w 75"/>
                      <a:gd name="T105" fmla="*/ 102 h 134"/>
                      <a:gd name="T106" fmla="*/ 34 w 75"/>
                      <a:gd name="T107" fmla="*/ 104 h 134"/>
                      <a:gd name="T108" fmla="*/ 43 w 75"/>
                      <a:gd name="T109" fmla="*/ 102 h 134"/>
                      <a:gd name="T110" fmla="*/ 50 w 75"/>
                      <a:gd name="T111" fmla="*/ 96 h 134"/>
                      <a:gd name="T112" fmla="*/ 56 w 75"/>
                      <a:gd name="T113" fmla="*/ 93 h 134"/>
                      <a:gd name="T114" fmla="*/ 58 w 75"/>
                      <a:gd name="T115" fmla="*/ 95 h 134"/>
                      <a:gd name="T116" fmla="*/ 65 w 75"/>
                      <a:gd name="T117" fmla="*/ 134 h 134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5" h="134">
                        <a:moveTo>
                          <a:pt x="65" y="134"/>
                        </a:moveTo>
                        <a:lnTo>
                          <a:pt x="69" y="124"/>
                        </a:lnTo>
                        <a:lnTo>
                          <a:pt x="75" y="115"/>
                        </a:lnTo>
                        <a:lnTo>
                          <a:pt x="71" y="96"/>
                        </a:lnTo>
                        <a:lnTo>
                          <a:pt x="67" y="83"/>
                        </a:lnTo>
                        <a:lnTo>
                          <a:pt x="65" y="72"/>
                        </a:lnTo>
                        <a:lnTo>
                          <a:pt x="65" y="65"/>
                        </a:lnTo>
                        <a:lnTo>
                          <a:pt x="67" y="58"/>
                        </a:lnTo>
                        <a:lnTo>
                          <a:pt x="69" y="50"/>
                        </a:lnTo>
                        <a:lnTo>
                          <a:pt x="69" y="43"/>
                        </a:lnTo>
                        <a:lnTo>
                          <a:pt x="67" y="35"/>
                        </a:lnTo>
                        <a:lnTo>
                          <a:pt x="67" y="30"/>
                        </a:lnTo>
                        <a:lnTo>
                          <a:pt x="65" y="22"/>
                        </a:lnTo>
                        <a:lnTo>
                          <a:pt x="62" y="15"/>
                        </a:lnTo>
                        <a:lnTo>
                          <a:pt x="58" y="9"/>
                        </a:lnTo>
                        <a:lnTo>
                          <a:pt x="52" y="6"/>
                        </a:lnTo>
                        <a:lnTo>
                          <a:pt x="50" y="4"/>
                        </a:lnTo>
                        <a:lnTo>
                          <a:pt x="47" y="2"/>
                        </a:lnTo>
                        <a:lnTo>
                          <a:pt x="41" y="0"/>
                        </a:lnTo>
                        <a:lnTo>
                          <a:pt x="39" y="0"/>
                        </a:lnTo>
                        <a:lnTo>
                          <a:pt x="36" y="0"/>
                        </a:lnTo>
                        <a:lnTo>
                          <a:pt x="32" y="0"/>
                        </a:lnTo>
                        <a:lnTo>
                          <a:pt x="30" y="0"/>
                        </a:lnTo>
                        <a:lnTo>
                          <a:pt x="26" y="0"/>
                        </a:lnTo>
                        <a:lnTo>
                          <a:pt x="23" y="2"/>
                        </a:lnTo>
                        <a:lnTo>
                          <a:pt x="21" y="2"/>
                        </a:lnTo>
                        <a:lnTo>
                          <a:pt x="17" y="4"/>
                        </a:lnTo>
                        <a:lnTo>
                          <a:pt x="15" y="6"/>
                        </a:lnTo>
                        <a:lnTo>
                          <a:pt x="13" y="7"/>
                        </a:lnTo>
                        <a:lnTo>
                          <a:pt x="11" y="11"/>
                        </a:lnTo>
                        <a:lnTo>
                          <a:pt x="8" y="15"/>
                        </a:lnTo>
                        <a:lnTo>
                          <a:pt x="6" y="19"/>
                        </a:lnTo>
                        <a:lnTo>
                          <a:pt x="4" y="22"/>
                        </a:lnTo>
                        <a:lnTo>
                          <a:pt x="4" y="26"/>
                        </a:lnTo>
                        <a:lnTo>
                          <a:pt x="2" y="30"/>
                        </a:lnTo>
                        <a:lnTo>
                          <a:pt x="0" y="39"/>
                        </a:lnTo>
                        <a:lnTo>
                          <a:pt x="0" y="50"/>
                        </a:lnTo>
                        <a:lnTo>
                          <a:pt x="0" y="56"/>
                        </a:lnTo>
                        <a:lnTo>
                          <a:pt x="13" y="56"/>
                        </a:lnTo>
                        <a:lnTo>
                          <a:pt x="13" y="59"/>
                        </a:lnTo>
                        <a:lnTo>
                          <a:pt x="15" y="65"/>
                        </a:lnTo>
                        <a:lnTo>
                          <a:pt x="15" y="69"/>
                        </a:lnTo>
                        <a:lnTo>
                          <a:pt x="17" y="71"/>
                        </a:lnTo>
                        <a:lnTo>
                          <a:pt x="17" y="74"/>
                        </a:lnTo>
                        <a:lnTo>
                          <a:pt x="19" y="78"/>
                        </a:lnTo>
                        <a:lnTo>
                          <a:pt x="21" y="80"/>
                        </a:lnTo>
                        <a:lnTo>
                          <a:pt x="23" y="83"/>
                        </a:lnTo>
                        <a:lnTo>
                          <a:pt x="26" y="85"/>
                        </a:lnTo>
                        <a:lnTo>
                          <a:pt x="28" y="87"/>
                        </a:lnTo>
                        <a:lnTo>
                          <a:pt x="30" y="89"/>
                        </a:lnTo>
                        <a:lnTo>
                          <a:pt x="32" y="89"/>
                        </a:lnTo>
                        <a:lnTo>
                          <a:pt x="34" y="89"/>
                        </a:lnTo>
                        <a:lnTo>
                          <a:pt x="37" y="89"/>
                        </a:lnTo>
                        <a:lnTo>
                          <a:pt x="39" y="87"/>
                        </a:lnTo>
                        <a:lnTo>
                          <a:pt x="41" y="87"/>
                        </a:lnTo>
                        <a:lnTo>
                          <a:pt x="43" y="85"/>
                        </a:lnTo>
                        <a:lnTo>
                          <a:pt x="47" y="82"/>
                        </a:lnTo>
                        <a:lnTo>
                          <a:pt x="49" y="80"/>
                        </a:lnTo>
                        <a:lnTo>
                          <a:pt x="50" y="76"/>
                        </a:lnTo>
                        <a:lnTo>
                          <a:pt x="52" y="74"/>
                        </a:lnTo>
                        <a:lnTo>
                          <a:pt x="52" y="71"/>
                        </a:lnTo>
                        <a:lnTo>
                          <a:pt x="54" y="65"/>
                        </a:lnTo>
                        <a:lnTo>
                          <a:pt x="54" y="59"/>
                        </a:lnTo>
                        <a:lnTo>
                          <a:pt x="56" y="56"/>
                        </a:lnTo>
                        <a:lnTo>
                          <a:pt x="56" y="50"/>
                        </a:lnTo>
                        <a:lnTo>
                          <a:pt x="56" y="46"/>
                        </a:lnTo>
                        <a:lnTo>
                          <a:pt x="56" y="43"/>
                        </a:lnTo>
                        <a:lnTo>
                          <a:pt x="56" y="39"/>
                        </a:lnTo>
                        <a:lnTo>
                          <a:pt x="54" y="35"/>
                        </a:lnTo>
                        <a:lnTo>
                          <a:pt x="54" y="32"/>
                        </a:lnTo>
                        <a:lnTo>
                          <a:pt x="52" y="28"/>
                        </a:lnTo>
                        <a:lnTo>
                          <a:pt x="50" y="24"/>
                        </a:lnTo>
                        <a:lnTo>
                          <a:pt x="49" y="20"/>
                        </a:lnTo>
                        <a:lnTo>
                          <a:pt x="47" y="19"/>
                        </a:lnTo>
                        <a:lnTo>
                          <a:pt x="45" y="17"/>
                        </a:lnTo>
                        <a:lnTo>
                          <a:pt x="41" y="15"/>
                        </a:lnTo>
                        <a:lnTo>
                          <a:pt x="39" y="15"/>
                        </a:lnTo>
                        <a:lnTo>
                          <a:pt x="36" y="13"/>
                        </a:lnTo>
                        <a:lnTo>
                          <a:pt x="34" y="13"/>
                        </a:lnTo>
                        <a:lnTo>
                          <a:pt x="32" y="13"/>
                        </a:lnTo>
                        <a:lnTo>
                          <a:pt x="30" y="13"/>
                        </a:lnTo>
                        <a:lnTo>
                          <a:pt x="28" y="15"/>
                        </a:lnTo>
                        <a:lnTo>
                          <a:pt x="26" y="15"/>
                        </a:lnTo>
                        <a:lnTo>
                          <a:pt x="23" y="19"/>
                        </a:lnTo>
                        <a:lnTo>
                          <a:pt x="21" y="20"/>
                        </a:lnTo>
                        <a:lnTo>
                          <a:pt x="19" y="22"/>
                        </a:lnTo>
                        <a:lnTo>
                          <a:pt x="19" y="24"/>
                        </a:lnTo>
                        <a:lnTo>
                          <a:pt x="17" y="28"/>
                        </a:lnTo>
                        <a:lnTo>
                          <a:pt x="15" y="33"/>
                        </a:lnTo>
                        <a:lnTo>
                          <a:pt x="13" y="39"/>
                        </a:lnTo>
                        <a:lnTo>
                          <a:pt x="13" y="45"/>
                        </a:lnTo>
                        <a:lnTo>
                          <a:pt x="13" y="50"/>
                        </a:lnTo>
                        <a:lnTo>
                          <a:pt x="13" y="56"/>
                        </a:lnTo>
                        <a:lnTo>
                          <a:pt x="0" y="56"/>
                        </a:lnTo>
                        <a:lnTo>
                          <a:pt x="0" y="59"/>
                        </a:lnTo>
                        <a:lnTo>
                          <a:pt x="2" y="67"/>
                        </a:lnTo>
                        <a:lnTo>
                          <a:pt x="4" y="74"/>
                        </a:lnTo>
                        <a:lnTo>
                          <a:pt x="6" y="80"/>
                        </a:lnTo>
                        <a:lnTo>
                          <a:pt x="6" y="83"/>
                        </a:lnTo>
                        <a:lnTo>
                          <a:pt x="8" y="87"/>
                        </a:lnTo>
                        <a:lnTo>
                          <a:pt x="10" y="91"/>
                        </a:lnTo>
                        <a:lnTo>
                          <a:pt x="13" y="93"/>
                        </a:lnTo>
                        <a:lnTo>
                          <a:pt x="13" y="95"/>
                        </a:lnTo>
                        <a:lnTo>
                          <a:pt x="17" y="96"/>
                        </a:lnTo>
                        <a:lnTo>
                          <a:pt x="21" y="100"/>
                        </a:lnTo>
                        <a:lnTo>
                          <a:pt x="24" y="102"/>
                        </a:lnTo>
                        <a:lnTo>
                          <a:pt x="30" y="102"/>
                        </a:lnTo>
                        <a:lnTo>
                          <a:pt x="34" y="104"/>
                        </a:lnTo>
                        <a:lnTo>
                          <a:pt x="39" y="102"/>
                        </a:lnTo>
                        <a:lnTo>
                          <a:pt x="43" y="102"/>
                        </a:lnTo>
                        <a:lnTo>
                          <a:pt x="47" y="98"/>
                        </a:lnTo>
                        <a:lnTo>
                          <a:pt x="50" y="96"/>
                        </a:lnTo>
                        <a:lnTo>
                          <a:pt x="54" y="93"/>
                        </a:lnTo>
                        <a:lnTo>
                          <a:pt x="56" y="93"/>
                        </a:lnTo>
                        <a:lnTo>
                          <a:pt x="58" y="93"/>
                        </a:lnTo>
                        <a:lnTo>
                          <a:pt x="58" y="95"/>
                        </a:lnTo>
                        <a:lnTo>
                          <a:pt x="60" y="98"/>
                        </a:lnTo>
                        <a:lnTo>
                          <a:pt x="65" y="134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10" name="Freeform 90">
                    <a:extLst>
                      <a:ext uri="{FF2B5EF4-FFF2-40B4-BE49-F238E27FC236}">
                        <a16:creationId xmlns:a16="http://schemas.microsoft.com/office/drawing/2014/main" id="{F2642F80-BCE4-BE12-7FC1-E95421496F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32" y="1072"/>
                    <a:ext cx="17" cy="35"/>
                  </a:xfrm>
                  <a:custGeom>
                    <a:avLst/>
                    <a:gdLst>
                      <a:gd name="T0" fmla="*/ 17 w 17"/>
                      <a:gd name="T1" fmla="*/ 35 h 35"/>
                      <a:gd name="T2" fmla="*/ 13 w 17"/>
                      <a:gd name="T3" fmla="*/ 31 h 35"/>
                      <a:gd name="T4" fmla="*/ 9 w 17"/>
                      <a:gd name="T5" fmla="*/ 25 h 35"/>
                      <a:gd name="T6" fmla="*/ 5 w 17"/>
                      <a:gd name="T7" fmla="*/ 20 h 35"/>
                      <a:gd name="T8" fmla="*/ 4 w 17"/>
                      <a:gd name="T9" fmla="*/ 14 h 35"/>
                      <a:gd name="T10" fmla="*/ 2 w 17"/>
                      <a:gd name="T11" fmla="*/ 7 h 35"/>
                      <a:gd name="T12" fmla="*/ 0 w 17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7" h="35">
                        <a:moveTo>
                          <a:pt x="17" y="35"/>
                        </a:moveTo>
                        <a:lnTo>
                          <a:pt x="13" y="31"/>
                        </a:lnTo>
                        <a:lnTo>
                          <a:pt x="9" y="25"/>
                        </a:lnTo>
                        <a:lnTo>
                          <a:pt x="5" y="20"/>
                        </a:lnTo>
                        <a:lnTo>
                          <a:pt x="4" y="14"/>
                        </a:lnTo>
                        <a:lnTo>
                          <a:pt x="2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11" name="Freeform 91">
                    <a:extLst>
                      <a:ext uri="{FF2B5EF4-FFF2-40B4-BE49-F238E27FC236}">
                        <a16:creationId xmlns:a16="http://schemas.microsoft.com/office/drawing/2014/main" id="{F3D10668-8933-1573-0A69-07AAC4BBDC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4" y="1033"/>
                    <a:ext cx="13" cy="94"/>
                  </a:xfrm>
                  <a:custGeom>
                    <a:avLst/>
                    <a:gdLst>
                      <a:gd name="T0" fmla="*/ 13 w 13"/>
                      <a:gd name="T1" fmla="*/ 94 h 94"/>
                      <a:gd name="T2" fmla="*/ 5 w 13"/>
                      <a:gd name="T3" fmla="*/ 64 h 94"/>
                      <a:gd name="T4" fmla="*/ 4 w 13"/>
                      <a:gd name="T5" fmla="*/ 55 h 94"/>
                      <a:gd name="T6" fmla="*/ 2 w 13"/>
                      <a:gd name="T7" fmla="*/ 48 h 94"/>
                      <a:gd name="T8" fmla="*/ 4 w 13"/>
                      <a:gd name="T9" fmla="*/ 42 h 94"/>
                      <a:gd name="T10" fmla="*/ 5 w 13"/>
                      <a:gd name="T11" fmla="*/ 35 h 94"/>
                      <a:gd name="T12" fmla="*/ 7 w 13"/>
                      <a:gd name="T13" fmla="*/ 26 h 94"/>
                      <a:gd name="T14" fmla="*/ 5 w 13"/>
                      <a:gd name="T15" fmla="*/ 16 h 94"/>
                      <a:gd name="T16" fmla="*/ 4 w 13"/>
                      <a:gd name="T17" fmla="*/ 7 h 94"/>
                      <a:gd name="T18" fmla="*/ 0 w 13"/>
                      <a:gd name="T19" fmla="*/ 0 h 9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3" h="94">
                        <a:moveTo>
                          <a:pt x="13" y="94"/>
                        </a:moveTo>
                        <a:lnTo>
                          <a:pt x="5" y="64"/>
                        </a:lnTo>
                        <a:lnTo>
                          <a:pt x="4" y="55"/>
                        </a:lnTo>
                        <a:lnTo>
                          <a:pt x="2" y="48"/>
                        </a:lnTo>
                        <a:lnTo>
                          <a:pt x="4" y="42"/>
                        </a:lnTo>
                        <a:lnTo>
                          <a:pt x="5" y="35"/>
                        </a:lnTo>
                        <a:lnTo>
                          <a:pt x="7" y="26"/>
                        </a:lnTo>
                        <a:lnTo>
                          <a:pt x="5" y="16"/>
                        </a:lnTo>
                        <a:lnTo>
                          <a:pt x="4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7280" name="Group 92">
                  <a:extLst>
                    <a:ext uri="{FF2B5EF4-FFF2-40B4-BE49-F238E27FC236}">
                      <a16:creationId xmlns:a16="http://schemas.microsoft.com/office/drawing/2014/main" id="{A2410B0C-B450-29F2-37F1-F1470FDC0F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7" y="995"/>
                  <a:ext cx="69" cy="151"/>
                  <a:chOff x="1617" y="995"/>
                  <a:chExt cx="69" cy="151"/>
                </a:xfrm>
              </p:grpSpPr>
              <p:sp>
                <p:nvSpPr>
                  <p:cNvPr id="106" name="Freeform 93">
                    <a:extLst>
                      <a:ext uri="{FF2B5EF4-FFF2-40B4-BE49-F238E27FC236}">
                        <a16:creationId xmlns:a16="http://schemas.microsoft.com/office/drawing/2014/main" id="{03D5214B-3AFF-8E46-F219-300085987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7" y="995"/>
                    <a:ext cx="69" cy="151"/>
                  </a:xfrm>
                  <a:custGeom>
                    <a:avLst/>
                    <a:gdLst>
                      <a:gd name="T0" fmla="*/ 2 w 69"/>
                      <a:gd name="T1" fmla="*/ 125 h 151"/>
                      <a:gd name="T2" fmla="*/ 0 w 69"/>
                      <a:gd name="T3" fmla="*/ 75 h 151"/>
                      <a:gd name="T4" fmla="*/ 2 w 69"/>
                      <a:gd name="T5" fmla="*/ 21 h 151"/>
                      <a:gd name="T6" fmla="*/ 4 w 69"/>
                      <a:gd name="T7" fmla="*/ 10 h 151"/>
                      <a:gd name="T8" fmla="*/ 10 w 69"/>
                      <a:gd name="T9" fmla="*/ 4 h 151"/>
                      <a:gd name="T10" fmla="*/ 13 w 69"/>
                      <a:gd name="T11" fmla="*/ 2 h 151"/>
                      <a:gd name="T12" fmla="*/ 19 w 69"/>
                      <a:gd name="T13" fmla="*/ 0 h 151"/>
                      <a:gd name="T14" fmla="*/ 24 w 69"/>
                      <a:gd name="T15" fmla="*/ 0 h 151"/>
                      <a:gd name="T16" fmla="*/ 32 w 69"/>
                      <a:gd name="T17" fmla="*/ 2 h 151"/>
                      <a:gd name="T18" fmla="*/ 39 w 69"/>
                      <a:gd name="T19" fmla="*/ 8 h 151"/>
                      <a:gd name="T20" fmla="*/ 49 w 69"/>
                      <a:gd name="T21" fmla="*/ 15 h 151"/>
                      <a:gd name="T22" fmla="*/ 56 w 69"/>
                      <a:gd name="T23" fmla="*/ 26 h 151"/>
                      <a:gd name="T24" fmla="*/ 63 w 69"/>
                      <a:gd name="T25" fmla="*/ 38 h 151"/>
                      <a:gd name="T26" fmla="*/ 67 w 69"/>
                      <a:gd name="T27" fmla="*/ 56 h 151"/>
                      <a:gd name="T28" fmla="*/ 69 w 69"/>
                      <a:gd name="T29" fmla="*/ 69 h 151"/>
                      <a:gd name="T30" fmla="*/ 54 w 69"/>
                      <a:gd name="T31" fmla="*/ 75 h 151"/>
                      <a:gd name="T32" fmla="*/ 52 w 69"/>
                      <a:gd name="T33" fmla="*/ 91 h 151"/>
                      <a:gd name="T34" fmla="*/ 49 w 69"/>
                      <a:gd name="T35" fmla="*/ 106 h 151"/>
                      <a:gd name="T36" fmla="*/ 43 w 69"/>
                      <a:gd name="T37" fmla="*/ 114 h 151"/>
                      <a:gd name="T38" fmla="*/ 34 w 69"/>
                      <a:gd name="T39" fmla="*/ 117 h 151"/>
                      <a:gd name="T40" fmla="*/ 24 w 69"/>
                      <a:gd name="T41" fmla="*/ 117 h 151"/>
                      <a:gd name="T42" fmla="*/ 17 w 69"/>
                      <a:gd name="T43" fmla="*/ 114 h 151"/>
                      <a:gd name="T44" fmla="*/ 13 w 69"/>
                      <a:gd name="T45" fmla="*/ 106 h 151"/>
                      <a:gd name="T46" fmla="*/ 11 w 69"/>
                      <a:gd name="T47" fmla="*/ 99 h 151"/>
                      <a:gd name="T48" fmla="*/ 11 w 69"/>
                      <a:gd name="T49" fmla="*/ 75 h 151"/>
                      <a:gd name="T50" fmla="*/ 11 w 69"/>
                      <a:gd name="T51" fmla="*/ 45 h 151"/>
                      <a:gd name="T52" fmla="*/ 11 w 69"/>
                      <a:gd name="T53" fmla="*/ 32 h 151"/>
                      <a:gd name="T54" fmla="*/ 13 w 69"/>
                      <a:gd name="T55" fmla="*/ 25 h 151"/>
                      <a:gd name="T56" fmla="*/ 17 w 69"/>
                      <a:gd name="T57" fmla="*/ 21 h 151"/>
                      <a:gd name="T58" fmla="*/ 23 w 69"/>
                      <a:gd name="T59" fmla="*/ 21 h 151"/>
                      <a:gd name="T60" fmla="*/ 28 w 69"/>
                      <a:gd name="T61" fmla="*/ 21 h 151"/>
                      <a:gd name="T62" fmla="*/ 34 w 69"/>
                      <a:gd name="T63" fmla="*/ 23 h 151"/>
                      <a:gd name="T64" fmla="*/ 43 w 69"/>
                      <a:gd name="T65" fmla="*/ 30 h 151"/>
                      <a:gd name="T66" fmla="*/ 52 w 69"/>
                      <a:gd name="T67" fmla="*/ 45 h 151"/>
                      <a:gd name="T68" fmla="*/ 54 w 69"/>
                      <a:gd name="T69" fmla="*/ 62 h 151"/>
                      <a:gd name="T70" fmla="*/ 69 w 69"/>
                      <a:gd name="T71" fmla="*/ 69 h 151"/>
                      <a:gd name="T72" fmla="*/ 67 w 69"/>
                      <a:gd name="T73" fmla="*/ 84 h 151"/>
                      <a:gd name="T74" fmla="*/ 63 w 69"/>
                      <a:gd name="T75" fmla="*/ 102 h 151"/>
                      <a:gd name="T76" fmla="*/ 58 w 69"/>
                      <a:gd name="T77" fmla="*/ 117 h 151"/>
                      <a:gd name="T78" fmla="*/ 49 w 69"/>
                      <a:gd name="T79" fmla="*/ 127 h 151"/>
                      <a:gd name="T80" fmla="*/ 41 w 69"/>
                      <a:gd name="T81" fmla="*/ 132 h 151"/>
                      <a:gd name="T82" fmla="*/ 30 w 69"/>
                      <a:gd name="T83" fmla="*/ 134 h 151"/>
                      <a:gd name="T84" fmla="*/ 23 w 69"/>
                      <a:gd name="T85" fmla="*/ 136 h 151"/>
                      <a:gd name="T86" fmla="*/ 17 w 69"/>
                      <a:gd name="T87" fmla="*/ 140 h 151"/>
                      <a:gd name="T88" fmla="*/ 13 w 69"/>
                      <a:gd name="T89" fmla="*/ 151 h 151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69" h="151">
                        <a:moveTo>
                          <a:pt x="13" y="151"/>
                        </a:moveTo>
                        <a:lnTo>
                          <a:pt x="2" y="125"/>
                        </a:lnTo>
                        <a:lnTo>
                          <a:pt x="0" y="104"/>
                        </a:lnTo>
                        <a:lnTo>
                          <a:pt x="0" y="75"/>
                        </a:lnTo>
                        <a:lnTo>
                          <a:pt x="0" y="49"/>
                        </a:lnTo>
                        <a:lnTo>
                          <a:pt x="2" y="21"/>
                        </a:lnTo>
                        <a:lnTo>
                          <a:pt x="2" y="13"/>
                        </a:lnTo>
                        <a:lnTo>
                          <a:pt x="4" y="10"/>
                        </a:lnTo>
                        <a:lnTo>
                          <a:pt x="6" y="6"/>
                        </a:lnTo>
                        <a:lnTo>
                          <a:pt x="10" y="4"/>
                        </a:lnTo>
                        <a:lnTo>
                          <a:pt x="13" y="2"/>
                        </a:lnTo>
                        <a:lnTo>
                          <a:pt x="17" y="2"/>
                        </a:lnTo>
                        <a:lnTo>
                          <a:pt x="19" y="0"/>
                        </a:lnTo>
                        <a:lnTo>
                          <a:pt x="23" y="0"/>
                        </a:lnTo>
                        <a:lnTo>
                          <a:pt x="24" y="0"/>
                        </a:lnTo>
                        <a:lnTo>
                          <a:pt x="28" y="2"/>
                        </a:lnTo>
                        <a:lnTo>
                          <a:pt x="32" y="2"/>
                        </a:lnTo>
                        <a:lnTo>
                          <a:pt x="36" y="4"/>
                        </a:lnTo>
                        <a:lnTo>
                          <a:pt x="39" y="8"/>
                        </a:lnTo>
                        <a:lnTo>
                          <a:pt x="45" y="12"/>
                        </a:lnTo>
                        <a:lnTo>
                          <a:pt x="49" y="15"/>
                        </a:lnTo>
                        <a:lnTo>
                          <a:pt x="52" y="19"/>
                        </a:lnTo>
                        <a:lnTo>
                          <a:pt x="56" y="26"/>
                        </a:lnTo>
                        <a:lnTo>
                          <a:pt x="60" y="32"/>
                        </a:lnTo>
                        <a:lnTo>
                          <a:pt x="63" y="38"/>
                        </a:lnTo>
                        <a:lnTo>
                          <a:pt x="65" y="45"/>
                        </a:lnTo>
                        <a:lnTo>
                          <a:pt x="67" y="56"/>
                        </a:lnTo>
                        <a:lnTo>
                          <a:pt x="69" y="65"/>
                        </a:lnTo>
                        <a:lnTo>
                          <a:pt x="69" y="69"/>
                        </a:lnTo>
                        <a:lnTo>
                          <a:pt x="54" y="69"/>
                        </a:lnTo>
                        <a:lnTo>
                          <a:pt x="54" y="75"/>
                        </a:lnTo>
                        <a:lnTo>
                          <a:pt x="54" y="82"/>
                        </a:lnTo>
                        <a:lnTo>
                          <a:pt x="52" y="91"/>
                        </a:lnTo>
                        <a:lnTo>
                          <a:pt x="50" y="101"/>
                        </a:lnTo>
                        <a:lnTo>
                          <a:pt x="49" y="106"/>
                        </a:lnTo>
                        <a:lnTo>
                          <a:pt x="45" y="110"/>
                        </a:lnTo>
                        <a:lnTo>
                          <a:pt x="43" y="114"/>
                        </a:lnTo>
                        <a:lnTo>
                          <a:pt x="39" y="115"/>
                        </a:lnTo>
                        <a:lnTo>
                          <a:pt x="34" y="117"/>
                        </a:lnTo>
                        <a:lnTo>
                          <a:pt x="28" y="117"/>
                        </a:lnTo>
                        <a:lnTo>
                          <a:pt x="24" y="117"/>
                        </a:lnTo>
                        <a:lnTo>
                          <a:pt x="21" y="117"/>
                        </a:lnTo>
                        <a:lnTo>
                          <a:pt x="17" y="114"/>
                        </a:lnTo>
                        <a:lnTo>
                          <a:pt x="13" y="112"/>
                        </a:lnTo>
                        <a:lnTo>
                          <a:pt x="13" y="106"/>
                        </a:lnTo>
                        <a:lnTo>
                          <a:pt x="13" y="102"/>
                        </a:lnTo>
                        <a:lnTo>
                          <a:pt x="11" y="99"/>
                        </a:lnTo>
                        <a:lnTo>
                          <a:pt x="11" y="88"/>
                        </a:lnTo>
                        <a:lnTo>
                          <a:pt x="11" y="75"/>
                        </a:lnTo>
                        <a:lnTo>
                          <a:pt x="10" y="58"/>
                        </a:lnTo>
                        <a:lnTo>
                          <a:pt x="11" y="45"/>
                        </a:lnTo>
                        <a:lnTo>
                          <a:pt x="11" y="38"/>
                        </a:lnTo>
                        <a:lnTo>
                          <a:pt x="11" y="32"/>
                        </a:lnTo>
                        <a:lnTo>
                          <a:pt x="13" y="28"/>
                        </a:lnTo>
                        <a:lnTo>
                          <a:pt x="13" y="25"/>
                        </a:lnTo>
                        <a:lnTo>
                          <a:pt x="15" y="23"/>
                        </a:lnTo>
                        <a:lnTo>
                          <a:pt x="17" y="21"/>
                        </a:lnTo>
                        <a:lnTo>
                          <a:pt x="19" y="21"/>
                        </a:lnTo>
                        <a:lnTo>
                          <a:pt x="23" y="21"/>
                        </a:lnTo>
                        <a:lnTo>
                          <a:pt x="26" y="21"/>
                        </a:lnTo>
                        <a:lnTo>
                          <a:pt x="28" y="21"/>
                        </a:lnTo>
                        <a:lnTo>
                          <a:pt x="32" y="21"/>
                        </a:lnTo>
                        <a:lnTo>
                          <a:pt x="34" y="23"/>
                        </a:lnTo>
                        <a:lnTo>
                          <a:pt x="39" y="26"/>
                        </a:lnTo>
                        <a:lnTo>
                          <a:pt x="43" y="30"/>
                        </a:lnTo>
                        <a:lnTo>
                          <a:pt x="49" y="38"/>
                        </a:lnTo>
                        <a:lnTo>
                          <a:pt x="52" y="45"/>
                        </a:lnTo>
                        <a:lnTo>
                          <a:pt x="54" y="52"/>
                        </a:lnTo>
                        <a:lnTo>
                          <a:pt x="54" y="62"/>
                        </a:lnTo>
                        <a:lnTo>
                          <a:pt x="54" y="69"/>
                        </a:lnTo>
                        <a:lnTo>
                          <a:pt x="69" y="69"/>
                        </a:lnTo>
                        <a:lnTo>
                          <a:pt x="69" y="75"/>
                        </a:lnTo>
                        <a:lnTo>
                          <a:pt x="67" y="84"/>
                        </a:lnTo>
                        <a:lnTo>
                          <a:pt x="65" y="93"/>
                        </a:lnTo>
                        <a:lnTo>
                          <a:pt x="63" y="102"/>
                        </a:lnTo>
                        <a:lnTo>
                          <a:pt x="62" y="110"/>
                        </a:lnTo>
                        <a:lnTo>
                          <a:pt x="58" y="117"/>
                        </a:lnTo>
                        <a:lnTo>
                          <a:pt x="54" y="123"/>
                        </a:lnTo>
                        <a:lnTo>
                          <a:pt x="49" y="127"/>
                        </a:lnTo>
                        <a:lnTo>
                          <a:pt x="45" y="130"/>
                        </a:lnTo>
                        <a:lnTo>
                          <a:pt x="41" y="132"/>
                        </a:lnTo>
                        <a:lnTo>
                          <a:pt x="36" y="132"/>
                        </a:lnTo>
                        <a:lnTo>
                          <a:pt x="30" y="134"/>
                        </a:lnTo>
                        <a:lnTo>
                          <a:pt x="26" y="134"/>
                        </a:lnTo>
                        <a:lnTo>
                          <a:pt x="23" y="136"/>
                        </a:lnTo>
                        <a:lnTo>
                          <a:pt x="19" y="138"/>
                        </a:lnTo>
                        <a:lnTo>
                          <a:pt x="17" y="140"/>
                        </a:lnTo>
                        <a:lnTo>
                          <a:pt x="15" y="143"/>
                        </a:lnTo>
                        <a:lnTo>
                          <a:pt x="13" y="151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07" name="Freeform 94">
                    <a:extLst>
                      <a:ext uri="{FF2B5EF4-FFF2-40B4-BE49-F238E27FC236}">
                        <a16:creationId xmlns:a16="http://schemas.microsoft.com/office/drawing/2014/main" id="{CAB25F3C-11C4-806B-7086-83B2112A42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9" y="1098"/>
                    <a:ext cx="11" cy="41"/>
                  </a:xfrm>
                  <a:custGeom>
                    <a:avLst/>
                    <a:gdLst>
                      <a:gd name="T0" fmla="*/ 11 w 11"/>
                      <a:gd name="T1" fmla="*/ 41 h 41"/>
                      <a:gd name="T2" fmla="*/ 0 w 11"/>
                      <a:gd name="T3" fmla="*/ 15 h 41"/>
                      <a:gd name="T4" fmla="*/ 0 w 11"/>
                      <a:gd name="T5" fmla="*/ 0 h 4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41">
                        <a:moveTo>
                          <a:pt x="11" y="41"/>
                        </a:moveTo>
                        <a:lnTo>
                          <a:pt x="0" y="1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08" name="Freeform 95">
                    <a:extLst>
                      <a:ext uri="{FF2B5EF4-FFF2-40B4-BE49-F238E27FC236}">
                        <a16:creationId xmlns:a16="http://schemas.microsoft.com/office/drawing/2014/main" id="{D77809FD-C89B-BCDF-7DB5-7E74E913BE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4" y="1020"/>
                    <a:ext cx="26" cy="97"/>
                  </a:xfrm>
                  <a:custGeom>
                    <a:avLst/>
                    <a:gdLst>
                      <a:gd name="T0" fmla="*/ 0 w 26"/>
                      <a:gd name="T1" fmla="*/ 100 h 100"/>
                      <a:gd name="T2" fmla="*/ 4 w 26"/>
                      <a:gd name="T3" fmla="*/ 98 h 100"/>
                      <a:gd name="T4" fmla="*/ 8 w 26"/>
                      <a:gd name="T5" fmla="*/ 96 h 100"/>
                      <a:gd name="T6" fmla="*/ 12 w 26"/>
                      <a:gd name="T7" fmla="*/ 92 h 100"/>
                      <a:gd name="T8" fmla="*/ 15 w 26"/>
                      <a:gd name="T9" fmla="*/ 89 h 100"/>
                      <a:gd name="T10" fmla="*/ 19 w 26"/>
                      <a:gd name="T11" fmla="*/ 85 h 100"/>
                      <a:gd name="T12" fmla="*/ 21 w 26"/>
                      <a:gd name="T13" fmla="*/ 77 h 100"/>
                      <a:gd name="T14" fmla="*/ 23 w 26"/>
                      <a:gd name="T15" fmla="*/ 72 h 100"/>
                      <a:gd name="T16" fmla="*/ 25 w 26"/>
                      <a:gd name="T17" fmla="*/ 63 h 100"/>
                      <a:gd name="T18" fmla="*/ 25 w 26"/>
                      <a:gd name="T19" fmla="*/ 53 h 100"/>
                      <a:gd name="T20" fmla="*/ 26 w 26"/>
                      <a:gd name="T21" fmla="*/ 42 h 100"/>
                      <a:gd name="T22" fmla="*/ 26 w 26"/>
                      <a:gd name="T23" fmla="*/ 33 h 100"/>
                      <a:gd name="T24" fmla="*/ 23 w 26"/>
                      <a:gd name="T25" fmla="*/ 22 h 100"/>
                      <a:gd name="T26" fmla="*/ 21 w 26"/>
                      <a:gd name="T27" fmla="*/ 14 h 100"/>
                      <a:gd name="T28" fmla="*/ 17 w 26"/>
                      <a:gd name="T29" fmla="*/ 9 h 100"/>
                      <a:gd name="T30" fmla="*/ 15 w 26"/>
                      <a:gd name="T31" fmla="*/ 5 h 100"/>
                      <a:gd name="T32" fmla="*/ 12 w 26"/>
                      <a:gd name="T33" fmla="*/ 0 h 10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6" h="100">
                        <a:moveTo>
                          <a:pt x="0" y="100"/>
                        </a:moveTo>
                        <a:lnTo>
                          <a:pt x="4" y="98"/>
                        </a:lnTo>
                        <a:lnTo>
                          <a:pt x="8" y="96"/>
                        </a:lnTo>
                        <a:lnTo>
                          <a:pt x="12" y="92"/>
                        </a:lnTo>
                        <a:lnTo>
                          <a:pt x="15" y="89"/>
                        </a:lnTo>
                        <a:lnTo>
                          <a:pt x="19" y="85"/>
                        </a:lnTo>
                        <a:lnTo>
                          <a:pt x="21" y="77"/>
                        </a:lnTo>
                        <a:lnTo>
                          <a:pt x="23" y="72"/>
                        </a:lnTo>
                        <a:lnTo>
                          <a:pt x="25" y="63"/>
                        </a:lnTo>
                        <a:lnTo>
                          <a:pt x="25" y="53"/>
                        </a:lnTo>
                        <a:lnTo>
                          <a:pt x="26" y="42"/>
                        </a:lnTo>
                        <a:lnTo>
                          <a:pt x="26" y="33"/>
                        </a:lnTo>
                        <a:lnTo>
                          <a:pt x="23" y="22"/>
                        </a:lnTo>
                        <a:lnTo>
                          <a:pt x="21" y="14"/>
                        </a:lnTo>
                        <a:lnTo>
                          <a:pt x="17" y="9"/>
                        </a:lnTo>
                        <a:lnTo>
                          <a:pt x="15" y="5"/>
                        </a:lnTo>
                        <a:lnTo>
                          <a:pt x="12" y="0"/>
                        </a:lnTo>
                      </a:path>
                    </a:pathLst>
                  </a:custGeom>
                  <a:noFill/>
                  <a:ln w="3175">
                    <a:solidFill>
                      <a:srgbClr val="9F9F9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23" name="Freeform 96">
                <a:extLst>
                  <a:ext uri="{FF2B5EF4-FFF2-40B4-BE49-F238E27FC236}">
                    <a16:creationId xmlns:a16="http://schemas.microsoft.com/office/drawing/2014/main" id="{58721DC3-FC34-9BF6-E51D-9334B7AC6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" y="942"/>
                <a:ext cx="216" cy="417"/>
              </a:xfrm>
              <a:custGeom>
                <a:avLst/>
                <a:gdLst>
                  <a:gd name="T0" fmla="*/ 88 w 216"/>
                  <a:gd name="T1" fmla="*/ 59 h 417"/>
                  <a:gd name="T2" fmla="*/ 80 w 216"/>
                  <a:gd name="T3" fmla="*/ 50 h 417"/>
                  <a:gd name="T4" fmla="*/ 76 w 216"/>
                  <a:gd name="T5" fmla="*/ 37 h 417"/>
                  <a:gd name="T6" fmla="*/ 78 w 216"/>
                  <a:gd name="T7" fmla="*/ 22 h 417"/>
                  <a:gd name="T8" fmla="*/ 86 w 216"/>
                  <a:gd name="T9" fmla="*/ 11 h 417"/>
                  <a:gd name="T10" fmla="*/ 95 w 216"/>
                  <a:gd name="T11" fmla="*/ 2 h 417"/>
                  <a:gd name="T12" fmla="*/ 108 w 216"/>
                  <a:gd name="T13" fmla="*/ 0 h 417"/>
                  <a:gd name="T14" fmla="*/ 121 w 216"/>
                  <a:gd name="T15" fmla="*/ 3 h 417"/>
                  <a:gd name="T16" fmla="*/ 130 w 216"/>
                  <a:gd name="T17" fmla="*/ 11 h 417"/>
                  <a:gd name="T18" fmla="*/ 136 w 216"/>
                  <a:gd name="T19" fmla="*/ 22 h 417"/>
                  <a:gd name="T20" fmla="*/ 138 w 216"/>
                  <a:gd name="T21" fmla="*/ 37 h 417"/>
                  <a:gd name="T22" fmla="*/ 134 w 216"/>
                  <a:gd name="T23" fmla="*/ 50 h 417"/>
                  <a:gd name="T24" fmla="*/ 126 w 216"/>
                  <a:gd name="T25" fmla="*/ 59 h 417"/>
                  <a:gd name="T26" fmla="*/ 126 w 216"/>
                  <a:gd name="T27" fmla="*/ 72 h 417"/>
                  <a:gd name="T28" fmla="*/ 160 w 216"/>
                  <a:gd name="T29" fmla="*/ 89 h 417"/>
                  <a:gd name="T30" fmla="*/ 175 w 216"/>
                  <a:gd name="T31" fmla="*/ 135 h 417"/>
                  <a:gd name="T32" fmla="*/ 193 w 216"/>
                  <a:gd name="T33" fmla="*/ 180 h 417"/>
                  <a:gd name="T34" fmla="*/ 214 w 216"/>
                  <a:gd name="T35" fmla="*/ 206 h 417"/>
                  <a:gd name="T36" fmla="*/ 216 w 216"/>
                  <a:gd name="T37" fmla="*/ 220 h 417"/>
                  <a:gd name="T38" fmla="*/ 214 w 216"/>
                  <a:gd name="T39" fmla="*/ 235 h 417"/>
                  <a:gd name="T40" fmla="*/ 206 w 216"/>
                  <a:gd name="T41" fmla="*/ 245 h 417"/>
                  <a:gd name="T42" fmla="*/ 201 w 216"/>
                  <a:gd name="T43" fmla="*/ 248 h 417"/>
                  <a:gd name="T44" fmla="*/ 191 w 216"/>
                  <a:gd name="T45" fmla="*/ 241 h 417"/>
                  <a:gd name="T46" fmla="*/ 186 w 216"/>
                  <a:gd name="T47" fmla="*/ 226 h 417"/>
                  <a:gd name="T48" fmla="*/ 184 w 216"/>
                  <a:gd name="T49" fmla="*/ 209 h 417"/>
                  <a:gd name="T50" fmla="*/ 184 w 216"/>
                  <a:gd name="T51" fmla="*/ 194 h 417"/>
                  <a:gd name="T52" fmla="*/ 154 w 216"/>
                  <a:gd name="T53" fmla="*/ 146 h 417"/>
                  <a:gd name="T54" fmla="*/ 139 w 216"/>
                  <a:gd name="T55" fmla="*/ 219 h 417"/>
                  <a:gd name="T56" fmla="*/ 160 w 216"/>
                  <a:gd name="T57" fmla="*/ 345 h 417"/>
                  <a:gd name="T58" fmla="*/ 175 w 216"/>
                  <a:gd name="T59" fmla="*/ 387 h 417"/>
                  <a:gd name="T60" fmla="*/ 191 w 216"/>
                  <a:gd name="T61" fmla="*/ 393 h 417"/>
                  <a:gd name="T62" fmla="*/ 204 w 216"/>
                  <a:gd name="T63" fmla="*/ 406 h 417"/>
                  <a:gd name="T64" fmla="*/ 136 w 216"/>
                  <a:gd name="T65" fmla="*/ 417 h 417"/>
                  <a:gd name="T66" fmla="*/ 101 w 216"/>
                  <a:gd name="T67" fmla="*/ 345 h 417"/>
                  <a:gd name="T68" fmla="*/ 11 w 216"/>
                  <a:gd name="T69" fmla="*/ 411 h 417"/>
                  <a:gd name="T70" fmla="*/ 21 w 216"/>
                  <a:gd name="T71" fmla="*/ 397 h 417"/>
                  <a:gd name="T72" fmla="*/ 39 w 216"/>
                  <a:gd name="T73" fmla="*/ 387 h 417"/>
                  <a:gd name="T74" fmla="*/ 58 w 216"/>
                  <a:gd name="T75" fmla="*/ 345 h 417"/>
                  <a:gd name="T76" fmla="*/ 78 w 216"/>
                  <a:gd name="T77" fmla="*/ 219 h 417"/>
                  <a:gd name="T78" fmla="*/ 63 w 216"/>
                  <a:gd name="T79" fmla="*/ 146 h 417"/>
                  <a:gd name="T80" fmla="*/ 43 w 216"/>
                  <a:gd name="T81" fmla="*/ 178 h 417"/>
                  <a:gd name="T82" fmla="*/ 32 w 216"/>
                  <a:gd name="T83" fmla="*/ 206 h 417"/>
                  <a:gd name="T84" fmla="*/ 32 w 216"/>
                  <a:gd name="T85" fmla="*/ 226 h 417"/>
                  <a:gd name="T86" fmla="*/ 24 w 216"/>
                  <a:gd name="T87" fmla="*/ 241 h 417"/>
                  <a:gd name="T88" fmla="*/ 17 w 216"/>
                  <a:gd name="T89" fmla="*/ 248 h 417"/>
                  <a:gd name="T90" fmla="*/ 10 w 216"/>
                  <a:gd name="T91" fmla="*/ 245 h 417"/>
                  <a:gd name="T92" fmla="*/ 4 w 216"/>
                  <a:gd name="T93" fmla="*/ 235 h 417"/>
                  <a:gd name="T94" fmla="*/ 0 w 216"/>
                  <a:gd name="T95" fmla="*/ 220 h 417"/>
                  <a:gd name="T96" fmla="*/ 6 w 216"/>
                  <a:gd name="T97" fmla="*/ 204 h 417"/>
                  <a:gd name="T98" fmla="*/ 23 w 216"/>
                  <a:gd name="T99" fmla="*/ 183 h 417"/>
                  <a:gd name="T100" fmla="*/ 41 w 216"/>
                  <a:gd name="T101" fmla="*/ 135 h 417"/>
                  <a:gd name="T102" fmla="*/ 58 w 216"/>
                  <a:gd name="T103" fmla="*/ 89 h 417"/>
                  <a:gd name="T104" fmla="*/ 91 w 216"/>
                  <a:gd name="T105" fmla="*/ 72 h 4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17">
                    <a:moveTo>
                      <a:pt x="95" y="63"/>
                    </a:moveTo>
                    <a:lnTo>
                      <a:pt x="91" y="63"/>
                    </a:lnTo>
                    <a:lnTo>
                      <a:pt x="88" y="59"/>
                    </a:lnTo>
                    <a:lnTo>
                      <a:pt x="84" y="55"/>
                    </a:lnTo>
                    <a:lnTo>
                      <a:pt x="82" y="53"/>
                    </a:lnTo>
                    <a:lnTo>
                      <a:pt x="80" y="50"/>
                    </a:lnTo>
                    <a:lnTo>
                      <a:pt x="78" y="46"/>
                    </a:lnTo>
                    <a:lnTo>
                      <a:pt x="78" y="42"/>
                    </a:lnTo>
                    <a:lnTo>
                      <a:pt x="76" y="37"/>
                    </a:lnTo>
                    <a:lnTo>
                      <a:pt x="76" y="33"/>
                    </a:lnTo>
                    <a:lnTo>
                      <a:pt x="76" y="28"/>
                    </a:lnTo>
                    <a:lnTo>
                      <a:pt x="78" y="22"/>
                    </a:lnTo>
                    <a:lnTo>
                      <a:pt x="80" y="18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89" y="7"/>
                    </a:lnTo>
                    <a:lnTo>
                      <a:pt x="91" y="5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4" y="0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5" y="2"/>
                    </a:lnTo>
                    <a:lnTo>
                      <a:pt x="121" y="3"/>
                    </a:lnTo>
                    <a:lnTo>
                      <a:pt x="125" y="5"/>
                    </a:lnTo>
                    <a:lnTo>
                      <a:pt x="126" y="7"/>
                    </a:lnTo>
                    <a:lnTo>
                      <a:pt x="130" y="11"/>
                    </a:lnTo>
                    <a:lnTo>
                      <a:pt x="132" y="15"/>
                    </a:lnTo>
                    <a:lnTo>
                      <a:pt x="134" y="18"/>
                    </a:lnTo>
                    <a:lnTo>
                      <a:pt x="136" y="22"/>
                    </a:lnTo>
                    <a:lnTo>
                      <a:pt x="138" y="28"/>
                    </a:lnTo>
                    <a:lnTo>
                      <a:pt x="138" y="31"/>
                    </a:lnTo>
                    <a:lnTo>
                      <a:pt x="138" y="37"/>
                    </a:lnTo>
                    <a:lnTo>
                      <a:pt x="138" y="42"/>
                    </a:lnTo>
                    <a:lnTo>
                      <a:pt x="136" y="46"/>
                    </a:lnTo>
                    <a:lnTo>
                      <a:pt x="134" y="50"/>
                    </a:lnTo>
                    <a:lnTo>
                      <a:pt x="132" y="53"/>
                    </a:lnTo>
                    <a:lnTo>
                      <a:pt x="130" y="57"/>
                    </a:lnTo>
                    <a:lnTo>
                      <a:pt x="126" y="59"/>
                    </a:lnTo>
                    <a:lnTo>
                      <a:pt x="125" y="61"/>
                    </a:lnTo>
                    <a:lnTo>
                      <a:pt x="121" y="63"/>
                    </a:lnTo>
                    <a:lnTo>
                      <a:pt x="126" y="72"/>
                    </a:lnTo>
                    <a:lnTo>
                      <a:pt x="132" y="79"/>
                    </a:lnTo>
                    <a:lnTo>
                      <a:pt x="147" y="83"/>
                    </a:lnTo>
                    <a:lnTo>
                      <a:pt x="160" y="89"/>
                    </a:lnTo>
                    <a:lnTo>
                      <a:pt x="165" y="100"/>
                    </a:lnTo>
                    <a:lnTo>
                      <a:pt x="171" y="118"/>
                    </a:lnTo>
                    <a:lnTo>
                      <a:pt x="175" y="135"/>
                    </a:lnTo>
                    <a:lnTo>
                      <a:pt x="180" y="152"/>
                    </a:lnTo>
                    <a:lnTo>
                      <a:pt x="184" y="163"/>
                    </a:lnTo>
                    <a:lnTo>
                      <a:pt x="193" y="180"/>
                    </a:lnTo>
                    <a:lnTo>
                      <a:pt x="203" y="196"/>
                    </a:lnTo>
                    <a:lnTo>
                      <a:pt x="212" y="202"/>
                    </a:lnTo>
                    <a:lnTo>
                      <a:pt x="214" y="206"/>
                    </a:lnTo>
                    <a:lnTo>
                      <a:pt x="216" y="209"/>
                    </a:lnTo>
                    <a:lnTo>
                      <a:pt x="216" y="215"/>
                    </a:lnTo>
                    <a:lnTo>
                      <a:pt x="216" y="220"/>
                    </a:lnTo>
                    <a:lnTo>
                      <a:pt x="216" y="226"/>
                    </a:lnTo>
                    <a:lnTo>
                      <a:pt x="216" y="230"/>
                    </a:lnTo>
                    <a:lnTo>
                      <a:pt x="214" y="235"/>
                    </a:lnTo>
                    <a:lnTo>
                      <a:pt x="212" y="241"/>
                    </a:lnTo>
                    <a:lnTo>
                      <a:pt x="208" y="243"/>
                    </a:lnTo>
                    <a:lnTo>
                      <a:pt x="206" y="245"/>
                    </a:lnTo>
                    <a:lnTo>
                      <a:pt x="204" y="246"/>
                    </a:lnTo>
                    <a:lnTo>
                      <a:pt x="204" y="248"/>
                    </a:lnTo>
                    <a:lnTo>
                      <a:pt x="201" y="248"/>
                    </a:lnTo>
                    <a:lnTo>
                      <a:pt x="199" y="246"/>
                    </a:lnTo>
                    <a:lnTo>
                      <a:pt x="195" y="245"/>
                    </a:lnTo>
                    <a:lnTo>
                      <a:pt x="191" y="241"/>
                    </a:lnTo>
                    <a:lnTo>
                      <a:pt x="190" y="235"/>
                    </a:lnTo>
                    <a:lnTo>
                      <a:pt x="188" y="232"/>
                    </a:lnTo>
                    <a:lnTo>
                      <a:pt x="186" y="226"/>
                    </a:lnTo>
                    <a:lnTo>
                      <a:pt x="186" y="222"/>
                    </a:lnTo>
                    <a:lnTo>
                      <a:pt x="184" y="215"/>
                    </a:lnTo>
                    <a:lnTo>
                      <a:pt x="184" y="209"/>
                    </a:lnTo>
                    <a:lnTo>
                      <a:pt x="184" y="206"/>
                    </a:lnTo>
                    <a:lnTo>
                      <a:pt x="186" y="198"/>
                    </a:lnTo>
                    <a:lnTo>
                      <a:pt x="184" y="194"/>
                    </a:lnTo>
                    <a:lnTo>
                      <a:pt x="171" y="174"/>
                    </a:lnTo>
                    <a:lnTo>
                      <a:pt x="160" y="157"/>
                    </a:lnTo>
                    <a:lnTo>
                      <a:pt x="154" y="146"/>
                    </a:lnTo>
                    <a:lnTo>
                      <a:pt x="152" y="148"/>
                    </a:lnTo>
                    <a:lnTo>
                      <a:pt x="145" y="187"/>
                    </a:lnTo>
                    <a:lnTo>
                      <a:pt x="139" y="219"/>
                    </a:lnTo>
                    <a:lnTo>
                      <a:pt x="147" y="263"/>
                    </a:lnTo>
                    <a:lnTo>
                      <a:pt x="152" y="293"/>
                    </a:lnTo>
                    <a:lnTo>
                      <a:pt x="160" y="345"/>
                    </a:lnTo>
                    <a:lnTo>
                      <a:pt x="167" y="384"/>
                    </a:lnTo>
                    <a:lnTo>
                      <a:pt x="169" y="385"/>
                    </a:lnTo>
                    <a:lnTo>
                      <a:pt x="175" y="387"/>
                    </a:lnTo>
                    <a:lnTo>
                      <a:pt x="180" y="387"/>
                    </a:lnTo>
                    <a:lnTo>
                      <a:pt x="186" y="391"/>
                    </a:lnTo>
                    <a:lnTo>
                      <a:pt x="191" y="393"/>
                    </a:lnTo>
                    <a:lnTo>
                      <a:pt x="197" y="397"/>
                    </a:lnTo>
                    <a:lnTo>
                      <a:pt x="201" y="402"/>
                    </a:lnTo>
                    <a:lnTo>
                      <a:pt x="204" y="406"/>
                    </a:lnTo>
                    <a:lnTo>
                      <a:pt x="204" y="411"/>
                    </a:lnTo>
                    <a:lnTo>
                      <a:pt x="206" y="417"/>
                    </a:lnTo>
                    <a:lnTo>
                      <a:pt x="136" y="417"/>
                    </a:lnTo>
                    <a:lnTo>
                      <a:pt x="119" y="345"/>
                    </a:lnTo>
                    <a:lnTo>
                      <a:pt x="110" y="308"/>
                    </a:lnTo>
                    <a:lnTo>
                      <a:pt x="101" y="345"/>
                    </a:lnTo>
                    <a:lnTo>
                      <a:pt x="82" y="417"/>
                    </a:lnTo>
                    <a:lnTo>
                      <a:pt x="11" y="417"/>
                    </a:lnTo>
                    <a:lnTo>
                      <a:pt x="11" y="411"/>
                    </a:lnTo>
                    <a:lnTo>
                      <a:pt x="13" y="406"/>
                    </a:lnTo>
                    <a:lnTo>
                      <a:pt x="17" y="400"/>
                    </a:lnTo>
                    <a:lnTo>
                      <a:pt x="21" y="397"/>
                    </a:lnTo>
                    <a:lnTo>
                      <a:pt x="26" y="393"/>
                    </a:lnTo>
                    <a:lnTo>
                      <a:pt x="32" y="389"/>
                    </a:lnTo>
                    <a:lnTo>
                      <a:pt x="39" y="387"/>
                    </a:lnTo>
                    <a:lnTo>
                      <a:pt x="47" y="385"/>
                    </a:lnTo>
                    <a:lnTo>
                      <a:pt x="50" y="380"/>
                    </a:lnTo>
                    <a:lnTo>
                      <a:pt x="58" y="345"/>
                    </a:lnTo>
                    <a:lnTo>
                      <a:pt x="67" y="293"/>
                    </a:lnTo>
                    <a:lnTo>
                      <a:pt x="71" y="263"/>
                    </a:lnTo>
                    <a:lnTo>
                      <a:pt x="78" y="219"/>
                    </a:lnTo>
                    <a:lnTo>
                      <a:pt x="73" y="187"/>
                    </a:lnTo>
                    <a:lnTo>
                      <a:pt x="65" y="148"/>
                    </a:lnTo>
                    <a:lnTo>
                      <a:pt x="63" y="146"/>
                    </a:lnTo>
                    <a:lnTo>
                      <a:pt x="60" y="152"/>
                    </a:lnTo>
                    <a:lnTo>
                      <a:pt x="50" y="165"/>
                    </a:lnTo>
                    <a:lnTo>
                      <a:pt x="43" y="178"/>
                    </a:lnTo>
                    <a:lnTo>
                      <a:pt x="32" y="194"/>
                    </a:lnTo>
                    <a:lnTo>
                      <a:pt x="32" y="200"/>
                    </a:lnTo>
                    <a:lnTo>
                      <a:pt x="32" y="206"/>
                    </a:lnTo>
                    <a:lnTo>
                      <a:pt x="32" y="211"/>
                    </a:lnTo>
                    <a:lnTo>
                      <a:pt x="32" y="219"/>
                    </a:lnTo>
                    <a:lnTo>
                      <a:pt x="32" y="226"/>
                    </a:lnTo>
                    <a:lnTo>
                      <a:pt x="28" y="235"/>
                    </a:lnTo>
                    <a:lnTo>
                      <a:pt x="26" y="239"/>
                    </a:lnTo>
                    <a:lnTo>
                      <a:pt x="24" y="241"/>
                    </a:lnTo>
                    <a:lnTo>
                      <a:pt x="23" y="245"/>
                    </a:lnTo>
                    <a:lnTo>
                      <a:pt x="19" y="246"/>
                    </a:lnTo>
                    <a:lnTo>
                      <a:pt x="17" y="248"/>
                    </a:lnTo>
                    <a:lnTo>
                      <a:pt x="13" y="248"/>
                    </a:lnTo>
                    <a:lnTo>
                      <a:pt x="11" y="246"/>
                    </a:lnTo>
                    <a:lnTo>
                      <a:pt x="10" y="245"/>
                    </a:lnTo>
                    <a:lnTo>
                      <a:pt x="6" y="241"/>
                    </a:lnTo>
                    <a:lnTo>
                      <a:pt x="4" y="239"/>
                    </a:lnTo>
                    <a:lnTo>
                      <a:pt x="4" y="235"/>
                    </a:lnTo>
                    <a:lnTo>
                      <a:pt x="2" y="232"/>
                    </a:lnTo>
                    <a:lnTo>
                      <a:pt x="2" y="226"/>
                    </a:lnTo>
                    <a:lnTo>
                      <a:pt x="0" y="220"/>
                    </a:lnTo>
                    <a:lnTo>
                      <a:pt x="0" y="213"/>
                    </a:lnTo>
                    <a:lnTo>
                      <a:pt x="2" y="207"/>
                    </a:lnTo>
                    <a:lnTo>
                      <a:pt x="6" y="204"/>
                    </a:lnTo>
                    <a:lnTo>
                      <a:pt x="10" y="200"/>
                    </a:lnTo>
                    <a:lnTo>
                      <a:pt x="15" y="196"/>
                    </a:lnTo>
                    <a:lnTo>
                      <a:pt x="23" y="183"/>
                    </a:lnTo>
                    <a:lnTo>
                      <a:pt x="34" y="163"/>
                    </a:lnTo>
                    <a:lnTo>
                      <a:pt x="37" y="152"/>
                    </a:lnTo>
                    <a:lnTo>
                      <a:pt x="41" y="135"/>
                    </a:lnTo>
                    <a:lnTo>
                      <a:pt x="45" y="118"/>
                    </a:lnTo>
                    <a:lnTo>
                      <a:pt x="52" y="100"/>
                    </a:lnTo>
                    <a:lnTo>
                      <a:pt x="58" y="89"/>
                    </a:lnTo>
                    <a:lnTo>
                      <a:pt x="71" y="83"/>
                    </a:lnTo>
                    <a:lnTo>
                      <a:pt x="86" y="79"/>
                    </a:lnTo>
                    <a:lnTo>
                      <a:pt x="91" y="72"/>
                    </a:lnTo>
                    <a:lnTo>
                      <a:pt x="95" y="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" name="Freeform 97">
                <a:extLst>
                  <a:ext uri="{FF2B5EF4-FFF2-40B4-BE49-F238E27FC236}">
                    <a16:creationId xmlns:a16="http://schemas.microsoft.com/office/drawing/2014/main" id="{72CDCF75-3C6A-B55B-2254-A756CE4D8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942"/>
                <a:ext cx="215" cy="417"/>
              </a:xfrm>
              <a:custGeom>
                <a:avLst/>
                <a:gdLst>
                  <a:gd name="T0" fmla="*/ 87 w 215"/>
                  <a:gd name="T1" fmla="*/ 59 h 417"/>
                  <a:gd name="T2" fmla="*/ 79 w 215"/>
                  <a:gd name="T3" fmla="*/ 50 h 417"/>
                  <a:gd name="T4" fmla="*/ 76 w 215"/>
                  <a:gd name="T5" fmla="*/ 37 h 417"/>
                  <a:gd name="T6" fmla="*/ 78 w 215"/>
                  <a:gd name="T7" fmla="*/ 22 h 417"/>
                  <a:gd name="T8" fmla="*/ 83 w 215"/>
                  <a:gd name="T9" fmla="*/ 11 h 417"/>
                  <a:gd name="T10" fmla="*/ 94 w 215"/>
                  <a:gd name="T11" fmla="*/ 2 h 417"/>
                  <a:gd name="T12" fmla="*/ 105 w 215"/>
                  <a:gd name="T13" fmla="*/ 0 h 417"/>
                  <a:gd name="T14" fmla="*/ 118 w 215"/>
                  <a:gd name="T15" fmla="*/ 3 h 417"/>
                  <a:gd name="T16" fmla="*/ 128 w 215"/>
                  <a:gd name="T17" fmla="*/ 11 h 417"/>
                  <a:gd name="T18" fmla="*/ 135 w 215"/>
                  <a:gd name="T19" fmla="*/ 22 h 417"/>
                  <a:gd name="T20" fmla="*/ 137 w 215"/>
                  <a:gd name="T21" fmla="*/ 37 h 417"/>
                  <a:gd name="T22" fmla="*/ 133 w 215"/>
                  <a:gd name="T23" fmla="*/ 50 h 417"/>
                  <a:gd name="T24" fmla="*/ 126 w 215"/>
                  <a:gd name="T25" fmla="*/ 59 h 417"/>
                  <a:gd name="T26" fmla="*/ 124 w 215"/>
                  <a:gd name="T27" fmla="*/ 72 h 417"/>
                  <a:gd name="T28" fmla="*/ 157 w 215"/>
                  <a:gd name="T29" fmla="*/ 89 h 417"/>
                  <a:gd name="T30" fmla="*/ 174 w 215"/>
                  <a:gd name="T31" fmla="*/ 135 h 417"/>
                  <a:gd name="T32" fmla="*/ 193 w 215"/>
                  <a:gd name="T33" fmla="*/ 180 h 417"/>
                  <a:gd name="T34" fmla="*/ 211 w 215"/>
                  <a:gd name="T35" fmla="*/ 206 h 417"/>
                  <a:gd name="T36" fmla="*/ 215 w 215"/>
                  <a:gd name="T37" fmla="*/ 220 h 417"/>
                  <a:gd name="T38" fmla="*/ 213 w 215"/>
                  <a:gd name="T39" fmla="*/ 235 h 417"/>
                  <a:gd name="T40" fmla="*/ 206 w 215"/>
                  <a:gd name="T41" fmla="*/ 245 h 417"/>
                  <a:gd name="T42" fmla="*/ 200 w 215"/>
                  <a:gd name="T43" fmla="*/ 248 h 417"/>
                  <a:gd name="T44" fmla="*/ 191 w 215"/>
                  <a:gd name="T45" fmla="*/ 241 h 417"/>
                  <a:gd name="T46" fmla="*/ 185 w 215"/>
                  <a:gd name="T47" fmla="*/ 226 h 417"/>
                  <a:gd name="T48" fmla="*/ 183 w 215"/>
                  <a:gd name="T49" fmla="*/ 209 h 417"/>
                  <a:gd name="T50" fmla="*/ 183 w 215"/>
                  <a:gd name="T51" fmla="*/ 194 h 417"/>
                  <a:gd name="T52" fmla="*/ 152 w 215"/>
                  <a:gd name="T53" fmla="*/ 146 h 417"/>
                  <a:gd name="T54" fmla="*/ 139 w 215"/>
                  <a:gd name="T55" fmla="*/ 219 h 417"/>
                  <a:gd name="T56" fmla="*/ 159 w 215"/>
                  <a:gd name="T57" fmla="*/ 345 h 417"/>
                  <a:gd name="T58" fmla="*/ 172 w 215"/>
                  <a:gd name="T59" fmla="*/ 387 h 417"/>
                  <a:gd name="T60" fmla="*/ 191 w 215"/>
                  <a:gd name="T61" fmla="*/ 393 h 417"/>
                  <a:gd name="T62" fmla="*/ 202 w 215"/>
                  <a:gd name="T63" fmla="*/ 406 h 417"/>
                  <a:gd name="T64" fmla="*/ 133 w 215"/>
                  <a:gd name="T65" fmla="*/ 417 h 417"/>
                  <a:gd name="T66" fmla="*/ 98 w 215"/>
                  <a:gd name="T67" fmla="*/ 345 h 417"/>
                  <a:gd name="T68" fmla="*/ 11 w 215"/>
                  <a:gd name="T69" fmla="*/ 411 h 417"/>
                  <a:gd name="T70" fmla="*/ 18 w 215"/>
                  <a:gd name="T71" fmla="*/ 397 h 417"/>
                  <a:gd name="T72" fmla="*/ 37 w 215"/>
                  <a:gd name="T73" fmla="*/ 387 h 417"/>
                  <a:gd name="T74" fmla="*/ 55 w 215"/>
                  <a:gd name="T75" fmla="*/ 345 h 417"/>
                  <a:gd name="T76" fmla="*/ 76 w 215"/>
                  <a:gd name="T77" fmla="*/ 219 h 417"/>
                  <a:gd name="T78" fmla="*/ 61 w 215"/>
                  <a:gd name="T79" fmla="*/ 146 h 417"/>
                  <a:gd name="T80" fmla="*/ 42 w 215"/>
                  <a:gd name="T81" fmla="*/ 178 h 417"/>
                  <a:gd name="T82" fmla="*/ 31 w 215"/>
                  <a:gd name="T83" fmla="*/ 206 h 417"/>
                  <a:gd name="T84" fmla="*/ 29 w 215"/>
                  <a:gd name="T85" fmla="*/ 226 h 417"/>
                  <a:gd name="T86" fmla="*/ 22 w 215"/>
                  <a:gd name="T87" fmla="*/ 241 h 417"/>
                  <a:gd name="T88" fmla="*/ 14 w 215"/>
                  <a:gd name="T89" fmla="*/ 248 h 417"/>
                  <a:gd name="T90" fmla="*/ 9 w 215"/>
                  <a:gd name="T91" fmla="*/ 245 h 417"/>
                  <a:gd name="T92" fmla="*/ 1 w 215"/>
                  <a:gd name="T93" fmla="*/ 235 h 417"/>
                  <a:gd name="T94" fmla="*/ 0 w 215"/>
                  <a:gd name="T95" fmla="*/ 220 h 417"/>
                  <a:gd name="T96" fmla="*/ 3 w 215"/>
                  <a:gd name="T97" fmla="*/ 204 h 417"/>
                  <a:gd name="T98" fmla="*/ 20 w 215"/>
                  <a:gd name="T99" fmla="*/ 183 h 417"/>
                  <a:gd name="T100" fmla="*/ 40 w 215"/>
                  <a:gd name="T101" fmla="*/ 135 h 417"/>
                  <a:gd name="T102" fmla="*/ 57 w 215"/>
                  <a:gd name="T103" fmla="*/ 89 h 417"/>
                  <a:gd name="T104" fmla="*/ 91 w 215"/>
                  <a:gd name="T105" fmla="*/ 72 h 4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5" h="417">
                    <a:moveTo>
                      <a:pt x="92" y="63"/>
                    </a:moveTo>
                    <a:lnTo>
                      <a:pt x="91" y="63"/>
                    </a:lnTo>
                    <a:lnTo>
                      <a:pt x="87" y="59"/>
                    </a:lnTo>
                    <a:lnTo>
                      <a:pt x="83" y="55"/>
                    </a:lnTo>
                    <a:lnTo>
                      <a:pt x="81" y="53"/>
                    </a:lnTo>
                    <a:lnTo>
                      <a:pt x="79" y="50"/>
                    </a:lnTo>
                    <a:lnTo>
                      <a:pt x="78" y="46"/>
                    </a:lnTo>
                    <a:lnTo>
                      <a:pt x="76" y="42"/>
                    </a:lnTo>
                    <a:lnTo>
                      <a:pt x="76" y="37"/>
                    </a:lnTo>
                    <a:lnTo>
                      <a:pt x="76" y="33"/>
                    </a:lnTo>
                    <a:lnTo>
                      <a:pt x="76" y="28"/>
                    </a:lnTo>
                    <a:lnTo>
                      <a:pt x="78" y="22"/>
                    </a:lnTo>
                    <a:lnTo>
                      <a:pt x="79" y="18"/>
                    </a:lnTo>
                    <a:lnTo>
                      <a:pt x="81" y="13"/>
                    </a:lnTo>
                    <a:lnTo>
                      <a:pt x="83" y="11"/>
                    </a:lnTo>
                    <a:lnTo>
                      <a:pt x="87" y="7"/>
                    </a:lnTo>
                    <a:lnTo>
                      <a:pt x="91" y="5"/>
                    </a:lnTo>
                    <a:lnTo>
                      <a:pt x="94" y="2"/>
                    </a:lnTo>
                    <a:lnTo>
                      <a:pt x="98" y="2"/>
                    </a:lnTo>
                    <a:lnTo>
                      <a:pt x="102" y="0"/>
                    </a:lnTo>
                    <a:lnTo>
                      <a:pt x="105" y="0"/>
                    </a:lnTo>
                    <a:lnTo>
                      <a:pt x="111" y="0"/>
                    </a:lnTo>
                    <a:lnTo>
                      <a:pt x="115" y="2"/>
                    </a:lnTo>
                    <a:lnTo>
                      <a:pt x="118" y="3"/>
                    </a:lnTo>
                    <a:lnTo>
                      <a:pt x="122" y="5"/>
                    </a:lnTo>
                    <a:lnTo>
                      <a:pt x="126" y="7"/>
                    </a:lnTo>
                    <a:lnTo>
                      <a:pt x="128" y="11"/>
                    </a:lnTo>
                    <a:lnTo>
                      <a:pt x="131" y="15"/>
                    </a:lnTo>
                    <a:lnTo>
                      <a:pt x="133" y="18"/>
                    </a:lnTo>
                    <a:lnTo>
                      <a:pt x="135" y="22"/>
                    </a:lnTo>
                    <a:lnTo>
                      <a:pt x="135" y="28"/>
                    </a:lnTo>
                    <a:lnTo>
                      <a:pt x="137" y="31"/>
                    </a:lnTo>
                    <a:lnTo>
                      <a:pt x="137" y="37"/>
                    </a:lnTo>
                    <a:lnTo>
                      <a:pt x="135" y="42"/>
                    </a:lnTo>
                    <a:lnTo>
                      <a:pt x="133" y="46"/>
                    </a:lnTo>
                    <a:lnTo>
                      <a:pt x="133" y="50"/>
                    </a:lnTo>
                    <a:lnTo>
                      <a:pt x="131" y="53"/>
                    </a:lnTo>
                    <a:lnTo>
                      <a:pt x="128" y="57"/>
                    </a:lnTo>
                    <a:lnTo>
                      <a:pt x="126" y="59"/>
                    </a:lnTo>
                    <a:lnTo>
                      <a:pt x="124" y="61"/>
                    </a:lnTo>
                    <a:lnTo>
                      <a:pt x="120" y="63"/>
                    </a:lnTo>
                    <a:lnTo>
                      <a:pt x="124" y="72"/>
                    </a:lnTo>
                    <a:lnTo>
                      <a:pt x="129" y="79"/>
                    </a:lnTo>
                    <a:lnTo>
                      <a:pt x="146" y="83"/>
                    </a:lnTo>
                    <a:lnTo>
                      <a:pt x="157" y="89"/>
                    </a:lnTo>
                    <a:lnTo>
                      <a:pt x="163" y="100"/>
                    </a:lnTo>
                    <a:lnTo>
                      <a:pt x="168" y="118"/>
                    </a:lnTo>
                    <a:lnTo>
                      <a:pt x="174" y="135"/>
                    </a:lnTo>
                    <a:lnTo>
                      <a:pt x="178" y="152"/>
                    </a:lnTo>
                    <a:lnTo>
                      <a:pt x="183" y="163"/>
                    </a:lnTo>
                    <a:lnTo>
                      <a:pt x="193" y="180"/>
                    </a:lnTo>
                    <a:lnTo>
                      <a:pt x="202" y="196"/>
                    </a:lnTo>
                    <a:lnTo>
                      <a:pt x="209" y="202"/>
                    </a:lnTo>
                    <a:lnTo>
                      <a:pt x="211" y="206"/>
                    </a:lnTo>
                    <a:lnTo>
                      <a:pt x="213" y="209"/>
                    </a:lnTo>
                    <a:lnTo>
                      <a:pt x="215" y="215"/>
                    </a:lnTo>
                    <a:lnTo>
                      <a:pt x="215" y="220"/>
                    </a:lnTo>
                    <a:lnTo>
                      <a:pt x="215" y="226"/>
                    </a:lnTo>
                    <a:lnTo>
                      <a:pt x="213" y="230"/>
                    </a:lnTo>
                    <a:lnTo>
                      <a:pt x="213" y="235"/>
                    </a:lnTo>
                    <a:lnTo>
                      <a:pt x="211" y="241"/>
                    </a:lnTo>
                    <a:lnTo>
                      <a:pt x="207" y="243"/>
                    </a:lnTo>
                    <a:lnTo>
                      <a:pt x="206" y="245"/>
                    </a:lnTo>
                    <a:lnTo>
                      <a:pt x="204" y="246"/>
                    </a:lnTo>
                    <a:lnTo>
                      <a:pt x="202" y="248"/>
                    </a:lnTo>
                    <a:lnTo>
                      <a:pt x="200" y="248"/>
                    </a:lnTo>
                    <a:lnTo>
                      <a:pt x="196" y="246"/>
                    </a:lnTo>
                    <a:lnTo>
                      <a:pt x="194" y="245"/>
                    </a:lnTo>
                    <a:lnTo>
                      <a:pt x="191" y="241"/>
                    </a:lnTo>
                    <a:lnTo>
                      <a:pt x="187" y="235"/>
                    </a:lnTo>
                    <a:lnTo>
                      <a:pt x="185" y="232"/>
                    </a:lnTo>
                    <a:lnTo>
                      <a:pt x="185" y="226"/>
                    </a:lnTo>
                    <a:lnTo>
                      <a:pt x="183" y="222"/>
                    </a:lnTo>
                    <a:lnTo>
                      <a:pt x="183" y="215"/>
                    </a:lnTo>
                    <a:lnTo>
                      <a:pt x="183" y="209"/>
                    </a:lnTo>
                    <a:lnTo>
                      <a:pt x="183" y="206"/>
                    </a:lnTo>
                    <a:lnTo>
                      <a:pt x="183" y="198"/>
                    </a:lnTo>
                    <a:lnTo>
                      <a:pt x="183" y="194"/>
                    </a:lnTo>
                    <a:lnTo>
                      <a:pt x="168" y="174"/>
                    </a:lnTo>
                    <a:lnTo>
                      <a:pt x="159" y="157"/>
                    </a:lnTo>
                    <a:lnTo>
                      <a:pt x="152" y="146"/>
                    </a:lnTo>
                    <a:lnTo>
                      <a:pt x="150" y="148"/>
                    </a:lnTo>
                    <a:lnTo>
                      <a:pt x="142" y="187"/>
                    </a:lnTo>
                    <a:lnTo>
                      <a:pt x="139" y="219"/>
                    </a:lnTo>
                    <a:lnTo>
                      <a:pt x="144" y="263"/>
                    </a:lnTo>
                    <a:lnTo>
                      <a:pt x="150" y="293"/>
                    </a:lnTo>
                    <a:lnTo>
                      <a:pt x="159" y="345"/>
                    </a:lnTo>
                    <a:lnTo>
                      <a:pt x="165" y="384"/>
                    </a:lnTo>
                    <a:lnTo>
                      <a:pt x="168" y="385"/>
                    </a:lnTo>
                    <a:lnTo>
                      <a:pt x="172" y="387"/>
                    </a:lnTo>
                    <a:lnTo>
                      <a:pt x="180" y="387"/>
                    </a:lnTo>
                    <a:lnTo>
                      <a:pt x="185" y="391"/>
                    </a:lnTo>
                    <a:lnTo>
                      <a:pt x="191" y="393"/>
                    </a:lnTo>
                    <a:lnTo>
                      <a:pt x="194" y="397"/>
                    </a:lnTo>
                    <a:lnTo>
                      <a:pt x="200" y="402"/>
                    </a:lnTo>
                    <a:lnTo>
                      <a:pt x="202" y="406"/>
                    </a:lnTo>
                    <a:lnTo>
                      <a:pt x="204" y="411"/>
                    </a:lnTo>
                    <a:lnTo>
                      <a:pt x="204" y="417"/>
                    </a:lnTo>
                    <a:lnTo>
                      <a:pt x="133" y="417"/>
                    </a:lnTo>
                    <a:lnTo>
                      <a:pt x="116" y="345"/>
                    </a:lnTo>
                    <a:lnTo>
                      <a:pt x="107" y="308"/>
                    </a:lnTo>
                    <a:lnTo>
                      <a:pt x="98" y="345"/>
                    </a:lnTo>
                    <a:lnTo>
                      <a:pt x="79" y="417"/>
                    </a:lnTo>
                    <a:lnTo>
                      <a:pt x="9" y="417"/>
                    </a:lnTo>
                    <a:lnTo>
                      <a:pt x="11" y="411"/>
                    </a:lnTo>
                    <a:lnTo>
                      <a:pt x="13" y="406"/>
                    </a:lnTo>
                    <a:lnTo>
                      <a:pt x="14" y="400"/>
                    </a:lnTo>
                    <a:lnTo>
                      <a:pt x="18" y="397"/>
                    </a:lnTo>
                    <a:lnTo>
                      <a:pt x="24" y="393"/>
                    </a:lnTo>
                    <a:lnTo>
                      <a:pt x="31" y="389"/>
                    </a:lnTo>
                    <a:lnTo>
                      <a:pt x="37" y="387"/>
                    </a:lnTo>
                    <a:lnTo>
                      <a:pt x="44" y="385"/>
                    </a:lnTo>
                    <a:lnTo>
                      <a:pt x="50" y="380"/>
                    </a:lnTo>
                    <a:lnTo>
                      <a:pt x="55" y="345"/>
                    </a:lnTo>
                    <a:lnTo>
                      <a:pt x="65" y="293"/>
                    </a:lnTo>
                    <a:lnTo>
                      <a:pt x="70" y="263"/>
                    </a:lnTo>
                    <a:lnTo>
                      <a:pt x="76" y="219"/>
                    </a:lnTo>
                    <a:lnTo>
                      <a:pt x="72" y="187"/>
                    </a:lnTo>
                    <a:lnTo>
                      <a:pt x="63" y="148"/>
                    </a:lnTo>
                    <a:lnTo>
                      <a:pt x="61" y="146"/>
                    </a:lnTo>
                    <a:lnTo>
                      <a:pt x="57" y="152"/>
                    </a:lnTo>
                    <a:lnTo>
                      <a:pt x="50" y="165"/>
                    </a:lnTo>
                    <a:lnTo>
                      <a:pt x="42" y="178"/>
                    </a:lnTo>
                    <a:lnTo>
                      <a:pt x="31" y="194"/>
                    </a:lnTo>
                    <a:lnTo>
                      <a:pt x="29" y="200"/>
                    </a:lnTo>
                    <a:lnTo>
                      <a:pt x="31" y="206"/>
                    </a:lnTo>
                    <a:lnTo>
                      <a:pt x="31" y="211"/>
                    </a:lnTo>
                    <a:lnTo>
                      <a:pt x="31" y="219"/>
                    </a:lnTo>
                    <a:lnTo>
                      <a:pt x="29" y="226"/>
                    </a:lnTo>
                    <a:lnTo>
                      <a:pt x="27" y="235"/>
                    </a:lnTo>
                    <a:lnTo>
                      <a:pt x="26" y="239"/>
                    </a:lnTo>
                    <a:lnTo>
                      <a:pt x="22" y="241"/>
                    </a:lnTo>
                    <a:lnTo>
                      <a:pt x="20" y="245"/>
                    </a:lnTo>
                    <a:lnTo>
                      <a:pt x="16" y="246"/>
                    </a:lnTo>
                    <a:lnTo>
                      <a:pt x="14" y="248"/>
                    </a:lnTo>
                    <a:lnTo>
                      <a:pt x="13" y="248"/>
                    </a:lnTo>
                    <a:lnTo>
                      <a:pt x="9" y="246"/>
                    </a:lnTo>
                    <a:lnTo>
                      <a:pt x="9" y="245"/>
                    </a:lnTo>
                    <a:lnTo>
                      <a:pt x="5" y="241"/>
                    </a:lnTo>
                    <a:lnTo>
                      <a:pt x="3" y="239"/>
                    </a:lnTo>
                    <a:lnTo>
                      <a:pt x="1" y="235"/>
                    </a:lnTo>
                    <a:lnTo>
                      <a:pt x="0" y="232"/>
                    </a:lnTo>
                    <a:lnTo>
                      <a:pt x="0" y="226"/>
                    </a:lnTo>
                    <a:lnTo>
                      <a:pt x="0" y="220"/>
                    </a:lnTo>
                    <a:lnTo>
                      <a:pt x="0" y="213"/>
                    </a:lnTo>
                    <a:lnTo>
                      <a:pt x="0" y="207"/>
                    </a:lnTo>
                    <a:lnTo>
                      <a:pt x="3" y="204"/>
                    </a:lnTo>
                    <a:lnTo>
                      <a:pt x="9" y="200"/>
                    </a:lnTo>
                    <a:lnTo>
                      <a:pt x="13" y="196"/>
                    </a:lnTo>
                    <a:lnTo>
                      <a:pt x="20" y="183"/>
                    </a:lnTo>
                    <a:lnTo>
                      <a:pt x="31" y="163"/>
                    </a:lnTo>
                    <a:lnTo>
                      <a:pt x="35" y="152"/>
                    </a:lnTo>
                    <a:lnTo>
                      <a:pt x="40" y="135"/>
                    </a:lnTo>
                    <a:lnTo>
                      <a:pt x="44" y="118"/>
                    </a:lnTo>
                    <a:lnTo>
                      <a:pt x="52" y="100"/>
                    </a:lnTo>
                    <a:lnTo>
                      <a:pt x="57" y="89"/>
                    </a:lnTo>
                    <a:lnTo>
                      <a:pt x="68" y="83"/>
                    </a:lnTo>
                    <a:lnTo>
                      <a:pt x="83" y="79"/>
                    </a:lnTo>
                    <a:lnTo>
                      <a:pt x="91" y="72"/>
                    </a:lnTo>
                    <a:lnTo>
                      <a:pt x="92" y="63"/>
                    </a:lnTo>
                    <a:close/>
                  </a:path>
                </a:pathLst>
              </a:custGeom>
              <a:solidFill>
                <a:srgbClr val="FF5F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" name="Freeform 98">
                <a:extLst>
                  <a:ext uri="{FF2B5EF4-FFF2-40B4-BE49-F238E27FC236}">
                    <a16:creationId xmlns:a16="http://schemas.microsoft.com/office/drawing/2014/main" id="{8B3BEB4B-0E44-2F3E-2598-586395F78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942"/>
                <a:ext cx="215" cy="417"/>
              </a:xfrm>
              <a:custGeom>
                <a:avLst/>
                <a:gdLst>
                  <a:gd name="T0" fmla="*/ 87 w 215"/>
                  <a:gd name="T1" fmla="*/ 59 h 417"/>
                  <a:gd name="T2" fmla="*/ 80 w 215"/>
                  <a:gd name="T3" fmla="*/ 50 h 417"/>
                  <a:gd name="T4" fmla="*/ 76 w 215"/>
                  <a:gd name="T5" fmla="*/ 37 h 417"/>
                  <a:gd name="T6" fmla="*/ 78 w 215"/>
                  <a:gd name="T7" fmla="*/ 22 h 417"/>
                  <a:gd name="T8" fmla="*/ 86 w 215"/>
                  <a:gd name="T9" fmla="*/ 11 h 417"/>
                  <a:gd name="T10" fmla="*/ 95 w 215"/>
                  <a:gd name="T11" fmla="*/ 2 h 417"/>
                  <a:gd name="T12" fmla="*/ 108 w 215"/>
                  <a:gd name="T13" fmla="*/ 0 h 417"/>
                  <a:gd name="T14" fmla="*/ 121 w 215"/>
                  <a:gd name="T15" fmla="*/ 3 h 417"/>
                  <a:gd name="T16" fmla="*/ 130 w 215"/>
                  <a:gd name="T17" fmla="*/ 11 h 417"/>
                  <a:gd name="T18" fmla="*/ 136 w 215"/>
                  <a:gd name="T19" fmla="*/ 22 h 417"/>
                  <a:gd name="T20" fmla="*/ 137 w 215"/>
                  <a:gd name="T21" fmla="*/ 37 h 417"/>
                  <a:gd name="T22" fmla="*/ 134 w 215"/>
                  <a:gd name="T23" fmla="*/ 50 h 417"/>
                  <a:gd name="T24" fmla="*/ 126 w 215"/>
                  <a:gd name="T25" fmla="*/ 59 h 417"/>
                  <a:gd name="T26" fmla="*/ 124 w 215"/>
                  <a:gd name="T27" fmla="*/ 72 h 417"/>
                  <a:gd name="T28" fmla="*/ 158 w 215"/>
                  <a:gd name="T29" fmla="*/ 89 h 417"/>
                  <a:gd name="T30" fmla="*/ 175 w 215"/>
                  <a:gd name="T31" fmla="*/ 135 h 417"/>
                  <a:gd name="T32" fmla="*/ 193 w 215"/>
                  <a:gd name="T33" fmla="*/ 180 h 417"/>
                  <a:gd name="T34" fmla="*/ 214 w 215"/>
                  <a:gd name="T35" fmla="*/ 206 h 417"/>
                  <a:gd name="T36" fmla="*/ 215 w 215"/>
                  <a:gd name="T37" fmla="*/ 220 h 417"/>
                  <a:gd name="T38" fmla="*/ 214 w 215"/>
                  <a:gd name="T39" fmla="*/ 235 h 417"/>
                  <a:gd name="T40" fmla="*/ 206 w 215"/>
                  <a:gd name="T41" fmla="*/ 245 h 417"/>
                  <a:gd name="T42" fmla="*/ 201 w 215"/>
                  <a:gd name="T43" fmla="*/ 248 h 417"/>
                  <a:gd name="T44" fmla="*/ 191 w 215"/>
                  <a:gd name="T45" fmla="*/ 241 h 417"/>
                  <a:gd name="T46" fmla="*/ 186 w 215"/>
                  <a:gd name="T47" fmla="*/ 226 h 417"/>
                  <a:gd name="T48" fmla="*/ 184 w 215"/>
                  <a:gd name="T49" fmla="*/ 209 h 417"/>
                  <a:gd name="T50" fmla="*/ 184 w 215"/>
                  <a:gd name="T51" fmla="*/ 194 h 417"/>
                  <a:gd name="T52" fmla="*/ 154 w 215"/>
                  <a:gd name="T53" fmla="*/ 146 h 417"/>
                  <a:gd name="T54" fmla="*/ 139 w 215"/>
                  <a:gd name="T55" fmla="*/ 219 h 417"/>
                  <a:gd name="T56" fmla="*/ 160 w 215"/>
                  <a:gd name="T57" fmla="*/ 345 h 417"/>
                  <a:gd name="T58" fmla="*/ 173 w 215"/>
                  <a:gd name="T59" fmla="*/ 387 h 417"/>
                  <a:gd name="T60" fmla="*/ 191 w 215"/>
                  <a:gd name="T61" fmla="*/ 393 h 417"/>
                  <a:gd name="T62" fmla="*/ 204 w 215"/>
                  <a:gd name="T63" fmla="*/ 406 h 417"/>
                  <a:gd name="T64" fmla="*/ 134 w 215"/>
                  <a:gd name="T65" fmla="*/ 417 h 417"/>
                  <a:gd name="T66" fmla="*/ 100 w 215"/>
                  <a:gd name="T67" fmla="*/ 345 h 417"/>
                  <a:gd name="T68" fmla="*/ 11 w 215"/>
                  <a:gd name="T69" fmla="*/ 411 h 417"/>
                  <a:gd name="T70" fmla="*/ 21 w 215"/>
                  <a:gd name="T71" fmla="*/ 397 h 417"/>
                  <a:gd name="T72" fmla="*/ 37 w 215"/>
                  <a:gd name="T73" fmla="*/ 387 h 417"/>
                  <a:gd name="T74" fmla="*/ 58 w 215"/>
                  <a:gd name="T75" fmla="*/ 345 h 417"/>
                  <a:gd name="T76" fmla="*/ 76 w 215"/>
                  <a:gd name="T77" fmla="*/ 219 h 417"/>
                  <a:gd name="T78" fmla="*/ 61 w 215"/>
                  <a:gd name="T79" fmla="*/ 146 h 417"/>
                  <a:gd name="T80" fmla="*/ 43 w 215"/>
                  <a:gd name="T81" fmla="*/ 178 h 417"/>
                  <a:gd name="T82" fmla="*/ 32 w 215"/>
                  <a:gd name="T83" fmla="*/ 206 h 417"/>
                  <a:gd name="T84" fmla="*/ 30 w 215"/>
                  <a:gd name="T85" fmla="*/ 226 h 417"/>
                  <a:gd name="T86" fmla="*/ 24 w 215"/>
                  <a:gd name="T87" fmla="*/ 241 h 417"/>
                  <a:gd name="T88" fmla="*/ 17 w 215"/>
                  <a:gd name="T89" fmla="*/ 248 h 417"/>
                  <a:gd name="T90" fmla="*/ 9 w 215"/>
                  <a:gd name="T91" fmla="*/ 245 h 417"/>
                  <a:gd name="T92" fmla="*/ 2 w 215"/>
                  <a:gd name="T93" fmla="*/ 235 h 417"/>
                  <a:gd name="T94" fmla="*/ 0 w 215"/>
                  <a:gd name="T95" fmla="*/ 220 h 417"/>
                  <a:gd name="T96" fmla="*/ 4 w 215"/>
                  <a:gd name="T97" fmla="*/ 204 h 417"/>
                  <a:gd name="T98" fmla="*/ 22 w 215"/>
                  <a:gd name="T99" fmla="*/ 183 h 417"/>
                  <a:gd name="T100" fmla="*/ 41 w 215"/>
                  <a:gd name="T101" fmla="*/ 135 h 417"/>
                  <a:gd name="T102" fmla="*/ 58 w 215"/>
                  <a:gd name="T103" fmla="*/ 89 h 417"/>
                  <a:gd name="T104" fmla="*/ 91 w 215"/>
                  <a:gd name="T105" fmla="*/ 72 h 41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5" h="417">
                    <a:moveTo>
                      <a:pt x="95" y="63"/>
                    </a:moveTo>
                    <a:lnTo>
                      <a:pt x="91" y="63"/>
                    </a:lnTo>
                    <a:lnTo>
                      <a:pt x="87" y="59"/>
                    </a:lnTo>
                    <a:lnTo>
                      <a:pt x="84" y="55"/>
                    </a:lnTo>
                    <a:lnTo>
                      <a:pt x="82" y="53"/>
                    </a:lnTo>
                    <a:lnTo>
                      <a:pt x="80" y="50"/>
                    </a:lnTo>
                    <a:lnTo>
                      <a:pt x="78" y="46"/>
                    </a:lnTo>
                    <a:lnTo>
                      <a:pt x="76" y="42"/>
                    </a:lnTo>
                    <a:lnTo>
                      <a:pt x="76" y="37"/>
                    </a:lnTo>
                    <a:lnTo>
                      <a:pt x="76" y="33"/>
                    </a:lnTo>
                    <a:lnTo>
                      <a:pt x="76" y="28"/>
                    </a:lnTo>
                    <a:lnTo>
                      <a:pt x="78" y="22"/>
                    </a:lnTo>
                    <a:lnTo>
                      <a:pt x="80" y="18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87" y="7"/>
                    </a:lnTo>
                    <a:lnTo>
                      <a:pt x="91" y="5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5" y="2"/>
                    </a:lnTo>
                    <a:lnTo>
                      <a:pt x="121" y="3"/>
                    </a:lnTo>
                    <a:lnTo>
                      <a:pt x="123" y="5"/>
                    </a:lnTo>
                    <a:lnTo>
                      <a:pt x="126" y="7"/>
                    </a:lnTo>
                    <a:lnTo>
                      <a:pt x="130" y="11"/>
                    </a:lnTo>
                    <a:lnTo>
                      <a:pt x="132" y="15"/>
                    </a:lnTo>
                    <a:lnTo>
                      <a:pt x="134" y="18"/>
                    </a:lnTo>
                    <a:lnTo>
                      <a:pt x="136" y="22"/>
                    </a:lnTo>
                    <a:lnTo>
                      <a:pt x="137" y="28"/>
                    </a:lnTo>
                    <a:lnTo>
                      <a:pt x="137" y="31"/>
                    </a:lnTo>
                    <a:lnTo>
                      <a:pt x="137" y="37"/>
                    </a:lnTo>
                    <a:lnTo>
                      <a:pt x="136" y="42"/>
                    </a:lnTo>
                    <a:lnTo>
                      <a:pt x="136" y="46"/>
                    </a:lnTo>
                    <a:lnTo>
                      <a:pt x="134" y="50"/>
                    </a:lnTo>
                    <a:lnTo>
                      <a:pt x="132" y="53"/>
                    </a:lnTo>
                    <a:lnTo>
                      <a:pt x="130" y="57"/>
                    </a:lnTo>
                    <a:lnTo>
                      <a:pt x="126" y="59"/>
                    </a:lnTo>
                    <a:lnTo>
                      <a:pt x="124" y="61"/>
                    </a:lnTo>
                    <a:lnTo>
                      <a:pt x="121" y="63"/>
                    </a:lnTo>
                    <a:lnTo>
                      <a:pt x="124" y="72"/>
                    </a:lnTo>
                    <a:lnTo>
                      <a:pt x="132" y="79"/>
                    </a:lnTo>
                    <a:lnTo>
                      <a:pt x="147" y="83"/>
                    </a:lnTo>
                    <a:lnTo>
                      <a:pt x="158" y="89"/>
                    </a:lnTo>
                    <a:lnTo>
                      <a:pt x="163" y="100"/>
                    </a:lnTo>
                    <a:lnTo>
                      <a:pt x="171" y="118"/>
                    </a:lnTo>
                    <a:lnTo>
                      <a:pt x="175" y="135"/>
                    </a:lnTo>
                    <a:lnTo>
                      <a:pt x="180" y="152"/>
                    </a:lnTo>
                    <a:lnTo>
                      <a:pt x="184" y="163"/>
                    </a:lnTo>
                    <a:lnTo>
                      <a:pt x="193" y="180"/>
                    </a:lnTo>
                    <a:lnTo>
                      <a:pt x="202" y="196"/>
                    </a:lnTo>
                    <a:lnTo>
                      <a:pt x="212" y="202"/>
                    </a:lnTo>
                    <a:lnTo>
                      <a:pt x="214" y="206"/>
                    </a:lnTo>
                    <a:lnTo>
                      <a:pt x="214" y="209"/>
                    </a:lnTo>
                    <a:lnTo>
                      <a:pt x="215" y="215"/>
                    </a:lnTo>
                    <a:lnTo>
                      <a:pt x="215" y="220"/>
                    </a:lnTo>
                    <a:lnTo>
                      <a:pt x="215" y="226"/>
                    </a:lnTo>
                    <a:lnTo>
                      <a:pt x="214" y="230"/>
                    </a:lnTo>
                    <a:lnTo>
                      <a:pt x="214" y="235"/>
                    </a:lnTo>
                    <a:lnTo>
                      <a:pt x="212" y="241"/>
                    </a:lnTo>
                    <a:lnTo>
                      <a:pt x="208" y="243"/>
                    </a:lnTo>
                    <a:lnTo>
                      <a:pt x="206" y="245"/>
                    </a:lnTo>
                    <a:lnTo>
                      <a:pt x="204" y="246"/>
                    </a:lnTo>
                    <a:lnTo>
                      <a:pt x="202" y="248"/>
                    </a:lnTo>
                    <a:lnTo>
                      <a:pt x="201" y="248"/>
                    </a:lnTo>
                    <a:lnTo>
                      <a:pt x="199" y="246"/>
                    </a:lnTo>
                    <a:lnTo>
                      <a:pt x="195" y="245"/>
                    </a:lnTo>
                    <a:lnTo>
                      <a:pt x="191" y="241"/>
                    </a:lnTo>
                    <a:lnTo>
                      <a:pt x="189" y="235"/>
                    </a:lnTo>
                    <a:lnTo>
                      <a:pt x="188" y="232"/>
                    </a:lnTo>
                    <a:lnTo>
                      <a:pt x="186" y="226"/>
                    </a:lnTo>
                    <a:lnTo>
                      <a:pt x="186" y="222"/>
                    </a:lnTo>
                    <a:lnTo>
                      <a:pt x="184" y="215"/>
                    </a:lnTo>
                    <a:lnTo>
                      <a:pt x="184" y="209"/>
                    </a:lnTo>
                    <a:lnTo>
                      <a:pt x="184" y="206"/>
                    </a:lnTo>
                    <a:lnTo>
                      <a:pt x="184" y="198"/>
                    </a:lnTo>
                    <a:lnTo>
                      <a:pt x="184" y="194"/>
                    </a:lnTo>
                    <a:lnTo>
                      <a:pt x="171" y="174"/>
                    </a:lnTo>
                    <a:lnTo>
                      <a:pt x="160" y="157"/>
                    </a:lnTo>
                    <a:lnTo>
                      <a:pt x="154" y="146"/>
                    </a:lnTo>
                    <a:lnTo>
                      <a:pt x="150" y="148"/>
                    </a:lnTo>
                    <a:lnTo>
                      <a:pt x="143" y="187"/>
                    </a:lnTo>
                    <a:lnTo>
                      <a:pt x="139" y="219"/>
                    </a:lnTo>
                    <a:lnTo>
                      <a:pt x="147" y="263"/>
                    </a:lnTo>
                    <a:lnTo>
                      <a:pt x="150" y="293"/>
                    </a:lnTo>
                    <a:lnTo>
                      <a:pt x="160" y="345"/>
                    </a:lnTo>
                    <a:lnTo>
                      <a:pt x="167" y="384"/>
                    </a:lnTo>
                    <a:lnTo>
                      <a:pt x="169" y="385"/>
                    </a:lnTo>
                    <a:lnTo>
                      <a:pt x="173" y="387"/>
                    </a:lnTo>
                    <a:lnTo>
                      <a:pt x="180" y="387"/>
                    </a:lnTo>
                    <a:lnTo>
                      <a:pt x="186" y="391"/>
                    </a:lnTo>
                    <a:lnTo>
                      <a:pt x="191" y="393"/>
                    </a:lnTo>
                    <a:lnTo>
                      <a:pt x="197" y="397"/>
                    </a:lnTo>
                    <a:lnTo>
                      <a:pt x="201" y="402"/>
                    </a:lnTo>
                    <a:lnTo>
                      <a:pt x="204" y="406"/>
                    </a:lnTo>
                    <a:lnTo>
                      <a:pt x="204" y="411"/>
                    </a:lnTo>
                    <a:lnTo>
                      <a:pt x="206" y="417"/>
                    </a:lnTo>
                    <a:lnTo>
                      <a:pt x="134" y="417"/>
                    </a:lnTo>
                    <a:lnTo>
                      <a:pt x="117" y="345"/>
                    </a:lnTo>
                    <a:lnTo>
                      <a:pt x="108" y="308"/>
                    </a:lnTo>
                    <a:lnTo>
                      <a:pt x="100" y="345"/>
                    </a:lnTo>
                    <a:lnTo>
                      <a:pt x="82" y="417"/>
                    </a:lnTo>
                    <a:lnTo>
                      <a:pt x="11" y="417"/>
                    </a:lnTo>
                    <a:lnTo>
                      <a:pt x="11" y="411"/>
                    </a:lnTo>
                    <a:lnTo>
                      <a:pt x="13" y="406"/>
                    </a:lnTo>
                    <a:lnTo>
                      <a:pt x="17" y="400"/>
                    </a:lnTo>
                    <a:lnTo>
                      <a:pt x="21" y="397"/>
                    </a:lnTo>
                    <a:lnTo>
                      <a:pt x="26" y="393"/>
                    </a:lnTo>
                    <a:lnTo>
                      <a:pt x="32" y="389"/>
                    </a:lnTo>
                    <a:lnTo>
                      <a:pt x="37" y="387"/>
                    </a:lnTo>
                    <a:lnTo>
                      <a:pt x="47" y="385"/>
                    </a:lnTo>
                    <a:lnTo>
                      <a:pt x="50" y="380"/>
                    </a:lnTo>
                    <a:lnTo>
                      <a:pt x="58" y="345"/>
                    </a:lnTo>
                    <a:lnTo>
                      <a:pt x="65" y="293"/>
                    </a:lnTo>
                    <a:lnTo>
                      <a:pt x="71" y="263"/>
                    </a:lnTo>
                    <a:lnTo>
                      <a:pt x="76" y="219"/>
                    </a:lnTo>
                    <a:lnTo>
                      <a:pt x="73" y="187"/>
                    </a:lnTo>
                    <a:lnTo>
                      <a:pt x="63" y="148"/>
                    </a:lnTo>
                    <a:lnTo>
                      <a:pt x="61" y="146"/>
                    </a:lnTo>
                    <a:lnTo>
                      <a:pt x="58" y="152"/>
                    </a:lnTo>
                    <a:lnTo>
                      <a:pt x="50" y="165"/>
                    </a:lnTo>
                    <a:lnTo>
                      <a:pt x="43" y="178"/>
                    </a:lnTo>
                    <a:lnTo>
                      <a:pt x="32" y="194"/>
                    </a:lnTo>
                    <a:lnTo>
                      <a:pt x="32" y="200"/>
                    </a:lnTo>
                    <a:lnTo>
                      <a:pt x="32" y="206"/>
                    </a:lnTo>
                    <a:lnTo>
                      <a:pt x="32" y="211"/>
                    </a:lnTo>
                    <a:lnTo>
                      <a:pt x="32" y="219"/>
                    </a:lnTo>
                    <a:lnTo>
                      <a:pt x="30" y="226"/>
                    </a:lnTo>
                    <a:lnTo>
                      <a:pt x="28" y="235"/>
                    </a:lnTo>
                    <a:lnTo>
                      <a:pt x="26" y="239"/>
                    </a:lnTo>
                    <a:lnTo>
                      <a:pt x="24" y="241"/>
                    </a:lnTo>
                    <a:lnTo>
                      <a:pt x="21" y="245"/>
                    </a:lnTo>
                    <a:lnTo>
                      <a:pt x="19" y="246"/>
                    </a:lnTo>
                    <a:lnTo>
                      <a:pt x="17" y="248"/>
                    </a:lnTo>
                    <a:lnTo>
                      <a:pt x="13" y="248"/>
                    </a:lnTo>
                    <a:lnTo>
                      <a:pt x="11" y="246"/>
                    </a:lnTo>
                    <a:lnTo>
                      <a:pt x="9" y="245"/>
                    </a:lnTo>
                    <a:lnTo>
                      <a:pt x="6" y="241"/>
                    </a:lnTo>
                    <a:lnTo>
                      <a:pt x="4" y="239"/>
                    </a:lnTo>
                    <a:lnTo>
                      <a:pt x="2" y="235"/>
                    </a:lnTo>
                    <a:lnTo>
                      <a:pt x="2" y="232"/>
                    </a:lnTo>
                    <a:lnTo>
                      <a:pt x="0" y="226"/>
                    </a:lnTo>
                    <a:lnTo>
                      <a:pt x="0" y="220"/>
                    </a:lnTo>
                    <a:lnTo>
                      <a:pt x="0" y="213"/>
                    </a:lnTo>
                    <a:lnTo>
                      <a:pt x="2" y="207"/>
                    </a:lnTo>
                    <a:lnTo>
                      <a:pt x="4" y="204"/>
                    </a:lnTo>
                    <a:lnTo>
                      <a:pt x="9" y="200"/>
                    </a:lnTo>
                    <a:lnTo>
                      <a:pt x="13" y="196"/>
                    </a:lnTo>
                    <a:lnTo>
                      <a:pt x="22" y="183"/>
                    </a:lnTo>
                    <a:lnTo>
                      <a:pt x="32" y="163"/>
                    </a:lnTo>
                    <a:lnTo>
                      <a:pt x="37" y="152"/>
                    </a:lnTo>
                    <a:lnTo>
                      <a:pt x="41" y="135"/>
                    </a:lnTo>
                    <a:lnTo>
                      <a:pt x="45" y="118"/>
                    </a:lnTo>
                    <a:lnTo>
                      <a:pt x="52" y="100"/>
                    </a:lnTo>
                    <a:lnTo>
                      <a:pt x="58" y="89"/>
                    </a:lnTo>
                    <a:lnTo>
                      <a:pt x="71" y="83"/>
                    </a:lnTo>
                    <a:lnTo>
                      <a:pt x="86" y="79"/>
                    </a:lnTo>
                    <a:lnTo>
                      <a:pt x="91" y="72"/>
                    </a:lnTo>
                    <a:lnTo>
                      <a:pt x="95" y="63"/>
                    </a:lnTo>
                    <a:close/>
                  </a:path>
                </a:pathLst>
              </a:cu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Freeform 99">
                <a:extLst>
                  <a:ext uri="{FF2B5EF4-FFF2-40B4-BE49-F238E27FC236}">
                    <a16:creationId xmlns:a16="http://schemas.microsoft.com/office/drawing/2014/main" id="{22EAE0A3-00F5-5EC5-29F1-5917DBD84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" y="1361"/>
                <a:ext cx="765" cy="48"/>
              </a:xfrm>
              <a:custGeom>
                <a:avLst/>
                <a:gdLst>
                  <a:gd name="T0" fmla="*/ 0 w 765"/>
                  <a:gd name="T1" fmla="*/ 0 h 48"/>
                  <a:gd name="T2" fmla="*/ 744 w 765"/>
                  <a:gd name="T3" fmla="*/ 0 h 48"/>
                  <a:gd name="T4" fmla="*/ 765 w 765"/>
                  <a:gd name="T5" fmla="*/ 48 h 48"/>
                  <a:gd name="T6" fmla="*/ 0 w 765"/>
                  <a:gd name="T7" fmla="*/ 48 h 48"/>
                  <a:gd name="T8" fmla="*/ 0 w 765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5" h="48">
                    <a:moveTo>
                      <a:pt x="0" y="0"/>
                    </a:moveTo>
                    <a:lnTo>
                      <a:pt x="744" y="0"/>
                    </a:lnTo>
                    <a:lnTo>
                      <a:pt x="765" y="4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Freeform 100">
                <a:extLst>
                  <a:ext uri="{FF2B5EF4-FFF2-40B4-BE49-F238E27FC236}">
                    <a16:creationId xmlns:a16="http://schemas.microsoft.com/office/drawing/2014/main" id="{891F3D66-DD58-9184-9953-DD5073589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0" y="1400"/>
                <a:ext cx="230" cy="324"/>
              </a:xfrm>
              <a:custGeom>
                <a:avLst/>
                <a:gdLst>
                  <a:gd name="T0" fmla="*/ 0 w 230"/>
                  <a:gd name="T1" fmla="*/ 0 h 324"/>
                  <a:gd name="T2" fmla="*/ 230 w 230"/>
                  <a:gd name="T3" fmla="*/ 289 h 324"/>
                  <a:gd name="T4" fmla="*/ 217 w 230"/>
                  <a:gd name="T5" fmla="*/ 324 h 324"/>
                  <a:gd name="T6" fmla="*/ 0 w 230"/>
                  <a:gd name="T7" fmla="*/ 55 h 324"/>
                  <a:gd name="T8" fmla="*/ 0 w 230"/>
                  <a:gd name="T9" fmla="*/ 0 h 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324">
                    <a:moveTo>
                      <a:pt x="0" y="0"/>
                    </a:moveTo>
                    <a:lnTo>
                      <a:pt x="230" y="289"/>
                    </a:lnTo>
                    <a:lnTo>
                      <a:pt x="217" y="324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Freeform 101">
                <a:extLst>
                  <a:ext uri="{FF2B5EF4-FFF2-40B4-BE49-F238E27FC236}">
                    <a16:creationId xmlns:a16="http://schemas.microsoft.com/office/drawing/2014/main" id="{D8DA6993-0532-DADA-368E-177EF786F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" y="1251"/>
                <a:ext cx="349" cy="368"/>
              </a:xfrm>
              <a:custGeom>
                <a:avLst/>
                <a:gdLst>
                  <a:gd name="T0" fmla="*/ 282 w 349"/>
                  <a:gd name="T1" fmla="*/ 47 h 368"/>
                  <a:gd name="T2" fmla="*/ 287 w 349"/>
                  <a:gd name="T3" fmla="*/ 30 h 368"/>
                  <a:gd name="T4" fmla="*/ 295 w 349"/>
                  <a:gd name="T5" fmla="*/ 12 h 368"/>
                  <a:gd name="T6" fmla="*/ 310 w 349"/>
                  <a:gd name="T7" fmla="*/ 2 h 368"/>
                  <a:gd name="T8" fmla="*/ 325 w 349"/>
                  <a:gd name="T9" fmla="*/ 2 h 368"/>
                  <a:gd name="T10" fmla="*/ 338 w 349"/>
                  <a:gd name="T11" fmla="*/ 8 h 368"/>
                  <a:gd name="T12" fmla="*/ 347 w 349"/>
                  <a:gd name="T13" fmla="*/ 21 h 368"/>
                  <a:gd name="T14" fmla="*/ 349 w 349"/>
                  <a:gd name="T15" fmla="*/ 38 h 368"/>
                  <a:gd name="T16" fmla="*/ 345 w 349"/>
                  <a:gd name="T17" fmla="*/ 50 h 368"/>
                  <a:gd name="T18" fmla="*/ 336 w 349"/>
                  <a:gd name="T19" fmla="*/ 62 h 368"/>
                  <a:gd name="T20" fmla="*/ 323 w 349"/>
                  <a:gd name="T21" fmla="*/ 67 h 368"/>
                  <a:gd name="T22" fmla="*/ 312 w 349"/>
                  <a:gd name="T23" fmla="*/ 67 h 368"/>
                  <a:gd name="T24" fmla="*/ 317 w 349"/>
                  <a:gd name="T25" fmla="*/ 95 h 368"/>
                  <a:gd name="T26" fmla="*/ 308 w 349"/>
                  <a:gd name="T27" fmla="*/ 141 h 368"/>
                  <a:gd name="T28" fmla="*/ 282 w 349"/>
                  <a:gd name="T29" fmla="*/ 199 h 368"/>
                  <a:gd name="T30" fmla="*/ 278 w 349"/>
                  <a:gd name="T31" fmla="*/ 229 h 368"/>
                  <a:gd name="T32" fmla="*/ 273 w 349"/>
                  <a:gd name="T33" fmla="*/ 242 h 368"/>
                  <a:gd name="T34" fmla="*/ 261 w 349"/>
                  <a:gd name="T35" fmla="*/ 253 h 368"/>
                  <a:gd name="T36" fmla="*/ 248 w 349"/>
                  <a:gd name="T37" fmla="*/ 255 h 368"/>
                  <a:gd name="T38" fmla="*/ 241 w 349"/>
                  <a:gd name="T39" fmla="*/ 243 h 368"/>
                  <a:gd name="T40" fmla="*/ 243 w 349"/>
                  <a:gd name="T41" fmla="*/ 229 h 368"/>
                  <a:gd name="T42" fmla="*/ 248 w 349"/>
                  <a:gd name="T43" fmla="*/ 214 h 368"/>
                  <a:gd name="T44" fmla="*/ 260 w 349"/>
                  <a:gd name="T45" fmla="*/ 210 h 368"/>
                  <a:gd name="T46" fmla="*/ 278 w 349"/>
                  <a:gd name="T47" fmla="*/ 145 h 368"/>
                  <a:gd name="T48" fmla="*/ 208 w 349"/>
                  <a:gd name="T49" fmla="*/ 193 h 368"/>
                  <a:gd name="T50" fmla="*/ 126 w 349"/>
                  <a:gd name="T51" fmla="*/ 314 h 368"/>
                  <a:gd name="T52" fmla="*/ 133 w 349"/>
                  <a:gd name="T53" fmla="*/ 329 h 368"/>
                  <a:gd name="T54" fmla="*/ 137 w 349"/>
                  <a:gd name="T55" fmla="*/ 345 h 368"/>
                  <a:gd name="T56" fmla="*/ 133 w 349"/>
                  <a:gd name="T57" fmla="*/ 362 h 368"/>
                  <a:gd name="T58" fmla="*/ 148 w 349"/>
                  <a:gd name="T59" fmla="*/ 204 h 368"/>
                  <a:gd name="T60" fmla="*/ 5 w 349"/>
                  <a:gd name="T61" fmla="*/ 201 h 368"/>
                  <a:gd name="T62" fmla="*/ 22 w 349"/>
                  <a:gd name="T63" fmla="*/ 199 h 368"/>
                  <a:gd name="T64" fmla="*/ 39 w 349"/>
                  <a:gd name="T65" fmla="*/ 208 h 368"/>
                  <a:gd name="T66" fmla="*/ 93 w 349"/>
                  <a:gd name="T67" fmla="*/ 188 h 368"/>
                  <a:gd name="T68" fmla="*/ 182 w 349"/>
                  <a:gd name="T69" fmla="*/ 127 h 368"/>
                  <a:gd name="T70" fmla="*/ 161 w 349"/>
                  <a:gd name="T71" fmla="*/ 78 h 368"/>
                  <a:gd name="T72" fmla="*/ 150 w 349"/>
                  <a:gd name="T73" fmla="*/ 89 h 368"/>
                  <a:gd name="T74" fmla="*/ 135 w 349"/>
                  <a:gd name="T75" fmla="*/ 99 h 368"/>
                  <a:gd name="T76" fmla="*/ 120 w 349"/>
                  <a:gd name="T77" fmla="*/ 99 h 368"/>
                  <a:gd name="T78" fmla="*/ 115 w 349"/>
                  <a:gd name="T79" fmla="*/ 93 h 368"/>
                  <a:gd name="T80" fmla="*/ 117 w 349"/>
                  <a:gd name="T81" fmla="*/ 82 h 368"/>
                  <a:gd name="T82" fmla="*/ 124 w 349"/>
                  <a:gd name="T83" fmla="*/ 69 h 368"/>
                  <a:gd name="T84" fmla="*/ 137 w 349"/>
                  <a:gd name="T85" fmla="*/ 60 h 368"/>
                  <a:gd name="T86" fmla="*/ 150 w 349"/>
                  <a:gd name="T87" fmla="*/ 62 h 368"/>
                  <a:gd name="T88" fmla="*/ 211 w 349"/>
                  <a:gd name="T89" fmla="*/ 43 h 368"/>
                  <a:gd name="T90" fmla="*/ 258 w 349"/>
                  <a:gd name="T91" fmla="*/ 34 h 3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49" h="368">
                    <a:moveTo>
                      <a:pt x="258" y="34"/>
                    </a:moveTo>
                    <a:lnTo>
                      <a:pt x="274" y="41"/>
                    </a:lnTo>
                    <a:lnTo>
                      <a:pt x="282" y="47"/>
                    </a:lnTo>
                    <a:lnTo>
                      <a:pt x="289" y="43"/>
                    </a:lnTo>
                    <a:lnTo>
                      <a:pt x="287" y="36"/>
                    </a:lnTo>
                    <a:lnTo>
                      <a:pt x="287" y="30"/>
                    </a:lnTo>
                    <a:lnTo>
                      <a:pt x="289" y="23"/>
                    </a:lnTo>
                    <a:lnTo>
                      <a:pt x="293" y="17"/>
                    </a:lnTo>
                    <a:lnTo>
                      <a:pt x="295" y="12"/>
                    </a:lnTo>
                    <a:lnTo>
                      <a:pt x="300" y="8"/>
                    </a:lnTo>
                    <a:lnTo>
                      <a:pt x="304" y="4"/>
                    </a:lnTo>
                    <a:lnTo>
                      <a:pt x="310" y="2"/>
                    </a:lnTo>
                    <a:lnTo>
                      <a:pt x="315" y="0"/>
                    </a:lnTo>
                    <a:lnTo>
                      <a:pt x="321" y="0"/>
                    </a:lnTo>
                    <a:lnTo>
                      <a:pt x="325" y="2"/>
                    </a:lnTo>
                    <a:lnTo>
                      <a:pt x="330" y="2"/>
                    </a:lnTo>
                    <a:lnTo>
                      <a:pt x="334" y="4"/>
                    </a:lnTo>
                    <a:lnTo>
                      <a:pt x="338" y="8"/>
                    </a:lnTo>
                    <a:lnTo>
                      <a:pt x="339" y="12"/>
                    </a:lnTo>
                    <a:lnTo>
                      <a:pt x="343" y="15"/>
                    </a:lnTo>
                    <a:lnTo>
                      <a:pt x="347" y="21"/>
                    </a:lnTo>
                    <a:lnTo>
                      <a:pt x="347" y="26"/>
                    </a:lnTo>
                    <a:lnTo>
                      <a:pt x="349" y="32"/>
                    </a:lnTo>
                    <a:lnTo>
                      <a:pt x="349" y="38"/>
                    </a:lnTo>
                    <a:lnTo>
                      <a:pt x="349" y="43"/>
                    </a:lnTo>
                    <a:lnTo>
                      <a:pt x="347" y="47"/>
                    </a:lnTo>
                    <a:lnTo>
                      <a:pt x="345" y="50"/>
                    </a:lnTo>
                    <a:lnTo>
                      <a:pt x="341" y="54"/>
                    </a:lnTo>
                    <a:lnTo>
                      <a:pt x="339" y="60"/>
                    </a:lnTo>
                    <a:lnTo>
                      <a:pt x="336" y="62"/>
                    </a:lnTo>
                    <a:lnTo>
                      <a:pt x="332" y="65"/>
                    </a:lnTo>
                    <a:lnTo>
                      <a:pt x="326" y="67"/>
                    </a:lnTo>
                    <a:lnTo>
                      <a:pt x="323" y="67"/>
                    </a:lnTo>
                    <a:lnTo>
                      <a:pt x="319" y="67"/>
                    </a:lnTo>
                    <a:lnTo>
                      <a:pt x="315" y="67"/>
                    </a:lnTo>
                    <a:lnTo>
                      <a:pt x="312" y="67"/>
                    </a:lnTo>
                    <a:lnTo>
                      <a:pt x="308" y="75"/>
                    </a:lnTo>
                    <a:lnTo>
                      <a:pt x="312" y="84"/>
                    </a:lnTo>
                    <a:lnTo>
                      <a:pt x="317" y="95"/>
                    </a:lnTo>
                    <a:lnTo>
                      <a:pt x="321" y="110"/>
                    </a:lnTo>
                    <a:lnTo>
                      <a:pt x="317" y="123"/>
                    </a:lnTo>
                    <a:lnTo>
                      <a:pt x="308" y="141"/>
                    </a:lnTo>
                    <a:lnTo>
                      <a:pt x="297" y="160"/>
                    </a:lnTo>
                    <a:lnTo>
                      <a:pt x="287" y="180"/>
                    </a:lnTo>
                    <a:lnTo>
                      <a:pt x="282" y="199"/>
                    </a:lnTo>
                    <a:lnTo>
                      <a:pt x="276" y="219"/>
                    </a:lnTo>
                    <a:lnTo>
                      <a:pt x="278" y="223"/>
                    </a:lnTo>
                    <a:lnTo>
                      <a:pt x="278" y="229"/>
                    </a:lnTo>
                    <a:lnTo>
                      <a:pt x="278" y="234"/>
                    </a:lnTo>
                    <a:lnTo>
                      <a:pt x="274" y="238"/>
                    </a:lnTo>
                    <a:lnTo>
                      <a:pt x="273" y="242"/>
                    </a:lnTo>
                    <a:lnTo>
                      <a:pt x="269" y="245"/>
                    </a:lnTo>
                    <a:lnTo>
                      <a:pt x="265" y="249"/>
                    </a:lnTo>
                    <a:lnTo>
                      <a:pt x="261" y="253"/>
                    </a:lnTo>
                    <a:lnTo>
                      <a:pt x="256" y="255"/>
                    </a:lnTo>
                    <a:lnTo>
                      <a:pt x="252" y="255"/>
                    </a:lnTo>
                    <a:lnTo>
                      <a:pt x="248" y="255"/>
                    </a:lnTo>
                    <a:lnTo>
                      <a:pt x="245" y="253"/>
                    </a:lnTo>
                    <a:lnTo>
                      <a:pt x="243" y="249"/>
                    </a:lnTo>
                    <a:lnTo>
                      <a:pt x="241" y="243"/>
                    </a:lnTo>
                    <a:lnTo>
                      <a:pt x="241" y="240"/>
                    </a:lnTo>
                    <a:lnTo>
                      <a:pt x="241" y="232"/>
                    </a:lnTo>
                    <a:lnTo>
                      <a:pt x="243" y="229"/>
                    </a:lnTo>
                    <a:lnTo>
                      <a:pt x="245" y="223"/>
                    </a:lnTo>
                    <a:lnTo>
                      <a:pt x="247" y="217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4" y="212"/>
                    </a:lnTo>
                    <a:lnTo>
                      <a:pt x="260" y="210"/>
                    </a:lnTo>
                    <a:lnTo>
                      <a:pt x="263" y="206"/>
                    </a:lnTo>
                    <a:lnTo>
                      <a:pt x="265" y="203"/>
                    </a:lnTo>
                    <a:lnTo>
                      <a:pt x="278" y="145"/>
                    </a:lnTo>
                    <a:lnTo>
                      <a:pt x="274" y="143"/>
                    </a:lnTo>
                    <a:lnTo>
                      <a:pt x="222" y="173"/>
                    </a:lnTo>
                    <a:lnTo>
                      <a:pt x="208" y="193"/>
                    </a:lnTo>
                    <a:lnTo>
                      <a:pt x="182" y="232"/>
                    </a:lnTo>
                    <a:lnTo>
                      <a:pt x="154" y="273"/>
                    </a:lnTo>
                    <a:lnTo>
                      <a:pt x="126" y="314"/>
                    </a:lnTo>
                    <a:lnTo>
                      <a:pt x="126" y="319"/>
                    </a:lnTo>
                    <a:lnTo>
                      <a:pt x="130" y="323"/>
                    </a:lnTo>
                    <a:lnTo>
                      <a:pt x="133" y="329"/>
                    </a:lnTo>
                    <a:lnTo>
                      <a:pt x="135" y="334"/>
                    </a:lnTo>
                    <a:lnTo>
                      <a:pt x="135" y="338"/>
                    </a:lnTo>
                    <a:lnTo>
                      <a:pt x="137" y="345"/>
                    </a:lnTo>
                    <a:lnTo>
                      <a:pt x="135" y="351"/>
                    </a:lnTo>
                    <a:lnTo>
                      <a:pt x="135" y="357"/>
                    </a:lnTo>
                    <a:lnTo>
                      <a:pt x="133" y="362"/>
                    </a:lnTo>
                    <a:lnTo>
                      <a:pt x="130" y="368"/>
                    </a:lnTo>
                    <a:lnTo>
                      <a:pt x="78" y="308"/>
                    </a:lnTo>
                    <a:lnTo>
                      <a:pt x="148" y="204"/>
                    </a:lnTo>
                    <a:lnTo>
                      <a:pt x="52" y="269"/>
                    </a:lnTo>
                    <a:lnTo>
                      <a:pt x="0" y="204"/>
                    </a:lnTo>
                    <a:lnTo>
                      <a:pt x="5" y="201"/>
                    </a:lnTo>
                    <a:lnTo>
                      <a:pt x="11" y="199"/>
                    </a:lnTo>
                    <a:lnTo>
                      <a:pt x="16" y="199"/>
                    </a:lnTo>
                    <a:lnTo>
                      <a:pt x="22" y="199"/>
                    </a:lnTo>
                    <a:lnTo>
                      <a:pt x="28" y="203"/>
                    </a:lnTo>
                    <a:lnTo>
                      <a:pt x="33" y="204"/>
                    </a:lnTo>
                    <a:lnTo>
                      <a:pt x="39" y="208"/>
                    </a:lnTo>
                    <a:lnTo>
                      <a:pt x="44" y="214"/>
                    </a:lnTo>
                    <a:lnTo>
                      <a:pt x="52" y="214"/>
                    </a:lnTo>
                    <a:lnTo>
                      <a:pt x="93" y="188"/>
                    </a:lnTo>
                    <a:lnTo>
                      <a:pt x="124" y="167"/>
                    </a:lnTo>
                    <a:lnTo>
                      <a:pt x="163" y="141"/>
                    </a:lnTo>
                    <a:lnTo>
                      <a:pt x="182" y="127"/>
                    </a:lnTo>
                    <a:lnTo>
                      <a:pt x="213" y="67"/>
                    </a:lnTo>
                    <a:lnTo>
                      <a:pt x="165" y="75"/>
                    </a:lnTo>
                    <a:lnTo>
                      <a:pt x="161" y="78"/>
                    </a:lnTo>
                    <a:lnTo>
                      <a:pt x="157" y="82"/>
                    </a:lnTo>
                    <a:lnTo>
                      <a:pt x="154" y="88"/>
                    </a:lnTo>
                    <a:lnTo>
                      <a:pt x="150" y="89"/>
                    </a:lnTo>
                    <a:lnTo>
                      <a:pt x="144" y="93"/>
                    </a:lnTo>
                    <a:lnTo>
                      <a:pt x="141" y="97"/>
                    </a:lnTo>
                    <a:lnTo>
                      <a:pt x="135" y="99"/>
                    </a:lnTo>
                    <a:lnTo>
                      <a:pt x="130" y="99"/>
                    </a:lnTo>
                    <a:lnTo>
                      <a:pt x="126" y="101"/>
                    </a:lnTo>
                    <a:lnTo>
                      <a:pt x="120" y="99"/>
                    </a:lnTo>
                    <a:lnTo>
                      <a:pt x="117" y="97"/>
                    </a:lnTo>
                    <a:lnTo>
                      <a:pt x="115" y="95"/>
                    </a:lnTo>
                    <a:lnTo>
                      <a:pt x="115" y="93"/>
                    </a:lnTo>
                    <a:lnTo>
                      <a:pt x="115" y="89"/>
                    </a:lnTo>
                    <a:lnTo>
                      <a:pt x="117" y="88"/>
                    </a:lnTo>
                    <a:lnTo>
                      <a:pt x="117" y="82"/>
                    </a:lnTo>
                    <a:lnTo>
                      <a:pt x="117" y="78"/>
                    </a:lnTo>
                    <a:lnTo>
                      <a:pt x="120" y="73"/>
                    </a:lnTo>
                    <a:lnTo>
                      <a:pt x="124" y="69"/>
                    </a:lnTo>
                    <a:lnTo>
                      <a:pt x="128" y="65"/>
                    </a:lnTo>
                    <a:lnTo>
                      <a:pt x="131" y="62"/>
                    </a:lnTo>
                    <a:lnTo>
                      <a:pt x="137" y="60"/>
                    </a:lnTo>
                    <a:lnTo>
                      <a:pt x="141" y="60"/>
                    </a:lnTo>
                    <a:lnTo>
                      <a:pt x="146" y="60"/>
                    </a:lnTo>
                    <a:lnTo>
                      <a:pt x="150" y="62"/>
                    </a:lnTo>
                    <a:lnTo>
                      <a:pt x="167" y="60"/>
                    </a:lnTo>
                    <a:lnTo>
                      <a:pt x="187" y="54"/>
                    </a:lnTo>
                    <a:lnTo>
                      <a:pt x="211" y="43"/>
                    </a:lnTo>
                    <a:lnTo>
                      <a:pt x="230" y="34"/>
                    </a:lnTo>
                    <a:lnTo>
                      <a:pt x="247" y="28"/>
                    </a:lnTo>
                    <a:lnTo>
                      <a:pt x="258" y="34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204" name="Group 102">
                <a:extLst>
                  <a:ext uri="{FF2B5EF4-FFF2-40B4-BE49-F238E27FC236}">
                    <a16:creationId xmlns:a16="http://schemas.microsoft.com/office/drawing/2014/main" id="{A329CA5D-F701-1075-F9D1-8F3622976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7" y="1040"/>
                <a:ext cx="160" cy="460"/>
                <a:chOff x="1437" y="1040"/>
                <a:chExt cx="160" cy="460"/>
              </a:xfrm>
            </p:grpSpPr>
            <p:grpSp>
              <p:nvGrpSpPr>
                <p:cNvPr id="7247" name="Group 103">
                  <a:extLst>
                    <a:ext uri="{FF2B5EF4-FFF2-40B4-BE49-F238E27FC236}">
                      <a16:creationId xmlns:a16="http://schemas.microsoft.com/office/drawing/2014/main" id="{BDD1B7F1-9860-314D-B6ED-FF336C871D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3" y="1118"/>
                  <a:ext cx="100" cy="382"/>
                  <a:chOff x="1463" y="1118"/>
                  <a:chExt cx="100" cy="382"/>
                </a:xfrm>
              </p:grpSpPr>
              <p:sp>
                <p:nvSpPr>
                  <p:cNvPr id="81" name="Freeform 104">
                    <a:extLst>
                      <a:ext uri="{FF2B5EF4-FFF2-40B4-BE49-F238E27FC236}">
                        <a16:creationId xmlns:a16="http://schemas.microsoft.com/office/drawing/2014/main" id="{8306F4CE-5C1B-ADC0-A131-A72AFDCA09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7" y="1129"/>
                    <a:ext cx="76" cy="339"/>
                  </a:xfrm>
                  <a:custGeom>
                    <a:avLst/>
                    <a:gdLst>
                      <a:gd name="T0" fmla="*/ 0 w 76"/>
                      <a:gd name="T1" fmla="*/ 334 h 334"/>
                      <a:gd name="T2" fmla="*/ 28 w 76"/>
                      <a:gd name="T3" fmla="*/ 238 h 334"/>
                      <a:gd name="T4" fmla="*/ 65 w 76"/>
                      <a:gd name="T5" fmla="*/ 74 h 334"/>
                      <a:gd name="T6" fmla="*/ 76 w 76"/>
                      <a:gd name="T7" fmla="*/ 24 h 334"/>
                      <a:gd name="T8" fmla="*/ 67 w 76"/>
                      <a:gd name="T9" fmla="*/ 0 h 334"/>
                      <a:gd name="T10" fmla="*/ 61 w 76"/>
                      <a:gd name="T11" fmla="*/ 30 h 334"/>
                      <a:gd name="T12" fmla="*/ 52 w 76"/>
                      <a:gd name="T13" fmla="*/ 48 h 334"/>
                      <a:gd name="T14" fmla="*/ 41 w 76"/>
                      <a:gd name="T15" fmla="*/ 65 h 334"/>
                      <a:gd name="T16" fmla="*/ 17 w 76"/>
                      <a:gd name="T17" fmla="*/ 180 h 334"/>
                      <a:gd name="T18" fmla="*/ 2 w 76"/>
                      <a:gd name="T19" fmla="*/ 269 h 334"/>
                      <a:gd name="T20" fmla="*/ 0 w 76"/>
                      <a:gd name="T21" fmla="*/ 334 h 33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6" h="334">
                        <a:moveTo>
                          <a:pt x="0" y="334"/>
                        </a:moveTo>
                        <a:lnTo>
                          <a:pt x="28" y="238"/>
                        </a:lnTo>
                        <a:lnTo>
                          <a:pt x="65" y="74"/>
                        </a:lnTo>
                        <a:lnTo>
                          <a:pt x="76" y="24"/>
                        </a:lnTo>
                        <a:lnTo>
                          <a:pt x="67" y="0"/>
                        </a:lnTo>
                        <a:lnTo>
                          <a:pt x="61" y="30"/>
                        </a:lnTo>
                        <a:lnTo>
                          <a:pt x="52" y="48"/>
                        </a:lnTo>
                        <a:lnTo>
                          <a:pt x="41" y="65"/>
                        </a:lnTo>
                        <a:lnTo>
                          <a:pt x="17" y="180"/>
                        </a:lnTo>
                        <a:lnTo>
                          <a:pt x="2" y="269"/>
                        </a:lnTo>
                        <a:lnTo>
                          <a:pt x="0" y="334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82" name="Freeform 105">
                    <a:extLst>
                      <a:ext uri="{FF2B5EF4-FFF2-40B4-BE49-F238E27FC236}">
                        <a16:creationId xmlns:a16="http://schemas.microsoft.com/office/drawing/2014/main" id="{F88370BB-6BD6-1CA9-D0EB-95F893FE71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63" y="1136"/>
                    <a:ext cx="84" cy="355"/>
                  </a:xfrm>
                  <a:custGeom>
                    <a:avLst/>
                    <a:gdLst>
                      <a:gd name="T0" fmla="*/ 0 w 84"/>
                      <a:gd name="T1" fmla="*/ 355 h 355"/>
                      <a:gd name="T2" fmla="*/ 35 w 84"/>
                      <a:gd name="T3" fmla="*/ 234 h 355"/>
                      <a:gd name="T4" fmla="*/ 74 w 84"/>
                      <a:gd name="T5" fmla="*/ 73 h 355"/>
                      <a:gd name="T6" fmla="*/ 84 w 84"/>
                      <a:gd name="T7" fmla="*/ 23 h 355"/>
                      <a:gd name="T8" fmla="*/ 67 w 84"/>
                      <a:gd name="T9" fmla="*/ 0 h 355"/>
                      <a:gd name="T10" fmla="*/ 67 w 84"/>
                      <a:gd name="T11" fmla="*/ 28 h 355"/>
                      <a:gd name="T12" fmla="*/ 60 w 84"/>
                      <a:gd name="T13" fmla="*/ 45 h 355"/>
                      <a:gd name="T14" fmla="*/ 45 w 84"/>
                      <a:gd name="T15" fmla="*/ 63 h 355"/>
                      <a:gd name="T16" fmla="*/ 21 w 84"/>
                      <a:gd name="T17" fmla="*/ 178 h 355"/>
                      <a:gd name="T18" fmla="*/ 6 w 84"/>
                      <a:gd name="T19" fmla="*/ 268 h 355"/>
                      <a:gd name="T20" fmla="*/ 0 w 84"/>
                      <a:gd name="T21" fmla="*/ 325 h 355"/>
                      <a:gd name="T22" fmla="*/ 0 w 84"/>
                      <a:gd name="T23" fmla="*/ 355 h 35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84" h="355">
                        <a:moveTo>
                          <a:pt x="0" y="355"/>
                        </a:moveTo>
                        <a:lnTo>
                          <a:pt x="35" y="234"/>
                        </a:lnTo>
                        <a:lnTo>
                          <a:pt x="74" y="73"/>
                        </a:lnTo>
                        <a:lnTo>
                          <a:pt x="84" y="23"/>
                        </a:lnTo>
                        <a:lnTo>
                          <a:pt x="67" y="0"/>
                        </a:lnTo>
                        <a:lnTo>
                          <a:pt x="67" y="28"/>
                        </a:lnTo>
                        <a:lnTo>
                          <a:pt x="60" y="45"/>
                        </a:lnTo>
                        <a:lnTo>
                          <a:pt x="45" y="63"/>
                        </a:lnTo>
                        <a:lnTo>
                          <a:pt x="21" y="178"/>
                        </a:lnTo>
                        <a:lnTo>
                          <a:pt x="6" y="268"/>
                        </a:lnTo>
                        <a:lnTo>
                          <a:pt x="0" y="325"/>
                        </a:lnTo>
                        <a:lnTo>
                          <a:pt x="0" y="3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grpSp>
                <p:nvGrpSpPr>
                  <p:cNvPr id="7258" name="Group 106">
                    <a:extLst>
                      <a:ext uri="{FF2B5EF4-FFF2-40B4-BE49-F238E27FC236}">
                        <a16:creationId xmlns:a16="http://schemas.microsoft.com/office/drawing/2014/main" id="{B743606F-FC62-37F2-71B2-81A02A0D9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95" y="1118"/>
                    <a:ext cx="68" cy="382"/>
                    <a:chOff x="1495" y="1118"/>
                    <a:chExt cx="68" cy="382"/>
                  </a:xfrm>
                </p:grpSpPr>
                <p:grpSp>
                  <p:nvGrpSpPr>
                    <p:cNvPr id="7259" name="Group 107">
                      <a:extLst>
                        <a:ext uri="{FF2B5EF4-FFF2-40B4-BE49-F238E27FC236}">
                          <a16:creationId xmlns:a16="http://schemas.microsoft.com/office/drawing/2014/main" id="{DE9F3724-E199-14E0-A63C-1F76168F506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95" y="1118"/>
                      <a:ext cx="68" cy="382"/>
                      <a:chOff x="1495" y="1118"/>
                      <a:chExt cx="68" cy="382"/>
                    </a:xfrm>
                  </p:grpSpPr>
                  <p:grpSp>
                    <p:nvGrpSpPr>
                      <p:cNvPr id="7272" name="Group 108">
                        <a:extLst>
                          <a:ext uri="{FF2B5EF4-FFF2-40B4-BE49-F238E27FC236}">
                            <a16:creationId xmlns:a16="http://schemas.microsoft.com/office/drawing/2014/main" id="{84A4DC02-0068-7B28-5D26-8DB24BE3387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95" y="1118"/>
                        <a:ext cx="68" cy="382"/>
                        <a:chOff x="1495" y="1118"/>
                        <a:chExt cx="68" cy="382"/>
                      </a:xfrm>
                    </p:grpSpPr>
                    <p:sp>
                      <p:nvSpPr>
                        <p:cNvPr id="100" name="Freeform 109">
                          <a:extLst>
                            <a:ext uri="{FF2B5EF4-FFF2-40B4-BE49-F238E27FC236}">
                              <a16:creationId xmlns:a16="http://schemas.microsoft.com/office/drawing/2014/main" id="{CDC31283-DD2F-87BE-3529-47A8867725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97" y="1118"/>
                          <a:ext cx="66" cy="363"/>
                        </a:xfrm>
                        <a:custGeom>
                          <a:avLst/>
                          <a:gdLst>
                            <a:gd name="T0" fmla="*/ 1 w 66"/>
                            <a:gd name="T1" fmla="*/ 33 h 363"/>
                            <a:gd name="T2" fmla="*/ 59 w 66"/>
                            <a:gd name="T3" fmla="*/ 363 h 363"/>
                            <a:gd name="T4" fmla="*/ 66 w 66"/>
                            <a:gd name="T5" fmla="*/ 336 h 363"/>
                            <a:gd name="T6" fmla="*/ 66 w 66"/>
                            <a:gd name="T7" fmla="*/ 293 h 363"/>
                            <a:gd name="T8" fmla="*/ 61 w 66"/>
                            <a:gd name="T9" fmla="*/ 243 h 363"/>
                            <a:gd name="T10" fmla="*/ 46 w 66"/>
                            <a:gd name="T11" fmla="*/ 152 h 363"/>
                            <a:gd name="T12" fmla="*/ 33 w 66"/>
                            <a:gd name="T13" fmla="*/ 67 h 363"/>
                            <a:gd name="T14" fmla="*/ 26 w 66"/>
                            <a:gd name="T15" fmla="*/ 59 h 363"/>
                            <a:gd name="T16" fmla="*/ 16 w 66"/>
                            <a:gd name="T17" fmla="*/ 50 h 363"/>
                            <a:gd name="T18" fmla="*/ 0 w 66"/>
                            <a:gd name="T19" fmla="*/ 0 h 363"/>
                            <a:gd name="T20" fmla="*/ 1 w 66"/>
                            <a:gd name="T21" fmla="*/ 33 h 363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6" h="363">
                              <a:moveTo>
                                <a:pt x="1" y="33"/>
                              </a:moveTo>
                              <a:lnTo>
                                <a:pt x="59" y="363"/>
                              </a:lnTo>
                              <a:lnTo>
                                <a:pt x="66" y="336"/>
                              </a:lnTo>
                              <a:lnTo>
                                <a:pt x="66" y="293"/>
                              </a:lnTo>
                              <a:lnTo>
                                <a:pt x="61" y="243"/>
                              </a:lnTo>
                              <a:lnTo>
                                <a:pt x="46" y="152"/>
                              </a:lnTo>
                              <a:lnTo>
                                <a:pt x="33" y="67"/>
                              </a:lnTo>
                              <a:lnTo>
                                <a:pt x="26" y="59"/>
                              </a:lnTo>
                              <a:lnTo>
                                <a:pt x="16" y="50"/>
                              </a:lnTo>
                              <a:lnTo>
                                <a:pt x="0" y="0"/>
                              </a:lnTo>
                              <a:lnTo>
                                <a:pt x="1" y="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F3F3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01" name="Freeform 110">
                          <a:extLst>
                            <a:ext uri="{FF2B5EF4-FFF2-40B4-BE49-F238E27FC236}">
                              <a16:creationId xmlns:a16="http://schemas.microsoft.com/office/drawing/2014/main" id="{D401A77C-4296-6D03-BA61-E986FD3569F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495" y="1122"/>
                          <a:ext cx="67" cy="378"/>
                        </a:xfrm>
                        <a:custGeom>
                          <a:avLst/>
                          <a:gdLst>
                            <a:gd name="T0" fmla="*/ 0 w 67"/>
                            <a:gd name="T1" fmla="*/ 35 h 378"/>
                            <a:gd name="T2" fmla="*/ 55 w 67"/>
                            <a:gd name="T3" fmla="*/ 378 h 378"/>
                            <a:gd name="T4" fmla="*/ 67 w 67"/>
                            <a:gd name="T5" fmla="*/ 335 h 378"/>
                            <a:gd name="T6" fmla="*/ 65 w 67"/>
                            <a:gd name="T7" fmla="*/ 294 h 378"/>
                            <a:gd name="T8" fmla="*/ 61 w 67"/>
                            <a:gd name="T9" fmla="*/ 243 h 378"/>
                            <a:gd name="T10" fmla="*/ 46 w 67"/>
                            <a:gd name="T11" fmla="*/ 154 h 378"/>
                            <a:gd name="T12" fmla="*/ 33 w 67"/>
                            <a:gd name="T13" fmla="*/ 68 h 378"/>
                            <a:gd name="T14" fmla="*/ 26 w 67"/>
                            <a:gd name="T15" fmla="*/ 61 h 378"/>
                            <a:gd name="T16" fmla="*/ 16 w 67"/>
                            <a:gd name="T17" fmla="*/ 52 h 378"/>
                            <a:gd name="T18" fmla="*/ 3 w 67"/>
                            <a:gd name="T19" fmla="*/ 0 h 378"/>
                            <a:gd name="T20" fmla="*/ 0 w 67"/>
                            <a:gd name="T21" fmla="*/ 35 h 378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7" h="378">
                              <a:moveTo>
                                <a:pt x="0" y="35"/>
                              </a:moveTo>
                              <a:lnTo>
                                <a:pt x="55" y="378"/>
                              </a:lnTo>
                              <a:lnTo>
                                <a:pt x="67" y="335"/>
                              </a:lnTo>
                              <a:lnTo>
                                <a:pt x="65" y="294"/>
                              </a:lnTo>
                              <a:lnTo>
                                <a:pt x="61" y="243"/>
                              </a:lnTo>
                              <a:lnTo>
                                <a:pt x="46" y="154"/>
                              </a:lnTo>
                              <a:lnTo>
                                <a:pt x="33" y="68"/>
                              </a:lnTo>
                              <a:lnTo>
                                <a:pt x="26" y="61"/>
                              </a:lnTo>
                              <a:lnTo>
                                <a:pt x="16" y="52"/>
                              </a:lnTo>
                              <a:lnTo>
                                <a:pt x="3" y="0"/>
                              </a:lnTo>
                              <a:lnTo>
                                <a:pt x="0" y="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F8F8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102" name="Freeform 111">
                          <a:extLst>
                            <a:ext uri="{FF2B5EF4-FFF2-40B4-BE49-F238E27FC236}">
                              <a16:creationId xmlns:a16="http://schemas.microsoft.com/office/drawing/2014/main" id="{DCC10A4A-0461-2AE6-FC1C-6A4458B1C22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2" y="1174"/>
                          <a:ext cx="60" cy="283"/>
                        </a:xfrm>
                        <a:custGeom>
                          <a:avLst/>
                          <a:gdLst>
                            <a:gd name="T0" fmla="*/ 0 w 60"/>
                            <a:gd name="T1" fmla="*/ 20 h 283"/>
                            <a:gd name="T2" fmla="*/ 6 w 60"/>
                            <a:gd name="T3" fmla="*/ 59 h 283"/>
                            <a:gd name="T4" fmla="*/ 28 w 60"/>
                            <a:gd name="T5" fmla="*/ 53 h 283"/>
                            <a:gd name="T6" fmla="*/ 35 w 60"/>
                            <a:gd name="T7" fmla="*/ 109 h 283"/>
                            <a:gd name="T8" fmla="*/ 43 w 60"/>
                            <a:gd name="T9" fmla="*/ 166 h 283"/>
                            <a:gd name="T10" fmla="*/ 52 w 60"/>
                            <a:gd name="T11" fmla="*/ 224 h 283"/>
                            <a:gd name="T12" fmla="*/ 60 w 60"/>
                            <a:gd name="T13" fmla="*/ 283 h 283"/>
                            <a:gd name="T14" fmla="*/ 58 w 60"/>
                            <a:gd name="T15" fmla="*/ 242 h 283"/>
                            <a:gd name="T16" fmla="*/ 54 w 60"/>
                            <a:gd name="T17" fmla="*/ 191 h 283"/>
                            <a:gd name="T18" fmla="*/ 39 w 60"/>
                            <a:gd name="T19" fmla="*/ 102 h 283"/>
                            <a:gd name="T20" fmla="*/ 26 w 60"/>
                            <a:gd name="T21" fmla="*/ 16 h 283"/>
                            <a:gd name="T22" fmla="*/ 19 w 60"/>
                            <a:gd name="T23" fmla="*/ 9 h 283"/>
                            <a:gd name="T24" fmla="*/ 9 w 60"/>
                            <a:gd name="T25" fmla="*/ 0 h 283"/>
                            <a:gd name="T26" fmla="*/ 2 w 60"/>
                            <a:gd name="T27" fmla="*/ 9 h 283"/>
                            <a:gd name="T28" fmla="*/ 0 w 60"/>
                            <a:gd name="T29" fmla="*/ 20 h 283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0" t="0" r="r" b="b"/>
                          <a:pathLst>
                            <a:path w="60" h="283">
                              <a:moveTo>
                                <a:pt x="0" y="20"/>
                              </a:moveTo>
                              <a:lnTo>
                                <a:pt x="6" y="59"/>
                              </a:lnTo>
                              <a:lnTo>
                                <a:pt x="28" y="53"/>
                              </a:lnTo>
                              <a:lnTo>
                                <a:pt x="35" y="109"/>
                              </a:lnTo>
                              <a:lnTo>
                                <a:pt x="43" y="166"/>
                              </a:lnTo>
                              <a:lnTo>
                                <a:pt x="52" y="224"/>
                              </a:lnTo>
                              <a:lnTo>
                                <a:pt x="60" y="283"/>
                              </a:lnTo>
                              <a:lnTo>
                                <a:pt x="58" y="242"/>
                              </a:lnTo>
                              <a:lnTo>
                                <a:pt x="54" y="191"/>
                              </a:lnTo>
                              <a:lnTo>
                                <a:pt x="39" y="102"/>
                              </a:lnTo>
                              <a:lnTo>
                                <a:pt x="26" y="16"/>
                              </a:lnTo>
                              <a:lnTo>
                                <a:pt x="19" y="9"/>
                              </a:lnTo>
                              <a:lnTo>
                                <a:pt x="9" y="0"/>
                              </a:lnTo>
                              <a:lnTo>
                                <a:pt x="2" y="9"/>
                              </a:lnTo>
                              <a:lnTo>
                                <a:pt x="0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98" name="Freeform 112">
                        <a:extLst>
                          <a:ext uri="{FF2B5EF4-FFF2-40B4-BE49-F238E27FC236}">
                            <a16:creationId xmlns:a16="http://schemas.microsoft.com/office/drawing/2014/main" id="{0D255046-2A16-319D-45D8-61233596BF1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8" y="1225"/>
                        <a:ext cx="26" cy="38"/>
                      </a:xfrm>
                      <a:custGeom>
                        <a:avLst/>
                        <a:gdLst>
                          <a:gd name="T0" fmla="*/ 26 w 26"/>
                          <a:gd name="T1" fmla="*/ 38 h 38"/>
                          <a:gd name="T2" fmla="*/ 22 w 26"/>
                          <a:gd name="T3" fmla="*/ 2 h 38"/>
                          <a:gd name="T4" fmla="*/ 0 w 26"/>
                          <a:gd name="T5" fmla="*/ 10 h 38"/>
                          <a:gd name="T6" fmla="*/ 0 w 26"/>
                          <a:gd name="T7" fmla="*/ 4 h 38"/>
                          <a:gd name="T8" fmla="*/ 9 w 26"/>
                          <a:gd name="T9" fmla="*/ 6 h 38"/>
                          <a:gd name="T10" fmla="*/ 24 w 26"/>
                          <a:gd name="T11" fmla="*/ 0 h 38"/>
                          <a:gd name="T12" fmla="*/ 26 w 26"/>
                          <a:gd name="T13" fmla="*/ 38 h 3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6" h="38">
                            <a:moveTo>
                              <a:pt x="26" y="38"/>
                            </a:moveTo>
                            <a:lnTo>
                              <a:pt x="22" y="2"/>
                            </a:lnTo>
                            <a:lnTo>
                              <a:pt x="0" y="10"/>
                            </a:lnTo>
                            <a:lnTo>
                              <a:pt x="0" y="4"/>
                            </a:lnTo>
                            <a:lnTo>
                              <a:pt x="9" y="6"/>
                            </a:lnTo>
                            <a:lnTo>
                              <a:pt x="24" y="0"/>
                            </a:lnTo>
                            <a:lnTo>
                              <a:pt x="26" y="3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s-CL" sz="2400" kern="0">
                          <a:solidFill>
                            <a:srgbClr val="40458C"/>
                          </a:solidFill>
                          <a:latin typeface="Tahom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99" name="Freeform 113">
                        <a:extLst>
                          <a:ext uri="{FF2B5EF4-FFF2-40B4-BE49-F238E27FC236}">
                            <a16:creationId xmlns:a16="http://schemas.microsoft.com/office/drawing/2014/main" id="{B9A48777-CDCF-FC29-B173-C68C5275D6B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4" y="1211"/>
                        <a:ext cx="13" cy="79"/>
                      </a:xfrm>
                      <a:custGeom>
                        <a:avLst/>
                        <a:gdLst>
                          <a:gd name="T0" fmla="*/ 13 w 13"/>
                          <a:gd name="T1" fmla="*/ 79 h 79"/>
                          <a:gd name="T2" fmla="*/ 7 w 13"/>
                          <a:gd name="T3" fmla="*/ 40 h 79"/>
                          <a:gd name="T4" fmla="*/ 4 w 13"/>
                          <a:gd name="T5" fmla="*/ 18 h 79"/>
                          <a:gd name="T6" fmla="*/ 0 w 13"/>
                          <a:gd name="T7" fmla="*/ 0 h 79"/>
                          <a:gd name="T8" fmla="*/ 0 w 13"/>
                          <a:gd name="T9" fmla="*/ 7 h 79"/>
                          <a:gd name="T10" fmla="*/ 13 w 13"/>
                          <a:gd name="T11" fmla="*/ 79 h 7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3" h="79">
                            <a:moveTo>
                              <a:pt x="13" y="79"/>
                            </a:moveTo>
                            <a:lnTo>
                              <a:pt x="7" y="40"/>
                            </a:lnTo>
                            <a:lnTo>
                              <a:pt x="4" y="18"/>
                            </a:lnTo>
                            <a:lnTo>
                              <a:pt x="0" y="0"/>
                            </a:lnTo>
                            <a:lnTo>
                              <a:pt x="0" y="7"/>
                            </a:lnTo>
                            <a:lnTo>
                              <a:pt x="13" y="7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s-CL" sz="2400" kern="0">
                          <a:solidFill>
                            <a:srgbClr val="40458C"/>
                          </a:solidFill>
                          <a:latin typeface="Tahoma" panose="020B060403050404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260" name="Group 114">
                      <a:extLst>
                        <a:ext uri="{FF2B5EF4-FFF2-40B4-BE49-F238E27FC236}">
                          <a16:creationId xmlns:a16="http://schemas.microsoft.com/office/drawing/2014/main" id="{2C5440AC-4527-1436-6A06-64FAF635AA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06" y="1188"/>
                      <a:ext cx="22" cy="39"/>
                      <a:chOff x="1506" y="1188"/>
                      <a:chExt cx="22" cy="39"/>
                    </a:xfrm>
                  </p:grpSpPr>
                  <p:grpSp>
                    <p:nvGrpSpPr>
                      <p:cNvPr id="7261" name="Group 115">
                        <a:extLst>
                          <a:ext uri="{FF2B5EF4-FFF2-40B4-BE49-F238E27FC236}">
                            <a16:creationId xmlns:a16="http://schemas.microsoft.com/office/drawing/2014/main" id="{A418B3AA-FBBE-FD62-4AB1-A5F4C85F316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10" y="1205"/>
                        <a:ext cx="18" cy="22"/>
                        <a:chOff x="1510" y="1205"/>
                        <a:chExt cx="18" cy="22"/>
                      </a:xfrm>
                    </p:grpSpPr>
                    <p:sp>
                      <p:nvSpPr>
                        <p:cNvPr id="90" name="Oval 116">
                          <a:extLst>
                            <a:ext uri="{FF2B5EF4-FFF2-40B4-BE49-F238E27FC236}">
                              <a16:creationId xmlns:a16="http://schemas.microsoft.com/office/drawing/2014/main" id="{B4FB7A13-95FE-7B9B-6D54-AB892B90C7C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0" y="1205"/>
                          <a:ext cx="18" cy="19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Oval 117">
                          <a:extLst>
                            <a:ext uri="{FF2B5EF4-FFF2-40B4-BE49-F238E27FC236}">
                              <a16:creationId xmlns:a16="http://schemas.microsoft.com/office/drawing/2014/main" id="{55FC0E74-657F-CB9C-0923-3F3F6DBB3C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0" y="1214"/>
                          <a:ext cx="18" cy="20"/>
                        </a:xfrm>
                        <a:prstGeom prst="ellipse">
                          <a:avLst/>
                        </a:prstGeom>
                        <a:solidFill>
                          <a:srgbClr val="5F5F5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Oval 118">
                          <a:extLst>
                            <a:ext uri="{FF2B5EF4-FFF2-40B4-BE49-F238E27FC236}">
                              <a16:creationId xmlns:a16="http://schemas.microsoft.com/office/drawing/2014/main" id="{C297413A-A1D0-D1BA-B30E-9A66B3347CD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10" y="1205"/>
                          <a:ext cx="18" cy="20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Arc 119">
                          <a:extLst>
                            <a:ext uri="{FF2B5EF4-FFF2-40B4-BE49-F238E27FC236}">
                              <a16:creationId xmlns:a16="http://schemas.microsoft.com/office/drawing/2014/main" id="{D61B6C38-B13F-DEA1-1B32-E720B4AE13D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10" y="1217"/>
                          <a:ext cx="11" cy="8"/>
                        </a:xfrm>
                        <a:custGeom>
                          <a:avLst/>
                          <a:gdLst>
                            <a:gd name="T0" fmla="*/ 0 w 29996"/>
                            <a:gd name="T1" fmla="*/ 0 h 21600"/>
                            <a:gd name="T2" fmla="*/ 0 w 29996"/>
                            <a:gd name="T3" fmla="*/ 0 h 21600"/>
                            <a:gd name="T4" fmla="*/ 0 w 2999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29996" h="21600" fill="none" extrusionOk="0">
                              <a:moveTo>
                                <a:pt x="29996" y="19901"/>
                              </a:moveTo>
                              <a:cubicBezTo>
                                <a:pt x="27338" y="21022"/>
                                <a:pt x="24484" y="21599"/>
                                <a:pt x="21600" y="21599"/>
                              </a:cubicBezTo>
                              <a:cubicBezTo>
                                <a:pt x="9670" y="21599"/>
                                <a:pt x="-1" y="11929"/>
                                <a:pt x="-1" y="-1"/>
                              </a:cubicBezTo>
                            </a:path>
                            <a:path w="29996" h="21600" stroke="0" extrusionOk="0">
                              <a:moveTo>
                                <a:pt x="29996" y="19901"/>
                              </a:moveTo>
                              <a:cubicBezTo>
                                <a:pt x="27338" y="21022"/>
                                <a:pt x="24484" y="21599"/>
                                <a:pt x="21600" y="21599"/>
                              </a:cubicBezTo>
                              <a:cubicBezTo>
                                <a:pt x="9670" y="21599"/>
                                <a:pt x="-1" y="11929"/>
                                <a:pt x="-1" y="-1"/>
                              </a:cubicBezTo>
                              <a:lnTo>
                                <a:pt x="21600" y="0"/>
                              </a:lnTo>
                              <a:lnTo>
                                <a:pt x="29996" y="1990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94" name="Arc 120">
                          <a:extLst>
                            <a:ext uri="{FF2B5EF4-FFF2-40B4-BE49-F238E27FC236}">
                              <a16:creationId xmlns:a16="http://schemas.microsoft.com/office/drawing/2014/main" id="{3CF5A7A7-059A-C002-08F1-9A842867BDB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17" y="1205"/>
                          <a:ext cx="9" cy="12"/>
                        </a:xfrm>
                        <a:custGeom>
                          <a:avLst/>
                          <a:gdLst>
                            <a:gd name="T0" fmla="*/ 0 w 26768"/>
                            <a:gd name="T1" fmla="*/ 0 h 21600"/>
                            <a:gd name="T2" fmla="*/ 0 w 26768"/>
                            <a:gd name="T3" fmla="*/ 0 h 21600"/>
                            <a:gd name="T4" fmla="*/ 0 w 26768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26768" h="21600" fill="none" extrusionOk="0">
                              <a:moveTo>
                                <a:pt x="0" y="661"/>
                              </a:moveTo>
                              <a:cubicBezTo>
                                <a:pt x="1733" y="222"/>
                                <a:pt x="3515" y="0"/>
                                <a:pt x="5304" y="0"/>
                              </a:cubicBezTo>
                              <a:cubicBezTo>
                                <a:pt x="16296" y="0"/>
                                <a:pt x="25535" y="8255"/>
                                <a:pt x="26767" y="19179"/>
                              </a:cubicBezTo>
                            </a:path>
                            <a:path w="26768" h="21600" stroke="0" extrusionOk="0">
                              <a:moveTo>
                                <a:pt x="0" y="661"/>
                              </a:moveTo>
                              <a:cubicBezTo>
                                <a:pt x="1733" y="222"/>
                                <a:pt x="3515" y="0"/>
                                <a:pt x="5304" y="0"/>
                              </a:cubicBezTo>
                              <a:cubicBezTo>
                                <a:pt x="16296" y="0"/>
                                <a:pt x="25535" y="8255"/>
                                <a:pt x="26767" y="19179"/>
                              </a:cubicBezTo>
                              <a:lnTo>
                                <a:pt x="5304" y="21600"/>
                              </a:lnTo>
                              <a:lnTo>
                                <a:pt x="0" y="6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95" name="Freeform 121">
                          <a:extLst>
                            <a:ext uri="{FF2B5EF4-FFF2-40B4-BE49-F238E27FC236}">
                              <a16:creationId xmlns:a16="http://schemas.microsoft.com/office/drawing/2014/main" id="{2925D491-B8C8-278D-D998-07EA4263065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13" y="1214"/>
                          <a:ext cx="11" cy="17"/>
                        </a:xfrm>
                        <a:custGeom>
                          <a:avLst/>
                          <a:gdLst>
                            <a:gd name="T0" fmla="*/ 11 w 11"/>
                            <a:gd name="T1" fmla="*/ 15 h 17"/>
                            <a:gd name="T2" fmla="*/ 4 w 11"/>
                            <a:gd name="T3" fmla="*/ 0 h 17"/>
                            <a:gd name="T4" fmla="*/ 2 w 11"/>
                            <a:gd name="T5" fmla="*/ 0 h 17"/>
                            <a:gd name="T6" fmla="*/ 0 w 11"/>
                            <a:gd name="T7" fmla="*/ 2 h 17"/>
                            <a:gd name="T8" fmla="*/ 8 w 11"/>
                            <a:gd name="T9" fmla="*/ 17 h 17"/>
                            <a:gd name="T10" fmla="*/ 10 w 11"/>
                            <a:gd name="T11" fmla="*/ 17 h 17"/>
                            <a:gd name="T12" fmla="*/ 11 w 11"/>
                            <a:gd name="T13" fmla="*/ 15 h 1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11" h="17">
                              <a:moveTo>
                                <a:pt x="11" y="15"/>
                              </a:moveTo>
                              <a:lnTo>
                                <a:pt x="4" y="0"/>
                              </a:lnTo>
                              <a:lnTo>
                                <a:pt x="2" y="0"/>
                              </a:lnTo>
                              <a:lnTo>
                                <a:pt x="0" y="2"/>
                              </a:lnTo>
                              <a:lnTo>
                                <a:pt x="8" y="17"/>
                              </a:lnTo>
                              <a:lnTo>
                                <a:pt x="10" y="17"/>
                              </a:lnTo>
                              <a:lnTo>
                                <a:pt x="11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F5F5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96" name="Freeform 122">
                          <a:extLst>
                            <a:ext uri="{FF2B5EF4-FFF2-40B4-BE49-F238E27FC236}">
                              <a16:creationId xmlns:a16="http://schemas.microsoft.com/office/drawing/2014/main" id="{E2C3CD32-ED11-D4D8-4537-93FA382F734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13" y="1214"/>
                          <a:ext cx="8" cy="15"/>
                        </a:xfrm>
                        <a:custGeom>
                          <a:avLst/>
                          <a:gdLst>
                            <a:gd name="T0" fmla="*/ 2 w 8"/>
                            <a:gd name="T1" fmla="*/ 0 h 15"/>
                            <a:gd name="T2" fmla="*/ 0 w 8"/>
                            <a:gd name="T3" fmla="*/ 2 h 15"/>
                            <a:gd name="T4" fmla="*/ 8 w 8"/>
                            <a:gd name="T5" fmla="*/ 15 h 15"/>
                            <a:gd name="T6" fmla="*/ 0 w 8"/>
                            <a:gd name="T7" fmla="*/ 2 h 15"/>
                            <a:gd name="T8" fmla="*/ 2 w 8"/>
                            <a:gd name="T9" fmla="*/ 0 h 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8" h="15">
                              <a:moveTo>
                                <a:pt x="2" y="0"/>
                              </a:moveTo>
                              <a:lnTo>
                                <a:pt x="0" y="2"/>
                              </a:lnTo>
                              <a:lnTo>
                                <a:pt x="8" y="15"/>
                              </a:lnTo>
                              <a:lnTo>
                                <a:pt x="0" y="2"/>
                              </a:lnTo>
                              <a:lnTo>
                                <a:pt x="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262" name="Group 123">
                        <a:extLst>
                          <a:ext uri="{FF2B5EF4-FFF2-40B4-BE49-F238E27FC236}">
                            <a16:creationId xmlns:a16="http://schemas.microsoft.com/office/drawing/2014/main" id="{FAE52A5F-EABF-8E7D-80DC-262123D4178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06" y="1188"/>
                        <a:ext cx="17" cy="8"/>
                        <a:chOff x="1506" y="1188"/>
                        <a:chExt cx="17" cy="8"/>
                      </a:xfrm>
                    </p:grpSpPr>
                    <p:sp>
                      <p:nvSpPr>
                        <p:cNvPr id="88" name="Freeform 124">
                          <a:extLst>
                            <a:ext uri="{FF2B5EF4-FFF2-40B4-BE49-F238E27FC236}">
                              <a16:creationId xmlns:a16="http://schemas.microsoft.com/office/drawing/2014/main" id="{773D7953-0C0F-38FB-78DF-FCEF0270F04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6" y="1195"/>
                          <a:ext cx="17" cy="8"/>
                        </a:xfrm>
                        <a:custGeom>
                          <a:avLst/>
                          <a:gdLst>
                            <a:gd name="T0" fmla="*/ 17 w 17"/>
                            <a:gd name="T1" fmla="*/ 4 h 8"/>
                            <a:gd name="T2" fmla="*/ 0 w 17"/>
                            <a:gd name="T3" fmla="*/ 8 h 8"/>
                            <a:gd name="T4" fmla="*/ 0 w 17"/>
                            <a:gd name="T5" fmla="*/ 4 h 8"/>
                            <a:gd name="T6" fmla="*/ 17 w 17"/>
                            <a:gd name="T7" fmla="*/ 0 h 8"/>
                            <a:gd name="T8" fmla="*/ 17 w 17"/>
                            <a:gd name="T9" fmla="*/ 4 h 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7" h="8">
                              <a:moveTo>
                                <a:pt x="17" y="4"/>
                              </a:moveTo>
                              <a:lnTo>
                                <a:pt x="0" y="8"/>
                              </a:lnTo>
                              <a:lnTo>
                                <a:pt x="0" y="4"/>
                              </a:lnTo>
                              <a:lnTo>
                                <a:pt x="17" y="0"/>
                              </a:lnTo>
                              <a:lnTo>
                                <a:pt x="17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89" name="Freeform 125">
                          <a:extLst>
                            <a:ext uri="{FF2B5EF4-FFF2-40B4-BE49-F238E27FC236}">
                              <a16:creationId xmlns:a16="http://schemas.microsoft.com/office/drawing/2014/main" id="{A26EE632-A307-B86F-C5FD-C76FEFB1C84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06" y="1195"/>
                          <a:ext cx="17" cy="8"/>
                        </a:xfrm>
                        <a:custGeom>
                          <a:avLst/>
                          <a:gdLst>
                            <a:gd name="T0" fmla="*/ 17 w 17"/>
                            <a:gd name="T1" fmla="*/ 4 h 8"/>
                            <a:gd name="T2" fmla="*/ 0 w 17"/>
                            <a:gd name="T3" fmla="*/ 8 h 8"/>
                            <a:gd name="T4" fmla="*/ 0 w 17"/>
                            <a:gd name="T5" fmla="*/ 4 h 8"/>
                            <a:gd name="T6" fmla="*/ 17 w 17"/>
                            <a:gd name="T7" fmla="*/ 0 h 8"/>
                            <a:gd name="T8" fmla="*/ 17 w 17"/>
                            <a:gd name="T9" fmla="*/ 4 h 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7" h="8">
                              <a:moveTo>
                                <a:pt x="17" y="4"/>
                              </a:moveTo>
                              <a:lnTo>
                                <a:pt x="0" y="8"/>
                              </a:lnTo>
                              <a:lnTo>
                                <a:pt x="0" y="4"/>
                              </a:lnTo>
                              <a:lnTo>
                                <a:pt x="17" y="0"/>
                              </a:lnTo>
                              <a:lnTo>
                                <a:pt x="17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48" name="Group 126">
                  <a:extLst>
                    <a:ext uri="{FF2B5EF4-FFF2-40B4-BE49-F238E27FC236}">
                      <a16:creationId xmlns:a16="http://schemas.microsoft.com/office/drawing/2014/main" id="{39A4E0BE-0839-814F-C394-83CB399066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7" y="1059"/>
                  <a:ext cx="74" cy="133"/>
                  <a:chOff x="1437" y="1059"/>
                  <a:chExt cx="74" cy="133"/>
                </a:xfrm>
              </p:grpSpPr>
              <p:sp>
                <p:nvSpPr>
                  <p:cNvPr id="78" name="Freeform 127">
                    <a:extLst>
                      <a:ext uri="{FF2B5EF4-FFF2-40B4-BE49-F238E27FC236}">
                        <a16:creationId xmlns:a16="http://schemas.microsoft.com/office/drawing/2014/main" id="{C2395523-2E38-18CA-96E8-117E2C55D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7" y="1059"/>
                    <a:ext cx="74" cy="133"/>
                  </a:xfrm>
                  <a:custGeom>
                    <a:avLst/>
                    <a:gdLst>
                      <a:gd name="T0" fmla="*/ 69 w 74"/>
                      <a:gd name="T1" fmla="*/ 124 h 133"/>
                      <a:gd name="T2" fmla="*/ 71 w 74"/>
                      <a:gd name="T3" fmla="*/ 96 h 133"/>
                      <a:gd name="T4" fmla="*/ 65 w 74"/>
                      <a:gd name="T5" fmla="*/ 72 h 133"/>
                      <a:gd name="T6" fmla="*/ 67 w 74"/>
                      <a:gd name="T7" fmla="*/ 57 h 133"/>
                      <a:gd name="T8" fmla="*/ 69 w 74"/>
                      <a:gd name="T9" fmla="*/ 42 h 133"/>
                      <a:gd name="T10" fmla="*/ 67 w 74"/>
                      <a:gd name="T11" fmla="*/ 29 h 133"/>
                      <a:gd name="T12" fmla="*/ 61 w 74"/>
                      <a:gd name="T13" fmla="*/ 14 h 133"/>
                      <a:gd name="T14" fmla="*/ 52 w 74"/>
                      <a:gd name="T15" fmla="*/ 5 h 133"/>
                      <a:gd name="T16" fmla="*/ 47 w 74"/>
                      <a:gd name="T17" fmla="*/ 1 h 133"/>
                      <a:gd name="T18" fmla="*/ 39 w 74"/>
                      <a:gd name="T19" fmla="*/ 0 h 133"/>
                      <a:gd name="T20" fmla="*/ 32 w 74"/>
                      <a:gd name="T21" fmla="*/ 0 h 133"/>
                      <a:gd name="T22" fmla="*/ 26 w 74"/>
                      <a:gd name="T23" fmla="*/ 0 h 133"/>
                      <a:gd name="T24" fmla="*/ 21 w 74"/>
                      <a:gd name="T25" fmla="*/ 1 h 133"/>
                      <a:gd name="T26" fmla="*/ 15 w 74"/>
                      <a:gd name="T27" fmla="*/ 5 h 133"/>
                      <a:gd name="T28" fmla="*/ 11 w 74"/>
                      <a:gd name="T29" fmla="*/ 11 h 133"/>
                      <a:gd name="T30" fmla="*/ 6 w 74"/>
                      <a:gd name="T31" fmla="*/ 18 h 133"/>
                      <a:gd name="T32" fmla="*/ 4 w 74"/>
                      <a:gd name="T33" fmla="*/ 26 h 133"/>
                      <a:gd name="T34" fmla="*/ 0 w 74"/>
                      <a:gd name="T35" fmla="*/ 38 h 133"/>
                      <a:gd name="T36" fmla="*/ 0 w 74"/>
                      <a:gd name="T37" fmla="*/ 55 h 133"/>
                      <a:gd name="T38" fmla="*/ 13 w 74"/>
                      <a:gd name="T39" fmla="*/ 59 h 133"/>
                      <a:gd name="T40" fmla="*/ 15 w 74"/>
                      <a:gd name="T41" fmla="*/ 68 h 133"/>
                      <a:gd name="T42" fmla="*/ 17 w 74"/>
                      <a:gd name="T43" fmla="*/ 74 h 133"/>
                      <a:gd name="T44" fmla="*/ 21 w 74"/>
                      <a:gd name="T45" fmla="*/ 79 h 133"/>
                      <a:gd name="T46" fmla="*/ 26 w 74"/>
                      <a:gd name="T47" fmla="*/ 85 h 133"/>
                      <a:gd name="T48" fmla="*/ 30 w 74"/>
                      <a:gd name="T49" fmla="*/ 89 h 133"/>
                      <a:gd name="T50" fmla="*/ 34 w 74"/>
                      <a:gd name="T51" fmla="*/ 89 h 133"/>
                      <a:gd name="T52" fmla="*/ 39 w 74"/>
                      <a:gd name="T53" fmla="*/ 87 h 133"/>
                      <a:gd name="T54" fmla="*/ 43 w 74"/>
                      <a:gd name="T55" fmla="*/ 85 h 133"/>
                      <a:gd name="T56" fmla="*/ 48 w 74"/>
                      <a:gd name="T57" fmla="*/ 79 h 133"/>
                      <a:gd name="T58" fmla="*/ 52 w 74"/>
                      <a:gd name="T59" fmla="*/ 74 h 133"/>
                      <a:gd name="T60" fmla="*/ 54 w 74"/>
                      <a:gd name="T61" fmla="*/ 64 h 133"/>
                      <a:gd name="T62" fmla="*/ 56 w 74"/>
                      <a:gd name="T63" fmla="*/ 55 h 133"/>
                      <a:gd name="T64" fmla="*/ 56 w 74"/>
                      <a:gd name="T65" fmla="*/ 46 h 133"/>
                      <a:gd name="T66" fmla="*/ 56 w 74"/>
                      <a:gd name="T67" fmla="*/ 38 h 133"/>
                      <a:gd name="T68" fmla="*/ 54 w 74"/>
                      <a:gd name="T69" fmla="*/ 31 h 133"/>
                      <a:gd name="T70" fmla="*/ 50 w 74"/>
                      <a:gd name="T71" fmla="*/ 24 h 133"/>
                      <a:gd name="T72" fmla="*/ 47 w 74"/>
                      <a:gd name="T73" fmla="*/ 18 h 133"/>
                      <a:gd name="T74" fmla="*/ 41 w 74"/>
                      <a:gd name="T75" fmla="*/ 14 h 133"/>
                      <a:gd name="T76" fmla="*/ 35 w 74"/>
                      <a:gd name="T77" fmla="*/ 13 h 133"/>
                      <a:gd name="T78" fmla="*/ 32 w 74"/>
                      <a:gd name="T79" fmla="*/ 13 h 133"/>
                      <a:gd name="T80" fmla="*/ 28 w 74"/>
                      <a:gd name="T81" fmla="*/ 14 h 133"/>
                      <a:gd name="T82" fmla="*/ 22 w 74"/>
                      <a:gd name="T83" fmla="*/ 18 h 133"/>
                      <a:gd name="T84" fmla="*/ 19 w 74"/>
                      <a:gd name="T85" fmla="*/ 22 h 133"/>
                      <a:gd name="T86" fmla="*/ 17 w 74"/>
                      <a:gd name="T87" fmla="*/ 27 h 133"/>
                      <a:gd name="T88" fmla="*/ 13 w 74"/>
                      <a:gd name="T89" fmla="*/ 38 h 133"/>
                      <a:gd name="T90" fmla="*/ 13 w 74"/>
                      <a:gd name="T91" fmla="*/ 50 h 133"/>
                      <a:gd name="T92" fmla="*/ 0 w 74"/>
                      <a:gd name="T93" fmla="*/ 55 h 133"/>
                      <a:gd name="T94" fmla="*/ 2 w 74"/>
                      <a:gd name="T95" fmla="*/ 66 h 133"/>
                      <a:gd name="T96" fmla="*/ 6 w 74"/>
                      <a:gd name="T97" fmla="*/ 79 h 133"/>
                      <a:gd name="T98" fmla="*/ 8 w 74"/>
                      <a:gd name="T99" fmla="*/ 87 h 133"/>
                      <a:gd name="T100" fmla="*/ 13 w 74"/>
                      <a:gd name="T101" fmla="*/ 92 h 133"/>
                      <a:gd name="T102" fmla="*/ 17 w 74"/>
                      <a:gd name="T103" fmla="*/ 96 h 133"/>
                      <a:gd name="T104" fmla="*/ 24 w 74"/>
                      <a:gd name="T105" fmla="*/ 102 h 133"/>
                      <a:gd name="T106" fmla="*/ 34 w 74"/>
                      <a:gd name="T107" fmla="*/ 103 h 133"/>
                      <a:gd name="T108" fmla="*/ 43 w 74"/>
                      <a:gd name="T109" fmla="*/ 102 h 133"/>
                      <a:gd name="T110" fmla="*/ 50 w 74"/>
                      <a:gd name="T111" fmla="*/ 96 h 133"/>
                      <a:gd name="T112" fmla="*/ 56 w 74"/>
                      <a:gd name="T113" fmla="*/ 92 h 133"/>
                      <a:gd name="T114" fmla="*/ 58 w 74"/>
                      <a:gd name="T115" fmla="*/ 94 h 133"/>
                      <a:gd name="T116" fmla="*/ 65 w 74"/>
                      <a:gd name="T117" fmla="*/ 133 h 13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4" h="133">
                        <a:moveTo>
                          <a:pt x="65" y="133"/>
                        </a:moveTo>
                        <a:lnTo>
                          <a:pt x="69" y="124"/>
                        </a:lnTo>
                        <a:lnTo>
                          <a:pt x="74" y="115"/>
                        </a:lnTo>
                        <a:lnTo>
                          <a:pt x="71" y="96"/>
                        </a:lnTo>
                        <a:lnTo>
                          <a:pt x="67" y="83"/>
                        </a:lnTo>
                        <a:lnTo>
                          <a:pt x="65" y="72"/>
                        </a:lnTo>
                        <a:lnTo>
                          <a:pt x="65" y="64"/>
                        </a:lnTo>
                        <a:lnTo>
                          <a:pt x="67" y="57"/>
                        </a:lnTo>
                        <a:lnTo>
                          <a:pt x="69" y="50"/>
                        </a:lnTo>
                        <a:lnTo>
                          <a:pt x="69" y="42"/>
                        </a:lnTo>
                        <a:lnTo>
                          <a:pt x="67" y="35"/>
                        </a:lnTo>
                        <a:lnTo>
                          <a:pt x="67" y="29"/>
                        </a:lnTo>
                        <a:lnTo>
                          <a:pt x="65" y="22"/>
                        </a:lnTo>
                        <a:lnTo>
                          <a:pt x="61" y="14"/>
                        </a:lnTo>
                        <a:lnTo>
                          <a:pt x="58" y="9"/>
                        </a:lnTo>
                        <a:lnTo>
                          <a:pt x="52" y="5"/>
                        </a:lnTo>
                        <a:lnTo>
                          <a:pt x="50" y="3"/>
                        </a:lnTo>
                        <a:lnTo>
                          <a:pt x="47" y="1"/>
                        </a:lnTo>
                        <a:lnTo>
                          <a:pt x="41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2" y="0"/>
                        </a:lnTo>
                        <a:lnTo>
                          <a:pt x="30" y="0"/>
                        </a:lnTo>
                        <a:lnTo>
                          <a:pt x="26" y="0"/>
                        </a:lnTo>
                        <a:lnTo>
                          <a:pt x="22" y="1"/>
                        </a:lnTo>
                        <a:lnTo>
                          <a:pt x="21" y="1"/>
                        </a:lnTo>
                        <a:lnTo>
                          <a:pt x="17" y="3"/>
                        </a:lnTo>
                        <a:lnTo>
                          <a:pt x="15" y="5"/>
                        </a:lnTo>
                        <a:lnTo>
                          <a:pt x="13" y="7"/>
                        </a:lnTo>
                        <a:lnTo>
                          <a:pt x="11" y="11"/>
                        </a:lnTo>
                        <a:lnTo>
                          <a:pt x="8" y="14"/>
                        </a:lnTo>
                        <a:lnTo>
                          <a:pt x="6" y="18"/>
                        </a:lnTo>
                        <a:lnTo>
                          <a:pt x="4" y="22"/>
                        </a:lnTo>
                        <a:lnTo>
                          <a:pt x="4" y="26"/>
                        </a:lnTo>
                        <a:lnTo>
                          <a:pt x="2" y="29"/>
                        </a:lnTo>
                        <a:lnTo>
                          <a:pt x="0" y="38"/>
                        </a:lnTo>
                        <a:lnTo>
                          <a:pt x="0" y="50"/>
                        </a:lnTo>
                        <a:lnTo>
                          <a:pt x="0" y="55"/>
                        </a:lnTo>
                        <a:lnTo>
                          <a:pt x="13" y="55"/>
                        </a:lnTo>
                        <a:lnTo>
                          <a:pt x="13" y="59"/>
                        </a:lnTo>
                        <a:lnTo>
                          <a:pt x="15" y="64"/>
                        </a:lnTo>
                        <a:lnTo>
                          <a:pt x="15" y="68"/>
                        </a:lnTo>
                        <a:lnTo>
                          <a:pt x="17" y="70"/>
                        </a:lnTo>
                        <a:lnTo>
                          <a:pt x="17" y="74"/>
                        </a:lnTo>
                        <a:lnTo>
                          <a:pt x="19" y="77"/>
                        </a:lnTo>
                        <a:lnTo>
                          <a:pt x="21" y="79"/>
                        </a:lnTo>
                        <a:lnTo>
                          <a:pt x="22" y="83"/>
                        </a:lnTo>
                        <a:lnTo>
                          <a:pt x="26" y="85"/>
                        </a:lnTo>
                        <a:lnTo>
                          <a:pt x="28" y="87"/>
                        </a:lnTo>
                        <a:lnTo>
                          <a:pt x="30" y="89"/>
                        </a:lnTo>
                        <a:lnTo>
                          <a:pt x="32" y="89"/>
                        </a:lnTo>
                        <a:lnTo>
                          <a:pt x="34" y="89"/>
                        </a:lnTo>
                        <a:lnTo>
                          <a:pt x="37" y="89"/>
                        </a:lnTo>
                        <a:lnTo>
                          <a:pt x="39" y="87"/>
                        </a:lnTo>
                        <a:lnTo>
                          <a:pt x="41" y="87"/>
                        </a:lnTo>
                        <a:lnTo>
                          <a:pt x="43" y="85"/>
                        </a:lnTo>
                        <a:lnTo>
                          <a:pt x="47" y="81"/>
                        </a:lnTo>
                        <a:lnTo>
                          <a:pt x="48" y="79"/>
                        </a:lnTo>
                        <a:lnTo>
                          <a:pt x="50" y="76"/>
                        </a:lnTo>
                        <a:lnTo>
                          <a:pt x="52" y="74"/>
                        </a:lnTo>
                        <a:lnTo>
                          <a:pt x="52" y="70"/>
                        </a:lnTo>
                        <a:lnTo>
                          <a:pt x="54" y="64"/>
                        </a:lnTo>
                        <a:lnTo>
                          <a:pt x="54" y="59"/>
                        </a:lnTo>
                        <a:lnTo>
                          <a:pt x="56" y="55"/>
                        </a:lnTo>
                        <a:lnTo>
                          <a:pt x="56" y="50"/>
                        </a:lnTo>
                        <a:lnTo>
                          <a:pt x="56" y="46"/>
                        </a:lnTo>
                        <a:lnTo>
                          <a:pt x="56" y="42"/>
                        </a:lnTo>
                        <a:lnTo>
                          <a:pt x="56" y="38"/>
                        </a:lnTo>
                        <a:lnTo>
                          <a:pt x="54" y="35"/>
                        </a:lnTo>
                        <a:lnTo>
                          <a:pt x="54" y="31"/>
                        </a:lnTo>
                        <a:lnTo>
                          <a:pt x="52" y="27"/>
                        </a:lnTo>
                        <a:lnTo>
                          <a:pt x="50" y="24"/>
                        </a:lnTo>
                        <a:lnTo>
                          <a:pt x="48" y="20"/>
                        </a:lnTo>
                        <a:lnTo>
                          <a:pt x="47" y="18"/>
                        </a:lnTo>
                        <a:lnTo>
                          <a:pt x="45" y="16"/>
                        </a:lnTo>
                        <a:lnTo>
                          <a:pt x="41" y="14"/>
                        </a:lnTo>
                        <a:lnTo>
                          <a:pt x="39" y="14"/>
                        </a:lnTo>
                        <a:lnTo>
                          <a:pt x="35" y="13"/>
                        </a:lnTo>
                        <a:lnTo>
                          <a:pt x="34" y="13"/>
                        </a:lnTo>
                        <a:lnTo>
                          <a:pt x="32" y="13"/>
                        </a:lnTo>
                        <a:lnTo>
                          <a:pt x="30" y="13"/>
                        </a:lnTo>
                        <a:lnTo>
                          <a:pt x="28" y="14"/>
                        </a:lnTo>
                        <a:lnTo>
                          <a:pt x="26" y="14"/>
                        </a:lnTo>
                        <a:lnTo>
                          <a:pt x="22" y="18"/>
                        </a:lnTo>
                        <a:lnTo>
                          <a:pt x="21" y="20"/>
                        </a:lnTo>
                        <a:lnTo>
                          <a:pt x="19" y="22"/>
                        </a:lnTo>
                        <a:lnTo>
                          <a:pt x="19" y="24"/>
                        </a:lnTo>
                        <a:lnTo>
                          <a:pt x="17" y="27"/>
                        </a:lnTo>
                        <a:lnTo>
                          <a:pt x="15" y="33"/>
                        </a:lnTo>
                        <a:lnTo>
                          <a:pt x="13" y="38"/>
                        </a:lnTo>
                        <a:lnTo>
                          <a:pt x="13" y="44"/>
                        </a:lnTo>
                        <a:lnTo>
                          <a:pt x="13" y="50"/>
                        </a:lnTo>
                        <a:lnTo>
                          <a:pt x="13" y="55"/>
                        </a:lnTo>
                        <a:lnTo>
                          <a:pt x="0" y="55"/>
                        </a:lnTo>
                        <a:lnTo>
                          <a:pt x="0" y="59"/>
                        </a:lnTo>
                        <a:lnTo>
                          <a:pt x="2" y="66"/>
                        </a:lnTo>
                        <a:lnTo>
                          <a:pt x="4" y="74"/>
                        </a:lnTo>
                        <a:lnTo>
                          <a:pt x="6" y="79"/>
                        </a:lnTo>
                        <a:lnTo>
                          <a:pt x="6" y="83"/>
                        </a:lnTo>
                        <a:lnTo>
                          <a:pt x="8" y="87"/>
                        </a:lnTo>
                        <a:lnTo>
                          <a:pt x="9" y="90"/>
                        </a:lnTo>
                        <a:lnTo>
                          <a:pt x="13" y="92"/>
                        </a:lnTo>
                        <a:lnTo>
                          <a:pt x="13" y="94"/>
                        </a:lnTo>
                        <a:lnTo>
                          <a:pt x="17" y="96"/>
                        </a:lnTo>
                        <a:lnTo>
                          <a:pt x="21" y="100"/>
                        </a:lnTo>
                        <a:lnTo>
                          <a:pt x="24" y="102"/>
                        </a:lnTo>
                        <a:lnTo>
                          <a:pt x="30" y="102"/>
                        </a:lnTo>
                        <a:lnTo>
                          <a:pt x="34" y="103"/>
                        </a:lnTo>
                        <a:lnTo>
                          <a:pt x="39" y="102"/>
                        </a:lnTo>
                        <a:lnTo>
                          <a:pt x="43" y="102"/>
                        </a:lnTo>
                        <a:lnTo>
                          <a:pt x="47" y="98"/>
                        </a:lnTo>
                        <a:lnTo>
                          <a:pt x="50" y="96"/>
                        </a:lnTo>
                        <a:lnTo>
                          <a:pt x="54" y="92"/>
                        </a:lnTo>
                        <a:lnTo>
                          <a:pt x="56" y="92"/>
                        </a:lnTo>
                        <a:lnTo>
                          <a:pt x="58" y="92"/>
                        </a:lnTo>
                        <a:lnTo>
                          <a:pt x="58" y="94"/>
                        </a:lnTo>
                        <a:lnTo>
                          <a:pt x="60" y="98"/>
                        </a:lnTo>
                        <a:lnTo>
                          <a:pt x="65" y="133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79" name="Freeform 128">
                    <a:extLst>
                      <a:ext uri="{FF2B5EF4-FFF2-40B4-BE49-F238E27FC236}">
                        <a16:creationId xmlns:a16="http://schemas.microsoft.com/office/drawing/2014/main" id="{A1846F99-0D89-3CCB-A9C7-378E31DD87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43" y="1116"/>
                    <a:ext cx="16" cy="35"/>
                  </a:xfrm>
                  <a:custGeom>
                    <a:avLst/>
                    <a:gdLst>
                      <a:gd name="T0" fmla="*/ 16 w 16"/>
                      <a:gd name="T1" fmla="*/ 35 h 35"/>
                      <a:gd name="T2" fmla="*/ 13 w 16"/>
                      <a:gd name="T3" fmla="*/ 32 h 35"/>
                      <a:gd name="T4" fmla="*/ 9 w 16"/>
                      <a:gd name="T5" fmla="*/ 26 h 35"/>
                      <a:gd name="T6" fmla="*/ 5 w 16"/>
                      <a:gd name="T7" fmla="*/ 20 h 35"/>
                      <a:gd name="T8" fmla="*/ 3 w 16"/>
                      <a:gd name="T9" fmla="*/ 15 h 35"/>
                      <a:gd name="T10" fmla="*/ 2 w 16"/>
                      <a:gd name="T11" fmla="*/ 7 h 35"/>
                      <a:gd name="T12" fmla="*/ 0 w 16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" h="35">
                        <a:moveTo>
                          <a:pt x="16" y="35"/>
                        </a:moveTo>
                        <a:lnTo>
                          <a:pt x="13" y="32"/>
                        </a:lnTo>
                        <a:lnTo>
                          <a:pt x="9" y="26"/>
                        </a:lnTo>
                        <a:lnTo>
                          <a:pt x="5" y="20"/>
                        </a:lnTo>
                        <a:lnTo>
                          <a:pt x="3" y="15"/>
                        </a:lnTo>
                        <a:lnTo>
                          <a:pt x="2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80" name="Freeform 129">
                    <a:extLst>
                      <a:ext uri="{FF2B5EF4-FFF2-40B4-BE49-F238E27FC236}">
                        <a16:creationId xmlns:a16="http://schemas.microsoft.com/office/drawing/2014/main" id="{485636EF-1249-AD12-1026-EF048C4C5F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95" y="1077"/>
                    <a:ext cx="13" cy="95"/>
                  </a:xfrm>
                  <a:custGeom>
                    <a:avLst/>
                    <a:gdLst>
                      <a:gd name="T0" fmla="*/ 13 w 13"/>
                      <a:gd name="T1" fmla="*/ 95 h 95"/>
                      <a:gd name="T2" fmla="*/ 5 w 13"/>
                      <a:gd name="T3" fmla="*/ 65 h 95"/>
                      <a:gd name="T4" fmla="*/ 3 w 13"/>
                      <a:gd name="T5" fmla="*/ 56 h 95"/>
                      <a:gd name="T6" fmla="*/ 2 w 13"/>
                      <a:gd name="T7" fmla="*/ 48 h 95"/>
                      <a:gd name="T8" fmla="*/ 3 w 13"/>
                      <a:gd name="T9" fmla="*/ 43 h 95"/>
                      <a:gd name="T10" fmla="*/ 5 w 13"/>
                      <a:gd name="T11" fmla="*/ 35 h 95"/>
                      <a:gd name="T12" fmla="*/ 7 w 13"/>
                      <a:gd name="T13" fmla="*/ 26 h 95"/>
                      <a:gd name="T14" fmla="*/ 5 w 13"/>
                      <a:gd name="T15" fmla="*/ 17 h 95"/>
                      <a:gd name="T16" fmla="*/ 3 w 13"/>
                      <a:gd name="T17" fmla="*/ 8 h 95"/>
                      <a:gd name="T18" fmla="*/ 0 w 13"/>
                      <a:gd name="T19" fmla="*/ 0 h 9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3" h="95">
                        <a:moveTo>
                          <a:pt x="13" y="95"/>
                        </a:moveTo>
                        <a:lnTo>
                          <a:pt x="5" y="65"/>
                        </a:lnTo>
                        <a:lnTo>
                          <a:pt x="3" y="56"/>
                        </a:lnTo>
                        <a:lnTo>
                          <a:pt x="2" y="48"/>
                        </a:lnTo>
                        <a:lnTo>
                          <a:pt x="3" y="43"/>
                        </a:lnTo>
                        <a:lnTo>
                          <a:pt x="5" y="35"/>
                        </a:lnTo>
                        <a:lnTo>
                          <a:pt x="7" y="26"/>
                        </a:lnTo>
                        <a:lnTo>
                          <a:pt x="5" y="17"/>
                        </a:lnTo>
                        <a:lnTo>
                          <a:pt x="3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7249" name="Group 130">
                  <a:extLst>
                    <a:ext uri="{FF2B5EF4-FFF2-40B4-BE49-F238E27FC236}">
                      <a16:creationId xmlns:a16="http://schemas.microsoft.com/office/drawing/2014/main" id="{A77132FF-BFE4-A2F1-1492-D777D10585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28" y="1040"/>
                  <a:ext cx="69" cy="150"/>
                  <a:chOff x="1528" y="1040"/>
                  <a:chExt cx="69" cy="150"/>
                </a:xfrm>
              </p:grpSpPr>
              <p:sp>
                <p:nvSpPr>
                  <p:cNvPr id="75" name="Freeform 131">
                    <a:extLst>
                      <a:ext uri="{FF2B5EF4-FFF2-40B4-BE49-F238E27FC236}">
                        <a16:creationId xmlns:a16="http://schemas.microsoft.com/office/drawing/2014/main" id="{D831FF78-9B72-6DEE-B397-52DBB4EFAB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28" y="1040"/>
                    <a:ext cx="69" cy="157"/>
                  </a:xfrm>
                  <a:custGeom>
                    <a:avLst/>
                    <a:gdLst>
                      <a:gd name="T0" fmla="*/ 2 w 69"/>
                      <a:gd name="T1" fmla="*/ 124 h 150"/>
                      <a:gd name="T2" fmla="*/ 0 w 69"/>
                      <a:gd name="T3" fmla="*/ 74 h 150"/>
                      <a:gd name="T4" fmla="*/ 2 w 69"/>
                      <a:gd name="T5" fmla="*/ 20 h 150"/>
                      <a:gd name="T6" fmla="*/ 4 w 69"/>
                      <a:gd name="T7" fmla="*/ 9 h 150"/>
                      <a:gd name="T8" fmla="*/ 9 w 69"/>
                      <a:gd name="T9" fmla="*/ 4 h 150"/>
                      <a:gd name="T10" fmla="*/ 13 w 69"/>
                      <a:gd name="T11" fmla="*/ 2 h 150"/>
                      <a:gd name="T12" fmla="*/ 19 w 69"/>
                      <a:gd name="T13" fmla="*/ 0 h 150"/>
                      <a:gd name="T14" fmla="*/ 24 w 69"/>
                      <a:gd name="T15" fmla="*/ 0 h 150"/>
                      <a:gd name="T16" fmla="*/ 32 w 69"/>
                      <a:gd name="T17" fmla="*/ 2 h 150"/>
                      <a:gd name="T18" fmla="*/ 39 w 69"/>
                      <a:gd name="T19" fmla="*/ 7 h 150"/>
                      <a:gd name="T20" fmla="*/ 48 w 69"/>
                      <a:gd name="T21" fmla="*/ 15 h 150"/>
                      <a:gd name="T22" fmla="*/ 56 w 69"/>
                      <a:gd name="T23" fmla="*/ 26 h 150"/>
                      <a:gd name="T24" fmla="*/ 63 w 69"/>
                      <a:gd name="T25" fmla="*/ 37 h 150"/>
                      <a:gd name="T26" fmla="*/ 67 w 69"/>
                      <a:gd name="T27" fmla="*/ 56 h 150"/>
                      <a:gd name="T28" fmla="*/ 69 w 69"/>
                      <a:gd name="T29" fmla="*/ 69 h 150"/>
                      <a:gd name="T30" fmla="*/ 54 w 69"/>
                      <a:gd name="T31" fmla="*/ 74 h 150"/>
                      <a:gd name="T32" fmla="*/ 52 w 69"/>
                      <a:gd name="T33" fmla="*/ 91 h 150"/>
                      <a:gd name="T34" fmla="*/ 48 w 69"/>
                      <a:gd name="T35" fmla="*/ 106 h 150"/>
                      <a:gd name="T36" fmla="*/ 43 w 69"/>
                      <a:gd name="T37" fmla="*/ 113 h 150"/>
                      <a:gd name="T38" fmla="*/ 34 w 69"/>
                      <a:gd name="T39" fmla="*/ 117 h 150"/>
                      <a:gd name="T40" fmla="*/ 24 w 69"/>
                      <a:gd name="T41" fmla="*/ 117 h 150"/>
                      <a:gd name="T42" fmla="*/ 17 w 69"/>
                      <a:gd name="T43" fmla="*/ 113 h 150"/>
                      <a:gd name="T44" fmla="*/ 13 w 69"/>
                      <a:gd name="T45" fmla="*/ 106 h 150"/>
                      <a:gd name="T46" fmla="*/ 11 w 69"/>
                      <a:gd name="T47" fmla="*/ 98 h 150"/>
                      <a:gd name="T48" fmla="*/ 11 w 69"/>
                      <a:gd name="T49" fmla="*/ 74 h 150"/>
                      <a:gd name="T50" fmla="*/ 11 w 69"/>
                      <a:gd name="T51" fmla="*/ 45 h 150"/>
                      <a:gd name="T52" fmla="*/ 11 w 69"/>
                      <a:gd name="T53" fmla="*/ 32 h 150"/>
                      <a:gd name="T54" fmla="*/ 13 w 69"/>
                      <a:gd name="T55" fmla="*/ 24 h 150"/>
                      <a:gd name="T56" fmla="*/ 17 w 69"/>
                      <a:gd name="T57" fmla="*/ 20 h 150"/>
                      <a:gd name="T58" fmla="*/ 22 w 69"/>
                      <a:gd name="T59" fmla="*/ 20 h 150"/>
                      <a:gd name="T60" fmla="*/ 28 w 69"/>
                      <a:gd name="T61" fmla="*/ 20 h 150"/>
                      <a:gd name="T62" fmla="*/ 34 w 69"/>
                      <a:gd name="T63" fmla="*/ 22 h 150"/>
                      <a:gd name="T64" fmla="*/ 43 w 69"/>
                      <a:gd name="T65" fmla="*/ 30 h 150"/>
                      <a:gd name="T66" fmla="*/ 52 w 69"/>
                      <a:gd name="T67" fmla="*/ 45 h 150"/>
                      <a:gd name="T68" fmla="*/ 54 w 69"/>
                      <a:gd name="T69" fmla="*/ 61 h 150"/>
                      <a:gd name="T70" fmla="*/ 69 w 69"/>
                      <a:gd name="T71" fmla="*/ 69 h 150"/>
                      <a:gd name="T72" fmla="*/ 67 w 69"/>
                      <a:gd name="T73" fmla="*/ 83 h 150"/>
                      <a:gd name="T74" fmla="*/ 63 w 69"/>
                      <a:gd name="T75" fmla="*/ 102 h 150"/>
                      <a:gd name="T76" fmla="*/ 58 w 69"/>
                      <a:gd name="T77" fmla="*/ 117 h 150"/>
                      <a:gd name="T78" fmla="*/ 48 w 69"/>
                      <a:gd name="T79" fmla="*/ 126 h 150"/>
                      <a:gd name="T80" fmla="*/ 41 w 69"/>
                      <a:gd name="T81" fmla="*/ 132 h 150"/>
                      <a:gd name="T82" fmla="*/ 30 w 69"/>
                      <a:gd name="T83" fmla="*/ 134 h 150"/>
                      <a:gd name="T84" fmla="*/ 22 w 69"/>
                      <a:gd name="T85" fmla="*/ 135 h 150"/>
                      <a:gd name="T86" fmla="*/ 17 w 69"/>
                      <a:gd name="T87" fmla="*/ 139 h 150"/>
                      <a:gd name="T88" fmla="*/ 13 w 69"/>
                      <a:gd name="T89" fmla="*/ 150 h 15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69" h="150">
                        <a:moveTo>
                          <a:pt x="13" y="150"/>
                        </a:moveTo>
                        <a:lnTo>
                          <a:pt x="2" y="124"/>
                        </a:lnTo>
                        <a:lnTo>
                          <a:pt x="0" y="104"/>
                        </a:lnTo>
                        <a:lnTo>
                          <a:pt x="0" y="74"/>
                        </a:lnTo>
                        <a:lnTo>
                          <a:pt x="0" y="48"/>
                        </a:lnTo>
                        <a:lnTo>
                          <a:pt x="2" y="20"/>
                        </a:lnTo>
                        <a:lnTo>
                          <a:pt x="2" y="13"/>
                        </a:lnTo>
                        <a:lnTo>
                          <a:pt x="4" y="9"/>
                        </a:lnTo>
                        <a:lnTo>
                          <a:pt x="6" y="6"/>
                        </a:lnTo>
                        <a:lnTo>
                          <a:pt x="9" y="4"/>
                        </a:lnTo>
                        <a:lnTo>
                          <a:pt x="13" y="2"/>
                        </a:lnTo>
                        <a:lnTo>
                          <a:pt x="17" y="2"/>
                        </a:lnTo>
                        <a:lnTo>
                          <a:pt x="19" y="0"/>
                        </a:lnTo>
                        <a:lnTo>
                          <a:pt x="22" y="0"/>
                        </a:lnTo>
                        <a:lnTo>
                          <a:pt x="24" y="0"/>
                        </a:lnTo>
                        <a:lnTo>
                          <a:pt x="28" y="2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39" y="7"/>
                        </a:lnTo>
                        <a:lnTo>
                          <a:pt x="45" y="11"/>
                        </a:lnTo>
                        <a:lnTo>
                          <a:pt x="48" y="15"/>
                        </a:lnTo>
                        <a:lnTo>
                          <a:pt x="52" y="19"/>
                        </a:lnTo>
                        <a:lnTo>
                          <a:pt x="56" y="26"/>
                        </a:lnTo>
                        <a:lnTo>
                          <a:pt x="60" y="32"/>
                        </a:lnTo>
                        <a:lnTo>
                          <a:pt x="63" y="37"/>
                        </a:lnTo>
                        <a:lnTo>
                          <a:pt x="65" y="45"/>
                        </a:lnTo>
                        <a:lnTo>
                          <a:pt x="67" y="56"/>
                        </a:lnTo>
                        <a:lnTo>
                          <a:pt x="69" y="65"/>
                        </a:lnTo>
                        <a:lnTo>
                          <a:pt x="69" y="69"/>
                        </a:lnTo>
                        <a:lnTo>
                          <a:pt x="54" y="69"/>
                        </a:lnTo>
                        <a:lnTo>
                          <a:pt x="54" y="74"/>
                        </a:lnTo>
                        <a:lnTo>
                          <a:pt x="54" y="82"/>
                        </a:lnTo>
                        <a:lnTo>
                          <a:pt x="52" y="91"/>
                        </a:lnTo>
                        <a:lnTo>
                          <a:pt x="50" y="100"/>
                        </a:lnTo>
                        <a:lnTo>
                          <a:pt x="48" y="106"/>
                        </a:lnTo>
                        <a:lnTo>
                          <a:pt x="45" y="109"/>
                        </a:lnTo>
                        <a:lnTo>
                          <a:pt x="43" y="113"/>
                        </a:lnTo>
                        <a:lnTo>
                          <a:pt x="39" y="115"/>
                        </a:lnTo>
                        <a:lnTo>
                          <a:pt x="34" y="117"/>
                        </a:lnTo>
                        <a:lnTo>
                          <a:pt x="28" y="117"/>
                        </a:lnTo>
                        <a:lnTo>
                          <a:pt x="24" y="117"/>
                        </a:lnTo>
                        <a:lnTo>
                          <a:pt x="21" y="117"/>
                        </a:lnTo>
                        <a:lnTo>
                          <a:pt x="17" y="113"/>
                        </a:lnTo>
                        <a:lnTo>
                          <a:pt x="13" y="111"/>
                        </a:lnTo>
                        <a:lnTo>
                          <a:pt x="13" y="106"/>
                        </a:lnTo>
                        <a:lnTo>
                          <a:pt x="13" y="102"/>
                        </a:lnTo>
                        <a:lnTo>
                          <a:pt x="11" y="98"/>
                        </a:lnTo>
                        <a:lnTo>
                          <a:pt x="11" y="87"/>
                        </a:lnTo>
                        <a:lnTo>
                          <a:pt x="11" y="74"/>
                        </a:lnTo>
                        <a:lnTo>
                          <a:pt x="9" y="57"/>
                        </a:lnTo>
                        <a:lnTo>
                          <a:pt x="11" y="45"/>
                        </a:lnTo>
                        <a:lnTo>
                          <a:pt x="11" y="37"/>
                        </a:lnTo>
                        <a:lnTo>
                          <a:pt x="11" y="32"/>
                        </a:lnTo>
                        <a:lnTo>
                          <a:pt x="13" y="28"/>
                        </a:lnTo>
                        <a:lnTo>
                          <a:pt x="13" y="24"/>
                        </a:lnTo>
                        <a:lnTo>
                          <a:pt x="15" y="22"/>
                        </a:lnTo>
                        <a:lnTo>
                          <a:pt x="17" y="20"/>
                        </a:lnTo>
                        <a:lnTo>
                          <a:pt x="19" y="20"/>
                        </a:lnTo>
                        <a:lnTo>
                          <a:pt x="22" y="20"/>
                        </a:lnTo>
                        <a:lnTo>
                          <a:pt x="26" y="20"/>
                        </a:lnTo>
                        <a:lnTo>
                          <a:pt x="28" y="20"/>
                        </a:lnTo>
                        <a:lnTo>
                          <a:pt x="32" y="20"/>
                        </a:lnTo>
                        <a:lnTo>
                          <a:pt x="34" y="22"/>
                        </a:lnTo>
                        <a:lnTo>
                          <a:pt x="39" y="26"/>
                        </a:lnTo>
                        <a:lnTo>
                          <a:pt x="43" y="30"/>
                        </a:lnTo>
                        <a:lnTo>
                          <a:pt x="48" y="37"/>
                        </a:lnTo>
                        <a:lnTo>
                          <a:pt x="52" y="45"/>
                        </a:lnTo>
                        <a:lnTo>
                          <a:pt x="54" y="52"/>
                        </a:lnTo>
                        <a:lnTo>
                          <a:pt x="54" y="61"/>
                        </a:lnTo>
                        <a:lnTo>
                          <a:pt x="54" y="69"/>
                        </a:lnTo>
                        <a:lnTo>
                          <a:pt x="69" y="69"/>
                        </a:lnTo>
                        <a:lnTo>
                          <a:pt x="69" y="74"/>
                        </a:lnTo>
                        <a:lnTo>
                          <a:pt x="67" y="83"/>
                        </a:lnTo>
                        <a:lnTo>
                          <a:pt x="65" y="93"/>
                        </a:lnTo>
                        <a:lnTo>
                          <a:pt x="63" y="102"/>
                        </a:lnTo>
                        <a:lnTo>
                          <a:pt x="61" y="109"/>
                        </a:lnTo>
                        <a:lnTo>
                          <a:pt x="58" y="117"/>
                        </a:lnTo>
                        <a:lnTo>
                          <a:pt x="54" y="122"/>
                        </a:lnTo>
                        <a:lnTo>
                          <a:pt x="48" y="126"/>
                        </a:lnTo>
                        <a:lnTo>
                          <a:pt x="45" y="130"/>
                        </a:lnTo>
                        <a:lnTo>
                          <a:pt x="41" y="132"/>
                        </a:lnTo>
                        <a:lnTo>
                          <a:pt x="35" y="132"/>
                        </a:lnTo>
                        <a:lnTo>
                          <a:pt x="30" y="134"/>
                        </a:lnTo>
                        <a:lnTo>
                          <a:pt x="26" y="134"/>
                        </a:lnTo>
                        <a:lnTo>
                          <a:pt x="22" y="135"/>
                        </a:lnTo>
                        <a:lnTo>
                          <a:pt x="19" y="137"/>
                        </a:lnTo>
                        <a:lnTo>
                          <a:pt x="17" y="139"/>
                        </a:lnTo>
                        <a:lnTo>
                          <a:pt x="15" y="143"/>
                        </a:lnTo>
                        <a:lnTo>
                          <a:pt x="13" y="15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76" name="Freeform 132">
                    <a:extLst>
                      <a:ext uri="{FF2B5EF4-FFF2-40B4-BE49-F238E27FC236}">
                        <a16:creationId xmlns:a16="http://schemas.microsoft.com/office/drawing/2014/main" id="{3107FBA4-ACFD-ADA8-2A7A-EB38D4EC27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30" y="1156"/>
                    <a:ext cx="11" cy="41"/>
                  </a:xfrm>
                  <a:custGeom>
                    <a:avLst/>
                    <a:gdLst>
                      <a:gd name="T0" fmla="*/ 11 w 11"/>
                      <a:gd name="T1" fmla="*/ 41 h 41"/>
                      <a:gd name="T2" fmla="*/ 0 w 11"/>
                      <a:gd name="T3" fmla="*/ 15 h 41"/>
                      <a:gd name="T4" fmla="*/ 0 w 11"/>
                      <a:gd name="T5" fmla="*/ 0 h 4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41">
                        <a:moveTo>
                          <a:pt x="11" y="41"/>
                        </a:moveTo>
                        <a:lnTo>
                          <a:pt x="0" y="1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77" name="Freeform 133">
                    <a:extLst>
                      <a:ext uri="{FF2B5EF4-FFF2-40B4-BE49-F238E27FC236}">
                        <a16:creationId xmlns:a16="http://schemas.microsoft.com/office/drawing/2014/main" id="{047C7C05-FB64-0222-E60F-947BB74BF8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65" y="1064"/>
                    <a:ext cx="26" cy="100"/>
                  </a:xfrm>
                  <a:custGeom>
                    <a:avLst/>
                    <a:gdLst>
                      <a:gd name="T0" fmla="*/ 0 w 26"/>
                      <a:gd name="T1" fmla="*/ 100 h 100"/>
                      <a:gd name="T2" fmla="*/ 4 w 26"/>
                      <a:gd name="T3" fmla="*/ 98 h 100"/>
                      <a:gd name="T4" fmla="*/ 8 w 26"/>
                      <a:gd name="T5" fmla="*/ 97 h 100"/>
                      <a:gd name="T6" fmla="*/ 11 w 26"/>
                      <a:gd name="T7" fmla="*/ 93 h 100"/>
                      <a:gd name="T8" fmla="*/ 15 w 26"/>
                      <a:gd name="T9" fmla="*/ 89 h 100"/>
                      <a:gd name="T10" fmla="*/ 19 w 26"/>
                      <a:gd name="T11" fmla="*/ 85 h 100"/>
                      <a:gd name="T12" fmla="*/ 21 w 26"/>
                      <a:gd name="T13" fmla="*/ 78 h 100"/>
                      <a:gd name="T14" fmla="*/ 23 w 26"/>
                      <a:gd name="T15" fmla="*/ 72 h 100"/>
                      <a:gd name="T16" fmla="*/ 24 w 26"/>
                      <a:gd name="T17" fmla="*/ 63 h 100"/>
                      <a:gd name="T18" fmla="*/ 24 w 26"/>
                      <a:gd name="T19" fmla="*/ 54 h 100"/>
                      <a:gd name="T20" fmla="*/ 26 w 26"/>
                      <a:gd name="T21" fmla="*/ 43 h 100"/>
                      <a:gd name="T22" fmla="*/ 26 w 26"/>
                      <a:gd name="T23" fmla="*/ 33 h 100"/>
                      <a:gd name="T24" fmla="*/ 23 w 26"/>
                      <a:gd name="T25" fmla="*/ 22 h 100"/>
                      <a:gd name="T26" fmla="*/ 21 w 26"/>
                      <a:gd name="T27" fmla="*/ 15 h 100"/>
                      <a:gd name="T28" fmla="*/ 17 w 26"/>
                      <a:gd name="T29" fmla="*/ 9 h 100"/>
                      <a:gd name="T30" fmla="*/ 15 w 26"/>
                      <a:gd name="T31" fmla="*/ 6 h 100"/>
                      <a:gd name="T32" fmla="*/ 11 w 26"/>
                      <a:gd name="T33" fmla="*/ 0 h 10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6" h="100">
                        <a:moveTo>
                          <a:pt x="0" y="100"/>
                        </a:moveTo>
                        <a:lnTo>
                          <a:pt x="4" y="98"/>
                        </a:lnTo>
                        <a:lnTo>
                          <a:pt x="8" y="97"/>
                        </a:lnTo>
                        <a:lnTo>
                          <a:pt x="11" y="93"/>
                        </a:lnTo>
                        <a:lnTo>
                          <a:pt x="15" y="89"/>
                        </a:lnTo>
                        <a:lnTo>
                          <a:pt x="19" y="85"/>
                        </a:lnTo>
                        <a:lnTo>
                          <a:pt x="21" y="78"/>
                        </a:lnTo>
                        <a:lnTo>
                          <a:pt x="23" y="72"/>
                        </a:lnTo>
                        <a:lnTo>
                          <a:pt x="24" y="63"/>
                        </a:lnTo>
                        <a:lnTo>
                          <a:pt x="24" y="54"/>
                        </a:lnTo>
                        <a:lnTo>
                          <a:pt x="26" y="43"/>
                        </a:lnTo>
                        <a:lnTo>
                          <a:pt x="26" y="33"/>
                        </a:lnTo>
                        <a:lnTo>
                          <a:pt x="23" y="22"/>
                        </a:lnTo>
                        <a:lnTo>
                          <a:pt x="21" y="15"/>
                        </a:lnTo>
                        <a:lnTo>
                          <a:pt x="17" y="9"/>
                        </a:lnTo>
                        <a:lnTo>
                          <a:pt x="15" y="6"/>
                        </a:lnTo>
                        <a:lnTo>
                          <a:pt x="11" y="0"/>
                        </a:lnTo>
                      </a:path>
                    </a:pathLst>
                  </a:custGeom>
                  <a:noFill/>
                  <a:ln w="3175">
                    <a:solidFill>
                      <a:srgbClr val="9F9F9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30" name="Freeform 134">
                <a:extLst>
                  <a:ext uri="{FF2B5EF4-FFF2-40B4-BE49-F238E27FC236}">
                    <a16:creationId xmlns:a16="http://schemas.microsoft.com/office/drawing/2014/main" id="{214A2790-7FC2-1401-3AFA-9C39962DA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" y="988"/>
                <a:ext cx="215" cy="423"/>
              </a:xfrm>
              <a:custGeom>
                <a:avLst/>
                <a:gdLst>
                  <a:gd name="T0" fmla="*/ 87 w 215"/>
                  <a:gd name="T1" fmla="*/ 60 h 418"/>
                  <a:gd name="T2" fmla="*/ 80 w 215"/>
                  <a:gd name="T3" fmla="*/ 50 h 418"/>
                  <a:gd name="T4" fmla="*/ 76 w 215"/>
                  <a:gd name="T5" fmla="*/ 37 h 418"/>
                  <a:gd name="T6" fmla="*/ 78 w 215"/>
                  <a:gd name="T7" fmla="*/ 22 h 418"/>
                  <a:gd name="T8" fmla="*/ 86 w 215"/>
                  <a:gd name="T9" fmla="*/ 11 h 418"/>
                  <a:gd name="T10" fmla="*/ 95 w 215"/>
                  <a:gd name="T11" fmla="*/ 2 h 418"/>
                  <a:gd name="T12" fmla="*/ 108 w 215"/>
                  <a:gd name="T13" fmla="*/ 0 h 418"/>
                  <a:gd name="T14" fmla="*/ 121 w 215"/>
                  <a:gd name="T15" fmla="*/ 4 h 418"/>
                  <a:gd name="T16" fmla="*/ 130 w 215"/>
                  <a:gd name="T17" fmla="*/ 11 h 418"/>
                  <a:gd name="T18" fmla="*/ 136 w 215"/>
                  <a:gd name="T19" fmla="*/ 22 h 418"/>
                  <a:gd name="T20" fmla="*/ 138 w 215"/>
                  <a:gd name="T21" fmla="*/ 37 h 418"/>
                  <a:gd name="T22" fmla="*/ 134 w 215"/>
                  <a:gd name="T23" fmla="*/ 50 h 418"/>
                  <a:gd name="T24" fmla="*/ 126 w 215"/>
                  <a:gd name="T25" fmla="*/ 60 h 418"/>
                  <a:gd name="T26" fmla="*/ 126 w 215"/>
                  <a:gd name="T27" fmla="*/ 73 h 418"/>
                  <a:gd name="T28" fmla="*/ 160 w 215"/>
                  <a:gd name="T29" fmla="*/ 89 h 418"/>
                  <a:gd name="T30" fmla="*/ 175 w 215"/>
                  <a:gd name="T31" fmla="*/ 136 h 418"/>
                  <a:gd name="T32" fmla="*/ 193 w 215"/>
                  <a:gd name="T33" fmla="*/ 180 h 418"/>
                  <a:gd name="T34" fmla="*/ 214 w 215"/>
                  <a:gd name="T35" fmla="*/ 206 h 418"/>
                  <a:gd name="T36" fmla="*/ 215 w 215"/>
                  <a:gd name="T37" fmla="*/ 221 h 418"/>
                  <a:gd name="T38" fmla="*/ 214 w 215"/>
                  <a:gd name="T39" fmla="*/ 236 h 418"/>
                  <a:gd name="T40" fmla="*/ 206 w 215"/>
                  <a:gd name="T41" fmla="*/ 245 h 418"/>
                  <a:gd name="T42" fmla="*/ 201 w 215"/>
                  <a:gd name="T43" fmla="*/ 249 h 418"/>
                  <a:gd name="T44" fmla="*/ 191 w 215"/>
                  <a:gd name="T45" fmla="*/ 241 h 418"/>
                  <a:gd name="T46" fmla="*/ 186 w 215"/>
                  <a:gd name="T47" fmla="*/ 226 h 418"/>
                  <a:gd name="T48" fmla="*/ 184 w 215"/>
                  <a:gd name="T49" fmla="*/ 210 h 418"/>
                  <a:gd name="T50" fmla="*/ 184 w 215"/>
                  <a:gd name="T51" fmla="*/ 195 h 418"/>
                  <a:gd name="T52" fmla="*/ 154 w 215"/>
                  <a:gd name="T53" fmla="*/ 147 h 418"/>
                  <a:gd name="T54" fmla="*/ 139 w 215"/>
                  <a:gd name="T55" fmla="*/ 219 h 418"/>
                  <a:gd name="T56" fmla="*/ 160 w 215"/>
                  <a:gd name="T57" fmla="*/ 345 h 418"/>
                  <a:gd name="T58" fmla="*/ 175 w 215"/>
                  <a:gd name="T59" fmla="*/ 388 h 418"/>
                  <a:gd name="T60" fmla="*/ 191 w 215"/>
                  <a:gd name="T61" fmla="*/ 393 h 418"/>
                  <a:gd name="T62" fmla="*/ 204 w 215"/>
                  <a:gd name="T63" fmla="*/ 406 h 418"/>
                  <a:gd name="T64" fmla="*/ 136 w 215"/>
                  <a:gd name="T65" fmla="*/ 418 h 418"/>
                  <a:gd name="T66" fmla="*/ 100 w 215"/>
                  <a:gd name="T67" fmla="*/ 345 h 418"/>
                  <a:gd name="T68" fmla="*/ 11 w 215"/>
                  <a:gd name="T69" fmla="*/ 412 h 418"/>
                  <a:gd name="T70" fmla="*/ 21 w 215"/>
                  <a:gd name="T71" fmla="*/ 397 h 418"/>
                  <a:gd name="T72" fmla="*/ 39 w 215"/>
                  <a:gd name="T73" fmla="*/ 388 h 418"/>
                  <a:gd name="T74" fmla="*/ 58 w 215"/>
                  <a:gd name="T75" fmla="*/ 345 h 418"/>
                  <a:gd name="T76" fmla="*/ 78 w 215"/>
                  <a:gd name="T77" fmla="*/ 219 h 418"/>
                  <a:gd name="T78" fmla="*/ 63 w 215"/>
                  <a:gd name="T79" fmla="*/ 147 h 418"/>
                  <a:gd name="T80" fmla="*/ 43 w 215"/>
                  <a:gd name="T81" fmla="*/ 178 h 418"/>
                  <a:gd name="T82" fmla="*/ 32 w 215"/>
                  <a:gd name="T83" fmla="*/ 206 h 418"/>
                  <a:gd name="T84" fmla="*/ 32 w 215"/>
                  <a:gd name="T85" fmla="*/ 226 h 418"/>
                  <a:gd name="T86" fmla="*/ 24 w 215"/>
                  <a:gd name="T87" fmla="*/ 241 h 418"/>
                  <a:gd name="T88" fmla="*/ 17 w 215"/>
                  <a:gd name="T89" fmla="*/ 249 h 418"/>
                  <a:gd name="T90" fmla="*/ 9 w 215"/>
                  <a:gd name="T91" fmla="*/ 245 h 418"/>
                  <a:gd name="T92" fmla="*/ 4 w 215"/>
                  <a:gd name="T93" fmla="*/ 236 h 418"/>
                  <a:gd name="T94" fmla="*/ 0 w 215"/>
                  <a:gd name="T95" fmla="*/ 221 h 418"/>
                  <a:gd name="T96" fmla="*/ 6 w 215"/>
                  <a:gd name="T97" fmla="*/ 204 h 418"/>
                  <a:gd name="T98" fmla="*/ 22 w 215"/>
                  <a:gd name="T99" fmla="*/ 184 h 418"/>
                  <a:gd name="T100" fmla="*/ 41 w 215"/>
                  <a:gd name="T101" fmla="*/ 136 h 418"/>
                  <a:gd name="T102" fmla="*/ 58 w 215"/>
                  <a:gd name="T103" fmla="*/ 89 h 418"/>
                  <a:gd name="T104" fmla="*/ 91 w 215"/>
                  <a:gd name="T105" fmla="*/ 73 h 41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5" h="418">
                    <a:moveTo>
                      <a:pt x="95" y="63"/>
                    </a:moveTo>
                    <a:lnTo>
                      <a:pt x="91" y="63"/>
                    </a:lnTo>
                    <a:lnTo>
                      <a:pt x="87" y="60"/>
                    </a:lnTo>
                    <a:lnTo>
                      <a:pt x="84" y="56"/>
                    </a:lnTo>
                    <a:lnTo>
                      <a:pt x="82" y="54"/>
                    </a:lnTo>
                    <a:lnTo>
                      <a:pt x="80" y="50"/>
                    </a:lnTo>
                    <a:lnTo>
                      <a:pt x="78" y="47"/>
                    </a:lnTo>
                    <a:lnTo>
                      <a:pt x="78" y="43"/>
                    </a:lnTo>
                    <a:lnTo>
                      <a:pt x="76" y="37"/>
                    </a:lnTo>
                    <a:lnTo>
                      <a:pt x="76" y="34"/>
                    </a:lnTo>
                    <a:lnTo>
                      <a:pt x="76" y="28"/>
                    </a:lnTo>
                    <a:lnTo>
                      <a:pt x="78" y="22"/>
                    </a:lnTo>
                    <a:lnTo>
                      <a:pt x="80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89" y="8"/>
                    </a:lnTo>
                    <a:lnTo>
                      <a:pt x="91" y="6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4" y="0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5" y="2"/>
                    </a:lnTo>
                    <a:lnTo>
                      <a:pt x="121" y="4"/>
                    </a:lnTo>
                    <a:lnTo>
                      <a:pt x="125" y="6"/>
                    </a:lnTo>
                    <a:lnTo>
                      <a:pt x="126" y="8"/>
                    </a:lnTo>
                    <a:lnTo>
                      <a:pt x="130" y="11"/>
                    </a:lnTo>
                    <a:lnTo>
                      <a:pt x="132" y="15"/>
                    </a:lnTo>
                    <a:lnTo>
                      <a:pt x="134" y="19"/>
                    </a:lnTo>
                    <a:lnTo>
                      <a:pt x="136" y="22"/>
                    </a:lnTo>
                    <a:lnTo>
                      <a:pt x="138" y="28"/>
                    </a:lnTo>
                    <a:lnTo>
                      <a:pt x="138" y="32"/>
                    </a:lnTo>
                    <a:lnTo>
                      <a:pt x="138" y="37"/>
                    </a:lnTo>
                    <a:lnTo>
                      <a:pt x="138" y="43"/>
                    </a:lnTo>
                    <a:lnTo>
                      <a:pt x="136" y="47"/>
                    </a:lnTo>
                    <a:lnTo>
                      <a:pt x="134" y="50"/>
                    </a:lnTo>
                    <a:lnTo>
                      <a:pt x="132" y="54"/>
                    </a:lnTo>
                    <a:lnTo>
                      <a:pt x="130" y="58"/>
                    </a:lnTo>
                    <a:lnTo>
                      <a:pt x="126" y="60"/>
                    </a:lnTo>
                    <a:lnTo>
                      <a:pt x="125" y="61"/>
                    </a:lnTo>
                    <a:lnTo>
                      <a:pt x="121" y="63"/>
                    </a:lnTo>
                    <a:lnTo>
                      <a:pt x="126" y="73"/>
                    </a:lnTo>
                    <a:lnTo>
                      <a:pt x="132" y="80"/>
                    </a:lnTo>
                    <a:lnTo>
                      <a:pt x="147" y="84"/>
                    </a:lnTo>
                    <a:lnTo>
                      <a:pt x="160" y="89"/>
                    </a:lnTo>
                    <a:lnTo>
                      <a:pt x="165" y="100"/>
                    </a:lnTo>
                    <a:lnTo>
                      <a:pt x="171" y="119"/>
                    </a:lnTo>
                    <a:lnTo>
                      <a:pt x="175" y="136"/>
                    </a:lnTo>
                    <a:lnTo>
                      <a:pt x="180" y="152"/>
                    </a:lnTo>
                    <a:lnTo>
                      <a:pt x="184" y="163"/>
                    </a:lnTo>
                    <a:lnTo>
                      <a:pt x="193" y="180"/>
                    </a:lnTo>
                    <a:lnTo>
                      <a:pt x="202" y="197"/>
                    </a:lnTo>
                    <a:lnTo>
                      <a:pt x="212" y="202"/>
                    </a:lnTo>
                    <a:lnTo>
                      <a:pt x="214" y="206"/>
                    </a:lnTo>
                    <a:lnTo>
                      <a:pt x="215" y="210"/>
                    </a:lnTo>
                    <a:lnTo>
                      <a:pt x="215" y="215"/>
                    </a:lnTo>
                    <a:lnTo>
                      <a:pt x="215" y="221"/>
                    </a:lnTo>
                    <a:lnTo>
                      <a:pt x="215" y="226"/>
                    </a:lnTo>
                    <a:lnTo>
                      <a:pt x="215" y="230"/>
                    </a:lnTo>
                    <a:lnTo>
                      <a:pt x="214" y="236"/>
                    </a:lnTo>
                    <a:lnTo>
                      <a:pt x="212" y="241"/>
                    </a:lnTo>
                    <a:lnTo>
                      <a:pt x="208" y="243"/>
                    </a:lnTo>
                    <a:lnTo>
                      <a:pt x="206" y="245"/>
                    </a:lnTo>
                    <a:lnTo>
                      <a:pt x="204" y="247"/>
                    </a:lnTo>
                    <a:lnTo>
                      <a:pt x="204" y="249"/>
                    </a:lnTo>
                    <a:lnTo>
                      <a:pt x="201" y="249"/>
                    </a:lnTo>
                    <a:lnTo>
                      <a:pt x="199" y="247"/>
                    </a:lnTo>
                    <a:lnTo>
                      <a:pt x="195" y="245"/>
                    </a:lnTo>
                    <a:lnTo>
                      <a:pt x="191" y="241"/>
                    </a:lnTo>
                    <a:lnTo>
                      <a:pt x="190" y="236"/>
                    </a:lnTo>
                    <a:lnTo>
                      <a:pt x="188" y="232"/>
                    </a:lnTo>
                    <a:lnTo>
                      <a:pt x="186" y="226"/>
                    </a:lnTo>
                    <a:lnTo>
                      <a:pt x="186" y="223"/>
                    </a:lnTo>
                    <a:lnTo>
                      <a:pt x="184" y="215"/>
                    </a:lnTo>
                    <a:lnTo>
                      <a:pt x="184" y="210"/>
                    </a:lnTo>
                    <a:lnTo>
                      <a:pt x="184" y="206"/>
                    </a:lnTo>
                    <a:lnTo>
                      <a:pt x="186" y="199"/>
                    </a:lnTo>
                    <a:lnTo>
                      <a:pt x="184" y="195"/>
                    </a:lnTo>
                    <a:lnTo>
                      <a:pt x="171" y="175"/>
                    </a:lnTo>
                    <a:lnTo>
                      <a:pt x="160" y="158"/>
                    </a:lnTo>
                    <a:lnTo>
                      <a:pt x="154" y="147"/>
                    </a:lnTo>
                    <a:lnTo>
                      <a:pt x="152" y="149"/>
                    </a:lnTo>
                    <a:lnTo>
                      <a:pt x="145" y="188"/>
                    </a:lnTo>
                    <a:lnTo>
                      <a:pt x="139" y="219"/>
                    </a:lnTo>
                    <a:lnTo>
                      <a:pt x="147" y="264"/>
                    </a:lnTo>
                    <a:lnTo>
                      <a:pt x="152" y="293"/>
                    </a:lnTo>
                    <a:lnTo>
                      <a:pt x="160" y="345"/>
                    </a:lnTo>
                    <a:lnTo>
                      <a:pt x="167" y="384"/>
                    </a:lnTo>
                    <a:lnTo>
                      <a:pt x="169" y="386"/>
                    </a:lnTo>
                    <a:lnTo>
                      <a:pt x="175" y="388"/>
                    </a:lnTo>
                    <a:lnTo>
                      <a:pt x="180" y="388"/>
                    </a:lnTo>
                    <a:lnTo>
                      <a:pt x="186" y="392"/>
                    </a:lnTo>
                    <a:lnTo>
                      <a:pt x="191" y="393"/>
                    </a:lnTo>
                    <a:lnTo>
                      <a:pt x="197" y="397"/>
                    </a:lnTo>
                    <a:lnTo>
                      <a:pt x="201" y="403"/>
                    </a:lnTo>
                    <a:lnTo>
                      <a:pt x="204" y="406"/>
                    </a:lnTo>
                    <a:lnTo>
                      <a:pt x="204" y="412"/>
                    </a:lnTo>
                    <a:lnTo>
                      <a:pt x="206" y="418"/>
                    </a:lnTo>
                    <a:lnTo>
                      <a:pt x="136" y="418"/>
                    </a:lnTo>
                    <a:lnTo>
                      <a:pt x="119" y="345"/>
                    </a:lnTo>
                    <a:lnTo>
                      <a:pt x="110" y="308"/>
                    </a:lnTo>
                    <a:lnTo>
                      <a:pt x="100" y="345"/>
                    </a:lnTo>
                    <a:lnTo>
                      <a:pt x="82" y="418"/>
                    </a:lnTo>
                    <a:lnTo>
                      <a:pt x="11" y="418"/>
                    </a:lnTo>
                    <a:lnTo>
                      <a:pt x="11" y="412"/>
                    </a:lnTo>
                    <a:lnTo>
                      <a:pt x="13" y="406"/>
                    </a:lnTo>
                    <a:lnTo>
                      <a:pt x="17" y="401"/>
                    </a:lnTo>
                    <a:lnTo>
                      <a:pt x="21" y="397"/>
                    </a:lnTo>
                    <a:lnTo>
                      <a:pt x="26" y="393"/>
                    </a:lnTo>
                    <a:lnTo>
                      <a:pt x="32" y="390"/>
                    </a:lnTo>
                    <a:lnTo>
                      <a:pt x="39" y="388"/>
                    </a:lnTo>
                    <a:lnTo>
                      <a:pt x="47" y="386"/>
                    </a:lnTo>
                    <a:lnTo>
                      <a:pt x="50" y="380"/>
                    </a:lnTo>
                    <a:lnTo>
                      <a:pt x="58" y="345"/>
                    </a:lnTo>
                    <a:lnTo>
                      <a:pt x="67" y="293"/>
                    </a:lnTo>
                    <a:lnTo>
                      <a:pt x="71" y="264"/>
                    </a:lnTo>
                    <a:lnTo>
                      <a:pt x="78" y="219"/>
                    </a:lnTo>
                    <a:lnTo>
                      <a:pt x="73" y="188"/>
                    </a:lnTo>
                    <a:lnTo>
                      <a:pt x="65" y="149"/>
                    </a:lnTo>
                    <a:lnTo>
                      <a:pt x="63" y="147"/>
                    </a:lnTo>
                    <a:lnTo>
                      <a:pt x="60" y="152"/>
                    </a:lnTo>
                    <a:lnTo>
                      <a:pt x="50" y="165"/>
                    </a:lnTo>
                    <a:lnTo>
                      <a:pt x="43" y="178"/>
                    </a:lnTo>
                    <a:lnTo>
                      <a:pt x="32" y="195"/>
                    </a:lnTo>
                    <a:lnTo>
                      <a:pt x="32" y="201"/>
                    </a:lnTo>
                    <a:lnTo>
                      <a:pt x="32" y="206"/>
                    </a:lnTo>
                    <a:lnTo>
                      <a:pt x="32" y="212"/>
                    </a:lnTo>
                    <a:lnTo>
                      <a:pt x="32" y="219"/>
                    </a:lnTo>
                    <a:lnTo>
                      <a:pt x="32" y="226"/>
                    </a:lnTo>
                    <a:lnTo>
                      <a:pt x="28" y="236"/>
                    </a:lnTo>
                    <a:lnTo>
                      <a:pt x="26" y="239"/>
                    </a:lnTo>
                    <a:lnTo>
                      <a:pt x="24" y="241"/>
                    </a:lnTo>
                    <a:lnTo>
                      <a:pt x="22" y="245"/>
                    </a:lnTo>
                    <a:lnTo>
                      <a:pt x="19" y="247"/>
                    </a:lnTo>
                    <a:lnTo>
                      <a:pt x="17" y="249"/>
                    </a:lnTo>
                    <a:lnTo>
                      <a:pt x="13" y="249"/>
                    </a:lnTo>
                    <a:lnTo>
                      <a:pt x="11" y="247"/>
                    </a:lnTo>
                    <a:lnTo>
                      <a:pt x="9" y="245"/>
                    </a:lnTo>
                    <a:lnTo>
                      <a:pt x="6" y="241"/>
                    </a:lnTo>
                    <a:lnTo>
                      <a:pt x="4" y="239"/>
                    </a:lnTo>
                    <a:lnTo>
                      <a:pt x="4" y="236"/>
                    </a:lnTo>
                    <a:lnTo>
                      <a:pt x="2" y="232"/>
                    </a:lnTo>
                    <a:lnTo>
                      <a:pt x="2" y="226"/>
                    </a:lnTo>
                    <a:lnTo>
                      <a:pt x="0" y="221"/>
                    </a:lnTo>
                    <a:lnTo>
                      <a:pt x="0" y="213"/>
                    </a:lnTo>
                    <a:lnTo>
                      <a:pt x="2" y="208"/>
                    </a:lnTo>
                    <a:lnTo>
                      <a:pt x="6" y="204"/>
                    </a:lnTo>
                    <a:lnTo>
                      <a:pt x="9" y="201"/>
                    </a:lnTo>
                    <a:lnTo>
                      <a:pt x="15" y="197"/>
                    </a:lnTo>
                    <a:lnTo>
                      <a:pt x="22" y="184"/>
                    </a:lnTo>
                    <a:lnTo>
                      <a:pt x="34" y="163"/>
                    </a:lnTo>
                    <a:lnTo>
                      <a:pt x="37" y="152"/>
                    </a:lnTo>
                    <a:lnTo>
                      <a:pt x="41" y="136"/>
                    </a:lnTo>
                    <a:lnTo>
                      <a:pt x="45" y="119"/>
                    </a:lnTo>
                    <a:lnTo>
                      <a:pt x="52" y="100"/>
                    </a:lnTo>
                    <a:lnTo>
                      <a:pt x="58" y="89"/>
                    </a:lnTo>
                    <a:lnTo>
                      <a:pt x="71" y="84"/>
                    </a:lnTo>
                    <a:lnTo>
                      <a:pt x="86" y="80"/>
                    </a:lnTo>
                    <a:lnTo>
                      <a:pt x="91" y="73"/>
                    </a:lnTo>
                    <a:lnTo>
                      <a:pt x="95" y="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Freeform 135">
                <a:extLst>
                  <a:ext uri="{FF2B5EF4-FFF2-40B4-BE49-F238E27FC236}">
                    <a16:creationId xmlns:a16="http://schemas.microsoft.com/office/drawing/2014/main" id="{A894DEE3-728F-D11A-753B-4203DECB4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988"/>
                <a:ext cx="216" cy="423"/>
              </a:xfrm>
              <a:custGeom>
                <a:avLst/>
                <a:gdLst>
                  <a:gd name="T0" fmla="*/ 88 w 216"/>
                  <a:gd name="T1" fmla="*/ 60 h 418"/>
                  <a:gd name="T2" fmla="*/ 80 w 216"/>
                  <a:gd name="T3" fmla="*/ 50 h 418"/>
                  <a:gd name="T4" fmla="*/ 77 w 216"/>
                  <a:gd name="T5" fmla="*/ 37 h 418"/>
                  <a:gd name="T6" fmla="*/ 78 w 216"/>
                  <a:gd name="T7" fmla="*/ 22 h 418"/>
                  <a:gd name="T8" fmla="*/ 84 w 216"/>
                  <a:gd name="T9" fmla="*/ 11 h 418"/>
                  <a:gd name="T10" fmla="*/ 95 w 216"/>
                  <a:gd name="T11" fmla="*/ 2 h 418"/>
                  <a:gd name="T12" fmla="*/ 106 w 216"/>
                  <a:gd name="T13" fmla="*/ 0 h 418"/>
                  <a:gd name="T14" fmla="*/ 119 w 216"/>
                  <a:gd name="T15" fmla="*/ 4 h 418"/>
                  <a:gd name="T16" fmla="*/ 129 w 216"/>
                  <a:gd name="T17" fmla="*/ 11 h 418"/>
                  <a:gd name="T18" fmla="*/ 136 w 216"/>
                  <a:gd name="T19" fmla="*/ 22 h 418"/>
                  <a:gd name="T20" fmla="*/ 138 w 216"/>
                  <a:gd name="T21" fmla="*/ 37 h 418"/>
                  <a:gd name="T22" fmla="*/ 134 w 216"/>
                  <a:gd name="T23" fmla="*/ 50 h 418"/>
                  <a:gd name="T24" fmla="*/ 127 w 216"/>
                  <a:gd name="T25" fmla="*/ 60 h 418"/>
                  <a:gd name="T26" fmla="*/ 125 w 216"/>
                  <a:gd name="T27" fmla="*/ 73 h 418"/>
                  <a:gd name="T28" fmla="*/ 158 w 216"/>
                  <a:gd name="T29" fmla="*/ 89 h 418"/>
                  <a:gd name="T30" fmla="*/ 175 w 216"/>
                  <a:gd name="T31" fmla="*/ 136 h 418"/>
                  <a:gd name="T32" fmla="*/ 193 w 216"/>
                  <a:gd name="T33" fmla="*/ 180 h 418"/>
                  <a:gd name="T34" fmla="*/ 212 w 216"/>
                  <a:gd name="T35" fmla="*/ 206 h 418"/>
                  <a:gd name="T36" fmla="*/ 216 w 216"/>
                  <a:gd name="T37" fmla="*/ 221 h 418"/>
                  <a:gd name="T38" fmla="*/ 214 w 216"/>
                  <a:gd name="T39" fmla="*/ 236 h 418"/>
                  <a:gd name="T40" fmla="*/ 206 w 216"/>
                  <a:gd name="T41" fmla="*/ 245 h 418"/>
                  <a:gd name="T42" fmla="*/ 201 w 216"/>
                  <a:gd name="T43" fmla="*/ 249 h 418"/>
                  <a:gd name="T44" fmla="*/ 192 w 216"/>
                  <a:gd name="T45" fmla="*/ 241 h 418"/>
                  <a:gd name="T46" fmla="*/ 186 w 216"/>
                  <a:gd name="T47" fmla="*/ 226 h 418"/>
                  <a:gd name="T48" fmla="*/ 184 w 216"/>
                  <a:gd name="T49" fmla="*/ 210 h 418"/>
                  <a:gd name="T50" fmla="*/ 184 w 216"/>
                  <a:gd name="T51" fmla="*/ 195 h 418"/>
                  <a:gd name="T52" fmla="*/ 153 w 216"/>
                  <a:gd name="T53" fmla="*/ 147 h 418"/>
                  <a:gd name="T54" fmla="*/ 140 w 216"/>
                  <a:gd name="T55" fmla="*/ 219 h 418"/>
                  <a:gd name="T56" fmla="*/ 160 w 216"/>
                  <a:gd name="T57" fmla="*/ 345 h 418"/>
                  <a:gd name="T58" fmla="*/ 173 w 216"/>
                  <a:gd name="T59" fmla="*/ 388 h 418"/>
                  <a:gd name="T60" fmla="*/ 192 w 216"/>
                  <a:gd name="T61" fmla="*/ 393 h 418"/>
                  <a:gd name="T62" fmla="*/ 203 w 216"/>
                  <a:gd name="T63" fmla="*/ 406 h 418"/>
                  <a:gd name="T64" fmla="*/ 134 w 216"/>
                  <a:gd name="T65" fmla="*/ 418 h 418"/>
                  <a:gd name="T66" fmla="*/ 99 w 216"/>
                  <a:gd name="T67" fmla="*/ 345 h 418"/>
                  <a:gd name="T68" fmla="*/ 12 w 216"/>
                  <a:gd name="T69" fmla="*/ 412 h 418"/>
                  <a:gd name="T70" fmla="*/ 19 w 216"/>
                  <a:gd name="T71" fmla="*/ 397 h 418"/>
                  <a:gd name="T72" fmla="*/ 38 w 216"/>
                  <a:gd name="T73" fmla="*/ 388 h 418"/>
                  <a:gd name="T74" fmla="*/ 56 w 216"/>
                  <a:gd name="T75" fmla="*/ 345 h 418"/>
                  <a:gd name="T76" fmla="*/ 77 w 216"/>
                  <a:gd name="T77" fmla="*/ 219 h 418"/>
                  <a:gd name="T78" fmla="*/ 62 w 216"/>
                  <a:gd name="T79" fmla="*/ 147 h 418"/>
                  <a:gd name="T80" fmla="*/ 43 w 216"/>
                  <a:gd name="T81" fmla="*/ 178 h 418"/>
                  <a:gd name="T82" fmla="*/ 32 w 216"/>
                  <a:gd name="T83" fmla="*/ 206 h 418"/>
                  <a:gd name="T84" fmla="*/ 30 w 216"/>
                  <a:gd name="T85" fmla="*/ 226 h 418"/>
                  <a:gd name="T86" fmla="*/ 23 w 216"/>
                  <a:gd name="T87" fmla="*/ 241 h 418"/>
                  <a:gd name="T88" fmla="*/ 15 w 216"/>
                  <a:gd name="T89" fmla="*/ 249 h 418"/>
                  <a:gd name="T90" fmla="*/ 10 w 216"/>
                  <a:gd name="T91" fmla="*/ 245 h 418"/>
                  <a:gd name="T92" fmla="*/ 2 w 216"/>
                  <a:gd name="T93" fmla="*/ 236 h 418"/>
                  <a:gd name="T94" fmla="*/ 0 w 216"/>
                  <a:gd name="T95" fmla="*/ 221 h 418"/>
                  <a:gd name="T96" fmla="*/ 4 w 216"/>
                  <a:gd name="T97" fmla="*/ 204 h 418"/>
                  <a:gd name="T98" fmla="*/ 21 w 216"/>
                  <a:gd name="T99" fmla="*/ 184 h 418"/>
                  <a:gd name="T100" fmla="*/ 41 w 216"/>
                  <a:gd name="T101" fmla="*/ 136 h 418"/>
                  <a:gd name="T102" fmla="*/ 58 w 216"/>
                  <a:gd name="T103" fmla="*/ 89 h 418"/>
                  <a:gd name="T104" fmla="*/ 91 w 216"/>
                  <a:gd name="T105" fmla="*/ 73 h 41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18">
                    <a:moveTo>
                      <a:pt x="93" y="63"/>
                    </a:moveTo>
                    <a:lnTo>
                      <a:pt x="91" y="63"/>
                    </a:lnTo>
                    <a:lnTo>
                      <a:pt x="88" y="60"/>
                    </a:lnTo>
                    <a:lnTo>
                      <a:pt x="84" y="56"/>
                    </a:lnTo>
                    <a:lnTo>
                      <a:pt x="82" y="54"/>
                    </a:lnTo>
                    <a:lnTo>
                      <a:pt x="80" y="50"/>
                    </a:lnTo>
                    <a:lnTo>
                      <a:pt x="78" y="47"/>
                    </a:lnTo>
                    <a:lnTo>
                      <a:pt x="77" y="43"/>
                    </a:lnTo>
                    <a:lnTo>
                      <a:pt x="77" y="37"/>
                    </a:lnTo>
                    <a:lnTo>
                      <a:pt x="77" y="34"/>
                    </a:lnTo>
                    <a:lnTo>
                      <a:pt x="77" y="28"/>
                    </a:lnTo>
                    <a:lnTo>
                      <a:pt x="78" y="22"/>
                    </a:lnTo>
                    <a:lnTo>
                      <a:pt x="80" y="19"/>
                    </a:lnTo>
                    <a:lnTo>
                      <a:pt x="82" y="13"/>
                    </a:lnTo>
                    <a:lnTo>
                      <a:pt x="84" y="11"/>
                    </a:lnTo>
                    <a:lnTo>
                      <a:pt x="88" y="8"/>
                    </a:lnTo>
                    <a:lnTo>
                      <a:pt x="91" y="6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3" y="0"/>
                    </a:lnTo>
                    <a:lnTo>
                      <a:pt x="106" y="0"/>
                    </a:lnTo>
                    <a:lnTo>
                      <a:pt x="112" y="0"/>
                    </a:lnTo>
                    <a:lnTo>
                      <a:pt x="116" y="2"/>
                    </a:lnTo>
                    <a:lnTo>
                      <a:pt x="119" y="4"/>
                    </a:lnTo>
                    <a:lnTo>
                      <a:pt x="123" y="6"/>
                    </a:lnTo>
                    <a:lnTo>
                      <a:pt x="127" y="8"/>
                    </a:lnTo>
                    <a:lnTo>
                      <a:pt x="129" y="11"/>
                    </a:lnTo>
                    <a:lnTo>
                      <a:pt x="132" y="15"/>
                    </a:lnTo>
                    <a:lnTo>
                      <a:pt x="134" y="19"/>
                    </a:lnTo>
                    <a:lnTo>
                      <a:pt x="136" y="22"/>
                    </a:lnTo>
                    <a:lnTo>
                      <a:pt x="136" y="28"/>
                    </a:lnTo>
                    <a:lnTo>
                      <a:pt x="138" y="32"/>
                    </a:lnTo>
                    <a:lnTo>
                      <a:pt x="138" y="37"/>
                    </a:lnTo>
                    <a:lnTo>
                      <a:pt x="136" y="43"/>
                    </a:lnTo>
                    <a:lnTo>
                      <a:pt x="134" y="47"/>
                    </a:lnTo>
                    <a:lnTo>
                      <a:pt x="134" y="50"/>
                    </a:lnTo>
                    <a:lnTo>
                      <a:pt x="132" y="54"/>
                    </a:lnTo>
                    <a:lnTo>
                      <a:pt x="129" y="58"/>
                    </a:lnTo>
                    <a:lnTo>
                      <a:pt x="127" y="60"/>
                    </a:lnTo>
                    <a:lnTo>
                      <a:pt x="125" y="61"/>
                    </a:lnTo>
                    <a:lnTo>
                      <a:pt x="121" y="63"/>
                    </a:lnTo>
                    <a:lnTo>
                      <a:pt x="125" y="73"/>
                    </a:lnTo>
                    <a:lnTo>
                      <a:pt x="130" y="80"/>
                    </a:lnTo>
                    <a:lnTo>
                      <a:pt x="147" y="84"/>
                    </a:lnTo>
                    <a:lnTo>
                      <a:pt x="158" y="89"/>
                    </a:lnTo>
                    <a:lnTo>
                      <a:pt x="164" y="100"/>
                    </a:lnTo>
                    <a:lnTo>
                      <a:pt x="169" y="119"/>
                    </a:lnTo>
                    <a:lnTo>
                      <a:pt x="175" y="136"/>
                    </a:lnTo>
                    <a:lnTo>
                      <a:pt x="179" y="152"/>
                    </a:lnTo>
                    <a:lnTo>
                      <a:pt x="184" y="163"/>
                    </a:lnTo>
                    <a:lnTo>
                      <a:pt x="193" y="180"/>
                    </a:lnTo>
                    <a:lnTo>
                      <a:pt x="203" y="197"/>
                    </a:lnTo>
                    <a:lnTo>
                      <a:pt x="210" y="202"/>
                    </a:lnTo>
                    <a:lnTo>
                      <a:pt x="212" y="206"/>
                    </a:lnTo>
                    <a:lnTo>
                      <a:pt x="214" y="210"/>
                    </a:lnTo>
                    <a:lnTo>
                      <a:pt x="216" y="215"/>
                    </a:lnTo>
                    <a:lnTo>
                      <a:pt x="216" y="221"/>
                    </a:lnTo>
                    <a:lnTo>
                      <a:pt x="216" y="226"/>
                    </a:lnTo>
                    <a:lnTo>
                      <a:pt x="214" y="230"/>
                    </a:lnTo>
                    <a:lnTo>
                      <a:pt x="214" y="236"/>
                    </a:lnTo>
                    <a:lnTo>
                      <a:pt x="212" y="241"/>
                    </a:lnTo>
                    <a:lnTo>
                      <a:pt x="208" y="243"/>
                    </a:lnTo>
                    <a:lnTo>
                      <a:pt x="206" y="245"/>
                    </a:lnTo>
                    <a:lnTo>
                      <a:pt x="205" y="247"/>
                    </a:lnTo>
                    <a:lnTo>
                      <a:pt x="203" y="249"/>
                    </a:lnTo>
                    <a:lnTo>
                      <a:pt x="201" y="249"/>
                    </a:lnTo>
                    <a:lnTo>
                      <a:pt x="197" y="247"/>
                    </a:lnTo>
                    <a:lnTo>
                      <a:pt x="195" y="245"/>
                    </a:lnTo>
                    <a:lnTo>
                      <a:pt x="192" y="241"/>
                    </a:lnTo>
                    <a:lnTo>
                      <a:pt x="188" y="236"/>
                    </a:lnTo>
                    <a:lnTo>
                      <a:pt x="186" y="232"/>
                    </a:lnTo>
                    <a:lnTo>
                      <a:pt x="186" y="226"/>
                    </a:lnTo>
                    <a:lnTo>
                      <a:pt x="184" y="223"/>
                    </a:lnTo>
                    <a:lnTo>
                      <a:pt x="184" y="215"/>
                    </a:lnTo>
                    <a:lnTo>
                      <a:pt x="184" y="210"/>
                    </a:lnTo>
                    <a:lnTo>
                      <a:pt x="184" y="206"/>
                    </a:lnTo>
                    <a:lnTo>
                      <a:pt x="184" y="199"/>
                    </a:lnTo>
                    <a:lnTo>
                      <a:pt x="184" y="195"/>
                    </a:lnTo>
                    <a:lnTo>
                      <a:pt x="169" y="175"/>
                    </a:lnTo>
                    <a:lnTo>
                      <a:pt x="160" y="158"/>
                    </a:lnTo>
                    <a:lnTo>
                      <a:pt x="153" y="147"/>
                    </a:lnTo>
                    <a:lnTo>
                      <a:pt x="151" y="149"/>
                    </a:lnTo>
                    <a:lnTo>
                      <a:pt x="143" y="188"/>
                    </a:lnTo>
                    <a:lnTo>
                      <a:pt x="140" y="219"/>
                    </a:lnTo>
                    <a:lnTo>
                      <a:pt x="145" y="264"/>
                    </a:lnTo>
                    <a:lnTo>
                      <a:pt x="151" y="293"/>
                    </a:lnTo>
                    <a:lnTo>
                      <a:pt x="160" y="345"/>
                    </a:lnTo>
                    <a:lnTo>
                      <a:pt x="166" y="384"/>
                    </a:lnTo>
                    <a:lnTo>
                      <a:pt x="169" y="386"/>
                    </a:lnTo>
                    <a:lnTo>
                      <a:pt x="173" y="388"/>
                    </a:lnTo>
                    <a:lnTo>
                      <a:pt x="181" y="388"/>
                    </a:lnTo>
                    <a:lnTo>
                      <a:pt x="186" y="392"/>
                    </a:lnTo>
                    <a:lnTo>
                      <a:pt x="192" y="393"/>
                    </a:lnTo>
                    <a:lnTo>
                      <a:pt x="195" y="397"/>
                    </a:lnTo>
                    <a:lnTo>
                      <a:pt x="201" y="403"/>
                    </a:lnTo>
                    <a:lnTo>
                      <a:pt x="203" y="406"/>
                    </a:lnTo>
                    <a:lnTo>
                      <a:pt x="205" y="412"/>
                    </a:lnTo>
                    <a:lnTo>
                      <a:pt x="205" y="418"/>
                    </a:lnTo>
                    <a:lnTo>
                      <a:pt x="134" y="418"/>
                    </a:lnTo>
                    <a:lnTo>
                      <a:pt x="117" y="345"/>
                    </a:lnTo>
                    <a:lnTo>
                      <a:pt x="108" y="308"/>
                    </a:lnTo>
                    <a:lnTo>
                      <a:pt x="99" y="345"/>
                    </a:lnTo>
                    <a:lnTo>
                      <a:pt x="80" y="418"/>
                    </a:lnTo>
                    <a:lnTo>
                      <a:pt x="10" y="418"/>
                    </a:lnTo>
                    <a:lnTo>
                      <a:pt x="12" y="412"/>
                    </a:lnTo>
                    <a:lnTo>
                      <a:pt x="13" y="406"/>
                    </a:lnTo>
                    <a:lnTo>
                      <a:pt x="15" y="401"/>
                    </a:lnTo>
                    <a:lnTo>
                      <a:pt x="19" y="397"/>
                    </a:lnTo>
                    <a:lnTo>
                      <a:pt x="25" y="393"/>
                    </a:lnTo>
                    <a:lnTo>
                      <a:pt x="32" y="390"/>
                    </a:lnTo>
                    <a:lnTo>
                      <a:pt x="38" y="388"/>
                    </a:lnTo>
                    <a:lnTo>
                      <a:pt x="45" y="386"/>
                    </a:lnTo>
                    <a:lnTo>
                      <a:pt x="51" y="380"/>
                    </a:lnTo>
                    <a:lnTo>
                      <a:pt x="56" y="345"/>
                    </a:lnTo>
                    <a:lnTo>
                      <a:pt x="65" y="293"/>
                    </a:lnTo>
                    <a:lnTo>
                      <a:pt x="71" y="264"/>
                    </a:lnTo>
                    <a:lnTo>
                      <a:pt x="77" y="219"/>
                    </a:lnTo>
                    <a:lnTo>
                      <a:pt x="73" y="188"/>
                    </a:lnTo>
                    <a:lnTo>
                      <a:pt x="64" y="149"/>
                    </a:lnTo>
                    <a:lnTo>
                      <a:pt x="62" y="147"/>
                    </a:lnTo>
                    <a:lnTo>
                      <a:pt x="58" y="152"/>
                    </a:lnTo>
                    <a:lnTo>
                      <a:pt x="51" y="165"/>
                    </a:lnTo>
                    <a:lnTo>
                      <a:pt x="43" y="178"/>
                    </a:lnTo>
                    <a:lnTo>
                      <a:pt x="32" y="195"/>
                    </a:lnTo>
                    <a:lnTo>
                      <a:pt x="30" y="201"/>
                    </a:lnTo>
                    <a:lnTo>
                      <a:pt x="32" y="206"/>
                    </a:lnTo>
                    <a:lnTo>
                      <a:pt x="32" y="212"/>
                    </a:lnTo>
                    <a:lnTo>
                      <a:pt x="32" y="219"/>
                    </a:lnTo>
                    <a:lnTo>
                      <a:pt x="30" y="226"/>
                    </a:lnTo>
                    <a:lnTo>
                      <a:pt x="28" y="236"/>
                    </a:lnTo>
                    <a:lnTo>
                      <a:pt x="26" y="239"/>
                    </a:lnTo>
                    <a:lnTo>
                      <a:pt x="23" y="241"/>
                    </a:lnTo>
                    <a:lnTo>
                      <a:pt x="21" y="245"/>
                    </a:lnTo>
                    <a:lnTo>
                      <a:pt x="17" y="247"/>
                    </a:lnTo>
                    <a:lnTo>
                      <a:pt x="15" y="249"/>
                    </a:lnTo>
                    <a:lnTo>
                      <a:pt x="13" y="249"/>
                    </a:lnTo>
                    <a:lnTo>
                      <a:pt x="10" y="247"/>
                    </a:lnTo>
                    <a:lnTo>
                      <a:pt x="10" y="245"/>
                    </a:lnTo>
                    <a:lnTo>
                      <a:pt x="6" y="241"/>
                    </a:lnTo>
                    <a:lnTo>
                      <a:pt x="4" y="239"/>
                    </a:lnTo>
                    <a:lnTo>
                      <a:pt x="2" y="236"/>
                    </a:lnTo>
                    <a:lnTo>
                      <a:pt x="0" y="232"/>
                    </a:lnTo>
                    <a:lnTo>
                      <a:pt x="0" y="226"/>
                    </a:lnTo>
                    <a:lnTo>
                      <a:pt x="0" y="221"/>
                    </a:lnTo>
                    <a:lnTo>
                      <a:pt x="0" y="213"/>
                    </a:lnTo>
                    <a:lnTo>
                      <a:pt x="0" y="208"/>
                    </a:lnTo>
                    <a:lnTo>
                      <a:pt x="4" y="204"/>
                    </a:lnTo>
                    <a:lnTo>
                      <a:pt x="10" y="201"/>
                    </a:lnTo>
                    <a:lnTo>
                      <a:pt x="13" y="197"/>
                    </a:lnTo>
                    <a:lnTo>
                      <a:pt x="21" y="184"/>
                    </a:lnTo>
                    <a:lnTo>
                      <a:pt x="32" y="163"/>
                    </a:lnTo>
                    <a:lnTo>
                      <a:pt x="36" y="152"/>
                    </a:lnTo>
                    <a:lnTo>
                      <a:pt x="41" y="136"/>
                    </a:lnTo>
                    <a:lnTo>
                      <a:pt x="45" y="119"/>
                    </a:lnTo>
                    <a:lnTo>
                      <a:pt x="52" y="100"/>
                    </a:lnTo>
                    <a:lnTo>
                      <a:pt x="58" y="89"/>
                    </a:lnTo>
                    <a:lnTo>
                      <a:pt x="69" y="84"/>
                    </a:lnTo>
                    <a:lnTo>
                      <a:pt x="84" y="80"/>
                    </a:lnTo>
                    <a:lnTo>
                      <a:pt x="91" y="73"/>
                    </a:lnTo>
                    <a:lnTo>
                      <a:pt x="93" y="63"/>
                    </a:lnTo>
                    <a:close/>
                  </a:path>
                </a:pathLst>
              </a:custGeom>
              <a:solidFill>
                <a:srgbClr val="FF5F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Freeform 136">
                <a:extLst>
                  <a:ext uri="{FF2B5EF4-FFF2-40B4-BE49-F238E27FC236}">
                    <a16:creationId xmlns:a16="http://schemas.microsoft.com/office/drawing/2014/main" id="{6CDD7AC1-CA56-251A-8556-A908B161F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" y="988"/>
                <a:ext cx="215" cy="423"/>
              </a:xfrm>
              <a:custGeom>
                <a:avLst/>
                <a:gdLst>
                  <a:gd name="T0" fmla="*/ 87 w 215"/>
                  <a:gd name="T1" fmla="*/ 60 h 418"/>
                  <a:gd name="T2" fmla="*/ 80 w 215"/>
                  <a:gd name="T3" fmla="*/ 50 h 418"/>
                  <a:gd name="T4" fmla="*/ 76 w 215"/>
                  <a:gd name="T5" fmla="*/ 37 h 418"/>
                  <a:gd name="T6" fmla="*/ 78 w 215"/>
                  <a:gd name="T7" fmla="*/ 22 h 418"/>
                  <a:gd name="T8" fmla="*/ 85 w 215"/>
                  <a:gd name="T9" fmla="*/ 11 h 418"/>
                  <a:gd name="T10" fmla="*/ 95 w 215"/>
                  <a:gd name="T11" fmla="*/ 2 h 418"/>
                  <a:gd name="T12" fmla="*/ 108 w 215"/>
                  <a:gd name="T13" fmla="*/ 0 h 418"/>
                  <a:gd name="T14" fmla="*/ 121 w 215"/>
                  <a:gd name="T15" fmla="*/ 4 h 418"/>
                  <a:gd name="T16" fmla="*/ 130 w 215"/>
                  <a:gd name="T17" fmla="*/ 11 h 418"/>
                  <a:gd name="T18" fmla="*/ 136 w 215"/>
                  <a:gd name="T19" fmla="*/ 22 h 418"/>
                  <a:gd name="T20" fmla="*/ 137 w 215"/>
                  <a:gd name="T21" fmla="*/ 37 h 418"/>
                  <a:gd name="T22" fmla="*/ 134 w 215"/>
                  <a:gd name="T23" fmla="*/ 50 h 418"/>
                  <a:gd name="T24" fmla="*/ 126 w 215"/>
                  <a:gd name="T25" fmla="*/ 60 h 418"/>
                  <a:gd name="T26" fmla="*/ 124 w 215"/>
                  <a:gd name="T27" fmla="*/ 73 h 418"/>
                  <a:gd name="T28" fmla="*/ 158 w 215"/>
                  <a:gd name="T29" fmla="*/ 89 h 418"/>
                  <a:gd name="T30" fmla="*/ 175 w 215"/>
                  <a:gd name="T31" fmla="*/ 136 h 418"/>
                  <a:gd name="T32" fmla="*/ 193 w 215"/>
                  <a:gd name="T33" fmla="*/ 180 h 418"/>
                  <a:gd name="T34" fmla="*/ 213 w 215"/>
                  <a:gd name="T35" fmla="*/ 206 h 418"/>
                  <a:gd name="T36" fmla="*/ 215 w 215"/>
                  <a:gd name="T37" fmla="*/ 221 h 418"/>
                  <a:gd name="T38" fmla="*/ 213 w 215"/>
                  <a:gd name="T39" fmla="*/ 236 h 418"/>
                  <a:gd name="T40" fmla="*/ 206 w 215"/>
                  <a:gd name="T41" fmla="*/ 245 h 418"/>
                  <a:gd name="T42" fmla="*/ 200 w 215"/>
                  <a:gd name="T43" fmla="*/ 249 h 418"/>
                  <a:gd name="T44" fmla="*/ 191 w 215"/>
                  <a:gd name="T45" fmla="*/ 241 h 418"/>
                  <a:gd name="T46" fmla="*/ 186 w 215"/>
                  <a:gd name="T47" fmla="*/ 226 h 418"/>
                  <a:gd name="T48" fmla="*/ 184 w 215"/>
                  <a:gd name="T49" fmla="*/ 210 h 418"/>
                  <a:gd name="T50" fmla="*/ 184 w 215"/>
                  <a:gd name="T51" fmla="*/ 195 h 418"/>
                  <a:gd name="T52" fmla="*/ 154 w 215"/>
                  <a:gd name="T53" fmla="*/ 147 h 418"/>
                  <a:gd name="T54" fmla="*/ 139 w 215"/>
                  <a:gd name="T55" fmla="*/ 219 h 418"/>
                  <a:gd name="T56" fmla="*/ 160 w 215"/>
                  <a:gd name="T57" fmla="*/ 345 h 418"/>
                  <a:gd name="T58" fmla="*/ 173 w 215"/>
                  <a:gd name="T59" fmla="*/ 388 h 418"/>
                  <a:gd name="T60" fmla="*/ 191 w 215"/>
                  <a:gd name="T61" fmla="*/ 393 h 418"/>
                  <a:gd name="T62" fmla="*/ 204 w 215"/>
                  <a:gd name="T63" fmla="*/ 406 h 418"/>
                  <a:gd name="T64" fmla="*/ 134 w 215"/>
                  <a:gd name="T65" fmla="*/ 418 h 418"/>
                  <a:gd name="T66" fmla="*/ 100 w 215"/>
                  <a:gd name="T67" fmla="*/ 345 h 418"/>
                  <a:gd name="T68" fmla="*/ 11 w 215"/>
                  <a:gd name="T69" fmla="*/ 412 h 418"/>
                  <a:gd name="T70" fmla="*/ 20 w 215"/>
                  <a:gd name="T71" fmla="*/ 397 h 418"/>
                  <a:gd name="T72" fmla="*/ 37 w 215"/>
                  <a:gd name="T73" fmla="*/ 388 h 418"/>
                  <a:gd name="T74" fmla="*/ 58 w 215"/>
                  <a:gd name="T75" fmla="*/ 345 h 418"/>
                  <a:gd name="T76" fmla="*/ 76 w 215"/>
                  <a:gd name="T77" fmla="*/ 219 h 418"/>
                  <a:gd name="T78" fmla="*/ 61 w 215"/>
                  <a:gd name="T79" fmla="*/ 147 h 418"/>
                  <a:gd name="T80" fmla="*/ 43 w 215"/>
                  <a:gd name="T81" fmla="*/ 178 h 418"/>
                  <a:gd name="T82" fmla="*/ 32 w 215"/>
                  <a:gd name="T83" fmla="*/ 206 h 418"/>
                  <a:gd name="T84" fmla="*/ 30 w 215"/>
                  <a:gd name="T85" fmla="*/ 226 h 418"/>
                  <a:gd name="T86" fmla="*/ 24 w 215"/>
                  <a:gd name="T87" fmla="*/ 241 h 418"/>
                  <a:gd name="T88" fmla="*/ 17 w 215"/>
                  <a:gd name="T89" fmla="*/ 249 h 418"/>
                  <a:gd name="T90" fmla="*/ 9 w 215"/>
                  <a:gd name="T91" fmla="*/ 245 h 418"/>
                  <a:gd name="T92" fmla="*/ 2 w 215"/>
                  <a:gd name="T93" fmla="*/ 236 h 418"/>
                  <a:gd name="T94" fmla="*/ 0 w 215"/>
                  <a:gd name="T95" fmla="*/ 221 h 418"/>
                  <a:gd name="T96" fmla="*/ 4 w 215"/>
                  <a:gd name="T97" fmla="*/ 204 h 418"/>
                  <a:gd name="T98" fmla="*/ 22 w 215"/>
                  <a:gd name="T99" fmla="*/ 184 h 418"/>
                  <a:gd name="T100" fmla="*/ 41 w 215"/>
                  <a:gd name="T101" fmla="*/ 136 h 418"/>
                  <a:gd name="T102" fmla="*/ 58 w 215"/>
                  <a:gd name="T103" fmla="*/ 89 h 418"/>
                  <a:gd name="T104" fmla="*/ 91 w 215"/>
                  <a:gd name="T105" fmla="*/ 73 h 41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5" h="418">
                    <a:moveTo>
                      <a:pt x="95" y="63"/>
                    </a:moveTo>
                    <a:lnTo>
                      <a:pt x="91" y="63"/>
                    </a:lnTo>
                    <a:lnTo>
                      <a:pt x="87" y="60"/>
                    </a:lnTo>
                    <a:lnTo>
                      <a:pt x="84" y="56"/>
                    </a:lnTo>
                    <a:lnTo>
                      <a:pt x="82" y="54"/>
                    </a:lnTo>
                    <a:lnTo>
                      <a:pt x="80" y="50"/>
                    </a:lnTo>
                    <a:lnTo>
                      <a:pt x="78" y="47"/>
                    </a:lnTo>
                    <a:lnTo>
                      <a:pt x="76" y="43"/>
                    </a:lnTo>
                    <a:lnTo>
                      <a:pt x="76" y="37"/>
                    </a:lnTo>
                    <a:lnTo>
                      <a:pt x="76" y="34"/>
                    </a:lnTo>
                    <a:lnTo>
                      <a:pt x="76" y="28"/>
                    </a:lnTo>
                    <a:lnTo>
                      <a:pt x="78" y="22"/>
                    </a:lnTo>
                    <a:lnTo>
                      <a:pt x="80" y="19"/>
                    </a:lnTo>
                    <a:lnTo>
                      <a:pt x="82" y="13"/>
                    </a:lnTo>
                    <a:lnTo>
                      <a:pt x="85" y="11"/>
                    </a:lnTo>
                    <a:lnTo>
                      <a:pt x="87" y="8"/>
                    </a:lnTo>
                    <a:lnTo>
                      <a:pt x="91" y="6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0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5" y="2"/>
                    </a:lnTo>
                    <a:lnTo>
                      <a:pt x="121" y="4"/>
                    </a:lnTo>
                    <a:lnTo>
                      <a:pt x="123" y="6"/>
                    </a:lnTo>
                    <a:lnTo>
                      <a:pt x="126" y="8"/>
                    </a:lnTo>
                    <a:lnTo>
                      <a:pt x="130" y="11"/>
                    </a:lnTo>
                    <a:lnTo>
                      <a:pt x="132" y="15"/>
                    </a:lnTo>
                    <a:lnTo>
                      <a:pt x="134" y="19"/>
                    </a:lnTo>
                    <a:lnTo>
                      <a:pt x="136" y="22"/>
                    </a:lnTo>
                    <a:lnTo>
                      <a:pt x="137" y="28"/>
                    </a:lnTo>
                    <a:lnTo>
                      <a:pt x="137" y="32"/>
                    </a:lnTo>
                    <a:lnTo>
                      <a:pt x="137" y="37"/>
                    </a:lnTo>
                    <a:lnTo>
                      <a:pt x="136" y="43"/>
                    </a:lnTo>
                    <a:lnTo>
                      <a:pt x="136" y="47"/>
                    </a:lnTo>
                    <a:lnTo>
                      <a:pt x="134" y="50"/>
                    </a:lnTo>
                    <a:lnTo>
                      <a:pt x="132" y="54"/>
                    </a:lnTo>
                    <a:lnTo>
                      <a:pt x="130" y="58"/>
                    </a:lnTo>
                    <a:lnTo>
                      <a:pt x="126" y="60"/>
                    </a:lnTo>
                    <a:lnTo>
                      <a:pt x="124" y="61"/>
                    </a:lnTo>
                    <a:lnTo>
                      <a:pt x="121" y="63"/>
                    </a:lnTo>
                    <a:lnTo>
                      <a:pt x="124" y="73"/>
                    </a:lnTo>
                    <a:lnTo>
                      <a:pt x="132" y="80"/>
                    </a:lnTo>
                    <a:lnTo>
                      <a:pt x="147" y="84"/>
                    </a:lnTo>
                    <a:lnTo>
                      <a:pt x="158" y="89"/>
                    </a:lnTo>
                    <a:lnTo>
                      <a:pt x="163" y="100"/>
                    </a:lnTo>
                    <a:lnTo>
                      <a:pt x="171" y="119"/>
                    </a:lnTo>
                    <a:lnTo>
                      <a:pt x="175" y="136"/>
                    </a:lnTo>
                    <a:lnTo>
                      <a:pt x="180" y="152"/>
                    </a:lnTo>
                    <a:lnTo>
                      <a:pt x="184" y="163"/>
                    </a:lnTo>
                    <a:lnTo>
                      <a:pt x="193" y="180"/>
                    </a:lnTo>
                    <a:lnTo>
                      <a:pt x="202" y="197"/>
                    </a:lnTo>
                    <a:lnTo>
                      <a:pt x="212" y="202"/>
                    </a:lnTo>
                    <a:lnTo>
                      <a:pt x="213" y="206"/>
                    </a:lnTo>
                    <a:lnTo>
                      <a:pt x="213" y="210"/>
                    </a:lnTo>
                    <a:lnTo>
                      <a:pt x="215" y="215"/>
                    </a:lnTo>
                    <a:lnTo>
                      <a:pt x="215" y="221"/>
                    </a:lnTo>
                    <a:lnTo>
                      <a:pt x="215" y="226"/>
                    </a:lnTo>
                    <a:lnTo>
                      <a:pt x="213" y="230"/>
                    </a:lnTo>
                    <a:lnTo>
                      <a:pt x="213" y="236"/>
                    </a:lnTo>
                    <a:lnTo>
                      <a:pt x="212" y="241"/>
                    </a:lnTo>
                    <a:lnTo>
                      <a:pt x="208" y="243"/>
                    </a:lnTo>
                    <a:lnTo>
                      <a:pt x="206" y="245"/>
                    </a:lnTo>
                    <a:lnTo>
                      <a:pt x="204" y="247"/>
                    </a:lnTo>
                    <a:lnTo>
                      <a:pt x="202" y="249"/>
                    </a:lnTo>
                    <a:lnTo>
                      <a:pt x="200" y="249"/>
                    </a:lnTo>
                    <a:lnTo>
                      <a:pt x="199" y="247"/>
                    </a:lnTo>
                    <a:lnTo>
                      <a:pt x="195" y="245"/>
                    </a:lnTo>
                    <a:lnTo>
                      <a:pt x="191" y="241"/>
                    </a:lnTo>
                    <a:lnTo>
                      <a:pt x="189" y="236"/>
                    </a:lnTo>
                    <a:lnTo>
                      <a:pt x="188" y="232"/>
                    </a:lnTo>
                    <a:lnTo>
                      <a:pt x="186" y="226"/>
                    </a:lnTo>
                    <a:lnTo>
                      <a:pt x="186" y="223"/>
                    </a:lnTo>
                    <a:lnTo>
                      <a:pt x="184" y="215"/>
                    </a:lnTo>
                    <a:lnTo>
                      <a:pt x="184" y="210"/>
                    </a:lnTo>
                    <a:lnTo>
                      <a:pt x="184" y="206"/>
                    </a:lnTo>
                    <a:lnTo>
                      <a:pt x="184" y="199"/>
                    </a:lnTo>
                    <a:lnTo>
                      <a:pt x="184" y="195"/>
                    </a:lnTo>
                    <a:lnTo>
                      <a:pt x="171" y="175"/>
                    </a:lnTo>
                    <a:lnTo>
                      <a:pt x="160" y="158"/>
                    </a:lnTo>
                    <a:lnTo>
                      <a:pt x="154" y="147"/>
                    </a:lnTo>
                    <a:lnTo>
                      <a:pt x="150" y="149"/>
                    </a:lnTo>
                    <a:lnTo>
                      <a:pt x="143" y="188"/>
                    </a:lnTo>
                    <a:lnTo>
                      <a:pt x="139" y="219"/>
                    </a:lnTo>
                    <a:lnTo>
                      <a:pt x="147" y="264"/>
                    </a:lnTo>
                    <a:lnTo>
                      <a:pt x="150" y="293"/>
                    </a:lnTo>
                    <a:lnTo>
                      <a:pt x="160" y="345"/>
                    </a:lnTo>
                    <a:lnTo>
                      <a:pt x="167" y="384"/>
                    </a:lnTo>
                    <a:lnTo>
                      <a:pt x="169" y="386"/>
                    </a:lnTo>
                    <a:lnTo>
                      <a:pt x="173" y="388"/>
                    </a:lnTo>
                    <a:lnTo>
                      <a:pt x="180" y="388"/>
                    </a:lnTo>
                    <a:lnTo>
                      <a:pt x="186" y="392"/>
                    </a:lnTo>
                    <a:lnTo>
                      <a:pt x="191" y="393"/>
                    </a:lnTo>
                    <a:lnTo>
                      <a:pt x="197" y="397"/>
                    </a:lnTo>
                    <a:lnTo>
                      <a:pt x="200" y="403"/>
                    </a:lnTo>
                    <a:lnTo>
                      <a:pt x="204" y="406"/>
                    </a:lnTo>
                    <a:lnTo>
                      <a:pt x="204" y="412"/>
                    </a:lnTo>
                    <a:lnTo>
                      <a:pt x="206" y="418"/>
                    </a:lnTo>
                    <a:lnTo>
                      <a:pt x="134" y="418"/>
                    </a:lnTo>
                    <a:lnTo>
                      <a:pt x="117" y="345"/>
                    </a:lnTo>
                    <a:lnTo>
                      <a:pt x="108" y="308"/>
                    </a:lnTo>
                    <a:lnTo>
                      <a:pt x="100" y="345"/>
                    </a:lnTo>
                    <a:lnTo>
                      <a:pt x="82" y="418"/>
                    </a:lnTo>
                    <a:lnTo>
                      <a:pt x="11" y="418"/>
                    </a:lnTo>
                    <a:lnTo>
                      <a:pt x="11" y="412"/>
                    </a:lnTo>
                    <a:lnTo>
                      <a:pt x="13" y="406"/>
                    </a:lnTo>
                    <a:lnTo>
                      <a:pt x="17" y="401"/>
                    </a:lnTo>
                    <a:lnTo>
                      <a:pt x="20" y="397"/>
                    </a:lnTo>
                    <a:lnTo>
                      <a:pt x="26" y="393"/>
                    </a:lnTo>
                    <a:lnTo>
                      <a:pt x="32" y="390"/>
                    </a:lnTo>
                    <a:lnTo>
                      <a:pt x="37" y="388"/>
                    </a:lnTo>
                    <a:lnTo>
                      <a:pt x="46" y="386"/>
                    </a:lnTo>
                    <a:lnTo>
                      <a:pt x="50" y="380"/>
                    </a:lnTo>
                    <a:lnTo>
                      <a:pt x="58" y="345"/>
                    </a:lnTo>
                    <a:lnTo>
                      <a:pt x="65" y="293"/>
                    </a:lnTo>
                    <a:lnTo>
                      <a:pt x="71" y="264"/>
                    </a:lnTo>
                    <a:lnTo>
                      <a:pt x="76" y="219"/>
                    </a:lnTo>
                    <a:lnTo>
                      <a:pt x="72" y="188"/>
                    </a:lnTo>
                    <a:lnTo>
                      <a:pt x="63" y="149"/>
                    </a:lnTo>
                    <a:lnTo>
                      <a:pt x="61" y="147"/>
                    </a:lnTo>
                    <a:lnTo>
                      <a:pt x="58" y="152"/>
                    </a:lnTo>
                    <a:lnTo>
                      <a:pt x="50" y="165"/>
                    </a:lnTo>
                    <a:lnTo>
                      <a:pt x="43" y="178"/>
                    </a:lnTo>
                    <a:lnTo>
                      <a:pt x="32" y="195"/>
                    </a:lnTo>
                    <a:lnTo>
                      <a:pt x="32" y="201"/>
                    </a:lnTo>
                    <a:lnTo>
                      <a:pt x="32" y="206"/>
                    </a:lnTo>
                    <a:lnTo>
                      <a:pt x="32" y="212"/>
                    </a:lnTo>
                    <a:lnTo>
                      <a:pt x="32" y="219"/>
                    </a:lnTo>
                    <a:lnTo>
                      <a:pt x="30" y="226"/>
                    </a:lnTo>
                    <a:lnTo>
                      <a:pt x="28" y="236"/>
                    </a:lnTo>
                    <a:lnTo>
                      <a:pt x="26" y="239"/>
                    </a:lnTo>
                    <a:lnTo>
                      <a:pt x="24" y="241"/>
                    </a:lnTo>
                    <a:lnTo>
                      <a:pt x="20" y="245"/>
                    </a:lnTo>
                    <a:lnTo>
                      <a:pt x="19" y="247"/>
                    </a:lnTo>
                    <a:lnTo>
                      <a:pt x="17" y="249"/>
                    </a:lnTo>
                    <a:lnTo>
                      <a:pt x="13" y="249"/>
                    </a:lnTo>
                    <a:lnTo>
                      <a:pt x="11" y="247"/>
                    </a:lnTo>
                    <a:lnTo>
                      <a:pt x="9" y="245"/>
                    </a:lnTo>
                    <a:lnTo>
                      <a:pt x="6" y="241"/>
                    </a:lnTo>
                    <a:lnTo>
                      <a:pt x="4" y="239"/>
                    </a:lnTo>
                    <a:lnTo>
                      <a:pt x="2" y="236"/>
                    </a:lnTo>
                    <a:lnTo>
                      <a:pt x="2" y="232"/>
                    </a:lnTo>
                    <a:lnTo>
                      <a:pt x="0" y="226"/>
                    </a:lnTo>
                    <a:lnTo>
                      <a:pt x="0" y="221"/>
                    </a:lnTo>
                    <a:lnTo>
                      <a:pt x="0" y="213"/>
                    </a:lnTo>
                    <a:lnTo>
                      <a:pt x="2" y="208"/>
                    </a:lnTo>
                    <a:lnTo>
                      <a:pt x="4" y="204"/>
                    </a:lnTo>
                    <a:lnTo>
                      <a:pt x="9" y="201"/>
                    </a:lnTo>
                    <a:lnTo>
                      <a:pt x="13" y="197"/>
                    </a:lnTo>
                    <a:lnTo>
                      <a:pt x="22" y="184"/>
                    </a:lnTo>
                    <a:lnTo>
                      <a:pt x="32" y="163"/>
                    </a:lnTo>
                    <a:lnTo>
                      <a:pt x="37" y="152"/>
                    </a:lnTo>
                    <a:lnTo>
                      <a:pt x="41" y="136"/>
                    </a:lnTo>
                    <a:lnTo>
                      <a:pt x="45" y="119"/>
                    </a:lnTo>
                    <a:lnTo>
                      <a:pt x="52" y="100"/>
                    </a:lnTo>
                    <a:lnTo>
                      <a:pt x="58" y="89"/>
                    </a:lnTo>
                    <a:lnTo>
                      <a:pt x="71" y="84"/>
                    </a:lnTo>
                    <a:lnTo>
                      <a:pt x="85" y="80"/>
                    </a:lnTo>
                    <a:lnTo>
                      <a:pt x="91" y="73"/>
                    </a:lnTo>
                    <a:lnTo>
                      <a:pt x="95" y="6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Freeform 137">
                <a:extLst>
                  <a:ext uri="{FF2B5EF4-FFF2-40B4-BE49-F238E27FC236}">
                    <a16:creationId xmlns:a16="http://schemas.microsoft.com/office/drawing/2014/main" id="{5D4EB137-4796-29BA-5D9F-9D6CE95BE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" y="1405"/>
                <a:ext cx="765" cy="46"/>
              </a:xfrm>
              <a:custGeom>
                <a:avLst/>
                <a:gdLst>
                  <a:gd name="T0" fmla="*/ 0 w 765"/>
                  <a:gd name="T1" fmla="*/ 0 h 49"/>
                  <a:gd name="T2" fmla="*/ 744 w 765"/>
                  <a:gd name="T3" fmla="*/ 0 h 49"/>
                  <a:gd name="T4" fmla="*/ 765 w 765"/>
                  <a:gd name="T5" fmla="*/ 49 h 49"/>
                  <a:gd name="T6" fmla="*/ 0 w 765"/>
                  <a:gd name="T7" fmla="*/ 49 h 49"/>
                  <a:gd name="T8" fmla="*/ 0 w 765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5" h="49">
                    <a:moveTo>
                      <a:pt x="0" y="0"/>
                    </a:moveTo>
                    <a:lnTo>
                      <a:pt x="744" y="0"/>
                    </a:lnTo>
                    <a:lnTo>
                      <a:pt x="765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Freeform 138">
                <a:extLst>
                  <a:ext uri="{FF2B5EF4-FFF2-40B4-BE49-F238E27FC236}">
                    <a16:creationId xmlns:a16="http://schemas.microsoft.com/office/drawing/2014/main" id="{B6FB6FA5-4388-1178-8B6A-425670EA7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1400"/>
                <a:ext cx="230" cy="324"/>
              </a:xfrm>
              <a:custGeom>
                <a:avLst/>
                <a:gdLst>
                  <a:gd name="T0" fmla="*/ 0 w 230"/>
                  <a:gd name="T1" fmla="*/ 0 h 324"/>
                  <a:gd name="T2" fmla="*/ 230 w 230"/>
                  <a:gd name="T3" fmla="*/ 289 h 324"/>
                  <a:gd name="T4" fmla="*/ 217 w 230"/>
                  <a:gd name="T5" fmla="*/ 324 h 324"/>
                  <a:gd name="T6" fmla="*/ 0 w 230"/>
                  <a:gd name="T7" fmla="*/ 55 h 324"/>
                  <a:gd name="T8" fmla="*/ 0 w 230"/>
                  <a:gd name="T9" fmla="*/ 0 h 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30" h="324">
                    <a:moveTo>
                      <a:pt x="0" y="0"/>
                    </a:moveTo>
                    <a:lnTo>
                      <a:pt x="230" y="289"/>
                    </a:lnTo>
                    <a:lnTo>
                      <a:pt x="217" y="324"/>
                    </a:lnTo>
                    <a:lnTo>
                      <a:pt x="0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Freeform 139">
                <a:extLst>
                  <a:ext uri="{FF2B5EF4-FFF2-40B4-BE49-F238E27FC236}">
                    <a16:creationId xmlns:a16="http://schemas.microsoft.com/office/drawing/2014/main" id="{491F2154-3198-0551-A90C-07798FCE8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" y="1251"/>
                <a:ext cx="349" cy="368"/>
              </a:xfrm>
              <a:custGeom>
                <a:avLst/>
                <a:gdLst>
                  <a:gd name="T0" fmla="*/ 282 w 349"/>
                  <a:gd name="T1" fmla="*/ 47 h 368"/>
                  <a:gd name="T2" fmla="*/ 287 w 349"/>
                  <a:gd name="T3" fmla="*/ 30 h 368"/>
                  <a:gd name="T4" fmla="*/ 295 w 349"/>
                  <a:gd name="T5" fmla="*/ 12 h 368"/>
                  <a:gd name="T6" fmla="*/ 310 w 349"/>
                  <a:gd name="T7" fmla="*/ 2 h 368"/>
                  <a:gd name="T8" fmla="*/ 325 w 349"/>
                  <a:gd name="T9" fmla="*/ 2 h 368"/>
                  <a:gd name="T10" fmla="*/ 338 w 349"/>
                  <a:gd name="T11" fmla="*/ 8 h 368"/>
                  <a:gd name="T12" fmla="*/ 347 w 349"/>
                  <a:gd name="T13" fmla="*/ 21 h 368"/>
                  <a:gd name="T14" fmla="*/ 349 w 349"/>
                  <a:gd name="T15" fmla="*/ 38 h 368"/>
                  <a:gd name="T16" fmla="*/ 345 w 349"/>
                  <a:gd name="T17" fmla="*/ 50 h 368"/>
                  <a:gd name="T18" fmla="*/ 336 w 349"/>
                  <a:gd name="T19" fmla="*/ 62 h 368"/>
                  <a:gd name="T20" fmla="*/ 323 w 349"/>
                  <a:gd name="T21" fmla="*/ 67 h 368"/>
                  <a:gd name="T22" fmla="*/ 312 w 349"/>
                  <a:gd name="T23" fmla="*/ 67 h 368"/>
                  <a:gd name="T24" fmla="*/ 317 w 349"/>
                  <a:gd name="T25" fmla="*/ 95 h 368"/>
                  <a:gd name="T26" fmla="*/ 308 w 349"/>
                  <a:gd name="T27" fmla="*/ 141 h 368"/>
                  <a:gd name="T28" fmla="*/ 282 w 349"/>
                  <a:gd name="T29" fmla="*/ 199 h 368"/>
                  <a:gd name="T30" fmla="*/ 278 w 349"/>
                  <a:gd name="T31" fmla="*/ 229 h 368"/>
                  <a:gd name="T32" fmla="*/ 273 w 349"/>
                  <a:gd name="T33" fmla="*/ 242 h 368"/>
                  <a:gd name="T34" fmla="*/ 261 w 349"/>
                  <a:gd name="T35" fmla="*/ 253 h 368"/>
                  <a:gd name="T36" fmla="*/ 248 w 349"/>
                  <a:gd name="T37" fmla="*/ 255 h 368"/>
                  <a:gd name="T38" fmla="*/ 241 w 349"/>
                  <a:gd name="T39" fmla="*/ 243 h 368"/>
                  <a:gd name="T40" fmla="*/ 243 w 349"/>
                  <a:gd name="T41" fmla="*/ 229 h 368"/>
                  <a:gd name="T42" fmla="*/ 248 w 349"/>
                  <a:gd name="T43" fmla="*/ 214 h 368"/>
                  <a:gd name="T44" fmla="*/ 260 w 349"/>
                  <a:gd name="T45" fmla="*/ 210 h 368"/>
                  <a:gd name="T46" fmla="*/ 278 w 349"/>
                  <a:gd name="T47" fmla="*/ 145 h 368"/>
                  <a:gd name="T48" fmla="*/ 208 w 349"/>
                  <a:gd name="T49" fmla="*/ 193 h 368"/>
                  <a:gd name="T50" fmla="*/ 126 w 349"/>
                  <a:gd name="T51" fmla="*/ 314 h 368"/>
                  <a:gd name="T52" fmla="*/ 133 w 349"/>
                  <a:gd name="T53" fmla="*/ 329 h 368"/>
                  <a:gd name="T54" fmla="*/ 137 w 349"/>
                  <a:gd name="T55" fmla="*/ 345 h 368"/>
                  <a:gd name="T56" fmla="*/ 133 w 349"/>
                  <a:gd name="T57" fmla="*/ 362 h 368"/>
                  <a:gd name="T58" fmla="*/ 150 w 349"/>
                  <a:gd name="T59" fmla="*/ 204 h 368"/>
                  <a:gd name="T60" fmla="*/ 5 w 349"/>
                  <a:gd name="T61" fmla="*/ 201 h 368"/>
                  <a:gd name="T62" fmla="*/ 22 w 349"/>
                  <a:gd name="T63" fmla="*/ 199 h 368"/>
                  <a:gd name="T64" fmla="*/ 39 w 349"/>
                  <a:gd name="T65" fmla="*/ 208 h 368"/>
                  <a:gd name="T66" fmla="*/ 93 w 349"/>
                  <a:gd name="T67" fmla="*/ 188 h 368"/>
                  <a:gd name="T68" fmla="*/ 182 w 349"/>
                  <a:gd name="T69" fmla="*/ 127 h 368"/>
                  <a:gd name="T70" fmla="*/ 161 w 349"/>
                  <a:gd name="T71" fmla="*/ 78 h 368"/>
                  <a:gd name="T72" fmla="*/ 150 w 349"/>
                  <a:gd name="T73" fmla="*/ 89 h 368"/>
                  <a:gd name="T74" fmla="*/ 135 w 349"/>
                  <a:gd name="T75" fmla="*/ 99 h 368"/>
                  <a:gd name="T76" fmla="*/ 120 w 349"/>
                  <a:gd name="T77" fmla="*/ 99 h 368"/>
                  <a:gd name="T78" fmla="*/ 115 w 349"/>
                  <a:gd name="T79" fmla="*/ 93 h 368"/>
                  <a:gd name="T80" fmla="*/ 117 w 349"/>
                  <a:gd name="T81" fmla="*/ 82 h 368"/>
                  <a:gd name="T82" fmla="*/ 124 w 349"/>
                  <a:gd name="T83" fmla="*/ 69 h 368"/>
                  <a:gd name="T84" fmla="*/ 137 w 349"/>
                  <a:gd name="T85" fmla="*/ 60 h 368"/>
                  <a:gd name="T86" fmla="*/ 152 w 349"/>
                  <a:gd name="T87" fmla="*/ 62 h 368"/>
                  <a:gd name="T88" fmla="*/ 211 w 349"/>
                  <a:gd name="T89" fmla="*/ 43 h 368"/>
                  <a:gd name="T90" fmla="*/ 260 w 349"/>
                  <a:gd name="T91" fmla="*/ 34 h 3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49" h="368">
                    <a:moveTo>
                      <a:pt x="260" y="34"/>
                    </a:moveTo>
                    <a:lnTo>
                      <a:pt x="274" y="41"/>
                    </a:lnTo>
                    <a:lnTo>
                      <a:pt x="282" y="47"/>
                    </a:lnTo>
                    <a:lnTo>
                      <a:pt x="289" y="43"/>
                    </a:lnTo>
                    <a:lnTo>
                      <a:pt x="287" y="36"/>
                    </a:lnTo>
                    <a:lnTo>
                      <a:pt x="287" y="30"/>
                    </a:lnTo>
                    <a:lnTo>
                      <a:pt x="289" y="23"/>
                    </a:lnTo>
                    <a:lnTo>
                      <a:pt x="293" y="17"/>
                    </a:lnTo>
                    <a:lnTo>
                      <a:pt x="295" y="12"/>
                    </a:lnTo>
                    <a:lnTo>
                      <a:pt x="300" y="8"/>
                    </a:lnTo>
                    <a:lnTo>
                      <a:pt x="304" y="4"/>
                    </a:lnTo>
                    <a:lnTo>
                      <a:pt x="310" y="2"/>
                    </a:lnTo>
                    <a:lnTo>
                      <a:pt x="315" y="0"/>
                    </a:lnTo>
                    <a:lnTo>
                      <a:pt x="321" y="0"/>
                    </a:lnTo>
                    <a:lnTo>
                      <a:pt x="325" y="2"/>
                    </a:lnTo>
                    <a:lnTo>
                      <a:pt x="330" y="2"/>
                    </a:lnTo>
                    <a:lnTo>
                      <a:pt x="334" y="4"/>
                    </a:lnTo>
                    <a:lnTo>
                      <a:pt x="338" y="8"/>
                    </a:lnTo>
                    <a:lnTo>
                      <a:pt x="339" y="12"/>
                    </a:lnTo>
                    <a:lnTo>
                      <a:pt x="343" y="15"/>
                    </a:lnTo>
                    <a:lnTo>
                      <a:pt x="347" y="21"/>
                    </a:lnTo>
                    <a:lnTo>
                      <a:pt x="347" y="26"/>
                    </a:lnTo>
                    <a:lnTo>
                      <a:pt x="349" y="32"/>
                    </a:lnTo>
                    <a:lnTo>
                      <a:pt x="349" y="38"/>
                    </a:lnTo>
                    <a:lnTo>
                      <a:pt x="349" y="43"/>
                    </a:lnTo>
                    <a:lnTo>
                      <a:pt x="347" y="47"/>
                    </a:lnTo>
                    <a:lnTo>
                      <a:pt x="345" y="50"/>
                    </a:lnTo>
                    <a:lnTo>
                      <a:pt x="341" y="54"/>
                    </a:lnTo>
                    <a:lnTo>
                      <a:pt x="339" y="60"/>
                    </a:lnTo>
                    <a:lnTo>
                      <a:pt x="336" y="62"/>
                    </a:lnTo>
                    <a:lnTo>
                      <a:pt x="332" y="65"/>
                    </a:lnTo>
                    <a:lnTo>
                      <a:pt x="328" y="67"/>
                    </a:lnTo>
                    <a:lnTo>
                      <a:pt x="323" y="67"/>
                    </a:lnTo>
                    <a:lnTo>
                      <a:pt x="319" y="67"/>
                    </a:lnTo>
                    <a:lnTo>
                      <a:pt x="315" y="67"/>
                    </a:lnTo>
                    <a:lnTo>
                      <a:pt x="312" y="67"/>
                    </a:lnTo>
                    <a:lnTo>
                      <a:pt x="308" y="75"/>
                    </a:lnTo>
                    <a:lnTo>
                      <a:pt x="312" y="84"/>
                    </a:lnTo>
                    <a:lnTo>
                      <a:pt x="317" y="95"/>
                    </a:lnTo>
                    <a:lnTo>
                      <a:pt x="321" y="110"/>
                    </a:lnTo>
                    <a:lnTo>
                      <a:pt x="317" y="123"/>
                    </a:lnTo>
                    <a:lnTo>
                      <a:pt x="308" y="141"/>
                    </a:lnTo>
                    <a:lnTo>
                      <a:pt x="297" y="160"/>
                    </a:lnTo>
                    <a:lnTo>
                      <a:pt x="287" y="180"/>
                    </a:lnTo>
                    <a:lnTo>
                      <a:pt x="282" y="199"/>
                    </a:lnTo>
                    <a:lnTo>
                      <a:pt x="276" y="219"/>
                    </a:lnTo>
                    <a:lnTo>
                      <a:pt x="278" y="223"/>
                    </a:lnTo>
                    <a:lnTo>
                      <a:pt x="278" y="229"/>
                    </a:lnTo>
                    <a:lnTo>
                      <a:pt x="278" y="234"/>
                    </a:lnTo>
                    <a:lnTo>
                      <a:pt x="276" y="238"/>
                    </a:lnTo>
                    <a:lnTo>
                      <a:pt x="273" y="242"/>
                    </a:lnTo>
                    <a:lnTo>
                      <a:pt x="269" y="245"/>
                    </a:lnTo>
                    <a:lnTo>
                      <a:pt x="265" y="249"/>
                    </a:lnTo>
                    <a:lnTo>
                      <a:pt x="261" y="253"/>
                    </a:lnTo>
                    <a:lnTo>
                      <a:pt x="256" y="255"/>
                    </a:lnTo>
                    <a:lnTo>
                      <a:pt x="252" y="255"/>
                    </a:lnTo>
                    <a:lnTo>
                      <a:pt x="248" y="255"/>
                    </a:lnTo>
                    <a:lnTo>
                      <a:pt x="245" y="253"/>
                    </a:lnTo>
                    <a:lnTo>
                      <a:pt x="243" y="249"/>
                    </a:lnTo>
                    <a:lnTo>
                      <a:pt x="241" y="243"/>
                    </a:lnTo>
                    <a:lnTo>
                      <a:pt x="241" y="240"/>
                    </a:lnTo>
                    <a:lnTo>
                      <a:pt x="241" y="232"/>
                    </a:lnTo>
                    <a:lnTo>
                      <a:pt x="243" y="229"/>
                    </a:lnTo>
                    <a:lnTo>
                      <a:pt x="245" y="223"/>
                    </a:lnTo>
                    <a:lnTo>
                      <a:pt x="247" y="217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4" y="212"/>
                    </a:lnTo>
                    <a:lnTo>
                      <a:pt x="260" y="210"/>
                    </a:lnTo>
                    <a:lnTo>
                      <a:pt x="263" y="206"/>
                    </a:lnTo>
                    <a:lnTo>
                      <a:pt x="267" y="203"/>
                    </a:lnTo>
                    <a:lnTo>
                      <a:pt x="278" y="145"/>
                    </a:lnTo>
                    <a:lnTo>
                      <a:pt x="274" y="143"/>
                    </a:lnTo>
                    <a:lnTo>
                      <a:pt x="224" y="173"/>
                    </a:lnTo>
                    <a:lnTo>
                      <a:pt x="208" y="193"/>
                    </a:lnTo>
                    <a:lnTo>
                      <a:pt x="182" y="232"/>
                    </a:lnTo>
                    <a:lnTo>
                      <a:pt x="154" y="273"/>
                    </a:lnTo>
                    <a:lnTo>
                      <a:pt x="126" y="314"/>
                    </a:lnTo>
                    <a:lnTo>
                      <a:pt x="126" y="319"/>
                    </a:lnTo>
                    <a:lnTo>
                      <a:pt x="130" y="323"/>
                    </a:lnTo>
                    <a:lnTo>
                      <a:pt x="133" y="329"/>
                    </a:lnTo>
                    <a:lnTo>
                      <a:pt x="135" y="334"/>
                    </a:lnTo>
                    <a:lnTo>
                      <a:pt x="135" y="338"/>
                    </a:lnTo>
                    <a:lnTo>
                      <a:pt x="137" y="345"/>
                    </a:lnTo>
                    <a:lnTo>
                      <a:pt x="137" y="351"/>
                    </a:lnTo>
                    <a:lnTo>
                      <a:pt x="135" y="357"/>
                    </a:lnTo>
                    <a:lnTo>
                      <a:pt x="133" y="362"/>
                    </a:lnTo>
                    <a:lnTo>
                      <a:pt x="130" y="368"/>
                    </a:lnTo>
                    <a:lnTo>
                      <a:pt x="80" y="308"/>
                    </a:lnTo>
                    <a:lnTo>
                      <a:pt x="150" y="204"/>
                    </a:lnTo>
                    <a:lnTo>
                      <a:pt x="52" y="269"/>
                    </a:lnTo>
                    <a:lnTo>
                      <a:pt x="0" y="204"/>
                    </a:lnTo>
                    <a:lnTo>
                      <a:pt x="5" y="201"/>
                    </a:lnTo>
                    <a:lnTo>
                      <a:pt x="13" y="199"/>
                    </a:lnTo>
                    <a:lnTo>
                      <a:pt x="16" y="199"/>
                    </a:lnTo>
                    <a:lnTo>
                      <a:pt x="22" y="199"/>
                    </a:lnTo>
                    <a:lnTo>
                      <a:pt x="28" y="203"/>
                    </a:lnTo>
                    <a:lnTo>
                      <a:pt x="33" y="204"/>
                    </a:lnTo>
                    <a:lnTo>
                      <a:pt x="39" y="208"/>
                    </a:lnTo>
                    <a:lnTo>
                      <a:pt x="44" y="214"/>
                    </a:lnTo>
                    <a:lnTo>
                      <a:pt x="52" y="214"/>
                    </a:lnTo>
                    <a:lnTo>
                      <a:pt x="93" y="188"/>
                    </a:lnTo>
                    <a:lnTo>
                      <a:pt x="124" y="167"/>
                    </a:lnTo>
                    <a:lnTo>
                      <a:pt x="163" y="141"/>
                    </a:lnTo>
                    <a:lnTo>
                      <a:pt x="182" y="127"/>
                    </a:lnTo>
                    <a:lnTo>
                      <a:pt x="215" y="67"/>
                    </a:lnTo>
                    <a:lnTo>
                      <a:pt x="165" y="75"/>
                    </a:lnTo>
                    <a:lnTo>
                      <a:pt x="161" y="78"/>
                    </a:lnTo>
                    <a:lnTo>
                      <a:pt x="157" y="82"/>
                    </a:lnTo>
                    <a:lnTo>
                      <a:pt x="154" y="88"/>
                    </a:lnTo>
                    <a:lnTo>
                      <a:pt x="150" y="89"/>
                    </a:lnTo>
                    <a:lnTo>
                      <a:pt x="144" y="93"/>
                    </a:lnTo>
                    <a:lnTo>
                      <a:pt x="141" y="97"/>
                    </a:lnTo>
                    <a:lnTo>
                      <a:pt x="135" y="99"/>
                    </a:lnTo>
                    <a:lnTo>
                      <a:pt x="131" y="99"/>
                    </a:lnTo>
                    <a:lnTo>
                      <a:pt x="126" y="101"/>
                    </a:lnTo>
                    <a:lnTo>
                      <a:pt x="120" y="99"/>
                    </a:lnTo>
                    <a:lnTo>
                      <a:pt x="117" y="97"/>
                    </a:lnTo>
                    <a:lnTo>
                      <a:pt x="115" y="95"/>
                    </a:lnTo>
                    <a:lnTo>
                      <a:pt x="115" y="93"/>
                    </a:lnTo>
                    <a:lnTo>
                      <a:pt x="117" y="89"/>
                    </a:lnTo>
                    <a:lnTo>
                      <a:pt x="117" y="88"/>
                    </a:lnTo>
                    <a:lnTo>
                      <a:pt x="117" y="82"/>
                    </a:lnTo>
                    <a:lnTo>
                      <a:pt x="119" y="78"/>
                    </a:lnTo>
                    <a:lnTo>
                      <a:pt x="120" y="73"/>
                    </a:lnTo>
                    <a:lnTo>
                      <a:pt x="124" y="69"/>
                    </a:lnTo>
                    <a:lnTo>
                      <a:pt x="128" y="65"/>
                    </a:lnTo>
                    <a:lnTo>
                      <a:pt x="131" y="62"/>
                    </a:lnTo>
                    <a:lnTo>
                      <a:pt x="137" y="60"/>
                    </a:lnTo>
                    <a:lnTo>
                      <a:pt x="141" y="60"/>
                    </a:lnTo>
                    <a:lnTo>
                      <a:pt x="146" y="60"/>
                    </a:lnTo>
                    <a:lnTo>
                      <a:pt x="152" y="62"/>
                    </a:lnTo>
                    <a:lnTo>
                      <a:pt x="167" y="60"/>
                    </a:lnTo>
                    <a:lnTo>
                      <a:pt x="187" y="54"/>
                    </a:lnTo>
                    <a:lnTo>
                      <a:pt x="211" y="43"/>
                    </a:lnTo>
                    <a:lnTo>
                      <a:pt x="230" y="34"/>
                    </a:lnTo>
                    <a:lnTo>
                      <a:pt x="247" y="28"/>
                    </a:lnTo>
                    <a:lnTo>
                      <a:pt x="260" y="34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7211" name="Group 140">
                <a:extLst>
                  <a:ext uri="{FF2B5EF4-FFF2-40B4-BE49-F238E27FC236}">
                    <a16:creationId xmlns:a16="http://schemas.microsoft.com/office/drawing/2014/main" id="{B09C300C-5E48-B2A0-ADCA-8E530E441F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6" y="1040"/>
                <a:ext cx="160" cy="460"/>
                <a:chOff x="2146" y="1040"/>
                <a:chExt cx="160" cy="460"/>
              </a:xfrm>
            </p:grpSpPr>
            <p:grpSp>
              <p:nvGrpSpPr>
                <p:cNvPr id="7216" name="Group 141">
                  <a:extLst>
                    <a:ext uri="{FF2B5EF4-FFF2-40B4-BE49-F238E27FC236}">
                      <a16:creationId xmlns:a16="http://schemas.microsoft.com/office/drawing/2014/main" id="{C392E3C4-BEF0-62A0-28E0-FC82E9F3D0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72" y="1118"/>
                  <a:ext cx="100" cy="382"/>
                  <a:chOff x="2172" y="1118"/>
                  <a:chExt cx="100" cy="382"/>
                </a:xfrm>
              </p:grpSpPr>
              <p:sp>
                <p:nvSpPr>
                  <p:cNvPr id="50" name="Freeform 142">
                    <a:extLst>
                      <a:ext uri="{FF2B5EF4-FFF2-40B4-BE49-F238E27FC236}">
                        <a16:creationId xmlns:a16="http://schemas.microsoft.com/office/drawing/2014/main" id="{46044BCE-2FEB-D36B-EAF4-7445E28016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6" y="1129"/>
                    <a:ext cx="76" cy="339"/>
                  </a:xfrm>
                  <a:custGeom>
                    <a:avLst/>
                    <a:gdLst>
                      <a:gd name="T0" fmla="*/ 0 w 76"/>
                      <a:gd name="T1" fmla="*/ 334 h 334"/>
                      <a:gd name="T2" fmla="*/ 28 w 76"/>
                      <a:gd name="T3" fmla="*/ 238 h 334"/>
                      <a:gd name="T4" fmla="*/ 67 w 76"/>
                      <a:gd name="T5" fmla="*/ 74 h 334"/>
                      <a:gd name="T6" fmla="*/ 76 w 76"/>
                      <a:gd name="T7" fmla="*/ 24 h 334"/>
                      <a:gd name="T8" fmla="*/ 67 w 76"/>
                      <a:gd name="T9" fmla="*/ 0 h 334"/>
                      <a:gd name="T10" fmla="*/ 61 w 76"/>
                      <a:gd name="T11" fmla="*/ 30 h 334"/>
                      <a:gd name="T12" fmla="*/ 52 w 76"/>
                      <a:gd name="T13" fmla="*/ 48 h 334"/>
                      <a:gd name="T14" fmla="*/ 41 w 76"/>
                      <a:gd name="T15" fmla="*/ 65 h 334"/>
                      <a:gd name="T16" fmla="*/ 17 w 76"/>
                      <a:gd name="T17" fmla="*/ 180 h 334"/>
                      <a:gd name="T18" fmla="*/ 4 w 76"/>
                      <a:gd name="T19" fmla="*/ 269 h 334"/>
                      <a:gd name="T20" fmla="*/ 0 w 76"/>
                      <a:gd name="T21" fmla="*/ 334 h 334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6" h="334">
                        <a:moveTo>
                          <a:pt x="0" y="334"/>
                        </a:moveTo>
                        <a:lnTo>
                          <a:pt x="28" y="238"/>
                        </a:lnTo>
                        <a:lnTo>
                          <a:pt x="67" y="74"/>
                        </a:lnTo>
                        <a:lnTo>
                          <a:pt x="76" y="24"/>
                        </a:lnTo>
                        <a:lnTo>
                          <a:pt x="67" y="0"/>
                        </a:lnTo>
                        <a:lnTo>
                          <a:pt x="61" y="30"/>
                        </a:lnTo>
                        <a:lnTo>
                          <a:pt x="52" y="48"/>
                        </a:lnTo>
                        <a:lnTo>
                          <a:pt x="41" y="65"/>
                        </a:lnTo>
                        <a:lnTo>
                          <a:pt x="17" y="180"/>
                        </a:lnTo>
                        <a:lnTo>
                          <a:pt x="4" y="269"/>
                        </a:lnTo>
                        <a:lnTo>
                          <a:pt x="0" y="334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51" name="Freeform 143">
                    <a:extLst>
                      <a:ext uri="{FF2B5EF4-FFF2-40B4-BE49-F238E27FC236}">
                        <a16:creationId xmlns:a16="http://schemas.microsoft.com/office/drawing/2014/main" id="{3B2AF034-C852-3CC1-49D5-292491B1EF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2" y="1136"/>
                    <a:ext cx="84" cy="355"/>
                  </a:xfrm>
                  <a:custGeom>
                    <a:avLst/>
                    <a:gdLst>
                      <a:gd name="T0" fmla="*/ 0 w 84"/>
                      <a:gd name="T1" fmla="*/ 355 h 355"/>
                      <a:gd name="T2" fmla="*/ 35 w 84"/>
                      <a:gd name="T3" fmla="*/ 234 h 355"/>
                      <a:gd name="T4" fmla="*/ 74 w 84"/>
                      <a:gd name="T5" fmla="*/ 73 h 355"/>
                      <a:gd name="T6" fmla="*/ 84 w 84"/>
                      <a:gd name="T7" fmla="*/ 23 h 355"/>
                      <a:gd name="T8" fmla="*/ 67 w 84"/>
                      <a:gd name="T9" fmla="*/ 0 h 355"/>
                      <a:gd name="T10" fmla="*/ 69 w 84"/>
                      <a:gd name="T11" fmla="*/ 28 h 355"/>
                      <a:gd name="T12" fmla="*/ 61 w 84"/>
                      <a:gd name="T13" fmla="*/ 45 h 355"/>
                      <a:gd name="T14" fmla="*/ 45 w 84"/>
                      <a:gd name="T15" fmla="*/ 63 h 355"/>
                      <a:gd name="T16" fmla="*/ 22 w 84"/>
                      <a:gd name="T17" fmla="*/ 178 h 355"/>
                      <a:gd name="T18" fmla="*/ 8 w 84"/>
                      <a:gd name="T19" fmla="*/ 268 h 355"/>
                      <a:gd name="T20" fmla="*/ 2 w 84"/>
                      <a:gd name="T21" fmla="*/ 325 h 355"/>
                      <a:gd name="T22" fmla="*/ 0 w 84"/>
                      <a:gd name="T23" fmla="*/ 355 h 35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84" h="355">
                        <a:moveTo>
                          <a:pt x="0" y="355"/>
                        </a:moveTo>
                        <a:lnTo>
                          <a:pt x="35" y="234"/>
                        </a:lnTo>
                        <a:lnTo>
                          <a:pt x="74" y="73"/>
                        </a:lnTo>
                        <a:lnTo>
                          <a:pt x="84" y="23"/>
                        </a:lnTo>
                        <a:lnTo>
                          <a:pt x="67" y="0"/>
                        </a:lnTo>
                        <a:lnTo>
                          <a:pt x="69" y="28"/>
                        </a:lnTo>
                        <a:lnTo>
                          <a:pt x="61" y="45"/>
                        </a:lnTo>
                        <a:lnTo>
                          <a:pt x="45" y="63"/>
                        </a:lnTo>
                        <a:lnTo>
                          <a:pt x="22" y="178"/>
                        </a:lnTo>
                        <a:lnTo>
                          <a:pt x="8" y="268"/>
                        </a:lnTo>
                        <a:lnTo>
                          <a:pt x="2" y="325"/>
                        </a:lnTo>
                        <a:lnTo>
                          <a:pt x="0" y="3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grpSp>
                <p:nvGrpSpPr>
                  <p:cNvPr id="7227" name="Group 144">
                    <a:extLst>
                      <a:ext uri="{FF2B5EF4-FFF2-40B4-BE49-F238E27FC236}">
                        <a16:creationId xmlns:a16="http://schemas.microsoft.com/office/drawing/2014/main" id="{A7C3DA0D-22FE-63E8-BADD-5B3786284C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6" y="1118"/>
                    <a:ext cx="66" cy="382"/>
                    <a:chOff x="2206" y="1118"/>
                    <a:chExt cx="66" cy="382"/>
                  </a:xfrm>
                </p:grpSpPr>
                <p:grpSp>
                  <p:nvGrpSpPr>
                    <p:cNvPr id="7228" name="Group 145">
                      <a:extLst>
                        <a:ext uri="{FF2B5EF4-FFF2-40B4-BE49-F238E27FC236}">
                          <a16:creationId xmlns:a16="http://schemas.microsoft.com/office/drawing/2014/main" id="{02C42690-8BFB-427D-30FE-2BFB71DBBC9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06" y="1118"/>
                      <a:ext cx="66" cy="382"/>
                      <a:chOff x="2206" y="1118"/>
                      <a:chExt cx="66" cy="382"/>
                    </a:xfrm>
                  </p:grpSpPr>
                  <p:grpSp>
                    <p:nvGrpSpPr>
                      <p:cNvPr id="7241" name="Group 146">
                        <a:extLst>
                          <a:ext uri="{FF2B5EF4-FFF2-40B4-BE49-F238E27FC236}">
                            <a16:creationId xmlns:a16="http://schemas.microsoft.com/office/drawing/2014/main" id="{BAF7141F-5EF4-7EFA-ED58-E8DD2EB3BF4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6" y="1118"/>
                        <a:ext cx="66" cy="382"/>
                        <a:chOff x="2206" y="1118"/>
                        <a:chExt cx="66" cy="382"/>
                      </a:xfrm>
                    </p:grpSpPr>
                    <p:sp>
                      <p:nvSpPr>
                        <p:cNvPr id="69" name="Freeform 147">
                          <a:extLst>
                            <a:ext uri="{FF2B5EF4-FFF2-40B4-BE49-F238E27FC236}">
                              <a16:creationId xmlns:a16="http://schemas.microsoft.com/office/drawing/2014/main" id="{AD9F5A1E-BF33-5902-51F2-3DE5A0FCD34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07" y="1118"/>
                          <a:ext cx="65" cy="363"/>
                        </a:xfrm>
                        <a:custGeom>
                          <a:avLst/>
                          <a:gdLst>
                            <a:gd name="T0" fmla="*/ 0 w 65"/>
                            <a:gd name="T1" fmla="*/ 33 h 363"/>
                            <a:gd name="T2" fmla="*/ 58 w 65"/>
                            <a:gd name="T3" fmla="*/ 363 h 363"/>
                            <a:gd name="T4" fmla="*/ 65 w 65"/>
                            <a:gd name="T5" fmla="*/ 336 h 363"/>
                            <a:gd name="T6" fmla="*/ 65 w 65"/>
                            <a:gd name="T7" fmla="*/ 293 h 363"/>
                            <a:gd name="T8" fmla="*/ 60 w 65"/>
                            <a:gd name="T9" fmla="*/ 243 h 363"/>
                            <a:gd name="T10" fmla="*/ 45 w 65"/>
                            <a:gd name="T11" fmla="*/ 152 h 363"/>
                            <a:gd name="T12" fmla="*/ 32 w 65"/>
                            <a:gd name="T13" fmla="*/ 67 h 363"/>
                            <a:gd name="T14" fmla="*/ 26 w 65"/>
                            <a:gd name="T15" fmla="*/ 59 h 363"/>
                            <a:gd name="T16" fmla="*/ 15 w 65"/>
                            <a:gd name="T17" fmla="*/ 50 h 363"/>
                            <a:gd name="T18" fmla="*/ 0 w 65"/>
                            <a:gd name="T19" fmla="*/ 0 h 363"/>
                            <a:gd name="T20" fmla="*/ 0 w 65"/>
                            <a:gd name="T21" fmla="*/ 33 h 363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5" h="363">
                              <a:moveTo>
                                <a:pt x="0" y="33"/>
                              </a:moveTo>
                              <a:lnTo>
                                <a:pt x="58" y="363"/>
                              </a:lnTo>
                              <a:lnTo>
                                <a:pt x="65" y="336"/>
                              </a:lnTo>
                              <a:lnTo>
                                <a:pt x="65" y="293"/>
                              </a:lnTo>
                              <a:lnTo>
                                <a:pt x="60" y="243"/>
                              </a:lnTo>
                              <a:lnTo>
                                <a:pt x="45" y="152"/>
                              </a:lnTo>
                              <a:lnTo>
                                <a:pt x="32" y="67"/>
                              </a:lnTo>
                              <a:lnTo>
                                <a:pt x="26" y="59"/>
                              </a:lnTo>
                              <a:lnTo>
                                <a:pt x="15" y="50"/>
                              </a:lnTo>
                              <a:lnTo>
                                <a:pt x="0" y="0"/>
                              </a:lnTo>
                              <a:lnTo>
                                <a:pt x="0" y="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F3F3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70" name="Freeform 148">
                          <a:extLst>
                            <a:ext uri="{FF2B5EF4-FFF2-40B4-BE49-F238E27FC236}">
                              <a16:creationId xmlns:a16="http://schemas.microsoft.com/office/drawing/2014/main" id="{628CC5A4-A63F-F290-8DEE-EEC10AC97BA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06" y="1122"/>
                          <a:ext cx="65" cy="378"/>
                        </a:xfrm>
                        <a:custGeom>
                          <a:avLst/>
                          <a:gdLst>
                            <a:gd name="T0" fmla="*/ 0 w 65"/>
                            <a:gd name="T1" fmla="*/ 35 h 378"/>
                            <a:gd name="T2" fmla="*/ 55 w 65"/>
                            <a:gd name="T3" fmla="*/ 378 h 378"/>
                            <a:gd name="T4" fmla="*/ 65 w 65"/>
                            <a:gd name="T5" fmla="*/ 335 h 378"/>
                            <a:gd name="T6" fmla="*/ 65 w 65"/>
                            <a:gd name="T7" fmla="*/ 294 h 378"/>
                            <a:gd name="T8" fmla="*/ 59 w 65"/>
                            <a:gd name="T9" fmla="*/ 243 h 378"/>
                            <a:gd name="T10" fmla="*/ 44 w 65"/>
                            <a:gd name="T11" fmla="*/ 154 h 378"/>
                            <a:gd name="T12" fmla="*/ 31 w 65"/>
                            <a:gd name="T13" fmla="*/ 68 h 378"/>
                            <a:gd name="T14" fmla="*/ 24 w 65"/>
                            <a:gd name="T15" fmla="*/ 61 h 378"/>
                            <a:gd name="T16" fmla="*/ 14 w 65"/>
                            <a:gd name="T17" fmla="*/ 52 h 378"/>
                            <a:gd name="T18" fmla="*/ 1 w 65"/>
                            <a:gd name="T19" fmla="*/ 0 h 378"/>
                            <a:gd name="T20" fmla="*/ 0 w 65"/>
                            <a:gd name="T21" fmla="*/ 35 h 378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5" h="378">
                              <a:moveTo>
                                <a:pt x="0" y="35"/>
                              </a:moveTo>
                              <a:lnTo>
                                <a:pt x="55" y="378"/>
                              </a:lnTo>
                              <a:lnTo>
                                <a:pt x="65" y="335"/>
                              </a:lnTo>
                              <a:lnTo>
                                <a:pt x="65" y="294"/>
                              </a:lnTo>
                              <a:lnTo>
                                <a:pt x="59" y="243"/>
                              </a:lnTo>
                              <a:lnTo>
                                <a:pt x="44" y="154"/>
                              </a:lnTo>
                              <a:lnTo>
                                <a:pt x="31" y="68"/>
                              </a:lnTo>
                              <a:lnTo>
                                <a:pt x="24" y="61"/>
                              </a:lnTo>
                              <a:lnTo>
                                <a:pt x="14" y="52"/>
                              </a:lnTo>
                              <a:lnTo>
                                <a:pt x="1" y="0"/>
                              </a:lnTo>
                              <a:lnTo>
                                <a:pt x="0" y="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F8F8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71" name="Freeform 149">
                          <a:extLst>
                            <a:ext uri="{FF2B5EF4-FFF2-40B4-BE49-F238E27FC236}">
                              <a16:creationId xmlns:a16="http://schemas.microsoft.com/office/drawing/2014/main" id="{2F8FA3E0-7E2A-7019-B5AD-9487BEC85AB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11" y="1174"/>
                          <a:ext cx="60" cy="283"/>
                        </a:xfrm>
                        <a:custGeom>
                          <a:avLst/>
                          <a:gdLst>
                            <a:gd name="T0" fmla="*/ 0 w 60"/>
                            <a:gd name="T1" fmla="*/ 20 h 283"/>
                            <a:gd name="T2" fmla="*/ 8 w 60"/>
                            <a:gd name="T3" fmla="*/ 59 h 283"/>
                            <a:gd name="T4" fmla="*/ 28 w 60"/>
                            <a:gd name="T5" fmla="*/ 53 h 283"/>
                            <a:gd name="T6" fmla="*/ 35 w 60"/>
                            <a:gd name="T7" fmla="*/ 109 h 283"/>
                            <a:gd name="T8" fmla="*/ 43 w 60"/>
                            <a:gd name="T9" fmla="*/ 166 h 283"/>
                            <a:gd name="T10" fmla="*/ 52 w 60"/>
                            <a:gd name="T11" fmla="*/ 224 h 283"/>
                            <a:gd name="T12" fmla="*/ 60 w 60"/>
                            <a:gd name="T13" fmla="*/ 283 h 283"/>
                            <a:gd name="T14" fmla="*/ 60 w 60"/>
                            <a:gd name="T15" fmla="*/ 242 h 283"/>
                            <a:gd name="T16" fmla="*/ 54 w 60"/>
                            <a:gd name="T17" fmla="*/ 191 h 283"/>
                            <a:gd name="T18" fmla="*/ 39 w 60"/>
                            <a:gd name="T19" fmla="*/ 102 h 283"/>
                            <a:gd name="T20" fmla="*/ 26 w 60"/>
                            <a:gd name="T21" fmla="*/ 16 h 283"/>
                            <a:gd name="T22" fmla="*/ 19 w 60"/>
                            <a:gd name="T23" fmla="*/ 9 h 283"/>
                            <a:gd name="T24" fmla="*/ 9 w 60"/>
                            <a:gd name="T25" fmla="*/ 0 h 283"/>
                            <a:gd name="T26" fmla="*/ 4 w 60"/>
                            <a:gd name="T27" fmla="*/ 9 h 283"/>
                            <a:gd name="T28" fmla="*/ 0 w 60"/>
                            <a:gd name="T29" fmla="*/ 20 h 283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0" t="0" r="r" b="b"/>
                          <a:pathLst>
                            <a:path w="60" h="283">
                              <a:moveTo>
                                <a:pt x="0" y="20"/>
                              </a:moveTo>
                              <a:lnTo>
                                <a:pt x="8" y="59"/>
                              </a:lnTo>
                              <a:lnTo>
                                <a:pt x="28" y="53"/>
                              </a:lnTo>
                              <a:lnTo>
                                <a:pt x="35" y="109"/>
                              </a:lnTo>
                              <a:lnTo>
                                <a:pt x="43" y="166"/>
                              </a:lnTo>
                              <a:lnTo>
                                <a:pt x="52" y="224"/>
                              </a:lnTo>
                              <a:lnTo>
                                <a:pt x="60" y="283"/>
                              </a:lnTo>
                              <a:lnTo>
                                <a:pt x="60" y="242"/>
                              </a:lnTo>
                              <a:lnTo>
                                <a:pt x="54" y="191"/>
                              </a:lnTo>
                              <a:lnTo>
                                <a:pt x="39" y="102"/>
                              </a:lnTo>
                              <a:lnTo>
                                <a:pt x="26" y="16"/>
                              </a:lnTo>
                              <a:lnTo>
                                <a:pt x="19" y="9"/>
                              </a:lnTo>
                              <a:lnTo>
                                <a:pt x="9" y="0"/>
                              </a:lnTo>
                              <a:lnTo>
                                <a:pt x="4" y="9"/>
                              </a:lnTo>
                              <a:lnTo>
                                <a:pt x="0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67" name="Freeform 150">
                        <a:extLst>
                          <a:ext uri="{FF2B5EF4-FFF2-40B4-BE49-F238E27FC236}">
                            <a16:creationId xmlns:a16="http://schemas.microsoft.com/office/drawing/2014/main" id="{12F2021B-2C54-645E-25FB-DD872759084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17" y="1225"/>
                        <a:ext cx="28" cy="38"/>
                      </a:xfrm>
                      <a:custGeom>
                        <a:avLst/>
                        <a:gdLst>
                          <a:gd name="T0" fmla="*/ 28 w 28"/>
                          <a:gd name="T1" fmla="*/ 38 h 38"/>
                          <a:gd name="T2" fmla="*/ 22 w 28"/>
                          <a:gd name="T3" fmla="*/ 2 h 38"/>
                          <a:gd name="T4" fmla="*/ 2 w 28"/>
                          <a:gd name="T5" fmla="*/ 10 h 38"/>
                          <a:gd name="T6" fmla="*/ 0 w 28"/>
                          <a:gd name="T7" fmla="*/ 4 h 38"/>
                          <a:gd name="T8" fmla="*/ 9 w 28"/>
                          <a:gd name="T9" fmla="*/ 6 h 38"/>
                          <a:gd name="T10" fmla="*/ 24 w 28"/>
                          <a:gd name="T11" fmla="*/ 0 h 38"/>
                          <a:gd name="T12" fmla="*/ 28 w 28"/>
                          <a:gd name="T13" fmla="*/ 38 h 38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8" h="38">
                            <a:moveTo>
                              <a:pt x="28" y="38"/>
                            </a:moveTo>
                            <a:lnTo>
                              <a:pt x="22" y="2"/>
                            </a:lnTo>
                            <a:lnTo>
                              <a:pt x="2" y="10"/>
                            </a:lnTo>
                            <a:lnTo>
                              <a:pt x="0" y="4"/>
                            </a:lnTo>
                            <a:lnTo>
                              <a:pt x="9" y="6"/>
                            </a:lnTo>
                            <a:lnTo>
                              <a:pt x="24" y="0"/>
                            </a:lnTo>
                            <a:lnTo>
                              <a:pt x="28" y="3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s-CL" sz="2400" kern="0">
                          <a:solidFill>
                            <a:srgbClr val="40458C"/>
                          </a:solidFill>
                          <a:latin typeface="Tahoma" panose="020B0604030504040204" pitchFamily="34" charset="0"/>
                        </a:endParaRPr>
                      </a:p>
                    </p:txBody>
                  </p:sp>
                  <p:sp>
                    <p:nvSpPr>
                      <p:cNvPr id="68" name="Freeform 151">
                        <a:extLst>
                          <a:ext uri="{FF2B5EF4-FFF2-40B4-BE49-F238E27FC236}">
                            <a16:creationId xmlns:a16="http://schemas.microsoft.com/office/drawing/2014/main" id="{4F149738-8F01-01CB-5BDD-D5184E46874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13" y="1211"/>
                        <a:ext cx="13" cy="79"/>
                      </a:xfrm>
                      <a:custGeom>
                        <a:avLst/>
                        <a:gdLst>
                          <a:gd name="T0" fmla="*/ 13 w 13"/>
                          <a:gd name="T1" fmla="*/ 79 h 79"/>
                          <a:gd name="T2" fmla="*/ 7 w 13"/>
                          <a:gd name="T3" fmla="*/ 40 h 79"/>
                          <a:gd name="T4" fmla="*/ 4 w 13"/>
                          <a:gd name="T5" fmla="*/ 18 h 79"/>
                          <a:gd name="T6" fmla="*/ 2 w 13"/>
                          <a:gd name="T7" fmla="*/ 0 h 79"/>
                          <a:gd name="T8" fmla="*/ 0 w 13"/>
                          <a:gd name="T9" fmla="*/ 7 h 79"/>
                          <a:gd name="T10" fmla="*/ 13 w 13"/>
                          <a:gd name="T11" fmla="*/ 79 h 7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13" h="79">
                            <a:moveTo>
                              <a:pt x="13" y="79"/>
                            </a:moveTo>
                            <a:lnTo>
                              <a:pt x="7" y="40"/>
                            </a:lnTo>
                            <a:lnTo>
                              <a:pt x="4" y="18"/>
                            </a:lnTo>
                            <a:lnTo>
                              <a:pt x="2" y="0"/>
                            </a:lnTo>
                            <a:lnTo>
                              <a:pt x="0" y="7"/>
                            </a:lnTo>
                            <a:lnTo>
                              <a:pt x="13" y="79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pPr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s-CL" sz="2400" kern="0">
                          <a:solidFill>
                            <a:srgbClr val="40458C"/>
                          </a:solidFill>
                          <a:latin typeface="Tahoma" panose="020B060403050404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7229" name="Group 152">
                      <a:extLst>
                        <a:ext uri="{FF2B5EF4-FFF2-40B4-BE49-F238E27FC236}">
                          <a16:creationId xmlns:a16="http://schemas.microsoft.com/office/drawing/2014/main" id="{AB0CEF7B-3848-7048-F530-D6BD5B5AEB1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15" y="1188"/>
                      <a:ext cx="22" cy="39"/>
                      <a:chOff x="2215" y="1188"/>
                      <a:chExt cx="22" cy="39"/>
                    </a:xfrm>
                  </p:grpSpPr>
                  <p:grpSp>
                    <p:nvGrpSpPr>
                      <p:cNvPr id="7230" name="Group 153">
                        <a:extLst>
                          <a:ext uri="{FF2B5EF4-FFF2-40B4-BE49-F238E27FC236}">
                            <a16:creationId xmlns:a16="http://schemas.microsoft.com/office/drawing/2014/main" id="{ECD0A842-4D68-80FF-4781-28184261722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19" y="1205"/>
                        <a:ext cx="18" cy="22"/>
                        <a:chOff x="2219" y="1205"/>
                        <a:chExt cx="18" cy="22"/>
                      </a:xfrm>
                    </p:grpSpPr>
                    <p:sp>
                      <p:nvSpPr>
                        <p:cNvPr id="59" name="Oval 154">
                          <a:extLst>
                            <a:ext uri="{FF2B5EF4-FFF2-40B4-BE49-F238E27FC236}">
                              <a16:creationId xmlns:a16="http://schemas.microsoft.com/office/drawing/2014/main" id="{A1B951A2-AAC2-95A8-0FEE-381DB358DDF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19" y="1205"/>
                          <a:ext cx="18" cy="19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0" name="Oval 155">
                          <a:extLst>
                            <a:ext uri="{FF2B5EF4-FFF2-40B4-BE49-F238E27FC236}">
                              <a16:creationId xmlns:a16="http://schemas.microsoft.com/office/drawing/2014/main" id="{A1BC15A3-0077-2936-C2F9-7557FE4BE6F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19" y="1214"/>
                          <a:ext cx="18" cy="20"/>
                        </a:xfrm>
                        <a:prstGeom prst="ellipse">
                          <a:avLst/>
                        </a:prstGeom>
                        <a:solidFill>
                          <a:srgbClr val="5F5F5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1" name="Oval 156">
                          <a:extLst>
                            <a:ext uri="{FF2B5EF4-FFF2-40B4-BE49-F238E27FC236}">
                              <a16:creationId xmlns:a16="http://schemas.microsoft.com/office/drawing/2014/main" id="{5BE29BE8-CA97-9EB7-349C-A1774BB0544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19" y="1205"/>
                          <a:ext cx="18" cy="20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110000"/>
                            <a:buFont typeface="Wingdings" panose="05000000000000000000" pitchFamily="2" charset="2"/>
                            <a:buBlip>
                              <a:blip r:embed="rId2"/>
                            </a:buBlip>
                            <a:defRPr sz="32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8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95000"/>
                            <a:buFont typeface="Wingdings" panose="05000000000000000000" pitchFamily="2" charset="2"/>
                            <a:buChar char="w"/>
                            <a:defRPr sz="24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1"/>
                            </a:buClr>
                            <a:buSzPct val="65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0000"/>
                            <a:buFont typeface="Wingdings" panose="05000000000000000000" pitchFamily="2" charset="2"/>
                            <a:buChar char="n"/>
                            <a:defRPr sz="200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</a:defRPr>
                          </a:lvl9pPr>
                        </a:lstStyle>
                        <a:p>
                          <a:pPr eaLnBrk="1" fontAlgn="auto" hangingPunct="1"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s-CL" altLang="es-CL" sz="2400" kern="0">
                            <a:solidFill>
                              <a:srgbClr val="40458C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2" name="Arc 157">
                          <a:extLst>
                            <a:ext uri="{FF2B5EF4-FFF2-40B4-BE49-F238E27FC236}">
                              <a16:creationId xmlns:a16="http://schemas.microsoft.com/office/drawing/2014/main" id="{04B8BD37-7A9C-9256-2BD2-F163582F361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19" y="1217"/>
                          <a:ext cx="11" cy="8"/>
                        </a:xfrm>
                        <a:custGeom>
                          <a:avLst/>
                          <a:gdLst>
                            <a:gd name="T0" fmla="*/ 0 w 29996"/>
                            <a:gd name="T1" fmla="*/ 0 h 21600"/>
                            <a:gd name="T2" fmla="*/ 0 w 29996"/>
                            <a:gd name="T3" fmla="*/ 0 h 21600"/>
                            <a:gd name="T4" fmla="*/ 0 w 2999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29996" h="21600" fill="none" extrusionOk="0">
                              <a:moveTo>
                                <a:pt x="29996" y="19901"/>
                              </a:moveTo>
                              <a:cubicBezTo>
                                <a:pt x="27338" y="21022"/>
                                <a:pt x="24484" y="21599"/>
                                <a:pt x="21600" y="21599"/>
                              </a:cubicBezTo>
                              <a:cubicBezTo>
                                <a:pt x="9670" y="21599"/>
                                <a:pt x="-1" y="11929"/>
                                <a:pt x="-1" y="-1"/>
                              </a:cubicBezTo>
                            </a:path>
                            <a:path w="29996" h="21600" stroke="0" extrusionOk="0">
                              <a:moveTo>
                                <a:pt x="29996" y="19901"/>
                              </a:moveTo>
                              <a:cubicBezTo>
                                <a:pt x="27338" y="21022"/>
                                <a:pt x="24484" y="21599"/>
                                <a:pt x="21600" y="21599"/>
                              </a:cubicBezTo>
                              <a:cubicBezTo>
                                <a:pt x="9670" y="21599"/>
                                <a:pt x="-1" y="11929"/>
                                <a:pt x="-1" y="-1"/>
                              </a:cubicBezTo>
                              <a:lnTo>
                                <a:pt x="21600" y="0"/>
                              </a:lnTo>
                              <a:lnTo>
                                <a:pt x="29996" y="1990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63" name="Arc 158">
                          <a:extLst>
                            <a:ext uri="{FF2B5EF4-FFF2-40B4-BE49-F238E27FC236}">
                              <a16:creationId xmlns:a16="http://schemas.microsoft.com/office/drawing/2014/main" id="{C2EE6963-4AF9-A147-FB7C-33633FA6819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26" y="1205"/>
                          <a:ext cx="9" cy="12"/>
                        </a:xfrm>
                        <a:custGeom>
                          <a:avLst/>
                          <a:gdLst>
                            <a:gd name="T0" fmla="*/ 0 w 26768"/>
                            <a:gd name="T1" fmla="*/ 0 h 21600"/>
                            <a:gd name="T2" fmla="*/ 0 w 26768"/>
                            <a:gd name="T3" fmla="*/ 0 h 21600"/>
                            <a:gd name="T4" fmla="*/ 0 w 26768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26768" h="21600" fill="none" extrusionOk="0">
                              <a:moveTo>
                                <a:pt x="0" y="661"/>
                              </a:moveTo>
                              <a:cubicBezTo>
                                <a:pt x="1733" y="222"/>
                                <a:pt x="3515" y="0"/>
                                <a:pt x="5304" y="0"/>
                              </a:cubicBezTo>
                              <a:cubicBezTo>
                                <a:pt x="16296" y="0"/>
                                <a:pt x="25535" y="8255"/>
                                <a:pt x="26767" y="19179"/>
                              </a:cubicBezTo>
                            </a:path>
                            <a:path w="26768" h="21600" stroke="0" extrusionOk="0">
                              <a:moveTo>
                                <a:pt x="0" y="661"/>
                              </a:moveTo>
                              <a:cubicBezTo>
                                <a:pt x="1733" y="222"/>
                                <a:pt x="3515" y="0"/>
                                <a:pt x="5304" y="0"/>
                              </a:cubicBezTo>
                              <a:cubicBezTo>
                                <a:pt x="16296" y="0"/>
                                <a:pt x="25535" y="8255"/>
                                <a:pt x="26767" y="19179"/>
                              </a:cubicBezTo>
                              <a:lnTo>
                                <a:pt x="5304" y="21600"/>
                              </a:lnTo>
                              <a:lnTo>
                                <a:pt x="0" y="6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64" name="Freeform 159">
                          <a:extLst>
                            <a:ext uri="{FF2B5EF4-FFF2-40B4-BE49-F238E27FC236}">
                              <a16:creationId xmlns:a16="http://schemas.microsoft.com/office/drawing/2014/main" id="{9ABD0B72-5195-98CD-5271-B26C8F2ED98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24" y="1214"/>
                          <a:ext cx="9" cy="17"/>
                        </a:xfrm>
                        <a:custGeom>
                          <a:avLst/>
                          <a:gdLst>
                            <a:gd name="T0" fmla="*/ 9 w 9"/>
                            <a:gd name="T1" fmla="*/ 15 h 17"/>
                            <a:gd name="T2" fmla="*/ 2 w 9"/>
                            <a:gd name="T3" fmla="*/ 0 h 17"/>
                            <a:gd name="T4" fmla="*/ 0 w 9"/>
                            <a:gd name="T5" fmla="*/ 0 h 17"/>
                            <a:gd name="T6" fmla="*/ 0 w 9"/>
                            <a:gd name="T7" fmla="*/ 2 h 17"/>
                            <a:gd name="T8" fmla="*/ 8 w 9"/>
                            <a:gd name="T9" fmla="*/ 17 h 17"/>
                            <a:gd name="T10" fmla="*/ 8 w 9"/>
                            <a:gd name="T11" fmla="*/ 17 h 17"/>
                            <a:gd name="T12" fmla="*/ 9 w 9"/>
                            <a:gd name="T13" fmla="*/ 15 h 1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0" t="0" r="r" b="b"/>
                          <a:pathLst>
                            <a:path w="9" h="17">
                              <a:moveTo>
                                <a:pt x="9" y="15"/>
                              </a:moveTo>
                              <a:lnTo>
                                <a:pt x="2" y="0"/>
                              </a:lnTo>
                              <a:lnTo>
                                <a:pt x="0" y="0"/>
                              </a:lnTo>
                              <a:lnTo>
                                <a:pt x="0" y="2"/>
                              </a:lnTo>
                              <a:lnTo>
                                <a:pt x="8" y="17"/>
                              </a:lnTo>
                              <a:lnTo>
                                <a:pt x="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F5F5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65" name="Freeform 160">
                          <a:extLst>
                            <a:ext uri="{FF2B5EF4-FFF2-40B4-BE49-F238E27FC236}">
                              <a16:creationId xmlns:a16="http://schemas.microsoft.com/office/drawing/2014/main" id="{65878430-196B-EC17-ED3C-1BC6B80BCCC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22" y="1214"/>
                          <a:ext cx="8" cy="15"/>
                        </a:xfrm>
                        <a:custGeom>
                          <a:avLst/>
                          <a:gdLst>
                            <a:gd name="T0" fmla="*/ 2 w 8"/>
                            <a:gd name="T1" fmla="*/ 0 h 15"/>
                            <a:gd name="T2" fmla="*/ 2 w 8"/>
                            <a:gd name="T3" fmla="*/ 2 h 15"/>
                            <a:gd name="T4" fmla="*/ 8 w 8"/>
                            <a:gd name="T5" fmla="*/ 15 h 15"/>
                            <a:gd name="T6" fmla="*/ 0 w 8"/>
                            <a:gd name="T7" fmla="*/ 2 h 15"/>
                            <a:gd name="T8" fmla="*/ 2 w 8"/>
                            <a:gd name="T9" fmla="*/ 0 h 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8" h="15">
                              <a:moveTo>
                                <a:pt x="2" y="0"/>
                              </a:moveTo>
                              <a:lnTo>
                                <a:pt x="2" y="2"/>
                              </a:lnTo>
                              <a:lnTo>
                                <a:pt x="8" y="15"/>
                              </a:lnTo>
                              <a:lnTo>
                                <a:pt x="0" y="2"/>
                              </a:lnTo>
                              <a:lnTo>
                                <a:pt x="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231" name="Group 161">
                        <a:extLst>
                          <a:ext uri="{FF2B5EF4-FFF2-40B4-BE49-F238E27FC236}">
                            <a16:creationId xmlns:a16="http://schemas.microsoft.com/office/drawing/2014/main" id="{597D461B-E41B-3E82-35EC-A2E45B5D644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15" y="1188"/>
                        <a:ext cx="18" cy="8"/>
                        <a:chOff x="2215" y="1188"/>
                        <a:chExt cx="18" cy="8"/>
                      </a:xfrm>
                    </p:grpSpPr>
                    <p:sp>
                      <p:nvSpPr>
                        <p:cNvPr id="57" name="Freeform 162">
                          <a:extLst>
                            <a:ext uri="{FF2B5EF4-FFF2-40B4-BE49-F238E27FC236}">
                              <a16:creationId xmlns:a16="http://schemas.microsoft.com/office/drawing/2014/main" id="{E55387B5-610F-1338-41D4-F59608E281D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15" y="1195"/>
                          <a:ext cx="18" cy="8"/>
                        </a:xfrm>
                        <a:custGeom>
                          <a:avLst/>
                          <a:gdLst>
                            <a:gd name="T0" fmla="*/ 18 w 18"/>
                            <a:gd name="T1" fmla="*/ 4 h 8"/>
                            <a:gd name="T2" fmla="*/ 2 w 18"/>
                            <a:gd name="T3" fmla="*/ 8 h 8"/>
                            <a:gd name="T4" fmla="*/ 0 w 18"/>
                            <a:gd name="T5" fmla="*/ 4 h 8"/>
                            <a:gd name="T6" fmla="*/ 17 w 18"/>
                            <a:gd name="T7" fmla="*/ 0 h 8"/>
                            <a:gd name="T8" fmla="*/ 18 w 18"/>
                            <a:gd name="T9" fmla="*/ 4 h 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8" h="8">
                              <a:moveTo>
                                <a:pt x="18" y="4"/>
                              </a:moveTo>
                              <a:lnTo>
                                <a:pt x="2" y="8"/>
                              </a:lnTo>
                              <a:lnTo>
                                <a:pt x="0" y="4"/>
                              </a:lnTo>
                              <a:lnTo>
                                <a:pt x="17" y="0"/>
                              </a:lnTo>
                              <a:lnTo>
                                <a:pt x="18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  <p:sp>
                      <p:nvSpPr>
                        <p:cNvPr id="58" name="Freeform 163">
                          <a:extLst>
                            <a:ext uri="{FF2B5EF4-FFF2-40B4-BE49-F238E27FC236}">
                              <a16:creationId xmlns:a16="http://schemas.microsoft.com/office/drawing/2014/main" id="{22037E85-1173-31EC-05E4-3E84352AEE2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217" y="1195"/>
                          <a:ext cx="16" cy="8"/>
                        </a:xfrm>
                        <a:custGeom>
                          <a:avLst/>
                          <a:gdLst>
                            <a:gd name="T0" fmla="*/ 16 w 16"/>
                            <a:gd name="T1" fmla="*/ 4 h 8"/>
                            <a:gd name="T2" fmla="*/ 0 w 16"/>
                            <a:gd name="T3" fmla="*/ 8 h 8"/>
                            <a:gd name="T4" fmla="*/ 0 w 16"/>
                            <a:gd name="T5" fmla="*/ 4 h 8"/>
                            <a:gd name="T6" fmla="*/ 15 w 16"/>
                            <a:gd name="T7" fmla="*/ 0 h 8"/>
                            <a:gd name="T8" fmla="*/ 16 w 16"/>
                            <a:gd name="T9" fmla="*/ 4 h 8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6" h="8">
                              <a:moveTo>
                                <a:pt x="16" y="4"/>
                              </a:moveTo>
                              <a:lnTo>
                                <a:pt x="0" y="8"/>
                              </a:lnTo>
                              <a:lnTo>
                                <a:pt x="0" y="4"/>
                              </a:lnTo>
                              <a:lnTo>
                                <a:pt x="15" y="0"/>
                              </a:lnTo>
                              <a:lnTo>
                                <a:pt x="16" y="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s-CL" sz="2400" kern="0">
                            <a:solidFill>
                              <a:srgbClr val="40458C"/>
                            </a:solidFill>
                            <a:latin typeface="Tahoma" panose="020B060403050404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17" name="Group 164">
                  <a:extLst>
                    <a:ext uri="{FF2B5EF4-FFF2-40B4-BE49-F238E27FC236}">
                      <a16:creationId xmlns:a16="http://schemas.microsoft.com/office/drawing/2014/main" id="{4B130A7B-0D6B-4314-D0E6-BA08533673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46" y="1059"/>
                  <a:ext cx="74" cy="133"/>
                  <a:chOff x="2146" y="1059"/>
                  <a:chExt cx="74" cy="133"/>
                </a:xfrm>
              </p:grpSpPr>
              <p:sp>
                <p:nvSpPr>
                  <p:cNvPr id="47" name="Freeform 165">
                    <a:extLst>
                      <a:ext uri="{FF2B5EF4-FFF2-40B4-BE49-F238E27FC236}">
                        <a16:creationId xmlns:a16="http://schemas.microsoft.com/office/drawing/2014/main" id="{FA7C19D3-8B63-A9F6-5ADA-9D0FAB5C37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6" y="1059"/>
                    <a:ext cx="74" cy="133"/>
                  </a:xfrm>
                  <a:custGeom>
                    <a:avLst/>
                    <a:gdLst>
                      <a:gd name="T0" fmla="*/ 69 w 74"/>
                      <a:gd name="T1" fmla="*/ 124 h 133"/>
                      <a:gd name="T2" fmla="*/ 71 w 74"/>
                      <a:gd name="T3" fmla="*/ 96 h 133"/>
                      <a:gd name="T4" fmla="*/ 65 w 74"/>
                      <a:gd name="T5" fmla="*/ 72 h 133"/>
                      <a:gd name="T6" fmla="*/ 69 w 74"/>
                      <a:gd name="T7" fmla="*/ 57 h 133"/>
                      <a:gd name="T8" fmla="*/ 69 w 74"/>
                      <a:gd name="T9" fmla="*/ 42 h 133"/>
                      <a:gd name="T10" fmla="*/ 67 w 74"/>
                      <a:gd name="T11" fmla="*/ 29 h 133"/>
                      <a:gd name="T12" fmla="*/ 63 w 74"/>
                      <a:gd name="T13" fmla="*/ 14 h 133"/>
                      <a:gd name="T14" fmla="*/ 54 w 74"/>
                      <a:gd name="T15" fmla="*/ 5 h 133"/>
                      <a:gd name="T16" fmla="*/ 48 w 74"/>
                      <a:gd name="T17" fmla="*/ 1 h 133"/>
                      <a:gd name="T18" fmla="*/ 39 w 74"/>
                      <a:gd name="T19" fmla="*/ 0 h 133"/>
                      <a:gd name="T20" fmla="*/ 34 w 74"/>
                      <a:gd name="T21" fmla="*/ 0 h 133"/>
                      <a:gd name="T22" fmla="*/ 26 w 74"/>
                      <a:gd name="T23" fmla="*/ 0 h 133"/>
                      <a:gd name="T24" fmla="*/ 21 w 74"/>
                      <a:gd name="T25" fmla="*/ 1 h 133"/>
                      <a:gd name="T26" fmla="*/ 15 w 74"/>
                      <a:gd name="T27" fmla="*/ 5 h 133"/>
                      <a:gd name="T28" fmla="*/ 11 w 74"/>
                      <a:gd name="T29" fmla="*/ 11 h 133"/>
                      <a:gd name="T30" fmla="*/ 8 w 74"/>
                      <a:gd name="T31" fmla="*/ 18 h 133"/>
                      <a:gd name="T32" fmla="*/ 4 w 74"/>
                      <a:gd name="T33" fmla="*/ 26 h 133"/>
                      <a:gd name="T34" fmla="*/ 0 w 74"/>
                      <a:gd name="T35" fmla="*/ 38 h 133"/>
                      <a:gd name="T36" fmla="*/ 0 w 74"/>
                      <a:gd name="T37" fmla="*/ 55 h 133"/>
                      <a:gd name="T38" fmla="*/ 13 w 74"/>
                      <a:gd name="T39" fmla="*/ 59 h 133"/>
                      <a:gd name="T40" fmla="*/ 15 w 74"/>
                      <a:gd name="T41" fmla="*/ 68 h 133"/>
                      <a:gd name="T42" fmla="*/ 19 w 74"/>
                      <a:gd name="T43" fmla="*/ 74 h 133"/>
                      <a:gd name="T44" fmla="*/ 22 w 74"/>
                      <a:gd name="T45" fmla="*/ 79 h 133"/>
                      <a:gd name="T46" fmla="*/ 26 w 74"/>
                      <a:gd name="T47" fmla="*/ 85 h 133"/>
                      <a:gd name="T48" fmla="*/ 30 w 74"/>
                      <a:gd name="T49" fmla="*/ 89 h 133"/>
                      <a:gd name="T50" fmla="*/ 35 w 74"/>
                      <a:gd name="T51" fmla="*/ 89 h 133"/>
                      <a:gd name="T52" fmla="*/ 39 w 74"/>
                      <a:gd name="T53" fmla="*/ 87 h 133"/>
                      <a:gd name="T54" fmla="*/ 45 w 74"/>
                      <a:gd name="T55" fmla="*/ 85 h 133"/>
                      <a:gd name="T56" fmla="*/ 50 w 74"/>
                      <a:gd name="T57" fmla="*/ 79 h 133"/>
                      <a:gd name="T58" fmla="*/ 52 w 74"/>
                      <a:gd name="T59" fmla="*/ 74 h 133"/>
                      <a:gd name="T60" fmla="*/ 54 w 74"/>
                      <a:gd name="T61" fmla="*/ 64 h 133"/>
                      <a:gd name="T62" fmla="*/ 56 w 74"/>
                      <a:gd name="T63" fmla="*/ 55 h 133"/>
                      <a:gd name="T64" fmla="*/ 56 w 74"/>
                      <a:gd name="T65" fmla="*/ 46 h 133"/>
                      <a:gd name="T66" fmla="*/ 56 w 74"/>
                      <a:gd name="T67" fmla="*/ 38 h 133"/>
                      <a:gd name="T68" fmla="*/ 54 w 74"/>
                      <a:gd name="T69" fmla="*/ 31 h 133"/>
                      <a:gd name="T70" fmla="*/ 52 w 74"/>
                      <a:gd name="T71" fmla="*/ 24 h 133"/>
                      <a:gd name="T72" fmla="*/ 48 w 74"/>
                      <a:gd name="T73" fmla="*/ 18 h 133"/>
                      <a:gd name="T74" fmla="*/ 41 w 74"/>
                      <a:gd name="T75" fmla="*/ 14 h 133"/>
                      <a:gd name="T76" fmla="*/ 37 w 74"/>
                      <a:gd name="T77" fmla="*/ 13 h 133"/>
                      <a:gd name="T78" fmla="*/ 32 w 74"/>
                      <a:gd name="T79" fmla="*/ 13 h 133"/>
                      <a:gd name="T80" fmla="*/ 28 w 74"/>
                      <a:gd name="T81" fmla="*/ 14 h 133"/>
                      <a:gd name="T82" fmla="*/ 24 w 74"/>
                      <a:gd name="T83" fmla="*/ 18 h 133"/>
                      <a:gd name="T84" fmla="*/ 21 w 74"/>
                      <a:gd name="T85" fmla="*/ 22 h 133"/>
                      <a:gd name="T86" fmla="*/ 17 w 74"/>
                      <a:gd name="T87" fmla="*/ 27 h 133"/>
                      <a:gd name="T88" fmla="*/ 15 w 74"/>
                      <a:gd name="T89" fmla="*/ 38 h 133"/>
                      <a:gd name="T90" fmla="*/ 13 w 74"/>
                      <a:gd name="T91" fmla="*/ 50 h 133"/>
                      <a:gd name="T92" fmla="*/ 0 w 74"/>
                      <a:gd name="T93" fmla="*/ 55 h 133"/>
                      <a:gd name="T94" fmla="*/ 2 w 74"/>
                      <a:gd name="T95" fmla="*/ 66 h 133"/>
                      <a:gd name="T96" fmla="*/ 6 w 74"/>
                      <a:gd name="T97" fmla="*/ 79 h 133"/>
                      <a:gd name="T98" fmla="*/ 10 w 74"/>
                      <a:gd name="T99" fmla="*/ 87 h 133"/>
                      <a:gd name="T100" fmla="*/ 13 w 74"/>
                      <a:gd name="T101" fmla="*/ 92 h 133"/>
                      <a:gd name="T102" fmla="*/ 17 w 74"/>
                      <a:gd name="T103" fmla="*/ 96 h 133"/>
                      <a:gd name="T104" fmla="*/ 24 w 74"/>
                      <a:gd name="T105" fmla="*/ 102 h 133"/>
                      <a:gd name="T106" fmla="*/ 34 w 74"/>
                      <a:gd name="T107" fmla="*/ 103 h 133"/>
                      <a:gd name="T108" fmla="*/ 43 w 74"/>
                      <a:gd name="T109" fmla="*/ 102 h 133"/>
                      <a:gd name="T110" fmla="*/ 50 w 74"/>
                      <a:gd name="T111" fmla="*/ 96 h 133"/>
                      <a:gd name="T112" fmla="*/ 56 w 74"/>
                      <a:gd name="T113" fmla="*/ 92 h 133"/>
                      <a:gd name="T114" fmla="*/ 60 w 74"/>
                      <a:gd name="T115" fmla="*/ 94 h 133"/>
                      <a:gd name="T116" fmla="*/ 65 w 74"/>
                      <a:gd name="T117" fmla="*/ 133 h 13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4" h="133">
                        <a:moveTo>
                          <a:pt x="65" y="133"/>
                        </a:moveTo>
                        <a:lnTo>
                          <a:pt x="69" y="124"/>
                        </a:lnTo>
                        <a:lnTo>
                          <a:pt x="74" y="115"/>
                        </a:lnTo>
                        <a:lnTo>
                          <a:pt x="71" y="96"/>
                        </a:lnTo>
                        <a:lnTo>
                          <a:pt x="67" y="83"/>
                        </a:lnTo>
                        <a:lnTo>
                          <a:pt x="65" y="72"/>
                        </a:lnTo>
                        <a:lnTo>
                          <a:pt x="67" y="64"/>
                        </a:lnTo>
                        <a:lnTo>
                          <a:pt x="69" y="57"/>
                        </a:lnTo>
                        <a:lnTo>
                          <a:pt x="69" y="50"/>
                        </a:lnTo>
                        <a:lnTo>
                          <a:pt x="69" y="42"/>
                        </a:lnTo>
                        <a:lnTo>
                          <a:pt x="69" y="35"/>
                        </a:lnTo>
                        <a:lnTo>
                          <a:pt x="67" y="29"/>
                        </a:lnTo>
                        <a:lnTo>
                          <a:pt x="65" y="22"/>
                        </a:lnTo>
                        <a:lnTo>
                          <a:pt x="63" y="14"/>
                        </a:lnTo>
                        <a:lnTo>
                          <a:pt x="58" y="9"/>
                        </a:lnTo>
                        <a:lnTo>
                          <a:pt x="54" y="5"/>
                        </a:lnTo>
                        <a:lnTo>
                          <a:pt x="50" y="3"/>
                        </a:lnTo>
                        <a:lnTo>
                          <a:pt x="48" y="1"/>
                        </a:lnTo>
                        <a:lnTo>
                          <a:pt x="43" y="0"/>
                        </a:lnTo>
                        <a:lnTo>
                          <a:pt x="39" y="0"/>
                        </a:lnTo>
                        <a:lnTo>
                          <a:pt x="35" y="0"/>
                        </a:lnTo>
                        <a:lnTo>
                          <a:pt x="34" y="0"/>
                        </a:lnTo>
                        <a:lnTo>
                          <a:pt x="30" y="0"/>
                        </a:lnTo>
                        <a:lnTo>
                          <a:pt x="26" y="0"/>
                        </a:lnTo>
                        <a:lnTo>
                          <a:pt x="24" y="1"/>
                        </a:lnTo>
                        <a:lnTo>
                          <a:pt x="21" y="1"/>
                        </a:lnTo>
                        <a:lnTo>
                          <a:pt x="19" y="3"/>
                        </a:lnTo>
                        <a:lnTo>
                          <a:pt x="15" y="5"/>
                        </a:lnTo>
                        <a:lnTo>
                          <a:pt x="13" y="7"/>
                        </a:lnTo>
                        <a:lnTo>
                          <a:pt x="11" y="11"/>
                        </a:lnTo>
                        <a:lnTo>
                          <a:pt x="10" y="14"/>
                        </a:lnTo>
                        <a:lnTo>
                          <a:pt x="8" y="18"/>
                        </a:lnTo>
                        <a:lnTo>
                          <a:pt x="6" y="22"/>
                        </a:lnTo>
                        <a:lnTo>
                          <a:pt x="4" y="26"/>
                        </a:lnTo>
                        <a:lnTo>
                          <a:pt x="2" y="29"/>
                        </a:lnTo>
                        <a:lnTo>
                          <a:pt x="0" y="38"/>
                        </a:lnTo>
                        <a:lnTo>
                          <a:pt x="0" y="50"/>
                        </a:lnTo>
                        <a:lnTo>
                          <a:pt x="0" y="55"/>
                        </a:lnTo>
                        <a:lnTo>
                          <a:pt x="13" y="55"/>
                        </a:lnTo>
                        <a:lnTo>
                          <a:pt x="13" y="59"/>
                        </a:lnTo>
                        <a:lnTo>
                          <a:pt x="15" y="64"/>
                        </a:lnTo>
                        <a:lnTo>
                          <a:pt x="15" y="68"/>
                        </a:lnTo>
                        <a:lnTo>
                          <a:pt x="17" y="70"/>
                        </a:lnTo>
                        <a:lnTo>
                          <a:pt x="19" y="74"/>
                        </a:lnTo>
                        <a:lnTo>
                          <a:pt x="19" y="77"/>
                        </a:lnTo>
                        <a:lnTo>
                          <a:pt x="22" y="79"/>
                        </a:lnTo>
                        <a:lnTo>
                          <a:pt x="24" y="83"/>
                        </a:lnTo>
                        <a:lnTo>
                          <a:pt x="26" y="85"/>
                        </a:lnTo>
                        <a:lnTo>
                          <a:pt x="28" y="87"/>
                        </a:lnTo>
                        <a:lnTo>
                          <a:pt x="30" y="89"/>
                        </a:lnTo>
                        <a:lnTo>
                          <a:pt x="32" y="89"/>
                        </a:lnTo>
                        <a:lnTo>
                          <a:pt x="35" y="89"/>
                        </a:lnTo>
                        <a:lnTo>
                          <a:pt x="37" y="89"/>
                        </a:lnTo>
                        <a:lnTo>
                          <a:pt x="39" y="87"/>
                        </a:lnTo>
                        <a:lnTo>
                          <a:pt x="41" y="87"/>
                        </a:lnTo>
                        <a:lnTo>
                          <a:pt x="45" y="85"/>
                        </a:lnTo>
                        <a:lnTo>
                          <a:pt x="48" y="81"/>
                        </a:lnTo>
                        <a:lnTo>
                          <a:pt x="50" y="79"/>
                        </a:lnTo>
                        <a:lnTo>
                          <a:pt x="50" y="76"/>
                        </a:lnTo>
                        <a:lnTo>
                          <a:pt x="52" y="74"/>
                        </a:lnTo>
                        <a:lnTo>
                          <a:pt x="54" y="70"/>
                        </a:lnTo>
                        <a:lnTo>
                          <a:pt x="54" y="64"/>
                        </a:lnTo>
                        <a:lnTo>
                          <a:pt x="56" y="59"/>
                        </a:lnTo>
                        <a:lnTo>
                          <a:pt x="56" y="55"/>
                        </a:lnTo>
                        <a:lnTo>
                          <a:pt x="56" y="50"/>
                        </a:lnTo>
                        <a:lnTo>
                          <a:pt x="56" y="46"/>
                        </a:lnTo>
                        <a:lnTo>
                          <a:pt x="56" y="42"/>
                        </a:lnTo>
                        <a:lnTo>
                          <a:pt x="56" y="38"/>
                        </a:lnTo>
                        <a:lnTo>
                          <a:pt x="56" y="35"/>
                        </a:lnTo>
                        <a:lnTo>
                          <a:pt x="54" y="31"/>
                        </a:lnTo>
                        <a:lnTo>
                          <a:pt x="54" y="27"/>
                        </a:lnTo>
                        <a:lnTo>
                          <a:pt x="52" y="24"/>
                        </a:lnTo>
                        <a:lnTo>
                          <a:pt x="50" y="20"/>
                        </a:lnTo>
                        <a:lnTo>
                          <a:pt x="48" y="18"/>
                        </a:lnTo>
                        <a:lnTo>
                          <a:pt x="45" y="16"/>
                        </a:lnTo>
                        <a:lnTo>
                          <a:pt x="41" y="14"/>
                        </a:lnTo>
                        <a:lnTo>
                          <a:pt x="39" y="14"/>
                        </a:lnTo>
                        <a:lnTo>
                          <a:pt x="37" y="13"/>
                        </a:lnTo>
                        <a:lnTo>
                          <a:pt x="34" y="13"/>
                        </a:lnTo>
                        <a:lnTo>
                          <a:pt x="32" y="13"/>
                        </a:lnTo>
                        <a:lnTo>
                          <a:pt x="30" y="13"/>
                        </a:lnTo>
                        <a:lnTo>
                          <a:pt x="28" y="14"/>
                        </a:lnTo>
                        <a:lnTo>
                          <a:pt x="26" y="14"/>
                        </a:lnTo>
                        <a:lnTo>
                          <a:pt x="24" y="18"/>
                        </a:lnTo>
                        <a:lnTo>
                          <a:pt x="22" y="20"/>
                        </a:lnTo>
                        <a:lnTo>
                          <a:pt x="21" y="22"/>
                        </a:lnTo>
                        <a:lnTo>
                          <a:pt x="19" y="24"/>
                        </a:lnTo>
                        <a:lnTo>
                          <a:pt x="17" y="27"/>
                        </a:lnTo>
                        <a:lnTo>
                          <a:pt x="15" y="33"/>
                        </a:lnTo>
                        <a:lnTo>
                          <a:pt x="15" y="38"/>
                        </a:lnTo>
                        <a:lnTo>
                          <a:pt x="13" y="44"/>
                        </a:lnTo>
                        <a:lnTo>
                          <a:pt x="13" y="50"/>
                        </a:lnTo>
                        <a:lnTo>
                          <a:pt x="13" y="55"/>
                        </a:lnTo>
                        <a:lnTo>
                          <a:pt x="0" y="55"/>
                        </a:lnTo>
                        <a:lnTo>
                          <a:pt x="0" y="59"/>
                        </a:lnTo>
                        <a:lnTo>
                          <a:pt x="2" y="66"/>
                        </a:lnTo>
                        <a:lnTo>
                          <a:pt x="4" y="74"/>
                        </a:lnTo>
                        <a:lnTo>
                          <a:pt x="6" y="79"/>
                        </a:lnTo>
                        <a:lnTo>
                          <a:pt x="8" y="83"/>
                        </a:lnTo>
                        <a:lnTo>
                          <a:pt x="10" y="87"/>
                        </a:lnTo>
                        <a:lnTo>
                          <a:pt x="11" y="90"/>
                        </a:lnTo>
                        <a:lnTo>
                          <a:pt x="13" y="92"/>
                        </a:lnTo>
                        <a:lnTo>
                          <a:pt x="15" y="94"/>
                        </a:lnTo>
                        <a:lnTo>
                          <a:pt x="17" y="96"/>
                        </a:lnTo>
                        <a:lnTo>
                          <a:pt x="21" y="100"/>
                        </a:lnTo>
                        <a:lnTo>
                          <a:pt x="24" y="102"/>
                        </a:lnTo>
                        <a:lnTo>
                          <a:pt x="30" y="102"/>
                        </a:lnTo>
                        <a:lnTo>
                          <a:pt x="34" y="103"/>
                        </a:lnTo>
                        <a:lnTo>
                          <a:pt x="39" y="102"/>
                        </a:lnTo>
                        <a:lnTo>
                          <a:pt x="43" y="102"/>
                        </a:lnTo>
                        <a:lnTo>
                          <a:pt x="48" y="98"/>
                        </a:lnTo>
                        <a:lnTo>
                          <a:pt x="50" y="96"/>
                        </a:lnTo>
                        <a:lnTo>
                          <a:pt x="54" y="92"/>
                        </a:lnTo>
                        <a:lnTo>
                          <a:pt x="56" y="92"/>
                        </a:lnTo>
                        <a:lnTo>
                          <a:pt x="58" y="92"/>
                        </a:lnTo>
                        <a:lnTo>
                          <a:pt x="60" y="94"/>
                        </a:lnTo>
                        <a:lnTo>
                          <a:pt x="60" y="98"/>
                        </a:lnTo>
                        <a:lnTo>
                          <a:pt x="65" y="133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8" name="Freeform 166">
                    <a:extLst>
                      <a:ext uri="{FF2B5EF4-FFF2-40B4-BE49-F238E27FC236}">
                        <a16:creationId xmlns:a16="http://schemas.microsoft.com/office/drawing/2014/main" id="{BE5D5261-CB94-C7FA-17A7-5BC2783A86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4" y="1116"/>
                    <a:ext cx="16" cy="35"/>
                  </a:xfrm>
                  <a:custGeom>
                    <a:avLst/>
                    <a:gdLst>
                      <a:gd name="T0" fmla="*/ 16 w 16"/>
                      <a:gd name="T1" fmla="*/ 35 h 35"/>
                      <a:gd name="T2" fmla="*/ 11 w 16"/>
                      <a:gd name="T3" fmla="*/ 32 h 35"/>
                      <a:gd name="T4" fmla="*/ 7 w 16"/>
                      <a:gd name="T5" fmla="*/ 26 h 35"/>
                      <a:gd name="T6" fmla="*/ 5 w 16"/>
                      <a:gd name="T7" fmla="*/ 20 h 35"/>
                      <a:gd name="T8" fmla="*/ 3 w 16"/>
                      <a:gd name="T9" fmla="*/ 15 h 35"/>
                      <a:gd name="T10" fmla="*/ 2 w 16"/>
                      <a:gd name="T11" fmla="*/ 7 h 35"/>
                      <a:gd name="T12" fmla="*/ 0 w 16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" h="35">
                        <a:moveTo>
                          <a:pt x="16" y="35"/>
                        </a:moveTo>
                        <a:lnTo>
                          <a:pt x="11" y="32"/>
                        </a:lnTo>
                        <a:lnTo>
                          <a:pt x="7" y="26"/>
                        </a:lnTo>
                        <a:lnTo>
                          <a:pt x="5" y="20"/>
                        </a:lnTo>
                        <a:lnTo>
                          <a:pt x="3" y="15"/>
                        </a:lnTo>
                        <a:lnTo>
                          <a:pt x="2" y="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9" name="Freeform 167">
                    <a:extLst>
                      <a:ext uri="{FF2B5EF4-FFF2-40B4-BE49-F238E27FC236}">
                        <a16:creationId xmlns:a16="http://schemas.microsoft.com/office/drawing/2014/main" id="{C81B46DF-32DA-134B-8D50-4FF8EE3D61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06" y="1077"/>
                    <a:ext cx="11" cy="95"/>
                  </a:xfrm>
                  <a:custGeom>
                    <a:avLst/>
                    <a:gdLst>
                      <a:gd name="T0" fmla="*/ 11 w 11"/>
                      <a:gd name="T1" fmla="*/ 95 h 95"/>
                      <a:gd name="T2" fmla="*/ 3 w 11"/>
                      <a:gd name="T3" fmla="*/ 65 h 95"/>
                      <a:gd name="T4" fmla="*/ 1 w 11"/>
                      <a:gd name="T5" fmla="*/ 56 h 95"/>
                      <a:gd name="T6" fmla="*/ 1 w 11"/>
                      <a:gd name="T7" fmla="*/ 48 h 95"/>
                      <a:gd name="T8" fmla="*/ 3 w 11"/>
                      <a:gd name="T9" fmla="*/ 43 h 95"/>
                      <a:gd name="T10" fmla="*/ 5 w 11"/>
                      <a:gd name="T11" fmla="*/ 35 h 95"/>
                      <a:gd name="T12" fmla="*/ 5 w 11"/>
                      <a:gd name="T13" fmla="*/ 26 h 95"/>
                      <a:gd name="T14" fmla="*/ 3 w 11"/>
                      <a:gd name="T15" fmla="*/ 17 h 95"/>
                      <a:gd name="T16" fmla="*/ 1 w 11"/>
                      <a:gd name="T17" fmla="*/ 8 h 95"/>
                      <a:gd name="T18" fmla="*/ 0 w 11"/>
                      <a:gd name="T19" fmla="*/ 0 h 9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95">
                        <a:moveTo>
                          <a:pt x="11" y="95"/>
                        </a:moveTo>
                        <a:lnTo>
                          <a:pt x="3" y="65"/>
                        </a:lnTo>
                        <a:lnTo>
                          <a:pt x="1" y="56"/>
                        </a:lnTo>
                        <a:lnTo>
                          <a:pt x="1" y="48"/>
                        </a:lnTo>
                        <a:lnTo>
                          <a:pt x="3" y="43"/>
                        </a:lnTo>
                        <a:lnTo>
                          <a:pt x="5" y="35"/>
                        </a:lnTo>
                        <a:lnTo>
                          <a:pt x="5" y="26"/>
                        </a:lnTo>
                        <a:lnTo>
                          <a:pt x="3" y="17"/>
                        </a:lnTo>
                        <a:lnTo>
                          <a:pt x="1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7218" name="Group 168">
                  <a:extLst>
                    <a:ext uri="{FF2B5EF4-FFF2-40B4-BE49-F238E27FC236}">
                      <a16:creationId xmlns:a16="http://schemas.microsoft.com/office/drawing/2014/main" id="{4425AFDC-82A0-83B7-B1B7-81E8523DA5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37" y="1040"/>
                  <a:ext cx="69" cy="150"/>
                  <a:chOff x="2237" y="1040"/>
                  <a:chExt cx="69" cy="150"/>
                </a:xfrm>
              </p:grpSpPr>
              <p:sp>
                <p:nvSpPr>
                  <p:cNvPr id="44" name="Freeform 169">
                    <a:extLst>
                      <a:ext uri="{FF2B5EF4-FFF2-40B4-BE49-F238E27FC236}">
                        <a16:creationId xmlns:a16="http://schemas.microsoft.com/office/drawing/2014/main" id="{356E4F72-0B58-3BDD-F85A-4850D30131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7" y="1040"/>
                    <a:ext cx="69" cy="157"/>
                  </a:xfrm>
                  <a:custGeom>
                    <a:avLst/>
                    <a:gdLst>
                      <a:gd name="T0" fmla="*/ 4 w 69"/>
                      <a:gd name="T1" fmla="*/ 124 h 150"/>
                      <a:gd name="T2" fmla="*/ 0 w 69"/>
                      <a:gd name="T3" fmla="*/ 74 h 150"/>
                      <a:gd name="T4" fmla="*/ 2 w 69"/>
                      <a:gd name="T5" fmla="*/ 20 h 150"/>
                      <a:gd name="T6" fmla="*/ 6 w 69"/>
                      <a:gd name="T7" fmla="*/ 9 h 150"/>
                      <a:gd name="T8" fmla="*/ 9 w 69"/>
                      <a:gd name="T9" fmla="*/ 4 h 150"/>
                      <a:gd name="T10" fmla="*/ 13 w 69"/>
                      <a:gd name="T11" fmla="*/ 2 h 150"/>
                      <a:gd name="T12" fmla="*/ 21 w 69"/>
                      <a:gd name="T13" fmla="*/ 0 h 150"/>
                      <a:gd name="T14" fmla="*/ 24 w 69"/>
                      <a:gd name="T15" fmla="*/ 0 h 150"/>
                      <a:gd name="T16" fmla="*/ 32 w 69"/>
                      <a:gd name="T17" fmla="*/ 2 h 150"/>
                      <a:gd name="T18" fmla="*/ 41 w 69"/>
                      <a:gd name="T19" fmla="*/ 7 h 150"/>
                      <a:gd name="T20" fmla="*/ 48 w 69"/>
                      <a:gd name="T21" fmla="*/ 15 h 150"/>
                      <a:gd name="T22" fmla="*/ 58 w 69"/>
                      <a:gd name="T23" fmla="*/ 26 h 150"/>
                      <a:gd name="T24" fmla="*/ 63 w 69"/>
                      <a:gd name="T25" fmla="*/ 37 h 150"/>
                      <a:gd name="T26" fmla="*/ 67 w 69"/>
                      <a:gd name="T27" fmla="*/ 56 h 150"/>
                      <a:gd name="T28" fmla="*/ 69 w 69"/>
                      <a:gd name="T29" fmla="*/ 69 h 150"/>
                      <a:gd name="T30" fmla="*/ 54 w 69"/>
                      <a:gd name="T31" fmla="*/ 74 h 150"/>
                      <a:gd name="T32" fmla="*/ 52 w 69"/>
                      <a:gd name="T33" fmla="*/ 91 h 150"/>
                      <a:gd name="T34" fmla="*/ 48 w 69"/>
                      <a:gd name="T35" fmla="*/ 106 h 150"/>
                      <a:gd name="T36" fmla="*/ 43 w 69"/>
                      <a:gd name="T37" fmla="*/ 113 h 150"/>
                      <a:gd name="T38" fmla="*/ 34 w 69"/>
                      <a:gd name="T39" fmla="*/ 117 h 150"/>
                      <a:gd name="T40" fmla="*/ 24 w 69"/>
                      <a:gd name="T41" fmla="*/ 117 h 150"/>
                      <a:gd name="T42" fmla="*/ 17 w 69"/>
                      <a:gd name="T43" fmla="*/ 113 h 150"/>
                      <a:gd name="T44" fmla="*/ 13 w 69"/>
                      <a:gd name="T45" fmla="*/ 106 h 150"/>
                      <a:gd name="T46" fmla="*/ 13 w 69"/>
                      <a:gd name="T47" fmla="*/ 98 h 150"/>
                      <a:gd name="T48" fmla="*/ 11 w 69"/>
                      <a:gd name="T49" fmla="*/ 74 h 150"/>
                      <a:gd name="T50" fmla="*/ 11 w 69"/>
                      <a:gd name="T51" fmla="*/ 45 h 150"/>
                      <a:gd name="T52" fmla="*/ 13 w 69"/>
                      <a:gd name="T53" fmla="*/ 32 h 150"/>
                      <a:gd name="T54" fmla="*/ 15 w 69"/>
                      <a:gd name="T55" fmla="*/ 24 h 150"/>
                      <a:gd name="T56" fmla="*/ 17 w 69"/>
                      <a:gd name="T57" fmla="*/ 20 h 150"/>
                      <a:gd name="T58" fmla="*/ 22 w 69"/>
                      <a:gd name="T59" fmla="*/ 20 h 150"/>
                      <a:gd name="T60" fmla="*/ 28 w 69"/>
                      <a:gd name="T61" fmla="*/ 20 h 150"/>
                      <a:gd name="T62" fmla="*/ 35 w 69"/>
                      <a:gd name="T63" fmla="*/ 22 h 150"/>
                      <a:gd name="T64" fmla="*/ 45 w 69"/>
                      <a:gd name="T65" fmla="*/ 30 h 150"/>
                      <a:gd name="T66" fmla="*/ 52 w 69"/>
                      <a:gd name="T67" fmla="*/ 45 h 150"/>
                      <a:gd name="T68" fmla="*/ 56 w 69"/>
                      <a:gd name="T69" fmla="*/ 61 h 150"/>
                      <a:gd name="T70" fmla="*/ 69 w 69"/>
                      <a:gd name="T71" fmla="*/ 69 h 150"/>
                      <a:gd name="T72" fmla="*/ 67 w 69"/>
                      <a:gd name="T73" fmla="*/ 83 h 150"/>
                      <a:gd name="T74" fmla="*/ 63 w 69"/>
                      <a:gd name="T75" fmla="*/ 102 h 150"/>
                      <a:gd name="T76" fmla="*/ 58 w 69"/>
                      <a:gd name="T77" fmla="*/ 117 h 150"/>
                      <a:gd name="T78" fmla="*/ 50 w 69"/>
                      <a:gd name="T79" fmla="*/ 126 h 150"/>
                      <a:gd name="T80" fmla="*/ 41 w 69"/>
                      <a:gd name="T81" fmla="*/ 132 h 150"/>
                      <a:gd name="T82" fmla="*/ 30 w 69"/>
                      <a:gd name="T83" fmla="*/ 134 h 150"/>
                      <a:gd name="T84" fmla="*/ 22 w 69"/>
                      <a:gd name="T85" fmla="*/ 135 h 150"/>
                      <a:gd name="T86" fmla="*/ 17 w 69"/>
                      <a:gd name="T87" fmla="*/ 139 h 150"/>
                      <a:gd name="T88" fmla="*/ 13 w 69"/>
                      <a:gd name="T89" fmla="*/ 150 h 15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69" h="150">
                        <a:moveTo>
                          <a:pt x="13" y="150"/>
                        </a:moveTo>
                        <a:lnTo>
                          <a:pt x="4" y="124"/>
                        </a:lnTo>
                        <a:lnTo>
                          <a:pt x="0" y="104"/>
                        </a:lnTo>
                        <a:lnTo>
                          <a:pt x="0" y="74"/>
                        </a:lnTo>
                        <a:lnTo>
                          <a:pt x="0" y="48"/>
                        </a:lnTo>
                        <a:lnTo>
                          <a:pt x="2" y="20"/>
                        </a:lnTo>
                        <a:lnTo>
                          <a:pt x="4" y="13"/>
                        </a:lnTo>
                        <a:lnTo>
                          <a:pt x="6" y="9"/>
                        </a:lnTo>
                        <a:lnTo>
                          <a:pt x="8" y="6"/>
                        </a:lnTo>
                        <a:lnTo>
                          <a:pt x="9" y="4"/>
                        </a:lnTo>
                        <a:lnTo>
                          <a:pt x="11" y="4"/>
                        </a:lnTo>
                        <a:lnTo>
                          <a:pt x="13" y="2"/>
                        </a:lnTo>
                        <a:lnTo>
                          <a:pt x="17" y="2"/>
                        </a:lnTo>
                        <a:lnTo>
                          <a:pt x="21" y="0"/>
                        </a:lnTo>
                        <a:lnTo>
                          <a:pt x="22" y="0"/>
                        </a:lnTo>
                        <a:lnTo>
                          <a:pt x="24" y="0"/>
                        </a:lnTo>
                        <a:lnTo>
                          <a:pt x="28" y="2"/>
                        </a:lnTo>
                        <a:lnTo>
                          <a:pt x="32" y="2"/>
                        </a:lnTo>
                        <a:lnTo>
                          <a:pt x="35" y="4"/>
                        </a:lnTo>
                        <a:lnTo>
                          <a:pt x="41" y="7"/>
                        </a:lnTo>
                        <a:lnTo>
                          <a:pt x="45" y="11"/>
                        </a:lnTo>
                        <a:lnTo>
                          <a:pt x="48" y="15"/>
                        </a:lnTo>
                        <a:lnTo>
                          <a:pt x="52" y="19"/>
                        </a:lnTo>
                        <a:lnTo>
                          <a:pt x="58" y="26"/>
                        </a:lnTo>
                        <a:lnTo>
                          <a:pt x="61" y="32"/>
                        </a:lnTo>
                        <a:lnTo>
                          <a:pt x="63" y="37"/>
                        </a:lnTo>
                        <a:lnTo>
                          <a:pt x="67" y="45"/>
                        </a:lnTo>
                        <a:lnTo>
                          <a:pt x="67" y="56"/>
                        </a:lnTo>
                        <a:lnTo>
                          <a:pt x="69" y="65"/>
                        </a:lnTo>
                        <a:lnTo>
                          <a:pt x="69" y="69"/>
                        </a:lnTo>
                        <a:lnTo>
                          <a:pt x="56" y="69"/>
                        </a:lnTo>
                        <a:lnTo>
                          <a:pt x="54" y="74"/>
                        </a:lnTo>
                        <a:lnTo>
                          <a:pt x="54" y="82"/>
                        </a:lnTo>
                        <a:lnTo>
                          <a:pt x="52" y="91"/>
                        </a:lnTo>
                        <a:lnTo>
                          <a:pt x="50" y="100"/>
                        </a:lnTo>
                        <a:lnTo>
                          <a:pt x="48" y="106"/>
                        </a:lnTo>
                        <a:lnTo>
                          <a:pt x="47" y="109"/>
                        </a:lnTo>
                        <a:lnTo>
                          <a:pt x="43" y="113"/>
                        </a:lnTo>
                        <a:lnTo>
                          <a:pt x="39" y="115"/>
                        </a:lnTo>
                        <a:lnTo>
                          <a:pt x="34" y="117"/>
                        </a:lnTo>
                        <a:lnTo>
                          <a:pt x="30" y="117"/>
                        </a:lnTo>
                        <a:lnTo>
                          <a:pt x="24" y="117"/>
                        </a:lnTo>
                        <a:lnTo>
                          <a:pt x="21" y="117"/>
                        </a:lnTo>
                        <a:lnTo>
                          <a:pt x="17" y="113"/>
                        </a:lnTo>
                        <a:lnTo>
                          <a:pt x="15" y="111"/>
                        </a:lnTo>
                        <a:lnTo>
                          <a:pt x="13" y="106"/>
                        </a:lnTo>
                        <a:lnTo>
                          <a:pt x="13" y="102"/>
                        </a:lnTo>
                        <a:lnTo>
                          <a:pt x="13" y="98"/>
                        </a:lnTo>
                        <a:lnTo>
                          <a:pt x="11" y="87"/>
                        </a:lnTo>
                        <a:lnTo>
                          <a:pt x="11" y="74"/>
                        </a:lnTo>
                        <a:lnTo>
                          <a:pt x="11" y="57"/>
                        </a:lnTo>
                        <a:lnTo>
                          <a:pt x="11" y="45"/>
                        </a:lnTo>
                        <a:lnTo>
                          <a:pt x="11" y="37"/>
                        </a:lnTo>
                        <a:lnTo>
                          <a:pt x="13" y="32"/>
                        </a:lnTo>
                        <a:lnTo>
                          <a:pt x="13" y="28"/>
                        </a:lnTo>
                        <a:lnTo>
                          <a:pt x="15" y="24"/>
                        </a:lnTo>
                        <a:lnTo>
                          <a:pt x="17" y="22"/>
                        </a:lnTo>
                        <a:lnTo>
                          <a:pt x="17" y="20"/>
                        </a:lnTo>
                        <a:lnTo>
                          <a:pt x="19" y="20"/>
                        </a:lnTo>
                        <a:lnTo>
                          <a:pt x="22" y="20"/>
                        </a:lnTo>
                        <a:lnTo>
                          <a:pt x="26" y="20"/>
                        </a:lnTo>
                        <a:lnTo>
                          <a:pt x="28" y="20"/>
                        </a:lnTo>
                        <a:lnTo>
                          <a:pt x="32" y="20"/>
                        </a:lnTo>
                        <a:lnTo>
                          <a:pt x="35" y="22"/>
                        </a:lnTo>
                        <a:lnTo>
                          <a:pt x="39" y="26"/>
                        </a:lnTo>
                        <a:lnTo>
                          <a:pt x="45" y="30"/>
                        </a:lnTo>
                        <a:lnTo>
                          <a:pt x="48" y="37"/>
                        </a:lnTo>
                        <a:lnTo>
                          <a:pt x="52" y="45"/>
                        </a:lnTo>
                        <a:lnTo>
                          <a:pt x="54" y="52"/>
                        </a:lnTo>
                        <a:lnTo>
                          <a:pt x="56" y="61"/>
                        </a:lnTo>
                        <a:lnTo>
                          <a:pt x="56" y="69"/>
                        </a:lnTo>
                        <a:lnTo>
                          <a:pt x="69" y="69"/>
                        </a:lnTo>
                        <a:lnTo>
                          <a:pt x="69" y="74"/>
                        </a:lnTo>
                        <a:lnTo>
                          <a:pt x="67" y="83"/>
                        </a:lnTo>
                        <a:lnTo>
                          <a:pt x="67" y="93"/>
                        </a:lnTo>
                        <a:lnTo>
                          <a:pt x="63" y="102"/>
                        </a:lnTo>
                        <a:lnTo>
                          <a:pt x="61" y="109"/>
                        </a:lnTo>
                        <a:lnTo>
                          <a:pt x="58" y="117"/>
                        </a:lnTo>
                        <a:lnTo>
                          <a:pt x="54" y="122"/>
                        </a:lnTo>
                        <a:lnTo>
                          <a:pt x="50" y="126"/>
                        </a:lnTo>
                        <a:lnTo>
                          <a:pt x="47" y="130"/>
                        </a:lnTo>
                        <a:lnTo>
                          <a:pt x="41" y="132"/>
                        </a:lnTo>
                        <a:lnTo>
                          <a:pt x="35" y="132"/>
                        </a:lnTo>
                        <a:lnTo>
                          <a:pt x="30" y="134"/>
                        </a:lnTo>
                        <a:lnTo>
                          <a:pt x="26" y="134"/>
                        </a:lnTo>
                        <a:lnTo>
                          <a:pt x="22" y="135"/>
                        </a:lnTo>
                        <a:lnTo>
                          <a:pt x="21" y="137"/>
                        </a:lnTo>
                        <a:lnTo>
                          <a:pt x="17" y="139"/>
                        </a:lnTo>
                        <a:lnTo>
                          <a:pt x="15" y="143"/>
                        </a:lnTo>
                        <a:lnTo>
                          <a:pt x="13" y="15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5" name="Freeform 170">
                    <a:extLst>
                      <a:ext uri="{FF2B5EF4-FFF2-40B4-BE49-F238E27FC236}">
                        <a16:creationId xmlns:a16="http://schemas.microsoft.com/office/drawing/2014/main" id="{65E503E0-9755-9B3F-5F85-B5B565EA5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9" y="1156"/>
                    <a:ext cx="11" cy="41"/>
                  </a:xfrm>
                  <a:custGeom>
                    <a:avLst/>
                    <a:gdLst>
                      <a:gd name="T0" fmla="*/ 11 w 11"/>
                      <a:gd name="T1" fmla="*/ 41 h 41"/>
                      <a:gd name="T2" fmla="*/ 2 w 11"/>
                      <a:gd name="T3" fmla="*/ 15 h 41"/>
                      <a:gd name="T4" fmla="*/ 0 w 11"/>
                      <a:gd name="T5" fmla="*/ 0 h 4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41">
                        <a:moveTo>
                          <a:pt x="11" y="41"/>
                        </a:moveTo>
                        <a:lnTo>
                          <a:pt x="2" y="1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175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46" name="Freeform 171">
                    <a:extLst>
                      <a:ext uri="{FF2B5EF4-FFF2-40B4-BE49-F238E27FC236}">
                        <a16:creationId xmlns:a16="http://schemas.microsoft.com/office/drawing/2014/main" id="{395EAEA3-FEC7-025E-A0AA-96442A6076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4" y="1064"/>
                    <a:ext cx="26" cy="100"/>
                  </a:xfrm>
                  <a:custGeom>
                    <a:avLst/>
                    <a:gdLst>
                      <a:gd name="T0" fmla="*/ 0 w 26"/>
                      <a:gd name="T1" fmla="*/ 100 h 100"/>
                      <a:gd name="T2" fmla="*/ 6 w 26"/>
                      <a:gd name="T3" fmla="*/ 98 h 100"/>
                      <a:gd name="T4" fmla="*/ 10 w 26"/>
                      <a:gd name="T5" fmla="*/ 97 h 100"/>
                      <a:gd name="T6" fmla="*/ 13 w 26"/>
                      <a:gd name="T7" fmla="*/ 93 h 100"/>
                      <a:gd name="T8" fmla="*/ 15 w 26"/>
                      <a:gd name="T9" fmla="*/ 89 h 100"/>
                      <a:gd name="T10" fmla="*/ 19 w 26"/>
                      <a:gd name="T11" fmla="*/ 85 h 100"/>
                      <a:gd name="T12" fmla="*/ 21 w 26"/>
                      <a:gd name="T13" fmla="*/ 78 h 100"/>
                      <a:gd name="T14" fmla="*/ 23 w 26"/>
                      <a:gd name="T15" fmla="*/ 72 h 100"/>
                      <a:gd name="T16" fmla="*/ 24 w 26"/>
                      <a:gd name="T17" fmla="*/ 63 h 100"/>
                      <a:gd name="T18" fmla="*/ 26 w 26"/>
                      <a:gd name="T19" fmla="*/ 54 h 100"/>
                      <a:gd name="T20" fmla="*/ 26 w 26"/>
                      <a:gd name="T21" fmla="*/ 43 h 100"/>
                      <a:gd name="T22" fmla="*/ 26 w 26"/>
                      <a:gd name="T23" fmla="*/ 33 h 100"/>
                      <a:gd name="T24" fmla="*/ 24 w 26"/>
                      <a:gd name="T25" fmla="*/ 22 h 100"/>
                      <a:gd name="T26" fmla="*/ 21 w 26"/>
                      <a:gd name="T27" fmla="*/ 15 h 100"/>
                      <a:gd name="T28" fmla="*/ 19 w 26"/>
                      <a:gd name="T29" fmla="*/ 9 h 100"/>
                      <a:gd name="T30" fmla="*/ 15 w 26"/>
                      <a:gd name="T31" fmla="*/ 6 h 100"/>
                      <a:gd name="T32" fmla="*/ 11 w 26"/>
                      <a:gd name="T33" fmla="*/ 0 h 10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6" h="100">
                        <a:moveTo>
                          <a:pt x="0" y="100"/>
                        </a:moveTo>
                        <a:lnTo>
                          <a:pt x="6" y="98"/>
                        </a:lnTo>
                        <a:lnTo>
                          <a:pt x="10" y="97"/>
                        </a:lnTo>
                        <a:lnTo>
                          <a:pt x="13" y="93"/>
                        </a:lnTo>
                        <a:lnTo>
                          <a:pt x="15" y="89"/>
                        </a:lnTo>
                        <a:lnTo>
                          <a:pt x="19" y="85"/>
                        </a:lnTo>
                        <a:lnTo>
                          <a:pt x="21" y="78"/>
                        </a:lnTo>
                        <a:lnTo>
                          <a:pt x="23" y="72"/>
                        </a:lnTo>
                        <a:lnTo>
                          <a:pt x="24" y="63"/>
                        </a:lnTo>
                        <a:lnTo>
                          <a:pt x="26" y="54"/>
                        </a:lnTo>
                        <a:lnTo>
                          <a:pt x="26" y="43"/>
                        </a:lnTo>
                        <a:lnTo>
                          <a:pt x="26" y="33"/>
                        </a:lnTo>
                        <a:lnTo>
                          <a:pt x="24" y="22"/>
                        </a:lnTo>
                        <a:lnTo>
                          <a:pt x="21" y="15"/>
                        </a:lnTo>
                        <a:lnTo>
                          <a:pt x="19" y="9"/>
                        </a:lnTo>
                        <a:lnTo>
                          <a:pt x="15" y="6"/>
                        </a:lnTo>
                        <a:lnTo>
                          <a:pt x="11" y="0"/>
                        </a:lnTo>
                      </a:path>
                    </a:pathLst>
                  </a:custGeom>
                  <a:noFill/>
                  <a:ln w="3175">
                    <a:solidFill>
                      <a:srgbClr val="9F9F9F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s-CL" sz="2400" kern="0">
                      <a:solidFill>
                        <a:srgbClr val="40458C"/>
                      </a:solidFill>
                      <a:latin typeface="Tahoma" panose="020B0604030504040204" pitchFamily="34" charset="0"/>
                    </a:endParaRPr>
                  </a:p>
                </p:txBody>
              </p:sp>
            </p:grpSp>
          </p:grpSp>
          <p:sp>
            <p:nvSpPr>
              <p:cNvPr id="37" name="Freeform 172">
                <a:extLst>
                  <a:ext uri="{FF2B5EF4-FFF2-40B4-BE49-F238E27FC236}">
                    <a16:creationId xmlns:a16="http://schemas.microsoft.com/office/drawing/2014/main" id="{51191D35-A8DA-F60B-C57E-4204B2BB2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8" y="988"/>
                <a:ext cx="215" cy="423"/>
              </a:xfrm>
              <a:custGeom>
                <a:avLst/>
                <a:gdLst>
                  <a:gd name="T0" fmla="*/ 87 w 215"/>
                  <a:gd name="T1" fmla="*/ 60 h 418"/>
                  <a:gd name="T2" fmla="*/ 80 w 215"/>
                  <a:gd name="T3" fmla="*/ 50 h 418"/>
                  <a:gd name="T4" fmla="*/ 76 w 215"/>
                  <a:gd name="T5" fmla="*/ 37 h 418"/>
                  <a:gd name="T6" fmla="*/ 78 w 215"/>
                  <a:gd name="T7" fmla="*/ 22 h 418"/>
                  <a:gd name="T8" fmla="*/ 85 w 215"/>
                  <a:gd name="T9" fmla="*/ 11 h 418"/>
                  <a:gd name="T10" fmla="*/ 95 w 215"/>
                  <a:gd name="T11" fmla="*/ 2 h 418"/>
                  <a:gd name="T12" fmla="*/ 108 w 215"/>
                  <a:gd name="T13" fmla="*/ 0 h 418"/>
                  <a:gd name="T14" fmla="*/ 121 w 215"/>
                  <a:gd name="T15" fmla="*/ 4 h 418"/>
                  <a:gd name="T16" fmla="*/ 130 w 215"/>
                  <a:gd name="T17" fmla="*/ 11 h 418"/>
                  <a:gd name="T18" fmla="*/ 136 w 215"/>
                  <a:gd name="T19" fmla="*/ 22 h 418"/>
                  <a:gd name="T20" fmla="*/ 137 w 215"/>
                  <a:gd name="T21" fmla="*/ 37 h 418"/>
                  <a:gd name="T22" fmla="*/ 134 w 215"/>
                  <a:gd name="T23" fmla="*/ 50 h 418"/>
                  <a:gd name="T24" fmla="*/ 126 w 215"/>
                  <a:gd name="T25" fmla="*/ 60 h 418"/>
                  <a:gd name="T26" fmla="*/ 126 w 215"/>
                  <a:gd name="T27" fmla="*/ 73 h 418"/>
                  <a:gd name="T28" fmla="*/ 158 w 215"/>
                  <a:gd name="T29" fmla="*/ 89 h 418"/>
                  <a:gd name="T30" fmla="*/ 175 w 215"/>
                  <a:gd name="T31" fmla="*/ 136 h 418"/>
                  <a:gd name="T32" fmla="*/ 193 w 215"/>
                  <a:gd name="T33" fmla="*/ 180 h 418"/>
                  <a:gd name="T34" fmla="*/ 213 w 215"/>
                  <a:gd name="T35" fmla="*/ 206 h 418"/>
                  <a:gd name="T36" fmla="*/ 215 w 215"/>
                  <a:gd name="T37" fmla="*/ 221 h 418"/>
                  <a:gd name="T38" fmla="*/ 213 w 215"/>
                  <a:gd name="T39" fmla="*/ 236 h 418"/>
                  <a:gd name="T40" fmla="*/ 206 w 215"/>
                  <a:gd name="T41" fmla="*/ 245 h 418"/>
                  <a:gd name="T42" fmla="*/ 201 w 215"/>
                  <a:gd name="T43" fmla="*/ 249 h 418"/>
                  <a:gd name="T44" fmla="*/ 191 w 215"/>
                  <a:gd name="T45" fmla="*/ 241 h 418"/>
                  <a:gd name="T46" fmla="*/ 186 w 215"/>
                  <a:gd name="T47" fmla="*/ 226 h 418"/>
                  <a:gd name="T48" fmla="*/ 184 w 215"/>
                  <a:gd name="T49" fmla="*/ 210 h 418"/>
                  <a:gd name="T50" fmla="*/ 184 w 215"/>
                  <a:gd name="T51" fmla="*/ 195 h 418"/>
                  <a:gd name="T52" fmla="*/ 154 w 215"/>
                  <a:gd name="T53" fmla="*/ 147 h 418"/>
                  <a:gd name="T54" fmla="*/ 139 w 215"/>
                  <a:gd name="T55" fmla="*/ 219 h 418"/>
                  <a:gd name="T56" fmla="*/ 160 w 215"/>
                  <a:gd name="T57" fmla="*/ 345 h 418"/>
                  <a:gd name="T58" fmla="*/ 173 w 215"/>
                  <a:gd name="T59" fmla="*/ 388 h 418"/>
                  <a:gd name="T60" fmla="*/ 191 w 215"/>
                  <a:gd name="T61" fmla="*/ 393 h 418"/>
                  <a:gd name="T62" fmla="*/ 204 w 215"/>
                  <a:gd name="T63" fmla="*/ 406 h 418"/>
                  <a:gd name="T64" fmla="*/ 134 w 215"/>
                  <a:gd name="T65" fmla="*/ 418 h 418"/>
                  <a:gd name="T66" fmla="*/ 100 w 215"/>
                  <a:gd name="T67" fmla="*/ 345 h 418"/>
                  <a:gd name="T68" fmla="*/ 11 w 215"/>
                  <a:gd name="T69" fmla="*/ 412 h 418"/>
                  <a:gd name="T70" fmla="*/ 20 w 215"/>
                  <a:gd name="T71" fmla="*/ 397 h 418"/>
                  <a:gd name="T72" fmla="*/ 37 w 215"/>
                  <a:gd name="T73" fmla="*/ 388 h 418"/>
                  <a:gd name="T74" fmla="*/ 58 w 215"/>
                  <a:gd name="T75" fmla="*/ 345 h 418"/>
                  <a:gd name="T76" fmla="*/ 78 w 215"/>
                  <a:gd name="T77" fmla="*/ 219 h 418"/>
                  <a:gd name="T78" fmla="*/ 63 w 215"/>
                  <a:gd name="T79" fmla="*/ 147 h 418"/>
                  <a:gd name="T80" fmla="*/ 43 w 215"/>
                  <a:gd name="T81" fmla="*/ 178 h 418"/>
                  <a:gd name="T82" fmla="*/ 32 w 215"/>
                  <a:gd name="T83" fmla="*/ 206 h 418"/>
                  <a:gd name="T84" fmla="*/ 30 w 215"/>
                  <a:gd name="T85" fmla="*/ 226 h 418"/>
                  <a:gd name="T86" fmla="*/ 24 w 215"/>
                  <a:gd name="T87" fmla="*/ 241 h 418"/>
                  <a:gd name="T88" fmla="*/ 17 w 215"/>
                  <a:gd name="T89" fmla="*/ 249 h 418"/>
                  <a:gd name="T90" fmla="*/ 9 w 215"/>
                  <a:gd name="T91" fmla="*/ 245 h 418"/>
                  <a:gd name="T92" fmla="*/ 4 w 215"/>
                  <a:gd name="T93" fmla="*/ 236 h 418"/>
                  <a:gd name="T94" fmla="*/ 0 w 215"/>
                  <a:gd name="T95" fmla="*/ 221 h 418"/>
                  <a:gd name="T96" fmla="*/ 6 w 215"/>
                  <a:gd name="T97" fmla="*/ 204 h 418"/>
                  <a:gd name="T98" fmla="*/ 22 w 215"/>
                  <a:gd name="T99" fmla="*/ 184 h 418"/>
                  <a:gd name="T100" fmla="*/ 41 w 215"/>
                  <a:gd name="T101" fmla="*/ 136 h 418"/>
                  <a:gd name="T102" fmla="*/ 58 w 215"/>
                  <a:gd name="T103" fmla="*/ 89 h 418"/>
                  <a:gd name="T104" fmla="*/ 91 w 215"/>
                  <a:gd name="T105" fmla="*/ 73 h 41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5" h="418">
                    <a:moveTo>
                      <a:pt x="95" y="63"/>
                    </a:moveTo>
                    <a:lnTo>
                      <a:pt x="91" y="63"/>
                    </a:lnTo>
                    <a:lnTo>
                      <a:pt x="87" y="60"/>
                    </a:lnTo>
                    <a:lnTo>
                      <a:pt x="84" y="56"/>
                    </a:lnTo>
                    <a:lnTo>
                      <a:pt x="82" y="54"/>
                    </a:lnTo>
                    <a:lnTo>
                      <a:pt x="80" y="50"/>
                    </a:lnTo>
                    <a:lnTo>
                      <a:pt x="78" y="47"/>
                    </a:lnTo>
                    <a:lnTo>
                      <a:pt x="78" y="43"/>
                    </a:lnTo>
                    <a:lnTo>
                      <a:pt x="76" y="37"/>
                    </a:lnTo>
                    <a:lnTo>
                      <a:pt x="76" y="34"/>
                    </a:lnTo>
                    <a:lnTo>
                      <a:pt x="76" y="28"/>
                    </a:lnTo>
                    <a:lnTo>
                      <a:pt x="78" y="22"/>
                    </a:lnTo>
                    <a:lnTo>
                      <a:pt x="80" y="19"/>
                    </a:lnTo>
                    <a:lnTo>
                      <a:pt x="82" y="13"/>
                    </a:lnTo>
                    <a:lnTo>
                      <a:pt x="85" y="11"/>
                    </a:lnTo>
                    <a:lnTo>
                      <a:pt x="87" y="8"/>
                    </a:lnTo>
                    <a:lnTo>
                      <a:pt x="91" y="6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4" y="0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5" y="2"/>
                    </a:lnTo>
                    <a:lnTo>
                      <a:pt x="121" y="4"/>
                    </a:lnTo>
                    <a:lnTo>
                      <a:pt x="123" y="6"/>
                    </a:lnTo>
                    <a:lnTo>
                      <a:pt x="126" y="8"/>
                    </a:lnTo>
                    <a:lnTo>
                      <a:pt x="130" y="11"/>
                    </a:lnTo>
                    <a:lnTo>
                      <a:pt x="132" y="15"/>
                    </a:lnTo>
                    <a:lnTo>
                      <a:pt x="134" y="19"/>
                    </a:lnTo>
                    <a:lnTo>
                      <a:pt x="136" y="22"/>
                    </a:lnTo>
                    <a:lnTo>
                      <a:pt x="137" y="28"/>
                    </a:lnTo>
                    <a:lnTo>
                      <a:pt x="137" y="32"/>
                    </a:lnTo>
                    <a:lnTo>
                      <a:pt x="137" y="37"/>
                    </a:lnTo>
                    <a:lnTo>
                      <a:pt x="137" y="43"/>
                    </a:lnTo>
                    <a:lnTo>
                      <a:pt x="136" y="47"/>
                    </a:lnTo>
                    <a:lnTo>
                      <a:pt x="134" y="50"/>
                    </a:lnTo>
                    <a:lnTo>
                      <a:pt x="132" y="54"/>
                    </a:lnTo>
                    <a:lnTo>
                      <a:pt x="130" y="58"/>
                    </a:lnTo>
                    <a:lnTo>
                      <a:pt x="126" y="60"/>
                    </a:lnTo>
                    <a:lnTo>
                      <a:pt x="124" y="61"/>
                    </a:lnTo>
                    <a:lnTo>
                      <a:pt x="121" y="63"/>
                    </a:lnTo>
                    <a:lnTo>
                      <a:pt x="126" y="73"/>
                    </a:lnTo>
                    <a:lnTo>
                      <a:pt x="132" y="80"/>
                    </a:lnTo>
                    <a:lnTo>
                      <a:pt x="147" y="84"/>
                    </a:lnTo>
                    <a:lnTo>
                      <a:pt x="158" y="89"/>
                    </a:lnTo>
                    <a:lnTo>
                      <a:pt x="163" y="100"/>
                    </a:lnTo>
                    <a:lnTo>
                      <a:pt x="171" y="119"/>
                    </a:lnTo>
                    <a:lnTo>
                      <a:pt x="175" y="136"/>
                    </a:lnTo>
                    <a:lnTo>
                      <a:pt x="180" y="152"/>
                    </a:lnTo>
                    <a:lnTo>
                      <a:pt x="184" y="163"/>
                    </a:lnTo>
                    <a:lnTo>
                      <a:pt x="193" y="180"/>
                    </a:lnTo>
                    <a:lnTo>
                      <a:pt x="202" y="197"/>
                    </a:lnTo>
                    <a:lnTo>
                      <a:pt x="212" y="202"/>
                    </a:lnTo>
                    <a:lnTo>
                      <a:pt x="213" y="206"/>
                    </a:lnTo>
                    <a:lnTo>
                      <a:pt x="215" y="210"/>
                    </a:lnTo>
                    <a:lnTo>
                      <a:pt x="215" y="215"/>
                    </a:lnTo>
                    <a:lnTo>
                      <a:pt x="215" y="221"/>
                    </a:lnTo>
                    <a:lnTo>
                      <a:pt x="215" y="226"/>
                    </a:lnTo>
                    <a:lnTo>
                      <a:pt x="215" y="230"/>
                    </a:lnTo>
                    <a:lnTo>
                      <a:pt x="213" y="236"/>
                    </a:lnTo>
                    <a:lnTo>
                      <a:pt x="212" y="241"/>
                    </a:lnTo>
                    <a:lnTo>
                      <a:pt x="208" y="243"/>
                    </a:lnTo>
                    <a:lnTo>
                      <a:pt x="206" y="245"/>
                    </a:lnTo>
                    <a:lnTo>
                      <a:pt x="204" y="247"/>
                    </a:lnTo>
                    <a:lnTo>
                      <a:pt x="202" y="249"/>
                    </a:lnTo>
                    <a:lnTo>
                      <a:pt x="201" y="249"/>
                    </a:lnTo>
                    <a:lnTo>
                      <a:pt x="199" y="247"/>
                    </a:lnTo>
                    <a:lnTo>
                      <a:pt x="195" y="245"/>
                    </a:lnTo>
                    <a:lnTo>
                      <a:pt x="191" y="241"/>
                    </a:lnTo>
                    <a:lnTo>
                      <a:pt x="189" y="236"/>
                    </a:lnTo>
                    <a:lnTo>
                      <a:pt x="188" y="232"/>
                    </a:lnTo>
                    <a:lnTo>
                      <a:pt x="186" y="226"/>
                    </a:lnTo>
                    <a:lnTo>
                      <a:pt x="186" y="223"/>
                    </a:lnTo>
                    <a:lnTo>
                      <a:pt x="184" y="215"/>
                    </a:lnTo>
                    <a:lnTo>
                      <a:pt x="184" y="210"/>
                    </a:lnTo>
                    <a:lnTo>
                      <a:pt x="184" y="206"/>
                    </a:lnTo>
                    <a:lnTo>
                      <a:pt x="184" y="199"/>
                    </a:lnTo>
                    <a:lnTo>
                      <a:pt x="184" y="195"/>
                    </a:lnTo>
                    <a:lnTo>
                      <a:pt x="171" y="175"/>
                    </a:lnTo>
                    <a:lnTo>
                      <a:pt x="160" y="158"/>
                    </a:lnTo>
                    <a:lnTo>
                      <a:pt x="154" y="147"/>
                    </a:lnTo>
                    <a:lnTo>
                      <a:pt x="150" y="149"/>
                    </a:lnTo>
                    <a:lnTo>
                      <a:pt x="145" y="188"/>
                    </a:lnTo>
                    <a:lnTo>
                      <a:pt x="139" y="219"/>
                    </a:lnTo>
                    <a:lnTo>
                      <a:pt x="147" y="264"/>
                    </a:lnTo>
                    <a:lnTo>
                      <a:pt x="152" y="293"/>
                    </a:lnTo>
                    <a:lnTo>
                      <a:pt x="160" y="345"/>
                    </a:lnTo>
                    <a:lnTo>
                      <a:pt x="167" y="384"/>
                    </a:lnTo>
                    <a:lnTo>
                      <a:pt x="169" y="386"/>
                    </a:lnTo>
                    <a:lnTo>
                      <a:pt x="173" y="388"/>
                    </a:lnTo>
                    <a:lnTo>
                      <a:pt x="180" y="388"/>
                    </a:lnTo>
                    <a:lnTo>
                      <a:pt x="186" y="392"/>
                    </a:lnTo>
                    <a:lnTo>
                      <a:pt x="191" y="393"/>
                    </a:lnTo>
                    <a:lnTo>
                      <a:pt x="197" y="397"/>
                    </a:lnTo>
                    <a:lnTo>
                      <a:pt x="201" y="403"/>
                    </a:lnTo>
                    <a:lnTo>
                      <a:pt x="204" y="406"/>
                    </a:lnTo>
                    <a:lnTo>
                      <a:pt x="204" y="412"/>
                    </a:lnTo>
                    <a:lnTo>
                      <a:pt x="206" y="418"/>
                    </a:lnTo>
                    <a:lnTo>
                      <a:pt x="134" y="418"/>
                    </a:lnTo>
                    <a:lnTo>
                      <a:pt x="117" y="345"/>
                    </a:lnTo>
                    <a:lnTo>
                      <a:pt x="110" y="308"/>
                    </a:lnTo>
                    <a:lnTo>
                      <a:pt x="100" y="345"/>
                    </a:lnTo>
                    <a:lnTo>
                      <a:pt x="82" y="418"/>
                    </a:lnTo>
                    <a:lnTo>
                      <a:pt x="11" y="418"/>
                    </a:lnTo>
                    <a:lnTo>
                      <a:pt x="11" y="412"/>
                    </a:lnTo>
                    <a:lnTo>
                      <a:pt x="13" y="406"/>
                    </a:lnTo>
                    <a:lnTo>
                      <a:pt x="17" y="401"/>
                    </a:lnTo>
                    <a:lnTo>
                      <a:pt x="20" y="397"/>
                    </a:lnTo>
                    <a:lnTo>
                      <a:pt x="26" y="393"/>
                    </a:lnTo>
                    <a:lnTo>
                      <a:pt x="32" y="390"/>
                    </a:lnTo>
                    <a:lnTo>
                      <a:pt x="37" y="388"/>
                    </a:lnTo>
                    <a:lnTo>
                      <a:pt x="46" y="386"/>
                    </a:lnTo>
                    <a:lnTo>
                      <a:pt x="50" y="380"/>
                    </a:lnTo>
                    <a:lnTo>
                      <a:pt x="58" y="345"/>
                    </a:lnTo>
                    <a:lnTo>
                      <a:pt x="65" y="293"/>
                    </a:lnTo>
                    <a:lnTo>
                      <a:pt x="71" y="264"/>
                    </a:lnTo>
                    <a:lnTo>
                      <a:pt x="78" y="219"/>
                    </a:lnTo>
                    <a:lnTo>
                      <a:pt x="72" y="188"/>
                    </a:lnTo>
                    <a:lnTo>
                      <a:pt x="63" y="149"/>
                    </a:lnTo>
                    <a:lnTo>
                      <a:pt x="63" y="147"/>
                    </a:lnTo>
                    <a:lnTo>
                      <a:pt x="59" y="152"/>
                    </a:lnTo>
                    <a:lnTo>
                      <a:pt x="50" y="165"/>
                    </a:lnTo>
                    <a:lnTo>
                      <a:pt x="43" y="178"/>
                    </a:lnTo>
                    <a:lnTo>
                      <a:pt x="32" y="195"/>
                    </a:lnTo>
                    <a:lnTo>
                      <a:pt x="32" y="201"/>
                    </a:lnTo>
                    <a:lnTo>
                      <a:pt x="32" y="206"/>
                    </a:lnTo>
                    <a:lnTo>
                      <a:pt x="32" y="212"/>
                    </a:lnTo>
                    <a:lnTo>
                      <a:pt x="32" y="219"/>
                    </a:lnTo>
                    <a:lnTo>
                      <a:pt x="30" y="226"/>
                    </a:lnTo>
                    <a:lnTo>
                      <a:pt x="28" y="236"/>
                    </a:lnTo>
                    <a:lnTo>
                      <a:pt x="26" y="239"/>
                    </a:lnTo>
                    <a:lnTo>
                      <a:pt x="24" y="241"/>
                    </a:lnTo>
                    <a:lnTo>
                      <a:pt x="22" y="245"/>
                    </a:lnTo>
                    <a:lnTo>
                      <a:pt x="19" y="247"/>
                    </a:lnTo>
                    <a:lnTo>
                      <a:pt x="17" y="249"/>
                    </a:lnTo>
                    <a:lnTo>
                      <a:pt x="13" y="249"/>
                    </a:lnTo>
                    <a:lnTo>
                      <a:pt x="11" y="247"/>
                    </a:lnTo>
                    <a:lnTo>
                      <a:pt x="9" y="245"/>
                    </a:lnTo>
                    <a:lnTo>
                      <a:pt x="6" y="241"/>
                    </a:lnTo>
                    <a:lnTo>
                      <a:pt x="4" y="239"/>
                    </a:lnTo>
                    <a:lnTo>
                      <a:pt x="4" y="236"/>
                    </a:lnTo>
                    <a:lnTo>
                      <a:pt x="2" y="232"/>
                    </a:lnTo>
                    <a:lnTo>
                      <a:pt x="2" y="226"/>
                    </a:lnTo>
                    <a:lnTo>
                      <a:pt x="0" y="221"/>
                    </a:lnTo>
                    <a:lnTo>
                      <a:pt x="0" y="213"/>
                    </a:lnTo>
                    <a:lnTo>
                      <a:pt x="2" y="208"/>
                    </a:lnTo>
                    <a:lnTo>
                      <a:pt x="6" y="204"/>
                    </a:lnTo>
                    <a:lnTo>
                      <a:pt x="9" y="201"/>
                    </a:lnTo>
                    <a:lnTo>
                      <a:pt x="15" y="197"/>
                    </a:lnTo>
                    <a:lnTo>
                      <a:pt x="22" y="184"/>
                    </a:lnTo>
                    <a:lnTo>
                      <a:pt x="33" y="163"/>
                    </a:lnTo>
                    <a:lnTo>
                      <a:pt x="37" y="152"/>
                    </a:lnTo>
                    <a:lnTo>
                      <a:pt x="41" y="136"/>
                    </a:lnTo>
                    <a:lnTo>
                      <a:pt x="45" y="119"/>
                    </a:lnTo>
                    <a:lnTo>
                      <a:pt x="52" y="100"/>
                    </a:lnTo>
                    <a:lnTo>
                      <a:pt x="58" y="89"/>
                    </a:lnTo>
                    <a:lnTo>
                      <a:pt x="71" y="84"/>
                    </a:lnTo>
                    <a:lnTo>
                      <a:pt x="85" y="80"/>
                    </a:lnTo>
                    <a:lnTo>
                      <a:pt x="91" y="73"/>
                    </a:lnTo>
                    <a:lnTo>
                      <a:pt x="95" y="6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Freeform 173">
                <a:extLst>
                  <a:ext uri="{FF2B5EF4-FFF2-40B4-BE49-F238E27FC236}">
                    <a16:creationId xmlns:a16="http://schemas.microsoft.com/office/drawing/2014/main" id="{B718C299-3A23-90F5-7134-8CA7D3B62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7" y="988"/>
                <a:ext cx="216" cy="423"/>
              </a:xfrm>
              <a:custGeom>
                <a:avLst/>
                <a:gdLst>
                  <a:gd name="T0" fmla="*/ 88 w 216"/>
                  <a:gd name="T1" fmla="*/ 60 h 418"/>
                  <a:gd name="T2" fmla="*/ 80 w 216"/>
                  <a:gd name="T3" fmla="*/ 50 h 418"/>
                  <a:gd name="T4" fmla="*/ 78 w 216"/>
                  <a:gd name="T5" fmla="*/ 37 h 418"/>
                  <a:gd name="T6" fmla="*/ 78 w 216"/>
                  <a:gd name="T7" fmla="*/ 22 h 418"/>
                  <a:gd name="T8" fmla="*/ 86 w 216"/>
                  <a:gd name="T9" fmla="*/ 11 h 418"/>
                  <a:gd name="T10" fmla="*/ 97 w 216"/>
                  <a:gd name="T11" fmla="*/ 2 h 418"/>
                  <a:gd name="T12" fmla="*/ 108 w 216"/>
                  <a:gd name="T13" fmla="*/ 0 h 418"/>
                  <a:gd name="T14" fmla="*/ 121 w 216"/>
                  <a:gd name="T15" fmla="*/ 4 h 418"/>
                  <a:gd name="T16" fmla="*/ 130 w 216"/>
                  <a:gd name="T17" fmla="*/ 11 h 418"/>
                  <a:gd name="T18" fmla="*/ 138 w 216"/>
                  <a:gd name="T19" fmla="*/ 22 h 418"/>
                  <a:gd name="T20" fmla="*/ 138 w 216"/>
                  <a:gd name="T21" fmla="*/ 37 h 418"/>
                  <a:gd name="T22" fmla="*/ 134 w 216"/>
                  <a:gd name="T23" fmla="*/ 50 h 418"/>
                  <a:gd name="T24" fmla="*/ 129 w 216"/>
                  <a:gd name="T25" fmla="*/ 60 h 418"/>
                  <a:gd name="T26" fmla="*/ 127 w 216"/>
                  <a:gd name="T27" fmla="*/ 73 h 418"/>
                  <a:gd name="T28" fmla="*/ 160 w 216"/>
                  <a:gd name="T29" fmla="*/ 89 h 418"/>
                  <a:gd name="T30" fmla="*/ 177 w 216"/>
                  <a:gd name="T31" fmla="*/ 136 h 418"/>
                  <a:gd name="T32" fmla="*/ 194 w 216"/>
                  <a:gd name="T33" fmla="*/ 180 h 418"/>
                  <a:gd name="T34" fmla="*/ 214 w 216"/>
                  <a:gd name="T35" fmla="*/ 206 h 418"/>
                  <a:gd name="T36" fmla="*/ 216 w 216"/>
                  <a:gd name="T37" fmla="*/ 221 h 418"/>
                  <a:gd name="T38" fmla="*/ 214 w 216"/>
                  <a:gd name="T39" fmla="*/ 236 h 418"/>
                  <a:gd name="T40" fmla="*/ 206 w 216"/>
                  <a:gd name="T41" fmla="*/ 245 h 418"/>
                  <a:gd name="T42" fmla="*/ 203 w 216"/>
                  <a:gd name="T43" fmla="*/ 249 h 418"/>
                  <a:gd name="T44" fmla="*/ 192 w 216"/>
                  <a:gd name="T45" fmla="*/ 241 h 418"/>
                  <a:gd name="T46" fmla="*/ 186 w 216"/>
                  <a:gd name="T47" fmla="*/ 226 h 418"/>
                  <a:gd name="T48" fmla="*/ 184 w 216"/>
                  <a:gd name="T49" fmla="*/ 210 h 418"/>
                  <a:gd name="T50" fmla="*/ 184 w 216"/>
                  <a:gd name="T51" fmla="*/ 195 h 418"/>
                  <a:gd name="T52" fmla="*/ 155 w 216"/>
                  <a:gd name="T53" fmla="*/ 147 h 418"/>
                  <a:gd name="T54" fmla="*/ 140 w 216"/>
                  <a:gd name="T55" fmla="*/ 219 h 418"/>
                  <a:gd name="T56" fmla="*/ 162 w 216"/>
                  <a:gd name="T57" fmla="*/ 345 h 418"/>
                  <a:gd name="T58" fmla="*/ 175 w 216"/>
                  <a:gd name="T59" fmla="*/ 388 h 418"/>
                  <a:gd name="T60" fmla="*/ 192 w 216"/>
                  <a:gd name="T61" fmla="*/ 393 h 418"/>
                  <a:gd name="T62" fmla="*/ 205 w 216"/>
                  <a:gd name="T63" fmla="*/ 406 h 418"/>
                  <a:gd name="T64" fmla="*/ 136 w 216"/>
                  <a:gd name="T65" fmla="*/ 418 h 418"/>
                  <a:gd name="T66" fmla="*/ 101 w 216"/>
                  <a:gd name="T67" fmla="*/ 345 h 418"/>
                  <a:gd name="T68" fmla="*/ 12 w 216"/>
                  <a:gd name="T69" fmla="*/ 412 h 418"/>
                  <a:gd name="T70" fmla="*/ 21 w 216"/>
                  <a:gd name="T71" fmla="*/ 397 h 418"/>
                  <a:gd name="T72" fmla="*/ 39 w 216"/>
                  <a:gd name="T73" fmla="*/ 388 h 418"/>
                  <a:gd name="T74" fmla="*/ 58 w 216"/>
                  <a:gd name="T75" fmla="*/ 345 h 418"/>
                  <a:gd name="T76" fmla="*/ 78 w 216"/>
                  <a:gd name="T77" fmla="*/ 219 h 418"/>
                  <a:gd name="T78" fmla="*/ 64 w 216"/>
                  <a:gd name="T79" fmla="*/ 147 h 418"/>
                  <a:gd name="T80" fmla="*/ 43 w 216"/>
                  <a:gd name="T81" fmla="*/ 178 h 418"/>
                  <a:gd name="T82" fmla="*/ 32 w 216"/>
                  <a:gd name="T83" fmla="*/ 206 h 418"/>
                  <a:gd name="T84" fmla="*/ 32 w 216"/>
                  <a:gd name="T85" fmla="*/ 226 h 418"/>
                  <a:gd name="T86" fmla="*/ 25 w 216"/>
                  <a:gd name="T87" fmla="*/ 241 h 418"/>
                  <a:gd name="T88" fmla="*/ 17 w 216"/>
                  <a:gd name="T89" fmla="*/ 249 h 418"/>
                  <a:gd name="T90" fmla="*/ 10 w 216"/>
                  <a:gd name="T91" fmla="*/ 245 h 418"/>
                  <a:gd name="T92" fmla="*/ 4 w 216"/>
                  <a:gd name="T93" fmla="*/ 236 h 418"/>
                  <a:gd name="T94" fmla="*/ 0 w 216"/>
                  <a:gd name="T95" fmla="*/ 221 h 418"/>
                  <a:gd name="T96" fmla="*/ 6 w 216"/>
                  <a:gd name="T97" fmla="*/ 204 h 418"/>
                  <a:gd name="T98" fmla="*/ 23 w 216"/>
                  <a:gd name="T99" fmla="*/ 184 h 418"/>
                  <a:gd name="T100" fmla="*/ 41 w 216"/>
                  <a:gd name="T101" fmla="*/ 136 h 418"/>
                  <a:gd name="T102" fmla="*/ 58 w 216"/>
                  <a:gd name="T103" fmla="*/ 89 h 418"/>
                  <a:gd name="T104" fmla="*/ 91 w 216"/>
                  <a:gd name="T105" fmla="*/ 73 h 41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18">
                    <a:moveTo>
                      <a:pt x="95" y="63"/>
                    </a:moveTo>
                    <a:lnTo>
                      <a:pt x="91" y="63"/>
                    </a:lnTo>
                    <a:lnTo>
                      <a:pt x="88" y="60"/>
                    </a:lnTo>
                    <a:lnTo>
                      <a:pt x="86" y="56"/>
                    </a:lnTo>
                    <a:lnTo>
                      <a:pt x="82" y="54"/>
                    </a:lnTo>
                    <a:lnTo>
                      <a:pt x="80" y="50"/>
                    </a:lnTo>
                    <a:lnTo>
                      <a:pt x="80" y="47"/>
                    </a:lnTo>
                    <a:lnTo>
                      <a:pt x="78" y="43"/>
                    </a:lnTo>
                    <a:lnTo>
                      <a:pt x="78" y="37"/>
                    </a:lnTo>
                    <a:lnTo>
                      <a:pt x="77" y="34"/>
                    </a:lnTo>
                    <a:lnTo>
                      <a:pt x="78" y="28"/>
                    </a:lnTo>
                    <a:lnTo>
                      <a:pt x="78" y="22"/>
                    </a:lnTo>
                    <a:lnTo>
                      <a:pt x="80" y="19"/>
                    </a:lnTo>
                    <a:lnTo>
                      <a:pt x="84" y="13"/>
                    </a:lnTo>
                    <a:lnTo>
                      <a:pt x="86" y="11"/>
                    </a:lnTo>
                    <a:lnTo>
                      <a:pt x="90" y="8"/>
                    </a:lnTo>
                    <a:lnTo>
                      <a:pt x="93" y="6"/>
                    </a:lnTo>
                    <a:lnTo>
                      <a:pt x="97" y="2"/>
                    </a:lnTo>
                    <a:lnTo>
                      <a:pt x="101" y="2"/>
                    </a:lnTo>
                    <a:lnTo>
                      <a:pt x="104" y="0"/>
                    </a:lnTo>
                    <a:lnTo>
                      <a:pt x="108" y="0"/>
                    </a:lnTo>
                    <a:lnTo>
                      <a:pt x="112" y="0"/>
                    </a:lnTo>
                    <a:lnTo>
                      <a:pt x="117" y="2"/>
                    </a:lnTo>
                    <a:lnTo>
                      <a:pt x="121" y="4"/>
                    </a:lnTo>
                    <a:lnTo>
                      <a:pt x="125" y="6"/>
                    </a:lnTo>
                    <a:lnTo>
                      <a:pt x="129" y="8"/>
                    </a:lnTo>
                    <a:lnTo>
                      <a:pt x="130" y="11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8" y="22"/>
                    </a:lnTo>
                    <a:lnTo>
                      <a:pt x="138" y="28"/>
                    </a:lnTo>
                    <a:lnTo>
                      <a:pt x="138" y="32"/>
                    </a:lnTo>
                    <a:lnTo>
                      <a:pt x="138" y="37"/>
                    </a:lnTo>
                    <a:lnTo>
                      <a:pt x="138" y="43"/>
                    </a:lnTo>
                    <a:lnTo>
                      <a:pt x="136" y="47"/>
                    </a:lnTo>
                    <a:lnTo>
                      <a:pt x="134" y="50"/>
                    </a:lnTo>
                    <a:lnTo>
                      <a:pt x="132" y="54"/>
                    </a:lnTo>
                    <a:lnTo>
                      <a:pt x="130" y="58"/>
                    </a:lnTo>
                    <a:lnTo>
                      <a:pt x="129" y="60"/>
                    </a:lnTo>
                    <a:lnTo>
                      <a:pt x="125" y="61"/>
                    </a:lnTo>
                    <a:lnTo>
                      <a:pt x="121" y="63"/>
                    </a:lnTo>
                    <a:lnTo>
                      <a:pt x="127" y="73"/>
                    </a:lnTo>
                    <a:lnTo>
                      <a:pt x="132" y="80"/>
                    </a:lnTo>
                    <a:lnTo>
                      <a:pt x="147" y="84"/>
                    </a:lnTo>
                    <a:lnTo>
                      <a:pt x="160" y="89"/>
                    </a:lnTo>
                    <a:lnTo>
                      <a:pt x="166" y="100"/>
                    </a:lnTo>
                    <a:lnTo>
                      <a:pt x="171" y="119"/>
                    </a:lnTo>
                    <a:lnTo>
                      <a:pt x="177" y="136"/>
                    </a:lnTo>
                    <a:lnTo>
                      <a:pt x="181" y="152"/>
                    </a:lnTo>
                    <a:lnTo>
                      <a:pt x="184" y="163"/>
                    </a:lnTo>
                    <a:lnTo>
                      <a:pt x="194" y="180"/>
                    </a:lnTo>
                    <a:lnTo>
                      <a:pt x="203" y="197"/>
                    </a:lnTo>
                    <a:lnTo>
                      <a:pt x="212" y="202"/>
                    </a:lnTo>
                    <a:lnTo>
                      <a:pt x="214" y="206"/>
                    </a:lnTo>
                    <a:lnTo>
                      <a:pt x="216" y="210"/>
                    </a:lnTo>
                    <a:lnTo>
                      <a:pt x="216" y="215"/>
                    </a:lnTo>
                    <a:lnTo>
                      <a:pt x="216" y="221"/>
                    </a:lnTo>
                    <a:lnTo>
                      <a:pt x="216" y="226"/>
                    </a:lnTo>
                    <a:lnTo>
                      <a:pt x="216" y="230"/>
                    </a:lnTo>
                    <a:lnTo>
                      <a:pt x="214" y="236"/>
                    </a:lnTo>
                    <a:lnTo>
                      <a:pt x="212" y="241"/>
                    </a:lnTo>
                    <a:lnTo>
                      <a:pt x="210" y="243"/>
                    </a:lnTo>
                    <a:lnTo>
                      <a:pt x="206" y="245"/>
                    </a:lnTo>
                    <a:lnTo>
                      <a:pt x="205" y="247"/>
                    </a:lnTo>
                    <a:lnTo>
                      <a:pt x="205" y="249"/>
                    </a:lnTo>
                    <a:lnTo>
                      <a:pt x="203" y="249"/>
                    </a:lnTo>
                    <a:lnTo>
                      <a:pt x="199" y="247"/>
                    </a:lnTo>
                    <a:lnTo>
                      <a:pt x="195" y="245"/>
                    </a:lnTo>
                    <a:lnTo>
                      <a:pt x="192" y="241"/>
                    </a:lnTo>
                    <a:lnTo>
                      <a:pt x="190" y="236"/>
                    </a:lnTo>
                    <a:lnTo>
                      <a:pt x="188" y="232"/>
                    </a:lnTo>
                    <a:lnTo>
                      <a:pt x="186" y="226"/>
                    </a:lnTo>
                    <a:lnTo>
                      <a:pt x="186" y="223"/>
                    </a:lnTo>
                    <a:lnTo>
                      <a:pt x="184" y="215"/>
                    </a:lnTo>
                    <a:lnTo>
                      <a:pt x="184" y="210"/>
                    </a:lnTo>
                    <a:lnTo>
                      <a:pt x="186" y="206"/>
                    </a:lnTo>
                    <a:lnTo>
                      <a:pt x="186" y="199"/>
                    </a:lnTo>
                    <a:lnTo>
                      <a:pt x="184" y="195"/>
                    </a:lnTo>
                    <a:lnTo>
                      <a:pt x="171" y="175"/>
                    </a:lnTo>
                    <a:lnTo>
                      <a:pt x="160" y="158"/>
                    </a:lnTo>
                    <a:lnTo>
                      <a:pt x="155" y="147"/>
                    </a:lnTo>
                    <a:lnTo>
                      <a:pt x="153" y="149"/>
                    </a:lnTo>
                    <a:lnTo>
                      <a:pt x="145" y="188"/>
                    </a:lnTo>
                    <a:lnTo>
                      <a:pt x="140" y="219"/>
                    </a:lnTo>
                    <a:lnTo>
                      <a:pt x="147" y="264"/>
                    </a:lnTo>
                    <a:lnTo>
                      <a:pt x="153" y="293"/>
                    </a:lnTo>
                    <a:lnTo>
                      <a:pt x="162" y="345"/>
                    </a:lnTo>
                    <a:lnTo>
                      <a:pt x="168" y="384"/>
                    </a:lnTo>
                    <a:lnTo>
                      <a:pt x="169" y="386"/>
                    </a:lnTo>
                    <a:lnTo>
                      <a:pt x="175" y="388"/>
                    </a:lnTo>
                    <a:lnTo>
                      <a:pt x="181" y="388"/>
                    </a:lnTo>
                    <a:lnTo>
                      <a:pt x="188" y="392"/>
                    </a:lnTo>
                    <a:lnTo>
                      <a:pt x="192" y="393"/>
                    </a:lnTo>
                    <a:lnTo>
                      <a:pt x="197" y="397"/>
                    </a:lnTo>
                    <a:lnTo>
                      <a:pt x="201" y="403"/>
                    </a:lnTo>
                    <a:lnTo>
                      <a:pt x="205" y="406"/>
                    </a:lnTo>
                    <a:lnTo>
                      <a:pt x="205" y="412"/>
                    </a:lnTo>
                    <a:lnTo>
                      <a:pt x="206" y="418"/>
                    </a:lnTo>
                    <a:lnTo>
                      <a:pt x="136" y="418"/>
                    </a:lnTo>
                    <a:lnTo>
                      <a:pt x="119" y="345"/>
                    </a:lnTo>
                    <a:lnTo>
                      <a:pt x="110" y="308"/>
                    </a:lnTo>
                    <a:lnTo>
                      <a:pt x="101" y="345"/>
                    </a:lnTo>
                    <a:lnTo>
                      <a:pt x="82" y="418"/>
                    </a:lnTo>
                    <a:lnTo>
                      <a:pt x="12" y="418"/>
                    </a:lnTo>
                    <a:lnTo>
                      <a:pt x="12" y="412"/>
                    </a:lnTo>
                    <a:lnTo>
                      <a:pt x="13" y="406"/>
                    </a:lnTo>
                    <a:lnTo>
                      <a:pt x="17" y="401"/>
                    </a:lnTo>
                    <a:lnTo>
                      <a:pt x="21" y="397"/>
                    </a:lnTo>
                    <a:lnTo>
                      <a:pt x="26" y="393"/>
                    </a:lnTo>
                    <a:lnTo>
                      <a:pt x="32" y="390"/>
                    </a:lnTo>
                    <a:lnTo>
                      <a:pt x="39" y="388"/>
                    </a:lnTo>
                    <a:lnTo>
                      <a:pt x="47" y="386"/>
                    </a:lnTo>
                    <a:lnTo>
                      <a:pt x="52" y="380"/>
                    </a:lnTo>
                    <a:lnTo>
                      <a:pt x="58" y="345"/>
                    </a:lnTo>
                    <a:lnTo>
                      <a:pt x="67" y="293"/>
                    </a:lnTo>
                    <a:lnTo>
                      <a:pt x="71" y="264"/>
                    </a:lnTo>
                    <a:lnTo>
                      <a:pt x="78" y="219"/>
                    </a:lnTo>
                    <a:lnTo>
                      <a:pt x="73" y="188"/>
                    </a:lnTo>
                    <a:lnTo>
                      <a:pt x="65" y="149"/>
                    </a:lnTo>
                    <a:lnTo>
                      <a:pt x="64" y="147"/>
                    </a:lnTo>
                    <a:lnTo>
                      <a:pt x="60" y="152"/>
                    </a:lnTo>
                    <a:lnTo>
                      <a:pt x="52" y="165"/>
                    </a:lnTo>
                    <a:lnTo>
                      <a:pt x="43" y="178"/>
                    </a:lnTo>
                    <a:lnTo>
                      <a:pt x="32" y="195"/>
                    </a:lnTo>
                    <a:lnTo>
                      <a:pt x="32" y="201"/>
                    </a:lnTo>
                    <a:lnTo>
                      <a:pt x="32" y="206"/>
                    </a:lnTo>
                    <a:lnTo>
                      <a:pt x="34" y="212"/>
                    </a:lnTo>
                    <a:lnTo>
                      <a:pt x="32" y="219"/>
                    </a:lnTo>
                    <a:lnTo>
                      <a:pt x="32" y="226"/>
                    </a:lnTo>
                    <a:lnTo>
                      <a:pt x="28" y="236"/>
                    </a:lnTo>
                    <a:lnTo>
                      <a:pt x="26" y="239"/>
                    </a:lnTo>
                    <a:lnTo>
                      <a:pt x="25" y="241"/>
                    </a:lnTo>
                    <a:lnTo>
                      <a:pt x="23" y="245"/>
                    </a:lnTo>
                    <a:lnTo>
                      <a:pt x="19" y="247"/>
                    </a:lnTo>
                    <a:lnTo>
                      <a:pt x="17" y="249"/>
                    </a:lnTo>
                    <a:lnTo>
                      <a:pt x="13" y="249"/>
                    </a:lnTo>
                    <a:lnTo>
                      <a:pt x="12" y="247"/>
                    </a:lnTo>
                    <a:lnTo>
                      <a:pt x="10" y="245"/>
                    </a:lnTo>
                    <a:lnTo>
                      <a:pt x="8" y="241"/>
                    </a:lnTo>
                    <a:lnTo>
                      <a:pt x="6" y="239"/>
                    </a:lnTo>
                    <a:lnTo>
                      <a:pt x="4" y="236"/>
                    </a:lnTo>
                    <a:lnTo>
                      <a:pt x="2" y="232"/>
                    </a:lnTo>
                    <a:lnTo>
                      <a:pt x="2" y="226"/>
                    </a:lnTo>
                    <a:lnTo>
                      <a:pt x="0" y="221"/>
                    </a:lnTo>
                    <a:lnTo>
                      <a:pt x="2" y="213"/>
                    </a:lnTo>
                    <a:lnTo>
                      <a:pt x="2" y="208"/>
                    </a:lnTo>
                    <a:lnTo>
                      <a:pt x="6" y="204"/>
                    </a:lnTo>
                    <a:lnTo>
                      <a:pt x="10" y="201"/>
                    </a:lnTo>
                    <a:lnTo>
                      <a:pt x="15" y="197"/>
                    </a:lnTo>
                    <a:lnTo>
                      <a:pt x="23" y="184"/>
                    </a:lnTo>
                    <a:lnTo>
                      <a:pt x="34" y="163"/>
                    </a:lnTo>
                    <a:lnTo>
                      <a:pt x="38" y="152"/>
                    </a:lnTo>
                    <a:lnTo>
                      <a:pt x="41" y="136"/>
                    </a:lnTo>
                    <a:lnTo>
                      <a:pt x="47" y="119"/>
                    </a:lnTo>
                    <a:lnTo>
                      <a:pt x="52" y="100"/>
                    </a:lnTo>
                    <a:lnTo>
                      <a:pt x="58" y="89"/>
                    </a:lnTo>
                    <a:lnTo>
                      <a:pt x="71" y="84"/>
                    </a:lnTo>
                    <a:lnTo>
                      <a:pt x="86" y="80"/>
                    </a:lnTo>
                    <a:lnTo>
                      <a:pt x="91" y="73"/>
                    </a:lnTo>
                    <a:lnTo>
                      <a:pt x="95" y="63"/>
                    </a:lnTo>
                    <a:close/>
                  </a:path>
                </a:pathLst>
              </a:custGeom>
              <a:solidFill>
                <a:srgbClr val="FF5F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Freeform 174">
                <a:extLst>
                  <a:ext uri="{FF2B5EF4-FFF2-40B4-BE49-F238E27FC236}">
                    <a16:creationId xmlns:a16="http://schemas.microsoft.com/office/drawing/2014/main" id="{FC08631D-E40F-D3AC-EE07-3D9AFE835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" y="988"/>
                <a:ext cx="215" cy="423"/>
              </a:xfrm>
              <a:custGeom>
                <a:avLst/>
                <a:gdLst>
                  <a:gd name="T0" fmla="*/ 85 w 215"/>
                  <a:gd name="T1" fmla="*/ 60 h 418"/>
                  <a:gd name="T2" fmla="*/ 78 w 215"/>
                  <a:gd name="T3" fmla="*/ 50 h 418"/>
                  <a:gd name="T4" fmla="*/ 76 w 215"/>
                  <a:gd name="T5" fmla="*/ 37 h 418"/>
                  <a:gd name="T6" fmla="*/ 76 w 215"/>
                  <a:gd name="T7" fmla="*/ 22 h 418"/>
                  <a:gd name="T8" fmla="*/ 83 w 215"/>
                  <a:gd name="T9" fmla="*/ 11 h 418"/>
                  <a:gd name="T10" fmla="*/ 95 w 215"/>
                  <a:gd name="T11" fmla="*/ 2 h 418"/>
                  <a:gd name="T12" fmla="*/ 106 w 215"/>
                  <a:gd name="T13" fmla="*/ 0 h 418"/>
                  <a:gd name="T14" fmla="*/ 119 w 215"/>
                  <a:gd name="T15" fmla="*/ 4 h 418"/>
                  <a:gd name="T16" fmla="*/ 128 w 215"/>
                  <a:gd name="T17" fmla="*/ 11 h 418"/>
                  <a:gd name="T18" fmla="*/ 135 w 215"/>
                  <a:gd name="T19" fmla="*/ 22 h 418"/>
                  <a:gd name="T20" fmla="*/ 135 w 215"/>
                  <a:gd name="T21" fmla="*/ 37 h 418"/>
                  <a:gd name="T22" fmla="*/ 134 w 215"/>
                  <a:gd name="T23" fmla="*/ 50 h 418"/>
                  <a:gd name="T24" fmla="*/ 126 w 215"/>
                  <a:gd name="T25" fmla="*/ 60 h 418"/>
                  <a:gd name="T26" fmla="*/ 124 w 215"/>
                  <a:gd name="T27" fmla="*/ 73 h 418"/>
                  <a:gd name="T28" fmla="*/ 158 w 215"/>
                  <a:gd name="T29" fmla="*/ 89 h 418"/>
                  <a:gd name="T30" fmla="*/ 174 w 215"/>
                  <a:gd name="T31" fmla="*/ 136 h 418"/>
                  <a:gd name="T32" fmla="*/ 191 w 215"/>
                  <a:gd name="T33" fmla="*/ 180 h 418"/>
                  <a:gd name="T34" fmla="*/ 211 w 215"/>
                  <a:gd name="T35" fmla="*/ 206 h 418"/>
                  <a:gd name="T36" fmla="*/ 215 w 215"/>
                  <a:gd name="T37" fmla="*/ 221 h 418"/>
                  <a:gd name="T38" fmla="*/ 211 w 215"/>
                  <a:gd name="T39" fmla="*/ 236 h 418"/>
                  <a:gd name="T40" fmla="*/ 204 w 215"/>
                  <a:gd name="T41" fmla="*/ 245 h 418"/>
                  <a:gd name="T42" fmla="*/ 200 w 215"/>
                  <a:gd name="T43" fmla="*/ 249 h 418"/>
                  <a:gd name="T44" fmla="*/ 191 w 215"/>
                  <a:gd name="T45" fmla="*/ 241 h 418"/>
                  <a:gd name="T46" fmla="*/ 184 w 215"/>
                  <a:gd name="T47" fmla="*/ 226 h 418"/>
                  <a:gd name="T48" fmla="*/ 182 w 215"/>
                  <a:gd name="T49" fmla="*/ 210 h 418"/>
                  <a:gd name="T50" fmla="*/ 184 w 215"/>
                  <a:gd name="T51" fmla="*/ 195 h 418"/>
                  <a:gd name="T52" fmla="*/ 152 w 215"/>
                  <a:gd name="T53" fmla="*/ 147 h 418"/>
                  <a:gd name="T54" fmla="*/ 137 w 215"/>
                  <a:gd name="T55" fmla="*/ 219 h 418"/>
                  <a:gd name="T56" fmla="*/ 160 w 215"/>
                  <a:gd name="T57" fmla="*/ 345 h 418"/>
                  <a:gd name="T58" fmla="*/ 173 w 215"/>
                  <a:gd name="T59" fmla="*/ 388 h 418"/>
                  <a:gd name="T60" fmla="*/ 191 w 215"/>
                  <a:gd name="T61" fmla="*/ 393 h 418"/>
                  <a:gd name="T62" fmla="*/ 202 w 215"/>
                  <a:gd name="T63" fmla="*/ 406 h 418"/>
                  <a:gd name="T64" fmla="*/ 134 w 215"/>
                  <a:gd name="T65" fmla="*/ 418 h 418"/>
                  <a:gd name="T66" fmla="*/ 98 w 215"/>
                  <a:gd name="T67" fmla="*/ 345 h 418"/>
                  <a:gd name="T68" fmla="*/ 11 w 215"/>
                  <a:gd name="T69" fmla="*/ 412 h 418"/>
                  <a:gd name="T70" fmla="*/ 18 w 215"/>
                  <a:gd name="T71" fmla="*/ 397 h 418"/>
                  <a:gd name="T72" fmla="*/ 37 w 215"/>
                  <a:gd name="T73" fmla="*/ 388 h 418"/>
                  <a:gd name="T74" fmla="*/ 56 w 215"/>
                  <a:gd name="T75" fmla="*/ 345 h 418"/>
                  <a:gd name="T76" fmla="*/ 76 w 215"/>
                  <a:gd name="T77" fmla="*/ 219 h 418"/>
                  <a:gd name="T78" fmla="*/ 61 w 215"/>
                  <a:gd name="T79" fmla="*/ 147 h 418"/>
                  <a:gd name="T80" fmla="*/ 41 w 215"/>
                  <a:gd name="T81" fmla="*/ 178 h 418"/>
                  <a:gd name="T82" fmla="*/ 30 w 215"/>
                  <a:gd name="T83" fmla="*/ 206 h 418"/>
                  <a:gd name="T84" fmla="*/ 30 w 215"/>
                  <a:gd name="T85" fmla="*/ 226 h 418"/>
                  <a:gd name="T86" fmla="*/ 22 w 215"/>
                  <a:gd name="T87" fmla="*/ 241 h 418"/>
                  <a:gd name="T88" fmla="*/ 15 w 215"/>
                  <a:gd name="T89" fmla="*/ 249 h 418"/>
                  <a:gd name="T90" fmla="*/ 9 w 215"/>
                  <a:gd name="T91" fmla="*/ 245 h 418"/>
                  <a:gd name="T92" fmla="*/ 2 w 215"/>
                  <a:gd name="T93" fmla="*/ 236 h 418"/>
                  <a:gd name="T94" fmla="*/ 0 w 215"/>
                  <a:gd name="T95" fmla="*/ 221 h 418"/>
                  <a:gd name="T96" fmla="*/ 4 w 215"/>
                  <a:gd name="T97" fmla="*/ 204 h 418"/>
                  <a:gd name="T98" fmla="*/ 20 w 215"/>
                  <a:gd name="T99" fmla="*/ 184 h 418"/>
                  <a:gd name="T100" fmla="*/ 39 w 215"/>
                  <a:gd name="T101" fmla="*/ 136 h 418"/>
                  <a:gd name="T102" fmla="*/ 56 w 215"/>
                  <a:gd name="T103" fmla="*/ 89 h 418"/>
                  <a:gd name="T104" fmla="*/ 89 w 215"/>
                  <a:gd name="T105" fmla="*/ 73 h 418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5" h="418">
                    <a:moveTo>
                      <a:pt x="93" y="63"/>
                    </a:moveTo>
                    <a:lnTo>
                      <a:pt x="89" y="63"/>
                    </a:lnTo>
                    <a:lnTo>
                      <a:pt x="85" y="60"/>
                    </a:lnTo>
                    <a:lnTo>
                      <a:pt x="83" y="56"/>
                    </a:lnTo>
                    <a:lnTo>
                      <a:pt x="80" y="54"/>
                    </a:lnTo>
                    <a:lnTo>
                      <a:pt x="78" y="50"/>
                    </a:lnTo>
                    <a:lnTo>
                      <a:pt x="78" y="47"/>
                    </a:lnTo>
                    <a:lnTo>
                      <a:pt x="76" y="43"/>
                    </a:lnTo>
                    <a:lnTo>
                      <a:pt x="76" y="37"/>
                    </a:lnTo>
                    <a:lnTo>
                      <a:pt x="76" y="34"/>
                    </a:lnTo>
                    <a:lnTo>
                      <a:pt x="76" y="28"/>
                    </a:lnTo>
                    <a:lnTo>
                      <a:pt x="76" y="22"/>
                    </a:lnTo>
                    <a:lnTo>
                      <a:pt x="78" y="19"/>
                    </a:lnTo>
                    <a:lnTo>
                      <a:pt x="82" y="13"/>
                    </a:lnTo>
                    <a:lnTo>
                      <a:pt x="83" y="11"/>
                    </a:lnTo>
                    <a:lnTo>
                      <a:pt x="87" y="8"/>
                    </a:lnTo>
                    <a:lnTo>
                      <a:pt x="91" y="6"/>
                    </a:lnTo>
                    <a:lnTo>
                      <a:pt x="95" y="2"/>
                    </a:lnTo>
                    <a:lnTo>
                      <a:pt x="98" y="2"/>
                    </a:lnTo>
                    <a:lnTo>
                      <a:pt x="102" y="0"/>
                    </a:lnTo>
                    <a:lnTo>
                      <a:pt x="106" y="0"/>
                    </a:lnTo>
                    <a:lnTo>
                      <a:pt x="109" y="0"/>
                    </a:lnTo>
                    <a:lnTo>
                      <a:pt x="115" y="2"/>
                    </a:lnTo>
                    <a:lnTo>
                      <a:pt x="119" y="4"/>
                    </a:lnTo>
                    <a:lnTo>
                      <a:pt x="122" y="6"/>
                    </a:lnTo>
                    <a:lnTo>
                      <a:pt x="126" y="8"/>
                    </a:lnTo>
                    <a:lnTo>
                      <a:pt x="128" y="11"/>
                    </a:lnTo>
                    <a:lnTo>
                      <a:pt x="130" y="15"/>
                    </a:lnTo>
                    <a:lnTo>
                      <a:pt x="134" y="19"/>
                    </a:lnTo>
                    <a:lnTo>
                      <a:pt x="135" y="22"/>
                    </a:lnTo>
                    <a:lnTo>
                      <a:pt x="135" y="28"/>
                    </a:lnTo>
                    <a:lnTo>
                      <a:pt x="135" y="32"/>
                    </a:lnTo>
                    <a:lnTo>
                      <a:pt x="135" y="37"/>
                    </a:lnTo>
                    <a:lnTo>
                      <a:pt x="135" y="43"/>
                    </a:lnTo>
                    <a:lnTo>
                      <a:pt x="134" y="47"/>
                    </a:lnTo>
                    <a:lnTo>
                      <a:pt x="134" y="50"/>
                    </a:lnTo>
                    <a:lnTo>
                      <a:pt x="130" y="54"/>
                    </a:lnTo>
                    <a:lnTo>
                      <a:pt x="128" y="58"/>
                    </a:lnTo>
                    <a:lnTo>
                      <a:pt x="126" y="60"/>
                    </a:lnTo>
                    <a:lnTo>
                      <a:pt x="122" y="61"/>
                    </a:lnTo>
                    <a:lnTo>
                      <a:pt x="121" y="63"/>
                    </a:lnTo>
                    <a:lnTo>
                      <a:pt x="124" y="73"/>
                    </a:lnTo>
                    <a:lnTo>
                      <a:pt x="130" y="80"/>
                    </a:lnTo>
                    <a:lnTo>
                      <a:pt x="145" y="84"/>
                    </a:lnTo>
                    <a:lnTo>
                      <a:pt x="158" y="89"/>
                    </a:lnTo>
                    <a:lnTo>
                      <a:pt x="163" y="100"/>
                    </a:lnTo>
                    <a:lnTo>
                      <a:pt x="169" y="119"/>
                    </a:lnTo>
                    <a:lnTo>
                      <a:pt x="174" y="136"/>
                    </a:lnTo>
                    <a:lnTo>
                      <a:pt x="178" y="152"/>
                    </a:lnTo>
                    <a:lnTo>
                      <a:pt x="182" y="163"/>
                    </a:lnTo>
                    <a:lnTo>
                      <a:pt x="191" y="180"/>
                    </a:lnTo>
                    <a:lnTo>
                      <a:pt x="200" y="197"/>
                    </a:lnTo>
                    <a:lnTo>
                      <a:pt x="210" y="202"/>
                    </a:lnTo>
                    <a:lnTo>
                      <a:pt x="211" y="206"/>
                    </a:lnTo>
                    <a:lnTo>
                      <a:pt x="213" y="210"/>
                    </a:lnTo>
                    <a:lnTo>
                      <a:pt x="213" y="215"/>
                    </a:lnTo>
                    <a:lnTo>
                      <a:pt x="215" y="221"/>
                    </a:lnTo>
                    <a:lnTo>
                      <a:pt x="213" y="226"/>
                    </a:lnTo>
                    <a:lnTo>
                      <a:pt x="213" y="230"/>
                    </a:lnTo>
                    <a:lnTo>
                      <a:pt x="211" y="236"/>
                    </a:lnTo>
                    <a:lnTo>
                      <a:pt x="210" y="241"/>
                    </a:lnTo>
                    <a:lnTo>
                      <a:pt x="208" y="243"/>
                    </a:lnTo>
                    <a:lnTo>
                      <a:pt x="204" y="245"/>
                    </a:lnTo>
                    <a:lnTo>
                      <a:pt x="202" y="247"/>
                    </a:lnTo>
                    <a:lnTo>
                      <a:pt x="202" y="249"/>
                    </a:lnTo>
                    <a:lnTo>
                      <a:pt x="200" y="249"/>
                    </a:lnTo>
                    <a:lnTo>
                      <a:pt x="197" y="247"/>
                    </a:lnTo>
                    <a:lnTo>
                      <a:pt x="193" y="245"/>
                    </a:lnTo>
                    <a:lnTo>
                      <a:pt x="191" y="241"/>
                    </a:lnTo>
                    <a:lnTo>
                      <a:pt x="187" y="236"/>
                    </a:lnTo>
                    <a:lnTo>
                      <a:pt x="186" y="232"/>
                    </a:lnTo>
                    <a:lnTo>
                      <a:pt x="184" y="226"/>
                    </a:lnTo>
                    <a:lnTo>
                      <a:pt x="184" y="223"/>
                    </a:lnTo>
                    <a:lnTo>
                      <a:pt x="184" y="215"/>
                    </a:lnTo>
                    <a:lnTo>
                      <a:pt x="182" y="210"/>
                    </a:lnTo>
                    <a:lnTo>
                      <a:pt x="184" y="206"/>
                    </a:lnTo>
                    <a:lnTo>
                      <a:pt x="184" y="199"/>
                    </a:lnTo>
                    <a:lnTo>
                      <a:pt x="184" y="195"/>
                    </a:lnTo>
                    <a:lnTo>
                      <a:pt x="169" y="175"/>
                    </a:lnTo>
                    <a:lnTo>
                      <a:pt x="158" y="158"/>
                    </a:lnTo>
                    <a:lnTo>
                      <a:pt x="152" y="147"/>
                    </a:lnTo>
                    <a:lnTo>
                      <a:pt x="150" y="149"/>
                    </a:lnTo>
                    <a:lnTo>
                      <a:pt x="143" y="188"/>
                    </a:lnTo>
                    <a:lnTo>
                      <a:pt x="137" y="219"/>
                    </a:lnTo>
                    <a:lnTo>
                      <a:pt x="145" y="264"/>
                    </a:lnTo>
                    <a:lnTo>
                      <a:pt x="150" y="293"/>
                    </a:lnTo>
                    <a:lnTo>
                      <a:pt x="160" y="345"/>
                    </a:lnTo>
                    <a:lnTo>
                      <a:pt x="165" y="384"/>
                    </a:lnTo>
                    <a:lnTo>
                      <a:pt x="167" y="386"/>
                    </a:lnTo>
                    <a:lnTo>
                      <a:pt x="173" y="388"/>
                    </a:lnTo>
                    <a:lnTo>
                      <a:pt x="178" y="388"/>
                    </a:lnTo>
                    <a:lnTo>
                      <a:pt x="186" y="392"/>
                    </a:lnTo>
                    <a:lnTo>
                      <a:pt x="191" y="393"/>
                    </a:lnTo>
                    <a:lnTo>
                      <a:pt x="195" y="397"/>
                    </a:lnTo>
                    <a:lnTo>
                      <a:pt x="199" y="403"/>
                    </a:lnTo>
                    <a:lnTo>
                      <a:pt x="202" y="406"/>
                    </a:lnTo>
                    <a:lnTo>
                      <a:pt x="202" y="412"/>
                    </a:lnTo>
                    <a:lnTo>
                      <a:pt x="204" y="418"/>
                    </a:lnTo>
                    <a:lnTo>
                      <a:pt x="134" y="418"/>
                    </a:lnTo>
                    <a:lnTo>
                      <a:pt x="117" y="345"/>
                    </a:lnTo>
                    <a:lnTo>
                      <a:pt x="108" y="308"/>
                    </a:lnTo>
                    <a:lnTo>
                      <a:pt x="98" y="345"/>
                    </a:lnTo>
                    <a:lnTo>
                      <a:pt x="80" y="418"/>
                    </a:lnTo>
                    <a:lnTo>
                      <a:pt x="9" y="418"/>
                    </a:lnTo>
                    <a:lnTo>
                      <a:pt x="11" y="412"/>
                    </a:lnTo>
                    <a:lnTo>
                      <a:pt x="13" y="406"/>
                    </a:lnTo>
                    <a:lnTo>
                      <a:pt x="15" y="401"/>
                    </a:lnTo>
                    <a:lnTo>
                      <a:pt x="18" y="397"/>
                    </a:lnTo>
                    <a:lnTo>
                      <a:pt x="24" y="393"/>
                    </a:lnTo>
                    <a:lnTo>
                      <a:pt x="30" y="390"/>
                    </a:lnTo>
                    <a:lnTo>
                      <a:pt x="37" y="388"/>
                    </a:lnTo>
                    <a:lnTo>
                      <a:pt x="44" y="386"/>
                    </a:lnTo>
                    <a:lnTo>
                      <a:pt x="50" y="380"/>
                    </a:lnTo>
                    <a:lnTo>
                      <a:pt x="56" y="345"/>
                    </a:lnTo>
                    <a:lnTo>
                      <a:pt x="65" y="293"/>
                    </a:lnTo>
                    <a:lnTo>
                      <a:pt x="69" y="264"/>
                    </a:lnTo>
                    <a:lnTo>
                      <a:pt x="76" y="219"/>
                    </a:lnTo>
                    <a:lnTo>
                      <a:pt x="70" y="188"/>
                    </a:lnTo>
                    <a:lnTo>
                      <a:pt x="63" y="149"/>
                    </a:lnTo>
                    <a:lnTo>
                      <a:pt x="61" y="147"/>
                    </a:lnTo>
                    <a:lnTo>
                      <a:pt x="57" y="152"/>
                    </a:lnTo>
                    <a:lnTo>
                      <a:pt x="50" y="165"/>
                    </a:lnTo>
                    <a:lnTo>
                      <a:pt x="41" y="178"/>
                    </a:lnTo>
                    <a:lnTo>
                      <a:pt x="30" y="195"/>
                    </a:lnTo>
                    <a:lnTo>
                      <a:pt x="30" y="201"/>
                    </a:lnTo>
                    <a:lnTo>
                      <a:pt x="30" y="206"/>
                    </a:lnTo>
                    <a:lnTo>
                      <a:pt x="31" y="212"/>
                    </a:lnTo>
                    <a:lnTo>
                      <a:pt x="30" y="219"/>
                    </a:lnTo>
                    <a:lnTo>
                      <a:pt x="30" y="226"/>
                    </a:lnTo>
                    <a:lnTo>
                      <a:pt x="26" y="236"/>
                    </a:lnTo>
                    <a:lnTo>
                      <a:pt x="24" y="239"/>
                    </a:lnTo>
                    <a:lnTo>
                      <a:pt x="22" y="241"/>
                    </a:lnTo>
                    <a:lnTo>
                      <a:pt x="20" y="245"/>
                    </a:lnTo>
                    <a:lnTo>
                      <a:pt x="17" y="247"/>
                    </a:lnTo>
                    <a:lnTo>
                      <a:pt x="15" y="249"/>
                    </a:lnTo>
                    <a:lnTo>
                      <a:pt x="13" y="249"/>
                    </a:lnTo>
                    <a:lnTo>
                      <a:pt x="9" y="247"/>
                    </a:lnTo>
                    <a:lnTo>
                      <a:pt x="9" y="245"/>
                    </a:lnTo>
                    <a:lnTo>
                      <a:pt x="5" y="241"/>
                    </a:lnTo>
                    <a:lnTo>
                      <a:pt x="4" y="239"/>
                    </a:lnTo>
                    <a:lnTo>
                      <a:pt x="2" y="236"/>
                    </a:lnTo>
                    <a:lnTo>
                      <a:pt x="0" y="232"/>
                    </a:lnTo>
                    <a:lnTo>
                      <a:pt x="0" y="226"/>
                    </a:lnTo>
                    <a:lnTo>
                      <a:pt x="0" y="221"/>
                    </a:lnTo>
                    <a:lnTo>
                      <a:pt x="0" y="213"/>
                    </a:lnTo>
                    <a:lnTo>
                      <a:pt x="0" y="208"/>
                    </a:lnTo>
                    <a:lnTo>
                      <a:pt x="4" y="204"/>
                    </a:lnTo>
                    <a:lnTo>
                      <a:pt x="7" y="201"/>
                    </a:lnTo>
                    <a:lnTo>
                      <a:pt x="13" y="197"/>
                    </a:lnTo>
                    <a:lnTo>
                      <a:pt x="20" y="184"/>
                    </a:lnTo>
                    <a:lnTo>
                      <a:pt x="31" y="163"/>
                    </a:lnTo>
                    <a:lnTo>
                      <a:pt x="35" y="152"/>
                    </a:lnTo>
                    <a:lnTo>
                      <a:pt x="39" y="136"/>
                    </a:lnTo>
                    <a:lnTo>
                      <a:pt x="44" y="119"/>
                    </a:lnTo>
                    <a:lnTo>
                      <a:pt x="50" y="100"/>
                    </a:lnTo>
                    <a:lnTo>
                      <a:pt x="56" y="89"/>
                    </a:lnTo>
                    <a:lnTo>
                      <a:pt x="69" y="84"/>
                    </a:lnTo>
                    <a:lnTo>
                      <a:pt x="83" y="80"/>
                    </a:lnTo>
                    <a:lnTo>
                      <a:pt x="89" y="73"/>
                    </a:lnTo>
                    <a:lnTo>
                      <a:pt x="93" y="6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Freeform 175">
                <a:extLst>
                  <a:ext uri="{FF2B5EF4-FFF2-40B4-BE49-F238E27FC236}">
                    <a16:creationId xmlns:a16="http://schemas.microsoft.com/office/drawing/2014/main" id="{84C002A8-8EBC-3D0C-60FD-AD3A6C63F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3" y="1405"/>
                <a:ext cx="763" cy="46"/>
              </a:xfrm>
              <a:custGeom>
                <a:avLst/>
                <a:gdLst>
                  <a:gd name="T0" fmla="*/ 0 w 763"/>
                  <a:gd name="T1" fmla="*/ 0 h 49"/>
                  <a:gd name="T2" fmla="*/ 742 w 763"/>
                  <a:gd name="T3" fmla="*/ 0 h 49"/>
                  <a:gd name="T4" fmla="*/ 763 w 763"/>
                  <a:gd name="T5" fmla="*/ 49 h 49"/>
                  <a:gd name="T6" fmla="*/ 0 w 763"/>
                  <a:gd name="T7" fmla="*/ 49 h 49"/>
                  <a:gd name="T8" fmla="*/ 0 w 763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3" h="49">
                    <a:moveTo>
                      <a:pt x="0" y="0"/>
                    </a:moveTo>
                    <a:lnTo>
                      <a:pt x="742" y="0"/>
                    </a:lnTo>
                    <a:lnTo>
                      <a:pt x="763" y="49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183" name="Group 176">
              <a:extLst>
                <a:ext uri="{FF2B5EF4-FFF2-40B4-BE49-F238E27FC236}">
                  <a16:creationId xmlns:a16="http://schemas.microsoft.com/office/drawing/2014/main" id="{E1AA77E5-9E71-4A67-778B-C873B199E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" y="3283"/>
              <a:ext cx="1885" cy="467"/>
              <a:chOff x="467" y="3380"/>
              <a:chExt cx="2040" cy="609"/>
            </a:xfrm>
          </p:grpSpPr>
          <p:sp>
            <p:nvSpPr>
              <p:cNvPr id="9" name="Line 177">
                <a:extLst>
                  <a:ext uri="{FF2B5EF4-FFF2-40B4-BE49-F238E27FC236}">
                    <a16:creationId xmlns:a16="http://schemas.microsoft.com/office/drawing/2014/main" id="{3101CDFE-7565-171F-D0C0-804299CD9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" y="3689"/>
                <a:ext cx="2000" cy="0"/>
              </a:xfrm>
              <a:prstGeom prst="line">
                <a:avLst/>
              </a:prstGeom>
              <a:noFill/>
              <a:ln w="11113">
                <a:solidFill>
                  <a:srgbClr val="77777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Rectangle 178">
                <a:extLst>
                  <a:ext uri="{FF2B5EF4-FFF2-40B4-BE49-F238E27FC236}">
                    <a16:creationId xmlns:a16="http://schemas.microsoft.com/office/drawing/2014/main" id="{CBCC6508-FC96-6D5C-21DC-A8FE62364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3380"/>
                <a:ext cx="528" cy="307"/>
              </a:xfrm>
              <a:prstGeom prst="rect">
                <a:avLst/>
              </a:prstGeom>
              <a:solidFill>
                <a:srgbClr val="CFDBFD"/>
              </a:solidFill>
              <a:ln w="11176">
                <a:solidFill>
                  <a:srgbClr val="77777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s-CL" altLang="es-CL" sz="2400" ker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1" name="Rectangle 179">
                <a:extLst>
                  <a:ext uri="{FF2B5EF4-FFF2-40B4-BE49-F238E27FC236}">
                    <a16:creationId xmlns:a16="http://schemas.microsoft.com/office/drawing/2014/main" id="{20EDB4E9-81C1-59DA-FDB9-00B433D43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3380"/>
                <a:ext cx="529" cy="307"/>
              </a:xfrm>
              <a:prstGeom prst="rect">
                <a:avLst/>
              </a:prstGeom>
              <a:solidFill>
                <a:srgbClr val="CFDBFD"/>
              </a:solidFill>
              <a:ln w="11176">
                <a:solidFill>
                  <a:srgbClr val="777777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s-CL" altLang="es-CL" sz="2400" ker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2" name="Rectangle 180">
                <a:extLst>
                  <a:ext uri="{FF2B5EF4-FFF2-40B4-BE49-F238E27FC236}">
                    <a16:creationId xmlns:a16="http://schemas.microsoft.com/office/drawing/2014/main" id="{2811849A-DE79-9829-59C1-7784CE8CF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707"/>
                <a:ext cx="95" cy="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defTabSz="762000"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s-ES_tradnl" altLang="es-CL" sz="2200" kern="0">
                    <a:solidFill>
                      <a:srgbClr val="CFDBFD"/>
                    </a:solidFill>
                    <a:latin typeface="Times New Roman" panose="02020603050405020304" pitchFamily="18" charset="0"/>
                  </a:rPr>
                  <a:t>p</a:t>
                </a:r>
                <a:endParaRPr lang="es-ES_tradnl" altLang="es-CL" sz="2400" kern="0">
                  <a:solidFill>
                    <a:srgbClr val="CFDBFD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B442F19-F989-EBB4-57B7-EB6B751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1454150"/>
            <a:ext cx="3348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2000">
              <a:spcBef>
                <a:spcPct val="20000"/>
              </a:spcBef>
              <a:buChar char="•"/>
              <a:tabLst>
                <a:tab pos="2857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tabLst>
                <a:tab pos="2857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Font typeface="Monotype Sorts"/>
              <a:buChar char="/"/>
            </a:pPr>
            <a:r>
              <a:rPr lang="es-ES_tradnl" altLang="es-CL" sz="2000">
                <a:solidFill>
                  <a:srgbClr val="333399"/>
                </a:solidFill>
                <a:latin typeface="Arial Rounded MT Bold" panose="020F0704030504030204" pitchFamily="34" charset="0"/>
              </a:rPr>
              <a:t> Fase preliminar: 	objetivos del estudio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07ACC16-5BF7-1C87-82F5-D9B9CCC28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200275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2000">
              <a:spcBef>
                <a:spcPct val="20000"/>
              </a:spcBef>
              <a:buChar char="•"/>
              <a:tabLst>
                <a:tab pos="2857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tabLst>
                <a:tab pos="2857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Font typeface="Monotype Sorts"/>
              <a:buChar char="/"/>
            </a:pPr>
            <a:r>
              <a:rPr lang="es-ES_tradnl" altLang="es-CL" sz="2000">
                <a:solidFill>
                  <a:srgbClr val="669900"/>
                </a:solidFill>
                <a:latin typeface="Arial Rounded MT Bold" panose="020F0704030504030204" pitchFamily="34" charset="0"/>
              </a:rPr>
              <a:t> </a:t>
            </a:r>
            <a:r>
              <a:rPr lang="es-ES_tradnl" altLang="es-CL" sz="2000">
                <a:solidFill>
                  <a:srgbClr val="333399"/>
                </a:solidFill>
                <a:latin typeface="Arial Rounded MT Bold" panose="020F0704030504030204" pitchFamily="34" charset="0"/>
              </a:rPr>
              <a:t>Determinación del marco: 	unidades elementales y 	complementarias 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65667D2-82BF-678F-540B-1A60D640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3282950"/>
            <a:ext cx="2670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Font typeface="Monotype Sorts"/>
              <a:buChar char="/"/>
            </a:pPr>
            <a:r>
              <a:rPr lang="es-ES_tradnl" altLang="es-CL" sz="2000">
                <a:solidFill>
                  <a:srgbClr val="333399"/>
                </a:solidFill>
                <a:latin typeface="Arial Rounded MT Bold" panose="020F0704030504030204" pitchFamily="34" charset="0"/>
              </a:rPr>
              <a:t> Selección muestral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D03C854-7E41-5F5A-1FF8-02618252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3816350"/>
            <a:ext cx="388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2000">
              <a:spcBef>
                <a:spcPct val="20000"/>
              </a:spcBef>
              <a:buChar char="•"/>
              <a:tabLst>
                <a:tab pos="2857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tabLst>
                <a:tab pos="2857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Font typeface="Monotype Sorts"/>
              <a:buChar char="/"/>
            </a:pPr>
            <a:r>
              <a:rPr lang="es-ES_tradnl" altLang="es-CL" sz="2000">
                <a:solidFill>
                  <a:srgbClr val="333399"/>
                </a:solidFill>
                <a:latin typeface="Arial Rounded MT Bold" panose="020F0704030504030204" pitchFamily="34" charset="0"/>
              </a:rPr>
              <a:t> Transmisión de la información. Trabajo de campo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44C18C5-45B6-05A1-A01A-E2CF92CF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578350"/>
            <a:ext cx="419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62000">
              <a:spcBef>
                <a:spcPct val="20000"/>
              </a:spcBef>
              <a:buChar char="•"/>
              <a:tabLst>
                <a:tab pos="2857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tabLst>
                <a:tab pos="2857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tabLst>
                <a:tab pos="285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Font typeface="Monotype Sorts"/>
              <a:buChar char="/"/>
            </a:pPr>
            <a:r>
              <a:rPr lang="es-ES_tradnl" altLang="es-CL" sz="2000">
                <a:solidFill>
                  <a:srgbClr val="333399"/>
                </a:solidFill>
                <a:latin typeface="Arial Rounded MT Bold" panose="020F0704030504030204" pitchFamily="34" charset="0"/>
              </a:rPr>
              <a:t> Tratamiento estadístico de la 	información: tabulación y síntesis, técnicas inferenciales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4FBB9F5-1C90-BAF9-35C3-61B8F9A3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5645150"/>
            <a:ext cx="3409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Font typeface="Monotype Sorts"/>
              <a:buChar char="/"/>
            </a:pPr>
            <a:r>
              <a:rPr lang="es-ES_tradnl" altLang="es-CL" sz="2000">
                <a:solidFill>
                  <a:srgbClr val="333399"/>
                </a:solidFill>
                <a:latin typeface="Arial Rounded MT Bold" panose="020F0704030504030204" pitchFamily="34" charset="0"/>
              </a:rPr>
              <a:t> Evaluación de resultados</a:t>
            </a:r>
          </a:p>
        </p:txBody>
      </p:sp>
      <p:sp>
        <p:nvSpPr>
          <p:cNvPr id="7178" name="Rectangle 188">
            <a:extLst>
              <a:ext uri="{FF2B5EF4-FFF2-40B4-BE49-F238E27FC236}">
                <a16:creationId xmlns:a16="http://schemas.microsoft.com/office/drawing/2014/main" id="{C2D8CBD3-31D6-47F7-B71B-9901B45A5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33375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 sz="2400">
                <a:solidFill>
                  <a:srgbClr val="000066"/>
                </a:solidFill>
                <a:latin typeface="Arial Black" panose="020B0A04020102020204" pitchFamily="34" charset="0"/>
              </a:rPr>
              <a:t>FASES DE UNA INVESTIGACIÓN ESTADÍSTICA</a:t>
            </a:r>
            <a:endParaRPr lang="es-ES" altLang="es-CL" sz="20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utoUpdateAnimBg="0"/>
      <p:bldP spid="183" grpId="0" autoUpdateAnimBg="0"/>
      <p:bldP spid="184" grpId="0" autoUpdateAnimBg="0"/>
      <p:bldP spid="185" grpId="0" autoUpdateAnimBg="0"/>
      <p:bldP spid="186" grpId="0" autoUpdateAnimBg="0"/>
      <p:bldP spid="18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Marcador de número de diapositiva 1">
            <a:extLst>
              <a:ext uri="{FF2B5EF4-FFF2-40B4-BE49-F238E27FC236}">
                <a16:creationId xmlns:a16="http://schemas.microsoft.com/office/drawing/2014/main" id="{2DB902B5-139B-621C-DA24-3A8F8CDAC2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46ABC-7184-4233-B6FA-3607A909320E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B6FA7B7-D41E-84EE-EE83-676697DE7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557338"/>
            <a:ext cx="8208962" cy="45545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1) Hacer una lista de los elementos de la población. Se  conoce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como el Marco Muestral (MM).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2) Numerar de 1 a N los elementos del Marco Muestral.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3) Seleccionar una muestra de tamaño (n), usando números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al azar entre 1 y n.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4) Identificar los elementos del MM que corresponden a los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(n) números aleatorios.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5) Obtener y procesar los datos, y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6) Inferir los resultados a la población, obtenidos a través de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Tx/>
              <a:defRPr/>
            </a:pPr>
            <a:r>
              <a:rPr kumimoji="1" lang="es-ES_tradnl" altLang="es-CL" sz="2000" kern="0" dirty="0"/>
              <a:t>la muestra.</a:t>
            </a:r>
          </a:p>
        </p:txBody>
      </p:sp>
      <p:sp>
        <p:nvSpPr>
          <p:cNvPr id="39940" name="Rectangle 57">
            <a:extLst>
              <a:ext uri="{FF2B5EF4-FFF2-40B4-BE49-F238E27FC236}">
                <a16:creationId xmlns:a16="http://schemas.microsoft.com/office/drawing/2014/main" id="{AC9E087E-3BE7-7166-2CFD-EF0BE83F8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620713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Pasos Muestreo Aleatorio Simple</a:t>
            </a:r>
            <a:endParaRPr lang="es-ES" altLang="es-CL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Marcador de número de diapositiva 1">
            <a:extLst>
              <a:ext uri="{FF2B5EF4-FFF2-40B4-BE49-F238E27FC236}">
                <a16:creationId xmlns:a16="http://schemas.microsoft.com/office/drawing/2014/main" id="{088C5027-04A9-440D-8824-00FFCA5616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C1DADC-87B4-48F0-B083-37704740CD0C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40963" name="CuadroTexto 5">
            <a:extLst>
              <a:ext uri="{FF2B5EF4-FFF2-40B4-BE49-F238E27FC236}">
                <a16:creationId xmlns:a16="http://schemas.microsoft.com/office/drawing/2014/main" id="{B2833CB1-D149-CA76-E81A-9371189BB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04813"/>
            <a:ext cx="60975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L" altLang="es-CL" sz="2800">
                <a:latin typeface="Arial" panose="020B0604020202020204" pitchFamily="34" charset="0"/>
              </a:rPr>
              <a:t>MUESTREO ALEATORIO SIMPLE (MAS)</a:t>
            </a:r>
          </a:p>
        </p:txBody>
      </p:sp>
      <p:pic>
        <p:nvPicPr>
          <p:cNvPr id="40964" name="Imagen 9">
            <a:extLst>
              <a:ext uri="{FF2B5EF4-FFF2-40B4-BE49-F238E27FC236}">
                <a16:creationId xmlns:a16="http://schemas.microsoft.com/office/drawing/2014/main" id="{58F17262-CE27-4ABB-4151-EB1BE425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971550"/>
            <a:ext cx="8453438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Marcador de número de diapositiva 1">
            <a:extLst>
              <a:ext uri="{FF2B5EF4-FFF2-40B4-BE49-F238E27FC236}">
                <a16:creationId xmlns:a16="http://schemas.microsoft.com/office/drawing/2014/main" id="{8F4996CF-14F0-920E-65BD-C8500785A1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051F1-08EE-4FC2-BD33-71675EB10B09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30773383-EA51-40A1-A95B-249023AE4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974725"/>
            <a:ext cx="6270625" cy="11080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000066"/>
                </a:solidFill>
              </a:rPr>
              <a:t>Se forman </a:t>
            </a:r>
            <a:r>
              <a:rPr lang="es-ES_tradnl" altLang="es-CL" sz="2000" b="1" kern="0">
                <a:solidFill>
                  <a:srgbClr val="000066"/>
                </a:solidFill>
              </a:rPr>
              <a:t>n</a:t>
            </a:r>
            <a:r>
              <a:rPr lang="es-ES_tradnl" altLang="es-CL" sz="2000" kern="0">
                <a:solidFill>
                  <a:srgbClr val="000066"/>
                </a:solidFill>
              </a:rPr>
              <a:t> grupos de igual tamaño</a:t>
            </a:r>
            <a:r>
              <a:rPr lang="es-ES_tradnl" altLang="es-CL" sz="2000" b="1" kern="0">
                <a:solidFill>
                  <a:srgbClr val="000066"/>
                </a:solidFill>
              </a:rPr>
              <a:t> k</a:t>
            </a:r>
            <a:r>
              <a:rPr lang="es-ES_tradnl" altLang="es-CL" sz="2000" kern="0">
                <a:solidFill>
                  <a:srgbClr val="000066"/>
                </a:solidFill>
              </a:rPr>
              <a:t>=N/n y se elige un número al azar entre 1 y k, que indica el lugar del elemento seleccionado de cada grupo</a:t>
            </a:r>
          </a:p>
        </p:txBody>
      </p:sp>
      <p:sp>
        <p:nvSpPr>
          <p:cNvPr id="41988" name="Rectangle 19">
            <a:extLst>
              <a:ext uri="{FF2B5EF4-FFF2-40B4-BE49-F238E27FC236}">
                <a16:creationId xmlns:a16="http://schemas.microsoft.com/office/drawing/2014/main" id="{C8FCB397-672B-5882-6B8C-B9D71E47D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333375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Muestreo sistemático</a:t>
            </a:r>
            <a:endParaRPr lang="es-ES" altLang="es-CL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  <p:sp>
        <p:nvSpPr>
          <p:cNvPr id="5" name="AutoShape 20">
            <a:extLst>
              <a:ext uri="{FF2B5EF4-FFF2-40B4-BE49-F238E27FC236}">
                <a16:creationId xmlns:a16="http://schemas.microsoft.com/office/drawing/2014/main" id="{8734C201-7D17-76EE-19F9-23D2CD7D1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320925"/>
            <a:ext cx="2514600" cy="4251325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E5E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000" b="1">
                <a:solidFill>
                  <a:srgbClr val="000066"/>
                </a:solidFill>
                <a:latin typeface="Comic Sans MS" panose="030F0702030302020204" pitchFamily="66" charset="0"/>
              </a:rPr>
              <a:t>POBLACIÓN</a:t>
            </a:r>
            <a:endParaRPr lang="es-ES_tradnl" altLang="es-CL" sz="1800" b="1">
              <a:solidFill>
                <a:srgbClr val="000066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000066"/>
                </a:solidFill>
                <a:latin typeface="Comic Sans MS" panose="030F0702030302020204" pitchFamily="66" charset="0"/>
              </a:rPr>
              <a:t>1) ..............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000066"/>
                </a:solidFill>
                <a:latin typeface="Comic Sans MS" panose="030F0702030302020204" pitchFamily="66" charset="0"/>
              </a:rPr>
              <a:t>.................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000066"/>
                </a:solidFill>
                <a:latin typeface="Comic Sans MS" panose="030F0702030302020204" pitchFamily="66" charset="0"/>
              </a:rPr>
              <a:t>k) ..............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000066"/>
                </a:solidFill>
                <a:latin typeface="Comic Sans MS" panose="030F0702030302020204" pitchFamily="66" charset="0"/>
              </a:rPr>
              <a:t>k+1) ...........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000066"/>
                </a:solidFill>
                <a:latin typeface="Comic Sans MS" panose="030F0702030302020204" pitchFamily="66" charset="0"/>
              </a:rPr>
              <a:t>.................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000066"/>
                </a:solidFill>
                <a:latin typeface="Comic Sans MS" panose="030F0702030302020204" pitchFamily="66" charset="0"/>
              </a:rPr>
              <a:t>2k) .............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000066"/>
                </a:solidFill>
                <a:latin typeface="Comic Sans MS" panose="030F0702030302020204" pitchFamily="66" charset="0"/>
              </a:rPr>
              <a:t>................. ................. .................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_tradnl" altLang="es-CL" sz="1600" b="1">
                <a:solidFill>
                  <a:srgbClr val="000066"/>
                </a:solidFill>
                <a:latin typeface="Comic Sans MS" panose="030F0702030302020204" pitchFamily="66" charset="0"/>
              </a:rPr>
              <a:t>N) ...........</a:t>
            </a:r>
          </a:p>
        </p:txBody>
      </p:sp>
      <p:sp>
        <p:nvSpPr>
          <p:cNvPr id="6" name="AutoShape 21">
            <a:extLst>
              <a:ext uri="{FF2B5EF4-FFF2-40B4-BE49-F238E27FC236}">
                <a16:creationId xmlns:a16="http://schemas.microsoft.com/office/drawing/2014/main" id="{B7D13D45-6B88-5E97-89BC-AF42F3F7A191}"/>
              </a:ext>
            </a:extLst>
          </p:cNvPr>
          <p:cNvSpPr>
            <a:spLocks/>
          </p:cNvSpPr>
          <p:nvPr/>
        </p:nvSpPr>
        <p:spPr bwMode="auto">
          <a:xfrm>
            <a:off x="5499100" y="2930525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_tradnl" altLang="es-CL" sz="2400" b="1">
              <a:solidFill>
                <a:srgbClr val="009900"/>
              </a:solidFill>
            </a:endParaRPr>
          </a:p>
        </p:txBody>
      </p:sp>
      <p:sp>
        <p:nvSpPr>
          <p:cNvPr id="7" name="AutoShape 22">
            <a:extLst>
              <a:ext uri="{FF2B5EF4-FFF2-40B4-BE49-F238E27FC236}">
                <a16:creationId xmlns:a16="http://schemas.microsoft.com/office/drawing/2014/main" id="{8DF0236E-395C-71FF-9487-759234559D80}"/>
              </a:ext>
            </a:extLst>
          </p:cNvPr>
          <p:cNvSpPr>
            <a:spLocks/>
          </p:cNvSpPr>
          <p:nvPr/>
        </p:nvSpPr>
        <p:spPr bwMode="auto">
          <a:xfrm>
            <a:off x="5499100" y="3997325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_tradnl" altLang="es-CL" sz="2400" b="1">
              <a:solidFill>
                <a:srgbClr val="009900"/>
              </a:solidFill>
            </a:endParaRPr>
          </a:p>
        </p:txBody>
      </p:sp>
      <p:grpSp>
        <p:nvGrpSpPr>
          <p:cNvPr id="8" name="Group 23">
            <a:extLst>
              <a:ext uri="{FF2B5EF4-FFF2-40B4-BE49-F238E27FC236}">
                <a16:creationId xmlns:a16="http://schemas.microsoft.com/office/drawing/2014/main" id="{C2494898-2B3D-643B-A337-D1DF37054F05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3159125"/>
            <a:ext cx="3059113" cy="396875"/>
            <a:chOff x="2400" y="1920"/>
            <a:chExt cx="2112" cy="250"/>
          </a:xfrm>
        </p:grpSpPr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0EB16FFB-E135-ED6E-430D-F4B046747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016"/>
              <a:ext cx="1152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" name="Text Box 25">
              <a:extLst>
                <a:ext uri="{FF2B5EF4-FFF2-40B4-BE49-F238E27FC236}">
                  <a16:creationId xmlns:a16="http://schemas.microsoft.com/office/drawing/2014/main" id="{FAC43709-C03F-9240-95CC-C3D55D46E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920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Unidad 1</a:t>
              </a:r>
            </a:p>
          </p:txBody>
        </p:sp>
      </p:grpSp>
      <p:grpSp>
        <p:nvGrpSpPr>
          <p:cNvPr id="11" name="Group 26">
            <a:extLst>
              <a:ext uri="{FF2B5EF4-FFF2-40B4-BE49-F238E27FC236}">
                <a16:creationId xmlns:a16="http://schemas.microsoft.com/office/drawing/2014/main" id="{FB41C813-136F-93D7-1D7A-A2A426C0EE18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4149725"/>
            <a:ext cx="3059113" cy="396875"/>
            <a:chOff x="2400" y="2544"/>
            <a:chExt cx="2112" cy="250"/>
          </a:xfrm>
        </p:grpSpPr>
        <p:sp>
          <p:nvSpPr>
            <p:cNvPr id="12" name="Line 27">
              <a:extLst>
                <a:ext uri="{FF2B5EF4-FFF2-40B4-BE49-F238E27FC236}">
                  <a16:creationId xmlns:a16="http://schemas.microsoft.com/office/drawing/2014/main" id="{E77167D4-27F5-2BE2-F67C-E6444C081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1152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" name="Text Box 28">
              <a:extLst>
                <a:ext uri="{FF2B5EF4-FFF2-40B4-BE49-F238E27FC236}">
                  <a16:creationId xmlns:a16="http://schemas.microsoft.com/office/drawing/2014/main" id="{4E64CF5D-2A53-93E2-52EA-782FF97B4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44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Unidad 2</a:t>
              </a:r>
            </a:p>
          </p:txBody>
        </p:sp>
      </p:grpSp>
      <p:sp>
        <p:nvSpPr>
          <p:cNvPr id="14" name="AutoShape 29">
            <a:extLst>
              <a:ext uri="{FF2B5EF4-FFF2-40B4-BE49-F238E27FC236}">
                <a16:creationId xmlns:a16="http://schemas.microsoft.com/office/drawing/2014/main" id="{FF280F2D-8418-905A-5532-A978C192C530}"/>
              </a:ext>
            </a:extLst>
          </p:cNvPr>
          <p:cNvSpPr>
            <a:spLocks/>
          </p:cNvSpPr>
          <p:nvPr/>
        </p:nvSpPr>
        <p:spPr bwMode="auto">
          <a:xfrm>
            <a:off x="5499100" y="5292725"/>
            <a:ext cx="304800" cy="762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_tradnl" altLang="es-CL" sz="2400" b="1">
              <a:solidFill>
                <a:srgbClr val="009900"/>
              </a:solidFill>
            </a:endParaRPr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id="{3E48F785-3B52-0431-A344-DDF23FBFCEC6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5445125"/>
            <a:ext cx="3059113" cy="396875"/>
            <a:chOff x="2400" y="3369"/>
            <a:chExt cx="2112" cy="250"/>
          </a:xfrm>
        </p:grpSpPr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CD09A28F-5503-5CB6-F7C9-562BC090F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504"/>
              <a:ext cx="1152" cy="0"/>
            </a:xfrm>
            <a:prstGeom prst="line">
              <a:avLst/>
            </a:prstGeom>
            <a:noFill/>
            <a:ln w="9525">
              <a:solidFill>
                <a:srgbClr val="40458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 sz="2400" ker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66CD808A-B3FA-45AD-8D93-72F833AB4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" y="3369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>
                  <a:solidFill>
                    <a:srgbClr val="333399"/>
                  </a:solidFill>
                  <a:latin typeface="Arial Rounded MT Bold" panose="020F0704030504030204" pitchFamily="34" charset="0"/>
                </a:rPr>
                <a:t>Unidad n</a:t>
              </a:r>
            </a:p>
          </p:txBody>
        </p:sp>
      </p:grpSp>
      <p:sp>
        <p:nvSpPr>
          <p:cNvPr id="18" name="Text Box 33">
            <a:extLst>
              <a:ext uri="{FF2B5EF4-FFF2-40B4-BE49-F238E27FC236}">
                <a16:creationId xmlns:a16="http://schemas.microsoft.com/office/drawing/2014/main" id="{256E04F0-23F7-2F4B-8506-B743A0DEF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23971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000" b="1">
                <a:solidFill>
                  <a:srgbClr val="333399"/>
                </a:solidFill>
                <a:latin typeface="Comic Sans MS" panose="030F0702030302020204" pitchFamily="66" charset="0"/>
              </a:rPr>
              <a:t>MUESTRA</a:t>
            </a:r>
            <a:endParaRPr lang="es-ES_tradnl" altLang="es-CL" sz="2800">
              <a:solidFill>
                <a:srgbClr val="333399"/>
              </a:solidFill>
            </a:endParaRPr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F64A7A92-6E2D-E661-DF19-1223BE47A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9900" y="4759325"/>
            <a:ext cx="0" cy="609600"/>
          </a:xfrm>
          <a:prstGeom prst="line">
            <a:avLst/>
          </a:prstGeom>
          <a:noFill/>
          <a:ln w="28575">
            <a:solidFill>
              <a:srgbClr val="3333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5" grpId="0" animBg="1" autoUpdateAnimBg="0"/>
      <p:bldP spid="6" grpId="0" animBg="1" autoUpdateAnimBg="0"/>
      <p:bldP spid="7" grpId="0" animBg="1" autoUpdateAnimBg="0"/>
      <p:bldP spid="14" grpId="0" animBg="1" autoUpdateAnimBg="0"/>
      <p:bldP spid="1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Marcador de número de diapositiva 1">
            <a:extLst>
              <a:ext uri="{FF2B5EF4-FFF2-40B4-BE49-F238E27FC236}">
                <a16:creationId xmlns:a16="http://schemas.microsoft.com/office/drawing/2014/main" id="{905215B8-6B9C-89EA-CAA8-BCECBE5A64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FD60A8-F4AF-4516-B984-64274725F910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43011" name="CuadroTexto 5">
            <a:extLst>
              <a:ext uri="{FF2B5EF4-FFF2-40B4-BE49-F238E27FC236}">
                <a16:creationId xmlns:a16="http://schemas.microsoft.com/office/drawing/2014/main" id="{D62A617D-7840-6309-4F37-42F2B949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76250"/>
            <a:ext cx="739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L" altLang="es-CL" sz="2800">
                <a:latin typeface="Arial" panose="020B0604020202020204" pitchFamily="34" charset="0"/>
              </a:rPr>
              <a:t>MUESTREO ALEATORIO SISTEMÁTICO</a:t>
            </a:r>
          </a:p>
        </p:txBody>
      </p:sp>
      <p:pic>
        <p:nvPicPr>
          <p:cNvPr id="43012" name="Imagen 7">
            <a:extLst>
              <a:ext uri="{FF2B5EF4-FFF2-40B4-BE49-F238E27FC236}">
                <a16:creationId xmlns:a16="http://schemas.microsoft.com/office/drawing/2014/main" id="{770334A6-C59D-8B63-39F7-85E97268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41438"/>
            <a:ext cx="8212138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9B96F69-02F9-DE7E-5FEC-BC3B603B5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AEFB15-A2C2-4169-AFD2-8D7F156D39FB}" type="slidenum">
              <a:rPr lang="es-ES" altLang="es-CL" dirty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s-ES" altLang="es-CL" dirty="0">
              <a:solidFill>
                <a:srgbClr val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A67503-07CB-CF4E-B8EC-E5A824CC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1013250"/>
            <a:ext cx="9464860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9B96F69-02F9-DE7E-5FEC-BC3B603B5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AEFB15-A2C2-4169-AFD2-8D7F156D39FB}" type="slidenum">
              <a:rPr lang="es-ES" altLang="es-CL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s-ES" altLang="es-CL">
              <a:solidFill>
                <a:srgbClr val="0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AEF24A-FD05-598A-19F6-99CFDC36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1180905"/>
            <a:ext cx="9685859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7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número de diapositiva 3">
            <a:extLst>
              <a:ext uri="{FF2B5EF4-FFF2-40B4-BE49-F238E27FC236}">
                <a16:creationId xmlns:a16="http://schemas.microsoft.com/office/drawing/2014/main" id="{E8788572-0FAB-8E20-B224-8B458B1421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4F4334-946A-43FE-890E-7591E8FDC5A6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graphicFrame>
        <p:nvGraphicFramePr>
          <p:cNvPr id="3" name="Group 313">
            <a:extLst>
              <a:ext uri="{FF2B5EF4-FFF2-40B4-BE49-F238E27FC236}">
                <a16:creationId xmlns:a16="http://schemas.microsoft.com/office/drawing/2014/main" id="{828253C6-909D-4450-6C06-32A8D1A082D1}"/>
              </a:ext>
            </a:extLst>
          </p:cNvPr>
          <p:cNvGraphicFramePr>
            <a:graphicFrameLocks/>
          </p:cNvGraphicFramePr>
          <p:nvPr/>
        </p:nvGraphicFramePr>
        <p:xfrm>
          <a:off x="1343025" y="1916113"/>
          <a:ext cx="9145588" cy="4679950"/>
        </p:xfrm>
        <a:graphic>
          <a:graphicData uri="http://schemas.openxmlformats.org/drawingml/2006/table">
            <a:tbl>
              <a:tblPr/>
              <a:tblGrid>
                <a:gridCol w="1975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Características</a:t>
                      </a: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CORREO</a:t>
                      </a:r>
                      <a:endParaRPr kumimoji="0" lang="es-E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91446" marR="91446" marT="45714" marB="45714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TELEFÓNICA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PERSONAL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INTERNET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cs typeface="Arial" charset="0"/>
                        </a:rPr>
                        <a:t>COSTO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cs typeface="Times New Roman" pitchFamily="18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Reducido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Intermedio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Elevado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Reducido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FLEXIBILIDAD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Inflexible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Flexible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Flexible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Inflexible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CUESTIONARIO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Breve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Breve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Amplio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Breve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8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EJECUCIÓN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Lenta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Rápida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Lenta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Lenta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INFLUENCIA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DEL ENCUESTADOR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No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Sí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Sí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No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99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PROBLEMAS DE MUESTREO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Difícil obtener una lista completa de la población objetivo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Muestra limitada a usuarios con teléfono y negativa a colaborar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Selección de los encuestados por conveniencia y negativa a colaborar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Arial Narrow" pitchFamily="34" charset="0"/>
                          <a:ea typeface="Times New Roman" pitchFamily="18" charset="0"/>
                          <a:cs typeface="Arial" charset="0"/>
                        </a:rPr>
                        <a:t>Muestras poco representativas de la población estudiada</a:t>
                      </a:r>
                      <a:endParaRPr kumimoji="0" lang="es-E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91446" marR="91446" marT="45714" marB="45714" anchor="ctr" horzOverflow="overflow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39">
            <a:extLst>
              <a:ext uri="{FF2B5EF4-FFF2-40B4-BE49-F238E27FC236}">
                <a16:creationId xmlns:a16="http://schemas.microsoft.com/office/drawing/2014/main" id="{866C87E4-6F21-73E6-8052-90B0DD993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1412875"/>
            <a:ext cx="29940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2"/>
              </a:buBlip>
              <a:defRPr sz="3200">
                <a:solidFill>
                  <a:srgbClr val="00000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500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10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SzPct val="10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lang="es-ES" altLang="es-CL" sz="2400" b="1" kern="0" dirty="0">
                <a:solidFill>
                  <a:srgbClr val="FF0000"/>
                </a:solidFill>
              </a:rPr>
              <a:t>TIPOS DE ENCUESTAS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995015-13F7-89A1-A49C-22128DAB1016}"/>
              </a:ext>
            </a:extLst>
          </p:cNvPr>
          <p:cNvSpPr txBox="1"/>
          <p:nvPr/>
        </p:nvSpPr>
        <p:spPr>
          <a:xfrm>
            <a:off x="1127125" y="188913"/>
            <a:ext cx="9864725" cy="148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altLang="es-CL" sz="2400" b="1" kern="0" dirty="0">
                <a:solidFill>
                  <a:srgbClr val="FF0000"/>
                </a:solidFill>
                <a:latin typeface="Arial Narrow"/>
              </a:rPr>
              <a:t>ENCUESTA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endParaRPr lang="es-ES" altLang="es-CL" sz="1800" b="1" kern="0" dirty="0">
              <a:solidFill>
                <a:srgbClr val="FF0000"/>
              </a:solidFill>
              <a:latin typeface="Arial Narrow"/>
            </a:endParaRPr>
          </a:p>
          <a:p>
            <a:pPr marL="285750" indent="-2857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ü"/>
              <a:defRPr/>
            </a:pPr>
            <a:r>
              <a:rPr lang="es-ES_tradnl" altLang="es-CL" sz="1800" b="1" kern="0" dirty="0">
                <a:solidFill>
                  <a:srgbClr val="000000"/>
                </a:solidFill>
                <a:latin typeface="Arial Narrow"/>
              </a:rPr>
              <a:t>Es la</a:t>
            </a:r>
            <a:r>
              <a:rPr lang="es-ES_tradnl" altLang="es-CL" sz="1800" b="1" kern="0" dirty="0">
                <a:solidFill>
                  <a:srgbClr val="BABE90"/>
                </a:solidFill>
                <a:latin typeface="Arial Narrow"/>
              </a:rPr>
              <a:t> </a:t>
            </a:r>
            <a:r>
              <a:rPr lang="es-ES_tradnl" altLang="es-CL" sz="1800" b="1" kern="0" dirty="0">
                <a:solidFill>
                  <a:srgbClr val="FF0000"/>
                </a:solidFill>
                <a:latin typeface="Arial Narrow"/>
              </a:rPr>
              <a:t>técnica más empleada</a:t>
            </a:r>
            <a:r>
              <a:rPr lang="es-ES_tradnl" altLang="es-CL" sz="1800" b="1" kern="0" dirty="0">
                <a:solidFill>
                  <a:srgbClr val="BABE90"/>
                </a:solidFill>
                <a:latin typeface="Arial Narrow"/>
              </a:rPr>
              <a:t> </a:t>
            </a:r>
            <a:r>
              <a:rPr lang="es-ES_tradnl" altLang="es-CL" sz="1800" b="1" kern="0" dirty="0">
                <a:solidFill>
                  <a:srgbClr val="000000"/>
                </a:solidFill>
                <a:latin typeface="Arial Narrow"/>
              </a:rPr>
              <a:t>en investigación comercial.</a:t>
            </a:r>
          </a:p>
          <a:p>
            <a:pPr marL="285750" indent="-2857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ü"/>
              <a:defRPr/>
            </a:pPr>
            <a:r>
              <a:rPr lang="es-ES_tradnl" altLang="es-CL" sz="1800" b="1" kern="0" dirty="0">
                <a:solidFill>
                  <a:srgbClr val="FF0000"/>
                </a:solidFill>
                <a:latin typeface="Arial Narrow"/>
              </a:rPr>
              <a:t>Preguntas</a:t>
            </a:r>
            <a:r>
              <a:rPr lang="es-ES_tradnl" altLang="es-CL" sz="1800" b="1" kern="0" dirty="0">
                <a:solidFill>
                  <a:srgbClr val="BABE90"/>
                </a:solidFill>
                <a:latin typeface="Arial Narrow"/>
              </a:rPr>
              <a:t> </a:t>
            </a:r>
            <a:r>
              <a:rPr lang="es-ES_tradnl" altLang="es-CL" sz="1800" b="1" kern="0" dirty="0">
                <a:solidFill>
                  <a:srgbClr val="000000"/>
                </a:solidFill>
                <a:latin typeface="Arial Narrow"/>
              </a:rPr>
              <a:t>de forma estructurada y en orden (cuestionario).</a:t>
            </a:r>
          </a:p>
          <a:p>
            <a:pPr marL="285750" indent="-2857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ü"/>
              <a:defRPr/>
            </a:pPr>
            <a:r>
              <a:rPr lang="es-ES_tradnl" altLang="es-CL" sz="1800" b="1" kern="0" dirty="0">
                <a:solidFill>
                  <a:srgbClr val="000000"/>
                </a:solidFill>
                <a:latin typeface="Arial Narrow"/>
              </a:rPr>
              <a:t>Muestra de entrevistados.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Marcador de número de diapositiva 1">
            <a:extLst>
              <a:ext uri="{FF2B5EF4-FFF2-40B4-BE49-F238E27FC236}">
                <a16:creationId xmlns:a16="http://schemas.microsoft.com/office/drawing/2014/main" id="{221A443E-2E29-4BB1-3929-DD458E740E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2D705-976C-41E4-A463-479E250834D9}" type="slidenum">
              <a:rPr lang="es-ES" altLang="es-CL" sz="1200" smtClean="0">
                <a:solidFill>
                  <a:srgbClr val="000000"/>
                </a:solidFill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" altLang="es-CL" sz="12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" name="Group 88">
            <a:extLst>
              <a:ext uri="{FF2B5EF4-FFF2-40B4-BE49-F238E27FC236}">
                <a16:creationId xmlns:a16="http://schemas.microsoft.com/office/drawing/2014/main" id="{B6FA8F4D-A4D4-C4E3-F0FF-6D963FBA3483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160463"/>
            <a:ext cx="2514600" cy="1463675"/>
            <a:chOff x="288" y="384"/>
            <a:chExt cx="1584" cy="922"/>
          </a:xfrm>
        </p:grpSpPr>
        <p:sp>
          <p:nvSpPr>
            <p:cNvPr id="11358" name="Line 3">
              <a:extLst>
                <a:ext uri="{FF2B5EF4-FFF2-40B4-BE49-F238E27FC236}">
                  <a16:creationId xmlns:a16="http://schemas.microsoft.com/office/drawing/2014/main" id="{766A642A-E8C5-541C-252E-CFB284048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84"/>
              <a:ext cx="912" cy="67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359" name="Text Box 4">
              <a:extLst>
                <a:ext uri="{FF2B5EF4-FFF2-40B4-BE49-F238E27FC236}">
                  <a16:creationId xmlns:a16="http://schemas.microsoft.com/office/drawing/2014/main" id="{6E1E8383-A67E-0CBC-CE3F-91843BFE3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56"/>
              <a:ext cx="912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CL" sz="2000" b="1">
                  <a:solidFill>
                    <a:srgbClr val="000066"/>
                  </a:solidFill>
                  <a:latin typeface="Comic Sans MS" panose="030F0702030302020204" pitchFamily="66" charset="0"/>
                </a:rPr>
                <a:t>POSTAL</a:t>
              </a:r>
              <a:endParaRPr lang="es-ES" altLang="es-CL" sz="2000" b="1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6" name="Group 89">
            <a:extLst>
              <a:ext uri="{FF2B5EF4-FFF2-40B4-BE49-F238E27FC236}">
                <a16:creationId xmlns:a16="http://schemas.microsoft.com/office/drawing/2014/main" id="{DFBAFA9C-06B2-F1A7-5643-48A068EB0823}"/>
              </a:ext>
            </a:extLst>
          </p:cNvPr>
          <p:cNvGrpSpPr>
            <a:grpSpLocks/>
          </p:cNvGrpSpPr>
          <p:nvPr/>
        </p:nvGrpSpPr>
        <p:grpSpPr bwMode="auto">
          <a:xfrm>
            <a:off x="3775075" y="1689100"/>
            <a:ext cx="2057400" cy="1387475"/>
            <a:chOff x="1440" y="432"/>
            <a:chExt cx="1296" cy="874"/>
          </a:xfrm>
        </p:grpSpPr>
        <p:sp>
          <p:nvSpPr>
            <p:cNvPr id="11356" name="Line 5">
              <a:extLst>
                <a:ext uri="{FF2B5EF4-FFF2-40B4-BE49-F238E27FC236}">
                  <a16:creationId xmlns:a16="http://schemas.microsoft.com/office/drawing/2014/main" id="{5E42E4B0-B39E-4A3B-BD1C-05B04A6F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432"/>
              <a:ext cx="336" cy="57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357" name="Text Box 6">
              <a:extLst>
                <a:ext uri="{FF2B5EF4-FFF2-40B4-BE49-F238E27FC236}">
                  <a16:creationId xmlns:a16="http://schemas.microsoft.com/office/drawing/2014/main" id="{F30C44D4-2FD1-E956-2E9E-F6FB7813C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056"/>
              <a:ext cx="1296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CL" sz="2000" b="1">
                  <a:solidFill>
                    <a:srgbClr val="000066"/>
                  </a:solidFill>
                  <a:latin typeface="Comic Sans MS" panose="030F0702030302020204" pitchFamily="66" charset="0"/>
                </a:rPr>
                <a:t>TELEFÓNICA</a:t>
              </a:r>
              <a:endParaRPr lang="es-ES" altLang="es-CL" sz="2000" b="1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9" name="Group 90">
            <a:extLst>
              <a:ext uri="{FF2B5EF4-FFF2-40B4-BE49-F238E27FC236}">
                <a16:creationId xmlns:a16="http://schemas.microsoft.com/office/drawing/2014/main" id="{990701CB-4D57-320B-25DD-0E7DC52285D6}"/>
              </a:ext>
            </a:extLst>
          </p:cNvPr>
          <p:cNvGrpSpPr>
            <a:grpSpLocks/>
          </p:cNvGrpSpPr>
          <p:nvPr/>
        </p:nvGrpSpPr>
        <p:grpSpPr bwMode="auto">
          <a:xfrm>
            <a:off x="6137275" y="1689100"/>
            <a:ext cx="2057400" cy="1387475"/>
            <a:chOff x="2928" y="432"/>
            <a:chExt cx="1296" cy="874"/>
          </a:xfrm>
        </p:grpSpPr>
        <p:sp>
          <p:nvSpPr>
            <p:cNvPr id="11354" name="Line 7">
              <a:extLst>
                <a:ext uri="{FF2B5EF4-FFF2-40B4-BE49-F238E27FC236}">
                  <a16:creationId xmlns:a16="http://schemas.microsoft.com/office/drawing/2014/main" id="{EAD24B04-7C1D-7611-185C-DED918EF6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432"/>
              <a:ext cx="336" cy="57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355" name="Text Box 8">
              <a:extLst>
                <a:ext uri="{FF2B5EF4-FFF2-40B4-BE49-F238E27FC236}">
                  <a16:creationId xmlns:a16="http://schemas.microsoft.com/office/drawing/2014/main" id="{71680943-F6F7-6714-6100-C1B71BDFC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056"/>
              <a:ext cx="1296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CL" sz="2000" b="1">
                  <a:solidFill>
                    <a:srgbClr val="000066"/>
                  </a:solidFill>
                  <a:latin typeface="Comic Sans MS" panose="030F0702030302020204" pitchFamily="66" charset="0"/>
                </a:rPr>
                <a:t>PERSONAL</a:t>
              </a:r>
              <a:endParaRPr lang="es-ES" altLang="es-CL" sz="2000" b="1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" name="Group 91">
            <a:extLst>
              <a:ext uri="{FF2B5EF4-FFF2-40B4-BE49-F238E27FC236}">
                <a16:creationId xmlns:a16="http://schemas.microsoft.com/office/drawing/2014/main" id="{690BB881-D9E3-5562-3BD7-DFE57D49DDA1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084263"/>
            <a:ext cx="2895600" cy="1539875"/>
            <a:chOff x="3840" y="336"/>
            <a:chExt cx="1824" cy="970"/>
          </a:xfrm>
        </p:grpSpPr>
        <p:sp>
          <p:nvSpPr>
            <p:cNvPr id="11352" name="Line 9">
              <a:extLst>
                <a:ext uri="{FF2B5EF4-FFF2-40B4-BE49-F238E27FC236}">
                  <a16:creationId xmlns:a16="http://schemas.microsoft.com/office/drawing/2014/main" id="{28E6EDDE-B49A-7FF9-FED6-D86971332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6"/>
              <a:ext cx="768" cy="72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11353" name="Text Box 10">
              <a:extLst>
                <a:ext uri="{FF2B5EF4-FFF2-40B4-BE49-F238E27FC236}">
                  <a16:creationId xmlns:a16="http://schemas.microsoft.com/office/drawing/2014/main" id="{C37B85C4-1566-DAD8-8D6F-609814E43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056"/>
              <a:ext cx="1296" cy="2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CL" sz="2000" b="1">
                  <a:solidFill>
                    <a:srgbClr val="000066"/>
                  </a:solidFill>
                  <a:latin typeface="Comic Sans MS" panose="030F0702030302020204" pitchFamily="66" charset="0"/>
                </a:rPr>
                <a:t>INTERNET</a:t>
              </a:r>
              <a:endParaRPr lang="es-ES" altLang="es-CL" sz="2000" b="1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AutoShape 13">
            <a:extLst>
              <a:ext uri="{FF2B5EF4-FFF2-40B4-BE49-F238E27FC236}">
                <a16:creationId xmlns:a16="http://schemas.microsoft.com/office/drawing/2014/main" id="{C958A2CE-D3D3-40BE-6C30-A93893C9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02225"/>
            <a:ext cx="2586038" cy="711200"/>
          </a:xfrm>
          <a:prstGeom prst="homePlate">
            <a:avLst>
              <a:gd name="adj" fmla="val 90904"/>
            </a:avLst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kern="0">
                <a:solidFill>
                  <a:srgbClr val="CC0000"/>
                </a:solidFill>
              </a:rPr>
              <a:t>Criterios para la elección</a:t>
            </a:r>
            <a:endParaRPr lang="es-ES" altLang="es-CL" sz="2000" kern="0">
              <a:solidFill>
                <a:srgbClr val="CC0000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FD49D69A-C895-3DB7-4B2C-A97E1276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97425"/>
            <a:ext cx="3276600" cy="13112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2000" kern="0" dirty="0">
                <a:solidFill>
                  <a:srgbClr val="000066"/>
                </a:solidFill>
              </a:rPr>
              <a:t> Costo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2000" kern="0" dirty="0">
                <a:solidFill>
                  <a:srgbClr val="000066"/>
                </a:solidFill>
              </a:rPr>
              <a:t> Rapidez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2000" kern="0" dirty="0">
                <a:solidFill>
                  <a:srgbClr val="000066"/>
                </a:solidFill>
              </a:rPr>
              <a:t> Calidad de los resultados</a:t>
            </a:r>
            <a:endParaRPr lang="es-ES" altLang="es-CL" sz="2000" kern="0" dirty="0">
              <a:solidFill>
                <a:srgbClr val="000066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E0667801-8DD5-EEC9-FAE1-466B5688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397351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CL" altLang="es-CL" sz="2400" kern="0">
              <a:solidFill>
                <a:srgbClr val="40458C"/>
              </a:solidFill>
            </a:endParaRPr>
          </a:p>
        </p:txBody>
      </p:sp>
      <p:grpSp>
        <p:nvGrpSpPr>
          <p:cNvPr id="18" name="Group 92">
            <a:extLst>
              <a:ext uri="{FF2B5EF4-FFF2-40B4-BE49-F238E27FC236}">
                <a16:creationId xmlns:a16="http://schemas.microsoft.com/office/drawing/2014/main" id="{CEFEA4A7-E1D2-B7D1-1DF2-A4327A973C82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3213100"/>
            <a:ext cx="4259262" cy="1143000"/>
            <a:chOff x="1541" y="1392"/>
            <a:chExt cx="2683" cy="720"/>
          </a:xfrm>
        </p:grpSpPr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BB5595C-1C8C-34E4-0F5C-44FFCB32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1573"/>
              <a:ext cx="2064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 dirty="0">
                  <a:solidFill>
                    <a:srgbClr val="CC0000"/>
                  </a:solidFill>
                </a:rPr>
                <a:t>Asistidas por ordenador</a:t>
              </a:r>
            </a:p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kern="0" dirty="0">
                  <a:solidFill>
                    <a:srgbClr val="CC0000"/>
                  </a:solidFill>
                </a:rPr>
                <a:t>CATI, CAPI</a:t>
              </a:r>
              <a:endParaRPr lang="es-ES" altLang="es-CL" sz="2000" kern="0" dirty="0">
                <a:solidFill>
                  <a:srgbClr val="CC0000"/>
                </a:solidFill>
              </a:endParaRPr>
            </a:p>
          </p:txBody>
        </p:sp>
        <p:sp>
          <p:nvSpPr>
            <p:cNvPr id="20" name="AutoShape 12">
              <a:extLst>
                <a:ext uri="{FF2B5EF4-FFF2-40B4-BE49-F238E27FC236}">
                  <a16:creationId xmlns:a16="http://schemas.microsoft.com/office/drawing/2014/main" id="{54C66730-3CEC-72EE-4AFC-3FA230B80A4B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2712" y="744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s-CL" altLang="es-CL" sz="2400" kern="0">
                <a:solidFill>
                  <a:srgbClr val="40458C"/>
                </a:solidFill>
              </a:endParaRPr>
            </a:p>
          </p:txBody>
        </p:sp>
        <p:grpSp>
          <p:nvGrpSpPr>
            <p:cNvPr id="11281" name="Group 16">
              <a:extLst>
                <a:ext uri="{FF2B5EF4-FFF2-40B4-BE49-F238E27FC236}">
                  <a16:creationId xmlns:a16="http://schemas.microsoft.com/office/drawing/2014/main" id="{26693D09-DCC1-4A81-3A59-276AEFB58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440"/>
              <a:ext cx="864" cy="672"/>
              <a:chOff x="3456" y="1680"/>
              <a:chExt cx="1104" cy="956"/>
            </a:xfrm>
          </p:grpSpPr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8FB2F322-312B-3268-4C0C-EF8AED8E2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1681"/>
                <a:ext cx="530" cy="733"/>
              </a:xfrm>
              <a:custGeom>
                <a:avLst/>
                <a:gdLst>
                  <a:gd name="T0" fmla="*/ 178 w 1060"/>
                  <a:gd name="T1" fmla="*/ 0 h 1466"/>
                  <a:gd name="T2" fmla="*/ 139 w 1060"/>
                  <a:gd name="T3" fmla="*/ 215 h 1466"/>
                  <a:gd name="T4" fmla="*/ 214 w 1060"/>
                  <a:gd name="T5" fmla="*/ 225 h 1466"/>
                  <a:gd name="T6" fmla="*/ 223 w 1060"/>
                  <a:gd name="T7" fmla="*/ 241 h 1466"/>
                  <a:gd name="T8" fmla="*/ 139 w 1060"/>
                  <a:gd name="T9" fmla="*/ 225 h 1466"/>
                  <a:gd name="T10" fmla="*/ 0 w 1060"/>
                  <a:gd name="T11" fmla="*/ 317 h 1466"/>
                  <a:gd name="T12" fmla="*/ 1 w 1060"/>
                  <a:gd name="T13" fmla="*/ 353 h 1466"/>
                  <a:gd name="T14" fmla="*/ 41 w 1060"/>
                  <a:gd name="T15" fmla="*/ 366 h 1466"/>
                  <a:gd name="T16" fmla="*/ 160 w 1060"/>
                  <a:gd name="T17" fmla="*/ 304 h 1466"/>
                  <a:gd name="T18" fmla="*/ 265 w 1060"/>
                  <a:gd name="T19" fmla="*/ 157 h 1466"/>
                  <a:gd name="T20" fmla="*/ 225 w 1060"/>
                  <a:gd name="T21" fmla="*/ 29 h 1466"/>
                  <a:gd name="T22" fmla="*/ 206 w 1060"/>
                  <a:gd name="T23" fmla="*/ 0 h 1466"/>
                  <a:gd name="T24" fmla="*/ 178 w 1060"/>
                  <a:gd name="T25" fmla="*/ 0 h 14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60" h="1466">
                    <a:moveTo>
                      <a:pt x="711" y="0"/>
                    </a:moveTo>
                    <a:lnTo>
                      <a:pt x="553" y="864"/>
                    </a:lnTo>
                    <a:lnTo>
                      <a:pt x="854" y="903"/>
                    </a:lnTo>
                    <a:lnTo>
                      <a:pt x="890" y="967"/>
                    </a:lnTo>
                    <a:lnTo>
                      <a:pt x="553" y="903"/>
                    </a:lnTo>
                    <a:lnTo>
                      <a:pt x="0" y="1270"/>
                    </a:lnTo>
                    <a:lnTo>
                      <a:pt x="3" y="1414"/>
                    </a:lnTo>
                    <a:lnTo>
                      <a:pt x="164" y="1466"/>
                    </a:lnTo>
                    <a:lnTo>
                      <a:pt x="640" y="1220"/>
                    </a:lnTo>
                    <a:lnTo>
                      <a:pt x="1060" y="630"/>
                    </a:lnTo>
                    <a:lnTo>
                      <a:pt x="898" y="116"/>
                    </a:lnTo>
                    <a:lnTo>
                      <a:pt x="823" y="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D5316245-F726-DA74-689E-9304C7113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8" y="2141"/>
                <a:ext cx="884" cy="495"/>
              </a:xfrm>
              <a:custGeom>
                <a:avLst/>
                <a:gdLst>
                  <a:gd name="T0" fmla="*/ 139 w 1770"/>
                  <a:gd name="T1" fmla="*/ 0 h 989"/>
                  <a:gd name="T2" fmla="*/ 2 w 1770"/>
                  <a:gd name="T3" fmla="*/ 97 h 989"/>
                  <a:gd name="T4" fmla="*/ 0 w 1770"/>
                  <a:gd name="T5" fmla="*/ 132 h 989"/>
                  <a:gd name="T6" fmla="*/ 351 w 1770"/>
                  <a:gd name="T7" fmla="*/ 248 h 989"/>
                  <a:gd name="T8" fmla="*/ 443 w 1770"/>
                  <a:gd name="T9" fmla="*/ 99 h 989"/>
                  <a:gd name="T10" fmla="*/ 443 w 1770"/>
                  <a:gd name="T11" fmla="*/ 54 h 989"/>
                  <a:gd name="T12" fmla="*/ 139 w 1770"/>
                  <a:gd name="T13" fmla="*/ 0 h 98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70" h="989">
                    <a:moveTo>
                      <a:pt x="554" y="0"/>
                    </a:moveTo>
                    <a:lnTo>
                      <a:pt x="5" y="388"/>
                    </a:lnTo>
                    <a:lnTo>
                      <a:pt x="0" y="526"/>
                    </a:lnTo>
                    <a:lnTo>
                      <a:pt x="1401" y="989"/>
                    </a:lnTo>
                    <a:lnTo>
                      <a:pt x="1770" y="396"/>
                    </a:lnTo>
                    <a:lnTo>
                      <a:pt x="1770" y="214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DDDDB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FCAF371D-BBC4-C209-7260-C09F30032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2265"/>
                <a:ext cx="175" cy="347"/>
              </a:xfrm>
              <a:custGeom>
                <a:avLst/>
                <a:gdLst>
                  <a:gd name="T0" fmla="*/ 88 w 350"/>
                  <a:gd name="T1" fmla="*/ 0 h 694"/>
                  <a:gd name="T2" fmla="*/ 0 w 350"/>
                  <a:gd name="T3" fmla="*/ 135 h 694"/>
                  <a:gd name="T4" fmla="*/ 1 w 350"/>
                  <a:gd name="T5" fmla="*/ 174 h 694"/>
                  <a:gd name="T6" fmla="*/ 88 w 350"/>
                  <a:gd name="T7" fmla="*/ 40 h 694"/>
                  <a:gd name="T8" fmla="*/ 88 w 350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0" h="694">
                    <a:moveTo>
                      <a:pt x="349" y="0"/>
                    </a:moveTo>
                    <a:lnTo>
                      <a:pt x="0" y="540"/>
                    </a:lnTo>
                    <a:lnTo>
                      <a:pt x="1" y="694"/>
                    </a:lnTo>
                    <a:lnTo>
                      <a:pt x="350" y="157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BC722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3B3F06CC-2EAE-2BDC-3B99-2072E07B9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1" y="2343"/>
                <a:ext cx="677" cy="236"/>
              </a:xfrm>
              <a:custGeom>
                <a:avLst/>
                <a:gdLst>
                  <a:gd name="T0" fmla="*/ 1 w 1358"/>
                  <a:gd name="T1" fmla="*/ 0 h 471"/>
                  <a:gd name="T2" fmla="*/ 0 w 1358"/>
                  <a:gd name="T3" fmla="*/ 13 h 471"/>
                  <a:gd name="T4" fmla="*/ 339 w 1358"/>
                  <a:gd name="T5" fmla="*/ 118 h 471"/>
                  <a:gd name="T6" fmla="*/ 340 w 1358"/>
                  <a:gd name="T7" fmla="*/ 97 h 471"/>
                  <a:gd name="T8" fmla="*/ 1 w 1358"/>
                  <a:gd name="T9" fmla="*/ 0 h 4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58" h="471">
                    <a:moveTo>
                      <a:pt x="1" y="0"/>
                    </a:moveTo>
                    <a:lnTo>
                      <a:pt x="0" y="51"/>
                    </a:lnTo>
                    <a:lnTo>
                      <a:pt x="1354" y="471"/>
                    </a:lnTo>
                    <a:lnTo>
                      <a:pt x="1358" y="3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F997C99B-E295-BCF1-7CDC-7EBB5322B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1680"/>
                <a:ext cx="671" cy="561"/>
              </a:xfrm>
              <a:custGeom>
                <a:avLst/>
                <a:gdLst>
                  <a:gd name="T0" fmla="*/ 38 w 1343"/>
                  <a:gd name="T1" fmla="*/ 0 h 1121"/>
                  <a:gd name="T2" fmla="*/ 0 w 1343"/>
                  <a:gd name="T3" fmla="*/ 210 h 1121"/>
                  <a:gd name="T4" fmla="*/ 50 w 1343"/>
                  <a:gd name="T5" fmla="*/ 216 h 1121"/>
                  <a:gd name="T6" fmla="*/ 46 w 1343"/>
                  <a:gd name="T7" fmla="*/ 246 h 1121"/>
                  <a:gd name="T8" fmla="*/ 201 w 1343"/>
                  <a:gd name="T9" fmla="*/ 280 h 1121"/>
                  <a:gd name="T10" fmla="*/ 204 w 1343"/>
                  <a:gd name="T11" fmla="*/ 250 h 1121"/>
                  <a:gd name="T12" fmla="*/ 272 w 1343"/>
                  <a:gd name="T13" fmla="*/ 262 h 1121"/>
                  <a:gd name="T14" fmla="*/ 299 w 1343"/>
                  <a:gd name="T15" fmla="*/ 244 h 1121"/>
                  <a:gd name="T16" fmla="*/ 335 w 1343"/>
                  <a:gd name="T17" fmla="*/ 70 h 1121"/>
                  <a:gd name="T18" fmla="*/ 328 w 1343"/>
                  <a:gd name="T19" fmla="*/ 28 h 1121"/>
                  <a:gd name="T20" fmla="*/ 38 w 1343"/>
                  <a:gd name="T21" fmla="*/ 0 h 11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43" h="1121">
                    <a:moveTo>
                      <a:pt x="155" y="0"/>
                    </a:moveTo>
                    <a:lnTo>
                      <a:pt x="0" y="840"/>
                    </a:lnTo>
                    <a:lnTo>
                      <a:pt x="202" y="867"/>
                    </a:lnTo>
                    <a:lnTo>
                      <a:pt x="186" y="986"/>
                    </a:lnTo>
                    <a:lnTo>
                      <a:pt x="804" y="1121"/>
                    </a:lnTo>
                    <a:lnTo>
                      <a:pt x="819" y="1002"/>
                    </a:lnTo>
                    <a:lnTo>
                      <a:pt x="1089" y="1049"/>
                    </a:lnTo>
                    <a:lnTo>
                      <a:pt x="1196" y="978"/>
                    </a:lnTo>
                    <a:lnTo>
                      <a:pt x="1343" y="281"/>
                    </a:lnTo>
                    <a:lnTo>
                      <a:pt x="1312" y="115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DDDDB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459F377F-2778-4D02-C736-D76EEFE64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1738"/>
                <a:ext cx="111" cy="440"/>
              </a:xfrm>
              <a:custGeom>
                <a:avLst/>
                <a:gdLst>
                  <a:gd name="T0" fmla="*/ 47 w 225"/>
                  <a:gd name="T1" fmla="*/ 0 h 879"/>
                  <a:gd name="T2" fmla="*/ 0 w 225"/>
                  <a:gd name="T3" fmla="*/ 219 h 879"/>
                  <a:gd name="T4" fmla="*/ 17 w 225"/>
                  <a:gd name="T5" fmla="*/ 208 h 879"/>
                  <a:gd name="T6" fmla="*/ 56 w 225"/>
                  <a:gd name="T7" fmla="*/ 20 h 879"/>
                  <a:gd name="T8" fmla="*/ 47 w 225"/>
                  <a:gd name="T9" fmla="*/ 0 h 8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5" h="879">
                    <a:moveTo>
                      <a:pt x="188" y="0"/>
                    </a:moveTo>
                    <a:lnTo>
                      <a:pt x="0" y="879"/>
                    </a:lnTo>
                    <a:lnTo>
                      <a:pt x="69" y="834"/>
                    </a:lnTo>
                    <a:lnTo>
                      <a:pt x="225" y="8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BC722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AA7C2980-5343-3CCC-D7C9-4A1E6C431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1760"/>
                <a:ext cx="540" cy="377"/>
              </a:xfrm>
              <a:custGeom>
                <a:avLst/>
                <a:gdLst>
                  <a:gd name="T0" fmla="*/ 30 w 1078"/>
                  <a:gd name="T1" fmla="*/ 0 h 756"/>
                  <a:gd name="T2" fmla="*/ 0 w 1078"/>
                  <a:gd name="T3" fmla="*/ 154 h 756"/>
                  <a:gd name="T4" fmla="*/ 233 w 1078"/>
                  <a:gd name="T5" fmla="*/ 189 h 756"/>
                  <a:gd name="T6" fmla="*/ 271 w 1078"/>
                  <a:gd name="T7" fmla="*/ 20 h 756"/>
                  <a:gd name="T8" fmla="*/ 30 w 1078"/>
                  <a:gd name="T9" fmla="*/ 0 h 7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8" h="756">
                    <a:moveTo>
                      <a:pt x="118" y="0"/>
                    </a:moveTo>
                    <a:lnTo>
                      <a:pt x="0" y="613"/>
                    </a:lnTo>
                    <a:lnTo>
                      <a:pt x="931" y="756"/>
                    </a:lnTo>
                    <a:lnTo>
                      <a:pt x="1078" y="77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D92E1337-23BA-BDB8-6337-9C5D5F84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1728"/>
                <a:ext cx="120" cy="461"/>
              </a:xfrm>
              <a:custGeom>
                <a:avLst/>
                <a:gdLst>
                  <a:gd name="T0" fmla="*/ 52 w 242"/>
                  <a:gd name="T1" fmla="*/ 2 h 920"/>
                  <a:gd name="T2" fmla="*/ 51 w 242"/>
                  <a:gd name="T3" fmla="*/ 1 h 920"/>
                  <a:gd name="T4" fmla="*/ 51 w 242"/>
                  <a:gd name="T5" fmla="*/ 0 h 920"/>
                  <a:gd name="T6" fmla="*/ 50 w 242"/>
                  <a:gd name="T7" fmla="*/ 0 h 920"/>
                  <a:gd name="T8" fmla="*/ 49 w 242"/>
                  <a:gd name="T9" fmla="*/ 0 h 920"/>
                  <a:gd name="T10" fmla="*/ 49 w 242"/>
                  <a:gd name="T11" fmla="*/ 1 h 920"/>
                  <a:gd name="T12" fmla="*/ 48 w 242"/>
                  <a:gd name="T13" fmla="*/ 1 h 920"/>
                  <a:gd name="T14" fmla="*/ 48 w 242"/>
                  <a:gd name="T15" fmla="*/ 2 h 920"/>
                  <a:gd name="T16" fmla="*/ 48 w 242"/>
                  <a:gd name="T17" fmla="*/ 3 h 920"/>
                  <a:gd name="T18" fmla="*/ 57 w 242"/>
                  <a:gd name="T19" fmla="*/ 26 h 920"/>
                  <a:gd name="T20" fmla="*/ 18 w 242"/>
                  <a:gd name="T21" fmla="*/ 212 h 920"/>
                  <a:gd name="T22" fmla="*/ 1 w 242"/>
                  <a:gd name="T23" fmla="*/ 227 h 920"/>
                  <a:gd name="T24" fmla="*/ 0 w 242"/>
                  <a:gd name="T25" fmla="*/ 228 h 920"/>
                  <a:gd name="T26" fmla="*/ 0 w 242"/>
                  <a:gd name="T27" fmla="*/ 228 h 920"/>
                  <a:gd name="T28" fmla="*/ 0 w 242"/>
                  <a:gd name="T29" fmla="*/ 229 h 920"/>
                  <a:gd name="T30" fmla="*/ 1 w 242"/>
                  <a:gd name="T31" fmla="*/ 230 h 920"/>
                  <a:gd name="T32" fmla="*/ 1 w 242"/>
                  <a:gd name="T33" fmla="*/ 230 h 920"/>
                  <a:gd name="T34" fmla="*/ 2 w 242"/>
                  <a:gd name="T35" fmla="*/ 230 h 920"/>
                  <a:gd name="T36" fmla="*/ 3 w 242"/>
                  <a:gd name="T37" fmla="*/ 230 h 920"/>
                  <a:gd name="T38" fmla="*/ 4 w 242"/>
                  <a:gd name="T39" fmla="*/ 230 h 920"/>
                  <a:gd name="T40" fmla="*/ 21 w 242"/>
                  <a:gd name="T41" fmla="*/ 214 h 920"/>
                  <a:gd name="T42" fmla="*/ 61 w 242"/>
                  <a:gd name="T43" fmla="*/ 25 h 920"/>
                  <a:gd name="T44" fmla="*/ 52 w 242"/>
                  <a:gd name="T45" fmla="*/ 2 h 92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2" h="920">
                    <a:moveTo>
                      <a:pt x="205" y="5"/>
                    </a:moveTo>
                    <a:lnTo>
                      <a:pt x="204" y="2"/>
                    </a:lnTo>
                    <a:lnTo>
                      <a:pt x="202" y="0"/>
                    </a:lnTo>
                    <a:lnTo>
                      <a:pt x="198" y="0"/>
                    </a:lnTo>
                    <a:lnTo>
                      <a:pt x="195" y="0"/>
                    </a:lnTo>
                    <a:lnTo>
                      <a:pt x="193" y="1"/>
                    </a:lnTo>
                    <a:lnTo>
                      <a:pt x="191" y="3"/>
                    </a:lnTo>
                    <a:lnTo>
                      <a:pt x="190" y="7"/>
                    </a:lnTo>
                    <a:lnTo>
                      <a:pt x="190" y="10"/>
                    </a:lnTo>
                    <a:lnTo>
                      <a:pt x="226" y="101"/>
                    </a:lnTo>
                    <a:lnTo>
                      <a:pt x="69" y="845"/>
                    </a:lnTo>
                    <a:lnTo>
                      <a:pt x="2" y="906"/>
                    </a:lnTo>
                    <a:lnTo>
                      <a:pt x="0" y="909"/>
                    </a:lnTo>
                    <a:lnTo>
                      <a:pt x="0" y="912"/>
                    </a:lnTo>
                    <a:lnTo>
                      <a:pt x="0" y="914"/>
                    </a:lnTo>
                    <a:lnTo>
                      <a:pt x="1" y="918"/>
                    </a:lnTo>
                    <a:lnTo>
                      <a:pt x="4" y="919"/>
                    </a:lnTo>
                    <a:lnTo>
                      <a:pt x="7" y="920"/>
                    </a:lnTo>
                    <a:lnTo>
                      <a:pt x="10" y="920"/>
                    </a:lnTo>
                    <a:lnTo>
                      <a:pt x="13" y="918"/>
                    </a:lnTo>
                    <a:lnTo>
                      <a:pt x="84" y="855"/>
                    </a:lnTo>
                    <a:lnTo>
                      <a:pt x="242" y="99"/>
                    </a:lnTo>
                    <a:lnTo>
                      <a:pt x="20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A8F51E78-FB28-5196-B528-7BC1D3AC0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839"/>
                <a:ext cx="93" cy="215"/>
              </a:xfrm>
              <a:custGeom>
                <a:avLst/>
                <a:gdLst>
                  <a:gd name="T0" fmla="*/ 29 w 185"/>
                  <a:gd name="T1" fmla="*/ 107 h 428"/>
                  <a:gd name="T2" fmla="*/ 47 w 185"/>
                  <a:gd name="T3" fmla="*/ 5 h 428"/>
                  <a:gd name="T4" fmla="*/ 18 w 185"/>
                  <a:gd name="T5" fmla="*/ 0 h 428"/>
                  <a:gd name="T6" fmla="*/ 0 w 185"/>
                  <a:gd name="T7" fmla="*/ 102 h 428"/>
                  <a:gd name="T8" fmla="*/ 29 w 185"/>
                  <a:gd name="T9" fmla="*/ 107 h 4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428">
                    <a:moveTo>
                      <a:pt x="116" y="428"/>
                    </a:moveTo>
                    <a:lnTo>
                      <a:pt x="185" y="20"/>
                    </a:lnTo>
                    <a:lnTo>
                      <a:pt x="69" y="0"/>
                    </a:lnTo>
                    <a:lnTo>
                      <a:pt x="0" y="407"/>
                    </a:lnTo>
                    <a:lnTo>
                      <a:pt x="116" y="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B38377B4-D4B3-B51E-9A33-71B3C9441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1802"/>
                <a:ext cx="105" cy="266"/>
              </a:xfrm>
              <a:custGeom>
                <a:avLst/>
                <a:gdLst>
                  <a:gd name="T0" fmla="*/ 30 w 208"/>
                  <a:gd name="T1" fmla="*/ 134 h 537"/>
                  <a:gd name="T2" fmla="*/ 53 w 208"/>
                  <a:gd name="T3" fmla="*/ 5 h 537"/>
                  <a:gd name="T4" fmla="*/ 23 w 208"/>
                  <a:gd name="T5" fmla="*/ 0 h 537"/>
                  <a:gd name="T6" fmla="*/ 0 w 208"/>
                  <a:gd name="T7" fmla="*/ 129 h 537"/>
                  <a:gd name="T8" fmla="*/ 30 w 208"/>
                  <a:gd name="T9" fmla="*/ 134 h 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" h="537">
                    <a:moveTo>
                      <a:pt x="116" y="537"/>
                    </a:moveTo>
                    <a:lnTo>
                      <a:pt x="208" y="20"/>
                    </a:lnTo>
                    <a:lnTo>
                      <a:pt x="92" y="0"/>
                    </a:lnTo>
                    <a:lnTo>
                      <a:pt x="0" y="517"/>
                    </a:lnTo>
                    <a:lnTo>
                      <a:pt x="116" y="53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C9FF6168-182F-9BBD-3F9A-769326B18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" y="1855"/>
                <a:ext cx="101" cy="236"/>
              </a:xfrm>
              <a:custGeom>
                <a:avLst/>
                <a:gdLst>
                  <a:gd name="T0" fmla="*/ 30 w 202"/>
                  <a:gd name="T1" fmla="*/ 118 h 472"/>
                  <a:gd name="T2" fmla="*/ 51 w 202"/>
                  <a:gd name="T3" fmla="*/ 5 h 472"/>
                  <a:gd name="T4" fmla="*/ 22 w 202"/>
                  <a:gd name="T5" fmla="*/ 0 h 472"/>
                  <a:gd name="T6" fmla="*/ 0 w 202"/>
                  <a:gd name="T7" fmla="*/ 114 h 472"/>
                  <a:gd name="T8" fmla="*/ 30 w 202"/>
                  <a:gd name="T9" fmla="*/ 118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472">
                    <a:moveTo>
                      <a:pt x="117" y="472"/>
                    </a:moveTo>
                    <a:lnTo>
                      <a:pt x="202" y="20"/>
                    </a:lnTo>
                    <a:lnTo>
                      <a:pt x="86" y="0"/>
                    </a:lnTo>
                    <a:lnTo>
                      <a:pt x="0" y="453"/>
                    </a:lnTo>
                    <a:lnTo>
                      <a:pt x="117" y="4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4FE1D4D5-AF60-E074-ADAA-77FA6186D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862"/>
                <a:ext cx="450" cy="132"/>
              </a:xfrm>
              <a:custGeom>
                <a:avLst/>
                <a:gdLst>
                  <a:gd name="T0" fmla="*/ 225 w 898"/>
                  <a:gd name="T1" fmla="*/ 2 h 266"/>
                  <a:gd name="T2" fmla="*/ 224 w 898"/>
                  <a:gd name="T3" fmla="*/ 1 h 266"/>
                  <a:gd name="T4" fmla="*/ 222 w 898"/>
                  <a:gd name="T5" fmla="*/ 1 h 266"/>
                  <a:gd name="T6" fmla="*/ 221 w 898"/>
                  <a:gd name="T7" fmla="*/ 0 h 266"/>
                  <a:gd name="T8" fmla="*/ 219 w 898"/>
                  <a:gd name="T9" fmla="*/ 1 h 266"/>
                  <a:gd name="T10" fmla="*/ 123 w 898"/>
                  <a:gd name="T11" fmla="*/ 57 h 266"/>
                  <a:gd name="T12" fmla="*/ 76 w 898"/>
                  <a:gd name="T13" fmla="*/ 15 h 266"/>
                  <a:gd name="T14" fmla="*/ 3 w 898"/>
                  <a:gd name="T15" fmla="*/ 38 h 266"/>
                  <a:gd name="T16" fmla="*/ 1 w 898"/>
                  <a:gd name="T17" fmla="*/ 39 h 266"/>
                  <a:gd name="T18" fmla="*/ 1 w 898"/>
                  <a:gd name="T19" fmla="*/ 40 h 266"/>
                  <a:gd name="T20" fmla="*/ 0 w 898"/>
                  <a:gd name="T21" fmla="*/ 42 h 266"/>
                  <a:gd name="T22" fmla="*/ 0 w 898"/>
                  <a:gd name="T23" fmla="*/ 43 h 266"/>
                  <a:gd name="T24" fmla="*/ 1 w 898"/>
                  <a:gd name="T25" fmla="*/ 45 h 266"/>
                  <a:gd name="T26" fmla="*/ 2 w 898"/>
                  <a:gd name="T27" fmla="*/ 46 h 266"/>
                  <a:gd name="T28" fmla="*/ 4 w 898"/>
                  <a:gd name="T29" fmla="*/ 46 h 266"/>
                  <a:gd name="T30" fmla="*/ 5 w 898"/>
                  <a:gd name="T31" fmla="*/ 46 h 266"/>
                  <a:gd name="T32" fmla="*/ 74 w 898"/>
                  <a:gd name="T33" fmla="*/ 24 h 266"/>
                  <a:gd name="T34" fmla="*/ 122 w 898"/>
                  <a:gd name="T35" fmla="*/ 67 h 266"/>
                  <a:gd name="T36" fmla="*/ 223 w 898"/>
                  <a:gd name="T37" fmla="*/ 8 h 266"/>
                  <a:gd name="T38" fmla="*/ 224 w 898"/>
                  <a:gd name="T39" fmla="*/ 7 h 266"/>
                  <a:gd name="T40" fmla="*/ 226 w 898"/>
                  <a:gd name="T41" fmla="*/ 6 h 266"/>
                  <a:gd name="T42" fmla="*/ 226 w 898"/>
                  <a:gd name="T43" fmla="*/ 4 h 266"/>
                  <a:gd name="T44" fmla="*/ 225 w 898"/>
                  <a:gd name="T45" fmla="*/ 2 h 26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898" h="266">
                    <a:moveTo>
                      <a:pt x="896" y="8"/>
                    </a:moveTo>
                    <a:lnTo>
                      <a:pt x="893" y="3"/>
                    </a:lnTo>
                    <a:lnTo>
                      <a:pt x="887" y="1"/>
                    </a:lnTo>
                    <a:lnTo>
                      <a:pt x="881" y="0"/>
                    </a:lnTo>
                    <a:lnTo>
                      <a:pt x="875" y="2"/>
                    </a:lnTo>
                    <a:lnTo>
                      <a:pt x="489" y="227"/>
                    </a:lnTo>
                    <a:lnTo>
                      <a:pt x="303" y="58"/>
                    </a:lnTo>
                    <a:lnTo>
                      <a:pt x="10" y="152"/>
                    </a:lnTo>
                    <a:lnTo>
                      <a:pt x="4" y="155"/>
                    </a:lnTo>
                    <a:lnTo>
                      <a:pt x="1" y="160"/>
                    </a:lnTo>
                    <a:lnTo>
                      <a:pt x="0" y="166"/>
                    </a:lnTo>
                    <a:lnTo>
                      <a:pt x="0" y="172"/>
                    </a:lnTo>
                    <a:lnTo>
                      <a:pt x="3" y="177"/>
                    </a:lnTo>
                    <a:lnTo>
                      <a:pt x="8" y="181"/>
                    </a:lnTo>
                    <a:lnTo>
                      <a:pt x="13" y="182"/>
                    </a:lnTo>
                    <a:lnTo>
                      <a:pt x="19" y="182"/>
                    </a:lnTo>
                    <a:lnTo>
                      <a:pt x="295" y="93"/>
                    </a:lnTo>
                    <a:lnTo>
                      <a:pt x="485" y="266"/>
                    </a:lnTo>
                    <a:lnTo>
                      <a:pt x="890" y="30"/>
                    </a:lnTo>
                    <a:lnTo>
                      <a:pt x="895" y="25"/>
                    </a:lnTo>
                    <a:lnTo>
                      <a:pt x="898" y="21"/>
                    </a:lnTo>
                    <a:lnTo>
                      <a:pt x="898" y="14"/>
                    </a:lnTo>
                    <a:lnTo>
                      <a:pt x="896" y="8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A754EE8D-A80F-846E-5216-09F2BDE3D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2118"/>
                <a:ext cx="18" cy="61"/>
              </a:xfrm>
              <a:custGeom>
                <a:avLst/>
                <a:gdLst>
                  <a:gd name="T0" fmla="*/ 6 w 36"/>
                  <a:gd name="T1" fmla="*/ 1 h 124"/>
                  <a:gd name="T2" fmla="*/ 0 w 36"/>
                  <a:gd name="T3" fmla="*/ 28 h 124"/>
                  <a:gd name="T4" fmla="*/ 0 w 36"/>
                  <a:gd name="T5" fmla="*/ 28 h 124"/>
                  <a:gd name="T6" fmla="*/ 0 w 36"/>
                  <a:gd name="T7" fmla="*/ 29 h 124"/>
                  <a:gd name="T8" fmla="*/ 1 w 36"/>
                  <a:gd name="T9" fmla="*/ 29 h 124"/>
                  <a:gd name="T10" fmla="*/ 1 w 36"/>
                  <a:gd name="T11" fmla="*/ 30 h 124"/>
                  <a:gd name="T12" fmla="*/ 2 w 36"/>
                  <a:gd name="T13" fmla="*/ 30 h 124"/>
                  <a:gd name="T14" fmla="*/ 3 w 36"/>
                  <a:gd name="T15" fmla="*/ 30 h 124"/>
                  <a:gd name="T16" fmla="*/ 4 w 36"/>
                  <a:gd name="T17" fmla="*/ 30 h 124"/>
                  <a:gd name="T18" fmla="*/ 4 w 36"/>
                  <a:gd name="T19" fmla="*/ 29 h 124"/>
                  <a:gd name="T20" fmla="*/ 4 w 36"/>
                  <a:gd name="T21" fmla="*/ 29 h 124"/>
                  <a:gd name="T22" fmla="*/ 4 w 36"/>
                  <a:gd name="T23" fmla="*/ 29 h 124"/>
                  <a:gd name="T24" fmla="*/ 9 w 36"/>
                  <a:gd name="T25" fmla="*/ 2 h 124"/>
                  <a:gd name="T26" fmla="*/ 9 w 36"/>
                  <a:gd name="T27" fmla="*/ 2 h 124"/>
                  <a:gd name="T28" fmla="*/ 9 w 36"/>
                  <a:gd name="T29" fmla="*/ 1 h 124"/>
                  <a:gd name="T30" fmla="*/ 9 w 36"/>
                  <a:gd name="T31" fmla="*/ 1 h 124"/>
                  <a:gd name="T32" fmla="*/ 9 w 36"/>
                  <a:gd name="T33" fmla="*/ 0 h 124"/>
                  <a:gd name="T34" fmla="*/ 8 w 36"/>
                  <a:gd name="T35" fmla="*/ 0 h 124"/>
                  <a:gd name="T36" fmla="*/ 7 w 36"/>
                  <a:gd name="T37" fmla="*/ 0 h 124"/>
                  <a:gd name="T38" fmla="*/ 7 w 36"/>
                  <a:gd name="T39" fmla="*/ 0 h 124"/>
                  <a:gd name="T40" fmla="*/ 6 w 36"/>
                  <a:gd name="T41" fmla="*/ 1 h 124"/>
                  <a:gd name="T42" fmla="*/ 6 w 36"/>
                  <a:gd name="T43" fmla="*/ 1 h 124"/>
                  <a:gd name="T44" fmla="*/ 6 w 36"/>
                  <a:gd name="T45" fmla="*/ 1 h 1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" h="124">
                    <a:moveTo>
                      <a:pt x="21" y="6"/>
                    </a:moveTo>
                    <a:lnTo>
                      <a:pt x="0" y="114"/>
                    </a:lnTo>
                    <a:lnTo>
                      <a:pt x="0" y="118"/>
                    </a:lnTo>
                    <a:lnTo>
                      <a:pt x="2" y="120"/>
                    </a:lnTo>
                    <a:lnTo>
                      <a:pt x="4" y="122"/>
                    </a:lnTo>
                    <a:lnTo>
                      <a:pt x="6" y="124"/>
                    </a:lnTo>
                    <a:lnTo>
                      <a:pt x="10" y="124"/>
                    </a:lnTo>
                    <a:lnTo>
                      <a:pt x="13" y="122"/>
                    </a:lnTo>
                    <a:lnTo>
                      <a:pt x="14" y="120"/>
                    </a:lnTo>
                    <a:lnTo>
                      <a:pt x="15" y="118"/>
                    </a:lnTo>
                    <a:lnTo>
                      <a:pt x="36" y="10"/>
                    </a:lnTo>
                    <a:lnTo>
                      <a:pt x="36" y="6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5" y="2"/>
                    </a:lnTo>
                    <a:lnTo>
                      <a:pt x="22" y="4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12D16CC1-6C3D-F178-D80B-CC0F8B04A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2159"/>
                <a:ext cx="15" cy="71"/>
              </a:xfrm>
              <a:custGeom>
                <a:avLst/>
                <a:gdLst>
                  <a:gd name="T0" fmla="*/ 4 w 30"/>
                  <a:gd name="T1" fmla="*/ 2 h 143"/>
                  <a:gd name="T2" fmla="*/ 0 w 30"/>
                  <a:gd name="T3" fmla="*/ 34 h 143"/>
                  <a:gd name="T4" fmla="*/ 0 w 30"/>
                  <a:gd name="T5" fmla="*/ 34 h 143"/>
                  <a:gd name="T6" fmla="*/ 0 w 30"/>
                  <a:gd name="T7" fmla="*/ 35 h 143"/>
                  <a:gd name="T8" fmla="*/ 1 w 30"/>
                  <a:gd name="T9" fmla="*/ 35 h 143"/>
                  <a:gd name="T10" fmla="*/ 1 w 30"/>
                  <a:gd name="T11" fmla="*/ 36 h 143"/>
                  <a:gd name="T12" fmla="*/ 2 w 30"/>
                  <a:gd name="T13" fmla="*/ 36 h 143"/>
                  <a:gd name="T14" fmla="*/ 3 w 30"/>
                  <a:gd name="T15" fmla="*/ 36 h 143"/>
                  <a:gd name="T16" fmla="*/ 4 w 30"/>
                  <a:gd name="T17" fmla="*/ 36 h 143"/>
                  <a:gd name="T18" fmla="*/ 4 w 30"/>
                  <a:gd name="T19" fmla="*/ 35 h 143"/>
                  <a:gd name="T20" fmla="*/ 4 w 30"/>
                  <a:gd name="T21" fmla="*/ 34 h 143"/>
                  <a:gd name="T22" fmla="*/ 4 w 30"/>
                  <a:gd name="T23" fmla="*/ 34 h 143"/>
                  <a:gd name="T24" fmla="*/ 8 w 30"/>
                  <a:gd name="T25" fmla="*/ 3 h 143"/>
                  <a:gd name="T26" fmla="*/ 8 w 30"/>
                  <a:gd name="T27" fmla="*/ 3 h 143"/>
                  <a:gd name="T28" fmla="*/ 8 w 30"/>
                  <a:gd name="T29" fmla="*/ 2 h 143"/>
                  <a:gd name="T30" fmla="*/ 7 w 30"/>
                  <a:gd name="T31" fmla="*/ 1 h 143"/>
                  <a:gd name="T32" fmla="*/ 7 w 30"/>
                  <a:gd name="T33" fmla="*/ 1 h 143"/>
                  <a:gd name="T34" fmla="*/ 6 w 30"/>
                  <a:gd name="T35" fmla="*/ 0 h 143"/>
                  <a:gd name="T36" fmla="*/ 5 w 30"/>
                  <a:gd name="T37" fmla="*/ 0 h 143"/>
                  <a:gd name="T38" fmla="*/ 4 w 30"/>
                  <a:gd name="T39" fmla="*/ 1 h 143"/>
                  <a:gd name="T40" fmla="*/ 4 w 30"/>
                  <a:gd name="T41" fmla="*/ 1 h 143"/>
                  <a:gd name="T42" fmla="*/ 4 w 30"/>
                  <a:gd name="T43" fmla="*/ 2 h 143"/>
                  <a:gd name="T44" fmla="*/ 4 w 30"/>
                  <a:gd name="T45" fmla="*/ 2 h 14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" h="143">
                    <a:moveTo>
                      <a:pt x="14" y="7"/>
                    </a:moveTo>
                    <a:lnTo>
                      <a:pt x="0" y="134"/>
                    </a:lnTo>
                    <a:lnTo>
                      <a:pt x="0" y="137"/>
                    </a:lnTo>
                    <a:lnTo>
                      <a:pt x="1" y="140"/>
                    </a:lnTo>
                    <a:lnTo>
                      <a:pt x="3" y="142"/>
                    </a:lnTo>
                    <a:lnTo>
                      <a:pt x="7" y="143"/>
                    </a:lnTo>
                    <a:lnTo>
                      <a:pt x="10" y="142"/>
                    </a:lnTo>
                    <a:lnTo>
                      <a:pt x="13" y="141"/>
                    </a:lnTo>
                    <a:lnTo>
                      <a:pt x="14" y="139"/>
                    </a:lnTo>
                    <a:lnTo>
                      <a:pt x="15" y="136"/>
                    </a:lnTo>
                    <a:lnTo>
                      <a:pt x="30" y="10"/>
                    </a:lnTo>
                    <a:lnTo>
                      <a:pt x="29" y="6"/>
                    </a:lnTo>
                    <a:lnTo>
                      <a:pt x="28" y="3"/>
                    </a:lnTo>
                    <a:lnTo>
                      <a:pt x="25" y="1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5" y="4"/>
                    </a:ln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9A8ECBD8-5C9F-5257-6F5E-CD6ED558B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" y="2447"/>
                <a:ext cx="198" cy="85"/>
              </a:xfrm>
              <a:custGeom>
                <a:avLst/>
                <a:gdLst>
                  <a:gd name="T0" fmla="*/ 97 w 398"/>
                  <a:gd name="T1" fmla="*/ 32 h 171"/>
                  <a:gd name="T2" fmla="*/ 5 w 398"/>
                  <a:gd name="T3" fmla="*/ 38 h 171"/>
                  <a:gd name="T4" fmla="*/ 4 w 398"/>
                  <a:gd name="T5" fmla="*/ 2 h 171"/>
                  <a:gd name="T6" fmla="*/ 3 w 398"/>
                  <a:gd name="T7" fmla="*/ 1 h 171"/>
                  <a:gd name="T8" fmla="*/ 3 w 398"/>
                  <a:gd name="T9" fmla="*/ 0 h 171"/>
                  <a:gd name="T10" fmla="*/ 3 w 398"/>
                  <a:gd name="T11" fmla="*/ 0 h 171"/>
                  <a:gd name="T12" fmla="*/ 2 w 398"/>
                  <a:gd name="T13" fmla="*/ 0 h 171"/>
                  <a:gd name="T14" fmla="*/ 1 w 398"/>
                  <a:gd name="T15" fmla="*/ 0 h 171"/>
                  <a:gd name="T16" fmla="*/ 0 w 398"/>
                  <a:gd name="T17" fmla="*/ 0 h 171"/>
                  <a:gd name="T18" fmla="*/ 0 w 398"/>
                  <a:gd name="T19" fmla="*/ 1 h 171"/>
                  <a:gd name="T20" fmla="*/ 0 w 398"/>
                  <a:gd name="T21" fmla="*/ 2 h 171"/>
                  <a:gd name="T22" fmla="*/ 0 w 398"/>
                  <a:gd name="T23" fmla="*/ 2 h 171"/>
                  <a:gd name="T24" fmla="*/ 1 w 398"/>
                  <a:gd name="T25" fmla="*/ 42 h 171"/>
                  <a:gd name="T26" fmla="*/ 97 w 398"/>
                  <a:gd name="T27" fmla="*/ 36 h 171"/>
                  <a:gd name="T28" fmla="*/ 97 w 398"/>
                  <a:gd name="T29" fmla="*/ 36 h 171"/>
                  <a:gd name="T30" fmla="*/ 98 w 398"/>
                  <a:gd name="T31" fmla="*/ 36 h 171"/>
                  <a:gd name="T32" fmla="*/ 98 w 398"/>
                  <a:gd name="T33" fmla="*/ 35 h 171"/>
                  <a:gd name="T34" fmla="*/ 99 w 398"/>
                  <a:gd name="T35" fmla="*/ 34 h 171"/>
                  <a:gd name="T36" fmla="*/ 99 w 398"/>
                  <a:gd name="T37" fmla="*/ 34 h 171"/>
                  <a:gd name="T38" fmla="*/ 98 w 398"/>
                  <a:gd name="T39" fmla="*/ 33 h 171"/>
                  <a:gd name="T40" fmla="*/ 98 w 398"/>
                  <a:gd name="T41" fmla="*/ 32 h 171"/>
                  <a:gd name="T42" fmla="*/ 98 w 398"/>
                  <a:gd name="T43" fmla="*/ 32 h 171"/>
                  <a:gd name="T44" fmla="*/ 97 w 398"/>
                  <a:gd name="T45" fmla="*/ 32 h 17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98" h="171">
                    <a:moveTo>
                      <a:pt x="390" y="129"/>
                    </a:moveTo>
                    <a:lnTo>
                      <a:pt x="21" y="153"/>
                    </a:lnTo>
                    <a:lnTo>
                      <a:pt x="16" y="8"/>
                    </a:lnTo>
                    <a:lnTo>
                      <a:pt x="15" y="5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6" y="171"/>
                    </a:lnTo>
                    <a:lnTo>
                      <a:pt x="391" y="145"/>
                    </a:lnTo>
                    <a:lnTo>
                      <a:pt x="394" y="144"/>
                    </a:lnTo>
                    <a:lnTo>
                      <a:pt x="396" y="142"/>
                    </a:lnTo>
                    <a:lnTo>
                      <a:pt x="398" y="139"/>
                    </a:lnTo>
                    <a:lnTo>
                      <a:pt x="398" y="136"/>
                    </a:lnTo>
                    <a:lnTo>
                      <a:pt x="396" y="134"/>
                    </a:lnTo>
                    <a:lnTo>
                      <a:pt x="395" y="131"/>
                    </a:lnTo>
                    <a:lnTo>
                      <a:pt x="393" y="130"/>
                    </a:lnTo>
                    <a:lnTo>
                      <a:pt x="390" y="1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0A416F6A-F51C-009C-4CEB-194305226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4" y="1871"/>
                <a:ext cx="236" cy="630"/>
              </a:xfrm>
              <a:custGeom>
                <a:avLst/>
                <a:gdLst>
                  <a:gd name="T0" fmla="*/ 68 w 474"/>
                  <a:gd name="T1" fmla="*/ 0 h 1260"/>
                  <a:gd name="T2" fmla="*/ 68 w 474"/>
                  <a:gd name="T3" fmla="*/ 1 h 1260"/>
                  <a:gd name="T4" fmla="*/ 67 w 474"/>
                  <a:gd name="T5" fmla="*/ 1 h 1260"/>
                  <a:gd name="T6" fmla="*/ 66 w 474"/>
                  <a:gd name="T7" fmla="*/ 2 h 1260"/>
                  <a:gd name="T8" fmla="*/ 66 w 474"/>
                  <a:gd name="T9" fmla="*/ 2 h 1260"/>
                  <a:gd name="T10" fmla="*/ 66 w 474"/>
                  <a:gd name="T11" fmla="*/ 3 h 1260"/>
                  <a:gd name="T12" fmla="*/ 67 w 474"/>
                  <a:gd name="T13" fmla="*/ 4 h 1260"/>
                  <a:gd name="T14" fmla="*/ 67 w 474"/>
                  <a:gd name="T15" fmla="*/ 4 h 1260"/>
                  <a:gd name="T16" fmla="*/ 68 w 474"/>
                  <a:gd name="T17" fmla="*/ 5 h 1260"/>
                  <a:gd name="T18" fmla="*/ 114 w 474"/>
                  <a:gd name="T19" fmla="*/ 10 h 1260"/>
                  <a:gd name="T20" fmla="*/ 35 w 474"/>
                  <a:gd name="T21" fmla="*/ 309 h 1260"/>
                  <a:gd name="T22" fmla="*/ 2 w 474"/>
                  <a:gd name="T23" fmla="*/ 311 h 1260"/>
                  <a:gd name="T24" fmla="*/ 2 w 474"/>
                  <a:gd name="T25" fmla="*/ 312 h 1260"/>
                  <a:gd name="T26" fmla="*/ 1 w 474"/>
                  <a:gd name="T27" fmla="*/ 312 h 1260"/>
                  <a:gd name="T28" fmla="*/ 1 w 474"/>
                  <a:gd name="T29" fmla="*/ 313 h 1260"/>
                  <a:gd name="T30" fmla="*/ 0 w 474"/>
                  <a:gd name="T31" fmla="*/ 314 h 1260"/>
                  <a:gd name="T32" fmla="*/ 1 w 474"/>
                  <a:gd name="T33" fmla="*/ 315 h 1260"/>
                  <a:gd name="T34" fmla="*/ 1 w 474"/>
                  <a:gd name="T35" fmla="*/ 315 h 1260"/>
                  <a:gd name="T36" fmla="*/ 2 w 474"/>
                  <a:gd name="T37" fmla="*/ 315 h 1260"/>
                  <a:gd name="T38" fmla="*/ 2 w 474"/>
                  <a:gd name="T39" fmla="*/ 315 h 1260"/>
                  <a:gd name="T40" fmla="*/ 38 w 474"/>
                  <a:gd name="T41" fmla="*/ 313 h 1260"/>
                  <a:gd name="T42" fmla="*/ 119 w 474"/>
                  <a:gd name="T43" fmla="*/ 6 h 1260"/>
                  <a:gd name="T44" fmla="*/ 68 w 474"/>
                  <a:gd name="T45" fmla="*/ 0 h 12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74" h="1260">
                    <a:moveTo>
                      <a:pt x="272" y="0"/>
                    </a:moveTo>
                    <a:lnTo>
                      <a:pt x="269" y="2"/>
                    </a:lnTo>
                    <a:lnTo>
                      <a:pt x="266" y="3"/>
                    </a:lnTo>
                    <a:lnTo>
                      <a:pt x="264" y="5"/>
                    </a:lnTo>
                    <a:lnTo>
                      <a:pt x="263" y="8"/>
                    </a:lnTo>
                    <a:lnTo>
                      <a:pt x="264" y="11"/>
                    </a:lnTo>
                    <a:lnTo>
                      <a:pt x="265" y="14"/>
                    </a:lnTo>
                    <a:lnTo>
                      <a:pt x="268" y="15"/>
                    </a:lnTo>
                    <a:lnTo>
                      <a:pt x="270" y="17"/>
                    </a:lnTo>
                    <a:lnTo>
                      <a:pt x="453" y="37"/>
                    </a:lnTo>
                    <a:lnTo>
                      <a:pt x="140" y="1236"/>
                    </a:lnTo>
                    <a:lnTo>
                      <a:pt x="8" y="1244"/>
                    </a:lnTo>
                    <a:lnTo>
                      <a:pt x="5" y="1246"/>
                    </a:lnTo>
                    <a:lnTo>
                      <a:pt x="3" y="1248"/>
                    </a:lnTo>
                    <a:lnTo>
                      <a:pt x="1" y="1250"/>
                    </a:lnTo>
                    <a:lnTo>
                      <a:pt x="0" y="1254"/>
                    </a:lnTo>
                    <a:lnTo>
                      <a:pt x="1" y="1257"/>
                    </a:lnTo>
                    <a:lnTo>
                      <a:pt x="3" y="1258"/>
                    </a:lnTo>
                    <a:lnTo>
                      <a:pt x="6" y="1260"/>
                    </a:lnTo>
                    <a:lnTo>
                      <a:pt x="8" y="1260"/>
                    </a:lnTo>
                    <a:lnTo>
                      <a:pt x="151" y="1251"/>
                    </a:lnTo>
                    <a:lnTo>
                      <a:pt x="474" y="23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101280CB-8D21-92BA-105C-C073AAF4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1846"/>
                <a:ext cx="68" cy="71"/>
              </a:xfrm>
              <a:custGeom>
                <a:avLst/>
                <a:gdLst>
                  <a:gd name="T0" fmla="*/ 0 w 135"/>
                  <a:gd name="T1" fmla="*/ 0 h 143"/>
                  <a:gd name="T2" fmla="*/ 18 w 135"/>
                  <a:gd name="T3" fmla="*/ 36 h 143"/>
                  <a:gd name="T4" fmla="*/ 34 w 135"/>
                  <a:gd name="T5" fmla="*/ 4 h 143"/>
                  <a:gd name="T6" fmla="*/ 0 w 135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5" h="143">
                    <a:moveTo>
                      <a:pt x="0" y="0"/>
                    </a:moveTo>
                    <a:lnTo>
                      <a:pt x="71" y="143"/>
                    </a:lnTo>
                    <a:lnTo>
                      <a:pt x="13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7A1E5A6F-36AA-EC5B-2761-319B8A751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9" y="1737"/>
                <a:ext cx="558" cy="390"/>
              </a:xfrm>
              <a:custGeom>
                <a:avLst/>
                <a:gdLst>
                  <a:gd name="T0" fmla="*/ 28 w 1117"/>
                  <a:gd name="T1" fmla="*/ 0 h 777"/>
                  <a:gd name="T2" fmla="*/ 21 w 1117"/>
                  <a:gd name="T3" fmla="*/ 38 h 777"/>
                  <a:gd name="T4" fmla="*/ 25 w 1117"/>
                  <a:gd name="T5" fmla="*/ 38 h 777"/>
                  <a:gd name="T6" fmla="*/ 31 w 1117"/>
                  <a:gd name="T7" fmla="*/ 5 h 777"/>
                  <a:gd name="T8" fmla="*/ 274 w 1117"/>
                  <a:gd name="T9" fmla="*/ 23 h 777"/>
                  <a:gd name="T10" fmla="*/ 237 w 1117"/>
                  <a:gd name="T11" fmla="*/ 190 h 777"/>
                  <a:gd name="T12" fmla="*/ 4 w 1117"/>
                  <a:gd name="T13" fmla="*/ 154 h 777"/>
                  <a:gd name="T14" fmla="*/ 25 w 1117"/>
                  <a:gd name="T15" fmla="*/ 38 h 777"/>
                  <a:gd name="T16" fmla="*/ 21 w 1117"/>
                  <a:gd name="T17" fmla="*/ 38 h 777"/>
                  <a:gd name="T18" fmla="*/ 0 w 1117"/>
                  <a:gd name="T19" fmla="*/ 158 h 777"/>
                  <a:gd name="T20" fmla="*/ 241 w 1117"/>
                  <a:gd name="T21" fmla="*/ 195 h 777"/>
                  <a:gd name="T22" fmla="*/ 279 w 1117"/>
                  <a:gd name="T23" fmla="*/ 19 h 777"/>
                  <a:gd name="T24" fmla="*/ 28 w 1117"/>
                  <a:gd name="T25" fmla="*/ 0 h 7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17" h="777">
                    <a:moveTo>
                      <a:pt x="113" y="0"/>
                    </a:moveTo>
                    <a:lnTo>
                      <a:pt x="86" y="151"/>
                    </a:lnTo>
                    <a:lnTo>
                      <a:pt x="102" y="151"/>
                    </a:lnTo>
                    <a:lnTo>
                      <a:pt x="126" y="17"/>
                    </a:lnTo>
                    <a:lnTo>
                      <a:pt x="1097" y="89"/>
                    </a:lnTo>
                    <a:lnTo>
                      <a:pt x="951" y="760"/>
                    </a:lnTo>
                    <a:lnTo>
                      <a:pt x="19" y="616"/>
                    </a:lnTo>
                    <a:lnTo>
                      <a:pt x="102" y="151"/>
                    </a:lnTo>
                    <a:lnTo>
                      <a:pt x="86" y="151"/>
                    </a:lnTo>
                    <a:lnTo>
                      <a:pt x="0" y="630"/>
                    </a:lnTo>
                    <a:lnTo>
                      <a:pt x="964" y="777"/>
                    </a:lnTo>
                    <a:lnTo>
                      <a:pt x="1117" y="74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Freeform 35">
                <a:extLst>
                  <a:ext uri="{FF2B5EF4-FFF2-40B4-BE49-F238E27FC236}">
                    <a16:creationId xmlns:a16="http://schemas.microsoft.com/office/drawing/2014/main" id="{37EC9140-9520-594F-DB55-908446CE9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0" y="1693"/>
                <a:ext cx="675" cy="496"/>
              </a:xfrm>
              <a:custGeom>
                <a:avLst/>
                <a:gdLst>
                  <a:gd name="T0" fmla="*/ 329 w 1349"/>
                  <a:gd name="T1" fmla="*/ 41 h 994"/>
                  <a:gd name="T2" fmla="*/ 287 w 1349"/>
                  <a:gd name="T3" fmla="*/ 244 h 994"/>
                  <a:gd name="T4" fmla="*/ 5 w 1349"/>
                  <a:gd name="T5" fmla="*/ 202 h 994"/>
                  <a:gd name="T6" fmla="*/ 41 w 1349"/>
                  <a:gd name="T7" fmla="*/ 5 h 994"/>
                  <a:gd name="T8" fmla="*/ 333 w 1349"/>
                  <a:gd name="T9" fmla="*/ 22 h 994"/>
                  <a:gd name="T10" fmla="*/ 329 w 1349"/>
                  <a:gd name="T11" fmla="*/ 41 h 994"/>
                  <a:gd name="T12" fmla="*/ 334 w 1349"/>
                  <a:gd name="T13" fmla="*/ 41 h 994"/>
                  <a:gd name="T14" fmla="*/ 338 w 1349"/>
                  <a:gd name="T15" fmla="*/ 21 h 994"/>
                  <a:gd name="T16" fmla="*/ 338 w 1349"/>
                  <a:gd name="T17" fmla="*/ 20 h 994"/>
                  <a:gd name="T18" fmla="*/ 336 w 1349"/>
                  <a:gd name="T19" fmla="*/ 19 h 994"/>
                  <a:gd name="T20" fmla="*/ 37 w 1349"/>
                  <a:gd name="T21" fmla="*/ 0 h 994"/>
                  <a:gd name="T22" fmla="*/ 0 w 1349"/>
                  <a:gd name="T23" fmla="*/ 205 h 994"/>
                  <a:gd name="T24" fmla="*/ 290 w 1349"/>
                  <a:gd name="T25" fmla="*/ 249 h 994"/>
                  <a:gd name="T26" fmla="*/ 334 w 1349"/>
                  <a:gd name="T27" fmla="*/ 41 h 994"/>
                  <a:gd name="T28" fmla="*/ 329 w 1349"/>
                  <a:gd name="T29" fmla="*/ 41 h 9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49" h="994">
                    <a:moveTo>
                      <a:pt x="1316" y="164"/>
                    </a:moveTo>
                    <a:lnTo>
                      <a:pt x="1145" y="976"/>
                    </a:lnTo>
                    <a:lnTo>
                      <a:pt x="18" y="805"/>
                    </a:lnTo>
                    <a:lnTo>
                      <a:pt x="161" y="18"/>
                    </a:lnTo>
                    <a:lnTo>
                      <a:pt x="1332" y="88"/>
                    </a:lnTo>
                    <a:lnTo>
                      <a:pt x="1316" y="164"/>
                    </a:lnTo>
                    <a:lnTo>
                      <a:pt x="1333" y="164"/>
                    </a:lnTo>
                    <a:lnTo>
                      <a:pt x="1349" y="82"/>
                    </a:lnTo>
                    <a:lnTo>
                      <a:pt x="1349" y="78"/>
                    </a:lnTo>
                    <a:lnTo>
                      <a:pt x="1342" y="73"/>
                    </a:lnTo>
                    <a:lnTo>
                      <a:pt x="148" y="0"/>
                    </a:lnTo>
                    <a:lnTo>
                      <a:pt x="0" y="818"/>
                    </a:lnTo>
                    <a:lnTo>
                      <a:pt x="1158" y="994"/>
                    </a:lnTo>
                    <a:lnTo>
                      <a:pt x="1333" y="164"/>
                    </a:lnTo>
                    <a:lnTo>
                      <a:pt x="1316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Freeform 36">
                <a:extLst>
                  <a:ext uri="{FF2B5EF4-FFF2-40B4-BE49-F238E27FC236}">
                    <a16:creationId xmlns:a16="http://schemas.microsoft.com/office/drawing/2014/main" id="{B96DBC4A-6C43-E5B5-2E54-86D9306E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553"/>
                <a:ext cx="105" cy="57"/>
              </a:xfrm>
              <a:custGeom>
                <a:avLst/>
                <a:gdLst>
                  <a:gd name="T0" fmla="*/ 47 w 206"/>
                  <a:gd name="T1" fmla="*/ 0 h 118"/>
                  <a:gd name="T2" fmla="*/ 36 w 206"/>
                  <a:gd name="T3" fmla="*/ 19 h 118"/>
                  <a:gd name="T4" fmla="*/ 38 w 206"/>
                  <a:gd name="T5" fmla="*/ 0 h 118"/>
                  <a:gd name="T6" fmla="*/ 34 w 206"/>
                  <a:gd name="T7" fmla="*/ 0 h 118"/>
                  <a:gd name="T8" fmla="*/ 32 w 206"/>
                  <a:gd name="T9" fmla="*/ 25 h 118"/>
                  <a:gd name="T10" fmla="*/ 0 w 206"/>
                  <a:gd name="T11" fmla="*/ 15 h 118"/>
                  <a:gd name="T12" fmla="*/ 0 w 206"/>
                  <a:gd name="T13" fmla="*/ 19 h 118"/>
                  <a:gd name="T14" fmla="*/ 35 w 206"/>
                  <a:gd name="T15" fmla="*/ 30 h 118"/>
                  <a:gd name="T16" fmla="*/ 52 w 206"/>
                  <a:gd name="T17" fmla="*/ 0 h 118"/>
                  <a:gd name="T18" fmla="*/ 47 w 206"/>
                  <a:gd name="T19" fmla="*/ 0 h 1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6" h="118">
                    <a:moveTo>
                      <a:pt x="187" y="0"/>
                    </a:moveTo>
                    <a:lnTo>
                      <a:pt x="144" y="75"/>
                    </a:lnTo>
                    <a:lnTo>
                      <a:pt x="149" y="0"/>
                    </a:lnTo>
                    <a:lnTo>
                      <a:pt x="133" y="0"/>
                    </a:lnTo>
                    <a:lnTo>
                      <a:pt x="126" y="98"/>
                    </a:lnTo>
                    <a:lnTo>
                      <a:pt x="0" y="57"/>
                    </a:lnTo>
                    <a:lnTo>
                      <a:pt x="0" y="74"/>
                    </a:lnTo>
                    <a:lnTo>
                      <a:pt x="137" y="118"/>
                    </a:lnTo>
                    <a:lnTo>
                      <a:pt x="206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Freeform 37">
                <a:extLst>
                  <a:ext uri="{FF2B5EF4-FFF2-40B4-BE49-F238E27FC236}">
                    <a16:creationId xmlns:a16="http://schemas.microsoft.com/office/drawing/2014/main" id="{DF373751-7058-DFEC-6680-3F6FC027B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2147"/>
                <a:ext cx="905" cy="444"/>
              </a:xfrm>
              <a:custGeom>
                <a:avLst/>
                <a:gdLst>
                  <a:gd name="T0" fmla="*/ 136 w 1812"/>
                  <a:gd name="T1" fmla="*/ 0 h 886"/>
                  <a:gd name="T2" fmla="*/ 0 w 1812"/>
                  <a:gd name="T3" fmla="*/ 88 h 886"/>
                  <a:gd name="T4" fmla="*/ 1 w 1812"/>
                  <a:gd name="T5" fmla="*/ 115 h 886"/>
                  <a:gd name="T6" fmla="*/ 331 w 1812"/>
                  <a:gd name="T7" fmla="*/ 222 h 886"/>
                  <a:gd name="T8" fmla="*/ 331 w 1812"/>
                  <a:gd name="T9" fmla="*/ 218 h 886"/>
                  <a:gd name="T10" fmla="*/ 5 w 1812"/>
                  <a:gd name="T11" fmla="*/ 112 h 886"/>
                  <a:gd name="T12" fmla="*/ 3 w 1812"/>
                  <a:gd name="T13" fmla="*/ 92 h 886"/>
                  <a:gd name="T14" fmla="*/ 331 w 1812"/>
                  <a:gd name="T15" fmla="*/ 185 h 886"/>
                  <a:gd name="T16" fmla="*/ 331 w 1812"/>
                  <a:gd name="T17" fmla="*/ 181 h 886"/>
                  <a:gd name="T18" fmla="*/ 6 w 1812"/>
                  <a:gd name="T19" fmla="*/ 89 h 886"/>
                  <a:gd name="T20" fmla="*/ 137 w 1812"/>
                  <a:gd name="T21" fmla="*/ 5 h 886"/>
                  <a:gd name="T22" fmla="*/ 447 w 1812"/>
                  <a:gd name="T23" fmla="*/ 60 h 886"/>
                  <a:gd name="T24" fmla="*/ 366 w 1812"/>
                  <a:gd name="T25" fmla="*/ 190 h 886"/>
                  <a:gd name="T26" fmla="*/ 331 w 1812"/>
                  <a:gd name="T27" fmla="*/ 181 h 886"/>
                  <a:gd name="T28" fmla="*/ 331 w 1812"/>
                  <a:gd name="T29" fmla="*/ 185 h 886"/>
                  <a:gd name="T30" fmla="*/ 365 w 1812"/>
                  <a:gd name="T31" fmla="*/ 194 h 886"/>
                  <a:gd name="T32" fmla="*/ 364 w 1812"/>
                  <a:gd name="T33" fmla="*/ 203 h 886"/>
                  <a:gd name="T34" fmla="*/ 368 w 1812"/>
                  <a:gd name="T35" fmla="*/ 203 h 886"/>
                  <a:gd name="T36" fmla="*/ 369 w 1812"/>
                  <a:gd name="T37" fmla="*/ 194 h 886"/>
                  <a:gd name="T38" fmla="*/ 448 w 1812"/>
                  <a:gd name="T39" fmla="*/ 66 h 886"/>
                  <a:gd name="T40" fmla="*/ 447 w 1812"/>
                  <a:gd name="T41" fmla="*/ 87 h 886"/>
                  <a:gd name="T42" fmla="*/ 378 w 1812"/>
                  <a:gd name="T43" fmla="*/ 203 h 886"/>
                  <a:gd name="T44" fmla="*/ 382 w 1812"/>
                  <a:gd name="T45" fmla="*/ 203 h 886"/>
                  <a:gd name="T46" fmla="*/ 451 w 1812"/>
                  <a:gd name="T47" fmla="*/ 88 h 886"/>
                  <a:gd name="T48" fmla="*/ 452 w 1812"/>
                  <a:gd name="T49" fmla="*/ 57 h 886"/>
                  <a:gd name="T50" fmla="*/ 136 w 1812"/>
                  <a:gd name="T51" fmla="*/ 0 h 8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812" h="886">
                    <a:moveTo>
                      <a:pt x="545" y="0"/>
                    </a:moveTo>
                    <a:lnTo>
                      <a:pt x="0" y="350"/>
                    </a:lnTo>
                    <a:lnTo>
                      <a:pt x="5" y="460"/>
                    </a:lnTo>
                    <a:lnTo>
                      <a:pt x="1326" y="886"/>
                    </a:lnTo>
                    <a:lnTo>
                      <a:pt x="1326" y="869"/>
                    </a:lnTo>
                    <a:lnTo>
                      <a:pt x="20" y="448"/>
                    </a:lnTo>
                    <a:lnTo>
                      <a:pt x="15" y="368"/>
                    </a:lnTo>
                    <a:lnTo>
                      <a:pt x="1326" y="737"/>
                    </a:lnTo>
                    <a:lnTo>
                      <a:pt x="1326" y="721"/>
                    </a:lnTo>
                    <a:lnTo>
                      <a:pt x="26" y="355"/>
                    </a:lnTo>
                    <a:lnTo>
                      <a:pt x="549" y="17"/>
                    </a:lnTo>
                    <a:lnTo>
                      <a:pt x="1790" y="240"/>
                    </a:lnTo>
                    <a:lnTo>
                      <a:pt x="1466" y="760"/>
                    </a:lnTo>
                    <a:lnTo>
                      <a:pt x="1326" y="721"/>
                    </a:lnTo>
                    <a:lnTo>
                      <a:pt x="1326" y="737"/>
                    </a:lnTo>
                    <a:lnTo>
                      <a:pt x="1462" y="776"/>
                    </a:lnTo>
                    <a:lnTo>
                      <a:pt x="1459" y="812"/>
                    </a:lnTo>
                    <a:lnTo>
                      <a:pt x="1475" y="812"/>
                    </a:lnTo>
                    <a:lnTo>
                      <a:pt x="1478" y="773"/>
                    </a:lnTo>
                    <a:lnTo>
                      <a:pt x="1793" y="264"/>
                    </a:lnTo>
                    <a:lnTo>
                      <a:pt x="1790" y="345"/>
                    </a:lnTo>
                    <a:lnTo>
                      <a:pt x="1513" y="812"/>
                    </a:lnTo>
                    <a:lnTo>
                      <a:pt x="1532" y="812"/>
                    </a:lnTo>
                    <a:lnTo>
                      <a:pt x="1805" y="349"/>
                    </a:lnTo>
                    <a:lnTo>
                      <a:pt x="1812" y="227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Freeform 38">
                <a:extLst>
                  <a:ext uri="{FF2B5EF4-FFF2-40B4-BE49-F238E27FC236}">
                    <a16:creationId xmlns:a16="http://schemas.microsoft.com/office/drawing/2014/main" id="{98AE43AA-EC79-8D30-7B7C-614F73F82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" y="2241"/>
                <a:ext cx="36" cy="24"/>
              </a:xfrm>
              <a:custGeom>
                <a:avLst/>
                <a:gdLst>
                  <a:gd name="T0" fmla="*/ 9 w 72"/>
                  <a:gd name="T1" fmla="*/ 12 h 45"/>
                  <a:gd name="T2" fmla="*/ 11 w 72"/>
                  <a:gd name="T3" fmla="*/ 12 h 45"/>
                  <a:gd name="T4" fmla="*/ 13 w 72"/>
                  <a:gd name="T5" fmla="*/ 11 h 45"/>
                  <a:gd name="T6" fmla="*/ 14 w 72"/>
                  <a:gd name="T7" fmla="*/ 11 h 45"/>
                  <a:gd name="T8" fmla="*/ 16 w 72"/>
                  <a:gd name="T9" fmla="*/ 10 h 45"/>
                  <a:gd name="T10" fmla="*/ 17 w 72"/>
                  <a:gd name="T11" fmla="*/ 9 h 45"/>
                  <a:gd name="T12" fmla="*/ 18 w 72"/>
                  <a:gd name="T13" fmla="*/ 8 h 45"/>
                  <a:gd name="T14" fmla="*/ 18 w 72"/>
                  <a:gd name="T15" fmla="*/ 7 h 45"/>
                  <a:gd name="T16" fmla="*/ 18 w 72"/>
                  <a:gd name="T17" fmla="*/ 6 h 45"/>
                  <a:gd name="T18" fmla="*/ 18 w 72"/>
                  <a:gd name="T19" fmla="*/ 5 h 45"/>
                  <a:gd name="T20" fmla="*/ 18 w 72"/>
                  <a:gd name="T21" fmla="*/ 4 h 45"/>
                  <a:gd name="T22" fmla="*/ 17 w 72"/>
                  <a:gd name="T23" fmla="*/ 3 h 45"/>
                  <a:gd name="T24" fmla="*/ 16 w 72"/>
                  <a:gd name="T25" fmla="*/ 2 h 45"/>
                  <a:gd name="T26" fmla="*/ 14 w 72"/>
                  <a:gd name="T27" fmla="*/ 1 h 45"/>
                  <a:gd name="T28" fmla="*/ 13 w 72"/>
                  <a:gd name="T29" fmla="*/ 1 h 45"/>
                  <a:gd name="T30" fmla="*/ 11 w 72"/>
                  <a:gd name="T31" fmla="*/ 0 h 45"/>
                  <a:gd name="T32" fmla="*/ 10 w 72"/>
                  <a:gd name="T33" fmla="*/ 0 h 45"/>
                  <a:gd name="T34" fmla="*/ 8 w 72"/>
                  <a:gd name="T35" fmla="*/ 0 h 45"/>
                  <a:gd name="T36" fmla="*/ 6 w 72"/>
                  <a:gd name="T37" fmla="*/ 1 h 45"/>
                  <a:gd name="T38" fmla="*/ 4 w 72"/>
                  <a:gd name="T39" fmla="*/ 1 h 45"/>
                  <a:gd name="T40" fmla="*/ 3 w 72"/>
                  <a:gd name="T41" fmla="*/ 2 h 45"/>
                  <a:gd name="T42" fmla="*/ 2 w 72"/>
                  <a:gd name="T43" fmla="*/ 3 h 45"/>
                  <a:gd name="T44" fmla="*/ 1 w 72"/>
                  <a:gd name="T45" fmla="*/ 3 h 45"/>
                  <a:gd name="T46" fmla="*/ 1 w 72"/>
                  <a:gd name="T47" fmla="*/ 5 h 45"/>
                  <a:gd name="T48" fmla="*/ 0 w 72"/>
                  <a:gd name="T49" fmla="*/ 6 h 45"/>
                  <a:gd name="T50" fmla="*/ 1 w 72"/>
                  <a:gd name="T51" fmla="*/ 7 h 45"/>
                  <a:gd name="T52" fmla="*/ 1 w 72"/>
                  <a:gd name="T53" fmla="*/ 8 h 45"/>
                  <a:gd name="T54" fmla="*/ 2 w 72"/>
                  <a:gd name="T55" fmla="*/ 9 h 45"/>
                  <a:gd name="T56" fmla="*/ 3 w 72"/>
                  <a:gd name="T57" fmla="*/ 10 h 45"/>
                  <a:gd name="T58" fmla="*/ 4 w 72"/>
                  <a:gd name="T59" fmla="*/ 10 h 45"/>
                  <a:gd name="T60" fmla="*/ 6 w 72"/>
                  <a:gd name="T61" fmla="*/ 11 h 45"/>
                  <a:gd name="T62" fmla="*/ 8 w 72"/>
                  <a:gd name="T63" fmla="*/ 11 h 45"/>
                  <a:gd name="T64" fmla="*/ 9 w 72"/>
                  <a:gd name="T65" fmla="*/ 12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2" h="45">
                    <a:moveTo>
                      <a:pt x="36" y="45"/>
                    </a:moveTo>
                    <a:lnTo>
                      <a:pt x="44" y="45"/>
                    </a:lnTo>
                    <a:lnTo>
                      <a:pt x="51" y="43"/>
                    </a:lnTo>
                    <a:lnTo>
                      <a:pt x="56" y="41"/>
                    </a:lnTo>
                    <a:lnTo>
                      <a:pt x="62" y="39"/>
                    </a:lnTo>
                    <a:lnTo>
                      <a:pt x="67" y="35"/>
                    </a:lnTo>
                    <a:lnTo>
                      <a:pt x="70" y="32"/>
                    </a:lnTo>
                    <a:lnTo>
                      <a:pt x="71" y="27"/>
                    </a:lnTo>
                    <a:lnTo>
                      <a:pt x="72" y="23"/>
                    </a:lnTo>
                    <a:lnTo>
                      <a:pt x="71" y="18"/>
                    </a:lnTo>
                    <a:lnTo>
                      <a:pt x="70" y="14"/>
                    </a:lnTo>
                    <a:lnTo>
                      <a:pt x="67" y="10"/>
                    </a:lnTo>
                    <a:lnTo>
                      <a:pt x="62" y="7"/>
                    </a:lnTo>
                    <a:lnTo>
                      <a:pt x="56" y="3"/>
                    </a:lnTo>
                    <a:lnTo>
                      <a:pt x="51" y="2"/>
                    </a:lnTo>
                    <a:lnTo>
                      <a:pt x="44" y="0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3" y="1"/>
                    </a:lnTo>
                    <a:lnTo>
                      <a:pt x="16" y="3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2" y="30"/>
                    </a:lnTo>
                    <a:lnTo>
                      <a:pt x="6" y="33"/>
                    </a:lnTo>
                    <a:lnTo>
                      <a:pt x="10" y="37"/>
                    </a:lnTo>
                    <a:lnTo>
                      <a:pt x="16" y="40"/>
                    </a:lnTo>
                    <a:lnTo>
                      <a:pt x="22" y="42"/>
                    </a:lnTo>
                    <a:lnTo>
                      <a:pt x="29" y="43"/>
                    </a:lnTo>
                    <a:lnTo>
                      <a:pt x="36" y="45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Freeform 39">
                <a:extLst>
                  <a:ext uri="{FF2B5EF4-FFF2-40B4-BE49-F238E27FC236}">
                    <a16:creationId xmlns:a16="http://schemas.microsoft.com/office/drawing/2014/main" id="{3DAD987F-0049-EA30-2D8B-220C3E195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2258"/>
                <a:ext cx="37" cy="23"/>
              </a:xfrm>
              <a:custGeom>
                <a:avLst/>
                <a:gdLst>
                  <a:gd name="T0" fmla="*/ 10 w 74"/>
                  <a:gd name="T1" fmla="*/ 12 h 46"/>
                  <a:gd name="T2" fmla="*/ 11 w 74"/>
                  <a:gd name="T3" fmla="*/ 12 h 46"/>
                  <a:gd name="T4" fmla="*/ 13 w 74"/>
                  <a:gd name="T5" fmla="*/ 12 h 46"/>
                  <a:gd name="T6" fmla="*/ 15 w 74"/>
                  <a:gd name="T7" fmla="*/ 11 h 46"/>
                  <a:gd name="T8" fmla="*/ 16 w 74"/>
                  <a:gd name="T9" fmla="*/ 11 h 46"/>
                  <a:gd name="T10" fmla="*/ 17 w 74"/>
                  <a:gd name="T11" fmla="*/ 10 h 46"/>
                  <a:gd name="T12" fmla="*/ 18 w 74"/>
                  <a:gd name="T13" fmla="*/ 9 h 46"/>
                  <a:gd name="T14" fmla="*/ 19 w 74"/>
                  <a:gd name="T15" fmla="*/ 8 h 46"/>
                  <a:gd name="T16" fmla="*/ 19 w 74"/>
                  <a:gd name="T17" fmla="*/ 7 h 46"/>
                  <a:gd name="T18" fmla="*/ 19 w 74"/>
                  <a:gd name="T19" fmla="*/ 5 h 46"/>
                  <a:gd name="T20" fmla="*/ 18 w 74"/>
                  <a:gd name="T21" fmla="*/ 4 h 46"/>
                  <a:gd name="T22" fmla="*/ 17 w 74"/>
                  <a:gd name="T23" fmla="*/ 3 h 46"/>
                  <a:gd name="T24" fmla="*/ 16 w 74"/>
                  <a:gd name="T25" fmla="*/ 2 h 46"/>
                  <a:gd name="T26" fmla="*/ 15 w 74"/>
                  <a:gd name="T27" fmla="*/ 2 h 46"/>
                  <a:gd name="T28" fmla="*/ 13 w 74"/>
                  <a:gd name="T29" fmla="*/ 1 h 46"/>
                  <a:gd name="T30" fmla="*/ 12 w 74"/>
                  <a:gd name="T31" fmla="*/ 1 h 46"/>
                  <a:gd name="T32" fmla="*/ 10 w 74"/>
                  <a:gd name="T33" fmla="*/ 0 h 46"/>
                  <a:gd name="T34" fmla="*/ 8 w 74"/>
                  <a:gd name="T35" fmla="*/ 0 h 46"/>
                  <a:gd name="T36" fmla="*/ 6 w 74"/>
                  <a:gd name="T37" fmla="*/ 1 h 46"/>
                  <a:gd name="T38" fmla="*/ 5 w 74"/>
                  <a:gd name="T39" fmla="*/ 1 h 46"/>
                  <a:gd name="T40" fmla="*/ 3 w 74"/>
                  <a:gd name="T41" fmla="*/ 2 h 46"/>
                  <a:gd name="T42" fmla="*/ 2 w 74"/>
                  <a:gd name="T43" fmla="*/ 3 h 46"/>
                  <a:gd name="T44" fmla="*/ 1 w 74"/>
                  <a:gd name="T45" fmla="*/ 4 h 46"/>
                  <a:gd name="T46" fmla="*/ 1 w 74"/>
                  <a:gd name="T47" fmla="*/ 5 h 46"/>
                  <a:gd name="T48" fmla="*/ 0 w 74"/>
                  <a:gd name="T49" fmla="*/ 6 h 46"/>
                  <a:gd name="T50" fmla="*/ 1 w 74"/>
                  <a:gd name="T51" fmla="*/ 7 h 46"/>
                  <a:gd name="T52" fmla="*/ 1 w 74"/>
                  <a:gd name="T53" fmla="*/ 8 h 46"/>
                  <a:gd name="T54" fmla="*/ 2 w 74"/>
                  <a:gd name="T55" fmla="*/ 9 h 46"/>
                  <a:gd name="T56" fmla="*/ 3 w 74"/>
                  <a:gd name="T57" fmla="*/ 10 h 46"/>
                  <a:gd name="T58" fmla="*/ 4 w 74"/>
                  <a:gd name="T59" fmla="*/ 11 h 46"/>
                  <a:gd name="T60" fmla="*/ 6 w 74"/>
                  <a:gd name="T61" fmla="*/ 11 h 46"/>
                  <a:gd name="T62" fmla="*/ 8 w 74"/>
                  <a:gd name="T63" fmla="*/ 12 h 46"/>
                  <a:gd name="T64" fmla="*/ 10 w 74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4" h="46">
                    <a:moveTo>
                      <a:pt x="37" y="46"/>
                    </a:moveTo>
                    <a:lnTo>
                      <a:pt x="44" y="46"/>
                    </a:lnTo>
                    <a:lnTo>
                      <a:pt x="51" y="45"/>
                    </a:lnTo>
                    <a:lnTo>
                      <a:pt x="58" y="43"/>
                    </a:lnTo>
                    <a:lnTo>
                      <a:pt x="63" y="41"/>
                    </a:lnTo>
                    <a:lnTo>
                      <a:pt x="67" y="37"/>
                    </a:lnTo>
                    <a:lnTo>
                      <a:pt x="71" y="34"/>
                    </a:lnTo>
                    <a:lnTo>
                      <a:pt x="73" y="29"/>
                    </a:lnTo>
                    <a:lnTo>
                      <a:pt x="74" y="25"/>
                    </a:lnTo>
                    <a:lnTo>
                      <a:pt x="73" y="20"/>
                    </a:lnTo>
                    <a:lnTo>
                      <a:pt x="72" y="15"/>
                    </a:lnTo>
                    <a:lnTo>
                      <a:pt x="68" y="12"/>
                    </a:lnTo>
                    <a:lnTo>
                      <a:pt x="64" y="8"/>
                    </a:lnTo>
                    <a:lnTo>
                      <a:pt x="58" y="5"/>
                    </a:lnTo>
                    <a:lnTo>
                      <a:pt x="52" y="3"/>
                    </a:lnTo>
                    <a:lnTo>
                      <a:pt x="45" y="2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3"/>
                    </a:lnTo>
                    <a:lnTo>
                      <a:pt x="18" y="4"/>
                    </a:lnTo>
                    <a:lnTo>
                      <a:pt x="12" y="7"/>
                    </a:lnTo>
                    <a:lnTo>
                      <a:pt x="7" y="11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2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9" y="46"/>
                    </a:lnTo>
                    <a:lnTo>
                      <a:pt x="37" y="46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Freeform 40">
                <a:extLst>
                  <a:ext uri="{FF2B5EF4-FFF2-40B4-BE49-F238E27FC236}">
                    <a16:creationId xmlns:a16="http://schemas.microsoft.com/office/drawing/2014/main" id="{63533547-7048-8EE7-92DB-44E2EE875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" y="2278"/>
                <a:ext cx="38" cy="24"/>
              </a:xfrm>
              <a:custGeom>
                <a:avLst/>
                <a:gdLst>
                  <a:gd name="T0" fmla="*/ 10 w 75"/>
                  <a:gd name="T1" fmla="*/ 12 h 46"/>
                  <a:gd name="T2" fmla="*/ 12 w 75"/>
                  <a:gd name="T3" fmla="*/ 12 h 46"/>
                  <a:gd name="T4" fmla="*/ 13 w 75"/>
                  <a:gd name="T5" fmla="*/ 12 h 46"/>
                  <a:gd name="T6" fmla="*/ 15 w 75"/>
                  <a:gd name="T7" fmla="*/ 11 h 46"/>
                  <a:gd name="T8" fmla="*/ 16 w 75"/>
                  <a:gd name="T9" fmla="*/ 11 h 46"/>
                  <a:gd name="T10" fmla="*/ 17 w 75"/>
                  <a:gd name="T11" fmla="*/ 10 h 46"/>
                  <a:gd name="T12" fmla="*/ 18 w 75"/>
                  <a:gd name="T13" fmla="*/ 9 h 46"/>
                  <a:gd name="T14" fmla="*/ 19 w 75"/>
                  <a:gd name="T15" fmla="*/ 8 h 46"/>
                  <a:gd name="T16" fmla="*/ 19 w 75"/>
                  <a:gd name="T17" fmla="*/ 6 h 46"/>
                  <a:gd name="T18" fmla="*/ 19 w 75"/>
                  <a:gd name="T19" fmla="*/ 5 h 46"/>
                  <a:gd name="T20" fmla="*/ 18 w 75"/>
                  <a:gd name="T21" fmla="*/ 4 h 46"/>
                  <a:gd name="T22" fmla="*/ 18 w 75"/>
                  <a:gd name="T23" fmla="*/ 3 h 46"/>
                  <a:gd name="T24" fmla="*/ 16 w 75"/>
                  <a:gd name="T25" fmla="*/ 2 h 46"/>
                  <a:gd name="T26" fmla="*/ 15 w 75"/>
                  <a:gd name="T27" fmla="*/ 1 h 46"/>
                  <a:gd name="T28" fmla="*/ 14 w 75"/>
                  <a:gd name="T29" fmla="*/ 1 h 46"/>
                  <a:gd name="T30" fmla="*/ 12 w 75"/>
                  <a:gd name="T31" fmla="*/ 0 h 46"/>
                  <a:gd name="T32" fmla="*/ 10 w 75"/>
                  <a:gd name="T33" fmla="*/ 0 h 46"/>
                  <a:gd name="T34" fmla="*/ 8 w 75"/>
                  <a:gd name="T35" fmla="*/ 0 h 46"/>
                  <a:gd name="T36" fmla="*/ 6 w 75"/>
                  <a:gd name="T37" fmla="*/ 1 h 46"/>
                  <a:gd name="T38" fmla="*/ 5 w 75"/>
                  <a:gd name="T39" fmla="*/ 1 h 46"/>
                  <a:gd name="T40" fmla="*/ 3 w 75"/>
                  <a:gd name="T41" fmla="*/ 2 h 46"/>
                  <a:gd name="T42" fmla="*/ 2 w 75"/>
                  <a:gd name="T43" fmla="*/ 3 h 46"/>
                  <a:gd name="T44" fmla="*/ 1 w 75"/>
                  <a:gd name="T45" fmla="*/ 4 h 46"/>
                  <a:gd name="T46" fmla="*/ 1 w 75"/>
                  <a:gd name="T47" fmla="*/ 5 h 46"/>
                  <a:gd name="T48" fmla="*/ 0 w 75"/>
                  <a:gd name="T49" fmla="*/ 6 h 46"/>
                  <a:gd name="T50" fmla="*/ 1 w 75"/>
                  <a:gd name="T51" fmla="*/ 7 h 46"/>
                  <a:gd name="T52" fmla="*/ 1 w 75"/>
                  <a:gd name="T53" fmla="*/ 8 h 46"/>
                  <a:gd name="T54" fmla="*/ 2 w 75"/>
                  <a:gd name="T55" fmla="*/ 9 h 46"/>
                  <a:gd name="T56" fmla="*/ 3 w 75"/>
                  <a:gd name="T57" fmla="*/ 10 h 46"/>
                  <a:gd name="T58" fmla="*/ 4 w 75"/>
                  <a:gd name="T59" fmla="*/ 11 h 46"/>
                  <a:gd name="T60" fmla="*/ 6 w 75"/>
                  <a:gd name="T61" fmla="*/ 11 h 46"/>
                  <a:gd name="T62" fmla="*/ 7 w 75"/>
                  <a:gd name="T63" fmla="*/ 12 h 46"/>
                  <a:gd name="T64" fmla="*/ 10 w 75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5" h="46">
                    <a:moveTo>
                      <a:pt x="37" y="46"/>
                    </a:moveTo>
                    <a:lnTo>
                      <a:pt x="45" y="46"/>
                    </a:lnTo>
                    <a:lnTo>
                      <a:pt x="52" y="45"/>
                    </a:lnTo>
                    <a:lnTo>
                      <a:pt x="57" y="43"/>
                    </a:lnTo>
                    <a:lnTo>
                      <a:pt x="63" y="41"/>
                    </a:lnTo>
                    <a:lnTo>
                      <a:pt x="68" y="37"/>
                    </a:lnTo>
                    <a:lnTo>
                      <a:pt x="71" y="34"/>
                    </a:lnTo>
                    <a:lnTo>
                      <a:pt x="73" y="29"/>
                    </a:lnTo>
                    <a:lnTo>
                      <a:pt x="75" y="24"/>
                    </a:lnTo>
                    <a:lnTo>
                      <a:pt x="73" y="20"/>
                    </a:lnTo>
                    <a:lnTo>
                      <a:pt x="72" y="15"/>
                    </a:lnTo>
                    <a:lnTo>
                      <a:pt x="69" y="11"/>
                    </a:lnTo>
                    <a:lnTo>
                      <a:pt x="64" y="7"/>
                    </a:lnTo>
                    <a:lnTo>
                      <a:pt x="58" y="4"/>
                    </a:lnTo>
                    <a:lnTo>
                      <a:pt x="53" y="3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1"/>
                    </a:lnTo>
                    <a:lnTo>
                      <a:pt x="17" y="4"/>
                    </a:lnTo>
                    <a:lnTo>
                      <a:pt x="11" y="6"/>
                    </a:lnTo>
                    <a:lnTo>
                      <a:pt x="7" y="9"/>
                    </a:lnTo>
                    <a:lnTo>
                      <a:pt x="3" y="13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2" y="31"/>
                    </a:lnTo>
                    <a:lnTo>
                      <a:pt x="5" y="35"/>
                    </a:lnTo>
                    <a:lnTo>
                      <a:pt x="10" y="39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8" y="46"/>
                    </a:lnTo>
                    <a:lnTo>
                      <a:pt x="37" y="46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Freeform 41">
                <a:extLst>
                  <a:ext uri="{FF2B5EF4-FFF2-40B4-BE49-F238E27FC236}">
                    <a16:creationId xmlns:a16="http://schemas.microsoft.com/office/drawing/2014/main" id="{AEEA325A-6E66-8440-C022-19674E675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295"/>
                <a:ext cx="38" cy="23"/>
              </a:xfrm>
              <a:custGeom>
                <a:avLst/>
                <a:gdLst>
                  <a:gd name="T0" fmla="*/ 10 w 76"/>
                  <a:gd name="T1" fmla="*/ 12 h 46"/>
                  <a:gd name="T2" fmla="*/ 12 w 76"/>
                  <a:gd name="T3" fmla="*/ 12 h 46"/>
                  <a:gd name="T4" fmla="*/ 14 w 76"/>
                  <a:gd name="T5" fmla="*/ 12 h 46"/>
                  <a:gd name="T6" fmla="*/ 15 w 76"/>
                  <a:gd name="T7" fmla="*/ 11 h 46"/>
                  <a:gd name="T8" fmla="*/ 17 w 76"/>
                  <a:gd name="T9" fmla="*/ 10 h 46"/>
                  <a:gd name="T10" fmla="*/ 18 w 76"/>
                  <a:gd name="T11" fmla="*/ 10 h 46"/>
                  <a:gd name="T12" fmla="*/ 19 w 76"/>
                  <a:gd name="T13" fmla="*/ 8 h 46"/>
                  <a:gd name="T14" fmla="*/ 19 w 76"/>
                  <a:gd name="T15" fmla="*/ 7 h 46"/>
                  <a:gd name="T16" fmla="*/ 19 w 76"/>
                  <a:gd name="T17" fmla="*/ 6 h 46"/>
                  <a:gd name="T18" fmla="*/ 19 w 76"/>
                  <a:gd name="T19" fmla="*/ 5 h 46"/>
                  <a:gd name="T20" fmla="*/ 19 w 76"/>
                  <a:gd name="T21" fmla="*/ 4 h 46"/>
                  <a:gd name="T22" fmla="*/ 18 w 76"/>
                  <a:gd name="T23" fmla="*/ 3 h 46"/>
                  <a:gd name="T24" fmla="*/ 17 w 76"/>
                  <a:gd name="T25" fmla="*/ 2 h 46"/>
                  <a:gd name="T26" fmla="*/ 15 w 76"/>
                  <a:gd name="T27" fmla="*/ 1 h 46"/>
                  <a:gd name="T28" fmla="*/ 14 w 76"/>
                  <a:gd name="T29" fmla="*/ 1 h 46"/>
                  <a:gd name="T30" fmla="*/ 12 w 76"/>
                  <a:gd name="T31" fmla="*/ 0 h 46"/>
                  <a:gd name="T32" fmla="*/ 10 w 76"/>
                  <a:gd name="T33" fmla="*/ 0 h 46"/>
                  <a:gd name="T34" fmla="*/ 8 w 76"/>
                  <a:gd name="T35" fmla="*/ 0 h 46"/>
                  <a:gd name="T36" fmla="*/ 6 w 76"/>
                  <a:gd name="T37" fmla="*/ 1 h 46"/>
                  <a:gd name="T38" fmla="*/ 5 w 76"/>
                  <a:gd name="T39" fmla="*/ 1 h 46"/>
                  <a:gd name="T40" fmla="*/ 3 w 76"/>
                  <a:gd name="T41" fmla="*/ 2 h 46"/>
                  <a:gd name="T42" fmla="*/ 2 w 76"/>
                  <a:gd name="T43" fmla="*/ 3 h 46"/>
                  <a:gd name="T44" fmla="*/ 1 w 76"/>
                  <a:gd name="T45" fmla="*/ 4 h 46"/>
                  <a:gd name="T46" fmla="*/ 1 w 76"/>
                  <a:gd name="T47" fmla="*/ 5 h 46"/>
                  <a:gd name="T48" fmla="*/ 0 w 76"/>
                  <a:gd name="T49" fmla="*/ 6 h 46"/>
                  <a:gd name="T50" fmla="*/ 1 w 76"/>
                  <a:gd name="T51" fmla="*/ 7 h 46"/>
                  <a:gd name="T52" fmla="*/ 1 w 76"/>
                  <a:gd name="T53" fmla="*/ 8 h 46"/>
                  <a:gd name="T54" fmla="*/ 2 w 76"/>
                  <a:gd name="T55" fmla="*/ 9 h 46"/>
                  <a:gd name="T56" fmla="*/ 3 w 76"/>
                  <a:gd name="T57" fmla="*/ 10 h 46"/>
                  <a:gd name="T58" fmla="*/ 5 w 76"/>
                  <a:gd name="T59" fmla="*/ 11 h 46"/>
                  <a:gd name="T60" fmla="*/ 6 w 76"/>
                  <a:gd name="T61" fmla="*/ 11 h 46"/>
                  <a:gd name="T62" fmla="*/ 8 w 76"/>
                  <a:gd name="T63" fmla="*/ 12 h 46"/>
                  <a:gd name="T64" fmla="*/ 10 w 76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6" h="46">
                    <a:moveTo>
                      <a:pt x="38" y="46"/>
                    </a:moveTo>
                    <a:lnTo>
                      <a:pt x="46" y="46"/>
                    </a:lnTo>
                    <a:lnTo>
                      <a:pt x="53" y="45"/>
                    </a:lnTo>
                    <a:lnTo>
                      <a:pt x="59" y="43"/>
                    </a:lnTo>
                    <a:lnTo>
                      <a:pt x="65" y="39"/>
                    </a:lnTo>
                    <a:lnTo>
                      <a:pt x="69" y="37"/>
                    </a:lnTo>
                    <a:lnTo>
                      <a:pt x="73" y="32"/>
                    </a:lnTo>
                    <a:lnTo>
                      <a:pt x="75" y="28"/>
                    </a:lnTo>
                    <a:lnTo>
                      <a:pt x="76" y="23"/>
                    </a:lnTo>
                    <a:lnTo>
                      <a:pt x="75" y="19"/>
                    </a:lnTo>
                    <a:lnTo>
                      <a:pt x="74" y="14"/>
                    </a:lnTo>
                    <a:lnTo>
                      <a:pt x="70" y="10"/>
                    </a:lnTo>
                    <a:lnTo>
                      <a:pt x="66" y="7"/>
                    </a:lnTo>
                    <a:lnTo>
                      <a:pt x="60" y="4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1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4" y="31"/>
                    </a:lnTo>
                    <a:lnTo>
                      <a:pt x="7" y="35"/>
                    </a:lnTo>
                    <a:lnTo>
                      <a:pt x="12" y="39"/>
                    </a:lnTo>
                    <a:lnTo>
                      <a:pt x="17" y="42"/>
                    </a:lnTo>
                    <a:lnTo>
                      <a:pt x="23" y="44"/>
                    </a:lnTo>
                    <a:lnTo>
                      <a:pt x="30" y="46"/>
                    </a:lnTo>
                    <a:lnTo>
                      <a:pt x="38" y="46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Freeform 42">
                <a:extLst>
                  <a:ext uri="{FF2B5EF4-FFF2-40B4-BE49-F238E27FC236}">
                    <a16:creationId xmlns:a16="http://schemas.microsoft.com/office/drawing/2014/main" id="{842541AE-7421-4F68-640B-42A7671A4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" y="2313"/>
                <a:ext cx="38" cy="24"/>
              </a:xfrm>
              <a:custGeom>
                <a:avLst/>
                <a:gdLst>
                  <a:gd name="T0" fmla="*/ 9 w 77"/>
                  <a:gd name="T1" fmla="*/ 12 h 47"/>
                  <a:gd name="T2" fmla="*/ 11 w 77"/>
                  <a:gd name="T3" fmla="*/ 12 h 47"/>
                  <a:gd name="T4" fmla="*/ 13 w 77"/>
                  <a:gd name="T5" fmla="*/ 12 h 47"/>
                  <a:gd name="T6" fmla="*/ 14 w 77"/>
                  <a:gd name="T7" fmla="*/ 11 h 47"/>
                  <a:gd name="T8" fmla="*/ 16 w 77"/>
                  <a:gd name="T9" fmla="*/ 11 h 47"/>
                  <a:gd name="T10" fmla="*/ 17 w 77"/>
                  <a:gd name="T11" fmla="*/ 10 h 47"/>
                  <a:gd name="T12" fmla="*/ 18 w 77"/>
                  <a:gd name="T13" fmla="*/ 9 h 47"/>
                  <a:gd name="T14" fmla="*/ 19 w 77"/>
                  <a:gd name="T15" fmla="*/ 8 h 47"/>
                  <a:gd name="T16" fmla="*/ 19 w 77"/>
                  <a:gd name="T17" fmla="*/ 6 h 47"/>
                  <a:gd name="T18" fmla="*/ 19 w 77"/>
                  <a:gd name="T19" fmla="*/ 5 h 47"/>
                  <a:gd name="T20" fmla="*/ 18 w 77"/>
                  <a:gd name="T21" fmla="*/ 4 h 47"/>
                  <a:gd name="T22" fmla="*/ 17 w 77"/>
                  <a:gd name="T23" fmla="*/ 3 h 47"/>
                  <a:gd name="T24" fmla="*/ 16 w 77"/>
                  <a:gd name="T25" fmla="*/ 2 h 47"/>
                  <a:gd name="T26" fmla="*/ 15 w 77"/>
                  <a:gd name="T27" fmla="*/ 1 h 47"/>
                  <a:gd name="T28" fmla="*/ 13 w 77"/>
                  <a:gd name="T29" fmla="*/ 1 h 47"/>
                  <a:gd name="T30" fmla="*/ 11 w 77"/>
                  <a:gd name="T31" fmla="*/ 0 h 47"/>
                  <a:gd name="T32" fmla="*/ 9 w 77"/>
                  <a:gd name="T33" fmla="*/ 0 h 47"/>
                  <a:gd name="T34" fmla="*/ 7 w 77"/>
                  <a:gd name="T35" fmla="*/ 0 h 47"/>
                  <a:gd name="T36" fmla="*/ 6 w 77"/>
                  <a:gd name="T37" fmla="*/ 1 h 47"/>
                  <a:gd name="T38" fmla="*/ 4 w 77"/>
                  <a:gd name="T39" fmla="*/ 1 h 47"/>
                  <a:gd name="T40" fmla="*/ 3 w 77"/>
                  <a:gd name="T41" fmla="*/ 2 h 47"/>
                  <a:gd name="T42" fmla="*/ 1 w 77"/>
                  <a:gd name="T43" fmla="*/ 3 h 47"/>
                  <a:gd name="T44" fmla="*/ 0 w 77"/>
                  <a:gd name="T45" fmla="*/ 4 h 47"/>
                  <a:gd name="T46" fmla="*/ 0 w 77"/>
                  <a:gd name="T47" fmla="*/ 5 h 47"/>
                  <a:gd name="T48" fmla="*/ 0 w 77"/>
                  <a:gd name="T49" fmla="*/ 6 h 47"/>
                  <a:gd name="T50" fmla="*/ 0 w 77"/>
                  <a:gd name="T51" fmla="*/ 7 h 47"/>
                  <a:gd name="T52" fmla="*/ 0 w 77"/>
                  <a:gd name="T53" fmla="*/ 8 h 47"/>
                  <a:gd name="T54" fmla="*/ 1 w 77"/>
                  <a:gd name="T55" fmla="*/ 9 h 47"/>
                  <a:gd name="T56" fmla="*/ 2 w 77"/>
                  <a:gd name="T57" fmla="*/ 10 h 47"/>
                  <a:gd name="T58" fmla="*/ 4 w 77"/>
                  <a:gd name="T59" fmla="*/ 11 h 47"/>
                  <a:gd name="T60" fmla="*/ 5 w 77"/>
                  <a:gd name="T61" fmla="*/ 12 h 47"/>
                  <a:gd name="T62" fmla="*/ 7 w 77"/>
                  <a:gd name="T63" fmla="*/ 12 h 47"/>
                  <a:gd name="T64" fmla="*/ 9 w 77"/>
                  <a:gd name="T65" fmla="*/ 12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7" h="47">
                    <a:moveTo>
                      <a:pt x="38" y="47"/>
                    </a:moveTo>
                    <a:lnTo>
                      <a:pt x="46" y="47"/>
                    </a:lnTo>
                    <a:lnTo>
                      <a:pt x="53" y="46"/>
                    </a:lnTo>
                    <a:lnTo>
                      <a:pt x="59" y="44"/>
                    </a:lnTo>
                    <a:lnTo>
                      <a:pt x="65" y="41"/>
                    </a:lnTo>
                    <a:lnTo>
                      <a:pt x="70" y="38"/>
                    </a:lnTo>
                    <a:lnTo>
                      <a:pt x="73" y="33"/>
                    </a:lnTo>
                    <a:lnTo>
                      <a:pt x="76" y="29"/>
                    </a:lnTo>
                    <a:lnTo>
                      <a:pt x="77" y="24"/>
                    </a:lnTo>
                    <a:lnTo>
                      <a:pt x="76" y="19"/>
                    </a:lnTo>
                    <a:lnTo>
                      <a:pt x="74" y="15"/>
                    </a:lnTo>
                    <a:lnTo>
                      <a:pt x="71" y="11"/>
                    </a:lnTo>
                    <a:lnTo>
                      <a:pt x="66" y="7"/>
                    </a:lnTo>
                    <a:lnTo>
                      <a:pt x="61" y="4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8" y="3"/>
                    </a:lnTo>
                    <a:lnTo>
                      <a:pt x="12" y="7"/>
                    </a:lnTo>
                    <a:lnTo>
                      <a:pt x="6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3" y="32"/>
                    </a:lnTo>
                    <a:lnTo>
                      <a:pt x="6" y="36"/>
                    </a:lnTo>
                    <a:lnTo>
                      <a:pt x="11" y="40"/>
                    </a:lnTo>
                    <a:lnTo>
                      <a:pt x="17" y="42"/>
                    </a:lnTo>
                    <a:lnTo>
                      <a:pt x="23" y="45"/>
                    </a:lnTo>
                    <a:lnTo>
                      <a:pt x="29" y="47"/>
                    </a:lnTo>
                    <a:lnTo>
                      <a:pt x="38" y="47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Freeform 43">
                <a:extLst>
                  <a:ext uri="{FF2B5EF4-FFF2-40B4-BE49-F238E27FC236}">
                    <a16:creationId xmlns:a16="http://schemas.microsoft.com/office/drawing/2014/main" id="{F69F8877-E46D-D6F0-A722-498F6F10D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2332"/>
                <a:ext cx="38" cy="23"/>
              </a:xfrm>
              <a:custGeom>
                <a:avLst/>
                <a:gdLst>
                  <a:gd name="T0" fmla="*/ 10 w 78"/>
                  <a:gd name="T1" fmla="*/ 12 h 47"/>
                  <a:gd name="T2" fmla="*/ 12 w 78"/>
                  <a:gd name="T3" fmla="*/ 12 h 47"/>
                  <a:gd name="T4" fmla="*/ 14 w 78"/>
                  <a:gd name="T5" fmla="*/ 12 h 47"/>
                  <a:gd name="T6" fmla="*/ 16 w 78"/>
                  <a:gd name="T7" fmla="*/ 11 h 47"/>
                  <a:gd name="T8" fmla="*/ 17 w 78"/>
                  <a:gd name="T9" fmla="*/ 11 h 47"/>
                  <a:gd name="T10" fmla="*/ 18 w 78"/>
                  <a:gd name="T11" fmla="*/ 10 h 47"/>
                  <a:gd name="T12" fmla="*/ 19 w 78"/>
                  <a:gd name="T13" fmla="*/ 9 h 47"/>
                  <a:gd name="T14" fmla="*/ 20 w 78"/>
                  <a:gd name="T15" fmla="*/ 7 h 47"/>
                  <a:gd name="T16" fmla="*/ 20 w 78"/>
                  <a:gd name="T17" fmla="*/ 6 h 47"/>
                  <a:gd name="T18" fmla="*/ 20 w 78"/>
                  <a:gd name="T19" fmla="*/ 5 h 47"/>
                  <a:gd name="T20" fmla="*/ 19 w 78"/>
                  <a:gd name="T21" fmla="*/ 4 h 47"/>
                  <a:gd name="T22" fmla="*/ 18 w 78"/>
                  <a:gd name="T23" fmla="*/ 3 h 47"/>
                  <a:gd name="T24" fmla="*/ 17 w 78"/>
                  <a:gd name="T25" fmla="*/ 2 h 47"/>
                  <a:gd name="T26" fmla="*/ 16 w 78"/>
                  <a:gd name="T27" fmla="*/ 1 h 47"/>
                  <a:gd name="T28" fmla="*/ 14 w 78"/>
                  <a:gd name="T29" fmla="*/ 1 h 47"/>
                  <a:gd name="T30" fmla="*/ 12 w 78"/>
                  <a:gd name="T31" fmla="*/ 0 h 47"/>
                  <a:gd name="T32" fmla="*/ 10 w 78"/>
                  <a:gd name="T33" fmla="*/ 0 h 47"/>
                  <a:gd name="T34" fmla="*/ 8 w 78"/>
                  <a:gd name="T35" fmla="*/ 0 h 47"/>
                  <a:gd name="T36" fmla="*/ 7 w 78"/>
                  <a:gd name="T37" fmla="*/ 1 h 47"/>
                  <a:gd name="T38" fmla="*/ 5 w 78"/>
                  <a:gd name="T39" fmla="*/ 1 h 47"/>
                  <a:gd name="T40" fmla="*/ 4 w 78"/>
                  <a:gd name="T41" fmla="*/ 2 h 47"/>
                  <a:gd name="T42" fmla="*/ 2 w 78"/>
                  <a:gd name="T43" fmla="*/ 3 h 47"/>
                  <a:gd name="T44" fmla="*/ 1 w 78"/>
                  <a:gd name="T45" fmla="*/ 4 h 47"/>
                  <a:gd name="T46" fmla="*/ 1 w 78"/>
                  <a:gd name="T47" fmla="*/ 5 h 47"/>
                  <a:gd name="T48" fmla="*/ 0 w 78"/>
                  <a:gd name="T49" fmla="*/ 6 h 47"/>
                  <a:gd name="T50" fmla="*/ 1 w 78"/>
                  <a:gd name="T51" fmla="*/ 7 h 47"/>
                  <a:gd name="T52" fmla="*/ 1 w 78"/>
                  <a:gd name="T53" fmla="*/ 8 h 47"/>
                  <a:gd name="T54" fmla="*/ 2 w 78"/>
                  <a:gd name="T55" fmla="*/ 9 h 47"/>
                  <a:gd name="T56" fmla="*/ 3 w 78"/>
                  <a:gd name="T57" fmla="*/ 10 h 47"/>
                  <a:gd name="T58" fmla="*/ 5 w 78"/>
                  <a:gd name="T59" fmla="*/ 11 h 47"/>
                  <a:gd name="T60" fmla="*/ 6 w 78"/>
                  <a:gd name="T61" fmla="*/ 12 h 47"/>
                  <a:gd name="T62" fmla="*/ 8 w 78"/>
                  <a:gd name="T63" fmla="*/ 12 h 47"/>
                  <a:gd name="T64" fmla="*/ 10 w 78"/>
                  <a:gd name="T65" fmla="*/ 12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8" h="47">
                    <a:moveTo>
                      <a:pt x="39" y="47"/>
                    </a:moveTo>
                    <a:lnTo>
                      <a:pt x="47" y="47"/>
                    </a:lnTo>
                    <a:lnTo>
                      <a:pt x="54" y="46"/>
                    </a:lnTo>
                    <a:lnTo>
                      <a:pt x="61" y="43"/>
                    </a:lnTo>
                    <a:lnTo>
                      <a:pt x="67" y="41"/>
                    </a:lnTo>
                    <a:lnTo>
                      <a:pt x="71" y="38"/>
                    </a:lnTo>
                    <a:lnTo>
                      <a:pt x="75" y="33"/>
                    </a:lnTo>
                    <a:lnTo>
                      <a:pt x="77" y="28"/>
                    </a:lnTo>
                    <a:lnTo>
                      <a:pt x="78" y="24"/>
                    </a:lnTo>
                    <a:lnTo>
                      <a:pt x="77" y="19"/>
                    </a:lnTo>
                    <a:lnTo>
                      <a:pt x="75" y="15"/>
                    </a:lnTo>
                    <a:lnTo>
                      <a:pt x="71" y="11"/>
                    </a:lnTo>
                    <a:lnTo>
                      <a:pt x="67" y="7"/>
                    </a:lnTo>
                    <a:lnTo>
                      <a:pt x="61" y="4"/>
                    </a:lnTo>
                    <a:lnTo>
                      <a:pt x="55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5" y="1"/>
                    </a:lnTo>
                    <a:lnTo>
                      <a:pt x="18" y="3"/>
                    </a:lnTo>
                    <a:lnTo>
                      <a:pt x="13" y="5"/>
                    </a:lnTo>
                    <a:lnTo>
                      <a:pt x="8" y="9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1" y="40"/>
                    </a:lnTo>
                    <a:lnTo>
                      <a:pt x="17" y="42"/>
                    </a:lnTo>
                    <a:lnTo>
                      <a:pt x="24" y="45"/>
                    </a:lnTo>
                    <a:lnTo>
                      <a:pt x="31" y="47"/>
                    </a:lnTo>
                    <a:lnTo>
                      <a:pt x="39" y="47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Freeform 44">
                <a:extLst>
                  <a:ext uri="{FF2B5EF4-FFF2-40B4-BE49-F238E27FC236}">
                    <a16:creationId xmlns:a16="http://schemas.microsoft.com/office/drawing/2014/main" id="{EFD9EAD8-11AC-041F-74A9-7D81A574D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2349"/>
                <a:ext cx="37" cy="24"/>
              </a:xfrm>
              <a:custGeom>
                <a:avLst/>
                <a:gdLst>
                  <a:gd name="T0" fmla="*/ 9 w 79"/>
                  <a:gd name="T1" fmla="*/ 12 h 49"/>
                  <a:gd name="T2" fmla="*/ 11 w 79"/>
                  <a:gd name="T3" fmla="*/ 12 h 49"/>
                  <a:gd name="T4" fmla="*/ 13 w 79"/>
                  <a:gd name="T5" fmla="*/ 12 h 49"/>
                  <a:gd name="T6" fmla="*/ 15 w 79"/>
                  <a:gd name="T7" fmla="*/ 11 h 49"/>
                  <a:gd name="T8" fmla="*/ 16 w 79"/>
                  <a:gd name="T9" fmla="*/ 10 h 49"/>
                  <a:gd name="T10" fmla="*/ 18 w 79"/>
                  <a:gd name="T11" fmla="*/ 10 h 49"/>
                  <a:gd name="T12" fmla="*/ 18 w 79"/>
                  <a:gd name="T13" fmla="*/ 8 h 49"/>
                  <a:gd name="T14" fmla="*/ 19 w 79"/>
                  <a:gd name="T15" fmla="*/ 7 h 49"/>
                  <a:gd name="T16" fmla="*/ 19 w 79"/>
                  <a:gd name="T17" fmla="*/ 6 h 49"/>
                  <a:gd name="T18" fmla="*/ 19 w 79"/>
                  <a:gd name="T19" fmla="*/ 5 h 49"/>
                  <a:gd name="T20" fmla="*/ 18 w 79"/>
                  <a:gd name="T21" fmla="*/ 4 h 49"/>
                  <a:gd name="T22" fmla="*/ 18 w 79"/>
                  <a:gd name="T23" fmla="*/ 3 h 49"/>
                  <a:gd name="T24" fmla="*/ 16 w 79"/>
                  <a:gd name="T25" fmla="*/ 2 h 49"/>
                  <a:gd name="T26" fmla="*/ 15 w 79"/>
                  <a:gd name="T27" fmla="*/ 1 h 49"/>
                  <a:gd name="T28" fmla="*/ 13 w 79"/>
                  <a:gd name="T29" fmla="*/ 0 h 49"/>
                  <a:gd name="T30" fmla="*/ 12 w 79"/>
                  <a:gd name="T31" fmla="*/ 0 h 49"/>
                  <a:gd name="T32" fmla="*/ 10 w 79"/>
                  <a:gd name="T33" fmla="*/ 0 h 49"/>
                  <a:gd name="T34" fmla="*/ 8 w 79"/>
                  <a:gd name="T35" fmla="*/ 0 h 49"/>
                  <a:gd name="T36" fmla="*/ 6 w 79"/>
                  <a:gd name="T37" fmla="*/ 0 h 49"/>
                  <a:gd name="T38" fmla="*/ 4 w 79"/>
                  <a:gd name="T39" fmla="*/ 1 h 49"/>
                  <a:gd name="T40" fmla="*/ 3 w 79"/>
                  <a:gd name="T41" fmla="*/ 1 h 49"/>
                  <a:gd name="T42" fmla="*/ 1 w 79"/>
                  <a:gd name="T43" fmla="*/ 2 h 49"/>
                  <a:gd name="T44" fmla="*/ 1 w 79"/>
                  <a:gd name="T45" fmla="*/ 3 h 49"/>
                  <a:gd name="T46" fmla="*/ 0 w 79"/>
                  <a:gd name="T47" fmla="*/ 5 h 49"/>
                  <a:gd name="T48" fmla="*/ 0 w 79"/>
                  <a:gd name="T49" fmla="*/ 6 h 49"/>
                  <a:gd name="T50" fmla="*/ 0 w 79"/>
                  <a:gd name="T51" fmla="*/ 7 h 49"/>
                  <a:gd name="T52" fmla="*/ 0 w 79"/>
                  <a:gd name="T53" fmla="*/ 8 h 49"/>
                  <a:gd name="T54" fmla="*/ 1 w 79"/>
                  <a:gd name="T55" fmla="*/ 9 h 49"/>
                  <a:gd name="T56" fmla="*/ 2 w 79"/>
                  <a:gd name="T57" fmla="*/ 10 h 49"/>
                  <a:gd name="T58" fmla="*/ 4 w 79"/>
                  <a:gd name="T59" fmla="*/ 11 h 49"/>
                  <a:gd name="T60" fmla="*/ 6 w 79"/>
                  <a:gd name="T61" fmla="*/ 11 h 49"/>
                  <a:gd name="T62" fmla="*/ 7 w 79"/>
                  <a:gd name="T63" fmla="*/ 12 h 49"/>
                  <a:gd name="T64" fmla="*/ 9 w 79"/>
                  <a:gd name="T65" fmla="*/ 12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9" h="49">
                    <a:moveTo>
                      <a:pt x="39" y="49"/>
                    </a:moveTo>
                    <a:lnTo>
                      <a:pt x="47" y="49"/>
                    </a:lnTo>
                    <a:lnTo>
                      <a:pt x="54" y="48"/>
                    </a:lnTo>
                    <a:lnTo>
                      <a:pt x="60" y="45"/>
                    </a:lnTo>
                    <a:lnTo>
                      <a:pt x="67" y="43"/>
                    </a:lnTo>
                    <a:lnTo>
                      <a:pt x="72" y="40"/>
                    </a:lnTo>
                    <a:lnTo>
                      <a:pt x="75" y="35"/>
                    </a:lnTo>
                    <a:lnTo>
                      <a:pt x="78" y="30"/>
                    </a:lnTo>
                    <a:lnTo>
                      <a:pt x="79" y="26"/>
                    </a:lnTo>
                    <a:lnTo>
                      <a:pt x="78" y="21"/>
                    </a:lnTo>
                    <a:lnTo>
                      <a:pt x="75" y="17"/>
                    </a:lnTo>
                    <a:lnTo>
                      <a:pt x="72" y="12"/>
                    </a:lnTo>
                    <a:lnTo>
                      <a:pt x="67" y="8"/>
                    </a:lnTo>
                    <a:lnTo>
                      <a:pt x="62" y="5"/>
                    </a:lnTo>
                    <a:lnTo>
                      <a:pt x="55" y="3"/>
                    </a:lnTo>
                    <a:lnTo>
                      <a:pt x="48" y="2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5" y="3"/>
                    </a:lnTo>
                    <a:lnTo>
                      <a:pt x="18" y="4"/>
                    </a:lnTo>
                    <a:lnTo>
                      <a:pt x="12" y="7"/>
                    </a:lnTo>
                    <a:lnTo>
                      <a:pt x="7" y="11"/>
                    </a:lnTo>
                    <a:lnTo>
                      <a:pt x="4" y="15"/>
                    </a:lnTo>
                    <a:lnTo>
                      <a:pt x="2" y="20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3" y="34"/>
                    </a:lnTo>
                    <a:lnTo>
                      <a:pt x="6" y="37"/>
                    </a:lnTo>
                    <a:lnTo>
                      <a:pt x="11" y="42"/>
                    </a:lnTo>
                    <a:lnTo>
                      <a:pt x="17" y="44"/>
                    </a:lnTo>
                    <a:lnTo>
                      <a:pt x="24" y="46"/>
                    </a:lnTo>
                    <a:lnTo>
                      <a:pt x="30" y="49"/>
                    </a:lnTo>
                    <a:lnTo>
                      <a:pt x="39" y="49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0" name="Freeform 45">
                <a:extLst>
                  <a:ext uri="{FF2B5EF4-FFF2-40B4-BE49-F238E27FC236}">
                    <a16:creationId xmlns:a16="http://schemas.microsoft.com/office/drawing/2014/main" id="{5EDE4DB2-E80E-5954-285D-AF7E32E9D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7" y="2369"/>
                <a:ext cx="40" cy="23"/>
              </a:xfrm>
              <a:custGeom>
                <a:avLst/>
                <a:gdLst>
                  <a:gd name="T0" fmla="*/ 10 w 79"/>
                  <a:gd name="T1" fmla="*/ 12 h 50"/>
                  <a:gd name="T2" fmla="*/ 12 w 79"/>
                  <a:gd name="T3" fmla="*/ 12 h 50"/>
                  <a:gd name="T4" fmla="*/ 14 w 79"/>
                  <a:gd name="T5" fmla="*/ 11 h 50"/>
                  <a:gd name="T6" fmla="*/ 16 w 79"/>
                  <a:gd name="T7" fmla="*/ 11 h 50"/>
                  <a:gd name="T8" fmla="*/ 17 w 79"/>
                  <a:gd name="T9" fmla="*/ 10 h 50"/>
                  <a:gd name="T10" fmla="*/ 19 w 79"/>
                  <a:gd name="T11" fmla="*/ 9 h 50"/>
                  <a:gd name="T12" fmla="*/ 19 w 79"/>
                  <a:gd name="T13" fmla="*/ 8 h 50"/>
                  <a:gd name="T14" fmla="*/ 20 w 79"/>
                  <a:gd name="T15" fmla="*/ 7 h 50"/>
                  <a:gd name="T16" fmla="*/ 20 w 79"/>
                  <a:gd name="T17" fmla="*/ 6 h 50"/>
                  <a:gd name="T18" fmla="*/ 20 w 79"/>
                  <a:gd name="T19" fmla="*/ 5 h 50"/>
                  <a:gd name="T20" fmla="*/ 19 w 79"/>
                  <a:gd name="T21" fmla="*/ 3 h 50"/>
                  <a:gd name="T22" fmla="*/ 19 w 79"/>
                  <a:gd name="T23" fmla="*/ 3 h 50"/>
                  <a:gd name="T24" fmla="*/ 17 w 79"/>
                  <a:gd name="T25" fmla="*/ 1 h 50"/>
                  <a:gd name="T26" fmla="*/ 16 w 79"/>
                  <a:gd name="T27" fmla="*/ 1 h 50"/>
                  <a:gd name="T28" fmla="*/ 14 w 79"/>
                  <a:gd name="T29" fmla="*/ 0 h 50"/>
                  <a:gd name="T30" fmla="*/ 12 w 79"/>
                  <a:gd name="T31" fmla="*/ 0 h 50"/>
                  <a:gd name="T32" fmla="*/ 10 w 79"/>
                  <a:gd name="T33" fmla="*/ 0 h 50"/>
                  <a:gd name="T34" fmla="*/ 8 w 79"/>
                  <a:gd name="T35" fmla="*/ 0 h 50"/>
                  <a:gd name="T36" fmla="*/ 7 w 79"/>
                  <a:gd name="T37" fmla="*/ 0 h 50"/>
                  <a:gd name="T38" fmla="*/ 5 w 79"/>
                  <a:gd name="T39" fmla="*/ 1 h 50"/>
                  <a:gd name="T40" fmla="*/ 3 w 79"/>
                  <a:gd name="T41" fmla="*/ 1 h 50"/>
                  <a:gd name="T42" fmla="*/ 2 w 79"/>
                  <a:gd name="T43" fmla="*/ 2 h 50"/>
                  <a:gd name="T44" fmla="*/ 1 w 79"/>
                  <a:gd name="T45" fmla="*/ 3 h 50"/>
                  <a:gd name="T46" fmla="*/ 1 w 79"/>
                  <a:gd name="T47" fmla="*/ 4 h 50"/>
                  <a:gd name="T48" fmla="*/ 0 w 79"/>
                  <a:gd name="T49" fmla="*/ 5 h 50"/>
                  <a:gd name="T50" fmla="*/ 0 w 79"/>
                  <a:gd name="T51" fmla="*/ 6 h 50"/>
                  <a:gd name="T52" fmla="*/ 1 w 79"/>
                  <a:gd name="T53" fmla="*/ 8 h 50"/>
                  <a:gd name="T54" fmla="*/ 2 w 79"/>
                  <a:gd name="T55" fmla="*/ 9 h 50"/>
                  <a:gd name="T56" fmla="*/ 3 w 79"/>
                  <a:gd name="T57" fmla="*/ 10 h 50"/>
                  <a:gd name="T58" fmla="*/ 5 w 79"/>
                  <a:gd name="T59" fmla="*/ 10 h 50"/>
                  <a:gd name="T60" fmla="*/ 6 w 79"/>
                  <a:gd name="T61" fmla="*/ 11 h 50"/>
                  <a:gd name="T62" fmla="*/ 8 w 79"/>
                  <a:gd name="T63" fmla="*/ 12 h 50"/>
                  <a:gd name="T64" fmla="*/ 10 w 79"/>
                  <a:gd name="T65" fmla="*/ 12 h 5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9" h="50">
                    <a:moveTo>
                      <a:pt x="39" y="50"/>
                    </a:moveTo>
                    <a:lnTo>
                      <a:pt x="47" y="50"/>
                    </a:lnTo>
                    <a:lnTo>
                      <a:pt x="54" y="47"/>
                    </a:lnTo>
                    <a:lnTo>
                      <a:pt x="61" y="46"/>
                    </a:lnTo>
                    <a:lnTo>
                      <a:pt x="68" y="43"/>
                    </a:lnTo>
                    <a:lnTo>
                      <a:pt x="73" y="39"/>
                    </a:lnTo>
                    <a:lnTo>
                      <a:pt x="76" y="35"/>
                    </a:lnTo>
                    <a:lnTo>
                      <a:pt x="78" y="30"/>
                    </a:lnTo>
                    <a:lnTo>
                      <a:pt x="79" y="26"/>
                    </a:lnTo>
                    <a:lnTo>
                      <a:pt x="78" y="21"/>
                    </a:lnTo>
                    <a:lnTo>
                      <a:pt x="76" y="15"/>
                    </a:lnTo>
                    <a:lnTo>
                      <a:pt x="73" y="12"/>
                    </a:lnTo>
                    <a:lnTo>
                      <a:pt x="68" y="7"/>
                    </a:lnTo>
                    <a:lnTo>
                      <a:pt x="62" y="5"/>
                    </a:lnTo>
                    <a:lnTo>
                      <a:pt x="55" y="3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5" y="1"/>
                    </a:lnTo>
                    <a:lnTo>
                      <a:pt x="18" y="4"/>
                    </a:lnTo>
                    <a:lnTo>
                      <a:pt x="11" y="6"/>
                    </a:lnTo>
                    <a:lnTo>
                      <a:pt x="7" y="11"/>
                    </a:lnTo>
                    <a:lnTo>
                      <a:pt x="3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2" y="34"/>
                    </a:lnTo>
                    <a:lnTo>
                      <a:pt x="6" y="37"/>
                    </a:lnTo>
                    <a:lnTo>
                      <a:pt x="11" y="42"/>
                    </a:lnTo>
                    <a:lnTo>
                      <a:pt x="17" y="44"/>
                    </a:lnTo>
                    <a:lnTo>
                      <a:pt x="24" y="47"/>
                    </a:lnTo>
                    <a:lnTo>
                      <a:pt x="31" y="49"/>
                    </a:lnTo>
                    <a:lnTo>
                      <a:pt x="39" y="50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Freeform 46">
                <a:extLst>
                  <a:ext uri="{FF2B5EF4-FFF2-40B4-BE49-F238E27FC236}">
                    <a16:creationId xmlns:a16="http://schemas.microsoft.com/office/drawing/2014/main" id="{EA7B8452-F21A-8654-CCFF-24D444A63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2437"/>
                <a:ext cx="40" cy="26"/>
              </a:xfrm>
              <a:custGeom>
                <a:avLst/>
                <a:gdLst>
                  <a:gd name="T0" fmla="*/ 10 w 81"/>
                  <a:gd name="T1" fmla="*/ 13 h 49"/>
                  <a:gd name="T2" fmla="*/ 12 w 81"/>
                  <a:gd name="T3" fmla="*/ 13 h 49"/>
                  <a:gd name="T4" fmla="*/ 13 w 81"/>
                  <a:gd name="T5" fmla="*/ 12 h 49"/>
                  <a:gd name="T6" fmla="*/ 15 w 81"/>
                  <a:gd name="T7" fmla="*/ 12 h 49"/>
                  <a:gd name="T8" fmla="*/ 17 w 81"/>
                  <a:gd name="T9" fmla="*/ 11 h 49"/>
                  <a:gd name="T10" fmla="*/ 18 w 81"/>
                  <a:gd name="T11" fmla="*/ 10 h 49"/>
                  <a:gd name="T12" fmla="*/ 19 w 81"/>
                  <a:gd name="T13" fmla="*/ 9 h 49"/>
                  <a:gd name="T14" fmla="*/ 20 w 81"/>
                  <a:gd name="T15" fmla="*/ 8 h 49"/>
                  <a:gd name="T16" fmla="*/ 20 w 81"/>
                  <a:gd name="T17" fmla="*/ 7 h 49"/>
                  <a:gd name="T18" fmla="*/ 20 w 81"/>
                  <a:gd name="T19" fmla="*/ 5 h 49"/>
                  <a:gd name="T20" fmla="*/ 19 w 81"/>
                  <a:gd name="T21" fmla="*/ 4 h 49"/>
                  <a:gd name="T22" fmla="*/ 18 w 81"/>
                  <a:gd name="T23" fmla="*/ 3 h 49"/>
                  <a:gd name="T24" fmla="*/ 17 w 81"/>
                  <a:gd name="T25" fmla="*/ 2 h 49"/>
                  <a:gd name="T26" fmla="*/ 16 w 81"/>
                  <a:gd name="T27" fmla="*/ 1 h 49"/>
                  <a:gd name="T28" fmla="*/ 14 w 81"/>
                  <a:gd name="T29" fmla="*/ 1 h 49"/>
                  <a:gd name="T30" fmla="*/ 12 w 81"/>
                  <a:gd name="T31" fmla="*/ 0 h 49"/>
                  <a:gd name="T32" fmla="*/ 10 w 81"/>
                  <a:gd name="T33" fmla="*/ 0 h 49"/>
                  <a:gd name="T34" fmla="*/ 8 w 81"/>
                  <a:gd name="T35" fmla="*/ 0 h 49"/>
                  <a:gd name="T36" fmla="*/ 6 w 81"/>
                  <a:gd name="T37" fmla="*/ 1 h 49"/>
                  <a:gd name="T38" fmla="*/ 4 w 81"/>
                  <a:gd name="T39" fmla="*/ 1 h 49"/>
                  <a:gd name="T40" fmla="*/ 3 w 81"/>
                  <a:gd name="T41" fmla="*/ 2 h 49"/>
                  <a:gd name="T42" fmla="*/ 2 w 81"/>
                  <a:gd name="T43" fmla="*/ 3 h 49"/>
                  <a:gd name="T44" fmla="*/ 1 w 81"/>
                  <a:gd name="T45" fmla="*/ 4 h 49"/>
                  <a:gd name="T46" fmla="*/ 0 w 81"/>
                  <a:gd name="T47" fmla="*/ 5 h 49"/>
                  <a:gd name="T48" fmla="*/ 0 w 81"/>
                  <a:gd name="T49" fmla="*/ 6 h 49"/>
                  <a:gd name="T50" fmla="*/ 0 w 81"/>
                  <a:gd name="T51" fmla="*/ 7 h 49"/>
                  <a:gd name="T52" fmla="*/ 1 w 81"/>
                  <a:gd name="T53" fmla="*/ 9 h 49"/>
                  <a:gd name="T54" fmla="*/ 1 w 81"/>
                  <a:gd name="T55" fmla="*/ 10 h 49"/>
                  <a:gd name="T56" fmla="*/ 3 w 81"/>
                  <a:gd name="T57" fmla="*/ 11 h 49"/>
                  <a:gd name="T58" fmla="*/ 4 w 81"/>
                  <a:gd name="T59" fmla="*/ 11 h 49"/>
                  <a:gd name="T60" fmla="*/ 6 w 81"/>
                  <a:gd name="T61" fmla="*/ 12 h 49"/>
                  <a:gd name="T62" fmla="*/ 8 w 81"/>
                  <a:gd name="T63" fmla="*/ 12 h 49"/>
                  <a:gd name="T64" fmla="*/ 10 w 81"/>
                  <a:gd name="T65" fmla="*/ 13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1" h="49">
                    <a:moveTo>
                      <a:pt x="40" y="49"/>
                    </a:moveTo>
                    <a:lnTo>
                      <a:pt x="49" y="49"/>
                    </a:lnTo>
                    <a:lnTo>
                      <a:pt x="55" y="47"/>
                    </a:lnTo>
                    <a:lnTo>
                      <a:pt x="62" y="46"/>
                    </a:lnTo>
                    <a:lnTo>
                      <a:pt x="69" y="42"/>
                    </a:lnTo>
                    <a:lnTo>
                      <a:pt x="74" y="39"/>
                    </a:lnTo>
                    <a:lnTo>
                      <a:pt x="77" y="34"/>
                    </a:lnTo>
                    <a:lnTo>
                      <a:pt x="80" y="30"/>
                    </a:lnTo>
                    <a:lnTo>
                      <a:pt x="81" y="25"/>
                    </a:lnTo>
                    <a:lnTo>
                      <a:pt x="80" y="20"/>
                    </a:lnTo>
                    <a:lnTo>
                      <a:pt x="77" y="15"/>
                    </a:lnTo>
                    <a:lnTo>
                      <a:pt x="74" y="11"/>
                    </a:lnTo>
                    <a:lnTo>
                      <a:pt x="69" y="7"/>
                    </a:lnTo>
                    <a:lnTo>
                      <a:pt x="64" y="4"/>
                    </a:lnTo>
                    <a:lnTo>
                      <a:pt x="57" y="2"/>
                    </a:lnTo>
                    <a:lnTo>
                      <a:pt x="50" y="0"/>
                    </a:lnTo>
                    <a:lnTo>
                      <a:pt x="42" y="0"/>
                    </a:lnTo>
                    <a:lnTo>
                      <a:pt x="34" y="0"/>
                    </a:lnTo>
                    <a:lnTo>
                      <a:pt x="25" y="1"/>
                    </a:lnTo>
                    <a:lnTo>
                      <a:pt x="19" y="3"/>
                    </a:lnTo>
                    <a:lnTo>
                      <a:pt x="13" y="7"/>
                    </a:lnTo>
                    <a:lnTo>
                      <a:pt x="8" y="10"/>
                    </a:lnTo>
                    <a:lnTo>
                      <a:pt x="4" y="15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4" y="33"/>
                    </a:lnTo>
                    <a:lnTo>
                      <a:pt x="7" y="38"/>
                    </a:lnTo>
                    <a:lnTo>
                      <a:pt x="12" y="41"/>
                    </a:lnTo>
                    <a:lnTo>
                      <a:pt x="19" y="43"/>
                    </a:lnTo>
                    <a:lnTo>
                      <a:pt x="25" y="47"/>
                    </a:lnTo>
                    <a:lnTo>
                      <a:pt x="32" y="48"/>
                    </a:lnTo>
                    <a:lnTo>
                      <a:pt x="40" y="49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Freeform 47">
                <a:extLst>
                  <a:ext uri="{FF2B5EF4-FFF2-40B4-BE49-F238E27FC236}">
                    <a16:creationId xmlns:a16="http://schemas.microsoft.com/office/drawing/2014/main" id="{940E4B46-C021-3F4D-7CE0-C24A3B744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2415"/>
                <a:ext cx="41" cy="24"/>
              </a:xfrm>
              <a:custGeom>
                <a:avLst/>
                <a:gdLst>
                  <a:gd name="T0" fmla="*/ 9 w 80"/>
                  <a:gd name="T1" fmla="*/ 12 h 48"/>
                  <a:gd name="T2" fmla="*/ 11 w 80"/>
                  <a:gd name="T3" fmla="*/ 12 h 48"/>
                  <a:gd name="T4" fmla="*/ 13 w 80"/>
                  <a:gd name="T5" fmla="*/ 12 h 48"/>
                  <a:gd name="T6" fmla="*/ 15 w 80"/>
                  <a:gd name="T7" fmla="*/ 12 h 48"/>
                  <a:gd name="T8" fmla="*/ 16 w 80"/>
                  <a:gd name="T9" fmla="*/ 11 h 48"/>
                  <a:gd name="T10" fmla="*/ 17 w 80"/>
                  <a:gd name="T11" fmla="*/ 10 h 48"/>
                  <a:gd name="T12" fmla="*/ 18 w 80"/>
                  <a:gd name="T13" fmla="*/ 9 h 48"/>
                  <a:gd name="T14" fmla="*/ 19 w 80"/>
                  <a:gd name="T15" fmla="*/ 8 h 48"/>
                  <a:gd name="T16" fmla="*/ 19 w 80"/>
                  <a:gd name="T17" fmla="*/ 7 h 48"/>
                  <a:gd name="T18" fmla="*/ 19 w 80"/>
                  <a:gd name="T19" fmla="*/ 6 h 48"/>
                  <a:gd name="T20" fmla="*/ 18 w 80"/>
                  <a:gd name="T21" fmla="*/ 4 h 48"/>
                  <a:gd name="T22" fmla="*/ 18 w 80"/>
                  <a:gd name="T23" fmla="*/ 3 h 48"/>
                  <a:gd name="T24" fmla="*/ 16 w 80"/>
                  <a:gd name="T25" fmla="*/ 2 h 48"/>
                  <a:gd name="T26" fmla="*/ 15 w 80"/>
                  <a:gd name="T27" fmla="*/ 2 h 48"/>
                  <a:gd name="T28" fmla="*/ 13 w 80"/>
                  <a:gd name="T29" fmla="*/ 1 h 48"/>
                  <a:gd name="T30" fmla="*/ 12 w 80"/>
                  <a:gd name="T31" fmla="*/ 1 h 48"/>
                  <a:gd name="T32" fmla="*/ 10 w 80"/>
                  <a:gd name="T33" fmla="*/ 0 h 48"/>
                  <a:gd name="T34" fmla="*/ 8 w 80"/>
                  <a:gd name="T35" fmla="*/ 0 h 48"/>
                  <a:gd name="T36" fmla="*/ 6 w 80"/>
                  <a:gd name="T37" fmla="*/ 1 h 48"/>
                  <a:gd name="T38" fmla="*/ 4 w 80"/>
                  <a:gd name="T39" fmla="*/ 1 h 48"/>
                  <a:gd name="T40" fmla="*/ 3 w 80"/>
                  <a:gd name="T41" fmla="*/ 2 h 48"/>
                  <a:gd name="T42" fmla="*/ 1 w 80"/>
                  <a:gd name="T43" fmla="*/ 3 h 48"/>
                  <a:gd name="T44" fmla="*/ 1 w 80"/>
                  <a:gd name="T45" fmla="*/ 4 h 48"/>
                  <a:gd name="T46" fmla="*/ 0 w 80"/>
                  <a:gd name="T47" fmla="*/ 5 h 48"/>
                  <a:gd name="T48" fmla="*/ 0 w 80"/>
                  <a:gd name="T49" fmla="*/ 6 h 48"/>
                  <a:gd name="T50" fmla="*/ 0 w 80"/>
                  <a:gd name="T51" fmla="*/ 8 h 48"/>
                  <a:gd name="T52" fmla="*/ 1 w 80"/>
                  <a:gd name="T53" fmla="*/ 9 h 48"/>
                  <a:gd name="T54" fmla="*/ 1 w 80"/>
                  <a:gd name="T55" fmla="*/ 10 h 48"/>
                  <a:gd name="T56" fmla="*/ 3 w 80"/>
                  <a:gd name="T57" fmla="*/ 11 h 48"/>
                  <a:gd name="T58" fmla="*/ 4 w 80"/>
                  <a:gd name="T59" fmla="*/ 11 h 48"/>
                  <a:gd name="T60" fmla="*/ 6 w 80"/>
                  <a:gd name="T61" fmla="*/ 12 h 48"/>
                  <a:gd name="T62" fmla="*/ 7 w 80"/>
                  <a:gd name="T63" fmla="*/ 12 h 48"/>
                  <a:gd name="T64" fmla="*/ 9 w 80"/>
                  <a:gd name="T65" fmla="*/ 12 h 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" h="48">
                    <a:moveTo>
                      <a:pt x="39" y="48"/>
                    </a:moveTo>
                    <a:lnTo>
                      <a:pt x="47" y="48"/>
                    </a:lnTo>
                    <a:lnTo>
                      <a:pt x="54" y="47"/>
                    </a:lnTo>
                    <a:lnTo>
                      <a:pt x="61" y="45"/>
                    </a:lnTo>
                    <a:lnTo>
                      <a:pt x="67" y="43"/>
                    </a:lnTo>
                    <a:lnTo>
                      <a:pt x="72" y="39"/>
                    </a:lnTo>
                    <a:lnTo>
                      <a:pt x="76" y="35"/>
                    </a:lnTo>
                    <a:lnTo>
                      <a:pt x="78" y="30"/>
                    </a:lnTo>
                    <a:lnTo>
                      <a:pt x="80" y="25"/>
                    </a:lnTo>
                    <a:lnTo>
                      <a:pt x="78" y="21"/>
                    </a:lnTo>
                    <a:lnTo>
                      <a:pt x="76" y="16"/>
                    </a:lnTo>
                    <a:lnTo>
                      <a:pt x="73" y="12"/>
                    </a:lnTo>
                    <a:lnTo>
                      <a:pt x="68" y="8"/>
                    </a:lnTo>
                    <a:lnTo>
                      <a:pt x="62" y="5"/>
                    </a:lnTo>
                    <a:lnTo>
                      <a:pt x="55" y="2"/>
                    </a:lnTo>
                    <a:lnTo>
                      <a:pt x="49" y="1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5" y="2"/>
                    </a:lnTo>
                    <a:lnTo>
                      <a:pt x="19" y="3"/>
                    </a:lnTo>
                    <a:lnTo>
                      <a:pt x="12" y="7"/>
                    </a:lnTo>
                    <a:lnTo>
                      <a:pt x="7" y="10"/>
                    </a:lnTo>
                    <a:lnTo>
                      <a:pt x="4" y="15"/>
                    </a:lnTo>
                    <a:lnTo>
                      <a:pt x="1" y="20"/>
                    </a:lnTo>
                    <a:lnTo>
                      <a:pt x="0" y="24"/>
                    </a:lnTo>
                    <a:lnTo>
                      <a:pt x="1" y="29"/>
                    </a:lnTo>
                    <a:lnTo>
                      <a:pt x="4" y="33"/>
                    </a:lnTo>
                    <a:lnTo>
                      <a:pt x="7" y="37"/>
                    </a:lnTo>
                    <a:lnTo>
                      <a:pt x="12" y="41"/>
                    </a:lnTo>
                    <a:lnTo>
                      <a:pt x="17" y="44"/>
                    </a:lnTo>
                    <a:lnTo>
                      <a:pt x="24" y="46"/>
                    </a:lnTo>
                    <a:lnTo>
                      <a:pt x="31" y="48"/>
                    </a:lnTo>
                    <a:lnTo>
                      <a:pt x="39" y="48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Freeform 48">
                <a:extLst>
                  <a:ext uri="{FF2B5EF4-FFF2-40B4-BE49-F238E27FC236}">
                    <a16:creationId xmlns:a16="http://schemas.microsoft.com/office/drawing/2014/main" id="{3FF3E215-9240-F207-28C7-5C021756C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2396"/>
                <a:ext cx="37" cy="23"/>
              </a:xfrm>
              <a:custGeom>
                <a:avLst/>
                <a:gdLst>
                  <a:gd name="T0" fmla="*/ 10 w 77"/>
                  <a:gd name="T1" fmla="*/ 12 h 47"/>
                  <a:gd name="T2" fmla="*/ 12 w 77"/>
                  <a:gd name="T3" fmla="*/ 12 h 47"/>
                  <a:gd name="T4" fmla="*/ 14 w 77"/>
                  <a:gd name="T5" fmla="*/ 12 h 47"/>
                  <a:gd name="T6" fmla="*/ 15 w 77"/>
                  <a:gd name="T7" fmla="*/ 11 h 47"/>
                  <a:gd name="T8" fmla="*/ 17 w 77"/>
                  <a:gd name="T9" fmla="*/ 11 h 47"/>
                  <a:gd name="T10" fmla="*/ 18 w 77"/>
                  <a:gd name="T11" fmla="*/ 10 h 47"/>
                  <a:gd name="T12" fmla="*/ 19 w 77"/>
                  <a:gd name="T13" fmla="*/ 9 h 47"/>
                  <a:gd name="T14" fmla="*/ 19 w 77"/>
                  <a:gd name="T15" fmla="*/ 7 h 47"/>
                  <a:gd name="T16" fmla="*/ 20 w 77"/>
                  <a:gd name="T17" fmla="*/ 6 h 47"/>
                  <a:gd name="T18" fmla="*/ 20 w 77"/>
                  <a:gd name="T19" fmla="*/ 5 h 47"/>
                  <a:gd name="T20" fmla="*/ 19 w 77"/>
                  <a:gd name="T21" fmla="*/ 4 h 47"/>
                  <a:gd name="T22" fmla="*/ 18 w 77"/>
                  <a:gd name="T23" fmla="*/ 3 h 47"/>
                  <a:gd name="T24" fmla="*/ 17 w 77"/>
                  <a:gd name="T25" fmla="*/ 2 h 47"/>
                  <a:gd name="T26" fmla="*/ 16 w 77"/>
                  <a:gd name="T27" fmla="*/ 1 h 47"/>
                  <a:gd name="T28" fmla="*/ 14 w 77"/>
                  <a:gd name="T29" fmla="*/ 1 h 47"/>
                  <a:gd name="T30" fmla="*/ 12 w 77"/>
                  <a:gd name="T31" fmla="*/ 0 h 47"/>
                  <a:gd name="T32" fmla="*/ 10 w 77"/>
                  <a:gd name="T33" fmla="*/ 0 h 47"/>
                  <a:gd name="T34" fmla="*/ 8 w 77"/>
                  <a:gd name="T35" fmla="*/ 0 h 47"/>
                  <a:gd name="T36" fmla="*/ 6 w 77"/>
                  <a:gd name="T37" fmla="*/ 1 h 47"/>
                  <a:gd name="T38" fmla="*/ 5 w 77"/>
                  <a:gd name="T39" fmla="*/ 1 h 47"/>
                  <a:gd name="T40" fmla="*/ 3 w 77"/>
                  <a:gd name="T41" fmla="*/ 2 h 47"/>
                  <a:gd name="T42" fmla="*/ 2 w 77"/>
                  <a:gd name="T43" fmla="*/ 3 h 47"/>
                  <a:gd name="T44" fmla="*/ 1 w 77"/>
                  <a:gd name="T45" fmla="*/ 4 h 47"/>
                  <a:gd name="T46" fmla="*/ 1 w 77"/>
                  <a:gd name="T47" fmla="*/ 5 h 47"/>
                  <a:gd name="T48" fmla="*/ 0 w 77"/>
                  <a:gd name="T49" fmla="*/ 6 h 47"/>
                  <a:gd name="T50" fmla="*/ 0 w 77"/>
                  <a:gd name="T51" fmla="*/ 7 h 47"/>
                  <a:gd name="T52" fmla="*/ 1 w 77"/>
                  <a:gd name="T53" fmla="*/ 8 h 47"/>
                  <a:gd name="T54" fmla="*/ 2 w 77"/>
                  <a:gd name="T55" fmla="*/ 9 h 47"/>
                  <a:gd name="T56" fmla="*/ 3 w 77"/>
                  <a:gd name="T57" fmla="*/ 10 h 47"/>
                  <a:gd name="T58" fmla="*/ 4 w 77"/>
                  <a:gd name="T59" fmla="*/ 11 h 47"/>
                  <a:gd name="T60" fmla="*/ 6 w 77"/>
                  <a:gd name="T61" fmla="*/ 11 h 47"/>
                  <a:gd name="T62" fmla="*/ 8 w 77"/>
                  <a:gd name="T63" fmla="*/ 12 h 47"/>
                  <a:gd name="T64" fmla="*/ 10 w 77"/>
                  <a:gd name="T65" fmla="*/ 12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7" h="47">
                    <a:moveTo>
                      <a:pt x="38" y="47"/>
                    </a:moveTo>
                    <a:lnTo>
                      <a:pt x="46" y="47"/>
                    </a:lnTo>
                    <a:lnTo>
                      <a:pt x="53" y="46"/>
                    </a:lnTo>
                    <a:lnTo>
                      <a:pt x="60" y="43"/>
                    </a:lnTo>
                    <a:lnTo>
                      <a:pt x="66" y="41"/>
                    </a:lnTo>
                    <a:lnTo>
                      <a:pt x="70" y="38"/>
                    </a:lnTo>
                    <a:lnTo>
                      <a:pt x="74" y="33"/>
                    </a:lnTo>
                    <a:lnTo>
                      <a:pt x="76" y="28"/>
                    </a:lnTo>
                    <a:lnTo>
                      <a:pt x="77" y="24"/>
                    </a:lnTo>
                    <a:lnTo>
                      <a:pt x="77" y="19"/>
                    </a:lnTo>
                    <a:lnTo>
                      <a:pt x="75" y="15"/>
                    </a:lnTo>
                    <a:lnTo>
                      <a:pt x="72" y="11"/>
                    </a:lnTo>
                    <a:lnTo>
                      <a:pt x="67" y="6"/>
                    </a:lnTo>
                    <a:lnTo>
                      <a:pt x="61" y="4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1"/>
                    </a:lnTo>
                    <a:lnTo>
                      <a:pt x="17" y="3"/>
                    </a:lnTo>
                    <a:lnTo>
                      <a:pt x="12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32"/>
                    </a:lnTo>
                    <a:lnTo>
                      <a:pt x="6" y="35"/>
                    </a:lnTo>
                    <a:lnTo>
                      <a:pt x="10" y="40"/>
                    </a:lnTo>
                    <a:lnTo>
                      <a:pt x="16" y="42"/>
                    </a:lnTo>
                    <a:lnTo>
                      <a:pt x="23" y="44"/>
                    </a:lnTo>
                    <a:lnTo>
                      <a:pt x="30" y="47"/>
                    </a:lnTo>
                    <a:lnTo>
                      <a:pt x="38" y="47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" name="Freeform 49">
                <a:extLst>
                  <a:ext uri="{FF2B5EF4-FFF2-40B4-BE49-F238E27FC236}">
                    <a16:creationId xmlns:a16="http://schemas.microsoft.com/office/drawing/2014/main" id="{EF25B5E9-794E-194E-7CF3-5593A9D23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2374"/>
                <a:ext cx="40" cy="24"/>
              </a:xfrm>
              <a:custGeom>
                <a:avLst/>
                <a:gdLst>
                  <a:gd name="T0" fmla="*/ 10 w 77"/>
                  <a:gd name="T1" fmla="*/ 12 h 47"/>
                  <a:gd name="T2" fmla="*/ 12 w 77"/>
                  <a:gd name="T3" fmla="*/ 12 h 47"/>
                  <a:gd name="T4" fmla="*/ 14 w 77"/>
                  <a:gd name="T5" fmla="*/ 12 h 47"/>
                  <a:gd name="T6" fmla="*/ 15 w 77"/>
                  <a:gd name="T7" fmla="*/ 11 h 47"/>
                  <a:gd name="T8" fmla="*/ 17 w 77"/>
                  <a:gd name="T9" fmla="*/ 11 h 47"/>
                  <a:gd name="T10" fmla="*/ 18 w 77"/>
                  <a:gd name="T11" fmla="*/ 10 h 47"/>
                  <a:gd name="T12" fmla="*/ 19 w 77"/>
                  <a:gd name="T13" fmla="*/ 9 h 47"/>
                  <a:gd name="T14" fmla="*/ 19 w 77"/>
                  <a:gd name="T15" fmla="*/ 8 h 47"/>
                  <a:gd name="T16" fmla="*/ 20 w 77"/>
                  <a:gd name="T17" fmla="*/ 6 h 47"/>
                  <a:gd name="T18" fmla="*/ 19 w 77"/>
                  <a:gd name="T19" fmla="*/ 5 h 47"/>
                  <a:gd name="T20" fmla="*/ 19 w 77"/>
                  <a:gd name="T21" fmla="*/ 4 h 47"/>
                  <a:gd name="T22" fmla="*/ 18 w 77"/>
                  <a:gd name="T23" fmla="*/ 3 h 47"/>
                  <a:gd name="T24" fmla="*/ 17 w 77"/>
                  <a:gd name="T25" fmla="*/ 2 h 47"/>
                  <a:gd name="T26" fmla="*/ 15 w 77"/>
                  <a:gd name="T27" fmla="*/ 2 h 47"/>
                  <a:gd name="T28" fmla="*/ 14 w 77"/>
                  <a:gd name="T29" fmla="*/ 1 h 47"/>
                  <a:gd name="T30" fmla="*/ 12 w 77"/>
                  <a:gd name="T31" fmla="*/ 0 h 47"/>
                  <a:gd name="T32" fmla="*/ 10 w 77"/>
                  <a:gd name="T33" fmla="*/ 0 h 47"/>
                  <a:gd name="T34" fmla="*/ 8 w 77"/>
                  <a:gd name="T35" fmla="*/ 0 h 47"/>
                  <a:gd name="T36" fmla="*/ 6 w 77"/>
                  <a:gd name="T37" fmla="*/ 1 h 47"/>
                  <a:gd name="T38" fmla="*/ 5 w 77"/>
                  <a:gd name="T39" fmla="*/ 1 h 47"/>
                  <a:gd name="T40" fmla="*/ 3 w 77"/>
                  <a:gd name="T41" fmla="*/ 2 h 47"/>
                  <a:gd name="T42" fmla="*/ 2 w 77"/>
                  <a:gd name="T43" fmla="*/ 3 h 47"/>
                  <a:gd name="T44" fmla="*/ 1 w 77"/>
                  <a:gd name="T45" fmla="*/ 4 h 47"/>
                  <a:gd name="T46" fmla="*/ 1 w 77"/>
                  <a:gd name="T47" fmla="*/ 5 h 47"/>
                  <a:gd name="T48" fmla="*/ 0 w 77"/>
                  <a:gd name="T49" fmla="*/ 6 h 47"/>
                  <a:gd name="T50" fmla="*/ 1 w 77"/>
                  <a:gd name="T51" fmla="*/ 7 h 47"/>
                  <a:gd name="T52" fmla="*/ 1 w 77"/>
                  <a:gd name="T53" fmla="*/ 8 h 47"/>
                  <a:gd name="T54" fmla="*/ 2 w 77"/>
                  <a:gd name="T55" fmla="*/ 9 h 47"/>
                  <a:gd name="T56" fmla="*/ 3 w 77"/>
                  <a:gd name="T57" fmla="*/ 10 h 47"/>
                  <a:gd name="T58" fmla="*/ 5 w 77"/>
                  <a:gd name="T59" fmla="*/ 11 h 47"/>
                  <a:gd name="T60" fmla="*/ 6 w 77"/>
                  <a:gd name="T61" fmla="*/ 12 h 47"/>
                  <a:gd name="T62" fmla="*/ 8 w 77"/>
                  <a:gd name="T63" fmla="*/ 12 h 47"/>
                  <a:gd name="T64" fmla="*/ 10 w 77"/>
                  <a:gd name="T65" fmla="*/ 12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7" h="47">
                    <a:moveTo>
                      <a:pt x="38" y="47"/>
                    </a:moveTo>
                    <a:lnTo>
                      <a:pt x="46" y="47"/>
                    </a:lnTo>
                    <a:lnTo>
                      <a:pt x="53" y="46"/>
                    </a:lnTo>
                    <a:lnTo>
                      <a:pt x="60" y="44"/>
                    </a:lnTo>
                    <a:lnTo>
                      <a:pt x="66" y="41"/>
                    </a:lnTo>
                    <a:lnTo>
                      <a:pt x="70" y="38"/>
                    </a:lnTo>
                    <a:lnTo>
                      <a:pt x="74" y="33"/>
                    </a:lnTo>
                    <a:lnTo>
                      <a:pt x="76" y="29"/>
                    </a:lnTo>
                    <a:lnTo>
                      <a:pt x="77" y="24"/>
                    </a:lnTo>
                    <a:lnTo>
                      <a:pt x="76" y="20"/>
                    </a:lnTo>
                    <a:lnTo>
                      <a:pt x="74" y="15"/>
                    </a:lnTo>
                    <a:lnTo>
                      <a:pt x="70" y="11"/>
                    </a:lnTo>
                    <a:lnTo>
                      <a:pt x="66" y="7"/>
                    </a:lnTo>
                    <a:lnTo>
                      <a:pt x="60" y="5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7" y="3"/>
                    </a:lnTo>
                    <a:lnTo>
                      <a:pt x="11" y="7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2"/>
                    </a:lnTo>
                    <a:lnTo>
                      <a:pt x="7" y="36"/>
                    </a:lnTo>
                    <a:lnTo>
                      <a:pt x="11" y="40"/>
                    </a:lnTo>
                    <a:lnTo>
                      <a:pt x="17" y="43"/>
                    </a:lnTo>
                    <a:lnTo>
                      <a:pt x="23" y="45"/>
                    </a:lnTo>
                    <a:lnTo>
                      <a:pt x="30" y="47"/>
                    </a:lnTo>
                    <a:lnTo>
                      <a:pt x="38" y="47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5" name="Freeform 50">
                <a:extLst>
                  <a:ext uri="{FF2B5EF4-FFF2-40B4-BE49-F238E27FC236}">
                    <a16:creationId xmlns:a16="http://schemas.microsoft.com/office/drawing/2014/main" id="{909719A7-6B45-C4FF-DC86-83C6EFF5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2353"/>
                <a:ext cx="37" cy="23"/>
              </a:xfrm>
              <a:custGeom>
                <a:avLst/>
                <a:gdLst>
                  <a:gd name="T0" fmla="*/ 10 w 76"/>
                  <a:gd name="T1" fmla="*/ 11 h 47"/>
                  <a:gd name="T2" fmla="*/ 12 w 76"/>
                  <a:gd name="T3" fmla="*/ 11 h 47"/>
                  <a:gd name="T4" fmla="*/ 13 w 76"/>
                  <a:gd name="T5" fmla="*/ 11 h 47"/>
                  <a:gd name="T6" fmla="*/ 15 w 76"/>
                  <a:gd name="T7" fmla="*/ 10 h 47"/>
                  <a:gd name="T8" fmla="*/ 16 w 76"/>
                  <a:gd name="T9" fmla="*/ 10 h 47"/>
                  <a:gd name="T10" fmla="*/ 18 w 76"/>
                  <a:gd name="T11" fmla="*/ 9 h 47"/>
                  <a:gd name="T12" fmla="*/ 18 w 76"/>
                  <a:gd name="T13" fmla="*/ 8 h 47"/>
                  <a:gd name="T14" fmla="*/ 19 w 76"/>
                  <a:gd name="T15" fmla="*/ 7 h 47"/>
                  <a:gd name="T16" fmla="*/ 19 w 76"/>
                  <a:gd name="T17" fmla="*/ 5 h 47"/>
                  <a:gd name="T18" fmla="*/ 19 w 76"/>
                  <a:gd name="T19" fmla="*/ 4 h 47"/>
                  <a:gd name="T20" fmla="*/ 18 w 76"/>
                  <a:gd name="T21" fmla="*/ 3 h 47"/>
                  <a:gd name="T22" fmla="*/ 18 w 76"/>
                  <a:gd name="T23" fmla="*/ 2 h 47"/>
                  <a:gd name="T24" fmla="*/ 16 w 76"/>
                  <a:gd name="T25" fmla="*/ 1 h 47"/>
                  <a:gd name="T26" fmla="*/ 15 w 76"/>
                  <a:gd name="T27" fmla="*/ 1 h 47"/>
                  <a:gd name="T28" fmla="*/ 14 w 76"/>
                  <a:gd name="T29" fmla="*/ 0 h 47"/>
                  <a:gd name="T30" fmla="*/ 12 w 76"/>
                  <a:gd name="T31" fmla="*/ 0 h 47"/>
                  <a:gd name="T32" fmla="*/ 10 w 76"/>
                  <a:gd name="T33" fmla="*/ 0 h 47"/>
                  <a:gd name="T34" fmla="*/ 8 w 76"/>
                  <a:gd name="T35" fmla="*/ 0 h 47"/>
                  <a:gd name="T36" fmla="*/ 6 w 76"/>
                  <a:gd name="T37" fmla="*/ 0 h 47"/>
                  <a:gd name="T38" fmla="*/ 5 w 76"/>
                  <a:gd name="T39" fmla="*/ 1 h 47"/>
                  <a:gd name="T40" fmla="*/ 3 w 76"/>
                  <a:gd name="T41" fmla="*/ 1 h 47"/>
                  <a:gd name="T42" fmla="*/ 2 w 76"/>
                  <a:gd name="T43" fmla="*/ 2 h 47"/>
                  <a:gd name="T44" fmla="*/ 1 w 76"/>
                  <a:gd name="T45" fmla="*/ 3 h 47"/>
                  <a:gd name="T46" fmla="*/ 1 w 76"/>
                  <a:gd name="T47" fmla="*/ 4 h 47"/>
                  <a:gd name="T48" fmla="*/ 0 w 76"/>
                  <a:gd name="T49" fmla="*/ 5 h 47"/>
                  <a:gd name="T50" fmla="*/ 1 w 76"/>
                  <a:gd name="T51" fmla="*/ 6 h 47"/>
                  <a:gd name="T52" fmla="*/ 1 w 76"/>
                  <a:gd name="T53" fmla="*/ 8 h 47"/>
                  <a:gd name="T54" fmla="*/ 2 w 76"/>
                  <a:gd name="T55" fmla="*/ 9 h 47"/>
                  <a:gd name="T56" fmla="*/ 3 w 76"/>
                  <a:gd name="T57" fmla="*/ 10 h 47"/>
                  <a:gd name="T58" fmla="*/ 4 w 76"/>
                  <a:gd name="T59" fmla="*/ 10 h 47"/>
                  <a:gd name="T60" fmla="*/ 6 w 76"/>
                  <a:gd name="T61" fmla="*/ 11 h 47"/>
                  <a:gd name="T62" fmla="*/ 8 w 76"/>
                  <a:gd name="T63" fmla="*/ 11 h 47"/>
                  <a:gd name="T64" fmla="*/ 10 w 76"/>
                  <a:gd name="T65" fmla="*/ 11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6" h="47">
                    <a:moveTo>
                      <a:pt x="37" y="47"/>
                    </a:moveTo>
                    <a:lnTo>
                      <a:pt x="45" y="47"/>
                    </a:lnTo>
                    <a:lnTo>
                      <a:pt x="52" y="45"/>
                    </a:lnTo>
                    <a:lnTo>
                      <a:pt x="59" y="43"/>
                    </a:lnTo>
                    <a:lnTo>
                      <a:pt x="64" y="40"/>
                    </a:lnTo>
                    <a:lnTo>
                      <a:pt x="69" y="37"/>
                    </a:lnTo>
                    <a:lnTo>
                      <a:pt x="72" y="33"/>
                    </a:lnTo>
                    <a:lnTo>
                      <a:pt x="75" y="28"/>
                    </a:lnTo>
                    <a:lnTo>
                      <a:pt x="76" y="23"/>
                    </a:lnTo>
                    <a:lnTo>
                      <a:pt x="75" y="19"/>
                    </a:lnTo>
                    <a:lnTo>
                      <a:pt x="72" y="14"/>
                    </a:lnTo>
                    <a:lnTo>
                      <a:pt x="69" y="11"/>
                    </a:lnTo>
                    <a:lnTo>
                      <a:pt x="64" y="7"/>
                    </a:lnTo>
                    <a:lnTo>
                      <a:pt x="59" y="4"/>
                    </a:lnTo>
                    <a:lnTo>
                      <a:pt x="53" y="3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2"/>
                    </a:lnTo>
                    <a:lnTo>
                      <a:pt x="17" y="4"/>
                    </a:lnTo>
                    <a:lnTo>
                      <a:pt x="11" y="6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2" y="32"/>
                    </a:lnTo>
                    <a:lnTo>
                      <a:pt x="6" y="36"/>
                    </a:lnTo>
                    <a:lnTo>
                      <a:pt x="10" y="40"/>
                    </a:lnTo>
                    <a:lnTo>
                      <a:pt x="16" y="43"/>
                    </a:lnTo>
                    <a:lnTo>
                      <a:pt x="22" y="44"/>
                    </a:lnTo>
                    <a:lnTo>
                      <a:pt x="29" y="47"/>
                    </a:lnTo>
                    <a:lnTo>
                      <a:pt x="37" y="47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Freeform 51">
                <a:extLst>
                  <a:ext uri="{FF2B5EF4-FFF2-40B4-BE49-F238E27FC236}">
                    <a16:creationId xmlns:a16="http://schemas.microsoft.com/office/drawing/2014/main" id="{5A1B9DE3-0456-8F44-2ECE-63F539984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2" y="2332"/>
                <a:ext cx="38" cy="23"/>
              </a:xfrm>
              <a:custGeom>
                <a:avLst/>
                <a:gdLst>
                  <a:gd name="T0" fmla="*/ 10 w 75"/>
                  <a:gd name="T1" fmla="*/ 12 h 46"/>
                  <a:gd name="T2" fmla="*/ 12 w 75"/>
                  <a:gd name="T3" fmla="*/ 12 h 46"/>
                  <a:gd name="T4" fmla="*/ 14 w 75"/>
                  <a:gd name="T5" fmla="*/ 12 h 46"/>
                  <a:gd name="T6" fmla="*/ 15 w 75"/>
                  <a:gd name="T7" fmla="*/ 11 h 46"/>
                  <a:gd name="T8" fmla="*/ 16 w 75"/>
                  <a:gd name="T9" fmla="*/ 10 h 46"/>
                  <a:gd name="T10" fmla="*/ 18 w 75"/>
                  <a:gd name="T11" fmla="*/ 10 h 46"/>
                  <a:gd name="T12" fmla="*/ 18 w 75"/>
                  <a:gd name="T13" fmla="*/ 9 h 46"/>
                  <a:gd name="T14" fmla="*/ 19 w 75"/>
                  <a:gd name="T15" fmla="*/ 8 h 46"/>
                  <a:gd name="T16" fmla="*/ 19 w 75"/>
                  <a:gd name="T17" fmla="*/ 6 h 46"/>
                  <a:gd name="T18" fmla="*/ 19 w 75"/>
                  <a:gd name="T19" fmla="*/ 5 h 46"/>
                  <a:gd name="T20" fmla="*/ 18 w 75"/>
                  <a:gd name="T21" fmla="*/ 4 h 46"/>
                  <a:gd name="T22" fmla="*/ 18 w 75"/>
                  <a:gd name="T23" fmla="*/ 3 h 46"/>
                  <a:gd name="T24" fmla="*/ 16 w 75"/>
                  <a:gd name="T25" fmla="*/ 2 h 46"/>
                  <a:gd name="T26" fmla="*/ 15 w 75"/>
                  <a:gd name="T27" fmla="*/ 1 h 46"/>
                  <a:gd name="T28" fmla="*/ 14 w 75"/>
                  <a:gd name="T29" fmla="*/ 1 h 46"/>
                  <a:gd name="T30" fmla="*/ 12 w 75"/>
                  <a:gd name="T31" fmla="*/ 0 h 46"/>
                  <a:gd name="T32" fmla="*/ 10 w 75"/>
                  <a:gd name="T33" fmla="*/ 0 h 46"/>
                  <a:gd name="T34" fmla="*/ 8 w 75"/>
                  <a:gd name="T35" fmla="*/ 0 h 46"/>
                  <a:gd name="T36" fmla="*/ 6 w 75"/>
                  <a:gd name="T37" fmla="*/ 1 h 46"/>
                  <a:gd name="T38" fmla="*/ 5 w 75"/>
                  <a:gd name="T39" fmla="*/ 1 h 46"/>
                  <a:gd name="T40" fmla="*/ 3 w 75"/>
                  <a:gd name="T41" fmla="*/ 2 h 46"/>
                  <a:gd name="T42" fmla="*/ 2 w 75"/>
                  <a:gd name="T43" fmla="*/ 3 h 46"/>
                  <a:gd name="T44" fmla="*/ 1 w 75"/>
                  <a:gd name="T45" fmla="*/ 4 h 46"/>
                  <a:gd name="T46" fmla="*/ 1 w 75"/>
                  <a:gd name="T47" fmla="*/ 5 h 46"/>
                  <a:gd name="T48" fmla="*/ 0 w 75"/>
                  <a:gd name="T49" fmla="*/ 6 h 46"/>
                  <a:gd name="T50" fmla="*/ 1 w 75"/>
                  <a:gd name="T51" fmla="*/ 7 h 46"/>
                  <a:gd name="T52" fmla="*/ 1 w 75"/>
                  <a:gd name="T53" fmla="*/ 8 h 46"/>
                  <a:gd name="T54" fmla="*/ 2 w 75"/>
                  <a:gd name="T55" fmla="*/ 9 h 46"/>
                  <a:gd name="T56" fmla="*/ 3 w 75"/>
                  <a:gd name="T57" fmla="*/ 10 h 46"/>
                  <a:gd name="T58" fmla="*/ 5 w 75"/>
                  <a:gd name="T59" fmla="*/ 11 h 46"/>
                  <a:gd name="T60" fmla="*/ 6 w 75"/>
                  <a:gd name="T61" fmla="*/ 11 h 46"/>
                  <a:gd name="T62" fmla="*/ 8 w 75"/>
                  <a:gd name="T63" fmla="*/ 12 h 46"/>
                  <a:gd name="T64" fmla="*/ 10 w 75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5" h="46">
                    <a:moveTo>
                      <a:pt x="38" y="46"/>
                    </a:moveTo>
                    <a:lnTo>
                      <a:pt x="46" y="46"/>
                    </a:lnTo>
                    <a:lnTo>
                      <a:pt x="53" y="45"/>
                    </a:lnTo>
                    <a:lnTo>
                      <a:pt x="58" y="42"/>
                    </a:lnTo>
                    <a:lnTo>
                      <a:pt x="64" y="40"/>
                    </a:lnTo>
                    <a:lnTo>
                      <a:pt x="69" y="37"/>
                    </a:lnTo>
                    <a:lnTo>
                      <a:pt x="72" y="33"/>
                    </a:lnTo>
                    <a:lnTo>
                      <a:pt x="73" y="29"/>
                    </a:lnTo>
                    <a:lnTo>
                      <a:pt x="75" y="24"/>
                    </a:lnTo>
                    <a:lnTo>
                      <a:pt x="75" y="19"/>
                    </a:lnTo>
                    <a:lnTo>
                      <a:pt x="72" y="15"/>
                    </a:lnTo>
                    <a:lnTo>
                      <a:pt x="69" y="11"/>
                    </a:lnTo>
                    <a:lnTo>
                      <a:pt x="64" y="7"/>
                    </a:lnTo>
                    <a:lnTo>
                      <a:pt x="58" y="4"/>
                    </a:lnTo>
                    <a:lnTo>
                      <a:pt x="53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1"/>
                    </a:lnTo>
                    <a:lnTo>
                      <a:pt x="17" y="3"/>
                    </a:lnTo>
                    <a:lnTo>
                      <a:pt x="11" y="6"/>
                    </a:lnTo>
                    <a:lnTo>
                      <a:pt x="7" y="9"/>
                    </a:lnTo>
                    <a:lnTo>
                      <a:pt x="3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3" y="31"/>
                    </a:lnTo>
                    <a:lnTo>
                      <a:pt x="7" y="36"/>
                    </a:lnTo>
                    <a:lnTo>
                      <a:pt x="11" y="39"/>
                    </a:lnTo>
                    <a:lnTo>
                      <a:pt x="17" y="42"/>
                    </a:lnTo>
                    <a:lnTo>
                      <a:pt x="23" y="44"/>
                    </a:lnTo>
                    <a:lnTo>
                      <a:pt x="30" y="46"/>
                    </a:lnTo>
                    <a:lnTo>
                      <a:pt x="38" y="46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Freeform 52">
                <a:extLst>
                  <a:ext uri="{FF2B5EF4-FFF2-40B4-BE49-F238E27FC236}">
                    <a16:creationId xmlns:a16="http://schemas.microsoft.com/office/drawing/2014/main" id="{74E1CC13-9DD0-A783-0D9D-E415B8A60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2312"/>
                <a:ext cx="37" cy="23"/>
              </a:xfrm>
              <a:custGeom>
                <a:avLst/>
                <a:gdLst>
                  <a:gd name="T0" fmla="*/ 10 w 73"/>
                  <a:gd name="T1" fmla="*/ 12 h 45"/>
                  <a:gd name="T2" fmla="*/ 11 w 73"/>
                  <a:gd name="T3" fmla="*/ 12 h 45"/>
                  <a:gd name="T4" fmla="*/ 13 w 73"/>
                  <a:gd name="T5" fmla="*/ 11 h 45"/>
                  <a:gd name="T6" fmla="*/ 15 w 73"/>
                  <a:gd name="T7" fmla="*/ 11 h 45"/>
                  <a:gd name="T8" fmla="*/ 16 w 73"/>
                  <a:gd name="T9" fmla="*/ 10 h 45"/>
                  <a:gd name="T10" fmla="*/ 17 w 73"/>
                  <a:gd name="T11" fmla="*/ 9 h 45"/>
                  <a:gd name="T12" fmla="*/ 18 w 73"/>
                  <a:gd name="T13" fmla="*/ 9 h 45"/>
                  <a:gd name="T14" fmla="*/ 18 w 73"/>
                  <a:gd name="T15" fmla="*/ 7 h 45"/>
                  <a:gd name="T16" fmla="*/ 19 w 73"/>
                  <a:gd name="T17" fmla="*/ 6 h 45"/>
                  <a:gd name="T18" fmla="*/ 18 w 73"/>
                  <a:gd name="T19" fmla="*/ 5 h 45"/>
                  <a:gd name="T20" fmla="*/ 18 w 73"/>
                  <a:gd name="T21" fmla="*/ 4 h 45"/>
                  <a:gd name="T22" fmla="*/ 17 w 73"/>
                  <a:gd name="T23" fmla="*/ 3 h 45"/>
                  <a:gd name="T24" fmla="*/ 16 w 73"/>
                  <a:gd name="T25" fmla="*/ 2 h 45"/>
                  <a:gd name="T26" fmla="*/ 15 w 73"/>
                  <a:gd name="T27" fmla="*/ 1 h 45"/>
                  <a:gd name="T28" fmla="*/ 13 w 73"/>
                  <a:gd name="T29" fmla="*/ 1 h 45"/>
                  <a:gd name="T30" fmla="*/ 12 w 73"/>
                  <a:gd name="T31" fmla="*/ 0 h 45"/>
                  <a:gd name="T32" fmla="*/ 10 w 73"/>
                  <a:gd name="T33" fmla="*/ 0 h 45"/>
                  <a:gd name="T34" fmla="*/ 8 w 73"/>
                  <a:gd name="T35" fmla="*/ 0 h 45"/>
                  <a:gd name="T36" fmla="*/ 6 w 73"/>
                  <a:gd name="T37" fmla="*/ 1 h 45"/>
                  <a:gd name="T38" fmla="*/ 4 w 73"/>
                  <a:gd name="T39" fmla="*/ 1 h 45"/>
                  <a:gd name="T40" fmla="*/ 3 w 73"/>
                  <a:gd name="T41" fmla="*/ 2 h 45"/>
                  <a:gd name="T42" fmla="*/ 2 w 73"/>
                  <a:gd name="T43" fmla="*/ 3 h 45"/>
                  <a:gd name="T44" fmla="*/ 1 w 73"/>
                  <a:gd name="T45" fmla="*/ 4 h 45"/>
                  <a:gd name="T46" fmla="*/ 1 w 73"/>
                  <a:gd name="T47" fmla="*/ 5 h 45"/>
                  <a:gd name="T48" fmla="*/ 0 w 73"/>
                  <a:gd name="T49" fmla="*/ 6 h 45"/>
                  <a:gd name="T50" fmla="*/ 1 w 73"/>
                  <a:gd name="T51" fmla="*/ 7 h 45"/>
                  <a:gd name="T52" fmla="*/ 1 w 73"/>
                  <a:gd name="T53" fmla="*/ 8 h 45"/>
                  <a:gd name="T54" fmla="*/ 2 w 73"/>
                  <a:gd name="T55" fmla="*/ 9 h 45"/>
                  <a:gd name="T56" fmla="*/ 3 w 73"/>
                  <a:gd name="T57" fmla="*/ 10 h 45"/>
                  <a:gd name="T58" fmla="*/ 4 w 73"/>
                  <a:gd name="T59" fmla="*/ 11 h 45"/>
                  <a:gd name="T60" fmla="*/ 6 w 73"/>
                  <a:gd name="T61" fmla="*/ 11 h 45"/>
                  <a:gd name="T62" fmla="*/ 7 w 73"/>
                  <a:gd name="T63" fmla="*/ 12 h 45"/>
                  <a:gd name="T64" fmla="*/ 10 w 73"/>
                  <a:gd name="T65" fmla="*/ 12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45">
                    <a:moveTo>
                      <a:pt x="37" y="45"/>
                    </a:moveTo>
                    <a:lnTo>
                      <a:pt x="43" y="45"/>
                    </a:lnTo>
                    <a:lnTo>
                      <a:pt x="50" y="44"/>
                    </a:lnTo>
                    <a:lnTo>
                      <a:pt x="57" y="42"/>
                    </a:lnTo>
                    <a:lnTo>
                      <a:pt x="62" y="40"/>
                    </a:lnTo>
                    <a:lnTo>
                      <a:pt x="67" y="36"/>
                    </a:lnTo>
                    <a:lnTo>
                      <a:pt x="70" y="33"/>
                    </a:lnTo>
                    <a:lnTo>
                      <a:pt x="72" y="28"/>
                    </a:lnTo>
                    <a:lnTo>
                      <a:pt x="73" y="23"/>
                    </a:lnTo>
                    <a:lnTo>
                      <a:pt x="72" y="19"/>
                    </a:lnTo>
                    <a:lnTo>
                      <a:pt x="71" y="14"/>
                    </a:lnTo>
                    <a:lnTo>
                      <a:pt x="68" y="11"/>
                    </a:lnTo>
                    <a:lnTo>
                      <a:pt x="63" y="7"/>
                    </a:lnTo>
                    <a:lnTo>
                      <a:pt x="57" y="4"/>
                    </a:lnTo>
                    <a:lnTo>
                      <a:pt x="52" y="3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3" y="2"/>
                    </a:lnTo>
                    <a:lnTo>
                      <a:pt x="16" y="4"/>
                    </a:lnTo>
                    <a:lnTo>
                      <a:pt x="11" y="6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2" y="31"/>
                    </a:lnTo>
                    <a:lnTo>
                      <a:pt x="5" y="35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3"/>
                    </a:lnTo>
                    <a:lnTo>
                      <a:pt x="28" y="45"/>
                    </a:lnTo>
                    <a:lnTo>
                      <a:pt x="37" y="45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Freeform 53">
                <a:extLst>
                  <a:ext uri="{FF2B5EF4-FFF2-40B4-BE49-F238E27FC236}">
                    <a16:creationId xmlns:a16="http://schemas.microsoft.com/office/drawing/2014/main" id="{AF52542F-F514-7B66-FB02-EFA885231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3" y="2290"/>
                <a:ext cx="37" cy="21"/>
              </a:xfrm>
              <a:custGeom>
                <a:avLst/>
                <a:gdLst>
                  <a:gd name="T0" fmla="*/ 9 w 72"/>
                  <a:gd name="T1" fmla="*/ 11 h 45"/>
                  <a:gd name="T2" fmla="*/ 11 w 72"/>
                  <a:gd name="T3" fmla="*/ 11 h 45"/>
                  <a:gd name="T4" fmla="*/ 13 w 72"/>
                  <a:gd name="T5" fmla="*/ 11 h 45"/>
                  <a:gd name="T6" fmla="*/ 15 w 72"/>
                  <a:gd name="T7" fmla="*/ 10 h 45"/>
                  <a:gd name="T8" fmla="*/ 16 w 72"/>
                  <a:gd name="T9" fmla="*/ 9 h 45"/>
                  <a:gd name="T10" fmla="*/ 17 w 72"/>
                  <a:gd name="T11" fmla="*/ 8 h 45"/>
                  <a:gd name="T12" fmla="*/ 18 w 72"/>
                  <a:gd name="T13" fmla="*/ 8 h 45"/>
                  <a:gd name="T14" fmla="*/ 19 w 72"/>
                  <a:gd name="T15" fmla="*/ 6 h 45"/>
                  <a:gd name="T16" fmla="*/ 19 w 72"/>
                  <a:gd name="T17" fmla="*/ 5 h 45"/>
                  <a:gd name="T18" fmla="*/ 19 w 72"/>
                  <a:gd name="T19" fmla="*/ 4 h 45"/>
                  <a:gd name="T20" fmla="*/ 19 w 72"/>
                  <a:gd name="T21" fmla="*/ 3 h 45"/>
                  <a:gd name="T22" fmla="*/ 17 w 72"/>
                  <a:gd name="T23" fmla="*/ 2 h 45"/>
                  <a:gd name="T24" fmla="*/ 16 w 72"/>
                  <a:gd name="T25" fmla="*/ 1 h 45"/>
                  <a:gd name="T26" fmla="*/ 15 w 72"/>
                  <a:gd name="T27" fmla="*/ 0 h 45"/>
                  <a:gd name="T28" fmla="*/ 13 w 72"/>
                  <a:gd name="T29" fmla="*/ 0 h 45"/>
                  <a:gd name="T30" fmla="*/ 11 w 72"/>
                  <a:gd name="T31" fmla="*/ 0 h 45"/>
                  <a:gd name="T32" fmla="*/ 10 w 72"/>
                  <a:gd name="T33" fmla="*/ 0 h 45"/>
                  <a:gd name="T34" fmla="*/ 7 w 72"/>
                  <a:gd name="T35" fmla="*/ 0 h 45"/>
                  <a:gd name="T36" fmla="*/ 6 w 72"/>
                  <a:gd name="T37" fmla="*/ 0 h 45"/>
                  <a:gd name="T38" fmla="*/ 4 w 72"/>
                  <a:gd name="T39" fmla="*/ 0 h 45"/>
                  <a:gd name="T40" fmla="*/ 3 w 72"/>
                  <a:gd name="T41" fmla="*/ 1 h 45"/>
                  <a:gd name="T42" fmla="*/ 2 w 72"/>
                  <a:gd name="T43" fmla="*/ 2 h 45"/>
                  <a:gd name="T44" fmla="*/ 1 w 72"/>
                  <a:gd name="T45" fmla="*/ 3 h 45"/>
                  <a:gd name="T46" fmla="*/ 1 w 72"/>
                  <a:gd name="T47" fmla="*/ 4 h 45"/>
                  <a:gd name="T48" fmla="*/ 0 w 72"/>
                  <a:gd name="T49" fmla="*/ 5 h 45"/>
                  <a:gd name="T50" fmla="*/ 0 w 72"/>
                  <a:gd name="T51" fmla="*/ 6 h 45"/>
                  <a:gd name="T52" fmla="*/ 1 w 72"/>
                  <a:gd name="T53" fmla="*/ 7 h 45"/>
                  <a:gd name="T54" fmla="*/ 2 w 72"/>
                  <a:gd name="T55" fmla="*/ 8 h 45"/>
                  <a:gd name="T56" fmla="*/ 3 w 72"/>
                  <a:gd name="T57" fmla="*/ 9 h 45"/>
                  <a:gd name="T58" fmla="*/ 4 w 72"/>
                  <a:gd name="T59" fmla="*/ 10 h 45"/>
                  <a:gd name="T60" fmla="*/ 5 w 72"/>
                  <a:gd name="T61" fmla="*/ 10 h 45"/>
                  <a:gd name="T62" fmla="*/ 7 w 72"/>
                  <a:gd name="T63" fmla="*/ 11 h 45"/>
                  <a:gd name="T64" fmla="*/ 9 w 72"/>
                  <a:gd name="T65" fmla="*/ 11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2" h="45">
                    <a:moveTo>
                      <a:pt x="35" y="45"/>
                    </a:moveTo>
                    <a:lnTo>
                      <a:pt x="42" y="45"/>
                    </a:lnTo>
                    <a:lnTo>
                      <a:pt x="49" y="44"/>
                    </a:lnTo>
                    <a:lnTo>
                      <a:pt x="56" y="41"/>
                    </a:lnTo>
                    <a:lnTo>
                      <a:pt x="61" y="39"/>
                    </a:lnTo>
                    <a:lnTo>
                      <a:pt x="65" y="35"/>
                    </a:lnTo>
                    <a:lnTo>
                      <a:pt x="69" y="32"/>
                    </a:lnTo>
                    <a:lnTo>
                      <a:pt x="71" y="27"/>
                    </a:lnTo>
                    <a:lnTo>
                      <a:pt x="72" y="23"/>
                    </a:lnTo>
                    <a:lnTo>
                      <a:pt x="71" y="18"/>
                    </a:lnTo>
                    <a:lnTo>
                      <a:pt x="70" y="14"/>
                    </a:lnTo>
                    <a:lnTo>
                      <a:pt x="67" y="10"/>
                    </a:lnTo>
                    <a:lnTo>
                      <a:pt x="62" y="7"/>
                    </a:lnTo>
                    <a:lnTo>
                      <a:pt x="56" y="3"/>
                    </a:lnTo>
                    <a:lnTo>
                      <a:pt x="50" y="2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28" y="0"/>
                    </a:lnTo>
                    <a:lnTo>
                      <a:pt x="22" y="1"/>
                    </a:lnTo>
                    <a:lnTo>
                      <a:pt x="16" y="3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2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9" y="38"/>
                    </a:lnTo>
                    <a:lnTo>
                      <a:pt x="15" y="41"/>
                    </a:lnTo>
                    <a:lnTo>
                      <a:pt x="20" y="42"/>
                    </a:lnTo>
                    <a:lnTo>
                      <a:pt x="27" y="45"/>
                    </a:lnTo>
                    <a:lnTo>
                      <a:pt x="35" y="45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" name="Freeform 54">
                <a:extLst>
                  <a:ext uri="{FF2B5EF4-FFF2-40B4-BE49-F238E27FC236}">
                    <a16:creationId xmlns:a16="http://schemas.microsoft.com/office/drawing/2014/main" id="{B757043C-683C-CEA5-3788-E31F671D2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2189"/>
                <a:ext cx="37" cy="24"/>
              </a:xfrm>
              <a:custGeom>
                <a:avLst/>
                <a:gdLst>
                  <a:gd name="T0" fmla="*/ 9 w 72"/>
                  <a:gd name="T1" fmla="*/ 12 h 44"/>
                  <a:gd name="T2" fmla="*/ 11 w 72"/>
                  <a:gd name="T3" fmla="*/ 12 h 44"/>
                  <a:gd name="T4" fmla="*/ 13 w 72"/>
                  <a:gd name="T5" fmla="*/ 12 h 44"/>
                  <a:gd name="T6" fmla="*/ 15 w 72"/>
                  <a:gd name="T7" fmla="*/ 11 h 44"/>
                  <a:gd name="T8" fmla="*/ 16 w 72"/>
                  <a:gd name="T9" fmla="*/ 10 h 44"/>
                  <a:gd name="T10" fmla="*/ 17 w 72"/>
                  <a:gd name="T11" fmla="*/ 9 h 44"/>
                  <a:gd name="T12" fmla="*/ 18 w 72"/>
                  <a:gd name="T13" fmla="*/ 9 h 44"/>
                  <a:gd name="T14" fmla="*/ 19 w 72"/>
                  <a:gd name="T15" fmla="*/ 7 h 44"/>
                  <a:gd name="T16" fmla="*/ 19 w 72"/>
                  <a:gd name="T17" fmla="*/ 6 h 44"/>
                  <a:gd name="T18" fmla="*/ 19 w 72"/>
                  <a:gd name="T19" fmla="*/ 5 h 44"/>
                  <a:gd name="T20" fmla="*/ 19 w 72"/>
                  <a:gd name="T21" fmla="*/ 4 h 44"/>
                  <a:gd name="T22" fmla="*/ 17 w 72"/>
                  <a:gd name="T23" fmla="*/ 3 h 44"/>
                  <a:gd name="T24" fmla="*/ 16 w 72"/>
                  <a:gd name="T25" fmla="*/ 2 h 44"/>
                  <a:gd name="T26" fmla="*/ 15 w 72"/>
                  <a:gd name="T27" fmla="*/ 1 h 44"/>
                  <a:gd name="T28" fmla="*/ 13 w 72"/>
                  <a:gd name="T29" fmla="*/ 1 h 44"/>
                  <a:gd name="T30" fmla="*/ 11 w 72"/>
                  <a:gd name="T31" fmla="*/ 0 h 44"/>
                  <a:gd name="T32" fmla="*/ 10 w 72"/>
                  <a:gd name="T33" fmla="*/ 0 h 44"/>
                  <a:gd name="T34" fmla="*/ 7 w 72"/>
                  <a:gd name="T35" fmla="*/ 0 h 44"/>
                  <a:gd name="T36" fmla="*/ 6 w 72"/>
                  <a:gd name="T37" fmla="*/ 1 h 44"/>
                  <a:gd name="T38" fmla="*/ 4 w 72"/>
                  <a:gd name="T39" fmla="*/ 1 h 44"/>
                  <a:gd name="T40" fmla="*/ 3 w 72"/>
                  <a:gd name="T41" fmla="*/ 2 h 44"/>
                  <a:gd name="T42" fmla="*/ 2 w 72"/>
                  <a:gd name="T43" fmla="*/ 3 h 44"/>
                  <a:gd name="T44" fmla="*/ 1 w 72"/>
                  <a:gd name="T45" fmla="*/ 3 h 44"/>
                  <a:gd name="T46" fmla="*/ 1 w 72"/>
                  <a:gd name="T47" fmla="*/ 4 h 44"/>
                  <a:gd name="T48" fmla="*/ 0 w 72"/>
                  <a:gd name="T49" fmla="*/ 5 h 44"/>
                  <a:gd name="T50" fmla="*/ 0 w 72"/>
                  <a:gd name="T51" fmla="*/ 7 h 44"/>
                  <a:gd name="T52" fmla="*/ 1 w 72"/>
                  <a:gd name="T53" fmla="*/ 8 h 44"/>
                  <a:gd name="T54" fmla="*/ 2 w 72"/>
                  <a:gd name="T55" fmla="*/ 9 h 44"/>
                  <a:gd name="T56" fmla="*/ 3 w 72"/>
                  <a:gd name="T57" fmla="*/ 10 h 44"/>
                  <a:gd name="T58" fmla="*/ 4 w 72"/>
                  <a:gd name="T59" fmla="*/ 11 h 44"/>
                  <a:gd name="T60" fmla="*/ 5 w 72"/>
                  <a:gd name="T61" fmla="*/ 12 h 44"/>
                  <a:gd name="T62" fmla="*/ 7 w 72"/>
                  <a:gd name="T63" fmla="*/ 12 h 44"/>
                  <a:gd name="T64" fmla="*/ 9 w 72"/>
                  <a:gd name="T65" fmla="*/ 12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2" h="44">
                    <a:moveTo>
                      <a:pt x="35" y="44"/>
                    </a:moveTo>
                    <a:lnTo>
                      <a:pt x="42" y="44"/>
                    </a:lnTo>
                    <a:lnTo>
                      <a:pt x="49" y="43"/>
                    </a:lnTo>
                    <a:lnTo>
                      <a:pt x="56" y="41"/>
                    </a:lnTo>
                    <a:lnTo>
                      <a:pt x="61" y="39"/>
                    </a:lnTo>
                    <a:lnTo>
                      <a:pt x="65" y="35"/>
                    </a:lnTo>
                    <a:lnTo>
                      <a:pt x="69" y="32"/>
                    </a:lnTo>
                    <a:lnTo>
                      <a:pt x="71" y="27"/>
                    </a:lnTo>
                    <a:lnTo>
                      <a:pt x="72" y="23"/>
                    </a:lnTo>
                    <a:lnTo>
                      <a:pt x="71" y="18"/>
                    </a:lnTo>
                    <a:lnTo>
                      <a:pt x="70" y="13"/>
                    </a:lnTo>
                    <a:lnTo>
                      <a:pt x="67" y="10"/>
                    </a:lnTo>
                    <a:lnTo>
                      <a:pt x="62" y="6"/>
                    </a:lnTo>
                    <a:lnTo>
                      <a:pt x="56" y="3"/>
                    </a:lnTo>
                    <a:lnTo>
                      <a:pt x="50" y="2"/>
                    </a:lnTo>
                    <a:lnTo>
                      <a:pt x="43" y="0"/>
                    </a:lnTo>
                    <a:lnTo>
                      <a:pt x="37" y="0"/>
                    </a:lnTo>
                    <a:lnTo>
                      <a:pt x="28" y="0"/>
                    </a:lnTo>
                    <a:lnTo>
                      <a:pt x="22" y="1"/>
                    </a:lnTo>
                    <a:lnTo>
                      <a:pt x="16" y="3"/>
                    </a:lnTo>
                    <a:lnTo>
                      <a:pt x="10" y="5"/>
                    </a:lnTo>
                    <a:lnTo>
                      <a:pt x="5" y="9"/>
                    </a:lnTo>
                    <a:lnTo>
                      <a:pt x="2" y="12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2" y="29"/>
                    </a:lnTo>
                    <a:lnTo>
                      <a:pt x="5" y="33"/>
                    </a:lnTo>
                    <a:lnTo>
                      <a:pt x="9" y="36"/>
                    </a:lnTo>
                    <a:lnTo>
                      <a:pt x="15" y="40"/>
                    </a:lnTo>
                    <a:lnTo>
                      <a:pt x="20" y="42"/>
                    </a:lnTo>
                    <a:lnTo>
                      <a:pt x="27" y="43"/>
                    </a:lnTo>
                    <a:lnTo>
                      <a:pt x="35" y="44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0" name="Freeform 55">
                <a:extLst>
                  <a:ext uri="{FF2B5EF4-FFF2-40B4-BE49-F238E27FC236}">
                    <a16:creationId xmlns:a16="http://schemas.microsoft.com/office/drawing/2014/main" id="{37CA858D-42B9-4499-F3FE-EA336DF7F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" y="2206"/>
                <a:ext cx="37" cy="21"/>
              </a:xfrm>
              <a:custGeom>
                <a:avLst/>
                <a:gdLst>
                  <a:gd name="T0" fmla="*/ 9 w 74"/>
                  <a:gd name="T1" fmla="*/ 11 h 45"/>
                  <a:gd name="T2" fmla="*/ 11 w 74"/>
                  <a:gd name="T3" fmla="*/ 11 h 45"/>
                  <a:gd name="T4" fmla="*/ 13 w 74"/>
                  <a:gd name="T5" fmla="*/ 10 h 45"/>
                  <a:gd name="T6" fmla="*/ 15 w 74"/>
                  <a:gd name="T7" fmla="*/ 10 h 45"/>
                  <a:gd name="T8" fmla="*/ 16 w 74"/>
                  <a:gd name="T9" fmla="*/ 9 h 45"/>
                  <a:gd name="T10" fmla="*/ 17 w 74"/>
                  <a:gd name="T11" fmla="*/ 8 h 45"/>
                  <a:gd name="T12" fmla="*/ 18 w 74"/>
                  <a:gd name="T13" fmla="*/ 8 h 45"/>
                  <a:gd name="T14" fmla="*/ 19 w 74"/>
                  <a:gd name="T15" fmla="*/ 7 h 45"/>
                  <a:gd name="T16" fmla="*/ 19 w 74"/>
                  <a:gd name="T17" fmla="*/ 6 h 45"/>
                  <a:gd name="T18" fmla="*/ 19 w 74"/>
                  <a:gd name="T19" fmla="*/ 4 h 45"/>
                  <a:gd name="T20" fmla="*/ 18 w 74"/>
                  <a:gd name="T21" fmla="*/ 3 h 45"/>
                  <a:gd name="T22" fmla="*/ 17 w 74"/>
                  <a:gd name="T23" fmla="*/ 2 h 45"/>
                  <a:gd name="T24" fmla="*/ 16 w 74"/>
                  <a:gd name="T25" fmla="*/ 1 h 45"/>
                  <a:gd name="T26" fmla="*/ 15 w 74"/>
                  <a:gd name="T27" fmla="*/ 1 h 45"/>
                  <a:gd name="T28" fmla="*/ 13 w 74"/>
                  <a:gd name="T29" fmla="*/ 0 h 45"/>
                  <a:gd name="T30" fmla="*/ 12 w 74"/>
                  <a:gd name="T31" fmla="*/ 0 h 45"/>
                  <a:gd name="T32" fmla="*/ 10 w 74"/>
                  <a:gd name="T33" fmla="*/ 0 h 45"/>
                  <a:gd name="T34" fmla="*/ 8 w 74"/>
                  <a:gd name="T35" fmla="*/ 0 h 45"/>
                  <a:gd name="T36" fmla="*/ 6 w 74"/>
                  <a:gd name="T37" fmla="*/ 0 h 45"/>
                  <a:gd name="T38" fmla="*/ 4 w 74"/>
                  <a:gd name="T39" fmla="*/ 0 h 45"/>
                  <a:gd name="T40" fmla="*/ 3 w 74"/>
                  <a:gd name="T41" fmla="*/ 1 h 45"/>
                  <a:gd name="T42" fmla="*/ 2 w 74"/>
                  <a:gd name="T43" fmla="*/ 2 h 45"/>
                  <a:gd name="T44" fmla="*/ 1 w 74"/>
                  <a:gd name="T45" fmla="*/ 3 h 45"/>
                  <a:gd name="T46" fmla="*/ 1 w 74"/>
                  <a:gd name="T47" fmla="*/ 4 h 45"/>
                  <a:gd name="T48" fmla="*/ 0 w 74"/>
                  <a:gd name="T49" fmla="*/ 5 h 45"/>
                  <a:gd name="T50" fmla="*/ 0 w 74"/>
                  <a:gd name="T51" fmla="*/ 6 h 45"/>
                  <a:gd name="T52" fmla="*/ 1 w 74"/>
                  <a:gd name="T53" fmla="*/ 7 h 45"/>
                  <a:gd name="T54" fmla="*/ 2 w 74"/>
                  <a:gd name="T55" fmla="*/ 8 h 45"/>
                  <a:gd name="T56" fmla="*/ 3 w 74"/>
                  <a:gd name="T57" fmla="*/ 9 h 45"/>
                  <a:gd name="T58" fmla="*/ 4 w 74"/>
                  <a:gd name="T59" fmla="*/ 10 h 45"/>
                  <a:gd name="T60" fmla="*/ 6 w 74"/>
                  <a:gd name="T61" fmla="*/ 10 h 45"/>
                  <a:gd name="T62" fmla="*/ 7 w 74"/>
                  <a:gd name="T63" fmla="*/ 11 h 45"/>
                  <a:gd name="T64" fmla="*/ 9 w 74"/>
                  <a:gd name="T65" fmla="*/ 11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4" h="45">
                    <a:moveTo>
                      <a:pt x="36" y="45"/>
                    </a:moveTo>
                    <a:lnTo>
                      <a:pt x="44" y="45"/>
                    </a:lnTo>
                    <a:lnTo>
                      <a:pt x="51" y="43"/>
                    </a:lnTo>
                    <a:lnTo>
                      <a:pt x="57" y="41"/>
                    </a:lnTo>
                    <a:lnTo>
                      <a:pt x="62" y="39"/>
                    </a:lnTo>
                    <a:lnTo>
                      <a:pt x="67" y="35"/>
                    </a:lnTo>
                    <a:lnTo>
                      <a:pt x="70" y="32"/>
                    </a:lnTo>
                    <a:lnTo>
                      <a:pt x="73" y="28"/>
                    </a:lnTo>
                    <a:lnTo>
                      <a:pt x="74" y="24"/>
                    </a:lnTo>
                    <a:lnTo>
                      <a:pt x="73" y="19"/>
                    </a:lnTo>
                    <a:lnTo>
                      <a:pt x="72" y="15"/>
                    </a:lnTo>
                    <a:lnTo>
                      <a:pt x="68" y="11"/>
                    </a:lnTo>
                    <a:lnTo>
                      <a:pt x="64" y="7"/>
                    </a:lnTo>
                    <a:lnTo>
                      <a:pt x="58" y="4"/>
                    </a:lnTo>
                    <a:lnTo>
                      <a:pt x="52" y="2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2" y="1"/>
                    </a:lnTo>
                    <a:lnTo>
                      <a:pt x="16" y="3"/>
                    </a:lnTo>
                    <a:lnTo>
                      <a:pt x="11" y="5"/>
                    </a:lnTo>
                    <a:lnTo>
                      <a:pt x="6" y="9"/>
                    </a:lnTo>
                    <a:lnTo>
                      <a:pt x="2" y="12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2" y="31"/>
                    </a:lnTo>
                    <a:lnTo>
                      <a:pt x="6" y="34"/>
                    </a:lnTo>
                    <a:lnTo>
                      <a:pt x="9" y="38"/>
                    </a:lnTo>
                    <a:lnTo>
                      <a:pt x="15" y="41"/>
                    </a:lnTo>
                    <a:lnTo>
                      <a:pt x="21" y="42"/>
                    </a:lnTo>
                    <a:lnTo>
                      <a:pt x="28" y="45"/>
                    </a:lnTo>
                    <a:lnTo>
                      <a:pt x="36" y="45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Freeform 56">
                <a:extLst>
                  <a:ext uri="{FF2B5EF4-FFF2-40B4-BE49-F238E27FC236}">
                    <a16:creationId xmlns:a16="http://schemas.microsoft.com/office/drawing/2014/main" id="{2C59A49B-5223-632D-BB37-62281A9DE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" y="2221"/>
                <a:ext cx="38" cy="23"/>
              </a:xfrm>
              <a:custGeom>
                <a:avLst/>
                <a:gdLst>
                  <a:gd name="T0" fmla="*/ 9 w 74"/>
                  <a:gd name="T1" fmla="*/ 12 h 46"/>
                  <a:gd name="T2" fmla="*/ 12 w 74"/>
                  <a:gd name="T3" fmla="*/ 12 h 46"/>
                  <a:gd name="T4" fmla="*/ 13 w 74"/>
                  <a:gd name="T5" fmla="*/ 12 h 46"/>
                  <a:gd name="T6" fmla="*/ 15 w 74"/>
                  <a:gd name="T7" fmla="*/ 11 h 46"/>
                  <a:gd name="T8" fmla="*/ 16 w 74"/>
                  <a:gd name="T9" fmla="*/ 10 h 46"/>
                  <a:gd name="T10" fmla="*/ 18 w 74"/>
                  <a:gd name="T11" fmla="*/ 10 h 46"/>
                  <a:gd name="T12" fmla="*/ 18 w 74"/>
                  <a:gd name="T13" fmla="*/ 9 h 46"/>
                  <a:gd name="T14" fmla="*/ 19 w 74"/>
                  <a:gd name="T15" fmla="*/ 7 h 46"/>
                  <a:gd name="T16" fmla="*/ 20 w 74"/>
                  <a:gd name="T17" fmla="*/ 6 h 46"/>
                  <a:gd name="T18" fmla="*/ 20 w 74"/>
                  <a:gd name="T19" fmla="*/ 5 h 46"/>
                  <a:gd name="T20" fmla="*/ 19 w 74"/>
                  <a:gd name="T21" fmla="*/ 4 h 46"/>
                  <a:gd name="T22" fmla="*/ 18 w 74"/>
                  <a:gd name="T23" fmla="*/ 3 h 46"/>
                  <a:gd name="T24" fmla="*/ 17 w 74"/>
                  <a:gd name="T25" fmla="*/ 2 h 46"/>
                  <a:gd name="T26" fmla="*/ 15 w 74"/>
                  <a:gd name="T27" fmla="*/ 1 h 46"/>
                  <a:gd name="T28" fmla="*/ 14 w 74"/>
                  <a:gd name="T29" fmla="*/ 1 h 46"/>
                  <a:gd name="T30" fmla="*/ 12 w 74"/>
                  <a:gd name="T31" fmla="*/ 0 h 46"/>
                  <a:gd name="T32" fmla="*/ 10 w 74"/>
                  <a:gd name="T33" fmla="*/ 0 h 46"/>
                  <a:gd name="T34" fmla="*/ 8 w 74"/>
                  <a:gd name="T35" fmla="*/ 0 h 46"/>
                  <a:gd name="T36" fmla="*/ 6 w 74"/>
                  <a:gd name="T37" fmla="*/ 1 h 46"/>
                  <a:gd name="T38" fmla="*/ 5 w 74"/>
                  <a:gd name="T39" fmla="*/ 1 h 46"/>
                  <a:gd name="T40" fmla="*/ 3 w 74"/>
                  <a:gd name="T41" fmla="*/ 2 h 46"/>
                  <a:gd name="T42" fmla="*/ 2 w 74"/>
                  <a:gd name="T43" fmla="*/ 3 h 46"/>
                  <a:gd name="T44" fmla="*/ 1 w 74"/>
                  <a:gd name="T45" fmla="*/ 3 h 46"/>
                  <a:gd name="T46" fmla="*/ 1 w 74"/>
                  <a:gd name="T47" fmla="*/ 5 h 46"/>
                  <a:gd name="T48" fmla="*/ 0 w 74"/>
                  <a:gd name="T49" fmla="*/ 6 h 46"/>
                  <a:gd name="T50" fmla="*/ 1 w 74"/>
                  <a:gd name="T51" fmla="*/ 7 h 46"/>
                  <a:gd name="T52" fmla="*/ 1 w 74"/>
                  <a:gd name="T53" fmla="*/ 8 h 46"/>
                  <a:gd name="T54" fmla="*/ 2 w 74"/>
                  <a:gd name="T55" fmla="*/ 9 h 46"/>
                  <a:gd name="T56" fmla="*/ 3 w 74"/>
                  <a:gd name="T57" fmla="*/ 10 h 46"/>
                  <a:gd name="T58" fmla="*/ 4 w 74"/>
                  <a:gd name="T59" fmla="*/ 11 h 46"/>
                  <a:gd name="T60" fmla="*/ 6 w 74"/>
                  <a:gd name="T61" fmla="*/ 11 h 46"/>
                  <a:gd name="T62" fmla="*/ 7 w 74"/>
                  <a:gd name="T63" fmla="*/ 12 h 46"/>
                  <a:gd name="T64" fmla="*/ 9 w 74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4" h="46">
                    <a:moveTo>
                      <a:pt x="36" y="46"/>
                    </a:moveTo>
                    <a:lnTo>
                      <a:pt x="44" y="46"/>
                    </a:lnTo>
                    <a:lnTo>
                      <a:pt x="51" y="45"/>
                    </a:lnTo>
                    <a:lnTo>
                      <a:pt x="57" y="42"/>
                    </a:lnTo>
                    <a:lnTo>
                      <a:pt x="63" y="40"/>
                    </a:lnTo>
                    <a:lnTo>
                      <a:pt x="68" y="37"/>
                    </a:lnTo>
                    <a:lnTo>
                      <a:pt x="71" y="33"/>
                    </a:lnTo>
                    <a:lnTo>
                      <a:pt x="73" y="28"/>
                    </a:lnTo>
                    <a:lnTo>
                      <a:pt x="74" y="24"/>
                    </a:lnTo>
                    <a:lnTo>
                      <a:pt x="74" y="19"/>
                    </a:lnTo>
                    <a:lnTo>
                      <a:pt x="72" y="15"/>
                    </a:lnTo>
                    <a:lnTo>
                      <a:pt x="69" y="11"/>
                    </a:lnTo>
                    <a:lnTo>
                      <a:pt x="64" y="7"/>
                    </a:lnTo>
                    <a:lnTo>
                      <a:pt x="58" y="4"/>
                    </a:lnTo>
                    <a:lnTo>
                      <a:pt x="53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9" y="0"/>
                    </a:lnTo>
                    <a:lnTo>
                      <a:pt x="23" y="1"/>
                    </a:lnTo>
                    <a:lnTo>
                      <a:pt x="17" y="3"/>
                    </a:lnTo>
                    <a:lnTo>
                      <a:pt x="11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10" y="38"/>
                    </a:lnTo>
                    <a:lnTo>
                      <a:pt x="16" y="41"/>
                    </a:lnTo>
                    <a:lnTo>
                      <a:pt x="21" y="43"/>
                    </a:lnTo>
                    <a:lnTo>
                      <a:pt x="28" y="45"/>
                    </a:lnTo>
                    <a:lnTo>
                      <a:pt x="36" y="46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Freeform 57">
                <a:extLst>
                  <a:ext uri="{FF2B5EF4-FFF2-40B4-BE49-F238E27FC236}">
                    <a16:creationId xmlns:a16="http://schemas.microsoft.com/office/drawing/2014/main" id="{CD775357-F18D-DCD9-CA56-242137935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2238"/>
                <a:ext cx="38" cy="23"/>
              </a:xfrm>
              <a:custGeom>
                <a:avLst/>
                <a:gdLst>
                  <a:gd name="T0" fmla="*/ 10 w 76"/>
                  <a:gd name="T1" fmla="*/ 12 h 46"/>
                  <a:gd name="T2" fmla="*/ 12 w 76"/>
                  <a:gd name="T3" fmla="*/ 12 h 46"/>
                  <a:gd name="T4" fmla="*/ 14 w 76"/>
                  <a:gd name="T5" fmla="*/ 12 h 46"/>
                  <a:gd name="T6" fmla="*/ 15 w 76"/>
                  <a:gd name="T7" fmla="*/ 11 h 46"/>
                  <a:gd name="T8" fmla="*/ 17 w 76"/>
                  <a:gd name="T9" fmla="*/ 10 h 46"/>
                  <a:gd name="T10" fmla="*/ 18 w 76"/>
                  <a:gd name="T11" fmla="*/ 10 h 46"/>
                  <a:gd name="T12" fmla="*/ 19 w 76"/>
                  <a:gd name="T13" fmla="*/ 9 h 46"/>
                  <a:gd name="T14" fmla="*/ 19 w 76"/>
                  <a:gd name="T15" fmla="*/ 8 h 46"/>
                  <a:gd name="T16" fmla="*/ 19 w 76"/>
                  <a:gd name="T17" fmla="*/ 6 h 46"/>
                  <a:gd name="T18" fmla="*/ 19 w 76"/>
                  <a:gd name="T19" fmla="*/ 5 h 46"/>
                  <a:gd name="T20" fmla="*/ 19 w 76"/>
                  <a:gd name="T21" fmla="*/ 4 h 46"/>
                  <a:gd name="T22" fmla="*/ 18 w 76"/>
                  <a:gd name="T23" fmla="*/ 3 h 46"/>
                  <a:gd name="T24" fmla="*/ 17 w 76"/>
                  <a:gd name="T25" fmla="*/ 2 h 46"/>
                  <a:gd name="T26" fmla="*/ 15 w 76"/>
                  <a:gd name="T27" fmla="*/ 1 h 46"/>
                  <a:gd name="T28" fmla="*/ 14 w 76"/>
                  <a:gd name="T29" fmla="*/ 1 h 46"/>
                  <a:gd name="T30" fmla="*/ 12 w 76"/>
                  <a:gd name="T31" fmla="*/ 0 h 46"/>
                  <a:gd name="T32" fmla="*/ 10 w 76"/>
                  <a:gd name="T33" fmla="*/ 0 h 46"/>
                  <a:gd name="T34" fmla="*/ 8 w 76"/>
                  <a:gd name="T35" fmla="*/ 0 h 46"/>
                  <a:gd name="T36" fmla="*/ 6 w 76"/>
                  <a:gd name="T37" fmla="*/ 1 h 46"/>
                  <a:gd name="T38" fmla="*/ 5 w 76"/>
                  <a:gd name="T39" fmla="*/ 1 h 46"/>
                  <a:gd name="T40" fmla="*/ 4 w 76"/>
                  <a:gd name="T41" fmla="*/ 2 h 46"/>
                  <a:gd name="T42" fmla="*/ 2 w 76"/>
                  <a:gd name="T43" fmla="*/ 3 h 46"/>
                  <a:gd name="T44" fmla="*/ 1 w 76"/>
                  <a:gd name="T45" fmla="*/ 3 h 46"/>
                  <a:gd name="T46" fmla="*/ 1 w 76"/>
                  <a:gd name="T47" fmla="*/ 5 h 46"/>
                  <a:gd name="T48" fmla="*/ 0 w 76"/>
                  <a:gd name="T49" fmla="*/ 6 h 46"/>
                  <a:gd name="T50" fmla="*/ 1 w 76"/>
                  <a:gd name="T51" fmla="*/ 7 h 46"/>
                  <a:gd name="T52" fmla="*/ 1 w 76"/>
                  <a:gd name="T53" fmla="*/ 8 h 46"/>
                  <a:gd name="T54" fmla="*/ 2 w 76"/>
                  <a:gd name="T55" fmla="*/ 9 h 46"/>
                  <a:gd name="T56" fmla="*/ 3 w 76"/>
                  <a:gd name="T57" fmla="*/ 10 h 46"/>
                  <a:gd name="T58" fmla="*/ 4 w 76"/>
                  <a:gd name="T59" fmla="*/ 11 h 46"/>
                  <a:gd name="T60" fmla="*/ 6 w 76"/>
                  <a:gd name="T61" fmla="*/ 11 h 46"/>
                  <a:gd name="T62" fmla="*/ 8 w 76"/>
                  <a:gd name="T63" fmla="*/ 12 h 46"/>
                  <a:gd name="T64" fmla="*/ 10 w 76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6" h="46">
                    <a:moveTo>
                      <a:pt x="38" y="46"/>
                    </a:moveTo>
                    <a:lnTo>
                      <a:pt x="46" y="46"/>
                    </a:lnTo>
                    <a:lnTo>
                      <a:pt x="53" y="45"/>
                    </a:lnTo>
                    <a:lnTo>
                      <a:pt x="59" y="42"/>
                    </a:lnTo>
                    <a:lnTo>
                      <a:pt x="65" y="40"/>
                    </a:lnTo>
                    <a:lnTo>
                      <a:pt x="69" y="37"/>
                    </a:lnTo>
                    <a:lnTo>
                      <a:pt x="73" y="33"/>
                    </a:lnTo>
                    <a:lnTo>
                      <a:pt x="75" y="29"/>
                    </a:lnTo>
                    <a:lnTo>
                      <a:pt x="76" y="24"/>
                    </a:lnTo>
                    <a:lnTo>
                      <a:pt x="75" y="19"/>
                    </a:lnTo>
                    <a:lnTo>
                      <a:pt x="74" y="15"/>
                    </a:lnTo>
                    <a:lnTo>
                      <a:pt x="70" y="11"/>
                    </a:lnTo>
                    <a:lnTo>
                      <a:pt x="66" y="7"/>
                    </a:lnTo>
                    <a:lnTo>
                      <a:pt x="60" y="4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1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2" y="31"/>
                    </a:lnTo>
                    <a:lnTo>
                      <a:pt x="6" y="34"/>
                    </a:lnTo>
                    <a:lnTo>
                      <a:pt x="10" y="39"/>
                    </a:lnTo>
                    <a:lnTo>
                      <a:pt x="16" y="41"/>
                    </a:lnTo>
                    <a:lnTo>
                      <a:pt x="23" y="44"/>
                    </a:lnTo>
                    <a:lnTo>
                      <a:pt x="30" y="46"/>
                    </a:lnTo>
                    <a:lnTo>
                      <a:pt x="38" y="46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Freeform 58">
                <a:extLst>
                  <a:ext uri="{FF2B5EF4-FFF2-40B4-BE49-F238E27FC236}">
                    <a16:creationId xmlns:a16="http://schemas.microsoft.com/office/drawing/2014/main" id="{C6AE506A-44A7-CC91-0AC8-1B341C80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2252"/>
                <a:ext cx="38" cy="24"/>
              </a:xfrm>
              <a:custGeom>
                <a:avLst/>
                <a:gdLst>
                  <a:gd name="T0" fmla="*/ 9 w 77"/>
                  <a:gd name="T1" fmla="*/ 12 h 47"/>
                  <a:gd name="T2" fmla="*/ 11 w 77"/>
                  <a:gd name="T3" fmla="*/ 12 h 47"/>
                  <a:gd name="T4" fmla="*/ 13 w 77"/>
                  <a:gd name="T5" fmla="*/ 12 h 47"/>
                  <a:gd name="T6" fmla="*/ 14 w 77"/>
                  <a:gd name="T7" fmla="*/ 11 h 47"/>
                  <a:gd name="T8" fmla="*/ 16 w 77"/>
                  <a:gd name="T9" fmla="*/ 11 h 47"/>
                  <a:gd name="T10" fmla="*/ 17 w 77"/>
                  <a:gd name="T11" fmla="*/ 10 h 47"/>
                  <a:gd name="T12" fmla="*/ 18 w 77"/>
                  <a:gd name="T13" fmla="*/ 9 h 47"/>
                  <a:gd name="T14" fmla="*/ 19 w 77"/>
                  <a:gd name="T15" fmla="*/ 8 h 47"/>
                  <a:gd name="T16" fmla="*/ 19 w 77"/>
                  <a:gd name="T17" fmla="*/ 6 h 47"/>
                  <a:gd name="T18" fmla="*/ 19 w 77"/>
                  <a:gd name="T19" fmla="*/ 5 h 47"/>
                  <a:gd name="T20" fmla="*/ 18 w 77"/>
                  <a:gd name="T21" fmla="*/ 4 h 47"/>
                  <a:gd name="T22" fmla="*/ 17 w 77"/>
                  <a:gd name="T23" fmla="*/ 3 h 47"/>
                  <a:gd name="T24" fmla="*/ 16 w 77"/>
                  <a:gd name="T25" fmla="*/ 2 h 47"/>
                  <a:gd name="T26" fmla="*/ 15 w 77"/>
                  <a:gd name="T27" fmla="*/ 2 h 47"/>
                  <a:gd name="T28" fmla="*/ 13 w 77"/>
                  <a:gd name="T29" fmla="*/ 1 h 47"/>
                  <a:gd name="T30" fmla="*/ 11 w 77"/>
                  <a:gd name="T31" fmla="*/ 0 h 47"/>
                  <a:gd name="T32" fmla="*/ 9 w 77"/>
                  <a:gd name="T33" fmla="*/ 0 h 47"/>
                  <a:gd name="T34" fmla="*/ 7 w 77"/>
                  <a:gd name="T35" fmla="*/ 0 h 47"/>
                  <a:gd name="T36" fmla="*/ 6 w 77"/>
                  <a:gd name="T37" fmla="*/ 1 h 47"/>
                  <a:gd name="T38" fmla="*/ 4 w 77"/>
                  <a:gd name="T39" fmla="*/ 1 h 47"/>
                  <a:gd name="T40" fmla="*/ 2 w 77"/>
                  <a:gd name="T41" fmla="*/ 2 h 47"/>
                  <a:gd name="T42" fmla="*/ 1 w 77"/>
                  <a:gd name="T43" fmla="*/ 3 h 47"/>
                  <a:gd name="T44" fmla="*/ 0 w 77"/>
                  <a:gd name="T45" fmla="*/ 4 h 47"/>
                  <a:gd name="T46" fmla="*/ 0 w 77"/>
                  <a:gd name="T47" fmla="*/ 5 h 47"/>
                  <a:gd name="T48" fmla="*/ 0 w 77"/>
                  <a:gd name="T49" fmla="*/ 6 h 47"/>
                  <a:gd name="T50" fmla="*/ 0 w 77"/>
                  <a:gd name="T51" fmla="*/ 7 h 47"/>
                  <a:gd name="T52" fmla="*/ 0 w 77"/>
                  <a:gd name="T53" fmla="*/ 8 h 47"/>
                  <a:gd name="T54" fmla="*/ 1 w 77"/>
                  <a:gd name="T55" fmla="*/ 9 h 47"/>
                  <a:gd name="T56" fmla="*/ 2 w 77"/>
                  <a:gd name="T57" fmla="*/ 10 h 47"/>
                  <a:gd name="T58" fmla="*/ 4 w 77"/>
                  <a:gd name="T59" fmla="*/ 11 h 47"/>
                  <a:gd name="T60" fmla="*/ 5 w 77"/>
                  <a:gd name="T61" fmla="*/ 12 h 47"/>
                  <a:gd name="T62" fmla="*/ 7 w 77"/>
                  <a:gd name="T63" fmla="*/ 12 h 47"/>
                  <a:gd name="T64" fmla="*/ 9 w 77"/>
                  <a:gd name="T65" fmla="*/ 12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7" h="47">
                    <a:moveTo>
                      <a:pt x="38" y="47"/>
                    </a:moveTo>
                    <a:lnTo>
                      <a:pt x="46" y="47"/>
                    </a:lnTo>
                    <a:lnTo>
                      <a:pt x="53" y="46"/>
                    </a:lnTo>
                    <a:lnTo>
                      <a:pt x="59" y="44"/>
                    </a:lnTo>
                    <a:lnTo>
                      <a:pt x="65" y="41"/>
                    </a:lnTo>
                    <a:lnTo>
                      <a:pt x="70" y="38"/>
                    </a:lnTo>
                    <a:lnTo>
                      <a:pt x="73" y="33"/>
                    </a:lnTo>
                    <a:lnTo>
                      <a:pt x="76" y="29"/>
                    </a:lnTo>
                    <a:lnTo>
                      <a:pt x="77" y="24"/>
                    </a:lnTo>
                    <a:lnTo>
                      <a:pt x="76" y="19"/>
                    </a:lnTo>
                    <a:lnTo>
                      <a:pt x="74" y="15"/>
                    </a:lnTo>
                    <a:lnTo>
                      <a:pt x="71" y="11"/>
                    </a:lnTo>
                    <a:lnTo>
                      <a:pt x="66" y="7"/>
                    </a:lnTo>
                    <a:lnTo>
                      <a:pt x="61" y="5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1"/>
                    </a:lnTo>
                    <a:lnTo>
                      <a:pt x="17" y="3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2"/>
                    </a:lnTo>
                    <a:lnTo>
                      <a:pt x="5" y="36"/>
                    </a:lnTo>
                    <a:lnTo>
                      <a:pt x="10" y="39"/>
                    </a:lnTo>
                    <a:lnTo>
                      <a:pt x="16" y="43"/>
                    </a:lnTo>
                    <a:lnTo>
                      <a:pt x="23" y="45"/>
                    </a:lnTo>
                    <a:lnTo>
                      <a:pt x="29" y="46"/>
                    </a:lnTo>
                    <a:lnTo>
                      <a:pt x="38" y="47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Freeform 59">
                <a:extLst>
                  <a:ext uri="{FF2B5EF4-FFF2-40B4-BE49-F238E27FC236}">
                    <a16:creationId xmlns:a16="http://schemas.microsoft.com/office/drawing/2014/main" id="{743F2C90-2D44-2D3C-CC69-689226E32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2268"/>
                <a:ext cx="37" cy="24"/>
              </a:xfrm>
              <a:custGeom>
                <a:avLst/>
                <a:gdLst>
                  <a:gd name="T0" fmla="*/ 10 w 78"/>
                  <a:gd name="T1" fmla="*/ 12 h 48"/>
                  <a:gd name="T2" fmla="*/ 12 w 78"/>
                  <a:gd name="T3" fmla="*/ 12 h 48"/>
                  <a:gd name="T4" fmla="*/ 14 w 78"/>
                  <a:gd name="T5" fmla="*/ 12 h 48"/>
                  <a:gd name="T6" fmla="*/ 15 w 78"/>
                  <a:gd name="T7" fmla="*/ 12 h 48"/>
                  <a:gd name="T8" fmla="*/ 17 w 78"/>
                  <a:gd name="T9" fmla="*/ 11 h 48"/>
                  <a:gd name="T10" fmla="*/ 18 w 78"/>
                  <a:gd name="T11" fmla="*/ 10 h 48"/>
                  <a:gd name="T12" fmla="*/ 19 w 78"/>
                  <a:gd name="T13" fmla="*/ 9 h 48"/>
                  <a:gd name="T14" fmla="*/ 20 w 78"/>
                  <a:gd name="T15" fmla="*/ 8 h 48"/>
                  <a:gd name="T16" fmla="*/ 20 w 78"/>
                  <a:gd name="T17" fmla="*/ 7 h 48"/>
                  <a:gd name="T18" fmla="*/ 20 w 78"/>
                  <a:gd name="T19" fmla="*/ 6 h 48"/>
                  <a:gd name="T20" fmla="*/ 19 w 78"/>
                  <a:gd name="T21" fmla="*/ 4 h 48"/>
                  <a:gd name="T22" fmla="*/ 18 w 78"/>
                  <a:gd name="T23" fmla="*/ 3 h 48"/>
                  <a:gd name="T24" fmla="*/ 17 w 78"/>
                  <a:gd name="T25" fmla="*/ 2 h 48"/>
                  <a:gd name="T26" fmla="*/ 16 w 78"/>
                  <a:gd name="T27" fmla="*/ 2 h 48"/>
                  <a:gd name="T28" fmla="*/ 14 w 78"/>
                  <a:gd name="T29" fmla="*/ 1 h 48"/>
                  <a:gd name="T30" fmla="*/ 12 w 78"/>
                  <a:gd name="T31" fmla="*/ 0 h 48"/>
                  <a:gd name="T32" fmla="*/ 10 w 78"/>
                  <a:gd name="T33" fmla="*/ 0 h 48"/>
                  <a:gd name="T34" fmla="*/ 8 w 78"/>
                  <a:gd name="T35" fmla="*/ 0 h 48"/>
                  <a:gd name="T36" fmla="*/ 6 w 78"/>
                  <a:gd name="T37" fmla="*/ 1 h 48"/>
                  <a:gd name="T38" fmla="*/ 5 w 78"/>
                  <a:gd name="T39" fmla="*/ 1 h 48"/>
                  <a:gd name="T40" fmla="*/ 3 w 78"/>
                  <a:gd name="T41" fmla="*/ 2 h 48"/>
                  <a:gd name="T42" fmla="*/ 2 w 78"/>
                  <a:gd name="T43" fmla="*/ 3 h 48"/>
                  <a:gd name="T44" fmla="*/ 1 w 78"/>
                  <a:gd name="T45" fmla="*/ 4 h 48"/>
                  <a:gd name="T46" fmla="*/ 1 w 78"/>
                  <a:gd name="T47" fmla="*/ 5 h 48"/>
                  <a:gd name="T48" fmla="*/ 0 w 78"/>
                  <a:gd name="T49" fmla="*/ 6 h 48"/>
                  <a:gd name="T50" fmla="*/ 1 w 78"/>
                  <a:gd name="T51" fmla="*/ 7 h 48"/>
                  <a:gd name="T52" fmla="*/ 1 w 78"/>
                  <a:gd name="T53" fmla="*/ 8 h 48"/>
                  <a:gd name="T54" fmla="*/ 2 w 78"/>
                  <a:gd name="T55" fmla="*/ 10 h 48"/>
                  <a:gd name="T56" fmla="*/ 3 w 78"/>
                  <a:gd name="T57" fmla="*/ 10 h 48"/>
                  <a:gd name="T58" fmla="*/ 5 w 78"/>
                  <a:gd name="T59" fmla="*/ 11 h 48"/>
                  <a:gd name="T60" fmla="*/ 6 w 78"/>
                  <a:gd name="T61" fmla="*/ 12 h 48"/>
                  <a:gd name="T62" fmla="*/ 8 w 78"/>
                  <a:gd name="T63" fmla="*/ 12 h 48"/>
                  <a:gd name="T64" fmla="*/ 10 w 78"/>
                  <a:gd name="T65" fmla="*/ 12 h 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8" h="48">
                    <a:moveTo>
                      <a:pt x="38" y="48"/>
                    </a:moveTo>
                    <a:lnTo>
                      <a:pt x="46" y="48"/>
                    </a:lnTo>
                    <a:lnTo>
                      <a:pt x="53" y="46"/>
                    </a:lnTo>
                    <a:lnTo>
                      <a:pt x="60" y="45"/>
                    </a:lnTo>
                    <a:lnTo>
                      <a:pt x="66" y="41"/>
                    </a:lnTo>
                    <a:lnTo>
                      <a:pt x="70" y="38"/>
                    </a:lnTo>
                    <a:lnTo>
                      <a:pt x="75" y="35"/>
                    </a:lnTo>
                    <a:lnTo>
                      <a:pt x="77" y="30"/>
                    </a:lnTo>
                    <a:lnTo>
                      <a:pt x="78" y="25"/>
                    </a:lnTo>
                    <a:lnTo>
                      <a:pt x="77" y="21"/>
                    </a:lnTo>
                    <a:lnTo>
                      <a:pt x="75" y="15"/>
                    </a:lnTo>
                    <a:lnTo>
                      <a:pt x="71" y="12"/>
                    </a:lnTo>
                    <a:lnTo>
                      <a:pt x="67" y="7"/>
                    </a:lnTo>
                    <a:lnTo>
                      <a:pt x="61" y="5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1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7" y="9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2"/>
                    </a:lnTo>
                    <a:lnTo>
                      <a:pt x="7" y="37"/>
                    </a:lnTo>
                    <a:lnTo>
                      <a:pt x="12" y="40"/>
                    </a:lnTo>
                    <a:lnTo>
                      <a:pt x="17" y="43"/>
                    </a:lnTo>
                    <a:lnTo>
                      <a:pt x="23" y="46"/>
                    </a:lnTo>
                    <a:lnTo>
                      <a:pt x="30" y="47"/>
                    </a:ln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Freeform 60">
                <a:extLst>
                  <a:ext uri="{FF2B5EF4-FFF2-40B4-BE49-F238E27FC236}">
                    <a16:creationId xmlns:a16="http://schemas.microsoft.com/office/drawing/2014/main" id="{B95BEE13-F946-5AE8-CF5D-2820ED457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2285"/>
                <a:ext cx="38" cy="23"/>
              </a:xfrm>
              <a:custGeom>
                <a:avLst/>
                <a:gdLst>
                  <a:gd name="T0" fmla="*/ 10 w 78"/>
                  <a:gd name="T1" fmla="*/ 12 h 48"/>
                  <a:gd name="T2" fmla="*/ 12 w 78"/>
                  <a:gd name="T3" fmla="*/ 12 h 48"/>
                  <a:gd name="T4" fmla="*/ 14 w 78"/>
                  <a:gd name="T5" fmla="*/ 12 h 48"/>
                  <a:gd name="T6" fmla="*/ 16 w 78"/>
                  <a:gd name="T7" fmla="*/ 12 h 48"/>
                  <a:gd name="T8" fmla="*/ 17 w 78"/>
                  <a:gd name="T9" fmla="*/ 11 h 48"/>
                  <a:gd name="T10" fmla="*/ 18 w 78"/>
                  <a:gd name="T11" fmla="*/ 10 h 48"/>
                  <a:gd name="T12" fmla="*/ 19 w 78"/>
                  <a:gd name="T13" fmla="*/ 9 h 48"/>
                  <a:gd name="T14" fmla="*/ 20 w 78"/>
                  <a:gd name="T15" fmla="*/ 8 h 48"/>
                  <a:gd name="T16" fmla="*/ 20 w 78"/>
                  <a:gd name="T17" fmla="*/ 7 h 48"/>
                  <a:gd name="T18" fmla="*/ 20 w 78"/>
                  <a:gd name="T19" fmla="*/ 6 h 48"/>
                  <a:gd name="T20" fmla="*/ 19 w 78"/>
                  <a:gd name="T21" fmla="*/ 4 h 48"/>
                  <a:gd name="T22" fmla="*/ 18 w 78"/>
                  <a:gd name="T23" fmla="*/ 3 h 48"/>
                  <a:gd name="T24" fmla="*/ 17 w 78"/>
                  <a:gd name="T25" fmla="*/ 2 h 48"/>
                  <a:gd name="T26" fmla="*/ 16 w 78"/>
                  <a:gd name="T27" fmla="*/ 2 h 48"/>
                  <a:gd name="T28" fmla="*/ 14 w 78"/>
                  <a:gd name="T29" fmla="*/ 1 h 48"/>
                  <a:gd name="T30" fmla="*/ 12 w 78"/>
                  <a:gd name="T31" fmla="*/ 0 h 48"/>
                  <a:gd name="T32" fmla="*/ 10 w 78"/>
                  <a:gd name="T33" fmla="*/ 0 h 48"/>
                  <a:gd name="T34" fmla="*/ 8 w 78"/>
                  <a:gd name="T35" fmla="*/ 0 h 48"/>
                  <a:gd name="T36" fmla="*/ 7 w 78"/>
                  <a:gd name="T37" fmla="*/ 1 h 48"/>
                  <a:gd name="T38" fmla="*/ 5 w 78"/>
                  <a:gd name="T39" fmla="*/ 1 h 48"/>
                  <a:gd name="T40" fmla="*/ 3 w 78"/>
                  <a:gd name="T41" fmla="*/ 2 h 48"/>
                  <a:gd name="T42" fmla="*/ 2 w 78"/>
                  <a:gd name="T43" fmla="*/ 3 h 48"/>
                  <a:gd name="T44" fmla="*/ 1 w 78"/>
                  <a:gd name="T45" fmla="*/ 4 h 48"/>
                  <a:gd name="T46" fmla="*/ 1 w 78"/>
                  <a:gd name="T47" fmla="*/ 5 h 48"/>
                  <a:gd name="T48" fmla="*/ 0 w 78"/>
                  <a:gd name="T49" fmla="*/ 6 h 48"/>
                  <a:gd name="T50" fmla="*/ 1 w 78"/>
                  <a:gd name="T51" fmla="*/ 7 h 48"/>
                  <a:gd name="T52" fmla="*/ 1 w 78"/>
                  <a:gd name="T53" fmla="*/ 8 h 48"/>
                  <a:gd name="T54" fmla="*/ 2 w 78"/>
                  <a:gd name="T55" fmla="*/ 10 h 48"/>
                  <a:gd name="T56" fmla="*/ 3 w 78"/>
                  <a:gd name="T57" fmla="*/ 10 h 48"/>
                  <a:gd name="T58" fmla="*/ 5 w 78"/>
                  <a:gd name="T59" fmla="*/ 11 h 48"/>
                  <a:gd name="T60" fmla="*/ 6 w 78"/>
                  <a:gd name="T61" fmla="*/ 12 h 48"/>
                  <a:gd name="T62" fmla="*/ 8 w 78"/>
                  <a:gd name="T63" fmla="*/ 12 h 48"/>
                  <a:gd name="T64" fmla="*/ 10 w 78"/>
                  <a:gd name="T65" fmla="*/ 12 h 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8" h="48">
                    <a:moveTo>
                      <a:pt x="39" y="48"/>
                    </a:moveTo>
                    <a:lnTo>
                      <a:pt x="47" y="48"/>
                    </a:lnTo>
                    <a:lnTo>
                      <a:pt x="54" y="47"/>
                    </a:lnTo>
                    <a:lnTo>
                      <a:pt x="61" y="45"/>
                    </a:lnTo>
                    <a:lnTo>
                      <a:pt x="66" y="43"/>
                    </a:lnTo>
                    <a:lnTo>
                      <a:pt x="71" y="39"/>
                    </a:lnTo>
                    <a:lnTo>
                      <a:pt x="74" y="35"/>
                    </a:lnTo>
                    <a:lnTo>
                      <a:pt x="77" y="30"/>
                    </a:lnTo>
                    <a:lnTo>
                      <a:pt x="78" y="25"/>
                    </a:lnTo>
                    <a:lnTo>
                      <a:pt x="78" y="21"/>
                    </a:lnTo>
                    <a:lnTo>
                      <a:pt x="76" y="15"/>
                    </a:lnTo>
                    <a:lnTo>
                      <a:pt x="72" y="12"/>
                    </a:lnTo>
                    <a:lnTo>
                      <a:pt x="68" y="7"/>
                    </a:lnTo>
                    <a:lnTo>
                      <a:pt x="62" y="5"/>
                    </a:lnTo>
                    <a:lnTo>
                      <a:pt x="55" y="2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5" y="1"/>
                    </a:lnTo>
                    <a:lnTo>
                      <a:pt x="18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3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3" y="32"/>
                    </a:lnTo>
                    <a:lnTo>
                      <a:pt x="6" y="37"/>
                    </a:lnTo>
                    <a:lnTo>
                      <a:pt x="11" y="40"/>
                    </a:lnTo>
                    <a:lnTo>
                      <a:pt x="17" y="44"/>
                    </a:lnTo>
                    <a:lnTo>
                      <a:pt x="24" y="46"/>
                    </a:lnTo>
                    <a:lnTo>
                      <a:pt x="31" y="48"/>
                    </a:lnTo>
                    <a:lnTo>
                      <a:pt x="39" y="48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Freeform 61">
                <a:extLst>
                  <a:ext uri="{FF2B5EF4-FFF2-40B4-BE49-F238E27FC236}">
                    <a16:creationId xmlns:a16="http://schemas.microsoft.com/office/drawing/2014/main" id="{2CA845BF-B9B4-2F4E-884D-AED70C48E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2299"/>
                <a:ext cx="40" cy="26"/>
              </a:xfrm>
              <a:custGeom>
                <a:avLst/>
                <a:gdLst>
                  <a:gd name="T0" fmla="*/ 10 w 80"/>
                  <a:gd name="T1" fmla="*/ 13 h 50"/>
                  <a:gd name="T2" fmla="*/ 12 w 80"/>
                  <a:gd name="T3" fmla="*/ 13 h 50"/>
                  <a:gd name="T4" fmla="*/ 14 w 80"/>
                  <a:gd name="T5" fmla="*/ 12 h 50"/>
                  <a:gd name="T6" fmla="*/ 16 w 80"/>
                  <a:gd name="T7" fmla="*/ 12 h 50"/>
                  <a:gd name="T8" fmla="*/ 17 w 80"/>
                  <a:gd name="T9" fmla="*/ 11 h 50"/>
                  <a:gd name="T10" fmla="*/ 19 w 80"/>
                  <a:gd name="T11" fmla="*/ 10 h 50"/>
                  <a:gd name="T12" fmla="*/ 19 w 80"/>
                  <a:gd name="T13" fmla="*/ 9 h 50"/>
                  <a:gd name="T14" fmla="*/ 20 w 80"/>
                  <a:gd name="T15" fmla="*/ 8 h 50"/>
                  <a:gd name="T16" fmla="*/ 20 w 80"/>
                  <a:gd name="T17" fmla="*/ 7 h 50"/>
                  <a:gd name="T18" fmla="*/ 20 w 80"/>
                  <a:gd name="T19" fmla="*/ 6 h 50"/>
                  <a:gd name="T20" fmla="*/ 20 w 80"/>
                  <a:gd name="T21" fmla="*/ 4 h 50"/>
                  <a:gd name="T22" fmla="*/ 19 w 80"/>
                  <a:gd name="T23" fmla="*/ 3 h 50"/>
                  <a:gd name="T24" fmla="*/ 18 w 80"/>
                  <a:gd name="T25" fmla="*/ 2 h 50"/>
                  <a:gd name="T26" fmla="*/ 16 w 80"/>
                  <a:gd name="T27" fmla="*/ 2 h 50"/>
                  <a:gd name="T28" fmla="*/ 14 w 80"/>
                  <a:gd name="T29" fmla="*/ 1 h 50"/>
                  <a:gd name="T30" fmla="*/ 12 w 80"/>
                  <a:gd name="T31" fmla="*/ 1 h 50"/>
                  <a:gd name="T32" fmla="*/ 10 w 80"/>
                  <a:gd name="T33" fmla="*/ 0 h 50"/>
                  <a:gd name="T34" fmla="*/ 8 w 80"/>
                  <a:gd name="T35" fmla="*/ 0 h 50"/>
                  <a:gd name="T36" fmla="*/ 7 w 80"/>
                  <a:gd name="T37" fmla="*/ 1 h 50"/>
                  <a:gd name="T38" fmla="*/ 5 w 80"/>
                  <a:gd name="T39" fmla="*/ 1 h 50"/>
                  <a:gd name="T40" fmla="*/ 3 w 80"/>
                  <a:gd name="T41" fmla="*/ 2 h 50"/>
                  <a:gd name="T42" fmla="*/ 2 w 80"/>
                  <a:gd name="T43" fmla="*/ 3 h 50"/>
                  <a:gd name="T44" fmla="*/ 1 w 80"/>
                  <a:gd name="T45" fmla="*/ 4 h 50"/>
                  <a:gd name="T46" fmla="*/ 1 w 80"/>
                  <a:gd name="T47" fmla="*/ 5 h 50"/>
                  <a:gd name="T48" fmla="*/ 0 w 80"/>
                  <a:gd name="T49" fmla="*/ 6 h 50"/>
                  <a:gd name="T50" fmla="*/ 0 w 80"/>
                  <a:gd name="T51" fmla="*/ 7 h 50"/>
                  <a:gd name="T52" fmla="*/ 1 w 80"/>
                  <a:gd name="T53" fmla="*/ 9 h 50"/>
                  <a:gd name="T54" fmla="*/ 2 w 80"/>
                  <a:gd name="T55" fmla="*/ 10 h 50"/>
                  <a:gd name="T56" fmla="*/ 3 w 80"/>
                  <a:gd name="T57" fmla="*/ 11 h 50"/>
                  <a:gd name="T58" fmla="*/ 5 w 80"/>
                  <a:gd name="T59" fmla="*/ 11 h 50"/>
                  <a:gd name="T60" fmla="*/ 6 w 80"/>
                  <a:gd name="T61" fmla="*/ 12 h 50"/>
                  <a:gd name="T62" fmla="*/ 8 w 80"/>
                  <a:gd name="T63" fmla="*/ 13 h 50"/>
                  <a:gd name="T64" fmla="*/ 10 w 80"/>
                  <a:gd name="T65" fmla="*/ 13 h 5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" h="50">
                    <a:moveTo>
                      <a:pt x="39" y="50"/>
                    </a:moveTo>
                    <a:lnTo>
                      <a:pt x="47" y="50"/>
                    </a:lnTo>
                    <a:lnTo>
                      <a:pt x="54" y="47"/>
                    </a:lnTo>
                    <a:lnTo>
                      <a:pt x="61" y="46"/>
                    </a:lnTo>
                    <a:lnTo>
                      <a:pt x="68" y="43"/>
                    </a:lnTo>
                    <a:lnTo>
                      <a:pt x="73" y="39"/>
                    </a:lnTo>
                    <a:lnTo>
                      <a:pt x="76" y="35"/>
                    </a:lnTo>
                    <a:lnTo>
                      <a:pt x="78" y="30"/>
                    </a:lnTo>
                    <a:lnTo>
                      <a:pt x="80" y="26"/>
                    </a:lnTo>
                    <a:lnTo>
                      <a:pt x="80" y="21"/>
                    </a:lnTo>
                    <a:lnTo>
                      <a:pt x="77" y="16"/>
                    </a:lnTo>
                    <a:lnTo>
                      <a:pt x="74" y="12"/>
                    </a:lnTo>
                    <a:lnTo>
                      <a:pt x="69" y="8"/>
                    </a:lnTo>
                    <a:lnTo>
                      <a:pt x="62" y="5"/>
                    </a:lnTo>
                    <a:lnTo>
                      <a:pt x="55" y="2"/>
                    </a:lnTo>
                    <a:lnTo>
                      <a:pt x="48" y="1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5" y="1"/>
                    </a:lnTo>
                    <a:lnTo>
                      <a:pt x="18" y="4"/>
                    </a:lnTo>
                    <a:lnTo>
                      <a:pt x="12" y="6"/>
                    </a:lnTo>
                    <a:lnTo>
                      <a:pt x="7" y="11"/>
                    </a:lnTo>
                    <a:lnTo>
                      <a:pt x="3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2" y="34"/>
                    </a:lnTo>
                    <a:lnTo>
                      <a:pt x="6" y="37"/>
                    </a:lnTo>
                    <a:lnTo>
                      <a:pt x="12" y="42"/>
                    </a:lnTo>
                    <a:lnTo>
                      <a:pt x="17" y="44"/>
                    </a:lnTo>
                    <a:lnTo>
                      <a:pt x="24" y="47"/>
                    </a:lnTo>
                    <a:lnTo>
                      <a:pt x="31" y="49"/>
                    </a:lnTo>
                    <a:lnTo>
                      <a:pt x="39" y="50"/>
                    </a:lnTo>
                    <a:close/>
                  </a:path>
                </a:pathLst>
              </a:custGeom>
              <a:solidFill>
                <a:srgbClr val="7FB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7" name="Freeform 62">
                <a:extLst>
                  <a:ext uri="{FF2B5EF4-FFF2-40B4-BE49-F238E27FC236}">
                    <a16:creationId xmlns:a16="http://schemas.microsoft.com/office/drawing/2014/main" id="{40A98182-723F-792E-594C-1007CA019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4" y="2232"/>
                <a:ext cx="36" cy="23"/>
              </a:xfrm>
              <a:custGeom>
                <a:avLst/>
                <a:gdLst>
                  <a:gd name="T0" fmla="*/ 9 w 73"/>
                  <a:gd name="T1" fmla="*/ 12 h 45"/>
                  <a:gd name="T2" fmla="*/ 10 w 73"/>
                  <a:gd name="T3" fmla="*/ 12 h 45"/>
                  <a:gd name="T4" fmla="*/ 12 w 73"/>
                  <a:gd name="T5" fmla="*/ 11 h 45"/>
                  <a:gd name="T6" fmla="*/ 14 w 73"/>
                  <a:gd name="T7" fmla="*/ 11 h 45"/>
                  <a:gd name="T8" fmla="*/ 15 w 73"/>
                  <a:gd name="T9" fmla="*/ 10 h 45"/>
                  <a:gd name="T10" fmla="*/ 16 w 73"/>
                  <a:gd name="T11" fmla="*/ 9 h 45"/>
                  <a:gd name="T12" fmla="*/ 17 w 73"/>
                  <a:gd name="T13" fmla="*/ 8 h 45"/>
                  <a:gd name="T14" fmla="*/ 17 w 73"/>
                  <a:gd name="T15" fmla="*/ 7 h 45"/>
                  <a:gd name="T16" fmla="*/ 18 w 73"/>
                  <a:gd name="T17" fmla="*/ 6 h 45"/>
                  <a:gd name="T18" fmla="*/ 17 w 73"/>
                  <a:gd name="T19" fmla="*/ 5 h 45"/>
                  <a:gd name="T20" fmla="*/ 17 w 73"/>
                  <a:gd name="T21" fmla="*/ 4 h 45"/>
                  <a:gd name="T22" fmla="*/ 16 w 73"/>
                  <a:gd name="T23" fmla="*/ 3 h 45"/>
                  <a:gd name="T24" fmla="*/ 15 w 73"/>
                  <a:gd name="T25" fmla="*/ 2 h 45"/>
                  <a:gd name="T26" fmla="*/ 14 w 73"/>
                  <a:gd name="T27" fmla="*/ 1 h 45"/>
                  <a:gd name="T28" fmla="*/ 12 w 73"/>
                  <a:gd name="T29" fmla="*/ 1 h 45"/>
                  <a:gd name="T30" fmla="*/ 11 w 73"/>
                  <a:gd name="T31" fmla="*/ 0 h 45"/>
                  <a:gd name="T32" fmla="*/ 9 w 73"/>
                  <a:gd name="T33" fmla="*/ 0 h 45"/>
                  <a:gd name="T34" fmla="*/ 7 w 73"/>
                  <a:gd name="T35" fmla="*/ 0 h 45"/>
                  <a:gd name="T36" fmla="*/ 5 w 73"/>
                  <a:gd name="T37" fmla="*/ 1 h 45"/>
                  <a:gd name="T38" fmla="*/ 4 w 73"/>
                  <a:gd name="T39" fmla="*/ 1 h 45"/>
                  <a:gd name="T40" fmla="*/ 2 w 73"/>
                  <a:gd name="T41" fmla="*/ 2 h 45"/>
                  <a:gd name="T42" fmla="*/ 1 w 73"/>
                  <a:gd name="T43" fmla="*/ 3 h 45"/>
                  <a:gd name="T44" fmla="*/ 0 w 73"/>
                  <a:gd name="T45" fmla="*/ 3 h 45"/>
                  <a:gd name="T46" fmla="*/ 0 w 73"/>
                  <a:gd name="T47" fmla="*/ 5 h 45"/>
                  <a:gd name="T48" fmla="*/ 0 w 73"/>
                  <a:gd name="T49" fmla="*/ 6 h 45"/>
                  <a:gd name="T50" fmla="*/ 0 w 73"/>
                  <a:gd name="T51" fmla="*/ 7 h 45"/>
                  <a:gd name="T52" fmla="*/ 0 w 73"/>
                  <a:gd name="T53" fmla="*/ 8 h 45"/>
                  <a:gd name="T54" fmla="*/ 1 w 73"/>
                  <a:gd name="T55" fmla="*/ 9 h 45"/>
                  <a:gd name="T56" fmla="*/ 2 w 73"/>
                  <a:gd name="T57" fmla="*/ 10 h 45"/>
                  <a:gd name="T58" fmla="*/ 4 w 73"/>
                  <a:gd name="T59" fmla="*/ 11 h 45"/>
                  <a:gd name="T60" fmla="*/ 5 w 73"/>
                  <a:gd name="T61" fmla="*/ 11 h 45"/>
                  <a:gd name="T62" fmla="*/ 7 w 73"/>
                  <a:gd name="T63" fmla="*/ 12 h 45"/>
                  <a:gd name="T64" fmla="*/ 9 w 73"/>
                  <a:gd name="T65" fmla="*/ 12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45">
                    <a:moveTo>
                      <a:pt x="36" y="45"/>
                    </a:moveTo>
                    <a:lnTo>
                      <a:pt x="43" y="45"/>
                    </a:lnTo>
                    <a:lnTo>
                      <a:pt x="50" y="43"/>
                    </a:lnTo>
                    <a:lnTo>
                      <a:pt x="56" y="41"/>
                    </a:lnTo>
                    <a:lnTo>
                      <a:pt x="61" y="39"/>
                    </a:lnTo>
                    <a:lnTo>
                      <a:pt x="66" y="35"/>
                    </a:lnTo>
                    <a:lnTo>
                      <a:pt x="69" y="32"/>
                    </a:lnTo>
                    <a:lnTo>
                      <a:pt x="71" y="27"/>
                    </a:lnTo>
                    <a:lnTo>
                      <a:pt x="73" y="23"/>
                    </a:lnTo>
                    <a:lnTo>
                      <a:pt x="71" y="18"/>
                    </a:lnTo>
                    <a:lnTo>
                      <a:pt x="70" y="13"/>
                    </a:lnTo>
                    <a:lnTo>
                      <a:pt x="67" y="10"/>
                    </a:lnTo>
                    <a:lnTo>
                      <a:pt x="62" y="6"/>
                    </a:lnTo>
                    <a:lnTo>
                      <a:pt x="56" y="3"/>
                    </a:lnTo>
                    <a:lnTo>
                      <a:pt x="51" y="2"/>
                    </a:lnTo>
                    <a:lnTo>
                      <a:pt x="44" y="0"/>
                    </a:lnTo>
                    <a:lnTo>
                      <a:pt x="37" y="0"/>
                    </a:lnTo>
                    <a:lnTo>
                      <a:pt x="29" y="0"/>
                    </a:lnTo>
                    <a:lnTo>
                      <a:pt x="22" y="1"/>
                    </a:lnTo>
                    <a:lnTo>
                      <a:pt x="16" y="3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2" y="12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1" y="26"/>
                    </a:lnTo>
                    <a:lnTo>
                      <a:pt x="2" y="31"/>
                    </a:lnTo>
                    <a:lnTo>
                      <a:pt x="6" y="34"/>
                    </a:lnTo>
                    <a:lnTo>
                      <a:pt x="10" y="38"/>
                    </a:lnTo>
                    <a:lnTo>
                      <a:pt x="16" y="41"/>
                    </a:lnTo>
                    <a:lnTo>
                      <a:pt x="22" y="42"/>
                    </a:lnTo>
                    <a:lnTo>
                      <a:pt x="29" y="45"/>
                    </a:lnTo>
                    <a:lnTo>
                      <a:pt x="36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Freeform 63">
                <a:extLst>
                  <a:ext uri="{FF2B5EF4-FFF2-40B4-BE49-F238E27FC236}">
                    <a16:creationId xmlns:a16="http://schemas.microsoft.com/office/drawing/2014/main" id="{C368D294-7B3A-950E-3AA2-1ECA1BBBF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" y="2250"/>
                <a:ext cx="37" cy="23"/>
              </a:xfrm>
              <a:custGeom>
                <a:avLst/>
                <a:gdLst>
                  <a:gd name="T0" fmla="*/ 10 w 74"/>
                  <a:gd name="T1" fmla="*/ 11 h 45"/>
                  <a:gd name="T2" fmla="*/ 11 w 74"/>
                  <a:gd name="T3" fmla="*/ 11 h 45"/>
                  <a:gd name="T4" fmla="*/ 13 w 74"/>
                  <a:gd name="T5" fmla="*/ 11 h 45"/>
                  <a:gd name="T6" fmla="*/ 15 w 74"/>
                  <a:gd name="T7" fmla="*/ 10 h 45"/>
                  <a:gd name="T8" fmla="*/ 16 w 74"/>
                  <a:gd name="T9" fmla="*/ 10 h 45"/>
                  <a:gd name="T10" fmla="*/ 17 w 74"/>
                  <a:gd name="T11" fmla="*/ 9 h 45"/>
                  <a:gd name="T12" fmla="*/ 18 w 74"/>
                  <a:gd name="T13" fmla="*/ 8 h 45"/>
                  <a:gd name="T14" fmla="*/ 19 w 74"/>
                  <a:gd name="T15" fmla="*/ 7 h 45"/>
                  <a:gd name="T16" fmla="*/ 19 w 74"/>
                  <a:gd name="T17" fmla="*/ 5 h 45"/>
                  <a:gd name="T18" fmla="*/ 19 w 74"/>
                  <a:gd name="T19" fmla="*/ 4 h 45"/>
                  <a:gd name="T20" fmla="*/ 18 w 74"/>
                  <a:gd name="T21" fmla="*/ 3 h 45"/>
                  <a:gd name="T22" fmla="*/ 17 w 74"/>
                  <a:gd name="T23" fmla="*/ 2 h 45"/>
                  <a:gd name="T24" fmla="*/ 16 w 74"/>
                  <a:gd name="T25" fmla="*/ 1 h 45"/>
                  <a:gd name="T26" fmla="*/ 15 w 74"/>
                  <a:gd name="T27" fmla="*/ 1 h 45"/>
                  <a:gd name="T28" fmla="*/ 13 w 74"/>
                  <a:gd name="T29" fmla="*/ 0 h 45"/>
                  <a:gd name="T30" fmla="*/ 12 w 74"/>
                  <a:gd name="T31" fmla="*/ 0 h 45"/>
                  <a:gd name="T32" fmla="*/ 10 w 74"/>
                  <a:gd name="T33" fmla="*/ 0 h 45"/>
                  <a:gd name="T34" fmla="*/ 8 w 74"/>
                  <a:gd name="T35" fmla="*/ 0 h 45"/>
                  <a:gd name="T36" fmla="*/ 6 w 74"/>
                  <a:gd name="T37" fmla="*/ 0 h 45"/>
                  <a:gd name="T38" fmla="*/ 5 w 74"/>
                  <a:gd name="T39" fmla="*/ 1 h 45"/>
                  <a:gd name="T40" fmla="*/ 3 w 74"/>
                  <a:gd name="T41" fmla="*/ 1 h 45"/>
                  <a:gd name="T42" fmla="*/ 2 w 74"/>
                  <a:gd name="T43" fmla="*/ 2 h 45"/>
                  <a:gd name="T44" fmla="*/ 1 w 74"/>
                  <a:gd name="T45" fmla="*/ 3 h 45"/>
                  <a:gd name="T46" fmla="*/ 1 w 74"/>
                  <a:gd name="T47" fmla="*/ 4 h 45"/>
                  <a:gd name="T48" fmla="*/ 0 w 74"/>
                  <a:gd name="T49" fmla="*/ 5 h 45"/>
                  <a:gd name="T50" fmla="*/ 1 w 74"/>
                  <a:gd name="T51" fmla="*/ 6 h 45"/>
                  <a:gd name="T52" fmla="*/ 1 w 74"/>
                  <a:gd name="T53" fmla="*/ 8 h 45"/>
                  <a:gd name="T54" fmla="*/ 2 w 74"/>
                  <a:gd name="T55" fmla="*/ 8 h 45"/>
                  <a:gd name="T56" fmla="*/ 3 w 74"/>
                  <a:gd name="T57" fmla="*/ 9 h 45"/>
                  <a:gd name="T58" fmla="*/ 5 w 74"/>
                  <a:gd name="T59" fmla="*/ 10 h 45"/>
                  <a:gd name="T60" fmla="*/ 6 w 74"/>
                  <a:gd name="T61" fmla="*/ 10 h 45"/>
                  <a:gd name="T62" fmla="*/ 8 w 74"/>
                  <a:gd name="T63" fmla="*/ 11 h 45"/>
                  <a:gd name="T64" fmla="*/ 10 w 74"/>
                  <a:gd name="T65" fmla="*/ 11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4" h="45">
                    <a:moveTo>
                      <a:pt x="37" y="45"/>
                    </a:moveTo>
                    <a:lnTo>
                      <a:pt x="44" y="45"/>
                    </a:lnTo>
                    <a:lnTo>
                      <a:pt x="51" y="44"/>
                    </a:lnTo>
                    <a:lnTo>
                      <a:pt x="58" y="42"/>
                    </a:lnTo>
                    <a:lnTo>
                      <a:pt x="63" y="40"/>
                    </a:lnTo>
                    <a:lnTo>
                      <a:pt x="67" y="36"/>
                    </a:lnTo>
                    <a:lnTo>
                      <a:pt x="71" y="33"/>
                    </a:lnTo>
                    <a:lnTo>
                      <a:pt x="73" y="28"/>
                    </a:lnTo>
                    <a:lnTo>
                      <a:pt x="74" y="23"/>
                    </a:lnTo>
                    <a:lnTo>
                      <a:pt x="73" y="19"/>
                    </a:lnTo>
                    <a:lnTo>
                      <a:pt x="72" y="14"/>
                    </a:lnTo>
                    <a:lnTo>
                      <a:pt x="68" y="11"/>
                    </a:lnTo>
                    <a:lnTo>
                      <a:pt x="64" y="7"/>
                    </a:lnTo>
                    <a:lnTo>
                      <a:pt x="58" y="4"/>
                    </a:lnTo>
                    <a:lnTo>
                      <a:pt x="52" y="3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3" y="2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7" y="10"/>
                    </a:lnTo>
                    <a:lnTo>
                      <a:pt x="4" y="13"/>
                    </a:lnTo>
                    <a:lnTo>
                      <a:pt x="2" y="18"/>
                    </a:lnTo>
                    <a:lnTo>
                      <a:pt x="0" y="22"/>
                    </a:lnTo>
                    <a:lnTo>
                      <a:pt x="2" y="27"/>
                    </a:lnTo>
                    <a:lnTo>
                      <a:pt x="3" y="32"/>
                    </a:lnTo>
                    <a:lnTo>
                      <a:pt x="6" y="35"/>
                    </a:lnTo>
                    <a:lnTo>
                      <a:pt x="11" y="38"/>
                    </a:lnTo>
                    <a:lnTo>
                      <a:pt x="17" y="42"/>
                    </a:lnTo>
                    <a:lnTo>
                      <a:pt x="22" y="43"/>
                    </a:lnTo>
                    <a:lnTo>
                      <a:pt x="29" y="45"/>
                    </a:lnTo>
                    <a:lnTo>
                      <a:pt x="37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Freeform 64">
                <a:extLst>
                  <a:ext uri="{FF2B5EF4-FFF2-40B4-BE49-F238E27FC236}">
                    <a16:creationId xmlns:a16="http://schemas.microsoft.com/office/drawing/2014/main" id="{3C7D1930-76FE-E341-0FD4-ED3A5FF87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8" y="2269"/>
                <a:ext cx="38" cy="23"/>
              </a:xfrm>
              <a:custGeom>
                <a:avLst/>
                <a:gdLst>
                  <a:gd name="T0" fmla="*/ 10 w 75"/>
                  <a:gd name="T1" fmla="*/ 12 h 46"/>
                  <a:gd name="T2" fmla="*/ 12 w 75"/>
                  <a:gd name="T3" fmla="*/ 12 h 46"/>
                  <a:gd name="T4" fmla="*/ 13 w 75"/>
                  <a:gd name="T5" fmla="*/ 12 h 46"/>
                  <a:gd name="T6" fmla="*/ 15 w 75"/>
                  <a:gd name="T7" fmla="*/ 11 h 46"/>
                  <a:gd name="T8" fmla="*/ 16 w 75"/>
                  <a:gd name="T9" fmla="*/ 10 h 46"/>
                  <a:gd name="T10" fmla="*/ 17 w 75"/>
                  <a:gd name="T11" fmla="*/ 10 h 46"/>
                  <a:gd name="T12" fmla="*/ 18 w 75"/>
                  <a:gd name="T13" fmla="*/ 9 h 46"/>
                  <a:gd name="T14" fmla="*/ 19 w 75"/>
                  <a:gd name="T15" fmla="*/ 8 h 46"/>
                  <a:gd name="T16" fmla="*/ 19 w 75"/>
                  <a:gd name="T17" fmla="*/ 6 h 46"/>
                  <a:gd name="T18" fmla="*/ 19 w 75"/>
                  <a:gd name="T19" fmla="*/ 5 h 46"/>
                  <a:gd name="T20" fmla="*/ 18 w 75"/>
                  <a:gd name="T21" fmla="*/ 4 h 46"/>
                  <a:gd name="T22" fmla="*/ 18 w 75"/>
                  <a:gd name="T23" fmla="*/ 3 h 46"/>
                  <a:gd name="T24" fmla="*/ 16 w 75"/>
                  <a:gd name="T25" fmla="*/ 2 h 46"/>
                  <a:gd name="T26" fmla="*/ 15 w 75"/>
                  <a:gd name="T27" fmla="*/ 2 h 46"/>
                  <a:gd name="T28" fmla="*/ 14 w 75"/>
                  <a:gd name="T29" fmla="*/ 1 h 46"/>
                  <a:gd name="T30" fmla="*/ 12 w 75"/>
                  <a:gd name="T31" fmla="*/ 1 h 46"/>
                  <a:gd name="T32" fmla="*/ 10 w 75"/>
                  <a:gd name="T33" fmla="*/ 0 h 46"/>
                  <a:gd name="T34" fmla="*/ 8 w 75"/>
                  <a:gd name="T35" fmla="*/ 0 h 46"/>
                  <a:gd name="T36" fmla="*/ 6 w 75"/>
                  <a:gd name="T37" fmla="*/ 1 h 46"/>
                  <a:gd name="T38" fmla="*/ 5 w 75"/>
                  <a:gd name="T39" fmla="*/ 1 h 46"/>
                  <a:gd name="T40" fmla="*/ 3 w 75"/>
                  <a:gd name="T41" fmla="*/ 2 h 46"/>
                  <a:gd name="T42" fmla="*/ 2 w 75"/>
                  <a:gd name="T43" fmla="*/ 3 h 46"/>
                  <a:gd name="T44" fmla="*/ 1 w 75"/>
                  <a:gd name="T45" fmla="*/ 4 h 46"/>
                  <a:gd name="T46" fmla="*/ 1 w 75"/>
                  <a:gd name="T47" fmla="*/ 5 h 46"/>
                  <a:gd name="T48" fmla="*/ 0 w 75"/>
                  <a:gd name="T49" fmla="*/ 6 h 46"/>
                  <a:gd name="T50" fmla="*/ 1 w 75"/>
                  <a:gd name="T51" fmla="*/ 7 h 46"/>
                  <a:gd name="T52" fmla="*/ 1 w 75"/>
                  <a:gd name="T53" fmla="*/ 8 h 46"/>
                  <a:gd name="T54" fmla="*/ 2 w 75"/>
                  <a:gd name="T55" fmla="*/ 9 h 46"/>
                  <a:gd name="T56" fmla="*/ 3 w 75"/>
                  <a:gd name="T57" fmla="*/ 10 h 46"/>
                  <a:gd name="T58" fmla="*/ 4 w 75"/>
                  <a:gd name="T59" fmla="*/ 11 h 46"/>
                  <a:gd name="T60" fmla="*/ 6 w 75"/>
                  <a:gd name="T61" fmla="*/ 11 h 46"/>
                  <a:gd name="T62" fmla="*/ 8 w 75"/>
                  <a:gd name="T63" fmla="*/ 12 h 46"/>
                  <a:gd name="T64" fmla="*/ 10 w 75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5" h="46">
                    <a:moveTo>
                      <a:pt x="37" y="46"/>
                    </a:moveTo>
                    <a:lnTo>
                      <a:pt x="45" y="46"/>
                    </a:lnTo>
                    <a:lnTo>
                      <a:pt x="52" y="45"/>
                    </a:lnTo>
                    <a:lnTo>
                      <a:pt x="57" y="43"/>
                    </a:lnTo>
                    <a:lnTo>
                      <a:pt x="63" y="40"/>
                    </a:lnTo>
                    <a:lnTo>
                      <a:pt x="68" y="37"/>
                    </a:lnTo>
                    <a:lnTo>
                      <a:pt x="71" y="34"/>
                    </a:lnTo>
                    <a:lnTo>
                      <a:pt x="74" y="29"/>
                    </a:lnTo>
                    <a:lnTo>
                      <a:pt x="75" y="24"/>
                    </a:lnTo>
                    <a:lnTo>
                      <a:pt x="74" y="20"/>
                    </a:lnTo>
                    <a:lnTo>
                      <a:pt x="72" y="15"/>
                    </a:lnTo>
                    <a:lnTo>
                      <a:pt x="69" y="12"/>
                    </a:lnTo>
                    <a:lnTo>
                      <a:pt x="64" y="8"/>
                    </a:lnTo>
                    <a:lnTo>
                      <a:pt x="59" y="5"/>
                    </a:lnTo>
                    <a:lnTo>
                      <a:pt x="53" y="2"/>
                    </a:lnTo>
                    <a:lnTo>
                      <a:pt x="46" y="1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2"/>
                    </a:lnTo>
                    <a:lnTo>
                      <a:pt x="17" y="4"/>
                    </a:lnTo>
                    <a:lnTo>
                      <a:pt x="11" y="7"/>
                    </a:lnTo>
                    <a:lnTo>
                      <a:pt x="7" y="11"/>
                    </a:lnTo>
                    <a:lnTo>
                      <a:pt x="3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2"/>
                    </a:lnTo>
                    <a:lnTo>
                      <a:pt x="6" y="36"/>
                    </a:lnTo>
                    <a:lnTo>
                      <a:pt x="10" y="39"/>
                    </a:lnTo>
                    <a:lnTo>
                      <a:pt x="16" y="43"/>
                    </a:lnTo>
                    <a:lnTo>
                      <a:pt x="22" y="44"/>
                    </a:lnTo>
                    <a:lnTo>
                      <a:pt x="29" y="46"/>
                    </a:lnTo>
                    <a:lnTo>
                      <a:pt x="37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Freeform 65">
                <a:extLst>
                  <a:ext uri="{FF2B5EF4-FFF2-40B4-BE49-F238E27FC236}">
                    <a16:creationId xmlns:a16="http://schemas.microsoft.com/office/drawing/2014/main" id="{E8C26DB7-8F58-A5B3-B59B-98FA631E4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2287"/>
                <a:ext cx="38" cy="23"/>
              </a:xfrm>
              <a:custGeom>
                <a:avLst/>
                <a:gdLst>
                  <a:gd name="T0" fmla="*/ 10 w 76"/>
                  <a:gd name="T1" fmla="*/ 12 h 46"/>
                  <a:gd name="T2" fmla="*/ 12 w 76"/>
                  <a:gd name="T3" fmla="*/ 12 h 46"/>
                  <a:gd name="T4" fmla="*/ 14 w 76"/>
                  <a:gd name="T5" fmla="*/ 12 h 46"/>
                  <a:gd name="T6" fmla="*/ 15 w 76"/>
                  <a:gd name="T7" fmla="*/ 11 h 46"/>
                  <a:gd name="T8" fmla="*/ 17 w 76"/>
                  <a:gd name="T9" fmla="*/ 10 h 46"/>
                  <a:gd name="T10" fmla="*/ 18 w 76"/>
                  <a:gd name="T11" fmla="*/ 10 h 46"/>
                  <a:gd name="T12" fmla="*/ 19 w 76"/>
                  <a:gd name="T13" fmla="*/ 9 h 46"/>
                  <a:gd name="T14" fmla="*/ 19 w 76"/>
                  <a:gd name="T15" fmla="*/ 8 h 46"/>
                  <a:gd name="T16" fmla="*/ 19 w 76"/>
                  <a:gd name="T17" fmla="*/ 6 h 46"/>
                  <a:gd name="T18" fmla="*/ 19 w 76"/>
                  <a:gd name="T19" fmla="*/ 5 h 46"/>
                  <a:gd name="T20" fmla="*/ 19 w 76"/>
                  <a:gd name="T21" fmla="*/ 4 h 46"/>
                  <a:gd name="T22" fmla="*/ 18 w 76"/>
                  <a:gd name="T23" fmla="*/ 3 h 46"/>
                  <a:gd name="T24" fmla="*/ 17 w 76"/>
                  <a:gd name="T25" fmla="*/ 2 h 46"/>
                  <a:gd name="T26" fmla="*/ 15 w 76"/>
                  <a:gd name="T27" fmla="*/ 1 h 46"/>
                  <a:gd name="T28" fmla="*/ 14 w 76"/>
                  <a:gd name="T29" fmla="*/ 1 h 46"/>
                  <a:gd name="T30" fmla="*/ 12 w 76"/>
                  <a:gd name="T31" fmla="*/ 0 h 46"/>
                  <a:gd name="T32" fmla="*/ 10 w 76"/>
                  <a:gd name="T33" fmla="*/ 0 h 46"/>
                  <a:gd name="T34" fmla="*/ 8 w 76"/>
                  <a:gd name="T35" fmla="*/ 0 h 46"/>
                  <a:gd name="T36" fmla="*/ 6 w 76"/>
                  <a:gd name="T37" fmla="*/ 1 h 46"/>
                  <a:gd name="T38" fmla="*/ 5 w 76"/>
                  <a:gd name="T39" fmla="*/ 1 h 46"/>
                  <a:gd name="T40" fmla="*/ 3 w 76"/>
                  <a:gd name="T41" fmla="*/ 2 h 46"/>
                  <a:gd name="T42" fmla="*/ 2 w 76"/>
                  <a:gd name="T43" fmla="*/ 3 h 46"/>
                  <a:gd name="T44" fmla="*/ 1 w 76"/>
                  <a:gd name="T45" fmla="*/ 4 h 46"/>
                  <a:gd name="T46" fmla="*/ 1 w 76"/>
                  <a:gd name="T47" fmla="*/ 5 h 46"/>
                  <a:gd name="T48" fmla="*/ 0 w 76"/>
                  <a:gd name="T49" fmla="*/ 6 h 46"/>
                  <a:gd name="T50" fmla="*/ 1 w 76"/>
                  <a:gd name="T51" fmla="*/ 7 h 46"/>
                  <a:gd name="T52" fmla="*/ 1 w 76"/>
                  <a:gd name="T53" fmla="*/ 8 h 46"/>
                  <a:gd name="T54" fmla="*/ 2 w 76"/>
                  <a:gd name="T55" fmla="*/ 9 h 46"/>
                  <a:gd name="T56" fmla="*/ 3 w 76"/>
                  <a:gd name="T57" fmla="*/ 10 h 46"/>
                  <a:gd name="T58" fmla="*/ 4 w 76"/>
                  <a:gd name="T59" fmla="*/ 11 h 46"/>
                  <a:gd name="T60" fmla="*/ 6 w 76"/>
                  <a:gd name="T61" fmla="*/ 11 h 46"/>
                  <a:gd name="T62" fmla="*/ 8 w 76"/>
                  <a:gd name="T63" fmla="*/ 12 h 46"/>
                  <a:gd name="T64" fmla="*/ 10 w 76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6" h="46">
                    <a:moveTo>
                      <a:pt x="38" y="46"/>
                    </a:moveTo>
                    <a:lnTo>
                      <a:pt x="46" y="46"/>
                    </a:lnTo>
                    <a:lnTo>
                      <a:pt x="53" y="45"/>
                    </a:lnTo>
                    <a:lnTo>
                      <a:pt x="59" y="43"/>
                    </a:lnTo>
                    <a:lnTo>
                      <a:pt x="65" y="40"/>
                    </a:lnTo>
                    <a:lnTo>
                      <a:pt x="69" y="37"/>
                    </a:lnTo>
                    <a:lnTo>
                      <a:pt x="73" y="33"/>
                    </a:lnTo>
                    <a:lnTo>
                      <a:pt x="75" y="29"/>
                    </a:lnTo>
                    <a:lnTo>
                      <a:pt x="76" y="24"/>
                    </a:lnTo>
                    <a:lnTo>
                      <a:pt x="75" y="20"/>
                    </a:lnTo>
                    <a:lnTo>
                      <a:pt x="74" y="15"/>
                    </a:lnTo>
                    <a:lnTo>
                      <a:pt x="71" y="10"/>
                    </a:lnTo>
                    <a:lnTo>
                      <a:pt x="66" y="7"/>
                    </a:lnTo>
                    <a:lnTo>
                      <a:pt x="60" y="3"/>
                    </a:lnTo>
                    <a:lnTo>
                      <a:pt x="53" y="2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1"/>
                    </a:lnTo>
                    <a:lnTo>
                      <a:pt x="18" y="3"/>
                    </a:lnTo>
                    <a:lnTo>
                      <a:pt x="12" y="6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3" y="31"/>
                    </a:lnTo>
                    <a:lnTo>
                      <a:pt x="6" y="36"/>
                    </a:lnTo>
                    <a:lnTo>
                      <a:pt x="11" y="39"/>
                    </a:lnTo>
                    <a:lnTo>
                      <a:pt x="16" y="43"/>
                    </a:lnTo>
                    <a:lnTo>
                      <a:pt x="23" y="44"/>
                    </a:lnTo>
                    <a:lnTo>
                      <a:pt x="30" y="46"/>
                    </a:lnTo>
                    <a:lnTo>
                      <a:pt x="38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1" name="Freeform 66">
                <a:extLst>
                  <a:ext uri="{FF2B5EF4-FFF2-40B4-BE49-F238E27FC236}">
                    <a16:creationId xmlns:a16="http://schemas.microsoft.com/office/drawing/2014/main" id="{5B6C1A47-C2A8-6304-80C9-AE6B1095B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4" y="2305"/>
                <a:ext cx="37" cy="23"/>
              </a:xfrm>
              <a:custGeom>
                <a:avLst/>
                <a:gdLst>
                  <a:gd name="T0" fmla="*/ 9 w 77"/>
                  <a:gd name="T1" fmla="*/ 11 h 47"/>
                  <a:gd name="T2" fmla="*/ 11 w 77"/>
                  <a:gd name="T3" fmla="*/ 11 h 47"/>
                  <a:gd name="T4" fmla="*/ 13 w 77"/>
                  <a:gd name="T5" fmla="*/ 11 h 47"/>
                  <a:gd name="T6" fmla="*/ 15 w 77"/>
                  <a:gd name="T7" fmla="*/ 10 h 47"/>
                  <a:gd name="T8" fmla="*/ 16 w 77"/>
                  <a:gd name="T9" fmla="*/ 10 h 47"/>
                  <a:gd name="T10" fmla="*/ 17 w 77"/>
                  <a:gd name="T11" fmla="*/ 9 h 47"/>
                  <a:gd name="T12" fmla="*/ 18 w 77"/>
                  <a:gd name="T13" fmla="*/ 8 h 47"/>
                  <a:gd name="T14" fmla="*/ 19 w 77"/>
                  <a:gd name="T15" fmla="*/ 7 h 47"/>
                  <a:gd name="T16" fmla="*/ 19 w 77"/>
                  <a:gd name="T17" fmla="*/ 6 h 47"/>
                  <a:gd name="T18" fmla="*/ 19 w 77"/>
                  <a:gd name="T19" fmla="*/ 4 h 47"/>
                  <a:gd name="T20" fmla="*/ 18 w 77"/>
                  <a:gd name="T21" fmla="*/ 3 h 47"/>
                  <a:gd name="T22" fmla="*/ 17 w 77"/>
                  <a:gd name="T23" fmla="*/ 2 h 47"/>
                  <a:gd name="T24" fmla="*/ 16 w 77"/>
                  <a:gd name="T25" fmla="*/ 2 h 47"/>
                  <a:gd name="T26" fmla="*/ 15 w 77"/>
                  <a:gd name="T27" fmla="*/ 1 h 47"/>
                  <a:gd name="T28" fmla="*/ 13 w 77"/>
                  <a:gd name="T29" fmla="*/ 0 h 47"/>
                  <a:gd name="T30" fmla="*/ 11 w 77"/>
                  <a:gd name="T31" fmla="*/ 0 h 47"/>
                  <a:gd name="T32" fmla="*/ 9 w 77"/>
                  <a:gd name="T33" fmla="*/ 0 h 47"/>
                  <a:gd name="T34" fmla="*/ 7 w 77"/>
                  <a:gd name="T35" fmla="*/ 0 h 47"/>
                  <a:gd name="T36" fmla="*/ 6 w 77"/>
                  <a:gd name="T37" fmla="*/ 0 h 47"/>
                  <a:gd name="T38" fmla="*/ 4 w 77"/>
                  <a:gd name="T39" fmla="*/ 0 h 47"/>
                  <a:gd name="T40" fmla="*/ 2 w 77"/>
                  <a:gd name="T41" fmla="*/ 1 h 47"/>
                  <a:gd name="T42" fmla="*/ 1 w 77"/>
                  <a:gd name="T43" fmla="*/ 2 h 47"/>
                  <a:gd name="T44" fmla="*/ 0 w 77"/>
                  <a:gd name="T45" fmla="*/ 3 h 47"/>
                  <a:gd name="T46" fmla="*/ 0 w 77"/>
                  <a:gd name="T47" fmla="*/ 4 h 47"/>
                  <a:gd name="T48" fmla="*/ 0 w 77"/>
                  <a:gd name="T49" fmla="*/ 5 h 47"/>
                  <a:gd name="T50" fmla="*/ 0 w 77"/>
                  <a:gd name="T51" fmla="*/ 6 h 47"/>
                  <a:gd name="T52" fmla="*/ 0 w 77"/>
                  <a:gd name="T53" fmla="*/ 8 h 47"/>
                  <a:gd name="T54" fmla="*/ 1 w 77"/>
                  <a:gd name="T55" fmla="*/ 9 h 47"/>
                  <a:gd name="T56" fmla="*/ 2 w 77"/>
                  <a:gd name="T57" fmla="*/ 10 h 47"/>
                  <a:gd name="T58" fmla="*/ 4 w 77"/>
                  <a:gd name="T59" fmla="*/ 10 h 47"/>
                  <a:gd name="T60" fmla="*/ 5 w 77"/>
                  <a:gd name="T61" fmla="*/ 11 h 47"/>
                  <a:gd name="T62" fmla="*/ 7 w 77"/>
                  <a:gd name="T63" fmla="*/ 11 h 47"/>
                  <a:gd name="T64" fmla="*/ 9 w 77"/>
                  <a:gd name="T65" fmla="*/ 11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7" h="47">
                    <a:moveTo>
                      <a:pt x="38" y="47"/>
                    </a:moveTo>
                    <a:lnTo>
                      <a:pt x="46" y="47"/>
                    </a:lnTo>
                    <a:lnTo>
                      <a:pt x="53" y="46"/>
                    </a:lnTo>
                    <a:lnTo>
                      <a:pt x="60" y="43"/>
                    </a:lnTo>
                    <a:lnTo>
                      <a:pt x="65" y="41"/>
                    </a:lnTo>
                    <a:lnTo>
                      <a:pt x="70" y="38"/>
                    </a:lnTo>
                    <a:lnTo>
                      <a:pt x="73" y="33"/>
                    </a:lnTo>
                    <a:lnTo>
                      <a:pt x="76" y="29"/>
                    </a:lnTo>
                    <a:lnTo>
                      <a:pt x="77" y="24"/>
                    </a:lnTo>
                    <a:lnTo>
                      <a:pt x="76" y="19"/>
                    </a:lnTo>
                    <a:lnTo>
                      <a:pt x="73" y="15"/>
                    </a:lnTo>
                    <a:lnTo>
                      <a:pt x="70" y="11"/>
                    </a:lnTo>
                    <a:lnTo>
                      <a:pt x="65" y="8"/>
                    </a:lnTo>
                    <a:lnTo>
                      <a:pt x="60" y="4"/>
                    </a:lnTo>
                    <a:lnTo>
                      <a:pt x="54" y="2"/>
                    </a:lnTo>
                    <a:lnTo>
                      <a:pt x="47" y="1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7" y="3"/>
                    </a:lnTo>
                    <a:lnTo>
                      <a:pt x="11" y="7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3" y="32"/>
                    </a:lnTo>
                    <a:lnTo>
                      <a:pt x="7" y="37"/>
                    </a:lnTo>
                    <a:lnTo>
                      <a:pt x="11" y="40"/>
                    </a:lnTo>
                    <a:lnTo>
                      <a:pt x="17" y="43"/>
                    </a:lnTo>
                    <a:lnTo>
                      <a:pt x="23" y="45"/>
                    </a:lnTo>
                    <a:lnTo>
                      <a:pt x="30" y="47"/>
                    </a:lnTo>
                    <a:lnTo>
                      <a:pt x="38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Freeform 67">
                <a:extLst>
                  <a:ext uri="{FF2B5EF4-FFF2-40B4-BE49-F238E27FC236}">
                    <a16:creationId xmlns:a16="http://schemas.microsoft.com/office/drawing/2014/main" id="{0C9C9AC1-8B74-3B80-9251-2402BE883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2323"/>
                <a:ext cx="38" cy="24"/>
              </a:xfrm>
              <a:custGeom>
                <a:avLst/>
                <a:gdLst>
                  <a:gd name="T0" fmla="*/ 10 w 78"/>
                  <a:gd name="T1" fmla="*/ 12 h 48"/>
                  <a:gd name="T2" fmla="*/ 12 w 78"/>
                  <a:gd name="T3" fmla="*/ 12 h 48"/>
                  <a:gd name="T4" fmla="*/ 14 w 78"/>
                  <a:gd name="T5" fmla="*/ 12 h 48"/>
                  <a:gd name="T6" fmla="*/ 16 w 78"/>
                  <a:gd name="T7" fmla="*/ 11 h 48"/>
                  <a:gd name="T8" fmla="*/ 17 w 78"/>
                  <a:gd name="T9" fmla="*/ 11 h 48"/>
                  <a:gd name="T10" fmla="*/ 18 w 78"/>
                  <a:gd name="T11" fmla="*/ 10 h 48"/>
                  <a:gd name="T12" fmla="*/ 19 w 78"/>
                  <a:gd name="T13" fmla="*/ 9 h 48"/>
                  <a:gd name="T14" fmla="*/ 20 w 78"/>
                  <a:gd name="T15" fmla="*/ 7 h 48"/>
                  <a:gd name="T16" fmla="*/ 20 w 78"/>
                  <a:gd name="T17" fmla="*/ 6 h 48"/>
                  <a:gd name="T18" fmla="*/ 20 w 78"/>
                  <a:gd name="T19" fmla="*/ 5 h 48"/>
                  <a:gd name="T20" fmla="*/ 19 w 78"/>
                  <a:gd name="T21" fmla="*/ 4 h 48"/>
                  <a:gd name="T22" fmla="*/ 18 w 78"/>
                  <a:gd name="T23" fmla="*/ 3 h 48"/>
                  <a:gd name="T24" fmla="*/ 17 w 78"/>
                  <a:gd name="T25" fmla="*/ 2 h 48"/>
                  <a:gd name="T26" fmla="*/ 16 w 78"/>
                  <a:gd name="T27" fmla="*/ 1 h 48"/>
                  <a:gd name="T28" fmla="*/ 14 w 78"/>
                  <a:gd name="T29" fmla="*/ 1 h 48"/>
                  <a:gd name="T30" fmla="*/ 12 w 78"/>
                  <a:gd name="T31" fmla="*/ 0 h 48"/>
                  <a:gd name="T32" fmla="*/ 10 w 78"/>
                  <a:gd name="T33" fmla="*/ 0 h 48"/>
                  <a:gd name="T34" fmla="*/ 8 w 78"/>
                  <a:gd name="T35" fmla="*/ 0 h 48"/>
                  <a:gd name="T36" fmla="*/ 6 w 78"/>
                  <a:gd name="T37" fmla="*/ 1 h 48"/>
                  <a:gd name="T38" fmla="*/ 5 w 78"/>
                  <a:gd name="T39" fmla="*/ 1 h 48"/>
                  <a:gd name="T40" fmla="*/ 3 w 78"/>
                  <a:gd name="T41" fmla="*/ 2 h 48"/>
                  <a:gd name="T42" fmla="*/ 2 w 78"/>
                  <a:gd name="T43" fmla="*/ 3 h 48"/>
                  <a:gd name="T44" fmla="*/ 1 w 78"/>
                  <a:gd name="T45" fmla="*/ 4 h 48"/>
                  <a:gd name="T46" fmla="*/ 1 w 78"/>
                  <a:gd name="T47" fmla="*/ 5 h 48"/>
                  <a:gd name="T48" fmla="*/ 0 w 78"/>
                  <a:gd name="T49" fmla="*/ 6 h 48"/>
                  <a:gd name="T50" fmla="*/ 1 w 78"/>
                  <a:gd name="T51" fmla="*/ 7 h 48"/>
                  <a:gd name="T52" fmla="*/ 1 w 78"/>
                  <a:gd name="T53" fmla="*/ 8 h 48"/>
                  <a:gd name="T54" fmla="*/ 2 w 78"/>
                  <a:gd name="T55" fmla="*/ 9 h 48"/>
                  <a:gd name="T56" fmla="*/ 3 w 78"/>
                  <a:gd name="T57" fmla="*/ 10 h 48"/>
                  <a:gd name="T58" fmla="*/ 5 w 78"/>
                  <a:gd name="T59" fmla="*/ 11 h 48"/>
                  <a:gd name="T60" fmla="*/ 6 w 78"/>
                  <a:gd name="T61" fmla="*/ 12 h 48"/>
                  <a:gd name="T62" fmla="*/ 8 w 78"/>
                  <a:gd name="T63" fmla="*/ 12 h 48"/>
                  <a:gd name="T64" fmla="*/ 10 w 78"/>
                  <a:gd name="T65" fmla="*/ 12 h 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8" h="48">
                    <a:moveTo>
                      <a:pt x="39" y="48"/>
                    </a:moveTo>
                    <a:lnTo>
                      <a:pt x="47" y="48"/>
                    </a:lnTo>
                    <a:lnTo>
                      <a:pt x="54" y="46"/>
                    </a:lnTo>
                    <a:lnTo>
                      <a:pt x="61" y="44"/>
                    </a:lnTo>
                    <a:lnTo>
                      <a:pt x="67" y="41"/>
                    </a:lnTo>
                    <a:lnTo>
                      <a:pt x="72" y="38"/>
                    </a:lnTo>
                    <a:lnTo>
                      <a:pt x="75" y="33"/>
                    </a:lnTo>
                    <a:lnTo>
                      <a:pt x="77" y="28"/>
                    </a:lnTo>
                    <a:lnTo>
                      <a:pt x="78" y="24"/>
                    </a:lnTo>
                    <a:lnTo>
                      <a:pt x="77" y="19"/>
                    </a:lnTo>
                    <a:lnTo>
                      <a:pt x="75" y="15"/>
                    </a:lnTo>
                    <a:lnTo>
                      <a:pt x="72" y="11"/>
                    </a:lnTo>
                    <a:lnTo>
                      <a:pt x="67" y="6"/>
                    </a:lnTo>
                    <a:lnTo>
                      <a:pt x="61" y="4"/>
                    </a:lnTo>
                    <a:lnTo>
                      <a:pt x="54" y="2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7" y="3"/>
                    </a:lnTo>
                    <a:lnTo>
                      <a:pt x="12" y="6"/>
                    </a:lnTo>
                    <a:lnTo>
                      <a:pt x="7" y="10"/>
                    </a:lnTo>
                    <a:lnTo>
                      <a:pt x="4" y="13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4" y="32"/>
                    </a:lnTo>
                    <a:lnTo>
                      <a:pt x="7" y="36"/>
                    </a:lnTo>
                    <a:lnTo>
                      <a:pt x="12" y="40"/>
                    </a:lnTo>
                    <a:lnTo>
                      <a:pt x="17" y="43"/>
                    </a:lnTo>
                    <a:lnTo>
                      <a:pt x="24" y="46"/>
                    </a:lnTo>
                    <a:lnTo>
                      <a:pt x="31" y="47"/>
                    </a:lnTo>
                    <a:lnTo>
                      <a:pt x="39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Freeform 68">
                <a:extLst>
                  <a:ext uri="{FF2B5EF4-FFF2-40B4-BE49-F238E27FC236}">
                    <a16:creationId xmlns:a16="http://schemas.microsoft.com/office/drawing/2014/main" id="{62F48FA1-1FD5-8CCA-68B9-4B906BD98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" y="2342"/>
                <a:ext cx="40" cy="24"/>
              </a:xfrm>
              <a:custGeom>
                <a:avLst/>
                <a:gdLst>
                  <a:gd name="T0" fmla="*/ 10 w 80"/>
                  <a:gd name="T1" fmla="*/ 13 h 50"/>
                  <a:gd name="T2" fmla="*/ 12 w 80"/>
                  <a:gd name="T3" fmla="*/ 13 h 50"/>
                  <a:gd name="T4" fmla="*/ 14 w 80"/>
                  <a:gd name="T5" fmla="*/ 12 h 50"/>
                  <a:gd name="T6" fmla="*/ 16 w 80"/>
                  <a:gd name="T7" fmla="*/ 12 h 50"/>
                  <a:gd name="T8" fmla="*/ 17 w 80"/>
                  <a:gd name="T9" fmla="*/ 11 h 50"/>
                  <a:gd name="T10" fmla="*/ 19 w 80"/>
                  <a:gd name="T11" fmla="*/ 10 h 50"/>
                  <a:gd name="T12" fmla="*/ 20 w 80"/>
                  <a:gd name="T13" fmla="*/ 9 h 50"/>
                  <a:gd name="T14" fmla="*/ 20 w 80"/>
                  <a:gd name="T15" fmla="*/ 8 h 50"/>
                  <a:gd name="T16" fmla="*/ 20 w 80"/>
                  <a:gd name="T17" fmla="*/ 7 h 50"/>
                  <a:gd name="T18" fmla="*/ 20 w 80"/>
                  <a:gd name="T19" fmla="*/ 6 h 50"/>
                  <a:gd name="T20" fmla="*/ 20 w 80"/>
                  <a:gd name="T21" fmla="*/ 4 h 50"/>
                  <a:gd name="T22" fmla="*/ 19 w 80"/>
                  <a:gd name="T23" fmla="*/ 3 h 50"/>
                  <a:gd name="T24" fmla="*/ 17 w 80"/>
                  <a:gd name="T25" fmla="*/ 2 h 50"/>
                  <a:gd name="T26" fmla="*/ 16 w 80"/>
                  <a:gd name="T27" fmla="*/ 2 h 50"/>
                  <a:gd name="T28" fmla="*/ 14 w 80"/>
                  <a:gd name="T29" fmla="*/ 1 h 50"/>
                  <a:gd name="T30" fmla="*/ 13 w 80"/>
                  <a:gd name="T31" fmla="*/ 1 h 50"/>
                  <a:gd name="T32" fmla="*/ 11 w 80"/>
                  <a:gd name="T33" fmla="*/ 0 h 50"/>
                  <a:gd name="T34" fmla="*/ 9 w 80"/>
                  <a:gd name="T35" fmla="*/ 0 h 50"/>
                  <a:gd name="T36" fmla="*/ 7 w 80"/>
                  <a:gd name="T37" fmla="*/ 1 h 50"/>
                  <a:gd name="T38" fmla="*/ 5 w 80"/>
                  <a:gd name="T39" fmla="*/ 1 h 50"/>
                  <a:gd name="T40" fmla="*/ 4 w 80"/>
                  <a:gd name="T41" fmla="*/ 2 h 50"/>
                  <a:gd name="T42" fmla="*/ 3 w 80"/>
                  <a:gd name="T43" fmla="*/ 3 h 50"/>
                  <a:gd name="T44" fmla="*/ 1 w 80"/>
                  <a:gd name="T45" fmla="*/ 4 h 50"/>
                  <a:gd name="T46" fmla="*/ 1 w 80"/>
                  <a:gd name="T47" fmla="*/ 5 h 50"/>
                  <a:gd name="T48" fmla="*/ 0 w 80"/>
                  <a:gd name="T49" fmla="*/ 6 h 50"/>
                  <a:gd name="T50" fmla="*/ 1 w 80"/>
                  <a:gd name="T51" fmla="*/ 8 h 50"/>
                  <a:gd name="T52" fmla="*/ 1 w 80"/>
                  <a:gd name="T53" fmla="*/ 9 h 50"/>
                  <a:gd name="T54" fmla="*/ 2 w 80"/>
                  <a:gd name="T55" fmla="*/ 10 h 50"/>
                  <a:gd name="T56" fmla="*/ 3 w 80"/>
                  <a:gd name="T57" fmla="*/ 11 h 50"/>
                  <a:gd name="T58" fmla="*/ 5 w 80"/>
                  <a:gd name="T59" fmla="*/ 12 h 50"/>
                  <a:gd name="T60" fmla="*/ 7 w 80"/>
                  <a:gd name="T61" fmla="*/ 12 h 50"/>
                  <a:gd name="T62" fmla="*/ 8 w 80"/>
                  <a:gd name="T63" fmla="*/ 13 h 50"/>
                  <a:gd name="T64" fmla="*/ 10 w 80"/>
                  <a:gd name="T65" fmla="*/ 13 h 5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0" h="50">
                    <a:moveTo>
                      <a:pt x="40" y="50"/>
                    </a:moveTo>
                    <a:lnTo>
                      <a:pt x="48" y="50"/>
                    </a:lnTo>
                    <a:lnTo>
                      <a:pt x="55" y="47"/>
                    </a:lnTo>
                    <a:lnTo>
                      <a:pt x="62" y="46"/>
                    </a:lnTo>
                    <a:lnTo>
                      <a:pt x="68" y="43"/>
                    </a:lnTo>
                    <a:lnTo>
                      <a:pt x="73" y="39"/>
                    </a:lnTo>
                    <a:lnTo>
                      <a:pt x="77" y="35"/>
                    </a:lnTo>
                    <a:lnTo>
                      <a:pt x="79" y="30"/>
                    </a:lnTo>
                    <a:lnTo>
                      <a:pt x="80" y="26"/>
                    </a:lnTo>
                    <a:lnTo>
                      <a:pt x="79" y="21"/>
                    </a:lnTo>
                    <a:lnTo>
                      <a:pt x="77" y="16"/>
                    </a:lnTo>
                    <a:lnTo>
                      <a:pt x="73" y="12"/>
                    </a:lnTo>
                    <a:lnTo>
                      <a:pt x="68" y="8"/>
                    </a:lnTo>
                    <a:lnTo>
                      <a:pt x="63" y="5"/>
                    </a:lnTo>
                    <a:lnTo>
                      <a:pt x="56" y="3"/>
                    </a:lnTo>
                    <a:lnTo>
                      <a:pt x="49" y="1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26" y="3"/>
                    </a:lnTo>
                    <a:lnTo>
                      <a:pt x="19" y="4"/>
                    </a:lnTo>
                    <a:lnTo>
                      <a:pt x="13" y="7"/>
                    </a:lnTo>
                    <a:lnTo>
                      <a:pt x="9" y="11"/>
                    </a:lnTo>
                    <a:lnTo>
                      <a:pt x="4" y="15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2" y="29"/>
                    </a:lnTo>
                    <a:lnTo>
                      <a:pt x="4" y="34"/>
                    </a:lnTo>
                    <a:lnTo>
                      <a:pt x="7" y="38"/>
                    </a:lnTo>
                    <a:lnTo>
                      <a:pt x="12" y="42"/>
                    </a:lnTo>
                    <a:lnTo>
                      <a:pt x="18" y="45"/>
                    </a:lnTo>
                    <a:lnTo>
                      <a:pt x="25" y="47"/>
                    </a:lnTo>
                    <a:lnTo>
                      <a:pt x="32" y="49"/>
                    </a:lnTo>
                    <a:lnTo>
                      <a:pt x="4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487E6779-08F1-DAC3-D3D1-182A0D174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2360"/>
                <a:ext cx="41" cy="24"/>
              </a:xfrm>
              <a:custGeom>
                <a:avLst/>
                <a:gdLst>
                  <a:gd name="T0" fmla="*/ 10 w 81"/>
                  <a:gd name="T1" fmla="*/ 12 h 50"/>
                  <a:gd name="T2" fmla="*/ 12 w 81"/>
                  <a:gd name="T3" fmla="*/ 12 h 50"/>
                  <a:gd name="T4" fmla="*/ 14 w 81"/>
                  <a:gd name="T5" fmla="*/ 11 h 50"/>
                  <a:gd name="T6" fmla="*/ 16 w 81"/>
                  <a:gd name="T7" fmla="*/ 11 h 50"/>
                  <a:gd name="T8" fmla="*/ 18 w 81"/>
                  <a:gd name="T9" fmla="*/ 10 h 50"/>
                  <a:gd name="T10" fmla="*/ 19 w 81"/>
                  <a:gd name="T11" fmla="*/ 9 h 50"/>
                  <a:gd name="T12" fmla="*/ 20 w 81"/>
                  <a:gd name="T13" fmla="*/ 8 h 50"/>
                  <a:gd name="T14" fmla="*/ 20 w 81"/>
                  <a:gd name="T15" fmla="*/ 7 h 50"/>
                  <a:gd name="T16" fmla="*/ 21 w 81"/>
                  <a:gd name="T17" fmla="*/ 6 h 50"/>
                  <a:gd name="T18" fmla="*/ 20 w 81"/>
                  <a:gd name="T19" fmla="*/ 5 h 50"/>
                  <a:gd name="T20" fmla="*/ 20 w 81"/>
                  <a:gd name="T21" fmla="*/ 3 h 50"/>
                  <a:gd name="T22" fmla="*/ 19 w 81"/>
                  <a:gd name="T23" fmla="*/ 3 h 50"/>
                  <a:gd name="T24" fmla="*/ 18 w 81"/>
                  <a:gd name="T25" fmla="*/ 1 h 50"/>
                  <a:gd name="T26" fmla="*/ 16 w 81"/>
                  <a:gd name="T27" fmla="*/ 1 h 50"/>
                  <a:gd name="T28" fmla="*/ 14 w 81"/>
                  <a:gd name="T29" fmla="*/ 0 h 50"/>
                  <a:gd name="T30" fmla="*/ 13 w 81"/>
                  <a:gd name="T31" fmla="*/ 0 h 50"/>
                  <a:gd name="T32" fmla="*/ 11 w 81"/>
                  <a:gd name="T33" fmla="*/ 0 h 50"/>
                  <a:gd name="T34" fmla="*/ 9 w 81"/>
                  <a:gd name="T35" fmla="*/ 0 h 50"/>
                  <a:gd name="T36" fmla="*/ 7 w 81"/>
                  <a:gd name="T37" fmla="*/ 0 h 50"/>
                  <a:gd name="T38" fmla="*/ 5 w 81"/>
                  <a:gd name="T39" fmla="*/ 1 h 50"/>
                  <a:gd name="T40" fmla="*/ 4 w 81"/>
                  <a:gd name="T41" fmla="*/ 1 h 50"/>
                  <a:gd name="T42" fmla="*/ 2 w 81"/>
                  <a:gd name="T43" fmla="*/ 2 h 50"/>
                  <a:gd name="T44" fmla="*/ 1 w 81"/>
                  <a:gd name="T45" fmla="*/ 3 h 50"/>
                  <a:gd name="T46" fmla="*/ 1 w 81"/>
                  <a:gd name="T47" fmla="*/ 5 h 50"/>
                  <a:gd name="T48" fmla="*/ 0 w 81"/>
                  <a:gd name="T49" fmla="*/ 6 h 50"/>
                  <a:gd name="T50" fmla="*/ 1 w 81"/>
                  <a:gd name="T51" fmla="*/ 7 h 50"/>
                  <a:gd name="T52" fmla="*/ 1 w 81"/>
                  <a:gd name="T53" fmla="*/ 8 h 50"/>
                  <a:gd name="T54" fmla="*/ 2 w 81"/>
                  <a:gd name="T55" fmla="*/ 9 h 50"/>
                  <a:gd name="T56" fmla="*/ 3 w 81"/>
                  <a:gd name="T57" fmla="*/ 10 h 50"/>
                  <a:gd name="T58" fmla="*/ 5 w 81"/>
                  <a:gd name="T59" fmla="*/ 11 h 50"/>
                  <a:gd name="T60" fmla="*/ 7 w 81"/>
                  <a:gd name="T61" fmla="*/ 11 h 50"/>
                  <a:gd name="T62" fmla="*/ 8 w 81"/>
                  <a:gd name="T63" fmla="*/ 12 h 50"/>
                  <a:gd name="T64" fmla="*/ 10 w 81"/>
                  <a:gd name="T65" fmla="*/ 12 h 5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1" h="50">
                    <a:moveTo>
                      <a:pt x="40" y="50"/>
                    </a:moveTo>
                    <a:lnTo>
                      <a:pt x="48" y="50"/>
                    </a:lnTo>
                    <a:lnTo>
                      <a:pt x="55" y="47"/>
                    </a:lnTo>
                    <a:lnTo>
                      <a:pt x="62" y="46"/>
                    </a:lnTo>
                    <a:lnTo>
                      <a:pt x="69" y="43"/>
                    </a:lnTo>
                    <a:lnTo>
                      <a:pt x="74" y="39"/>
                    </a:lnTo>
                    <a:lnTo>
                      <a:pt x="77" y="35"/>
                    </a:lnTo>
                    <a:lnTo>
                      <a:pt x="79" y="30"/>
                    </a:lnTo>
                    <a:lnTo>
                      <a:pt x="81" y="25"/>
                    </a:lnTo>
                    <a:lnTo>
                      <a:pt x="79" y="21"/>
                    </a:lnTo>
                    <a:lnTo>
                      <a:pt x="77" y="15"/>
                    </a:lnTo>
                    <a:lnTo>
                      <a:pt x="74" y="12"/>
                    </a:lnTo>
                    <a:lnTo>
                      <a:pt x="69" y="7"/>
                    </a:lnTo>
                    <a:lnTo>
                      <a:pt x="63" y="5"/>
                    </a:lnTo>
                    <a:lnTo>
                      <a:pt x="56" y="2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25" y="2"/>
                    </a:lnTo>
                    <a:lnTo>
                      <a:pt x="18" y="4"/>
                    </a:lnTo>
                    <a:lnTo>
                      <a:pt x="13" y="7"/>
                    </a:lnTo>
                    <a:lnTo>
                      <a:pt x="8" y="10"/>
                    </a:lnTo>
                    <a:lnTo>
                      <a:pt x="3" y="15"/>
                    </a:lnTo>
                    <a:lnTo>
                      <a:pt x="1" y="20"/>
                    </a:lnTo>
                    <a:lnTo>
                      <a:pt x="0" y="24"/>
                    </a:lnTo>
                    <a:lnTo>
                      <a:pt x="1" y="29"/>
                    </a:lnTo>
                    <a:lnTo>
                      <a:pt x="3" y="34"/>
                    </a:lnTo>
                    <a:lnTo>
                      <a:pt x="7" y="38"/>
                    </a:lnTo>
                    <a:lnTo>
                      <a:pt x="11" y="42"/>
                    </a:lnTo>
                    <a:lnTo>
                      <a:pt x="18" y="45"/>
                    </a:lnTo>
                    <a:lnTo>
                      <a:pt x="25" y="47"/>
                    </a:lnTo>
                    <a:lnTo>
                      <a:pt x="32" y="49"/>
                    </a:lnTo>
                    <a:lnTo>
                      <a:pt x="4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5" name="Freeform 70">
                <a:extLst>
                  <a:ext uri="{FF2B5EF4-FFF2-40B4-BE49-F238E27FC236}">
                    <a16:creationId xmlns:a16="http://schemas.microsoft.com/office/drawing/2014/main" id="{1004C52A-66D2-510E-023E-FB613F40C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" y="2428"/>
                <a:ext cx="41" cy="26"/>
              </a:xfrm>
              <a:custGeom>
                <a:avLst/>
                <a:gdLst>
                  <a:gd name="T0" fmla="*/ 10 w 81"/>
                  <a:gd name="T1" fmla="*/ 13 h 49"/>
                  <a:gd name="T2" fmla="*/ 12 w 81"/>
                  <a:gd name="T3" fmla="*/ 13 h 49"/>
                  <a:gd name="T4" fmla="*/ 14 w 81"/>
                  <a:gd name="T5" fmla="*/ 12 h 49"/>
                  <a:gd name="T6" fmla="*/ 15 w 81"/>
                  <a:gd name="T7" fmla="*/ 12 h 49"/>
                  <a:gd name="T8" fmla="*/ 17 w 81"/>
                  <a:gd name="T9" fmla="*/ 11 h 49"/>
                  <a:gd name="T10" fmla="*/ 18 w 81"/>
                  <a:gd name="T11" fmla="*/ 10 h 49"/>
                  <a:gd name="T12" fmla="*/ 19 w 81"/>
                  <a:gd name="T13" fmla="*/ 9 h 49"/>
                  <a:gd name="T14" fmla="*/ 20 w 81"/>
                  <a:gd name="T15" fmla="*/ 8 h 49"/>
                  <a:gd name="T16" fmla="*/ 20 w 81"/>
                  <a:gd name="T17" fmla="*/ 7 h 49"/>
                  <a:gd name="T18" fmla="*/ 20 w 81"/>
                  <a:gd name="T19" fmla="*/ 5 h 49"/>
                  <a:gd name="T20" fmla="*/ 19 w 81"/>
                  <a:gd name="T21" fmla="*/ 4 h 49"/>
                  <a:gd name="T22" fmla="*/ 18 w 81"/>
                  <a:gd name="T23" fmla="*/ 3 h 49"/>
                  <a:gd name="T24" fmla="*/ 17 w 81"/>
                  <a:gd name="T25" fmla="*/ 2 h 49"/>
                  <a:gd name="T26" fmla="*/ 16 w 81"/>
                  <a:gd name="T27" fmla="*/ 1 h 49"/>
                  <a:gd name="T28" fmla="*/ 14 w 81"/>
                  <a:gd name="T29" fmla="*/ 1 h 49"/>
                  <a:gd name="T30" fmla="*/ 12 w 81"/>
                  <a:gd name="T31" fmla="*/ 0 h 49"/>
                  <a:gd name="T32" fmla="*/ 10 w 81"/>
                  <a:gd name="T33" fmla="*/ 0 h 49"/>
                  <a:gd name="T34" fmla="*/ 8 w 81"/>
                  <a:gd name="T35" fmla="*/ 0 h 49"/>
                  <a:gd name="T36" fmla="*/ 6 w 81"/>
                  <a:gd name="T37" fmla="*/ 1 h 49"/>
                  <a:gd name="T38" fmla="*/ 4 w 81"/>
                  <a:gd name="T39" fmla="*/ 1 h 49"/>
                  <a:gd name="T40" fmla="*/ 3 w 81"/>
                  <a:gd name="T41" fmla="*/ 2 h 49"/>
                  <a:gd name="T42" fmla="*/ 1 w 81"/>
                  <a:gd name="T43" fmla="*/ 3 h 49"/>
                  <a:gd name="T44" fmla="*/ 1 w 81"/>
                  <a:gd name="T45" fmla="*/ 4 h 49"/>
                  <a:gd name="T46" fmla="*/ 0 w 81"/>
                  <a:gd name="T47" fmla="*/ 5 h 49"/>
                  <a:gd name="T48" fmla="*/ 0 w 81"/>
                  <a:gd name="T49" fmla="*/ 6 h 49"/>
                  <a:gd name="T50" fmla="*/ 0 w 81"/>
                  <a:gd name="T51" fmla="*/ 7 h 49"/>
                  <a:gd name="T52" fmla="*/ 1 w 81"/>
                  <a:gd name="T53" fmla="*/ 9 h 49"/>
                  <a:gd name="T54" fmla="*/ 1 w 81"/>
                  <a:gd name="T55" fmla="*/ 10 h 49"/>
                  <a:gd name="T56" fmla="*/ 3 w 81"/>
                  <a:gd name="T57" fmla="*/ 11 h 49"/>
                  <a:gd name="T58" fmla="*/ 4 w 81"/>
                  <a:gd name="T59" fmla="*/ 11 h 49"/>
                  <a:gd name="T60" fmla="*/ 6 w 81"/>
                  <a:gd name="T61" fmla="*/ 12 h 49"/>
                  <a:gd name="T62" fmla="*/ 8 w 81"/>
                  <a:gd name="T63" fmla="*/ 12 h 49"/>
                  <a:gd name="T64" fmla="*/ 10 w 81"/>
                  <a:gd name="T65" fmla="*/ 13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1" h="49">
                    <a:moveTo>
                      <a:pt x="41" y="49"/>
                    </a:moveTo>
                    <a:lnTo>
                      <a:pt x="49" y="49"/>
                    </a:lnTo>
                    <a:lnTo>
                      <a:pt x="56" y="47"/>
                    </a:lnTo>
                    <a:lnTo>
                      <a:pt x="62" y="46"/>
                    </a:lnTo>
                    <a:lnTo>
                      <a:pt x="68" y="42"/>
                    </a:lnTo>
                    <a:lnTo>
                      <a:pt x="73" y="39"/>
                    </a:lnTo>
                    <a:lnTo>
                      <a:pt x="77" y="34"/>
                    </a:lnTo>
                    <a:lnTo>
                      <a:pt x="80" y="29"/>
                    </a:lnTo>
                    <a:lnTo>
                      <a:pt x="81" y="25"/>
                    </a:lnTo>
                    <a:lnTo>
                      <a:pt x="80" y="20"/>
                    </a:lnTo>
                    <a:lnTo>
                      <a:pt x="77" y="14"/>
                    </a:lnTo>
                    <a:lnTo>
                      <a:pt x="74" y="11"/>
                    </a:lnTo>
                    <a:lnTo>
                      <a:pt x="69" y="6"/>
                    </a:lnTo>
                    <a:lnTo>
                      <a:pt x="64" y="4"/>
                    </a:lnTo>
                    <a:lnTo>
                      <a:pt x="57" y="2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26" y="2"/>
                    </a:lnTo>
                    <a:lnTo>
                      <a:pt x="19" y="3"/>
                    </a:lnTo>
                    <a:lnTo>
                      <a:pt x="12" y="6"/>
                    </a:lnTo>
                    <a:lnTo>
                      <a:pt x="7" y="10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1" y="28"/>
                    </a:lnTo>
                    <a:lnTo>
                      <a:pt x="4" y="33"/>
                    </a:lnTo>
                    <a:lnTo>
                      <a:pt x="7" y="38"/>
                    </a:lnTo>
                    <a:lnTo>
                      <a:pt x="12" y="41"/>
                    </a:lnTo>
                    <a:lnTo>
                      <a:pt x="18" y="44"/>
                    </a:lnTo>
                    <a:lnTo>
                      <a:pt x="24" y="47"/>
                    </a:lnTo>
                    <a:lnTo>
                      <a:pt x="33" y="48"/>
                    </a:lnTo>
                    <a:lnTo>
                      <a:pt x="41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Freeform 71">
                <a:extLst>
                  <a:ext uri="{FF2B5EF4-FFF2-40B4-BE49-F238E27FC236}">
                    <a16:creationId xmlns:a16="http://schemas.microsoft.com/office/drawing/2014/main" id="{B24B2916-8C5A-A643-C62F-10137B5D1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1" y="2408"/>
                <a:ext cx="38" cy="24"/>
              </a:xfrm>
              <a:custGeom>
                <a:avLst/>
                <a:gdLst>
                  <a:gd name="T0" fmla="*/ 9 w 79"/>
                  <a:gd name="T1" fmla="*/ 13 h 49"/>
                  <a:gd name="T2" fmla="*/ 11 w 79"/>
                  <a:gd name="T3" fmla="*/ 13 h 49"/>
                  <a:gd name="T4" fmla="*/ 13 w 79"/>
                  <a:gd name="T5" fmla="*/ 12 h 49"/>
                  <a:gd name="T6" fmla="*/ 15 w 79"/>
                  <a:gd name="T7" fmla="*/ 12 h 49"/>
                  <a:gd name="T8" fmla="*/ 16 w 79"/>
                  <a:gd name="T9" fmla="*/ 11 h 49"/>
                  <a:gd name="T10" fmla="*/ 18 w 79"/>
                  <a:gd name="T11" fmla="*/ 10 h 49"/>
                  <a:gd name="T12" fmla="*/ 18 w 79"/>
                  <a:gd name="T13" fmla="*/ 9 h 49"/>
                  <a:gd name="T14" fmla="*/ 19 w 79"/>
                  <a:gd name="T15" fmla="*/ 8 h 49"/>
                  <a:gd name="T16" fmla="*/ 19 w 79"/>
                  <a:gd name="T17" fmla="*/ 7 h 49"/>
                  <a:gd name="T18" fmla="*/ 19 w 79"/>
                  <a:gd name="T19" fmla="*/ 6 h 49"/>
                  <a:gd name="T20" fmla="*/ 19 w 79"/>
                  <a:gd name="T21" fmla="*/ 4 h 49"/>
                  <a:gd name="T22" fmla="*/ 18 w 79"/>
                  <a:gd name="T23" fmla="*/ 3 h 49"/>
                  <a:gd name="T24" fmla="*/ 17 w 79"/>
                  <a:gd name="T25" fmla="*/ 2 h 49"/>
                  <a:gd name="T26" fmla="*/ 15 w 79"/>
                  <a:gd name="T27" fmla="*/ 1 h 49"/>
                  <a:gd name="T28" fmla="*/ 13 w 79"/>
                  <a:gd name="T29" fmla="*/ 1 h 49"/>
                  <a:gd name="T30" fmla="*/ 11 w 79"/>
                  <a:gd name="T31" fmla="*/ 1 h 49"/>
                  <a:gd name="T32" fmla="*/ 9 w 79"/>
                  <a:gd name="T33" fmla="*/ 0 h 49"/>
                  <a:gd name="T34" fmla="*/ 7 w 79"/>
                  <a:gd name="T35" fmla="*/ 0 h 49"/>
                  <a:gd name="T36" fmla="*/ 6 w 79"/>
                  <a:gd name="T37" fmla="*/ 1 h 49"/>
                  <a:gd name="T38" fmla="*/ 4 w 79"/>
                  <a:gd name="T39" fmla="*/ 1 h 49"/>
                  <a:gd name="T40" fmla="*/ 3 w 79"/>
                  <a:gd name="T41" fmla="*/ 2 h 49"/>
                  <a:gd name="T42" fmla="*/ 1 w 79"/>
                  <a:gd name="T43" fmla="*/ 3 h 49"/>
                  <a:gd name="T44" fmla="*/ 1 w 79"/>
                  <a:gd name="T45" fmla="*/ 4 h 49"/>
                  <a:gd name="T46" fmla="*/ 0 w 79"/>
                  <a:gd name="T47" fmla="*/ 5 h 49"/>
                  <a:gd name="T48" fmla="*/ 0 w 79"/>
                  <a:gd name="T49" fmla="*/ 6 h 49"/>
                  <a:gd name="T50" fmla="*/ 0 w 79"/>
                  <a:gd name="T51" fmla="*/ 8 h 49"/>
                  <a:gd name="T52" fmla="*/ 1 w 79"/>
                  <a:gd name="T53" fmla="*/ 9 h 49"/>
                  <a:gd name="T54" fmla="*/ 1 w 79"/>
                  <a:gd name="T55" fmla="*/ 10 h 49"/>
                  <a:gd name="T56" fmla="*/ 3 w 79"/>
                  <a:gd name="T57" fmla="*/ 11 h 49"/>
                  <a:gd name="T58" fmla="*/ 4 w 79"/>
                  <a:gd name="T59" fmla="*/ 12 h 49"/>
                  <a:gd name="T60" fmla="*/ 6 w 79"/>
                  <a:gd name="T61" fmla="*/ 12 h 49"/>
                  <a:gd name="T62" fmla="*/ 7 w 79"/>
                  <a:gd name="T63" fmla="*/ 12 h 49"/>
                  <a:gd name="T64" fmla="*/ 9 w 79"/>
                  <a:gd name="T65" fmla="*/ 13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9" h="49">
                    <a:moveTo>
                      <a:pt x="39" y="49"/>
                    </a:moveTo>
                    <a:lnTo>
                      <a:pt x="47" y="49"/>
                    </a:lnTo>
                    <a:lnTo>
                      <a:pt x="54" y="47"/>
                    </a:lnTo>
                    <a:lnTo>
                      <a:pt x="61" y="46"/>
                    </a:lnTo>
                    <a:lnTo>
                      <a:pt x="67" y="43"/>
                    </a:lnTo>
                    <a:lnTo>
                      <a:pt x="72" y="39"/>
                    </a:lnTo>
                    <a:lnTo>
                      <a:pt x="75" y="34"/>
                    </a:lnTo>
                    <a:lnTo>
                      <a:pt x="77" y="30"/>
                    </a:lnTo>
                    <a:lnTo>
                      <a:pt x="79" y="25"/>
                    </a:lnTo>
                    <a:lnTo>
                      <a:pt x="79" y="21"/>
                    </a:lnTo>
                    <a:lnTo>
                      <a:pt x="76" y="16"/>
                    </a:lnTo>
                    <a:lnTo>
                      <a:pt x="73" y="11"/>
                    </a:lnTo>
                    <a:lnTo>
                      <a:pt x="68" y="8"/>
                    </a:lnTo>
                    <a:lnTo>
                      <a:pt x="61" y="4"/>
                    </a:lnTo>
                    <a:lnTo>
                      <a:pt x="54" y="2"/>
                    </a:lnTo>
                    <a:lnTo>
                      <a:pt x="47" y="1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8" y="3"/>
                    </a:lnTo>
                    <a:lnTo>
                      <a:pt x="12" y="7"/>
                    </a:lnTo>
                    <a:lnTo>
                      <a:pt x="7" y="10"/>
                    </a:lnTo>
                    <a:lnTo>
                      <a:pt x="4" y="15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1" y="29"/>
                    </a:lnTo>
                    <a:lnTo>
                      <a:pt x="4" y="33"/>
                    </a:lnTo>
                    <a:lnTo>
                      <a:pt x="7" y="38"/>
                    </a:lnTo>
                    <a:lnTo>
                      <a:pt x="12" y="41"/>
                    </a:lnTo>
                    <a:lnTo>
                      <a:pt x="18" y="45"/>
                    </a:lnTo>
                    <a:lnTo>
                      <a:pt x="24" y="47"/>
                    </a:lnTo>
                    <a:lnTo>
                      <a:pt x="31" y="48"/>
                    </a:lnTo>
                    <a:lnTo>
                      <a:pt x="39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7" name="Freeform 72">
                <a:extLst>
                  <a:ext uri="{FF2B5EF4-FFF2-40B4-BE49-F238E27FC236}">
                    <a16:creationId xmlns:a16="http://schemas.microsoft.com/office/drawing/2014/main" id="{29858E43-90AD-8AAA-8B4A-74875ACF7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0" y="2387"/>
                <a:ext cx="38" cy="24"/>
              </a:xfrm>
              <a:custGeom>
                <a:avLst/>
                <a:gdLst>
                  <a:gd name="T0" fmla="*/ 10 w 78"/>
                  <a:gd name="T1" fmla="*/ 12 h 49"/>
                  <a:gd name="T2" fmla="*/ 12 w 78"/>
                  <a:gd name="T3" fmla="*/ 12 h 49"/>
                  <a:gd name="T4" fmla="*/ 14 w 78"/>
                  <a:gd name="T5" fmla="*/ 11 h 49"/>
                  <a:gd name="T6" fmla="*/ 16 w 78"/>
                  <a:gd name="T7" fmla="*/ 11 h 49"/>
                  <a:gd name="T8" fmla="*/ 17 w 78"/>
                  <a:gd name="T9" fmla="*/ 10 h 49"/>
                  <a:gd name="T10" fmla="*/ 18 w 78"/>
                  <a:gd name="T11" fmla="*/ 9 h 49"/>
                  <a:gd name="T12" fmla="*/ 19 w 78"/>
                  <a:gd name="T13" fmla="*/ 8 h 49"/>
                  <a:gd name="T14" fmla="*/ 20 w 78"/>
                  <a:gd name="T15" fmla="*/ 7 h 49"/>
                  <a:gd name="T16" fmla="*/ 20 w 78"/>
                  <a:gd name="T17" fmla="*/ 6 h 49"/>
                  <a:gd name="T18" fmla="*/ 20 w 78"/>
                  <a:gd name="T19" fmla="*/ 5 h 49"/>
                  <a:gd name="T20" fmla="*/ 19 w 78"/>
                  <a:gd name="T21" fmla="*/ 3 h 49"/>
                  <a:gd name="T22" fmla="*/ 18 w 78"/>
                  <a:gd name="T23" fmla="*/ 3 h 49"/>
                  <a:gd name="T24" fmla="*/ 17 w 78"/>
                  <a:gd name="T25" fmla="*/ 1 h 49"/>
                  <a:gd name="T26" fmla="*/ 16 w 78"/>
                  <a:gd name="T27" fmla="*/ 1 h 49"/>
                  <a:gd name="T28" fmla="*/ 14 w 78"/>
                  <a:gd name="T29" fmla="*/ 0 h 49"/>
                  <a:gd name="T30" fmla="*/ 12 w 78"/>
                  <a:gd name="T31" fmla="*/ 0 h 49"/>
                  <a:gd name="T32" fmla="*/ 10 w 78"/>
                  <a:gd name="T33" fmla="*/ 0 h 49"/>
                  <a:gd name="T34" fmla="*/ 8 w 78"/>
                  <a:gd name="T35" fmla="*/ 0 h 49"/>
                  <a:gd name="T36" fmla="*/ 7 w 78"/>
                  <a:gd name="T37" fmla="*/ 0 h 49"/>
                  <a:gd name="T38" fmla="*/ 5 w 78"/>
                  <a:gd name="T39" fmla="*/ 1 h 49"/>
                  <a:gd name="T40" fmla="*/ 4 w 78"/>
                  <a:gd name="T41" fmla="*/ 1 h 49"/>
                  <a:gd name="T42" fmla="*/ 2 w 78"/>
                  <a:gd name="T43" fmla="*/ 2 h 49"/>
                  <a:gd name="T44" fmla="*/ 1 w 78"/>
                  <a:gd name="T45" fmla="*/ 3 h 49"/>
                  <a:gd name="T46" fmla="*/ 1 w 78"/>
                  <a:gd name="T47" fmla="*/ 4 h 49"/>
                  <a:gd name="T48" fmla="*/ 0 w 78"/>
                  <a:gd name="T49" fmla="*/ 5 h 49"/>
                  <a:gd name="T50" fmla="*/ 1 w 78"/>
                  <a:gd name="T51" fmla="*/ 7 h 49"/>
                  <a:gd name="T52" fmla="*/ 1 w 78"/>
                  <a:gd name="T53" fmla="*/ 8 h 49"/>
                  <a:gd name="T54" fmla="*/ 2 w 78"/>
                  <a:gd name="T55" fmla="*/ 9 h 49"/>
                  <a:gd name="T56" fmla="*/ 3 w 78"/>
                  <a:gd name="T57" fmla="*/ 10 h 49"/>
                  <a:gd name="T58" fmla="*/ 5 w 78"/>
                  <a:gd name="T59" fmla="*/ 11 h 49"/>
                  <a:gd name="T60" fmla="*/ 6 w 78"/>
                  <a:gd name="T61" fmla="*/ 11 h 49"/>
                  <a:gd name="T62" fmla="*/ 8 w 78"/>
                  <a:gd name="T63" fmla="*/ 12 h 49"/>
                  <a:gd name="T64" fmla="*/ 10 w 78"/>
                  <a:gd name="T65" fmla="*/ 12 h 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8" h="49">
                    <a:moveTo>
                      <a:pt x="39" y="49"/>
                    </a:moveTo>
                    <a:lnTo>
                      <a:pt x="47" y="49"/>
                    </a:lnTo>
                    <a:lnTo>
                      <a:pt x="54" y="46"/>
                    </a:lnTo>
                    <a:lnTo>
                      <a:pt x="61" y="45"/>
                    </a:lnTo>
                    <a:lnTo>
                      <a:pt x="67" y="42"/>
                    </a:lnTo>
                    <a:lnTo>
                      <a:pt x="72" y="38"/>
                    </a:lnTo>
                    <a:lnTo>
                      <a:pt x="75" y="34"/>
                    </a:lnTo>
                    <a:lnTo>
                      <a:pt x="77" y="29"/>
                    </a:lnTo>
                    <a:lnTo>
                      <a:pt x="78" y="25"/>
                    </a:lnTo>
                    <a:lnTo>
                      <a:pt x="77" y="20"/>
                    </a:lnTo>
                    <a:lnTo>
                      <a:pt x="75" y="15"/>
                    </a:lnTo>
                    <a:lnTo>
                      <a:pt x="72" y="12"/>
                    </a:lnTo>
                    <a:lnTo>
                      <a:pt x="67" y="7"/>
                    </a:lnTo>
                    <a:lnTo>
                      <a:pt x="61" y="5"/>
                    </a:lnTo>
                    <a:lnTo>
                      <a:pt x="55" y="3"/>
                    </a:lnTo>
                    <a:lnTo>
                      <a:pt x="48" y="0"/>
                    </a:lnTo>
                    <a:lnTo>
                      <a:pt x="40" y="0"/>
                    </a:lnTo>
                    <a:lnTo>
                      <a:pt x="32" y="0"/>
                    </a:lnTo>
                    <a:lnTo>
                      <a:pt x="25" y="3"/>
                    </a:lnTo>
                    <a:lnTo>
                      <a:pt x="19" y="4"/>
                    </a:lnTo>
                    <a:lnTo>
                      <a:pt x="13" y="7"/>
                    </a:lnTo>
                    <a:lnTo>
                      <a:pt x="8" y="11"/>
                    </a:lnTo>
                    <a:lnTo>
                      <a:pt x="4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4" y="33"/>
                    </a:lnTo>
                    <a:lnTo>
                      <a:pt x="7" y="37"/>
                    </a:lnTo>
                    <a:lnTo>
                      <a:pt x="12" y="41"/>
                    </a:lnTo>
                    <a:lnTo>
                      <a:pt x="17" y="44"/>
                    </a:lnTo>
                    <a:lnTo>
                      <a:pt x="24" y="46"/>
                    </a:lnTo>
                    <a:lnTo>
                      <a:pt x="31" y="48"/>
                    </a:lnTo>
                    <a:lnTo>
                      <a:pt x="39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Freeform 73">
                <a:extLst>
                  <a:ext uri="{FF2B5EF4-FFF2-40B4-BE49-F238E27FC236}">
                    <a16:creationId xmlns:a16="http://schemas.microsoft.com/office/drawing/2014/main" id="{6FA57A7B-018D-D9B9-2BB7-9BD676279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2366"/>
                <a:ext cx="41" cy="24"/>
              </a:xfrm>
              <a:custGeom>
                <a:avLst/>
                <a:gdLst>
                  <a:gd name="T0" fmla="*/ 10 w 77"/>
                  <a:gd name="T1" fmla="*/ 12 h 47"/>
                  <a:gd name="T2" fmla="*/ 12 w 77"/>
                  <a:gd name="T3" fmla="*/ 12 h 47"/>
                  <a:gd name="T4" fmla="*/ 14 w 77"/>
                  <a:gd name="T5" fmla="*/ 12 h 47"/>
                  <a:gd name="T6" fmla="*/ 15 w 77"/>
                  <a:gd name="T7" fmla="*/ 11 h 47"/>
                  <a:gd name="T8" fmla="*/ 17 w 77"/>
                  <a:gd name="T9" fmla="*/ 11 h 47"/>
                  <a:gd name="T10" fmla="*/ 18 w 77"/>
                  <a:gd name="T11" fmla="*/ 10 h 47"/>
                  <a:gd name="T12" fmla="*/ 19 w 77"/>
                  <a:gd name="T13" fmla="*/ 9 h 47"/>
                  <a:gd name="T14" fmla="*/ 19 w 77"/>
                  <a:gd name="T15" fmla="*/ 8 h 47"/>
                  <a:gd name="T16" fmla="*/ 20 w 77"/>
                  <a:gd name="T17" fmla="*/ 7 h 47"/>
                  <a:gd name="T18" fmla="*/ 19 w 77"/>
                  <a:gd name="T19" fmla="*/ 6 h 47"/>
                  <a:gd name="T20" fmla="*/ 19 w 77"/>
                  <a:gd name="T21" fmla="*/ 4 h 47"/>
                  <a:gd name="T22" fmla="*/ 18 w 77"/>
                  <a:gd name="T23" fmla="*/ 3 h 47"/>
                  <a:gd name="T24" fmla="*/ 17 w 77"/>
                  <a:gd name="T25" fmla="*/ 2 h 47"/>
                  <a:gd name="T26" fmla="*/ 15 w 77"/>
                  <a:gd name="T27" fmla="*/ 1 h 47"/>
                  <a:gd name="T28" fmla="*/ 14 w 77"/>
                  <a:gd name="T29" fmla="*/ 1 h 47"/>
                  <a:gd name="T30" fmla="*/ 12 w 77"/>
                  <a:gd name="T31" fmla="*/ 1 h 47"/>
                  <a:gd name="T32" fmla="*/ 10 w 77"/>
                  <a:gd name="T33" fmla="*/ 0 h 47"/>
                  <a:gd name="T34" fmla="*/ 8 w 77"/>
                  <a:gd name="T35" fmla="*/ 0 h 47"/>
                  <a:gd name="T36" fmla="*/ 6 w 77"/>
                  <a:gd name="T37" fmla="*/ 1 h 47"/>
                  <a:gd name="T38" fmla="*/ 5 w 77"/>
                  <a:gd name="T39" fmla="*/ 1 h 47"/>
                  <a:gd name="T40" fmla="*/ 3 w 77"/>
                  <a:gd name="T41" fmla="*/ 2 h 47"/>
                  <a:gd name="T42" fmla="*/ 2 w 77"/>
                  <a:gd name="T43" fmla="*/ 3 h 47"/>
                  <a:gd name="T44" fmla="*/ 1 w 77"/>
                  <a:gd name="T45" fmla="*/ 4 h 47"/>
                  <a:gd name="T46" fmla="*/ 1 w 77"/>
                  <a:gd name="T47" fmla="*/ 5 h 47"/>
                  <a:gd name="T48" fmla="*/ 0 w 77"/>
                  <a:gd name="T49" fmla="*/ 6 h 47"/>
                  <a:gd name="T50" fmla="*/ 1 w 77"/>
                  <a:gd name="T51" fmla="*/ 7 h 47"/>
                  <a:gd name="T52" fmla="*/ 1 w 77"/>
                  <a:gd name="T53" fmla="*/ 8 h 47"/>
                  <a:gd name="T54" fmla="*/ 2 w 77"/>
                  <a:gd name="T55" fmla="*/ 10 h 47"/>
                  <a:gd name="T56" fmla="*/ 3 w 77"/>
                  <a:gd name="T57" fmla="*/ 10 h 47"/>
                  <a:gd name="T58" fmla="*/ 5 w 77"/>
                  <a:gd name="T59" fmla="*/ 11 h 47"/>
                  <a:gd name="T60" fmla="*/ 6 w 77"/>
                  <a:gd name="T61" fmla="*/ 12 h 47"/>
                  <a:gd name="T62" fmla="*/ 8 w 77"/>
                  <a:gd name="T63" fmla="*/ 12 h 47"/>
                  <a:gd name="T64" fmla="*/ 10 w 77"/>
                  <a:gd name="T65" fmla="*/ 12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7" h="47">
                    <a:moveTo>
                      <a:pt x="38" y="47"/>
                    </a:moveTo>
                    <a:lnTo>
                      <a:pt x="46" y="47"/>
                    </a:lnTo>
                    <a:lnTo>
                      <a:pt x="53" y="46"/>
                    </a:lnTo>
                    <a:lnTo>
                      <a:pt x="60" y="44"/>
                    </a:lnTo>
                    <a:lnTo>
                      <a:pt x="66" y="41"/>
                    </a:lnTo>
                    <a:lnTo>
                      <a:pt x="70" y="38"/>
                    </a:lnTo>
                    <a:lnTo>
                      <a:pt x="74" y="34"/>
                    </a:lnTo>
                    <a:lnTo>
                      <a:pt x="76" y="30"/>
                    </a:lnTo>
                    <a:lnTo>
                      <a:pt x="77" y="25"/>
                    </a:lnTo>
                    <a:lnTo>
                      <a:pt x="76" y="21"/>
                    </a:lnTo>
                    <a:lnTo>
                      <a:pt x="74" y="16"/>
                    </a:lnTo>
                    <a:lnTo>
                      <a:pt x="70" y="11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4" y="2"/>
                    </a:lnTo>
                    <a:lnTo>
                      <a:pt x="47" y="1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7" y="3"/>
                    </a:lnTo>
                    <a:lnTo>
                      <a:pt x="12" y="7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3" y="32"/>
                    </a:lnTo>
                    <a:lnTo>
                      <a:pt x="7" y="37"/>
                    </a:lnTo>
                    <a:lnTo>
                      <a:pt x="12" y="40"/>
                    </a:lnTo>
                    <a:lnTo>
                      <a:pt x="17" y="44"/>
                    </a:lnTo>
                    <a:lnTo>
                      <a:pt x="23" y="45"/>
                    </a:lnTo>
                    <a:lnTo>
                      <a:pt x="30" y="47"/>
                    </a:lnTo>
                    <a:lnTo>
                      <a:pt x="38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9" name="Freeform 74">
                <a:extLst>
                  <a:ext uri="{FF2B5EF4-FFF2-40B4-BE49-F238E27FC236}">
                    <a16:creationId xmlns:a16="http://schemas.microsoft.com/office/drawing/2014/main" id="{27AB8131-A58D-7B40-D861-0A5F1BAFC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2344"/>
                <a:ext cx="37" cy="24"/>
              </a:xfrm>
              <a:custGeom>
                <a:avLst/>
                <a:gdLst>
                  <a:gd name="T0" fmla="*/ 10 w 76"/>
                  <a:gd name="T1" fmla="*/ 12 h 46"/>
                  <a:gd name="T2" fmla="*/ 12 w 76"/>
                  <a:gd name="T3" fmla="*/ 12 h 46"/>
                  <a:gd name="T4" fmla="*/ 13 w 76"/>
                  <a:gd name="T5" fmla="*/ 12 h 46"/>
                  <a:gd name="T6" fmla="*/ 15 w 76"/>
                  <a:gd name="T7" fmla="*/ 11 h 46"/>
                  <a:gd name="T8" fmla="*/ 16 w 76"/>
                  <a:gd name="T9" fmla="*/ 11 h 46"/>
                  <a:gd name="T10" fmla="*/ 18 w 76"/>
                  <a:gd name="T11" fmla="*/ 10 h 46"/>
                  <a:gd name="T12" fmla="*/ 19 w 76"/>
                  <a:gd name="T13" fmla="*/ 9 h 46"/>
                  <a:gd name="T14" fmla="*/ 19 w 76"/>
                  <a:gd name="T15" fmla="*/ 8 h 46"/>
                  <a:gd name="T16" fmla="*/ 19 w 76"/>
                  <a:gd name="T17" fmla="*/ 7 h 46"/>
                  <a:gd name="T18" fmla="*/ 19 w 76"/>
                  <a:gd name="T19" fmla="*/ 5 h 46"/>
                  <a:gd name="T20" fmla="*/ 19 w 76"/>
                  <a:gd name="T21" fmla="*/ 4 h 46"/>
                  <a:gd name="T22" fmla="*/ 18 w 76"/>
                  <a:gd name="T23" fmla="*/ 3 h 46"/>
                  <a:gd name="T24" fmla="*/ 17 w 76"/>
                  <a:gd name="T25" fmla="*/ 2 h 46"/>
                  <a:gd name="T26" fmla="*/ 15 w 76"/>
                  <a:gd name="T27" fmla="*/ 1 h 46"/>
                  <a:gd name="T28" fmla="*/ 14 w 76"/>
                  <a:gd name="T29" fmla="*/ 1 h 46"/>
                  <a:gd name="T30" fmla="*/ 12 w 76"/>
                  <a:gd name="T31" fmla="*/ 0 h 46"/>
                  <a:gd name="T32" fmla="*/ 10 w 76"/>
                  <a:gd name="T33" fmla="*/ 0 h 46"/>
                  <a:gd name="T34" fmla="*/ 8 w 76"/>
                  <a:gd name="T35" fmla="*/ 0 h 46"/>
                  <a:gd name="T36" fmla="*/ 6 w 76"/>
                  <a:gd name="T37" fmla="*/ 1 h 46"/>
                  <a:gd name="T38" fmla="*/ 5 w 76"/>
                  <a:gd name="T39" fmla="*/ 1 h 46"/>
                  <a:gd name="T40" fmla="*/ 3 w 76"/>
                  <a:gd name="T41" fmla="*/ 2 h 46"/>
                  <a:gd name="T42" fmla="*/ 2 w 76"/>
                  <a:gd name="T43" fmla="*/ 3 h 46"/>
                  <a:gd name="T44" fmla="*/ 1 w 76"/>
                  <a:gd name="T45" fmla="*/ 4 h 46"/>
                  <a:gd name="T46" fmla="*/ 1 w 76"/>
                  <a:gd name="T47" fmla="*/ 5 h 46"/>
                  <a:gd name="T48" fmla="*/ 0 w 76"/>
                  <a:gd name="T49" fmla="*/ 6 h 46"/>
                  <a:gd name="T50" fmla="*/ 0 w 76"/>
                  <a:gd name="T51" fmla="*/ 7 h 46"/>
                  <a:gd name="T52" fmla="*/ 1 w 76"/>
                  <a:gd name="T53" fmla="*/ 9 h 46"/>
                  <a:gd name="T54" fmla="*/ 2 w 76"/>
                  <a:gd name="T55" fmla="*/ 9 h 46"/>
                  <a:gd name="T56" fmla="*/ 3 w 76"/>
                  <a:gd name="T57" fmla="*/ 10 h 46"/>
                  <a:gd name="T58" fmla="*/ 4 w 76"/>
                  <a:gd name="T59" fmla="*/ 11 h 46"/>
                  <a:gd name="T60" fmla="*/ 6 w 76"/>
                  <a:gd name="T61" fmla="*/ 11 h 46"/>
                  <a:gd name="T62" fmla="*/ 8 w 76"/>
                  <a:gd name="T63" fmla="*/ 12 h 46"/>
                  <a:gd name="T64" fmla="*/ 10 w 76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6" h="46">
                    <a:moveTo>
                      <a:pt x="37" y="46"/>
                    </a:moveTo>
                    <a:lnTo>
                      <a:pt x="45" y="46"/>
                    </a:lnTo>
                    <a:lnTo>
                      <a:pt x="52" y="45"/>
                    </a:lnTo>
                    <a:lnTo>
                      <a:pt x="58" y="43"/>
                    </a:lnTo>
                    <a:lnTo>
                      <a:pt x="63" y="41"/>
                    </a:lnTo>
                    <a:lnTo>
                      <a:pt x="69" y="37"/>
                    </a:lnTo>
                    <a:lnTo>
                      <a:pt x="73" y="34"/>
                    </a:lnTo>
                    <a:lnTo>
                      <a:pt x="75" y="29"/>
                    </a:lnTo>
                    <a:lnTo>
                      <a:pt x="76" y="25"/>
                    </a:lnTo>
                    <a:lnTo>
                      <a:pt x="75" y="20"/>
                    </a:lnTo>
                    <a:lnTo>
                      <a:pt x="73" y="15"/>
                    </a:lnTo>
                    <a:lnTo>
                      <a:pt x="69" y="11"/>
                    </a:lnTo>
                    <a:lnTo>
                      <a:pt x="65" y="7"/>
                    </a:lnTo>
                    <a:lnTo>
                      <a:pt x="59" y="4"/>
                    </a:lnTo>
                    <a:lnTo>
                      <a:pt x="53" y="3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1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6" y="36"/>
                    </a:lnTo>
                    <a:lnTo>
                      <a:pt x="10" y="39"/>
                    </a:lnTo>
                    <a:lnTo>
                      <a:pt x="16" y="43"/>
                    </a:lnTo>
                    <a:lnTo>
                      <a:pt x="22" y="44"/>
                    </a:lnTo>
                    <a:lnTo>
                      <a:pt x="29" y="46"/>
                    </a:lnTo>
                    <a:lnTo>
                      <a:pt x="37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Freeform 75">
                <a:extLst>
                  <a:ext uri="{FF2B5EF4-FFF2-40B4-BE49-F238E27FC236}">
                    <a16:creationId xmlns:a16="http://schemas.microsoft.com/office/drawing/2014/main" id="{AE1FFD2A-3770-3C7B-A058-C428C6DC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0" y="2324"/>
                <a:ext cx="38" cy="23"/>
              </a:xfrm>
              <a:custGeom>
                <a:avLst/>
                <a:gdLst>
                  <a:gd name="T0" fmla="*/ 10 w 75"/>
                  <a:gd name="T1" fmla="*/ 12 h 46"/>
                  <a:gd name="T2" fmla="*/ 12 w 75"/>
                  <a:gd name="T3" fmla="*/ 12 h 46"/>
                  <a:gd name="T4" fmla="*/ 13 w 75"/>
                  <a:gd name="T5" fmla="*/ 12 h 46"/>
                  <a:gd name="T6" fmla="*/ 15 w 75"/>
                  <a:gd name="T7" fmla="*/ 11 h 46"/>
                  <a:gd name="T8" fmla="*/ 16 w 75"/>
                  <a:gd name="T9" fmla="*/ 10 h 46"/>
                  <a:gd name="T10" fmla="*/ 17 w 75"/>
                  <a:gd name="T11" fmla="*/ 10 h 46"/>
                  <a:gd name="T12" fmla="*/ 18 w 75"/>
                  <a:gd name="T13" fmla="*/ 9 h 46"/>
                  <a:gd name="T14" fmla="*/ 19 w 75"/>
                  <a:gd name="T15" fmla="*/ 8 h 46"/>
                  <a:gd name="T16" fmla="*/ 19 w 75"/>
                  <a:gd name="T17" fmla="*/ 6 h 46"/>
                  <a:gd name="T18" fmla="*/ 19 w 75"/>
                  <a:gd name="T19" fmla="*/ 5 h 46"/>
                  <a:gd name="T20" fmla="*/ 18 w 75"/>
                  <a:gd name="T21" fmla="*/ 4 h 46"/>
                  <a:gd name="T22" fmla="*/ 18 w 75"/>
                  <a:gd name="T23" fmla="*/ 3 h 46"/>
                  <a:gd name="T24" fmla="*/ 16 w 75"/>
                  <a:gd name="T25" fmla="*/ 2 h 46"/>
                  <a:gd name="T26" fmla="*/ 15 w 75"/>
                  <a:gd name="T27" fmla="*/ 1 h 46"/>
                  <a:gd name="T28" fmla="*/ 14 w 75"/>
                  <a:gd name="T29" fmla="*/ 1 h 46"/>
                  <a:gd name="T30" fmla="*/ 12 w 75"/>
                  <a:gd name="T31" fmla="*/ 1 h 46"/>
                  <a:gd name="T32" fmla="*/ 10 w 75"/>
                  <a:gd name="T33" fmla="*/ 0 h 46"/>
                  <a:gd name="T34" fmla="*/ 8 w 75"/>
                  <a:gd name="T35" fmla="*/ 0 h 46"/>
                  <a:gd name="T36" fmla="*/ 6 w 75"/>
                  <a:gd name="T37" fmla="*/ 1 h 46"/>
                  <a:gd name="T38" fmla="*/ 5 w 75"/>
                  <a:gd name="T39" fmla="*/ 1 h 46"/>
                  <a:gd name="T40" fmla="*/ 3 w 75"/>
                  <a:gd name="T41" fmla="*/ 2 h 46"/>
                  <a:gd name="T42" fmla="*/ 2 w 75"/>
                  <a:gd name="T43" fmla="*/ 3 h 46"/>
                  <a:gd name="T44" fmla="*/ 1 w 75"/>
                  <a:gd name="T45" fmla="*/ 4 h 46"/>
                  <a:gd name="T46" fmla="*/ 1 w 75"/>
                  <a:gd name="T47" fmla="*/ 5 h 46"/>
                  <a:gd name="T48" fmla="*/ 0 w 75"/>
                  <a:gd name="T49" fmla="*/ 6 h 46"/>
                  <a:gd name="T50" fmla="*/ 1 w 75"/>
                  <a:gd name="T51" fmla="*/ 7 h 46"/>
                  <a:gd name="T52" fmla="*/ 1 w 75"/>
                  <a:gd name="T53" fmla="*/ 8 h 46"/>
                  <a:gd name="T54" fmla="*/ 2 w 75"/>
                  <a:gd name="T55" fmla="*/ 9 h 46"/>
                  <a:gd name="T56" fmla="*/ 3 w 75"/>
                  <a:gd name="T57" fmla="*/ 10 h 46"/>
                  <a:gd name="T58" fmla="*/ 4 w 75"/>
                  <a:gd name="T59" fmla="*/ 11 h 46"/>
                  <a:gd name="T60" fmla="*/ 6 w 75"/>
                  <a:gd name="T61" fmla="*/ 11 h 46"/>
                  <a:gd name="T62" fmla="*/ 8 w 75"/>
                  <a:gd name="T63" fmla="*/ 12 h 46"/>
                  <a:gd name="T64" fmla="*/ 10 w 75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5" h="46">
                    <a:moveTo>
                      <a:pt x="37" y="46"/>
                    </a:moveTo>
                    <a:lnTo>
                      <a:pt x="45" y="46"/>
                    </a:lnTo>
                    <a:lnTo>
                      <a:pt x="52" y="45"/>
                    </a:lnTo>
                    <a:lnTo>
                      <a:pt x="57" y="42"/>
                    </a:lnTo>
                    <a:lnTo>
                      <a:pt x="63" y="40"/>
                    </a:lnTo>
                    <a:lnTo>
                      <a:pt x="68" y="37"/>
                    </a:lnTo>
                    <a:lnTo>
                      <a:pt x="71" y="33"/>
                    </a:lnTo>
                    <a:lnTo>
                      <a:pt x="74" y="29"/>
                    </a:lnTo>
                    <a:lnTo>
                      <a:pt x="75" y="24"/>
                    </a:lnTo>
                    <a:lnTo>
                      <a:pt x="74" y="19"/>
                    </a:lnTo>
                    <a:lnTo>
                      <a:pt x="72" y="15"/>
                    </a:lnTo>
                    <a:lnTo>
                      <a:pt x="69" y="11"/>
                    </a:lnTo>
                    <a:lnTo>
                      <a:pt x="64" y="8"/>
                    </a:lnTo>
                    <a:lnTo>
                      <a:pt x="59" y="4"/>
                    </a:lnTo>
                    <a:lnTo>
                      <a:pt x="53" y="2"/>
                    </a:lnTo>
                    <a:lnTo>
                      <a:pt x="46" y="1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2"/>
                    </a:lnTo>
                    <a:lnTo>
                      <a:pt x="17" y="3"/>
                    </a:lnTo>
                    <a:lnTo>
                      <a:pt x="11" y="7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2" y="32"/>
                    </a:lnTo>
                    <a:lnTo>
                      <a:pt x="6" y="35"/>
                    </a:lnTo>
                    <a:lnTo>
                      <a:pt x="10" y="39"/>
                    </a:lnTo>
                    <a:lnTo>
                      <a:pt x="16" y="42"/>
                    </a:lnTo>
                    <a:lnTo>
                      <a:pt x="22" y="43"/>
                    </a:lnTo>
                    <a:lnTo>
                      <a:pt x="29" y="46"/>
                    </a:lnTo>
                    <a:lnTo>
                      <a:pt x="37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1" name="Freeform 76">
                <a:extLst>
                  <a:ext uri="{FF2B5EF4-FFF2-40B4-BE49-F238E27FC236}">
                    <a16:creationId xmlns:a16="http://schemas.microsoft.com/office/drawing/2014/main" id="{73DDF598-6DA0-D24B-98C2-F007E6D74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1" y="2303"/>
                <a:ext cx="37" cy="23"/>
              </a:xfrm>
              <a:custGeom>
                <a:avLst/>
                <a:gdLst>
                  <a:gd name="T0" fmla="*/ 10 w 74"/>
                  <a:gd name="T1" fmla="*/ 12 h 45"/>
                  <a:gd name="T2" fmla="*/ 11 w 74"/>
                  <a:gd name="T3" fmla="*/ 12 h 45"/>
                  <a:gd name="T4" fmla="*/ 13 w 74"/>
                  <a:gd name="T5" fmla="*/ 11 h 45"/>
                  <a:gd name="T6" fmla="*/ 15 w 74"/>
                  <a:gd name="T7" fmla="*/ 11 h 45"/>
                  <a:gd name="T8" fmla="*/ 16 w 74"/>
                  <a:gd name="T9" fmla="*/ 10 h 45"/>
                  <a:gd name="T10" fmla="*/ 17 w 74"/>
                  <a:gd name="T11" fmla="*/ 9 h 45"/>
                  <a:gd name="T12" fmla="*/ 18 w 74"/>
                  <a:gd name="T13" fmla="*/ 9 h 45"/>
                  <a:gd name="T14" fmla="*/ 18 w 74"/>
                  <a:gd name="T15" fmla="*/ 7 h 45"/>
                  <a:gd name="T16" fmla="*/ 19 w 74"/>
                  <a:gd name="T17" fmla="*/ 6 h 45"/>
                  <a:gd name="T18" fmla="*/ 18 w 74"/>
                  <a:gd name="T19" fmla="*/ 5 h 45"/>
                  <a:gd name="T20" fmla="*/ 18 w 74"/>
                  <a:gd name="T21" fmla="*/ 4 h 45"/>
                  <a:gd name="T22" fmla="*/ 17 w 74"/>
                  <a:gd name="T23" fmla="*/ 3 h 45"/>
                  <a:gd name="T24" fmla="*/ 16 w 74"/>
                  <a:gd name="T25" fmla="*/ 2 h 45"/>
                  <a:gd name="T26" fmla="*/ 15 w 74"/>
                  <a:gd name="T27" fmla="*/ 1 h 45"/>
                  <a:gd name="T28" fmla="*/ 13 w 74"/>
                  <a:gd name="T29" fmla="*/ 1 h 45"/>
                  <a:gd name="T30" fmla="*/ 12 w 74"/>
                  <a:gd name="T31" fmla="*/ 0 h 45"/>
                  <a:gd name="T32" fmla="*/ 10 w 74"/>
                  <a:gd name="T33" fmla="*/ 0 h 45"/>
                  <a:gd name="T34" fmla="*/ 8 w 74"/>
                  <a:gd name="T35" fmla="*/ 0 h 45"/>
                  <a:gd name="T36" fmla="*/ 6 w 74"/>
                  <a:gd name="T37" fmla="*/ 1 h 45"/>
                  <a:gd name="T38" fmla="*/ 4 w 74"/>
                  <a:gd name="T39" fmla="*/ 1 h 45"/>
                  <a:gd name="T40" fmla="*/ 3 w 74"/>
                  <a:gd name="T41" fmla="*/ 2 h 45"/>
                  <a:gd name="T42" fmla="*/ 2 w 74"/>
                  <a:gd name="T43" fmla="*/ 3 h 45"/>
                  <a:gd name="T44" fmla="*/ 1 w 74"/>
                  <a:gd name="T45" fmla="*/ 4 h 45"/>
                  <a:gd name="T46" fmla="*/ 1 w 74"/>
                  <a:gd name="T47" fmla="*/ 5 h 45"/>
                  <a:gd name="T48" fmla="*/ 0 w 74"/>
                  <a:gd name="T49" fmla="*/ 6 h 45"/>
                  <a:gd name="T50" fmla="*/ 1 w 74"/>
                  <a:gd name="T51" fmla="*/ 7 h 45"/>
                  <a:gd name="T52" fmla="*/ 1 w 74"/>
                  <a:gd name="T53" fmla="*/ 8 h 45"/>
                  <a:gd name="T54" fmla="*/ 2 w 74"/>
                  <a:gd name="T55" fmla="*/ 9 h 45"/>
                  <a:gd name="T56" fmla="*/ 3 w 74"/>
                  <a:gd name="T57" fmla="*/ 10 h 45"/>
                  <a:gd name="T58" fmla="*/ 4 w 74"/>
                  <a:gd name="T59" fmla="*/ 11 h 45"/>
                  <a:gd name="T60" fmla="*/ 6 w 74"/>
                  <a:gd name="T61" fmla="*/ 11 h 45"/>
                  <a:gd name="T62" fmla="*/ 8 w 74"/>
                  <a:gd name="T63" fmla="*/ 12 h 45"/>
                  <a:gd name="T64" fmla="*/ 10 w 74"/>
                  <a:gd name="T65" fmla="*/ 12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4" h="45">
                    <a:moveTo>
                      <a:pt x="37" y="45"/>
                    </a:moveTo>
                    <a:lnTo>
                      <a:pt x="44" y="45"/>
                    </a:lnTo>
                    <a:lnTo>
                      <a:pt x="51" y="44"/>
                    </a:lnTo>
                    <a:lnTo>
                      <a:pt x="57" y="42"/>
                    </a:lnTo>
                    <a:lnTo>
                      <a:pt x="62" y="39"/>
                    </a:lnTo>
                    <a:lnTo>
                      <a:pt x="67" y="36"/>
                    </a:lnTo>
                    <a:lnTo>
                      <a:pt x="70" y="33"/>
                    </a:lnTo>
                    <a:lnTo>
                      <a:pt x="72" y="28"/>
                    </a:lnTo>
                    <a:lnTo>
                      <a:pt x="74" y="23"/>
                    </a:lnTo>
                    <a:lnTo>
                      <a:pt x="72" y="19"/>
                    </a:lnTo>
                    <a:lnTo>
                      <a:pt x="71" y="14"/>
                    </a:lnTo>
                    <a:lnTo>
                      <a:pt x="68" y="11"/>
                    </a:lnTo>
                    <a:lnTo>
                      <a:pt x="63" y="7"/>
                    </a:lnTo>
                    <a:lnTo>
                      <a:pt x="57" y="4"/>
                    </a:lnTo>
                    <a:lnTo>
                      <a:pt x="52" y="3"/>
                    </a:lnTo>
                    <a:lnTo>
                      <a:pt x="45" y="0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3" y="1"/>
                    </a:lnTo>
                    <a:lnTo>
                      <a:pt x="16" y="4"/>
                    </a:lnTo>
                    <a:lnTo>
                      <a:pt x="11" y="6"/>
                    </a:lnTo>
                    <a:lnTo>
                      <a:pt x="7" y="9"/>
                    </a:lnTo>
                    <a:lnTo>
                      <a:pt x="3" y="13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2" y="31"/>
                    </a:lnTo>
                    <a:lnTo>
                      <a:pt x="6" y="35"/>
                    </a:lnTo>
                    <a:lnTo>
                      <a:pt x="10" y="38"/>
                    </a:lnTo>
                    <a:lnTo>
                      <a:pt x="16" y="42"/>
                    </a:lnTo>
                    <a:lnTo>
                      <a:pt x="22" y="43"/>
                    </a:lnTo>
                    <a:lnTo>
                      <a:pt x="29" y="45"/>
                    </a:lnTo>
                    <a:lnTo>
                      <a:pt x="37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" name="Freeform 77">
                <a:extLst>
                  <a:ext uri="{FF2B5EF4-FFF2-40B4-BE49-F238E27FC236}">
                    <a16:creationId xmlns:a16="http://schemas.microsoft.com/office/drawing/2014/main" id="{3F53E4BD-2A76-88D8-57E5-4717262BA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1" y="2282"/>
                <a:ext cx="37" cy="23"/>
              </a:xfrm>
              <a:custGeom>
                <a:avLst/>
                <a:gdLst>
                  <a:gd name="T0" fmla="*/ 10 w 73"/>
                  <a:gd name="T1" fmla="*/ 11 h 45"/>
                  <a:gd name="T2" fmla="*/ 11 w 73"/>
                  <a:gd name="T3" fmla="*/ 11 h 45"/>
                  <a:gd name="T4" fmla="*/ 13 w 73"/>
                  <a:gd name="T5" fmla="*/ 10 h 45"/>
                  <a:gd name="T6" fmla="*/ 14 w 73"/>
                  <a:gd name="T7" fmla="*/ 10 h 45"/>
                  <a:gd name="T8" fmla="*/ 16 w 73"/>
                  <a:gd name="T9" fmla="*/ 9 h 45"/>
                  <a:gd name="T10" fmla="*/ 17 w 73"/>
                  <a:gd name="T11" fmla="*/ 8 h 45"/>
                  <a:gd name="T12" fmla="*/ 18 w 73"/>
                  <a:gd name="T13" fmla="*/ 8 h 45"/>
                  <a:gd name="T14" fmla="*/ 18 w 73"/>
                  <a:gd name="T15" fmla="*/ 6 h 45"/>
                  <a:gd name="T16" fmla="*/ 19 w 73"/>
                  <a:gd name="T17" fmla="*/ 5 h 45"/>
                  <a:gd name="T18" fmla="*/ 18 w 73"/>
                  <a:gd name="T19" fmla="*/ 4 h 45"/>
                  <a:gd name="T20" fmla="*/ 18 w 73"/>
                  <a:gd name="T21" fmla="*/ 3 h 45"/>
                  <a:gd name="T22" fmla="*/ 17 w 73"/>
                  <a:gd name="T23" fmla="*/ 2 h 45"/>
                  <a:gd name="T24" fmla="*/ 16 w 73"/>
                  <a:gd name="T25" fmla="*/ 1 h 45"/>
                  <a:gd name="T26" fmla="*/ 15 w 73"/>
                  <a:gd name="T27" fmla="*/ 1 h 45"/>
                  <a:gd name="T28" fmla="*/ 13 w 73"/>
                  <a:gd name="T29" fmla="*/ 0 h 45"/>
                  <a:gd name="T30" fmla="*/ 12 w 73"/>
                  <a:gd name="T31" fmla="*/ 0 h 45"/>
                  <a:gd name="T32" fmla="*/ 10 w 73"/>
                  <a:gd name="T33" fmla="*/ 0 h 45"/>
                  <a:gd name="T34" fmla="*/ 8 w 73"/>
                  <a:gd name="T35" fmla="*/ 0 h 45"/>
                  <a:gd name="T36" fmla="*/ 6 w 73"/>
                  <a:gd name="T37" fmla="*/ 0 h 45"/>
                  <a:gd name="T38" fmla="*/ 5 w 73"/>
                  <a:gd name="T39" fmla="*/ 0 h 45"/>
                  <a:gd name="T40" fmla="*/ 3 w 73"/>
                  <a:gd name="T41" fmla="*/ 1 h 45"/>
                  <a:gd name="T42" fmla="*/ 2 w 73"/>
                  <a:gd name="T43" fmla="*/ 2 h 45"/>
                  <a:gd name="T44" fmla="*/ 1 w 73"/>
                  <a:gd name="T45" fmla="*/ 3 h 45"/>
                  <a:gd name="T46" fmla="*/ 1 w 73"/>
                  <a:gd name="T47" fmla="*/ 4 h 45"/>
                  <a:gd name="T48" fmla="*/ 0 w 73"/>
                  <a:gd name="T49" fmla="*/ 5 h 45"/>
                  <a:gd name="T50" fmla="*/ 1 w 73"/>
                  <a:gd name="T51" fmla="*/ 6 h 45"/>
                  <a:gd name="T52" fmla="*/ 1 w 73"/>
                  <a:gd name="T53" fmla="*/ 7 h 45"/>
                  <a:gd name="T54" fmla="*/ 2 w 73"/>
                  <a:gd name="T55" fmla="*/ 8 h 45"/>
                  <a:gd name="T56" fmla="*/ 3 w 73"/>
                  <a:gd name="T57" fmla="*/ 9 h 45"/>
                  <a:gd name="T58" fmla="*/ 4 w 73"/>
                  <a:gd name="T59" fmla="*/ 10 h 45"/>
                  <a:gd name="T60" fmla="*/ 6 w 73"/>
                  <a:gd name="T61" fmla="*/ 10 h 45"/>
                  <a:gd name="T62" fmla="*/ 7 w 73"/>
                  <a:gd name="T63" fmla="*/ 11 h 45"/>
                  <a:gd name="T64" fmla="*/ 10 w 73"/>
                  <a:gd name="T65" fmla="*/ 11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45">
                    <a:moveTo>
                      <a:pt x="37" y="45"/>
                    </a:moveTo>
                    <a:lnTo>
                      <a:pt x="43" y="45"/>
                    </a:lnTo>
                    <a:lnTo>
                      <a:pt x="50" y="43"/>
                    </a:lnTo>
                    <a:lnTo>
                      <a:pt x="56" y="41"/>
                    </a:lnTo>
                    <a:lnTo>
                      <a:pt x="62" y="39"/>
                    </a:lnTo>
                    <a:lnTo>
                      <a:pt x="66" y="35"/>
                    </a:lnTo>
                    <a:lnTo>
                      <a:pt x="70" y="32"/>
                    </a:lnTo>
                    <a:lnTo>
                      <a:pt x="72" y="27"/>
                    </a:lnTo>
                    <a:lnTo>
                      <a:pt x="73" y="23"/>
                    </a:lnTo>
                    <a:lnTo>
                      <a:pt x="72" y="18"/>
                    </a:lnTo>
                    <a:lnTo>
                      <a:pt x="71" y="13"/>
                    </a:lnTo>
                    <a:lnTo>
                      <a:pt x="68" y="10"/>
                    </a:lnTo>
                    <a:lnTo>
                      <a:pt x="63" y="7"/>
                    </a:lnTo>
                    <a:lnTo>
                      <a:pt x="57" y="4"/>
                    </a:lnTo>
                    <a:lnTo>
                      <a:pt x="52" y="2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30" y="0"/>
                    </a:lnTo>
                    <a:lnTo>
                      <a:pt x="23" y="1"/>
                    </a:lnTo>
                    <a:lnTo>
                      <a:pt x="17" y="3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10" y="38"/>
                    </a:lnTo>
                    <a:lnTo>
                      <a:pt x="16" y="41"/>
                    </a:lnTo>
                    <a:lnTo>
                      <a:pt x="22" y="42"/>
                    </a:lnTo>
                    <a:lnTo>
                      <a:pt x="28" y="45"/>
                    </a:lnTo>
                    <a:lnTo>
                      <a:pt x="37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6D7ACA7E-2EE9-7817-D7B2-7D833250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1" y="2182"/>
                <a:ext cx="37" cy="23"/>
              </a:xfrm>
              <a:custGeom>
                <a:avLst/>
                <a:gdLst>
                  <a:gd name="T0" fmla="*/ 9 w 73"/>
                  <a:gd name="T1" fmla="*/ 12 h 45"/>
                  <a:gd name="T2" fmla="*/ 11 w 73"/>
                  <a:gd name="T3" fmla="*/ 12 h 45"/>
                  <a:gd name="T4" fmla="*/ 13 w 73"/>
                  <a:gd name="T5" fmla="*/ 11 h 45"/>
                  <a:gd name="T6" fmla="*/ 14 w 73"/>
                  <a:gd name="T7" fmla="*/ 11 h 45"/>
                  <a:gd name="T8" fmla="*/ 16 w 73"/>
                  <a:gd name="T9" fmla="*/ 10 h 45"/>
                  <a:gd name="T10" fmla="*/ 17 w 73"/>
                  <a:gd name="T11" fmla="*/ 9 h 45"/>
                  <a:gd name="T12" fmla="*/ 18 w 73"/>
                  <a:gd name="T13" fmla="*/ 9 h 45"/>
                  <a:gd name="T14" fmla="*/ 18 w 73"/>
                  <a:gd name="T15" fmla="*/ 7 h 45"/>
                  <a:gd name="T16" fmla="*/ 19 w 73"/>
                  <a:gd name="T17" fmla="*/ 6 h 45"/>
                  <a:gd name="T18" fmla="*/ 18 w 73"/>
                  <a:gd name="T19" fmla="*/ 5 h 45"/>
                  <a:gd name="T20" fmla="*/ 18 w 73"/>
                  <a:gd name="T21" fmla="*/ 4 h 45"/>
                  <a:gd name="T22" fmla="*/ 17 w 73"/>
                  <a:gd name="T23" fmla="*/ 3 h 45"/>
                  <a:gd name="T24" fmla="*/ 16 w 73"/>
                  <a:gd name="T25" fmla="*/ 2 h 45"/>
                  <a:gd name="T26" fmla="*/ 15 w 73"/>
                  <a:gd name="T27" fmla="*/ 2 h 45"/>
                  <a:gd name="T28" fmla="*/ 13 w 73"/>
                  <a:gd name="T29" fmla="*/ 1 h 45"/>
                  <a:gd name="T30" fmla="*/ 12 w 73"/>
                  <a:gd name="T31" fmla="*/ 1 h 45"/>
                  <a:gd name="T32" fmla="*/ 10 w 73"/>
                  <a:gd name="T33" fmla="*/ 0 h 45"/>
                  <a:gd name="T34" fmla="*/ 8 w 73"/>
                  <a:gd name="T35" fmla="*/ 0 h 45"/>
                  <a:gd name="T36" fmla="*/ 6 w 73"/>
                  <a:gd name="T37" fmla="*/ 1 h 45"/>
                  <a:gd name="T38" fmla="*/ 5 w 73"/>
                  <a:gd name="T39" fmla="*/ 1 h 45"/>
                  <a:gd name="T40" fmla="*/ 3 w 73"/>
                  <a:gd name="T41" fmla="*/ 2 h 45"/>
                  <a:gd name="T42" fmla="*/ 2 w 73"/>
                  <a:gd name="T43" fmla="*/ 3 h 45"/>
                  <a:gd name="T44" fmla="*/ 1 w 73"/>
                  <a:gd name="T45" fmla="*/ 4 h 45"/>
                  <a:gd name="T46" fmla="*/ 1 w 73"/>
                  <a:gd name="T47" fmla="*/ 5 h 45"/>
                  <a:gd name="T48" fmla="*/ 0 w 73"/>
                  <a:gd name="T49" fmla="*/ 6 h 45"/>
                  <a:gd name="T50" fmla="*/ 1 w 73"/>
                  <a:gd name="T51" fmla="*/ 7 h 45"/>
                  <a:gd name="T52" fmla="*/ 1 w 73"/>
                  <a:gd name="T53" fmla="*/ 8 h 45"/>
                  <a:gd name="T54" fmla="*/ 2 w 73"/>
                  <a:gd name="T55" fmla="*/ 9 h 45"/>
                  <a:gd name="T56" fmla="*/ 3 w 73"/>
                  <a:gd name="T57" fmla="*/ 10 h 45"/>
                  <a:gd name="T58" fmla="*/ 4 w 73"/>
                  <a:gd name="T59" fmla="*/ 11 h 45"/>
                  <a:gd name="T60" fmla="*/ 6 w 73"/>
                  <a:gd name="T61" fmla="*/ 11 h 45"/>
                  <a:gd name="T62" fmla="*/ 7 w 73"/>
                  <a:gd name="T63" fmla="*/ 12 h 45"/>
                  <a:gd name="T64" fmla="*/ 9 w 73"/>
                  <a:gd name="T65" fmla="*/ 12 h 4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3" h="45">
                    <a:moveTo>
                      <a:pt x="35" y="45"/>
                    </a:moveTo>
                    <a:lnTo>
                      <a:pt x="43" y="45"/>
                    </a:lnTo>
                    <a:lnTo>
                      <a:pt x="50" y="44"/>
                    </a:lnTo>
                    <a:lnTo>
                      <a:pt x="56" y="42"/>
                    </a:lnTo>
                    <a:lnTo>
                      <a:pt x="62" y="40"/>
                    </a:lnTo>
                    <a:lnTo>
                      <a:pt x="67" y="36"/>
                    </a:lnTo>
                    <a:lnTo>
                      <a:pt x="70" y="33"/>
                    </a:lnTo>
                    <a:lnTo>
                      <a:pt x="72" y="28"/>
                    </a:lnTo>
                    <a:lnTo>
                      <a:pt x="73" y="23"/>
                    </a:lnTo>
                    <a:lnTo>
                      <a:pt x="72" y="19"/>
                    </a:lnTo>
                    <a:lnTo>
                      <a:pt x="71" y="15"/>
                    </a:lnTo>
                    <a:lnTo>
                      <a:pt x="68" y="12"/>
                    </a:lnTo>
                    <a:lnTo>
                      <a:pt x="63" y="8"/>
                    </a:lnTo>
                    <a:lnTo>
                      <a:pt x="57" y="5"/>
                    </a:lnTo>
                    <a:lnTo>
                      <a:pt x="52" y="3"/>
                    </a:lnTo>
                    <a:lnTo>
                      <a:pt x="45" y="2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2"/>
                    </a:lnTo>
                    <a:lnTo>
                      <a:pt x="17" y="4"/>
                    </a:lnTo>
                    <a:lnTo>
                      <a:pt x="11" y="6"/>
                    </a:lnTo>
                    <a:lnTo>
                      <a:pt x="7" y="10"/>
                    </a:lnTo>
                    <a:lnTo>
                      <a:pt x="3" y="13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2" y="30"/>
                    </a:lnTo>
                    <a:lnTo>
                      <a:pt x="5" y="35"/>
                    </a:lnTo>
                    <a:lnTo>
                      <a:pt x="10" y="38"/>
                    </a:lnTo>
                    <a:lnTo>
                      <a:pt x="16" y="41"/>
                    </a:lnTo>
                    <a:lnTo>
                      <a:pt x="22" y="43"/>
                    </a:lnTo>
                    <a:lnTo>
                      <a:pt x="28" y="45"/>
                    </a:lnTo>
                    <a:lnTo>
                      <a:pt x="3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Freeform 79">
                <a:extLst>
                  <a:ext uri="{FF2B5EF4-FFF2-40B4-BE49-F238E27FC236}">
                    <a16:creationId xmlns:a16="http://schemas.microsoft.com/office/drawing/2014/main" id="{64E4B793-5284-EA19-3F22-60D84D7B8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" y="2198"/>
                <a:ext cx="36" cy="23"/>
              </a:xfrm>
              <a:custGeom>
                <a:avLst/>
                <a:gdLst>
                  <a:gd name="T0" fmla="*/ 9 w 74"/>
                  <a:gd name="T1" fmla="*/ 11 h 47"/>
                  <a:gd name="T2" fmla="*/ 10 w 74"/>
                  <a:gd name="T3" fmla="*/ 11 h 47"/>
                  <a:gd name="T4" fmla="*/ 12 w 74"/>
                  <a:gd name="T5" fmla="*/ 11 h 47"/>
                  <a:gd name="T6" fmla="*/ 14 w 74"/>
                  <a:gd name="T7" fmla="*/ 10 h 47"/>
                  <a:gd name="T8" fmla="*/ 15 w 74"/>
                  <a:gd name="T9" fmla="*/ 10 h 47"/>
                  <a:gd name="T10" fmla="*/ 16 w 74"/>
                  <a:gd name="T11" fmla="*/ 9 h 47"/>
                  <a:gd name="T12" fmla="*/ 17 w 74"/>
                  <a:gd name="T13" fmla="*/ 8 h 47"/>
                  <a:gd name="T14" fmla="*/ 18 w 74"/>
                  <a:gd name="T15" fmla="*/ 7 h 47"/>
                  <a:gd name="T16" fmla="*/ 18 w 74"/>
                  <a:gd name="T17" fmla="*/ 6 h 47"/>
                  <a:gd name="T18" fmla="*/ 18 w 74"/>
                  <a:gd name="T19" fmla="*/ 5 h 47"/>
                  <a:gd name="T20" fmla="*/ 17 w 74"/>
                  <a:gd name="T21" fmla="*/ 3 h 47"/>
                  <a:gd name="T22" fmla="*/ 16 w 74"/>
                  <a:gd name="T23" fmla="*/ 3 h 47"/>
                  <a:gd name="T24" fmla="*/ 16 w 74"/>
                  <a:gd name="T25" fmla="*/ 2 h 47"/>
                  <a:gd name="T26" fmla="*/ 14 w 74"/>
                  <a:gd name="T27" fmla="*/ 1 h 47"/>
                  <a:gd name="T28" fmla="*/ 13 w 74"/>
                  <a:gd name="T29" fmla="*/ 0 h 47"/>
                  <a:gd name="T30" fmla="*/ 11 w 74"/>
                  <a:gd name="T31" fmla="*/ 0 h 47"/>
                  <a:gd name="T32" fmla="*/ 9 w 74"/>
                  <a:gd name="T33" fmla="*/ 0 h 47"/>
                  <a:gd name="T34" fmla="*/ 7 w 74"/>
                  <a:gd name="T35" fmla="*/ 0 h 47"/>
                  <a:gd name="T36" fmla="*/ 5 w 74"/>
                  <a:gd name="T37" fmla="*/ 0 h 47"/>
                  <a:gd name="T38" fmla="*/ 4 w 74"/>
                  <a:gd name="T39" fmla="*/ 1 h 47"/>
                  <a:gd name="T40" fmla="*/ 3 w 74"/>
                  <a:gd name="T41" fmla="*/ 1 h 47"/>
                  <a:gd name="T42" fmla="*/ 1 w 74"/>
                  <a:gd name="T43" fmla="*/ 2 h 47"/>
                  <a:gd name="T44" fmla="*/ 1 w 74"/>
                  <a:gd name="T45" fmla="*/ 3 h 47"/>
                  <a:gd name="T46" fmla="*/ 0 w 74"/>
                  <a:gd name="T47" fmla="*/ 4 h 47"/>
                  <a:gd name="T48" fmla="*/ 0 w 74"/>
                  <a:gd name="T49" fmla="*/ 5 h 47"/>
                  <a:gd name="T50" fmla="*/ 0 w 74"/>
                  <a:gd name="T51" fmla="*/ 6 h 47"/>
                  <a:gd name="T52" fmla="*/ 0 w 74"/>
                  <a:gd name="T53" fmla="*/ 8 h 47"/>
                  <a:gd name="T54" fmla="*/ 1 w 74"/>
                  <a:gd name="T55" fmla="*/ 8 h 47"/>
                  <a:gd name="T56" fmla="*/ 2 w 74"/>
                  <a:gd name="T57" fmla="*/ 9 h 47"/>
                  <a:gd name="T58" fmla="*/ 4 w 74"/>
                  <a:gd name="T59" fmla="*/ 10 h 47"/>
                  <a:gd name="T60" fmla="*/ 5 w 74"/>
                  <a:gd name="T61" fmla="*/ 11 h 47"/>
                  <a:gd name="T62" fmla="*/ 7 w 74"/>
                  <a:gd name="T63" fmla="*/ 11 h 47"/>
                  <a:gd name="T64" fmla="*/ 9 w 74"/>
                  <a:gd name="T65" fmla="*/ 11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4" h="47">
                    <a:moveTo>
                      <a:pt x="37" y="47"/>
                    </a:moveTo>
                    <a:lnTo>
                      <a:pt x="44" y="47"/>
                    </a:lnTo>
                    <a:lnTo>
                      <a:pt x="51" y="45"/>
                    </a:lnTo>
                    <a:lnTo>
                      <a:pt x="58" y="43"/>
                    </a:lnTo>
                    <a:lnTo>
                      <a:pt x="62" y="41"/>
                    </a:lnTo>
                    <a:lnTo>
                      <a:pt x="67" y="37"/>
                    </a:lnTo>
                    <a:lnTo>
                      <a:pt x="70" y="34"/>
                    </a:lnTo>
                    <a:lnTo>
                      <a:pt x="73" y="29"/>
                    </a:lnTo>
                    <a:lnTo>
                      <a:pt x="74" y="25"/>
                    </a:lnTo>
                    <a:lnTo>
                      <a:pt x="74" y="20"/>
                    </a:lnTo>
                    <a:lnTo>
                      <a:pt x="72" y="15"/>
                    </a:lnTo>
                    <a:lnTo>
                      <a:pt x="68" y="12"/>
                    </a:lnTo>
                    <a:lnTo>
                      <a:pt x="65" y="9"/>
                    </a:lnTo>
                    <a:lnTo>
                      <a:pt x="59" y="5"/>
                    </a:lnTo>
                    <a:lnTo>
                      <a:pt x="53" y="3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2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7" y="10"/>
                    </a:lnTo>
                    <a:lnTo>
                      <a:pt x="4" y="13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1" y="27"/>
                    </a:lnTo>
                    <a:lnTo>
                      <a:pt x="2" y="32"/>
                    </a:lnTo>
                    <a:lnTo>
                      <a:pt x="6" y="35"/>
                    </a:lnTo>
                    <a:lnTo>
                      <a:pt x="11" y="38"/>
                    </a:lnTo>
                    <a:lnTo>
                      <a:pt x="16" y="42"/>
                    </a:lnTo>
                    <a:lnTo>
                      <a:pt x="22" y="44"/>
                    </a:lnTo>
                    <a:lnTo>
                      <a:pt x="29" y="45"/>
                    </a:lnTo>
                    <a:lnTo>
                      <a:pt x="37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Freeform 80">
                <a:extLst>
                  <a:ext uri="{FF2B5EF4-FFF2-40B4-BE49-F238E27FC236}">
                    <a16:creationId xmlns:a16="http://schemas.microsoft.com/office/drawing/2014/main" id="{6D8959FB-825E-52E2-5BF1-51865D57B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2213"/>
                <a:ext cx="38" cy="23"/>
              </a:xfrm>
              <a:custGeom>
                <a:avLst/>
                <a:gdLst>
                  <a:gd name="T0" fmla="*/ 10 w 75"/>
                  <a:gd name="T1" fmla="*/ 12 h 46"/>
                  <a:gd name="T2" fmla="*/ 12 w 75"/>
                  <a:gd name="T3" fmla="*/ 12 h 46"/>
                  <a:gd name="T4" fmla="*/ 13 w 75"/>
                  <a:gd name="T5" fmla="*/ 11 h 46"/>
                  <a:gd name="T6" fmla="*/ 15 w 75"/>
                  <a:gd name="T7" fmla="*/ 11 h 46"/>
                  <a:gd name="T8" fmla="*/ 16 w 75"/>
                  <a:gd name="T9" fmla="*/ 10 h 46"/>
                  <a:gd name="T10" fmla="*/ 17 w 75"/>
                  <a:gd name="T11" fmla="*/ 9 h 46"/>
                  <a:gd name="T12" fmla="*/ 18 w 75"/>
                  <a:gd name="T13" fmla="*/ 9 h 46"/>
                  <a:gd name="T14" fmla="*/ 19 w 75"/>
                  <a:gd name="T15" fmla="*/ 7 h 46"/>
                  <a:gd name="T16" fmla="*/ 19 w 75"/>
                  <a:gd name="T17" fmla="*/ 6 h 46"/>
                  <a:gd name="T18" fmla="*/ 19 w 75"/>
                  <a:gd name="T19" fmla="*/ 5 h 46"/>
                  <a:gd name="T20" fmla="*/ 18 w 75"/>
                  <a:gd name="T21" fmla="*/ 4 h 46"/>
                  <a:gd name="T22" fmla="*/ 18 w 75"/>
                  <a:gd name="T23" fmla="*/ 3 h 46"/>
                  <a:gd name="T24" fmla="*/ 16 w 75"/>
                  <a:gd name="T25" fmla="*/ 2 h 46"/>
                  <a:gd name="T26" fmla="*/ 15 w 75"/>
                  <a:gd name="T27" fmla="*/ 1 h 46"/>
                  <a:gd name="T28" fmla="*/ 14 w 75"/>
                  <a:gd name="T29" fmla="*/ 1 h 46"/>
                  <a:gd name="T30" fmla="*/ 12 w 75"/>
                  <a:gd name="T31" fmla="*/ 1 h 46"/>
                  <a:gd name="T32" fmla="*/ 10 w 75"/>
                  <a:gd name="T33" fmla="*/ 0 h 46"/>
                  <a:gd name="T34" fmla="*/ 8 w 75"/>
                  <a:gd name="T35" fmla="*/ 0 h 46"/>
                  <a:gd name="T36" fmla="*/ 6 w 75"/>
                  <a:gd name="T37" fmla="*/ 1 h 46"/>
                  <a:gd name="T38" fmla="*/ 5 w 75"/>
                  <a:gd name="T39" fmla="*/ 1 h 46"/>
                  <a:gd name="T40" fmla="*/ 3 w 75"/>
                  <a:gd name="T41" fmla="*/ 2 h 46"/>
                  <a:gd name="T42" fmla="*/ 2 w 75"/>
                  <a:gd name="T43" fmla="*/ 3 h 46"/>
                  <a:gd name="T44" fmla="*/ 1 w 75"/>
                  <a:gd name="T45" fmla="*/ 3 h 46"/>
                  <a:gd name="T46" fmla="*/ 1 w 75"/>
                  <a:gd name="T47" fmla="*/ 5 h 46"/>
                  <a:gd name="T48" fmla="*/ 0 w 75"/>
                  <a:gd name="T49" fmla="*/ 6 h 46"/>
                  <a:gd name="T50" fmla="*/ 1 w 75"/>
                  <a:gd name="T51" fmla="*/ 7 h 46"/>
                  <a:gd name="T52" fmla="*/ 1 w 75"/>
                  <a:gd name="T53" fmla="*/ 8 h 46"/>
                  <a:gd name="T54" fmla="*/ 2 w 75"/>
                  <a:gd name="T55" fmla="*/ 9 h 46"/>
                  <a:gd name="T56" fmla="*/ 3 w 75"/>
                  <a:gd name="T57" fmla="*/ 10 h 46"/>
                  <a:gd name="T58" fmla="*/ 4 w 75"/>
                  <a:gd name="T59" fmla="*/ 11 h 46"/>
                  <a:gd name="T60" fmla="*/ 6 w 75"/>
                  <a:gd name="T61" fmla="*/ 11 h 46"/>
                  <a:gd name="T62" fmla="*/ 7 w 75"/>
                  <a:gd name="T63" fmla="*/ 12 h 46"/>
                  <a:gd name="T64" fmla="*/ 10 w 75"/>
                  <a:gd name="T65" fmla="*/ 12 h 4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5" h="46">
                    <a:moveTo>
                      <a:pt x="37" y="46"/>
                    </a:moveTo>
                    <a:lnTo>
                      <a:pt x="45" y="46"/>
                    </a:lnTo>
                    <a:lnTo>
                      <a:pt x="52" y="44"/>
                    </a:lnTo>
                    <a:lnTo>
                      <a:pt x="57" y="42"/>
                    </a:lnTo>
                    <a:lnTo>
                      <a:pt x="63" y="40"/>
                    </a:lnTo>
                    <a:lnTo>
                      <a:pt x="68" y="36"/>
                    </a:lnTo>
                    <a:lnTo>
                      <a:pt x="71" y="33"/>
                    </a:lnTo>
                    <a:lnTo>
                      <a:pt x="73" y="28"/>
                    </a:lnTo>
                    <a:lnTo>
                      <a:pt x="75" y="24"/>
                    </a:lnTo>
                    <a:lnTo>
                      <a:pt x="73" y="19"/>
                    </a:lnTo>
                    <a:lnTo>
                      <a:pt x="72" y="15"/>
                    </a:lnTo>
                    <a:lnTo>
                      <a:pt x="69" y="11"/>
                    </a:lnTo>
                    <a:lnTo>
                      <a:pt x="64" y="8"/>
                    </a:lnTo>
                    <a:lnTo>
                      <a:pt x="58" y="4"/>
                    </a:lnTo>
                    <a:lnTo>
                      <a:pt x="53" y="2"/>
                    </a:lnTo>
                    <a:lnTo>
                      <a:pt x="46" y="1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3" y="1"/>
                    </a:lnTo>
                    <a:lnTo>
                      <a:pt x="17" y="3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3" y="12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1" y="26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10" y="39"/>
                    </a:lnTo>
                    <a:lnTo>
                      <a:pt x="16" y="41"/>
                    </a:lnTo>
                    <a:lnTo>
                      <a:pt x="22" y="43"/>
                    </a:lnTo>
                    <a:lnTo>
                      <a:pt x="28" y="46"/>
                    </a:lnTo>
                    <a:lnTo>
                      <a:pt x="37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Freeform 81">
                <a:extLst>
                  <a:ext uri="{FF2B5EF4-FFF2-40B4-BE49-F238E27FC236}">
                    <a16:creationId xmlns:a16="http://schemas.microsoft.com/office/drawing/2014/main" id="{60671AF0-0998-5132-5FA9-D7174AD04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" y="2229"/>
                <a:ext cx="38" cy="23"/>
              </a:xfrm>
              <a:custGeom>
                <a:avLst/>
                <a:gdLst>
                  <a:gd name="T0" fmla="*/ 10 w 76"/>
                  <a:gd name="T1" fmla="*/ 11 h 47"/>
                  <a:gd name="T2" fmla="*/ 12 w 76"/>
                  <a:gd name="T3" fmla="*/ 11 h 47"/>
                  <a:gd name="T4" fmla="*/ 13 w 76"/>
                  <a:gd name="T5" fmla="*/ 11 h 47"/>
                  <a:gd name="T6" fmla="*/ 15 w 76"/>
                  <a:gd name="T7" fmla="*/ 10 h 47"/>
                  <a:gd name="T8" fmla="*/ 17 w 76"/>
                  <a:gd name="T9" fmla="*/ 10 h 47"/>
                  <a:gd name="T10" fmla="*/ 18 w 76"/>
                  <a:gd name="T11" fmla="*/ 9 h 47"/>
                  <a:gd name="T12" fmla="*/ 19 w 76"/>
                  <a:gd name="T13" fmla="*/ 8 h 47"/>
                  <a:gd name="T14" fmla="*/ 19 w 76"/>
                  <a:gd name="T15" fmla="*/ 7 h 47"/>
                  <a:gd name="T16" fmla="*/ 19 w 76"/>
                  <a:gd name="T17" fmla="*/ 6 h 47"/>
                  <a:gd name="T18" fmla="*/ 19 w 76"/>
                  <a:gd name="T19" fmla="*/ 4 h 47"/>
                  <a:gd name="T20" fmla="*/ 19 w 76"/>
                  <a:gd name="T21" fmla="*/ 3 h 47"/>
                  <a:gd name="T22" fmla="*/ 18 w 76"/>
                  <a:gd name="T23" fmla="*/ 2 h 47"/>
                  <a:gd name="T24" fmla="*/ 17 w 76"/>
                  <a:gd name="T25" fmla="*/ 2 h 47"/>
                  <a:gd name="T26" fmla="*/ 15 w 76"/>
                  <a:gd name="T27" fmla="*/ 1 h 47"/>
                  <a:gd name="T28" fmla="*/ 14 w 76"/>
                  <a:gd name="T29" fmla="*/ 0 h 47"/>
                  <a:gd name="T30" fmla="*/ 12 w 76"/>
                  <a:gd name="T31" fmla="*/ 0 h 47"/>
                  <a:gd name="T32" fmla="*/ 10 w 76"/>
                  <a:gd name="T33" fmla="*/ 0 h 47"/>
                  <a:gd name="T34" fmla="*/ 8 w 76"/>
                  <a:gd name="T35" fmla="*/ 0 h 47"/>
                  <a:gd name="T36" fmla="*/ 6 w 76"/>
                  <a:gd name="T37" fmla="*/ 0 h 47"/>
                  <a:gd name="T38" fmla="*/ 5 w 76"/>
                  <a:gd name="T39" fmla="*/ 0 h 47"/>
                  <a:gd name="T40" fmla="*/ 3 w 76"/>
                  <a:gd name="T41" fmla="*/ 1 h 47"/>
                  <a:gd name="T42" fmla="*/ 2 w 76"/>
                  <a:gd name="T43" fmla="*/ 2 h 47"/>
                  <a:gd name="T44" fmla="*/ 1 w 76"/>
                  <a:gd name="T45" fmla="*/ 3 h 47"/>
                  <a:gd name="T46" fmla="*/ 1 w 76"/>
                  <a:gd name="T47" fmla="*/ 4 h 47"/>
                  <a:gd name="T48" fmla="*/ 0 w 76"/>
                  <a:gd name="T49" fmla="*/ 5 h 47"/>
                  <a:gd name="T50" fmla="*/ 1 w 76"/>
                  <a:gd name="T51" fmla="*/ 6 h 47"/>
                  <a:gd name="T52" fmla="*/ 1 w 76"/>
                  <a:gd name="T53" fmla="*/ 8 h 47"/>
                  <a:gd name="T54" fmla="*/ 2 w 76"/>
                  <a:gd name="T55" fmla="*/ 8 h 47"/>
                  <a:gd name="T56" fmla="*/ 3 w 76"/>
                  <a:gd name="T57" fmla="*/ 9 h 47"/>
                  <a:gd name="T58" fmla="*/ 4 w 76"/>
                  <a:gd name="T59" fmla="*/ 10 h 47"/>
                  <a:gd name="T60" fmla="*/ 6 w 76"/>
                  <a:gd name="T61" fmla="*/ 11 h 47"/>
                  <a:gd name="T62" fmla="*/ 8 w 76"/>
                  <a:gd name="T63" fmla="*/ 11 h 47"/>
                  <a:gd name="T64" fmla="*/ 10 w 76"/>
                  <a:gd name="T65" fmla="*/ 11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6" h="47">
                    <a:moveTo>
                      <a:pt x="37" y="47"/>
                    </a:moveTo>
                    <a:lnTo>
                      <a:pt x="45" y="47"/>
                    </a:lnTo>
                    <a:lnTo>
                      <a:pt x="52" y="46"/>
                    </a:lnTo>
                    <a:lnTo>
                      <a:pt x="59" y="43"/>
                    </a:lnTo>
                    <a:lnTo>
                      <a:pt x="65" y="40"/>
                    </a:lnTo>
                    <a:lnTo>
                      <a:pt x="69" y="38"/>
                    </a:lnTo>
                    <a:lnTo>
                      <a:pt x="73" y="33"/>
                    </a:lnTo>
                    <a:lnTo>
                      <a:pt x="75" y="28"/>
                    </a:lnTo>
                    <a:lnTo>
                      <a:pt x="76" y="24"/>
                    </a:lnTo>
                    <a:lnTo>
                      <a:pt x="75" y="19"/>
                    </a:lnTo>
                    <a:lnTo>
                      <a:pt x="74" y="15"/>
                    </a:lnTo>
                    <a:lnTo>
                      <a:pt x="70" y="11"/>
                    </a:lnTo>
                    <a:lnTo>
                      <a:pt x="66" y="8"/>
                    </a:lnTo>
                    <a:lnTo>
                      <a:pt x="60" y="4"/>
                    </a:lnTo>
                    <a:lnTo>
                      <a:pt x="54" y="2"/>
                    </a:lnTo>
                    <a:lnTo>
                      <a:pt x="47" y="1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1"/>
                    </a:lnTo>
                    <a:lnTo>
                      <a:pt x="17" y="3"/>
                    </a:lnTo>
                    <a:lnTo>
                      <a:pt x="12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2" y="32"/>
                    </a:lnTo>
                    <a:lnTo>
                      <a:pt x="6" y="35"/>
                    </a:lnTo>
                    <a:lnTo>
                      <a:pt x="11" y="39"/>
                    </a:lnTo>
                    <a:lnTo>
                      <a:pt x="16" y="42"/>
                    </a:lnTo>
                    <a:lnTo>
                      <a:pt x="22" y="45"/>
                    </a:lnTo>
                    <a:lnTo>
                      <a:pt x="29" y="46"/>
                    </a:lnTo>
                    <a:lnTo>
                      <a:pt x="37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Freeform 82">
                <a:extLst>
                  <a:ext uri="{FF2B5EF4-FFF2-40B4-BE49-F238E27FC236}">
                    <a16:creationId xmlns:a16="http://schemas.microsoft.com/office/drawing/2014/main" id="{62A9632A-FAB4-B2C6-0F65-66BF25BC0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6" y="2243"/>
                <a:ext cx="38" cy="24"/>
              </a:xfrm>
              <a:custGeom>
                <a:avLst/>
                <a:gdLst>
                  <a:gd name="T0" fmla="*/ 9 w 77"/>
                  <a:gd name="T1" fmla="*/ 12 h 47"/>
                  <a:gd name="T2" fmla="*/ 11 w 77"/>
                  <a:gd name="T3" fmla="*/ 12 h 47"/>
                  <a:gd name="T4" fmla="*/ 13 w 77"/>
                  <a:gd name="T5" fmla="*/ 12 h 47"/>
                  <a:gd name="T6" fmla="*/ 14 w 77"/>
                  <a:gd name="T7" fmla="*/ 11 h 47"/>
                  <a:gd name="T8" fmla="*/ 16 w 77"/>
                  <a:gd name="T9" fmla="*/ 11 h 47"/>
                  <a:gd name="T10" fmla="*/ 17 w 77"/>
                  <a:gd name="T11" fmla="*/ 10 h 47"/>
                  <a:gd name="T12" fmla="*/ 18 w 77"/>
                  <a:gd name="T13" fmla="*/ 9 h 47"/>
                  <a:gd name="T14" fmla="*/ 19 w 77"/>
                  <a:gd name="T15" fmla="*/ 8 h 47"/>
                  <a:gd name="T16" fmla="*/ 19 w 77"/>
                  <a:gd name="T17" fmla="*/ 7 h 47"/>
                  <a:gd name="T18" fmla="*/ 19 w 77"/>
                  <a:gd name="T19" fmla="*/ 6 h 47"/>
                  <a:gd name="T20" fmla="*/ 18 w 77"/>
                  <a:gd name="T21" fmla="*/ 4 h 47"/>
                  <a:gd name="T22" fmla="*/ 17 w 77"/>
                  <a:gd name="T23" fmla="*/ 3 h 47"/>
                  <a:gd name="T24" fmla="*/ 16 w 77"/>
                  <a:gd name="T25" fmla="*/ 2 h 47"/>
                  <a:gd name="T26" fmla="*/ 15 w 77"/>
                  <a:gd name="T27" fmla="*/ 1 h 47"/>
                  <a:gd name="T28" fmla="*/ 13 w 77"/>
                  <a:gd name="T29" fmla="*/ 1 h 47"/>
                  <a:gd name="T30" fmla="*/ 11 w 77"/>
                  <a:gd name="T31" fmla="*/ 1 h 47"/>
                  <a:gd name="T32" fmla="*/ 9 w 77"/>
                  <a:gd name="T33" fmla="*/ 0 h 47"/>
                  <a:gd name="T34" fmla="*/ 7 w 77"/>
                  <a:gd name="T35" fmla="*/ 0 h 47"/>
                  <a:gd name="T36" fmla="*/ 6 w 77"/>
                  <a:gd name="T37" fmla="*/ 1 h 47"/>
                  <a:gd name="T38" fmla="*/ 4 w 77"/>
                  <a:gd name="T39" fmla="*/ 1 h 47"/>
                  <a:gd name="T40" fmla="*/ 2 w 77"/>
                  <a:gd name="T41" fmla="*/ 2 h 47"/>
                  <a:gd name="T42" fmla="*/ 1 w 77"/>
                  <a:gd name="T43" fmla="*/ 3 h 47"/>
                  <a:gd name="T44" fmla="*/ 0 w 77"/>
                  <a:gd name="T45" fmla="*/ 4 h 47"/>
                  <a:gd name="T46" fmla="*/ 0 w 77"/>
                  <a:gd name="T47" fmla="*/ 5 h 47"/>
                  <a:gd name="T48" fmla="*/ 0 w 77"/>
                  <a:gd name="T49" fmla="*/ 6 h 47"/>
                  <a:gd name="T50" fmla="*/ 0 w 77"/>
                  <a:gd name="T51" fmla="*/ 7 h 47"/>
                  <a:gd name="T52" fmla="*/ 0 w 77"/>
                  <a:gd name="T53" fmla="*/ 8 h 47"/>
                  <a:gd name="T54" fmla="*/ 1 w 77"/>
                  <a:gd name="T55" fmla="*/ 9 h 47"/>
                  <a:gd name="T56" fmla="*/ 2 w 77"/>
                  <a:gd name="T57" fmla="*/ 10 h 47"/>
                  <a:gd name="T58" fmla="*/ 4 w 77"/>
                  <a:gd name="T59" fmla="*/ 11 h 47"/>
                  <a:gd name="T60" fmla="*/ 5 w 77"/>
                  <a:gd name="T61" fmla="*/ 12 h 47"/>
                  <a:gd name="T62" fmla="*/ 7 w 77"/>
                  <a:gd name="T63" fmla="*/ 12 h 47"/>
                  <a:gd name="T64" fmla="*/ 9 w 77"/>
                  <a:gd name="T65" fmla="*/ 12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7" h="47">
                    <a:moveTo>
                      <a:pt x="38" y="47"/>
                    </a:moveTo>
                    <a:lnTo>
                      <a:pt x="46" y="47"/>
                    </a:lnTo>
                    <a:lnTo>
                      <a:pt x="53" y="46"/>
                    </a:lnTo>
                    <a:lnTo>
                      <a:pt x="58" y="44"/>
                    </a:lnTo>
                    <a:lnTo>
                      <a:pt x="64" y="41"/>
                    </a:lnTo>
                    <a:lnTo>
                      <a:pt x="70" y="38"/>
                    </a:lnTo>
                    <a:lnTo>
                      <a:pt x="73" y="34"/>
                    </a:lnTo>
                    <a:lnTo>
                      <a:pt x="76" y="30"/>
                    </a:lnTo>
                    <a:lnTo>
                      <a:pt x="77" y="25"/>
                    </a:lnTo>
                    <a:lnTo>
                      <a:pt x="76" y="21"/>
                    </a:lnTo>
                    <a:lnTo>
                      <a:pt x="73" y="16"/>
                    </a:lnTo>
                    <a:lnTo>
                      <a:pt x="70" y="11"/>
                    </a:lnTo>
                    <a:lnTo>
                      <a:pt x="65" y="8"/>
                    </a:lnTo>
                    <a:lnTo>
                      <a:pt x="60" y="4"/>
                    </a:lnTo>
                    <a:lnTo>
                      <a:pt x="54" y="2"/>
                    </a:lnTo>
                    <a:lnTo>
                      <a:pt x="47" y="1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1"/>
                    </a:lnTo>
                    <a:lnTo>
                      <a:pt x="17" y="3"/>
                    </a:lnTo>
                    <a:lnTo>
                      <a:pt x="11" y="6"/>
                    </a:lnTo>
                    <a:lnTo>
                      <a:pt x="7" y="9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2" y="32"/>
                    </a:lnTo>
                    <a:lnTo>
                      <a:pt x="5" y="35"/>
                    </a:lnTo>
                    <a:lnTo>
                      <a:pt x="10" y="40"/>
                    </a:lnTo>
                    <a:lnTo>
                      <a:pt x="16" y="42"/>
                    </a:lnTo>
                    <a:lnTo>
                      <a:pt x="23" y="45"/>
                    </a:lnTo>
                    <a:lnTo>
                      <a:pt x="30" y="47"/>
                    </a:lnTo>
                    <a:lnTo>
                      <a:pt x="38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Freeform 83">
                <a:extLst>
                  <a:ext uri="{FF2B5EF4-FFF2-40B4-BE49-F238E27FC236}">
                    <a16:creationId xmlns:a16="http://schemas.microsoft.com/office/drawing/2014/main" id="{E0EED940-2981-47B4-9C4D-4182CEBB8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0" y="2260"/>
                <a:ext cx="38" cy="24"/>
              </a:xfrm>
              <a:custGeom>
                <a:avLst/>
                <a:gdLst>
                  <a:gd name="T0" fmla="*/ 9 w 77"/>
                  <a:gd name="T1" fmla="*/ 12 h 48"/>
                  <a:gd name="T2" fmla="*/ 11 w 77"/>
                  <a:gd name="T3" fmla="*/ 12 h 48"/>
                  <a:gd name="T4" fmla="*/ 13 w 77"/>
                  <a:gd name="T5" fmla="*/ 12 h 48"/>
                  <a:gd name="T6" fmla="*/ 15 w 77"/>
                  <a:gd name="T7" fmla="*/ 12 h 48"/>
                  <a:gd name="T8" fmla="*/ 16 w 77"/>
                  <a:gd name="T9" fmla="*/ 11 h 48"/>
                  <a:gd name="T10" fmla="*/ 17 w 77"/>
                  <a:gd name="T11" fmla="*/ 10 h 48"/>
                  <a:gd name="T12" fmla="*/ 18 w 77"/>
                  <a:gd name="T13" fmla="*/ 9 h 48"/>
                  <a:gd name="T14" fmla="*/ 19 w 77"/>
                  <a:gd name="T15" fmla="*/ 8 h 48"/>
                  <a:gd name="T16" fmla="*/ 19 w 77"/>
                  <a:gd name="T17" fmla="*/ 7 h 48"/>
                  <a:gd name="T18" fmla="*/ 19 w 77"/>
                  <a:gd name="T19" fmla="*/ 6 h 48"/>
                  <a:gd name="T20" fmla="*/ 18 w 77"/>
                  <a:gd name="T21" fmla="*/ 4 h 48"/>
                  <a:gd name="T22" fmla="*/ 18 w 77"/>
                  <a:gd name="T23" fmla="*/ 3 h 48"/>
                  <a:gd name="T24" fmla="*/ 16 w 77"/>
                  <a:gd name="T25" fmla="*/ 2 h 48"/>
                  <a:gd name="T26" fmla="*/ 15 w 77"/>
                  <a:gd name="T27" fmla="*/ 1 h 48"/>
                  <a:gd name="T28" fmla="*/ 13 w 77"/>
                  <a:gd name="T29" fmla="*/ 1 h 48"/>
                  <a:gd name="T30" fmla="*/ 11 w 77"/>
                  <a:gd name="T31" fmla="*/ 1 h 48"/>
                  <a:gd name="T32" fmla="*/ 9 w 77"/>
                  <a:gd name="T33" fmla="*/ 0 h 48"/>
                  <a:gd name="T34" fmla="*/ 7 w 77"/>
                  <a:gd name="T35" fmla="*/ 0 h 48"/>
                  <a:gd name="T36" fmla="*/ 6 w 77"/>
                  <a:gd name="T37" fmla="*/ 1 h 48"/>
                  <a:gd name="T38" fmla="*/ 4 w 77"/>
                  <a:gd name="T39" fmla="*/ 1 h 48"/>
                  <a:gd name="T40" fmla="*/ 3 w 77"/>
                  <a:gd name="T41" fmla="*/ 2 h 48"/>
                  <a:gd name="T42" fmla="*/ 1 w 77"/>
                  <a:gd name="T43" fmla="*/ 3 h 48"/>
                  <a:gd name="T44" fmla="*/ 1 w 77"/>
                  <a:gd name="T45" fmla="*/ 4 h 48"/>
                  <a:gd name="T46" fmla="*/ 0 w 77"/>
                  <a:gd name="T47" fmla="*/ 5 h 48"/>
                  <a:gd name="T48" fmla="*/ 0 w 77"/>
                  <a:gd name="T49" fmla="*/ 6 h 48"/>
                  <a:gd name="T50" fmla="*/ 0 w 77"/>
                  <a:gd name="T51" fmla="*/ 7 h 48"/>
                  <a:gd name="T52" fmla="*/ 0 w 77"/>
                  <a:gd name="T53" fmla="*/ 8 h 48"/>
                  <a:gd name="T54" fmla="*/ 1 w 77"/>
                  <a:gd name="T55" fmla="*/ 10 h 48"/>
                  <a:gd name="T56" fmla="*/ 2 w 77"/>
                  <a:gd name="T57" fmla="*/ 10 h 48"/>
                  <a:gd name="T58" fmla="*/ 4 w 77"/>
                  <a:gd name="T59" fmla="*/ 11 h 48"/>
                  <a:gd name="T60" fmla="*/ 5 w 77"/>
                  <a:gd name="T61" fmla="*/ 12 h 48"/>
                  <a:gd name="T62" fmla="*/ 7 w 77"/>
                  <a:gd name="T63" fmla="*/ 12 h 48"/>
                  <a:gd name="T64" fmla="*/ 9 w 77"/>
                  <a:gd name="T65" fmla="*/ 12 h 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7" h="48">
                    <a:moveTo>
                      <a:pt x="38" y="48"/>
                    </a:moveTo>
                    <a:lnTo>
                      <a:pt x="46" y="48"/>
                    </a:lnTo>
                    <a:lnTo>
                      <a:pt x="53" y="46"/>
                    </a:lnTo>
                    <a:lnTo>
                      <a:pt x="60" y="45"/>
                    </a:lnTo>
                    <a:lnTo>
                      <a:pt x="66" y="41"/>
                    </a:lnTo>
                    <a:lnTo>
                      <a:pt x="70" y="38"/>
                    </a:lnTo>
                    <a:lnTo>
                      <a:pt x="74" y="34"/>
                    </a:lnTo>
                    <a:lnTo>
                      <a:pt x="76" y="30"/>
                    </a:lnTo>
                    <a:lnTo>
                      <a:pt x="77" y="25"/>
                    </a:lnTo>
                    <a:lnTo>
                      <a:pt x="77" y="21"/>
                    </a:lnTo>
                    <a:lnTo>
                      <a:pt x="75" y="16"/>
                    </a:lnTo>
                    <a:lnTo>
                      <a:pt x="72" y="11"/>
                    </a:lnTo>
                    <a:lnTo>
                      <a:pt x="67" y="8"/>
                    </a:lnTo>
                    <a:lnTo>
                      <a:pt x="61" y="4"/>
                    </a:lnTo>
                    <a:lnTo>
                      <a:pt x="54" y="2"/>
                    </a:lnTo>
                    <a:lnTo>
                      <a:pt x="47" y="1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7" y="3"/>
                    </a:lnTo>
                    <a:lnTo>
                      <a:pt x="12" y="7"/>
                    </a:lnTo>
                    <a:lnTo>
                      <a:pt x="7" y="10"/>
                    </a:lnTo>
                    <a:lnTo>
                      <a:pt x="4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7"/>
                    </a:lnTo>
                    <a:lnTo>
                      <a:pt x="11" y="40"/>
                    </a:lnTo>
                    <a:lnTo>
                      <a:pt x="16" y="44"/>
                    </a:lnTo>
                    <a:lnTo>
                      <a:pt x="23" y="46"/>
                    </a:lnTo>
                    <a:lnTo>
                      <a:pt x="30" y="47"/>
                    </a:ln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Freeform 84">
                <a:extLst>
                  <a:ext uri="{FF2B5EF4-FFF2-40B4-BE49-F238E27FC236}">
                    <a16:creationId xmlns:a16="http://schemas.microsoft.com/office/drawing/2014/main" id="{E16EE657-C952-0A0D-3170-D9F9D3717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275"/>
                <a:ext cx="40" cy="27"/>
              </a:xfrm>
              <a:custGeom>
                <a:avLst/>
                <a:gdLst>
                  <a:gd name="T0" fmla="*/ 10 w 78"/>
                  <a:gd name="T1" fmla="*/ 13 h 48"/>
                  <a:gd name="T2" fmla="*/ 12 w 78"/>
                  <a:gd name="T3" fmla="*/ 13 h 48"/>
                  <a:gd name="T4" fmla="*/ 14 w 78"/>
                  <a:gd name="T5" fmla="*/ 13 h 48"/>
                  <a:gd name="T6" fmla="*/ 16 w 78"/>
                  <a:gd name="T7" fmla="*/ 12 h 48"/>
                  <a:gd name="T8" fmla="*/ 17 w 78"/>
                  <a:gd name="T9" fmla="*/ 11 h 48"/>
                  <a:gd name="T10" fmla="*/ 18 w 78"/>
                  <a:gd name="T11" fmla="*/ 10 h 48"/>
                  <a:gd name="T12" fmla="*/ 19 w 78"/>
                  <a:gd name="T13" fmla="*/ 9 h 48"/>
                  <a:gd name="T14" fmla="*/ 20 w 78"/>
                  <a:gd name="T15" fmla="*/ 8 h 48"/>
                  <a:gd name="T16" fmla="*/ 21 w 78"/>
                  <a:gd name="T17" fmla="*/ 7 h 48"/>
                  <a:gd name="T18" fmla="*/ 21 w 78"/>
                  <a:gd name="T19" fmla="*/ 6 h 48"/>
                  <a:gd name="T20" fmla="*/ 20 w 78"/>
                  <a:gd name="T21" fmla="*/ 4 h 48"/>
                  <a:gd name="T22" fmla="*/ 19 w 78"/>
                  <a:gd name="T23" fmla="*/ 3 h 48"/>
                  <a:gd name="T24" fmla="*/ 18 w 78"/>
                  <a:gd name="T25" fmla="*/ 2 h 48"/>
                  <a:gd name="T26" fmla="*/ 16 w 78"/>
                  <a:gd name="T27" fmla="*/ 2 h 48"/>
                  <a:gd name="T28" fmla="*/ 14 w 78"/>
                  <a:gd name="T29" fmla="*/ 1 h 48"/>
                  <a:gd name="T30" fmla="*/ 12 w 78"/>
                  <a:gd name="T31" fmla="*/ 1 h 48"/>
                  <a:gd name="T32" fmla="*/ 10 w 78"/>
                  <a:gd name="T33" fmla="*/ 0 h 48"/>
                  <a:gd name="T34" fmla="*/ 8 w 78"/>
                  <a:gd name="T35" fmla="*/ 0 h 48"/>
                  <a:gd name="T36" fmla="*/ 6 w 78"/>
                  <a:gd name="T37" fmla="*/ 1 h 48"/>
                  <a:gd name="T38" fmla="*/ 5 w 78"/>
                  <a:gd name="T39" fmla="*/ 1 h 48"/>
                  <a:gd name="T40" fmla="*/ 3 w 78"/>
                  <a:gd name="T41" fmla="*/ 2 h 48"/>
                  <a:gd name="T42" fmla="*/ 2 w 78"/>
                  <a:gd name="T43" fmla="*/ 3 h 48"/>
                  <a:gd name="T44" fmla="*/ 1 w 78"/>
                  <a:gd name="T45" fmla="*/ 4 h 48"/>
                  <a:gd name="T46" fmla="*/ 1 w 78"/>
                  <a:gd name="T47" fmla="*/ 5 h 48"/>
                  <a:gd name="T48" fmla="*/ 0 w 78"/>
                  <a:gd name="T49" fmla="*/ 6 h 48"/>
                  <a:gd name="T50" fmla="*/ 0 w 78"/>
                  <a:gd name="T51" fmla="*/ 8 h 48"/>
                  <a:gd name="T52" fmla="*/ 1 w 78"/>
                  <a:gd name="T53" fmla="*/ 9 h 48"/>
                  <a:gd name="T54" fmla="*/ 2 w 78"/>
                  <a:gd name="T55" fmla="*/ 10 h 48"/>
                  <a:gd name="T56" fmla="*/ 3 w 78"/>
                  <a:gd name="T57" fmla="*/ 11 h 48"/>
                  <a:gd name="T58" fmla="*/ 4 w 78"/>
                  <a:gd name="T59" fmla="*/ 12 h 48"/>
                  <a:gd name="T60" fmla="*/ 6 w 78"/>
                  <a:gd name="T61" fmla="*/ 13 h 48"/>
                  <a:gd name="T62" fmla="*/ 8 w 78"/>
                  <a:gd name="T63" fmla="*/ 13 h 48"/>
                  <a:gd name="T64" fmla="*/ 10 w 78"/>
                  <a:gd name="T65" fmla="*/ 13 h 4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78" h="48">
                    <a:moveTo>
                      <a:pt x="38" y="48"/>
                    </a:moveTo>
                    <a:lnTo>
                      <a:pt x="46" y="48"/>
                    </a:lnTo>
                    <a:lnTo>
                      <a:pt x="53" y="47"/>
                    </a:lnTo>
                    <a:lnTo>
                      <a:pt x="60" y="45"/>
                    </a:lnTo>
                    <a:lnTo>
                      <a:pt x="66" y="43"/>
                    </a:lnTo>
                    <a:lnTo>
                      <a:pt x="71" y="39"/>
                    </a:lnTo>
                    <a:lnTo>
                      <a:pt x="75" y="35"/>
                    </a:lnTo>
                    <a:lnTo>
                      <a:pt x="77" y="30"/>
                    </a:lnTo>
                    <a:lnTo>
                      <a:pt x="78" y="25"/>
                    </a:lnTo>
                    <a:lnTo>
                      <a:pt x="78" y="21"/>
                    </a:lnTo>
                    <a:lnTo>
                      <a:pt x="76" y="16"/>
                    </a:lnTo>
                    <a:lnTo>
                      <a:pt x="72" y="11"/>
                    </a:lnTo>
                    <a:lnTo>
                      <a:pt x="68" y="8"/>
                    </a:lnTo>
                    <a:lnTo>
                      <a:pt x="61" y="5"/>
                    </a:lnTo>
                    <a:lnTo>
                      <a:pt x="54" y="2"/>
                    </a:lnTo>
                    <a:lnTo>
                      <a:pt x="47" y="1"/>
                    </a:lnTo>
                    <a:lnTo>
                      <a:pt x="39" y="0"/>
                    </a:lnTo>
                    <a:lnTo>
                      <a:pt x="31" y="0"/>
                    </a:lnTo>
                    <a:lnTo>
                      <a:pt x="24" y="2"/>
                    </a:lnTo>
                    <a:lnTo>
                      <a:pt x="17" y="3"/>
                    </a:lnTo>
                    <a:lnTo>
                      <a:pt x="11" y="7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1" y="18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5" y="37"/>
                    </a:lnTo>
                    <a:lnTo>
                      <a:pt x="10" y="40"/>
                    </a:lnTo>
                    <a:lnTo>
                      <a:pt x="16" y="44"/>
                    </a:lnTo>
                    <a:lnTo>
                      <a:pt x="23" y="46"/>
                    </a:lnTo>
                    <a:lnTo>
                      <a:pt x="30" y="48"/>
                    </a:ln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Freeform 85">
                <a:extLst>
                  <a:ext uri="{FF2B5EF4-FFF2-40B4-BE49-F238E27FC236}">
                    <a16:creationId xmlns:a16="http://schemas.microsoft.com/office/drawing/2014/main" id="{16A22EBE-F150-EF00-76F7-BB849AF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2290"/>
                <a:ext cx="40" cy="26"/>
              </a:xfrm>
              <a:custGeom>
                <a:avLst/>
                <a:gdLst>
                  <a:gd name="T0" fmla="*/ 10 w 81"/>
                  <a:gd name="T1" fmla="*/ 13 h 50"/>
                  <a:gd name="T2" fmla="*/ 12 w 81"/>
                  <a:gd name="T3" fmla="*/ 13 h 50"/>
                  <a:gd name="T4" fmla="*/ 13 w 81"/>
                  <a:gd name="T5" fmla="*/ 12 h 50"/>
                  <a:gd name="T6" fmla="*/ 15 w 81"/>
                  <a:gd name="T7" fmla="*/ 12 h 50"/>
                  <a:gd name="T8" fmla="*/ 17 w 81"/>
                  <a:gd name="T9" fmla="*/ 11 h 50"/>
                  <a:gd name="T10" fmla="*/ 18 w 81"/>
                  <a:gd name="T11" fmla="*/ 10 h 50"/>
                  <a:gd name="T12" fmla="*/ 19 w 81"/>
                  <a:gd name="T13" fmla="*/ 9 h 50"/>
                  <a:gd name="T14" fmla="*/ 20 w 81"/>
                  <a:gd name="T15" fmla="*/ 8 h 50"/>
                  <a:gd name="T16" fmla="*/ 20 w 81"/>
                  <a:gd name="T17" fmla="*/ 7 h 50"/>
                  <a:gd name="T18" fmla="*/ 20 w 81"/>
                  <a:gd name="T19" fmla="*/ 6 h 50"/>
                  <a:gd name="T20" fmla="*/ 19 w 81"/>
                  <a:gd name="T21" fmla="*/ 4 h 50"/>
                  <a:gd name="T22" fmla="*/ 18 w 81"/>
                  <a:gd name="T23" fmla="*/ 4 h 50"/>
                  <a:gd name="T24" fmla="*/ 17 w 81"/>
                  <a:gd name="T25" fmla="*/ 2 h 50"/>
                  <a:gd name="T26" fmla="*/ 15 w 81"/>
                  <a:gd name="T27" fmla="*/ 2 h 50"/>
                  <a:gd name="T28" fmla="*/ 14 w 81"/>
                  <a:gd name="T29" fmla="*/ 1 h 50"/>
                  <a:gd name="T30" fmla="*/ 12 w 81"/>
                  <a:gd name="T31" fmla="*/ 1 h 50"/>
                  <a:gd name="T32" fmla="*/ 10 w 81"/>
                  <a:gd name="T33" fmla="*/ 0 h 50"/>
                  <a:gd name="T34" fmla="*/ 8 w 81"/>
                  <a:gd name="T35" fmla="*/ 0 h 50"/>
                  <a:gd name="T36" fmla="*/ 6 w 81"/>
                  <a:gd name="T37" fmla="*/ 1 h 50"/>
                  <a:gd name="T38" fmla="*/ 5 w 81"/>
                  <a:gd name="T39" fmla="*/ 1 h 50"/>
                  <a:gd name="T40" fmla="*/ 3 w 81"/>
                  <a:gd name="T41" fmla="*/ 2 h 50"/>
                  <a:gd name="T42" fmla="*/ 2 w 81"/>
                  <a:gd name="T43" fmla="*/ 3 h 50"/>
                  <a:gd name="T44" fmla="*/ 0 w 81"/>
                  <a:gd name="T45" fmla="*/ 4 h 50"/>
                  <a:gd name="T46" fmla="*/ 0 w 81"/>
                  <a:gd name="T47" fmla="*/ 5 h 50"/>
                  <a:gd name="T48" fmla="*/ 0 w 81"/>
                  <a:gd name="T49" fmla="*/ 6 h 50"/>
                  <a:gd name="T50" fmla="*/ 0 w 81"/>
                  <a:gd name="T51" fmla="*/ 8 h 50"/>
                  <a:gd name="T52" fmla="*/ 0 w 81"/>
                  <a:gd name="T53" fmla="*/ 9 h 50"/>
                  <a:gd name="T54" fmla="*/ 1 w 81"/>
                  <a:gd name="T55" fmla="*/ 10 h 50"/>
                  <a:gd name="T56" fmla="*/ 3 w 81"/>
                  <a:gd name="T57" fmla="*/ 11 h 50"/>
                  <a:gd name="T58" fmla="*/ 4 w 81"/>
                  <a:gd name="T59" fmla="*/ 11 h 50"/>
                  <a:gd name="T60" fmla="*/ 6 w 81"/>
                  <a:gd name="T61" fmla="*/ 12 h 50"/>
                  <a:gd name="T62" fmla="*/ 8 w 81"/>
                  <a:gd name="T63" fmla="*/ 12 h 50"/>
                  <a:gd name="T64" fmla="*/ 10 w 81"/>
                  <a:gd name="T65" fmla="*/ 13 h 5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1" h="50">
                    <a:moveTo>
                      <a:pt x="40" y="50"/>
                    </a:moveTo>
                    <a:lnTo>
                      <a:pt x="48" y="50"/>
                    </a:lnTo>
                    <a:lnTo>
                      <a:pt x="55" y="48"/>
                    </a:lnTo>
                    <a:lnTo>
                      <a:pt x="62" y="46"/>
                    </a:lnTo>
                    <a:lnTo>
                      <a:pt x="69" y="43"/>
                    </a:lnTo>
                    <a:lnTo>
                      <a:pt x="74" y="39"/>
                    </a:lnTo>
                    <a:lnTo>
                      <a:pt x="77" y="36"/>
                    </a:lnTo>
                    <a:lnTo>
                      <a:pt x="80" y="31"/>
                    </a:lnTo>
                    <a:lnTo>
                      <a:pt x="81" y="27"/>
                    </a:lnTo>
                    <a:lnTo>
                      <a:pt x="80" y="22"/>
                    </a:lnTo>
                    <a:lnTo>
                      <a:pt x="77" y="16"/>
                    </a:lnTo>
                    <a:lnTo>
                      <a:pt x="74" y="13"/>
                    </a:lnTo>
                    <a:lnTo>
                      <a:pt x="69" y="8"/>
                    </a:lnTo>
                    <a:lnTo>
                      <a:pt x="63" y="6"/>
                    </a:lnTo>
                    <a:lnTo>
                      <a:pt x="56" y="2"/>
                    </a:lnTo>
                    <a:lnTo>
                      <a:pt x="50" y="1"/>
                    </a:lnTo>
                    <a:lnTo>
                      <a:pt x="41" y="0"/>
                    </a:lnTo>
                    <a:lnTo>
                      <a:pt x="33" y="0"/>
                    </a:lnTo>
                    <a:lnTo>
                      <a:pt x="27" y="2"/>
                    </a:lnTo>
                    <a:lnTo>
                      <a:pt x="20" y="4"/>
                    </a:lnTo>
                    <a:lnTo>
                      <a:pt x="13" y="7"/>
                    </a:lnTo>
                    <a:lnTo>
                      <a:pt x="8" y="10"/>
                    </a:lnTo>
                    <a:lnTo>
                      <a:pt x="3" y="15"/>
                    </a:lnTo>
                    <a:lnTo>
                      <a:pt x="1" y="20"/>
                    </a:lnTo>
                    <a:lnTo>
                      <a:pt x="0" y="24"/>
                    </a:lnTo>
                    <a:lnTo>
                      <a:pt x="1" y="29"/>
                    </a:lnTo>
                    <a:lnTo>
                      <a:pt x="3" y="33"/>
                    </a:lnTo>
                    <a:lnTo>
                      <a:pt x="7" y="38"/>
                    </a:lnTo>
                    <a:lnTo>
                      <a:pt x="12" y="42"/>
                    </a:lnTo>
                    <a:lnTo>
                      <a:pt x="17" y="44"/>
                    </a:lnTo>
                    <a:lnTo>
                      <a:pt x="24" y="47"/>
                    </a:lnTo>
                    <a:lnTo>
                      <a:pt x="32" y="48"/>
                    </a:lnTo>
                    <a:lnTo>
                      <a:pt x="4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Freeform 86">
                <a:extLst>
                  <a:ext uri="{FF2B5EF4-FFF2-40B4-BE49-F238E27FC236}">
                    <a16:creationId xmlns:a16="http://schemas.microsoft.com/office/drawing/2014/main" id="{0630C501-5449-C5D9-66D2-99BA1DF5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2121"/>
                <a:ext cx="262" cy="88"/>
              </a:xfrm>
              <a:custGeom>
                <a:avLst/>
                <a:gdLst>
                  <a:gd name="T0" fmla="*/ 0 w 525"/>
                  <a:gd name="T1" fmla="*/ 9 h 176"/>
                  <a:gd name="T2" fmla="*/ 131 w 525"/>
                  <a:gd name="T3" fmla="*/ 44 h 176"/>
                  <a:gd name="T4" fmla="*/ 131 w 525"/>
                  <a:gd name="T5" fmla="*/ 21 h 176"/>
                  <a:gd name="T6" fmla="*/ 1 w 525"/>
                  <a:gd name="T7" fmla="*/ 0 h 176"/>
                  <a:gd name="T8" fmla="*/ 0 w 525"/>
                  <a:gd name="T9" fmla="*/ 9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25" h="176">
                    <a:moveTo>
                      <a:pt x="0" y="34"/>
                    </a:moveTo>
                    <a:lnTo>
                      <a:pt x="524" y="176"/>
                    </a:lnTo>
                    <a:lnTo>
                      <a:pt x="525" y="84"/>
                    </a:lnTo>
                    <a:lnTo>
                      <a:pt x="6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1275" name="Rectangle 87">
            <a:extLst>
              <a:ext uri="{FF2B5EF4-FFF2-40B4-BE49-F238E27FC236}">
                <a16:creationId xmlns:a16="http://schemas.microsoft.com/office/drawing/2014/main" id="{A01F23CF-F972-A625-C81A-FAEDB9076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268413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Medios de realización de la encuesta</a:t>
            </a:r>
            <a:endParaRPr lang="es-ES" altLang="es-CL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25DFD3B1-937C-434F-666B-36CD0E363E77}"/>
              </a:ext>
            </a:extLst>
          </p:cNvPr>
          <p:cNvSpPr txBox="1"/>
          <p:nvPr/>
        </p:nvSpPr>
        <p:spPr>
          <a:xfrm>
            <a:off x="8543925" y="3716338"/>
            <a:ext cx="2665413" cy="1450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buClr>
                <a:srgbClr val="BABE90"/>
              </a:buClr>
              <a:defRPr/>
            </a:pPr>
            <a:r>
              <a:rPr lang="es-ES_tradnl" altLang="es-CL" sz="1400" b="1" kern="0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</a:t>
            </a:r>
            <a:r>
              <a:rPr lang="es-ES_tradnl" altLang="es-CL" sz="1400" b="1" kern="0" dirty="0">
                <a:solidFill>
                  <a:srgbClr val="BABE9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_tradnl" altLang="es-CL" sz="1400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ES_tradnl" altLang="es-CL" sz="1400" b="1" i="1" kern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s-ES_tradnl" altLang="es-CL" sz="1400" b="1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_tradnl" altLang="es-CL" sz="1400" b="1" i="1" kern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Assisted</a:t>
            </a:r>
            <a:r>
              <a:rPr lang="es-ES_tradnl" altLang="es-CL" sz="1400" b="1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Personal Interview</a:t>
            </a:r>
            <a:r>
              <a:rPr lang="es-ES_tradnl" altLang="es-CL" sz="1400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marL="171450" indent="-1714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v"/>
              <a:defRPr/>
            </a:pPr>
            <a:endParaRPr lang="es-ES_tradnl" altLang="es-CL" sz="14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v"/>
              <a:defRPr/>
            </a:pPr>
            <a:r>
              <a:rPr lang="es-ES_tradnl" altLang="es-CL" sz="1400" kern="0" dirty="0">
                <a:solidFill>
                  <a:srgbClr val="4041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Cuestionario en una pantalla de ordenador.</a:t>
            </a:r>
          </a:p>
          <a:p>
            <a:pPr marL="171450" indent="-1714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v"/>
              <a:defRPr/>
            </a:pPr>
            <a:r>
              <a:rPr lang="es-ES_tradnl" altLang="es-CL" sz="1400" kern="0" dirty="0">
                <a:solidFill>
                  <a:srgbClr val="4041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Respuestas se graban automáticamente.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01E2990E-C319-33BF-D213-55F746B530B6}"/>
              </a:ext>
            </a:extLst>
          </p:cNvPr>
          <p:cNvSpPr txBox="1"/>
          <p:nvPr/>
        </p:nvSpPr>
        <p:spPr>
          <a:xfrm>
            <a:off x="192088" y="3213100"/>
            <a:ext cx="3598862" cy="2030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buClr>
                <a:srgbClr val="BABE90"/>
              </a:buClr>
              <a:defRPr/>
            </a:pPr>
            <a:r>
              <a:rPr lang="es-ES_tradnl" altLang="es-CL" sz="1400" b="1" kern="0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CATI </a:t>
            </a:r>
            <a:r>
              <a:rPr lang="es-ES_tradnl" altLang="es-CL" sz="1400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ES_tradnl" altLang="es-CL" sz="1400" b="1" i="1" kern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</a:t>
            </a:r>
            <a:r>
              <a:rPr lang="es-ES_tradnl" altLang="es-CL" sz="1400" b="1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_tradnl" altLang="es-CL" sz="1400" b="1" i="1" kern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Assisted</a:t>
            </a:r>
            <a:r>
              <a:rPr lang="es-ES_tradnl" altLang="es-CL" sz="1400" b="1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_tradnl" altLang="es-CL" sz="1400" b="1" i="1" kern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Telephone</a:t>
            </a:r>
            <a:r>
              <a:rPr lang="es-ES_tradnl" altLang="es-CL" sz="1400" b="1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Interview</a:t>
            </a:r>
            <a:r>
              <a:rPr lang="es-ES_tradnl" altLang="es-CL" sz="1400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marL="171450" indent="-1714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v"/>
              <a:defRPr/>
            </a:pPr>
            <a:endParaRPr lang="es-ES_tradnl" altLang="es-CL" sz="14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v"/>
              <a:defRPr/>
            </a:pPr>
            <a:r>
              <a:rPr lang="es-ES_tradnl" altLang="es-CL" sz="1400" kern="0" dirty="0">
                <a:solidFill>
                  <a:srgbClr val="4041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anotan las respuestas a través del teléfono.</a:t>
            </a:r>
          </a:p>
          <a:p>
            <a:pPr marL="171450" indent="-1714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v"/>
              <a:defRPr/>
            </a:pPr>
            <a:r>
              <a:rPr lang="es-ES_tradnl" altLang="es-CL" sz="1400" kern="0" dirty="0">
                <a:solidFill>
                  <a:srgbClr val="4041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Cuestionario en la pantalla de un ordenador.</a:t>
            </a:r>
          </a:p>
          <a:p>
            <a:pPr marL="171450" indent="-171450" algn="just" eaLnBrk="1" hangingPunct="1">
              <a:lnSpc>
                <a:spcPct val="90000"/>
              </a:lnSpc>
              <a:buClr>
                <a:srgbClr val="BABE90"/>
              </a:buClr>
              <a:buFont typeface="Wingdings" panose="05000000000000000000" pitchFamily="2" charset="2"/>
              <a:buChar char="v"/>
              <a:defRPr/>
            </a:pPr>
            <a:r>
              <a:rPr lang="es-ES_tradnl" altLang="es-CL" sz="1400" kern="0" dirty="0">
                <a:solidFill>
                  <a:srgbClr val="4041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Muestra de forma aleatoria (marcando automáticamente los números de teléfono).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CFDCD1E7-1FB5-5110-E271-965A81D5AA6D}"/>
              </a:ext>
            </a:extLst>
          </p:cNvPr>
          <p:cNvSpPr txBox="1"/>
          <p:nvPr/>
        </p:nvSpPr>
        <p:spPr>
          <a:xfrm>
            <a:off x="8616950" y="2781300"/>
            <a:ext cx="3192463" cy="67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buClr>
                <a:srgbClr val="BABE90"/>
              </a:buClr>
              <a:defRPr/>
            </a:pPr>
            <a:r>
              <a:rPr lang="es-ES_tradnl" altLang="es-CL" sz="1400" b="1" kern="0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ELECTRÓNICA POR </a:t>
            </a:r>
            <a:r>
              <a:rPr lang="es-ES_tradnl" altLang="es-CL" sz="1400" b="1" i="1" kern="0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es-ES_tradnl" altLang="es-CL" sz="14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con el cuestionario en una página </a:t>
            </a:r>
            <a:r>
              <a:rPr lang="es-ES_tradnl" altLang="es-CL" sz="1400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es-ES_tradnl" altLang="es-CL" sz="140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por correo electrónico.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número de diapositiva 3">
            <a:extLst>
              <a:ext uri="{FF2B5EF4-FFF2-40B4-BE49-F238E27FC236}">
                <a16:creationId xmlns:a16="http://schemas.microsoft.com/office/drawing/2014/main" id="{618899F9-6FA2-FB7A-742B-19E763F998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EBEEE-B405-48BD-A7EA-EAEAB17F7028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365A3ADA-94DC-83CE-DFD1-C73681347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290513"/>
            <a:ext cx="472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Encuesta piloto</a:t>
            </a:r>
            <a:endParaRPr lang="es-ES" altLang="es-CL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47C9CBD-71C7-88EE-7F44-5E9C7E15A9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97413" y="1346200"/>
            <a:ext cx="2819400" cy="762000"/>
          </a:xfrm>
          <a:prstGeom prst="upArrow">
            <a:avLst>
              <a:gd name="adj1" fmla="val 50000"/>
              <a:gd name="adj2" fmla="val 25000"/>
            </a:avLst>
          </a:prstGeom>
          <a:noFill/>
          <a:ln w="2857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400" kern="0">
                <a:solidFill>
                  <a:srgbClr val="990033"/>
                </a:solidFill>
              </a:rPr>
              <a:t>Objetivos</a:t>
            </a:r>
            <a:endParaRPr lang="es-ES" altLang="es-CL" sz="2400" kern="0">
              <a:solidFill>
                <a:srgbClr val="990033"/>
              </a:solidFill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AE5202CE-6627-D6E3-C461-FD1103AD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565400"/>
            <a:ext cx="7239000" cy="2254250"/>
          </a:xfrm>
          <a:prstGeom prst="rect">
            <a:avLst/>
          </a:prstGeom>
          <a:noFill/>
          <a:ln w="28575">
            <a:solidFill>
              <a:srgbClr val="990033"/>
            </a:solidFill>
            <a:miter lim="800000"/>
            <a:headEnd/>
            <a:tailEnd/>
          </a:ln>
          <a:effectLst>
            <a:prstShdw prst="shdw17" dist="17961" dir="2700000">
              <a:srgbClr val="5C001F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2000" b="1" kern="0">
                <a:solidFill>
                  <a:srgbClr val="40458C"/>
                </a:solidFill>
              </a:rPr>
              <a:t> Comprobar la idoneidad del marco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2000" b="1" kern="0">
                <a:solidFill>
                  <a:srgbClr val="40458C"/>
                </a:solidFill>
              </a:rPr>
              <a:t> Validez del cuestionario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2000" b="1" kern="0">
                <a:solidFill>
                  <a:srgbClr val="40458C"/>
                </a:solidFill>
              </a:rPr>
              <a:t> Tasa esperada de falta de respuesta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2000" b="1" kern="0">
                <a:solidFill>
                  <a:srgbClr val="40458C"/>
                </a:solidFill>
              </a:rPr>
              <a:t> Probable coste y duración de la encuesta principal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99003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2000" b="1" kern="0">
                <a:solidFill>
                  <a:srgbClr val="40458C"/>
                </a:solidFill>
              </a:rPr>
              <a:t> Determinación del error y el tamaño de la encuesta</a:t>
            </a:r>
            <a:endParaRPr lang="es-ES" altLang="es-CL" sz="2000" b="1" kern="0">
              <a:solidFill>
                <a:srgbClr val="40458C"/>
              </a:solidFill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3F76A0A9-5A76-B195-8CA4-0A100F6B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5383213"/>
            <a:ext cx="3827463" cy="938212"/>
          </a:xfrm>
          <a:prstGeom prst="irregularSeal2">
            <a:avLst/>
          </a:prstGeom>
          <a:noFill/>
          <a:ln w="19050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400" kern="0">
                <a:solidFill>
                  <a:srgbClr val="990033"/>
                </a:solidFill>
              </a:rPr>
              <a:t>¿Tamaño?</a:t>
            </a:r>
            <a:endParaRPr lang="es-ES" altLang="es-CL" sz="2400" kern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build="p" animBg="1" autoUpdateAnimBg="0"/>
      <p:bldP spid="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número de diapositiva 1">
            <a:extLst>
              <a:ext uri="{FF2B5EF4-FFF2-40B4-BE49-F238E27FC236}">
                <a16:creationId xmlns:a16="http://schemas.microsoft.com/office/drawing/2014/main" id="{514CDCB0-C31B-3F8A-3F3A-7F8F136DA3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4F0B9-2286-4778-A8CC-5C9A9E28A913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20483" name="Rectangle 62">
            <a:extLst>
              <a:ext uri="{FF2B5EF4-FFF2-40B4-BE49-F238E27FC236}">
                <a16:creationId xmlns:a16="http://schemas.microsoft.com/office/drawing/2014/main" id="{E1F87B27-9BE5-40B2-5EC3-B53FBD9F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3603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Esquema de trabajo</a:t>
            </a:r>
            <a:endParaRPr lang="es-ES" altLang="es-CL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09A3EC91-1AAF-497E-5298-9171AE27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5837238"/>
            <a:ext cx="4116388" cy="771525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>
            <a:noFill/>
          </a:ln>
          <a:effectLst>
            <a:prstShdw prst="shdw17" dist="17961" dir="2700000">
              <a:srgbClr val="8C8C8C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_tradnl" altLang="es-CL" sz="2000" b="1" kern="0">
                <a:solidFill>
                  <a:srgbClr val="40458C"/>
                </a:solidFill>
              </a:rPr>
              <a:t>Inferir conclusiones para toda la población</a:t>
            </a:r>
          </a:p>
        </p:txBody>
      </p:sp>
      <p:grpSp>
        <p:nvGrpSpPr>
          <p:cNvPr id="5" name="Group 58">
            <a:extLst>
              <a:ext uri="{FF2B5EF4-FFF2-40B4-BE49-F238E27FC236}">
                <a16:creationId xmlns:a16="http://schemas.microsoft.com/office/drawing/2014/main" id="{04CD3FA5-24CA-4DE8-CEC9-3E75056ECE56}"/>
              </a:ext>
            </a:extLst>
          </p:cNvPr>
          <p:cNvGrpSpPr>
            <a:grpSpLocks/>
          </p:cNvGrpSpPr>
          <p:nvPr/>
        </p:nvGrpSpPr>
        <p:grpSpPr bwMode="auto">
          <a:xfrm>
            <a:off x="8132763" y="1798638"/>
            <a:ext cx="2709862" cy="2447925"/>
            <a:chOff x="4053" y="912"/>
            <a:chExt cx="1707" cy="1542"/>
          </a:xfrm>
        </p:grpSpPr>
        <p:cxnSp>
          <p:nvCxnSpPr>
            <p:cNvPr id="20537" name="AutoShape 6">
              <a:extLst>
                <a:ext uri="{FF2B5EF4-FFF2-40B4-BE49-F238E27FC236}">
                  <a16:creationId xmlns:a16="http://schemas.microsoft.com/office/drawing/2014/main" id="{381F3029-62B0-8796-68FA-492A953EF2C7}"/>
                </a:ext>
              </a:extLst>
            </p:cNvPr>
            <p:cNvCxnSpPr>
              <a:cxnSpLocks noChangeShapeType="1"/>
              <a:stCxn id="20532" idx="3"/>
              <a:endCxn id="7" idx="0"/>
            </p:cNvCxnSpPr>
            <p:nvPr/>
          </p:nvCxnSpPr>
          <p:spPr bwMode="auto">
            <a:xfrm>
              <a:off x="4053" y="1128"/>
              <a:ext cx="771" cy="840"/>
            </a:xfrm>
            <a:prstGeom prst="curvedConnector2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FF1FFBB8-4BC9-AB5F-0C97-D87E0451C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68"/>
              <a:ext cx="1488" cy="486"/>
            </a:xfrm>
            <a:prstGeom prst="foldedCorner">
              <a:avLst>
                <a:gd name="adj" fmla="val 12500"/>
              </a:avLst>
            </a:prstGeom>
            <a:solidFill>
              <a:srgbClr val="EAEAEA"/>
            </a:solidFill>
            <a:ln>
              <a:noFill/>
            </a:ln>
            <a:effectLst>
              <a:prstShdw prst="shdw17" dist="17961" dir="2700000">
                <a:srgbClr val="8C8C8C"/>
              </a:prst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>
                  <a:solidFill>
                    <a:srgbClr val="40458C"/>
                  </a:solidFill>
                </a:rPr>
                <a:t>Resumen de la información</a:t>
              </a:r>
            </a:p>
          </p:txBody>
        </p:sp>
        <p:sp>
          <p:nvSpPr>
            <p:cNvPr id="8" name="Text Box 47">
              <a:extLst>
                <a:ext uri="{FF2B5EF4-FFF2-40B4-BE49-F238E27FC236}">
                  <a16:creationId xmlns:a16="http://schemas.microsoft.com/office/drawing/2014/main" id="{567DC0D0-FA60-4023-486F-85050296C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912"/>
              <a:ext cx="1248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>
                  <a:solidFill>
                    <a:srgbClr val="CC0000"/>
                  </a:solidFill>
                </a:rPr>
                <a:t>herramientas descriptivas</a:t>
              </a:r>
              <a:endParaRPr lang="es-ES" altLang="es-CL" sz="2000" b="1" kern="0">
                <a:solidFill>
                  <a:srgbClr val="CC0000"/>
                </a:solidFill>
              </a:endParaRPr>
            </a:p>
          </p:txBody>
        </p:sp>
      </p:grpSp>
      <p:grpSp>
        <p:nvGrpSpPr>
          <p:cNvPr id="9" name="Group 59">
            <a:extLst>
              <a:ext uri="{FF2B5EF4-FFF2-40B4-BE49-F238E27FC236}">
                <a16:creationId xmlns:a16="http://schemas.microsoft.com/office/drawing/2014/main" id="{A5660E2A-F213-7E7C-156C-BB4EA3FD1EAA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3860800"/>
            <a:ext cx="3303587" cy="1458913"/>
            <a:chOff x="1999" y="2211"/>
            <a:chExt cx="2081" cy="919"/>
          </a:xfrm>
        </p:grpSpPr>
        <p:cxnSp>
          <p:nvCxnSpPr>
            <p:cNvPr id="20535" name="AutoShape 8">
              <a:extLst>
                <a:ext uri="{FF2B5EF4-FFF2-40B4-BE49-F238E27FC236}">
                  <a16:creationId xmlns:a16="http://schemas.microsoft.com/office/drawing/2014/main" id="{6D4E3085-F562-2815-20D0-ACF83083BEDC}"/>
                </a:ext>
              </a:extLst>
            </p:cNvPr>
            <p:cNvCxnSpPr>
              <a:cxnSpLocks noChangeShapeType="1"/>
              <a:stCxn id="7" idx="1"/>
              <a:endCxn id="50" idx="11"/>
            </p:cNvCxnSpPr>
            <p:nvPr/>
          </p:nvCxnSpPr>
          <p:spPr bwMode="auto">
            <a:xfrm rot="10800000" flipV="1">
              <a:off x="1999" y="2211"/>
              <a:ext cx="2081" cy="603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48">
              <a:extLst>
                <a:ext uri="{FF2B5EF4-FFF2-40B4-BE49-F238E27FC236}">
                  <a16:creationId xmlns:a16="http://schemas.microsoft.com/office/drawing/2014/main" id="{426FA45E-FBB7-3C4E-6DED-ABA003F54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1248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>
                  <a:solidFill>
                    <a:srgbClr val="CC0000"/>
                  </a:solidFill>
                </a:rPr>
                <a:t>herramientas inferenciales</a:t>
              </a:r>
              <a:endParaRPr lang="es-ES" altLang="es-CL" sz="2000" b="1" kern="0">
                <a:solidFill>
                  <a:srgbClr val="CC0000"/>
                </a:solidFill>
              </a:endParaRPr>
            </a:p>
          </p:txBody>
        </p:sp>
      </p:grpSp>
      <p:grpSp>
        <p:nvGrpSpPr>
          <p:cNvPr id="12" name="Group 60">
            <a:extLst>
              <a:ext uri="{FF2B5EF4-FFF2-40B4-BE49-F238E27FC236}">
                <a16:creationId xmlns:a16="http://schemas.microsoft.com/office/drawing/2014/main" id="{34550586-027C-EE96-A2FF-3864650A0CE3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884238"/>
            <a:ext cx="3690938" cy="2133600"/>
            <a:chOff x="1728" y="522"/>
            <a:chExt cx="2325" cy="1344"/>
          </a:xfrm>
        </p:grpSpPr>
        <p:graphicFrame>
          <p:nvGraphicFramePr>
            <p:cNvPr id="20529" name="Object 4">
              <a:extLst>
                <a:ext uri="{FF2B5EF4-FFF2-40B4-BE49-F238E27FC236}">
                  <a16:creationId xmlns:a16="http://schemas.microsoft.com/office/drawing/2014/main" id="{B1D4C659-120C-836E-8A97-796B68BC55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954"/>
            <a:ext cx="900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3" imgW="3420701" imgH="3468986" progId="MS_ClipArt_Gallery.2">
                    <p:embed/>
                  </p:oleObj>
                </mc:Choice>
                <mc:Fallback>
                  <p:oleObj name="Imagen" r:id="rId3" imgW="3420701" imgH="3468986" progId="MS_ClipArt_Gallery.2">
                    <p:embed/>
                    <p:pic>
                      <p:nvPicPr>
                        <p:cNvPr id="20529" name="Object 4">
                          <a:extLst>
                            <a:ext uri="{FF2B5EF4-FFF2-40B4-BE49-F238E27FC236}">
                              <a16:creationId xmlns:a16="http://schemas.microsoft.com/office/drawing/2014/main" id="{B1D4C659-120C-836E-8A97-796B68BC5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954"/>
                          <a:ext cx="900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30" name="Group 57">
              <a:extLst>
                <a:ext uri="{FF2B5EF4-FFF2-40B4-BE49-F238E27FC236}">
                  <a16:creationId xmlns:a16="http://schemas.microsoft.com/office/drawing/2014/main" id="{3B95A81E-0022-BD9A-1FBD-1FA770879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522"/>
              <a:ext cx="2325" cy="1344"/>
              <a:chOff x="1728" y="336"/>
              <a:chExt cx="2325" cy="1344"/>
            </a:xfrm>
          </p:grpSpPr>
          <p:sp>
            <p:nvSpPr>
              <p:cNvPr id="15" name="AutoShape 5">
                <a:extLst>
                  <a:ext uri="{FF2B5EF4-FFF2-40B4-BE49-F238E27FC236}">
                    <a16:creationId xmlns:a16="http://schemas.microsoft.com/office/drawing/2014/main" id="{768D4299-1143-F7DF-3AA1-C46234119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6"/>
                <a:ext cx="691" cy="272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s-ES_tradnl" altLang="es-CL" sz="2000" b="1" kern="0">
                    <a:solidFill>
                      <a:srgbClr val="40458C"/>
                    </a:solidFill>
                  </a:rPr>
                  <a:t>DATOS</a:t>
                </a:r>
              </a:p>
            </p:txBody>
          </p:sp>
          <p:pic>
            <p:nvPicPr>
              <p:cNvPr id="20532" name="Picture 45">
                <a:extLst>
                  <a:ext uri="{FF2B5EF4-FFF2-40B4-BE49-F238E27FC236}">
                    <a16:creationId xmlns:a16="http://schemas.microsoft.com/office/drawing/2014/main" id="{7B112935-9947-4A15-ACD4-BE0BF013C2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" y="576"/>
                <a:ext cx="1077" cy="1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46">
                <a:extLst>
                  <a:ext uri="{FF2B5EF4-FFF2-40B4-BE49-F238E27FC236}">
                    <a16:creationId xmlns:a16="http://schemas.microsoft.com/office/drawing/2014/main" id="{B7AE0093-2368-AE2C-E772-7D8ABAE03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528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s-ES_tradnl" altLang="es-CL" sz="2000" b="1" kern="0">
                    <a:solidFill>
                      <a:srgbClr val="CC0000"/>
                    </a:solidFill>
                  </a:rPr>
                  <a:t>encuesta</a:t>
                </a:r>
                <a:endParaRPr lang="es-ES" altLang="es-CL" sz="2000" b="1" kern="0">
                  <a:solidFill>
                    <a:srgbClr val="CC0000"/>
                  </a:solidFill>
                </a:endParaRPr>
              </a:p>
            </p:txBody>
          </p:sp>
          <p:cxnSp>
            <p:nvCxnSpPr>
              <p:cNvPr id="20534" name="AutoShape 51">
                <a:extLst>
                  <a:ext uri="{FF2B5EF4-FFF2-40B4-BE49-F238E27FC236}">
                    <a16:creationId xmlns:a16="http://schemas.microsoft.com/office/drawing/2014/main" id="{5FD51283-501E-A1C5-6DAF-2744CD2A97C1}"/>
                  </a:ext>
                </a:extLst>
              </p:cNvPr>
              <p:cNvCxnSpPr>
                <a:cxnSpLocks noChangeShapeType="1"/>
                <a:stCxn id="20528" idx="3"/>
              </p:cNvCxnSpPr>
              <p:nvPr/>
            </p:nvCxnSpPr>
            <p:spPr bwMode="auto">
              <a:xfrm>
                <a:off x="2702" y="805"/>
                <a:ext cx="1056" cy="454"/>
              </a:xfrm>
              <a:prstGeom prst="curvedConnector3">
                <a:avLst>
                  <a:gd name="adj1" fmla="val 50000"/>
                </a:avLst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9" name="Group 56">
            <a:extLst>
              <a:ext uri="{FF2B5EF4-FFF2-40B4-BE49-F238E27FC236}">
                <a16:creationId xmlns:a16="http://schemas.microsoft.com/office/drawing/2014/main" id="{DEDF205A-6038-986A-2D9F-7FFD57669EBD}"/>
              </a:ext>
            </a:extLst>
          </p:cNvPr>
          <p:cNvGrpSpPr>
            <a:grpSpLocks/>
          </p:cNvGrpSpPr>
          <p:nvPr/>
        </p:nvGrpSpPr>
        <p:grpSpPr bwMode="auto">
          <a:xfrm>
            <a:off x="1698625" y="884238"/>
            <a:ext cx="2590800" cy="3273425"/>
            <a:chOff x="0" y="336"/>
            <a:chExt cx="1632" cy="2062"/>
          </a:xfrm>
        </p:grpSpPr>
        <p:cxnSp>
          <p:nvCxnSpPr>
            <p:cNvPr id="20526" name="AutoShape 49">
              <a:extLst>
                <a:ext uri="{FF2B5EF4-FFF2-40B4-BE49-F238E27FC236}">
                  <a16:creationId xmlns:a16="http://schemas.microsoft.com/office/drawing/2014/main" id="{A7FC2D59-07DF-9BF9-6556-304F3B0CE3C3}"/>
                </a:ext>
              </a:extLst>
            </p:cNvPr>
            <p:cNvCxnSpPr>
              <a:cxnSpLocks noChangeShapeType="1"/>
              <a:stCxn id="42" idx="53"/>
              <a:endCxn id="20528" idx="2"/>
            </p:cNvCxnSpPr>
            <p:nvPr/>
          </p:nvCxnSpPr>
          <p:spPr bwMode="auto">
            <a:xfrm flipH="1" flipV="1">
              <a:off x="816" y="1204"/>
              <a:ext cx="399" cy="1194"/>
            </a:xfrm>
            <a:prstGeom prst="curvedConnector4">
              <a:avLst>
                <a:gd name="adj1" fmla="val -36056"/>
                <a:gd name="adj2" fmla="val 50065"/>
              </a:avLst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 Box 50">
              <a:extLst>
                <a:ext uri="{FF2B5EF4-FFF2-40B4-BE49-F238E27FC236}">
                  <a16:creationId xmlns:a16="http://schemas.microsoft.com/office/drawing/2014/main" id="{55546100-510E-AFBB-6461-DE7C13928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18"/>
              <a:ext cx="1248" cy="4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>
                  <a:solidFill>
                    <a:srgbClr val="CC0000"/>
                  </a:solidFill>
                </a:rPr>
                <a:t>Selección de una muestra</a:t>
              </a:r>
              <a:endParaRPr lang="es-ES" altLang="es-CL" sz="2000" b="1" kern="0">
                <a:solidFill>
                  <a:srgbClr val="CC0000"/>
                </a:solidFill>
              </a:endParaRPr>
            </a:p>
          </p:txBody>
        </p:sp>
        <p:pic>
          <p:nvPicPr>
            <p:cNvPr id="20528" name="Picture 52">
              <a:extLst>
                <a:ext uri="{FF2B5EF4-FFF2-40B4-BE49-F238E27FC236}">
                  <a16:creationId xmlns:a16="http://schemas.microsoft.com/office/drawing/2014/main" id="{BB3ECD5B-9A1E-FDA8-F034-57BB954F2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6"/>
              <a:ext cx="1632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54">
            <a:extLst>
              <a:ext uri="{FF2B5EF4-FFF2-40B4-BE49-F238E27FC236}">
                <a16:creationId xmlns:a16="http://schemas.microsoft.com/office/drawing/2014/main" id="{060374A7-2C20-4533-5B33-911B36C3B87E}"/>
              </a:ext>
            </a:extLst>
          </p:cNvPr>
          <p:cNvGrpSpPr>
            <a:grpSpLocks/>
          </p:cNvGrpSpPr>
          <p:nvPr/>
        </p:nvGrpSpPr>
        <p:grpSpPr bwMode="auto">
          <a:xfrm>
            <a:off x="1698625" y="4084638"/>
            <a:ext cx="3200400" cy="1676400"/>
            <a:chOff x="0" y="2352"/>
            <a:chExt cx="2016" cy="1056"/>
          </a:xfrm>
        </p:grpSpPr>
        <p:grpSp>
          <p:nvGrpSpPr>
            <p:cNvPr id="20491" name="Group 10">
              <a:extLst>
                <a:ext uri="{FF2B5EF4-FFF2-40B4-BE49-F238E27FC236}">
                  <a16:creationId xmlns:a16="http://schemas.microsoft.com/office/drawing/2014/main" id="{3A7523F3-A6E0-683E-9173-B8915DCA1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352"/>
              <a:ext cx="1488" cy="1056"/>
              <a:chOff x="1008" y="3264"/>
              <a:chExt cx="1440" cy="1056"/>
            </a:xfrm>
          </p:grpSpPr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08EE115C-76EA-9501-1906-60D3634F4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264"/>
                <a:ext cx="1440" cy="1056"/>
              </a:xfrm>
              <a:prstGeom prst="rect">
                <a:avLst/>
              </a:prstGeom>
              <a:solidFill>
                <a:srgbClr val="EAEAEA">
                  <a:alpha val="50195"/>
                </a:srgbClr>
              </a:solidFill>
              <a:ln>
                <a:noFill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fontAlgn="auto" hangingPunct="1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s-CL" altLang="es-CL" sz="2400" ker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20494" name="Group 12">
                <a:extLst>
                  <a:ext uri="{FF2B5EF4-FFF2-40B4-BE49-F238E27FC236}">
                    <a16:creationId xmlns:a16="http://schemas.microsoft.com/office/drawing/2014/main" id="{0E1C3897-6F90-B4C4-409D-FB2E49E083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4120"/>
                <a:ext cx="451" cy="185"/>
                <a:chOff x="4417" y="1746"/>
                <a:chExt cx="918" cy="355"/>
              </a:xfrm>
            </p:grpSpPr>
            <p:sp>
              <p:nvSpPr>
                <p:cNvPr id="52" name="Freeform 13">
                  <a:extLst>
                    <a:ext uri="{FF2B5EF4-FFF2-40B4-BE49-F238E27FC236}">
                      <a16:creationId xmlns:a16="http://schemas.microsoft.com/office/drawing/2014/main" id="{56DC78AF-1418-EF5A-8A4C-3A7700633E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0" y="1838"/>
                  <a:ext cx="49" cy="81"/>
                </a:xfrm>
                <a:custGeom>
                  <a:avLst/>
                  <a:gdLst>
                    <a:gd name="T0" fmla="*/ 49 w 49"/>
                    <a:gd name="T1" fmla="*/ 54 h 80"/>
                    <a:gd name="T2" fmla="*/ 44 w 49"/>
                    <a:gd name="T3" fmla="*/ 0 h 80"/>
                    <a:gd name="T4" fmla="*/ 12 w 49"/>
                    <a:gd name="T5" fmla="*/ 0 h 80"/>
                    <a:gd name="T6" fmla="*/ 0 w 49"/>
                    <a:gd name="T7" fmla="*/ 17 h 80"/>
                    <a:gd name="T8" fmla="*/ 20 w 49"/>
                    <a:gd name="T9" fmla="*/ 75 h 80"/>
                    <a:gd name="T10" fmla="*/ 35 w 49"/>
                    <a:gd name="T11" fmla="*/ 80 h 80"/>
                    <a:gd name="T12" fmla="*/ 49 w 49"/>
                    <a:gd name="T13" fmla="*/ 54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80">
                      <a:moveTo>
                        <a:pt x="49" y="54"/>
                      </a:moveTo>
                      <a:lnTo>
                        <a:pt x="44" y="0"/>
                      </a:lnTo>
                      <a:lnTo>
                        <a:pt x="12" y="0"/>
                      </a:lnTo>
                      <a:lnTo>
                        <a:pt x="0" y="17"/>
                      </a:lnTo>
                      <a:lnTo>
                        <a:pt x="20" y="75"/>
                      </a:lnTo>
                      <a:lnTo>
                        <a:pt x="35" y="80"/>
                      </a:lnTo>
                      <a:lnTo>
                        <a:pt x="49" y="54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3" name="Freeform 14">
                  <a:extLst>
                    <a:ext uri="{FF2B5EF4-FFF2-40B4-BE49-F238E27FC236}">
                      <a16:creationId xmlns:a16="http://schemas.microsoft.com/office/drawing/2014/main" id="{4B83E592-E4A8-98A2-7088-2CF05DEF4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6" y="1746"/>
                  <a:ext cx="79" cy="88"/>
                </a:xfrm>
                <a:custGeom>
                  <a:avLst/>
                  <a:gdLst>
                    <a:gd name="T0" fmla="*/ 74 w 79"/>
                    <a:gd name="T1" fmla="*/ 49 h 89"/>
                    <a:gd name="T2" fmla="*/ 79 w 79"/>
                    <a:gd name="T3" fmla="*/ 0 h 89"/>
                    <a:gd name="T4" fmla="*/ 63 w 79"/>
                    <a:gd name="T5" fmla="*/ 4 h 89"/>
                    <a:gd name="T6" fmla="*/ 61 w 79"/>
                    <a:gd name="T7" fmla="*/ 21 h 89"/>
                    <a:gd name="T8" fmla="*/ 12 w 79"/>
                    <a:gd name="T9" fmla="*/ 35 h 89"/>
                    <a:gd name="T10" fmla="*/ 0 w 79"/>
                    <a:gd name="T11" fmla="*/ 84 h 89"/>
                    <a:gd name="T12" fmla="*/ 27 w 79"/>
                    <a:gd name="T13" fmla="*/ 89 h 89"/>
                    <a:gd name="T14" fmla="*/ 38 w 79"/>
                    <a:gd name="T15" fmla="*/ 66 h 89"/>
                    <a:gd name="T16" fmla="*/ 74 w 79"/>
                    <a:gd name="T17" fmla="*/ 49 h 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79" h="89">
                      <a:moveTo>
                        <a:pt x="74" y="49"/>
                      </a:moveTo>
                      <a:lnTo>
                        <a:pt x="79" y="0"/>
                      </a:lnTo>
                      <a:lnTo>
                        <a:pt x="63" y="4"/>
                      </a:lnTo>
                      <a:lnTo>
                        <a:pt x="61" y="21"/>
                      </a:lnTo>
                      <a:lnTo>
                        <a:pt x="12" y="35"/>
                      </a:lnTo>
                      <a:lnTo>
                        <a:pt x="0" y="84"/>
                      </a:lnTo>
                      <a:lnTo>
                        <a:pt x="27" y="89"/>
                      </a:lnTo>
                      <a:lnTo>
                        <a:pt x="38" y="66"/>
                      </a:lnTo>
                      <a:lnTo>
                        <a:pt x="74" y="49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4" name="Freeform 15">
                  <a:extLst>
                    <a:ext uri="{FF2B5EF4-FFF2-40B4-BE49-F238E27FC236}">
                      <a16:creationId xmlns:a16="http://schemas.microsoft.com/office/drawing/2014/main" id="{C672E221-4A92-76BA-0E94-870EC313E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2" y="1978"/>
                  <a:ext cx="49" cy="40"/>
                </a:xfrm>
                <a:custGeom>
                  <a:avLst/>
                  <a:gdLst>
                    <a:gd name="T0" fmla="*/ 49 w 49"/>
                    <a:gd name="T1" fmla="*/ 16 h 41"/>
                    <a:gd name="T2" fmla="*/ 17 w 49"/>
                    <a:gd name="T3" fmla="*/ 0 h 41"/>
                    <a:gd name="T4" fmla="*/ 0 w 49"/>
                    <a:gd name="T5" fmla="*/ 14 h 41"/>
                    <a:gd name="T6" fmla="*/ 14 w 49"/>
                    <a:gd name="T7" fmla="*/ 41 h 41"/>
                    <a:gd name="T8" fmla="*/ 40 w 49"/>
                    <a:gd name="T9" fmla="*/ 41 h 41"/>
                    <a:gd name="T10" fmla="*/ 49 w 49"/>
                    <a:gd name="T11" fmla="*/ 16 h 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41">
                      <a:moveTo>
                        <a:pt x="49" y="16"/>
                      </a:moveTo>
                      <a:lnTo>
                        <a:pt x="17" y="0"/>
                      </a:lnTo>
                      <a:lnTo>
                        <a:pt x="0" y="14"/>
                      </a:lnTo>
                      <a:lnTo>
                        <a:pt x="14" y="41"/>
                      </a:lnTo>
                      <a:lnTo>
                        <a:pt x="40" y="41"/>
                      </a:lnTo>
                      <a:lnTo>
                        <a:pt x="49" y="16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" name="Freeform 16">
                  <a:extLst>
                    <a:ext uri="{FF2B5EF4-FFF2-40B4-BE49-F238E27FC236}">
                      <a16:creationId xmlns:a16="http://schemas.microsoft.com/office/drawing/2014/main" id="{E7FE018F-A806-0C78-5532-CD70A51D98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2057"/>
                  <a:ext cx="63" cy="44"/>
                </a:xfrm>
                <a:custGeom>
                  <a:avLst/>
                  <a:gdLst>
                    <a:gd name="T0" fmla="*/ 39 w 63"/>
                    <a:gd name="T1" fmla="*/ 45 h 45"/>
                    <a:gd name="T2" fmla="*/ 63 w 63"/>
                    <a:gd name="T3" fmla="*/ 3 h 45"/>
                    <a:gd name="T4" fmla="*/ 41 w 63"/>
                    <a:gd name="T5" fmla="*/ 0 h 45"/>
                    <a:gd name="T6" fmla="*/ 29 w 63"/>
                    <a:gd name="T7" fmla="*/ 13 h 45"/>
                    <a:gd name="T8" fmla="*/ 8 w 63"/>
                    <a:gd name="T9" fmla="*/ 13 h 45"/>
                    <a:gd name="T10" fmla="*/ 0 w 63"/>
                    <a:gd name="T11" fmla="*/ 26 h 45"/>
                    <a:gd name="T12" fmla="*/ 39 w 63"/>
                    <a:gd name="T13" fmla="*/ 45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3" h="45">
                      <a:moveTo>
                        <a:pt x="39" y="45"/>
                      </a:moveTo>
                      <a:lnTo>
                        <a:pt x="63" y="3"/>
                      </a:lnTo>
                      <a:lnTo>
                        <a:pt x="41" y="0"/>
                      </a:lnTo>
                      <a:lnTo>
                        <a:pt x="29" y="13"/>
                      </a:lnTo>
                      <a:lnTo>
                        <a:pt x="8" y="13"/>
                      </a:lnTo>
                      <a:lnTo>
                        <a:pt x="0" y="26"/>
                      </a:lnTo>
                      <a:lnTo>
                        <a:pt x="39" y="45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Freeform 17">
                  <a:extLst>
                    <a:ext uri="{FF2B5EF4-FFF2-40B4-BE49-F238E27FC236}">
                      <a16:creationId xmlns:a16="http://schemas.microsoft.com/office/drawing/2014/main" id="{8538540D-82DF-9F92-0241-B4D99DE99E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2" y="1988"/>
                  <a:ext cx="87" cy="92"/>
                </a:xfrm>
                <a:custGeom>
                  <a:avLst/>
                  <a:gdLst>
                    <a:gd name="T0" fmla="*/ 88 w 88"/>
                    <a:gd name="T1" fmla="*/ 77 h 93"/>
                    <a:gd name="T2" fmla="*/ 81 w 88"/>
                    <a:gd name="T3" fmla="*/ 11 h 93"/>
                    <a:gd name="T4" fmla="*/ 24 w 88"/>
                    <a:gd name="T5" fmla="*/ 0 h 93"/>
                    <a:gd name="T6" fmla="*/ 19 w 88"/>
                    <a:gd name="T7" fmla="*/ 28 h 93"/>
                    <a:gd name="T8" fmla="*/ 0 w 88"/>
                    <a:gd name="T9" fmla="*/ 35 h 93"/>
                    <a:gd name="T10" fmla="*/ 7 w 88"/>
                    <a:gd name="T11" fmla="*/ 80 h 93"/>
                    <a:gd name="T12" fmla="*/ 43 w 88"/>
                    <a:gd name="T13" fmla="*/ 93 h 93"/>
                    <a:gd name="T14" fmla="*/ 88 w 88"/>
                    <a:gd name="T15" fmla="*/ 77 h 9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8" h="93">
                      <a:moveTo>
                        <a:pt x="88" y="77"/>
                      </a:moveTo>
                      <a:lnTo>
                        <a:pt x="81" y="11"/>
                      </a:lnTo>
                      <a:lnTo>
                        <a:pt x="24" y="0"/>
                      </a:lnTo>
                      <a:lnTo>
                        <a:pt x="19" y="28"/>
                      </a:lnTo>
                      <a:lnTo>
                        <a:pt x="0" y="35"/>
                      </a:lnTo>
                      <a:lnTo>
                        <a:pt x="7" y="80"/>
                      </a:lnTo>
                      <a:lnTo>
                        <a:pt x="43" y="93"/>
                      </a:lnTo>
                      <a:lnTo>
                        <a:pt x="88" y="77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" name="Freeform 18">
                  <a:extLst>
                    <a:ext uri="{FF2B5EF4-FFF2-40B4-BE49-F238E27FC236}">
                      <a16:creationId xmlns:a16="http://schemas.microsoft.com/office/drawing/2014/main" id="{381EB3E5-46C4-9A38-BB86-7A651A028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7" y="1905"/>
                  <a:ext cx="136" cy="119"/>
                </a:xfrm>
                <a:custGeom>
                  <a:avLst/>
                  <a:gdLst>
                    <a:gd name="T0" fmla="*/ 72 w 135"/>
                    <a:gd name="T1" fmla="*/ 114 h 119"/>
                    <a:gd name="T2" fmla="*/ 97 w 135"/>
                    <a:gd name="T3" fmla="*/ 84 h 119"/>
                    <a:gd name="T4" fmla="*/ 110 w 135"/>
                    <a:gd name="T5" fmla="*/ 40 h 119"/>
                    <a:gd name="T6" fmla="*/ 135 w 135"/>
                    <a:gd name="T7" fmla="*/ 11 h 119"/>
                    <a:gd name="T8" fmla="*/ 112 w 135"/>
                    <a:gd name="T9" fmla="*/ 0 h 119"/>
                    <a:gd name="T10" fmla="*/ 82 w 135"/>
                    <a:gd name="T11" fmla="*/ 26 h 119"/>
                    <a:gd name="T12" fmla="*/ 0 w 135"/>
                    <a:gd name="T13" fmla="*/ 43 h 119"/>
                    <a:gd name="T14" fmla="*/ 40 w 135"/>
                    <a:gd name="T15" fmla="*/ 119 h 119"/>
                    <a:gd name="T16" fmla="*/ 72 w 135"/>
                    <a:gd name="T17" fmla="*/ 114 h 11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5" h="119">
                      <a:moveTo>
                        <a:pt x="72" y="114"/>
                      </a:moveTo>
                      <a:lnTo>
                        <a:pt x="97" y="84"/>
                      </a:lnTo>
                      <a:lnTo>
                        <a:pt x="110" y="40"/>
                      </a:lnTo>
                      <a:lnTo>
                        <a:pt x="135" y="11"/>
                      </a:lnTo>
                      <a:lnTo>
                        <a:pt x="112" y="0"/>
                      </a:lnTo>
                      <a:lnTo>
                        <a:pt x="82" y="26"/>
                      </a:lnTo>
                      <a:lnTo>
                        <a:pt x="0" y="43"/>
                      </a:lnTo>
                      <a:lnTo>
                        <a:pt x="40" y="119"/>
                      </a:lnTo>
                      <a:lnTo>
                        <a:pt x="72" y="114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8" name="Freeform 19">
                  <a:extLst>
                    <a:ext uri="{FF2B5EF4-FFF2-40B4-BE49-F238E27FC236}">
                      <a16:creationId xmlns:a16="http://schemas.microsoft.com/office/drawing/2014/main" id="{A59DB755-4B4C-EC72-878D-3B47A2181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1853"/>
                  <a:ext cx="128" cy="159"/>
                </a:xfrm>
                <a:custGeom>
                  <a:avLst/>
                  <a:gdLst>
                    <a:gd name="T0" fmla="*/ 109 w 129"/>
                    <a:gd name="T1" fmla="*/ 122 h 160"/>
                    <a:gd name="T2" fmla="*/ 129 w 129"/>
                    <a:gd name="T3" fmla="*/ 51 h 160"/>
                    <a:gd name="T4" fmla="*/ 122 w 129"/>
                    <a:gd name="T5" fmla="*/ 0 h 160"/>
                    <a:gd name="T6" fmla="*/ 97 w 129"/>
                    <a:gd name="T7" fmla="*/ 2 h 160"/>
                    <a:gd name="T8" fmla="*/ 66 w 129"/>
                    <a:gd name="T9" fmla="*/ 67 h 160"/>
                    <a:gd name="T10" fmla="*/ 52 w 129"/>
                    <a:gd name="T11" fmla="*/ 119 h 160"/>
                    <a:gd name="T12" fmla="*/ 35 w 129"/>
                    <a:gd name="T13" fmla="*/ 140 h 160"/>
                    <a:gd name="T14" fmla="*/ 0 w 129"/>
                    <a:gd name="T15" fmla="*/ 153 h 160"/>
                    <a:gd name="T16" fmla="*/ 37 w 129"/>
                    <a:gd name="T17" fmla="*/ 160 h 160"/>
                    <a:gd name="T18" fmla="*/ 66 w 129"/>
                    <a:gd name="T19" fmla="*/ 125 h 160"/>
                    <a:gd name="T20" fmla="*/ 109 w 129"/>
                    <a:gd name="T21" fmla="*/ 122 h 16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60">
                      <a:moveTo>
                        <a:pt x="109" y="122"/>
                      </a:moveTo>
                      <a:lnTo>
                        <a:pt x="129" y="51"/>
                      </a:lnTo>
                      <a:lnTo>
                        <a:pt x="122" y="0"/>
                      </a:lnTo>
                      <a:lnTo>
                        <a:pt x="97" y="2"/>
                      </a:lnTo>
                      <a:lnTo>
                        <a:pt x="66" y="67"/>
                      </a:lnTo>
                      <a:lnTo>
                        <a:pt x="52" y="119"/>
                      </a:lnTo>
                      <a:lnTo>
                        <a:pt x="35" y="140"/>
                      </a:lnTo>
                      <a:lnTo>
                        <a:pt x="0" y="153"/>
                      </a:lnTo>
                      <a:lnTo>
                        <a:pt x="37" y="160"/>
                      </a:lnTo>
                      <a:lnTo>
                        <a:pt x="66" y="125"/>
                      </a:lnTo>
                      <a:lnTo>
                        <a:pt x="109" y="122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28" name="Freeform 20">
                <a:extLst>
                  <a:ext uri="{FF2B5EF4-FFF2-40B4-BE49-F238E27FC236}">
                    <a16:creationId xmlns:a16="http://schemas.microsoft.com/office/drawing/2014/main" id="{E6BB3B2E-63E8-D408-366B-33E8CD8B94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08" y="4095"/>
                <a:ext cx="496" cy="225"/>
              </a:xfrm>
              <a:custGeom>
                <a:avLst/>
                <a:gdLst>
                  <a:gd name="T0" fmla="*/ 0 w 1051"/>
                  <a:gd name="T1" fmla="*/ 108 h 468"/>
                  <a:gd name="T2" fmla="*/ 0 w 1051"/>
                  <a:gd name="T3" fmla="*/ 38 h 468"/>
                  <a:gd name="T4" fmla="*/ 28 w 1051"/>
                  <a:gd name="T5" fmla="*/ 0 h 468"/>
                  <a:gd name="T6" fmla="*/ 234 w 1051"/>
                  <a:gd name="T7" fmla="*/ 0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51" h="468">
                    <a:moveTo>
                      <a:pt x="0" y="468"/>
                    </a:moveTo>
                    <a:lnTo>
                      <a:pt x="0" y="164"/>
                    </a:lnTo>
                    <a:lnTo>
                      <a:pt x="127" y="0"/>
                    </a:lnTo>
                    <a:lnTo>
                      <a:pt x="1051" y="0"/>
                    </a:lnTo>
                  </a:path>
                </a:pathLst>
              </a:custGeom>
              <a:noFill/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1978F86B-D634-8FEF-A6CF-72A3066B1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2" y="3589"/>
                <a:ext cx="127" cy="143"/>
              </a:xfrm>
              <a:custGeom>
                <a:avLst/>
                <a:gdLst>
                  <a:gd name="T0" fmla="*/ 0 w 258"/>
                  <a:gd name="T1" fmla="*/ 59 h 273"/>
                  <a:gd name="T2" fmla="*/ 1 w 258"/>
                  <a:gd name="T3" fmla="*/ 49 h 273"/>
                  <a:gd name="T4" fmla="*/ 9 w 258"/>
                  <a:gd name="T5" fmla="*/ 43 h 273"/>
                  <a:gd name="T6" fmla="*/ 8 w 258"/>
                  <a:gd name="T7" fmla="*/ 39 h 273"/>
                  <a:gd name="T8" fmla="*/ 17 w 258"/>
                  <a:gd name="T9" fmla="*/ 29 h 273"/>
                  <a:gd name="T10" fmla="*/ 19 w 258"/>
                  <a:gd name="T11" fmla="*/ 23 h 273"/>
                  <a:gd name="T12" fmla="*/ 24 w 258"/>
                  <a:gd name="T13" fmla="*/ 23 h 273"/>
                  <a:gd name="T14" fmla="*/ 24 w 258"/>
                  <a:gd name="T15" fmla="*/ 19 h 273"/>
                  <a:gd name="T16" fmla="*/ 36 w 258"/>
                  <a:gd name="T17" fmla="*/ 5 h 273"/>
                  <a:gd name="T18" fmla="*/ 42 w 258"/>
                  <a:gd name="T19" fmla="*/ 0 h 273"/>
                  <a:gd name="T20" fmla="*/ 48 w 258"/>
                  <a:gd name="T21" fmla="*/ 7 h 273"/>
                  <a:gd name="T22" fmla="*/ 47 w 258"/>
                  <a:gd name="T23" fmla="*/ 11 h 273"/>
                  <a:gd name="T24" fmla="*/ 46 w 258"/>
                  <a:gd name="T25" fmla="*/ 15 h 273"/>
                  <a:gd name="T26" fmla="*/ 51 w 258"/>
                  <a:gd name="T27" fmla="*/ 34 h 273"/>
                  <a:gd name="T28" fmla="*/ 55 w 258"/>
                  <a:gd name="T29" fmla="*/ 35 h 273"/>
                  <a:gd name="T30" fmla="*/ 59 w 258"/>
                  <a:gd name="T31" fmla="*/ 56 h 273"/>
                  <a:gd name="T32" fmla="*/ 63 w 258"/>
                  <a:gd name="T33" fmla="*/ 59 h 273"/>
                  <a:gd name="T34" fmla="*/ 63 w 258"/>
                  <a:gd name="T35" fmla="*/ 63 h 273"/>
                  <a:gd name="T36" fmla="*/ 57 w 258"/>
                  <a:gd name="T37" fmla="*/ 65 h 273"/>
                  <a:gd name="T38" fmla="*/ 59 w 258"/>
                  <a:gd name="T39" fmla="*/ 68 h 273"/>
                  <a:gd name="T40" fmla="*/ 50 w 258"/>
                  <a:gd name="T41" fmla="*/ 65 h 273"/>
                  <a:gd name="T42" fmla="*/ 39 w 258"/>
                  <a:gd name="T43" fmla="*/ 75 h 273"/>
                  <a:gd name="T44" fmla="*/ 37 w 258"/>
                  <a:gd name="T45" fmla="*/ 71 h 273"/>
                  <a:gd name="T46" fmla="*/ 40 w 258"/>
                  <a:gd name="T47" fmla="*/ 67 h 273"/>
                  <a:gd name="T48" fmla="*/ 40 w 258"/>
                  <a:gd name="T49" fmla="*/ 63 h 273"/>
                  <a:gd name="T50" fmla="*/ 28 w 258"/>
                  <a:gd name="T51" fmla="*/ 61 h 273"/>
                  <a:gd name="T52" fmla="*/ 17 w 258"/>
                  <a:gd name="T53" fmla="*/ 53 h 273"/>
                  <a:gd name="T54" fmla="*/ 10 w 258"/>
                  <a:gd name="T55" fmla="*/ 57 h 273"/>
                  <a:gd name="T56" fmla="*/ 0 w 258"/>
                  <a:gd name="T57" fmla="*/ 59 h 27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58" h="273">
                    <a:moveTo>
                      <a:pt x="0" y="215"/>
                    </a:moveTo>
                    <a:lnTo>
                      <a:pt x="4" y="178"/>
                    </a:lnTo>
                    <a:lnTo>
                      <a:pt x="37" y="156"/>
                    </a:lnTo>
                    <a:lnTo>
                      <a:pt x="32" y="141"/>
                    </a:lnTo>
                    <a:lnTo>
                      <a:pt x="71" y="105"/>
                    </a:lnTo>
                    <a:lnTo>
                      <a:pt x="78" y="83"/>
                    </a:lnTo>
                    <a:lnTo>
                      <a:pt x="97" y="83"/>
                    </a:lnTo>
                    <a:lnTo>
                      <a:pt x="99" y="70"/>
                    </a:lnTo>
                    <a:lnTo>
                      <a:pt x="149" y="20"/>
                    </a:lnTo>
                    <a:lnTo>
                      <a:pt x="172" y="0"/>
                    </a:lnTo>
                    <a:lnTo>
                      <a:pt x="199" y="26"/>
                    </a:lnTo>
                    <a:lnTo>
                      <a:pt x="194" y="41"/>
                    </a:lnTo>
                    <a:lnTo>
                      <a:pt x="190" y="55"/>
                    </a:lnTo>
                    <a:lnTo>
                      <a:pt x="210" y="123"/>
                    </a:lnTo>
                    <a:lnTo>
                      <a:pt x="226" y="127"/>
                    </a:lnTo>
                    <a:lnTo>
                      <a:pt x="241" y="202"/>
                    </a:lnTo>
                    <a:lnTo>
                      <a:pt x="258" y="215"/>
                    </a:lnTo>
                    <a:lnTo>
                      <a:pt x="258" y="229"/>
                    </a:lnTo>
                    <a:lnTo>
                      <a:pt x="236" y="236"/>
                    </a:lnTo>
                    <a:lnTo>
                      <a:pt x="241" y="248"/>
                    </a:lnTo>
                    <a:lnTo>
                      <a:pt x="208" y="236"/>
                    </a:lnTo>
                    <a:lnTo>
                      <a:pt x="160" y="273"/>
                    </a:lnTo>
                    <a:lnTo>
                      <a:pt x="154" y="259"/>
                    </a:lnTo>
                    <a:lnTo>
                      <a:pt x="167" y="244"/>
                    </a:lnTo>
                    <a:lnTo>
                      <a:pt x="165" y="229"/>
                    </a:lnTo>
                    <a:lnTo>
                      <a:pt x="116" y="221"/>
                    </a:lnTo>
                    <a:lnTo>
                      <a:pt x="69" y="192"/>
                    </a:lnTo>
                    <a:lnTo>
                      <a:pt x="40" y="208"/>
                    </a:lnTo>
                    <a:lnTo>
                      <a:pt x="0" y="215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Freeform 22">
                <a:extLst>
                  <a:ext uri="{FF2B5EF4-FFF2-40B4-BE49-F238E27FC236}">
                    <a16:creationId xmlns:a16="http://schemas.microsoft.com/office/drawing/2014/main" id="{F876A406-447A-9335-5410-7CE8A4CA4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" y="3667"/>
                <a:ext cx="255" cy="294"/>
              </a:xfrm>
              <a:custGeom>
                <a:avLst/>
                <a:gdLst>
                  <a:gd name="T0" fmla="*/ 39 w 513"/>
                  <a:gd name="T1" fmla="*/ 10 h 564"/>
                  <a:gd name="T2" fmla="*/ 44 w 513"/>
                  <a:gd name="T3" fmla="*/ 13 h 564"/>
                  <a:gd name="T4" fmla="*/ 53 w 513"/>
                  <a:gd name="T5" fmla="*/ 5 h 564"/>
                  <a:gd name="T6" fmla="*/ 62 w 513"/>
                  <a:gd name="T7" fmla="*/ 0 h 564"/>
                  <a:gd name="T8" fmla="*/ 75 w 513"/>
                  <a:gd name="T9" fmla="*/ 9 h 564"/>
                  <a:gd name="T10" fmla="*/ 83 w 513"/>
                  <a:gd name="T11" fmla="*/ 10 h 564"/>
                  <a:gd name="T12" fmla="*/ 94 w 513"/>
                  <a:gd name="T13" fmla="*/ 12 h 564"/>
                  <a:gd name="T14" fmla="*/ 96 w 513"/>
                  <a:gd name="T15" fmla="*/ 22 h 564"/>
                  <a:gd name="T16" fmla="*/ 94 w 513"/>
                  <a:gd name="T17" fmla="*/ 29 h 564"/>
                  <a:gd name="T18" fmla="*/ 104 w 513"/>
                  <a:gd name="T19" fmla="*/ 43 h 564"/>
                  <a:gd name="T20" fmla="*/ 102 w 513"/>
                  <a:gd name="T21" fmla="*/ 50 h 564"/>
                  <a:gd name="T22" fmla="*/ 108 w 513"/>
                  <a:gd name="T23" fmla="*/ 58 h 564"/>
                  <a:gd name="T24" fmla="*/ 114 w 513"/>
                  <a:gd name="T25" fmla="*/ 66 h 564"/>
                  <a:gd name="T26" fmla="*/ 124 w 513"/>
                  <a:gd name="T27" fmla="*/ 67 h 564"/>
                  <a:gd name="T28" fmla="*/ 122 w 513"/>
                  <a:gd name="T29" fmla="*/ 76 h 564"/>
                  <a:gd name="T30" fmla="*/ 111 w 513"/>
                  <a:gd name="T31" fmla="*/ 82 h 564"/>
                  <a:gd name="T32" fmla="*/ 112 w 513"/>
                  <a:gd name="T33" fmla="*/ 92 h 564"/>
                  <a:gd name="T34" fmla="*/ 108 w 513"/>
                  <a:gd name="T35" fmla="*/ 102 h 564"/>
                  <a:gd name="T36" fmla="*/ 100 w 513"/>
                  <a:gd name="T37" fmla="*/ 104 h 564"/>
                  <a:gd name="T38" fmla="*/ 98 w 513"/>
                  <a:gd name="T39" fmla="*/ 111 h 564"/>
                  <a:gd name="T40" fmla="*/ 84 w 513"/>
                  <a:gd name="T41" fmla="*/ 121 h 564"/>
                  <a:gd name="T42" fmla="*/ 85 w 513"/>
                  <a:gd name="T43" fmla="*/ 134 h 564"/>
                  <a:gd name="T44" fmla="*/ 75 w 513"/>
                  <a:gd name="T45" fmla="*/ 135 h 564"/>
                  <a:gd name="T46" fmla="*/ 67 w 513"/>
                  <a:gd name="T47" fmla="*/ 142 h 564"/>
                  <a:gd name="T48" fmla="*/ 67 w 513"/>
                  <a:gd name="T49" fmla="*/ 151 h 564"/>
                  <a:gd name="T50" fmla="*/ 60 w 513"/>
                  <a:gd name="T51" fmla="*/ 152 h 564"/>
                  <a:gd name="T52" fmla="*/ 48 w 513"/>
                  <a:gd name="T53" fmla="*/ 148 h 564"/>
                  <a:gd name="T54" fmla="*/ 28 w 513"/>
                  <a:gd name="T55" fmla="*/ 133 h 564"/>
                  <a:gd name="T56" fmla="*/ 19 w 513"/>
                  <a:gd name="T57" fmla="*/ 133 h 564"/>
                  <a:gd name="T58" fmla="*/ 17 w 513"/>
                  <a:gd name="T59" fmla="*/ 132 h 564"/>
                  <a:gd name="T60" fmla="*/ 14 w 513"/>
                  <a:gd name="T61" fmla="*/ 127 h 564"/>
                  <a:gd name="T62" fmla="*/ 8 w 513"/>
                  <a:gd name="T63" fmla="*/ 119 h 564"/>
                  <a:gd name="T64" fmla="*/ 4 w 513"/>
                  <a:gd name="T65" fmla="*/ 112 h 564"/>
                  <a:gd name="T66" fmla="*/ 10 w 513"/>
                  <a:gd name="T67" fmla="*/ 101 h 564"/>
                  <a:gd name="T68" fmla="*/ 16 w 513"/>
                  <a:gd name="T69" fmla="*/ 91 h 564"/>
                  <a:gd name="T70" fmla="*/ 20 w 513"/>
                  <a:gd name="T71" fmla="*/ 85 h 564"/>
                  <a:gd name="T72" fmla="*/ 19 w 513"/>
                  <a:gd name="T73" fmla="*/ 76 h 564"/>
                  <a:gd name="T74" fmla="*/ 14 w 513"/>
                  <a:gd name="T75" fmla="*/ 72 h 564"/>
                  <a:gd name="T76" fmla="*/ 13 w 513"/>
                  <a:gd name="T77" fmla="*/ 63 h 564"/>
                  <a:gd name="T78" fmla="*/ 8 w 513"/>
                  <a:gd name="T79" fmla="*/ 55 h 564"/>
                  <a:gd name="T80" fmla="*/ 4 w 513"/>
                  <a:gd name="T81" fmla="*/ 48 h 564"/>
                  <a:gd name="T82" fmla="*/ 0 w 513"/>
                  <a:gd name="T83" fmla="*/ 42 h 564"/>
                  <a:gd name="T84" fmla="*/ 25 w 513"/>
                  <a:gd name="T85" fmla="*/ 33 h 564"/>
                  <a:gd name="T86" fmla="*/ 29 w 513"/>
                  <a:gd name="T87" fmla="*/ 31 h 564"/>
                  <a:gd name="T88" fmla="*/ 32 w 513"/>
                  <a:gd name="T89" fmla="*/ 22 h 56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513" h="564">
                    <a:moveTo>
                      <a:pt x="128" y="53"/>
                    </a:moveTo>
                    <a:lnTo>
                      <a:pt x="160" y="38"/>
                    </a:lnTo>
                    <a:lnTo>
                      <a:pt x="177" y="51"/>
                    </a:lnTo>
                    <a:lnTo>
                      <a:pt x="181" y="47"/>
                    </a:lnTo>
                    <a:lnTo>
                      <a:pt x="195" y="24"/>
                    </a:lnTo>
                    <a:lnTo>
                      <a:pt x="219" y="18"/>
                    </a:lnTo>
                    <a:lnTo>
                      <a:pt x="243" y="0"/>
                    </a:lnTo>
                    <a:lnTo>
                      <a:pt x="259" y="0"/>
                    </a:lnTo>
                    <a:lnTo>
                      <a:pt x="292" y="38"/>
                    </a:lnTo>
                    <a:lnTo>
                      <a:pt x="312" y="34"/>
                    </a:lnTo>
                    <a:lnTo>
                      <a:pt x="326" y="43"/>
                    </a:lnTo>
                    <a:lnTo>
                      <a:pt x="344" y="38"/>
                    </a:lnTo>
                    <a:lnTo>
                      <a:pt x="363" y="57"/>
                    </a:lnTo>
                    <a:lnTo>
                      <a:pt x="388" y="45"/>
                    </a:lnTo>
                    <a:lnTo>
                      <a:pt x="397" y="51"/>
                    </a:lnTo>
                    <a:lnTo>
                      <a:pt x="399" y="80"/>
                    </a:lnTo>
                    <a:lnTo>
                      <a:pt x="405" y="91"/>
                    </a:lnTo>
                    <a:lnTo>
                      <a:pt x="388" y="108"/>
                    </a:lnTo>
                    <a:lnTo>
                      <a:pt x="390" y="120"/>
                    </a:lnTo>
                    <a:lnTo>
                      <a:pt x="432" y="160"/>
                    </a:lnTo>
                    <a:lnTo>
                      <a:pt x="438" y="166"/>
                    </a:lnTo>
                    <a:lnTo>
                      <a:pt x="422" y="182"/>
                    </a:lnTo>
                    <a:lnTo>
                      <a:pt x="432" y="198"/>
                    </a:lnTo>
                    <a:lnTo>
                      <a:pt x="447" y="212"/>
                    </a:lnTo>
                    <a:lnTo>
                      <a:pt x="456" y="244"/>
                    </a:lnTo>
                    <a:lnTo>
                      <a:pt x="472" y="244"/>
                    </a:lnTo>
                    <a:lnTo>
                      <a:pt x="504" y="237"/>
                    </a:lnTo>
                    <a:lnTo>
                      <a:pt x="513" y="246"/>
                    </a:lnTo>
                    <a:lnTo>
                      <a:pt x="511" y="270"/>
                    </a:lnTo>
                    <a:lnTo>
                      <a:pt x="506" y="279"/>
                    </a:lnTo>
                    <a:lnTo>
                      <a:pt x="484" y="285"/>
                    </a:lnTo>
                    <a:lnTo>
                      <a:pt x="458" y="303"/>
                    </a:lnTo>
                    <a:lnTo>
                      <a:pt x="458" y="323"/>
                    </a:lnTo>
                    <a:lnTo>
                      <a:pt x="464" y="340"/>
                    </a:lnTo>
                    <a:lnTo>
                      <a:pt x="447" y="363"/>
                    </a:lnTo>
                    <a:lnTo>
                      <a:pt x="447" y="374"/>
                    </a:lnTo>
                    <a:lnTo>
                      <a:pt x="436" y="386"/>
                    </a:lnTo>
                    <a:lnTo>
                      <a:pt x="416" y="384"/>
                    </a:lnTo>
                    <a:lnTo>
                      <a:pt x="407" y="393"/>
                    </a:lnTo>
                    <a:lnTo>
                      <a:pt x="407" y="407"/>
                    </a:lnTo>
                    <a:lnTo>
                      <a:pt x="372" y="420"/>
                    </a:lnTo>
                    <a:lnTo>
                      <a:pt x="348" y="446"/>
                    </a:lnTo>
                    <a:lnTo>
                      <a:pt x="346" y="462"/>
                    </a:lnTo>
                    <a:lnTo>
                      <a:pt x="354" y="494"/>
                    </a:lnTo>
                    <a:lnTo>
                      <a:pt x="335" y="514"/>
                    </a:lnTo>
                    <a:lnTo>
                      <a:pt x="312" y="496"/>
                    </a:lnTo>
                    <a:lnTo>
                      <a:pt x="304" y="496"/>
                    </a:lnTo>
                    <a:lnTo>
                      <a:pt x="278" y="524"/>
                    </a:lnTo>
                    <a:lnTo>
                      <a:pt x="283" y="545"/>
                    </a:lnTo>
                    <a:lnTo>
                      <a:pt x="276" y="555"/>
                    </a:lnTo>
                    <a:lnTo>
                      <a:pt x="261" y="549"/>
                    </a:lnTo>
                    <a:lnTo>
                      <a:pt x="250" y="560"/>
                    </a:lnTo>
                    <a:lnTo>
                      <a:pt x="243" y="564"/>
                    </a:lnTo>
                    <a:lnTo>
                      <a:pt x="199" y="543"/>
                    </a:lnTo>
                    <a:lnTo>
                      <a:pt x="135" y="520"/>
                    </a:lnTo>
                    <a:lnTo>
                      <a:pt x="118" y="491"/>
                    </a:lnTo>
                    <a:lnTo>
                      <a:pt x="91" y="505"/>
                    </a:lnTo>
                    <a:lnTo>
                      <a:pt x="80" y="491"/>
                    </a:lnTo>
                    <a:lnTo>
                      <a:pt x="67" y="496"/>
                    </a:lnTo>
                    <a:lnTo>
                      <a:pt x="71" y="487"/>
                    </a:lnTo>
                    <a:lnTo>
                      <a:pt x="63" y="474"/>
                    </a:lnTo>
                    <a:lnTo>
                      <a:pt x="60" y="468"/>
                    </a:lnTo>
                    <a:lnTo>
                      <a:pt x="34" y="446"/>
                    </a:lnTo>
                    <a:lnTo>
                      <a:pt x="34" y="439"/>
                    </a:lnTo>
                    <a:lnTo>
                      <a:pt x="19" y="425"/>
                    </a:lnTo>
                    <a:lnTo>
                      <a:pt x="19" y="411"/>
                    </a:lnTo>
                    <a:lnTo>
                      <a:pt x="30" y="389"/>
                    </a:lnTo>
                    <a:lnTo>
                      <a:pt x="40" y="372"/>
                    </a:lnTo>
                    <a:lnTo>
                      <a:pt x="40" y="357"/>
                    </a:lnTo>
                    <a:lnTo>
                      <a:pt x="67" y="334"/>
                    </a:lnTo>
                    <a:lnTo>
                      <a:pt x="78" y="329"/>
                    </a:lnTo>
                    <a:lnTo>
                      <a:pt x="82" y="315"/>
                    </a:lnTo>
                    <a:lnTo>
                      <a:pt x="87" y="287"/>
                    </a:lnTo>
                    <a:lnTo>
                      <a:pt x="78" y="281"/>
                    </a:lnTo>
                    <a:lnTo>
                      <a:pt x="65" y="283"/>
                    </a:lnTo>
                    <a:lnTo>
                      <a:pt x="56" y="266"/>
                    </a:lnTo>
                    <a:lnTo>
                      <a:pt x="53" y="239"/>
                    </a:lnTo>
                    <a:lnTo>
                      <a:pt x="53" y="233"/>
                    </a:lnTo>
                    <a:lnTo>
                      <a:pt x="36" y="222"/>
                    </a:lnTo>
                    <a:lnTo>
                      <a:pt x="34" y="202"/>
                    </a:lnTo>
                    <a:lnTo>
                      <a:pt x="27" y="191"/>
                    </a:lnTo>
                    <a:lnTo>
                      <a:pt x="19" y="176"/>
                    </a:lnTo>
                    <a:lnTo>
                      <a:pt x="0" y="158"/>
                    </a:lnTo>
                    <a:lnTo>
                      <a:pt x="0" y="153"/>
                    </a:lnTo>
                    <a:lnTo>
                      <a:pt x="78" y="153"/>
                    </a:lnTo>
                    <a:lnTo>
                      <a:pt x="103" y="122"/>
                    </a:lnTo>
                    <a:lnTo>
                      <a:pt x="118" y="124"/>
                    </a:lnTo>
                    <a:lnTo>
                      <a:pt x="122" y="114"/>
                    </a:lnTo>
                    <a:lnTo>
                      <a:pt x="128" y="95"/>
                    </a:lnTo>
                    <a:lnTo>
                      <a:pt x="135" y="80"/>
                    </a:lnTo>
                    <a:lnTo>
                      <a:pt x="128" y="53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304FF7F6-A2E2-81E9-D8AC-434DA84C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3566"/>
                <a:ext cx="389" cy="390"/>
              </a:xfrm>
              <a:custGeom>
                <a:avLst/>
                <a:gdLst>
                  <a:gd name="T0" fmla="*/ 15 w 791"/>
                  <a:gd name="T1" fmla="*/ 70 h 748"/>
                  <a:gd name="T2" fmla="*/ 27 w 791"/>
                  <a:gd name="T3" fmla="*/ 63 h 748"/>
                  <a:gd name="T4" fmla="*/ 35 w 791"/>
                  <a:gd name="T5" fmla="*/ 70 h 748"/>
                  <a:gd name="T6" fmla="*/ 62 w 791"/>
                  <a:gd name="T7" fmla="*/ 71 h 748"/>
                  <a:gd name="T8" fmla="*/ 74 w 791"/>
                  <a:gd name="T9" fmla="*/ 78 h 748"/>
                  <a:gd name="T10" fmla="*/ 85 w 791"/>
                  <a:gd name="T11" fmla="*/ 76 h 748"/>
                  <a:gd name="T12" fmla="*/ 96 w 791"/>
                  <a:gd name="T13" fmla="*/ 74 h 748"/>
                  <a:gd name="T14" fmla="*/ 89 w 791"/>
                  <a:gd name="T15" fmla="*/ 47 h 748"/>
                  <a:gd name="T16" fmla="*/ 80 w 791"/>
                  <a:gd name="T17" fmla="*/ 27 h 748"/>
                  <a:gd name="T18" fmla="*/ 84 w 791"/>
                  <a:gd name="T19" fmla="*/ 8 h 748"/>
                  <a:gd name="T20" fmla="*/ 95 w 791"/>
                  <a:gd name="T21" fmla="*/ 4 h 748"/>
                  <a:gd name="T22" fmla="*/ 105 w 791"/>
                  <a:gd name="T23" fmla="*/ 3 h 748"/>
                  <a:gd name="T24" fmla="*/ 122 w 791"/>
                  <a:gd name="T25" fmla="*/ 6 h 748"/>
                  <a:gd name="T26" fmla="*/ 125 w 791"/>
                  <a:gd name="T27" fmla="*/ 18 h 748"/>
                  <a:gd name="T28" fmla="*/ 143 w 791"/>
                  <a:gd name="T29" fmla="*/ 10 h 748"/>
                  <a:gd name="T30" fmla="*/ 159 w 791"/>
                  <a:gd name="T31" fmla="*/ 40 h 748"/>
                  <a:gd name="T32" fmla="*/ 160 w 791"/>
                  <a:gd name="T33" fmla="*/ 45 h 748"/>
                  <a:gd name="T34" fmla="*/ 154 w 791"/>
                  <a:gd name="T35" fmla="*/ 46 h 748"/>
                  <a:gd name="T36" fmla="*/ 151 w 791"/>
                  <a:gd name="T37" fmla="*/ 54 h 748"/>
                  <a:gd name="T38" fmla="*/ 154 w 791"/>
                  <a:gd name="T39" fmla="*/ 69 h 748"/>
                  <a:gd name="T40" fmla="*/ 171 w 791"/>
                  <a:gd name="T41" fmla="*/ 79 h 748"/>
                  <a:gd name="T42" fmla="*/ 177 w 791"/>
                  <a:gd name="T43" fmla="*/ 93 h 748"/>
                  <a:gd name="T44" fmla="*/ 173 w 791"/>
                  <a:gd name="T45" fmla="*/ 103 h 748"/>
                  <a:gd name="T46" fmla="*/ 169 w 791"/>
                  <a:gd name="T47" fmla="*/ 120 h 748"/>
                  <a:gd name="T48" fmla="*/ 180 w 791"/>
                  <a:gd name="T49" fmla="*/ 127 h 748"/>
                  <a:gd name="T50" fmla="*/ 179 w 791"/>
                  <a:gd name="T51" fmla="*/ 144 h 748"/>
                  <a:gd name="T52" fmla="*/ 191 w 791"/>
                  <a:gd name="T53" fmla="*/ 155 h 748"/>
                  <a:gd name="T54" fmla="*/ 186 w 791"/>
                  <a:gd name="T55" fmla="*/ 164 h 748"/>
                  <a:gd name="T56" fmla="*/ 177 w 791"/>
                  <a:gd name="T57" fmla="*/ 162 h 748"/>
                  <a:gd name="T58" fmla="*/ 171 w 791"/>
                  <a:gd name="T59" fmla="*/ 161 h 748"/>
                  <a:gd name="T60" fmla="*/ 166 w 791"/>
                  <a:gd name="T61" fmla="*/ 177 h 748"/>
                  <a:gd name="T62" fmla="*/ 158 w 791"/>
                  <a:gd name="T63" fmla="*/ 181 h 748"/>
                  <a:gd name="T64" fmla="*/ 151 w 791"/>
                  <a:gd name="T65" fmla="*/ 186 h 748"/>
                  <a:gd name="T66" fmla="*/ 137 w 791"/>
                  <a:gd name="T67" fmla="*/ 194 h 748"/>
                  <a:gd name="T68" fmla="*/ 122 w 791"/>
                  <a:gd name="T69" fmla="*/ 200 h 748"/>
                  <a:gd name="T70" fmla="*/ 117 w 791"/>
                  <a:gd name="T71" fmla="*/ 176 h 748"/>
                  <a:gd name="T72" fmla="*/ 107 w 791"/>
                  <a:gd name="T73" fmla="*/ 177 h 748"/>
                  <a:gd name="T74" fmla="*/ 96 w 791"/>
                  <a:gd name="T75" fmla="*/ 177 h 748"/>
                  <a:gd name="T76" fmla="*/ 80 w 791"/>
                  <a:gd name="T77" fmla="*/ 180 h 748"/>
                  <a:gd name="T78" fmla="*/ 67 w 791"/>
                  <a:gd name="T79" fmla="*/ 178 h 748"/>
                  <a:gd name="T80" fmla="*/ 47 w 791"/>
                  <a:gd name="T81" fmla="*/ 182 h 748"/>
                  <a:gd name="T82" fmla="*/ 22 w 791"/>
                  <a:gd name="T83" fmla="*/ 167 h 748"/>
                  <a:gd name="T84" fmla="*/ 14 w 791"/>
                  <a:gd name="T85" fmla="*/ 150 h 748"/>
                  <a:gd name="T86" fmla="*/ 17 w 791"/>
                  <a:gd name="T87" fmla="*/ 135 h 748"/>
                  <a:gd name="T88" fmla="*/ 30 w 791"/>
                  <a:gd name="T89" fmla="*/ 125 h 748"/>
                  <a:gd name="T90" fmla="*/ 25 w 791"/>
                  <a:gd name="T91" fmla="*/ 117 h 748"/>
                  <a:gd name="T92" fmla="*/ 15 w 791"/>
                  <a:gd name="T93" fmla="*/ 113 h 748"/>
                  <a:gd name="T94" fmla="*/ 9 w 791"/>
                  <a:gd name="T95" fmla="*/ 102 h 748"/>
                  <a:gd name="T96" fmla="*/ 0 w 791"/>
                  <a:gd name="T97" fmla="*/ 83 h 74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91" h="748">
                    <a:moveTo>
                      <a:pt x="20" y="282"/>
                    </a:moveTo>
                    <a:lnTo>
                      <a:pt x="42" y="263"/>
                    </a:lnTo>
                    <a:lnTo>
                      <a:pt x="64" y="257"/>
                    </a:lnTo>
                    <a:lnTo>
                      <a:pt x="87" y="254"/>
                    </a:lnTo>
                    <a:lnTo>
                      <a:pt x="93" y="238"/>
                    </a:lnTo>
                    <a:lnTo>
                      <a:pt x="110" y="231"/>
                    </a:lnTo>
                    <a:lnTo>
                      <a:pt x="121" y="246"/>
                    </a:lnTo>
                    <a:lnTo>
                      <a:pt x="127" y="263"/>
                    </a:lnTo>
                    <a:lnTo>
                      <a:pt x="144" y="259"/>
                    </a:lnTo>
                    <a:lnTo>
                      <a:pt x="176" y="252"/>
                    </a:lnTo>
                    <a:lnTo>
                      <a:pt x="213" y="236"/>
                    </a:lnTo>
                    <a:lnTo>
                      <a:pt x="258" y="263"/>
                    </a:lnTo>
                    <a:lnTo>
                      <a:pt x="304" y="273"/>
                    </a:lnTo>
                    <a:lnTo>
                      <a:pt x="308" y="284"/>
                    </a:lnTo>
                    <a:lnTo>
                      <a:pt x="308" y="288"/>
                    </a:lnTo>
                    <a:lnTo>
                      <a:pt x="295" y="303"/>
                    </a:lnTo>
                    <a:lnTo>
                      <a:pt x="304" y="320"/>
                    </a:lnTo>
                    <a:lnTo>
                      <a:pt x="349" y="280"/>
                    </a:lnTo>
                    <a:lnTo>
                      <a:pt x="382" y="295"/>
                    </a:lnTo>
                    <a:lnTo>
                      <a:pt x="380" y="280"/>
                    </a:lnTo>
                    <a:lnTo>
                      <a:pt x="399" y="273"/>
                    </a:lnTo>
                    <a:lnTo>
                      <a:pt x="399" y="259"/>
                    </a:lnTo>
                    <a:lnTo>
                      <a:pt x="382" y="244"/>
                    </a:lnTo>
                    <a:lnTo>
                      <a:pt x="367" y="173"/>
                    </a:lnTo>
                    <a:lnTo>
                      <a:pt x="365" y="169"/>
                    </a:lnTo>
                    <a:lnTo>
                      <a:pt x="356" y="169"/>
                    </a:lnTo>
                    <a:lnTo>
                      <a:pt x="332" y="97"/>
                    </a:lnTo>
                    <a:lnTo>
                      <a:pt x="340" y="70"/>
                    </a:lnTo>
                    <a:lnTo>
                      <a:pt x="314" y="44"/>
                    </a:lnTo>
                    <a:lnTo>
                      <a:pt x="347" y="30"/>
                    </a:lnTo>
                    <a:lnTo>
                      <a:pt x="372" y="9"/>
                    </a:lnTo>
                    <a:lnTo>
                      <a:pt x="389" y="2"/>
                    </a:lnTo>
                    <a:lnTo>
                      <a:pt x="395" y="13"/>
                    </a:lnTo>
                    <a:lnTo>
                      <a:pt x="406" y="13"/>
                    </a:lnTo>
                    <a:lnTo>
                      <a:pt x="425" y="0"/>
                    </a:lnTo>
                    <a:lnTo>
                      <a:pt x="433" y="11"/>
                    </a:lnTo>
                    <a:lnTo>
                      <a:pt x="446" y="9"/>
                    </a:lnTo>
                    <a:lnTo>
                      <a:pt x="475" y="19"/>
                    </a:lnTo>
                    <a:lnTo>
                      <a:pt x="506" y="23"/>
                    </a:lnTo>
                    <a:lnTo>
                      <a:pt x="486" y="36"/>
                    </a:lnTo>
                    <a:lnTo>
                      <a:pt x="501" y="74"/>
                    </a:lnTo>
                    <a:lnTo>
                      <a:pt x="517" y="66"/>
                    </a:lnTo>
                    <a:lnTo>
                      <a:pt x="555" y="64"/>
                    </a:lnTo>
                    <a:lnTo>
                      <a:pt x="572" y="53"/>
                    </a:lnTo>
                    <a:lnTo>
                      <a:pt x="590" y="36"/>
                    </a:lnTo>
                    <a:lnTo>
                      <a:pt x="639" y="84"/>
                    </a:lnTo>
                    <a:lnTo>
                      <a:pt x="657" y="94"/>
                    </a:lnTo>
                    <a:lnTo>
                      <a:pt x="656" y="145"/>
                    </a:lnTo>
                    <a:lnTo>
                      <a:pt x="669" y="151"/>
                    </a:lnTo>
                    <a:lnTo>
                      <a:pt x="668" y="163"/>
                    </a:lnTo>
                    <a:lnTo>
                      <a:pt x="662" y="167"/>
                    </a:lnTo>
                    <a:lnTo>
                      <a:pt x="654" y="161"/>
                    </a:lnTo>
                    <a:lnTo>
                      <a:pt x="648" y="163"/>
                    </a:lnTo>
                    <a:lnTo>
                      <a:pt x="639" y="169"/>
                    </a:lnTo>
                    <a:lnTo>
                      <a:pt x="638" y="183"/>
                    </a:lnTo>
                    <a:lnTo>
                      <a:pt x="631" y="191"/>
                    </a:lnTo>
                    <a:lnTo>
                      <a:pt x="624" y="198"/>
                    </a:lnTo>
                    <a:lnTo>
                      <a:pt x="614" y="202"/>
                    </a:lnTo>
                    <a:lnTo>
                      <a:pt x="624" y="224"/>
                    </a:lnTo>
                    <a:lnTo>
                      <a:pt x="639" y="253"/>
                    </a:lnTo>
                    <a:lnTo>
                      <a:pt x="662" y="245"/>
                    </a:lnTo>
                    <a:lnTo>
                      <a:pt x="691" y="289"/>
                    </a:lnTo>
                    <a:lnTo>
                      <a:pt x="705" y="292"/>
                    </a:lnTo>
                    <a:lnTo>
                      <a:pt x="721" y="303"/>
                    </a:lnTo>
                    <a:lnTo>
                      <a:pt x="731" y="320"/>
                    </a:lnTo>
                    <a:lnTo>
                      <a:pt x="733" y="342"/>
                    </a:lnTo>
                    <a:lnTo>
                      <a:pt x="719" y="361"/>
                    </a:lnTo>
                    <a:lnTo>
                      <a:pt x="712" y="363"/>
                    </a:lnTo>
                    <a:lnTo>
                      <a:pt x="714" y="377"/>
                    </a:lnTo>
                    <a:lnTo>
                      <a:pt x="686" y="384"/>
                    </a:lnTo>
                    <a:lnTo>
                      <a:pt x="677" y="430"/>
                    </a:lnTo>
                    <a:lnTo>
                      <a:pt x="698" y="441"/>
                    </a:lnTo>
                    <a:lnTo>
                      <a:pt x="716" y="445"/>
                    </a:lnTo>
                    <a:lnTo>
                      <a:pt x="736" y="457"/>
                    </a:lnTo>
                    <a:lnTo>
                      <a:pt x="743" y="466"/>
                    </a:lnTo>
                    <a:lnTo>
                      <a:pt x="733" y="491"/>
                    </a:lnTo>
                    <a:lnTo>
                      <a:pt x="733" y="518"/>
                    </a:lnTo>
                    <a:lnTo>
                      <a:pt x="739" y="531"/>
                    </a:lnTo>
                    <a:lnTo>
                      <a:pt x="781" y="546"/>
                    </a:lnTo>
                    <a:lnTo>
                      <a:pt x="789" y="554"/>
                    </a:lnTo>
                    <a:lnTo>
                      <a:pt x="791" y="569"/>
                    </a:lnTo>
                    <a:lnTo>
                      <a:pt x="783" y="579"/>
                    </a:lnTo>
                    <a:lnTo>
                      <a:pt x="776" y="592"/>
                    </a:lnTo>
                    <a:lnTo>
                      <a:pt x="771" y="602"/>
                    </a:lnTo>
                    <a:lnTo>
                      <a:pt x="758" y="586"/>
                    </a:lnTo>
                    <a:lnTo>
                      <a:pt x="749" y="584"/>
                    </a:lnTo>
                    <a:lnTo>
                      <a:pt x="731" y="595"/>
                    </a:lnTo>
                    <a:lnTo>
                      <a:pt x="723" y="600"/>
                    </a:lnTo>
                    <a:lnTo>
                      <a:pt x="714" y="586"/>
                    </a:lnTo>
                    <a:lnTo>
                      <a:pt x="706" y="592"/>
                    </a:lnTo>
                    <a:lnTo>
                      <a:pt x="708" y="611"/>
                    </a:lnTo>
                    <a:lnTo>
                      <a:pt x="698" y="636"/>
                    </a:lnTo>
                    <a:lnTo>
                      <a:pt x="686" y="650"/>
                    </a:lnTo>
                    <a:lnTo>
                      <a:pt x="689" y="663"/>
                    </a:lnTo>
                    <a:lnTo>
                      <a:pt x="660" y="678"/>
                    </a:lnTo>
                    <a:lnTo>
                      <a:pt x="654" y="665"/>
                    </a:lnTo>
                    <a:lnTo>
                      <a:pt x="647" y="665"/>
                    </a:lnTo>
                    <a:lnTo>
                      <a:pt x="626" y="669"/>
                    </a:lnTo>
                    <a:lnTo>
                      <a:pt x="626" y="684"/>
                    </a:lnTo>
                    <a:lnTo>
                      <a:pt x="608" y="684"/>
                    </a:lnTo>
                    <a:lnTo>
                      <a:pt x="589" y="702"/>
                    </a:lnTo>
                    <a:lnTo>
                      <a:pt x="565" y="715"/>
                    </a:lnTo>
                    <a:lnTo>
                      <a:pt x="534" y="748"/>
                    </a:lnTo>
                    <a:lnTo>
                      <a:pt x="506" y="742"/>
                    </a:lnTo>
                    <a:lnTo>
                      <a:pt x="504" y="736"/>
                    </a:lnTo>
                    <a:lnTo>
                      <a:pt x="530" y="693"/>
                    </a:lnTo>
                    <a:lnTo>
                      <a:pt x="495" y="642"/>
                    </a:lnTo>
                    <a:lnTo>
                      <a:pt x="484" y="646"/>
                    </a:lnTo>
                    <a:lnTo>
                      <a:pt x="457" y="634"/>
                    </a:lnTo>
                    <a:lnTo>
                      <a:pt x="450" y="639"/>
                    </a:lnTo>
                    <a:lnTo>
                      <a:pt x="442" y="650"/>
                    </a:lnTo>
                    <a:lnTo>
                      <a:pt x="427" y="646"/>
                    </a:lnTo>
                    <a:lnTo>
                      <a:pt x="414" y="665"/>
                    </a:lnTo>
                    <a:lnTo>
                      <a:pt x="397" y="650"/>
                    </a:lnTo>
                    <a:lnTo>
                      <a:pt x="374" y="655"/>
                    </a:lnTo>
                    <a:lnTo>
                      <a:pt x="349" y="646"/>
                    </a:lnTo>
                    <a:lnTo>
                      <a:pt x="332" y="663"/>
                    </a:lnTo>
                    <a:lnTo>
                      <a:pt x="312" y="655"/>
                    </a:lnTo>
                    <a:lnTo>
                      <a:pt x="297" y="671"/>
                    </a:lnTo>
                    <a:lnTo>
                      <a:pt x="278" y="655"/>
                    </a:lnTo>
                    <a:lnTo>
                      <a:pt x="264" y="661"/>
                    </a:lnTo>
                    <a:lnTo>
                      <a:pt x="215" y="669"/>
                    </a:lnTo>
                    <a:lnTo>
                      <a:pt x="196" y="669"/>
                    </a:lnTo>
                    <a:lnTo>
                      <a:pt x="190" y="676"/>
                    </a:lnTo>
                    <a:lnTo>
                      <a:pt x="108" y="617"/>
                    </a:lnTo>
                    <a:lnTo>
                      <a:pt x="89" y="613"/>
                    </a:lnTo>
                    <a:lnTo>
                      <a:pt x="50" y="579"/>
                    </a:lnTo>
                    <a:lnTo>
                      <a:pt x="59" y="563"/>
                    </a:lnTo>
                    <a:lnTo>
                      <a:pt x="59" y="552"/>
                    </a:lnTo>
                    <a:lnTo>
                      <a:pt x="77" y="535"/>
                    </a:lnTo>
                    <a:lnTo>
                      <a:pt x="70" y="516"/>
                    </a:lnTo>
                    <a:lnTo>
                      <a:pt x="70" y="496"/>
                    </a:lnTo>
                    <a:lnTo>
                      <a:pt x="99" y="478"/>
                    </a:lnTo>
                    <a:lnTo>
                      <a:pt x="119" y="472"/>
                    </a:lnTo>
                    <a:lnTo>
                      <a:pt x="123" y="461"/>
                    </a:lnTo>
                    <a:lnTo>
                      <a:pt x="127" y="439"/>
                    </a:lnTo>
                    <a:lnTo>
                      <a:pt x="119" y="430"/>
                    </a:lnTo>
                    <a:lnTo>
                      <a:pt x="101" y="432"/>
                    </a:lnTo>
                    <a:lnTo>
                      <a:pt x="87" y="437"/>
                    </a:lnTo>
                    <a:lnTo>
                      <a:pt x="70" y="437"/>
                    </a:lnTo>
                    <a:lnTo>
                      <a:pt x="61" y="417"/>
                    </a:lnTo>
                    <a:lnTo>
                      <a:pt x="61" y="405"/>
                    </a:lnTo>
                    <a:lnTo>
                      <a:pt x="44" y="390"/>
                    </a:lnTo>
                    <a:lnTo>
                      <a:pt x="37" y="375"/>
                    </a:lnTo>
                    <a:lnTo>
                      <a:pt x="50" y="359"/>
                    </a:lnTo>
                    <a:lnTo>
                      <a:pt x="4" y="313"/>
                    </a:lnTo>
                    <a:lnTo>
                      <a:pt x="2" y="305"/>
                    </a:lnTo>
                    <a:lnTo>
                      <a:pt x="0" y="301"/>
                    </a:lnTo>
                    <a:lnTo>
                      <a:pt x="20" y="282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id="{F21D2C3C-C09E-D14F-A570-B103FFF4C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6" y="3867"/>
                <a:ext cx="535" cy="317"/>
              </a:xfrm>
              <a:custGeom>
                <a:avLst/>
                <a:gdLst>
                  <a:gd name="T0" fmla="*/ 30 w 1087"/>
                  <a:gd name="T1" fmla="*/ 33 h 609"/>
                  <a:gd name="T2" fmla="*/ 40 w 1087"/>
                  <a:gd name="T3" fmla="*/ 37 h 609"/>
                  <a:gd name="T4" fmla="*/ 69 w 1087"/>
                  <a:gd name="T5" fmla="*/ 47 h 609"/>
                  <a:gd name="T6" fmla="*/ 76 w 1087"/>
                  <a:gd name="T7" fmla="*/ 43 h 609"/>
                  <a:gd name="T8" fmla="*/ 81 w 1087"/>
                  <a:gd name="T9" fmla="*/ 31 h 609"/>
                  <a:gd name="T10" fmla="*/ 94 w 1087"/>
                  <a:gd name="T11" fmla="*/ 30 h 609"/>
                  <a:gd name="T12" fmla="*/ 93 w 1087"/>
                  <a:gd name="T13" fmla="*/ 17 h 609"/>
                  <a:gd name="T14" fmla="*/ 106 w 1087"/>
                  <a:gd name="T15" fmla="*/ 6 h 609"/>
                  <a:gd name="T16" fmla="*/ 111 w 1087"/>
                  <a:gd name="T17" fmla="*/ 1 h 609"/>
                  <a:gd name="T18" fmla="*/ 127 w 1087"/>
                  <a:gd name="T19" fmla="*/ 11 h 609"/>
                  <a:gd name="T20" fmla="*/ 155 w 1087"/>
                  <a:gd name="T21" fmla="*/ 25 h 609"/>
                  <a:gd name="T22" fmla="*/ 168 w 1087"/>
                  <a:gd name="T23" fmla="*/ 21 h 609"/>
                  <a:gd name="T24" fmla="*/ 182 w 1087"/>
                  <a:gd name="T25" fmla="*/ 23 h 609"/>
                  <a:gd name="T26" fmla="*/ 197 w 1087"/>
                  <a:gd name="T27" fmla="*/ 20 h 609"/>
                  <a:gd name="T28" fmla="*/ 208 w 1087"/>
                  <a:gd name="T29" fmla="*/ 20 h 609"/>
                  <a:gd name="T30" fmla="*/ 221 w 1087"/>
                  <a:gd name="T31" fmla="*/ 18 h 609"/>
                  <a:gd name="T32" fmla="*/ 223 w 1087"/>
                  <a:gd name="T33" fmla="*/ 45 h 609"/>
                  <a:gd name="T34" fmla="*/ 234 w 1087"/>
                  <a:gd name="T35" fmla="*/ 48 h 609"/>
                  <a:gd name="T36" fmla="*/ 247 w 1087"/>
                  <a:gd name="T37" fmla="*/ 60 h 609"/>
                  <a:gd name="T38" fmla="*/ 249 w 1087"/>
                  <a:gd name="T39" fmla="*/ 71 h 609"/>
                  <a:gd name="T40" fmla="*/ 262 w 1087"/>
                  <a:gd name="T41" fmla="*/ 85 h 609"/>
                  <a:gd name="T42" fmla="*/ 259 w 1087"/>
                  <a:gd name="T43" fmla="*/ 91 h 609"/>
                  <a:gd name="T44" fmla="*/ 251 w 1087"/>
                  <a:gd name="T45" fmla="*/ 110 h 609"/>
                  <a:gd name="T46" fmla="*/ 243 w 1087"/>
                  <a:gd name="T47" fmla="*/ 125 h 609"/>
                  <a:gd name="T48" fmla="*/ 233 w 1087"/>
                  <a:gd name="T49" fmla="*/ 120 h 609"/>
                  <a:gd name="T50" fmla="*/ 216 w 1087"/>
                  <a:gd name="T51" fmla="*/ 128 h 609"/>
                  <a:gd name="T52" fmla="*/ 207 w 1087"/>
                  <a:gd name="T53" fmla="*/ 124 h 609"/>
                  <a:gd name="T54" fmla="*/ 195 w 1087"/>
                  <a:gd name="T55" fmla="*/ 124 h 609"/>
                  <a:gd name="T56" fmla="*/ 185 w 1087"/>
                  <a:gd name="T57" fmla="*/ 127 h 609"/>
                  <a:gd name="T58" fmla="*/ 172 w 1087"/>
                  <a:gd name="T59" fmla="*/ 123 h 609"/>
                  <a:gd name="T60" fmla="*/ 158 w 1087"/>
                  <a:gd name="T61" fmla="*/ 125 h 609"/>
                  <a:gd name="T62" fmla="*/ 140 w 1087"/>
                  <a:gd name="T63" fmla="*/ 125 h 609"/>
                  <a:gd name="T64" fmla="*/ 120 w 1087"/>
                  <a:gd name="T65" fmla="*/ 140 h 609"/>
                  <a:gd name="T66" fmla="*/ 108 w 1087"/>
                  <a:gd name="T67" fmla="*/ 142 h 609"/>
                  <a:gd name="T68" fmla="*/ 99 w 1087"/>
                  <a:gd name="T69" fmla="*/ 156 h 609"/>
                  <a:gd name="T70" fmla="*/ 94 w 1087"/>
                  <a:gd name="T71" fmla="*/ 157 h 609"/>
                  <a:gd name="T72" fmla="*/ 83 w 1087"/>
                  <a:gd name="T73" fmla="*/ 165 h 609"/>
                  <a:gd name="T74" fmla="*/ 61 w 1087"/>
                  <a:gd name="T75" fmla="*/ 145 h 609"/>
                  <a:gd name="T76" fmla="*/ 60 w 1087"/>
                  <a:gd name="T77" fmla="*/ 137 h 609"/>
                  <a:gd name="T78" fmla="*/ 59 w 1087"/>
                  <a:gd name="T79" fmla="*/ 129 h 609"/>
                  <a:gd name="T80" fmla="*/ 48 w 1087"/>
                  <a:gd name="T81" fmla="*/ 121 h 609"/>
                  <a:gd name="T82" fmla="*/ 51 w 1087"/>
                  <a:gd name="T83" fmla="*/ 113 h 609"/>
                  <a:gd name="T84" fmla="*/ 40 w 1087"/>
                  <a:gd name="T85" fmla="*/ 100 h 609"/>
                  <a:gd name="T86" fmla="*/ 24 w 1087"/>
                  <a:gd name="T87" fmla="*/ 91 h 609"/>
                  <a:gd name="T88" fmla="*/ 4 w 1087"/>
                  <a:gd name="T89" fmla="*/ 88 h 609"/>
                  <a:gd name="T90" fmla="*/ 3 w 1087"/>
                  <a:gd name="T91" fmla="*/ 72 h 609"/>
                  <a:gd name="T92" fmla="*/ 6 w 1087"/>
                  <a:gd name="T93" fmla="*/ 57 h 609"/>
                  <a:gd name="T94" fmla="*/ 21 w 1087"/>
                  <a:gd name="T95" fmla="*/ 35 h 60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087" h="609">
                    <a:moveTo>
                      <a:pt x="99" y="110"/>
                    </a:moveTo>
                    <a:lnTo>
                      <a:pt x="113" y="107"/>
                    </a:lnTo>
                    <a:lnTo>
                      <a:pt x="123" y="121"/>
                    </a:lnTo>
                    <a:lnTo>
                      <a:pt x="145" y="110"/>
                    </a:lnTo>
                    <a:lnTo>
                      <a:pt x="154" y="112"/>
                    </a:lnTo>
                    <a:lnTo>
                      <a:pt x="167" y="137"/>
                    </a:lnTo>
                    <a:lnTo>
                      <a:pt x="222" y="156"/>
                    </a:lnTo>
                    <a:lnTo>
                      <a:pt x="275" y="180"/>
                    </a:lnTo>
                    <a:lnTo>
                      <a:pt x="285" y="175"/>
                    </a:lnTo>
                    <a:lnTo>
                      <a:pt x="292" y="165"/>
                    </a:lnTo>
                    <a:lnTo>
                      <a:pt x="308" y="170"/>
                    </a:lnTo>
                    <a:lnTo>
                      <a:pt x="315" y="159"/>
                    </a:lnTo>
                    <a:lnTo>
                      <a:pt x="310" y="149"/>
                    </a:lnTo>
                    <a:lnTo>
                      <a:pt x="308" y="140"/>
                    </a:lnTo>
                    <a:lnTo>
                      <a:pt x="335" y="113"/>
                    </a:lnTo>
                    <a:lnTo>
                      <a:pt x="345" y="112"/>
                    </a:lnTo>
                    <a:lnTo>
                      <a:pt x="368" y="130"/>
                    </a:lnTo>
                    <a:lnTo>
                      <a:pt x="388" y="110"/>
                    </a:lnTo>
                    <a:lnTo>
                      <a:pt x="380" y="88"/>
                    </a:lnTo>
                    <a:lnTo>
                      <a:pt x="378" y="77"/>
                    </a:lnTo>
                    <a:lnTo>
                      <a:pt x="381" y="61"/>
                    </a:lnTo>
                    <a:lnTo>
                      <a:pt x="391" y="51"/>
                    </a:lnTo>
                    <a:lnTo>
                      <a:pt x="404" y="37"/>
                    </a:lnTo>
                    <a:lnTo>
                      <a:pt x="439" y="24"/>
                    </a:lnTo>
                    <a:lnTo>
                      <a:pt x="439" y="8"/>
                    </a:lnTo>
                    <a:lnTo>
                      <a:pt x="448" y="0"/>
                    </a:lnTo>
                    <a:lnTo>
                      <a:pt x="459" y="1"/>
                    </a:lnTo>
                    <a:lnTo>
                      <a:pt x="470" y="4"/>
                    </a:lnTo>
                    <a:lnTo>
                      <a:pt x="505" y="36"/>
                    </a:lnTo>
                    <a:lnTo>
                      <a:pt x="527" y="41"/>
                    </a:lnTo>
                    <a:lnTo>
                      <a:pt x="607" y="99"/>
                    </a:lnTo>
                    <a:lnTo>
                      <a:pt x="614" y="92"/>
                    </a:lnTo>
                    <a:lnTo>
                      <a:pt x="639" y="92"/>
                    </a:lnTo>
                    <a:lnTo>
                      <a:pt x="651" y="89"/>
                    </a:lnTo>
                    <a:lnTo>
                      <a:pt x="682" y="85"/>
                    </a:lnTo>
                    <a:lnTo>
                      <a:pt x="695" y="78"/>
                    </a:lnTo>
                    <a:lnTo>
                      <a:pt x="714" y="94"/>
                    </a:lnTo>
                    <a:lnTo>
                      <a:pt x="729" y="78"/>
                    </a:lnTo>
                    <a:lnTo>
                      <a:pt x="750" y="87"/>
                    </a:lnTo>
                    <a:lnTo>
                      <a:pt x="766" y="69"/>
                    </a:lnTo>
                    <a:lnTo>
                      <a:pt x="789" y="78"/>
                    </a:lnTo>
                    <a:lnTo>
                      <a:pt x="814" y="73"/>
                    </a:lnTo>
                    <a:lnTo>
                      <a:pt x="831" y="87"/>
                    </a:lnTo>
                    <a:lnTo>
                      <a:pt x="844" y="69"/>
                    </a:lnTo>
                    <a:lnTo>
                      <a:pt x="859" y="73"/>
                    </a:lnTo>
                    <a:lnTo>
                      <a:pt x="871" y="56"/>
                    </a:lnTo>
                    <a:lnTo>
                      <a:pt x="898" y="69"/>
                    </a:lnTo>
                    <a:lnTo>
                      <a:pt x="912" y="66"/>
                    </a:lnTo>
                    <a:lnTo>
                      <a:pt x="947" y="117"/>
                    </a:lnTo>
                    <a:lnTo>
                      <a:pt x="922" y="157"/>
                    </a:lnTo>
                    <a:lnTo>
                      <a:pt x="923" y="165"/>
                    </a:lnTo>
                    <a:lnTo>
                      <a:pt x="929" y="167"/>
                    </a:lnTo>
                    <a:lnTo>
                      <a:pt x="951" y="171"/>
                    </a:lnTo>
                    <a:lnTo>
                      <a:pt x="968" y="178"/>
                    </a:lnTo>
                    <a:lnTo>
                      <a:pt x="988" y="208"/>
                    </a:lnTo>
                    <a:lnTo>
                      <a:pt x="1007" y="209"/>
                    </a:lnTo>
                    <a:lnTo>
                      <a:pt x="1019" y="223"/>
                    </a:lnTo>
                    <a:lnTo>
                      <a:pt x="1014" y="235"/>
                    </a:lnTo>
                    <a:lnTo>
                      <a:pt x="1015" y="248"/>
                    </a:lnTo>
                    <a:lnTo>
                      <a:pt x="1029" y="262"/>
                    </a:lnTo>
                    <a:lnTo>
                      <a:pt x="1054" y="301"/>
                    </a:lnTo>
                    <a:lnTo>
                      <a:pt x="1071" y="302"/>
                    </a:lnTo>
                    <a:lnTo>
                      <a:pt x="1080" y="315"/>
                    </a:lnTo>
                    <a:lnTo>
                      <a:pt x="1087" y="321"/>
                    </a:lnTo>
                    <a:lnTo>
                      <a:pt x="1082" y="330"/>
                    </a:lnTo>
                    <a:lnTo>
                      <a:pt x="1071" y="334"/>
                    </a:lnTo>
                    <a:lnTo>
                      <a:pt x="1057" y="350"/>
                    </a:lnTo>
                    <a:lnTo>
                      <a:pt x="1048" y="376"/>
                    </a:lnTo>
                    <a:lnTo>
                      <a:pt x="1037" y="405"/>
                    </a:lnTo>
                    <a:lnTo>
                      <a:pt x="1020" y="443"/>
                    </a:lnTo>
                    <a:lnTo>
                      <a:pt x="1014" y="454"/>
                    </a:lnTo>
                    <a:lnTo>
                      <a:pt x="1004" y="463"/>
                    </a:lnTo>
                    <a:lnTo>
                      <a:pt x="991" y="463"/>
                    </a:lnTo>
                    <a:lnTo>
                      <a:pt x="982" y="457"/>
                    </a:lnTo>
                    <a:lnTo>
                      <a:pt x="964" y="444"/>
                    </a:lnTo>
                    <a:lnTo>
                      <a:pt x="916" y="444"/>
                    </a:lnTo>
                    <a:lnTo>
                      <a:pt x="903" y="463"/>
                    </a:lnTo>
                    <a:lnTo>
                      <a:pt x="892" y="470"/>
                    </a:lnTo>
                    <a:lnTo>
                      <a:pt x="877" y="472"/>
                    </a:lnTo>
                    <a:lnTo>
                      <a:pt x="867" y="463"/>
                    </a:lnTo>
                    <a:lnTo>
                      <a:pt x="854" y="457"/>
                    </a:lnTo>
                    <a:lnTo>
                      <a:pt x="839" y="459"/>
                    </a:lnTo>
                    <a:lnTo>
                      <a:pt x="825" y="465"/>
                    </a:lnTo>
                    <a:lnTo>
                      <a:pt x="806" y="457"/>
                    </a:lnTo>
                    <a:lnTo>
                      <a:pt x="793" y="459"/>
                    </a:lnTo>
                    <a:lnTo>
                      <a:pt x="775" y="468"/>
                    </a:lnTo>
                    <a:lnTo>
                      <a:pt x="762" y="468"/>
                    </a:lnTo>
                    <a:lnTo>
                      <a:pt x="740" y="470"/>
                    </a:lnTo>
                    <a:lnTo>
                      <a:pt x="725" y="463"/>
                    </a:lnTo>
                    <a:lnTo>
                      <a:pt x="712" y="454"/>
                    </a:lnTo>
                    <a:lnTo>
                      <a:pt x="706" y="459"/>
                    </a:lnTo>
                    <a:lnTo>
                      <a:pt x="673" y="459"/>
                    </a:lnTo>
                    <a:lnTo>
                      <a:pt x="653" y="463"/>
                    </a:lnTo>
                    <a:lnTo>
                      <a:pt x="635" y="459"/>
                    </a:lnTo>
                    <a:lnTo>
                      <a:pt x="584" y="459"/>
                    </a:lnTo>
                    <a:lnTo>
                      <a:pt x="580" y="461"/>
                    </a:lnTo>
                    <a:lnTo>
                      <a:pt x="540" y="501"/>
                    </a:lnTo>
                    <a:lnTo>
                      <a:pt x="514" y="516"/>
                    </a:lnTo>
                    <a:lnTo>
                      <a:pt x="496" y="514"/>
                    </a:lnTo>
                    <a:lnTo>
                      <a:pt x="481" y="516"/>
                    </a:lnTo>
                    <a:lnTo>
                      <a:pt x="459" y="518"/>
                    </a:lnTo>
                    <a:lnTo>
                      <a:pt x="445" y="522"/>
                    </a:lnTo>
                    <a:lnTo>
                      <a:pt x="424" y="543"/>
                    </a:lnTo>
                    <a:lnTo>
                      <a:pt x="415" y="554"/>
                    </a:lnTo>
                    <a:lnTo>
                      <a:pt x="408" y="576"/>
                    </a:lnTo>
                    <a:lnTo>
                      <a:pt x="395" y="594"/>
                    </a:lnTo>
                    <a:lnTo>
                      <a:pt x="393" y="580"/>
                    </a:lnTo>
                    <a:lnTo>
                      <a:pt x="388" y="580"/>
                    </a:lnTo>
                    <a:lnTo>
                      <a:pt x="382" y="587"/>
                    </a:lnTo>
                    <a:lnTo>
                      <a:pt x="382" y="596"/>
                    </a:lnTo>
                    <a:lnTo>
                      <a:pt x="344" y="609"/>
                    </a:lnTo>
                    <a:lnTo>
                      <a:pt x="334" y="598"/>
                    </a:lnTo>
                    <a:lnTo>
                      <a:pt x="251" y="552"/>
                    </a:lnTo>
                    <a:lnTo>
                      <a:pt x="249" y="534"/>
                    </a:lnTo>
                    <a:lnTo>
                      <a:pt x="231" y="511"/>
                    </a:lnTo>
                    <a:lnTo>
                      <a:pt x="233" y="499"/>
                    </a:lnTo>
                    <a:lnTo>
                      <a:pt x="247" y="505"/>
                    </a:lnTo>
                    <a:lnTo>
                      <a:pt x="253" y="499"/>
                    </a:lnTo>
                    <a:lnTo>
                      <a:pt x="249" y="488"/>
                    </a:lnTo>
                    <a:lnTo>
                      <a:pt x="242" y="474"/>
                    </a:lnTo>
                    <a:lnTo>
                      <a:pt x="231" y="468"/>
                    </a:lnTo>
                    <a:lnTo>
                      <a:pt x="224" y="472"/>
                    </a:lnTo>
                    <a:lnTo>
                      <a:pt x="200" y="448"/>
                    </a:lnTo>
                    <a:lnTo>
                      <a:pt x="203" y="443"/>
                    </a:lnTo>
                    <a:lnTo>
                      <a:pt x="211" y="434"/>
                    </a:lnTo>
                    <a:lnTo>
                      <a:pt x="209" y="416"/>
                    </a:lnTo>
                    <a:lnTo>
                      <a:pt x="196" y="390"/>
                    </a:lnTo>
                    <a:lnTo>
                      <a:pt x="183" y="379"/>
                    </a:lnTo>
                    <a:lnTo>
                      <a:pt x="167" y="370"/>
                    </a:lnTo>
                    <a:lnTo>
                      <a:pt x="132" y="350"/>
                    </a:lnTo>
                    <a:lnTo>
                      <a:pt x="110" y="334"/>
                    </a:lnTo>
                    <a:lnTo>
                      <a:pt x="99" y="336"/>
                    </a:lnTo>
                    <a:lnTo>
                      <a:pt x="77" y="319"/>
                    </a:lnTo>
                    <a:lnTo>
                      <a:pt x="24" y="319"/>
                    </a:lnTo>
                    <a:lnTo>
                      <a:pt x="18" y="326"/>
                    </a:lnTo>
                    <a:lnTo>
                      <a:pt x="13" y="313"/>
                    </a:lnTo>
                    <a:lnTo>
                      <a:pt x="15" y="290"/>
                    </a:lnTo>
                    <a:lnTo>
                      <a:pt x="15" y="267"/>
                    </a:lnTo>
                    <a:lnTo>
                      <a:pt x="7" y="244"/>
                    </a:lnTo>
                    <a:lnTo>
                      <a:pt x="0" y="233"/>
                    </a:lnTo>
                    <a:lnTo>
                      <a:pt x="26" y="210"/>
                    </a:lnTo>
                    <a:lnTo>
                      <a:pt x="61" y="167"/>
                    </a:lnTo>
                    <a:lnTo>
                      <a:pt x="64" y="151"/>
                    </a:lnTo>
                    <a:lnTo>
                      <a:pt x="85" y="130"/>
                    </a:lnTo>
                    <a:lnTo>
                      <a:pt x="101" y="130"/>
                    </a:lnTo>
                    <a:lnTo>
                      <a:pt x="99" y="110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Freeform 25">
                <a:extLst>
                  <a:ext uri="{FF2B5EF4-FFF2-40B4-BE49-F238E27FC236}">
                    <a16:creationId xmlns:a16="http://schemas.microsoft.com/office/drawing/2014/main" id="{46474442-91EA-3F2F-4B97-A6A28268C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3871"/>
                <a:ext cx="150" cy="164"/>
              </a:xfrm>
              <a:custGeom>
                <a:avLst/>
                <a:gdLst>
                  <a:gd name="T0" fmla="*/ 32 w 306"/>
                  <a:gd name="T1" fmla="*/ 85 h 315"/>
                  <a:gd name="T2" fmla="*/ 35 w 306"/>
                  <a:gd name="T3" fmla="*/ 82 h 315"/>
                  <a:gd name="T4" fmla="*/ 39 w 306"/>
                  <a:gd name="T5" fmla="*/ 81 h 315"/>
                  <a:gd name="T6" fmla="*/ 41 w 306"/>
                  <a:gd name="T7" fmla="*/ 81 h 315"/>
                  <a:gd name="T8" fmla="*/ 41 w 306"/>
                  <a:gd name="T9" fmla="*/ 75 h 315"/>
                  <a:gd name="T10" fmla="*/ 43 w 306"/>
                  <a:gd name="T11" fmla="*/ 73 h 315"/>
                  <a:gd name="T12" fmla="*/ 48 w 306"/>
                  <a:gd name="T13" fmla="*/ 72 h 315"/>
                  <a:gd name="T14" fmla="*/ 57 w 306"/>
                  <a:gd name="T15" fmla="*/ 71 h 315"/>
                  <a:gd name="T16" fmla="*/ 62 w 306"/>
                  <a:gd name="T17" fmla="*/ 72 h 315"/>
                  <a:gd name="T18" fmla="*/ 66 w 306"/>
                  <a:gd name="T19" fmla="*/ 70 h 315"/>
                  <a:gd name="T20" fmla="*/ 69 w 306"/>
                  <a:gd name="T21" fmla="*/ 70 h 315"/>
                  <a:gd name="T22" fmla="*/ 72 w 306"/>
                  <a:gd name="T23" fmla="*/ 69 h 315"/>
                  <a:gd name="T24" fmla="*/ 74 w 306"/>
                  <a:gd name="T25" fmla="*/ 67 h 315"/>
                  <a:gd name="T26" fmla="*/ 72 w 306"/>
                  <a:gd name="T27" fmla="*/ 62 h 315"/>
                  <a:gd name="T28" fmla="*/ 71 w 306"/>
                  <a:gd name="T29" fmla="*/ 64 h 315"/>
                  <a:gd name="T30" fmla="*/ 69 w 306"/>
                  <a:gd name="T31" fmla="*/ 64 h 315"/>
                  <a:gd name="T32" fmla="*/ 66 w 306"/>
                  <a:gd name="T33" fmla="*/ 62 h 315"/>
                  <a:gd name="T34" fmla="*/ 68 w 306"/>
                  <a:gd name="T35" fmla="*/ 57 h 315"/>
                  <a:gd name="T36" fmla="*/ 69 w 306"/>
                  <a:gd name="T37" fmla="*/ 56 h 315"/>
                  <a:gd name="T38" fmla="*/ 69 w 306"/>
                  <a:gd name="T39" fmla="*/ 53 h 315"/>
                  <a:gd name="T40" fmla="*/ 65 w 306"/>
                  <a:gd name="T41" fmla="*/ 47 h 315"/>
                  <a:gd name="T42" fmla="*/ 62 w 306"/>
                  <a:gd name="T43" fmla="*/ 43 h 315"/>
                  <a:gd name="T44" fmla="*/ 58 w 306"/>
                  <a:gd name="T45" fmla="*/ 41 h 315"/>
                  <a:gd name="T46" fmla="*/ 58 w 306"/>
                  <a:gd name="T47" fmla="*/ 37 h 315"/>
                  <a:gd name="T48" fmla="*/ 59 w 306"/>
                  <a:gd name="T49" fmla="*/ 33 h 315"/>
                  <a:gd name="T50" fmla="*/ 60 w 306"/>
                  <a:gd name="T51" fmla="*/ 27 h 315"/>
                  <a:gd name="T52" fmla="*/ 57 w 306"/>
                  <a:gd name="T53" fmla="*/ 24 h 315"/>
                  <a:gd name="T54" fmla="*/ 58 w 306"/>
                  <a:gd name="T55" fmla="*/ 16 h 315"/>
                  <a:gd name="T56" fmla="*/ 57 w 306"/>
                  <a:gd name="T57" fmla="*/ 4 h 315"/>
                  <a:gd name="T58" fmla="*/ 53 w 306"/>
                  <a:gd name="T59" fmla="*/ 1 h 315"/>
                  <a:gd name="T60" fmla="*/ 51 w 306"/>
                  <a:gd name="T61" fmla="*/ 0 h 315"/>
                  <a:gd name="T62" fmla="*/ 46 w 306"/>
                  <a:gd name="T63" fmla="*/ 4 h 315"/>
                  <a:gd name="T64" fmla="*/ 43 w 306"/>
                  <a:gd name="T65" fmla="*/ 1 h 315"/>
                  <a:gd name="T66" fmla="*/ 41 w 306"/>
                  <a:gd name="T67" fmla="*/ 3 h 315"/>
                  <a:gd name="T68" fmla="*/ 42 w 306"/>
                  <a:gd name="T69" fmla="*/ 6 h 315"/>
                  <a:gd name="T70" fmla="*/ 40 w 306"/>
                  <a:gd name="T71" fmla="*/ 13 h 315"/>
                  <a:gd name="T72" fmla="*/ 37 w 306"/>
                  <a:gd name="T73" fmla="*/ 18 h 315"/>
                  <a:gd name="T74" fmla="*/ 37 w 306"/>
                  <a:gd name="T75" fmla="*/ 21 h 315"/>
                  <a:gd name="T76" fmla="*/ 30 w 306"/>
                  <a:gd name="T77" fmla="*/ 26 h 315"/>
                  <a:gd name="T78" fmla="*/ 28 w 306"/>
                  <a:gd name="T79" fmla="*/ 22 h 315"/>
                  <a:gd name="T80" fmla="*/ 23 w 306"/>
                  <a:gd name="T81" fmla="*/ 23 h 315"/>
                  <a:gd name="T82" fmla="*/ 22 w 306"/>
                  <a:gd name="T83" fmla="*/ 27 h 315"/>
                  <a:gd name="T84" fmla="*/ 17 w 306"/>
                  <a:gd name="T85" fmla="*/ 27 h 315"/>
                  <a:gd name="T86" fmla="*/ 13 w 306"/>
                  <a:gd name="T87" fmla="*/ 32 h 315"/>
                  <a:gd name="T88" fmla="*/ 9 w 306"/>
                  <a:gd name="T89" fmla="*/ 35 h 315"/>
                  <a:gd name="T90" fmla="*/ 6 w 306"/>
                  <a:gd name="T91" fmla="*/ 36 h 315"/>
                  <a:gd name="T92" fmla="*/ 3 w 306"/>
                  <a:gd name="T93" fmla="*/ 41 h 315"/>
                  <a:gd name="T94" fmla="*/ 0 w 306"/>
                  <a:gd name="T95" fmla="*/ 45 h 315"/>
                  <a:gd name="T96" fmla="*/ 4 w 306"/>
                  <a:gd name="T97" fmla="*/ 46 h 315"/>
                  <a:gd name="T98" fmla="*/ 9 w 306"/>
                  <a:gd name="T99" fmla="*/ 55 h 315"/>
                  <a:gd name="T100" fmla="*/ 14 w 306"/>
                  <a:gd name="T101" fmla="*/ 55 h 315"/>
                  <a:gd name="T102" fmla="*/ 16 w 306"/>
                  <a:gd name="T103" fmla="*/ 58 h 315"/>
                  <a:gd name="T104" fmla="*/ 15 w 306"/>
                  <a:gd name="T105" fmla="*/ 62 h 315"/>
                  <a:gd name="T106" fmla="*/ 16 w 306"/>
                  <a:gd name="T107" fmla="*/ 66 h 315"/>
                  <a:gd name="T108" fmla="*/ 19 w 306"/>
                  <a:gd name="T109" fmla="*/ 69 h 315"/>
                  <a:gd name="T110" fmla="*/ 22 w 306"/>
                  <a:gd name="T111" fmla="*/ 74 h 315"/>
                  <a:gd name="T112" fmla="*/ 25 w 306"/>
                  <a:gd name="T113" fmla="*/ 80 h 315"/>
                  <a:gd name="T114" fmla="*/ 29 w 306"/>
                  <a:gd name="T115" fmla="*/ 80 h 315"/>
                  <a:gd name="T116" fmla="*/ 32 w 306"/>
                  <a:gd name="T117" fmla="*/ 85 h 31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06" h="315">
                    <a:moveTo>
                      <a:pt x="135" y="315"/>
                    </a:moveTo>
                    <a:lnTo>
                      <a:pt x="147" y="302"/>
                    </a:lnTo>
                    <a:lnTo>
                      <a:pt x="161" y="297"/>
                    </a:lnTo>
                    <a:lnTo>
                      <a:pt x="170" y="297"/>
                    </a:lnTo>
                    <a:lnTo>
                      <a:pt x="170" y="279"/>
                    </a:lnTo>
                    <a:lnTo>
                      <a:pt x="180" y="268"/>
                    </a:lnTo>
                    <a:lnTo>
                      <a:pt x="197" y="266"/>
                    </a:lnTo>
                    <a:lnTo>
                      <a:pt x="239" y="264"/>
                    </a:lnTo>
                    <a:lnTo>
                      <a:pt x="260" y="266"/>
                    </a:lnTo>
                    <a:lnTo>
                      <a:pt x="276" y="258"/>
                    </a:lnTo>
                    <a:lnTo>
                      <a:pt x="287" y="258"/>
                    </a:lnTo>
                    <a:lnTo>
                      <a:pt x="297" y="253"/>
                    </a:lnTo>
                    <a:lnTo>
                      <a:pt x="306" y="247"/>
                    </a:lnTo>
                    <a:lnTo>
                      <a:pt x="299" y="231"/>
                    </a:lnTo>
                    <a:lnTo>
                      <a:pt x="293" y="237"/>
                    </a:lnTo>
                    <a:lnTo>
                      <a:pt x="285" y="235"/>
                    </a:lnTo>
                    <a:lnTo>
                      <a:pt x="276" y="231"/>
                    </a:lnTo>
                    <a:lnTo>
                      <a:pt x="281" y="211"/>
                    </a:lnTo>
                    <a:lnTo>
                      <a:pt x="287" y="205"/>
                    </a:lnTo>
                    <a:lnTo>
                      <a:pt x="286" y="196"/>
                    </a:lnTo>
                    <a:lnTo>
                      <a:pt x="270" y="175"/>
                    </a:lnTo>
                    <a:lnTo>
                      <a:pt x="257" y="160"/>
                    </a:lnTo>
                    <a:lnTo>
                      <a:pt x="241" y="150"/>
                    </a:lnTo>
                    <a:lnTo>
                      <a:pt x="241" y="137"/>
                    </a:lnTo>
                    <a:lnTo>
                      <a:pt x="244" y="121"/>
                    </a:lnTo>
                    <a:lnTo>
                      <a:pt x="249" y="100"/>
                    </a:lnTo>
                    <a:lnTo>
                      <a:pt x="238" y="88"/>
                    </a:lnTo>
                    <a:lnTo>
                      <a:pt x="242" y="58"/>
                    </a:lnTo>
                    <a:lnTo>
                      <a:pt x="237" y="16"/>
                    </a:lnTo>
                    <a:lnTo>
                      <a:pt x="222" y="2"/>
                    </a:lnTo>
                    <a:lnTo>
                      <a:pt x="215" y="0"/>
                    </a:lnTo>
                    <a:lnTo>
                      <a:pt x="191" y="14"/>
                    </a:lnTo>
                    <a:lnTo>
                      <a:pt x="180" y="2"/>
                    </a:lnTo>
                    <a:lnTo>
                      <a:pt x="172" y="9"/>
                    </a:lnTo>
                    <a:lnTo>
                      <a:pt x="176" y="21"/>
                    </a:lnTo>
                    <a:lnTo>
                      <a:pt x="166" y="48"/>
                    </a:lnTo>
                    <a:lnTo>
                      <a:pt x="152" y="66"/>
                    </a:lnTo>
                    <a:lnTo>
                      <a:pt x="155" y="78"/>
                    </a:lnTo>
                    <a:lnTo>
                      <a:pt x="126" y="94"/>
                    </a:lnTo>
                    <a:lnTo>
                      <a:pt x="118" y="80"/>
                    </a:lnTo>
                    <a:lnTo>
                      <a:pt x="93" y="84"/>
                    </a:lnTo>
                    <a:lnTo>
                      <a:pt x="92" y="100"/>
                    </a:lnTo>
                    <a:lnTo>
                      <a:pt x="72" y="100"/>
                    </a:lnTo>
                    <a:lnTo>
                      <a:pt x="56" y="118"/>
                    </a:lnTo>
                    <a:lnTo>
                      <a:pt x="37" y="128"/>
                    </a:lnTo>
                    <a:lnTo>
                      <a:pt x="27" y="135"/>
                    </a:lnTo>
                    <a:lnTo>
                      <a:pt x="14" y="150"/>
                    </a:lnTo>
                    <a:lnTo>
                      <a:pt x="0" y="165"/>
                    </a:lnTo>
                    <a:lnTo>
                      <a:pt x="17" y="171"/>
                    </a:lnTo>
                    <a:lnTo>
                      <a:pt x="37" y="201"/>
                    </a:lnTo>
                    <a:lnTo>
                      <a:pt x="57" y="203"/>
                    </a:lnTo>
                    <a:lnTo>
                      <a:pt x="67" y="215"/>
                    </a:lnTo>
                    <a:lnTo>
                      <a:pt x="63" y="228"/>
                    </a:lnTo>
                    <a:lnTo>
                      <a:pt x="65" y="242"/>
                    </a:lnTo>
                    <a:lnTo>
                      <a:pt x="78" y="255"/>
                    </a:lnTo>
                    <a:lnTo>
                      <a:pt x="90" y="274"/>
                    </a:lnTo>
                    <a:lnTo>
                      <a:pt x="103" y="293"/>
                    </a:lnTo>
                    <a:lnTo>
                      <a:pt x="120" y="295"/>
                    </a:lnTo>
                    <a:lnTo>
                      <a:pt x="135" y="315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Freeform 26">
                <a:extLst>
                  <a:ext uri="{FF2B5EF4-FFF2-40B4-BE49-F238E27FC236}">
                    <a16:creationId xmlns:a16="http://schemas.microsoft.com/office/drawing/2014/main" id="{49F10F1A-3CD6-61A6-F061-46CD0044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4" y="3630"/>
                <a:ext cx="165" cy="343"/>
              </a:xfrm>
              <a:custGeom>
                <a:avLst/>
                <a:gdLst>
                  <a:gd name="T0" fmla="*/ 37 w 338"/>
                  <a:gd name="T1" fmla="*/ 176 h 657"/>
                  <a:gd name="T2" fmla="*/ 42 w 338"/>
                  <a:gd name="T3" fmla="*/ 162 h 657"/>
                  <a:gd name="T4" fmla="*/ 43 w 338"/>
                  <a:gd name="T5" fmla="*/ 152 h 657"/>
                  <a:gd name="T6" fmla="*/ 54 w 338"/>
                  <a:gd name="T7" fmla="*/ 139 h 657"/>
                  <a:gd name="T8" fmla="*/ 64 w 338"/>
                  <a:gd name="T9" fmla="*/ 135 h 657"/>
                  <a:gd name="T10" fmla="*/ 70 w 338"/>
                  <a:gd name="T11" fmla="*/ 126 h 657"/>
                  <a:gd name="T12" fmla="*/ 74 w 338"/>
                  <a:gd name="T13" fmla="*/ 124 h 657"/>
                  <a:gd name="T14" fmla="*/ 76 w 338"/>
                  <a:gd name="T15" fmla="*/ 122 h 657"/>
                  <a:gd name="T16" fmla="*/ 72 w 338"/>
                  <a:gd name="T17" fmla="*/ 117 h 657"/>
                  <a:gd name="T18" fmla="*/ 65 w 338"/>
                  <a:gd name="T19" fmla="*/ 114 h 657"/>
                  <a:gd name="T20" fmla="*/ 64 w 338"/>
                  <a:gd name="T21" fmla="*/ 112 h 657"/>
                  <a:gd name="T22" fmla="*/ 54 w 338"/>
                  <a:gd name="T23" fmla="*/ 98 h 657"/>
                  <a:gd name="T24" fmla="*/ 53 w 338"/>
                  <a:gd name="T25" fmla="*/ 90 h 657"/>
                  <a:gd name="T26" fmla="*/ 53 w 338"/>
                  <a:gd name="T27" fmla="*/ 80 h 657"/>
                  <a:gd name="T28" fmla="*/ 54 w 338"/>
                  <a:gd name="T29" fmla="*/ 71 h 657"/>
                  <a:gd name="T30" fmla="*/ 56 w 338"/>
                  <a:gd name="T31" fmla="*/ 64 h 657"/>
                  <a:gd name="T32" fmla="*/ 60 w 338"/>
                  <a:gd name="T33" fmla="*/ 54 h 657"/>
                  <a:gd name="T34" fmla="*/ 69 w 338"/>
                  <a:gd name="T35" fmla="*/ 37 h 657"/>
                  <a:gd name="T36" fmla="*/ 73 w 338"/>
                  <a:gd name="T37" fmla="*/ 28 h 657"/>
                  <a:gd name="T38" fmla="*/ 82 w 338"/>
                  <a:gd name="T39" fmla="*/ 15 h 657"/>
                  <a:gd name="T40" fmla="*/ 79 w 338"/>
                  <a:gd name="T41" fmla="*/ 9 h 657"/>
                  <a:gd name="T42" fmla="*/ 74 w 338"/>
                  <a:gd name="T43" fmla="*/ 11 h 657"/>
                  <a:gd name="T44" fmla="*/ 72 w 338"/>
                  <a:gd name="T45" fmla="*/ 4 h 657"/>
                  <a:gd name="T46" fmla="*/ 68 w 338"/>
                  <a:gd name="T47" fmla="*/ 1 h 657"/>
                  <a:gd name="T48" fmla="*/ 63 w 338"/>
                  <a:gd name="T49" fmla="*/ 4 h 657"/>
                  <a:gd name="T50" fmla="*/ 55 w 338"/>
                  <a:gd name="T51" fmla="*/ 0 h 657"/>
                  <a:gd name="T52" fmla="*/ 49 w 338"/>
                  <a:gd name="T53" fmla="*/ 7 h 657"/>
                  <a:gd name="T54" fmla="*/ 52 w 338"/>
                  <a:gd name="T55" fmla="*/ 20 h 657"/>
                  <a:gd name="T56" fmla="*/ 49 w 338"/>
                  <a:gd name="T57" fmla="*/ 26 h 657"/>
                  <a:gd name="T58" fmla="*/ 43 w 338"/>
                  <a:gd name="T59" fmla="*/ 36 h 657"/>
                  <a:gd name="T60" fmla="*/ 38 w 338"/>
                  <a:gd name="T61" fmla="*/ 32 h 657"/>
                  <a:gd name="T62" fmla="*/ 37 w 338"/>
                  <a:gd name="T63" fmla="*/ 40 h 657"/>
                  <a:gd name="T64" fmla="*/ 33 w 338"/>
                  <a:gd name="T65" fmla="*/ 45 h 657"/>
                  <a:gd name="T66" fmla="*/ 29 w 338"/>
                  <a:gd name="T67" fmla="*/ 51 h 657"/>
                  <a:gd name="T68" fmla="*/ 23 w 338"/>
                  <a:gd name="T69" fmla="*/ 55 h 657"/>
                  <a:gd name="T70" fmla="*/ 22 w 338"/>
                  <a:gd name="T71" fmla="*/ 50 h 657"/>
                  <a:gd name="T72" fmla="*/ 18 w 338"/>
                  <a:gd name="T73" fmla="*/ 50 h 657"/>
                  <a:gd name="T74" fmla="*/ 14 w 338"/>
                  <a:gd name="T75" fmla="*/ 58 h 657"/>
                  <a:gd name="T76" fmla="*/ 10 w 338"/>
                  <a:gd name="T77" fmla="*/ 65 h 657"/>
                  <a:gd name="T78" fmla="*/ 8 w 338"/>
                  <a:gd name="T79" fmla="*/ 67 h 657"/>
                  <a:gd name="T80" fmla="*/ 6 w 338"/>
                  <a:gd name="T81" fmla="*/ 70 h 657"/>
                  <a:gd name="T82" fmla="*/ 0 w 338"/>
                  <a:gd name="T83" fmla="*/ 84 h 657"/>
                  <a:gd name="T84" fmla="*/ 5 w 338"/>
                  <a:gd name="T85" fmla="*/ 87 h 657"/>
                  <a:gd name="T86" fmla="*/ 15 w 338"/>
                  <a:gd name="T87" fmla="*/ 92 h 657"/>
                  <a:gd name="T88" fmla="*/ 14 w 338"/>
                  <a:gd name="T89" fmla="*/ 101 h 657"/>
                  <a:gd name="T90" fmla="*/ 15 w 338"/>
                  <a:gd name="T91" fmla="*/ 111 h 657"/>
                  <a:gd name="T92" fmla="*/ 25 w 338"/>
                  <a:gd name="T93" fmla="*/ 115 h 657"/>
                  <a:gd name="T94" fmla="*/ 28 w 338"/>
                  <a:gd name="T95" fmla="*/ 122 h 657"/>
                  <a:gd name="T96" fmla="*/ 23 w 338"/>
                  <a:gd name="T97" fmla="*/ 130 h 657"/>
                  <a:gd name="T98" fmla="*/ 24 w 338"/>
                  <a:gd name="T99" fmla="*/ 141 h 657"/>
                  <a:gd name="T100" fmla="*/ 23 w 338"/>
                  <a:gd name="T101" fmla="*/ 149 h 657"/>
                  <a:gd name="T102" fmla="*/ 25 w 338"/>
                  <a:gd name="T103" fmla="*/ 158 h 657"/>
                  <a:gd name="T104" fmla="*/ 24 w 338"/>
                  <a:gd name="T105" fmla="*/ 167 h 657"/>
                  <a:gd name="T106" fmla="*/ 26 w 338"/>
                  <a:gd name="T107" fmla="*/ 168 h 657"/>
                  <a:gd name="T108" fmla="*/ 31 w 338"/>
                  <a:gd name="T109" fmla="*/ 175 h 65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38" h="657">
                    <a:moveTo>
                      <a:pt x="143" y="657"/>
                    </a:moveTo>
                    <a:lnTo>
                      <a:pt x="153" y="647"/>
                    </a:lnTo>
                    <a:lnTo>
                      <a:pt x="155" y="627"/>
                    </a:lnTo>
                    <a:lnTo>
                      <a:pt x="176" y="595"/>
                    </a:lnTo>
                    <a:lnTo>
                      <a:pt x="178" y="570"/>
                    </a:lnTo>
                    <a:lnTo>
                      <a:pt x="180" y="559"/>
                    </a:lnTo>
                    <a:lnTo>
                      <a:pt x="187" y="546"/>
                    </a:lnTo>
                    <a:lnTo>
                      <a:pt x="222" y="511"/>
                    </a:lnTo>
                    <a:lnTo>
                      <a:pt x="237" y="503"/>
                    </a:lnTo>
                    <a:lnTo>
                      <a:pt x="267" y="495"/>
                    </a:lnTo>
                    <a:lnTo>
                      <a:pt x="280" y="484"/>
                    </a:lnTo>
                    <a:lnTo>
                      <a:pt x="291" y="461"/>
                    </a:lnTo>
                    <a:lnTo>
                      <a:pt x="302" y="459"/>
                    </a:lnTo>
                    <a:lnTo>
                      <a:pt x="308" y="454"/>
                    </a:lnTo>
                    <a:lnTo>
                      <a:pt x="317" y="452"/>
                    </a:lnTo>
                    <a:lnTo>
                      <a:pt x="315" y="448"/>
                    </a:lnTo>
                    <a:lnTo>
                      <a:pt x="313" y="440"/>
                    </a:lnTo>
                    <a:lnTo>
                      <a:pt x="297" y="429"/>
                    </a:lnTo>
                    <a:lnTo>
                      <a:pt x="284" y="421"/>
                    </a:lnTo>
                    <a:lnTo>
                      <a:pt x="271" y="419"/>
                    </a:lnTo>
                    <a:lnTo>
                      <a:pt x="264" y="417"/>
                    </a:lnTo>
                    <a:lnTo>
                      <a:pt x="264" y="410"/>
                    </a:lnTo>
                    <a:lnTo>
                      <a:pt x="251" y="391"/>
                    </a:lnTo>
                    <a:lnTo>
                      <a:pt x="224" y="358"/>
                    </a:lnTo>
                    <a:lnTo>
                      <a:pt x="222" y="338"/>
                    </a:lnTo>
                    <a:lnTo>
                      <a:pt x="218" y="329"/>
                    </a:lnTo>
                    <a:lnTo>
                      <a:pt x="212" y="325"/>
                    </a:lnTo>
                    <a:lnTo>
                      <a:pt x="218" y="294"/>
                    </a:lnTo>
                    <a:lnTo>
                      <a:pt x="220" y="274"/>
                    </a:lnTo>
                    <a:lnTo>
                      <a:pt x="224" y="261"/>
                    </a:lnTo>
                    <a:lnTo>
                      <a:pt x="227" y="240"/>
                    </a:lnTo>
                    <a:lnTo>
                      <a:pt x="233" y="234"/>
                    </a:lnTo>
                    <a:lnTo>
                      <a:pt x="233" y="223"/>
                    </a:lnTo>
                    <a:lnTo>
                      <a:pt x="249" y="200"/>
                    </a:lnTo>
                    <a:lnTo>
                      <a:pt x="258" y="180"/>
                    </a:lnTo>
                    <a:lnTo>
                      <a:pt x="286" y="134"/>
                    </a:lnTo>
                    <a:lnTo>
                      <a:pt x="293" y="123"/>
                    </a:lnTo>
                    <a:lnTo>
                      <a:pt x="304" y="101"/>
                    </a:lnTo>
                    <a:lnTo>
                      <a:pt x="336" y="68"/>
                    </a:lnTo>
                    <a:lnTo>
                      <a:pt x="338" y="55"/>
                    </a:lnTo>
                    <a:lnTo>
                      <a:pt x="330" y="45"/>
                    </a:lnTo>
                    <a:lnTo>
                      <a:pt x="328" y="33"/>
                    </a:lnTo>
                    <a:lnTo>
                      <a:pt x="317" y="30"/>
                    </a:lnTo>
                    <a:lnTo>
                      <a:pt x="308" y="42"/>
                    </a:lnTo>
                    <a:lnTo>
                      <a:pt x="302" y="34"/>
                    </a:lnTo>
                    <a:lnTo>
                      <a:pt x="300" y="13"/>
                    </a:lnTo>
                    <a:lnTo>
                      <a:pt x="290" y="15"/>
                    </a:lnTo>
                    <a:lnTo>
                      <a:pt x="280" y="2"/>
                    </a:lnTo>
                    <a:lnTo>
                      <a:pt x="269" y="2"/>
                    </a:lnTo>
                    <a:lnTo>
                      <a:pt x="260" y="13"/>
                    </a:lnTo>
                    <a:lnTo>
                      <a:pt x="247" y="2"/>
                    </a:lnTo>
                    <a:lnTo>
                      <a:pt x="229" y="0"/>
                    </a:lnTo>
                    <a:lnTo>
                      <a:pt x="213" y="10"/>
                    </a:lnTo>
                    <a:lnTo>
                      <a:pt x="202" y="25"/>
                    </a:lnTo>
                    <a:lnTo>
                      <a:pt x="189" y="34"/>
                    </a:lnTo>
                    <a:lnTo>
                      <a:pt x="214" y="74"/>
                    </a:lnTo>
                    <a:lnTo>
                      <a:pt x="214" y="89"/>
                    </a:lnTo>
                    <a:lnTo>
                      <a:pt x="202" y="96"/>
                    </a:lnTo>
                    <a:lnTo>
                      <a:pt x="186" y="116"/>
                    </a:lnTo>
                    <a:lnTo>
                      <a:pt x="178" y="130"/>
                    </a:lnTo>
                    <a:lnTo>
                      <a:pt x="170" y="123"/>
                    </a:lnTo>
                    <a:lnTo>
                      <a:pt x="159" y="119"/>
                    </a:lnTo>
                    <a:lnTo>
                      <a:pt x="154" y="122"/>
                    </a:lnTo>
                    <a:lnTo>
                      <a:pt x="154" y="146"/>
                    </a:lnTo>
                    <a:lnTo>
                      <a:pt x="152" y="163"/>
                    </a:lnTo>
                    <a:lnTo>
                      <a:pt x="137" y="167"/>
                    </a:lnTo>
                    <a:lnTo>
                      <a:pt x="126" y="173"/>
                    </a:lnTo>
                    <a:lnTo>
                      <a:pt x="120" y="186"/>
                    </a:lnTo>
                    <a:lnTo>
                      <a:pt x="117" y="201"/>
                    </a:lnTo>
                    <a:lnTo>
                      <a:pt x="95" y="201"/>
                    </a:lnTo>
                    <a:lnTo>
                      <a:pt x="90" y="196"/>
                    </a:lnTo>
                    <a:lnTo>
                      <a:pt x="90" y="183"/>
                    </a:lnTo>
                    <a:lnTo>
                      <a:pt x="83" y="176"/>
                    </a:lnTo>
                    <a:lnTo>
                      <a:pt x="75" y="182"/>
                    </a:lnTo>
                    <a:lnTo>
                      <a:pt x="54" y="194"/>
                    </a:lnTo>
                    <a:lnTo>
                      <a:pt x="56" y="213"/>
                    </a:lnTo>
                    <a:lnTo>
                      <a:pt x="55" y="221"/>
                    </a:lnTo>
                    <a:lnTo>
                      <a:pt x="42" y="238"/>
                    </a:lnTo>
                    <a:lnTo>
                      <a:pt x="34" y="238"/>
                    </a:lnTo>
                    <a:lnTo>
                      <a:pt x="35" y="246"/>
                    </a:lnTo>
                    <a:lnTo>
                      <a:pt x="37" y="255"/>
                    </a:lnTo>
                    <a:lnTo>
                      <a:pt x="26" y="258"/>
                    </a:lnTo>
                    <a:lnTo>
                      <a:pt x="9" y="261"/>
                    </a:lnTo>
                    <a:lnTo>
                      <a:pt x="0" y="308"/>
                    </a:lnTo>
                    <a:lnTo>
                      <a:pt x="9" y="312"/>
                    </a:lnTo>
                    <a:lnTo>
                      <a:pt x="23" y="318"/>
                    </a:lnTo>
                    <a:lnTo>
                      <a:pt x="42" y="325"/>
                    </a:lnTo>
                    <a:lnTo>
                      <a:pt x="64" y="338"/>
                    </a:lnTo>
                    <a:lnTo>
                      <a:pt x="64" y="345"/>
                    </a:lnTo>
                    <a:lnTo>
                      <a:pt x="56" y="369"/>
                    </a:lnTo>
                    <a:lnTo>
                      <a:pt x="56" y="398"/>
                    </a:lnTo>
                    <a:lnTo>
                      <a:pt x="62" y="408"/>
                    </a:lnTo>
                    <a:lnTo>
                      <a:pt x="76" y="413"/>
                    </a:lnTo>
                    <a:lnTo>
                      <a:pt x="102" y="424"/>
                    </a:lnTo>
                    <a:lnTo>
                      <a:pt x="112" y="431"/>
                    </a:lnTo>
                    <a:lnTo>
                      <a:pt x="114" y="446"/>
                    </a:lnTo>
                    <a:lnTo>
                      <a:pt x="106" y="454"/>
                    </a:lnTo>
                    <a:lnTo>
                      <a:pt x="95" y="477"/>
                    </a:lnTo>
                    <a:lnTo>
                      <a:pt x="95" y="490"/>
                    </a:lnTo>
                    <a:lnTo>
                      <a:pt x="99" y="519"/>
                    </a:lnTo>
                    <a:lnTo>
                      <a:pt x="97" y="530"/>
                    </a:lnTo>
                    <a:lnTo>
                      <a:pt x="95" y="548"/>
                    </a:lnTo>
                    <a:lnTo>
                      <a:pt x="106" y="561"/>
                    </a:lnTo>
                    <a:lnTo>
                      <a:pt x="101" y="581"/>
                    </a:lnTo>
                    <a:lnTo>
                      <a:pt x="97" y="597"/>
                    </a:lnTo>
                    <a:lnTo>
                      <a:pt x="97" y="611"/>
                    </a:lnTo>
                    <a:lnTo>
                      <a:pt x="99" y="613"/>
                    </a:lnTo>
                    <a:lnTo>
                      <a:pt x="108" y="617"/>
                    </a:lnTo>
                    <a:lnTo>
                      <a:pt x="123" y="630"/>
                    </a:lnTo>
                    <a:lnTo>
                      <a:pt x="130" y="641"/>
                    </a:lnTo>
                    <a:lnTo>
                      <a:pt x="143" y="657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grpSp>
            <p:nvGrpSpPr>
              <p:cNvPr id="20502" name="Group 27">
                <a:extLst>
                  <a:ext uri="{FF2B5EF4-FFF2-40B4-BE49-F238E27FC236}">
                    <a16:creationId xmlns:a16="http://schemas.microsoft.com/office/drawing/2014/main" id="{11FAE961-CB49-52D1-1C6A-5018084BE3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72" y="3697"/>
                <a:ext cx="260" cy="176"/>
                <a:chOff x="4670" y="964"/>
                <a:chExt cx="530" cy="338"/>
              </a:xfrm>
            </p:grpSpPr>
            <p:sp>
              <p:nvSpPr>
                <p:cNvPr id="47" name="Freeform 28">
                  <a:extLst>
                    <a:ext uri="{FF2B5EF4-FFF2-40B4-BE49-F238E27FC236}">
                      <a16:creationId xmlns:a16="http://schemas.microsoft.com/office/drawing/2014/main" id="{A4A0BFDE-5A8C-E205-7D61-A9E75B3C6D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1198"/>
                  <a:ext cx="71" cy="63"/>
                </a:xfrm>
                <a:custGeom>
                  <a:avLst/>
                  <a:gdLst>
                    <a:gd name="T0" fmla="*/ 60 w 71"/>
                    <a:gd name="T1" fmla="*/ 0 h 62"/>
                    <a:gd name="T2" fmla="*/ 40 w 71"/>
                    <a:gd name="T3" fmla="*/ 0 h 62"/>
                    <a:gd name="T4" fmla="*/ 16 w 71"/>
                    <a:gd name="T5" fmla="*/ 13 h 62"/>
                    <a:gd name="T6" fmla="*/ 16 w 71"/>
                    <a:gd name="T7" fmla="*/ 27 h 62"/>
                    <a:gd name="T8" fmla="*/ 9 w 71"/>
                    <a:gd name="T9" fmla="*/ 29 h 62"/>
                    <a:gd name="T10" fmla="*/ 2 w 71"/>
                    <a:gd name="T11" fmla="*/ 38 h 62"/>
                    <a:gd name="T12" fmla="*/ 0 w 71"/>
                    <a:gd name="T13" fmla="*/ 47 h 62"/>
                    <a:gd name="T14" fmla="*/ 7 w 71"/>
                    <a:gd name="T15" fmla="*/ 49 h 62"/>
                    <a:gd name="T16" fmla="*/ 20 w 71"/>
                    <a:gd name="T17" fmla="*/ 62 h 62"/>
                    <a:gd name="T18" fmla="*/ 29 w 71"/>
                    <a:gd name="T19" fmla="*/ 62 h 62"/>
                    <a:gd name="T20" fmla="*/ 29 w 71"/>
                    <a:gd name="T21" fmla="*/ 55 h 62"/>
                    <a:gd name="T22" fmla="*/ 35 w 71"/>
                    <a:gd name="T23" fmla="*/ 42 h 62"/>
                    <a:gd name="T24" fmla="*/ 45 w 71"/>
                    <a:gd name="T25" fmla="*/ 44 h 62"/>
                    <a:gd name="T26" fmla="*/ 51 w 71"/>
                    <a:gd name="T27" fmla="*/ 35 h 62"/>
                    <a:gd name="T28" fmla="*/ 69 w 71"/>
                    <a:gd name="T29" fmla="*/ 19 h 62"/>
                    <a:gd name="T30" fmla="*/ 71 w 71"/>
                    <a:gd name="T31" fmla="*/ 13 h 62"/>
                    <a:gd name="T32" fmla="*/ 69 w 71"/>
                    <a:gd name="T33" fmla="*/ 11 h 62"/>
                    <a:gd name="T34" fmla="*/ 60 w 71"/>
                    <a:gd name="T35" fmla="*/ 0 h 6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1" h="62">
                      <a:moveTo>
                        <a:pt x="60" y="0"/>
                      </a:moveTo>
                      <a:lnTo>
                        <a:pt x="40" y="0"/>
                      </a:lnTo>
                      <a:lnTo>
                        <a:pt x="16" y="13"/>
                      </a:lnTo>
                      <a:lnTo>
                        <a:pt x="16" y="27"/>
                      </a:lnTo>
                      <a:lnTo>
                        <a:pt x="9" y="29"/>
                      </a:lnTo>
                      <a:lnTo>
                        <a:pt x="2" y="38"/>
                      </a:lnTo>
                      <a:lnTo>
                        <a:pt x="0" y="47"/>
                      </a:lnTo>
                      <a:lnTo>
                        <a:pt x="7" y="49"/>
                      </a:lnTo>
                      <a:lnTo>
                        <a:pt x="20" y="62"/>
                      </a:lnTo>
                      <a:lnTo>
                        <a:pt x="29" y="62"/>
                      </a:lnTo>
                      <a:lnTo>
                        <a:pt x="29" y="55"/>
                      </a:lnTo>
                      <a:lnTo>
                        <a:pt x="35" y="42"/>
                      </a:lnTo>
                      <a:lnTo>
                        <a:pt x="45" y="44"/>
                      </a:lnTo>
                      <a:lnTo>
                        <a:pt x="51" y="35"/>
                      </a:lnTo>
                      <a:lnTo>
                        <a:pt x="69" y="19"/>
                      </a:lnTo>
                      <a:lnTo>
                        <a:pt x="71" y="13"/>
                      </a:lnTo>
                      <a:lnTo>
                        <a:pt x="69" y="11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Freeform 29">
                  <a:extLst>
                    <a:ext uri="{FF2B5EF4-FFF2-40B4-BE49-F238E27FC236}">
                      <a16:creationId xmlns:a16="http://schemas.microsoft.com/office/drawing/2014/main" id="{F032A522-4BA1-8366-0015-6F7B3C9098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4" y="1269"/>
                  <a:ext cx="37" cy="33"/>
                </a:xfrm>
                <a:custGeom>
                  <a:avLst/>
                  <a:gdLst>
                    <a:gd name="T0" fmla="*/ 7 w 38"/>
                    <a:gd name="T1" fmla="*/ 0 h 32"/>
                    <a:gd name="T2" fmla="*/ 7 w 38"/>
                    <a:gd name="T3" fmla="*/ 7 h 32"/>
                    <a:gd name="T4" fmla="*/ 0 w 38"/>
                    <a:gd name="T5" fmla="*/ 13 h 32"/>
                    <a:gd name="T6" fmla="*/ 0 w 38"/>
                    <a:gd name="T7" fmla="*/ 23 h 32"/>
                    <a:gd name="T8" fmla="*/ 7 w 38"/>
                    <a:gd name="T9" fmla="*/ 32 h 32"/>
                    <a:gd name="T10" fmla="*/ 14 w 38"/>
                    <a:gd name="T11" fmla="*/ 26 h 32"/>
                    <a:gd name="T12" fmla="*/ 18 w 38"/>
                    <a:gd name="T13" fmla="*/ 28 h 32"/>
                    <a:gd name="T14" fmla="*/ 29 w 38"/>
                    <a:gd name="T15" fmla="*/ 32 h 32"/>
                    <a:gd name="T16" fmla="*/ 38 w 38"/>
                    <a:gd name="T17" fmla="*/ 28 h 32"/>
                    <a:gd name="T18" fmla="*/ 36 w 38"/>
                    <a:gd name="T19" fmla="*/ 21 h 32"/>
                    <a:gd name="T20" fmla="*/ 27 w 38"/>
                    <a:gd name="T21" fmla="*/ 13 h 32"/>
                    <a:gd name="T22" fmla="*/ 20 w 38"/>
                    <a:gd name="T23" fmla="*/ 11 h 32"/>
                    <a:gd name="T24" fmla="*/ 14 w 38"/>
                    <a:gd name="T25" fmla="*/ 11 h 32"/>
                    <a:gd name="T26" fmla="*/ 7 w 38"/>
                    <a:gd name="T27" fmla="*/ 0 h 3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8" h="32">
                      <a:moveTo>
                        <a:pt x="7" y="0"/>
                      </a:moveTo>
                      <a:lnTo>
                        <a:pt x="7" y="7"/>
                      </a:lnTo>
                      <a:lnTo>
                        <a:pt x="0" y="13"/>
                      </a:lnTo>
                      <a:lnTo>
                        <a:pt x="0" y="23"/>
                      </a:lnTo>
                      <a:lnTo>
                        <a:pt x="7" y="32"/>
                      </a:lnTo>
                      <a:lnTo>
                        <a:pt x="14" y="26"/>
                      </a:lnTo>
                      <a:lnTo>
                        <a:pt x="18" y="28"/>
                      </a:lnTo>
                      <a:lnTo>
                        <a:pt x="29" y="32"/>
                      </a:lnTo>
                      <a:lnTo>
                        <a:pt x="38" y="28"/>
                      </a:lnTo>
                      <a:lnTo>
                        <a:pt x="36" y="21"/>
                      </a:lnTo>
                      <a:lnTo>
                        <a:pt x="27" y="13"/>
                      </a:lnTo>
                      <a:lnTo>
                        <a:pt x="20" y="11"/>
                      </a:lnTo>
                      <a:lnTo>
                        <a:pt x="14" y="11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9" name="Freeform 30">
                  <a:extLst>
                    <a:ext uri="{FF2B5EF4-FFF2-40B4-BE49-F238E27FC236}">
                      <a16:creationId xmlns:a16="http://schemas.microsoft.com/office/drawing/2014/main" id="{DD4453E4-A33E-8B34-5504-622398AB0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" y="987"/>
                  <a:ext cx="195" cy="159"/>
                </a:xfrm>
                <a:custGeom>
                  <a:avLst/>
                  <a:gdLst>
                    <a:gd name="T0" fmla="*/ 153 w 196"/>
                    <a:gd name="T1" fmla="*/ 0 h 159"/>
                    <a:gd name="T2" fmla="*/ 138 w 196"/>
                    <a:gd name="T3" fmla="*/ 11 h 159"/>
                    <a:gd name="T4" fmla="*/ 142 w 196"/>
                    <a:gd name="T5" fmla="*/ 15 h 159"/>
                    <a:gd name="T6" fmla="*/ 150 w 196"/>
                    <a:gd name="T7" fmla="*/ 15 h 159"/>
                    <a:gd name="T8" fmla="*/ 146 w 196"/>
                    <a:gd name="T9" fmla="*/ 24 h 159"/>
                    <a:gd name="T10" fmla="*/ 135 w 196"/>
                    <a:gd name="T11" fmla="*/ 34 h 159"/>
                    <a:gd name="T12" fmla="*/ 146 w 196"/>
                    <a:gd name="T13" fmla="*/ 32 h 159"/>
                    <a:gd name="T14" fmla="*/ 151 w 196"/>
                    <a:gd name="T15" fmla="*/ 37 h 159"/>
                    <a:gd name="T16" fmla="*/ 151 w 196"/>
                    <a:gd name="T17" fmla="*/ 40 h 159"/>
                    <a:gd name="T18" fmla="*/ 160 w 196"/>
                    <a:gd name="T19" fmla="*/ 49 h 159"/>
                    <a:gd name="T20" fmla="*/ 169 w 196"/>
                    <a:gd name="T21" fmla="*/ 44 h 159"/>
                    <a:gd name="T22" fmla="*/ 173 w 196"/>
                    <a:gd name="T23" fmla="*/ 32 h 159"/>
                    <a:gd name="T24" fmla="*/ 185 w 196"/>
                    <a:gd name="T25" fmla="*/ 34 h 159"/>
                    <a:gd name="T26" fmla="*/ 192 w 196"/>
                    <a:gd name="T27" fmla="*/ 40 h 159"/>
                    <a:gd name="T28" fmla="*/ 196 w 196"/>
                    <a:gd name="T29" fmla="*/ 49 h 159"/>
                    <a:gd name="T30" fmla="*/ 189 w 196"/>
                    <a:gd name="T31" fmla="*/ 58 h 159"/>
                    <a:gd name="T32" fmla="*/ 181 w 196"/>
                    <a:gd name="T33" fmla="*/ 63 h 159"/>
                    <a:gd name="T34" fmla="*/ 187 w 196"/>
                    <a:gd name="T35" fmla="*/ 73 h 159"/>
                    <a:gd name="T36" fmla="*/ 185 w 196"/>
                    <a:gd name="T37" fmla="*/ 84 h 159"/>
                    <a:gd name="T38" fmla="*/ 183 w 196"/>
                    <a:gd name="T39" fmla="*/ 98 h 159"/>
                    <a:gd name="T40" fmla="*/ 178 w 196"/>
                    <a:gd name="T41" fmla="*/ 111 h 159"/>
                    <a:gd name="T42" fmla="*/ 162 w 196"/>
                    <a:gd name="T43" fmla="*/ 113 h 159"/>
                    <a:gd name="T44" fmla="*/ 166 w 196"/>
                    <a:gd name="T45" fmla="*/ 122 h 159"/>
                    <a:gd name="T46" fmla="*/ 173 w 196"/>
                    <a:gd name="T47" fmla="*/ 132 h 159"/>
                    <a:gd name="T48" fmla="*/ 164 w 196"/>
                    <a:gd name="T49" fmla="*/ 140 h 159"/>
                    <a:gd name="T50" fmla="*/ 160 w 196"/>
                    <a:gd name="T51" fmla="*/ 152 h 159"/>
                    <a:gd name="T52" fmla="*/ 153 w 196"/>
                    <a:gd name="T53" fmla="*/ 155 h 159"/>
                    <a:gd name="T54" fmla="*/ 148 w 196"/>
                    <a:gd name="T55" fmla="*/ 150 h 159"/>
                    <a:gd name="T56" fmla="*/ 142 w 196"/>
                    <a:gd name="T57" fmla="*/ 150 h 159"/>
                    <a:gd name="T58" fmla="*/ 128 w 196"/>
                    <a:gd name="T59" fmla="*/ 159 h 159"/>
                    <a:gd name="T60" fmla="*/ 110 w 196"/>
                    <a:gd name="T61" fmla="*/ 138 h 159"/>
                    <a:gd name="T62" fmla="*/ 95 w 196"/>
                    <a:gd name="T63" fmla="*/ 142 h 159"/>
                    <a:gd name="T64" fmla="*/ 85 w 196"/>
                    <a:gd name="T65" fmla="*/ 130 h 159"/>
                    <a:gd name="T66" fmla="*/ 79 w 196"/>
                    <a:gd name="T67" fmla="*/ 117 h 159"/>
                    <a:gd name="T68" fmla="*/ 79 w 196"/>
                    <a:gd name="T69" fmla="*/ 104 h 159"/>
                    <a:gd name="T70" fmla="*/ 66 w 196"/>
                    <a:gd name="T71" fmla="*/ 100 h 159"/>
                    <a:gd name="T72" fmla="*/ 59 w 196"/>
                    <a:gd name="T73" fmla="*/ 100 h 159"/>
                    <a:gd name="T74" fmla="*/ 55 w 196"/>
                    <a:gd name="T75" fmla="*/ 93 h 159"/>
                    <a:gd name="T76" fmla="*/ 48 w 196"/>
                    <a:gd name="T77" fmla="*/ 100 h 159"/>
                    <a:gd name="T78" fmla="*/ 44 w 196"/>
                    <a:gd name="T79" fmla="*/ 111 h 159"/>
                    <a:gd name="T80" fmla="*/ 33 w 196"/>
                    <a:gd name="T81" fmla="*/ 120 h 159"/>
                    <a:gd name="T82" fmla="*/ 20 w 196"/>
                    <a:gd name="T83" fmla="*/ 104 h 159"/>
                    <a:gd name="T84" fmla="*/ 0 w 196"/>
                    <a:gd name="T85" fmla="*/ 102 h 159"/>
                    <a:gd name="T86" fmla="*/ 4 w 196"/>
                    <a:gd name="T87" fmla="*/ 93 h 159"/>
                    <a:gd name="T88" fmla="*/ 18 w 196"/>
                    <a:gd name="T89" fmla="*/ 84 h 159"/>
                    <a:gd name="T90" fmla="*/ 20 w 196"/>
                    <a:gd name="T91" fmla="*/ 73 h 159"/>
                    <a:gd name="T92" fmla="*/ 35 w 196"/>
                    <a:gd name="T93" fmla="*/ 54 h 159"/>
                    <a:gd name="T94" fmla="*/ 53 w 196"/>
                    <a:gd name="T95" fmla="*/ 52 h 159"/>
                    <a:gd name="T96" fmla="*/ 68 w 196"/>
                    <a:gd name="T97" fmla="*/ 36 h 159"/>
                    <a:gd name="T98" fmla="*/ 73 w 196"/>
                    <a:gd name="T99" fmla="*/ 28 h 159"/>
                    <a:gd name="T100" fmla="*/ 85 w 196"/>
                    <a:gd name="T101" fmla="*/ 17 h 159"/>
                    <a:gd name="T102" fmla="*/ 91 w 196"/>
                    <a:gd name="T103" fmla="*/ 22 h 159"/>
                    <a:gd name="T104" fmla="*/ 106 w 196"/>
                    <a:gd name="T105" fmla="*/ 15 h 159"/>
                    <a:gd name="T106" fmla="*/ 110 w 196"/>
                    <a:gd name="T107" fmla="*/ 4 h 159"/>
                    <a:gd name="T108" fmla="*/ 133 w 196"/>
                    <a:gd name="T109" fmla="*/ 2 h 159"/>
                    <a:gd name="T110" fmla="*/ 153 w 196"/>
                    <a:gd name="T111" fmla="*/ 0 h 159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196" h="159">
                      <a:moveTo>
                        <a:pt x="153" y="0"/>
                      </a:moveTo>
                      <a:lnTo>
                        <a:pt x="138" y="11"/>
                      </a:lnTo>
                      <a:lnTo>
                        <a:pt x="142" y="15"/>
                      </a:lnTo>
                      <a:lnTo>
                        <a:pt x="150" y="15"/>
                      </a:lnTo>
                      <a:lnTo>
                        <a:pt x="146" y="24"/>
                      </a:lnTo>
                      <a:lnTo>
                        <a:pt x="135" y="34"/>
                      </a:lnTo>
                      <a:lnTo>
                        <a:pt x="146" y="32"/>
                      </a:lnTo>
                      <a:lnTo>
                        <a:pt x="151" y="37"/>
                      </a:lnTo>
                      <a:lnTo>
                        <a:pt x="151" y="40"/>
                      </a:lnTo>
                      <a:lnTo>
                        <a:pt x="160" y="49"/>
                      </a:lnTo>
                      <a:lnTo>
                        <a:pt x="169" y="44"/>
                      </a:lnTo>
                      <a:lnTo>
                        <a:pt x="173" y="32"/>
                      </a:lnTo>
                      <a:lnTo>
                        <a:pt x="185" y="34"/>
                      </a:lnTo>
                      <a:lnTo>
                        <a:pt x="192" y="40"/>
                      </a:lnTo>
                      <a:lnTo>
                        <a:pt x="196" y="49"/>
                      </a:lnTo>
                      <a:lnTo>
                        <a:pt x="189" y="58"/>
                      </a:lnTo>
                      <a:lnTo>
                        <a:pt x="181" y="63"/>
                      </a:lnTo>
                      <a:lnTo>
                        <a:pt x="187" y="73"/>
                      </a:lnTo>
                      <a:lnTo>
                        <a:pt x="185" y="84"/>
                      </a:lnTo>
                      <a:lnTo>
                        <a:pt x="183" y="98"/>
                      </a:lnTo>
                      <a:lnTo>
                        <a:pt x="178" y="111"/>
                      </a:lnTo>
                      <a:lnTo>
                        <a:pt x="162" y="113"/>
                      </a:lnTo>
                      <a:lnTo>
                        <a:pt x="166" y="122"/>
                      </a:lnTo>
                      <a:lnTo>
                        <a:pt x="173" y="132"/>
                      </a:lnTo>
                      <a:lnTo>
                        <a:pt x="164" y="140"/>
                      </a:lnTo>
                      <a:lnTo>
                        <a:pt x="160" y="152"/>
                      </a:lnTo>
                      <a:lnTo>
                        <a:pt x="153" y="155"/>
                      </a:lnTo>
                      <a:lnTo>
                        <a:pt x="148" y="150"/>
                      </a:lnTo>
                      <a:lnTo>
                        <a:pt x="142" y="150"/>
                      </a:lnTo>
                      <a:lnTo>
                        <a:pt x="128" y="159"/>
                      </a:lnTo>
                      <a:lnTo>
                        <a:pt x="110" y="138"/>
                      </a:lnTo>
                      <a:lnTo>
                        <a:pt x="95" y="142"/>
                      </a:lnTo>
                      <a:lnTo>
                        <a:pt x="85" y="130"/>
                      </a:lnTo>
                      <a:lnTo>
                        <a:pt x="79" y="117"/>
                      </a:lnTo>
                      <a:lnTo>
                        <a:pt x="79" y="104"/>
                      </a:lnTo>
                      <a:lnTo>
                        <a:pt x="66" y="100"/>
                      </a:lnTo>
                      <a:lnTo>
                        <a:pt x="59" y="100"/>
                      </a:lnTo>
                      <a:lnTo>
                        <a:pt x="55" y="93"/>
                      </a:lnTo>
                      <a:lnTo>
                        <a:pt x="48" y="100"/>
                      </a:lnTo>
                      <a:lnTo>
                        <a:pt x="44" y="111"/>
                      </a:lnTo>
                      <a:lnTo>
                        <a:pt x="33" y="120"/>
                      </a:lnTo>
                      <a:lnTo>
                        <a:pt x="20" y="104"/>
                      </a:lnTo>
                      <a:lnTo>
                        <a:pt x="0" y="102"/>
                      </a:lnTo>
                      <a:lnTo>
                        <a:pt x="4" y="93"/>
                      </a:lnTo>
                      <a:lnTo>
                        <a:pt x="18" y="84"/>
                      </a:lnTo>
                      <a:lnTo>
                        <a:pt x="20" y="73"/>
                      </a:lnTo>
                      <a:lnTo>
                        <a:pt x="35" y="54"/>
                      </a:lnTo>
                      <a:lnTo>
                        <a:pt x="53" y="52"/>
                      </a:lnTo>
                      <a:lnTo>
                        <a:pt x="68" y="36"/>
                      </a:lnTo>
                      <a:lnTo>
                        <a:pt x="73" y="28"/>
                      </a:lnTo>
                      <a:lnTo>
                        <a:pt x="85" y="17"/>
                      </a:lnTo>
                      <a:lnTo>
                        <a:pt x="91" y="22"/>
                      </a:lnTo>
                      <a:lnTo>
                        <a:pt x="106" y="15"/>
                      </a:lnTo>
                      <a:lnTo>
                        <a:pt x="110" y="4"/>
                      </a:lnTo>
                      <a:lnTo>
                        <a:pt x="133" y="2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Freeform 31">
                  <a:extLst>
                    <a:ext uri="{FF2B5EF4-FFF2-40B4-BE49-F238E27FC236}">
                      <a16:creationId xmlns:a16="http://schemas.microsoft.com/office/drawing/2014/main" id="{3F882326-4978-E4C7-61E3-925A4631D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5" y="964"/>
                  <a:ext cx="93" cy="65"/>
                </a:xfrm>
                <a:custGeom>
                  <a:avLst/>
                  <a:gdLst>
                    <a:gd name="T0" fmla="*/ 0 w 92"/>
                    <a:gd name="T1" fmla="*/ 4 h 65"/>
                    <a:gd name="T2" fmla="*/ 7 w 92"/>
                    <a:gd name="T3" fmla="*/ 0 h 65"/>
                    <a:gd name="T4" fmla="*/ 28 w 92"/>
                    <a:gd name="T5" fmla="*/ 4 h 65"/>
                    <a:gd name="T6" fmla="*/ 35 w 92"/>
                    <a:gd name="T7" fmla="*/ 6 h 65"/>
                    <a:gd name="T8" fmla="*/ 43 w 92"/>
                    <a:gd name="T9" fmla="*/ 4 h 65"/>
                    <a:gd name="T10" fmla="*/ 53 w 92"/>
                    <a:gd name="T11" fmla="*/ 0 h 65"/>
                    <a:gd name="T12" fmla="*/ 66 w 92"/>
                    <a:gd name="T13" fmla="*/ 2 h 65"/>
                    <a:gd name="T14" fmla="*/ 78 w 92"/>
                    <a:gd name="T15" fmla="*/ 8 h 65"/>
                    <a:gd name="T16" fmla="*/ 85 w 92"/>
                    <a:gd name="T17" fmla="*/ 25 h 65"/>
                    <a:gd name="T18" fmla="*/ 81 w 92"/>
                    <a:gd name="T19" fmla="*/ 34 h 65"/>
                    <a:gd name="T20" fmla="*/ 87 w 92"/>
                    <a:gd name="T21" fmla="*/ 45 h 65"/>
                    <a:gd name="T22" fmla="*/ 92 w 92"/>
                    <a:gd name="T23" fmla="*/ 55 h 65"/>
                    <a:gd name="T24" fmla="*/ 90 w 92"/>
                    <a:gd name="T25" fmla="*/ 65 h 65"/>
                    <a:gd name="T26" fmla="*/ 85 w 92"/>
                    <a:gd name="T27" fmla="*/ 57 h 65"/>
                    <a:gd name="T28" fmla="*/ 71 w 92"/>
                    <a:gd name="T29" fmla="*/ 42 h 65"/>
                    <a:gd name="T30" fmla="*/ 46 w 92"/>
                    <a:gd name="T31" fmla="*/ 34 h 65"/>
                    <a:gd name="T32" fmla="*/ 28 w 92"/>
                    <a:gd name="T33" fmla="*/ 32 h 65"/>
                    <a:gd name="T34" fmla="*/ 15 w 92"/>
                    <a:gd name="T35" fmla="*/ 36 h 65"/>
                    <a:gd name="T36" fmla="*/ 8 w 92"/>
                    <a:gd name="T37" fmla="*/ 30 h 65"/>
                    <a:gd name="T38" fmla="*/ 7 w 92"/>
                    <a:gd name="T39" fmla="*/ 19 h 65"/>
                    <a:gd name="T40" fmla="*/ 0 w 92"/>
                    <a:gd name="T41" fmla="*/ 15 h 65"/>
                    <a:gd name="T42" fmla="*/ 0 w 92"/>
                    <a:gd name="T43" fmla="*/ 4 h 65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92" h="65">
                      <a:moveTo>
                        <a:pt x="0" y="4"/>
                      </a:moveTo>
                      <a:lnTo>
                        <a:pt x="7" y="0"/>
                      </a:lnTo>
                      <a:lnTo>
                        <a:pt x="28" y="4"/>
                      </a:lnTo>
                      <a:lnTo>
                        <a:pt x="35" y="6"/>
                      </a:lnTo>
                      <a:lnTo>
                        <a:pt x="43" y="4"/>
                      </a:lnTo>
                      <a:lnTo>
                        <a:pt x="53" y="0"/>
                      </a:lnTo>
                      <a:lnTo>
                        <a:pt x="66" y="2"/>
                      </a:lnTo>
                      <a:lnTo>
                        <a:pt x="78" y="8"/>
                      </a:lnTo>
                      <a:lnTo>
                        <a:pt x="85" y="25"/>
                      </a:lnTo>
                      <a:lnTo>
                        <a:pt x="81" y="34"/>
                      </a:lnTo>
                      <a:lnTo>
                        <a:pt x="87" y="45"/>
                      </a:lnTo>
                      <a:lnTo>
                        <a:pt x="92" y="55"/>
                      </a:lnTo>
                      <a:lnTo>
                        <a:pt x="90" y="65"/>
                      </a:lnTo>
                      <a:lnTo>
                        <a:pt x="85" y="57"/>
                      </a:lnTo>
                      <a:lnTo>
                        <a:pt x="71" y="42"/>
                      </a:lnTo>
                      <a:lnTo>
                        <a:pt x="46" y="34"/>
                      </a:lnTo>
                      <a:lnTo>
                        <a:pt x="28" y="32"/>
                      </a:lnTo>
                      <a:lnTo>
                        <a:pt x="15" y="36"/>
                      </a:lnTo>
                      <a:lnTo>
                        <a:pt x="8" y="30"/>
                      </a:lnTo>
                      <a:lnTo>
                        <a:pt x="7" y="19"/>
                      </a:lnTo>
                      <a:lnTo>
                        <a:pt x="0" y="1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" name="Freeform 32">
                  <a:extLst>
                    <a:ext uri="{FF2B5EF4-FFF2-40B4-BE49-F238E27FC236}">
                      <a16:creationId xmlns:a16="http://schemas.microsoft.com/office/drawing/2014/main" id="{61965235-2AC4-9358-6A5E-2705A44AC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1162"/>
                  <a:ext cx="32" cy="25"/>
                </a:xfrm>
                <a:custGeom>
                  <a:avLst/>
                  <a:gdLst>
                    <a:gd name="T0" fmla="*/ 9 w 31"/>
                    <a:gd name="T1" fmla="*/ 0 h 24"/>
                    <a:gd name="T2" fmla="*/ 0 w 31"/>
                    <a:gd name="T3" fmla="*/ 11 h 24"/>
                    <a:gd name="T4" fmla="*/ 4 w 31"/>
                    <a:gd name="T5" fmla="*/ 20 h 24"/>
                    <a:gd name="T6" fmla="*/ 11 w 31"/>
                    <a:gd name="T7" fmla="*/ 24 h 24"/>
                    <a:gd name="T8" fmla="*/ 21 w 31"/>
                    <a:gd name="T9" fmla="*/ 20 h 24"/>
                    <a:gd name="T10" fmla="*/ 31 w 31"/>
                    <a:gd name="T11" fmla="*/ 15 h 24"/>
                    <a:gd name="T12" fmla="*/ 27 w 31"/>
                    <a:gd name="T13" fmla="*/ 9 h 24"/>
                    <a:gd name="T14" fmla="*/ 9 w 31"/>
                    <a:gd name="T15" fmla="*/ 0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1" h="24">
                      <a:moveTo>
                        <a:pt x="9" y="0"/>
                      </a:moveTo>
                      <a:lnTo>
                        <a:pt x="0" y="11"/>
                      </a:lnTo>
                      <a:lnTo>
                        <a:pt x="4" y="20"/>
                      </a:lnTo>
                      <a:lnTo>
                        <a:pt x="11" y="24"/>
                      </a:lnTo>
                      <a:lnTo>
                        <a:pt x="21" y="20"/>
                      </a:lnTo>
                      <a:lnTo>
                        <a:pt x="31" y="15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6699FF"/>
                </a:solidFill>
                <a:ln w="127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s-CL" sz="2400" kern="0">
                    <a:solidFill>
                      <a:srgbClr val="40458C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AD5B4DD4-02F6-1463-875E-6183B5496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" y="3377"/>
                <a:ext cx="256" cy="287"/>
              </a:xfrm>
              <a:custGeom>
                <a:avLst/>
                <a:gdLst>
                  <a:gd name="T0" fmla="*/ 22 w 520"/>
                  <a:gd name="T1" fmla="*/ 34 h 550"/>
                  <a:gd name="T2" fmla="*/ 20 w 520"/>
                  <a:gd name="T3" fmla="*/ 46 h 550"/>
                  <a:gd name="T4" fmla="*/ 19 w 520"/>
                  <a:gd name="T5" fmla="*/ 57 h 550"/>
                  <a:gd name="T6" fmla="*/ 5 w 520"/>
                  <a:gd name="T7" fmla="*/ 76 h 550"/>
                  <a:gd name="T8" fmla="*/ 8 w 520"/>
                  <a:gd name="T9" fmla="*/ 80 h 550"/>
                  <a:gd name="T10" fmla="*/ 7 w 520"/>
                  <a:gd name="T11" fmla="*/ 97 h 550"/>
                  <a:gd name="T12" fmla="*/ 5 w 520"/>
                  <a:gd name="T13" fmla="*/ 108 h 550"/>
                  <a:gd name="T14" fmla="*/ 4 w 520"/>
                  <a:gd name="T15" fmla="*/ 116 h 550"/>
                  <a:gd name="T16" fmla="*/ 1 w 520"/>
                  <a:gd name="T17" fmla="*/ 126 h 550"/>
                  <a:gd name="T18" fmla="*/ 0 w 520"/>
                  <a:gd name="T19" fmla="*/ 132 h 550"/>
                  <a:gd name="T20" fmla="*/ 6 w 520"/>
                  <a:gd name="T21" fmla="*/ 136 h 550"/>
                  <a:gd name="T22" fmla="*/ 7 w 520"/>
                  <a:gd name="T23" fmla="*/ 144 h 550"/>
                  <a:gd name="T24" fmla="*/ 12 w 520"/>
                  <a:gd name="T25" fmla="*/ 141 h 550"/>
                  <a:gd name="T26" fmla="*/ 15 w 520"/>
                  <a:gd name="T27" fmla="*/ 147 h 550"/>
                  <a:gd name="T28" fmla="*/ 20 w 520"/>
                  <a:gd name="T29" fmla="*/ 141 h 550"/>
                  <a:gd name="T30" fmla="*/ 22 w 520"/>
                  <a:gd name="T31" fmla="*/ 137 h 550"/>
                  <a:gd name="T32" fmla="*/ 30 w 520"/>
                  <a:gd name="T33" fmla="*/ 135 h 550"/>
                  <a:gd name="T34" fmla="*/ 31 w 520"/>
                  <a:gd name="T35" fmla="*/ 129 h 550"/>
                  <a:gd name="T36" fmla="*/ 26 w 520"/>
                  <a:gd name="T37" fmla="*/ 126 h 550"/>
                  <a:gd name="T38" fmla="*/ 37 w 520"/>
                  <a:gd name="T39" fmla="*/ 113 h 550"/>
                  <a:gd name="T40" fmla="*/ 60 w 520"/>
                  <a:gd name="T41" fmla="*/ 102 h 550"/>
                  <a:gd name="T42" fmla="*/ 77 w 520"/>
                  <a:gd name="T43" fmla="*/ 93 h 550"/>
                  <a:gd name="T44" fmla="*/ 87 w 520"/>
                  <a:gd name="T45" fmla="*/ 80 h 550"/>
                  <a:gd name="T46" fmla="*/ 104 w 520"/>
                  <a:gd name="T47" fmla="*/ 70 h 550"/>
                  <a:gd name="T48" fmla="*/ 123 w 520"/>
                  <a:gd name="T49" fmla="*/ 47 h 550"/>
                  <a:gd name="T50" fmla="*/ 116 w 520"/>
                  <a:gd name="T51" fmla="*/ 33 h 550"/>
                  <a:gd name="T52" fmla="*/ 117 w 520"/>
                  <a:gd name="T53" fmla="*/ 29 h 550"/>
                  <a:gd name="T54" fmla="*/ 126 w 520"/>
                  <a:gd name="T55" fmla="*/ 26 h 550"/>
                  <a:gd name="T56" fmla="*/ 121 w 520"/>
                  <a:gd name="T57" fmla="*/ 23 h 550"/>
                  <a:gd name="T58" fmla="*/ 119 w 520"/>
                  <a:gd name="T59" fmla="*/ 17 h 550"/>
                  <a:gd name="T60" fmla="*/ 113 w 520"/>
                  <a:gd name="T61" fmla="*/ 18 h 550"/>
                  <a:gd name="T62" fmla="*/ 113 w 520"/>
                  <a:gd name="T63" fmla="*/ 15 h 550"/>
                  <a:gd name="T64" fmla="*/ 107 w 520"/>
                  <a:gd name="T65" fmla="*/ 15 h 550"/>
                  <a:gd name="T66" fmla="*/ 101 w 520"/>
                  <a:gd name="T67" fmla="*/ 20 h 550"/>
                  <a:gd name="T68" fmla="*/ 101 w 520"/>
                  <a:gd name="T69" fmla="*/ 22 h 550"/>
                  <a:gd name="T70" fmla="*/ 95 w 520"/>
                  <a:gd name="T71" fmla="*/ 24 h 550"/>
                  <a:gd name="T72" fmla="*/ 89 w 520"/>
                  <a:gd name="T73" fmla="*/ 24 h 550"/>
                  <a:gd name="T74" fmla="*/ 83 w 520"/>
                  <a:gd name="T75" fmla="*/ 22 h 550"/>
                  <a:gd name="T76" fmla="*/ 76 w 520"/>
                  <a:gd name="T77" fmla="*/ 23 h 550"/>
                  <a:gd name="T78" fmla="*/ 67 w 520"/>
                  <a:gd name="T79" fmla="*/ 23 h 550"/>
                  <a:gd name="T80" fmla="*/ 62 w 520"/>
                  <a:gd name="T81" fmla="*/ 18 h 550"/>
                  <a:gd name="T82" fmla="*/ 63 w 520"/>
                  <a:gd name="T83" fmla="*/ 15 h 550"/>
                  <a:gd name="T84" fmla="*/ 63 w 520"/>
                  <a:gd name="T85" fmla="*/ 12 h 550"/>
                  <a:gd name="T86" fmla="*/ 55 w 520"/>
                  <a:gd name="T87" fmla="*/ 9 h 550"/>
                  <a:gd name="T88" fmla="*/ 47 w 520"/>
                  <a:gd name="T89" fmla="*/ 9 h 550"/>
                  <a:gd name="T90" fmla="*/ 35 w 520"/>
                  <a:gd name="T91" fmla="*/ 4 h 550"/>
                  <a:gd name="T92" fmla="*/ 25 w 520"/>
                  <a:gd name="T93" fmla="*/ 2 h 550"/>
                  <a:gd name="T94" fmla="*/ 18 w 520"/>
                  <a:gd name="T95" fmla="*/ 1 h 550"/>
                  <a:gd name="T96" fmla="*/ 14 w 520"/>
                  <a:gd name="T97" fmla="*/ 9 h 55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20" h="550">
                    <a:moveTo>
                      <a:pt x="58" y="33"/>
                    </a:moveTo>
                    <a:lnTo>
                      <a:pt x="92" y="127"/>
                    </a:lnTo>
                    <a:lnTo>
                      <a:pt x="71" y="139"/>
                    </a:lnTo>
                    <a:lnTo>
                      <a:pt x="81" y="168"/>
                    </a:lnTo>
                    <a:lnTo>
                      <a:pt x="83" y="192"/>
                    </a:lnTo>
                    <a:lnTo>
                      <a:pt x="78" y="209"/>
                    </a:lnTo>
                    <a:lnTo>
                      <a:pt x="65" y="228"/>
                    </a:lnTo>
                    <a:lnTo>
                      <a:pt x="22" y="277"/>
                    </a:lnTo>
                    <a:lnTo>
                      <a:pt x="24" y="286"/>
                    </a:lnTo>
                    <a:lnTo>
                      <a:pt x="35" y="296"/>
                    </a:lnTo>
                    <a:lnTo>
                      <a:pt x="18" y="331"/>
                    </a:lnTo>
                    <a:lnTo>
                      <a:pt x="29" y="355"/>
                    </a:lnTo>
                    <a:lnTo>
                      <a:pt x="35" y="365"/>
                    </a:lnTo>
                    <a:lnTo>
                      <a:pt x="23" y="397"/>
                    </a:lnTo>
                    <a:lnTo>
                      <a:pt x="9" y="407"/>
                    </a:lnTo>
                    <a:lnTo>
                      <a:pt x="16" y="427"/>
                    </a:lnTo>
                    <a:lnTo>
                      <a:pt x="16" y="446"/>
                    </a:lnTo>
                    <a:lnTo>
                      <a:pt x="7" y="461"/>
                    </a:lnTo>
                    <a:lnTo>
                      <a:pt x="9" y="475"/>
                    </a:lnTo>
                    <a:lnTo>
                      <a:pt x="0" y="484"/>
                    </a:lnTo>
                    <a:lnTo>
                      <a:pt x="14" y="501"/>
                    </a:lnTo>
                    <a:lnTo>
                      <a:pt x="24" y="499"/>
                    </a:lnTo>
                    <a:lnTo>
                      <a:pt x="24" y="519"/>
                    </a:lnTo>
                    <a:lnTo>
                      <a:pt x="31" y="528"/>
                    </a:lnTo>
                    <a:lnTo>
                      <a:pt x="39" y="517"/>
                    </a:lnTo>
                    <a:lnTo>
                      <a:pt x="48" y="519"/>
                    </a:lnTo>
                    <a:lnTo>
                      <a:pt x="53" y="532"/>
                    </a:lnTo>
                    <a:lnTo>
                      <a:pt x="60" y="538"/>
                    </a:lnTo>
                    <a:lnTo>
                      <a:pt x="60" y="550"/>
                    </a:lnTo>
                    <a:lnTo>
                      <a:pt x="81" y="519"/>
                    </a:lnTo>
                    <a:lnTo>
                      <a:pt x="81" y="512"/>
                    </a:lnTo>
                    <a:lnTo>
                      <a:pt x="92" y="504"/>
                    </a:lnTo>
                    <a:lnTo>
                      <a:pt x="111" y="514"/>
                    </a:lnTo>
                    <a:lnTo>
                      <a:pt x="122" y="494"/>
                    </a:lnTo>
                    <a:lnTo>
                      <a:pt x="130" y="484"/>
                    </a:lnTo>
                    <a:lnTo>
                      <a:pt x="128" y="473"/>
                    </a:lnTo>
                    <a:lnTo>
                      <a:pt x="122" y="473"/>
                    </a:lnTo>
                    <a:lnTo>
                      <a:pt x="106" y="462"/>
                    </a:lnTo>
                    <a:lnTo>
                      <a:pt x="119" y="455"/>
                    </a:lnTo>
                    <a:lnTo>
                      <a:pt x="154" y="416"/>
                    </a:lnTo>
                    <a:lnTo>
                      <a:pt x="184" y="402"/>
                    </a:lnTo>
                    <a:lnTo>
                      <a:pt x="246" y="376"/>
                    </a:lnTo>
                    <a:lnTo>
                      <a:pt x="276" y="358"/>
                    </a:lnTo>
                    <a:lnTo>
                      <a:pt x="318" y="342"/>
                    </a:lnTo>
                    <a:lnTo>
                      <a:pt x="352" y="314"/>
                    </a:lnTo>
                    <a:lnTo>
                      <a:pt x="359" y="293"/>
                    </a:lnTo>
                    <a:lnTo>
                      <a:pt x="373" y="295"/>
                    </a:lnTo>
                    <a:lnTo>
                      <a:pt x="431" y="256"/>
                    </a:lnTo>
                    <a:lnTo>
                      <a:pt x="510" y="185"/>
                    </a:lnTo>
                    <a:lnTo>
                      <a:pt x="508" y="173"/>
                    </a:lnTo>
                    <a:lnTo>
                      <a:pt x="497" y="141"/>
                    </a:lnTo>
                    <a:lnTo>
                      <a:pt x="480" y="121"/>
                    </a:lnTo>
                    <a:lnTo>
                      <a:pt x="478" y="112"/>
                    </a:lnTo>
                    <a:lnTo>
                      <a:pt x="482" y="105"/>
                    </a:lnTo>
                    <a:lnTo>
                      <a:pt x="493" y="101"/>
                    </a:lnTo>
                    <a:lnTo>
                      <a:pt x="520" y="93"/>
                    </a:lnTo>
                    <a:lnTo>
                      <a:pt x="512" y="89"/>
                    </a:lnTo>
                    <a:lnTo>
                      <a:pt x="499" y="84"/>
                    </a:lnTo>
                    <a:lnTo>
                      <a:pt x="486" y="70"/>
                    </a:lnTo>
                    <a:lnTo>
                      <a:pt x="490" y="61"/>
                    </a:lnTo>
                    <a:lnTo>
                      <a:pt x="482" y="61"/>
                    </a:lnTo>
                    <a:lnTo>
                      <a:pt x="468" y="66"/>
                    </a:lnTo>
                    <a:lnTo>
                      <a:pt x="464" y="61"/>
                    </a:lnTo>
                    <a:lnTo>
                      <a:pt x="466" y="55"/>
                    </a:lnTo>
                    <a:lnTo>
                      <a:pt x="453" y="57"/>
                    </a:lnTo>
                    <a:lnTo>
                      <a:pt x="442" y="53"/>
                    </a:lnTo>
                    <a:lnTo>
                      <a:pt x="431" y="64"/>
                    </a:lnTo>
                    <a:lnTo>
                      <a:pt x="416" y="75"/>
                    </a:lnTo>
                    <a:lnTo>
                      <a:pt x="409" y="75"/>
                    </a:lnTo>
                    <a:lnTo>
                      <a:pt x="418" y="81"/>
                    </a:lnTo>
                    <a:lnTo>
                      <a:pt x="409" y="87"/>
                    </a:lnTo>
                    <a:lnTo>
                      <a:pt x="392" y="89"/>
                    </a:lnTo>
                    <a:lnTo>
                      <a:pt x="375" y="93"/>
                    </a:lnTo>
                    <a:lnTo>
                      <a:pt x="365" y="89"/>
                    </a:lnTo>
                    <a:lnTo>
                      <a:pt x="359" y="81"/>
                    </a:lnTo>
                    <a:lnTo>
                      <a:pt x="341" y="81"/>
                    </a:lnTo>
                    <a:lnTo>
                      <a:pt x="327" y="79"/>
                    </a:lnTo>
                    <a:lnTo>
                      <a:pt x="314" y="87"/>
                    </a:lnTo>
                    <a:lnTo>
                      <a:pt x="297" y="91"/>
                    </a:lnTo>
                    <a:lnTo>
                      <a:pt x="279" y="84"/>
                    </a:lnTo>
                    <a:lnTo>
                      <a:pt x="263" y="75"/>
                    </a:lnTo>
                    <a:lnTo>
                      <a:pt x="253" y="66"/>
                    </a:lnTo>
                    <a:lnTo>
                      <a:pt x="251" y="59"/>
                    </a:lnTo>
                    <a:lnTo>
                      <a:pt x="259" y="55"/>
                    </a:lnTo>
                    <a:lnTo>
                      <a:pt x="261" y="48"/>
                    </a:lnTo>
                    <a:lnTo>
                      <a:pt x="257" y="44"/>
                    </a:lnTo>
                    <a:lnTo>
                      <a:pt x="241" y="42"/>
                    </a:lnTo>
                    <a:lnTo>
                      <a:pt x="228" y="35"/>
                    </a:lnTo>
                    <a:lnTo>
                      <a:pt x="206" y="31"/>
                    </a:lnTo>
                    <a:lnTo>
                      <a:pt x="195" y="35"/>
                    </a:lnTo>
                    <a:lnTo>
                      <a:pt x="178" y="29"/>
                    </a:lnTo>
                    <a:lnTo>
                      <a:pt x="145" y="15"/>
                    </a:lnTo>
                    <a:lnTo>
                      <a:pt x="122" y="15"/>
                    </a:lnTo>
                    <a:lnTo>
                      <a:pt x="101" y="7"/>
                    </a:lnTo>
                    <a:lnTo>
                      <a:pt x="88" y="0"/>
                    </a:lnTo>
                    <a:lnTo>
                      <a:pt x="75" y="4"/>
                    </a:lnTo>
                    <a:lnTo>
                      <a:pt x="69" y="13"/>
                    </a:lnTo>
                    <a:lnTo>
                      <a:pt x="58" y="33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12CCE0BF-D95E-556F-6CED-426D1CE9C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3375"/>
                <a:ext cx="244" cy="361"/>
              </a:xfrm>
              <a:custGeom>
                <a:avLst/>
                <a:gdLst>
                  <a:gd name="T0" fmla="*/ 120 w 495"/>
                  <a:gd name="T1" fmla="*/ 36 h 692"/>
                  <a:gd name="T2" fmla="*/ 117 w 495"/>
                  <a:gd name="T3" fmla="*/ 44 h 692"/>
                  <a:gd name="T4" fmla="*/ 118 w 495"/>
                  <a:gd name="T5" fmla="*/ 56 h 692"/>
                  <a:gd name="T6" fmla="*/ 110 w 495"/>
                  <a:gd name="T7" fmla="*/ 67 h 692"/>
                  <a:gd name="T8" fmla="*/ 104 w 495"/>
                  <a:gd name="T9" fmla="*/ 79 h 692"/>
                  <a:gd name="T10" fmla="*/ 102 w 495"/>
                  <a:gd name="T11" fmla="*/ 91 h 692"/>
                  <a:gd name="T12" fmla="*/ 106 w 495"/>
                  <a:gd name="T13" fmla="*/ 100 h 692"/>
                  <a:gd name="T14" fmla="*/ 103 w 495"/>
                  <a:gd name="T15" fmla="*/ 109 h 692"/>
                  <a:gd name="T16" fmla="*/ 102 w 495"/>
                  <a:gd name="T17" fmla="*/ 118 h 692"/>
                  <a:gd name="T18" fmla="*/ 100 w 495"/>
                  <a:gd name="T19" fmla="*/ 126 h 692"/>
                  <a:gd name="T20" fmla="*/ 98 w 495"/>
                  <a:gd name="T21" fmla="*/ 133 h 692"/>
                  <a:gd name="T22" fmla="*/ 96 w 495"/>
                  <a:gd name="T23" fmla="*/ 135 h 692"/>
                  <a:gd name="T24" fmla="*/ 93 w 495"/>
                  <a:gd name="T25" fmla="*/ 136 h 692"/>
                  <a:gd name="T26" fmla="*/ 87 w 495"/>
                  <a:gd name="T27" fmla="*/ 134 h 692"/>
                  <a:gd name="T28" fmla="*/ 78 w 495"/>
                  <a:gd name="T29" fmla="*/ 141 h 692"/>
                  <a:gd name="T30" fmla="*/ 77 w 495"/>
                  <a:gd name="T31" fmla="*/ 144 h 692"/>
                  <a:gd name="T32" fmla="*/ 83 w 495"/>
                  <a:gd name="T33" fmla="*/ 155 h 692"/>
                  <a:gd name="T34" fmla="*/ 80 w 495"/>
                  <a:gd name="T35" fmla="*/ 159 h 692"/>
                  <a:gd name="T36" fmla="*/ 74 w 495"/>
                  <a:gd name="T37" fmla="*/ 169 h 692"/>
                  <a:gd name="T38" fmla="*/ 69 w 495"/>
                  <a:gd name="T39" fmla="*/ 166 h 692"/>
                  <a:gd name="T40" fmla="*/ 68 w 495"/>
                  <a:gd name="T41" fmla="*/ 173 h 692"/>
                  <a:gd name="T42" fmla="*/ 67 w 495"/>
                  <a:gd name="T43" fmla="*/ 178 h 692"/>
                  <a:gd name="T44" fmla="*/ 61 w 495"/>
                  <a:gd name="T45" fmla="*/ 182 h 692"/>
                  <a:gd name="T46" fmla="*/ 58 w 495"/>
                  <a:gd name="T47" fmla="*/ 188 h 692"/>
                  <a:gd name="T48" fmla="*/ 54 w 495"/>
                  <a:gd name="T49" fmla="*/ 188 h 692"/>
                  <a:gd name="T50" fmla="*/ 52 w 495"/>
                  <a:gd name="T51" fmla="*/ 183 h 692"/>
                  <a:gd name="T52" fmla="*/ 48 w 495"/>
                  <a:gd name="T53" fmla="*/ 184 h 692"/>
                  <a:gd name="T54" fmla="*/ 42 w 495"/>
                  <a:gd name="T55" fmla="*/ 183 h 692"/>
                  <a:gd name="T56" fmla="*/ 37 w 495"/>
                  <a:gd name="T57" fmla="*/ 179 h 692"/>
                  <a:gd name="T58" fmla="*/ 31 w 495"/>
                  <a:gd name="T59" fmla="*/ 174 h 692"/>
                  <a:gd name="T60" fmla="*/ 25 w 495"/>
                  <a:gd name="T61" fmla="*/ 167 h 692"/>
                  <a:gd name="T62" fmla="*/ 15 w 495"/>
                  <a:gd name="T63" fmla="*/ 154 h 692"/>
                  <a:gd name="T64" fmla="*/ 21 w 495"/>
                  <a:gd name="T65" fmla="*/ 150 h 692"/>
                  <a:gd name="T66" fmla="*/ 24 w 495"/>
                  <a:gd name="T67" fmla="*/ 144 h 692"/>
                  <a:gd name="T68" fmla="*/ 27 w 495"/>
                  <a:gd name="T69" fmla="*/ 146 h 692"/>
                  <a:gd name="T70" fmla="*/ 29 w 495"/>
                  <a:gd name="T71" fmla="*/ 141 h 692"/>
                  <a:gd name="T72" fmla="*/ 26 w 495"/>
                  <a:gd name="T73" fmla="*/ 133 h 692"/>
                  <a:gd name="T74" fmla="*/ 26 w 495"/>
                  <a:gd name="T75" fmla="*/ 126 h 692"/>
                  <a:gd name="T76" fmla="*/ 10 w 495"/>
                  <a:gd name="T77" fmla="*/ 109 h 692"/>
                  <a:gd name="T78" fmla="*/ 2 w 495"/>
                  <a:gd name="T79" fmla="*/ 107 h 692"/>
                  <a:gd name="T80" fmla="*/ 3 w 495"/>
                  <a:gd name="T81" fmla="*/ 97 h 692"/>
                  <a:gd name="T82" fmla="*/ 6 w 495"/>
                  <a:gd name="T83" fmla="*/ 97 h 692"/>
                  <a:gd name="T84" fmla="*/ 8 w 495"/>
                  <a:gd name="T85" fmla="*/ 91 h 692"/>
                  <a:gd name="T86" fmla="*/ 12 w 495"/>
                  <a:gd name="T87" fmla="*/ 80 h 692"/>
                  <a:gd name="T88" fmla="*/ 15 w 495"/>
                  <a:gd name="T89" fmla="*/ 68 h 692"/>
                  <a:gd name="T90" fmla="*/ 11 w 495"/>
                  <a:gd name="T91" fmla="*/ 62 h 692"/>
                  <a:gd name="T92" fmla="*/ 23 w 495"/>
                  <a:gd name="T93" fmla="*/ 59 h 692"/>
                  <a:gd name="T94" fmla="*/ 35 w 495"/>
                  <a:gd name="T95" fmla="*/ 52 h 692"/>
                  <a:gd name="T96" fmla="*/ 33 w 495"/>
                  <a:gd name="T97" fmla="*/ 35 h 692"/>
                  <a:gd name="T98" fmla="*/ 43 w 495"/>
                  <a:gd name="T99" fmla="*/ 17 h 692"/>
                  <a:gd name="T100" fmla="*/ 56 w 495"/>
                  <a:gd name="T101" fmla="*/ 5 h 692"/>
                  <a:gd name="T102" fmla="*/ 64 w 495"/>
                  <a:gd name="T103" fmla="*/ 4 h 692"/>
                  <a:gd name="T104" fmla="*/ 71 w 495"/>
                  <a:gd name="T105" fmla="*/ 6 h 692"/>
                  <a:gd name="T106" fmla="*/ 83 w 495"/>
                  <a:gd name="T107" fmla="*/ 10 h 692"/>
                  <a:gd name="T108" fmla="*/ 94 w 495"/>
                  <a:gd name="T109" fmla="*/ 12 h 692"/>
                  <a:gd name="T110" fmla="*/ 106 w 495"/>
                  <a:gd name="T111" fmla="*/ 10 h 69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95" h="692">
                    <a:moveTo>
                      <a:pt x="461" y="35"/>
                    </a:moveTo>
                    <a:lnTo>
                      <a:pt x="495" y="133"/>
                    </a:lnTo>
                    <a:lnTo>
                      <a:pt x="474" y="144"/>
                    </a:lnTo>
                    <a:lnTo>
                      <a:pt x="482" y="162"/>
                    </a:lnTo>
                    <a:lnTo>
                      <a:pt x="486" y="190"/>
                    </a:lnTo>
                    <a:lnTo>
                      <a:pt x="484" y="207"/>
                    </a:lnTo>
                    <a:lnTo>
                      <a:pt x="478" y="217"/>
                    </a:lnTo>
                    <a:lnTo>
                      <a:pt x="453" y="247"/>
                    </a:lnTo>
                    <a:lnTo>
                      <a:pt x="425" y="280"/>
                    </a:lnTo>
                    <a:lnTo>
                      <a:pt x="427" y="291"/>
                    </a:lnTo>
                    <a:lnTo>
                      <a:pt x="438" y="299"/>
                    </a:lnTo>
                    <a:lnTo>
                      <a:pt x="419" y="336"/>
                    </a:lnTo>
                    <a:lnTo>
                      <a:pt x="427" y="351"/>
                    </a:lnTo>
                    <a:lnTo>
                      <a:pt x="438" y="369"/>
                    </a:lnTo>
                    <a:lnTo>
                      <a:pt x="431" y="386"/>
                    </a:lnTo>
                    <a:lnTo>
                      <a:pt x="425" y="401"/>
                    </a:lnTo>
                    <a:lnTo>
                      <a:pt x="412" y="411"/>
                    </a:lnTo>
                    <a:lnTo>
                      <a:pt x="419" y="433"/>
                    </a:lnTo>
                    <a:lnTo>
                      <a:pt x="419" y="448"/>
                    </a:lnTo>
                    <a:lnTo>
                      <a:pt x="412" y="464"/>
                    </a:lnTo>
                    <a:lnTo>
                      <a:pt x="412" y="479"/>
                    </a:lnTo>
                    <a:lnTo>
                      <a:pt x="403" y="488"/>
                    </a:lnTo>
                    <a:lnTo>
                      <a:pt x="403" y="492"/>
                    </a:lnTo>
                    <a:lnTo>
                      <a:pt x="394" y="494"/>
                    </a:lnTo>
                    <a:lnTo>
                      <a:pt x="388" y="503"/>
                    </a:lnTo>
                    <a:lnTo>
                      <a:pt x="383" y="498"/>
                    </a:lnTo>
                    <a:lnTo>
                      <a:pt x="370" y="490"/>
                    </a:lnTo>
                    <a:lnTo>
                      <a:pt x="357" y="490"/>
                    </a:lnTo>
                    <a:lnTo>
                      <a:pt x="344" y="496"/>
                    </a:lnTo>
                    <a:lnTo>
                      <a:pt x="322" y="519"/>
                    </a:lnTo>
                    <a:lnTo>
                      <a:pt x="314" y="523"/>
                    </a:lnTo>
                    <a:lnTo>
                      <a:pt x="317" y="530"/>
                    </a:lnTo>
                    <a:lnTo>
                      <a:pt x="339" y="563"/>
                    </a:lnTo>
                    <a:lnTo>
                      <a:pt x="342" y="571"/>
                    </a:lnTo>
                    <a:lnTo>
                      <a:pt x="339" y="580"/>
                    </a:lnTo>
                    <a:lnTo>
                      <a:pt x="331" y="585"/>
                    </a:lnTo>
                    <a:lnTo>
                      <a:pt x="312" y="605"/>
                    </a:lnTo>
                    <a:lnTo>
                      <a:pt x="304" y="620"/>
                    </a:lnTo>
                    <a:lnTo>
                      <a:pt x="295" y="613"/>
                    </a:lnTo>
                    <a:lnTo>
                      <a:pt x="285" y="609"/>
                    </a:lnTo>
                    <a:lnTo>
                      <a:pt x="280" y="613"/>
                    </a:lnTo>
                    <a:lnTo>
                      <a:pt x="280" y="637"/>
                    </a:lnTo>
                    <a:lnTo>
                      <a:pt x="278" y="651"/>
                    </a:lnTo>
                    <a:lnTo>
                      <a:pt x="273" y="653"/>
                    </a:lnTo>
                    <a:lnTo>
                      <a:pt x="253" y="662"/>
                    </a:lnTo>
                    <a:lnTo>
                      <a:pt x="249" y="668"/>
                    </a:lnTo>
                    <a:lnTo>
                      <a:pt x="245" y="680"/>
                    </a:lnTo>
                    <a:lnTo>
                      <a:pt x="240" y="690"/>
                    </a:lnTo>
                    <a:lnTo>
                      <a:pt x="234" y="692"/>
                    </a:lnTo>
                    <a:lnTo>
                      <a:pt x="222" y="690"/>
                    </a:lnTo>
                    <a:lnTo>
                      <a:pt x="216" y="684"/>
                    </a:lnTo>
                    <a:lnTo>
                      <a:pt x="216" y="672"/>
                    </a:lnTo>
                    <a:lnTo>
                      <a:pt x="209" y="666"/>
                    </a:lnTo>
                    <a:lnTo>
                      <a:pt x="198" y="674"/>
                    </a:lnTo>
                    <a:lnTo>
                      <a:pt x="176" y="684"/>
                    </a:lnTo>
                    <a:lnTo>
                      <a:pt x="172" y="670"/>
                    </a:lnTo>
                    <a:lnTo>
                      <a:pt x="161" y="664"/>
                    </a:lnTo>
                    <a:lnTo>
                      <a:pt x="153" y="659"/>
                    </a:lnTo>
                    <a:lnTo>
                      <a:pt x="142" y="657"/>
                    </a:lnTo>
                    <a:lnTo>
                      <a:pt x="128" y="640"/>
                    </a:lnTo>
                    <a:lnTo>
                      <a:pt x="112" y="611"/>
                    </a:lnTo>
                    <a:lnTo>
                      <a:pt x="101" y="615"/>
                    </a:lnTo>
                    <a:lnTo>
                      <a:pt x="89" y="620"/>
                    </a:lnTo>
                    <a:lnTo>
                      <a:pt x="61" y="567"/>
                    </a:lnTo>
                    <a:lnTo>
                      <a:pt x="69" y="567"/>
                    </a:lnTo>
                    <a:lnTo>
                      <a:pt x="87" y="550"/>
                    </a:lnTo>
                    <a:lnTo>
                      <a:pt x="89" y="536"/>
                    </a:lnTo>
                    <a:lnTo>
                      <a:pt x="99" y="530"/>
                    </a:lnTo>
                    <a:lnTo>
                      <a:pt x="105" y="530"/>
                    </a:lnTo>
                    <a:lnTo>
                      <a:pt x="112" y="534"/>
                    </a:lnTo>
                    <a:lnTo>
                      <a:pt x="118" y="527"/>
                    </a:lnTo>
                    <a:lnTo>
                      <a:pt x="118" y="517"/>
                    </a:lnTo>
                    <a:lnTo>
                      <a:pt x="105" y="512"/>
                    </a:lnTo>
                    <a:lnTo>
                      <a:pt x="107" y="488"/>
                    </a:lnTo>
                    <a:lnTo>
                      <a:pt x="107" y="468"/>
                    </a:lnTo>
                    <a:lnTo>
                      <a:pt x="107" y="462"/>
                    </a:lnTo>
                    <a:lnTo>
                      <a:pt x="92" y="452"/>
                    </a:lnTo>
                    <a:lnTo>
                      <a:pt x="41" y="401"/>
                    </a:lnTo>
                    <a:lnTo>
                      <a:pt x="19" y="420"/>
                    </a:lnTo>
                    <a:lnTo>
                      <a:pt x="8" y="393"/>
                    </a:lnTo>
                    <a:lnTo>
                      <a:pt x="0" y="380"/>
                    </a:lnTo>
                    <a:lnTo>
                      <a:pt x="14" y="355"/>
                    </a:lnTo>
                    <a:lnTo>
                      <a:pt x="19" y="342"/>
                    </a:lnTo>
                    <a:lnTo>
                      <a:pt x="25" y="355"/>
                    </a:lnTo>
                    <a:lnTo>
                      <a:pt x="36" y="351"/>
                    </a:lnTo>
                    <a:lnTo>
                      <a:pt x="32" y="333"/>
                    </a:lnTo>
                    <a:lnTo>
                      <a:pt x="27" y="308"/>
                    </a:lnTo>
                    <a:lnTo>
                      <a:pt x="50" y="293"/>
                    </a:lnTo>
                    <a:lnTo>
                      <a:pt x="59" y="282"/>
                    </a:lnTo>
                    <a:lnTo>
                      <a:pt x="63" y="249"/>
                    </a:lnTo>
                    <a:lnTo>
                      <a:pt x="50" y="242"/>
                    </a:lnTo>
                    <a:lnTo>
                      <a:pt x="45" y="227"/>
                    </a:lnTo>
                    <a:lnTo>
                      <a:pt x="52" y="215"/>
                    </a:lnTo>
                    <a:lnTo>
                      <a:pt x="95" y="217"/>
                    </a:lnTo>
                    <a:lnTo>
                      <a:pt x="122" y="231"/>
                    </a:lnTo>
                    <a:lnTo>
                      <a:pt x="147" y="190"/>
                    </a:lnTo>
                    <a:lnTo>
                      <a:pt x="129" y="177"/>
                    </a:lnTo>
                    <a:lnTo>
                      <a:pt x="133" y="131"/>
                    </a:lnTo>
                    <a:lnTo>
                      <a:pt x="174" y="73"/>
                    </a:lnTo>
                    <a:lnTo>
                      <a:pt x="176" y="61"/>
                    </a:lnTo>
                    <a:lnTo>
                      <a:pt x="210" y="50"/>
                    </a:lnTo>
                    <a:lnTo>
                      <a:pt x="230" y="20"/>
                    </a:lnTo>
                    <a:lnTo>
                      <a:pt x="249" y="0"/>
                    </a:lnTo>
                    <a:lnTo>
                      <a:pt x="264" y="15"/>
                    </a:lnTo>
                    <a:lnTo>
                      <a:pt x="276" y="15"/>
                    </a:lnTo>
                    <a:lnTo>
                      <a:pt x="295" y="22"/>
                    </a:lnTo>
                    <a:lnTo>
                      <a:pt x="324" y="24"/>
                    </a:lnTo>
                    <a:lnTo>
                      <a:pt x="342" y="37"/>
                    </a:lnTo>
                    <a:lnTo>
                      <a:pt x="363" y="46"/>
                    </a:lnTo>
                    <a:lnTo>
                      <a:pt x="385" y="44"/>
                    </a:lnTo>
                    <a:lnTo>
                      <a:pt x="415" y="37"/>
                    </a:lnTo>
                    <a:lnTo>
                      <a:pt x="438" y="37"/>
                    </a:lnTo>
                    <a:lnTo>
                      <a:pt x="461" y="35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7E5489F9-FD82-E0BF-F651-C2F6DA133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" y="3327"/>
                <a:ext cx="142" cy="169"/>
              </a:xfrm>
              <a:custGeom>
                <a:avLst/>
                <a:gdLst>
                  <a:gd name="T0" fmla="*/ 70 w 289"/>
                  <a:gd name="T1" fmla="*/ 25 h 324"/>
                  <a:gd name="T2" fmla="*/ 68 w 289"/>
                  <a:gd name="T3" fmla="*/ 22 h 324"/>
                  <a:gd name="T4" fmla="*/ 64 w 289"/>
                  <a:gd name="T5" fmla="*/ 22 h 324"/>
                  <a:gd name="T6" fmla="*/ 59 w 289"/>
                  <a:gd name="T7" fmla="*/ 21 h 324"/>
                  <a:gd name="T8" fmla="*/ 51 w 289"/>
                  <a:gd name="T9" fmla="*/ 18 h 324"/>
                  <a:gd name="T10" fmla="*/ 47 w 289"/>
                  <a:gd name="T11" fmla="*/ 14 h 324"/>
                  <a:gd name="T12" fmla="*/ 45 w 289"/>
                  <a:gd name="T13" fmla="*/ 13 h 324"/>
                  <a:gd name="T14" fmla="*/ 44 w 289"/>
                  <a:gd name="T15" fmla="*/ 15 h 324"/>
                  <a:gd name="T16" fmla="*/ 43 w 289"/>
                  <a:gd name="T17" fmla="*/ 19 h 324"/>
                  <a:gd name="T18" fmla="*/ 40 w 289"/>
                  <a:gd name="T19" fmla="*/ 16 h 324"/>
                  <a:gd name="T20" fmla="*/ 39 w 289"/>
                  <a:gd name="T21" fmla="*/ 14 h 324"/>
                  <a:gd name="T22" fmla="*/ 42 w 289"/>
                  <a:gd name="T23" fmla="*/ 10 h 324"/>
                  <a:gd name="T24" fmla="*/ 42 w 289"/>
                  <a:gd name="T25" fmla="*/ 10 h 324"/>
                  <a:gd name="T26" fmla="*/ 39 w 289"/>
                  <a:gd name="T27" fmla="*/ 3 h 324"/>
                  <a:gd name="T28" fmla="*/ 36 w 289"/>
                  <a:gd name="T29" fmla="*/ 4 h 324"/>
                  <a:gd name="T30" fmla="*/ 31 w 289"/>
                  <a:gd name="T31" fmla="*/ 4 h 324"/>
                  <a:gd name="T32" fmla="*/ 26 w 289"/>
                  <a:gd name="T33" fmla="*/ 0 h 324"/>
                  <a:gd name="T34" fmla="*/ 25 w 289"/>
                  <a:gd name="T35" fmla="*/ 4 h 324"/>
                  <a:gd name="T36" fmla="*/ 24 w 289"/>
                  <a:gd name="T37" fmla="*/ 7 h 324"/>
                  <a:gd name="T38" fmla="*/ 22 w 289"/>
                  <a:gd name="T39" fmla="*/ 8 h 324"/>
                  <a:gd name="T40" fmla="*/ 19 w 289"/>
                  <a:gd name="T41" fmla="*/ 10 h 324"/>
                  <a:gd name="T42" fmla="*/ 18 w 289"/>
                  <a:gd name="T43" fmla="*/ 15 h 324"/>
                  <a:gd name="T44" fmla="*/ 17 w 289"/>
                  <a:gd name="T45" fmla="*/ 17 h 324"/>
                  <a:gd name="T46" fmla="*/ 13 w 289"/>
                  <a:gd name="T47" fmla="*/ 21 h 324"/>
                  <a:gd name="T48" fmla="*/ 12 w 289"/>
                  <a:gd name="T49" fmla="*/ 25 h 324"/>
                  <a:gd name="T50" fmla="*/ 10 w 289"/>
                  <a:gd name="T51" fmla="*/ 27 h 324"/>
                  <a:gd name="T52" fmla="*/ 7 w 289"/>
                  <a:gd name="T53" fmla="*/ 28 h 324"/>
                  <a:gd name="T54" fmla="*/ 7 w 289"/>
                  <a:gd name="T55" fmla="*/ 33 h 324"/>
                  <a:gd name="T56" fmla="*/ 5 w 289"/>
                  <a:gd name="T57" fmla="*/ 35 h 324"/>
                  <a:gd name="T58" fmla="*/ 2 w 289"/>
                  <a:gd name="T59" fmla="*/ 41 h 324"/>
                  <a:gd name="T60" fmla="*/ 3 w 289"/>
                  <a:gd name="T61" fmla="*/ 43 h 324"/>
                  <a:gd name="T62" fmla="*/ 0 w 289"/>
                  <a:gd name="T63" fmla="*/ 46 h 324"/>
                  <a:gd name="T64" fmla="*/ 1 w 289"/>
                  <a:gd name="T65" fmla="*/ 50 h 324"/>
                  <a:gd name="T66" fmla="*/ 0 w 289"/>
                  <a:gd name="T67" fmla="*/ 54 h 324"/>
                  <a:gd name="T68" fmla="*/ 5 w 289"/>
                  <a:gd name="T69" fmla="*/ 58 h 324"/>
                  <a:gd name="T70" fmla="*/ 8 w 289"/>
                  <a:gd name="T71" fmla="*/ 61 h 324"/>
                  <a:gd name="T72" fmla="*/ 12 w 289"/>
                  <a:gd name="T73" fmla="*/ 58 h 324"/>
                  <a:gd name="T74" fmla="*/ 16 w 289"/>
                  <a:gd name="T75" fmla="*/ 61 h 324"/>
                  <a:gd name="T76" fmla="*/ 19 w 289"/>
                  <a:gd name="T77" fmla="*/ 65 h 324"/>
                  <a:gd name="T78" fmla="*/ 20 w 289"/>
                  <a:gd name="T79" fmla="*/ 68 h 324"/>
                  <a:gd name="T80" fmla="*/ 26 w 289"/>
                  <a:gd name="T81" fmla="*/ 70 h 324"/>
                  <a:gd name="T82" fmla="*/ 28 w 289"/>
                  <a:gd name="T83" fmla="*/ 71 h 324"/>
                  <a:gd name="T84" fmla="*/ 28 w 289"/>
                  <a:gd name="T85" fmla="*/ 77 h 324"/>
                  <a:gd name="T86" fmla="*/ 24 w 289"/>
                  <a:gd name="T87" fmla="*/ 77 h 324"/>
                  <a:gd name="T88" fmla="*/ 23 w 289"/>
                  <a:gd name="T89" fmla="*/ 84 h 324"/>
                  <a:gd name="T90" fmla="*/ 33 w 289"/>
                  <a:gd name="T91" fmla="*/ 84 h 324"/>
                  <a:gd name="T92" fmla="*/ 39 w 289"/>
                  <a:gd name="T93" fmla="*/ 88 h 324"/>
                  <a:gd name="T94" fmla="*/ 45 w 289"/>
                  <a:gd name="T95" fmla="*/ 77 h 324"/>
                  <a:gd name="T96" fmla="*/ 41 w 289"/>
                  <a:gd name="T97" fmla="*/ 73 h 324"/>
                  <a:gd name="T98" fmla="*/ 42 w 289"/>
                  <a:gd name="T99" fmla="*/ 60 h 324"/>
                  <a:gd name="T100" fmla="*/ 52 w 289"/>
                  <a:gd name="T101" fmla="*/ 45 h 324"/>
                  <a:gd name="T102" fmla="*/ 53 w 289"/>
                  <a:gd name="T103" fmla="*/ 42 h 324"/>
                  <a:gd name="T104" fmla="*/ 60 w 289"/>
                  <a:gd name="T105" fmla="*/ 39 h 324"/>
                  <a:gd name="T106" fmla="*/ 65 w 289"/>
                  <a:gd name="T107" fmla="*/ 30 h 324"/>
                  <a:gd name="T108" fmla="*/ 70 w 289"/>
                  <a:gd name="T109" fmla="*/ 25 h 32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89" h="324">
                    <a:moveTo>
                      <a:pt x="289" y="92"/>
                    </a:moveTo>
                    <a:lnTo>
                      <a:pt x="281" y="82"/>
                    </a:lnTo>
                    <a:lnTo>
                      <a:pt x="264" y="82"/>
                    </a:lnTo>
                    <a:lnTo>
                      <a:pt x="244" y="78"/>
                    </a:lnTo>
                    <a:lnTo>
                      <a:pt x="209" y="67"/>
                    </a:lnTo>
                    <a:lnTo>
                      <a:pt x="194" y="51"/>
                    </a:lnTo>
                    <a:lnTo>
                      <a:pt x="188" y="47"/>
                    </a:lnTo>
                    <a:lnTo>
                      <a:pt x="183" y="55"/>
                    </a:lnTo>
                    <a:lnTo>
                      <a:pt x="179" y="70"/>
                    </a:lnTo>
                    <a:lnTo>
                      <a:pt x="165" y="57"/>
                    </a:lnTo>
                    <a:lnTo>
                      <a:pt x="163" y="49"/>
                    </a:lnTo>
                    <a:lnTo>
                      <a:pt x="174" y="39"/>
                    </a:lnTo>
                    <a:lnTo>
                      <a:pt x="176" y="37"/>
                    </a:lnTo>
                    <a:lnTo>
                      <a:pt x="163" y="9"/>
                    </a:lnTo>
                    <a:lnTo>
                      <a:pt x="148" y="14"/>
                    </a:lnTo>
                    <a:lnTo>
                      <a:pt x="130" y="14"/>
                    </a:lnTo>
                    <a:lnTo>
                      <a:pt x="107" y="0"/>
                    </a:lnTo>
                    <a:lnTo>
                      <a:pt x="104" y="14"/>
                    </a:lnTo>
                    <a:lnTo>
                      <a:pt x="100" y="26"/>
                    </a:lnTo>
                    <a:lnTo>
                      <a:pt x="89" y="30"/>
                    </a:lnTo>
                    <a:lnTo>
                      <a:pt x="79" y="37"/>
                    </a:lnTo>
                    <a:lnTo>
                      <a:pt x="75" y="53"/>
                    </a:lnTo>
                    <a:lnTo>
                      <a:pt x="72" y="63"/>
                    </a:lnTo>
                    <a:lnTo>
                      <a:pt x="53" y="76"/>
                    </a:lnTo>
                    <a:lnTo>
                      <a:pt x="49" y="92"/>
                    </a:lnTo>
                    <a:lnTo>
                      <a:pt x="40" y="98"/>
                    </a:lnTo>
                    <a:lnTo>
                      <a:pt x="29" y="103"/>
                    </a:lnTo>
                    <a:lnTo>
                      <a:pt x="28" y="120"/>
                    </a:lnTo>
                    <a:lnTo>
                      <a:pt x="20" y="131"/>
                    </a:lnTo>
                    <a:lnTo>
                      <a:pt x="11" y="149"/>
                    </a:lnTo>
                    <a:lnTo>
                      <a:pt x="13" y="160"/>
                    </a:lnTo>
                    <a:lnTo>
                      <a:pt x="0" y="168"/>
                    </a:lnTo>
                    <a:lnTo>
                      <a:pt x="4" y="183"/>
                    </a:lnTo>
                    <a:lnTo>
                      <a:pt x="2" y="199"/>
                    </a:lnTo>
                    <a:lnTo>
                      <a:pt x="20" y="213"/>
                    </a:lnTo>
                    <a:lnTo>
                      <a:pt x="32" y="222"/>
                    </a:lnTo>
                    <a:lnTo>
                      <a:pt x="49" y="214"/>
                    </a:lnTo>
                    <a:lnTo>
                      <a:pt x="68" y="225"/>
                    </a:lnTo>
                    <a:lnTo>
                      <a:pt x="77" y="238"/>
                    </a:lnTo>
                    <a:lnTo>
                      <a:pt x="81" y="252"/>
                    </a:lnTo>
                    <a:lnTo>
                      <a:pt x="107" y="257"/>
                    </a:lnTo>
                    <a:lnTo>
                      <a:pt x="117" y="263"/>
                    </a:lnTo>
                    <a:lnTo>
                      <a:pt x="114" y="281"/>
                    </a:lnTo>
                    <a:lnTo>
                      <a:pt x="98" y="284"/>
                    </a:lnTo>
                    <a:lnTo>
                      <a:pt x="96" y="309"/>
                    </a:lnTo>
                    <a:lnTo>
                      <a:pt x="137" y="309"/>
                    </a:lnTo>
                    <a:lnTo>
                      <a:pt x="163" y="324"/>
                    </a:lnTo>
                    <a:lnTo>
                      <a:pt x="188" y="281"/>
                    </a:lnTo>
                    <a:lnTo>
                      <a:pt x="169" y="267"/>
                    </a:lnTo>
                    <a:lnTo>
                      <a:pt x="174" y="221"/>
                    </a:lnTo>
                    <a:lnTo>
                      <a:pt x="214" y="167"/>
                    </a:lnTo>
                    <a:lnTo>
                      <a:pt x="217" y="153"/>
                    </a:lnTo>
                    <a:lnTo>
                      <a:pt x="251" y="142"/>
                    </a:lnTo>
                    <a:lnTo>
                      <a:pt x="271" y="111"/>
                    </a:lnTo>
                    <a:lnTo>
                      <a:pt x="289" y="92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:a16="http://schemas.microsoft.com/office/drawing/2014/main" id="{D2FF1E4E-6C0B-748A-ED01-EB5479C67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6" y="3315"/>
                <a:ext cx="119" cy="117"/>
              </a:xfrm>
              <a:custGeom>
                <a:avLst/>
                <a:gdLst>
                  <a:gd name="T0" fmla="*/ 59 w 241"/>
                  <a:gd name="T1" fmla="*/ 6 h 225"/>
                  <a:gd name="T2" fmla="*/ 57 w 241"/>
                  <a:gd name="T3" fmla="*/ 5 h 225"/>
                  <a:gd name="T4" fmla="*/ 52 w 241"/>
                  <a:gd name="T5" fmla="*/ 9 h 225"/>
                  <a:gd name="T6" fmla="*/ 47 w 241"/>
                  <a:gd name="T7" fmla="*/ 9 h 225"/>
                  <a:gd name="T8" fmla="*/ 45 w 241"/>
                  <a:gd name="T9" fmla="*/ 11 h 225"/>
                  <a:gd name="T10" fmla="*/ 41 w 241"/>
                  <a:gd name="T11" fmla="*/ 11 h 225"/>
                  <a:gd name="T12" fmla="*/ 36 w 241"/>
                  <a:gd name="T13" fmla="*/ 7 h 225"/>
                  <a:gd name="T14" fmla="*/ 32 w 241"/>
                  <a:gd name="T15" fmla="*/ 5 h 225"/>
                  <a:gd name="T16" fmla="*/ 28 w 241"/>
                  <a:gd name="T17" fmla="*/ 6 h 225"/>
                  <a:gd name="T18" fmla="*/ 17 w 241"/>
                  <a:gd name="T19" fmla="*/ 0 h 225"/>
                  <a:gd name="T20" fmla="*/ 14 w 241"/>
                  <a:gd name="T21" fmla="*/ 3 h 225"/>
                  <a:gd name="T22" fmla="*/ 11 w 241"/>
                  <a:gd name="T23" fmla="*/ 3 h 225"/>
                  <a:gd name="T24" fmla="*/ 10 w 241"/>
                  <a:gd name="T25" fmla="*/ 6 h 225"/>
                  <a:gd name="T26" fmla="*/ 11 w 241"/>
                  <a:gd name="T27" fmla="*/ 7 h 225"/>
                  <a:gd name="T28" fmla="*/ 11 w 241"/>
                  <a:gd name="T29" fmla="*/ 9 h 225"/>
                  <a:gd name="T30" fmla="*/ 4 w 241"/>
                  <a:gd name="T31" fmla="*/ 8 h 225"/>
                  <a:gd name="T32" fmla="*/ 1 w 241"/>
                  <a:gd name="T33" fmla="*/ 10 h 225"/>
                  <a:gd name="T34" fmla="*/ 0 w 241"/>
                  <a:gd name="T35" fmla="*/ 12 h 225"/>
                  <a:gd name="T36" fmla="*/ 0 w 241"/>
                  <a:gd name="T37" fmla="*/ 17 h 225"/>
                  <a:gd name="T38" fmla="*/ 5 w 241"/>
                  <a:gd name="T39" fmla="*/ 23 h 225"/>
                  <a:gd name="T40" fmla="*/ 3 w 241"/>
                  <a:gd name="T41" fmla="*/ 28 h 225"/>
                  <a:gd name="T42" fmla="*/ 8 w 241"/>
                  <a:gd name="T43" fmla="*/ 32 h 225"/>
                  <a:gd name="T44" fmla="*/ 8 w 241"/>
                  <a:gd name="T45" fmla="*/ 35 h 225"/>
                  <a:gd name="T46" fmla="*/ 2 w 241"/>
                  <a:gd name="T47" fmla="*/ 37 h 225"/>
                  <a:gd name="T48" fmla="*/ 3 w 241"/>
                  <a:gd name="T49" fmla="*/ 43 h 225"/>
                  <a:gd name="T50" fmla="*/ 7 w 241"/>
                  <a:gd name="T51" fmla="*/ 44 h 225"/>
                  <a:gd name="T52" fmla="*/ 9 w 241"/>
                  <a:gd name="T53" fmla="*/ 50 h 225"/>
                  <a:gd name="T54" fmla="*/ 18 w 241"/>
                  <a:gd name="T55" fmla="*/ 51 h 225"/>
                  <a:gd name="T56" fmla="*/ 21 w 241"/>
                  <a:gd name="T57" fmla="*/ 55 h 225"/>
                  <a:gd name="T58" fmla="*/ 25 w 241"/>
                  <a:gd name="T59" fmla="*/ 59 h 225"/>
                  <a:gd name="T60" fmla="*/ 27 w 241"/>
                  <a:gd name="T61" fmla="*/ 58 h 225"/>
                  <a:gd name="T62" fmla="*/ 34 w 241"/>
                  <a:gd name="T63" fmla="*/ 61 h 225"/>
                  <a:gd name="T64" fmla="*/ 34 w 241"/>
                  <a:gd name="T65" fmla="*/ 57 h 225"/>
                  <a:gd name="T66" fmla="*/ 33 w 241"/>
                  <a:gd name="T67" fmla="*/ 51 h 225"/>
                  <a:gd name="T68" fmla="*/ 37 w 241"/>
                  <a:gd name="T69" fmla="*/ 50 h 225"/>
                  <a:gd name="T70" fmla="*/ 36 w 241"/>
                  <a:gd name="T71" fmla="*/ 47 h 225"/>
                  <a:gd name="T72" fmla="*/ 39 w 241"/>
                  <a:gd name="T73" fmla="*/ 41 h 225"/>
                  <a:gd name="T74" fmla="*/ 39 w 241"/>
                  <a:gd name="T75" fmla="*/ 39 h 225"/>
                  <a:gd name="T76" fmla="*/ 40 w 241"/>
                  <a:gd name="T77" fmla="*/ 34 h 225"/>
                  <a:gd name="T78" fmla="*/ 45 w 241"/>
                  <a:gd name="T79" fmla="*/ 31 h 225"/>
                  <a:gd name="T80" fmla="*/ 45 w 241"/>
                  <a:gd name="T81" fmla="*/ 27 h 225"/>
                  <a:gd name="T82" fmla="*/ 49 w 241"/>
                  <a:gd name="T83" fmla="*/ 24 h 225"/>
                  <a:gd name="T84" fmla="*/ 51 w 241"/>
                  <a:gd name="T85" fmla="*/ 22 h 225"/>
                  <a:gd name="T86" fmla="*/ 52 w 241"/>
                  <a:gd name="T87" fmla="*/ 17 h 225"/>
                  <a:gd name="T88" fmla="*/ 55 w 241"/>
                  <a:gd name="T89" fmla="*/ 15 h 225"/>
                  <a:gd name="T90" fmla="*/ 57 w 241"/>
                  <a:gd name="T91" fmla="*/ 14 h 225"/>
                  <a:gd name="T92" fmla="*/ 59 w 241"/>
                  <a:gd name="T93" fmla="*/ 6 h 22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41" h="225">
                    <a:moveTo>
                      <a:pt x="241" y="23"/>
                    </a:moveTo>
                    <a:lnTo>
                      <a:pt x="234" y="17"/>
                    </a:lnTo>
                    <a:lnTo>
                      <a:pt x="214" y="34"/>
                    </a:lnTo>
                    <a:lnTo>
                      <a:pt x="194" y="34"/>
                    </a:lnTo>
                    <a:lnTo>
                      <a:pt x="185" y="40"/>
                    </a:lnTo>
                    <a:lnTo>
                      <a:pt x="169" y="40"/>
                    </a:lnTo>
                    <a:lnTo>
                      <a:pt x="146" y="27"/>
                    </a:lnTo>
                    <a:lnTo>
                      <a:pt x="130" y="17"/>
                    </a:lnTo>
                    <a:lnTo>
                      <a:pt x="114" y="21"/>
                    </a:lnTo>
                    <a:lnTo>
                      <a:pt x="70" y="0"/>
                    </a:lnTo>
                    <a:lnTo>
                      <a:pt x="57" y="9"/>
                    </a:lnTo>
                    <a:lnTo>
                      <a:pt x="47" y="11"/>
                    </a:lnTo>
                    <a:lnTo>
                      <a:pt x="43" y="21"/>
                    </a:lnTo>
                    <a:lnTo>
                      <a:pt x="47" y="27"/>
                    </a:lnTo>
                    <a:lnTo>
                      <a:pt x="45" y="34"/>
                    </a:lnTo>
                    <a:lnTo>
                      <a:pt x="17" y="28"/>
                    </a:lnTo>
                    <a:lnTo>
                      <a:pt x="5" y="36"/>
                    </a:lnTo>
                    <a:lnTo>
                      <a:pt x="0" y="47"/>
                    </a:lnTo>
                    <a:lnTo>
                      <a:pt x="2" y="62"/>
                    </a:lnTo>
                    <a:lnTo>
                      <a:pt x="20" y="85"/>
                    </a:lnTo>
                    <a:lnTo>
                      <a:pt x="15" y="102"/>
                    </a:lnTo>
                    <a:lnTo>
                      <a:pt x="33" y="120"/>
                    </a:lnTo>
                    <a:lnTo>
                      <a:pt x="32" y="130"/>
                    </a:lnTo>
                    <a:lnTo>
                      <a:pt x="11" y="136"/>
                    </a:lnTo>
                    <a:lnTo>
                      <a:pt x="15" y="158"/>
                    </a:lnTo>
                    <a:lnTo>
                      <a:pt x="31" y="162"/>
                    </a:lnTo>
                    <a:lnTo>
                      <a:pt x="39" y="186"/>
                    </a:lnTo>
                    <a:lnTo>
                      <a:pt x="72" y="190"/>
                    </a:lnTo>
                    <a:lnTo>
                      <a:pt x="86" y="201"/>
                    </a:lnTo>
                    <a:lnTo>
                      <a:pt x="102" y="217"/>
                    </a:lnTo>
                    <a:lnTo>
                      <a:pt x="111" y="216"/>
                    </a:lnTo>
                    <a:lnTo>
                      <a:pt x="138" y="225"/>
                    </a:lnTo>
                    <a:lnTo>
                      <a:pt x="139" y="209"/>
                    </a:lnTo>
                    <a:lnTo>
                      <a:pt x="136" y="191"/>
                    </a:lnTo>
                    <a:lnTo>
                      <a:pt x="149" y="184"/>
                    </a:lnTo>
                    <a:lnTo>
                      <a:pt x="146" y="173"/>
                    </a:lnTo>
                    <a:lnTo>
                      <a:pt x="157" y="151"/>
                    </a:lnTo>
                    <a:lnTo>
                      <a:pt x="161" y="144"/>
                    </a:lnTo>
                    <a:lnTo>
                      <a:pt x="163" y="127"/>
                    </a:lnTo>
                    <a:lnTo>
                      <a:pt x="185" y="116"/>
                    </a:lnTo>
                    <a:lnTo>
                      <a:pt x="187" y="100"/>
                    </a:lnTo>
                    <a:lnTo>
                      <a:pt x="203" y="90"/>
                    </a:lnTo>
                    <a:lnTo>
                      <a:pt x="209" y="81"/>
                    </a:lnTo>
                    <a:lnTo>
                      <a:pt x="212" y="61"/>
                    </a:lnTo>
                    <a:lnTo>
                      <a:pt x="225" y="53"/>
                    </a:lnTo>
                    <a:lnTo>
                      <a:pt x="235" y="50"/>
                    </a:lnTo>
                    <a:lnTo>
                      <a:pt x="241" y="23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2A0EAFEF-25A9-0DF2-F828-A0D5A597F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" y="3412"/>
                <a:ext cx="114" cy="81"/>
              </a:xfrm>
              <a:custGeom>
                <a:avLst/>
                <a:gdLst>
                  <a:gd name="T0" fmla="*/ 5 w 232"/>
                  <a:gd name="T1" fmla="*/ 0 h 156"/>
                  <a:gd name="T2" fmla="*/ 12 w 232"/>
                  <a:gd name="T3" fmla="*/ 1 h 156"/>
                  <a:gd name="T4" fmla="*/ 16 w 232"/>
                  <a:gd name="T5" fmla="*/ 4 h 156"/>
                  <a:gd name="T6" fmla="*/ 20 w 232"/>
                  <a:gd name="T7" fmla="*/ 8 h 156"/>
                  <a:gd name="T8" fmla="*/ 23 w 232"/>
                  <a:gd name="T9" fmla="*/ 8 h 156"/>
                  <a:gd name="T10" fmla="*/ 29 w 232"/>
                  <a:gd name="T11" fmla="*/ 10 h 156"/>
                  <a:gd name="T12" fmla="*/ 35 w 232"/>
                  <a:gd name="T13" fmla="*/ 16 h 156"/>
                  <a:gd name="T14" fmla="*/ 40 w 232"/>
                  <a:gd name="T15" fmla="*/ 14 h 156"/>
                  <a:gd name="T16" fmla="*/ 45 w 232"/>
                  <a:gd name="T17" fmla="*/ 17 h 156"/>
                  <a:gd name="T18" fmla="*/ 46 w 232"/>
                  <a:gd name="T19" fmla="*/ 20 h 156"/>
                  <a:gd name="T20" fmla="*/ 48 w 232"/>
                  <a:gd name="T21" fmla="*/ 24 h 156"/>
                  <a:gd name="T22" fmla="*/ 54 w 232"/>
                  <a:gd name="T23" fmla="*/ 25 h 156"/>
                  <a:gd name="T24" fmla="*/ 56 w 232"/>
                  <a:gd name="T25" fmla="*/ 27 h 156"/>
                  <a:gd name="T26" fmla="*/ 55 w 232"/>
                  <a:gd name="T27" fmla="*/ 32 h 156"/>
                  <a:gd name="T28" fmla="*/ 52 w 232"/>
                  <a:gd name="T29" fmla="*/ 33 h 156"/>
                  <a:gd name="T30" fmla="*/ 51 w 232"/>
                  <a:gd name="T31" fmla="*/ 38 h 156"/>
                  <a:gd name="T32" fmla="*/ 48 w 232"/>
                  <a:gd name="T33" fmla="*/ 42 h 156"/>
                  <a:gd name="T34" fmla="*/ 45 w 232"/>
                  <a:gd name="T35" fmla="*/ 42 h 156"/>
                  <a:gd name="T36" fmla="*/ 41 w 232"/>
                  <a:gd name="T37" fmla="*/ 40 h 156"/>
                  <a:gd name="T38" fmla="*/ 41 w 232"/>
                  <a:gd name="T39" fmla="*/ 34 h 156"/>
                  <a:gd name="T40" fmla="*/ 40 w 232"/>
                  <a:gd name="T41" fmla="*/ 31 h 156"/>
                  <a:gd name="T42" fmla="*/ 25 w 232"/>
                  <a:gd name="T43" fmla="*/ 31 h 156"/>
                  <a:gd name="T44" fmla="*/ 23 w 232"/>
                  <a:gd name="T45" fmla="*/ 36 h 156"/>
                  <a:gd name="T46" fmla="*/ 21 w 232"/>
                  <a:gd name="T47" fmla="*/ 39 h 156"/>
                  <a:gd name="T48" fmla="*/ 17 w 232"/>
                  <a:gd name="T49" fmla="*/ 40 h 156"/>
                  <a:gd name="T50" fmla="*/ 15 w 232"/>
                  <a:gd name="T51" fmla="*/ 39 h 156"/>
                  <a:gd name="T52" fmla="*/ 15 w 232"/>
                  <a:gd name="T53" fmla="*/ 34 h 156"/>
                  <a:gd name="T54" fmla="*/ 14 w 232"/>
                  <a:gd name="T55" fmla="*/ 31 h 156"/>
                  <a:gd name="T56" fmla="*/ 12 w 232"/>
                  <a:gd name="T57" fmla="*/ 31 h 156"/>
                  <a:gd name="T58" fmla="*/ 10 w 232"/>
                  <a:gd name="T59" fmla="*/ 33 h 156"/>
                  <a:gd name="T60" fmla="*/ 10 w 232"/>
                  <a:gd name="T61" fmla="*/ 38 h 156"/>
                  <a:gd name="T62" fmla="*/ 7 w 232"/>
                  <a:gd name="T63" fmla="*/ 40 h 156"/>
                  <a:gd name="T64" fmla="*/ 4 w 232"/>
                  <a:gd name="T65" fmla="*/ 40 h 156"/>
                  <a:gd name="T66" fmla="*/ 4 w 232"/>
                  <a:gd name="T67" fmla="*/ 32 h 156"/>
                  <a:gd name="T68" fmla="*/ 2 w 232"/>
                  <a:gd name="T69" fmla="*/ 26 h 156"/>
                  <a:gd name="T70" fmla="*/ 0 w 232"/>
                  <a:gd name="T71" fmla="*/ 22 h 156"/>
                  <a:gd name="T72" fmla="*/ 1 w 232"/>
                  <a:gd name="T73" fmla="*/ 19 h 156"/>
                  <a:gd name="T74" fmla="*/ 4 w 232"/>
                  <a:gd name="T75" fmla="*/ 16 h 156"/>
                  <a:gd name="T76" fmla="*/ 4 w 232"/>
                  <a:gd name="T77" fmla="*/ 10 h 156"/>
                  <a:gd name="T78" fmla="*/ 1 w 232"/>
                  <a:gd name="T79" fmla="*/ 6 h 156"/>
                  <a:gd name="T80" fmla="*/ 1 w 232"/>
                  <a:gd name="T81" fmla="*/ 4 h 156"/>
                  <a:gd name="T82" fmla="*/ 5 w 232"/>
                  <a:gd name="T83" fmla="*/ 0 h 15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32" h="156">
                    <a:moveTo>
                      <a:pt x="20" y="0"/>
                    </a:moveTo>
                    <a:lnTo>
                      <a:pt x="51" y="3"/>
                    </a:lnTo>
                    <a:lnTo>
                      <a:pt x="67" y="14"/>
                    </a:lnTo>
                    <a:lnTo>
                      <a:pt x="81" y="30"/>
                    </a:lnTo>
                    <a:lnTo>
                      <a:pt x="93" y="30"/>
                    </a:lnTo>
                    <a:lnTo>
                      <a:pt x="121" y="38"/>
                    </a:lnTo>
                    <a:lnTo>
                      <a:pt x="147" y="59"/>
                    </a:lnTo>
                    <a:lnTo>
                      <a:pt x="164" y="50"/>
                    </a:lnTo>
                    <a:lnTo>
                      <a:pt x="186" y="62"/>
                    </a:lnTo>
                    <a:lnTo>
                      <a:pt x="192" y="75"/>
                    </a:lnTo>
                    <a:lnTo>
                      <a:pt x="197" y="89"/>
                    </a:lnTo>
                    <a:lnTo>
                      <a:pt x="223" y="93"/>
                    </a:lnTo>
                    <a:lnTo>
                      <a:pt x="232" y="100"/>
                    </a:lnTo>
                    <a:lnTo>
                      <a:pt x="228" y="119"/>
                    </a:lnTo>
                    <a:lnTo>
                      <a:pt x="213" y="122"/>
                    </a:lnTo>
                    <a:lnTo>
                      <a:pt x="211" y="142"/>
                    </a:lnTo>
                    <a:lnTo>
                      <a:pt x="199" y="156"/>
                    </a:lnTo>
                    <a:lnTo>
                      <a:pt x="186" y="156"/>
                    </a:lnTo>
                    <a:lnTo>
                      <a:pt x="170" y="148"/>
                    </a:lnTo>
                    <a:lnTo>
                      <a:pt x="168" y="125"/>
                    </a:lnTo>
                    <a:lnTo>
                      <a:pt x="166" y="116"/>
                    </a:lnTo>
                    <a:lnTo>
                      <a:pt x="102" y="116"/>
                    </a:lnTo>
                    <a:lnTo>
                      <a:pt x="95" y="132"/>
                    </a:lnTo>
                    <a:lnTo>
                      <a:pt x="87" y="144"/>
                    </a:lnTo>
                    <a:lnTo>
                      <a:pt x="71" y="148"/>
                    </a:lnTo>
                    <a:lnTo>
                      <a:pt x="63" y="144"/>
                    </a:lnTo>
                    <a:lnTo>
                      <a:pt x="63" y="125"/>
                    </a:lnTo>
                    <a:lnTo>
                      <a:pt x="59" y="116"/>
                    </a:lnTo>
                    <a:lnTo>
                      <a:pt x="51" y="114"/>
                    </a:lnTo>
                    <a:lnTo>
                      <a:pt x="40" y="124"/>
                    </a:lnTo>
                    <a:lnTo>
                      <a:pt x="40" y="142"/>
                    </a:lnTo>
                    <a:lnTo>
                      <a:pt x="28" y="148"/>
                    </a:lnTo>
                    <a:lnTo>
                      <a:pt x="18" y="148"/>
                    </a:lnTo>
                    <a:lnTo>
                      <a:pt x="19" y="119"/>
                    </a:lnTo>
                    <a:lnTo>
                      <a:pt x="9" y="96"/>
                    </a:lnTo>
                    <a:lnTo>
                      <a:pt x="0" y="83"/>
                    </a:lnTo>
                    <a:lnTo>
                      <a:pt x="4" y="70"/>
                    </a:lnTo>
                    <a:lnTo>
                      <a:pt x="19" y="58"/>
                    </a:lnTo>
                    <a:lnTo>
                      <a:pt x="16" y="39"/>
                    </a:lnTo>
                    <a:lnTo>
                      <a:pt x="6" y="22"/>
                    </a:lnTo>
                    <a:lnTo>
                      <a:pt x="7" y="1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Freeform 38">
                <a:extLst>
                  <a:ext uri="{FF2B5EF4-FFF2-40B4-BE49-F238E27FC236}">
                    <a16:creationId xmlns:a16="http://schemas.microsoft.com/office/drawing/2014/main" id="{A51E60E2-A583-FD64-A12C-7AC12FA46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3287"/>
                <a:ext cx="209" cy="86"/>
              </a:xfrm>
              <a:custGeom>
                <a:avLst/>
                <a:gdLst>
                  <a:gd name="T0" fmla="*/ 7 w 426"/>
                  <a:gd name="T1" fmla="*/ 3 h 165"/>
                  <a:gd name="T2" fmla="*/ 8 w 426"/>
                  <a:gd name="T3" fmla="*/ 5 h 165"/>
                  <a:gd name="T4" fmla="*/ 4 w 426"/>
                  <a:gd name="T5" fmla="*/ 8 h 165"/>
                  <a:gd name="T6" fmla="*/ 2 w 426"/>
                  <a:gd name="T7" fmla="*/ 13 h 165"/>
                  <a:gd name="T8" fmla="*/ 0 w 426"/>
                  <a:gd name="T9" fmla="*/ 20 h 165"/>
                  <a:gd name="T10" fmla="*/ 3 w 426"/>
                  <a:gd name="T11" fmla="*/ 26 h 165"/>
                  <a:gd name="T12" fmla="*/ 4 w 426"/>
                  <a:gd name="T13" fmla="*/ 30 h 165"/>
                  <a:gd name="T14" fmla="*/ 3 w 426"/>
                  <a:gd name="T15" fmla="*/ 35 h 165"/>
                  <a:gd name="T16" fmla="*/ 2 w 426"/>
                  <a:gd name="T17" fmla="*/ 38 h 165"/>
                  <a:gd name="T18" fmla="*/ 3 w 426"/>
                  <a:gd name="T19" fmla="*/ 41 h 165"/>
                  <a:gd name="T20" fmla="*/ 5 w 426"/>
                  <a:gd name="T21" fmla="*/ 44 h 165"/>
                  <a:gd name="T22" fmla="*/ 12 w 426"/>
                  <a:gd name="T23" fmla="*/ 44 h 165"/>
                  <a:gd name="T24" fmla="*/ 20 w 426"/>
                  <a:gd name="T25" fmla="*/ 45 h 165"/>
                  <a:gd name="T26" fmla="*/ 24 w 426"/>
                  <a:gd name="T27" fmla="*/ 43 h 165"/>
                  <a:gd name="T28" fmla="*/ 26 w 426"/>
                  <a:gd name="T29" fmla="*/ 37 h 165"/>
                  <a:gd name="T30" fmla="*/ 29 w 426"/>
                  <a:gd name="T31" fmla="*/ 38 h 165"/>
                  <a:gd name="T32" fmla="*/ 32 w 426"/>
                  <a:gd name="T33" fmla="*/ 41 h 165"/>
                  <a:gd name="T34" fmla="*/ 38 w 426"/>
                  <a:gd name="T35" fmla="*/ 36 h 165"/>
                  <a:gd name="T36" fmla="*/ 41 w 426"/>
                  <a:gd name="T37" fmla="*/ 38 h 165"/>
                  <a:gd name="T38" fmla="*/ 45 w 426"/>
                  <a:gd name="T39" fmla="*/ 42 h 165"/>
                  <a:gd name="T40" fmla="*/ 49 w 426"/>
                  <a:gd name="T41" fmla="*/ 43 h 165"/>
                  <a:gd name="T42" fmla="*/ 56 w 426"/>
                  <a:gd name="T43" fmla="*/ 37 h 165"/>
                  <a:gd name="T44" fmla="*/ 59 w 426"/>
                  <a:gd name="T45" fmla="*/ 38 h 165"/>
                  <a:gd name="T46" fmla="*/ 65 w 426"/>
                  <a:gd name="T47" fmla="*/ 40 h 165"/>
                  <a:gd name="T48" fmla="*/ 68 w 426"/>
                  <a:gd name="T49" fmla="*/ 39 h 165"/>
                  <a:gd name="T50" fmla="*/ 71 w 426"/>
                  <a:gd name="T51" fmla="*/ 37 h 165"/>
                  <a:gd name="T52" fmla="*/ 76 w 426"/>
                  <a:gd name="T53" fmla="*/ 38 h 165"/>
                  <a:gd name="T54" fmla="*/ 79 w 426"/>
                  <a:gd name="T55" fmla="*/ 36 h 165"/>
                  <a:gd name="T56" fmla="*/ 83 w 426"/>
                  <a:gd name="T57" fmla="*/ 34 h 165"/>
                  <a:gd name="T58" fmla="*/ 86 w 426"/>
                  <a:gd name="T59" fmla="*/ 31 h 165"/>
                  <a:gd name="T60" fmla="*/ 90 w 426"/>
                  <a:gd name="T61" fmla="*/ 34 h 165"/>
                  <a:gd name="T62" fmla="*/ 91 w 426"/>
                  <a:gd name="T63" fmla="*/ 30 h 165"/>
                  <a:gd name="T64" fmla="*/ 92 w 426"/>
                  <a:gd name="T65" fmla="*/ 27 h 165"/>
                  <a:gd name="T66" fmla="*/ 97 w 426"/>
                  <a:gd name="T67" fmla="*/ 25 h 165"/>
                  <a:gd name="T68" fmla="*/ 103 w 426"/>
                  <a:gd name="T69" fmla="*/ 23 h 165"/>
                  <a:gd name="T70" fmla="*/ 103 w 426"/>
                  <a:gd name="T71" fmla="*/ 21 h 165"/>
                  <a:gd name="T72" fmla="*/ 103 w 426"/>
                  <a:gd name="T73" fmla="*/ 16 h 165"/>
                  <a:gd name="T74" fmla="*/ 87 w 426"/>
                  <a:gd name="T75" fmla="*/ 12 h 165"/>
                  <a:gd name="T76" fmla="*/ 73 w 426"/>
                  <a:gd name="T77" fmla="*/ 7 h 165"/>
                  <a:gd name="T78" fmla="*/ 69 w 426"/>
                  <a:gd name="T79" fmla="*/ 8 h 165"/>
                  <a:gd name="T80" fmla="*/ 53 w 426"/>
                  <a:gd name="T81" fmla="*/ 0 h 165"/>
                  <a:gd name="T82" fmla="*/ 47 w 426"/>
                  <a:gd name="T83" fmla="*/ 3 h 165"/>
                  <a:gd name="T84" fmla="*/ 40 w 426"/>
                  <a:gd name="T85" fmla="*/ 5 h 165"/>
                  <a:gd name="T86" fmla="*/ 31 w 426"/>
                  <a:gd name="T87" fmla="*/ 5 h 165"/>
                  <a:gd name="T88" fmla="*/ 28 w 426"/>
                  <a:gd name="T89" fmla="*/ 5 h 165"/>
                  <a:gd name="T90" fmla="*/ 27 w 426"/>
                  <a:gd name="T91" fmla="*/ 3 h 165"/>
                  <a:gd name="T92" fmla="*/ 25 w 426"/>
                  <a:gd name="T93" fmla="*/ 5 h 165"/>
                  <a:gd name="T94" fmla="*/ 20 w 426"/>
                  <a:gd name="T95" fmla="*/ 5 h 165"/>
                  <a:gd name="T96" fmla="*/ 14 w 426"/>
                  <a:gd name="T97" fmla="*/ 3 h 165"/>
                  <a:gd name="T98" fmla="*/ 12 w 426"/>
                  <a:gd name="T99" fmla="*/ 2 h 165"/>
                  <a:gd name="T100" fmla="*/ 7 w 426"/>
                  <a:gd name="T101" fmla="*/ 3 h 16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26" h="165">
                    <a:moveTo>
                      <a:pt x="30" y="9"/>
                    </a:moveTo>
                    <a:lnTo>
                      <a:pt x="32" y="19"/>
                    </a:lnTo>
                    <a:lnTo>
                      <a:pt x="19" y="30"/>
                    </a:lnTo>
                    <a:lnTo>
                      <a:pt x="8" y="46"/>
                    </a:lnTo>
                    <a:lnTo>
                      <a:pt x="0" y="74"/>
                    </a:lnTo>
                    <a:lnTo>
                      <a:pt x="15" y="95"/>
                    </a:lnTo>
                    <a:lnTo>
                      <a:pt x="18" y="111"/>
                    </a:lnTo>
                    <a:lnTo>
                      <a:pt x="15" y="128"/>
                    </a:lnTo>
                    <a:lnTo>
                      <a:pt x="11" y="138"/>
                    </a:lnTo>
                    <a:lnTo>
                      <a:pt x="14" y="151"/>
                    </a:lnTo>
                    <a:lnTo>
                      <a:pt x="23" y="164"/>
                    </a:lnTo>
                    <a:lnTo>
                      <a:pt x="51" y="164"/>
                    </a:lnTo>
                    <a:lnTo>
                      <a:pt x="83" y="165"/>
                    </a:lnTo>
                    <a:lnTo>
                      <a:pt x="99" y="157"/>
                    </a:lnTo>
                    <a:lnTo>
                      <a:pt x="110" y="137"/>
                    </a:lnTo>
                    <a:lnTo>
                      <a:pt x="121" y="141"/>
                    </a:lnTo>
                    <a:lnTo>
                      <a:pt x="132" y="149"/>
                    </a:lnTo>
                    <a:lnTo>
                      <a:pt x="156" y="134"/>
                    </a:lnTo>
                    <a:lnTo>
                      <a:pt x="170" y="140"/>
                    </a:lnTo>
                    <a:lnTo>
                      <a:pt x="188" y="153"/>
                    </a:lnTo>
                    <a:lnTo>
                      <a:pt x="202" y="157"/>
                    </a:lnTo>
                    <a:lnTo>
                      <a:pt x="235" y="136"/>
                    </a:lnTo>
                    <a:lnTo>
                      <a:pt x="247" y="139"/>
                    </a:lnTo>
                    <a:lnTo>
                      <a:pt x="270" y="147"/>
                    </a:lnTo>
                    <a:lnTo>
                      <a:pt x="282" y="142"/>
                    </a:lnTo>
                    <a:lnTo>
                      <a:pt x="296" y="136"/>
                    </a:lnTo>
                    <a:lnTo>
                      <a:pt x="313" y="141"/>
                    </a:lnTo>
                    <a:lnTo>
                      <a:pt x="329" y="134"/>
                    </a:lnTo>
                    <a:lnTo>
                      <a:pt x="344" y="125"/>
                    </a:lnTo>
                    <a:lnTo>
                      <a:pt x="356" y="114"/>
                    </a:lnTo>
                    <a:lnTo>
                      <a:pt x="376" y="126"/>
                    </a:lnTo>
                    <a:lnTo>
                      <a:pt x="380" y="110"/>
                    </a:lnTo>
                    <a:lnTo>
                      <a:pt x="383" y="97"/>
                    </a:lnTo>
                    <a:lnTo>
                      <a:pt x="401" y="93"/>
                    </a:lnTo>
                    <a:lnTo>
                      <a:pt x="426" y="86"/>
                    </a:lnTo>
                    <a:lnTo>
                      <a:pt x="426" y="76"/>
                    </a:lnTo>
                    <a:lnTo>
                      <a:pt x="426" y="59"/>
                    </a:lnTo>
                    <a:lnTo>
                      <a:pt x="362" y="44"/>
                    </a:lnTo>
                    <a:lnTo>
                      <a:pt x="301" y="27"/>
                    </a:lnTo>
                    <a:lnTo>
                      <a:pt x="288" y="30"/>
                    </a:lnTo>
                    <a:lnTo>
                      <a:pt x="220" y="0"/>
                    </a:lnTo>
                    <a:lnTo>
                      <a:pt x="195" y="9"/>
                    </a:lnTo>
                    <a:lnTo>
                      <a:pt x="166" y="18"/>
                    </a:lnTo>
                    <a:lnTo>
                      <a:pt x="128" y="18"/>
                    </a:lnTo>
                    <a:lnTo>
                      <a:pt x="117" y="20"/>
                    </a:lnTo>
                    <a:lnTo>
                      <a:pt x="113" y="11"/>
                    </a:lnTo>
                    <a:lnTo>
                      <a:pt x="102" y="20"/>
                    </a:lnTo>
                    <a:lnTo>
                      <a:pt x="82" y="18"/>
                    </a:lnTo>
                    <a:lnTo>
                      <a:pt x="59" y="9"/>
                    </a:lnTo>
                    <a:lnTo>
                      <a:pt x="49" y="7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Freeform 39">
                <a:extLst>
                  <a:ext uri="{FF2B5EF4-FFF2-40B4-BE49-F238E27FC236}">
                    <a16:creationId xmlns:a16="http://schemas.microsoft.com/office/drawing/2014/main" id="{06CA91F7-3907-90EA-DC48-595844958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" y="3308"/>
                <a:ext cx="135" cy="86"/>
              </a:xfrm>
              <a:custGeom>
                <a:avLst/>
                <a:gdLst>
                  <a:gd name="T0" fmla="*/ 12 w 276"/>
                  <a:gd name="T1" fmla="*/ 5 h 166"/>
                  <a:gd name="T2" fmla="*/ 12 w 276"/>
                  <a:gd name="T3" fmla="*/ 12 h 166"/>
                  <a:gd name="T4" fmla="*/ 1 w 276"/>
                  <a:gd name="T5" fmla="*/ 16 h 166"/>
                  <a:gd name="T6" fmla="*/ 0 w 276"/>
                  <a:gd name="T7" fmla="*/ 23 h 166"/>
                  <a:gd name="T8" fmla="*/ 1 w 276"/>
                  <a:gd name="T9" fmla="*/ 30 h 166"/>
                  <a:gd name="T10" fmla="*/ 4 w 276"/>
                  <a:gd name="T11" fmla="*/ 32 h 166"/>
                  <a:gd name="T12" fmla="*/ 8 w 276"/>
                  <a:gd name="T13" fmla="*/ 31 h 166"/>
                  <a:gd name="T14" fmla="*/ 13 w 276"/>
                  <a:gd name="T15" fmla="*/ 30 h 166"/>
                  <a:gd name="T16" fmla="*/ 17 w 276"/>
                  <a:gd name="T17" fmla="*/ 38 h 166"/>
                  <a:gd name="T18" fmla="*/ 20 w 276"/>
                  <a:gd name="T19" fmla="*/ 37 h 166"/>
                  <a:gd name="T20" fmla="*/ 26 w 276"/>
                  <a:gd name="T21" fmla="*/ 42 h 166"/>
                  <a:gd name="T22" fmla="*/ 29 w 276"/>
                  <a:gd name="T23" fmla="*/ 45 h 166"/>
                  <a:gd name="T24" fmla="*/ 32 w 276"/>
                  <a:gd name="T25" fmla="*/ 44 h 166"/>
                  <a:gd name="T26" fmla="*/ 35 w 276"/>
                  <a:gd name="T27" fmla="*/ 42 h 166"/>
                  <a:gd name="T28" fmla="*/ 37 w 276"/>
                  <a:gd name="T29" fmla="*/ 42 h 166"/>
                  <a:gd name="T30" fmla="*/ 39 w 276"/>
                  <a:gd name="T31" fmla="*/ 41 h 166"/>
                  <a:gd name="T32" fmla="*/ 39 w 276"/>
                  <a:gd name="T33" fmla="*/ 35 h 166"/>
                  <a:gd name="T34" fmla="*/ 38 w 276"/>
                  <a:gd name="T35" fmla="*/ 32 h 166"/>
                  <a:gd name="T36" fmla="*/ 38 w 276"/>
                  <a:gd name="T37" fmla="*/ 30 h 166"/>
                  <a:gd name="T38" fmla="*/ 40 w 276"/>
                  <a:gd name="T39" fmla="*/ 28 h 166"/>
                  <a:gd name="T40" fmla="*/ 44 w 276"/>
                  <a:gd name="T41" fmla="*/ 26 h 166"/>
                  <a:gd name="T42" fmla="*/ 46 w 276"/>
                  <a:gd name="T43" fmla="*/ 25 h 166"/>
                  <a:gd name="T44" fmla="*/ 48 w 276"/>
                  <a:gd name="T45" fmla="*/ 27 h 166"/>
                  <a:gd name="T46" fmla="*/ 51 w 276"/>
                  <a:gd name="T47" fmla="*/ 25 h 166"/>
                  <a:gd name="T48" fmla="*/ 53 w 276"/>
                  <a:gd name="T49" fmla="*/ 23 h 166"/>
                  <a:gd name="T50" fmla="*/ 58 w 276"/>
                  <a:gd name="T51" fmla="*/ 22 h 166"/>
                  <a:gd name="T52" fmla="*/ 60 w 276"/>
                  <a:gd name="T53" fmla="*/ 21 h 166"/>
                  <a:gd name="T54" fmla="*/ 63 w 276"/>
                  <a:gd name="T55" fmla="*/ 21 h 166"/>
                  <a:gd name="T56" fmla="*/ 62 w 276"/>
                  <a:gd name="T57" fmla="*/ 20 h 166"/>
                  <a:gd name="T58" fmla="*/ 62 w 276"/>
                  <a:gd name="T59" fmla="*/ 17 h 166"/>
                  <a:gd name="T60" fmla="*/ 63 w 276"/>
                  <a:gd name="T61" fmla="*/ 13 h 166"/>
                  <a:gd name="T62" fmla="*/ 65 w 276"/>
                  <a:gd name="T63" fmla="*/ 12 h 166"/>
                  <a:gd name="T64" fmla="*/ 66 w 276"/>
                  <a:gd name="T65" fmla="*/ 11 h 166"/>
                  <a:gd name="T66" fmla="*/ 66 w 276"/>
                  <a:gd name="T67" fmla="*/ 9 h 166"/>
                  <a:gd name="T68" fmla="*/ 64 w 276"/>
                  <a:gd name="T69" fmla="*/ 8 h 166"/>
                  <a:gd name="T70" fmla="*/ 61 w 276"/>
                  <a:gd name="T71" fmla="*/ 7 h 166"/>
                  <a:gd name="T72" fmla="*/ 58 w 276"/>
                  <a:gd name="T73" fmla="*/ 6 h 166"/>
                  <a:gd name="T74" fmla="*/ 55 w 276"/>
                  <a:gd name="T75" fmla="*/ 6 h 166"/>
                  <a:gd name="T76" fmla="*/ 53 w 276"/>
                  <a:gd name="T77" fmla="*/ 6 h 166"/>
                  <a:gd name="T78" fmla="*/ 53 w 276"/>
                  <a:gd name="T79" fmla="*/ 5 h 166"/>
                  <a:gd name="T80" fmla="*/ 53 w 276"/>
                  <a:gd name="T81" fmla="*/ 4 h 166"/>
                  <a:gd name="T82" fmla="*/ 55 w 276"/>
                  <a:gd name="T83" fmla="*/ 3 h 166"/>
                  <a:gd name="T84" fmla="*/ 56 w 276"/>
                  <a:gd name="T85" fmla="*/ 3 h 166"/>
                  <a:gd name="T86" fmla="*/ 56 w 276"/>
                  <a:gd name="T87" fmla="*/ 1 h 166"/>
                  <a:gd name="T88" fmla="*/ 54 w 276"/>
                  <a:gd name="T89" fmla="*/ 0 h 166"/>
                  <a:gd name="T90" fmla="*/ 50 w 276"/>
                  <a:gd name="T91" fmla="*/ 1 h 166"/>
                  <a:gd name="T92" fmla="*/ 45 w 276"/>
                  <a:gd name="T93" fmla="*/ 2 h 166"/>
                  <a:gd name="T94" fmla="*/ 43 w 276"/>
                  <a:gd name="T95" fmla="*/ 2 h 166"/>
                  <a:gd name="T96" fmla="*/ 39 w 276"/>
                  <a:gd name="T97" fmla="*/ 2 h 166"/>
                  <a:gd name="T98" fmla="*/ 38 w 276"/>
                  <a:gd name="T99" fmla="*/ 1 h 166"/>
                  <a:gd name="T100" fmla="*/ 36 w 276"/>
                  <a:gd name="T101" fmla="*/ 1 h 166"/>
                  <a:gd name="T102" fmla="*/ 34 w 276"/>
                  <a:gd name="T103" fmla="*/ 3 h 166"/>
                  <a:gd name="T104" fmla="*/ 31 w 276"/>
                  <a:gd name="T105" fmla="*/ 4 h 166"/>
                  <a:gd name="T106" fmla="*/ 27 w 276"/>
                  <a:gd name="T107" fmla="*/ 3 h 166"/>
                  <a:gd name="T108" fmla="*/ 26 w 276"/>
                  <a:gd name="T109" fmla="*/ 4 h 166"/>
                  <a:gd name="T110" fmla="*/ 23 w 276"/>
                  <a:gd name="T111" fmla="*/ 6 h 166"/>
                  <a:gd name="T112" fmla="*/ 22 w 276"/>
                  <a:gd name="T113" fmla="*/ 6 h 166"/>
                  <a:gd name="T114" fmla="*/ 19 w 276"/>
                  <a:gd name="T115" fmla="*/ 5 h 166"/>
                  <a:gd name="T116" fmla="*/ 16 w 276"/>
                  <a:gd name="T117" fmla="*/ 5 h 166"/>
                  <a:gd name="T118" fmla="*/ 12 w 276"/>
                  <a:gd name="T119" fmla="*/ 5 h 16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76" h="166">
                    <a:moveTo>
                      <a:pt x="50" y="17"/>
                    </a:moveTo>
                    <a:lnTo>
                      <a:pt x="50" y="46"/>
                    </a:lnTo>
                    <a:lnTo>
                      <a:pt x="7" y="59"/>
                    </a:lnTo>
                    <a:lnTo>
                      <a:pt x="0" y="86"/>
                    </a:lnTo>
                    <a:lnTo>
                      <a:pt x="7" y="111"/>
                    </a:lnTo>
                    <a:lnTo>
                      <a:pt x="18" y="119"/>
                    </a:lnTo>
                    <a:lnTo>
                      <a:pt x="33" y="115"/>
                    </a:lnTo>
                    <a:lnTo>
                      <a:pt x="55" y="111"/>
                    </a:lnTo>
                    <a:lnTo>
                      <a:pt x="71" y="141"/>
                    </a:lnTo>
                    <a:lnTo>
                      <a:pt x="82" y="137"/>
                    </a:lnTo>
                    <a:lnTo>
                      <a:pt x="110" y="158"/>
                    </a:lnTo>
                    <a:lnTo>
                      <a:pt x="120" y="166"/>
                    </a:lnTo>
                    <a:lnTo>
                      <a:pt x="133" y="162"/>
                    </a:lnTo>
                    <a:lnTo>
                      <a:pt x="145" y="158"/>
                    </a:lnTo>
                    <a:lnTo>
                      <a:pt x="156" y="157"/>
                    </a:lnTo>
                    <a:lnTo>
                      <a:pt x="161" y="153"/>
                    </a:lnTo>
                    <a:lnTo>
                      <a:pt x="163" y="131"/>
                    </a:lnTo>
                    <a:lnTo>
                      <a:pt x="157" y="119"/>
                    </a:lnTo>
                    <a:lnTo>
                      <a:pt x="157" y="111"/>
                    </a:lnTo>
                    <a:lnTo>
                      <a:pt x="165" y="104"/>
                    </a:lnTo>
                    <a:lnTo>
                      <a:pt x="181" y="96"/>
                    </a:lnTo>
                    <a:lnTo>
                      <a:pt x="192" y="94"/>
                    </a:lnTo>
                    <a:lnTo>
                      <a:pt x="202" y="103"/>
                    </a:lnTo>
                    <a:lnTo>
                      <a:pt x="213" y="94"/>
                    </a:lnTo>
                    <a:lnTo>
                      <a:pt x="223" y="86"/>
                    </a:lnTo>
                    <a:lnTo>
                      <a:pt x="241" y="81"/>
                    </a:lnTo>
                    <a:lnTo>
                      <a:pt x="252" y="78"/>
                    </a:lnTo>
                    <a:lnTo>
                      <a:pt x="261" y="79"/>
                    </a:lnTo>
                    <a:lnTo>
                      <a:pt x="257" y="76"/>
                    </a:lnTo>
                    <a:lnTo>
                      <a:pt x="257" y="61"/>
                    </a:lnTo>
                    <a:lnTo>
                      <a:pt x="263" y="51"/>
                    </a:lnTo>
                    <a:lnTo>
                      <a:pt x="272" y="44"/>
                    </a:lnTo>
                    <a:lnTo>
                      <a:pt x="276" y="42"/>
                    </a:lnTo>
                    <a:lnTo>
                      <a:pt x="274" y="35"/>
                    </a:lnTo>
                    <a:lnTo>
                      <a:pt x="266" y="30"/>
                    </a:lnTo>
                    <a:lnTo>
                      <a:pt x="255" y="25"/>
                    </a:lnTo>
                    <a:lnTo>
                      <a:pt x="243" y="23"/>
                    </a:lnTo>
                    <a:lnTo>
                      <a:pt x="230" y="23"/>
                    </a:lnTo>
                    <a:lnTo>
                      <a:pt x="223" y="23"/>
                    </a:lnTo>
                    <a:lnTo>
                      <a:pt x="221" y="19"/>
                    </a:lnTo>
                    <a:lnTo>
                      <a:pt x="221" y="13"/>
                    </a:lnTo>
                    <a:lnTo>
                      <a:pt x="228" y="10"/>
                    </a:lnTo>
                    <a:lnTo>
                      <a:pt x="234" y="10"/>
                    </a:lnTo>
                    <a:lnTo>
                      <a:pt x="234" y="4"/>
                    </a:lnTo>
                    <a:lnTo>
                      <a:pt x="226" y="0"/>
                    </a:lnTo>
                    <a:lnTo>
                      <a:pt x="208" y="2"/>
                    </a:lnTo>
                    <a:lnTo>
                      <a:pt x="189" y="6"/>
                    </a:lnTo>
                    <a:lnTo>
                      <a:pt x="178" y="6"/>
                    </a:lnTo>
                    <a:lnTo>
                      <a:pt x="163" y="6"/>
                    </a:lnTo>
                    <a:lnTo>
                      <a:pt x="157" y="2"/>
                    </a:lnTo>
                    <a:lnTo>
                      <a:pt x="149" y="4"/>
                    </a:lnTo>
                    <a:lnTo>
                      <a:pt x="141" y="10"/>
                    </a:lnTo>
                    <a:lnTo>
                      <a:pt x="130" y="13"/>
                    </a:lnTo>
                    <a:lnTo>
                      <a:pt x="115" y="10"/>
                    </a:lnTo>
                    <a:lnTo>
                      <a:pt x="108" y="15"/>
                    </a:lnTo>
                    <a:lnTo>
                      <a:pt x="96" y="23"/>
                    </a:lnTo>
                    <a:lnTo>
                      <a:pt x="92" y="23"/>
                    </a:lnTo>
                    <a:lnTo>
                      <a:pt x="78" y="19"/>
                    </a:lnTo>
                    <a:lnTo>
                      <a:pt x="65" y="19"/>
                    </a:lnTo>
                    <a:lnTo>
                      <a:pt x="50" y="17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Freeform 40">
                <a:extLst>
                  <a:ext uri="{FF2B5EF4-FFF2-40B4-BE49-F238E27FC236}">
                    <a16:creationId xmlns:a16="http://schemas.microsoft.com/office/drawing/2014/main" id="{247D222E-9EDD-5AE3-FA71-D3F92B6A2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" y="3264"/>
                <a:ext cx="207" cy="232"/>
              </a:xfrm>
              <a:custGeom>
                <a:avLst/>
                <a:gdLst>
                  <a:gd name="T0" fmla="*/ 97 w 420"/>
                  <a:gd name="T1" fmla="*/ 18 h 446"/>
                  <a:gd name="T2" fmla="*/ 91 w 420"/>
                  <a:gd name="T3" fmla="*/ 30 h 446"/>
                  <a:gd name="T4" fmla="*/ 94 w 420"/>
                  <a:gd name="T5" fmla="*/ 40 h 446"/>
                  <a:gd name="T6" fmla="*/ 93 w 420"/>
                  <a:gd name="T7" fmla="*/ 49 h 446"/>
                  <a:gd name="T8" fmla="*/ 98 w 420"/>
                  <a:gd name="T9" fmla="*/ 60 h 446"/>
                  <a:gd name="T10" fmla="*/ 90 w 420"/>
                  <a:gd name="T11" fmla="*/ 76 h 446"/>
                  <a:gd name="T12" fmla="*/ 95 w 420"/>
                  <a:gd name="T13" fmla="*/ 82 h 446"/>
                  <a:gd name="T14" fmla="*/ 101 w 420"/>
                  <a:gd name="T15" fmla="*/ 92 h 446"/>
                  <a:gd name="T16" fmla="*/ 100 w 420"/>
                  <a:gd name="T17" fmla="*/ 96 h 446"/>
                  <a:gd name="T18" fmla="*/ 92 w 420"/>
                  <a:gd name="T19" fmla="*/ 110 h 446"/>
                  <a:gd name="T20" fmla="*/ 84 w 420"/>
                  <a:gd name="T21" fmla="*/ 111 h 446"/>
                  <a:gd name="T22" fmla="*/ 83 w 420"/>
                  <a:gd name="T23" fmla="*/ 121 h 446"/>
                  <a:gd name="T24" fmla="*/ 73 w 420"/>
                  <a:gd name="T25" fmla="*/ 116 h 446"/>
                  <a:gd name="T26" fmla="*/ 62 w 420"/>
                  <a:gd name="T27" fmla="*/ 114 h 446"/>
                  <a:gd name="T28" fmla="*/ 51 w 420"/>
                  <a:gd name="T29" fmla="*/ 111 h 446"/>
                  <a:gd name="T30" fmla="*/ 43 w 420"/>
                  <a:gd name="T31" fmla="*/ 115 h 446"/>
                  <a:gd name="T32" fmla="*/ 43 w 420"/>
                  <a:gd name="T33" fmla="*/ 97 h 446"/>
                  <a:gd name="T34" fmla="*/ 40 w 420"/>
                  <a:gd name="T35" fmla="*/ 94 h 446"/>
                  <a:gd name="T36" fmla="*/ 28 w 420"/>
                  <a:gd name="T37" fmla="*/ 100 h 446"/>
                  <a:gd name="T38" fmla="*/ 19 w 420"/>
                  <a:gd name="T39" fmla="*/ 104 h 446"/>
                  <a:gd name="T40" fmla="*/ 13 w 420"/>
                  <a:gd name="T41" fmla="*/ 106 h 446"/>
                  <a:gd name="T42" fmla="*/ 12 w 420"/>
                  <a:gd name="T43" fmla="*/ 98 h 446"/>
                  <a:gd name="T44" fmla="*/ 19 w 420"/>
                  <a:gd name="T45" fmla="*/ 88 h 446"/>
                  <a:gd name="T46" fmla="*/ 18 w 420"/>
                  <a:gd name="T47" fmla="*/ 83 h 446"/>
                  <a:gd name="T48" fmla="*/ 25 w 420"/>
                  <a:gd name="T49" fmla="*/ 79 h 446"/>
                  <a:gd name="T50" fmla="*/ 19 w 420"/>
                  <a:gd name="T51" fmla="*/ 76 h 446"/>
                  <a:gd name="T52" fmla="*/ 17 w 420"/>
                  <a:gd name="T53" fmla="*/ 70 h 446"/>
                  <a:gd name="T54" fmla="*/ 22 w 420"/>
                  <a:gd name="T55" fmla="*/ 65 h 446"/>
                  <a:gd name="T56" fmla="*/ 15 w 420"/>
                  <a:gd name="T57" fmla="*/ 65 h 446"/>
                  <a:gd name="T58" fmla="*/ 9 w 420"/>
                  <a:gd name="T59" fmla="*/ 62 h 446"/>
                  <a:gd name="T60" fmla="*/ 13 w 420"/>
                  <a:gd name="T61" fmla="*/ 55 h 446"/>
                  <a:gd name="T62" fmla="*/ 8 w 420"/>
                  <a:gd name="T63" fmla="*/ 55 h 446"/>
                  <a:gd name="T64" fmla="*/ 2 w 420"/>
                  <a:gd name="T65" fmla="*/ 46 h 446"/>
                  <a:gd name="T66" fmla="*/ 1 w 420"/>
                  <a:gd name="T67" fmla="*/ 35 h 446"/>
                  <a:gd name="T68" fmla="*/ 9 w 420"/>
                  <a:gd name="T69" fmla="*/ 29 h 446"/>
                  <a:gd name="T70" fmla="*/ 14 w 420"/>
                  <a:gd name="T71" fmla="*/ 26 h 446"/>
                  <a:gd name="T72" fmla="*/ 26 w 420"/>
                  <a:gd name="T73" fmla="*/ 24 h 446"/>
                  <a:gd name="T74" fmla="*/ 35 w 420"/>
                  <a:gd name="T75" fmla="*/ 22 h 446"/>
                  <a:gd name="T76" fmla="*/ 38 w 420"/>
                  <a:gd name="T77" fmla="*/ 21 h 446"/>
                  <a:gd name="T78" fmla="*/ 45 w 420"/>
                  <a:gd name="T79" fmla="*/ 21 h 446"/>
                  <a:gd name="T80" fmla="*/ 43 w 420"/>
                  <a:gd name="T81" fmla="*/ 12 h 446"/>
                  <a:gd name="T82" fmla="*/ 54 w 420"/>
                  <a:gd name="T83" fmla="*/ 9 h 446"/>
                  <a:gd name="T84" fmla="*/ 57 w 420"/>
                  <a:gd name="T85" fmla="*/ 2 h 446"/>
                  <a:gd name="T86" fmla="*/ 64 w 420"/>
                  <a:gd name="T87" fmla="*/ 3 h 446"/>
                  <a:gd name="T88" fmla="*/ 69 w 420"/>
                  <a:gd name="T89" fmla="*/ 3 h 446"/>
                  <a:gd name="T90" fmla="*/ 80 w 420"/>
                  <a:gd name="T91" fmla="*/ 7 h 446"/>
                  <a:gd name="T92" fmla="*/ 86 w 420"/>
                  <a:gd name="T93" fmla="*/ 11 h 446"/>
                  <a:gd name="T94" fmla="*/ 98 w 420"/>
                  <a:gd name="T95" fmla="*/ 14 h 44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420" h="446">
                    <a:moveTo>
                      <a:pt x="402" y="50"/>
                    </a:moveTo>
                    <a:lnTo>
                      <a:pt x="405" y="61"/>
                    </a:lnTo>
                    <a:lnTo>
                      <a:pt x="398" y="68"/>
                    </a:lnTo>
                    <a:lnTo>
                      <a:pt x="390" y="76"/>
                    </a:lnTo>
                    <a:lnTo>
                      <a:pt x="380" y="90"/>
                    </a:lnTo>
                    <a:lnTo>
                      <a:pt x="373" y="112"/>
                    </a:lnTo>
                    <a:lnTo>
                      <a:pt x="371" y="117"/>
                    </a:lnTo>
                    <a:lnTo>
                      <a:pt x="388" y="139"/>
                    </a:lnTo>
                    <a:lnTo>
                      <a:pt x="388" y="147"/>
                    </a:lnTo>
                    <a:lnTo>
                      <a:pt x="390" y="158"/>
                    </a:lnTo>
                    <a:lnTo>
                      <a:pt x="386" y="172"/>
                    </a:lnTo>
                    <a:lnTo>
                      <a:pt x="384" y="180"/>
                    </a:lnTo>
                    <a:lnTo>
                      <a:pt x="386" y="195"/>
                    </a:lnTo>
                    <a:lnTo>
                      <a:pt x="396" y="213"/>
                    </a:lnTo>
                    <a:lnTo>
                      <a:pt x="402" y="221"/>
                    </a:lnTo>
                    <a:lnTo>
                      <a:pt x="398" y="232"/>
                    </a:lnTo>
                    <a:lnTo>
                      <a:pt x="375" y="259"/>
                    </a:lnTo>
                    <a:lnTo>
                      <a:pt x="369" y="283"/>
                    </a:lnTo>
                    <a:lnTo>
                      <a:pt x="373" y="298"/>
                    </a:lnTo>
                    <a:lnTo>
                      <a:pt x="380" y="306"/>
                    </a:lnTo>
                    <a:lnTo>
                      <a:pt x="390" y="304"/>
                    </a:lnTo>
                    <a:lnTo>
                      <a:pt x="398" y="304"/>
                    </a:lnTo>
                    <a:lnTo>
                      <a:pt x="409" y="320"/>
                    </a:lnTo>
                    <a:lnTo>
                      <a:pt x="416" y="338"/>
                    </a:lnTo>
                    <a:lnTo>
                      <a:pt x="420" y="350"/>
                    </a:lnTo>
                    <a:lnTo>
                      <a:pt x="418" y="356"/>
                    </a:lnTo>
                    <a:lnTo>
                      <a:pt x="409" y="356"/>
                    </a:lnTo>
                    <a:lnTo>
                      <a:pt x="402" y="367"/>
                    </a:lnTo>
                    <a:lnTo>
                      <a:pt x="388" y="388"/>
                    </a:lnTo>
                    <a:lnTo>
                      <a:pt x="377" y="407"/>
                    </a:lnTo>
                    <a:lnTo>
                      <a:pt x="365" y="400"/>
                    </a:lnTo>
                    <a:lnTo>
                      <a:pt x="354" y="400"/>
                    </a:lnTo>
                    <a:lnTo>
                      <a:pt x="344" y="409"/>
                    </a:lnTo>
                    <a:lnTo>
                      <a:pt x="336" y="420"/>
                    </a:lnTo>
                    <a:lnTo>
                      <a:pt x="340" y="428"/>
                    </a:lnTo>
                    <a:lnTo>
                      <a:pt x="342" y="446"/>
                    </a:lnTo>
                    <a:lnTo>
                      <a:pt x="322" y="424"/>
                    </a:lnTo>
                    <a:lnTo>
                      <a:pt x="314" y="428"/>
                    </a:lnTo>
                    <a:lnTo>
                      <a:pt x="303" y="428"/>
                    </a:lnTo>
                    <a:lnTo>
                      <a:pt x="292" y="430"/>
                    </a:lnTo>
                    <a:lnTo>
                      <a:pt x="268" y="424"/>
                    </a:lnTo>
                    <a:lnTo>
                      <a:pt x="255" y="422"/>
                    </a:lnTo>
                    <a:lnTo>
                      <a:pt x="235" y="426"/>
                    </a:lnTo>
                    <a:lnTo>
                      <a:pt x="219" y="418"/>
                    </a:lnTo>
                    <a:lnTo>
                      <a:pt x="211" y="409"/>
                    </a:lnTo>
                    <a:lnTo>
                      <a:pt x="205" y="411"/>
                    </a:lnTo>
                    <a:lnTo>
                      <a:pt x="199" y="418"/>
                    </a:lnTo>
                    <a:lnTo>
                      <a:pt x="178" y="424"/>
                    </a:lnTo>
                    <a:lnTo>
                      <a:pt x="165" y="400"/>
                    </a:lnTo>
                    <a:lnTo>
                      <a:pt x="178" y="369"/>
                    </a:lnTo>
                    <a:lnTo>
                      <a:pt x="178" y="358"/>
                    </a:lnTo>
                    <a:lnTo>
                      <a:pt x="175" y="347"/>
                    </a:lnTo>
                    <a:lnTo>
                      <a:pt x="169" y="335"/>
                    </a:lnTo>
                    <a:lnTo>
                      <a:pt x="165" y="347"/>
                    </a:lnTo>
                    <a:lnTo>
                      <a:pt x="154" y="352"/>
                    </a:lnTo>
                    <a:lnTo>
                      <a:pt x="140" y="361"/>
                    </a:lnTo>
                    <a:lnTo>
                      <a:pt x="114" y="371"/>
                    </a:lnTo>
                    <a:lnTo>
                      <a:pt x="99" y="373"/>
                    </a:lnTo>
                    <a:lnTo>
                      <a:pt x="86" y="375"/>
                    </a:lnTo>
                    <a:lnTo>
                      <a:pt x="79" y="384"/>
                    </a:lnTo>
                    <a:lnTo>
                      <a:pt x="71" y="393"/>
                    </a:lnTo>
                    <a:lnTo>
                      <a:pt x="53" y="402"/>
                    </a:lnTo>
                    <a:lnTo>
                      <a:pt x="55" y="393"/>
                    </a:lnTo>
                    <a:lnTo>
                      <a:pt x="48" y="388"/>
                    </a:lnTo>
                    <a:lnTo>
                      <a:pt x="50" y="375"/>
                    </a:lnTo>
                    <a:lnTo>
                      <a:pt x="48" y="363"/>
                    </a:lnTo>
                    <a:lnTo>
                      <a:pt x="44" y="354"/>
                    </a:lnTo>
                    <a:lnTo>
                      <a:pt x="59" y="342"/>
                    </a:lnTo>
                    <a:lnTo>
                      <a:pt x="79" y="324"/>
                    </a:lnTo>
                    <a:lnTo>
                      <a:pt x="71" y="320"/>
                    </a:lnTo>
                    <a:lnTo>
                      <a:pt x="64" y="310"/>
                    </a:lnTo>
                    <a:lnTo>
                      <a:pt x="73" y="308"/>
                    </a:lnTo>
                    <a:lnTo>
                      <a:pt x="79" y="301"/>
                    </a:lnTo>
                    <a:lnTo>
                      <a:pt x="94" y="296"/>
                    </a:lnTo>
                    <a:lnTo>
                      <a:pt x="101" y="292"/>
                    </a:lnTo>
                    <a:lnTo>
                      <a:pt x="99" y="283"/>
                    </a:lnTo>
                    <a:lnTo>
                      <a:pt x="86" y="283"/>
                    </a:lnTo>
                    <a:lnTo>
                      <a:pt x="79" y="283"/>
                    </a:lnTo>
                    <a:lnTo>
                      <a:pt x="71" y="278"/>
                    </a:lnTo>
                    <a:lnTo>
                      <a:pt x="68" y="270"/>
                    </a:lnTo>
                    <a:lnTo>
                      <a:pt x="68" y="257"/>
                    </a:lnTo>
                    <a:lnTo>
                      <a:pt x="73" y="248"/>
                    </a:lnTo>
                    <a:lnTo>
                      <a:pt x="79" y="239"/>
                    </a:lnTo>
                    <a:lnTo>
                      <a:pt x="90" y="239"/>
                    </a:lnTo>
                    <a:lnTo>
                      <a:pt x="81" y="230"/>
                    </a:lnTo>
                    <a:lnTo>
                      <a:pt x="66" y="235"/>
                    </a:lnTo>
                    <a:lnTo>
                      <a:pt x="61" y="241"/>
                    </a:lnTo>
                    <a:lnTo>
                      <a:pt x="44" y="252"/>
                    </a:lnTo>
                    <a:lnTo>
                      <a:pt x="37" y="241"/>
                    </a:lnTo>
                    <a:lnTo>
                      <a:pt x="39" y="228"/>
                    </a:lnTo>
                    <a:lnTo>
                      <a:pt x="42" y="217"/>
                    </a:lnTo>
                    <a:lnTo>
                      <a:pt x="50" y="208"/>
                    </a:lnTo>
                    <a:lnTo>
                      <a:pt x="53" y="201"/>
                    </a:lnTo>
                    <a:lnTo>
                      <a:pt x="48" y="195"/>
                    </a:lnTo>
                    <a:lnTo>
                      <a:pt x="39" y="199"/>
                    </a:lnTo>
                    <a:lnTo>
                      <a:pt x="33" y="201"/>
                    </a:lnTo>
                    <a:lnTo>
                      <a:pt x="24" y="186"/>
                    </a:lnTo>
                    <a:lnTo>
                      <a:pt x="17" y="176"/>
                    </a:lnTo>
                    <a:lnTo>
                      <a:pt x="11" y="172"/>
                    </a:lnTo>
                    <a:lnTo>
                      <a:pt x="0" y="168"/>
                    </a:lnTo>
                    <a:lnTo>
                      <a:pt x="7" y="160"/>
                    </a:lnTo>
                    <a:lnTo>
                      <a:pt x="7" y="130"/>
                    </a:lnTo>
                    <a:lnTo>
                      <a:pt x="13" y="124"/>
                    </a:lnTo>
                    <a:lnTo>
                      <a:pt x="29" y="112"/>
                    </a:lnTo>
                    <a:lnTo>
                      <a:pt x="39" y="105"/>
                    </a:lnTo>
                    <a:lnTo>
                      <a:pt x="48" y="101"/>
                    </a:lnTo>
                    <a:lnTo>
                      <a:pt x="59" y="105"/>
                    </a:lnTo>
                    <a:lnTo>
                      <a:pt x="59" y="97"/>
                    </a:lnTo>
                    <a:lnTo>
                      <a:pt x="73" y="82"/>
                    </a:lnTo>
                    <a:lnTo>
                      <a:pt x="81" y="84"/>
                    </a:lnTo>
                    <a:lnTo>
                      <a:pt x="107" y="90"/>
                    </a:lnTo>
                    <a:lnTo>
                      <a:pt x="117" y="94"/>
                    </a:lnTo>
                    <a:lnTo>
                      <a:pt x="126" y="90"/>
                    </a:lnTo>
                    <a:lnTo>
                      <a:pt x="143" y="82"/>
                    </a:lnTo>
                    <a:lnTo>
                      <a:pt x="147" y="78"/>
                    </a:lnTo>
                    <a:lnTo>
                      <a:pt x="154" y="82"/>
                    </a:lnTo>
                    <a:lnTo>
                      <a:pt x="159" y="76"/>
                    </a:lnTo>
                    <a:lnTo>
                      <a:pt x="167" y="80"/>
                    </a:lnTo>
                    <a:lnTo>
                      <a:pt x="180" y="84"/>
                    </a:lnTo>
                    <a:lnTo>
                      <a:pt x="184" y="78"/>
                    </a:lnTo>
                    <a:lnTo>
                      <a:pt x="184" y="66"/>
                    </a:lnTo>
                    <a:lnTo>
                      <a:pt x="180" y="55"/>
                    </a:lnTo>
                    <a:lnTo>
                      <a:pt x="178" y="46"/>
                    </a:lnTo>
                    <a:lnTo>
                      <a:pt x="192" y="40"/>
                    </a:lnTo>
                    <a:lnTo>
                      <a:pt x="211" y="29"/>
                    </a:lnTo>
                    <a:lnTo>
                      <a:pt x="222" y="33"/>
                    </a:lnTo>
                    <a:lnTo>
                      <a:pt x="215" y="20"/>
                    </a:lnTo>
                    <a:lnTo>
                      <a:pt x="224" y="15"/>
                    </a:lnTo>
                    <a:lnTo>
                      <a:pt x="235" y="7"/>
                    </a:lnTo>
                    <a:lnTo>
                      <a:pt x="243" y="0"/>
                    </a:lnTo>
                    <a:lnTo>
                      <a:pt x="252" y="0"/>
                    </a:lnTo>
                    <a:lnTo>
                      <a:pt x="261" y="11"/>
                    </a:lnTo>
                    <a:lnTo>
                      <a:pt x="268" y="2"/>
                    </a:lnTo>
                    <a:lnTo>
                      <a:pt x="279" y="2"/>
                    </a:lnTo>
                    <a:lnTo>
                      <a:pt x="283" y="9"/>
                    </a:lnTo>
                    <a:lnTo>
                      <a:pt x="301" y="9"/>
                    </a:lnTo>
                    <a:lnTo>
                      <a:pt x="320" y="15"/>
                    </a:lnTo>
                    <a:lnTo>
                      <a:pt x="331" y="27"/>
                    </a:lnTo>
                    <a:lnTo>
                      <a:pt x="336" y="42"/>
                    </a:lnTo>
                    <a:lnTo>
                      <a:pt x="342" y="46"/>
                    </a:lnTo>
                    <a:lnTo>
                      <a:pt x="356" y="42"/>
                    </a:lnTo>
                    <a:lnTo>
                      <a:pt x="367" y="48"/>
                    </a:lnTo>
                    <a:lnTo>
                      <a:pt x="382" y="53"/>
                    </a:lnTo>
                    <a:lnTo>
                      <a:pt x="402" y="50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id="{81E4D10A-8062-540B-348A-75DB95535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2" y="3346"/>
                <a:ext cx="435" cy="366"/>
              </a:xfrm>
              <a:custGeom>
                <a:avLst/>
                <a:gdLst>
                  <a:gd name="T0" fmla="*/ 12 w 877"/>
                  <a:gd name="T1" fmla="*/ 54 h 702"/>
                  <a:gd name="T2" fmla="*/ 5 w 877"/>
                  <a:gd name="T3" fmla="*/ 40 h 702"/>
                  <a:gd name="T4" fmla="*/ 1 w 877"/>
                  <a:gd name="T5" fmla="*/ 27 h 702"/>
                  <a:gd name="T6" fmla="*/ 12 w 877"/>
                  <a:gd name="T7" fmla="*/ 13 h 702"/>
                  <a:gd name="T8" fmla="*/ 28 w 877"/>
                  <a:gd name="T9" fmla="*/ 8 h 702"/>
                  <a:gd name="T10" fmla="*/ 39 w 877"/>
                  <a:gd name="T11" fmla="*/ 5 h 702"/>
                  <a:gd name="T12" fmla="*/ 54 w 877"/>
                  <a:gd name="T13" fmla="*/ 10 h 702"/>
                  <a:gd name="T14" fmla="*/ 73 w 877"/>
                  <a:gd name="T15" fmla="*/ 6 h 702"/>
                  <a:gd name="T16" fmla="*/ 87 w 877"/>
                  <a:gd name="T17" fmla="*/ 0 h 702"/>
                  <a:gd name="T18" fmla="*/ 97 w 877"/>
                  <a:gd name="T19" fmla="*/ 12 h 702"/>
                  <a:gd name="T20" fmla="*/ 112 w 877"/>
                  <a:gd name="T21" fmla="*/ 17 h 702"/>
                  <a:gd name="T22" fmla="*/ 126 w 877"/>
                  <a:gd name="T23" fmla="*/ 23 h 702"/>
                  <a:gd name="T24" fmla="*/ 131 w 877"/>
                  <a:gd name="T25" fmla="*/ 14 h 702"/>
                  <a:gd name="T26" fmla="*/ 135 w 877"/>
                  <a:gd name="T27" fmla="*/ 7 h 702"/>
                  <a:gd name="T28" fmla="*/ 146 w 877"/>
                  <a:gd name="T29" fmla="*/ 3 h 702"/>
                  <a:gd name="T30" fmla="*/ 158 w 877"/>
                  <a:gd name="T31" fmla="*/ 11 h 702"/>
                  <a:gd name="T32" fmla="*/ 157 w 877"/>
                  <a:gd name="T33" fmla="*/ 20 h 702"/>
                  <a:gd name="T34" fmla="*/ 160 w 877"/>
                  <a:gd name="T35" fmla="*/ 39 h 702"/>
                  <a:gd name="T36" fmla="*/ 159 w 877"/>
                  <a:gd name="T37" fmla="*/ 53 h 702"/>
                  <a:gd name="T38" fmla="*/ 163 w 877"/>
                  <a:gd name="T39" fmla="*/ 69 h 702"/>
                  <a:gd name="T40" fmla="*/ 169 w 877"/>
                  <a:gd name="T41" fmla="*/ 73 h 702"/>
                  <a:gd name="T42" fmla="*/ 173 w 877"/>
                  <a:gd name="T43" fmla="*/ 67 h 702"/>
                  <a:gd name="T44" fmla="*/ 180 w 877"/>
                  <a:gd name="T45" fmla="*/ 74 h 702"/>
                  <a:gd name="T46" fmla="*/ 199 w 877"/>
                  <a:gd name="T47" fmla="*/ 66 h 702"/>
                  <a:gd name="T48" fmla="*/ 207 w 877"/>
                  <a:gd name="T49" fmla="*/ 77 h 702"/>
                  <a:gd name="T50" fmla="*/ 210 w 877"/>
                  <a:gd name="T51" fmla="*/ 92 h 702"/>
                  <a:gd name="T52" fmla="*/ 205 w 877"/>
                  <a:gd name="T53" fmla="*/ 110 h 702"/>
                  <a:gd name="T54" fmla="*/ 196 w 877"/>
                  <a:gd name="T55" fmla="*/ 118 h 702"/>
                  <a:gd name="T56" fmla="*/ 193 w 877"/>
                  <a:gd name="T57" fmla="*/ 132 h 702"/>
                  <a:gd name="T58" fmla="*/ 185 w 877"/>
                  <a:gd name="T59" fmla="*/ 120 h 702"/>
                  <a:gd name="T60" fmla="*/ 165 w 877"/>
                  <a:gd name="T61" fmla="*/ 113 h 702"/>
                  <a:gd name="T62" fmla="*/ 156 w 877"/>
                  <a:gd name="T63" fmla="*/ 115 h 702"/>
                  <a:gd name="T64" fmla="*/ 142 w 877"/>
                  <a:gd name="T65" fmla="*/ 125 h 702"/>
                  <a:gd name="T66" fmla="*/ 121 w 877"/>
                  <a:gd name="T67" fmla="*/ 149 h 702"/>
                  <a:gd name="T68" fmla="*/ 105 w 877"/>
                  <a:gd name="T69" fmla="*/ 164 h 702"/>
                  <a:gd name="T70" fmla="*/ 101 w 877"/>
                  <a:gd name="T71" fmla="*/ 173 h 702"/>
                  <a:gd name="T72" fmla="*/ 94 w 877"/>
                  <a:gd name="T73" fmla="*/ 187 h 702"/>
                  <a:gd name="T74" fmla="*/ 83 w 877"/>
                  <a:gd name="T75" fmla="*/ 185 h 702"/>
                  <a:gd name="T76" fmla="*/ 66 w 877"/>
                  <a:gd name="T77" fmla="*/ 188 h 702"/>
                  <a:gd name="T78" fmla="*/ 54 w 877"/>
                  <a:gd name="T79" fmla="*/ 177 h 702"/>
                  <a:gd name="T80" fmla="*/ 32 w 877"/>
                  <a:gd name="T81" fmla="*/ 167 h 702"/>
                  <a:gd name="T82" fmla="*/ 13 w 877"/>
                  <a:gd name="T83" fmla="*/ 180 h 702"/>
                  <a:gd name="T84" fmla="*/ 8 w 877"/>
                  <a:gd name="T85" fmla="*/ 169 h 702"/>
                  <a:gd name="T86" fmla="*/ 9 w 877"/>
                  <a:gd name="T87" fmla="*/ 145 h 702"/>
                  <a:gd name="T88" fmla="*/ 27 w 877"/>
                  <a:gd name="T89" fmla="*/ 109 h 702"/>
                  <a:gd name="T90" fmla="*/ 35 w 877"/>
                  <a:gd name="T91" fmla="*/ 93 h 702"/>
                  <a:gd name="T92" fmla="*/ 24 w 877"/>
                  <a:gd name="T93" fmla="*/ 87 h 702"/>
                  <a:gd name="T94" fmla="*/ 16 w 877"/>
                  <a:gd name="T95" fmla="*/ 69 h 702"/>
                  <a:gd name="T96" fmla="*/ 2 w 877"/>
                  <a:gd name="T97" fmla="*/ 68 h 70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877" h="702">
                    <a:moveTo>
                      <a:pt x="8" y="251"/>
                    </a:moveTo>
                    <a:lnTo>
                      <a:pt x="21" y="226"/>
                    </a:lnTo>
                    <a:lnTo>
                      <a:pt x="39" y="196"/>
                    </a:lnTo>
                    <a:lnTo>
                      <a:pt x="48" y="198"/>
                    </a:lnTo>
                    <a:lnTo>
                      <a:pt x="50" y="190"/>
                    </a:lnTo>
                    <a:lnTo>
                      <a:pt x="39" y="156"/>
                    </a:lnTo>
                    <a:lnTo>
                      <a:pt x="25" y="144"/>
                    </a:lnTo>
                    <a:lnTo>
                      <a:pt x="23" y="146"/>
                    </a:lnTo>
                    <a:lnTo>
                      <a:pt x="14" y="148"/>
                    </a:lnTo>
                    <a:lnTo>
                      <a:pt x="4" y="136"/>
                    </a:lnTo>
                    <a:lnTo>
                      <a:pt x="0" y="121"/>
                    </a:lnTo>
                    <a:lnTo>
                      <a:pt x="6" y="97"/>
                    </a:lnTo>
                    <a:lnTo>
                      <a:pt x="29" y="75"/>
                    </a:lnTo>
                    <a:lnTo>
                      <a:pt x="33" y="61"/>
                    </a:lnTo>
                    <a:lnTo>
                      <a:pt x="29" y="50"/>
                    </a:lnTo>
                    <a:lnTo>
                      <a:pt x="48" y="47"/>
                    </a:lnTo>
                    <a:lnTo>
                      <a:pt x="77" y="50"/>
                    </a:lnTo>
                    <a:lnTo>
                      <a:pt x="90" y="50"/>
                    </a:lnTo>
                    <a:lnTo>
                      <a:pt x="101" y="45"/>
                    </a:lnTo>
                    <a:lnTo>
                      <a:pt x="116" y="29"/>
                    </a:lnTo>
                    <a:lnTo>
                      <a:pt x="119" y="24"/>
                    </a:lnTo>
                    <a:lnTo>
                      <a:pt x="127" y="26"/>
                    </a:lnTo>
                    <a:lnTo>
                      <a:pt x="138" y="35"/>
                    </a:lnTo>
                    <a:lnTo>
                      <a:pt x="162" y="20"/>
                    </a:lnTo>
                    <a:lnTo>
                      <a:pt x="182" y="29"/>
                    </a:lnTo>
                    <a:lnTo>
                      <a:pt x="194" y="39"/>
                    </a:lnTo>
                    <a:lnTo>
                      <a:pt x="207" y="43"/>
                    </a:lnTo>
                    <a:lnTo>
                      <a:pt x="221" y="37"/>
                    </a:lnTo>
                    <a:lnTo>
                      <a:pt x="241" y="22"/>
                    </a:lnTo>
                    <a:lnTo>
                      <a:pt x="276" y="33"/>
                    </a:lnTo>
                    <a:lnTo>
                      <a:pt x="285" y="29"/>
                    </a:lnTo>
                    <a:lnTo>
                      <a:pt x="302" y="22"/>
                    </a:lnTo>
                    <a:lnTo>
                      <a:pt x="318" y="26"/>
                    </a:lnTo>
                    <a:lnTo>
                      <a:pt x="336" y="20"/>
                    </a:lnTo>
                    <a:lnTo>
                      <a:pt x="350" y="10"/>
                    </a:lnTo>
                    <a:lnTo>
                      <a:pt x="362" y="0"/>
                    </a:lnTo>
                    <a:lnTo>
                      <a:pt x="379" y="10"/>
                    </a:lnTo>
                    <a:lnTo>
                      <a:pt x="386" y="24"/>
                    </a:lnTo>
                    <a:lnTo>
                      <a:pt x="390" y="39"/>
                    </a:lnTo>
                    <a:lnTo>
                      <a:pt x="400" y="45"/>
                    </a:lnTo>
                    <a:lnTo>
                      <a:pt x="415" y="41"/>
                    </a:lnTo>
                    <a:lnTo>
                      <a:pt x="436" y="35"/>
                    </a:lnTo>
                    <a:lnTo>
                      <a:pt x="453" y="68"/>
                    </a:lnTo>
                    <a:lnTo>
                      <a:pt x="464" y="61"/>
                    </a:lnTo>
                    <a:lnTo>
                      <a:pt x="485" y="79"/>
                    </a:lnTo>
                    <a:lnTo>
                      <a:pt x="501" y="92"/>
                    </a:lnTo>
                    <a:lnTo>
                      <a:pt x="510" y="90"/>
                    </a:lnTo>
                    <a:lnTo>
                      <a:pt x="523" y="86"/>
                    </a:lnTo>
                    <a:lnTo>
                      <a:pt x="536" y="83"/>
                    </a:lnTo>
                    <a:lnTo>
                      <a:pt x="543" y="79"/>
                    </a:lnTo>
                    <a:lnTo>
                      <a:pt x="545" y="55"/>
                    </a:lnTo>
                    <a:lnTo>
                      <a:pt x="541" y="50"/>
                    </a:lnTo>
                    <a:lnTo>
                      <a:pt x="536" y="41"/>
                    </a:lnTo>
                    <a:lnTo>
                      <a:pt x="538" y="35"/>
                    </a:lnTo>
                    <a:lnTo>
                      <a:pt x="547" y="29"/>
                    </a:lnTo>
                    <a:lnTo>
                      <a:pt x="560" y="24"/>
                    </a:lnTo>
                    <a:lnTo>
                      <a:pt x="573" y="20"/>
                    </a:lnTo>
                    <a:lnTo>
                      <a:pt x="584" y="29"/>
                    </a:lnTo>
                    <a:lnTo>
                      <a:pt x="595" y="20"/>
                    </a:lnTo>
                    <a:lnTo>
                      <a:pt x="605" y="12"/>
                    </a:lnTo>
                    <a:lnTo>
                      <a:pt x="625" y="8"/>
                    </a:lnTo>
                    <a:lnTo>
                      <a:pt x="641" y="0"/>
                    </a:lnTo>
                    <a:lnTo>
                      <a:pt x="658" y="24"/>
                    </a:lnTo>
                    <a:lnTo>
                      <a:pt x="654" y="41"/>
                    </a:lnTo>
                    <a:lnTo>
                      <a:pt x="671" y="59"/>
                    </a:lnTo>
                    <a:lnTo>
                      <a:pt x="671" y="68"/>
                    </a:lnTo>
                    <a:lnTo>
                      <a:pt x="660" y="72"/>
                    </a:lnTo>
                    <a:lnTo>
                      <a:pt x="650" y="75"/>
                    </a:lnTo>
                    <a:lnTo>
                      <a:pt x="652" y="94"/>
                    </a:lnTo>
                    <a:lnTo>
                      <a:pt x="671" y="101"/>
                    </a:lnTo>
                    <a:lnTo>
                      <a:pt x="679" y="123"/>
                    </a:lnTo>
                    <a:lnTo>
                      <a:pt x="662" y="144"/>
                    </a:lnTo>
                    <a:lnTo>
                      <a:pt x="671" y="162"/>
                    </a:lnTo>
                    <a:lnTo>
                      <a:pt x="676" y="182"/>
                    </a:lnTo>
                    <a:lnTo>
                      <a:pt x="669" y="190"/>
                    </a:lnTo>
                    <a:lnTo>
                      <a:pt x="660" y="196"/>
                    </a:lnTo>
                    <a:lnTo>
                      <a:pt x="658" y="207"/>
                    </a:lnTo>
                    <a:lnTo>
                      <a:pt x="669" y="224"/>
                    </a:lnTo>
                    <a:lnTo>
                      <a:pt x="674" y="236"/>
                    </a:lnTo>
                    <a:lnTo>
                      <a:pt x="674" y="253"/>
                    </a:lnTo>
                    <a:lnTo>
                      <a:pt x="674" y="268"/>
                    </a:lnTo>
                    <a:lnTo>
                      <a:pt x="679" y="274"/>
                    </a:lnTo>
                    <a:lnTo>
                      <a:pt x="683" y="274"/>
                    </a:lnTo>
                    <a:lnTo>
                      <a:pt x="698" y="268"/>
                    </a:lnTo>
                    <a:lnTo>
                      <a:pt x="698" y="251"/>
                    </a:lnTo>
                    <a:lnTo>
                      <a:pt x="705" y="245"/>
                    </a:lnTo>
                    <a:lnTo>
                      <a:pt x="709" y="238"/>
                    </a:lnTo>
                    <a:lnTo>
                      <a:pt x="717" y="245"/>
                    </a:lnTo>
                    <a:lnTo>
                      <a:pt x="720" y="264"/>
                    </a:lnTo>
                    <a:lnTo>
                      <a:pt x="722" y="274"/>
                    </a:lnTo>
                    <a:lnTo>
                      <a:pt x="731" y="274"/>
                    </a:lnTo>
                    <a:lnTo>
                      <a:pt x="744" y="270"/>
                    </a:lnTo>
                    <a:lnTo>
                      <a:pt x="751" y="262"/>
                    </a:lnTo>
                    <a:lnTo>
                      <a:pt x="758" y="251"/>
                    </a:lnTo>
                    <a:lnTo>
                      <a:pt x="758" y="242"/>
                    </a:lnTo>
                    <a:lnTo>
                      <a:pt x="824" y="242"/>
                    </a:lnTo>
                    <a:lnTo>
                      <a:pt x="826" y="258"/>
                    </a:lnTo>
                    <a:lnTo>
                      <a:pt x="828" y="272"/>
                    </a:lnTo>
                    <a:lnTo>
                      <a:pt x="837" y="280"/>
                    </a:lnTo>
                    <a:lnTo>
                      <a:pt x="859" y="282"/>
                    </a:lnTo>
                    <a:lnTo>
                      <a:pt x="862" y="293"/>
                    </a:lnTo>
                    <a:lnTo>
                      <a:pt x="877" y="302"/>
                    </a:lnTo>
                    <a:lnTo>
                      <a:pt x="873" y="321"/>
                    </a:lnTo>
                    <a:lnTo>
                      <a:pt x="870" y="337"/>
                    </a:lnTo>
                    <a:lnTo>
                      <a:pt x="856" y="352"/>
                    </a:lnTo>
                    <a:lnTo>
                      <a:pt x="841" y="361"/>
                    </a:lnTo>
                    <a:lnTo>
                      <a:pt x="841" y="384"/>
                    </a:lnTo>
                    <a:lnTo>
                      <a:pt x="850" y="404"/>
                    </a:lnTo>
                    <a:lnTo>
                      <a:pt x="837" y="410"/>
                    </a:lnTo>
                    <a:lnTo>
                      <a:pt x="832" y="395"/>
                    </a:lnTo>
                    <a:lnTo>
                      <a:pt x="826" y="415"/>
                    </a:lnTo>
                    <a:lnTo>
                      <a:pt x="810" y="433"/>
                    </a:lnTo>
                    <a:lnTo>
                      <a:pt x="824" y="454"/>
                    </a:lnTo>
                    <a:lnTo>
                      <a:pt x="834" y="473"/>
                    </a:lnTo>
                    <a:lnTo>
                      <a:pt x="820" y="483"/>
                    </a:lnTo>
                    <a:lnTo>
                      <a:pt x="799" y="486"/>
                    </a:lnTo>
                    <a:lnTo>
                      <a:pt x="782" y="483"/>
                    </a:lnTo>
                    <a:lnTo>
                      <a:pt x="762" y="496"/>
                    </a:lnTo>
                    <a:lnTo>
                      <a:pt x="751" y="459"/>
                    </a:lnTo>
                    <a:lnTo>
                      <a:pt x="767" y="443"/>
                    </a:lnTo>
                    <a:lnTo>
                      <a:pt x="729" y="437"/>
                    </a:lnTo>
                    <a:lnTo>
                      <a:pt x="709" y="427"/>
                    </a:lnTo>
                    <a:lnTo>
                      <a:pt x="698" y="431"/>
                    </a:lnTo>
                    <a:lnTo>
                      <a:pt x="683" y="417"/>
                    </a:lnTo>
                    <a:lnTo>
                      <a:pt x="679" y="429"/>
                    </a:lnTo>
                    <a:lnTo>
                      <a:pt x="667" y="435"/>
                    </a:lnTo>
                    <a:lnTo>
                      <a:pt x="658" y="433"/>
                    </a:lnTo>
                    <a:lnTo>
                      <a:pt x="648" y="422"/>
                    </a:lnTo>
                    <a:lnTo>
                      <a:pt x="637" y="427"/>
                    </a:lnTo>
                    <a:lnTo>
                      <a:pt x="623" y="439"/>
                    </a:lnTo>
                    <a:lnTo>
                      <a:pt x="610" y="450"/>
                    </a:lnTo>
                    <a:lnTo>
                      <a:pt x="586" y="461"/>
                    </a:lnTo>
                    <a:lnTo>
                      <a:pt x="575" y="466"/>
                    </a:lnTo>
                    <a:lnTo>
                      <a:pt x="560" y="481"/>
                    </a:lnTo>
                    <a:lnTo>
                      <a:pt x="503" y="530"/>
                    </a:lnTo>
                    <a:lnTo>
                      <a:pt x="501" y="549"/>
                    </a:lnTo>
                    <a:lnTo>
                      <a:pt x="485" y="547"/>
                    </a:lnTo>
                    <a:lnTo>
                      <a:pt x="476" y="569"/>
                    </a:lnTo>
                    <a:lnTo>
                      <a:pt x="451" y="593"/>
                    </a:lnTo>
                    <a:lnTo>
                      <a:pt x="436" y="605"/>
                    </a:lnTo>
                    <a:lnTo>
                      <a:pt x="439" y="611"/>
                    </a:lnTo>
                    <a:lnTo>
                      <a:pt x="441" y="620"/>
                    </a:lnTo>
                    <a:lnTo>
                      <a:pt x="432" y="626"/>
                    </a:lnTo>
                    <a:lnTo>
                      <a:pt x="417" y="637"/>
                    </a:lnTo>
                    <a:lnTo>
                      <a:pt x="409" y="640"/>
                    </a:lnTo>
                    <a:lnTo>
                      <a:pt x="407" y="660"/>
                    </a:lnTo>
                    <a:lnTo>
                      <a:pt x="402" y="681"/>
                    </a:lnTo>
                    <a:lnTo>
                      <a:pt x="390" y="686"/>
                    </a:lnTo>
                    <a:lnTo>
                      <a:pt x="379" y="662"/>
                    </a:lnTo>
                    <a:lnTo>
                      <a:pt x="366" y="651"/>
                    </a:lnTo>
                    <a:lnTo>
                      <a:pt x="352" y="660"/>
                    </a:lnTo>
                    <a:lnTo>
                      <a:pt x="344" y="679"/>
                    </a:lnTo>
                    <a:lnTo>
                      <a:pt x="316" y="681"/>
                    </a:lnTo>
                    <a:lnTo>
                      <a:pt x="300" y="686"/>
                    </a:lnTo>
                    <a:lnTo>
                      <a:pt x="281" y="702"/>
                    </a:lnTo>
                    <a:lnTo>
                      <a:pt x="274" y="692"/>
                    </a:lnTo>
                    <a:lnTo>
                      <a:pt x="270" y="666"/>
                    </a:lnTo>
                    <a:lnTo>
                      <a:pt x="263" y="658"/>
                    </a:lnTo>
                    <a:lnTo>
                      <a:pt x="239" y="672"/>
                    </a:lnTo>
                    <a:lnTo>
                      <a:pt x="221" y="651"/>
                    </a:lnTo>
                    <a:lnTo>
                      <a:pt x="199" y="655"/>
                    </a:lnTo>
                    <a:lnTo>
                      <a:pt x="183" y="649"/>
                    </a:lnTo>
                    <a:lnTo>
                      <a:pt x="168" y="653"/>
                    </a:lnTo>
                    <a:lnTo>
                      <a:pt x="134" y="613"/>
                    </a:lnTo>
                    <a:lnTo>
                      <a:pt x="119" y="613"/>
                    </a:lnTo>
                    <a:lnTo>
                      <a:pt x="94" y="633"/>
                    </a:lnTo>
                    <a:lnTo>
                      <a:pt x="71" y="637"/>
                    </a:lnTo>
                    <a:lnTo>
                      <a:pt x="53" y="664"/>
                    </a:lnTo>
                    <a:lnTo>
                      <a:pt x="35" y="653"/>
                    </a:lnTo>
                    <a:lnTo>
                      <a:pt x="4" y="668"/>
                    </a:lnTo>
                    <a:lnTo>
                      <a:pt x="0" y="644"/>
                    </a:lnTo>
                    <a:lnTo>
                      <a:pt x="35" y="622"/>
                    </a:lnTo>
                    <a:lnTo>
                      <a:pt x="29" y="609"/>
                    </a:lnTo>
                    <a:lnTo>
                      <a:pt x="23" y="595"/>
                    </a:lnTo>
                    <a:lnTo>
                      <a:pt x="42" y="569"/>
                    </a:lnTo>
                    <a:lnTo>
                      <a:pt x="37" y="534"/>
                    </a:lnTo>
                    <a:lnTo>
                      <a:pt x="42" y="466"/>
                    </a:lnTo>
                    <a:lnTo>
                      <a:pt x="59" y="441"/>
                    </a:lnTo>
                    <a:lnTo>
                      <a:pt x="86" y="422"/>
                    </a:lnTo>
                    <a:lnTo>
                      <a:pt x="110" y="402"/>
                    </a:lnTo>
                    <a:lnTo>
                      <a:pt x="132" y="384"/>
                    </a:lnTo>
                    <a:lnTo>
                      <a:pt x="143" y="373"/>
                    </a:lnTo>
                    <a:lnTo>
                      <a:pt x="149" y="361"/>
                    </a:lnTo>
                    <a:lnTo>
                      <a:pt x="147" y="343"/>
                    </a:lnTo>
                    <a:lnTo>
                      <a:pt x="136" y="332"/>
                    </a:lnTo>
                    <a:lnTo>
                      <a:pt x="121" y="328"/>
                    </a:lnTo>
                    <a:lnTo>
                      <a:pt x="103" y="328"/>
                    </a:lnTo>
                    <a:lnTo>
                      <a:pt x="99" y="319"/>
                    </a:lnTo>
                    <a:lnTo>
                      <a:pt x="96" y="304"/>
                    </a:lnTo>
                    <a:lnTo>
                      <a:pt x="92" y="282"/>
                    </a:lnTo>
                    <a:lnTo>
                      <a:pt x="79" y="262"/>
                    </a:lnTo>
                    <a:lnTo>
                      <a:pt x="65" y="256"/>
                    </a:lnTo>
                    <a:lnTo>
                      <a:pt x="44" y="251"/>
                    </a:lnTo>
                    <a:lnTo>
                      <a:pt x="29" y="253"/>
                    </a:lnTo>
                    <a:lnTo>
                      <a:pt x="19" y="256"/>
                    </a:lnTo>
                    <a:lnTo>
                      <a:pt x="8" y="251"/>
                    </a:lnTo>
                    <a:close/>
                  </a:path>
                </a:pathLst>
              </a:custGeom>
              <a:solidFill>
                <a:srgbClr val="6699FF"/>
              </a:solidFill>
              <a:ln w="1270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Line 42">
                <a:extLst>
                  <a:ext uri="{FF2B5EF4-FFF2-40B4-BE49-F238E27FC236}">
                    <a16:creationId xmlns:a16="http://schemas.microsoft.com/office/drawing/2014/main" id="{D932E1E4-D706-0A90-07AB-8A8FB0A71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2" y="4248"/>
                <a:ext cx="11" cy="12"/>
              </a:xfrm>
              <a:prstGeom prst="line">
                <a:avLst/>
              </a:prstGeom>
              <a:noFill/>
              <a:ln w="52451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Line 43">
                <a:extLst>
                  <a:ext uri="{FF2B5EF4-FFF2-40B4-BE49-F238E27FC236}">
                    <a16:creationId xmlns:a16="http://schemas.microsoft.com/office/drawing/2014/main" id="{0B75E3ED-2E2E-26F2-BFA5-1140ED847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5" y="4294"/>
                <a:ext cx="15" cy="12"/>
              </a:xfrm>
              <a:prstGeom prst="line">
                <a:avLst/>
              </a:prstGeom>
              <a:noFill/>
              <a:ln w="52451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L" sz="2400" ker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6B0B1A65-F25C-449E-41BF-5121FCEF8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36"/>
              <a:ext cx="1110" cy="272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s-ES_tradnl" altLang="es-CL" sz="2000" b="1" kern="0">
                  <a:solidFill>
                    <a:srgbClr val="40458C"/>
                  </a:solidFill>
                </a:rPr>
                <a:t>POBLACIÓN</a:t>
              </a:r>
            </a:p>
          </p:txBody>
        </p:sp>
      </p:grpSp>
      <p:sp>
        <p:nvSpPr>
          <p:cNvPr id="59" name="Text Box 61">
            <a:extLst>
              <a:ext uri="{FF2B5EF4-FFF2-40B4-BE49-F238E27FC236}">
                <a16:creationId xmlns:a16="http://schemas.microsoft.com/office/drawing/2014/main" id="{6DD586F5-7DBD-8159-E3DB-0BC7C507D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284163"/>
            <a:ext cx="678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ES" altLang="es-CL" sz="2400" kern="0">
              <a:solidFill>
                <a:srgbClr val="40458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número de diapositiva 1">
            <a:extLst>
              <a:ext uri="{FF2B5EF4-FFF2-40B4-BE49-F238E27FC236}">
                <a16:creationId xmlns:a16="http://schemas.microsoft.com/office/drawing/2014/main" id="{700B91BB-0C3E-3516-3589-169BB4CA4E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522FD3-FEEF-4FEA-97AF-828CD6175259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1598B89-3261-A189-5D50-F0CF917C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63" y="852488"/>
            <a:ext cx="4343400" cy="2878137"/>
          </a:xfrm>
          <a:prstGeom prst="flowChartDocumen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s-ES_tradnl" altLang="es-CL" sz="1800" b="1" kern="0" dirty="0">
                <a:solidFill>
                  <a:srgbClr val="CC0000"/>
                </a:solidFill>
              </a:rPr>
              <a:t>ESTUDIOS CENSALES</a:t>
            </a:r>
            <a:r>
              <a:rPr lang="es-ES_tradnl" altLang="es-CL" sz="1800" b="1" kern="0" dirty="0">
                <a:solidFill>
                  <a:srgbClr val="40458C"/>
                </a:solidFill>
              </a:rPr>
              <a:t>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800" kern="0" dirty="0">
                <a:solidFill>
                  <a:srgbClr val="40458C"/>
                </a:solidFill>
              </a:rPr>
              <a:t>Imprescindible en recuentos e investigaciones exhaustivas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800" kern="0" dirty="0">
                <a:solidFill>
                  <a:srgbClr val="40458C"/>
                </a:solidFill>
              </a:rPr>
              <a:t> Exigen amplios recursos humanos y materiales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800" kern="0" dirty="0">
                <a:solidFill>
                  <a:srgbClr val="40458C"/>
                </a:solidFill>
              </a:rPr>
              <a:t> Costos elevados</a:t>
            </a:r>
            <a:endParaRPr lang="es-ES" altLang="es-CL" sz="1800" kern="0" dirty="0">
              <a:solidFill>
                <a:srgbClr val="40458C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20D9C4E-C285-311B-8555-613181E6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13100"/>
            <a:ext cx="4800600" cy="3354388"/>
          </a:xfrm>
          <a:prstGeom prst="flowChartDocumen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tIns="118800" bIns="1188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s-ES_tradnl" altLang="es-CL" sz="1800" b="1" kern="0">
                <a:solidFill>
                  <a:srgbClr val="CC0000"/>
                </a:solidFill>
              </a:rPr>
              <a:t>ESTUDIOS MUESTRALES</a:t>
            </a:r>
            <a:r>
              <a:rPr lang="es-ES_tradnl" altLang="es-CL" sz="1800" b="1" kern="0">
                <a:solidFill>
                  <a:srgbClr val="40458C"/>
                </a:solidFill>
              </a:rPr>
              <a:t>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800" kern="0">
                <a:solidFill>
                  <a:srgbClr val="40458C"/>
                </a:solidFill>
              </a:rPr>
              <a:t> Exigen trabajo especializado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800" kern="0">
                <a:solidFill>
                  <a:srgbClr val="40458C"/>
                </a:solidFill>
              </a:rPr>
              <a:t> Permiten ahorro económico y de trabajo de campo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800" kern="0">
                <a:solidFill>
                  <a:srgbClr val="40458C"/>
                </a:solidFill>
              </a:rPr>
              <a:t> Convenientes en poblaciones homogéneas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lang="es-ES_tradnl" altLang="es-CL" sz="1800" kern="0">
                <a:solidFill>
                  <a:srgbClr val="40458C"/>
                </a:solidFill>
              </a:rPr>
              <a:t> Imprescindibles en procesos destructivos y poblaciones infinitas</a:t>
            </a:r>
            <a:endParaRPr lang="es-ES" altLang="es-CL" sz="1800" kern="0">
              <a:solidFill>
                <a:srgbClr val="40458C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5D9AD164-8661-52ED-5A81-7149EB282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889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Censos y muestras</a:t>
            </a:r>
            <a:endParaRPr lang="es-ES" altLang="es-CL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5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Marcador de número de diapositiva 1">
            <a:extLst>
              <a:ext uri="{FF2B5EF4-FFF2-40B4-BE49-F238E27FC236}">
                <a16:creationId xmlns:a16="http://schemas.microsoft.com/office/drawing/2014/main" id="{7B3565B3-8EFE-2FCD-8621-7878FB2863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8AA136-6652-43CA-A0E1-B920790F385D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6A3E9-459E-0F8C-9F13-87B5C280D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270000"/>
            <a:ext cx="8743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br>
              <a:rPr lang="es-ES" altLang="en-US" sz="1900" b="1" i="1">
                <a:latin typeface="Arial" panose="020B0604020202020204" pitchFamily="34" charset="0"/>
              </a:rPr>
            </a:br>
            <a:r>
              <a:rPr lang="es-ES_tradnl" altLang="en-US" sz="1900" b="1" i="1">
                <a:latin typeface="Arial" panose="020B0604020202020204" pitchFamily="34" charset="0"/>
              </a:rPr>
              <a:t>RAZONES PARA OBTENER UNA MUESTRA </a:t>
            </a:r>
            <a:br>
              <a:rPr lang="en-US" altLang="en-US" sz="1900" b="1" i="1">
                <a:latin typeface="Arial" panose="020B0604020202020204" pitchFamily="34" charset="0"/>
              </a:rPr>
            </a:br>
            <a:endParaRPr lang="es-ES" altLang="en-US" sz="1900" b="1" i="1">
              <a:latin typeface="Arial" panose="020B0604020202020204" pitchFamily="34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CF28BE6A-D8D4-F693-5B39-10A1D2933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2060575"/>
            <a:ext cx="8362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s-MX" altLang="es-CL" sz="2000">
                <a:latin typeface="Arial" panose="020B0604020202020204" pitchFamily="34" charset="0"/>
              </a:rPr>
              <a:t>Una muestra requiere menos tiempo que un censo.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MX" altLang="es-CL" sz="2000">
                <a:latin typeface="Arial" panose="020B0604020202020204" pitchFamily="34" charset="0"/>
              </a:rPr>
              <a:t>Cuesta menos administrar una muestra que un censo.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s-MX" altLang="es-CL" sz="2000">
                <a:latin typeface="Arial" panose="020B0604020202020204" pitchFamily="34" charset="0"/>
              </a:rPr>
              <a:t>Se obtienen mejores resultados desde la perspectiva estadística.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4B0DA-F5E4-9B9C-F445-311651EA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3502025"/>
            <a:ext cx="8275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br>
              <a:rPr lang="es-ES" altLang="en-US" sz="2100" b="1" i="1">
                <a:latin typeface="Arial" panose="020B0604020202020204" pitchFamily="34" charset="0"/>
              </a:rPr>
            </a:br>
            <a:r>
              <a:rPr lang="es-ES_tradnl" altLang="en-US" sz="2100" b="1" i="1">
                <a:latin typeface="Arial" panose="020B0604020202020204" pitchFamily="34" charset="0"/>
              </a:rPr>
              <a:t>TIPOS DE MUESTREOS </a:t>
            </a:r>
            <a:br>
              <a:rPr lang="en-US" altLang="en-US" sz="2100" b="1" i="1">
                <a:latin typeface="Arial" panose="020B0604020202020204" pitchFamily="34" charset="0"/>
              </a:rPr>
            </a:br>
            <a:endParaRPr lang="es-ES" altLang="en-US" sz="2100" b="1" i="1">
              <a:latin typeface="Arial" panose="020B0604020202020204" pitchFamily="34" charset="0"/>
            </a:endParaRP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2A08E63D-5C55-EC41-FD79-9CA19E3E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149725"/>
            <a:ext cx="8686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CL" sz="2000">
                <a:solidFill>
                  <a:srgbClr val="FF0000"/>
                </a:solidFill>
                <a:latin typeface="Arial" panose="020B0604020202020204" pitchFamily="34" charset="0"/>
              </a:rPr>
              <a:t>Muestra no probabilística</a:t>
            </a:r>
            <a:r>
              <a:rPr lang="es-MX" altLang="es-CL" sz="2000">
                <a:latin typeface="Arial" panose="020B0604020202020204" pitchFamily="34" charset="0"/>
              </a:rPr>
              <a:t>: los elementos o los individuos incluidos se eligen sin tomar en cuenta su probabilidad de ocurrencia, o su probabilidad de selección. </a:t>
            </a:r>
            <a:r>
              <a:rPr lang="es-MX" altLang="es-CL" sz="2000">
                <a:solidFill>
                  <a:srgbClr val="FF0000"/>
                </a:solidFill>
                <a:latin typeface="Arial" panose="020B0604020202020204" pitchFamily="34" charset="0"/>
              </a:rPr>
              <a:t>Su uso es más bien limitado</a:t>
            </a:r>
            <a:r>
              <a:rPr lang="es-MX" altLang="es-CL" sz="2000"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es-MX" altLang="es-CL" sz="2000">
                <a:solidFill>
                  <a:srgbClr val="FF0000"/>
                </a:solidFill>
                <a:latin typeface="Arial" panose="020B0604020202020204" pitchFamily="34" charset="0"/>
              </a:rPr>
              <a:t>Muestra probabilística</a:t>
            </a:r>
            <a:r>
              <a:rPr lang="es-MX" altLang="es-CL" sz="2000">
                <a:latin typeface="Arial" panose="020B0604020202020204" pitchFamily="34" charset="0"/>
              </a:rPr>
              <a:t>: los sujetos se eligen de acuerdo con las probabilidades conocidas y </a:t>
            </a:r>
            <a:r>
              <a:rPr lang="es-MX" altLang="es-CL" sz="2000">
                <a:solidFill>
                  <a:srgbClr val="FF0000"/>
                </a:solidFill>
                <a:latin typeface="Arial" panose="020B0604020202020204" pitchFamily="34" charset="0"/>
              </a:rPr>
              <a:t>permiten inferir a la población bajo estudio</a:t>
            </a:r>
            <a:r>
              <a:rPr lang="es-MX" altLang="es-CL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535" name="Rectangle 2">
            <a:extLst>
              <a:ext uri="{FF2B5EF4-FFF2-40B4-BE49-F238E27FC236}">
                <a16:creationId xmlns:a16="http://schemas.microsoft.com/office/drawing/2014/main" id="{C137362F-272F-3152-3BED-BA824688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47625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CL">
                <a:solidFill>
                  <a:srgbClr val="000066"/>
                </a:solidFill>
                <a:latin typeface="Arial Black" panose="020B0A04020102020204" pitchFamily="34" charset="0"/>
              </a:rPr>
              <a:t>Métodos de Muestreo</a:t>
            </a:r>
            <a:endParaRPr lang="es-ES" altLang="es-CL">
              <a:solidFill>
                <a:srgbClr val="000066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Marcador de número de diapositiva 1">
            <a:extLst>
              <a:ext uri="{FF2B5EF4-FFF2-40B4-BE49-F238E27FC236}">
                <a16:creationId xmlns:a16="http://schemas.microsoft.com/office/drawing/2014/main" id="{852578E0-CEC9-8654-D6EE-7FD51317BE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74FD36-1311-4374-941B-9B148AD3D836}" type="slidenum">
              <a:rPr lang="es-ES" altLang="es-CL" sz="1200" smtClean="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" altLang="es-CL" sz="1200">
              <a:latin typeface="Comic Sans MS" panose="030F070203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2B8B4-D61A-DCAB-262A-EC72DC3D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620713"/>
            <a:ext cx="856773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736" tIns="49368" rIns="98736" bIns="49368" anchor="ctr"/>
          <a:lstStyle>
            <a:lvl1pPr defTabSz="987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874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874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874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874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87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87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87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87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s-ES" altLang="es-CL">
                <a:latin typeface="Verdana" panose="020B0604030504040204" pitchFamily="34" charset="0"/>
              </a:rPr>
              <a:t>Parámetros y estadísticos muestrales</a:t>
            </a: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9498D5B4-569D-07B7-FF7E-76E2423D0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557338"/>
            <a:ext cx="7561262" cy="4679950"/>
          </a:xfrm>
          <a:prstGeom prst="rect">
            <a:avLst/>
          </a:prstGeom>
          <a:solidFill>
            <a:srgbClr val="A195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>
            <a:extLst>
              <a:ext uri="{FF2B5EF4-FFF2-40B4-BE49-F238E27FC236}">
                <a16:creationId xmlns:a16="http://schemas.microsoft.com/office/drawing/2014/main" id="{8E8C22A9-D3FE-54F0-C13B-1BE62BF0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429000"/>
            <a:ext cx="4608513" cy="0"/>
          </a:xfrm>
          <a:prstGeom prst="line">
            <a:avLst/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s-CL" sz="2600" kern="0">
              <a:solidFill>
                <a:srgbClr val="FFFFFF"/>
              </a:solidFill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43F4AB1-9175-2E1E-D0F8-4D45ED033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4149725"/>
            <a:ext cx="4176713" cy="0"/>
          </a:xfrm>
          <a:prstGeom prst="line">
            <a:avLst/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s-CL" sz="2600" kern="0">
              <a:solidFill>
                <a:srgbClr val="FFFFFF"/>
              </a:solidFill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D80BBAA-60F2-6C05-4091-85FE7444E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3213100"/>
            <a:ext cx="4248150" cy="73025"/>
          </a:xfrm>
          <a:prstGeom prst="line">
            <a:avLst/>
          </a:prstGeom>
          <a:noFill/>
          <a:ln w="38100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s-CL" sz="2600" ker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ob07">
  <a:themeElements>
    <a:clrScheme name="gob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ob07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b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b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ob07">
  <a:themeElements>
    <a:clrScheme name="gob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ob07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b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b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b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BB5512297F54FB22CEF75B9901069" ma:contentTypeVersion="14" ma:contentTypeDescription="Create a new document." ma:contentTypeScope="" ma:versionID="d38bd27272cdb2e51a7bc54b984144bd">
  <xsd:schema xmlns:xsd="http://www.w3.org/2001/XMLSchema" xmlns:xs="http://www.w3.org/2001/XMLSchema" xmlns:p="http://schemas.microsoft.com/office/2006/metadata/properties" xmlns:ns3="7381c187-5364-4094-bc70-6f2408e1b35f" xmlns:ns4="523df9db-6751-43fa-90b6-c6162943da21" targetNamespace="http://schemas.microsoft.com/office/2006/metadata/properties" ma:root="true" ma:fieldsID="2a407680d1abc6eba425917f7bede730" ns3:_="" ns4:_="">
    <xsd:import namespace="7381c187-5364-4094-bc70-6f2408e1b35f"/>
    <xsd:import namespace="523df9db-6751-43fa-90b6-c6162943da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1c187-5364-4094-bc70-6f2408e1b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df9db-6751-43fa-90b6-c6162943da2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8EC7C3-353D-46F2-A857-B7FF6320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1c187-5364-4094-bc70-6f2408e1b35f"/>
    <ds:schemaRef ds:uri="523df9db-6751-43fa-90b6-c6162943da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F5BB12-F3A4-4223-A11E-27C269C049F6}">
  <ds:schemaRefs>
    <ds:schemaRef ds:uri="http://www.w3.org/XML/1998/namespace"/>
    <ds:schemaRef ds:uri="523df9db-6751-43fa-90b6-c6162943da21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7381c187-5364-4094-bc70-6f2408e1b35f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E86BA5-810B-4FC3-88BC-AFEBC87AF1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11599</TotalTime>
  <Words>1139</Words>
  <Application>Microsoft Office PowerPoint</Application>
  <PresentationFormat>Panorámica</PresentationFormat>
  <Paragraphs>265</Paragraphs>
  <Slides>25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25</vt:i4>
      </vt:variant>
    </vt:vector>
  </HeadingPairs>
  <TitlesOfParts>
    <vt:vector size="40" baseType="lpstr">
      <vt:lpstr>Arial</vt:lpstr>
      <vt:lpstr>Arial Black</vt:lpstr>
      <vt:lpstr>Arial Narrow</vt:lpstr>
      <vt:lpstr>Arial Rounded MT Bold</vt:lpstr>
      <vt:lpstr>Comic Sans MS</vt:lpstr>
      <vt:lpstr>Monotype Sorts</vt:lpstr>
      <vt:lpstr>Tahoma</vt:lpstr>
      <vt:lpstr>Times New Roman</vt:lpstr>
      <vt:lpstr>Verdana</vt:lpstr>
      <vt:lpstr>Wingdings</vt:lpstr>
      <vt:lpstr>gob07</vt:lpstr>
      <vt:lpstr>1_gob07</vt:lpstr>
      <vt:lpstr>Imagen</vt:lpstr>
      <vt:lpstr>Imagen de mapa de bits</vt:lpstr>
      <vt:lpstr>Ecuación</vt:lpstr>
      <vt:lpstr> CURSO: ESTADÍSTICAS I Unidad II: Población y Muestra.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uastral de Chile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</dc:title>
  <dc:creator>Juan Carlos Miranda</dc:creator>
  <cp:lastModifiedBy>DIEGO MIRANDA OLAVARRIA</cp:lastModifiedBy>
  <cp:revision>636</cp:revision>
  <dcterms:created xsi:type="dcterms:W3CDTF">2003-11-06T13:28:27Z</dcterms:created>
  <dcterms:modified xsi:type="dcterms:W3CDTF">2023-09-14T00:26:48Z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0x010100FA9BB5512297F54FB22CEF75B9901069</vt:lpwstr>
  </property>
</Properties>
</file>