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9" r:id="rId3"/>
    <p:sldId id="268" r:id="rId4"/>
    <p:sldId id="260" r:id="rId5"/>
    <p:sldId id="261"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62" r:id="rId28"/>
    <p:sldId id="263" r:id="rId29"/>
    <p:sldId id="264" r:id="rId30"/>
    <p:sldId id="266" r:id="rId31"/>
    <p:sldId id="267"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95A48-01AD-4D56-9B92-A423FF581244}" type="datetimeFigureOut">
              <a:rPr lang="en-US" smtClean="0"/>
              <a:t>8/12/2024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9B96-ADF9-4291-874E-3D58A10B0115}" type="slidenum">
              <a:rPr lang="en-US" smtClean="0"/>
              <a:t>‹Nº›</a:t>
            </a:fld>
            <a:endParaRPr lang="en-US"/>
          </a:p>
        </p:txBody>
      </p:sp>
    </p:spTree>
    <p:extLst>
      <p:ext uri="{BB962C8B-B14F-4D97-AF65-F5344CB8AC3E}">
        <p14:creationId xmlns:p14="http://schemas.microsoft.com/office/powerpoint/2010/main" val="248859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4C8E9B96-ADF9-4291-874E-3D58A10B0115}" type="slidenum">
              <a:rPr lang="en-US" smtClean="0"/>
              <a:t>28</a:t>
            </a:fld>
            <a:endParaRPr lang="en-US"/>
          </a:p>
        </p:txBody>
      </p:sp>
    </p:spTree>
    <p:extLst>
      <p:ext uri="{BB962C8B-B14F-4D97-AF65-F5344CB8AC3E}">
        <p14:creationId xmlns:p14="http://schemas.microsoft.com/office/powerpoint/2010/main" val="396959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8/12/2024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8/12/2024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8/12/2024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8/12/2024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8/12/2024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8/12/2024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8/12/2024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8/12/2024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ESTADÍSTICAS I</a:t>
            </a:r>
            <a:br>
              <a:rPr lang="es-MX" b="1" i="1" dirty="0"/>
            </a:br>
            <a:r>
              <a:rPr lang="es-MX" sz="4000" b="1" dirty="0"/>
              <a:t>Unidad I: Estadística descriptiva.</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a:t>Clase 1: Introducción a la estadística.</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a:t>
            </a:r>
          </a:p>
          <a:p>
            <a:r>
              <a:rPr lang="es-MX" sz="2000" b="1" i="1" dirty="0"/>
              <a:t>Data </a:t>
            </a:r>
            <a:r>
              <a:rPr lang="es-MX" sz="2000" b="1" i="1" dirty="0" err="1"/>
              <a:t>Scientist</a:t>
            </a:r>
            <a:endParaRPr lang="es-MX" sz="2000" b="1" i="1" dirty="0"/>
          </a:p>
          <a:p>
            <a:endParaRPr lang="es-MX" sz="20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4A7A43D6-7009-1EF9-768D-AE128C0B8461}"/>
              </a:ext>
            </a:extLst>
          </p:cNvPr>
          <p:cNvSpPr>
            <a:spLocks noGrp="1" noChangeArrowheads="1"/>
          </p:cNvSpPr>
          <p:nvPr>
            <p:ph type="title"/>
          </p:nvPr>
        </p:nvSpPr>
        <p:spPr>
          <a:xfrm>
            <a:off x="1540328" y="569168"/>
            <a:ext cx="8994775" cy="450850"/>
          </a:xfrm>
          <a:noFill/>
        </p:spPr>
        <p:txBody>
          <a:bodyPr lIns="98736" tIns="49368" rIns="98736" bIns="49368">
            <a:normAutofit fontScale="90000"/>
          </a:bodyPr>
          <a:lstStyle/>
          <a:p>
            <a:pPr algn="ctr" eaLnBrk="1" hangingPunct="1"/>
            <a:r>
              <a:rPr lang="es-ES" altLang="es-CL" b="1" dirty="0">
                <a:latin typeface="Arial" panose="020B0604020202020204" pitchFamily="34" charset="0"/>
              </a:rPr>
              <a:t>Variable</a:t>
            </a:r>
          </a:p>
        </p:txBody>
      </p:sp>
      <p:sp>
        <p:nvSpPr>
          <p:cNvPr id="4" name="Rectangle 5">
            <a:extLst>
              <a:ext uri="{FF2B5EF4-FFF2-40B4-BE49-F238E27FC236}">
                <a16:creationId xmlns:a16="http://schemas.microsoft.com/office/drawing/2014/main" id="{04FD387A-225E-F7D0-8EE0-B9B8A65ABC0F}"/>
              </a:ext>
            </a:extLst>
          </p:cNvPr>
          <p:cNvSpPr txBox="1">
            <a:spLocks noChangeArrowheads="1"/>
          </p:cNvSpPr>
          <p:nvPr/>
        </p:nvSpPr>
        <p:spPr>
          <a:xfrm>
            <a:off x="1260928" y="1254968"/>
            <a:ext cx="8928100" cy="935038"/>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altLang="es-CL" sz="2000">
                <a:latin typeface="Arial" panose="020B0604020202020204" pitchFamily="34" charset="0"/>
              </a:rPr>
              <a:t>Una </a:t>
            </a:r>
            <a:r>
              <a:rPr lang="es-ES" altLang="es-CL" sz="2000" b="1">
                <a:latin typeface="Arial" panose="020B0604020202020204" pitchFamily="34" charset="0"/>
              </a:rPr>
              <a:t>variable</a:t>
            </a:r>
            <a:r>
              <a:rPr lang="es-ES" altLang="es-CL" sz="2000">
                <a:latin typeface="Arial" panose="020B0604020202020204" pitchFamily="34" charset="0"/>
              </a:rPr>
              <a:t> es una característica observable </a:t>
            </a:r>
            <a:r>
              <a:rPr lang="es-ES" altLang="es-CL" sz="2000" i="1">
                <a:latin typeface="Arial" panose="020B0604020202020204" pitchFamily="34" charset="0"/>
              </a:rPr>
              <a:t>que varía entre los diferentes individuos</a:t>
            </a:r>
            <a:r>
              <a:rPr lang="es-ES" altLang="es-CL" sz="2000">
                <a:latin typeface="Arial" panose="020B0604020202020204" pitchFamily="34" charset="0"/>
              </a:rPr>
              <a:t> de una población. La información que disponemos de cada individuo es resumida en </a:t>
            </a:r>
            <a:r>
              <a:rPr lang="es-ES" altLang="es-CL" sz="2000" b="1">
                <a:latin typeface="Arial" panose="020B0604020202020204" pitchFamily="34" charset="0"/>
              </a:rPr>
              <a:t>variables</a:t>
            </a:r>
            <a:r>
              <a:rPr lang="es-ES" altLang="es-CL" sz="2000">
                <a:latin typeface="Arial" panose="020B0604020202020204" pitchFamily="34" charset="0"/>
              </a:rPr>
              <a:t>.</a:t>
            </a:r>
          </a:p>
          <a:p>
            <a:pPr algn="just"/>
            <a:endParaRPr lang="es-ES" altLang="es-CL" sz="2000">
              <a:latin typeface="Arial" panose="020B0604020202020204" pitchFamily="34" charset="0"/>
            </a:endParaRPr>
          </a:p>
        </p:txBody>
      </p:sp>
      <p:sp>
        <p:nvSpPr>
          <p:cNvPr id="5" name="Rectangle 6">
            <a:extLst>
              <a:ext uri="{FF2B5EF4-FFF2-40B4-BE49-F238E27FC236}">
                <a16:creationId xmlns:a16="http://schemas.microsoft.com/office/drawing/2014/main" id="{D854D3EB-BEDE-2A8D-06E0-6AF1025D39B1}"/>
              </a:ext>
            </a:extLst>
          </p:cNvPr>
          <p:cNvSpPr>
            <a:spLocks noChangeArrowheads="1"/>
          </p:cNvSpPr>
          <p:nvPr/>
        </p:nvSpPr>
        <p:spPr bwMode="auto">
          <a:xfrm>
            <a:off x="1224416" y="2461468"/>
            <a:ext cx="4826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36" tIns="49368" rIns="98736" bIns="4936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pPr>
            <a:r>
              <a:rPr lang="es-ES" altLang="es-CL" sz="2000" dirty="0">
                <a:latin typeface="Arial" panose="020B0604020202020204" pitchFamily="34" charset="0"/>
              </a:rPr>
              <a:t>En los individuos de la </a:t>
            </a:r>
            <a:r>
              <a:rPr lang="es-ES" altLang="es-CL" sz="2000" i="1" dirty="0">
                <a:latin typeface="Arial" panose="020B0604020202020204" pitchFamily="34" charset="0"/>
              </a:rPr>
              <a:t>población</a:t>
            </a:r>
            <a:r>
              <a:rPr lang="es-ES" altLang="es-CL" sz="2000" dirty="0">
                <a:latin typeface="Arial" panose="020B0604020202020204" pitchFamily="34" charset="0"/>
              </a:rPr>
              <a:t> chilena, de uno a otro </a:t>
            </a:r>
            <a:r>
              <a:rPr lang="es-ES" altLang="es-CL" sz="2000" b="1" i="1" dirty="0">
                <a:latin typeface="Arial" panose="020B0604020202020204" pitchFamily="34" charset="0"/>
              </a:rPr>
              <a:t>es variable</a:t>
            </a:r>
            <a:r>
              <a:rPr lang="es-ES" altLang="es-CL" sz="2000" dirty="0">
                <a:latin typeface="Arial" panose="020B0604020202020204" pitchFamily="34" charset="0"/>
              </a:rPr>
              <a:t>:</a:t>
            </a:r>
          </a:p>
          <a:p>
            <a:pPr eaLnBrk="1" hangingPunct="1">
              <a:lnSpc>
                <a:spcPct val="80000"/>
              </a:lnSpc>
            </a:pPr>
            <a:endParaRPr lang="es-ES" altLang="es-CL" sz="2000" dirty="0">
              <a:latin typeface="Arial" panose="020B0604020202020204" pitchFamily="34" charset="0"/>
            </a:endParaRPr>
          </a:p>
          <a:p>
            <a:pPr lvl="1" eaLnBrk="1" hangingPunct="1">
              <a:lnSpc>
                <a:spcPct val="80000"/>
              </a:lnSpc>
            </a:pPr>
            <a:r>
              <a:rPr lang="es-ES" altLang="es-CL" sz="2000" dirty="0">
                <a:latin typeface="Arial" panose="020B0604020202020204" pitchFamily="34" charset="0"/>
              </a:rPr>
              <a:t>El grupo sanguíneo </a:t>
            </a:r>
          </a:p>
          <a:p>
            <a:pPr lvl="2" eaLnBrk="1" hangingPunct="1">
              <a:lnSpc>
                <a:spcPct val="80000"/>
              </a:lnSpc>
            </a:pPr>
            <a:r>
              <a:rPr lang="es-ES" altLang="es-CL" sz="2000" dirty="0">
                <a:solidFill>
                  <a:srgbClr val="339933"/>
                </a:solidFill>
                <a:latin typeface="Arial" panose="020B0604020202020204" pitchFamily="34" charset="0"/>
              </a:rPr>
              <a:t>{A, B, AB, O} </a:t>
            </a:r>
            <a:r>
              <a:rPr lang="es-ES" altLang="es-CL" sz="2000" dirty="0">
                <a:solidFill>
                  <a:srgbClr val="339933"/>
                </a:solidFill>
                <a:latin typeface="Arial" panose="020B0604020202020204" pitchFamily="34" charset="0"/>
                <a:sym typeface="Wingdings" panose="05000000000000000000" pitchFamily="2" charset="2"/>
              </a:rPr>
              <a:t> Var. Cualitativa</a:t>
            </a:r>
            <a:endParaRPr lang="es-ES" altLang="es-CL" sz="2000" dirty="0">
              <a:solidFill>
                <a:srgbClr val="339933"/>
              </a:solidFill>
              <a:latin typeface="Arial" panose="020B0604020202020204" pitchFamily="34" charset="0"/>
            </a:endParaRPr>
          </a:p>
          <a:p>
            <a:pPr lvl="1" eaLnBrk="1" hangingPunct="1">
              <a:lnSpc>
                <a:spcPct val="80000"/>
              </a:lnSpc>
            </a:pPr>
            <a:r>
              <a:rPr lang="es-ES" altLang="es-CL" sz="2000" dirty="0">
                <a:latin typeface="Arial" panose="020B0604020202020204" pitchFamily="34" charset="0"/>
              </a:rPr>
              <a:t>Su nivel de felicidad “declarado” </a:t>
            </a:r>
          </a:p>
          <a:p>
            <a:pPr lvl="2" eaLnBrk="1" hangingPunct="1">
              <a:lnSpc>
                <a:spcPct val="80000"/>
              </a:lnSpc>
            </a:pPr>
            <a:r>
              <a:rPr lang="es-ES" altLang="es-CL" sz="2000" dirty="0">
                <a:solidFill>
                  <a:srgbClr val="339933"/>
                </a:solidFill>
                <a:latin typeface="Arial" panose="020B0604020202020204" pitchFamily="34" charset="0"/>
              </a:rPr>
              <a:t>{Deprimido, Ni fu ni fa, Muy Feliz} </a:t>
            </a:r>
            <a:r>
              <a:rPr lang="es-ES" altLang="es-CL" sz="2000" dirty="0">
                <a:solidFill>
                  <a:srgbClr val="339933"/>
                </a:solidFill>
                <a:latin typeface="Arial" panose="020B0604020202020204" pitchFamily="34" charset="0"/>
                <a:sym typeface="Wingdings" panose="05000000000000000000" pitchFamily="2" charset="2"/>
              </a:rPr>
              <a:t> Var. Ordinal</a:t>
            </a:r>
            <a:endParaRPr lang="es-ES" altLang="es-CL" sz="2000" dirty="0">
              <a:solidFill>
                <a:srgbClr val="339933"/>
              </a:solidFill>
              <a:latin typeface="Arial" panose="020B0604020202020204" pitchFamily="34" charset="0"/>
            </a:endParaRPr>
          </a:p>
          <a:p>
            <a:pPr lvl="1" eaLnBrk="1" hangingPunct="1">
              <a:lnSpc>
                <a:spcPct val="80000"/>
              </a:lnSpc>
            </a:pPr>
            <a:r>
              <a:rPr lang="es-ES" altLang="es-CL" sz="2000" dirty="0">
                <a:latin typeface="Arial" panose="020B0604020202020204" pitchFamily="34" charset="0"/>
              </a:rPr>
              <a:t>El número de hijos</a:t>
            </a:r>
          </a:p>
          <a:p>
            <a:pPr lvl="2" eaLnBrk="1" hangingPunct="1">
              <a:lnSpc>
                <a:spcPct val="80000"/>
              </a:lnSpc>
            </a:pPr>
            <a:r>
              <a:rPr lang="es-ES" altLang="es-CL" sz="2000" dirty="0">
                <a:solidFill>
                  <a:srgbClr val="339933"/>
                </a:solidFill>
                <a:latin typeface="Arial" panose="020B0604020202020204" pitchFamily="34" charset="0"/>
              </a:rPr>
              <a:t>{0,1,2,3,...} </a:t>
            </a:r>
            <a:r>
              <a:rPr lang="es-ES" altLang="es-CL" sz="2000" dirty="0">
                <a:solidFill>
                  <a:srgbClr val="339933"/>
                </a:solidFill>
                <a:latin typeface="Arial" panose="020B0604020202020204" pitchFamily="34" charset="0"/>
                <a:sym typeface="Wingdings" panose="05000000000000000000" pitchFamily="2" charset="2"/>
              </a:rPr>
              <a:t> Var. Numérica discreta</a:t>
            </a:r>
            <a:endParaRPr lang="es-ES" altLang="es-CL" sz="2000" dirty="0">
              <a:solidFill>
                <a:srgbClr val="339933"/>
              </a:solidFill>
              <a:latin typeface="Arial" panose="020B0604020202020204" pitchFamily="34" charset="0"/>
            </a:endParaRPr>
          </a:p>
          <a:p>
            <a:pPr lvl="1" eaLnBrk="1" hangingPunct="1">
              <a:lnSpc>
                <a:spcPct val="80000"/>
              </a:lnSpc>
            </a:pPr>
            <a:r>
              <a:rPr lang="es-ES" altLang="es-CL" sz="2000" dirty="0">
                <a:latin typeface="Arial" panose="020B0604020202020204" pitchFamily="34" charset="0"/>
              </a:rPr>
              <a:t>La altura</a:t>
            </a:r>
          </a:p>
          <a:p>
            <a:pPr lvl="2" eaLnBrk="1" hangingPunct="1">
              <a:lnSpc>
                <a:spcPct val="80000"/>
              </a:lnSpc>
            </a:pPr>
            <a:r>
              <a:rPr lang="es-ES" altLang="es-CL" sz="2000" dirty="0">
                <a:solidFill>
                  <a:srgbClr val="339933"/>
                </a:solidFill>
                <a:latin typeface="Arial" panose="020B0604020202020204" pitchFamily="34" charset="0"/>
              </a:rPr>
              <a:t>{1’62 ; 1’74; ...} </a:t>
            </a:r>
            <a:r>
              <a:rPr lang="es-ES" altLang="es-CL" sz="2000" dirty="0">
                <a:solidFill>
                  <a:srgbClr val="339933"/>
                </a:solidFill>
                <a:latin typeface="Arial" panose="020B0604020202020204" pitchFamily="34" charset="0"/>
                <a:sym typeface="Wingdings" panose="05000000000000000000" pitchFamily="2" charset="2"/>
              </a:rPr>
              <a:t> Var. Numérica continua</a:t>
            </a:r>
            <a:endParaRPr lang="es-ES" altLang="es-CL" dirty="0">
              <a:solidFill>
                <a:srgbClr val="339933"/>
              </a:solidFill>
              <a:latin typeface="Arial" panose="020B0604020202020204" pitchFamily="34" charset="0"/>
            </a:endParaRPr>
          </a:p>
          <a:p>
            <a:pPr eaLnBrk="1" hangingPunct="1">
              <a:lnSpc>
                <a:spcPct val="80000"/>
              </a:lnSpc>
            </a:pPr>
            <a:endParaRPr lang="es-ES" altLang="es-CL" sz="2000" dirty="0">
              <a:latin typeface="Arial" panose="020B0604020202020204" pitchFamily="34" charset="0"/>
            </a:endParaRPr>
          </a:p>
        </p:txBody>
      </p:sp>
      <p:pic>
        <p:nvPicPr>
          <p:cNvPr id="6" name="Picture 7" descr="codbarras">
            <a:extLst>
              <a:ext uri="{FF2B5EF4-FFF2-40B4-BE49-F238E27FC236}">
                <a16:creationId xmlns:a16="http://schemas.microsoft.com/office/drawing/2014/main" id="{C7119B52-143B-FC50-1AE8-CC47260F1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062" y="3134279"/>
            <a:ext cx="3873500"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25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fade">
                                      <p:cBhvr>
                                        <p:cTn id="33" dur="1000"/>
                                        <p:tgtEl>
                                          <p:spTgt spid="5">
                                            <p:txEl>
                                              <p:pRg st="5" end="5"/>
                                            </p:txEl>
                                          </p:spTgt>
                                        </p:tgtEl>
                                      </p:cBhvr>
                                    </p:animEffect>
                                    <p:anim calcmode="lin" valueType="num">
                                      <p:cBhvr>
                                        <p:cTn id="3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1000"/>
                                        <p:tgtEl>
                                          <p:spTgt spid="5">
                                            <p:txEl>
                                              <p:pRg st="6" end="6"/>
                                            </p:txEl>
                                          </p:spTgt>
                                        </p:tgtEl>
                                      </p:cBhvr>
                                    </p:animEffect>
                                    <p:anim calcmode="lin" valueType="num">
                                      <p:cBhvr>
                                        <p:cTn id="4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nodeType="after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fade">
                                      <p:cBhvr>
                                        <p:cTn id="53" dur="1000"/>
                                        <p:tgtEl>
                                          <p:spTgt spid="5">
                                            <p:txEl>
                                              <p:pRg st="8" end="8"/>
                                            </p:txEl>
                                          </p:spTgt>
                                        </p:tgtEl>
                                      </p:cBhvr>
                                    </p:animEffect>
                                    <p:anim calcmode="lin" valueType="num">
                                      <p:cBhvr>
                                        <p:cTn id="5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42" presetClass="entr" presetSubtype="0" fill="hold" nodeType="after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Effect transition="in" filter="fade">
                                      <p:cBhvr>
                                        <p:cTn id="59" dur="1000"/>
                                        <p:tgtEl>
                                          <p:spTgt spid="5">
                                            <p:txEl>
                                              <p:pRg st="9" end="9"/>
                                            </p:txEl>
                                          </p:spTgt>
                                        </p:tgtEl>
                                      </p:cBhvr>
                                    </p:animEffect>
                                    <p:anim calcmode="lin" valueType="num">
                                      <p:cBhvr>
                                        <p:cTn id="6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B6568E-B604-22A1-A570-6E8AA08773A7}"/>
              </a:ext>
            </a:extLst>
          </p:cNvPr>
          <p:cNvSpPr>
            <a:spLocks noGrp="1" noChangeArrowheads="1"/>
          </p:cNvSpPr>
          <p:nvPr>
            <p:ph type="title"/>
          </p:nvPr>
        </p:nvSpPr>
        <p:spPr>
          <a:xfrm>
            <a:off x="3169737" y="422174"/>
            <a:ext cx="5839181" cy="668338"/>
          </a:xfrm>
          <a:noFill/>
        </p:spPr>
        <p:txBody>
          <a:bodyPr lIns="98736" tIns="49368" rIns="98736" bIns="49368">
            <a:normAutofit fontScale="90000"/>
          </a:bodyPr>
          <a:lstStyle/>
          <a:p>
            <a:pPr algn="l" eaLnBrk="1" hangingPunct="1"/>
            <a:r>
              <a:rPr lang="es-ES" altLang="es-CL" b="1" dirty="0">
                <a:latin typeface="Arial" panose="020B0604020202020204" pitchFamily="34" charset="0"/>
              </a:rPr>
              <a:t>Tipos de variables</a:t>
            </a:r>
          </a:p>
        </p:txBody>
      </p:sp>
      <p:sp>
        <p:nvSpPr>
          <p:cNvPr id="4" name="Rectangle 3">
            <a:extLst>
              <a:ext uri="{FF2B5EF4-FFF2-40B4-BE49-F238E27FC236}">
                <a16:creationId xmlns:a16="http://schemas.microsoft.com/office/drawing/2014/main" id="{1C0EABCB-3C31-6FCD-0D9B-D7B473235401}"/>
              </a:ext>
            </a:extLst>
          </p:cNvPr>
          <p:cNvSpPr txBox="1">
            <a:spLocks noChangeArrowheads="1"/>
          </p:cNvSpPr>
          <p:nvPr/>
        </p:nvSpPr>
        <p:spPr>
          <a:xfrm>
            <a:off x="1099638" y="1235408"/>
            <a:ext cx="9519872" cy="4967287"/>
          </a:xfrm>
          <a:prstGeom prst="rect">
            <a:avLst/>
          </a:prstGeom>
          <a:noFill/>
        </p:spPr>
        <p:txBody>
          <a:bodyPr vert="horz" lIns="98736" tIns="49368" rIns="98736" bIns="4936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1800" b="1" dirty="0">
                <a:latin typeface="Arial" panose="020B0604020202020204" pitchFamily="34" charset="0"/>
              </a:rPr>
              <a:t>Cualitativas:</a:t>
            </a:r>
          </a:p>
          <a:p>
            <a:pPr marL="0" indent="0">
              <a:lnSpc>
                <a:spcPct val="80000"/>
              </a:lnSpc>
              <a:buNone/>
            </a:pPr>
            <a:br>
              <a:rPr lang="es-ES" altLang="es-CL" sz="1800" dirty="0">
                <a:latin typeface="Arial" panose="020B0604020202020204" pitchFamily="34" charset="0"/>
              </a:rPr>
            </a:br>
            <a:r>
              <a:rPr lang="es-ES" altLang="es-CL" sz="1800" dirty="0">
                <a:latin typeface="Arial" panose="020B0604020202020204" pitchFamily="34" charset="0"/>
              </a:rPr>
              <a:t>Si sus valores (</a:t>
            </a:r>
            <a:r>
              <a:rPr lang="es-ES" altLang="es-CL" sz="1800" i="1" dirty="0">
                <a:latin typeface="Arial" panose="020B0604020202020204" pitchFamily="34" charset="0"/>
              </a:rPr>
              <a:t>modalidades o atributos</a:t>
            </a:r>
            <a:r>
              <a:rPr lang="es-ES" altLang="es-CL" sz="1800" dirty="0">
                <a:latin typeface="Arial" panose="020B0604020202020204" pitchFamily="34" charset="0"/>
              </a:rPr>
              <a:t>) no se pueden asociar naturalmente a un número (no se pueden hacer operaciones algebraicas con ellos)</a:t>
            </a:r>
          </a:p>
          <a:p>
            <a:pPr>
              <a:lnSpc>
                <a:spcPct val="80000"/>
              </a:lnSpc>
            </a:pPr>
            <a:endParaRPr lang="es-ES" altLang="es-CL" sz="1800" dirty="0">
              <a:latin typeface="Arial" panose="020B0604020202020204" pitchFamily="34" charset="0"/>
            </a:endParaRPr>
          </a:p>
          <a:p>
            <a:pPr lvl="1">
              <a:lnSpc>
                <a:spcPct val="80000"/>
              </a:lnSpc>
            </a:pPr>
            <a:r>
              <a:rPr lang="es-ES" altLang="es-CL" sz="1800" b="1" dirty="0">
                <a:latin typeface="Arial" panose="020B0604020202020204" pitchFamily="34" charset="0"/>
              </a:rPr>
              <a:t>Nominales</a:t>
            </a:r>
            <a:r>
              <a:rPr lang="es-ES" altLang="es-CL" sz="1800" dirty="0">
                <a:latin typeface="Arial" panose="020B0604020202020204" pitchFamily="34" charset="0"/>
              </a:rPr>
              <a:t>: Si sus valores no se pueden ordenar</a:t>
            </a:r>
          </a:p>
          <a:p>
            <a:pPr lvl="2">
              <a:lnSpc>
                <a:spcPct val="80000"/>
              </a:lnSpc>
            </a:pPr>
            <a:r>
              <a:rPr lang="es-ES" altLang="es-CL" sz="1800" dirty="0">
                <a:latin typeface="Arial" panose="020B0604020202020204" pitchFamily="34" charset="0"/>
              </a:rPr>
              <a:t>Sexo, Grupo Sanguíneo, Religión, Nacionalidad, Fumar (Sí/No)</a:t>
            </a:r>
          </a:p>
          <a:p>
            <a:pPr lvl="1">
              <a:lnSpc>
                <a:spcPct val="80000"/>
              </a:lnSpc>
            </a:pPr>
            <a:endParaRPr lang="es-ES" altLang="es-CL" sz="1800" dirty="0">
              <a:latin typeface="Arial" panose="020B0604020202020204" pitchFamily="34" charset="0"/>
            </a:endParaRPr>
          </a:p>
          <a:p>
            <a:pPr lvl="1">
              <a:lnSpc>
                <a:spcPct val="80000"/>
              </a:lnSpc>
            </a:pPr>
            <a:r>
              <a:rPr lang="es-ES" altLang="es-CL" sz="1800" b="1" dirty="0">
                <a:latin typeface="Arial" panose="020B0604020202020204" pitchFamily="34" charset="0"/>
              </a:rPr>
              <a:t>Ordinales: </a:t>
            </a:r>
            <a:r>
              <a:rPr lang="es-ES" altLang="es-CL" sz="1800" dirty="0">
                <a:latin typeface="Arial" panose="020B0604020202020204" pitchFamily="34" charset="0"/>
              </a:rPr>
              <a:t>Si sus valores se pueden ordenar</a:t>
            </a:r>
          </a:p>
          <a:p>
            <a:pPr lvl="2">
              <a:lnSpc>
                <a:spcPct val="80000"/>
              </a:lnSpc>
            </a:pPr>
            <a:r>
              <a:rPr lang="es-ES" altLang="es-CL" sz="1800" dirty="0">
                <a:latin typeface="Arial" panose="020B0604020202020204" pitchFamily="34" charset="0"/>
              </a:rPr>
              <a:t>Mejoría a un tratamiento, Grado de satisfacción, Intensidad del dolor</a:t>
            </a:r>
          </a:p>
          <a:p>
            <a:pPr lvl="1">
              <a:lnSpc>
                <a:spcPct val="80000"/>
              </a:lnSpc>
            </a:pPr>
            <a:endParaRPr lang="es-ES" altLang="es-CL" sz="1800" dirty="0">
              <a:latin typeface="Arial" panose="020B0604020202020204" pitchFamily="34" charset="0"/>
            </a:endParaRPr>
          </a:p>
          <a:p>
            <a:pPr>
              <a:lnSpc>
                <a:spcPct val="80000"/>
              </a:lnSpc>
            </a:pPr>
            <a:r>
              <a:rPr lang="es-ES" altLang="es-CL" sz="1800" b="1" dirty="0">
                <a:latin typeface="Arial" panose="020B0604020202020204" pitchFamily="34" charset="0"/>
              </a:rPr>
              <a:t>Cuantitativas o Numéricas:</a:t>
            </a:r>
          </a:p>
          <a:p>
            <a:pPr marL="0" indent="0">
              <a:lnSpc>
                <a:spcPct val="80000"/>
              </a:lnSpc>
              <a:buNone/>
            </a:pPr>
            <a:br>
              <a:rPr lang="es-ES" altLang="es-CL" sz="1800" dirty="0">
                <a:latin typeface="Arial" panose="020B0604020202020204" pitchFamily="34" charset="0"/>
              </a:rPr>
            </a:br>
            <a:r>
              <a:rPr lang="es-ES" altLang="es-CL" sz="1800" dirty="0">
                <a:latin typeface="Arial" panose="020B0604020202020204" pitchFamily="34" charset="0"/>
              </a:rPr>
              <a:t>Si sus valores son numéricos (tiene sentido hacer operaciones algebraicas con ellos)</a:t>
            </a:r>
          </a:p>
          <a:p>
            <a:pPr lvl="1">
              <a:lnSpc>
                <a:spcPct val="80000"/>
              </a:lnSpc>
            </a:pPr>
            <a:r>
              <a:rPr lang="es-ES" altLang="es-CL" sz="1800" b="1" dirty="0">
                <a:latin typeface="Arial" panose="020B0604020202020204" pitchFamily="34" charset="0"/>
              </a:rPr>
              <a:t>Discretas</a:t>
            </a:r>
            <a:r>
              <a:rPr lang="es-ES" altLang="es-CL" sz="1800" dirty="0">
                <a:latin typeface="Arial" panose="020B0604020202020204" pitchFamily="34" charset="0"/>
              </a:rPr>
              <a:t>: Si toma valores enteros</a:t>
            </a:r>
          </a:p>
          <a:p>
            <a:pPr lvl="2">
              <a:lnSpc>
                <a:spcPct val="80000"/>
              </a:lnSpc>
            </a:pPr>
            <a:r>
              <a:rPr lang="es-ES" altLang="es-CL" sz="1800" dirty="0">
                <a:latin typeface="Arial" panose="020B0604020202020204" pitchFamily="34" charset="0"/>
              </a:rPr>
              <a:t>Número de hijos, Número de cigarrillos, </a:t>
            </a:r>
            <a:r>
              <a:rPr lang="es-ES" altLang="es-CL" sz="1800" u="sng" dirty="0" err="1">
                <a:latin typeface="Arial" panose="020B0604020202020204" pitchFamily="34" charset="0"/>
              </a:rPr>
              <a:t>Num</a:t>
            </a:r>
            <a:r>
              <a:rPr lang="es-ES" altLang="es-CL" sz="1800" u="sng" dirty="0">
                <a:latin typeface="Arial" panose="020B0604020202020204" pitchFamily="34" charset="0"/>
              </a:rPr>
              <a:t>. de “cumpleaños”</a:t>
            </a:r>
          </a:p>
          <a:p>
            <a:pPr lvl="1">
              <a:lnSpc>
                <a:spcPct val="80000"/>
              </a:lnSpc>
            </a:pPr>
            <a:endParaRPr lang="es-ES" altLang="es-CL" sz="1800" dirty="0">
              <a:latin typeface="Arial" panose="020B0604020202020204" pitchFamily="34" charset="0"/>
            </a:endParaRPr>
          </a:p>
          <a:p>
            <a:pPr lvl="1">
              <a:lnSpc>
                <a:spcPct val="80000"/>
              </a:lnSpc>
            </a:pPr>
            <a:r>
              <a:rPr lang="es-ES" altLang="es-CL" sz="1800" b="1" dirty="0">
                <a:latin typeface="Arial" panose="020B0604020202020204" pitchFamily="34" charset="0"/>
              </a:rPr>
              <a:t>Continuas</a:t>
            </a:r>
            <a:r>
              <a:rPr lang="es-ES" altLang="es-CL" sz="1800" dirty="0">
                <a:latin typeface="Arial" panose="020B0604020202020204" pitchFamily="34" charset="0"/>
              </a:rPr>
              <a:t>: Si entre dos valores, son posibles infinitos valores intermedios.</a:t>
            </a:r>
          </a:p>
          <a:p>
            <a:pPr lvl="2">
              <a:lnSpc>
                <a:spcPct val="80000"/>
              </a:lnSpc>
            </a:pPr>
            <a:r>
              <a:rPr lang="es-ES" altLang="es-CL" sz="1800" dirty="0">
                <a:latin typeface="Arial" panose="020B0604020202020204" pitchFamily="34" charset="0"/>
              </a:rPr>
              <a:t>Altura, ingresos, </a:t>
            </a:r>
            <a:r>
              <a:rPr lang="es-ES" altLang="es-CL" sz="1800" u="sng" dirty="0">
                <a:latin typeface="Arial" panose="020B0604020202020204" pitchFamily="34" charset="0"/>
              </a:rPr>
              <a:t>edad</a:t>
            </a:r>
          </a:p>
        </p:txBody>
      </p:sp>
    </p:spTree>
    <p:extLst>
      <p:ext uri="{BB962C8B-B14F-4D97-AF65-F5344CB8AC3E}">
        <p14:creationId xmlns:p14="http://schemas.microsoft.com/office/powerpoint/2010/main" val="78083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1000"/>
                                        <p:tgtEl>
                                          <p:spTgt spid="4">
                                            <p:txEl>
                                              <p:pRg st="3" end="3"/>
                                            </p:txEl>
                                          </p:spTgt>
                                        </p:tgtEl>
                                      </p:cBhvr>
                                    </p:animEffect>
                                    <p:anim calcmode="lin" valueType="num">
                                      <p:cBhvr>
                                        <p:cTn id="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1000"/>
                                        <p:tgtEl>
                                          <p:spTgt spid="4">
                                            <p:txEl>
                                              <p:pRg st="4" end="4"/>
                                            </p:txEl>
                                          </p:spTgt>
                                        </p:tgtEl>
                                      </p:cBhvr>
                                    </p:animEffect>
                                    <p:anim calcmode="lin" valueType="num">
                                      <p:cBhvr>
                                        <p:cTn id="1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fade">
                                      <p:cBhvr>
                                        <p:cTn id="20" dur="1000"/>
                                        <p:tgtEl>
                                          <p:spTgt spid="4">
                                            <p:txEl>
                                              <p:pRg st="6" end="6"/>
                                            </p:txEl>
                                          </p:spTgt>
                                        </p:tgtEl>
                                      </p:cBhvr>
                                    </p:animEffect>
                                    <p:anim calcmode="lin" valueType="num">
                                      <p:cBhvr>
                                        <p:cTn id="2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1000"/>
                                        <p:tgtEl>
                                          <p:spTgt spid="4">
                                            <p:txEl>
                                              <p:pRg st="7" end="7"/>
                                            </p:txEl>
                                          </p:spTgt>
                                        </p:tgtEl>
                                      </p:cBhvr>
                                    </p:animEffect>
                                    <p:anim calcmode="lin" valueType="num">
                                      <p:cBhvr>
                                        <p:cTn id="2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1000"/>
                                        <p:tgtEl>
                                          <p:spTgt spid="4">
                                            <p:txEl>
                                              <p:pRg st="11" end="11"/>
                                            </p:txEl>
                                          </p:spTgt>
                                        </p:tgtEl>
                                      </p:cBhvr>
                                    </p:animEffect>
                                    <p:anim calcmode="lin" valueType="num">
                                      <p:cBhvr>
                                        <p:cTn id="34"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nodeType="after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animEffect transition="in" filter="fade">
                                      <p:cBhvr>
                                        <p:cTn id="39" dur="1000"/>
                                        <p:tgtEl>
                                          <p:spTgt spid="4">
                                            <p:txEl>
                                              <p:pRg st="12" end="12"/>
                                            </p:txEl>
                                          </p:spTgt>
                                        </p:tgtEl>
                                      </p:cBhvr>
                                    </p:animEffect>
                                    <p:anim calcmode="lin" valueType="num">
                                      <p:cBhvr>
                                        <p:cTn id="40"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fade">
                                      <p:cBhvr>
                                        <p:cTn id="46" dur="1000"/>
                                        <p:tgtEl>
                                          <p:spTgt spid="4">
                                            <p:txEl>
                                              <p:pRg st="14" end="14"/>
                                            </p:txEl>
                                          </p:spTgt>
                                        </p:tgtEl>
                                      </p:cBhvr>
                                    </p:animEffect>
                                    <p:anim calcmode="lin" valueType="num">
                                      <p:cBhvr>
                                        <p:cTn id="47"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nodeType="afterEffect">
                                  <p:stCondLst>
                                    <p:cond delay="0"/>
                                  </p:stCondLst>
                                  <p:childTnLst>
                                    <p:set>
                                      <p:cBhvr>
                                        <p:cTn id="51" dur="1" fill="hold">
                                          <p:stCondLst>
                                            <p:cond delay="0"/>
                                          </p:stCondLst>
                                        </p:cTn>
                                        <p:tgtEl>
                                          <p:spTgt spid="4">
                                            <p:txEl>
                                              <p:pRg st="15" end="15"/>
                                            </p:txEl>
                                          </p:spTgt>
                                        </p:tgtEl>
                                        <p:attrNameLst>
                                          <p:attrName>style.visibility</p:attrName>
                                        </p:attrNameLst>
                                      </p:cBhvr>
                                      <p:to>
                                        <p:strVal val="visible"/>
                                      </p:to>
                                    </p:set>
                                    <p:animEffect transition="in" filter="fade">
                                      <p:cBhvr>
                                        <p:cTn id="52" dur="1000"/>
                                        <p:tgtEl>
                                          <p:spTgt spid="4">
                                            <p:txEl>
                                              <p:pRg st="15" end="15"/>
                                            </p:txEl>
                                          </p:spTgt>
                                        </p:tgtEl>
                                      </p:cBhvr>
                                    </p:animEffect>
                                    <p:anim calcmode="lin" valueType="num">
                                      <p:cBhvr>
                                        <p:cTn id="53"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3A072F5-9771-B926-5E2E-70E7B2081FE1}"/>
              </a:ext>
            </a:extLst>
          </p:cNvPr>
          <p:cNvSpPr txBox="1">
            <a:spLocks noChangeArrowheads="1"/>
          </p:cNvSpPr>
          <p:nvPr/>
        </p:nvSpPr>
        <p:spPr>
          <a:xfrm>
            <a:off x="0" y="1433946"/>
            <a:ext cx="2961409" cy="893618"/>
          </a:xfrm>
          <a:prstGeom prst="rect">
            <a:avLst/>
          </a:prstGeom>
          <a:noFill/>
          <a:ln/>
        </p:spPr>
        <p:txBody>
          <a:bodyPr lIns="98736" tIns="49368" rIns="98736" bIns="49368"/>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defRPr/>
            </a:pPr>
            <a:r>
              <a:rPr lang="es-ES" altLang="es-CL" sz="2400" kern="0" dirty="0">
                <a:solidFill>
                  <a:srgbClr val="FF0000"/>
                </a:solidFill>
                <a:latin typeface="Tahoma" panose="020B0604030504040204" pitchFamily="34" charset="0"/>
                <a:ea typeface="Tahoma" panose="020B0604030504040204" pitchFamily="34" charset="0"/>
                <a:cs typeface="Tahoma" panose="020B0604030504040204" pitchFamily="34" charset="0"/>
              </a:rPr>
              <a:t>Pasos para un Estudio Estadístico</a:t>
            </a:r>
          </a:p>
        </p:txBody>
      </p:sp>
      <p:sp>
        <p:nvSpPr>
          <p:cNvPr id="3" name="Rectangle 5">
            <a:extLst>
              <a:ext uri="{FF2B5EF4-FFF2-40B4-BE49-F238E27FC236}">
                <a16:creationId xmlns:a16="http://schemas.microsoft.com/office/drawing/2014/main" id="{4C51EDCE-4FEE-5CF6-6957-D7F46E12C56E}"/>
              </a:ext>
            </a:extLst>
          </p:cNvPr>
          <p:cNvSpPr txBox="1">
            <a:spLocks noChangeArrowheads="1"/>
          </p:cNvSpPr>
          <p:nvPr/>
        </p:nvSpPr>
        <p:spPr>
          <a:xfrm>
            <a:off x="2982190" y="184439"/>
            <a:ext cx="8614065" cy="6268316"/>
          </a:xfrm>
          <a:prstGeom prst="rect">
            <a:avLst/>
          </a:prstGeom>
          <a:noFill/>
          <a:ln/>
        </p:spPr>
        <p:txBody>
          <a:bodyPr lIns="98736" tIns="49368" rIns="98736" bIns="49368"/>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mj-lt"/>
              <a:buAutoNum type="arabicPeriod"/>
              <a:defRPr/>
            </a:pPr>
            <a:r>
              <a:rPr lang="es-ES" altLang="es-CL" sz="1100" b="1" kern="0" dirty="0">
                <a:solidFill>
                  <a:srgbClr val="000000"/>
                </a:solidFill>
                <a:latin typeface="Arial" panose="020B0604020202020204" pitchFamily="34" charset="0"/>
                <a:cs typeface="Arial" panose="020B0604020202020204" pitchFamily="34" charset="0"/>
              </a:rPr>
              <a:t>Plantear hipótesis sobre una </a:t>
            </a:r>
            <a:r>
              <a:rPr lang="es-ES" altLang="es-CL" sz="1100" b="1" i="1" kern="0" dirty="0">
                <a:solidFill>
                  <a:srgbClr val="000000"/>
                </a:solidFill>
                <a:latin typeface="Arial" panose="020B0604020202020204" pitchFamily="34" charset="0"/>
                <a:cs typeface="Arial" panose="020B0604020202020204" pitchFamily="34" charset="0"/>
              </a:rPr>
              <a:t>población</a:t>
            </a:r>
          </a:p>
          <a:p>
            <a:pPr marL="0" indent="0">
              <a:buNone/>
              <a:defRPr/>
            </a:pPr>
            <a:r>
              <a:rPr lang="es-ES" altLang="es-CL" sz="1100" b="1" i="1" kern="0" dirty="0">
                <a:solidFill>
                  <a:srgbClr val="000000"/>
                </a:solidFill>
                <a:latin typeface="Arial" panose="020B0604020202020204" pitchFamily="34" charset="0"/>
                <a:cs typeface="Arial" panose="020B0604020202020204" pitchFamily="34" charset="0"/>
              </a:rPr>
              <a:t>i.-Los conductores que usan el teléfono celular mientras conducen tienen más accidentes de tránsito.</a:t>
            </a:r>
          </a:p>
          <a:p>
            <a:pPr marL="0" indent="0">
              <a:buNone/>
              <a:defRPr/>
            </a:pPr>
            <a:r>
              <a:rPr lang="es-ES" altLang="es-CL" sz="1100" b="1" i="1" kern="0" dirty="0" err="1">
                <a:solidFill>
                  <a:srgbClr val="000000"/>
                </a:solidFill>
                <a:latin typeface="Arial" panose="020B0604020202020204" pitchFamily="34" charset="0"/>
                <a:cs typeface="Arial" panose="020B0604020202020204" pitchFamily="34" charset="0"/>
              </a:rPr>
              <a:t>ii</a:t>
            </a:r>
            <a:r>
              <a:rPr lang="es-ES" altLang="es-CL" sz="1100" b="1" i="1" kern="0" dirty="0">
                <a:solidFill>
                  <a:srgbClr val="000000"/>
                </a:solidFill>
                <a:latin typeface="Arial" panose="020B0604020202020204" pitchFamily="34" charset="0"/>
                <a:cs typeface="Arial" panose="020B0604020202020204" pitchFamily="34" charset="0"/>
              </a:rPr>
              <a:t>.-Usar el teléfono celular mientras se conduce un vehículo distrae la atención del conductor.</a:t>
            </a:r>
          </a:p>
          <a:p>
            <a:pPr marL="0" indent="0">
              <a:buNone/>
              <a:defRPr/>
            </a:pPr>
            <a:r>
              <a:rPr lang="es-ES" altLang="es-CL" sz="1100" b="1" i="1" kern="0" dirty="0" err="1">
                <a:solidFill>
                  <a:srgbClr val="000000"/>
                </a:solidFill>
                <a:latin typeface="Arial" panose="020B0604020202020204" pitchFamily="34" charset="0"/>
                <a:cs typeface="Arial" panose="020B0604020202020204" pitchFamily="34" charset="0"/>
              </a:rPr>
              <a:t>iii</a:t>
            </a:r>
            <a:r>
              <a:rPr lang="es-ES" altLang="es-CL" sz="1100" b="1" i="1" kern="0" dirty="0">
                <a:solidFill>
                  <a:srgbClr val="000000"/>
                </a:solidFill>
                <a:latin typeface="Arial" panose="020B0604020202020204" pitchFamily="34" charset="0"/>
                <a:cs typeface="Arial" panose="020B0604020202020204" pitchFamily="34" charset="0"/>
              </a:rPr>
              <a:t>.-Hipótesis nula: las mujeres fuman tanto como los hombres. Hipótesis alternativa: las mujeres fuman menos que los hombres. / Las mujeres fuman más que los hombres.</a:t>
            </a:r>
          </a:p>
          <a:p>
            <a:pPr marL="0" indent="0">
              <a:buNone/>
              <a:defRPr/>
            </a:pPr>
            <a:endParaRPr lang="es-ES" altLang="es-CL" sz="1100" b="1" i="1" kern="0" dirty="0">
              <a:solidFill>
                <a:srgbClr val="000000"/>
              </a:solidFill>
              <a:latin typeface="Arial" panose="020B0604020202020204" pitchFamily="34" charset="0"/>
              <a:cs typeface="Arial" panose="020B0604020202020204" pitchFamily="34" charset="0"/>
            </a:endParaRPr>
          </a:p>
          <a:p>
            <a:pPr marL="0" indent="0">
              <a:buNone/>
              <a:defRPr/>
            </a:pPr>
            <a:r>
              <a:rPr lang="es-ES" altLang="es-CL" sz="1100" i="1" u="sng" kern="0" dirty="0">
                <a:solidFill>
                  <a:srgbClr val="000000"/>
                </a:solidFill>
                <a:latin typeface="Arial" panose="020B0604020202020204" pitchFamily="34" charset="0"/>
                <a:cs typeface="Arial" panose="020B0604020202020204" pitchFamily="34" charset="0"/>
              </a:rPr>
              <a:t>Hipótesis:</a:t>
            </a:r>
            <a:r>
              <a:rPr lang="es-ES" altLang="es-CL" sz="1100" b="1" i="1" kern="0" dirty="0">
                <a:solidFill>
                  <a:srgbClr val="000000"/>
                </a:solidFill>
                <a:latin typeface="Arial" panose="020B0604020202020204" pitchFamily="34" charset="0"/>
                <a:cs typeface="Arial" panose="020B0604020202020204" pitchFamily="34" charset="0"/>
              </a:rPr>
              <a:t>	</a:t>
            </a:r>
            <a:r>
              <a:rPr lang="es-ES" altLang="es-CL" sz="1100" b="1" kern="0" dirty="0">
                <a:solidFill>
                  <a:srgbClr val="000000"/>
                </a:solidFill>
                <a:latin typeface="Arial" panose="020B0604020202020204" pitchFamily="34" charset="0"/>
                <a:cs typeface="Arial" panose="020B0604020202020204" pitchFamily="34" charset="0"/>
              </a:rPr>
              <a:t>Los fumadores tienen </a:t>
            </a:r>
            <a:r>
              <a:rPr lang="es-ES" altLang="es-CL" sz="1100" b="1" i="1" kern="0" dirty="0">
                <a:solidFill>
                  <a:srgbClr val="000000"/>
                </a:solidFill>
                <a:latin typeface="Arial" panose="020B0604020202020204" pitchFamily="34" charset="0"/>
                <a:cs typeface="Arial" panose="020B0604020202020204" pitchFamily="34" charset="0"/>
              </a:rPr>
              <a:t>“más bajas” </a:t>
            </a:r>
            <a:r>
              <a:rPr lang="es-ES" altLang="es-CL" sz="1100" b="1" kern="0" dirty="0">
                <a:solidFill>
                  <a:srgbClr val="000000"/>
                </a:solidFill>
                <a:latin typeface="Arial" panose="020B0604020202020204" pitchFamily="34" charset="0"/>
                <a:cs typeface="Arial" panose="020B0604020202020204" pitchFamily="34" charset="0"/>
              </a:rPr>
              <a:t>laborales</a:t>
            </a:r>
            <a:r>
              <a:rPr lang="es-ES" altLang="es-CL" sz="1100" b="1" i="1" kern="0" dirty="0">
                <a:solidFill>
                  <a:srgbClr val="000000"/>
                </a:solidFill>
                <a:latin typeface="Arial" panose="020B0604020202020204" pitchFamily="34" charset="0"/>
                <a:cs typeface="Arial" panose="020B0604020202020204" pitchFamily="34" charset="0"/>
              </a:rPr>
              <a:t> </a:t>
            </a:r>
            <a:r>
              <a:rPr lang="es-ES" altLang="es-CL" sz="1100" b="1" kern="0" dirty="0">
                <a:solidFill>
                  <a:srgbClr val="000000"/>
                </a:solidFill>
                <a:latin typeface="Arial" panose="020B0604020202020204" pitchFamily="34" charset="0"/>
                <a:cs typeface="Arial" panose="020B0604020202020204" pitchFamily="34" charset="0"/>
              </a:rPr>
              <a:t>que los no fumadores</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¿En qué sentido? ¿Mayor número? ¿Tiempo medio?</a:t>
            </a:r>
          </a:p>
          <a:p>
            <a:pPr marL="1257300" lvl="2" indent="-342900">
              <a:buFont typeface="+mj-lt"/>
              <a:buAutoNum type="arabicPeriod"/>
              <a:defRPr/>
            </a:pPr>
            <a:endParaRPr lang="es-ES" altLang="es-CL" sz="1100" kern="0"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a:buFont typeface="+mj-lt"/>
              <a:buAutoNum type="arabicPeriod"/>
              <a:defRPr/>
            </a:pPr>
            <a:r>
              <a:rPr lang="es-ES" altLang="es-CL" sz="1100" b="1" kern="0" dirty="0">
                <a:solidFill>
                  <a:srgbClr val="000000"/>
                </a:solidFill>
                <a:latin typeface="Arial" panose="020B0604020202020204" pitchFamily="34" charset="0"/>
                <a:cs typeface="Arial" panose="020B0604020202020204" pitchFamily="34" charset="0"/>
              </a:rPr>
              <a:t>Decidir qué datos recoger (diseño de experimentos)</a:t>
            </a:r>
          </a:p>
          <a:p>
            <a:pPr lvl="1">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Qué individuos pertenecerán al estudio (</a:t>
            </a:r>
            <a:r>
              <a:rPr lang="es-ES" altLang="es-CL" sz="1100" i="1" kern="0" dirty="0">
                <a:solidFill>
                  <a:srgbClr val="000000"/>
                </a:solidFill>
                <a:latin typeface="Arial" panose="020B0604020202020204" pitchFamily="34" charset="0"/>
                <a:cs typeface="Arial" panose="020B0604020202020204" pitchFamily="34" charset="0"/>
              </a:rPr>
              <a:t>muestras</a:t>
            </a:r>
            <a:r>
              <a:rPr lang="es-ES" altLang="es-CL" sz="1100" kern="0" dirty="0">
                <a:solidFill>
                  <a:srgbClr val="000000"/>
                </a:solidFill>
                <a:latin typeface="Arial" panose="020B0604020202020204" pitchFamily="34" charset="0"/>
                <a:cs typeface="Arial" panose="020B0604020202020204" pitchFamily="34" charset="0"/>
              </a:rPr>
              <a:t>)</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Fumadores y no fumadores en edad laboral.</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Criterios de exclusión ¿Cómo se eligen? ¿Descartamos los que padecen enfermedades crónicas?</a:t>
            </a:r>
          </a:p>
          <a:p>
            <a:pPr lvl="1">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Qué datos recoger de los mismos (</a:t>
            </a:r>
            <a:r>
              <a:rPr lang="es-ES" altLang="es-CL" sz="1100" i="1" kern="0" dirty="0">
                <a:solidFill>
                  <a:srgbClr val="000000"/>
                </a:solidFill>
                <a:latin typeface="Arial" panose="020B0604020202020204" pitchFamily="34" charset="0"/>
                <a:cs typeface="Arial" panose="020B0604020202020204" pitchFamily="34" charset="0"/>
              </a:rPr>
              <a:t>variables</a:t>
            </a:r>
            <a:r>
              <a:rPr lang="es-ES" altLang="es-CL" sz="1100" kern="0" dirty="0">
                <a:solidFill>
                  <a:srgbClr val="000000"/>
                </a:solidFill>
                <a:latin typeface="Arial" panose="020B0604020202020204" pitchFamily="34" charset="0"/>
                <a:cs typeface="Arial" panose="020B0604020202020204" pitchFamily="34" charset="0"/>
              </a:rPr>
              <a:t>)</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Número de bajas</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Tiempo de duración de cada baja</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¿Sexo? ¿Sector laboral? ¿Otros factores?</a:t>
            </a:r>
          </a:p>
          <a:p>
            <a:pPr>
              <a:buFont typeface="+mj-lt"/>
              <a:buAutoNum type="arabicPeriod"/>
              <a:defRPr/>
            </a:pPr>
            <a:endParaRPr lang="es-ES" altLang="es-CL" sz="1100" b="1" kern="0" dirty="0">
              <a:solidFill>
                <a:srgbClr val="000000"/>
              </a:solidFill>
              <a:latin typeface="Arial" panose="020B0604020202020204" pitchFamily="34" charset="0"/>
              <a:cs typeface="Arial" panose="020B0604020202020204" pitchFamily="34" charset="0"/>
            </a:endParaRPr>
          </a:p>
          <a:p>
            <a:pPr>
              <a:buFont typeface="+mj-lt"/>
              <a:buAutoNum type="arabicPeriod"/>
              <a:defRPr/>
            </a:pPr>
            <a:r>
              <a:rPr lang="es-ES" altLang="es-CL" sz="1100" b="1" kern="0" dirty="0">
                <a:solidFill>
                  <a:srgbClr val="000000"/>
                </a:solidFill>
                <a:latin typeface="Arial" panose="020B0604020202020204" pitchFamily="34" charset="0"/>
                <a:cs typeface="Arial" panose="020B0604020202020204" pitchFamily="34" charset="0"/>
              </a:rPr>
              <a:t>Recoger los datos (</a:t>
            </a:r>
            <a:r>
              <a:rPr lang="es-ES" altLang="es-CL" sz="1100" b="1" i="1" kern="0" dirty="0">
                <a:solidFill>
                  <a:srgbClr val="000000"/>
                </a:solidFill>
                <a:latin typeface="Arial" panose="020B0604020202020204" pitchFamily="34" charset="0"/>
                <a:cs typeface="Arial" panose="020B0604020202020204" pitchFamily="34" charset="0"/>
              </a:rPr>
              <a:t>muestreo</a:t>
            </a:r>
            <a:r>
              <a:rPr lang="es-ES" altLang="es-CL" sz="1100" b="1" kern="0" dirty="0">
                <a:solidFill>
                  <a:srgbClr val="000000"/>
                </a:solidFill>
                <a:latin typeface="Arial" panose="020B0604020202020204" pitchFamily="34" charset="0"/>
                <a:cs typeface="Arial" panose="020B0604020202020204" pitchFamily="34" charset="0"/>
              </a:rPr>
              <a:t>)</a:t>
            </a:r>
          </a:p>
          <a:p>
            <a:pPr lvl="1">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¿Estratificado? ¿Sistemáticamente?</a:t>
            </a:r>
          </a:p>
          <a:p>
            <a:pPr lvl="1">
              <a:buFont typeface="+mj-lt"/>
              <a:buAutoNum type="arabicPeriod"/>
              <a:defRPr/>
            </a:pPr>
            <a:endParaRPr lang="es-ES" altLang="es-CL" sz="1100" kern="0" dirty="0">
              <a:solidFill>
                <a:srgbClr val="000000"/>
              </a:solidFill>
              <a:latin typeface="Arial" panose="020B0604020202020204" pitchFamily="34" charset="0"/>
              <a:cs typeface="Arial" panose="020B0604020202020204" pitchFamily="34" charset="0"/>
            </a:endParaRPr>
          </a:p>
          <a:p>
            <a:pPr>
              <a:buFont typeface="+mj-lt"/>
              <a:buAutoNum type="arabicPeriod"/>
              <a:defRPr/>
            </a:pPr>
            <a:r>
              <a:rPr lang="es-ES" altLang="es-CL" sz="1100" b="1" kern="0" dirty="0">
                <a:solidFill>
                  <a:srgbClr val="000000"/>
                </a:solidFill>
                <a:latin typeface="Arial" panose="020B0604020202020204" pitchFamily="34" charset="0"/>
                <a:cs typeface="Arial" panose="020B0604020202020204" pitchFamily="34" charset="0"/>
              </a:rPr>
              <a:t>Describir (resumir) los datos obtenidos</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tiempo medio de baja en fumadores y no fumadores</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 de bajas por fumadores y sexo (</a:t>
            </a:r>
            <a:r>
              <a:rPr lang="es-ES" altLang="es-CL" sz="1100" i="1" kern="0" dirty="0">
                <a:solidFill>
                  <a:srgbClr val="000000"/>
                </a:solidFill>
                <a:latin typeface="Arial" panose="020B0604020202020204" pitchFamily="34" charset="0"/>
                <a:cs typeface="Arial" panose="020B0604020202020204" pitchFamily="34" charset="0"/>
              </a:rPr>
              <a:t>frecuencias</a:t>
            </a:r>
            <a:r>
              <a:rPr lang="es-ES" altLang="es-CL" sz="1100" kern="0" dirty="0">
                <a:solidFill>
                  <a:srgbClr val="000000"/>
                </a:solidFill>
                <a:latin typeface="Arial" panose="020B0604020202020204" pitchFamily="34" charset="0"/>
                <a:cs typeface="Arial" panose="020B0604020202020204" pitchFamily="34" charset="0"/>
              </a:rPr>
              <a:t>),  gráficos,...</a:t>
            </a:r>
          </a:p>
          <a:p>
            <a:pPr lvl="2">
              <a:buFont typeface="+mj-lt"/>
              <a:buAutoNum type="arabicPeriod"/>
              <a:defRPr/>
            </a:pPr>
            <a:endParaRPr lang="es-ES" altLang="es-CL" sz="1100" kern="0" dirty="0">
              <a:solidFill>
                <a:srgbClr val="000000"/>
              </a:solidFill>
              <a:latin typeface="Arial" panose="020B0604020202020204" pitchFamily="34" charset="0"/>
              <a:cs typeface="Arial" panose="020B0604020202020204" pitchFamily="34" charset="0"/>
            </a:endParaRPr>
          </a:p>
          <a:p>
            <a:pPr>
              <a:buFont typeface="+mj-lt"/>
              <a:buAutoNum type="arabicPeriod"/>
              <a:defRPr/>
            </a:pPr>
            <a:r>
              <a:rPr lang="es-ES" altLang="es-CL" sz="1100" b="1" kern="0" dirty="0">
                <a:solidFill>
                  <a:srgbClr val="000000"/>
                </a:solidFill>
                <a:latin typeface="Arial" panose="020B0604020202020204" pitchFamily="34" charset="0"/>
                <a:cs typeface="Arial" panose="020B0604020202020204" pitchFamily="34" charset="0"/>
              </a:rPr>
              <a:t>Realizar una inferencia sobre la población</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Los fumadores están de baja al menos 10 días/año, más </a:t>
            </a:r>
            <a:r>
              <a:rPr lang="es-ES" altLang="es-CL" sz="1100" i="1" kern="0" dirty="0">
                <a:solidFill>
                  <a:srgbClr val="000000"/>
                </a:solidFill>
                <a:latin typeface="Arial" panose="020B0604020202020204" pitchFamily="34" charset="0"/>
                <a:cs typeface="Arial" panose="020B0604020202020204" pitchFamily="34" charset="0"/>
              </a:rPr>
              <a:t>de la media</a:t>
            </a:r>
            <a:r>
              <a:rPr lang="es-ES" altLang="es-CL" sz="1100" kern="0" dirty="0">
                <a:solidFill>
                  <a:srgbClr val="000000"/>
                </a:solidFill>
                <a:latin typeface="Arial" panose="020B0604020202020204" pitchFamily="34" charset="0"/>
                <a:cs typeface="Arial" panose="020B0604020202020204" pitchFamily="34" charset="0"/>
              </a:rPr>
              <a:t> que los no son fumadores.</a:t>
            </a:r>
          </a:p>
          <a:p>
            <a:pPr lvl="1">
              <a:buFont typeface="+mj-lt"/>
              <a:buAutoNum type="arabicPeriod"/>
              <a:defRPr/>
            </a:pPr>
            <a:endParaRPr lang="es-ES" altLang="es-CL" sz="1100" kern="0" dirty="0">
              <a:solidFill>
                <a:srgbClr val="000000"/>
              </a:solidFill>
              <a:latin typeface="Arial" panose="020B0604020202020204" pitchFamily="34" charset="0"/>
              <a:cs typeface="Arial" panose="020B0604020202020204" pitchFamily="34" charset="0"/>
            </a:endParaRPr>
          </a:p>
          <a:p>
            <a:pPr>
              <a:buFont typeface="+mj-lt"/>
              <a:buAutoNum type="arabicPeriod"/>
              <a:defRPr/>
            </a:pPr>
            <a:r>
              <a:rPr lang="es-ES" altLang="es-CL" sz="1100" b="1" kern="0" dirty="0">
                <a:solidFill>
                  <a:srgbClr val="000000"/>
                </a:solidFill>
                <a:latin typeface="Arial" panose="020B0604020202020204" pitchFamily="34" charset="0"/>
                <a:cs typeface="Arial" panose="020B0604020202020204" pitchFamily="34" charset="0"/>
              </a:rPr>
              <a:t>Cuantificar la confianza en la inferencia</a:t>
            </a:r>
          </a:p>
          <a:p>
            <a:pPr lvl="1">
              <a:buFont typeface="+mj-lt"/>
              <a:buAutoNum type="arabicPeriod"/>
              <a:defRPr/>
            </a:pPr>
            <a:r>
              <a:rPr lang="es-ES" altLang="es-CL" sz="1100" i="1" kern="0" dirty="0">
                <a:solidFill>
                  <a:srgbClr val="000000"/>
                </a:solidFill>
                <a:latin typeface="Arial" panose="020B0604020202020204" pitchFamily="34" charset="0"/>
                <a:cs typeface="Arial" panose="020B0604020202020204" pitchFamily="34" charset="0"/>
              </a:rPr>
              <a:t>Decisión con Nivel de confianza del 95%</a:t>
            </a:r>
          </a:p>
          <a:p>
            <a:pPr lvl="1">
              <a:buFont typeface="+mj-lt"/>
              <a:buAutoNum type="arabicPeriod"/>
              <a:defRPr/>
            </a:pPr>
            <a:r>
              <a:rPr lang="es-ES" altLang="es-CL" sz="1100" i="1" kern="0" dirty="0">
                <a:solidFill>
                  <a:srgbClr val="000000"/>
                </a:solidFill>
                <a:latin typeface="Arial" panose="020B0604020202020204" pitchFamily="34" charset="0"/>
                <a:cs typeface="Arial" panose="020B0604020202020204" pitchFamily="34" charset="0"/>
              </a:rPr>
              <a:t>Significación estadística para la prueba de hipótesis o el contraste: ( p &lt; 5%)</a:t>
            </a:r>
          </a:p>
          <a:p>
            <a:pPr>
              <a:buFont typeface="+mj-lt"/>
              <a:buAutoNum type="arabicPeriod"/>
              <a:defRPr/>
            </a:pPr>
            <a:endParaRPr lang="es-ES" altLang="es-CL" sz="1100" i="1" kern="0" dirty="0">
              <a:solidFill>
                <a:srgbClr val="000000"/>
              </a:solidFill>
              <a:latin typeface="Arial" panose="020B0604020202020204" pitchFamily="34" charset="0"/>
              <a:cs typeface="Arial" panose="020B0604020202020204" pitchFamily="34" charset="0"/>
            </a:endParaRPr>
          </a:p>
          <a:p>
            <a:pPr lvl="1">
              <a:lnSpc>
                <a:spcPct val="80000"/>
              </a:lnSpc>
              <a:buFont typeface="+mj-lt"/>
              <a:buAutoNum type="arabicPeriod"/>
              <a:defRPr/>
            </a:pPr>
            <a:endParaRPr lang="es-ES" altLang="es-CL" sz="1100" kern="0" dirty="0">
              <a:solidFill>
                <a:srgbClr val="000000"/>
              </a:solidFill>
              <a:latin typeface="Arial" panose="020B0604020202020204" pitchFamily="34" charset="0"/>
              <a:cs typeface="Arial" panose="020B0604020202020204" pitchFamily="34" charset="0"/>
            </a:endParaRPr>
          </a:p>
        </p:txBody>
      </p:sp>
      <p:pic>
        <p:nvPicPr>
          <p:cNvPr id="4" name="Picture 6" descr="j0118673">
            <a:extLst>
              <a:ext uri="{FF2B5EF4-FFF2-40B4-BE49-F238E27FC236}">
                <a16:creationId xmlns:a16="http://schemas.microsoft.com/office/drawing/2014/main" id="{79799E96-483B-4F8C-C424-E282542FED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6580" y="2361767"/>
            <a:ext cx="1292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a:extLst>
              <a:ext uri="{FF2B5EF4-FFF2-40B4-BE49-F238E27FC236}">
                <a16:creationId xmlns:a16="http://schemas.microsoft.com/office/drawing/2014/main" id="{FE91134C-2F2E-762E-59DD-FDBA9B08B4C9}"/>
              </a:ext>
            </a:extLst>
          </p:cNvPr>
          <p:cNvSpPr txBox="1">
            <a:spLocks noChangeArrowheads="1"/>
          </p:cNvSpPr>
          <p:nvPr/>
        </p:nvSpPr>
        <p:spPr bwMode="auto">
          <a:xfrm>
            <a:off x="9724882" y="3656302"/>
            <a:ext cx="20732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87425" eaLnBrk="0" hangingPunct="0">
              <a:spcBef>
                <a:spcPct val="20000"/>
              </a:spcBef>
              <a:buChar char="•"/>
              <a:defRPr sz="3200">
                <a:solidFill>
                  <a:schemeClr val="tx1"/>
                </a:solidFill>
                <a:latin typeface="Times New Roman" panose="02020603050405020304" pitchFamily="18" charset="0"/>
              </a:defRPr>
            </a:lvl1pPr>
            <a:lvl2pPr marL="742950" indent="-285750" defTabSz="987425" eaLnBrk="0" hangingPunct="0">
              <a:spcBef>
                <a:spcPct val="20000"/>
              </a:spcBef>
              <a:buChar char="–"/>
              <a:defRPr sz="2800">
                <a:solidFill>
                  <a:schemeClr val="tx1"/>
                </a:solidFill>
                <a:latin typeface="Times New Roman" panose="02020603050405020304" pitchFamily="18" charset="0"/>
              </a:defRPr>
            </a:lvl2pPr>
            <a:lvl3pPr marL="1143000" indent="-228600" defTabSz="987425" eaLnBrk="0" hangingPunct="0">
              <a:spcBef>
                <a:spcPct val="20000"/>
              </a:spcBef>
              <a:buChar char="•"/>
              <a:defRPr sz="2400">
                <a:solidFill>
                  <a:schemeClr val="tx1"/>
                </a:solidFill>
                <a:latin typeface="Times New Roman" panose="02020603050405020304" pitchFamily="18" charset="0"/>
              </a:defRPr>
            </a:lvl3pPr>
            <a:lvl4pPr marL="1600200" indent="-228600" defTabSz="987425" eaLnBrk="0" hangingPunct="0">
              <a:spcBef>
                <a:spcPct val="20000"/>
              </a:spcBef>
              <a:buChar char="–"/>
              <a:defRPr sz="2000">
                <a:solidFill>
                  <a:schemeClr val="tx1"/>
                </a:solidFill>
                <a:latin typeface="Times New Roman" panose="02020603050405020304" pitchFamily="18" charset="0"/>
              </a:defRPr>
            </a:lvl4pPr>
            <a:lvl5pPr marL="2057400" indent="-228600" defTabSz="987425" eaLnBrk="0" hangingPunct="0">
              <a:spcBef>
                <a:spcPct val="20000"/>
              </a:spcBef>
              <a:buChar char="»"/>
              <a:defRPr sz="2000">
                <a:solidFill>
                  <a:schemeClr val="tx1"/>
                </a:solidFill>
                <a:latin typeface="Times New Roman" panose="02020603050405020304" pitchFamily="18" charset="0"/>
              </a:defRPr>
            </a:lvl5pPr>
            <a:lvl6pPr marL="25146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fontAlgn="base" hangingPunct="1">
              <a:spcBef>
                <a:spcPct val="0"/>
              </a:spcBef>
              <a:spcAft>
                <a:spcPct val="0"/>
              </a:spcAft>
              <a:buFontTx/>
              <a:buNone/>
            </a:pPr>
            <a:r>
              <a:rPr lang="es-ES" altLang="es-CL" sz="1900" dirty="0">
                <a:solidFill>
                  <a:srgbClr val="000000"/>
                </a:solidFill>
                <a:latin typeface="Arial" panose="020B0604020202020204" pitchFamily="34" charset="0"/>
              </a:rPr>
              <a:t>No tienes que </a:t>
            </a:r>
            <a:br>
              <a:rPr lang="es-ES" altLang="es-CL" sz="1900" dirty="0">
                <a:solidFill>
                  <a:srgbClr val="000000"/>
                </a:solidFill>
                <a:latin typeface="Arial" panose="020B0604020202020204" pitchFamily="34" charset="0"/>
              </a:rPr>
            </a:br>
            <a:r>
              <a:rPr lang="es-ES" altLang="es-CL" sz="1900" dirty="0">
                <a:solidFill>
                  <a:srgbClr val="000000"/>
                </a:solidFill>
                <a:latin typeface="Arial" panose="020B0604020202020204" pitchFamily="34" charset="0"/>
              </a:rPr>
              <a:t>entenderlo (aún)</a:t>
            </a:r>
          </a:p>
        </p:txBody>
      </p:sp>
    </p:spTree>
    <p:extLst>
      <p:ext uri="{BB962C8B-B14F-4D97-AF65-F5344CB8AC3E}">
        <p14:creationId xmlns:p14="http://schemas.microsoft.com/office/powerpoint/2010/main" val="427245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1000"/>
                                        <p:tgtEl>
                                          <p:spTgt spid="3">
                                            <p:txEl>
                                              <p:pRg st="9" end="9"/>
                                            </p:txEl>
                                          </p:spTgt>
                                        </p:tgtEl>
                                      </p:cBhvr>
                                    </p:animEffect>
                                    <p:anim calcmode="lin" valueType="num">
                                      <p:cBhvr>
                                        <p:cTn id="1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
                                            <p:txEl>
                                              <p:pRg st="12" end="12"/>
                                            </p:txEl>
                                          </p:spTgt>
                                        </p:tgtEl>
                                        <p:attrNameLst>
                                          <p:attrName>style.visibility</p:attrName>
                                        </p:attrNameLst>
                                      </p:cBhvr>
                                      <p:to>
                                        <p:strVal val="visible"/>
                                      </p:to>
                                    </p:set>
                                    <p:animEffect transition="in" filter="fade">
                                      <p:cBhvr>
                                        <p:cTn id="20" dur="1000"/>
                                        <p:tgtEl>
                                          <p:spTgt spid="3">
                                            <p:txEl>
                                              <p:pRg st="12" end="12"/>
                                            </p:txEl>
                                          </p:spTgt>
                                        </p:tgtEl>
                                      </p:cBhvr>
                                    </p:animEffect>
                                    <p:anim calcmode="lin" valueType="num">
                                      <p:cBhvr>
                                        <p:cTn id="2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1000"/>
                                        <p:tgtEl>
                                          <p:spTgt spid="3">
                                            <p:txEl>
                                              <p:pRg st="10" end="10"/>
                                            </p:txEl>
                                          </p:spTgt>
                                        </p:tgtEl>
                                      </p:cBhvr>
                                    </p:animEffect>
                                    <p:anim calcmode="lin" valueType="num">
                                      <p:cBhvr>
                                        <p:cTn id="2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1000"/>
                                        <p:tgtEl>
                                          <p:spTgt spid="3">
                                            <p:txEl>
                                              <p:pRg st="11" end="11"/>
                                            </p:txEl>
                                          </p:spTgt>
                                        </p:tgtEl>
                                      </p:cBhvr>
                                    </p:animEffect>
                                    <p:anim calcmode="lin" valueType="num">
                                      <p:cBhvr>
                                        <p:cTn id="3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1000"/>
                                        <p:tgtEl>
                                          <p:spTgt spid="3">
                                            <p:txEl>
                                              <p:pRg st="13" end="13"/>
                                            </p:txEl>
                                          </p:spTgt>
                                        </p:tgtEl>
                                      </p:cBhvr>
                                    </p:animEffect>
                                    <p:anim calcmode="lin" valueType="num">
                                      <p:cBhvr>
                                        <p:cTn id="4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nodeType="after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1000"/>
                                        <p:tgtEl>
                                          <p:spTgt spid="3">
                                            <p:txEl>
                                              <p:pRg st="14" end="14"/>
                                            </p:txEl>
                                          </p:spTgt>
                                        </p:tgtEl>
                                      </p:cBhvr>
                                    </p:animEffect>
                                    <p:anim calcmode="lin" valueType="num">
                                      <p:cBhvr>
                                        <p:cTn id="4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par>
                          <p:cTn id="49" fill="hold">
                            <p:stCondLst>
                              <p:cond delay="2000"/>
                            </p:stCondLst>
                            <p:childTnLst>
                              <p:par>
                                <p:cTn id="50" presetID="42" presetClass="entr" presetSubtype="0" fill="hold" nodeType="after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1000"/>
                                        <p:tgtEl>
                                          <p:spTgt spid="3">
                                            <p:txEl>
                                              <p:pRg st="15" end="15"/>
                                            </p:txEl>
                                          </p:spTgt>
                                        </p:tgtEl>
                                      </p:cBhvr>
                                    </p:animEffect>
                                    <p:anim calcmode="lin" valueType="num">
                                      <p:cBhvr>
                                        <p:cTn id="5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animEffect transition="in" filter="fade">
                                      <p:cBhvr>
                                        <p:cTn id="59" dur="1000"/>
                                        <p:tgtEl>
                                          <p:spTgt spid="3">
                                            <p:txEl>
                                              <p:pRg st="18" end="18"/>
                                            </p:txEl>
                                          </p:spTgt>
                                        </p:tgtEl>
                                      </p:cBhvr>
                                    </p:animEffect>
                                    <p:anim calcmode="lin" valueType="num">
                                      <p:cBhvr>
                                        <p:cTn id="60"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21" end="21"/>
                                            </p:txEl>
                                          </p:spTgt>
                                        </p:tgtEl>
                                        <p:attrNameLst>
                                          <p:attrName>style.visibility</p:attrName>
                                        </p:attrNameLst>
                                      </p:cBhvr>
                                      <p:to>
                                        <p:strVal val="visible"/>
                                      </p:to>
                                    </p:set>
                                    <p:animEffect transition="in" filter="fade">
                                      <p:cBhvr>
                                        <p:cTn id="66" dur="1000"/>
                                        <p:tgtEl>
                                          <p:spTgt spid="3">
                                            <p:txEl>
                                              <p:pRg st="21" end="21"/>
                                            </p:txEl>
                                          </p:spTgt>
                                        </p:tgtEl>
                                      </p:cBhvr>
                                    </p:animEffect>
                                    <p:anim calcmode="lin" valueType="num">
                                      <p:cBhvr>
                                        <p:cTn id="67"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21" end="21"/>
                                            </p:txEl>
                                          </p:spTgt>
                                        </p:tgtEl>
                                        <p:attrNameLst>
                                          <p:attrName>ppt_y</p:attrName>
                                        </p:attrNameLst>
                                      </p:cBhvr>
                                      <p:tavLst>
                                        <p:tav tm="0">
                                          <p:val>
                                            <p:strVal val="#ppt_y+.1"/>
                                          </p:val>
                                        </p:tav>
                                        <p:tav tm="100000">
                                          <p:val>
                                            <p:strVal val="#ppt_y"/>
                                          </p:val>
                                        </p:tav>
                                      </p:tavLst>
                                    </p:anim>
                                  </p:childTnLst>
                                </p:cTn>
                              </p:par>
                            </p:childTnLst>
                          </p:cTn>
                        </p:par>
                        <p:par>
                          <p:cTn id="69" fill="hold">
                            <p:stCondLst>
                              <p:cond delay="1000"/>
                            </p:stCondLst>
                            <p:childTnLst>
                              <p:par>
                                <p:cTn id="70" presetID="42" presetClass="entr" presetSubtype="0" fill="hold" nodeType="afterEffect">
                                  <p:stCondLst>
                                    <p:cond delay="0"/>
                                  </p:stCondLst>
                                  <p:childTnLst>
                                    <p:set>
                                      <p:cBhvr>
                                        <p:cTn id="71" dur="1" fill="hold">
                                          <p:stCondLst>
                                            <p:cond delay="0"/>
                                          </p:stCondLst>
                                        </p:cTn>
                                        <p:tgtEl>
                                          <p:spTgt spid="3">
                                            <p:txEl>
                                              <p:pRg st="22" end="22"/>
                                            </p:txEl>
                                          </p:spTgt>
                                        </p:tgtEl>
                                        <p:attrNameLst>
                                          <p:attrName>style.visibility</p:attrName>
                                        </p:attrNameLst>
                                      </p:cBhvr>
                                      <p:to>
                                        <p:strVal val="visible"/>
                                      </p:to>
                                    </p:set>
                                    <p:animEffect transition="in" filter="fade">
                                      <p:cBhvr>
                                        <p:cTn id="72" dur="1000"/>
                                        <p:tgtEl>
                                          <p:spTgt spid="3">
                                            <p:txEl>
                                              <p:pRg st="22" end="22"/>
                                            </p:txEl>
                                          </p:spTgt>
                                        </p:tgtEl>
                                      </p:cBhvr>
                                    </p:animEffect>
                                    <p:anim calcmode="lin" valueType="num">
                                      <p:cBhvr>
                                        <p:cTn id="73"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3">
                                            <p:txEl>
                                              <p:pRg st="25" end="25"/>
                                            </p:txEl>
                                          </p:spTgt>
                                        </p:tgtEl>
                                        <p:attrNameLst>
                                          <p:attrName>style.visibility</p:attrName>
                                        </p:attrNameLst>
                                      </p:cBhvr>
                                      <p:to>
                                        <p:strVal val="visible"/>
                                      </p:to>
                                    </p:set>
                                    <p:animEffect transition="in" filter="fade">
                                      <p:cBhvr>
                                        <p:cTn id="79" dur="1000"/>
                                        <p:tgtEl>
                                          <p:spTgt spid="3">
                                            <p:txEl>
                                              <p:pRg st="25" end="25"/>
                                            </p:txEl>
                                          </p:spTgt>
                                        </p:tgtEl>
                                      </p:cBhvr>
                                    </p:animEffect>
                                    <p:anim calcmode="lin" valueType="num">
                                      <p:cBhvr>
                                        <p:cTn id="80" dur="1000" fill="hold"/>
                                        <p:tgtEl>
                                          <p:spTgt spid="3">
                                            <p:txEl>
                                              <p:pRg st="25" end="25"/>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25" end="25"/>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3">
                                            <p:txEl>
                                              <p:pRg st="28" end="28"/>
                                            </p:txEl>
                                          </p:spTgt>
                                        </p:tgtEl>
                                        <p:attrNameLst>
                                          <p:attrName>style.visibility</p:attrName>
                                        </p:attrNameLst>
                                      </p:cBhvr>
                                      <p:to>
                                        <p:strVal val="visible"/>
                                      </p:to>
                                    </p:set>
                                    <p:animEffect transition="in" filter="fade">
                                      <p:cBhvr>
                                        <p:cTn id="86" dur="1000"/>
                                        <p:tgtEl>
                                          <p:spTgt spid="3">
                                            <p:txEl>
                                              <p:pRg st="28" end="28"/>
                                            </p:txEl>
                                          </p:spTgt>
                                        </p:tgtEl>
                                      </p:cBhvr>
                                    </p:animEffect>
                                    <p:anim calcmode="lin" valueType="num">
                                      <p:cBhvr>
                                        <p:cTn id="87" dur="1000" fill="hold"/>
                                        <p:tgtEl>
                                          <p:spTgt spid="3">
                                            <p:txEl>
                                              <p:pRg st="28" end="28"/>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28" end="28"/>
                                            </p:txEl>
                                          </p:spTgt>
                                        </p:tgtEl>
                                        <p:attrNameLst>
                                          <p:attrName>ppt_y</p:attrName>
                                        </p:attrNameLst>
                                      </p:cBhvr>
                                      <p:tavLst>
                                        <p:tav tm="0">
                                          <p:val>
                                            <p:strVal val="#ppt_y+.1"/>
                                          </p:val>
                                        </p:tav>
                                        <p:tav tm="100000">
                                          <p:val>
                                            <p:strVal val="#ppt_y"/>
                                          </p:val>
                                        </p:tav>
                                      </p:tavLst>
                                    </p:anim>
                                  </p:childTnLst>
                                </p:cTn>
                              </p:par>
                            </p:childTnLst>
                          </p:cTn>
                        </p:par>
                        <p:par>
                          <p:cTn id="89" fill="hold">
                            <p:stCondLst>
                              <p:cond delay="1000"/>
                            </p:stCondLst>
                            <p:childTnLst>
                              <p:par>
                                <p:cTn id="90" presetID="42" presetClass="entr" presetSubtype="0" fill="hold" nodeType="afterEffect">
                                  <p:stCondLst>
                                    <p:cond delay="0"/>
                                  </p:stCondLst>
                                  <p:childTnLst>
                                    <p:set>
                                      <p:cBhvr>
                                        <p:cTn id="91" dur="1" fill="hold">
                                          <p:stCondLst>
                                            <p:cond delay="0"/>
                                          </p:stCondLst>
                                        </p:cTn>
                                        <p:tgtEl>
                                          <p:spTgt spid="3">
                                            <p:txEl>
                                              <p:pRg st="29" end="29"/>
                                            </p:txEl>
                                          </p:spTgt>
                                        </p:tgtEl>
                                        <p:attrNameLst>
                                          <p:attrName>style.visibility</p:attrName>
                                        </p:attrNameLst>
                                      </p:cBhvr>
                                      <p:to>
                                        <p:strVal val="visible"/>
                                      </p:to>
                                    </p:set>
                                    <p:animEffect transition="in" filter="fade">
                                      <p:cBhvr>
                                        <p:cTn id="92" dur="1000"/>
                                        <p:tgtEl>
                                          <p:spTgt spid="3">
                                            <p:txEl>
                                              <p:pRg st="29" end="29"/>
                                            </p:txEl>
                                          </p:spTgt>
                                        </p:tgtEl>
                                      </p:cBhvr>
                                    </p:animEffect>
                                    <p:anim calcmode="lin" valueType="num">
                                      <p:cBhvr>
                                        <p:cTn id="93" dur="1000" fill="hold"/>
                                        <p:tgtEl>
                                          <p:spTgt spid="3">
                                            <p:txEl>
                                              <p:pRg st="29" end="29"/>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29" end="2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D7ED61A5-0787-D000-5E47-3F67CE217E7F}"/>
              </a:ext>
            </a:extLst>
          </p:cNvPr>
          <p:cNvSpPr txBox="1">
            <a:spLocks noChangeArrowheads="1"/>
          </p:cNvSpPr>
          <p:nvPr/>
        </p:nvSpPr>
        <p:spPr bwMode="auto">
          <a:xfrm>
            <a:off x="2429544" y="2395788"/>
            <a:ext cx="1828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50000"/>
              </a:spcBef>
              <a:spcAft>
                <a:spcPct val="0"/>
              </a:spcAft>
              <a:buFontTx/>
              <a:buNone/>
            </a:pPr>
            <a:r>
              <a:rPr lang="es-ES_tradnl" altLang="es-CL" sz="2000">
                <a:solidFill>
                  <a:srgbClr val="000000"/>
                </a:solidFill>
                <a:latin typeface="Arial" panose="020B0604020202020204" pitchFamily="34" charset="0"/>
              </a:rPr>
              <a:t>Observación de las características</a:t>
            </a:r>
            <a:endParaRPr lang="es-ES" altLang="es-CL" sz="2000">
              <a:solidFill>
                <a:srgbClr val="000000"/>
              </a:solidFill>
              <a:latin typeface="Arial" panose="020B0604020202020204" pitchFamily="34" charset="0"/>
            </a:endParaRPr>
          </a:p>
        </p:txBody>
      </p:sp>
      <p:sp>
        <p:nvSpPr>
          <p:cNvPr id="3" name="Line 5">
            <a:extLst>
              <a:ext uri="{FF2B5EF4-FFF2-40B4-BE49-F238E27FC236}">
                <a16:creationId xmlns:a16="http://schemas.microsoft.com/office/drawing/2014/main" id="{078990E0-8F43-19AB-5919-435CD1BD302B}"/>
              </a:ext>
            </a:extLst>
          </p:cNvPr>
          <p:cNvSpPr>
            <a:spLocks noChangeShapeType="1"/>
          </p:cNvSpPr>
          <p:nvPr/>
        </p:nvSpPr>
        <p:spPr bwMode="auto">
          <a:xfrm>
            <a:off x="2048544" y="1709988"/>
            <a:ext cx="76200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s-CL" sz="2000">
              <a:solidFill>
                <a:srgbClr val="000000"/>
              </a:solidFill>
              <a:latin typeface="Arial" panose="020B0604020202020204" pitchFamily="34" charset="0"/>
            </a:endParaRPr>
          </a:p>
        </p:txBody>
      </p:sp>
      <p:sp>
        <p:nvSpPr>
          <p:cNvPr id="4" name="Text Box 6">
            <a:extLst>
              <a:ext uri="{FF2B5EF4-FFF2-40B4-BE49-F238E27FC236}">
                <a16:creationId xmlns:a16="http://schemas.microsoft.com/office/drawing/2014/main" id="{C9E1A28B-7B0A-8D7F-F16B-A339D043A917}"/>
              </a:ext>
            </a:extLst>
          </p:cNvPr>
          <p:cNvSpPr txBox="1">
            <a:spLocks noChangeArrowheads="1"/>
          </p:cNvSpPr>
          <p:nvPr/>
        </p:nvSpPr>
        <p:spPr bwMode="auto">
          <a:xfrm>
            <a:off x="4715544" y="1252788"/>
            <a:ext cx="1752600" cy="3762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s-ES_tradnl" altLang="es-CL" sz="1800" b="0" i="0" u="none" strike="noStrike" kern="0" cap="none" spc="0" normalizeH="0" baseline="0" noProof="0" dirty="0">
                <a:ln>
                  <a:noFill/>
                </a:ln>
                <a:solidFill>
                  <a:srgbClr val="000000"/>
                </a:solidFill>
                <a:effectLst/>
                <a:uLnTx/>
                <a:uFillTx/>
                <a:latin typeface="Arial" panose="020B0604020202020204" pitchFamily="34" charset="0"/>
              </a:rPr>
              <a:t>Resumen</a:t>
            </a:r>
            <a:endParaRPr kumimoji="0" lang="es-ES" altLang="es-CL"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5" name="AutoShape 8">
            <a:extLst>
              <a:ext uri="{FF2B5EF4-FFF2-40B4-BE49-F238E27FC236}">
                <a16:creationId xmlns:a16="http://schemas.microsoft.com/office/drawing/2014/main" id="{014812AB-7F34-A495-6045-2BBDF8E069A7}"/>
              </a:ext>
            </a:extLst>
          </p:cNvPr>
          <p:cNvSpPr>
            <a:spLocks noChangeArrowheads="1"/>
          </p:cNvSpPr>
          <p:nvPr/>
        </p:nvSpPr>
        <p:spPr bwMode="auto">
          <a:xfrm>
            <a:off x="2353344" y="2090988"/>
            <a:ext cx="1981200" cy="1752600"/>
          </a:xfrm>
          <a:prstGeom prst="wedgeRoundRectCallout">
            <a:avLst>
              <a:gd name="adj1" fmla="val 8894"/>
              <a:gd name="adj2" fmla="val 80616"/>
              <a:gd name="adj3" fmla="val 166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s-ES" altLang="es-CL" sz="16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Line 9">
            <a:extLst>
              <a:ext uri="{FF2B5EF4-FFF2-40B4-BE49-F238E27FC236}">
                <a16:creationId xmlns:a16="http://schemas.microsoft.com/office/drawing/2014/main" id="{A0F900C0-EF38-44AA-C304-C63B09E74BB1}"/>
              </a:ext>
            </a:extLst>
          </p:cNvPr>
          <p:cNvSpPr>
            <a:spLocks noChangeShapeType="1"/>
          </p:cNvSpPr>
          <p:nvPr/>
        </p:nvSpPr>
        <p:spPr bwMode="auto">
          <a:xfrm>
            <a:off x="3191544" y="6053388"/>
            <a:ext cx="56388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s-CL" sz="2000">
              <a:solidFill>
                <a:srgbClr val="000000"/>
              </a:solidFill>
              <a:latin typeface="Arial" panose="020B0604020202020204" pitchFamily="34" charset="0"/>
            </a:endParaRPr>
          </a:p>
        </p:txBody>
      </p:sp>
      <p:sp>
        <p:nvSpPr>
          <p:cNvPr id="7" name="Text Box 10">
            <a:extLst>
              <a:ext uri="{FF2B5EF4-FFF2-40B4-BE49-F238E27FC236}">
                <a16:creationId xmlns:a16="http://schemas.microsoft.com/office/drawing/2014/main" id="{F77C65AE-0C99-E62C-17A8-BAFF31C35567}"/>
              </a:ext>
            </a:extLst>
          </p:cNvPr>
          <p:cNvSpPr txBox="1">
            <a:spLocks noChangeArrowheads="1"/>
          </p:cNvSpPr>
          <p:nvPr/>
        </p:nvSpPr>
        <p:spPr bwMode="auto">
          <a:xfrm>
            <a:off x="2505744" y="4376988"/>
            <a:ext cx="1828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50000"/>
              </a:spcBef>
              <a:spcAft>
                <a:spcPct val="0"/>
              </a:spcAft>
              <a:buFontTx/>
              <a:buNone/>
            </a:pPr>
            <a:r>
              <a:rPr lang="es-ES_tradnl" altLang="es-CL" sz="2000">
                <a:solidFill>
                  <a:srgbClr val="000000"/>
                </a:solidFill>
                <a:latin typeface="Arial" panose="020B0604020202020204" pitchFamily="34" charset="0"/>
              </a:rPr>
              <a:t>Medir cada unidad elegida en la población</a:t>
            </a:r>
            <a:endParaRPr lang="es-ES" altLang="es-CL" sz="2000">
              <a:solidFill>
                <a:srgbClr val="000000"/>
              </a:solidFill>
              <a:latin typeface="Arial" panose="020B0604020202020204" pitchFamily="34" charset="0"/>
            </a:endParaRPr>
          </a:p>
        </p:txBody>
      </p:sp>
      <p:sp>
        <p:nvSpPr>
          <p:cNvPr id="8" name="Line 11">
            <a:extLst>
              <a:ext uri="{FF2B5EF4-FFF2-40B4-BE49-F238E27FC236}">
                <a16:creationId xmlns:a16="http://schemas.microsoft.com/office/drawing/2014/main" id="{6B33357F-1306-FC88-DFBF-9943353B9AEA}"/>
              </a:ext>
            </a:extLst>
          </p:cNvPr>
          <p:cNvSpPr>
            <a:spLocks noChangeShapeType="1"/>
          </p:cNvSpPr>
          <p:nvPr/>
        </p:nvSpPr>
        <p:spPr bwMode="auto">
          <a:xfrm flipV="1">
            <a:off x="3191544" y="5748588"/>
            <a:ext cx="0" cy="3048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s-CL" sz="2000">
              <a:solidFill>
                <a:srgbClr val="000000"/>
              </a:solidFill>
              <a:latin typeface="Arial" panose="020B0604020202020204" pitchFamily="34" charset="0"/>
            </a:endParaRPr>
          </a:p>
        </p:txBody>
      </p:sp>
      <p:sp>
        <p:nvSpPr>
          <p:cNvPr id="9" name="Text Box 12">
            <a:extLst>
              <a:ext uri="{FF2B5EF4-FFF2-40B4-BE49-F238E27FC236}">
                <a16:creationId xmlns:a16="http://schemas.microsoft.com/office/drawing/2014/main" id="{8A99A056-EC96-EA66-84E3-C7D17F4DC941}"/>
              </a:ext>
            </a:extLst>
          </p:cNvPr>
          <p:cNvSpPr txBox="1">
            <a:spLocks noChangeArrowheads="1"/>
          </p:cNvSpPr>
          <p:nvPr/>
        </p:nvSpPr>
        <p:spPr bwMode="auto">
          <a:xfrm>
            <a:off x="4791744" y="6129588"/>
            <a:ext cx="1990725" cy="3762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s-ES_tradnl" altLang="es-CL" sz="1800" b="0" i="0" u="none" strike="noStrike" kern="0" cap="none" spc="0" normalizeH="0" baseline="0" noProof="0">
                <a:ln>
                  <a:noFill/>
                </a:ln>
                <a:solidFill>
                  <a:srgbClr val="000000"/>
                </a:solidFill>
                <a:effectLst/>
                <a:uLnTx/>
                <a:uFillTx/>
                <a:latin typeface="Arial" panose="020B0604020202020204" pitchFamily="34" charset="0"/>
              </a:rPr>
              <a:t>¿ Información ?</a:t>
            </a:r>
            <a:endParaRPr kumimoji="0" lang="es-ES" altLang="es-CL"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 name="Rectangle 13">
            <a:extLst>
              <a:ext uri="{FF2B5EF4-FFF2-40B4-BE49-F238E27FC236}">
                <a16:creationId xmlns:a16="http://schemas.microsoft.com/office/drawing/2014/main" id="{9481F747-7AD4-CF5D-F6ED-DE15E025DB89}"/>
              </a:ext>
            </a:extLst>
          </p:cNvPr>
          <p:cNvSpPr>
            <a:spLocks noChangeArrowheads="1"/>
          </p:cNvSpPr>
          <p:nvPr/>
        </p:nvSpPr>
        <p:spPr bwMode="auto">
          <a:xfrm>
            <a:off x="6620544" y="2167188"/>
            <a:ext cx="3352800" cy="3352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alt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 name="Text Box 14">
            <a:extLst>
              <a:ext uri="{FF2B5EF4-FFF2-40B4-BE49-F238E27FC236}">
                <a16:creationId xmlns:a16="http://schemas.microsoft.com/office/drawing/2014/main" id="{5C29EF37-C144-98D6-4654-522BFD61FF99}"/>
              </a:ext>
            </a:extLst>
          </p:cNvPr>
          <p:cNvSpPr txBox="1">
            <a:spLocks noChangeArrowheads="1"/>
          </p:cNvSpPr>
          <p:nvPr/>
        </p:nvSpPr>
        <p:spPr bwMode="auto">
          <a:xfrm>
            <a:off x="7382544" y="2319588"/>
            <a:ext cx="4572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X</a:t>
            </a:r>
            <a:r>
              <a:rPr lang="es-ES_tradnl" altLang="es-CL" sz="1600" baseline="-25000">
                <a:solidFill>
                  <a:srgbClr val="000000"/>
                </a:solidFill>
                <a:latin typeface="Arial" panose="020B0604020202020204" pitchFamily="34" charset="0"/>
              </a:rPr>
              <a:t>1</a:t>
            </a:r>
            <a:endParaRPr lang="es-ES" altLang="es-CL" sz="1600">
              <a:solidFill>
                <a:srgbClr val="000000"/>
              </a:solidFill>
              <a:latin typeface="Arial" panose="020B0604020202020204" pitchFamily="34" charset="0"/>
            </a:endParaRPr>
          </a:p>
        </p:txBody>
      </p:sp>
      <p:sp>
        <p:nvSpPr>
          <p:cNvPr id="12" name="Line 15">
            <a:extLst>
              <a:ext uri="{FF2B5EF4-FFF2-40B4-BE49-F238E27FC236}">
                <a16:creationId xmlns:a16="http://schemas.microsoft.com/office/drawing/2014/main" id="{C725E232-353A-774F-DB39-FDA14839B639}"/>
              </a:ext>
            </a:extLst>
          </p:cNvPr>
          <p:cNvSpPr>
            <a:spLocks noChangeShapeType="1"/>
          </p:cNvSpPr>
          <p:nvPr/>
        </p:nvSpPr>
        <p:spPr bwMode="auto">
          <a:xfrm>
            <a:off x="7230144" y="2167188"/>
            <a:ext cx="0" cy="3352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 name="Line 16">
            <a:extLst>
              <a:ext uri="{FF2B5EF4-FFF2-40B4-BE49-F238E27FC236}">
                <a16:creationId xmlns:a16="http://schemas.microsoft.com/office/drawing/2014/main" id="{1E23CA43-FC98-8D13-7ADC-371A14722970}"/>
              </a:ext>
            </a:extLst>
          </p:cNvPr>
          <p:cNvSpPr>
            <a:spLocks noChangeShapeType="1"/>
          </p:cNvSpPr>
          <p:nvPr/>
        </p:nvSpPr>
        <p:spPr bwMode="auto">
          <a:xfrm>
            <a:off x="6620544" y="2776788"/>
            <a:ext cx="3352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4" name="Text Box 17">
            <a:extLst>
              <a:ext uri="{FF2B5EF4-FFF2-40B4-BE49-F238E27FC236}">
                <a16:creationId xmlns:a16="http://schemas.microsoft.com/office/drawing/2014/main" id="{9CB0A5F8-F16B-4469-D48D-78B8800062F7}"/>
              </a:ext>
            </a:extLst>
          </p:cNvPr>
          <p:cNvSpPr txBox="1">
            <a:spLocks noChangeArrowheads="1"/>
          </p:cNvSpPr>
          <p:nvPr/>
        </p:nvSpPr>
        <p:spPr bwMode="auto">
          <a:xfrm>
            <a:off x="8373144" y="2319588"/>
            <a:ext cx="4572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X</a:t>
            </a:r>
            <a:r>
              <a:rPr lang="es-ES_tradnl" altLang="es-CL" sz="1600" baseline="-25000">
                <a:solidFill>
                  <a:srgbClr val="000000"/>
                </a:solidFill>
                <a:latin typeface="Arial" panose="020B0604020202020204" pitchFamily="34" charset="0"/>
              </a:rPr>
              <a:t>j</a:t>
            </a:r>
            <a:endParaRPr lang="es-ES" altLang="es-CL" sz="1600">
              <a:solidFill>
                <a:srgbClr val="000000"/>
              </a:solidFill>
              <a:latin typeface="Arial" panose="020B0604020202020204" pitchFamily="34" charset="0"/>
            </a:endParaRPr>
          </a:p>
        </p:txBody>
      </p:sp>
      <p:sp>
        <p:nvSpPr>
          <p:cNvPr id="15" name="Text Box 18">
            <a:extLst>
              <a:ext uri="{FF2B5EF4-FFF2-40B4-BE49-F238E27FC236}">
                <a16:creationId xmlns:a16="http://schemas.microsoft.com/office/drawing/2014/main" id="{01677A55-F6BE-DC0B-661C-E1AB6CEB3E99}"/>
              </a:ext>
            </a:extLst>
          </p:cNvPr>
          <p:cNvSpPr txBox="1">
            <a:spLocks noChangeArrowheads="1"/>
          </p:cNvSpPr>
          <p:nvPr/>
        </p:nvSpPr>
        <p:spPr bwMode="auto">
          <a:xfrm>
            <a:off x="9363744" y="2319588"/>
            <a:ext cx="4572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X</a:t>
            </a:r>
            <a:r>
              <a:rPr lang="es-ES_tradnl" altLang="es-CL" sz="1600" baseline="-25000">
                <a:solidFill>
                  <a:srgbClr val="000000"/>
                </a:solidFill>
                <a:latin typeface="Arial" panose="020B0604020202020204" pitchFamily="34" charset="0"/>
              </a:rPr>
              <a:t>p</a:t>
            </a:r>
            <a:endParaRPr lang="es-ES" altLang="es-CL" sz="1600">
              <a:solidFill>
                <a:srgbClr val="000000"/>
              </a:solidFill>
              <a:latin typeface="Arial" panose="020B0604020202020204" pitchFamily="34" charset="0"/>
            </a:endParaRPr>
          </a:p>
        </p:txBody>
      </p:sp>
      <p:sp>
        <p:nvSpPr>
          <p:cNvPr id="16" name="Text Box 19">
            <a:extLst>
              <a:ext uri="{FF2B5EF4-FFF2-40B4-BE49-F238E27FC236}">
                <a16:creationId xmlns:a16="http://schemas.microsoft.com/office/drawing/2014/main" id="{0A8F9E24-A73E-CEB9-9B1C-0B13D43CB108}"/>
              </a:ext>
            </a:extLst>
          </p:cNvPr>
          <p:cNvSpPr txBox="1">
            <a:spLocks noChangeArrowheads="1"/>
          </p:cNvSpPr>
          <p:nvPr/>
        </p:nvSpPr>
        <p:spPr bwMode="auto">
          <a:xfrm>
            <a:off x="6772944" y="292918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1</a:t>
            </a:r>
            <a:endParaRPr lang="es-ES" altLang="es-CL" sz="1600">
              <a:solidFill>
                <a:srgbClr val="000000"/>
              </a:solidFill>
              <a:latin typeface="Arial" panose="020B0604020202020204" pitchFamily="34" charset="0"/>
            </a:endParaRPr>
          </a:p>
        </p:txBody>
      </p:sp>
      <p:sp>
        <p:nvSpPr>
          <p:cNvPr id="17" name="Text Box 21">
            <a:extLst>
              <a:ext uri="{FF2B5EF4-FFF2-40B4-BE49-F238E27FC236}">
                <a16:creationId xmlns:a16="http://schemas.microsoft.com/office/drawing/2014/main" id="{FAAF4057-9822-5995-93AC-2CA823843FAD}"/>
              </a:ext>
            </a:extLst>
          </p:cNvPr>
          <p:cNvSpPr txBox="1">
            <a:spLocks noChangeArrowheads="1"/>
          </p:cNvSpPr>
          <p:nvPr/>
        </p:nvSpPr>
        <p:spPr bwMode="auto">
          <a:xfrm>
            <a:off x="6772944" y="391978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i</a:t>
            </a:r>
            <a:endParaRPr lang="es-ES" altLang="es-CL" sz="1600">
              <a:solidFill>
                <a:srgbClr val="000000"/>
              </a:solidFill>
              <a:latin typeface="Arial" panose="020B0604020202020204" pitchFamily="34" charset="0"/>
            </a:endParaRPr>
          </a:p>
        </p:txBody>
      </p:sp>
      <p:sp>
        <p:nvSpPr>
          <p:cNvPr id="18" name="Text Box 22">
            <a:extLst>
              <a:ext uri="{FF2B5EF4-FFF2-40B4-BE49-F238E27FC236}">
                <a16:creationId xmlns:a16="http://schemas.microsoft.com/office/drawing/2014/main" id="{67F10B74-6D09-361F-5C1C-9FCC7F32B882}"/>
              </a:ext>
            </a:extLst>
          </p:cNvPr>
          <p:cNvSpPr txBox="1">
            <a:spLocks noChangeArrowheads="1"/>
          </p:cNvSpPr>
          <p:nvPr/>
        </p:nvSpPr>
        <p:spPr bwMode="auto">
          <a:xfrm>
            <a:off x="6696744" y="498658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n</a:t>
            </a:r>
            <a:endParaRPr lang="es-ES" altLang="es-CL" sz="1600">
              <a:solidFill>
                <a:srgbClr val="000000"/>
              </a:solidFill>
              <a:latin typeface="Arial" panose="020B0604020202020204" pitchFamily="34" charset="0"/>
            </a:endParaRPr>
          </a:p>
        </p:txBody>
      </p:sp>
      <p:sp>
        <p:nvSpPr>
          <p:cNvPr id="19" name="Text Box 23">
            <a:extLst>
              <a:ext uri="{FF2B5EF4-FFF2-40B4-BE49-F238E27FC236}">
                <a16:creationId xmlns:a16="http://schemas.microsoft.com/office/drawing/2014/main" id="{877D8A78-989D-9541-D578-54A8A346834F}"/>
              </a:ext>
            </a:extLst>
          </p:cNvPr>
          <p:cNvSpPr txBox="1">
            <a:spLocks noChangeArrowheads="1"/>
          </p:cNvSpPr>
          <p:nvPr/>
        </p:nvSpPr>
        <p:spPr bwMode="auto">
          <a:xfrm>
            <a:off x="7839744" y="231958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20" name="Text Box 24">
            <a:extLst>
              <a:ext uri="{FF2B5EF4-FFF2-40B4-BE49-F238E27FC236}">
                <a16:creationId xmlns:a16="http://schemas.microsoft.com/office/drawing/2014/main" id="{5763A4A9-AC20-5351-F263-594F6E33BEC3}"/>
              </a:ext>
            </a:extLst>
          </p:cNvPr>
          <p:cNvSpPr txBox="1">
            <a:spLocks noChangeArrowheads="1"/>
          </p:cNvSpPr>
          <p:nvPr/>
        </p:nvSpPr>
        <p:spPr bwMode="auto">
          <a:xfrm>
            <a:off x="8830344" y="231958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21" name="Text Box 25">
            <a:extLst>
              <a:ext uri="{FF2B5EF4-FFF2-40B4-BE49-F238E27FC236}">
                <a16:creationId xmlns:a16="http://schemas.microsoft.com/office/drawing/2014/main" id="{124D0B03-F0A6-3674-61FD-AEE88D0493A4}"/>
              </a:ext>
            </a:extLst>
          </p:cNvPr>
          <p:cNvSpPr txBox="1">
            <a:spLocks noChangeArrowheads="1"/>
          </p:cNvSpPr>
          <p:nvPr/>
        </p:nvSpPr>
        <p:spPr bwMode="auto">
          <a:xfrm>
            <a:off x="8373144" y="3919788"/>
            <a:ext cx="4572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X</a:t>
            </a:r>
            <a:r>
              <a:rPr lang="es-ES_tradnl" altLang="es-CL" sz="1600" baseline="-25000">
                <a:solidFill>
                  <a:srgbClr val="000000"/>
                </a:solidFill>
                <a:latin typeface="Arial" panose="020B0604020202020204" pitchFamily="34" charset="0"/>
              </a:rPr>
              <a:t>ij</a:t>
            </a:r>
            <a:endParaRPr lang="es-ES" altLang="es-CL" sz="1600">
              <a:solidFill>
                <a:srgbClr val="000000"/>
              </a:solidFill>
              <a:latin typeface="Arial" panose="020B0604020202020204" pitchFamily="34" charset="0"/>
            </a:endParaRPr>
          </a:p>
        </p:txBody>
      </p:sp>
      <p:sp>
        <p:nvSpPr>
          <p:cNvPr id="22" name="Line 26">
            <a:extLst>
              <a:ext uri="{FF2B5EF4-FFF2-40B4-BE49-F238E27FC236}">
                <a16:creationId xmlns:a16="http://schemas.microsoft.com/office/drawing/2014/main" id="{942494E1-075E-11AF-9F26-047A4E5AACAD}"/>
              </a:ext>
            </a:extLst>
          </p:cNvPr>
          <p:cNvSpPr>
            <a:spLocks noChangeShapeType="1"/>
          </p:cNvSpPr>
          <p:nvPr/>
        </p:nvSpPr>
        <p:spPr bwMode="auto">
          <a:xfrm>
            <a:off x="7153944" y="4072188"/>
            <a:ext cx="1143000" cy="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 name="Line 27">
            <a:extLst>
              <a:ext uri="{FF2B5EF4-FFF2-40B4-BE49-F238E27FC236}">
                <a16:creationId xmlns:a16="http://schemas.microsoft.com/office/drawing/2014/main" id="{4093384C-2102-5A05-B091-E7150097E471}"/>
              </a:ext>
            </a:extLst>
          </p:cNvPr>
          <p:cNvSpPr>
            <a:spLocks noChangeShapeType="1"/>
          </p:cNvSpPr>
          <p:nvPr/>
        </p:nvSpPr>
        <p:spPr bwMode="auto">
          <a:xfrm>
            <a:off x="8525544" y="2700588"/>
            <a:ext cx="0" cy="121920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 name="Line 28">
            <a:extLst>
              <a:ext uri="{FF2B5EF4-FFF2-40B4-BE49-F238E27FC236}">
                <a16:creationId xmlns:a16="http://schemas.microsoft.com/office/drawing/2014/main" id="{38DA9776-7C5C-8FF2-9C3D-C682229E70DD}"/>
              </a:ext>
            </a:extLst>
          </p:cNvPr>
          <p:cNvSpPr>
            <a:spLocks noChangeShapeType="1"/>
          </p:cNvSpPr>
          <p:nvPr/>
        </p:nvSpPr>
        <p:spPr bwMode="auto">
          <a:xfrm flipV="1">
            <a:off x="8830344" y="5672388"/>
            <a:ext cx="0" cy="3810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s-CL" sz="2000">
              <a:solidFill>
                <a:srgbClr val="000000"/>
              </a:solidFill>
              <a:latin typeface="Arial" panose="020B0604020202020204" pitchFamily="34" charset="0"/>
            </a:endParaRPr>
          </a:p>
        </p:txBody>
      </p:sp>
      <p:sp>
        <p:nvSpPr>
          <p:cNvPr id="25" name="Line 29">
            <a:extLst>
              <a:ext uri="{FF2B5EF4-FFF2-40B4-BE49-F238E27FC236}">
                <a16:creationId xmlns:a16="http://schemas.microsoft.com/office/drawing/2014/main" id="{DEDE0BBA-7154-3871-0AB3-0AA0D6DF5463}"/>
              </a:ext>
            </a:extLst>
          </p:cNvPr>
          <p:cNvSpPr>
            <a:spLocks noChangeShapeType="1"/>
          </p:cNvSpPr>
          <p:nvPr/>
        </p:nvSpPr>
        <p:spPr bwMode="auto">
          <a:xfrm>
            <a:off x="5553744" y="1557588"/>
            <a:ext cx="0" cy="457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6" name="AutoShape 30">
            <a:extLst>
              <a:ext uri="{FF2B5EF4-FFF2-40B4-BE49-F238E27FC236}">
                <a16:creationId xmlns:a16="http://schemas.microsoft.com/office/drawing/2014/main" id="{97DE01FA-43C9-7035-B372-D7220CC5B8A6}"/>
              </a:ext>
            </a:extLst>
          </p:cNvPr>
          <p:cNvSpPr>
            <a:spLocks noChangeArrowheads="1"/>
          </p:cNvSpPr>
          <p:nvPr/>
        </p:nvSpPr>
        <p:spPr bwMode="auto">
          <a:xfrm>
            <a:off x="5553744" y="3767388"/>
            <a:ext cx="609600" cy="457200"/>
          </a:xfrm>
          <a:prstGeom prst="rightArrow">
            <a:avLst>
              <a:gd name="adj1" fmla="val 50000"/>
              <a:gd name="adj2" fmla="val 33333"/>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alt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7" name="Rectangle 3">
            <a:extLst>
              <a:ext uri="{FF2B5EF4-FFF2-40B4-BE49-F238E27FC236}">
                <a16:creationId xmlns:a16="http://schemas.microsoft.com/office/drawing/2014/main" id="{5468624E-16FC-7C68-C533-8532A9E05A78}"/>
              </a:ext>
            </a:extLst>
          </p:cNvPr>
          <p:cNvSpPr>
            <a:spLocks noChangeArrowheads="1"/>
          </p:cNvSpPr>
          <p:nvPr/>
        </p:nvSpPr>
        <p:spPr bwMode="auto">
          <a:xfrm>
            <a:off x="1511969" y="235201"/>
            <a:ext cx="87360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s-ES_tradnl" altLang="es-CL" sz="2800">
                <a:solidFill>
                  <a:srgbClr val="000000"/>
                </a:solidFill>
                <a:latin typeface="Arial" panose="020B0604020202020204" pitchFamily="34" charset="0"/>
              </a:rPr>
              <a:t>TABLA DE DATOS :   individuos x características (X</a:t>
            </a:r>
            <a:r>
              <a:rPr lang="es-ES_tradnl" altLang="es-CL" sz="2800" baseline="-25000">
                <a:solidFill>
                  <a:srgbClr val="000000"/>
                </a:solidFill>
                <a:latin typeface="Arial" panose="020B0604020202020204" pitchFamily="34" charset="0"/>
              </a:rPr>
              <a:t>i</a:t>
            </a:r>
            <a:r>
              <a:rPr lang="es-ES_tradnl" altLang="es-CL" sz="2800">
                <a:solidFill>
                  <a:srgbClr val="000000"/>
                </a:solidFill>
                <a:latin typeface="Arial" panose="020B0604020202020204" pitchFamily="34" charset="0"/>
              </a:rPr>
              <a:t>)</a:t>
            </a:r>
            <a:endParaRPr lang="es-ES" altLang="es-CL" sz="2800">
              <a:solidFill>
                <a:srgbClr val="000000"/>
              </a:solidFill>
              <a:latin typeface="Arial" panose="020B0604020202020204" pitchFamily="34" charset="0"/>
            </a:endParaRPr>
          </a:p>
        </p:txBody>
      </p:sp>
      <p:sp>
        <p:nvSpPr>
          <p:cNvPr id="28" name="Text Box 6">
            <a:extLst>
              <a:ext uri="{FF2B5EF4-FFF2-40B4-BE49-F238E27FC236}">
                <a16:creationId xmlns:a16="http://schemas.microsoft.com/office/drawing/2014/main" id="{79DEEC4D-5397-CF7D-3644-45EFB72871FC}"/>
              </a:ext>
            </a:extLst>
          </p:cNvPr>
          <p:cNvSpPr txBox="1">
            <a:spLocks noChangeArrowheads="1"/>
          </p:cNvSpPr>
          <p:nvPr/>
        </p:nvSpPr>
        <p:spPr bwMode="auto">
          <a:xfrm>
            <a:off x="7444889" y="1779260"/>
            <a:ext cx="1752600" cy="3762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s-ES_tradnl" altLang="es-CL" sz="1800" b="0" i="0" u="none" strike="noStrike" kern="0" cap="none" spc="0" normalizeH="0" baseline="0" noProof="0" dirty="0">
                <a:ln>
                  <a:noFill/>
                </a:ln>
                <a:solidFill>
                  <a:srgbClr val="000000"/>
                </a:solidFill>
                <a:effectLst/>
                <a:uLnTx/>
                <a:uFillTx/>
                <a:latin typeface="Arial" panose="020B0604020202020204" pitchFamily="34" charset="0"/>
              </a:rPr>
              <a:t>Variables </a:t>
            </a:r>
            <a:endParaRPr kumimoji="0" lang="es-ES" altLang="es-CL"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9" name="Text Box 6">
            <a:extLst>
              <a:ext uri="{FF2B5EF4-FFF2-40B4-BE49-F238E27FC236}">
                <a16:creationId xmlns:a16="http://schemas.microsoft.com/office/drawing/2014/main" id="{90323AEB-860A-B657-1BF5-84B102393FA3}"/>
              </a:ext>
            </a:extLst>
          </p:cNvPr>
          <p:cNvSpPr txBox="1">
            <a:spLocks noChangeArrowheads="1"/>
          </p:cNvSpPr>
          <p:nvPr/>
        </p:nvSpPr>
        <p:spPr bwMode="auto">
          <a:xfrm rot="16200000">
            <a:off x="5238553" y="3802025"/>
            <a:ext cx="2180557" cy="36933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s-ES_tradnl" altLang="es-CL" sz="1800" b="0" i="0" u="none" strike="noStrike" kern="0" cap="none" spc="0" normalizeH="0" baseline="0" noProof="0" dirty="0">
                <a:ln>
                  <a:noFill/>
                </a:ln>
                <a:solidFill>
                  <a:srgbClr val="000000"/>
                </a:solidFill>
                <a:effectLst/>
                <a:uLnTx/>
                <a:uFillTx/>
                <a:latin typeface="Arial" panose="020B0604020202020204" pitchFamily="34" charset="0"/>
              </a:rPr>
              <a:t>Casos o  individuos</a:t>
            </a:r>
            <a:endParaRPr kumimoji="0" lang="es-ES" altLang="es-CL" sz="1800" b="0" i="0" u="none" strike="noStrike" kern="0" cap="none" spc="0" normalizeH="0" baseline="0" noProof="0" dirty="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1716926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C5FD1C6-7D50-A26C-FD7D-DEB275A474EA}"/>
              </a:ext>
            </a:extLst>
          </p:cNvPr>
          <p:cNvSpPr>
            <a:spLocks noGrp="1" noChangeArrowheads="1"/>
          </p:cNvSpPr>
          <p:nvPr>
            <p:ph type="title"/>
          </p:nvPr>
        </p:nvSpPr>
        <p:spPr>
          <a:xfrm>
            <a:off x="1571769" y="426605"/>
            <a:ext cx="8815387" cy="739775"/>
          </a:xfrm>
          <a:noFill/>
        </p:spPr>
        <p:txBody>
          <a:bodyPr lIns="98736" tIns="49368" rIns="98736" bIns="49368"/>
          <a:lstStyle/>
          <a:p>
            <a:pPr algn="ctr" eaLnBrk="1" hangingPunct="1"/>
            <a:r>
              <a:rPr lang="es-ES" altLang="es-CL" sz="3200" b="1" dirty="0">
                <a:latin typeface="Arial" panose="020B0604020202020204" pitchFamily="34" charset="0"/>
              </a:rPr>
              <a:t>Presentación ordenada de datos</a:t>
            </a:r>
          </a:p>
        </p:txBody>
      </p:sp>
      <p:graphicFrame>
        <p:nvGraphicFramePr>
          <p:cNvPr id="3" name="Object 5">
            <a:extLst>
              <a:ext uri="{FF2B5EF4-FFF2-40B4-BE49-F238E27FC236}">
                <a16:creationId xmlns:a16="http://schemas.microsoft.com/office/drawing/2014/main" id="{B7502420-A885-C977-7B7C-662A3BD2D951}"/>
              </a:ext>
            </a:extLst>
          </p:cNvPr>
          <p:cNvGraphicFramePr>
            <a:graphicFrameLocks noChangeAspect="1"/>
          </p:cNvGraphicFramePr>
          <p:nvPr/>
        </p:nvGraphicFramePr>
        <p:xfrm>
          <a:off x="7259781" y="1212418"/>
          <a:ext cx="3038475" cy="2741612"/>
        </p:xfrm>
        <a:graphic>
          <a:graphicData uri="http://schemas.openxmlformats.org/presentationml/2006/ole">
            <mc:AlternateContent xmlns:mc="http://schemas.openxmlformats.org/markup-compatibility/2006">
              <mc:Choice xmlns:v="urn:schemas-microsoft-com:vml" Requires="v">
                <p:oleObj name="Gráfico" r:id="rId2" imgW="2952902" imgH="2295449" progId="Excel.Chart.8">
                  <p:embed/>
                </p:oleObj>
              </mc:Choice>
              <mc:Fallback>
                <p:oleObj name="Gráfico" r:id="rId2" imgW="2952902" imgH="2295449" progId="Excel.Chart.8">
                  <p:embed/>
                  <p:pic>
                    <p:nvPicPr>
                      <p:cNvPr id="3" name="Object 5">
                        <a:extLst>
                          <a:ext uri="{FF2B5EF4-FFF2-40B4-BE49-F238E27FC236}">
                            <a16:creationId xmlns:a16="http://schemas.microsoft.com/office/drawing/2014/main" id="{B7502420-A885-C977-7B7C-662A3BD2D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9781" y="1212418"/>
                        <a:ext cx="3038475"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Group 6">
            <a:extLst>
              <a:ext uri="{FF2B5EF4-FFF2-40B4-BE49-F238E27FC236}">
                <a16:creationId xmlns:a16="http://schemas.microsoft.com/office/drawing/2014/main" id="{1CBFC64F-FE43-5E9B-AE2D-F944ACE6082B}"/>
              </a:ext>
            </a:extLst>
          </p:cNvPr>
          <p:cNvGraphicFramePr>
            <a:graphicFrameLocks noGrp="1"/>
          </p:cNvGraphicFramePr>
          <p:nvPr/>
        </p:nvGraphicFramePr>
        <p:xfrm>
          <a:off x="1643206" y="1723593"/>
          <a:ext cx="2170113" cy="1866900"/>
        </p:xfrm>
        <a:graphic>
          <a:graphicData uri="http://schemas.openxmlformats.org/drawingml/2006/table">
            <a:tbl>
              <a:tblPr/>
              <a:tblGrid>
                <a:gridCol w="1292225">
                  <a:extLst>
                    <a:ext uri="{9D8B030D-6E8A-4147-A177-3AD203B41FA5}">
                      <a16:colId xmlns:a16="http://schemas.microsoft.com/office/drawing/2014/main" val="20000"/>
                    </a:ext>
                  </a:extLst>
                </a:gridCol>
                <a:gridCol w="877888">
                  <a:extLst>
                    <a:ext uri="{9D8B030D-6E8A-4147-A177-3AD203B41FA5}">
                      <a16:colId xmlns:a16="http://schemas.microsoft.com/office/drawing/2014/main" val="20001"/>
                    </a:ext>
                  </a:extLst>
                </a:gridCol>
              </a:tblGrid>
              <a:tr h="431800">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Times New Roman" pitchFamily="18" charset="0"/>
                        </a:rPr>
                        <a:t>Género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Times New Roman" pitchFamily="18" charset="0"/>
                        </a:rPr>
                        <a:t>Frec.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717550">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Times New Roman" pitchFamily="18" charset="0"/>
                        </a:rPr>
                        <a:t>Hombre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rgbClr val="0066FF"/>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7550">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Times New Roman" pitchFamily="18" charset="0"/>
                        </a:rPr>
                        <a:t>Mujer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rgbClr val="0066FF"/>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AutoShape 22">
            <a:extLst>
              <a:ext uri="{FF2B5EF4-FFF2-40B4-BE49-F238E27FC236}">
                <a16:creationId xmlns:a16="http://schemas.microsoft.com/office/drawing/2014/main" id="{97B1BB59-F0E6-519E-4E5D-AC72B9A5E032}"/>
              </a:ext>
            </a:extLst>
          </p:cNvPr>
          <p:cNvSpPr>
            <a:spLocks noChangeArrowheads="1"/>
          </p:cNvSpPr>
          <p:nvPr/>
        </p:nvSpPr>
        <p:spPr bwMode="auto">
          <a:xfrm>
            <a:off x="4522931" y="3668280"/>
            <a:ext cx="2232025" cy="576263"/>
          </a:xfrm>
          <a:prstGeom prst="leftRightArrow">
            <a:avLst>
              <a:gd name="adj1" fmla="val 50000"/>
              <a:gd name="adj2" fmla="val 77465"/>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graphicFrame>
        <p:nvGraphicFramePr>
          <p:cNvPr id="6" name="Object 23">
            <a:extLst>
              <a:ext uri="{FF2B5EF4-FFF2-40B4-BE49-F238E27FC236}">
                <a16:creationId xmlns:a16="http://schemas.microsoft.com/office/drawing/2014/main" id="{10F225F8-EF21-0338-ABC3-8E288F8679DA}"/>
              </a:ext>
            </a:extLst>
          </p:cNvPr>
          <p:cNvGraphicFramePr>
            <a:graphicFrameLocks noChangeAspect="1"/>
          </p:cNvGraphicFramePr>
          <p:nvPr/>
        </p:nvGraphicFramePr>
        <p:xfrm>
          <a:off x="4811856" y="1866468"/>
          <a:ext cx="1674813" cy="1658937"/>
        </p:xfrm>
        <a:graphic>
          <a:graphicData uri="http://schemas.openxmlformats.org/presentationml/2006/ole">
            <mc:AlternateContent xmlns:mc="http://schemas.openxmlformats.org/markup-compatibility/2006">
              <mc:Choice xmlns:v="urn:schemas-microsoft-com:vml" Requires="v">
                <p:oleObj name="Imagen de mapa de bits" r:id="rId4" imgW="2209524" imgH="1886213" progId="Paint.Picture">
                  <p:embed/>
                </p:oleObj>
              </mc:Choice>
              <mc:Fallback>
                <p:oleObj name="Imagen de mapa de bits" r:id="rId4" imgW="2209524" imgH="1886213" progId="Paint.Picture">
                  <p:embed/>
                  <p:pic>
                    <p:nvPicPr>
                      <p:cNvPr id="6" name="Object 23">
                        <a:extLst>
                          <a:ext uri="{FF2B5EF4-FFF2-40B4-BE49-F238E27FC236}">
                            <a16:creationId xmlns:a16="http://schemas.microsoft.com/office/drawing/2014/main" id="{10F225F8-EF21-0338-ABC3-8E288F8679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1856" y="1866468"/>
                        <a:ext cx="1674813"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4">
            <a:extLst>
              <a:ext uri="{FF2B5EF4-FFF2-40B4-BE49-F238E27FC236}">
                <a16:creationId xmlns:a16="http://schemas.microsoft.com/office/drawing/2014/main" id="{4A903641-5E9D-5E8E-394B-42577C46F688}"/>
              </a:ext>
            </a:extLst>
          </p:cNvPr>
          <p:cNvSpPr>
            <a:spLocks noChangeArrowheads="1"/>
          </p:cNvSpPr>
          <p:nvPr/>
        </p:nvSpPr>
        <p:spPr bwMode="auto">
          <a:xfrm>
            <a:off x="1643206" y="4963680"/>
            <a:ext cx="8677275"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36" tIns="49368" rIns="98736" bIns="4936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lnSpc>
                <a:spcPct val="80000"/>
              </a:lnSpc>
            </a:pPr>
            <a:r>
              <a:rPr lang="es-ES" altLang="es-CL" sz="2400">
                <a:latin typeface="Arial" panose="020B0604020202020204" pitchFamily="34" charset="0"/>
              </a:rPr>
              <a:t>Las tablas de frecuencias y las representaciones gráficas son dos maneras </a:t>
            </a:r>
            <a:r>
              <a:rPr lang="es-ES" altLang="es-CL" sz="2400" b="1" i="1">
                <a:latin typeface="Arial" panose="020B0604020202020204" pitchFamily="34" charset="0"/>
              </a:rPr>
              <a:t>equivalentes</a:t>
            </a:r>
            <a:r>
              <a:rPr lang="es-ES" altLang="es-CL" sz="2400">
                <a:latin typeface="Arial" panose="020B0604020202020204" pitchFamily="34" charset="0"/>
              </a:rPr>
              <a:t> de presentar la información. Las dos exponen ordenadamente la información recogida en una muestra.</a:t>
            </a:r>
          </a:p>
        </p:txBody>
      </p:sp>
    </p:spTree>
    <p:extLst>
      <p:ext uri="{BB962C8B-B14F-4D97-AF65-F5344CB8AC3E}">
        <p14:creationId xmlns:p14="http://schemas.microsoft.com/office/powerpoint/2010/main" val="29616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9"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0" fill="hold"/>
                                        <p:tgtEl>
                                          <p:spTgt spid="5"/>
                                        </p:tgtEl>
                                        <p:attrNameLst>
                                          <p:attrName>ppt_w</p:attrName>
                                        </p:attrNameLst>
                                      </p:cBhvr>
                                      <p:tavLst>
                                        <p:tav tm="0" fmla="#ppt_w*sin(2.5*pi*$)">
                                          <p:val>
                                            <p:fltVal val="0"/>
                                          </p:val>
                                        </p:tav>
                                        <p:tav tm="100000">
                                          <p:val>
                                            <p:fltVal val="1"/>
                                          </p:val>
                                        </p:tav>
                                      </p:tavLst>
                                    </p:anim>
                                    <p:anim calcmode="lin" valueType="num">
                                      <p:cBhvr>
                                        <p:cTn id="20" dur="5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
            <a:extLst>
              <a:ext uri="{FF2B5EF4-FFF2-40B4-BE49-F238E27FC236}">
                <a16:creationId xmlns:a16="http://schemas.microsoft.com/office/drawing/2014/main" id="{9E57FE43-1E3E-8B20-3AA8-98907E66DA32}"/>
              </a:ext>
            </a:extLst>
          </p:cNvPr>
          <p:cNvGraphicFramePr>
            <a:graphicFrameLocks noGrp="1"/>
          </p:cNvGraphicFramePr>
          <p:nvPr/>
        </p:nvGraphicFramePr>
        <p:xfrm>
          <a:off x="3179618" y="2379519"/>
          <a:ext cx="4519148" cy="3507428"/>
        </p:xfrm>
        <a:graphic>
          <a:graphicData uri="http://schemas.openxmlformats.org/drawingml/2006/table">
            <a:tbl>
              <a:tblPr/>
              <a:tblGrid>
                <a:gridCol w="2172968">
                  <a:extLst>
                    <a:ext uri="{9D8B030D-6E8A-4147-A177-3AD203B41FA5}">
                      <a16:colId xmlns:a16="http://schemas.microsoft.com/office/drawing/2014/main" val="20000"/>
                    </a:ext>
                  </a:extLst>
                </a:gridCol>
                <a:gridCol w="952349">
                  <a:extLst>
                    <a:ext uri="{9D8B030D-6E8A-4147-A177-3AD203B41FA5}">
                      <a16:colId xmlns:a16="http://schemas.microsoft.com/office/drawing/2014/main" val="20001"/>
                    </a:ext>
                  </a:extLst>
                </a:gridCol>
                <a:gridCol w="1393831">
                  <a:extLst>
                    <a:ext uri="{9D8B030D-6E8A-4147-A177-3AD203B41FA5}">
                      <a16:colId xmlns:a16="http://schemas.microsoft.com/office/drawing/2014/main" val="20003"/>
                    </a:ext>
                  </a:extLst>
                </a:gridCol>
              </a:tblGrid>
              <a:tr h="736529">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Variable/</a:t>
                      </a: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Características</a:t>
                      </a: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1"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i</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1"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i</a:t>
                      </a: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537717">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Atributo  1</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f</a:t>
                      </a:r>
                      <a:r>
                        <a:rPr kumimoji="0" lang="es-ES_tradnl" sz="1800" b="0" i="0" u="none" strike="noStrike" cap="none" normalizeH="0" baseline="-25000" dirty="0">
                          <a:ln>
                            <a:noFill/>
                          </a:ln>
                          <a:solidFill>
                            <a:srgbClr val="000000"/>
                          </a:solidFill>
                          <a:effectLst/>
                          <a:latin typeface="Arial" pitchFamily="34" charset="0"/>
                          <a:ea typeface="Arial Unicode MS" pitchFamily="34" charset="-128"/>
                          <a:cs typeface="Times New Roman" pitchFamily="18" charset="0"/>
                        </a:rPr>
                        <a:t>1 </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1"/>
                  </a:ext>
                </a:extLst>
              </a:tr>
              <a:tr h="537717">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Atributo  2</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f</a:t>
                      </a:r>
                      <a:r>
                        <a:rPr kumimoji="0" lang="es-ES_tradnl" sz="1800" b="0" i="0" u="none" strike="noStrike" cap="none" normalizeH="0" baseline="-25000" dirty="0">
                          <a:ln>
                            <a:noFill/>
                          </a:ln>
                          <a:solidFill>
                            <a:srgbClr val="000000"/>
                          </a:solidFill>
                          <a:effectLst/>
                          <a:latin typeface="Arial" pitchFamily="34" charset="0"/>
                          <a:ea typeface="Arial Unicode MS" pitchFamily="34" charset="-128"/>
                          <a:cs typeface="Times New Roman" pitchFamily="18" charset="0"/>
                        </a:rPr>
                        <a:t>2 </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n</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2"/>
                  </a:ext>
                </a:extLst>
              </a:tr>
              <a:tr h="474334">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3"/>
                  </a:ext>
                </a:extLst>
              </a:tr>
              <a:tr h="537717">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Atributo  n</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k</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k</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25000" dirty="0" err="1">
                          <a:ln>
                            <a:noFill/>
                          </a:ln>
                          <a:solidFill>
                            <a:srgbClr val="000000"/>
                          </a:solidFill>
                          <a:effectLst/>
                          <a:latin typeface="Arial" pitchFamily="34" charset="0"/>
                          <a:ea typeface="Arial Unicode MS" pitchFamily="34" charset="-128"/>
                          <a:cs typeface="Times New Roman" pitchFamily="18" charset="0"/>
                        </a:rPr>
                        <a:t>n</a:t>
                      </a:r>
                      <a:r>
                        <a:rPr kumimoji="0" lang="es-ES_tradnl" sz="1800" b="0" i="0" u="none" strike="noStrike" cap="none" normalizeH="0" baseline="-25000" dirty="0">
                          <a:ln>
                            <a:noFill/>
                          </a:ln>
                          <a:solidFill>
                            <a:srgbClr val="000000"/>
                          </a:solidFill>
                          <a:effectLst/>
                          <a:latin typeface="Arial" pitchFamily="34" charset="0"/>
                          <a:ea typeface="Arial Unicode MS" pitchFamily="34" charset="-128"/>
                          <a:cs typeface="Times New Roman" pitchFamily="18" charset="0"/>
                        </a:rPr>
                        <a:t> </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n</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4"/>
                  </a:ext>
                </a:extLst>
              </a:tr>
              <a:tr h="592918">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Total</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100%</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Rectangle 103">
            <a:extLst>
              <a:ext uri="{FF2B5EF4-FFF2-40B4-BE49-F238E27FC236}">
                <a16:creationId xmlns:a16="http://schemas.microsoft.com/office/drawing/2014/main" id="{FDE7B6B9-97E7-ABB7-9FB7-FF5DD8E5C25D}"/>
              </a:ext>
            </a:extLst>
          </p:cNvPr>
          <p:cNvSpPr>
            <a:spLocks noChangeArrowheads="1"/>
          </p:cNvSpPr>
          <p:nvPr/>
        </p:nvSpPr>
        <p:spPr bwMode="auto">
          <a:xfrm>
            <a:off x="1919644" y="967468"/>
            <a:ext cx="83026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2400" dirty="0">
                <a:solidFill>
                  <a:srgbClr val="000000"/>
                </a:solidFill>
                <a:latin typeface="Century Gothic" pitchFamily="34" charset="0"/>
              </a:rPr>
              <a:t>Tablas de Distribución de frecuencia</a:t>
            </a:r>
            <a:br>
              <a:rPr lang="es-ES_tradnl" sz="2400" dirty="0">
                <a:solidFill>
                  <a:srgbClr val="000000"/>
                </a:solidFill>
                <a:latin typeface="Century Gothic" pitchFamily="34" charset="0"/>
              </a:rPr>
            </a:br>
            <a:r>
              <a:rPr lang="es-CL" sz="2400" dirty="0">
                <a:solidFill>
                  <a:srgbClr val="000000"/>
                </a:solidFill>
                <a:latin typeface="Century Gothic" pitchFamily="34" charset="0"/>
              </a:rPr>
              <a:t>Para una variable cualitativa</a:t>
            </a:r>
          </a:p>
        </p:txBody>
      </p:sp>
      <p:sp>
        <p:nvSpPr>
          <p:cNvPr id="4" name="Text Box 104">
            <a:extLst>
              <a:ext uri="{FF2B5EF4-FFF2-40B4-BE49-F238E27FC236}">
                <a16:creationId xmlns:a16="http://schemas.microsoft.com/office/drawing/2014/main" id="{0B53613F-63F2-9439-05C7-1E24607765D3}"/>
              </a:ext>
            </a:extLst>
          </p:cNvPr>
          <p:cNvSpPr txBox="1">
            <a:spLocks noChangeArrowheads="1"/>
          </p:cNvSpPr>
          <p:nvPr/>
        </p:nvSpPr>
        <p:spPr bwMode="auto">
          <a:xfrm>
            <a:off x="7978123" y="4005512"/>
            <a:ext cx="2049104" cy="694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9pPr>
          </a:lstStyle>
          <a:p>
            <a:pPr algn="ctr">
              <a:spcBef>
                <a:spcPts val="1188"/>
              </a:spcBef>
            </a:pPr>
            <a:r>
              <a:rPr lang="es-CL" sz="1900" b="1" dirty="0"/>
              <a:t>hi</a:t>
            </a:r>
            <a:r>
              <a:rPr lang="es-CL" sz="1900" dirty="0"/>
              <a:t>: Frecuencias relativas </a:t>
            </a:r>
            <a:r>
              <a:rPr kumimoji="0" lang="es-ES_tradnl" sz="20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endParaRPr lang="es-CL" sz="1900" dirty="0"/>
          </a:p>
        </p:txBody>
      </p:sp>
      <p:sp>
        <p:nvSpPr>
          <p:cNvPr id="5" name="Text Box 104">
            <a:extLst>
              <a:ext uri="{FF2B5EF4-FFF2-40B4-BE49-F238E27FC236}">
                <a16:creationId xmlns:a16="http://schemas.microsoft.com/office/drawing/2014/main" id="{81F087D8-0F81-8529-8694-3BE0066C6B46}"/>
              </a:ext>
            </a:extLst>
          </p:cNvPr>
          <p:cNvSpPr txBox="1">
            <a:spLocks noChangeArrowheads="1"/>
          </p:cNvSpPr>
          <p:nvPr/>
        </p:nvSpPr>
        <p:spPr bwMode="auto">
          <a:xfrm>
            <a:off x="1672936" y="1664095"/>
            <a:ext cx="1797628"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9pPr>
          </a:lstStyle>
          <a:p>
            <a:pPr algn="ctr">
              <a:spcBef>
                <a:spcPts val="1188"/>
              </a:spcBef>
            </a:pPr>
            <a:r>
              <a:rPr lang="es-CL" sz="1900" b="1" dirty="0"/>
              <a:t>X</a:t>
            </a:r>
            <a:r>
              <a:rPr lang="es-CL" sz="1900" dirty="0"/>
              <a:t>: Variables Cualitativas</a:t>
            </a:r>
          </a:p>
        </p:txBody>
      </p:sp>
      <p:sp>
        <p:nvSpPr>
          <p:cNvPr id="6" name="Text Box 104">
            <a:extLst>
              <a:ext uri="{FF2B5EF4-FFF2-40B4-BE49-F238E27FC236}">
                <a16:creationId xmlns:a16="http://schemas.microsoft.com/office/drawing/2014/main" id="{03C948A9-2F2B-EF90-8EF6-5E0362B7CEE7}"/>
              </a:ext>
            </a:extLst>
          </p:cNvPr>
          <p:cNvSpPr txBox="1">
            <a:spLocks noChangeArrowheads="1"/>
          </p:cNvSpPr>
          <p:nvPr/>
        </p:nvSpPr>
        <p:spPr bwMode="auto">
          <a:xfrm>
            <a:off x="7974658" y="3087648"/>
            <a:ext cx="2083742"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9pPr>
          </a:lstStyle>
          <a:p>
            <a:pPr algn="ctr">
              <a:spcBef>
                <a:spcPts val="1188"/>
              </a:spcBef>
            </a:pPr>
            <a:r>
              <a:rPr lang="es-CL" sz="1900" b="1" dirty="0"/>
              <a:t>fi</a:t>
            </a:r>
            <a:r>
              <a:rPr lang="es-CL" sz="1900" dirty="0"/>
              <a:t>:  Frecuencias absolutas</a:t>
            </a:r>
          </a:p>
        </p:txBody>
      </p:sp>
    </p:spTree>
    <p:extLst>
      <p:ext uri="{BB962C8B-B14F-4D97-AF65-F5344CB8AC3E}">
        <p14:creationId xmlns:p14="http://schemas.microsoft.com/office/powerpoint/2010/main" val="730592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
            <a:extLst>
              <a:ext uri="{FF2B5EF4-FFF2-40B4-BE49-F238E27FC236}">
                <a16:creationId xmlns:a16="http://schemas.microsoft.com/office/drawing/2014/main" id="{9E57FE43-1E3E-8B20-3AA8-98907E66DA32}"/>
              </a:ext>
            </a:extLst>
          </p:cNvPr>
          <p:cNvGraphicFramePr>
            <a:graphicFrameLocks noGrp="1"/>
          </p:cNvGraphicFramePr>
          <p:nvPr/>
        </p:nvGraphicFramePr>
        <p:xfrm>
          <a:off x="1548245" y="2426381"/>
          <a:ext cx="5850082" cy="2706564"/>
        </p:xfrm>
        <a:graphic>
          <a:graphicData uri="http://schemas.openxmlformats.org/drawingml/2006/table">
            <a:tbl>
              <a:tblPr/>
              <a:tblGrid>
                <a:gridCol w="924791">
                  <a:extLst>
                    <a:ext uri="{9D8B030D-6E8A-4147-A177-3AD203B41FA5}">
                      <a16:colId xmlns:a16="http://schemas.microsoft.com/office/drawing/2014/main" val="20000"/>
                    </a:ext>
                  </a:extLst>
                </a:gridCol>
                <a:gridCol w="872837">
                  <a:extLst>
                    <a:ext uri="{9D8B030D-6E8A-4147-A177-3AD203B41FA5}">
                      <a16:colId xmlns:a16="http://schemas.microsoft.com/office/drawing/2014/main" val="20001"/>
                    </a:ext>
                  </a:extLst>
                </a:gridCol>
                <a:gridCol w="1506682">
                  <a:extLst>
                    <a:ext uri="{9D8B030D-6E8A-4147-A177-3AD203B41FA5}">
                      <a16:colId xmlns:a16="http://schemas.microsoft.com/office/drawing/2014/main" val="20002"/>
                    </a:ext>
                  </a:extLst>
                </a:gridCol>
                <a:gridCol w="1301103">
                  <a:extLst>
                    <a:ext uri="{9D8B030D-6E8A-4147-A177-3AD203B41FA5}">
                      <a16:colId xmlns:a16="http://schemas.microsoft.com/office/drawing/2014/main" val="20003"/>
                    </a:ext>
                  </a:extLst>
                </a:gridCol>
                <a:gridCol w="1244669">
                  <a:extLst>
                    <a:ext uri="{9D8B030D-6E8A-4147-A177-3AD203B41FA5}">
                      <a16:colId xmlns:a16="http://schemas.microsoft.com/office/drawing/2014/main" val="20004"/>
                    </a:ext>
                  </a:extLst>
                </a:gridCol>
              </a:tblGrid>
              <a:tr h="41751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Xi</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1"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i</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1"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1"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i</a:t>
                      </a: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1"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i</a:t>
                      </a: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1751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endPar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endParaRPr>
                    </a:p>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25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endPar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1"/>
                  </a:ext>
                </a:extLst>
              </a:tr>
              <a:tr h="41751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p>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25000" dirty="0">
                          <a:ln>
                            <a:noFill/>
                          </a:ln>
                          <a:solidFill>
                            <a:srgbClr val="000000"/>
                          </a:solidFill>
                          <a:effectLst/>
                          <a:latin typeface="Arial" pitchFamily="34" charset="0"/>
                          <a:ea typeface="Arial Unicode MS" pitchFamily="34" charset="-128"/>
                          <a:cs typeface="Times New Roman" pitchFamily="18" charset="0"/>
                        </a:rPr>
                        <a:t>2</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/n</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2"/>
                  </a:ext>
                </a:extLst>
              </a:tr>
              <a:tr h="368300">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3"/>
                  </a:ext>
                </a:extLst>
              </a:tr>
              <a:tr h="41751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n</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k</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k</a:t>
                      </a:r>
                      <a:r>
                        <a:rPr kumimoji="0" lang="es-ES_tradnl" sz="17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r>
                        <a:rPr kumimoji="0" lang="es-ES_tradnl" sz="16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6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6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6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r>
                        <a:rPr kumimoji="0" lang="es-ES_tradnl" sz="16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r>
                        <a:rPr kumimoji="0" lang="es-ES_tradnl" sz="17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k</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25000" dirty="0" err="1">
                          <a:ln>
                            <a:noFill/>
                          </a:ln>
                          <a:solidFill>
                            <a:srgbClr val="000000"/>
                          </a:solidFill>
                          <a:effectLst/>
                          <a:latin typeface="Arial" pitchFamily="34" charset="0"/>
                          <a:ea typeface="Arial Unicode MS" pitchFamily="34" charset="-128"/>
                          <a:cs typeface="Times New Roman" pitchFamily="18" charset="0"/>
                        </a:rPr>
                        <a:t>n</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/n</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k</a:t>
                      </a:r>
                      <a:r>
                        <a:rPr kumimoji="0" lang="es-ES_tradnl" sz="17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r>
                        <a:rPr kumimoji="0" lang="es-ES_tradnl" sz="17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100%</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4"/>
                  </a:ext>
                </a:extLst>
              </a:tr>
              <a:tr h="460375">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Total</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s-CL"/>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100%</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s-CL" dirty="0"/>
                    </a:p>
                  </a:txBody>
                  <a:tcPr anchor="ctr" horzOverflow="overflow">
                    <a:lnL w="12600" cap="flat" cmpd="sng" algn="ctr">
                      <a:solidFill>
                        <a:srgbClr val="000000"/>
                      </a:solidFill>
                      <a:prstDash val="solid"/>
                      <a:round/>
                      <a:headEnd type="none" w="med" len="med"/>
                      <a:tailEnd type="none" w="med" len="med"/>
                    </a:lnL>
                    <a:lnR cap="flat">
                      <a:noFill/>
                    </a:lnR>
                    <a:lnT w="126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Rectangle 103">
            <a:extLst>
              <a:ext uri="{FF2B5EF4-FFF2-40B4-BE49-F238E27FC236}">
                <a16:creationId xmlns:a16="http://schemas.microsoft.com/office/drawing/2014/main" id="{FDE7B6B9-97E7-ABB7-9FB7-FF5DD8E5C25D}"/>
              </a:ext>
            </a:extLst>
          </p:cNvPr>
          <p:cNvSpPr>
            <a:spLocks noChangeArrowheads="1"/>
          </p:cNvSpPr>
          <p:nvPr/>
        </p:nvSpPr>
        <p:spPr bwMode="auto">
          <a:xfrm>
            <a:off x="1919644" y="967468"/>
            <a:ext cx="83026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2800" dirty="0">
                <a:solidFill>
                  <a:srgbClr val="000000"/>
                </a:solidFill>
                <a:latin typeface="Century Gothic" pitchFamily="34" charset="0"/>
              </a:rPr>
              <a:t>Tablas de Distribución de frecuencia</a:t>
            </a:r>
            <a:br>
              <a:rPr lang="es-ES_tradnl" sz="2800" dirty="0">
                <a:solidFill>
                  <a:srgbClr val="000000"/>
                </a:solidFill>
                <a:latin typeface="Century Gothic" pitchFamily="34" charset="0"/>
              </a:rPr>
            </a:br>
            <a:r>
              <a:rPr lang="es-CL" dirty="0">
                <a:solidFill>
                  <a:srgbClr val="000000"/>
                </a:solidFill>
                <a:latin typeface="Century Gothic" pitchFamily="34" charset="0"/>
              </a:rPr>
              <a:t>Para una variable discreta</a:t>
            </a:r>
          </a:p>
        </p:txBody>
      </p:sp>
      <p:sp>
        <p:nvSpPr>
          <p:cNvPr id="4" name="Text Box 104">
            <a:extLst>
              <a:ext uri="{FF2B5EF4-FFF2-40B4-BE49-F238E27FC236}">
                <a16:creationId xmlns:a16="http://schemas.microsoft.com/office/drawing/2014/main" id="{0B53613F-63F2-9439-05C7-1E24607765D3}"/>
              </a:ext>
            </a:extLst>
          </p:cNvPr>
          <p:cNvSpPr txBox="1">
            <a:spLocks noChangeArrowheads="1"/>
          </p:cNvSpPr>
          <p:nvPr/>
        </p:nvSpPr>
        <p:spPr bwMode="auto">
          <a:xfrm>
            <a:off x="7437794" y="2353356"/>
            <a:ext cx="3189288" cy="2756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9pPr>
          </a:lstStyle>
          <a:p>
            <a:pPr>
              <a:spcBef>
                <a:spcPts val="1188"/>
              </a:spcBef>
            </a:pPr>
            <a:r>
              <a:rPr lang="es-CL" sz="1900" b="1" dirty="0"/>
              <a:t>X</a:t>
            </a:r>
            <a:r>
              <a:rPr lang="es-CL" sz="1900" dirty="0"/>
              <a:t>: Variable Cualitativa</a:t>
            </a:r>
          </a:p>
          <a:p>
            <a:pPr>
              <a:spcBef>
                <a:spcPts val="1188"/>
              </a:spcBef>
            </a:pPr>
            <a:r>
              <a:rPr lang="es-CL" sz="1900" b="1" dirty="0"/>
              <a:t>fi</a:t>
            </a:r>
            <a:r>
              <a:rPr lang="es-CL" sz="1900" dirty="0"/>
              <a:t>:  Frecuencias absoluta</a:t>
            </a:r>
          </a:p>
          <a:p>
            <a:pPr>
              <a:spcBef>
                <a:spcPts val="1188"/>
              </a:spcBef>
            </a:pPr>
            <a:r>
              <a:rPr lang="es-CL" sz="1900" b="1" dirty="0"/>
              <a:t>hi</a:t>
            </a:r>
            <a:r>
              <a:rPr lang="es-CL" sz="1900" dirty="0"/>
              <a:t>: Frecuencias relativa</a:t>
            </a:r>
          </a:p>
          <a:p>
            <a:pPr>
              <a:spcBef>
                <a:spcPts val="1188"/>
              </a:spcBef>
            </a:pPr>
            <a:r>
              <a:rPr lang="es-CL" sz="1900" b="1" dirty="0"/>
              <a:t>Fi</a:t>
            </a:r>
            <a:r>
              <a:rPr lang="es-CL" sz="1900" dirty="0"/>
              <a:t>: Frecuencias absoluta acumuladas</a:t>
            </a:r>
          </a:p>
          <a:p>
            <a:pPr>
              <a:spcBef>
                <a:spcPts val="1188"/>
              </a:spcBef>
            </a:pPr>
            <a:r>
              <a:rPr lang="es-CL" sz="1900" b="1" dirty="0"/>
              <a:t>Hi</a:t>
            </a:r>
            <a:r>
              <a:rPr lang="es-CL" sz="1900" dirty="0"/>
              <a:t>: Frecuencias relativas acumulada</a:t>
            </a:r>
          </a:p>
        </p:txBody>
      </p:sp>
    </p:spTree>
    <p:extLst>
      <p:ext uri="{BB962C8B-B14F-4D97-AF65-F5344CB8AC3E}">
        <p14:creationId xmlns:p14="http://schemas.microsoft.com/office/powerpoint/2010/main" val="2058662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
            <a:extLst>
              <a:ext uri="{FF2B5EF4-FFF2-40B4-BE49-F238E27FC236}">
                <a16:creationId xmlns:a16="http://schemas.microsoft.com/office/drawing/2014/main" id="{3D70EAB8-E280-B2BB-EAEB-0BA89317C37B}"/>
              </a:ext>
            </a:extLst>
          </p:cNvPr>
          <p:cNvGraphicFramePr>
            <a:graphicFrameLocks noGrp="1"/>
          </p:cNvGraphicFramePr>
          <p:nvPr/>
        </p:nvGraphicFramePr>
        <p:xfrm>
          <a:off x="922915" y="1727923"/>
          <a:ext cx="6848475" cy="3619121"/>
        </p:xfrm>
        <a:graphic>
          <a:graphicData uri="http://schemas.openxmlformats.org/drawingml/2006/table">
            <a:tbl>
              <a:tblPr/>
              <a:tblGrid>
                <a:gridCol w="1506537">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1087438">
                  <a:extLst>
                    <a:ext uri="{9D8B030D-6E8A-4147-A177-3AD203B41FA5}">
                      <a16:colId xmlns:a16="http://schemas.microsoft.com/office/drawing/2014/main" val="20002"/>
                    </a:ext>
                  </a:extLst>
                </a:gridCol>
                <a:gridCol w="1087437">
                  <a:extLst>
                    <a:ext uri="{9D8B030D-6E8A-4147-A177-3AD203B41FA5}">
                      <a16:colId xmlns:a16="http://schemas.microsoft.com/office/drawing/2014/main" val="20003"/>
                    </a:ext>
                  </a:extLst>
                </a:gridCol>
                <a:gridCol w="1087438">
                  <a:extLst>
                    <a:ext uri="{9D8B030D-6E8A-4147-A177-3AD203B41FA5}">
                      <a16:colId xmlns:a16="http://schemas.microsoft.com/office/drawing/2014/main" val="20004"/>
                    </a:ext>
                  </a:extLst>
                </a:gridCol>
                <a:gridCol w="1222375">
                  <a:extLst>
                    <a:ext uri="{9D8B030D-6E8A-4147-A177-3AD203B41FA5}">
                      <a16:colId xmlns:a16="http://schemas.microsoft.com/office/drawing/2014/main" val="20005"/>
                    </a:ext>
                  </a:extLst>
                </a:gridCol>
              </a:tblGrid>
              <a:tr h="638175">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i-1’ </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 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i</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2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Marca de clase</a:t>
                      </a:r>
                      <a:endParaRPr kumimoji="0" lang="es-ES_tradnl" sz="12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1"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1"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1"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a:t>
                      </a: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 (%)</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1"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a:t>
                      </a: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 (%)</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77838">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0</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 </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 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1"/>
                  </a:ext>
                </a:extLst>
              </a:tr>
              <a:tr h="479425">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 </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 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2</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2"/>
                  </a:ext>
                </a:extLst>
              </a:tr>
              <a:tr h="479425">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3"/>
                  </a:ext>
                </a:extLst>
              </a:tr>
              <a:tr h="844550">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k-1’ </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k</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k</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k</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k</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3</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3</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100</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4"/>
                  </a:ext>
                </a:extLst>
              </a:tr>
              <a:tr h="681038">
                <a:tc>
                  <a:txBody>
                    <a:bodyPr/>
                    <a:lstStyle/>
                    <a:p>
                      <a:pPr marL="0" marR="0" lvl="0" indent="0" algn="l" defTabSz="449263" rtl="0" eaLnBrk="1" fontAlgn="base" latinLnBrk="0" hangingPunct="1">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CL" sz="2800" b="0" i="0" u="none" strike="noStrike" cap="none" normalizeH="0" baseline="0">
                          <a:ln>
                            <a:noFill/>
                          </a:ln>
                          <a:solidFill>
                            <a:srgbClr val="000000"/>
                          </a:solidFill>
                          <a:effectLst/>
                          <a:latin typeface="Arial" pitchFamily="34" charset="0"/>
                          <a:ea typeface="Arial Unicode MS" pitchFamily="34" charset="-128"/>
                          <a:cs typeface="Arial Unicode MS" pitchFamily="34" charset="-128"/>
                        </a:rPr>
                        <a:t>Total</a:t>
                      </a:r>
                    </a:p>
                  </a:txBody>
                  <a:tcPr marT="2469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s-CL"/>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C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s-CL"/>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100%</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s-CL" dirty="0"/>
                    </a:p>
                  </a:txBody>
                  <a:tcPr anchor="ctr" horzOverflow="overflow">
                    <a:lnL w="12600" cap="flat" cmpd="sng" algn="ctr">
                      <a:solidFill>
                        <a:srgbClr val="000000"/>
                      </a:solidFill>
                      <a:prstDash val="solid"/>
                      <a:round/>
                      <a:headEnd type="none" w="med" len="med"/>
                      <a:tailEnd type="none" w="med" len="med"/>
                    </a:lnL>
                    <a:lnR cap="flat">
                      <a:noFill/>
                    </a:lnR>
                    <a:lnT w="126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Rectangle 122">
            <a:extLst>
              <a:ext uri="{FF2B5EF4-FFF2-40B4-BE49-F238E27FC236}">
                <a16:creationId xmlns:a16="http://schemas.microsoft.com/office/drawing/2014/main" id="{6E442634-21EF-D00B-E2B8-8680B9492783}"/>
              </a:ext>
            </a:extLst>
          </p:cNvPr>
          <p:cNvSpPr>
            <a:spLocks noChangeArrowheads="1"/>
          </p:cNvSpPr>
          <p:nvPr/>
        </p:nvSpPr>
        <p:spPr bwMode="auto">
          <a:xfrm>
            <a:off x="2002560" y="584489"/>
            <a:ext cx="83026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2800" dirty="0">
                <a:solidFill>
                  <a:srgbClr val="000000"/>
                </a:solidFill>
                <a:latin typeface="Century Gothic" pitchFamily="34" charset="0"/>
              </a:rPr>
              <a:t>Tablas de Distribución de frecuencia</a:t>
            </a:r>
            <a:br>
              <a:rPr lang="es-ES_tradnl" sz="2800" dirty="0">
                <a:solidFill>
                  <a:srgbClr val="000000"/>
                </a:solidFill>
                <a:latin typeface="Century Gothic" pitchFamily="34" charset="0"/>
              </a:rPr>
            </a:br>
            <a:r>
              <a:rPr lang="es-CL" dirty="0">
                <a:solidFill>
                  <a:srgbClr val="000000"/>
                </a:solidFill>
                <a:latin typeface="Century Gothic" pitchFamily="34" charset="0"/>
              </a:rPr>
              <a:t>Para una variable Cuantitativa continua</a:t>
            </a:r>
          </a:p>
        </p:txBody>
      </p:sp>
      <p:sp>
        <p:nvSpPr>
          <p:cNvPr id="4" name="Text Box 123">
            <a:extLst>
              <a:ext uri="{FF2B5EF4-FFF2-40B4-BE49-F238E27FC236}">
                <a16:creationId xmlns:a16="http://schemas.microsoft.com/office/drawing/2014/main" id="{D2B6B69C-ECB4-06B5-C177-B231BA141EB3}"/>
              </a:ext>
            </a:extLst>
          </p:cNvPr>
          <p:cNvSpPr txBox="1">
            <a:spLocks noChangeArrowheads="1"/>
          </p:cNvSpPr>
          <p:nvPr/>
        </p:nvSpPr>
        <p:spPr bwMode="auto">
          <a:xfrm>
            <a:off x="8016299" y="2465244"/>
            <a:ext cx="3891683" cy="123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9pPr>
          </a:lstStyle>
          <a:p>
            <a:pPr>
              <a:spcBef>
                <a:spcPts val="1188"/>
              </a:spcBef>
            </a:pPr>
            <a:r>
              <a:rPr lang="es-CL" sz="1600" b="1" dirty="0"/>
              <a:t>X</a:t>
            </a:r>
            <a:r>
              <a:rPr lang="es-CL" sz="1600" dirty="0"/>
              <a:t>:  Variable Continua en intervalos </a:t>
            </a:r>
          </a:p>
          <a:p>
            <a:pPr>
              <a:spcBef>
                <a:spcPts val="1188"/>
              </a:spcBef>
            </a:pPr>
            <a:endParaRPr lang="es-CL" sz="1600" dirty="0"/>
          </a:p>
          <a:p>
            <a:r>
              <a:rPr lang="es-ES_tradnl" sz="1600" b="1" dirty="0"/>
              <a:t>xi: </a:t>
            </a:r>
            <a:r>
              <a:rPr lang="es-ES_tradnl" sz="1600" dirty="0"/>
              <a:t>Marca de clase (valor representativo (promedio) de la clase o del intervalo)</a:t>
            </a:r>
          </a:p>
        </p:txBody>
      </p:sp>
    </p:spTree>
    <p:extLst>
      <p:ext uri="{BB962C8B-B14F-4D97-AF65-F5344CB8AC3E}">
        <p14:creationId xmlns:p14="http://schemas.microsoft.com/office/powerpoint/2010/main" val="2169534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9BB63B48-7393-E4E8-9A28-4F5566B6200D}"/>
              </a:ext>
            </a:extLst>
          </p:cNvPr>
          <p:cNvSpPr txBox="1">
            <a:spLocks noChangeArrowheads="1"/>
          </p:cNvSpPr>
          <p:nvPr/>
        </p:nvSpPr>
        <p:spPr>
          <a:xfrm>
            <a:off x="1083398" y="1500332"/>
            <a:ext cx="3816350" cy="5041900"/>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1800">
                <a:latin typeface="Arial" panose="020B0604020202020204" pitchFamily="34" charset="0"/>
              </a:rPr>
              <a:t>¿Cuántos individuos tienen menos de 2 hijos?</a:t>
            </a:r>
          </a:p>
          <a:p>
            <a:pPr lvl="1">
              <a:lnSpc>
                <a:spcPct val="80000"/>
              </a:lnSpc>
              <a:buFont typeface="Wingdings" panose="05000000000000000000" pitchFamily="2" charset="2"/>
              <a:buChar char="Ø"/>
            </a:pPr>
            <a:r>
              <a:rPr lang="es-ES" altLang="es-CL" sz="1800">
                <a:latin typeface="Arial" panose="020B0604020202020204" pitchFamily="34" charset="0"/>
              </a:rPr>
              <a:t>frecuencia indiv. sin hijos </a:t>
            </a:r>
            <a:br>
              <a:rPr lang="es-ES" altLang="es-CL" sz="1800">
                <a:latin typeface="Arial" panose="020B0604020202020204" pitchFamily="34" charset="0"/>
              </a:rPr>
            </a:br>
            <a:r>
              <a:rPr lang="es-ES" altLang="es-CL" sz="1800">
                <a:latin typeface="Arial" panose="020B0604020202020204" pitchFamily="34" charset="0"/>
              </a:rPr>
              <a:t>+ </a:t>
            </a:r>
            <a:br>
              <a:rPr lang="es-ES" altLang="es-CL" sz="1800">
                <a:latin typeface="Arial" panose="020B0604020202020204" pitchFamily="34" charset="0"/>
              </a:rPr>
            </a:br>
            <a:r>
              <a:rPr lang="es-ES" altLang="es-CL" sz="1800">
                <a:latin typeface="Arial" panose="020B0604020202020204" pitchFamily="34" charset="0"/>
              </a:rPr>
              <a:t>frecuencia indiv. con 1 hijo </a:t>
            </a:r>
            <a:br>
              <a:rPr lang="es-ES" altLang="es-CL" sz="1800">
                <a:latin typeface="Arial" panose="020B0604020202020204" pitchFamily="34" charset="0"/>
              </a:rPr>
            </a:br>
            <a:r>
              <a:rPr lang="es-ES" altLang="es-CL" sz="1800">
                <a:latin typeface="Arial" panose="020B0604020202020204" pitchFamily="34" charset="0"/>
              </a:rPr>
              <a:t>= 419 + 255</a:t>
            </a:r>
            <a:br>
              <a:rPr lang="es-ES" altLang="es-CL" sz="1800">
                <a:latin typeface="Arial" panose="020B0604020202020204" pitchFamily="34" charset="0"/>
              </a:rPr>
            </a:br>
            <a:r>
              <a:rPr lang="es-ES" altLang="es-CL" sz="1800">
                <a:latin typeface="Arial" panose="020B0604020202020204" pitchFamily="34" charset="0"/>
              </a:rPr>
              <a:t>= 674 individuos</a:t>
            </a:r>
          </a:p>
          <a:p>
            <a:pPr>
              <a:lnSpc>
                <a:spcPct val="80000"/>
              </a:lnSpc>
            </a:pPr>
            <a:endParaRPr lang="es-ES" altLang="es-CL" sz="1800">
              <a:latin typeface="Arial" panose="020B0604020202020204" pitchFamily="34" charset="0"/>
            </a:endParaRPr>
          </a:p>
          <a:p>
            <a:pPr>
              <a:lnSpc>
                <a:spcPct val="80000"/>
              </a:lnSpc>
            </a:pPr>
            <a:r>
              <a:rPr lang="es-ES" altLang="es-CL" sz="1800">
                <a:latin typeface="Arial" panose="020B0604020202020204" pitchFamily="34" charset="0"/>
              </a:rPr>
              <a:t>¿Qué porcentaje de individuos tiene 6 hijos o menos?</a:t>
            </a:r>
          </a:p>
          <a:p>
            <a:pPr lvl="1">
              <a:lnSpc>
                <a:spcPct val="80000"/>
              </a:lnSpc>
              <a:buFont typeface="Wingdings" panose="05000000000000000000" pitchFamily="2" charset="2"/>
              <a:buChar char="Ø"/>
            </a:pPr>
            <a:r>
              <a:rPr lang="es-ES" altLang="es-CL" sz="1800">
                <a:latin typeface="Arial" panose="020B0604020202020204" pitchFamily="34" charset="0"/>
              </a:rPr>
              <a:t>97,3%</a:t>
            </a:r>
          </a:p>
          <a:p>
            <a:pPr lvl="1">
              <a:lnSpc>
                <a:spcPct val="80000"/>
              </a:lnSpc>
            </a:pPr>
            <a:endParaRPr lang="es-ES" altLang="es-CL" sz="1800">
              <a:latin typeface="Arial" panose="020B0604020202020204" pitchFamily="34" charset="0"/>
            </a:endParaRPr>
          </a:p>
          <a:p>
            <a:pPr>
              <a:lnSpc>
                <a:spcPct val="80000"/>
              </a:lnSpc>
            </a:pPr>
            <a:r>
              <a:rPr lang="es-ES" altLang="es-CL" sz="1800">
                <a:latin typeface="Arial" panose="020B0604020202020204" pitchFamily="34" charset="0"/>
              </a:rPr>
              <a:t>¿Qué cantidad de hijos es tal que al menos el 50% de la población tiene una cantidad inferior o igual?</a:t>
            </a:r>
          </a:p>
          <a:p>
            <a:pPr lvl="1">
              <a:lnSpc>
                <a:spcPct val="80000"/>
              </a:lnSpc>
              <a:buFont typeface="Wingdings" panose="05000000000000000000" pitchFamily="2" charset="2"/>
              <a:buChar char="Ø"/>
            </a:pPr>
            <a:r>
              <a:rPr lang="es-ES" altLang="es-CL" sz="1800">
                <a:latin typeface="Arial" panose="020B0604020202020204" pitchFamily="34" charset="0"/>
              </a:rPr>
              <a:t>2 hijos</a:t>
            </a:r>
          </a:p>
          <a:p>
            <a:pPr lvl="1">
              <a:lnSpc>
                <a:spcPct val="80000"/>
              </a:lnSpc>
            </a:pPr>
            <a:endParaRPr lang="es-ES" altLang="es-CL" sz="1800">
              <a:latin typeface="Arial" panose="020B0604020202020204" pitchFamily="34" charset="0"/>
            </a:endParaRPr>
          </a:p>
        </p:txBody>
      </p:sp>
      <p:pic>
        <p:nvPicPr>
          <p:cNvPr id="3" name="Picture 27">
            <a:extLst>
              <a:ext uri="{FF2B5EF4-FFF2-40B4-BE49-F238E27FC236}">
                <a16:creationId xmlns:a16="http://schemas.microsoft.com/office/drawing/2014/main" id="{9189FF3F-5CBB-C0C1-205A-33A8DBA86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673" y="1428895"/>
            <a:ext cx="5240337"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28">
            <a:extLst>
              <a:ext uri="{FF2B5EF4-FFF2-40B4-BE49-F238E27FC236}">
                <a16:creationId xmlns:a16="http://schemas.microsoft.com/office/drawing/2014/main" id="{D0EABD49-0453-D5C1-F157-2C9224013651}"/>
              </a:ext>
            </a:extLst>
          </p:cNvPr>
          <p:cNvSpPr>
            <a:spLocks noChangeArrowheads="1"/>
          </p:cNvSpPr>
          <p:nvPr/>
        </p:nvSpPr>
        <p:spPr bwMode="auto">
          <a:xfrm>
            <a:off x="5331548" y="2508395"/>
            <a:ext cx="360362" cy="2279650"/>
          </a:xfrm>
          <a:prstGeom prst="ellipse">
            <a:avLst/>
          </a:prstGeom>
          <a:solidFill>
            <a:srgbClr val="339933">
              <a:alpha val="30196"/>
            </a:srgbClr>
          </a:solidFill>
          <a:ln w="3175" cap="rnd">
            <a:solidFill>
              <a:schemeClr val="tx1"/>
            </a:solidFill>
            <a:prstDash val="sysDot"/>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5" name="Oval 29">
            <a:extLst>
              <a:ext uri="{FF2B5EF4-FFF2-40B4-BE49-F238E27FC236}">
                <a16:creationId xmlns:a16="http://schemas.microsoft.com/office/drawing/2014/main" id="{91340D58-47DA-83EB-D1F4-A76D2268973B}"/>
              </a:ext>
            </a:extLst>
          </p:cNvPr>
          <p:cNvSpPr>
            <a:spLocks noChangeArrowheads="1"/>
          </p:cNvSpPr>
          <p:nvPr/>
        </p:nvSpPr>
        <p:spPr bwMode="auto">
          <a:xfrm>
            <a:off x="5331548" y="3157682"/>
            <a:ext cx="360362" cy="360363"/>
          </a:xfrm>
          <a:prstGeom prst="ellipse">
            <a:avLst/>
          </a:prstGeom>
          <a:solidFill>
            <a:srgbClr val="CC3300">
              <a:alpha val="30196"/>
            </a:srgbClr>
          </a:solidFill>
          <a:ln w="3175" cap="rnd">
            <a:solidFill>
              <a:schemeClr val="tx1"/>
            </a:solidFill>
            <a:prstDash val="sysDot"/>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6" name="Oval 30">
            <a:extLst>
              <a:ext uri="{FF2B5EF4-FFF2-40B4-BE49-F238E27FC236}">
                <a16:creationId xmlns:a16="http://schemas.microsoft.com/office/drawing/2014/main" id="{2B03B87C-44D0-715B-2F8C-7ED21BC6D69C}"/>
              </a:ext>
            </a:extLst>
          </p:cNvPr>
          <p:cNvSpPr>
            <a:spLocks noChangeArrowheads="1"/>
          </p:cNvSpPr>
          <p:nvPr/>
        </p:nvSpPr>
        <p:spPr bwMode="auto">
          <a:xfrm>
            <a:off x="5331548" y="2581420"/>
            <a:ext cx="288925" cy="576262"/>
          </a:xfrm>
          <a:prstGeom prst="ellipse">
            <a:avLst/>
          </a:prstGeom>
          <a:solidFill>
            <a:schemeClr val="accent1">
              <a:alpha val="30196"/>
            </a:schemeClr>
          </a:solidFill>
          <a:ln w="3175" cap="rnd">
            <a:solidFill>
              <a:schemeClr val="tx1"/>
            </a:solidFill>
            <a:prstDash val="sysDot"/>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7" name="Line 32">
            <a:extLst>
              <a:ext uri="{FF2B5EF4-FFF2-40B4-BE49-F238E27FC236}">
                <a16:creationId xmlns:a16="http://schemas.microsoft.com/office/drawing/2014/main" id="{EB94AFAE-623C-71A1-F99C-1E08A01AD4FF}"/>
              </a:ext>
            </a:extLst>
          </p:cNvPr>
          <p:cNvSpPr>
            <a:spLocks noChangeShapeType="1"/>
          </p:cNvSpPr>
          <p:nvPr/>
        </p:nvSpPr>
        <p:spPr bwMode="auto">
          <a:xfrm>
            <a:off x="5691910" y="2868757"/>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8" name="Rectangle 33">
            <a:extLst>
              <a:ext uri="{FF2B5EF4-FFF2-40B4-BE49-F238E27FC236}">
                <a16:creationId xmlns:a16="http://schemas.microsoft.com/office/drawing/2014/main" id="{197D1069-F61C-4AD9-9128-DC6CB19233BA}"/>
              </a:ext>
            </a:extLst>
          </p:cNvPr>
          <p:cNvSpPr>
            <a:spLocks noChangeArrowheads="1"/>
          </p:cNvSpPr>
          <p:nvPr/>
        </p:nvSpPr>
        <p:spPr bwMode="auto">
          <a:xfrm>
            <a:off x="6699973" y="2581420"/>
            <a:ext cx="503237" cy="576262"/>
          </a:xfrm>
          <a:prstGeom prst="rect">
            <a:avLst/>
          </a:prstGeom>
          <a:solidFill>
            <a:schemeClr val="accent1">
              <a:alpha val="30196"/>
            </a:schemeClr>
          </a:solidFill>
          <a:ln w="3175" cap="rnd">
            <a:solidFill>
              <a:schemeClr val="tx1"/>
            </a:solidFill>
            <a:prstDash val="sysDot"/>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9" name="Line 34">
            <a:extLst>
              <a:ext uri="{FF2B5EF4-FFF2-40B4-BE49-F238E27FC236}">
                <a16:creationId xmlns:a16="http://schemas.microsoft.com/office/drawing/2014/main" id="{85FA201F-6E91-8E0C-02F3-24D374061FF9}"/>
              </a:ext>
            </a:extLst>
          </p:cNvPr>
          <p:cNvSpPr>
            <a:spLocks noChangeShapeType="1"/>
          </p:cNvSpPr>
          <p:nvPr/>
        </p:nvSpPr>
        <p:spPr bwMode="auto">
          <a:xfrm flipH="1">
            <a:off x="5763348" y="3373582"/>
            <a:ext cx="3168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10" name="Rectangle 35">
            <a:extLst>
              <a:ext uri="{FF2B5EF4-FFF2-40B4-BE49-F238E27FC236}">
                <a16:creationId xmlns:a16="http://schemas.microsoft.com/office/drawing/2014/main" id="{ABC036E0-35E9-10B2-47D5-077D544D880B}"/>
              </a:ext>
            </a:extLst>
          </p:cNvPr>
          <p:cNvSpPr>
            <a:spLocks noChangeArrowheads="1"/>
          </p:cNvSpPr>
          <p:nvPr/>
        </p:nvSpPr>
        <p:spPr bwMode="auto">
          <a:xfrm>
            <a:off x="8695460" y="3157682"/>
            <a:ext cx="1352550" cy="360363"/>
          </a:xfrm>
          <a:prstGeom prst="rect">
            <a:avLst/>
          </a:prstGeom>
          <a:solidFill>
            <a:srgbClr val="CC3300">
              <a:alpha val="30196"/>
            </a:srgbClr>
          </a:solidFill>
          <a:ln w="3175" cap="rnd">
            <a:solidFill>
              <a:schemeClr val="tx1"/>
            </a:solidFill>
            <a:prstDash val="sysDot"/>
            <a:miter lim="800000"/>
            <a:headEnd/>
            <a:tailEnd/>
          </a:ln>
        </p:spPr>
        <p:txBody>
          <a:bodyPr wrap="none" anchor="ctr"/>
          <a:lstStyle>
            <a:lvl1pPr defTabSz="987425">
              <a:spcBef>
                <a:spcPct val="20000"/>
              </a:spcBef>
              <a:buChar char="•"/>
              <a:defRPr sz="3200">
                <a:solidFill>
                  <a:schemeClr val="tx1"/>
                </a:solidFill>
                <a:latin typeface="Times New Roman" panose="02020603050405020304" pitchFamily="18" charset="0"/>
              </a:defRPr>
            </a:lvl1pPr>
            <a:lvl2pPr marL="742950" indent="-285750" defTabSz="987425">
              <a:spcBef>
                <a:spcPct val="20000"/>
              </a:spcBef>
              <a:buChar char="–"/>
              <a:defRPr sz="2800">
                <a:solidFill>
                  <a:schemeClr val="tx1"/>
                </a:solidFill>
                <a:latin typeface="Times New Roman" panose="02020603050405020304" pitchFamily="18" charset="0"/>
              </a:defRPr>
            </a:lvl2pPr>
            <a:lvl3pPr marL="1143000" indent="-228600" defTabSz="987425">
              <a:spcBef>
                <a:spcPct val="20000"/>
              </a:spcBef>
              <a:buChar char="•"/>
              <a:defRPr sz="2400">
                <a:solidFill>
                  <a:schemeClr val="tx1"/>
                </a:solidFill>
                <a:latin typeface="Times New Roman" panose="02020603050405020304" pitchFamily="18" charset="0"/>
              </a:defRPr>
            </a:lvl3pPr>
            <a:lvl4pPr marL="1600200" indent="-228600" defTabSz="987425">
              <a:spcBef>
                <a:spcPct val="20000"/>
              </a:spcBef>
              <a:buChar char="–"/>
              <a:defRPr sz="2000">
                <a:solidFill>
                  <a:schemeClr val="tx1"/>
                </a:solidFill>
                <a:latin typeface="Times New Roman" panose="02020603050405020304" pitchFamily="18" charset="0"/>
              </a:defRPr>
            </a:lvl4pPr>
            <a:lvl5pPr marL="2057400" indent="-228600" defTabSz="987425">
              <a:spcBef>
                <a:spcPct val="20000"/>
              </a:spcBef>
              <a:buChar char="»"/>
              <a:defRPr sz="2000">
                <a:solidFill>
                  <a:schemeClr val="tx1"/>
                </a:solidFill>
                <a:latin typeface="Times New Roman" panose="02020603050405020304" pitchFamily="18" charset="0"/>
              </a:defRPr>
            </a:lvl5pPr>
            <a:lvl6pPr marL="25146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CL" sz="1900">
                <a:latin typeface="Arial" panose="020B0604020202020204" pitchFamily="34" charset="0"/>
              </a:rPr>
              <a:t>            </a:t>
            </a:r>
            <a:r>
              <a:rPr lang="es-ES" altLang="es-CL" sz="1400" b="1">
                <a:latin typeface="Arial" panose="020B0604020202020204" pitchFamily="34" charset="0"/>
              </a:rPr>
              <a:t>≥50%</a:t>
            </a:r>
          </a:p>
        </p:txBody>
      </p:sp>
      <p:sp>
        <p:nvSpPr>
          <p:cNvPr id="11" name="Rectangle 36">
            <a:extLst>
              <a:ext uri="{FF2B5EF4-FFF2-40B4-BE49-F238E27FC236}">
                <a16:creationId xmlns:a16="http://schemas.microsoft.com/office/drawing/2014/main" id="{580E06FF-0B3F-9727-F4FC-982DA6637B98}"/>
              </a:ext>
            </a:extLst>
          </p:cNvPr>
          <p:cNvSpPr>
            <a:spLocks noChangeArrowheads="1"/>
          </p:cNvSpPr>
          <p:nvPr/>
        </p:nvSpPr>
        <p:spPr bwMode="auto">
          <a:xfrm>
            <a:off x="7781060" y="2652857"/>
            <a:ext cx="720725" cy="2160588"/>
          </a:xfrm>
          <a:prstGeom prst="rect">
            <a:avLst/>
          </a:prstGeom>
          <a:solidFill>
            <a:srgbClr val="339933">
              <a:alpha val="30196"/>
            </a:srgbClr>
          </a:solidFill>
          <a:ln w="3175" cap="rnd">
            <a:solidFill>
              <a:schemeClr val="tx1"/>
            </a:solidFill>
            <a:prstDash val="sysDot"/>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12" name="Line 37">
            <a:extLst>
              <a:ext uri="{FF2B5EF4-FFF2-40B4-BE49-F238E27FC236}">
                <a16:creationId xmlns:a16="http://schemas.microsoft.com/office/drawing/2014/main" id="{956A346F-4CCB-7A6C-551E-45D15D7F5C60}"/>
              </a:ext>
            </a:extLst>
          </p:cNvPr>
          <p:cNvSpPr>
            <a:spLocks noChangeShapeType="1"/>
          </p:cNvSpPr>
          <p:nvPr/>
        </p:nvSpPr>
        <p:spPr bwMode="auto">
          <a:xfrm>
            <a:off x="5763348" y="4526107"/>
            <a:ext cx="19446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13" name="Rectangle 38">
            <a:extLst>
              <a:ext uri="{FF2B5EF4-FFF2-40B4-BE49-F238E27FC236}">
                <a16:creationId xmlns:a16="http://schemas.microsoft.com/office/drawing/2014/main" id="{F7C1305F-283D-DB82-EF20-122C4B76A2A9}"/>
              </a:ext>
            </a:extLst>
          </p:cNvPr>
          <p:cNvSpPr>
            <a:spLocks noChangeArrowheads="1"/>
          </p:cNvSpPr>
          <p:nvPr/>
        </p:nvSpPr>
        <p:spPr bwMode="auto">
          <a:xfrm>
            <a:off x="8860560" y="4453082"/>
            <a:ext cx="720725" cy="287338"/>
          </a:xfrm>
          <a:prstGeom prst="rect">
            <a:avLst/>
          </a:prstGeom>
          <a:solidFill>
            <a:srgbClr val="339933">
              <a:alpha val="30196"/>
            </a:srgbClr>
          </a:solidFill>
          <a:ln w="3175" cap="rnd">
            <a:solidFill>
              <a:schemeClr val="tx1"/>
            </a:solidFill>
            <a:prstDash val="sysDot"/>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14" name="Rectangle 39">
            <a:extLst>
              <a:ext uri="{FF2B5EF4-FFF2-40B4-BE49-F238E27FC236}">
                <a16:creationId xmlns:a16="http://schemas.microsoft.com/office/drawing/2014/main" id="{450A1331-4DE0-ADD3-EB99-9F4138CF6A2C}"/>
              </a:ext>
            </a:extLst>
          </p:cNvPr>
          <p:cNvSpPr>
            <a:spLocks noGrp="1" noChangeArrowheads="1"/>
          </p:cNvSpPr>
          <p:nvPr>
            <p:ph type="title"/>
          </p:nvPr>
        </p:nvSpPr>
        <p:spPr>
          <a:xfrm>
            <a:off x="1083398" y="852632"/>
            <a:ext cx="8455025" cy="379413"/>
          </a:xfrm>
          <a:noFill/>
        </p:spPr>
        <p:txBody>
          <a:bodyPr lIns="98736" tIns="49368" rIns="98736" bIns="49368">
            <a:normAutofit fontScale="90000"/>
          </a:bodyPr>
          <a:lstStyle/>
          <a:p>
            <a:pPr algn="ctr" eaLnBrk="1" hangingPunct="1"/>
            <a:r>
              <a:rPr lang="es-ES" altLang="es-CL" b="1" dirty="0"/>
              <a:t>Ejemplo</a:t>
            </a:r>
          </a:p>
        </p:txBody>
      </p:sp>
    </p:spTree>
    <p:extLst>
      <p:ext uri="{BB962C8B-B14F-4D97-AF65-F5344CB8AC3E}">
        <p14:creationId xmlns:p14="http://schemas.microsoft.com/office/powerpoint/2010/main" val="298203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2">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2">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2">
                                            <p:txEl>
                                              <p:pRg st="1" end="1"/>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 calcmode="lin" valueType="num">
                                      <p:cBhvr>
                                        <p:cTn id="14" dur="500" fill="hold"/>
                                        <p:tgtEl>
                                          <p:spTgt spid="2">
                                            <p:txEl>
                                              <p:pRg st="3" end="3"/>
                                            </p:txEl>
                                          </p:spTgt>
                                        </p:tgtEl>
                                        <p:attrNameLst>
                                          <p:attrName>ppt_w</p:attrName>
                                        </p:attrNameLst>
                                      </p:cBhvr>
                                      <p:tavLst>
                                        <p:tav tm="0">
                                          <p:val>
                                            <p:strVal val="#ppt_w*0.05"/>
                                          </p:val>
                                        </p:tav>
                                        <p:tav tm="100000">
                                          <p:val>
                                            <p:strVal val="#ppt_w"/>
                                          </p:val>
                                        </p:tav>
                                      </p:tavLst>
                                    </p:anim>
                                    <p:anim calcmode="lin" valueType="num">
                                      <p:cBhvr>
                                        <p:cTn id="15" dur="500" fill="hold"/>
                                        <p:tgtEl>
                                          <p:spTgt spid="2">
                                            <p:txEl>
                                              <p:pRg st="3" end="3"/>
                                            </p:txEl>
                                          </p:spTgt>
                                        </p:tgtEl>
                                        <p:attrNameLst>
                                          <p:attrName>ppt_h</p:attrName>
                                        </p:attrNameLst>
                                      </p:cBhvr>
                                      <p:tavLst>
                                        <p:tav tm="0">
                                          <p:val>
                                            <p:strVal val="#ppt_h"/>
                                          </p:val>
                                        </p:tav>
                                        <p:tav tm="100000">
                                          <p:val>
                                            <p:strVal val="#ppt_h"/>
                                          </p:val>
                                        </p:tav>
                                      </p:tavLst>
                                    </p:anim>
                                    <p:anim calcmode="lin" valueType="num">
                                      <p:cBhvr>
                                        <p:cTn id="16" dur="5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17" dur="500" fill="hold"/>
                                        <p:tgtEl>
                                          <p:spTgt spid="2">
                                            <p:txEl>
                                              <p:pRg st="3" end="3"/>
                                            </p:txEl>
                                          </p:spTgt>
                                        </p:tgtEl>
                                        <p:attrNameLst>
                                          <p:attrName>ppt_y</p:attrName>
                                        </p:attrNameLst>
                                      </p:cBhvr>
                                      <p:tavLst>
                                        <p:tav tm="0">
                                          <p:val>
                                            <p:strVal val="#ppt_y"/>
                                          </p:val>
                                        </p:tav>
                                        <p:tav tm="100000">
                                          <p:val>
                                            <p:strVal val="#ppt_y"/>
                                          </p:val>
                                        </p:tav>
                                      </p:tavLst>
                                    </p:anim>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4" presetClass="entr" presetSubtype="0" accel="10000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p:cTn id="23" dur="500" fill="hold"/>
                                        <p:tgtEl>
                                          <p:spTgt spid="2">
                                            <p:txEl>
                                              <p:pRg st="4" end="4"/>
                                            </p:txEl>
                                          </p:spTgt>
                                        </p:tgtEl>
                                        <p:attrNameLst>
                                          <p:attrName>ppt_w</p:attrName>
                                        </p:attrNameLst>
                                      </p:cBhvr>
                                      <p:tavLst>
                                        <p:tav tm="0">
                                          <p:val>
                                            <p:strVal val="#ppt_w*0.05"/>
                                          </p:val>
                                        </p:tav>
                                        <p:tav tm="100000">
                                          <p:val>
                                            <p:strVal val="#ppt_w"/>
                                          </p:val>
                                        </p:tav>
                                      </p:tavLst>
                                    </p:anim>
                                    <p:anim calcmode="lin" valueType="num">
                                      <p:cBhvr>
                                        <p:cTn id="24" dur="500" fill="hold"/>
                                        <p:tgtEl>
                                          <p:spTgt spid="2">
                                            <p:txEl>
                                              <p:pRg st="4" end="4"/>
                                            </p:txEl>
                                          </p:spTgt>
                                        </p:tgtEl>
                                        <p:attrNameLst>
                                          <p:attrName>ppt_h</p:attrName>
                                        </p:attrNameLst>
                                      </p:cBhvr>
                                      <p:tavLst>
                                        <p:tav tm="0">
                                          <p:val>
                                            <p:strVal val="#ppt_h"/>
                                          </p:val>
                                        </p:tav>
                                        <p:tav tm="100000">
                                          <p:val>
                                            <p:strVal val="#ppt_h"/>
                                          </p:val>
                                        </p:tav>
                                      </p:tavLst>
                                    </p:anim>
                                    <p:anim calcmode="lin" valueType="num">
                                      <p:cBhvr>
                                        <p:cTn id="25" dur="5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26" dur="500" fill="hold"/>
                                        <p:tgtEl>
                                          <p:spTgt spid="2">
                                            <p:txEl>
                                              <p:pRg st="4" end="4"/>
                                            </p:txEl>
                                          </p:spTgt>
                                        </p:tgtEl>
                                        <p:attrNameLst>
                                          <p:attrName>ppt_y</p:attrName>
                                        </p:attrNameLst>
                                      </p:cBhvr>
                                      <p:tavLst>
                                        <p:tav tm="0">
                                          <p:val>
                                            <p:strVal val="#ppt_y"/>
                                          </p:val>
                                        </p:tav>
                                        <p:tav tm="100000">
                                          <p:val>
                                            <p:strVal val="#ppt_y"/>
                                          </p:val>
                                        </p:tav>
                                      </p:tavLst>
                                    </p:anim>
                                    <p:animEffect transition="in" filter="fade">
                                      <p:cBhvr>
                                        <p:cTn id="27" dur="500"/>
                                        <p:tgtEl>
                                          <p:spTgt spid="2">
                                            <p:txEl>
                                              <p:pRg st="4" end="4"/>
                                            </p:txEl>
                                          </p:spTgt>
                                        </p:tgtEl>
                                      </p:cBhvr>
                                    </p:animEffect>
                                  </p:childTnLst>
                                </p:cTn>
                              </p:par>
                              <p:par>
                                <p:cTn id="28" presetID="54" presetClass="entr" presetSubtype="0" accel="10000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 calcmode="lin" valueType="num">
                                      <p:cBhvr>
                                        <p:cTn id="30" dur="500" fill="hold"/>
                                        <p:tgtEl>
                                          <p:spTgt spid="2">
                                            <p:txEl>
                                              <p:pRg st="6" end="6"/>
                                            </p:txEl>
                                          </p:spTgt>
                                        </p:tgtEl>
                                        <p:attrNameLst>
                                          <p:attrName>ppt_w</p:attrName>
                                        </p:attrNameLst>
                                      </p:cBhvr>
                                      <p:tavLst>
                                        <p:tav tm="0">
                                          <p:val>
                                            <p:strVal val="#ppt_w*0.05"/>
                                          </p:val>
                                        </p:tav>
                                        <p:tav tm="100000">
                                          <p:val>
                                            <p:strVal val="#ppt_w"/>
                                          </p:val>
                                        </p:tav>
                                      </p:tavLst>
                                    </p:anim>
                                    <p:anim calcmode="lin" valueType="num">
                                      <p:cBhvr>
                                        <p:cTn id="31" dur="500" fill="hold"/>
                                        <p:tgtEl>
                                          <p:spTgt spid="2">
                                            <p:txEl>
                                              <p:pRg st="6" end="6"/>
                                            </p:txEl>
                                          </p:spTgt>
                                        </p:tgtEl>
                                        <p:attrNameLst>
                                          <p:attrName>ppt_h</p:attrName>
                                        </p:attrNameLst>
                                      </p:cBhvr>
                                      <p:tavLst>
                                        <p:tav tm="0">
                                          <p:val>
                                            <p:strVal val="#ppt_h"/>
                                          </p:val>
                                        </p:tav>
                                        <p:tav tm="100000">
                                          <p:val>
                                            <p:strVal val="#ppt_h"/>
                                          </p:val>
                                        </p:tav>
                                      </p:tavLst>
                                    </p:anim>
                                    <p:anim calcmode="lin" valueType="num">
                                      <p:cBhvr>
                                        <p:cTn id="32" dur="5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33" dur="500" fill="hold"/>
                                        <p:tgtEl>
                                          <p:spTgt spid="2">
                                            <p:txEl>
                                              <p:pRg st="6" end="6"/>
                                            </p:txEl>
                                          </p:spTgt>
                                        </p:tgtEl>
                                        <p:attrNameLst>
                                          <p:attrName>ppt_y</p:attrName>
                                        </p:attrNameLst>
                                      </p:cBhvr>
                                      <p:tavLst>
                                        <p:tav tm="0">
                                          <p:val>
                                            <p:strVal val="#ppt_y"/>
                                          </p:val>
                                        </p:tav>
                                        <p:tav tm="100000">
                                          <p:val>
                                            <p:strVal val="#ppt_y"/>
                                          </p:val>
                                        </p:tav>
                                      </p:tavLst>
                                    </p:anim>
                                    <p:animEffect transition="in" filter="fade">
                                      <p:cBhvr>
                                        <p:cTn id="34" dur="500"/>
                                        <p:tgtEl>
                                          <p:spTgt spid="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4" presetClass="entr" presetSubtype="0" accel="10000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p:cTn id="39" dur="500" fill="hold"/>
                                        <p:tgtEl>
                                          <p:spTgt spid="2">
                                            <p:txEl>
                                              <p:pRg st="7" end="7"/>
                                            </p:txEl>
                                          </p:spTgt>
                                        </p:tgtEl>
                                        <p:attrNameLst>
                                          <p:attrName>ppt_w</p:attrName>
                                        </p:attrNameLst>
                                      </p:cBhvr>
                                      <p:tavLst>
                                        <p:tav tm="0">
                                          <p:val>
                                            <p:strVal val="#ppt_w*0.05"/>
                                          </p:val>
                                        </p:tav>
                                        <p:tav tm="100000">
                                          <p:val>
                                            <p:strVal val="#ppt_w"/>
                                          </p:val>
                                        </p:tav>
                                      </p:tavLst>
                                    </p:anim>
                                    <p:anim calcmode="lin" valueType="num">
                                      <p:cBhvr>
                                        <p:cTn id="40" dur="500" fill="hold"/>
                                        <p:tgtEl>
                                          <p:spTgt spid="2">
                                            <p:txEl>
                                              <p:pRg st="7" end="7"/>
                                            </p:txEl>
                                          </p:spTgt>
                                        </p:tgtEl>
                                        <p:attrNameLst>
                                          <p:attrName>ppt_h</p:attrName>
                                        </p:attrNameLst>
                                      </p:cBhvr>
                                      <p:tavLst>
                                        <p:tav tm="0">
                                          <p:val>
                                            <p:strVal val="#ppt_h"/>
                                          </p:val>
                                        </p:tav>
                                        <p:tav tm="100000">
                                          <p:val>
                                            <p:strVal val="#ppt_h"/>
                                          </p:val>
                                        </p:tav>
                                      </p:tavLst>
                                    </p:anim>
                                    <p:anim calcmode="lin" valueType="num">
                                      <p:cBhvr>
                                        <p:cTn id="41" dur="5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42" dur="500" fill="hold"/>
                                        <p:tgtEl>
                                          <p:spTgt spid="2">
                                            <p:txEl>
                                              <p:pRg st="7" end="7"/>
                                            </p:txEl>
                                          </p:spTgt>
                                        </p:tgtEl>
                                        <p:attrNameLst>
                                          <p:attrName>ppt_y</p:attrName>
                                        </p:attrNameLst>
                                      </p:cBhvr>
                                      <p:tavLst>
                                        <p:tav tm="0">
                                          <p:val>
                                            <p:strVal val="#ppt_y"/>
                                          </p:val>
                                        </p:tav>
                                        <p:tav tm="100000">
                                          <p:val>
                                            <p:strVal val="#ppt_y"/>
                                          </p:val>
                                        </p:tav>
                                      </p:tavLst>
                                    </p:anim>
                                    <p:animEffect transition="in" filter="fade">
                                      <p:cBhvr>
                                        <p:cTn id="43" dur="500"/>
                                        <p:tgtEl>
                                          <p:spTgt spid="2">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4"/>
                                        </p:tgtEl>
                                      </p:cBhvr>
                                    </p:animEffect>
                                    <p:set>
                                      <p:cBhvr>
                                        <p:cTn id="52" dur="1" fill="hold">
                                          <p:stCondLst>
                                            <p:cond delay="1999"/>
                                          </p:stCondLst>
                                        </p:cTn>
                                        <p:tgtEl>
                                          <p:spTgt spid="4"/>
                                        </p:tgtEl>
                                        <p:attrNameLst>
                                          <p:attrName>style.visibility</p:attrName>
                                        </p:attrNameLst>
                                      </p:cBhvr>
                                      <p:to>
                                        <p:strVal val="hidden"/>
                                      </p:to>
                                    </p:set>
                                  </p:childTnLst>
                                </p:cTn>
                              </p:par>
                              <p:par>
                                <p:cTn id="53" presetID="7" presetClass="entr" presetSubtype="2"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1000" fill="hold"/>
                                        <p:tgtEl>
                                          <p:spTgt spid="5"/>
                                        </p:tgtEl>
                                        <p:attrNameLst>
                                          <p:attrName>ppt_x</p:attrName>
                                        </p:attrNameLst>
                                      </p:cBhvr>
                                      <p:tavLst>
                                        <p:tav tm="0">
                                          <p:val>
                                            <p:strVal val="1+#ppt_w/2"/>
                                          </p:val>
                                        </p:tav>
                                        <p:tav tm="100000">
                                          <p:val>
                                            <p:strVal val="#ppt_x"/>
                                          </p:val>
                                        </p:tav>
                                      </p:tavLst>
                                    </p:anim>
                                    <p:anim calcmode="lin" valueType="num">
                                      <p:cBhvr additive="base">
                                        <p:cTn id="56"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down)">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2000"/>
                                        <p:tgtEl>
                                          <p:spTgt spid="6"/>
                                        </p:tgtEl>
                                      </p:cBhvr>
                                    </p:animEffect>
                                    <p:set>
                                      <p:cBhvr>
                                        <p:cTn id="66" dur="1" fill="hold">
                                          <p:stCondLst>
                                            <p:cond delay="1999"/>
                                          </p:stCondLst>
                                        </p:cTn>
                                        <p:tgtEl>
                                          <p:spTgt spid="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0" presetClass="exit" presetSubtype="0" fill="hold" nodeType="withEffect">
                                  <p:stCondLst>
                                    <p:cond delay="0"/>
                                  </p:stCondLst>
                                  <p:childTnLst>
                                    <p:animEffect transition="out" filter="fade">
                                      <p:cBhvr>
                                        <p:cTn id="72" dur="2000"/>
                                        <p:tgtEl>
                                          <p:spTgt spid="7"/>
                                        </p:tgtEl>
                                      </p:cBhvr>
                                    </p:animEffect>
                                    <p:set>
                                      <p:cBhvr>
                                        <p:cTn id="73" dur="1" fill="hold">
                                          <p:stCondLst>
                                            <p:cond delay="1999"/>
                                          </p:stCondLst>
                                        </p:cTn>
                                        <p:tgtEl>
                                          <p:spTgt spid="7"/>
                                        </p:tgtEl>
                                        <p:attrNameLst>
                                          <p:attrName>style.visibility</p:attrName>
                                        </p:attrNameLst>
                                      </p:cBhvr>
                                      <p:to>
                                        <p:strVal val="hidden"/>
                                      </p:to>
                                    </p:set>
                                  </p:childTnLst>
                                </p:cTn>
                              </p:par>
                            </p:childTnLst>
                          </p:cTn>
                        </p:par>
                        <p:par>
                          <p:cTn id="74" fill="hold">
                            <p:stCondLst>
                              <p:cond delay="2000"/>
                            </p:stCondLst>
                            <p:childTnLst>
                              <p:par>
                                <p:cTn id="75" presetID="17" presetClass="entr" presetSubtype="10" fill="hold" nodeType="after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p:cTn id="77" dur="500" fill="hold"/>
                                        <p:tgtEl>
                                          <p:spTgt spid="8"/>
                                        </p:tgtEl>
                                        <p:attrNameLst>
                                          <p:attrName>ppt_w</p:attrName>
                                        </p:attrNameLst>
                                      </p:cBhvr>
                                      <p:tavLst>
                                        <p:tav tm="0">
                                          <p:val>
                                            <p:fltVal val="0"/>
                                          </p:val>
                                        </p:tav>
                                        <p:tav tm="100000">
                                          <p:val>
                                            <p:strVal val="#ppt_w"/>
                                          </p:val>
                                        </p:tav>
                                      </p:tavLst>
                                    </p:anim>
                                    <p:anim calcmode="lin" valueType="num">
                                      <p:cBhvr>
                                        <p:cTn id="78" dur="500" fill="hold"/>
                                        <p:tgtEl>
                                          <p:spTgt spid="8"/>
                                        </p:tgtEl>
                                        <p:attrNameLst>
                                          <p:attrName>ppt_h</p:attrName>
                                        </p:attrNameLst>
                                      </p:cBhvr>
                                      <p:tavLst>
                                        <p:tav tm="0">
                                          <p:val>
                                            <p:strVal val="#ppt_h"/>
                                          </p:val>
                                        </p:tav>
                                        <p:tav tm="100000">
                                          <p:val>
                                            <p:strVal val="#ppt_h"/>
                                          </p:val>
                                        </p:tav>
                                      </p:tavLst>
                                    </p:anim>
                                  </p:childTnLst>
                                </p:cTn>
                              </p:par>
                              <p:par>
                                <p:cTn id="79" presetID="10" presetClass="exit" presetSubtype="0" fill="hold" nodeType="withEffect">
                                  <p:stCondLst>
                                    <p:cond delay="0"/>
                                  </p:stCondLst>
                                  <p:childTnLst>
                                    <p:animEffect transition="out" filter="fade">
                                      <p:cBhvr>
                                        <p:cTn id="80" dur="2000"/>
                                        <p:tgtEl>
                                          <p:spTgt spid="8"/>
                                        </p:tgtEl>
                                      </p:cBhvr>
                                    </p:animEffect>
                                    <p:set>
                                      <p:cBhvr>
                                        <p:cTn id="81" dur="1" fill="hold">
                                          <p:stCondLst>
                                            <p:cond delay="1999"/>
                                          </p:stCondLst>
                                        </p:cTn>
                                        <p:tgtEl>
                                          <p:spTgt spid="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7" presetClass="entr" presetSubtype="1" fill="hold" nodeType="click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additive="base">
                                        <p:cTn id="90" dur="5000" fill="hold"/>
                                        <p:tgtEl>
                                          <p:spTgt spid="10"/>
                                        </p:tgtEl>
                                        <p:attrNameLst>
                                          <p:attrName>ppt_x</p:attrName>
                                        </p:attrNameLst>
                                      </p:cBhvr>
                                      <p:tavLst>
                                        <p:tav tm="0">
                                          <p:val>
                                            <p:strVal val="#ppt_x"/>
                                          </p:val>
                                        </p:tav>
                                        <p:tav tm="100000">
                                          <p:val>
                                            <p:strVal val="#ppt_x"/>
                                          </p:val>
                                        </p:tav>
                                      </p:tavLst>
                                    </p:anim>
                                    <p:anim calcmode="lin" valueType="num">
                                      <p:cBhvr additive="base">
                                        <p:cTn id="91" dur="5000" fill="hold"/>
                                        <p:tgtEl>
                                          <p:spTgt spid="10"/>
                                        </p:tgtEl>
                                        <p:attrNameLst>
                                          <p:attrName>ppt_y</p:attrName>
                                        </p:attrNameLst>
                                      </p:cBhvr>
                                      <p:tavLst>
                                        <p:tav tm="0">
                                          <p:val>
                                            <p:strVal val="0-#ppt_h/2"/>
                                          </p:val>
                                        </p:tav>
                                        <p:tav tm="100000">
                                          <p:val>
                                            <p:strVal val="#ppt_y"/>
                                          </p:val>
                                        </p:tav>
                                      </p:tavLst>
                                    </p:anim>
                                  </p:childTnLst>
                                </p:cTn>
                              </p:par>
                            </p:childTnLst>
                          </p:cTn>
                        </p:par>
                        <p:par>
                          <p:cTn id="92" fill="hold">
                            <p:stCondLst>
                              <p:cond delay="5000"/>
                            </p:stCondLst>
                            <p:childTnLst>
                              <p:par>
                                <p:cTn id="93" presetID="19" presetClass="entr" presetSubtype="10" fill="hold" nodeType="afterEffect">
                                  <p:stCondLst>
                                    <p:cond delay="0"/>
                                  </p:stCondLst>
                                  <p:childTnLst>
                                    <p:set>
                                      <p:cBhvr>
                                        <p:cTn id="94" dur="1" fill="hold">
                                          <p:stCondLst>
                                            <p:cond delay="0"/>
                                          </p:stCondLst>
                                        </p:cTn>
                                        <p:tgtEl>
                                          <p:spTgt spid="11"/>
                                        </p:tgtEl>
                                        <p:attrNameLst>
                                          <p:attrName>style.visibility</p:attrName>
                                        </p:attrNameLst>
                                      </p:cBhvr>
                                      <p:to>
                                        <p:strVal val="visible"/>
                                      </p:to>
                                    </p:set>
                                    <p:anim calcmode="lin" valueType="num">
                                      <p:cBhvr>
                                        <p:cTn id="95" dur="5000" fill="hold"/>
                                        <p:tgtEl>
                                          <p:spTgt spid="11"/>
                                        </p:tgtEl>
                                        <p:attrNameLst>
                                          <p:attrName>ppt_w</p:attrName>
                                        </p:attrNameLst>
                                      </p:cBhvr>
                                      <p:tavLst>
                                        <p:tav tm="0" fmla="#ppt_w*sin(2.5*pi*$)">
                                          <p:val>
                                            <p:fltVal val="0"/>
                                          </p:val>
                                        </p:tav>
                                        <p:tav tm="100000">
                                          <p:val>
                                            <p:fltVal val="1"/>
                                          </p:val>
                                        </p:tav>
                                      </p:tavLst>
                                    </p:anim>
                                    <p:anim calcmode="lin" valueType="num">
                                      <p:cBhvr>
                                        <p:cTn id="96" dur="5000" fill="hold"/>
                                        <p:tgtEl>
                                          <p:spTgt spid="11"/>
                                        </p:tgtEl>
                                        <p:attrNameLst>
                                          <p:attrName>ppt_h</p:attrName>
                                        </p:attrNameLst>
                                      </p:cBhvr>
                                      <p:tavLst>
                                        <p:tav tm="0">
                                          <p:val>
                                            <p:strVal val="#ppt_h"/>
                                          </p:val>
                                        </p:tav>
                                        <p:tav tm="100000">
                                          <p:val>
                                            <p:strVal val="#ppt_h"/>
                                          </p:val>
                                        </p:tav>
                                      </p:tavLst>
                                    </p:anim>
                                  </p:childTnLst>
                                </p:cTn>
                              </p:par>
                              <p:par>
                                <p:cTn id="97" presetID="10" presetClass="exit" presetSubtype="0" fill="hold" nodeType="withEffect">
                                  <p:stCondLst>
                                    <p:cond delay="0"/>
                                  </p:stCondLst>
                                  <p:childTnLst>
                                    <p:animEffect transition="out" filter="fade">
                                      <p:cBhvr>
                                        <p:cTn id="98" dur="2000"/>
                                        <p:tgtEl>
                                          <p:spTgt spid="11"/>
                                        </p:tgtEl>
                                      </p:cBhvr>
                                    </p:animEffect>
                                    <p:set>
                                      <p:cBhvr>
                                        <p:cTn id="99" dur="1" fill="hold">
                                          <p:stCondLst>
                                            <p:cond delay="1999"/>
                                          </p:stCondLst>
                                        </p:cTn>
                                        <p:tgtEl>
                                          <p:spTgt spid="11"/>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par>
                                <p:cTn id="104" presetID="10" presetClass="exit" presetSubtype="0" fill="hold" nodeType="withEffect">
                                  <p:stCondLst>
                                    <p:cond delay="0"/>
                                  </p:stCondLst>
                                  <p:childTnLst>
                                    <p:animEffect transition="out" filter="fade">
                                      <p:cBhvr>
                                        <p:cTn id="105" dur="2000"/>
                                        <p:tgtEl>
                                          <p:spTgt spid="12"/>
                                        </p:tgtEl>
                                      </p:cBhvr>
                                    </p:animEffect>
                                    <p:set>
                                      <p:cBhvr>
                                        <p:cTn id="106" dur="1" fill="hold">
                                          <p:stCondLst>
                                            <p:cond delay="1999"/>
                                          </p:stCondLst>
                                        </p:cTn>
                                        <p:tgtEl>
                                          <p:spTgt spid="12"/>
                                        </p:tgtEl>
                                        <p:attrNameLst>
                                          <p:attrName>style.visibility</p:attrName>
                                        </p:attrNameLst>
                                      </p:cBhvr>
                                      <p:to>
                                        <p:strVal val="hidden"/>
                                      </p:to>
                                    </p:set>
                                  </p:childTnLst>
                                </p:cTn>
                              </p:par>
                            </p:childTnLst>
                          </p:cTn>
                        </p:par>
                        <p:par>
                          <p:cTn id="107" fill="hold">
                            <p:stCondLst>
                              <p:cond delay="2000"/>
                            </p:stCondLst>
                            <p:childTnLst>
                              <p:par>
                                <p:cTn id="108" presetID="50" presetClass="entr" presetSubtype="0" decel="100000" fill="hold" nodeType="afterEffect">
                                  <p:stCondLst>
                                    <p:cond delay="0"/>
                                  </p:stCondLst>
                                  <p:childTnLst>
                                    <p:set>
                                      <p:cBhvr>
                                        <p:cTn id="109" dur="1" fill="hold">
                                          <p:stCondLst>
                                            <p:cond delay="0"/>
                                          </p:stCondLst>
                                        </p:cTn>
                                        <p:tgtEl>
                                          <p:spTgt spid="13"/>
                                        </p:tgtEl>
                                        <p:attrNameLst>
                                          <p:attrName>style.visibility</p:attrName>
                                        </p:attrNameLst>
                                      </p:cBhvr>
                                      <p:to>
                                        <p:strVal val="visible"/>
                                      </p:to>
                                    </p:set>
                                    <p:anim calcmode="lin" valueType="num">
                                      <p:cBhvr>
                                        <p:cTn id="110" dur="1000" fill="hold"/>
                                        <p:tgtEl>
                                          <p:spTgt spid="13"/>
                                        </p:tgtEl>
                                        <p:attrNameLst>
                                          <p:attrName>ppt_w</p:attrName>
                                        </p:attrNameLst>
                                      </p:cBhvr>
                                      <p:tavLst>
                                        <p:tav tm="0">
                                          <p:val>
                                            <p:strVal val="#ppt_w+.3"/>
                                          </p:val>
                                        </p:tav>
                                        <p:tav tm="100000">
                                          <p:val>
                                            <p:strVal val="#ppt_w"/>
                                          </p:val>
                                        </p:tav>
                                      </p:tavLst>
                                    </p:anim>
                                    <p:anim calcmode="lin" valueType="num">
                                      <p:cBhvr>
                                        <p:cTn id="111" dur="1000" fill="hold"/>
                                        <p:tgtEl>
                                          <p:spTgt spid="13"/>
                                        </p:tgtEl>
                                        <p:attrNameLst>
                                          <p:attrName>ppt_h</p:attrName>
                                        </p:attrNameLst>
                                      </p:cBhvr>
                                      <p:tavLst>
                                        <p:tav tm="0">
                                          <p:val>
                                            <p:strVal val="#ppt_h"/>
                                          </p:val>
                                        </p:tav>
                                        <p:tav tm="100000">
                                          <p:val>
                                            <p:strVal val="#ppt_h"/>
                                          </p:val>
                                        </p:tav>
                                      </p:tavLst>
                                    </p:anim>
                                    <p:animEffect transition="in" filter="fade">
                                      <p:cBhvr>
                                        <p:cTn id="112" dur="1000"/>
                                        <p:tgtEl>
                                          <p:spTgt spid="13"/>
                                        </p:tgtEl>
                                      </p:cBhvr>
                                    </p:animEffect>
                                  </p:childTnLst>
                                </p:cTn>
                              </p:par>
                              <p:par>
                                <p:cTn id="113" presetID="10" presetClass="exit" presetSubtype="0" fill="hold" nodeType="withEffect">
                                  <p:stCondLst>
                                    <p:cond delay="0"/>
                                  </p:stCondLst>
                                  <p:childTnLst>
                                    <p:animEffect transition="out" filter="fade">
                                      <p:cBhvr>
                                        <p:cTn id="114" dur="2000"/>
                                        <p:tgtEl>
                                          <p:spTgt spid="13"/>
                                        </p:tgtEl>
                                      </p:cBhvr>
                                    </p:animEffect>
                                    <p:set>
                                      <p:cBhvr>
                                        <p:cTn id="115"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6" grpId="1" animBg="1"/>
      <p:bldP spid="8" grpId="0" animBg="1"/>
      <p:bldP spid="8" grpId="1" animBg="1"/>
      <p:bldP spid="10" grpId="0" animBg="1"/>
      <p:bldP spid="11" grpId="0" animBg="1"/>
      <p:bldP spid="11" grpId="1" animBg="1"/>
      <p:bldP spid="13" grpId="0" animBg="1"/>
      <p:bldP spid="1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9">
            <a:extLst>
              <a:ext uri="{FF2B5EF4-FFF2-40B4-BE49-F238E27FC236}">
                <a16:creationId xmlns:a16="http://schemas.microsoft.com/office/drawing/2014/main" id="{450A1331-4DE0-ADD3-EB99-9F4138CF6A2C}"/>
              </a:ext>
            </a:extLst>
          </p:cNvPr>
          <p:cNvSpPr>
            <a:spLocks noGrp="1" noChangeArrowheads="1"/>
          </p:cNvSpPr>
          <p:nvPr>
            <p:ph type="title"/>
          </p:nvPr>
        </p:nvSpPr>
        <p:spPr>
          <a:xfrm>
            <a:off x="1427643" y="454599"/>
            <a:ext cx="8455025" cy="379413"/>
          </a:xfrm>
          <a:noFill/>
        </p:spPr>
        <p:txBody>
          <a:bodyPr lIns="98736" tIns="49368" rIns="98736" bIns="49368">
            <a:normAutofit fontScale="90000"/>
          </a:bodyPr>
          <a:lstStyle/>
          <a:p>
            <a:pPr algn="ctr" eaLnBrk="1" hangingPunct="1"/>
            <a:r>
              <a:rPr lang="es-ES" altLang="es-CL" b="1" dirty="0"/>
              <a:t>Téngase presente</a:t>
            </a:r>
          </a:p>
        </p:txBody>
      </p:sp>
      <p:pic>
        <p:nvPicPr>
          <p:cNvPr id="15" name="Picture 4">
            <a:extLst>
              <a:ext uri="{FF2B5EF4-FFF2-40B4-BE49-F238E27FC236}">
                <a16:creationId xmlns:a16="http://schemas.microsoft.com/office/drawing/2014/main" id="{474D0027-4790-8DC6-4469-759C61673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951" y="4005911"/>
            <a:ext cx="5354037" cy="201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a:extLst>
              <a:ext uri="{FF2B5EF4-FFF2-40B4-BE49-F238E27FC236}">
                <a16:creationId xmlns:a16="http://schemas.microsoft.com/office/drawing/2014/main" id="{312F78DA-277E-98E8-C50B-51E7883D2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192" y="2706743"/>
            <a:ext cx="4030772" cy="138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0FE4C138-990D-ED46-E0F4-D82851E6A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7741" y="2842382"/>
            <a:ext cx="5174219" cy="323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
            <a:extLst>
              <a:ext uri="{FF2B5EF4-FFF2-40B4-BE49-F238E27FC236}">
                <a16:creationId xmlns:a16="http://schemas.microsoft.com/office/drawing/2014/main" id="{EFB74C27-96E8-1AB6-9F5F-0D96D47CD022}"/>
              </a:ext>
            </a:extLst>
          </p:cNvPr>
          <p:cNvSpPr>
            <a:spLocks noChangeArrowheads="1"/>
          </p:cNvSpPr>
          <p:nvPr/>
        </p:nvSpPr>
        <p:spPr bwMode="auto">
          <a:xfrm>
            <a:off x="743727" y="1179934"/>
            <a:ext cx="10245013" cy="147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36" tIns="49368" rIns="98736" bIns="4936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457200" lvl="1" indent="0" eaLnBrk="1" hangingPunct="1">
              <a:lnSpc>
                <a:spcPct val="80000"/>
              </a:lnSpc>
              <a:buNone/>
            </a:pPr>
            <a:r>
              <a:rPr lang="es-ES" altLang="es-CL" sz="1600" dirty="0">
                <a:solidFill>
                  <a:srgbClr val="CC3300"/>
                </a:solidFill>
                <a:latin typeface="Arial" panose="020B0604020202020204" pitchFamily="34" charset="0"/>
              </a:rPr>
              <a:t>Frecuencias acumuladas</a:t>
            </a:r>
            <a:r>
              <a:rPr lang="es-ES" altLang="es-CL" sz="1600" dirty="0">
                <a:latin typeface="Arial" panose="020B0604020202020204" pitchFamily="34" charset="0"/>
              </a:rPr>
              <a:t>: Sólo tienen sentido para variables ordinales y numéricas. Muy útiles para calcular cuantiles (ver más adelante)</a:t>
            </a:r>
          </a:p>
          <a:p>
            <a:pPr lvl="3" eaLnBrk="1" hangingPunct="1">
              <a:lnSpc>
                <a:spcPct val="80000"/>
              </a:lnSpc>
            </a:pPr>
            <a:r>
              <a:rPr lang="es-ES" altLang="es-CL" sz="1600" dirty="0">
                <a:solidFill>
                  <a:srgbClr val="0066FF"/>
                </a:solidFill>
                <a:latin typeface="Arial" panose="020B0604020202020204" pitchFamily="34" charset="0"/>
              </a:rPr>
              <a:t>¿Qué porcentaje de individuos tiene menos de 3 hijos?</a:t>
            </a:r>
            <a:r>
              <a:rPr lang="es-ES" altLang="es-CL" sz="1600" dirty="0">
                <a:latin typeface="Arial" panose="020B0604020202020204" pitchFamily="34" charset="0"/>
              </a:rPr>
              <a:t> Sol: 69,5</a:t>
            </a:r>
          </a:p>
          <a:p>
            <a:pPr marL="1371600" lvl="3" indent="0" eaLnBrk="1" hangingPunct="1">
              <a:lnSpc>
                <a:spcPct val="80000"/>
              </a:lnSpc>
              <a:buNone/>
            </a:pPr>
            <a:endParaRPr lang="es-ES" altLang="es-CL" sz="1600" dirty="0">
              <a:latin typeface="Arial" panose="020B0604020202020204" pitchFamily="34" charset="0"/>
            </a:endParaRPr>
          </a:p>
          <a:p>
            <a:pPr lvl="3" eaLnBrk="1" hangingPunct="1">
              <a:lnSpc>
                <a:spcPct val="80000"/>
              </a:lnSpc>
            </a:pPr>
            <a:r>
              <a:rPr lang="es-ES" altLang="es-CL" sz="1600" dirty="0">
                <a:solidFill>
                  <a:srgbClr val="0066FF"/>
                </a:solidFill>
                <a:latin typeface="Arial" panose="020B0604020202020204" pitchFamily="34" charset="0"/>
              </a:rPr>
              <a:t>¿Entre 4 y 6 hijos?</a:t>
            </a:r>
            <a:r>
              <a:rPr lang="es-ES" altLang="es-CL" sz="1600" dirty="0">
                <a:latin typeface="Arial" panose="020B0604020202020204" pitchFamily="34" charset="0"/>
              </a:rPr>
              <a:t> </a:t>
            </a:r>
            <a:r>
              <a:rPr lang="es-ES" altLang="es-CL" sz="1600" dirty="0" err="1">
                <a:latin typeface="Arial" panose="020B0604020202020204" pitchFamily="34" charset="0"/>
              </a:rPr>
              <a:t>Soluc</a:t>
            </a:r>
            <a:r>
              <a:rPr lang="es-ES" altLang="es-CL" sz="1600" dirty="0">
                <a:latin typeface="Arial" panose="020B0604020202020204" pitchFamily="34" charset="0"/>
              </a:rPr>
              <a:t> 1ª: 8,4%+3,6%+1,6%=</a:t>
            </a:r>
            <a:r>
              <a:rPr lang="es-ES" altLang="es-CL" sz="1600" b="1" dirty="0">
                <a:latin typeface="Arial" panose="020B0604020202020204" pitchFamily="34" charset="0"/>
              </a:rPr>
              <a:t> </a:t>
            </a:r>
            <a:r>
              <a:rPr lang="es-ES" altLang="es-CL" sz="1600" b="1" u="sng" dirty="0">
                <a:solidFill>
                  <a:srgbClr val="339933"/>
                </a:solidFill>
                <a:latin typeface="Arial" panose="020B0604020202020204" pitchFamily="34" charset="0"/>
              </a:rPr>
              <a:t>13,6%</a:t>
            </a:r>
            <a:r>
              <a:rPr lang="es-ES" altLang="es-CL" sz="1600" dirty="0">
                <a:latin typeface="Arial" panose="020B0604020202020204" pitchFamily="34" charset="0"/>
              </a:rPr>
              <a:t>. </a:t>
            </a:r>
            <a:r>
              <a:rPr lang="es-ES" altLang="es-CL" sz="1600" dirty="0" err="1">
                <a:latin typeface="Arial" panose="020B0604020202020204" pitchFamily="34" charset="0"/>
              </a:rPr>
              <a:t>Soluc</a:t>
            </a:r>
            <a:r>
              <a:rPr lang="es-ES" altLang="es-CL" sz="1600" dirty="0">
                <a:latin typeface="Arial" panose="020B0604020202020204" pitchFamily="34" charset="0"/>
              </a:rPr>
              <a:t> 2ª: 97,3% - 83,8% = </a:t>
            </a:r>
            <a:r>
              <a:rPr lang="es-ES" altLang="es-CL" sz="1600" b="1" u="sng" dirty="0">
                <a:solidFill>
                  <a:srgbClr val="339933"/>
                </a:solidFill>
                <a:latin typeface="Arial" panose="020B0604020202020204" pitchFamily="34" charset="0"/>
              </a:rPr>
              <a:t>13,5%</a:t>
            </a:r>
            <a:r>
              <a:rPr lang="es-ES" altLang="es-CL" sz="1600" dirty="0">
                <a:latin typeface="Arial" panose="020B0604020202020204" pitchFamily="34" charset="0"/>
              </a:rPr>
              <a:t> </a:t>
            </a:r>
          </a:p>
        </p:txBody>
      </p:sp>
      <p:sp>
        <p:nvSpPr>
          <p:cNvPr id="19" name="Oval 29">
            <a:extLst>
              <a:ext uri="{FF2B5EF4-FFF2-40B4-BE49-F238E27FC236}">
                <a16:creationId xmlns:a16="http://schemas.microsoft.com/office/drawing/2014/main" id="{83308559-D318-C01D-DDE9-56CA9AA08CFB}"/>
              </a:ext>
            </a:extLst>
          </p:cNvPr>
          <p:cNvSpPr>
            <a:spLocks noChangeArrowheads="1"/>
          </p:cNvSpPr>
          <p:nvPr/>
        </p:nvSpPr>
        <p:spPr bwMode="auto">
          <a:xfrm>
            <a:off x="10781112" y="3861184"/>
            <a:ext cx="360362" cy="360363"/>
          </a:xfrm>
          <a:prstGeom prst="ellipse">
            <a:avLst/>
          </a:prstGeom>
          <a:solidFill>
            <a:srgbClr val="CC3300">
              <a:alpha val="30196"/>
            </a:srgbClr>
          </a:solidFill>
          <a:ln w="3175" cap="rnd">
            <a:solidFill>
              <a:schemeClr val="tx1"/>
            </a:solidFill>
            <a:prstDash val="sysDot"/>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21" name="Rectangle 33">
            <a:extLst>
              <a:ext uri="{FF2B5EF4-FFF2-40B4-BE49-F238E27FC236}">
                <a16:creationId xmlns:a16="http://schemas.microsoft.com/office/drawing/2014/main" id="{6726FE22-7CC4-52B2-9DF2-86F58CA457F2}"/>
              </a:ext>
            </a:extLst>
          </p:cNvPr>
          <p:cNvSpPr>
            <a:spLocks noChangeArrowheads="1"/>
          </p:cNvSpPr>
          <p:nvPr/>
        </p:nvSpPr>
        <p:spPr bwMode="auto">
          <a:xfrm>
            <a:off x="6947925" y="4283220"/>
            <a:ext cx="503237" cy="576262"/>
          </a:xfrm>
          <a:prstGeom prst="rect">
            <a:avLst/>
          </a:prstGeom>
          <a:solidFill>
            <a:schemeClr val="accent1">
              <a:alpha val="30196"/>
            </a:schemeClr>
          </a:solidFill>
          <a:ln w="3175" cap="rnd">
            <a:solidFill>
              <a:schemeClr val="tx1"/>
            </a:solidFill>
            <a:prstDash val="sysDot"/>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22" name="Line 37">
            <a:extLst>
              <a:ext uri="{FF2B5EF4-FFF2-40B4-BE49-F238E27FC236}">
                <a16:creationId xmlns:a16="http://schemas.microsoft.com/office/drawing/2014/main" id="{C98B37FF-613D-442E-B791-3971F878FD5D}"/>
              </a:ext>
            </a:extLst>
          </p:cNvPr>
          <p:cNvSpPr>
            <a:spLocks noChangeShapeType="1"/>
          </p:cNvSpPr>
          <p:nvPr/>
        </p:nvSpPr>
        <p:spPr bwMode="auto">
          <a:xfrm>
            <a:off x="7560732" y="4563533"/>
            <a:ext cx="1360455" cy="49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23" name="Rectangle 36">
            <a:extLst>
              <a:ext uri="{FF2B5EF4-FFF2-40B4-BE49-F238E27FC236}">
                <a16:creationId xmlns:a16="http://schemas.microsoft.com/office/drawing/2014/main" id="{AB384F26-D881-E5A8-F2E4-87908A430481}"/>
              </a:ext>
            </a:extLst>
          </p:cNvPr>
          <p:cNvSpPr>
            <a:spLocks noChangeArrowheads="1"/>
          </p:cNvSpPr>
          <p:nvPr/>
        </p:nvSpPr>
        <p:spPr bwMode="auto">
          <a:xfrm>
            <a:off x="9017000" y="4286923"/>
            <a:ext cx="508000" cy="640677"/>
          </a:xfrm>
          <a:prstGeom prst="rect">
            <a:avLst/>
          </a:prstGeom>
          <a:solidFill>
            <a:srgbClr val="339933">
              <a:alpha val="30196"/>
            </a:srgbClr>
          </a:solidFill>
          <a:ln w="3175" cap="rnd">
            <a:solidFill>
              <a:schemeClr val="tx1"/>
            </a:solidFill>
            <a:prstDash val="sysDot"/>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24" name="Rectangle 35">
            <a:extLst>
              <a:ext uri="{FF2B5EF4-FFF2-40B4-BE49-F238E27FC236}">
                <a16:creationId xmlns:a16="http://schemas.microsoft.com/office/drawing/2014/main" id="{7C1F01D2-E519-F7BC-D8F5-73C26C4D8DEF}"/>
              </a:ext>
            </a:extLst>
          </p:cNvPr>
          <p:cNvSpPr>
            <a:spLocks noChangeArrowheads="1"/>
          </p:cNvSpPr>
          <p:nvPr/>
        </p:nvSpPr>
        <p:spPr bwMode="auto">
          <a:xfrm>
            <a:off x="7281333" y="3581400"/>
            <a:ext cx="592667" cy="478511"/>
          </a:xfrm>
          <a:prstGeom prst="rect">
            <a:avLst/>
          </a:prstGeom>
          <a:solidFill>
            <a:srgbClr val="CC3300">
              <a:alpha val="30196"/>
            </a:srgbClr>
          </a:solidFill>
          <a:ln w="3175" cap="rnd">
            <a:solidFill>
              <a:schemeClr val="tx1"/>
            </a:solidFill>
            <a:prstDash val="sysDot"/>
            <a:miter lim="800000"/>
            <a:headEnd/>
            <a:tailEnd/>
          </a:ln>
        </p:spPr>
        <p:txBody>
          <a:bodyPr wrap="none" anchor="ctr"/>
          <a:lstStyle>
            <a:lvl1pPr defTabSz="987425">
              <a:spcBef>
                <a:spcPct val="20000"/>
              </a:spcBef>
              <a:buChar char="•"/>
              <a:defRPr sz="3200">
                <a:solidFill>
                  <a:schemeClr val="tx1"/>
                </a:solidFill>
                <a:latin typeface="Times New Roman" panose="02020603050405020304" pitchFamily="18" charset="0"/>
              </a:defRPr>
            </a:lvl1pPr>
            <a:lvl2pPr marL="742950" indent="-285750" defTabSz="987425">
              <a:spcBef>
                <a:spcPct val="20000"/>
              </a:spcBef>
              <a:buChar char="–"/>
              <a:defRPr sz="2800">
                <a:solidFill>
                  <a:schemeClr val="tx1"/>
                </a:solidFill>
                <a:latin typeface="Times New Roman" panose="02020603050405020304" pitchFamily="18" charset="0"/>
              </a:defRPr>
            </a:lvl2pPr>
            <a:lvl3pPr marL="1143000" indent="-228600" defTabSz="987425">
              <a:spcBef>
                <a:spcPct val="20000"/>
              </a:spcBef>
              <a:buChar char="•"/>
              <a:defRPr sz="2400">
                <a:solidFill>
                  <a:schemeClr val="tx1"/>
                </a:solidFill>
                <a:latin typeface="Times New Roman" panose="02020603050405020304" pitchFamily="18" charset="0"/>
              </a:defRPr>
            </a:lvl3pPr>
            <a:lvl4pPr marL="1600200" indent="-228600" defTabSz="987425">
              <a:spcBef>
                <a:spcPct val="20000"/>
              </a:spcBef>
              <a:buChar char="–"/>
              <a:defRPr sz="2000">
                <a:solidFill>
                  <a:schemeClr val="tx1"/>
                </a:solidFill>
                <a:latin typeface="Times New Roman" panose="02020603050405020304" pitchFamily="18" charset="0"/>
              </a:defRPr>
            </a:lvl4pPr>
            <a:lvl5pPr marL="2057400" indent="-228600" defTabSz="987425">
              <a:spcBef>
                <a:spcPct val="20000"/>
              </a:spcBef>
              <a:buChar char="»"/>
              <a:defRPr sz="2000">
                <a:solidFill>
                  <a:schemeClr val="tx1"/>
                </a:solidFill>
                <a:latin typeface="Times New Roman" panose="02020603050405020304" pitchFamily="18" charset="0"/>
              </a:defRPr>
            </a:lvl5pPr>
            <a:lvl6pPr marL="25146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CL" sz="1900" dirty="0">
                <a:latin typeface="Arial" panose="020B0604020202020204" pitchFamily="34" charset="0"/>
              </a:rPr>
              <a:t> </a:t>
            </a:r>
            <a:r>
              <a:rPr lang="es-ES" altLang="es-CL" sz="1400" b="1" dirty="0">
                <a:latin typeface="Arial" panose="020B0604020202020204" pitchFamily="34" charset="0"/>
              </a:rPr>
              <a:t>&lt; 3</a:t>
            </a:r>
          </a:p>
        </p:txBody>
      </p:sp>
      <p:sp>
        <p:nvSpPr>
          <p:cNvPr id="26" name="Line 37">
            <a:extLst>
              <a:ext uri="{FF2B5EF4-FFF2-40B4-BE49-F238E27FC236}">
                <a16:creationId xmlns:a16="http://schemas.microsoft.com/office/drawing/2014/main" id="{9A30EF7A-3F12-7218-A29C-074CCF48ADFD}"/>
              </a:ext>
            </a:extLst>
          </p:cNvPr>
          <p:cNvSpPr>
            <a:spLocks noChangeShapeType="1"/>
          </p:cNvSpPr>
          <p:nvPr/>
        </p:nvSpPr>
        <p:spPr bwMode="auto">
          <a:xfrm>
            <a:off x="8000998" y="3810000"/>
            <a:ext cx="2658535"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Tree>
    <p:extLst>
      <p:ext uri="{BB962C8B-B14F-4D97-AF65-F5344CB8AC3E}">
        <p14:creationId xmlns:p14="http://schemas.microsoft.com/office/powerpoint/2010/main" val="274583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fade">
                                      <p:cBhvr>
                                        <p:cTn id="17" dur="1000"/>
                                        <p:tgtEl>
                                          <p:spTgt spid="18">
                                            <p:txEl>
                                              <p:pRg st="1" end="1"/>
                                            </p:txEl>
                                          </p:spTgt>
                                        </p:tgtEl>
                                      </p:cBhvr>
                                    </p:animEffect>
                                    <p:anim calcmode="lin" valueType="num">
                                      <p:cBhvr>
                                        <p:cTn id="18"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8">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1000"/>
                                        <p:tgtEl>
                                          <p:spTgt spid="18">
                                            <p:txEl>
                                              <p:pRg st="3" end="3"/>
                                            </p:txEl>
                                          </p:spTgt>
                                        </p:tgtEl>
                                      </p:cBhvr>
                                    </p:animEffect>
                                    <p:anim calcmode="lin" valueType="num">
                                      <p:cBhvr>
                                        <p:cTn id="23"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8">
                                            <p:txEl>
                                              <p:pRg st="3" end="3"/>
                                            </p:txEl>
                                          </p:spTgt>
                                        </p:tgtEl>
                                        <p:attrNameLst>
                                          <p:attrName>ppt_y</p:attrName>
                                        </p:attrNameLst>
                                      </p:cBhvr>
                                      <p:tavLst>
                                        <p:tav tm="0">
                                          <p:val>
                                            <p:strVal val="#ppt_y+.1"/>
                                          </p:val>
                                        </p:tav>
                                        <p:tav tm="100000">
                                          <p:val>
                                            <p:strVal val="#ppt_y"/>
                                          </p:val>
                                        </p:tav>
                                      </p:tavLst>
                                    </p:anim>
                                  </p:childTnLst>
                                </p:cTn>
                              </p:par>
                              <p:par>
                                <p:cTn id="25" presetID="7" presetClass="entr" presetSubtype="2"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1000" fill="hold"/>
                                        <p:tgtEl>
                                          <p:spTgt spid="19"/>
                                        </p:tgtEl>
                                        <p:attrNameLst>
                                          <p:attrName>ppt_x</p:attrName>
                                        </p:attrNameLst>
                                      </p:cBhvr>
                                      <p:tavLst>
                                        <p:tav tm="0">
                                          <p:val>
                                            <p:strVal val="1+#ppt_w/2"/>
                                          </p:val>
                                        </p:tav>
                                        <p:tav tm="100000">
                                          <p:val>
                                            <p:strVal val="#ppt_x"/>
                                          </p:val>
                                        </p:tav>
                                      </p:tavLst>
                                    </p:anim>
                                    <p:anim calcmode="lin" valueType="num">
                                      <p:cBhvr additive="base">
                                        <p:cTn id="28" dur="1000" fill="hold"/>
                                        <p:tgtEl>
                                          <p:spTgt spid="19"/>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17" presetClass="entr" presetSubtype="1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strVal val="#ppt_h"/>
                                          </p:val>
                                        </p:tav>
                                        <p:tav tm="100000">
                                          <p:val>
                                            <p:strVal val="#ppt_h"/>
                                          </p:val>
                                        </p:tav>
                                      </p:tavLst>
                                    </p:anim>
                                  </p:childTnLst>
                                </p:cTn>
                              </p:par>
                              <p:par>
                                <p:cTn id="34" presetID="10" presetClass="exit" presetSubtype="0" fill="hold" nodeType="withEffect">
                                  <p:stCondLst>
                                    <p:cond delay="0"/>
                                  </p:stCondLst>
                                  <p:childTnLst>
                                    <p:animEffect transition="out" filter="fade">
                                      <p:cBhvr>
                                        <p:cTn id="35" dur="2000"/>
                                        <p:tgtEl>
                                          <p:spTgt spid="21"/>
                                        </p:tgtEl>
                                      </p:cBhvr>
                                    </p:animEffect>
                                    <p:set>
                                      <p:cBhvr>
                                        <p:cTn id="36" dur="1" fill="hold">
                                          <p:stCondLst>
                                            <p:cond delay="1999"/>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0" presetClass="exit" presetSubtype="0" fill="hold" nodeType="withEffect">
                                  <p:stCondLst>
                                    <p:cond delay="0"/>
                                  </p:stCondLst>
                                  <p:childTnLst>
                                    <p:animEffect transition="out" filter="fade">
                                      <p:cBhvr>
                                        <p:cTn id="42" dur="2000"/>
                                        <p:tgtEl>
                                          <p:spTgt spid="22"/>
                                        </p:tgtEl>
                                      </p:cBhvr>
                                    </p:animEffect>
                                    <p:set>
                                      <p:cBhvr>
                                        <p:cTn id="43" dur="1" fill="hold">
                                          <p:stCondLst>
                                            <p:cond delay="1999"/>
                                          </p:stCondLst>
                                        </p:cTn>
                                        <p:tgtEl>
                                          <p:spTgt spid="22"/>
                                        </p:tgtEl>
                                        <p:attrNameLst>
                                          <p:attrName>style.visibility</p:attrName>
                                        </p:attrNameLst>
                                      </p:cBhvr>
                                      <p:to>
                                        <p:strVal val="hidden"/>
                                      </p:to>
                                    </p:set>
                                  </p:childTnLst>
                                </p:cTn>
                              </p:par>
                            </p:childTnLst>
                          </p:cTn>
                        </p:par>
                        <p:par>
                          <p:cTn id="44" fill="hold">
                            <p:stCondLst>
                              <p:cond delay="2000"/>
                            </p:stCondLst>
                            <p:childTnLst>
                              <p:par>
                                <p:cTn id="45" presetID="19" presetClass="entr" presetSubtype="10"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0" fill="hold"/>
                                        <p:tgtEl>
                                          <p:spTgt spid="23"/>
                                        </p:tgtEl>
                                        <p:attrNameLst>
                                          <p:attrName>ppt_w</p:attrName>
                                        </p:attrNameLst>
                                      </p:cBhvr>
                                      <p:tavLst>
                                        <p:tav tm="0" fmla="#ppt_w*sin(2.5*pi*$)">
                                          <p:val>
                                            <p:fltVal val="0"/>
                                          </p:val>
                                        </p:tav>
                                        <p:tav tm="100000">
                                          <p:val>
                                            <p:fltVal val="1"/>
                                          </p:val>
                                        </p:tav>
                                      </p:tavLst>
                                    </p:anim>
                                    <p:anim calcmode="lin" valueType="num">
                                      <p:cBhvr>
                                        <p:cTn id="48" dur="5000" fill="hold"/>
                                        <p:tgtEl>
                                          <p:spTgt spid="23"/>
                                        </p:tgtEl>
                                        <p:attrNameLst>
                                          <p:attrName>ppt_h</p:attrName>
                                        </p:attrNameLst>
                                      </p:cBhvr>
                                      <p:tavLst>
                                        <p:tav tm="0">
                                          <p:val>
                                            <p:strVal val="#ppt_h"/>
                                          </p:val>
                                        </p:tav>
                                        <p:tav tm="100000">
                                          <p:val>
                                            <p:strVal val="#ppt_h"/>
                                          </p:val>
                                        </p:tav>
                                      </p:tavLst>
                                    </p:anim>
                                  </p:childTnLst>
                                </p:cTn>
                              </p:par>
                              <p:par>
                                <p:cTn id="49" presetID="10" presetClass="exit" presetSubtype="0" fill="hold" nodeType="withEffect">
                                  <p:stCondLst>
                                    <p:cond delay="0"/>
                                  </p:stCondLst>
                                  <p:childTnLst>
                                    <p:animEffect transition="out" filter="fade">
                                      <p:cBhvr>
                                        <p:cTn id="50" dur="2000"/>
                                        <p:tgtEl>
                                          <p:spTgt spid="23"/>
                                        </p:tgtEl>
                                      </p:cBhvr>
                                    </p:animEffect>
                                    <p:set>
                                      <p:cBhvr>
                                        <p:cTn id="51" dur="1" fill="hold">
                                          <p:stCondLst>
                                            <p:cond delay="1999"/>
                                          </p:stCondLst>
                                        </p:cTn>
                                        <p:tgtEl>
                                          <p:spTgt spid="2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7" presetClass="entr" presetSubtype="1"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0" fill="hold"/>
                                        <p:tgtEl>
                                          <p:spTgt spid="24"/>
                                        </p:tgtEl>
                                        <p:attrNameLst>
                                          <p:attrName>ppt_x</p:attrName>
                                        </p:attrNameLst>
                                      </p:cBhvr>
                                      <p:tavLst>
                                        <p:tav tm="0">
                                          <p:val>
                                            <p:strVal val="#ppt_x"/>
                                          </p:val>
                                        </p:tav>
                                        <p:tav tm="100000">
                                          <p:val>
                                            <p:strVal val="#ppt_x"/>
                                          </p:val>
                                        </p:tav>
                                      </p:tavLst>
                                    </p:anim>
                                    <p:anim calcmode="lin" valueType="num">
                                      <p:cBhvr additive="base">
                                        <p:cTn id="57" dur="50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childTnLst>
                                </p:cTn>
                              </p:par>
                              <p:par>
                                <p:cTn id="62" presetID="10" presetClass="exit" presetSubtype="0" fill="hold" nodeType="withEffect">
                                  <p:stCondLst>
                                    <p:cond delay="0"/>
                                  </p:stCondLst>
                                  <p:childTnLst>
                                    <p:animEffect transition="out" filter="fade">
                                      <p:cBhvr>
                                        <p:cTn id="63" dur="2000"/>
                                        <p:tgtEl>
                                          <p:spTgt spid="26"/>
                                        </p:tgtEl>
                                      </p:cBhvr>
                                    </p:animEffect>
                                    <p:set>
                                      <p:cBhvr>
                                        <p:cTn id="64" dur="1" fill="hold">
                                          <p:stCondLst>
                                            <p:cond delay="1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1" grpId="1" animBg="1"/>
      <p:bldP spid="23" grpId="0" animBg="1"/>
      <p:bldP spid="23" grpId="1"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Unidades y Objetivos del Curso:</a:t>
            </a:r>
            <a:endParaRPr lang="en-US" dirty="0"/>
          </a:p>
        </p:txBody>
      </p:sp>
      <p:sp>
        <p:nvSpPr>
          <p:cNvPr id="3" name="Marcador de contenido 2"/>
          <p:cNvSpPr>
            <a:spLocks noGrp="1"/>
          </p:cNvSpPr>
          <p:nvPr>
            <p:ph idx="1"/>
          </p:nvPr>
        </p:nvSpPr>
        <p:spPr>
          <a:xfrm>
            <a:off x="105508" y="1825625"/>
            <a:ext cx="11957538" cy="4351338"/>
          </a:xfrm>
        </p:spPr>
        <p:txBody>
          <a:bodyPr/>
          <a:lstStyle/>
          <a:p>
            <a:r>
              <a:rPr lang="es-MX" dirty="0"/>
              <a:t>UNIDAD I: Análisis de datos a través de estadística descriptiva.</a:t>
            </a:r>
          </a:p>
          <a:p>
            <a:pPr marL="0" indent="0">
              <a:buNone/>
            </a:pPr>
            <a:endParaRPr lang="es-MX" dirty="0"/>
          </a:p>
          <a:p>
            <a:r>
              <a:rPr lang="es-MX" dirty="0"/>
              <a:t>UNIDAD II: Población y Muestra.</a:t>
            </a:r>
          </a:p>
          <a:p>
            <a:pPr marL="0" indent="0">
              <a:buNone/>
            </a:pPr>
            <a:endParaRPr lang="es-MX" dirty="0"/>
          </a:p>
          <a:p>
            <a:r>
              <a:rPr lang="es-MX" dirty="0"/>
              <a:t>UNIDAD III: Distribuciones de probabilidad discretas y continuas.</a:t>
            </a:r>
          </a:p>
          <a:p>
            <a:endParaRPr lang="es-MX" dirty="0"/>
          </a:p>
          <a:p>
            <a:r>
              <a:rPr lang="es-MX" dirty="0">
                <a:solidFill>
                  <a:srgbClr val="FF0000"/>
                </a:solidFill>
              </a:rPr>
              <a:t>UNIDAD IV: Estadística inferencial</a:t>
            </a:r>
          </a:p>
        </p:txBody>
      </p:sp>
    </p:spTree>
    <p:extLst>
      <p:ext uri="{BB962C8B-B14F-4D97-AF65-F5344CB8AC3E}">
        <p14:creationId xmlns:p14="http://schemas.microsoft.com/office/powerpoint/2010/main" val="2818178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FF2E91F-6FAF-F2FD-D457-34823260AADC}"/>
              </a:ext>
            </a:extLst>
          </p:cNvPr>
          <p:cNvSpPr txBox="1">
            <a:spLocks noChangeArrowheads="1"/>
          </p:cNvSpPr>
          <p:nvPr/>
        </p:nvSpPr>
        <p:spPr>
          <a:xfrm>
            <a:off x="685799" y="1118946"/>
            <a:ext cx="4652707" cy="5458499"/>
          </a:xfrm>
          <a:prstGeom prst="rect">
            <a:avLst/>
          </a:prstGeom>
          <a:noFill/>
        </p:spPr>
        <p:txBody>
          <a:bodyPr vert="horz" lIns="98736" tIns="49368" rIns="98736" bIns="49368"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1600">
                <a:latin typeface="Arial" panose="020B0604020202020204" pitchFamily="34" charset="0"/>
              </a:rPr>
              <a:t>Es buena idea codificar las variables como números para poder procesarlas con facilidad en un ordenador.</a:t>
            </a:r>
          </a:p>
          <a:p>
            <a:pPr>
              <a:lnSpc>
                <a:spcPct val="80000"/>
              </a:lnSpc>
            </a:pPr>
            <a:r>
              <a:rPr lang="es-ES" altLang="es-CL" sz="1600">
                <a:latin typeface="Arial" panose="020B0604020202020204" pitchFamily="34" charset="0"/>
              </a:rPr>
              <a:t>Es conveniente asignar “etiquetas” a los valores de las variables para recordar qué significan los códigos numéricos.</a:t>
            </a:r>
          </a:p>
          <a:p>
            <a:pPr lvl="1">
              <a:lnSpc>
                <a:spcPct val="80000"/>
              </a:lnSpc>
            </a:pPr>
            <a:r>
              <a:rPr lang="es-ES" altLang="es-CL" sz="1600">
                <a:latin typeface="Arial" panose="020B0604020202020204" pitchFamily="34" charset="0"/>
              </a:rPr>
              <a:t>Sexo (Cualit: Códigos arbitrarios)</a:t>
            </a:r>
          </a:p>
          <a:p>
            <a:pPr lvl="2">
              <a:lnSpc>
                <a:spcPct val="80000"/>
              </a:lnSpc>
            </a:pPr>
            <a:r>
              <a:rPr lang="es-ES" altLang="es-CL" sz="1600">
                <a:latin typeface="Arial" panose="020B0604020202020204" pitchFamily="34" charset="0"/>
              </a:rPr>
              <a:t>1 = Hombre</a:t>
            </a:r>
          </a:p>
          <a:p>
            <a:pPr lvl="2">
              <a:lnSpc>
                <a:spcPct val="80000"/>
              </a:lnSpc>
            </a:pPr>
            <a:r>
              <a:rPr lang="es-ES" altLang="es-CL" sz="1600">
                <a:latin typeface="Arial" panose="020B0604020202020204" pitchFamily="34" charset="0"/>
              </a:rPr>
              <a:t>2 = Mujer</a:t>
            </a:r>
          </a:p>
          <a:p>
            <a:pPr lvl="1">
              <a:lnSpc>
                <a:spcPct val="80000"/>
              </a:lnSpc>
            </a:pPr>
            <a:r>
              <a:rPr lang="es-ES" altLang="es-CL" sz="1600">
                <a:latin typeface="Arial" panose="020B0604020202020204" pitchFamily="34" charset="0"/>
              </a:rPr>
              <a:t>Raza (Cualit: Códigos arbitrarios)</a:t>
            </a:r>
          </a:p>
          <a:p>
            <a:pPr lvl="2">
              <a:lnSpc>
                <a:spcPct val="80000"/>
              </a:lnSpc>
            </a:pPr>
            <a:r>
              <a:rPr lang="es-ES" altLang="es-CL" sz="1600">
                <a:latin typeface="Arial" panose="020B0604020202020204" pitchFamily="34" charset="0"/>
              </a:rPr>
              <a:t>1 = Blanca</a:t>
            </a:r>
          </a:p>
          <a:p>
            <a:pPr lvl="2">
              <a:lnSpc>
                <a:spcPct val="80000"/>
              </a:lnSpc>
            </a:pPr>
            <a:r>
              <a:rPr lang="es-ES" altLang="es-CL" sz="1600">
                <a:latin typeface="Arial" panose="020B0604020202020204" pitchFamily="34" charset="0"/>
              </a:rPr>
              <a:t>2 = Negra,...</a:t>
            </a:r>
          </a:p>
          <a:p>
            <a:pPr lvl="1">
              <a:lnSpc>
                <a:spcPct val="80000"/>
              </a:lnSpc>
            </a:pPr>
            <a:r>
              <a:rPr lang="es-ES" altLang="es-CL" sz="1600">
                <a:latin typeface="Arial" panose="020B0604020202020204" pitchFamily="34" charset="0"/>
              </a:rPr>
              <a:t>Felicidad Ordinal: Respetar un orden al codificar.</a:t>
            </a:r>
          </a:p>
          <a:p>
            <a:pPr lvl="2">
              <a:lnSpc>
                <a:spcPct val="80000"/>
              </a:lnSpc>
            </a:pPr>
            <a:r>
              <a:rPr lang="es-ES" altLang="es-CL" sz="1600">
                <a:latin typeface="Arial" panose="020B0604020202020204" pitchFamily="34" charset="0"/>
              </a:rPr>
              <a:t>1 = Muy feliz</a:t>
            </a:r>
          </a:p>
          <a:p>
            <a:pPr lvl="2">
              <a:lnSpc>
                <a:spcPct val="80000"/>
              </a:lnSpc>
            </a:pPr>
            <a:r>
              <a:rPr lang="es-ES" altLang="es-CL" sz="1600">
                <a:latin typeface="Arial" panose="020B0604020202020204" pitchFamily="34" charset="0"/>
              </a:rPr>
              <a:t>2 = Bastante feliz</a:t>
            </a:r>
          </a:p>
          <a:p>
            <a:pPr lvl="2">
              <a:lnSpc>
                <a:spcPct val="80000"/>
              </a:lnSpc>
            </a:pPr>
            <a:r>
              <a:rPr lang="es-ES" altLang="es-CL" sz="1600">
                <a:latin typeface="Arial" panose="020B0604020202020204" pitchFamily="34" charset="0"/>
              </a:rPr>
              <a:t>3 = No demasiado feliz</a:t>
            </a:r>
          </a:p>
          <a:p>
            <a:pPr>
              <a:lnSpc>
                <a:spcPct val="80000"/>
              </a:lnSpc>
            </a:pPr>
            <a:r>
              <a:rPr lang="es-ES" altLang="es-CL" sz="1600">
                <a:latin typeface="Arial" panose="020B0604020202020204" pitchFamily="34" charset="0"/>
              </a:rPr>
              <a:t>Se pueden asignar códigos a respuestas especiales como</a:t>
            </a:r>
          </a:p>
          <a:p>
            <a:pPr lvl="2">
              <a:lnSpc>
                <a:spcPct val="80000"/>
              </a:lnSpc>
            </a:pPr>
            <a:r>
              <a:rPr lang="es-ES" altLang="es-CL" sz="1600">
                <a:latin typeface="Arial" panose="020B0604020202020204" pitchFamily="34" charset="0"/>
              </a:rPr>
              <a:t>0 = No sabe</a:t>
            </a:r>
          </a:p>
          <a:p>
            <a:pPr lvl="2">
              <a:lnSpc>
                <a:spcPct val="80000"/>
              </a:lnSpc>
            </a:pPr>
            <a:r>
              <a:rPr lang="es-ES" altLang="es-CL" sz="1600">
                <a:latin typeface="Arial" panose="020B0604020202020204" pitchFamily="34" charset="0"/>
              </a:rPr>
              <a:t>99 = No contesta...</a:t>
            </a:r>
          </a:p>
          <a:p>
            <a:pPr>
              <a:lnSpc>
                <a:spcPct val="80000"/>
              </a:lnSpc>
            </a:pPr>
            <a:r>
              <a:rPr lang="es-ES" altLang="es-CL" sz="1600">
                <a:latin typeface="Arial" panose="020B0604020202020204" pitchFamily="34" charset="0"/>
              </a:rPr>
              <a:t>Estas situaciones deberán ser tenidas en cuentas en el análisis. Datos perdidos (‘missing data’)</a:t>
            </a:r>
          </a:p>
        </p:txBody>
      </p:sp>
      <p:pic>
        <p:nvPicPr>
          <p:cNvPr id="3" name="Picture 3" descr="spss-vista-dat">
            <a:extLst>
              <a:ext uri="{FF2B5EF4-FFF2-40B4-BE49-F238E27FC236}">
                <a16:creationId xmlns:a16="http://schemas.microsoft.com/office/drawing/2014/main" id="{2AB35523-6F29-465D-E17D-1689989E1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364" y="878946"/>
            <a:ext cx="511175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9">
            <a:extLst>
              <a:ext uri="{FF2B5EF4-FFF2-40B4-BE49-F238E27FC236}">
                <a16:creationId xmlns:a16="http://schemas.microsoft.com/office/drawing/2014/main" id="{BFB2BC8A-2400-1C41-0601-1E7DECC7155B}"/>
              </a:ext>
            </a:extLst>
          </p:cNvPr>
          <p:cNvSpPr>
            <a:spLocks noGrp="1" noChangeArrowheads="1"/>
          </p:cNvSpPr>
          <p:nvPr>
            <p:ph type="title"/>
          </p:nvPr>
        </p:nvSpPr>
        <p:spPr>
          <a:xfrm>
            <a:off x="1197698" y="405823"/>
            <a:ext cx="8455025" cy="379413"/>
          </a:xfrm>
          <a:noFill/>
        </p:spPr>
        <p:txBody>
          <a:bodyPr lIns="98736" tIns="49368" rIns="98736" bIns="49368">
            <a:normAutofit fontScale="90000"/>
          </a:bodyPr>
          <a:lstStyle/>
          <a:p>
            <a:pPr algn="ctr" eaLnBrk="1" hangingPunct="1"/>
            <a:r>
              <a:rPr lang="es-ES" altLang="es-CL" b="1" dirty="0"/>
              <a:t>Ejemplo en un soporte computacional</a:t>
            </a:r>
          </a:p>
        </p:txBody>
      </p:sp>
    </p:spTree>
    <p:extLst>
      <p:ext uri="{BB962C8B-B14F-4D97-AF65-F5344CB8AC3E}">
        <p14:creationId xmlns:p14="http://schemas.microsoft.com/office/powerpoint/2010/main" val="141762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anim calcmode="lin" valueType="num">
                                      <p:cBhvr>
                                        <p:cTn id="2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fade">
                                      <p:cBhvr>
                                        <p:cTn id="33" dur="1000"/>
                                        <p:tgtEl>
                                          <p:spTgt spid="2">
                                            <p:txEl>
                                              <p:pRg st="5" end="5"/>
                                            </p:txEl>
                                          </p:spTgt>
                                        </p:tgtEl>
                                      </p:cBhvr>
                                    </p:animEffect>
                                    <p:anim calcmode="lin" valueType="num">
                                      <p:cBhvr>
                                        <p:cTn id="3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nodeType="after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fade">
                                      <p:cBhvr>
                                        <p:cTn id="39" dur="1000"/>
                                        <p:tgtEl>
                                          <p:spTgt spid="2">
                                            <p:txEl>
                                              <p:pRg st="6" end="6"/>
                                            </p:txEl>
                                          </p:spTgt>
                                        </p:tgtEl>
                                      </p:cBhvr>
                                    </p:animEffect>
                                    <p:anim calcmode="lin" valueType="num">
                                      <p:cBhvr>
                                        <p:cTn id="4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42" presetClass="entr" presetSubtype="0" fill="hold" nodeType="after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fade">
                                      <p:cBhvr>
                                        <p:cTn id="45" dur="1000"/>
                                        <p:tgtEl>
                                          <p:spTgt spid="2">
                                            <p:txEl>
                                              <p:pRg st="7" end="7"/>
                                            </p:txEl>
                                          </p:spTgt>
                                        </p:tgtEl>
                                      </p:cBhvr>
                                    </p:animEffect>
                                    <p:anim calcmode="lin" valueType="num">
                                      <p:cBhvr>
                                        <p:cTn id="4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fade">
                                      <p:cBhvr>
                                        <p:cTn id="52" dur="1000"/>
                                        <p:tgtEl>
                                          <p:spTgt spid="2">
                                            <p:txEl>
                                              <p:pRg st="8" end="8"/>
                                            </p:txEl>
                                          </p:spTgt>
                                        </p:tgtEl>
                                      </p:cBhvr>
                                    </p:animEffect>
                                    <p:anim calcmode="lin" valueType="num">
                                      <p:cBhvr>
                                        <p:cTn id="5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par>
                          <p:cTn id="55" fill="hold">
                            <p:stCondLst>
                              <p:cond delay="1000"/>
                            </p:stCondLst>
                            <p:childTnLst>
                              <p:par>
                                <p:cTn id="56" presetID="42" presetClass="entr" presetSubtype="0" fill="hold" nodeType="afterEffect">
                                  <p:stCondLst>
                                    <p:cond delay="0"/>
                                  </p:stCondLst>
                                  <p:childTnLst>
                                    <p:set>
                                      <p:cBhvr>
                                        <p:cTn id="57" dur="1" fill="hold">
                                          <p:stCondLst>
                                            <p:cond delay="0"/>
                                          </p:stCondLst>
                                        </p:cTn>
                                        <p:tgtEl>
                                          <p:spTgt spid="2">
                                            <p:txEl>
                                              <p:pRg st="9" end="9"/>
                                            </p:txEl>
                                          </p:spTgt>
                                        </p:tgtEl>
                                        <p:attrNameLst>
                                          <p:attrName>style.visibility</p:attrName>
                                        </p:attrNameLst>
                                      </p:cBhvr>
                                      <p:to>
                                        <p:strVal val="visible"/>
                                      </p:to>
                                    </p:set>
                                    <p:animEffect transition="in" filter="fade">
                                      <p:cBhvr>
                                        <p:cTn id="58" dur="1000"/>
                                        <p:tgtEl>
                                          <p:spTgt spid="2">
                                            <p:txEl>
                                              <p:pRg st="9" end="9"/>
                                            </p:txEl>
                                          </p:spTgt>
                                        </p:tgtEl>
                                      </p:cBhvr>
                                    </p:animEffect>
                                    <p:anim calcmode="lin" valueType="num">
                                      <p:cBhvr>
                                        <p:cTn id="5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par>
                          <p:cTn id="61" fill="hold">
                            <p:stCondLst>
                              <p:cond delay="2000"/>
                            </p:stCondLst>
                            <p:childTnLst>
                              <p:par>
                                <p:cTn id="62" presetID="42" presetClass="entr" presetSubtype="0" fill="hold" nodeType="after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1000"/>
                                        <p:tgtEl>
                                          <p:spTgt spid="2">
                                            <p:txEl>
                                              <p:pRg st="10" end="10"/>
                                            </p:txEl>
                                          </p:spTgt>
                                        </p:tgtEl>
                                      </p:cBhvr>
                                    </p:animEffect>
                                    <p:anim calcmode="lin" valueType="num">
                                      <p:cBhvr>
                                        <p:cTn id="6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par>
                          <p:cTn id="67" fill="hold">
                            <p:stCondLst>
                              <p:cond delay="3000"/>
                            </p:stCondLst>
                            <p:childTnLst>
                              <p:par>
                                <p:cTn id="68" presetID="42" presetClass="entr" presetSubtype="0" fill="hold" nodeType="afterEffect">
                                  <p:stCondLst>
                                    <p:cond delay="0"/>
                                  </p:stCondLst>
                                  <p:childTnLst>
                                    <p:set>
                                      <p:cBhvr>
                                        <p:cTn id="69" dur="1" fill="hold">
                                          <p:stCondLst>
                                            <p:cond delay="0"/>
                                          </p:stCondLst>
                                        </p:cTn>
                                        <p:tgtEl>
                                          <p:spTgt spid="2">
                                            <p:txEl>
                                              <p:pRg st="11" end="11"/>
                                            </p:txEl>
                                          </p:spTgt>
                                        </p:tgtEl>
                                        <p:attrNameLst>
                                          <p:attrName>style.visibility</p:attrName>
                                        </p:attrNameLst>
                                      </p:cBhvr>
                                      <p:to>
                                        <p:strVal val="visible"/>
                                      </p:to>
                                    </p:set>
                                    <p:animEffect transition="in" filter="fade">
                                      <p:cBhvr>
                                        <p:cTn id="70" dur="1000"/>
                                        <p:tgtEl>
                                          <p:spTgt spid="2">
                                            <p:txEl>
                                              <p:pRg st="11" end="11"/>
                                            </p:txEl>
                                          </p:spTgt>
                                        </p:tgtEl>
                                      </p:cBhvr>
                                    </p:animEffect>
                                    <p:anim calcmode="lin" valueType="num">
                                      <p:cBhvr>
                                        <p:cTn id="71"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2" end="12"/>
                                            </p:txEl>
                                          </p:spTgt>
                                        </p:tgtEl>
                                        <p:attrNameLst>
                                          <p:attrName>style.visibility</p:attrName>
                                        </p:attrNameLst>
                                      </p:cBhvr>
                                      <p:to>
                                        <p:strVal val="visible"/>
                                      </p:to>
                                    </p:set>
                                    <p:animEffect transition="in" filter="fade">
                                      <p:cBhvr>
                                        <p:cTn id="77" dur="1000"/>
                                        <p:tgtEl>
                                          <p:spTgt spid="2">
                                            <p:txEl>
                                              <p:pRg st="12" end="12"/>
                                            </p:txEl>
                                          </p:spTgt>
                                        </p:tgtEl>
                                      </p:cBhvr>
                                    </p:animEffect>
                                    <p:anim calcmode="lin" valueType="num">
                                      <p:cBhvr>
                                        <p:cTn id="78"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42" presetClass="entr" presetSubtype="0" fill="hold" nodeType="afterEffect">
                                  <p:stCondLst>
                                    <p:cond delay="0"/>
                                  </p:stCondLst>
                                  <p:childTnLst>
                                    <p:set>
                                      <p:cBhvr>
                                        <p:cTn id="82" dur="1" fill="hold">
                                          <p:stCondLst>
                                            <p:cond delay="0"/>
                                          </p:stCondLst>
                                        </p:cTn>
                                        <p:tgtEl>
                                          <p:spTgt spid="2">
                                            <p:txEl>
                                              <p:pRg st="13" end="13"/>
                                            </p:txEl>
                                          </p:spTgt>
                                        </p:tgtEl>
                                        <p:attrNameLst>
                                          <p:attrName>style.visibility</p:attrName>
                                        </p:attrNameLst>
                                      </p:cBhvr>
                                      <p:to>
                                        <p:strVal val="visible"/>
                                      </p:to>
                                    </p:set>
                                    <p:animEffect transition="in" filter="fade">
                                      <p:cBhvr>
                                        <p:cTn id="83" dur="1000"/>
                                        <p:tgtEl>
                                          <p:spTgt spid="2">
                                            <p:txEl>
                                              <p:pRg st="13" end="13"/>
                                            </p:txEl>
                                          </p:spTgt>
                                        </p:tgtEl>
                                      </p:cBhvr>
                                    </p:animEffect>
                                    <p:anim calcmode="lin" valueType="num">
                                      <p:cBhvr>
                                        <p:cTn id="84"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85"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par>
                          <p:cTn id="86" fill="hold">
                            <p:stCondLst>
                              <p:cond delay="2000"/>
                            </p:stCondLst>
                            <p:childTnLst>
                              <p:par>
                                <p:cTn id="87" presetID="42" presetClass="entr" presetSubtype="0" fill="hold" nodeType="afterEffect">
                                  <p:stCondLst>
                                    <p:cond delay="0"/>
                                  </p:stCondLst>
                                  <p:childTnLst>
                                    <p:set>
                                      <p:cBhvr>
                                        <p:cTn id="88" dur="1" fill="hold">
                                          <p:stCondLst>
                                            <p:cond delay="0"/>
                                          </p:stCondLst>
                                        </p:cTn>
                                        <p:tgtEl>
                                          <p:spTgt spid="2">
                                            <p:txEl>
                                              <p:pRg st="14" end="14"/>
                                            </p:txEl>
                                          </p:spTgt>
                                        </p:tgtEl>
                                        <p:attrNameLst>
                                          <p:attrName>style.visibility</p:attrName>
                                        </p:attrNameLst>
                                      </p:cBhvr>
                                      <p:to>
                                        <p:strVal val="visible"/>
                                      </p:to>
                                    </p:set>
                                    <p:animEffect transition="in" filter="fade">
                                      <p:cBhvr>
                                        <p:cTn id="89" dur="1000"/>
                                        <p:tgtEl>
                                          <p:spTgt spid="2">
                                            <p:txEl>
                                              <p:pRg st="14" end="14"/>
                                            </p:txEl>
                                          </p:spTgt>
                                        </p:tgtEl>
                                      </p:cBhvr>
                                    </p:animEffect>
                                    <p:anim calcmode="lin" valueType="num">
                                      <p:cBhvr>
                                        <p:cTn id="90"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91"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par>
                          <p:cTn id="92" fill="hold">
                            <p:stCondLst>
                              <p:cond delay="3000"/>
                            </p:stCondLst>
                            <p:childTnLst>
                              <p:par>
                                <p:cTn id="93" presetID="42" presetClass="entr" presetSubtype="0" fill="hold" nodeType="afterEffect">
                                  <p:stCondLst>
                                    <p:cond delay="0"/>
                                  </p:stCondLst>
                                  <p:childTnLst>
                                    <p:set>
                                      <p:cBhvr>
                                        <p:cTn id="94" dur="1" fill="hold">
                                          <p:stCondLst>
                                            <p:cond delay="0"/>
                                          </p:stCondLst>
                                        </p:cTn>
                                        <p:tgtEl>
                                          <p:spTgt spid="2">
                                            <p:txEl>
                                              <p:pRg st="15" end="15"/>
                                            </p:txEl>
                                          </p:spTgt>
                                        </p:tgtEl>
                                        <p:attrNameLst>
                                          <p:attrName>style.visibility</p:attrName>
                                        </p:attrNameLst>
                                      </p:cBhvr>
                                      <p:to>
                                        <p:strVal val="visible"/>
                                      </p:to>
                                    </p:set>
                                    <p:animEffect transition="in" filter="fade">
                                      <p:cBhvr>
                                        <p:cTn id="95" dur="1000"/>
                                        <p:tgtEl>
                                          <p:spTgt spid="2">
                                            <p:txEl>
                                              <p:pRg st="15" end="15"/>
                                            </p:txEl>
                                          </p:spTgt>
                                        </p:tgtEl>
                                      </p:cBhvr>
                                    </p:animEffect>
                                    <p:anim calcmode="lin" valueType="num">
                                      <p:cBhvr>
                                        <p:cTn id="96"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97"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Marcador de número de diapositiva">
            <a:extLst>
              <a:ext uri="{FF2B5EF4-FFF2-40B4-BE49-F238E27FC236}">
                <a16:creationId xmlns:a16="http://schemas.microsoft.com/office/drawing/2014/main" id="{C5B74C84-B47A-130E-F9C7-583E928C0F3C}"/>
              </a:ext>
            </a:extLst>
          </p:cNvPr>
          <p:cNvSpPr txBox="1">
            <a:spLocks/>
          </p:cNvSpPr>
          <p:nvPr/>
        </p:nvSpPr>
        <p:spPr>
          <a:xfrm>
            <a:off x="4943475" y="672465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spcBef>
                <a:spcPct val="20000"/>
              </a:spcBef>
              <a:buChar char="•"/>
              <a:defRPr sz="3200" kern="120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1CC23E02-829D-4A02-AA5B-FF747F9BD838}" type="slidenum">
              <a:rPr lang="es-ES" altLang="es-CL" sz="1200" smtClean="0">
                <a:latin typeface="Comic Sans MS" panose="030F0702030302020204" pitchFamily="66" charset="0"/>
              </a:rPr>
              <a:pPr>
                <a:spcBef>
                  <a:spcPct val="0"/>
                </a:spcBef>
                <a:buFontTx/>
                <a:buNone/>
              </a:pPr>
              <a:t>21</a:t>
            </a:fld>
            <a:endParaRPr lang="es-ES" altLang="es-CL" sz="1200">
              <a:latin typeface="Comic Sans MS" panose="030F0702030302020204" pitchFamily="66" charset="0"/>
            </a:endParaRPr>
          </a:p>
        </p:txBody>
      </p:sp>
      <p:sp>
        <p:nvSpPr>
          <p:cNvPr id="3" name="Rectangle 2">
            <a:extLst>
              <a:ext uri="{FF2B5EF4-FFF2-40B4-BE49-F238E27FC236}">
                <a16:creationId xmlns:a16="http://schemas.microsoft.com/office/drawing/2014/main" id="{96A716A6-2D88-8D08-48B3-2161C949CFED}"/>
              </a:ext>
            </a:extLst>
          </p:cNvPr>
          <p:cNvSpPr>
            <a:spLocks noGrp="1" noChangeArrowheads="1"/>
          </p:cNvSpPr>
          <p:nvPr>
            <p:ph type="title"/>
          </p:nvPr>
        </p:nvSpPr>
        <p:spPr>
          <a:xfrm>
            <a:off x="1935163" y="284163"/>
            <a:ext cx="7772400" cy="1143000"/>
          </a:xfrm>
          <a:noFill/>
        </p:spPr>
        <p:txBody>
          <a:bodyPr lIns="98736" tIns="49368" rIns="98736" bIns="49368"/>
          <a:lstStyle/>
          <a:p>
            <a:pPr eaLnBrk="1" hangingPunct="1"/>
            <a:r>
              <a:rPr lang="es-ES" altLang="es-CL" sz="3200">
                <a:latin typeface="Arial" panose="020B0604020202020204" pitchFamily="34" charset="0"/>
              </a:rPr>
              <a:t>Gráficos para variable cualitativas</a:t>
            </a:r>
          </a:p>
        </p:txBody>
      </p:sp>
      <p:graphicFrame>
        <p:nvGraphicFramePr>
          <p:cNvPr id="5" name="Object 5">
            <a:extLst>
              <a:ext uri="{FF2B5EF4-FFF2-40B4-BE49-F238E27FC236}">
                <a16:creationId xmlns:a16="http://schemas.microsoft.com/office/drawing/2014/main" id="{AA095C74-4071-81F5-4660-4C72ACED80C6}"/>
              </a:ext>
            </a:extLst>
          </p:cNvPr>
          <p:cNvGraphicFramePr>
            <a:graphicFrameLocks noChangeAspect="1"/>
          </p:cNvGraphicFramePr>
          <p:nvPr/>
        </p:nvGraphicFramePr>
        <p:xfrm>
          <a:off x="6904038" y="1292225"/>
          <a:ext cx="1852612" cy="1800225"/>
        </p:xfrm>
        <a:graphic>
          <a:graphicData uri="http://schemas.openxmlformats.org/presentationml/2006/ole">
            <mc:AlternateContent xmlns:mc="http://schemas.openxmlformats.org/markup-compatibility/2006">
              <mc:Choice xmlns:v="urn:schemas-microsoft-com:vml" Requires="v">
                <p:oleObj name="Imagen de mapa de bits" r:id="rId2" imgW="2486372" imgH="2657846" progId="Paint.Picture">
                  <p:embed/>
                </p:oleObj>
              </mc:Choice>
              <mc:Fallback>
                <p:oleObj name="Imagen de mapa de bits" r:id="rId2" imgW="2486372" imgH="2657846" progId="Paint.Picture">
                  <p:embed/>
                  <p:pic>
                    <p:nvPicPr>
                      <p:cNvPr id="5" name="Object 5">
                        <a:extLst>
                          <a:ext uri="{FF2B5EF4-FFF2-40B4-BE49-F238E27FC236}">
                            <a16:creationId xmlns:a16="http://schemas.microsoft.com/office/drawing/2014/main" id="{AA095C74-4071-81F5-4660-4C72ACED8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038" y="1292225"/>
                        <a:ext cx="18526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7">
            <a:extLst>
              <a:ext uri="{FF2B5EF4-FFF2-40B4-BE49-F238E27FC236}">
                <a16:creationId xmlns:a16="http://schemas.microsoft.com/office/drawing/2014/main" id="{F407F5FC-8AF4-6263-5488-FBB32C4136A6}"/>
              </a:ext>
            </a:extLst>
          </p:cNvPr>
          <p:cNvGraphicFramePr>
            <a:graphicFrameLocks noChangeAspect="1"/>
          </p:cNvGraphicFramePr>
          <p:nvPr/>
        </p:nvGraphicFramePr>
        <p:xfrm>
          <a:off x="6904038" y="3163888"/>
          <a:ext cx="1981200" cy="1584325"/>
        </p:xfrm>
        <a:graphic>
          <a:graphicData uri="http://schemas.openxmlformats.org/presentationml/2006/ole">
            <mc:AlternateContent xmlns:mc="http://schemas.openxmlformats.org/markup-compatibility/2006">
              <mc:Choice xmlns:v="urn:schemas-microsoft-com:vml" Requires="v">
                <p:oleObj name="Imagen de mapa de bits" r:id="rId4" imgW="2190476" imgH="2190476" progId="Paint.Picture">
                  <p:embed/>
                </p:oleObj>
              </mc:Choice>
              <mc:Fallback>
                <p:oleObj name="Imagen de mapa de bits" r:id="rId4" imgW="2190476" imgH="2190476" progId="Paint.Picture">
                  <p:embed/>
                  <p:pic>
                    <p:nvPicPr>
                      <p:cNvPr id="6" name="Object 7">
                        <a:extLst>
                          <a:ext uri="{FF2B5EF4-FFF2-40B4-BE49-F238E27FC236}">
                            <a16:creationId xmlns:a16="http://schemas.microsoft.com/office/drawing/2014/main" id="{F407F5FC-8AF4-6263-5488-FBB32C4136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4038" y="3163888"/>
                        <a:ext cx="19812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9" descr="pictogram">
            <a:extLst>
              <a:ext uri="{FF2B5EF4-FFF2-40B4-BE49-F238E27FC236}">
                <a16:creationId xmlns:a16="http://schemas.microsoft.com/office/drawing/2014/main" id="{2B2A3545-B008-DA05-9AA8-6281DF8ABA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2238" y="4865688"/>
            <a:ext cx="38004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A0E398E1-27D8-2A29-65BD-03056BF7E541}"/>
              </a:ext>
            </a:extLst>
          </p:cNvPr>
          <p:cNvSpPr txBox="1">
            <a:spLocks noChangeArrowheads="1"/>
          </p:cNvSpPr>
          <p:nvPr/>
        </p:nvSpPr>
        <p:spPr>
          <a:xfrm>
            <a:off x="1266825" y="1457325"/>
            <a:ext cx="5048250" cy="1514475"/>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2000" dirty="0">
                <a:latin typeface="Arial" panose="020B0604020202020204" pitchFamily="34" charset="0"/>
              </a:rPr>
              <a:t>Diagramas de barras simples</a:t>
            </a:r>
          </a:p>
          <a:p>
            <a:pPr lvl="1">
              <a:lnSpc>
                <a:spcPct val="80000"/>
              </a:lnSpc>
              <a:buFont typeface="Wingdings" panose="05000000000000000000" pitchFamily="2" charset="2"/>
              <a:buChar char="Ø"/>
            </a:pPr>
            <a:r>
              <a:rPr lang="es-ES" altLang="es-CL" sz="2000" dirty="0">
                <a:latin typeface="Arial" panose="020B0604020202020204" pitchFamily="34" charset="0"/>
              </a:rPr>
              <a:t>Alturas proporcionales a las frecuencias (absoluta o relativa)</a:t>
            </a:r>
          </a:p>
          <a:p>
            <a:pPr lvl="1">
              <a:lnSpc>
                <a:spcPct val="80000"/>
              </a:lnSpc>
              <a:buFont typeface="Wingdings" panose="05000000000000000000" pitchFamily="2" charset="2"/>
              <a:buChar char="Ø"/>
            </a:pPr>
            <a:r>
              <a:rPr lang="es-ES" altLang="es-CL" sz="2000" dirty="0">
                <a:latin typeface="Arial" panose="020B0604020202020204" pitchFamily="34" charset="0"/>
              </a:rPr>
              <a:t>Se pueden aplicar también a variables discretas o cualitativa</a:t>
            </a:r>
          </a:p>
        </p:txBody>
      </p:sp>
      <p:sp>
        <p:nvSpPr>
          <p:cNvPr id="9" name="Rectangle 3">
            <a:extLst>
              <a:ext uri="{FF2B5EF4-FFF2-40B4-BE49-F238E27FC236}">
                <a16:creationId xmlns:a16="http://schemas.microsoft.com/office/drawing/2014/main" id="{A8EB253A-9CD5-F259-AB92-66ACDC583BCE}"/>
              </a:ext>
            </a:extLst>
          </p:cNvPr>
          <p:cNvSpPr txBox="1">
            <a:spLocks noChangeArrowheads="1"/>
          </p:cNvSpPr>
          <p:nvPr/>
        </p:nvSpPr>
        <p:spPr>
          <a:xfrm>
            <a:off x="1295400" y="3219450"/>
            <a:ext cx="5067300" cy="1819275"/>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2000" dirty="0">
                <a:latin typeface="Arial" panose="020B0604020202020204" pitchFamily="34" charset="0"/>
              </a:rPr>
              <a:t>Diagramas de sectores (tortas, circulares)</a:t>
            </a:r>
          </a:p>
          <a:p>
            <a:pPr lvl="1">
              <a:lnSpc>
                <a:spcPct val="80000"/>
              </a:lnSpc>
              <a:buFont typeface="Wingdings" panose="05000000000000000000" pitchFamily="2" charset="2"/>
              <a:buChar char="Ø"/>
            </a:pPr>
            <a:r>
              <a:rPr lang="es-ES" altLang="es-CL" sz="2000" dirty="0">
                <a:latin typeface="Arial" panose="020B0604020202020204" pitchFamily="34" charset="0"/>
              </a:rPr>
              <a:t>No usarlo con variables ordinales. </a:t>
            </a:r>
          </a:p>
          <a:p>
            <a:pPr lvl="1">
              <a:lnSpc>
                <a:spcPct val="80000"/>
              </a:lnSpc>
              <a:buFont typeface="Wingdings" panose="05000000000000000000" pitchFamily="2" charset="2"/>
              <a:buChar char="Ø"/>
            </a:pPr>
            <a:r>
              <a:rPr lang="es-ES" altLang="es-CL" sz="2000" dirty="0">
                <a:latin typeface="Arial" panose="020B0604020202020204" pitchFamily="34" charset="0"/>
              </a:rPr>
              <a:t>El área de cada sector es proporcional a su frecuencia (absolutas o relativas)</a:t>
            </a:r>
          </a:p>
        </p:txBody>
      </p:sp>
      <p:sp>
        <p:nvSpPr>
          <p:cNvPr id="10" name="Rectangle 3">
            <a:extLst>
              <a:ext uri="{FF2B5EF4-FFF2-40B4-BE49-F238E27FC236}">
                <a16:creationId xmlns:a16="http://schemas.microsoft.com/office/drawing/2014/main" id="{2961C184-C22A-A877-5107-D2588329C54C}"/>
              </a:ext>
            </a:extLst>
          </p:cNvPr>
          <p:cNvSpPr txBox="1">
            <a:spLocks noChangeArrowheads="1"/>
          </p:cNvSpPr>
          <p:nvPr/>
        </p:nvSpPr>
        <p:spPr>
          <a:xfrm>
            <a:off x="1352550" y="5334001"/>
            <a:ext cx="4905375" cy="1181099"/>
          </a:xfrm>
          <a:prstGeom prst="rect">
            <a:avLst/>
          </a:prstGeom>
          <a:noFill/>
        </p:spPr>
        <p:txBody>
          <a:bodyPr vert="horz" lIns="98736" tIns="49368" rIns="98736" bIns="49368"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2000" dirty="0">
                <a:latin typeface="Arial" panose="020B0604020202020204" pitchFamily="34" charset="0"/>
              </a:rPr>
              <a:t>Pictogramas</a:t>
            </a:r>
          </a:p>
          <a:p>
            <a:pPr lvl="1">
              <a:lnSpc>
                <a:spcPct val="80000"/>
              </a:lnSpc>
              <a:buFont typeface="Wingdings" panose="05000000000000000000" pitchFamily="2" charset="2"/>
              <a:buChar char="Ø"/>
            </a:pPr>
            <a:r>
              <a:rPr lang="es-ES" altLang="es-CL" sz="2000" dirty="0">
                <a:latin typeface="Arial" panose="020B0604020202020204" pitchFamily="34" charset="0"/>
              </a:rPr>
              <a:t>Fáciles de entender.</a:t>
            </a:r>
          </a:p>
          <a:p>
            <a:pPr lvl="1">
              <a:lnSpc>
                <a:spcPct val="80000"/>
              </a:lnSpc>
              <a:buFont typeface="Wingdings" panose="05000000000000000000" pitchFamily="2" charset="2"/>
              <a:buChar char="Ø"/>
            </a:pPr>
            <a:r>
              <a:rPr lang="es-ES" altLang="es-CL" sz="2000" dirty="0">
                <a:latin typeface="Arial" panose="020B0604020202020204" pitchFamily="34" charset="0"/>
              </a:rPr>
              <a:t>El área de cada modalidad debe ser proporcional a la frecuencia. </a:t>
            </a:r>
          </a:p>
        </p:txBody>
      </p:sp>
    </p:spTree>
    <p:extLst>
      <p:ext uri="{BB962C8B-B14F-4D97-AF65-F5344CB8AC3E}">
        <p14:creationId xmlns:p14="http://schemas.microsoft.com/office/powerpoint/2010/main" val="351955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7" presetClass="entr" presetSubtype="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1+#ppt_w/2"/>
                                          </p:val>
                                        </p:tav>
                                        <p:tav tm="100000">
                                          <p:val>
                                            <p:strVal val="#ppt_x"/>
                                          </p:val>
                                        </p:tav>
                                      </p:tavLst>
                                    </p:anim>
                                    <p:anim calcmode="lin" valueType="num">
                                      <p:cBhvr additive="base">
                                        <p:cTn id="14"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1000"/>
                                        <p:tgtEl>
                                          <p:spTgt spid="9">
                                            <p:txEl>
                                              <p:pRg st="1" end="1"/>
                                            </p:txEl>
                                          </p:spTgt>
                                        </p:tgtEl>
                                      </p:cBhvr>
                                    </p:animEffect>
                                    <p:anim calcmode="lin" valueType="num">
                                      <p:cBhvr>
                                        <p:cTn id="2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fade">
                                      <p:cBhvr>
                                        <p:cTn id="29" dur="1000"/>
                                        <p:tgtEl>
                                          <p:spTgt spid="9">
                                            <p:txEl>
                                              <p:pRg st="2" end="2"/>
                                            </p:txEl>
                                          </p:spTgt>
                                        </p:tgtEl>
                                      </p:cBhvr>
                                    </p:animEffect>
                                    <p:anim calcmode="lin" valueType="num">
                                      <p:cBhvr>
                                        <p:cTn id="3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fade">
                                      <p:cBhvr>
                                        <p:cTn id="36" dur="1000"/>
                                        <p:tgtEl>
                                          <p:spTgt spid="10">
                                            <p:txEl>
                                              <p:pRg st="0" end="0"/>
                                            </p:txEl>
                                          </p:spTgt>
                                        </p:tgtEl>
                                      </p:cBhvr>
                                    </p:animEffect>
                                    <p:anim calcmode="lin" valueType="num">
                                      <p:cBhvr>
                                        <p:cTn id="37"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animEffect transition="in" filter="fade">
                                      <p:cBhvr>
                                        <p:cTn id="41" dur="1000"/>
                                        <p:tgtEl>
                                          <p:spTgt spid="10">
                                            <p:txEl>
                                              <p:pRg st="1" end="1"/>
                                            </p:txEl>
                                          </p:spTgt>
                                        </p:tgtEl>
                                      </p:cBhvr>
                                    </p:animEffect>
                                    <p:anim calcmode="lin" valueType="num">
                                      <p:cBhvr>
                                        <p:cTn id="42"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0">
                                            <p:txEl>
                                              <p:pRg st="2" end="2"/>
                                            </p:txEl>
                                          </p:spTgt>
                                        </p:tgtEl>
                                        <p:attrNameLst>
                                          <p:attrName>style.visibility</p:attrName>
                                        </p:attrNameLst>
                                      </p:cBhvr>
                                      <p:to>
                                        <p:strVal val="visible"/>
                                      </p:to>
                                    </p:set>
                                    <p:animEffect transition="in" filter="fade">
                                      <p:cBhvr>
                                        <p:cTn id="46" dur="1000"/>
                                        <p:tgtEl>
                                          <p:spTgt spid="10">
                                            <p:txEl>
                                              <p:pRg st="2" end="2"/>
                                            </p:txEl>
                                          </p:spTgt>
                                        </p:tgtEl>
                                      </p:cBhvr>
                                    </p:animEffect>
                                    <p:anim calcmode="lin" valueType="num">
                                      <p:cBhvr>
                                        <p:cTn id="47"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8"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9389B53-646A-5BE6-DE55-39D6F2ADE819}"/>
              </a:ext>
            </a:extLst>
          </p:cNvPr>
          <p:cNvSpPr>
            <a:spLocks noGrp="1" noChangeArrowheads="1"/>
          </p:cNvSpPr>
          <p:nvPr>
            <p:ph type="title"/>
          </p:nvPr>
        </p:nvSpPr>
        <p:spPr>
          <a:xfrm>
            <a:off x="1292225" y="509588"/>
            <a:ext cx="8994775" cy="450850"/>
          </a:xfrm>
          <a:noFill/>
        </p:spPr>
        <p:txBody>
          <a:bodyPr lIns="98736" tIns="49368" rIns="98736" bIns="49368">
            <a:normAutofit fontScale="90000"/>
          </a:bodyPr>
          <a:lstStyle/>
          <a:p>
            <a:pPr eaLnBrk="1" hangingPunct="1"/>
            <a:r>
              <a:rPr lang="es-ES" altLang="es-CL" sz="3600">
                <a:latin typeface="Arial" panose="020B0604020202020204" pitchFamily="34" charset="0"/>
              </a:rPr>
              <a:t>Gráficos diferenciales para variables numéricas</a:t>
            </a:r>
          </a:p>
        </p:txBody>
      </p:sp>
      <p:pic>
        <p:nvPicPr>
          <p:cNvPr id="7" name="Picture 4">
            <a:extLst>
              <a:ext uri="{FF2B5EF4-FFF2-40B4-BE49-F238E27FC236}">
                <a16:creationId xmlns:a16="http://schemas.microsoft.com/office/drawing/2014/main" id="{BF24E756-C3E8-BA54-6AAE-9F0E5988C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425" y="1085850"/>
            <a:ext cx="2868613"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a:extLst>
              <a:ext uri="{FF2B5EF4-FFF2-40B4-BE49-F238E27FC236}">
                <a16:creationId xmlns:a16="http://schemas.microsoft.com/office/drawing/2014/main" id="{D824D745-D8DB-B773-68F9-390BCC52E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488" y="3462338"/>
            <a:ext cx="3084512"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FAC688AD-8A8D-E8EB-7F51-087FDFBC6374}"/>
              </a:ext>
            </a:extLst>
          </p:cNvPr>
          <p:cNvSpPr txBox="1">
            <a:spLocks noChangeArrowheads="1"/>
          </p:cNvSpPr>
          <p:nvPr/>
        </p:nvSpPr>
        <p:spPr>
          <a:xfrm>
            <a:off x="1001940" y="1441451"/>
            <a:ext cx="6121400" cy="2052864"/>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altLang="es-CL" sz="2000" dirty="0">
                <a:latin typeface="Arial" panose="020B0604020202020204" pitchFamily="34" charset="0"/>
              </a:rPr>
              <a:t>Son diferentes en función de que las variables sean discretas o continuas. Valen con frecuencia absolutas o relativas.</a:t>
            </a:r>
          </a:p>
          <a:p>
            <a:pPr lvl="1" algn="just"/>
            <a:r>
              <a:rPr lang="es-ES" altLang="es-CL" sz="2000" b="1" dirty="0">
                <a:latin typeface="Arial" panose="020B0604020202020204" pitchFamily="34" charset="0"/>
              </a:rPr>
              <a:t>Diagramas barras para v. discretas</a:t>
            </a:r>
          </a:p>
          <a:p>
            <a:pPr lvl="2" algn="just"/>
            <a:r>
              <a:rPr lang="es-ES" altLang="es-CL" dirty="0">
                <a:latin typeface="Arial" panose="020B0604020202020204" pitchFamily="34" charset="0"/>
              </a:rPr>
              <a:t>Se deja un espacio entre barras para indicar los valores que no son posibles</a:t>
            </a:r>
          </a:p>
          <a:p>
            <a:pPr lvl="2" algn="just">
              <a:buFontTx/>
              <a:buNone/>
            </a:pPr>
            <a:endParaRPr lang="es-ES" altLang="es-CL" dirty="0">
              <a:latin typeface="Arial" panose="020B0604020202020204" pitchFamily="34" charset="0"/>
            </a:endParaRPr>
          </a:p>
        </p:txBody>
      </p:sp>
      <p:sp>
        <p:nvSpPr>
          <p:cNvPr id="10" name="Rectangle 3">
            <a:extLst>
              <a:ext uri="{FF2B5EF4-FFF2-40B4-BE49-F238E27FC236}">
                <a16:creationId xmlns:a16="http://schemas.microsoft.com/office/drawing/2014/main" id="{B3907FAF-737E-CCC8-021C-B3F892BA3217}"/>
              </a:ext>
            </a:extLst>
          </p:cNvPr>
          <p:cNvSpPr txBox="1">
            <a:spLocks noChangeArrowheads="1"/>
          </p:cNvSpPr>
          <p:nvPr/>
        </p:nvSpPr>
        <p:spPr>
          <a:xfrm>
            <a:off x="577395" y="4064455"/>
            <a:ext cx="6465662" cy="1454604"/>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gn="just"/>
            <a:r>
              <a:rPr lang="es-ES" altLang="es-CL" dirty="0">
                <a:latin typeface="Arial" panose="020B0604020202020204" pitchFamily="34" charset="0"/>
              </a:rPr>
              <a:t>El área que hay bajo el </a:t>
            </a:r>
            <a:r>
              <a:rPr lang="es-ES" altLang="es-CL" b="1" dirty="0">
                <a:latin typeface="Arial" panose="020B0604020202020204" pitchFamily="34" charset="0"/>
              </a:rPr>
              <a:t>histograma</a:t>
            </a:r>
            <a:r>
              <a:rPr lang="es-ES" altLang="es-CL" dirty="0">
                <a:latin typeface="Arial" panose="020B0604020202020204" pitchFamily="34" charset="0"/>
              </a:rPr>
              <a:t> entre dos puntos cualesquiera indica la cantidad (porcentaje o frecuencia) de individuos en el intervalo.</a:t>
            </a:r>
          </a:p>
          <a:p>
            <a:pPr lvl="2" algn="just">
              <a:buFontTx/>
              <a:buNone/>
            </a:pPr>
            <a:endParaRPr lang="es-ES" altLang="es-CL" dirty="0">
              <a:latin typeface="Arial" panose="020B0604020202020204" pitchFamily="34" charset="0"/>
            </a:endParaRPr>
          </a:p>
        </p:txBody>
      </p:sp>
    </p:spTree>
    <p:extLst>
      <p:ext uri="{BB962C8B-B14F-4D97-AF65-F5344CB8AC3E}">
        <p14:creationId xmlns:p14="http://schemas.microsoft.com/office/powerpoint/2010/main" val="150987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blinds(horizontal)">
                                      <p:cBhvr>
                                        <p:cTn id="16" dur="500"/>
                                        <p:tgtEl>
                                          <p:spTgt spid="9">
                                            <p:txEl>
                                              <p:pRg st="1" end="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blinds(horizontal)">
                                      <p:cBhvr>
                                        <p:cTn id="19" dur="500"/>
                                        <p:tgtEl>
                                          <p:spTgt spid="9">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4FEC6F6-208A-401F-CA45-8150118E9A3C}"/>
              </a:ext>
            </a:extLst>
          </p:cNvPr>
          <p:cNvSpPr txBox="1"/>
          <p:nvPr/>
        </p:nvSpPr>
        <p:spPr>
          <a:xfrm>
            <a:off x="1967344" y="313503"/>
            <a:ext cx="7987147" cy="954107"/>
          </a:xfrm>
          <a:prstGeom prst="rect">
            <a:avLst/>
          </a:prstGeom>
          <a:noFill/>
        </p:spPr>
        <p:txBody>
          <a:bodyPr wrap="square">
            <a:spAutoFit/>
          </a:bodyPr>
          <a:lstStyle/>
          <a:p>
            <a:pPr algn="ctr"/>
            <a:r>
              <a:rPr lang="es-ES" sz="2800" dirty="0"/>
              <a:t>Distribución de las personas según situación de pobreza por ingresos 2020 </a:t>
            </a:r>
            <a:endParaRPr lang="es-CL" sz="2800" dirty="0"/>
          </a:p>
        </p:txBody>
      </p:sp>
      <p:pic>
        <p:nvPicPr>
          <p:cNvPr id="4" name="Imagen 3">
            <a:extLst>
              <a:ext uri="{FF2B5EF4-FFF2-40B4-BE49-F238E27FC236}">
                <a16:creationId xmlns:a16="http://schemas.microsoft.com/office/drawing/2014/main" id="{C2570DBE-D8DC-B3F6-F8B8-A3A8FC07D2A1}"/>
              </a:ext>
            </a:extLst>
          </p:cNvPr>
          <p:cNvPicPr>
            <a:picLocks noChangeAspect="1"/>
          </p:cNvPicPr>
          <p:nvPr/>
        </p:nvPicPr>
        <p:blipFill>
          <a:blip r:embed="rId2"/>
          <a:stretch>
            <a:fillRect/>
          </a:stretch>
        </p:blipFill>
        <p:spPr>
          <a:xfrm>
            <a:off x="3208116" y="1363802"/>
            <a:ext cx="6364861" cy="3488124"/>
          </a:xfrm>
          <a:prstGeom prst="rect">
            <a:avLst/>
          </a:prstGeom>
        </p:spPr>
      </p:pic>
      <p:sp>
        <p:nvSpPr>
          <p:cNvPr id="6" name="CuadroTexto 5">
            <a:extLst>
              <a:ext uri="{FF2B5EF4-FFF2-40B4-BE49-F238E27FC236}">
                <a16:creationId xmlns:a16="http://schemas.microsoft.com/office/drawing/2014/main" id="{0FE82FBA-4196-9102-2153-4919DC76A978}"/>
              </a:ext>
            </a:extLst>
          </p:cNvPr>
          <p:cNvSpPr txBox="1"/>
          <p:nvPr/>
        </p:nvSpPr>
        <p:spPr>
          <a:xfrm>
            <a:off x="727364" y="5582426"/>
            <a:ext cx="11159836" cy="584775"/>
          </a:xfrm>
          <a:prstGeom prst="rect">
            <a:avLst/>
          </a:prstGeom>
          <a:noFill/>
        </p:spPr>
        <p:txBody>
          <a:bodyPr wrap="square">
            <a:spAutoFit/>
          </a:bodyPr>
          <a:lstStyle/>
          <a:p>
            <a:pPr marL="285750" indent="-285750">
              <a:buFont typeface="Arial" panose="020B0604020202020204" pitchFamily="34" charset="0"/>
              <a:buChar char="•"/>
            </a:pPr>
            <a:r>
              <a:rPr lang="es-ES" sz="1600" dirty="0"/>
              <a:t>La tasa de pobreza total es un 10,8% que se compone por un 4,26% de pobreza extrema y un 6,56% de pobreza no extrema. </a:t>
            </a:r>
          </a:p>
          <a:p>
            <a:pPr marL="285750" indent="-285750">
              <a:buFont typeface="Arial" panose="020B0604020202020204" pitchFamily="34" charset="0"/>
              <a:buChar char="•"/>
            </a:pPr>
            <a:r>
              <a:rPr lang="es-ES" sz="1600" dirty="0"/>
              <a:t>* Se excluye servicio doméstico puertas adentro y su núcleo familiar.</a:t>
            </a:r>
            <a:endParaRPr lang="es-CL" sz="1600" dirty="0"/>
          </a:p>
        </p:txBody>
      </p:sp>
      <p:sp>
        <p:nvSpPr>
          <p:cNvPr id="11" name="CuadroTexto 10">
            <a:extLst>
              <a:ext uri="{FF2B5EF4-FFF2-40B4-BE49-F238E27FC236}">
                <a16:creationId xmlns:a16="http://schemas.microsoft.com/office/drawing/2014/main" id="{6FCB4542-1A88-7EAE-22F1-32FACD2B1BE4}"/>
              </a:ext>
            </a:extLst>
          </p:cNvPr>
          <p:cNvSpPr txBox="1"/>
          <p:nvPr/>
        </p:nvSpPr>
        <p:spPr>
          <a:xfrm>
            <a:off x="2600326" y="4986589"/>
            <a:ext cx="6917748" cy="307777"/>
          </a:xfrm>
          <a:prstGeom prst="rect">
            <a:avLst/>
          </a:prstGeom>
          <a:noFill/>
        </p:spPr>
        <p:txBody>
          <a:bodyPr wrap="square">
            <a:spAutoFit/>
          </a:bodyPr>
          <a:lstStyle/>
          <a:p>
            <a:r>
              <a:rPr lang="es-ES" sz="1400" dirty="0"/>
              <a:t>Fuente: Ministerio de Desarrollo Social y Familia, Encuesta Casen en Pandemia 2020.</a:t>
            </a:r>
            <a:endParaRPr lang="es-CL" sz="1400" dirty="0"/>
          </a:p>
        </p:txBody>
      </p:sp>
    </p:spTree>
    <p:extLst>
      <p:ext uri="{BB962C8B-B14F-4D97-AF65-F5344CB8AC3E}">
        <p14:creationId xmlns:p14="http://schemas.microsoft.com/office/powerpoint/2010/main" val="602334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92A081D1-7978-28EF-2D67-9F4E557C4EF2}"/>
              </a:ext>
            </a:extLst>
          </p:cNvPr>
          <p:cNvSpPr txBox="1">
            <a:spLocks noChangeArrowheads="1"/>
          </p:cNvSpPr>
          <p:nvPr/>
        </p:nvSpPr>
        <p:spPr bwMode="auto">
          <a:xfrm>
            <a:off x="2224088" y="2009775"/>
            <a:ext cx="7626350" cy="4114800"/>
          </a:xfrm>
          <a:prstGeom prst="rect">
            <a:avLst/>
          </a:prstGeom>
          <a:noFill/>
          <a:ln w="9525">
            <a:noFill/>
            <a:miter lim="800000"/>
            <a:headEnd/>
            <a:tailEnd/>
          </a:ln>
        </p:spPr>
        <p:txBody>
          <a:bodyPr/>
          <a:lstStyle/>
          <a:p>
            <a:pPr marL="342900" indent="-342900" algn="just">
              <a:lnSpc>
                <a:spcPct val="90000"/>
              </a:lnSpc>
              <a:spcBef>
                <a:spcPct val="20000"/>
              </a:spcBef>
              <a:buFontTx/>
              <a:buChar char="•"/>
              <a:defRPr/>
            </a:pPr>
            <a:r>
              <a:rPr lang="es-CL" sz="2800" kern="0">
                <a:latin typeface="+mn-lt"/>
              </a:rPr>
              <a:t>Si es estético, fomenta la lectura y comprensión. </a:t>
            </a:r>
          </a:p>
          <a:p>
            <a:pPr marL="342900" indent="-342900" algn="just">
              <a:lnSpc>
                <a:spcPct val="90000"/>
              </a:lnSpc>
              <a:spcBef>
                <a:spcPct val="20000"/>
              </a:spcBef>
              <a:buFontTx/>
              <a:buChar char="•"/>
              <a:defRPr/>
            </a:pPr>
            <a:r>
              <a:rPr lang="es-CL" sz="2800" kern="0">
                <a:latin typeface="+mn-lt"/>
              </a:rPr>
              <a:t>Sencillez y claridad, el uso del color debe ser moderado y bien elegido. </a:t>
            </a:r>
          </a:p>
          <a:p>
            <a:pPr marL="342900" indent="-342900" algn="just">
              <a:lnSpc>
                <a:spcPct val="90000"/>
              </a:lnSpc>
              <a:spcBef>
                <a:spcPct val="20000"/>
              </a:spcBef>
              <a:buFontTx/>
              <a:buChar char="•"/>
              <a:defRPr/>
            </a:pPr>
            <a:r>
              <a:rPr lang="es-CL" sz="2800" kern="0">
                <a:latin typeface="+mn-lt"/>
              </a:rPr>
              <a:t>Usar líneas finas, eliminar las superfluas  </a:t>
            </a:r>
          </a:p>
          <a:p>
            <a:pPr marL="342900" indent="-342900" algn="just">
              <a:lnSpc>
                <a:spcPct val="90000"/>
              </a:lnSpc>
              <a:spcBef>
                <a:spcPct val="20000"/>
              </a:spcBef>
              <a:buFontTx/>
              <a:buChar char="•"/>
              <a:defRPr/>
            </a:pPr>
            <a:r>
              <a:rPr lang="es-CL" sz="2800" kern="0">
                <a:latin typeface="+mn-lt"/>
              </a:rPr>
              <a:t>Usar grid si es  necesario  </a:t>
            </a:r>
          </a:p>
          <a:p>
            <a:pPr marL="342900" indent="-342900" algn="just">
              <a:lnSpc>
                <a:spcPct val="90000"/>
              </a:lnSpc>
              <a:spcBef>
                <a:spcPct val="20000"/>
              </a:spcBef>
              <a:buFontTx/>
              <a:buChar char="•"/>
              <a:defRPr/>
            </a:pPr>
            <a:r>
              <a:rPr lang="es-CL" sz="2800" kern="0">
                <a:latin typeface="+mn-lt"/>
              </a:rPr>
              <a:t>Balance entre el espacio en blanco y datos</a:t>
            </a:r>
          </a:p>
          <a:p>
            <a:pPr marL="342900" indent="-342900" algn="just">
              <a:lnSpc>
                <a:spcPct val="90000"/>
              </a:lnSpc>
              <a:spcBef>
                <a:spcPct val="20000"/>
              </a:spcBef>
              <a:buFontTx/>
              <a:buChar char="•"/>
              <a:defRPr/>
            </a:pPr>
            <a:r>
              <a:rPr lang="es-CL" sz="2800" kern="0">
                <a:latin typeface="+mn-lt"/>
              </a:rPr>
              <a:t>Idealmente no hay que acudir al texto .</a:t>
            </a:r>
          </a:p>
          <a:p>
            <a:pPr marL="342900" indent="-342900" algn="just">
              <a:lnSpc>
                <a:spcPct val="90000"/>
              </a:lnSpc>
              <a:spcBef>
                <a:spcPct val="20000"/>
              </a:spcBef>
              <a:buFontTx/>
              <a:buChar char="•"/>
              <a:defRPr/>
            </a:pPr>
            <a:r>
              <a:rPr lang="es-CL" sz="2800" kern="0">
                <a:latin typeface="+mn-lt"/>
              </a:rPr>
              <a:t>Balance entre  texto, tablas e imágenes, </a:t>
            </a:r>
          </a:p>
          <a:p>
            <a:pPr marL="342900" indent="-342900" algn="just">
              <a:lnSpc>
                <a:spcPct val="90000"/>
              </a:lnSpc>
              <a:spcBef>
                <a:spcPct val="20000"/>
              </a:spcBef>
              <a:buFontTx/>
              <a:buChar char="•"/>
              <a:defRPr/>
            </a:pPr>
            <a:r>
              <a:rPr lang="es-CL" sz="2800" kern="0">
                <a:latin typeface="+mn-lt"/>
              </a:rPr>
              <a:t>Combinar texto y tablas insertas</a:t>
            </a:r>
          </a:p>
        </p:txBody>
      </p:sp>
      <p:sp>
        <p:nvSpPr>
          <p:cNvPr id="9" name="Rectangle 2">
            <a:extLst>
              <a:ext uri="{FF2B5EF4-FFF2-40B4-BE49-F238E27FC236}">
                <a16:creationId xmlns:a16="http://schemas.microsoft.com/office/drawing/2014/main" id="{D49261C1-6216-DDFB-8537-CF805609D5CF}"/>
              </a:ext>
            </a:extLst>
          </p:cNvPr>
          <p:cNvSpPr>
            <a:spLocks noGrp="1" noChangeArrowheads="1"/>
          </p:cNvSpPr>
          <p:nvPr>
            <p:ph type="title"/>
          </p:nvPr>
        </p:nvSpPr>
        <p:spPr>
          <a:xfrm>
            <a:off x="2081213" y="509588"/>
            <a:ext cx="7772400" cy="1143000"/>
          </a:xfrm>
        </p:spPr>
        <p:txBody>
          <a:bodyPr/>
          <a:lstStyle/>
          <a:p>
            <a:pPr algn="ctr"/>
            <a:r>
              <a:rPr lang="en-US" altLang="es-CL" sz="3600" dirty="0" err="1"/>
              <a:t>Recomendaciones</a:t>
            </a:r>
            <a:r>
              <a:rPr lang="en-US" altLang="es-CL" sz="3600" dirty="0"/>
              <a:t> para un </a:t>
            </a:r>
            <a:r>
              <a:rPr lang="en-US" altLang="es-CL" sz="3600" dirty="0" err="1"/>
              <a:t>construir</a:t>
            </a:r>
            <a:r>
              <a:rPr lang="en-US" altLang="es-CL" sz="3600" dirty="0"/>
              <a:t> un </a:t>
            </a:r>
            <a:r>
              <a:rPr lang="en-US" altLang="es-CL" sz="3600" dirty="0" err="1"/>
              <a:t>gráfico</a:t>
            </a:r>
            <a:endParaRPr lang="en-US" altLang="es-CL" sz="3600" dirty="0"/>
          </a:p>
        </p:txBody>
      </p:sp>
    </p:spTree>
    <p:extLst>
      <p:ext uri="{BB962C8B-B14F-4D97-AF65-F5344CB8AC3E}">
        <p14:creationId xmlns:p14="http://schemas.microsoft.com/office/powerpoint/2010/main" val="696413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7">
            <a:extLst>
              <a:ext uri="{FF2B5EF4-FFF2-40B4-BE49-F238E27FC236}">
                <a16:creationId xmlns:a16="http://schemas.microsoft.com/office/drawing/2014/main" id="{02B0D0B4-A4EA-AA64-C1FB-733730EE64DC}"/>
              </a:ext>
            </a:extLst>
          </p:cNvPr>
          <p:cNvSpPr txBox="1">
            <a:spLocks noChangeArrowheads="1"/>
          </p:cNvSpPr>
          <p:nvPr/>
        </p:nvSpPr>
        <p:spPr bwMode="auto">
          <a:xfrm>
            <a:off x="1366503" y="1170406"/>
            <a:ext cx="875823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0" fontAlgn="base" hangingPunct="0">
              <a:spcBef>
                <a:spcPct val="50000"/>
              </a:spcBef>
              <a:spcAft>
                <a:spcPct val="0"/>
              </a:spcAft>
              <a:buFontTx/>
              <a:buNone/>
            </a:pPr>
            <a:r>
              <a:rPr lang="es-ES_tradnl" altLang="es-CL" sz="2000">
                <a:solidFill>
                  <a:srgbClr val="000000"/>
                </a:solidFill>
                <a:latin typeface="Arial" panose="020B0604020202020204" pitchFamily="34" charset="0"/>
              </a:rPr>
              <a:t>La Tabla de Datos es una tabla rectangular y que se asocia a una Matriz de orden (n x p).</a:t>
            </a:r>
            <a:endParaRPr lang="es-ES" altLang="es-CL" sz="2000">
              <a:solidFill>
                <a:srgbClr val="000000"/>
              </a:solidFill>
              <a:latin typeface="Arial" panose="020B0604020202020204" pitchFamily="34" charset="0"/>
            </a:endParaRPr>
          </a:p>
        </p:txBody>
      </p:sp>
      <p:sp>
        <p:nvSpPr>
          <p:cNvPr id="3" name="Rectangle 1028">
            <a:extLst>
              <a:ext uri="{FF2B5EF4-FFF2-40B4-BE49-F238E27FC236}">
                <a16:creationId xmlns:a16="http://schemas.microsoft.com/office/drawing/2014/main" id="{884ACF1F-D14D-516B-5DA7-8EBA94D3B622}"/>
              </a:ext>
            </a:extLst>
          </p:cNvPr>
          <p:cNvSpPr>
            <a:spLocks noChangeArrowheads="1"/>
          </p:cNvSpPr>
          <p:nvPr/>
        </p:nvSpPr>
        <p:spPr bwMode="auto">
          <a:xfrm>
            <a:off x="1742740" y="2542006"/>
            <a:ext cx="3352800" cy="3352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alt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 name="AutoShape 1029">
            <a:extLst>
              <a:ext uri="{FF2B5EF4-FFF2-40B4-BE49-F238E27FC236}">
                <a16:creationId xmlns:a16="http://schemas.microsoft.com/office/drawing/2014/main" id="{D82E6052-4C83-281E-4648-B93FD51618DC}"/>
              </a:ext>
            </a:extLst>
          </p:cNvPr>
          <p:cNvSpPr>
            <a:spLocks/>
          </p:cNvSpPr>
          <p:nvPr/>
        </p:nvSpPr>
        <p:spPr bwMode="auto">
          <a:xfrm>
            <a:off x="6727490" y="2503906"/>
            <a:ext cx="228600" cy="3352800"/>
          </a:xfrm>
          <a:prstGeom prst="leftBracket">
            <a:avLst>
              <a:gd name="adj" fmla="val 122222"/>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alt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 name="AutoShape 1030">
            <a:extLst>
              <a:ext uri="{FF2B5EF4-FFF2-40B4-BE49-F238E27FC236}">
                <a16:creationId xmlns:a16="http://schemas.microsoft.com/office/drawing/2014/main" id="{3705798A-71F7-736D-3682-8E4B285EEA48}"/>
              </a:ext>
            </a:extLst>
          </p:cNvPr>
          <p:cNvSpPr>
            <a:spLocks/>
          </p:cNvSpPr>
          <p:nvPr/>
        </p:nvSpPr>
        <p:spPr bwMode="auto">
          <a:xfrm>
            <a:off x="9623090" y="2427706"/>
            <a:ext cx="304800" cy="3429000"/>
          </a:xfrm>
          <a:prstGeom prst="rightBracket">
            <a:avLst>
              <a:gd name="adj" fmla="val 9375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alt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031">
            <a:extLst>
              <a:ext uri="{FF2B5EF4-FFF2-40B4-BE49-F238E27FC236}">
                <a16:creationId xmlns:a16="http://schemas.microsoft.com/office/drawing/2014/main" id="{3EF1AA71-C04D-2DD2-2974-BC2230D12A28}"/>
              </a:ext>
            </a:extLst>
          </p:cNvPr>
          <p:cNvSpPr>
            <a:spLocks noChangeArrowheads="1"/>
          </p:cNvSpPr>
          <p:nvPr/>
        </p:nvSpPr>
        <p:spPr bwMode="auto">
          <a:xfrm>
            <a:off x="5409865" y="4142206"/>
            <a:ext cx="990600" cy="533400"/>
          </a:xfrm>
          <a:prstGeom prst="rightArrow">
            <a:avLst>
              <a:gd name="adj1" fmla="val 50000"/>
              <a:gd name="adj2" fmla="val 46429"/>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s-ES" alt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Line 1032">
            <a:extLst>
              <a:ext uri="{FF2B5EF4-FFF2-40B4-BE49-F238E27FC236}">
                <a16:creationId xmlns:a16="http://schemas.microsoft.com/office/drawing/2014/main" id="{6483FA1B-1D4F-ED89-0341-1A0614377FDE}"/>
              </a:ext>
            </a:extLst>
          </p:cNvPr>
          <p:cNvSpPr>
            <a:spLocks noChangeShapeType="1"/>
          </p:cNvSpPr>
          <p:nvPr/>
        </p:nvSpPr>
        <p:spPr bwMode="auto">
          <a:xfrm>
            <a:off x="1742740" y="3075406"/>
            <a:ext cx="3352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 name="Line 1033">
            <a:extLst>
              <a:ext uri="{FF2B5EF4-FFF2-40B4-BE49-F238E27FC236}">
                <a16:creationId xmlns:a16="http://schemas.microsoft.com/office/drawing/2014/main" id="{54DC3E82-3F65-A94A-2EC6-AF9BB705AB7E}"/>
              </a:ext>
            </a:extLst>
          </p:cNvPr>
          <p:cNvSpPr>
            <a:spLocks noChangeShapeType="1"/>
          </p:cNvSpPr>
          <p:nvPr/>
        </p:nvSpPr>
        <p:spPr bwMode="auto">
          <a:xfrm>
            <a:off x="2504740" y="2542006"/>
            <a:ext cx="0" cy="3352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 name="Text Box 1034">
            <a:extLst>
              <a:ext uri="{FF2B5EF4-FFF2-40B4-BE49-F238E27FC236}">
                <a16:creationId xmlns:a16="http://schemas.microsoft.com/office/drawing/2014/main" id="{CE1A3D3D-3E96-56C9-FCBC-30423B0B9776}"/>
              </a:ext>
            </a:extLst>
          </p:cNvPr>
          <p:cNvSpPr txBox="1">
            <a:spLocks noChangeArrowheads="1"/>
          </p:cNvSpPr>
          <p:nvPr/>
        </p:nvSpPr>
        <p:spPr bwMode="auto">
          <a:xfrm>
            <a:off x="2657140" y="2618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1</a:t>
            </a:r>
            <a:endParaRPr lang="es-ES" altLang="es-CL" sz="1600">
              <a:solidFill>
                <a:srgbClr val="000000"/>
              </a:solidFill>
              <a:latin typeface="Arial" panose="020B0604020202020204" pitchFamily="34" charset="0"/>
            </a:endParaRPr>
          </a:p>
        </p:txBody>
      </p:sp>
      <p:sp>
        <p:nvSpPr>
          <p:cNvPr id="10" name="Text Box 1035">
            <a:extLst>
              <a:ext uri="{FF2B5EF4-FFF2-40B4-BE49-F238E27FC236}">
                <a16:creationId xmlns:a16="http://schemas.microsoft.com/office/drawing/2014/main" id="{6AF59146-5EBE-BBA1-9BED-599FFAFBB790}"/>
              </a:ext>
            </a:extLst>
          </p:cNvPr>
          <p:cNvSpPr txBox="1">
            <a:spLocks noChangeArrowheads="1"/>
          </p:cNvSpPr>
          <p:nvPr/>
        </p:nvSpPr>
        <p:spPr bwMode="auto">
          <a:xfrm>
            <a:off x="3571540" y="2618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j</a:t>
            </a:r>
            <a:endParaRPr lang="es-ES" altLang="es-CL" sz="1600">
              <a:solidFill>
                <a:srgbClr val="000000"/>
              </a:solidFill>
              <a:latin typeface="Arial" panose="020B0604020202020204" pitchFamily="34" charset="0"/>
            </a:endParaRPr>
          </a:p>
        </p:txBody>
      </p:sp>
      <p:sp>
        <p:nvSpPr>
          <p:cNvPr id="11" name="Text Box 1036">
            <a:extLst>
              <a:ext uri="{FF2B5EF4-FFF2-40B4-BE49-F238E27FC236}">
                <a16:creationId xmlns:a16="http://schemas.microsoft.com/office/drawing/2014/main" id="{18435648-4F0B-81EE-4007-F0B4E61F5682}"/>
              </a:ext>
            </a:extLst>
          </p:cNvPr>
          <p:cNvSpPr txBox="1">
            <a:spLocks noChangeArrowheads="1"/>
          </p:cNvSpPr>
          <p:nvPr/>
        </p:nvSpPr>
        <p:spPr bwMode="auto">
          <a:xfrm>
            <a:off x="4562140" y="2618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p</a:t>
            </a:r>
            <a:endParaRPr lang="es-ES" altLang="es-CL" sz="1600">
              <a:solidFill>
                <a:srgbClr val="000000"/>
              </a:solidFill>
              <a:latin typeface="Arial" panose="020B0604020202020204" pitchFamily="34" charset="0"/>
            </a:endParaRPr>
          </a:p>
        </p:txBody>
      </p:sp>
      <p:sp>
        <p:nvSpPr>
          <p:cNvPr id="12" name="Text Box 1037">
            <a:extLst>
              <a:ext uri="{FF2B5EF4-FFF2-40B4-BE49-F238E27FC236}">
                <a16:creationId xmlns:a16="http://schemas.microsoft.com/office/drawing/2014/main" id="{7A07D9CE-3F54-2D09-15C6-19D8FBADAEC1}"/>
              </a:ext>
            </a:extLst>
          </p:cNvPr>
          <p:cNvSpPr txBox="1">
            <a:spLocks noChangeArrowheads="1"/>
          </p:cNvSpPr>
          <p:nvPr/>
        </p:nvSpPr>
        <p:spPr bwMode="auto">
          <a:xfrm>
            <a:off x="3114340" y="2618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13" name="Text Box 1038">
            <a:extLst>
              <a:ext uri="{FF2B5EF4-FFF2-40B4-BE49-F238E27FC236}">
                <a16:creationId xmlns:a16="http://schemas.microsoft.com/office/drawing/2014/main" id="{D46B195C-FB58-AF8A-27D9-0F7AE32CD969}"/>
              </a:ext>
            </a:extLst>
          </p:cNvPr>
          <p:cNvSpPr txBox="1">
            <a:spLocks noChangeArrowheads="1"/>
          </p:cNvSpPr>
          <p:nvPr/>
        </p:nvSpPr>
        <p:spPr bwMode="auto">
          <a:xfrm>
            <a:off x="3952540" y="2618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14" name="Text Box 1039">
            <a:extLst>
              <a:ext uri="{FF2B5EF4-FFF2-40B4-BE49-F238E27FC236}">
                <a16:creationId xmlns:a16="http://schemas.microsoft.com/office/drawing/2014/main" id="{CFDE5A8F-185C-6174-E822-22E499890FDE}"/>
              </a:ext>
            </a:extLst>
          </p:cNvPr>
          <p:cNvSpPr txBox="1">
            <a:spLocks noChangeArrowheads="1"/>
          </p:cNvSpPr>
          <p:nvPr/>
        </p:nvSpPr>
        <p:spPr bwMode="auto">
          <a:xfrm>
            <a:off x="1895140" y="32278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1</a:t>
            </a:r>
            <a:endParaRPr lang="es-ES" altLang="es-CL" sz="1600">
              <a:solidFill>
                <a:srgbClr val="000000"/>
              </a:solidFill>
              <a:latin typeface="Arial" panose="020B0604020202020204" pitchFamily="34" charset="0"/>
            </a:endParaRPr>
          </a:p>
        </p:txBody>
      </p:sp>
      <p:sp>
        <p:nvSpPr>
          <p:cNvPr id="15" name="Text Box 1040">
            <a:extLst>
              <a:ext uri="{FF2B5EF4-FFF2-40B4-BE49-F238E27FC236}">
                <a16:creationId xmlns:a16="http://schemas.microsoft.com/office/drawing/2014/main" id="{F59D3266-4F65-B437-0457-C9A8D47A38C4}"/>
              </a:ext>
            </a:extLst>
          </p:cNvPr>
          <p:cNvSpPr txBox="1">
            <a:spLocks noChangeArrowheads="1"/>
          </p:cNvSpPr>
          <p:nvPr/>
        </p:nvSpPr>
        <p:spPr bwMode="auto">
          <a:xfrm>
            <a:off x="1895140" y="42184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i</a:t>
            </a:r>
            <a:endParaRPr lang="es-ES" altLang="es-CL" sz="1600">
              <a:solidFill>
                <a:srgbClr val="000000"/>
              </a:solidFill>
              <a:latin typeface="Arial" panose="020B0604020202020204" pitchFamily="34" charset="0"/>
            </a:endParaRPr>
          </a:p>
        </p:txBody>
      </p:sp>
      <p:sp>
        <p:nvSpPr>
          <p:cNvPr id="16" name="Text Box 1041">
            <a:extLst>
              <a:ext uri="{FF2B5EF4-FFF2-40B4-BE49-F238E27FC236}">
                <a16:creationId xmlns:a16="http://schemas.microsoft.com/office/drawing/2014/main" id="{B9EB98FC-BB99-F272-5802-BF12C37F69C1}"/>
              </a:ext>
            </a:extLst>
          </p:cNvPr>
          <p:cNvSpPr txBox="1">
            <a:spLocks noChangeArrowheads="1"/>
          </p:cNvSpPr>
          <p:nvPr/>
        </p:nvSpPr>
        <p:spPr bwMode="auto">
          <a:xfrm>
            <a:off x="1895140" y="5285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n</a:t>
            </a:r>
            <a:endParaRPr lang="es-ES" altLang="es-CL" sz="1600">
              <a:solidFill>
                <a:srgbClr val="000000"/>
              </a:solidFill>
              <a:latin typeface="Arial" panose="020B0604020202020204" pitchFamily="34" charset="0"/>
            </a:endParaRPr>
          </a:p>
        </p:txBody>
      </p:sp>
      <p:sp>
        <p:nvSpPr>
          <p:cNvPr id="17" name="Text Box 1042">
            <a:extLst>
              <a:ext uri="{FF2B5EF4-FFF2-40B4-BE49-F238E27FC236}">
                <a16:creationId xmlns:a16="http://schemas.microsoft.com/office/drawing/2014/main" id="{F40B84B3-CD9C-7E87-C5DC-314E56089966}"/>
              </a:ext>
            </a:extLst>
          </p:cNvPr>
          <p:cNvSpPr txBox="1">
            <a:spLocks noChangeArrowheads="1"/>
          </p:cNvSpPr>
          <p:nvPr/>
        </p:nvSpPr>
        <p:spPr bwMode="auto">
          <a:xfrm>
            <a:off x="3571540" y="4142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ij</a:t>
            </a:r>
            <a:endParaRPr lang="es-ES" altLang="es-CL" sz="1600">
              <a:solidFill>
                <a:srgbClr val="000000"/>
              </a:solidFill>
              <a:latin typeface="Arial" panose="020B0604020202020204" pitchFamily="34" charset="0"/>
            </a:endParaRPr>
          </a:p>
        </p:txBody>
      </p:sp>
      <p:sp>
        <p:nvSpPr>
          <p:cNvPr id="18" name="Line 1043">
            <a:extLst>
              <a:ext uri="{FF2B5EF4-FFF2-40B4-BE49-F238E27FC236}">
                <a16:creationId xmlns:a16="http://schemas.microsoft.com/office/drawing/2014/main" id="{50CBE66E-1042-42FD-F158-6EF9D8771C47}"/>
              </a:ext>
            </a:extLst>
          </p:cNvPr>
          <p:cNvSpPr>
            <a:spLocks noChangeShapeType="1"/>
          </p:cNvSpPr>
          <p:nvPr/>
        </p:nvSpPr>
        <p:spPr bwMode="auto">
          <a:xfrm>
            <a:off x="3114340" y="2542006"/>
            <a:ext cx="0" cy="3352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Line 1044">
            <a:extLst>
              <a:ext uri="{FF2B5EF4-FFF2-40B4-BE49-F238E27FC236}">
                <a16:creationId xmlns:a16="http://schemas.microsoft.com/office/drawing/2014/main" id="{1B52FF2A-ED08-BF7E-0F48-04A77E62DAAB}"/>
              </a:ext>
            </a:extLst>
          </p:cNvPr>
          <p:cNvSpPr>
            <a:spLocks noChangeShapeType="1"/>
          </p:cNvSpPr>
          <p:nvPr/>
        </p:nvSpPr>
        <p:spPr bwMode="auto">
          <a:xfrm>
            <a:off x="4485940" y="2542006"/>
            <a:ext cx="0" cy="3352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Line 1045">
            <a:extLst>
              <a:ext uri="{FF2B5EF4-FFF2-40B4-BE49-F238E27FC236}">
                <a16:creationId xmlns:a16="http://schemas.microsoft.com/office/drawing/2014/main" id="{DB448677-412B-E8D3-37D9-28C2E2755535}"/>
              </a:ext>
            </a:extLst>
          </p:cNvPr>
          <p:cNvSpPr>
            <a:spLocks noChangeShapeType="1"/>
          </p:cNvSpPr>
          <p:nvPr/>
        </p:nvSpPr>
        <p:spPr bwMode="auto">
          <a:xfrm>
            <a:off x="2276140" y="4370806"/>
            <a:ext cx="1143000" cy="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1" name="Line 1046">
            <a:extLst>
              <a:ext uri="{FF2B5EF4-FFF2-40B4-BE49-F238E27FC236}">
                <a16:creationId xmlns:a16="http://schemas.microsoft.com/office/drawing/2014/main" id="{C60812CB-28F1-87FA-69F3-6FEC2560D9DF}"/>
              </a:ext>
            </a:extLst>
          </p:cNvPr>
          <p:cNvSpPr>
            <a:spLocks noChangeShapeType="1"/>
          </p:cNvSpPr>
          <p:nvPr/>
        </p:nvSpPr>
        <p:spPr bwMode="auto">
          <a:xfrm>
            <a:off x="4104940" y="4370806"/>
            <a:ext cx="762000" cy="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 name="Line 1047">
            <a:extLst>
              <a:ext uri="{FF2B5EF4-FFF2-40B4-BE49-F238E27FC236}">
                <a16:creationId xmlns:a16="http://schemas.microsoft.com/office/drawing/2014/main" id="{8C6C85EA-F980-3CE6-BB7E-D9236D968893}"/>
              </a:ext>
            </a:extLst>
          </p:cNvPr>
          <p:cNvSpPr>
            <a:spLocks noChangeShapeType="1"/>
          </p:cNvSpPr>
          <p:nvPr/>
        </p:nvSpPr>
        <p:spPr bwMode="auto">
          <a:xfrm>
            <a:off x="3800140" y="3075406"/>
            <a:ext cx="0" cy="114300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 name="Line 1048">
            <a:extLst>
              <a:ext uri="{FF2B5EF4-FFF2-40B4-BE49-F238E27FC236}">
                <a16:creationId xmlns:a16="http://schemas.microsoft.com/office/drawing/2014/main" id="{C83F9E60-AE48-4394-1733-0691F7B02A33}"/>
              </a:ext>
            </a:extLst>
          </p:cNvPr>
          <p:cNvSpPr>
            <a:spLocks noChangeShapeType="1"/>
          </p:cNvSpPr>
          <p:nvPr/>
        </p:nvSpPr>
        <p:spPr bwMode="auto">
          <a:xfrm>
            <a:off x="3800140" y="4599406"/>
            <a:ext cx="0" cy="106680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 name="Text Box 1049">
            <a:extLst>
              <a:ext uri="{FF2B5EF4-FFF2-40B4-BE49-F238E27FC236}">
                <a16:creationId xmlns:a16="http://schemas.microsoft.com/office/drawing/2014/main" id="{B35E0A2D-581C-315B-F1E3-2E8BA832F512}"/>
              </a:ext>
            </a:extLst>
          </p:cNvPr>
          <p:cNvSpPr txBox="1">
            <a:spLocks noChangeArrowheads="1"/>
          </p:cNvSpPr>
          <p:nvPr/>
        </p:nvSpPr>
        <p:spPr bwMode="auto">
          <a:xfrm>
            <a:off x="7108490" y="288490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11</a:t>
            </a:r>
            <a:endParaRPr lang="es-ES" altLang="es-CL" sz="1600">
              <a:solidFill>
                <a:srgbClr val="000000"/>
              </a:solidFill>
              <a:latin typeface="Arial" panose="020B0604020202020204" pitchFamily="34" charset="0"/>
            </a:endParaRPr>
          </a:p>
        </p:txBody>
      </p:sp>
      <p:sp>
        <p:nvSpPr>
          <p:cNvPr id="25" name="Text Box 1050">
            <a:extLst>
              <a:ext uri="{FF2B5EF4-FFF2-40B4-BE49-F238E27FC236}">
                <a16:creationId xmlns:a16="http://schemas.microsoft.com/office/drawing/2014/main" id="{284CF289-1441-15BC-B75D-FD053B2FB7A5}"/>
              </a:ext>
            </a:extLst>
          </p:cNvPr>
          <p:cNvSpPr txBox="1">
            <a:spLocks noChangeArrowheads="1"/>
          </p:cNvSpPr>
          <p:nvPr/>
        </p:nvSpPr>
        <p:spPr bwMode="auto">
          <a:xfrm>
            <a:off x="8099090" y="28849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1j</a:t>
            </a:r>
            <a:endParaRPr lang="es-ES" altLang="es-CL" sz="1600">
              <a:solidFill>
                <a:srgbClr val="000000"/>
              </a:solidFill>
              <a:latin typeface="Arial" panose="020B0604020202020204" pitchFamily="34" charset="0"/>
            </a:endParaRPr>
          </a:p>
        </p:txBody>
      </p:sp>
      <p:sp>
        <p:nvSpPr>
          <p:cNvPr id="26" name="Text Box 1051">
            <a:extLst>
              <a:ext uri="{FF2B5EF4-FFF2-40B4-BE49-F238E27FC236}">
                <a16:creationId xmlns:a16="http://schemas.microsoft.com/office/drawing/2014/main" id="{61659123-D905-7F58-EA8B-F30AE1747CE8}"/>
              </a:ext>
            </a:extLst>
          </p:cNvPr>
          <p:cNvSpPr txBox="1">
            <a:spLocks noChangeArrowheads="1"/>
          </p:cNvSpPr>
          <p:nvPr/>
        </p:nvSpPr>
        <p:spPr bwMode="auto">
          <a:xfrm>
            <a:off x="9165890" y="2884906"/>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1p</a:t>
            </a:r>
            <a:endParaRPr lang="es-ES" altLang="es-CL" sz="1600">
              <a:solidFill>
                <a:srgbClr val="000000"/>
              </a:solidFill>
              <a:latin typeface="Arial" panose="020B0604020202020204" pitchFamily="34" charset="0"/>
            </a:endParaRPr>
          </a:p>
        </p:txBody>
      </p:sp>
      <p:sp>
        <p:nvSpPr>
          <p:cNvPr id="27" name="Text Box 1052">
            <a:extLst>
              <a:ext uri="{FF2B5EF4-FFF2-40B4-BE49-F238E27FC236}">
                <a16:creationId xmlns:a16="http://schemas.microsoft.com/office/drawing/2014/main" id="{EFE01C37-5A5E-3715-D2B8-C444B111232E}"/>
              </a:ext>
            </a:extLst>
          </p:cNvPr>
          <p:cNvSpPr txBox="1">
            <a:spLocks noChangeArrowheads="1"/>
          </p:cNvSpPr>
          <p:nvPr/>
        </p:nvSpPr>
        <p:spPr bwMode="auto">
          <a:xfrm>
            <a:off x="7108490" y="4180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i1</a:t>
            </a:r>
            <a:endParaRPr lang="es-ES" altLang="es-CL" sz="1600">
              <a:solidFill>
                <a:srgbClr val="000000"/>
              </a:solidFill>
              <a:latin typeface="Arial" panose="020B0604020202020204" pitchFamily="34" charset="0"/>
            </a:endParaRPr>
          </a:p>
        </p:txBody>
      </p:sp>
      <p:sp>
        <p:nvSpPr>
          <p:cNvPr id="28" name="Text Box 1053">
            <a:extLst>
              <a:ext uri="{FF2B5EF4-FFF2-40B4-BE49-F238E27FC236}">
                <a16:creationId xmlns:a16="http://schemas.microsoft.com/office/drawing/2014/main" id="{AE672E9C-0D04-53FB-1F67-70AEECAB5E8C}"/>
              </a:ext>
            </a:extLst>
          </p:cNvPr>
          <p:cNvSpPr txBox="1">
            <a:spLocks noChangeArrowheads="1"/>
          </p:cNvSpPr>
          <p:nvPr/>
        </p:nvSpPr>
        <p:spPr bwMode="auto">
          <a:xfrm>
            <a:off x="7108490" y="532330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n1</a:t>
            </a:r>
            <a:endParaRPr lang="es-ES" altLang="es-CL" sz="1600">
              <a:solidFill>
                <a:srgbClr val="000000"/>
              </a:solidFill>
              <a:latin typeface="Arial" panose="020B0604020202020204" pitchFamily="34" charset="0"/>
            </a:endParaRPr>
          </a:p>
        </p:txBody>
      </p:sp>
      <p:sp>
        <p:nvSpPr>
          <p:cNvPr id="29" name="Text Box 1054">
            <a:extLst>
              <a:ext uri="{FF2B5EF4-FFF2-40B4-BE49-F238E27FC236}">
                <a16:creationId xmlns:a16="http://schemas.microsoft.com/office/drawing/2014/main" id="{4B522E36-C490-C4B8-5C9E-76BBC7A2A1D9}"/>
              </a:ext>
            </a:extLst>
          </p:cNvPr>
          <p:cNvSpPr txBox="1">
            <a:spLocks noChangeArrowheads="1"/>
          </p:cNvSpPr>
          <p:nvPr/>
        </p:nvSpPr>
        <p:spPr bwMode="auto">
          <a:xfrm>
            <a:off x="8099090" y="4180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ij</a:t>
            </a:r>
            <a:endParaRPr lang="es-ES" altLang="es-CL" sz="1600">
              <a:solidFill>
                <a:srgbClr val="000000"/>
              </a:solidFill>
              <a:latin typeface="Arial" panose="020B0604020202020204" pitchFamily="34" charset="0"/>
            </a:endParaRPr>
          </a:p>
        </p:txBody>
      </p:sp>
      <p:sp>
        <p:nvSpPr>
          <p:cNvPr id="30" name="Text Box 1055">
            <a:extLst>
              <a:ext uri="{FF2B5EF4-FFF2-40B4-BE49-F238E27FC236}">
                <a16:creationId xmlns:a16="http://schemas.microsoft.com/office/drawing/2014/main" id="{DD145D7F-C39A-7AD3-5B54-48C0E59BFC56}"/>
              </a:ext>
            </a:extLst>
          </p:cNvPr>
          <p:cNvSpPr txBox="1">
            <a:spLocks noChangeArrowheads="1"/>
          </p:cNvSpPr>
          <p:nvPr/>
        </p:nvSpPr>
        <p:spPr bwMode="auto">
          <a:xfrm>
            <a:off x="9165890" y="4180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ip</a:t>
            </a:r>
            <a:endParaRPr lang="es-ES" altLang="es-CL" sz="1600">
              <a:solidFill>
                <a:srgbClr val="000000"/>
              </a:solidFill>
              <a:latin typeface="Arial" panose="020B0604020202020204" pitchFamily="34" charset="0"/>
            </a:endParaRPr>
          </a:p>
        </p:txBody>
      </p:sp>
      <p:sp>
        <p:nvSpPr>
          <p:cNvPr id="31" name="Text Box 1056">
            <a:extLst>
              <a:ext uri="{FF2B5EF4-FFF2-40B4-BE49-F238E27FC236}">
                <a16:creationId xmlns:a16="http://schemas.microsoft.com/office/drawing/2014/main" id="{E5679C86-5101-82EC-90F9-188D4AC40113}"/>
              </a:ext>
            </a:extLst>
          </p:cNvPr>
          <p:cNvSpPr txBox="1">
            <a:spLocks noChangeArrowheads="1"/>
          </p:cNvSpPr>
          <p:nvPr/>
        </p:nvSpPr>
        <p:spPr bwMode="auto">
          <a:xfrm>
            <a:off x="8099090" y="5323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nj</a:t>
            </a:r>
            <a:endParaRPr lang="es-ES" altLang="es-CL" sz="1600">
              <a:solidFill>
                <a:srgbClr val="000000"/>
              </a:solidFill>
              <a:latin typeface="Arial" panose="020B0604020202020204" pitchFamily="34" charset="0"/>
            </a:endParaRPr>
          </a:p>
        </p:txBody>
      </p:sp>
      <p:sp>
        <p:nvSpPr>
          <p:cNvPr id="32" name="Text Box 1057">
            <a:extLst>
              <a:ext uri="{FF2B5EF4-FFF2-40B4-BE49-F238E27FC236}">
                <a16:creationId xmlns:a16="http://schemas.microsoft.com/office/drawing/2014/main" id="{FAF8E5C3-4D82-FAAC-1668-86A490C14660}"/>
              </a:ext>
            </a:extLst>
          </p:cNvPr>
          <p:cNvSpPr txBox="1">
            <a:spLocks noChangeArrowheads="1"/>
          </p:cNvSpPr>
          <p:nvPr/>
        </p:nvSpPr>
        <p:spPr bwMode="auto">
          <a:xfrm>
            <a:off x="9165890" y="5323306"/>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np</a:t>
            </a:r>
            <a:endParaRPr lang="es-ES" altLang="es-CL" sz="1600">
              <a:solidFill>
                <a:srgbClr val="000000"/>
              </a:solidFill>
              <a:latin typeface="Arial" panose="020B0604020202020204" pitchFamily="34" charset="0"/>
            </a:endParaRPr>
          </a:p>
        </p:txBody>
      </p:sp>
      <p:sp>
        <p:nvSpPr>
          <p:cNvPr id="33" name="Text Box 1058">
            <a:extLst>
              <a:ext uri="{FF2B5EF4-FFF2-40B4-BE49-F238E27FC236}">
                <a16:creationId xmlns:a16="http://schemas.microsoft.com/office/drawing/2014/main" id="{CE68A91B-CBA1-C0CE-1102-D26CFC322ADF}"/>
              </a:ext>
            </a:extLst>
          </p:cNvPr>
          <p:cNvSpPr txBox="1">
            <a:spLocks noChangeArrowheads="1"/>
          </p:cNvSpPr>
          <p:nvPr/>
        </p:nvSpPr>
        <p:spPr bwMode="auto">
          <a:xfrm>
            <a:off x="7641890" y="28849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34" name="Text Box 1059">
            <a:extLst>
              <a:ext uri="{FF2B5EF4-FFF2-40B4-BE49-F238E27FC236}">
                <a16:creationId xmlns:a16="http://schemas.microsoft.com/office/drawing/2014/main" id="{E1C3DF0F-2B5D-9EF6-D991-13E27FFB6E3F}"/>
              </a:ext>
            </a:extLst>
          </p:cNvPr>
          <p:cNvSpPr txBox="1">
            <a:spLocks noChangeArrowheads="1"/>
          </p:cNvSpPr>
          <p:nvPr/>
        </p:nvSpPr>
        <p:spPr bwMode="auto">
          <a:xfrm>
            <a:off x="8632490" y="28849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35" name="Text Box 1060">
            <a:extLst>
              <a:ext uri="{FF2B5EF4-FFF2-40B4-BE49-F238E27FC236}">
                <a16:creationId xmlns:a16="http://schemas.microsoft.com/office/drawing/2014/main" id="{A5D0B1E1-606F-A2B1-51E7-08FA951BB597}"/>
              </a:ext>
            </a:extLst>
          </p:cNvPr>
          <p:cNvSpPr txBox="1">
            <a:spLocks noChangeArrowheads="1"/>
          </p:cNvSpPr>
          <p:nvPr/>
        </p:nvSpPr>
        <p:spPr bwMode="auto">
          <a:xfrm>
            <a:off x="7641890" y="4180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36" name="Text Box 1061">
            <a:extLst>
              <a:ext uri="{FF2B5EF4-FFF2-40B4-BE49-F238E27FC236}">
                <a16:creationId xmlns:a16="http://schemas.microsoft.com/office/drawing/2014/main" id="{64E01B3A-4D6F-3F23-3A44-F4FA99406947}"/>
              </a:ext>
            </a:extLst>
          </p:cNvPr>
          <p:cNvSpPr txBox="1">
            <a:spLocks noChangeArrowheads="1"/>
          </p:cNvSpPr>
          <p:nvPr/>
        </p:nvSpPr>
        <p:spPr bwMode="auto">
          <a:xfrm>
            <a:off x="8632490" y="4180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37" name="Text Box 1062">
            <a:extLst>
              <a:ext uri="{FF2B5EF4-FFF2-40B4-BE49-F238E27FC236}">
                <a16:creationId xmlns:a16="http://schemas.microsoft.com/office/drawing/2014/main" id="{100F5B97-2A40-7E84-ABF8-01F7D74EFEC3}"/>
              </a:ext>
            </a:extLst>
          </p:cNvPr>
          <p:cNvSpPr txBox="1">
            <a:spLocks noChangeArrowheads="1"/>
          </p:cNvSpPr>
          <p:nvPr/>
        </p:nvSpPr>
        <p:spPr bwMode="auto">
          <a:xfrm>
            <a:off x="7641890" y="5323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38" name="Text Box 1063">
            <a:extLst>
              <a:ext uri="{FF2B5EF4-FFF2-40B4-BE49-F238E27FC236}">
                <a16:creationId xmlns:a16="http://schemas.microsoft.com/office/drawing/2014/main" id="{092487EB-FFAE-06DC-21E7-0AB9C15B0073}"/>
              </a:ext>
            </a:extLst>
          </p:cNvPr>
          <p:cNvSpPr txBox="1">
            <a:spLocks noChangeArrowheads="1"/>
          </p:cNvSpPr>
          <p:nvPr/>
        </p:nvSpPr>
        <p:spPr bwMode="auto">
          <a:xfrm>
            <a:off x="8632490" y="5323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39" name="Text Box 1064">
            <a:extLst>
              <a:ext uri="{FF2B5EF4-FFF2-40B4-BE49-F238E27FC236}">
                <a16:creationId xmlns:a16="http://schemas.microsoft.com/office/drawing/2014/main" id="{B41BF9CA-AB15-6EBE-64E8-FB1EEA69EC98}"/>
              </a:ext>
            </a:extLst>
          </p:cNvPr>
          <p:cNvSpPr txBox="1">
            <a:spLocks noChangeArrowheads="1"/>
          </p:cNvSpPr>
          <p:nvPr/>
        </p:nvSpPr>
        <p:spPr bwMode="auto">
          <a:xfrm>
            <a:off x="2428540" y="2084806"/>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800">
                <a:solidFill>
                  <a:srgbClr val="000000"/>
                </a:solidFill>
                <a:latin typeface="Arial" panose="020B0604020202020204" pitchFamily="34" charset="0"/>
              </a:rPr>
              <a:t>Tabla de datos</a:t>
            </a:r>
            <a:endParaRPr lang="es-ES" altLang="es-CL" sz="1800">
              <a:solidFill>
                <a:srgbClr val="000000"/>
              </a:solidFill>
              <a:latin typeface="Arial" panose="020B0604020202020204" pitchFamily="34" charset="0"/>
            </a:endParaRPr>
          </a:p>
        </p:txBody>
      </p:sp>
      <p:sp>
        <p:nvSpPr>
          <p:cNvPr id="40" name="Text Box 1065">
            <a:extLst>
              <a:ext uri="{FF2B5EF4-FFF2-40B4-BE49-F238E27FC236}">
                <a16:creationId xmlns:a16="http://schemas.microsoft.com/office/drawing/2014/main" id="{D5415900-53CF-CFD4-8B55-8C06179060CA}"/>
              </a:ext>
            </a:extLst>
          </p:cNvPr>
          <p:cNvSpPr txBox="1">
            <a:spLocks noChangeArrowheads="1"/>
          </p:cNvSpPr>
          <p:nvPr/>
        </p:nvSpPr>
        <p:spPr bwMode="auto">
          <a:xfrm>
            <a:off x="7489490" y="2046706"/>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800">
                <a:solidFill>
                  <a:srgbClr val="000000"/>
                </a:solidFill>
                <a:latin typeface="Arial" panose="020B0604020202020204" pitchFamily="34" charset="0"/>
              </a:rPr>
              <a:t>Matriz de datos</a:t>
            </a:r>
            <a:endParaRPr lang="es-ES" altLang="es-CL" sz="1800">
              <a:solidFill>
                <a:srgbClr val="000000"/>
              </a:solidFill>
              <a:latin typeface="Arial" panose="020B0604020202020204" pitchFamily="34" charset="0"/>
            </a:endParaRPr>
          </a:p>
        </p:txBody>
      </p:sp>
      <p:sp>
        <p:nvSpPr>
          <p:cNvPr id="41" name="Rectangle 1026">
            <a:extLst>
              <a:ext uri="{FF2B5EF4-FFF2-40B4-BE49-F238E27FC236}">
                <a16:creationId xmlns:a16="http://schemas.microsoft.com/office/drawing/2014/main" id="{BAA9F941-06CB-1821-27BE-BEBEB5D1EB97}"/>
              </a:ext>
            </a:extLst>
          </p:cNvPr>
          <p:cNvSpPr>
            <a:spLocks noChangeArrowheads="1"/>
          </p:cNvSpPr>
          <p:nvPr/>
        </p:nvSpPr>
        <p:spPr bwMode="auto">
          <a:xfrm>
            <a:off x="1742740" y="332206"/>
            <a:ext cx="83756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s-ES_tradnl" altLang="es-CL" sz="2800" dirty="0">
                <a:solidFill>
                  <a:srgbClr val="000000"/>
                </a:solidFill>
                <a:latin typeface="Arial" panose="020B0604020202020204" pitchFamily="34" charset="0"/>
              </a:rPr>
              <a:t>TABLA Y LA MATRIZ DE DATOS</a:t>
            </a:r>
            <a:endParaRPr lang="es-ES" altLang="es-CL" sz="2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684064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2">
            <a:extLst>
              <a:ext uri="{FF2B5EF4-FFF2-40B4-BE49-F238E27FC236}">
                <a16:creationId xmlns:a16="http://schemas.microsoft.com/office/drawing/2014/main" id="{F34557DD-048C-D206-90FC-20F3F1BB12BA}"/>
              </a:ext>
            </a:extLst>
          </p:cNvPr>
          <p:cNvSpPr>
            <a:spLocks noGrp="1" noChangeArrowheads="1"/>
          </p:cNvSpPr>
          <p:nvPr>
            <p:ph type="title"/>
          </p:nvPr>
        </p:nvSpPr>
        <p:spPr>
          <a:xfrm>
            <a:off x="1877192" y="294808"/>
            <a:ext cx="8424862" cy="1143000"/>
          </a:xfrm>
        </p:spPr>
        <p:txBody>
          <a:bodyPr>
            <a:normAutofit fontScale="90000"/>
          </a:bodyPr>
          <a:lstStyle/>
          <a:p>
            <a:pPr algn="ctr"/>
            <a:r>
              <a:rPr lang="es-ES_tradnl" altLang="es-CL" sz="2400" b="1" dirty="0"/>
              <a:t>ACTIVIDAD 1: </a:t>
            </a:r>
            <a:br>
              <a:rPr lang="es-ES_tradnl" altLang="es-CL" sz="2400" b="1" dirty="0"/>
            </a:br>
            <a:br>
              <a:rPr lang="es-ES_tradnl" altLang="es-CL" sz="2400" b="1" dirty="0"/>
            </a:br>
            <a:r>
              <a:rPr lang="es-ES_tradnl" altLang="es-CL" sz="2400" b="1" dirty="0"/>
              <a:t>RESOLVER LOS DOS CASO EN CLASES, SE PUEDE RESOLVER EN EXCEL O A MANO</a:t>
            </a:r>
            <a:endParaRPr lang="es-ES" altLang="es-CL" sz="2400" b="1" dirty="0"/>
          </a:p>
        </p:txBody>
      </p:sp>
      <p:pic>
        <p:nvPicPr>
          <p:cNvPr id="43" name="Picture 2">
            <a:extLst>
              <a:ext uri="{FF2B5EF4-FFF2-40B4-BE49-F238E27FC236}">
                <a16:creationId xmlns:a16="http://schemas.microsoft.com/office/drawing/2014/main" id="{C7F6406D-EB9D-07A5-E68C-BCBFF5E4A096}"/>
              </a:ext>
            </a:extLst>
          </p:cNvPr>
          <p:cNvPicPr>
            <a:picLocks noChangeAspect="1" noChangeArrowheads="1"/>
          </p:cNvPicPr>
          <p:nvPr/>
        </p:nvPicPr>
        <p:blipFill>
          <a:blip r:embed="rId2"/>
          <a:srcRect/>
          <a:stretch>
            <a:fillRect/>
          </a:stretch>
        </p:blipFill>
        <p:spPr bwMode="auto">
          <a:xfrm>
            <a:off x="1888881" y="1756752"/>
            <a:ext cx="8569325" cy="2187575"/>
          </a:xfrm>
          <a:prstGeom prst="rect">
            <a:avLst/>
          </a:prstGeom>
          <a:noFill/>
          <a:ln>
            <a:noFill/>
          </a:ln>
          <a:effectLst>
            <a:prstShdw prst="shdw17" dist="17961" dir="2700000">
              <a:schemeClr val="accent1">
                <a:gamma/>
                <a:shade val="60000"/>
                <a:invGamma/>
              </a:schemeClr>
            </a:prstShdw>
          </a:effectLst>
        </p:spPr>
      </p:pic>
      <p:pic>
        <p:nvPicPr>
          <p:cNvPr id="44" name="Picture 3">
            <a:extLst>
              <a:ext uri="{FF2B5EF4-FFF2-40B4-BE49-F238E27FC236}">
                <a16:creationId xmlns:a16="http://schemas.microsoft.com/office/drawing/2014/main" id="{52BD00DF-CC8D-E28D-B679-7624F86D86B2}"/>
              </a:ext>
            </a:extLst>
          </p:cNvPr>
          <p:cNvPicPr>
            <a:picLocks noChangeAspect="1" noChangeArrowheads="1"/>
          </p:cNvPicPr>
          <p:nvPr/>
        </p:nvPicPr>
        <p:blipFill>
          <a:blip r:embed="rId3"/>
          <a:srcRect/>
          <a:stretch>
            <a:fillRect/>
          </a:stretch>
        </p:blipFill>
        <p:spPr bwMode="auto">
          <a:xfrm>
            <a:off x="1888881" y="4061802"/>
            <a:ext cx="8569325" cy="2493963"/>
          </a:xfrm>
          <a:prstGeom prst="rect">
            <a:avLst/>
          </a:prstGeom>
          <a:noFill/>
          <a:ln>
            <a:noFill/>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val="4187391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pPr algn="ctr"/>
            <a:r>
              <a:rPr lang="es-MX" b="1" dirty="0"/>
              <a:t>Clasificación de la Estadística:</a:t>
            </a:r>
            <a:endParaRPr lang="en-US" b="1" dirty="0"/>
          </a:p>
        </p:txBody>
      </p:sp>
      <p:sp>
        <p:nvSpPr>
          <p:cNvPr id="5" name="Rectángulo redondeado 4"/>
          <p:cNvSpPr/>
          <p:nvPr/>
        </p:nvSpPr>
        <p:spPr>
          <a:xfrm>
            <a:off x="808892" y="1529862"/>
            <a:ext cx="3719146" cy="10023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redondeado 5"/>
          <p:cNvSpPr/>
          <p:nvPr/>
        </p:nvSpPr>
        <p:spPr>
          <a:xfrm>
            <a:off x="7010399" y="1529862"/>
            <a:ext cx="3719146" cy="10023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p:cNvSpPr txBox="1"/>
          <p:nvPr/>
        </p:nvSpPr>
        <p:spPr>
          <a:xfrm>
            <a:off x="1274885" y="1828745"/>
            <a:ext cx="3253153" cy="369332"/>
          </a:xfrm>
          <a:prstGeom prst="rect">
            <a:avLst/>
          </a:prstGeom>
          <a:noFill/>
        </p:spPr>
        <p:txBody>
          <a:bodyPr wrap="square" rtlCol="0">
            <a:spAutoFit/>
          </a:bodyPr>
          <a:lstStyle/>
          <a:p>
            <a:r>
              <a:rPr lang="es-MX" dirty="0"/>
              <a:t>ESTADÍSTICA DESCRIPTIVA</a:t>
            </a:r>
            <a:endParaRPr lang="en-US" dirty="0"/>
          </a:p>
        </p:txBody>
      </p:sp>
      <p:sp>
        <p:nvSpPr>
          <p:cNvPr id="8" name="CuadroTexto 7"/>
          <p:cNvSpPr txBox="1"/>
          <p:nvPr/>
        </p:nvSpPr>
        <p:spPr>
          <a:xfrm>
            <a:off x="7476392" y="1828745"/>
            <a:ext cx="3253153" cy="369332"/>
          </a:xfrm>
          <a:prstGeom prst="rect">
            <a:avLst/>
          </a:prstGeom>
          <a:noFill/>
        </p:spPr>
        <p:txBody>
          <a:bodyPr wrap="square" rtlCol="0">
            <a:spAutoFit/>
          </a:bodyPr>
          <a:lstStyle/>
          <a:p>
            <a:r>
              <a:rPr lang="es-MX" dirty="0"/>
              <a:t>ESTADÍSTICA INFERENCIAL</a:t>
            </a:r>
            <a:endParaRPr lang="en-US" dirty="0"/>
          </a:p>
        </p:txBody>
      </p:sp>
      <p:sp>
        <p:nvSpPr>
          <p:cNvPr id="9" name="CuadroTexto 8"/>
          <p:cNvSpPr txBox="1"/>
          <p:nvPr/>
        </p:nvSpPr>
        <p:spPr>
          <a:xfrm>
            <a:off x="870438" y="3653133"/>
            <a:ext cx="3719146" cy="923330"/>
          </a:xfrm>
          <a:prstGeom prst="rect">
            <a:avLst/>
          </a:prstGeom>
          <a:noFill/>
        </p:spPr>
        <p:txBody>
          <a:bodyPr wrap="square" rtlCol="0">
            <a:spAutoFit/>
          </a:bodyPr>
          <a:lstStyle/>
          <a:p>
            <a:pPr algn="just"/>
            <a:r>
              <a:rPr lang="es-MX" dirty="0"/>
              <a:t>Su objetivo principal es describir las características fundamentales de un conjunto de datos</a:t>
            </a:r>
            <a:endParaRPr lang="en-US" dirty="0"/>
          </a:p>
        </p:txBody>
      </p:sp>
      <p:sp>
        <p:nvSpPr>
          <p:cNvPr id="10" name="CuadroTexto 9"/>
          <p:cNvSpPr txBox="1"/>
          <p:nvPr/>
        </p:nvSpPr>
        <p:spPr>
          <a:xfrm>
            <a:off x="7010398" y="3653133"/>
            <a:ext cx="3719146" cy="923330"/>
          </a:xfrm>
          <a:prstGeom prst="rect">
            <a:avLst/>
          </a:prstGeom>
          <a:noFill/>
        </p:spPr>
        <p:txBody>
          <a:bodyPr wrap="square" rtlCol="0">
            <a:spAutoFit/>
          </a:bodyPr>
          <a:lstStyle/>
          <a:p>
            <a:pPr algn="just"/>
            <a:r>
              <a:rPr lang="es-MX" dirty="0"/>
              <a:t>Se centra en sacar conclusiones o realizar predicciones sobre una población </a:t>
            </a:r>
            <a:endParaRPr lang="en-US" dirty="0"/>
          </a:p>
        </p:txBody>
      </p:sp>
      <p:sp>
        <p:nvSpPr>
          <p:cNvPr id="11" name="Flecha abajo 10"/>
          <p:cNvSpPr/>
          <p:nvPr/>
        </p:nvSpPr>
        <p:spPr>
          <a:xfrm>
            <a:off x="2400300" y="2532185"/>
            <a:ext cx="268165" cy="101990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echa abajo 11"/>
          <p:cNvSpPr/>
          <p:nvPr/>
        </p:nvSpPr>
        <p:spPr>
          <a:xfrm>
            <a:off x="8735889" y="2532184"/>
            <a:ext cx="268165" cy="101990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Texto 12"/>
          <p:cNvSpPr txBox="1"/>
          <p:nvPr/>
        </p:nvSpPr>
        <p:spPr>
          <a:xfrm>
            <a:off x="890220" y="5117124"/>
            <a:ext cx="3288323" cy="1477328"/>
          </a:xfrm>
          <a:prstGeom prst="rect">
            <a:avLst/>
          </a:prstGeom>
          <a:noFill/>
        </p:spPr>
        <p:txBody>
          <a:bodyPr wrap="square" rtlCol="0">
            <a:spAutoFit/>
          </a:bodyPr>
          <a:lstStyle/>
          <a:p>
            <a:pPr algn="just"/>
            <a:r>
              <a:rPr lang="es-MX" dirty="0"/>
              <a:t>Se utilizan herramientas como la media, la mediana, la moda, la desviación estándar, gráficos de barras, los histogramas, diagramas de dispersión, etc.</a:t>
            </a:r>
            <a:endParaRPr lang="en-US" dirty="0"/>
          </a:p>
        </p:txBody>
      </p:sp>
      <p:sp>
        <p:nvSpPr>
          <p:cNvPr id="15" name="CuadroTexto 14"/>
          <p:cNvSpPr txBox="1"/>
          <p:nvPr/>
        </p:nvSpPr>
        <p:spPr>
          <a:xfrm>
            <a:off x="7225809" y="5117124"/>
            <a:ext cx="3288323" cy="1200329"/>
          </a:xfrm>
          <a:prstGeom prst="rect">
            <a:avLst/>
          </a:prstGeom>
          <a:noFill/>
        </p:spPr>
        <p:txBody>
          <a:bodyPr wrap="square" rtlCol="0">
            <a:spAutoFit/>
          </a:bodyPr>
          <a:lstStyle/>
          <a:p>
            <a:pPr algn="just"/>
            <a:r>
              <a:rPr lang="es-MX" dirty="0"/>
              <a:t>utilizando técnicas como intervalos de confianza y pruebas de hipótesis, modelos de regresión.</a:t>
            </a:r>
            <a:endParaRPr lang="en-US" dirty="0"/>
          </a:p>
        </p:txBody>
      </p:sp>
      <p:sp>
        <p:nvSpPr>
          <p:cNvPr id="17" name="Flecha abajo 16"/>
          <p:cNvSpPr/>
          <p:nvPr/>
        </p:nvSpPr>
        <p:spPr>
          <a:xfrm>
            <a:off x="2400298" y="4673040"/>
            <a:ext cx="268165" cy="5691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echa abajo 17"/>
          <p:cNvSpPr/>
          <p:nvPr/>
        </p:nvSpPr>
        <p:spPr>
          <a:xfrm>
            <a:off x="8735887" y="4525647"/>
            <a:ext cx="268165" cy="5691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9067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Estadística Descriptiva</a:t>
            </a:r>
            <a:endParaRPr lang="en-US" b="1" dirty="0"/>
          </a:p>
        </p:txBody>
      </p:sp>
      <p:sp>
        <p:nvSpPr>
          <p:cNvPr id="3" name="Marcador de contenido 2"/>
          <p:cNvSpPr>
            <a:spLocks noGrp="1"/>
          </p:cNvSpPr>
          <p:nvPr>
            <p:ph idx="1"/>
          </p:nvPr>
        </p:nvSpPr>
        <p:spPr>
          <a:xfrm>
            <a:off x="158262" y="1825624"/>
            <a:ext cx="11887200" cy="4865321"/>
          </a:xfrm>
        </p:spPr>
        <p:txBody>
          <a:bodyPr>
            <a:normAutofit lnSpcReduction="10000"/>
          </a:bodyPr>
          <a:lstStyle/>
          <a:p>
            <a:pPr marL="0" indent="0" algn="just">
              <a:buNone/>
            </a:pPr>
            <a:r>
              <a:rPr lang="es-MX" dirty="0"/>
              <a:t>La estadística descriptiva es la técnica matemática que obtiene, organiza, presenta y describe un conjunto de datos con el propósito de facilitar el uso, generalmente con el apoyo de tablas, medidas numéricas o gráficas. Estas técnicas son utilizadas en el proceso de investigación, en la etapa donde el investigador necesita procesar y analizar los datos recolectados en dicho estudio.</a:t>
            </a:r>
          </a:p>
          <a:p>
            <a:pPr marL="0" indent="0" algn="just">
              <a:buNone/>
            </a:pPr>
            <a:endParaRPr lang="es-MX" dirty="0"/>
          </a:p>
          <a:p>
            <a:pPr marL="0" indent="0" algn="just">
              <a:buNone/>
            </a:pPr>
            <a:r>
              <a:rPr lang="es-MX" dirty="0"/>
              <a:t>Los primeros estudios estadísticos que se hacían eran los censos, que son estudios descriptivos sobre todos los integrantes de una población. La elaboración de censos comenzó en la Edad Antigua, y sigue dándose en nuestros días. La Historia ofrece gran cantidad de ejemplos de actividad estadística. En antiguas civilizaciones como Babilonia, Egipto, China, Roma etc. Era normal que se elaboraran recuentos de la población.</a:t>
            </a:r>
            <a:endParaRPr lang="en-US" dirty="0"/>
          </a:p>
        </p:txBody>
      </p:sp>
    </p:spTree>
    <p:extLst>
      <p:ext uri="{BB962C8B-B14F-4D97-AF65-F5344CB8AC3E}">
        <p14:creationId xmlns:p14="http://schemas.microsoft.com/office/powerpoint/2010/main" val="3992586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Usos de la Estadística Descriptiva</a:t>
            </a:r>
            <a:endParaRPr lang="en-US" b="1" dirty="0"/>
          </a:p>
        </p:txBody>
      </p:sp>
      <p:sp>
        <p:nvSpPr>
          <p:cNvPr id="3" name="Marcador de contenido 2"/>
          <p:cNvSpPr>
            <a:spLocks noGrp="1"/>
          </p:cNvSpPr>
          <p:nvPr>
            <p:ph idx="1"/>
          </p:nvPr>
        </p:nvSpPr>
        <p:spPr>
          <a:xfrm>
            <a:off x="246185" y="1825624"/>
            <a:ext cx="11746523" cy="4874113"/>
          </a:xfrm>
        </p:spPr>
        <p:txBody>
          <a:bodyPr>
            <a:normAutofit fontScale="92500"/>
          </a:bodyPr>
          <a:lstStyle/>
          <a:p>
            <a:pPr marL="0" indent="0" algn="just">
              <a:buNone/>
            </a:pPr>
            <a:r>
              <a:rPr lang="es-MX" dirty="0"/>
              <a:t>Las estadísticas descriptivas proporcionan resúmenes simples sobre la muestra y sobre las observaciones que se han realizado. Dichos resúmenes pueden ser cuantitativos, es decir, estadísticas resumidas, o visuales, es decir, gráficos fáciles de entender. Estos resúmenes pueden formar la base de la descripción inicial de los datos como parte de un análisis estadístico más extenso, o pueden ser suficientes por sí mismos para una investigación en particular.</a:t>
            </a:r>
          </a:p>
          <a:p>
            <a:pPr marL="0" indent="0" algn="just">
              <a:buNone/>
            </a:pPr>
            <a:r>
              <a:rPr lang="es-MX" dirty="0"/>
              <a:t>Por ejemplo, el porcentaje de tiro en baloncesto es una estadística descriptiva que resume el rendimiento de un jugador o un equipo. Este número es el número de disparos exitosos dividido entre el número total de disparos realizados. Por ejemplo, un jugador que tira al 33% está acertando aproximadamente un tiro de cada tres. El porcentaje resume o describe múltiples eventos discretos. Considere también el promedio de calificaciones. Este número único describe el rendimiento general de un estudiante en toda la gama de experiencias de su curso.</a:t>
            </a:r>
          </a:p>
          <a:p>
            <a:endParaRPr lang="en-US" dirty="0"/>
          </a:p>
        </p:txBody>
      </p:sp>
    </p:spTree>
    <p:extLst>
      <p:ext uri="{BB962C8B-B14F-4D97-AF65-F5344CB8AC3E}">
        <p14:creationId xmlns:p14="http://schemas.microsoft.com/office/powerpoint/2010/main" val="3694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Calendario de evaluaciones</a:t>
            </a:r>
            <a:endParaRPr lang="en-US" b="1" dirty="0"/>
          </a:p>
        </p:txBody>
      </p:sp>
      <p:sp>
        <p:nvSpPr>
          <p:cNvPr id="3" name="Marcador de contenido 2"/>
          <p:cNvSpPr>
            <a:spLocks noGrp="1"/>
          </p:cNvSpPr>
          <p:nvPr>
            <p:ph idx="1"/>
          </p:nvPr>
        </p:nvSpPr>
        <p:spPr>
          <a:xfrm>
            <a:off x="184638" y="1825625"/>
            <a:ext cx="11169162" cy="4351338"/>
          </a:xfrm>
        </p:spPr>
        <p:txBody>
          <a:bodyPr/>
          <a:lstStyle/>
          <a:p>
            <a:r>
              <a:rPr lang="es-CL" dirty="0"/>
              <a:t>Evaluación 1: Lunes 9 de septiembre</a:t>
            </a:r>
          </a:p>
          <a:p>
            <a:r>
              <a:rPr lang="es-CL" dirty="0"/>
              <a:t>Evaluación 2: Lunes 14 de octubre</a:t>
            </a:r>
          </a:p>
          <a:p>
            <a:r>
              <a:rPr lang="es-CL" dirty="0"/>
              <a:t>Evaluación 3: lunes 18 de noviembre</a:t>
            </a:r>
          </a:p>
          <a:p>
            <a:r>
              <a:rPr lang="es-CL" dirty="0"/>
              <a:t>Examen 1: Lunes 25 de noviembre</a:t>
            </a:r>
          </a:p>
          <a:p>
            <a:r>
              <a:rPr lang="es-CL" dirty="0"/>
              <a:t>Examen 2: Lunes 2 de diciembre</a:t>
            </a:r>
          </a:p>
        </p:txBody>
      </p:sp>
    </p:spTree>
    <p:extLst>
      <p:ext uri="{BB962C8B-B14F-4D97-AF65-F5344CB8AC3E}">
        <p14:creationId xmlns:p14="http://schemas.microsoft.com/office/powerpoint/2010/main" val="4168323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Estadística inferencial</a:t>
            </a:r>
            <a:endParaRPr lang="en-US" b="1" dirty="0"/>
          </a:p>
        </p:txBody>
      </p:sp>
      <p:sp>
        <p:nvSpPr>
          <p:cNvPr id="3" name="Marcador de contenido 2"/>
          <p:cNvSpPr>
            <a:spLocks noGrp="1"/>
          </p:cNvSpPr>
          <p:nvPr>
            <p:ph idx="1"/>
          </p:nvPr>
        </p:nvSpPr>
        <p:spPr>
          <a:xfrm>
            <a:off x="298938" y="1825625"/>
            <a:ext cx="11526716" cy="4935660"/>
          </a:xfrm>
        </p:spPr>
        <p:txBody>
          <a:bodyPr>
            <a:normAutofit fontScale="92500" lnSpcReduction="10000"/>
          </a:bodyPr>
          <a:lstStyle/>
          <a:p>
            <a:pPr algn="just"/>
            <a:r>
              <a:rPr lang="es-MX" dirty="0"/>
              <a:t>La </a:t>
            </a:r>
            <a:r>
              <a:rPr lang="es-MX" b="1" dirty="0"/>
              <a:t>estadística inferencial</a:t>
            </a:r>
            <a:r>
              <a:rPr lang="es-MX" dirty="0"/>
              <a:t> es una parte de la estadística que comprende los métodos y procedimientos que por medio de la inducción determina propiedades de una población estadística, a partir de una parte de esta. Su objetivo es obtener conclusiones útiles para hacer razonamientos deductivos sobre una totalidad, basándose en la información numérica dada por la muestra.</a:t>
            </a:r>
          </a:p>
          <a:p>
            <a:pPr algn="just"/>
            <a:r>
              <a:rPr lang="es-MX" dirty="0"/>
              <a:t>Se dedica a la generación de los modelos y predicciones asociadas a los fenómenos en cuestión teniendo en cuenta la aleatoriedad de las observaciones. Se usa para modelar patrones en los datos y extraer inferencias acerca de la población bajo estudio. Estas inferencias pueden tomar la forma de respuestas a preguntas sí/no (prueba de hipótesis), estimaciones de unas características numéricas (estimación), pronósticos de futuras observaciones, descripciones de asociación (correlación) o modelamiento de relaciones entre variables de Sam . Otras técnicas de modelamiento incluyen varianza, series de tiempo y minería de datos.</a:t>
            </a:r>
          </a:p>
          <a:p>
            <a:endParaRPr lang="en-US" dirty="0"/>
          </a:p>
        </p:txBody>
      </p:sp>
    </p:spTree>
    <p:extLst>
      <p:ext uri="{BB962C8B-B14F-4D97-AF65-F5344CB8AC3E}">
        <p14:creationId xmlns:p14="http://schemas.microsoft.com/office/powerpoint/2010/main" val="1434186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Usos de la estadística inferencial</a:t>
            </a:r>
            <a:endParaRPr lang="en-US" b="1" dirty="0"/>
          </a:p>
        </p:txBody>
      </p:sp>
      <p:sp>
        <p:nvSpPr>
          <p:cNvPr id="3" name="Marcador de contenido 2"/>
          <p:cNvSpPr>
            <a:spLocks noGrp="1"/>
          </p:cNvSpPr>
          <p:nvPr>
            <p:ph idx="1"/>
          </p:nvPr>
        </p:nvSpPr>
        <p:spPr>
          <a:xfrm>
            <a:off x="211015" y="1635370"/>
            <a:ext cx="11825654" cy="4950068"/>
          </a:xfrm>
        </p:spPr>
        <p:txBody>
          <a:bodyPr/>
          <a:lstStyle/>
          <a:p>
            <a:r>
              <a:rPr lang="es-MX" b="1" dirty="0"/>
              <a:t>Predicción y Estimación:</a:t>
            </a:r>
            <a:r>
              <a:rPr lang="es-MX" dirty="0"/>
              <a:t> La estadística inferencial permite hacer predicciones y estimaciones sobre valores desconocidos en una población basándose en muestras. Por ejemplo, si una empresa quiere predecir las ventas futuras de un producto, puede utilizar técnicas de inferencia para estimar esas ventas en función de datos históricos y variables relacionadas.</a:t>
            </a:r>
          </a:p>
          <a:p>
            <a:r>
              <a:rPr lang="es-MX" b="1" dirty="0"/>
              <a:t>Pruebas de Hipótesis:</a:t>
            </a:r>
            <a:r>
              <a:rPr lang="es-MX" dirty="0"/>
              <a:t> Las pruebas de hipótesis son fundamentales en la estadística inferencial. Se utilizan para evaluar afirmaciones o suposiciones sobre una población en función de los datos de muestra. Por ejemplo, una empresa podría querer probar si una nueva estrategia de marketing ha tenido un impacto significativo en las ventas.</a:t>
            </a:r>
          </a:p>
          <a:p>
            <a:endParaRPr lang="en-US" dirty="0"/>
          </a:p>
        </p:txBody>
      </p:sp>
    </p:spTree>
    <p:extLst>
      <p:ext uri="{BB962C8B-B14F-4D97-AF65-F5344CB8AC3E}">
        <p14:creationId xmlns:p14="http://schemas.microsoft.com/office/powerpoint/2010/main" val="2713744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9808" y="228600"/>
            <a:ext cx="11597054" cy="6383215"/>
          </a:xfrm>
        </p:spPr>
        <p:txBody>
          <a:bodyPr>
            <a:normAutofit/>
          </a:bodyPr>
          <a:lstStyle/>
          <a:p>
            <a:pPr algn="just"/>
            <a:r>
              <a:rPr lang="es-MX" b="1" dirty="0"/>
              <a:t>Investigación en Ciencias Sociales:</a:t>
            </a:r>
            <a:r>
              <a:rPr lang="es-MX" dirty="0"/>
              <a:t> En áreas como la sociología y la psicología, la estadística inferencial se utiliza para analizar encuestas y estudios de investigación. Puede ayudar a identificar patrones de comportamiento, relaciones entre variables y tendencias en una población.</a:t>
            </a:r>
          </a:p>
          <a:p>
            <a:pPr algn="just"/>
            <a:r>
              <a:rPr lang="es-MX" b="1" dirty="0"/>
              <a:t>Economía y Finanzas:</a:t>
            </a:r>
            <a:r>
              <a:rPr lang="es-MX" dirty="0"/>
              <a:t> La estadística inferencial es esencial en la toma de decisiones económicas y financieras. Puede usarse para predecir tendencias en los mercados, evaluar el impacto de políticas económicas y realizar análisis de riesgos.</a:t>
            </a:r>
          </a:p>
          <a:p>
            <a:pPr algn="just"/>
            <a:r>
              <a:rPr lang="es-MX" b="1" dirty="0"/>
              <a:t>Medicina y Ciencias de la Salud:</a:t>
            </a:r>
            <a:r>
              <a:rPr lang="es-MX" dirty="0"/>
              <a:t> En medicina, la estadística inferencial se utiliza para evaluar la eficacia de tratamientos médicos, determinar la relación entre factores de riesgo y enfermedades, y realizar ensayos clínicos para probar la eficacia de nuevos medicamentos o procedimientos.</a:t>
            </a:r>
          </a:p>
          <a:p>
            <a:pPr algn="just"/>
            <a:r>
              <a:rPr lang="es-MX" b="1" dirty="0"/>
              <a:t>Investigación de Mercado:</a:t>
            </a:r>
            <a:r>
              <a:rPr lang="es-MX" dirty="0"/>
              <a:t> En el campo del análisis de mercado, la estadística inferencial se aplica para obtener información sobre preferencias del consumidor, segmentación de mercado y predicciones de demanda.</a:t>
            </a:r>
          </a:p>
          <a:p>
            <a:endParaRPr lang="en-US" dirty="0"/>
          </a:p>
        </p:txBody>
      </p:sp>
    </p:spTree>
    <p:extLst>
      <p:ext uri="{BB962C8B-B14F-4D97-AF65-F5344CB8AC3E}">
        <p14:creationId xmlns:p14="http://schemas.microsoft.com/office/powerpoint/2010/main" val="4835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Definiciones</a:t>
            </a:r>
            <a:endParaRPr lang="en-US" b="1" dirty="0"/>
          </a:p>
        </p:txBody>
      </p:sp>
      <p:sp>
        <p:nvSpPr>
          <p:cNvPr id="3" name="Marcador de contenido 2"/>
          <p:cNvSpPr>
            <a:spLocks noGrp="1"/>
          </p:cNvSpPr>
          <p:nvPr>
            <p:ph idx="1"/>
          </p:nvPr>
        </p:nvSpPr>
        <p:spPr>
          <a:xfrm>
            <a:off x="211015" y="1825625"/>
            <a:ext cx="11720147" cy="4351338"/>
          </a:xfrm>
        </p:spPr>
        <p:txBody>
          <a:bodyPr/>
          <a:lstStyle/>
          <a:p>
            <a:pPr marL="0" indent="0" algn="just">
              <a:buNone/>
            </a:pPr>
            <a:r>
              <a:rPr lang="es-MX" dirty="0"/>
              <a:t>La Estadística es una ciencia que comprende el conjunto de métodos y procedimientos que permiten obtener, resumir, organizar y analizar conjuntos de datos provenientes del estudio de fenómenos caracterizados por la variación en condiciones de incertidumbre, con el objetivo de tomar decisiones o predecir comportamientos.</a:t>
            </a:r>
            <a:endParaRPr lang="en-US" dirty="0"/>
          </a:p>
        </p:txBody>
      </p:sp>
    </p:spTree>
    <p:extLst>
      <p:ext uri="{BB962C8B-B14F-4D97-AF65-F5344CB8AC3E}">
        <p14:creationId xmlns:p14="http://schemas.microsoft.com/office/powerpoint/2010/main" val="57383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Definiciones</a:t>
            </a:r>
            <a:endParaRPr lang="en-US" b="1" dirty="0"/>
          </a:p>
        </p:txBody>
      </p:sp>
      <p:sp>
        <p:nvSpPr>
          <p:cNvPr id="4" name="3 Rectángulo">
            <a:extLst>
              <a:ext uri="{FF2B5EF4-FFF2-40B4-BE49-F238E27FC236}">
                <a16:creationId xmlns:a16="http://schemas.microsoft.com/office/drawing/2014/main" id="{7FEEE87D-75D8-6FD8-EC69-67567604A014}"/>
              </a:ext>
            </a:extLst>
          </p:cNvPr>
          <p:cNvSpPr>
            <a:spLocks noChangeArrowheads="1"/>
          </p:cNvSpPr>
          <p:nvPr/>
        </p:nvSpPr>
        <p:spPr bwMode="auto">
          <a:xfrm>
            <a:off x="380068" y="1616608"/>
            <a:ext cx="748823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fontAlgn="base" hangingPunct="1">
              <a:lnSpc>
                <a:spcPct val="150000"/>
              </a:lnSpc>
              <a:spcBef>
                <a:spcPct val="0"/>
              </a:spcBef>
              <a:spcAft>
                <a:spcPct val="0"/>
              </a:spcAft>
              <a:buFontTx/>
              <a:buNone/>
            </a:pPr>
            <a:r>
              <a:rPr lang="es-ES_tradnl" altLang="es-CL" sz="2000" i="1" dirty="0">
                <a:solidFill>
                  <a:srgbClr val="000000"/>
                </a:solidFill>
                <a:latin typeface="Tahoma" panose="020B0604030504040204" pitchFamily="34" charset="0"/>
                <a:cs typeface="Tahoma" panose="020B0604030504040204" pitchFamily="34" charset="0"/>
              </a:rPr>
              <a:t>“Conjunto de hechos, en relación con el hombre, susceptibles de ser expresados en números, y lo suficiente numerosos para ser representados por leyes</a:t>
            </a:r>
            <a:r>
              <a:rPr lang="es-ES_tradnl" altLang="es-CL" sz="2000" dirty="0">
                <a:solidFill>
                  <a:srgbClr val="000000"/>
                </a:solidFill>
                <a:latin typeface="Tahoma" panose="020B0604030504040204" pitchFamily="34" charset="0"/>
                <a:cs typeface="Tahoma" panose="020B0604030504040204" pitchFamily="34" charset="0"/>
              </a:rPr>
              <a:t>”.</a:t>
            </a:r>
          </a:p>
          <a:p>
            <a:pPr algn="just" eaLnBrk="1" fontAlgn="base" hangingPunct="1">
              <a:lnSpc>
                <a:spcPct val="150000"/>
              </a:lnSpc>
              <a:spcBef>
                <a:spcPct val="0"/>
              </a:spcBef>
              <a:spcAft>
                <a:spcPct val="0"/>
              </a:spcAft>
              <a:buNone/>
            </a:pPr>
            <a:r>
              <a:rPr lang="es-ES" altLang="es-CL" sz="2000" b="1" dirty="0">
                <a:latin typeface="Tahoma" panose="020B0604030504040204" pitchFamily="34" charset="0"/>
                <a:cs typeface="Tahoma" panose="020B0604030504040204" pitchFamily="34" charset="0"/>
              </a:rPr>
              <a:t>				Royal </a:t>
            </a:r>
            <a:r>
              <a:rPr lang="es-ES" altLang="es-CL" sz="2000" b="1" dirty="0" err="1">
                <a:latin typeface="Tahoma" panose="020B0604030504040204" pitchFamily="34" charset="0"/>
                <a:cs typeface="Tahoma" panose="020B0604030504040204" pitchFamily="34" charset="0"/>
              </a:rPr>
              <a:t>Statistical</a:t>
            </a:r>
            <a:r>
              <a:rPr lang="es-ES" altLang="es-CL" sz="2000" b="1" dirty="0">
                <a:latin typeface="Tahoma" panose="020B0604030504040204" pitchFamily="34" charset="0"/>
                <a:cs typeface="Tahoma" panose="020B0604030504040204" pitchFamily="34" charset="0"/>
              </a:rPr>
              <a:t> </a:t>
            </a:r>
            <a:r>
              <a:rPr lang="es-ES" altLang="es-CL" sz="2000" b="1" dirty="0" err="1">
                <a:latin typeface="Tahoma" panose="020B0604030504040204" pitchFamily="34" charset="0"/>
                <a:cs typeface="Tahoma" panose="020B0604030504040204" pitchFamily="34" charset="0"/>
              </a:rPr>
              <a:t>Society</a:t>
            </a:r>
            <a:r>
              <a:rPr lang="es-ES" altLang="es-CL" sz="2000" b="1" dirty="0">
                <a:latin typeface="Tahoma" panose="020B0604030504040204" pitchFamily="34" charset="0"/>
                <a:cs typeface="Tahoma" panose="020B0604030504040204" pitchFamily="34" charset="0"/>
              </a:rPr>
              <a:t> </a:t>
            </a:r>
            <a:r>
              <a:rPr lang="es-ES" altLang="es-CL" sz="1800" b="1" dirty="0">
                <a:latin typeface="Tahoma" panose="020B0604030504040204" pitchFamily="34" charset="0"/>
                <a:cs typeface="Tahoma" panose="020B0604030504040204" pitchFamily="34" charset="0"/>
              </a:rPr>
              <a:t> </a:t>
            </a:r>
            <a:endParaRPr lang="es-ES" altLang="es-CL" sz="1800" dirty="0">
              <a:latin typeface="Tahoma" panose="020B0604030504040204" pitchFamily="34" charset="0"/>
              <a:cs typeface="Tahoma" panose="020B0604030504040204" pitchFamily="34" charset="0"/>
            </a:endParaRPr>
          </a:p>
          <a:p>
            <a:pPr algn="just" eaLnBrk="1" fontAlgn="base" hangingPunct="1">
              <a:lnSpc>
                <a:spcPct val="150000"/>
              </a:lnSpc>
              <a:spcBef>
                <a:spcPct val="0"/>
              </a:spcBef>
              <a:spcAft>
                <a:spcPct val="0"/>
              </a:spcAft>
              <a:buFontTx/>
              <a:buNone/>
            </a:pPr>
            <a:endParaRPr lang="es-CL" altLang="es-CL" sz="2000" dirty="0">
              <a:solidFill>
                <a:srgbClr val="00000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4779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Estadísticas en la sociedad actual</a:t>
            </a:r>
            <a:endParaRPr lang="en-US" b="1" dirty="0"/>
          </a:p>
        </p:txBody>
      </p:sp>
      <p:sp>
        <p:nvSpPr>
          <p:cNvPr id="4" name="Rectangle 3">
            <a:extLst>
              <a:ext uri="{FF2B5EF4-FFF2-40B4-BE49-F238E27FC236}">
                <a16:creationId xmlns:a16="http://schemas.microsoft.com/office/drawing/2014/main" id="{33529511-0FF4-CACC-AE1E-A34DCED42176}"/>
              </a:ext>
            </a:extLst>
          </p:cNvPr>
          <p:cNvSpPr txBox="1">
            <a:spLocks noGrp="1" noChangeArrowheads="1"/>
          </p:cNvSpPr>
          <p:nvPr>
            <p:ph idx="1"/>
          </p:nvPr>
        </p:nvSpPr>
        <p:spPr>
          <a:prstGeom prst="rect">
            <a:avLst/>
          </a:prstGeom>
          <a:noFill/>
        </p:spPr>
        <p:txBody>
          <a:bodyPr lIns="92075" tIns="46038" rIns="92075" bIns="46038"/>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80000"/>
              </a:lnSpc>
              <a:defRPr/>
            </a:pPr>
            <a:r>
              <a:rPr lang="es-ES"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rPr>
              <a:t>Y, a pesar de lo que se oye por ahí…</a:t>
            </a:r>
          </a:p>
          <a:p>
            <a:pPr eaLnBrk="1" hangingPunct="1">
              <a:lnSpc>
                <a:spcPct val="80000"/>
              </a:lnSpc>
              <a:defRPr/>
            </a:pPr>
            <a:endParaRPr lang="es-ES"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80000"/>
              </a:lnSpc>
              <a:defRPr/>
            </a:pPr>
            <a:r>
              <a:rPr lang="es-ES_tradnl"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rPr>
              <a:t>“las estadísticas no mienten, pero los mentirosos pueden hacer (</a:t>
            </a:r>
            <a:r>
              <a:rPr lang="es-ES_tradnl" altLang="es-CL" b="1" i="1" kern="0" dirty="0">
                <a:solidFill>
                  <a:srgbClr val="000000"/>
                </a:solidFill>
                <a:latin typeface="Tahoma" panose="020B0604030504040204" pitchFamily="34" charset="0"/>
                <a:ea typeface="Tahoma" panose="020B0604030504040204" pitchFamily="34" charset="0"/>
                <a:cs typeface="Tahoma" panose="020B0604030504040204" pitchFamily="34" charset="0"/>
              </a:rPr>
              <a:t>usar</a:t>
            </a:r>
            <a:r>
              <a:rPr lang="es-ES_tradnl"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rPr>
              <a:t>) estadísticas” </a:t>
            </a:r>
          </a:p>
          <a:p>
            <a:pPr eaLnBrk="1" hangingPunct="1">
              <a:lnSpc>
                <a:spcPct val="80000"/>
              </a:lnSpc>
              <a:defRPr/>
            </a:pPr>
            <a:endParaRPr lang="es-ES_tradnl"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80000"/>
              </a:lnSpc>
              <a:defRPr/>
            </a:pPr>
            <a:r>
              <a:rPr lang="es-ES_tradnl"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rPr>
              <a:t>(Mark </a:t>
            </a:r>
            <a:r>
              <a:rPr lang="es-ES_tradnl" altLang="es-CL" b="1" kern="0" dirty="0" err="1">
                <a:solidFill>
                  <a:srgbClr val="000000"/>
                </a:solidFill>
                <a:latin typeface="Tahoma" panose="020B0604030504040204" pitchFamily="34" charset="0"/>
                <a:ea typeface="Tahoma" panose="020B0604030504040204" pitchFamily="34" charset="0"/>
                <a:cs typeface="Tahoma" panose="020B0604030504040204" pitchFamily="34" charset="0"/>
              </a:rPr>
              <a:t>Twain</a:t>
            </a:r>
            <a:r>
              <a:rPr lang="es-ES_tradnl" altLang="es-CL" kern="0"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s-ES"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eaLnBrk="1" hangingPunct="1">
              <a:lnSpc>
                <a:spcPct val="80000"/>
              </a:lnSpc>
              <a:buFontTx/>
              <a:buNone/>
              <a:defRPr/>
            </a:pPr>
            <a:endParaRPr lang="es-ES"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3735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anim calcmode="lin" valueType="num">
                                      <p:cBhvr>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anim calcmode="lin" valueType="num">
                                      <p:cBhvr>
                                        <p:cTn id="2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C810EFF-1661-43C7-F36B-5262AF102D02}"/>
              </a:ext>
            </a:extLst>
          </p:cNvPr>
          <p:cNvSpPr>
            <a:spLocks noChangeArrowheads="1"/>
          </p:cNvSpPr>
          <p:nvPr/>
        </p:nvSpPr>
        <p:spPr bwMode="auto">
          <a:xfrm>
            <a:off x="-347484" y="138095"/>
            <a:ext cx="83454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36" tIns="49368" rIns="98736" bIns="49368" anchor="ctr"/>
          <a:lstStyle>
            <a:lvl1pPr defTabSz="987425">
              <a:spcBef>
                <a:spcPct val="20000"/>
              </a:spcBef>
              <a:buChar char="•"/>
              <a:defRPr sz="3200">
                <a:solidFill>
                  <a:schemeClr val="tx1"/>
                </a:solidFill>
                <a:latin typeface="Times New Roman" panose="02020603050405020304" pitchFamily="18" charset="0"/>
              </a:defRPr>
            </a:lvl1pPr>
            <a:lvl2pPr marL="742950" indent="-285750" defTabSz="987425">
              <a:spcBef>
                <a:spcPct val="20000"/>
              </a:spcBef>
              <a:buChar char="–"/>
              <a:defRPr sz="2800">
                <a:solidFill>
                  <a:schemeClr val="tx1"/>
                </a:solidFill>
                <a:latin typeface="Times New Roman" panose="02020603050405020304" pitchFamily="18" charset="0"/>
              </a:defRPr>
            </a:lvl2pPr>
            <a:lvl3pPr marL="1143000" indent="-228600" defTabSz="987425">
              <a:spcBef>
                <a:spcPct val="20000"/>
              </a:spcBef>
              <a:buChar char="•"/>
              <a:defRPr sz="2400">
                <a:solidFill>
                  <a:schemeClr val="tx1"/>
                </a:solidFill>
                <a:latin typeface="Times New Roman" panose="02020603050405020304" pitchFamily="18" charset="0"/>
              </a:defRPr>
            </a:lvl3pPr>
            <a:lvl4pPr marL="1600200" indent="-228600" defTabSz="987425">
              <a:spcBef>
                <a:spcPct val="20000"/>
              </a:spcBef>
              <a:buChar char="–"/>
              <a:defRPr sz="2000">
                <a:solidFill>
                  <a:schemeClr val="tx1"/>
                </a:solidFill>
                <a:latin typeface="Times New Roman" panose="02020603050405020304" pitchFamily="18" charset="0"/>
              </a:defRPr>
            </a:lvl4pPr>
            <a:lvl5pPr marL="2057400" indent="-228600" defTabSz="987425">
              <a:spcBef>
                <a:spcPct val="20000"/>
              </a:spcBef>
              <a:buChar char="»"/>
              <a:defRPr sz="2000">
                <a:solidFill>
                  <a:schemeClr val="tx1"/>
                </a:solidFill>
                <a:latin typeface="Times New Roman" panose="02020603050405020304" pitchFamily="18" charset="0"/>
              </a:defRPr>
            </a:lvl5pPr>
            <a:lvl6pPr marL="25146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CL" sz="4000" b="1" dirty="0">
                <a:solidFill>
                  <a:srgbClr val="000000"/>
                </a:solidFill>
                <a:latin typeface="Arial" panose="020B0604020202020204" pitchFamily="34" charset="0"/>
              </a:rPr>
              <a:t>Método científico y estadística</a:t>
            </a:r>
          </a:p>
        </p:txBody>
      </p:sp>
      <p:grpSp>
        <p:nvGrpSpPr>
          <p:cNvPr id="8" name="Diagram 3">
            <a:extLst>
              <a:ext uri="{FF2B5EF4-FFF2-40B4-BE49-F238E27FC236}">
                <a16:creationId xmlns:a16="http://schemas.microsoft.com/office/drawing/2014/main" id="{C2BB7353-C25F-9B86-7D67-64C084F39420}"/>
              </a:ext>
            </a:extLst>
          </p:cNvPr>
          <p:cNvGrpSpPr>
            <a:grpSpLocks/>
          </p:cNvGrpSpPr>
          <p:nvPr/>
        </p:nvGrpSpPr>
        <p:grpSpPr bwMode="auto">
          <a:xfrm>
            <a:off x="2009160" y="870727"/>
            <a:ext cx="7772400" cy="5486400"/>
            <a:chOff x="592" y="362"/>
            <a:chExt cx="4896" cy="3456"/>
          </a:xfrm>
        </p:grpSpPr>
        <p:sp>
          <p:nvSpPr>
            <p:cNvPr id="9" name="_s1028">
              <a:extLst>
                <a:ext uri="{FF2B5EF4-FFF2-40B4-BE49-F238E27FC236}">
                  <a16:creationId xmlns:a16="http://schemas.microsoft.com/office/drawing/2014/main" id="{0C75A0B7-08EF-1B5F-F010-98ABD11EFF70}"/>
                </a:ext>
              </a:extLst>
            </p:cNvPr>
            <p:cNvSpPr>
              <a:spLocks noChangeArrowheads="1" noTextEdit="1"/>
            </p:cNvSpPr>
            <p:nvPr/>
          </p:nvSpPr>
          <p:spPr bwMode="auto">
            <a:xfrm flipH="1">
              <a:off x="1999" y="1049"/>
              <a:ext cx="2081" cy="2082"/>
            </a:xfrm>
            <a:custGeom>
              <a:avLst/>
              <a:gdLst>
                <a:gd name="G0" fmla="+- 8100 0 0"/>
                <a:gd name="G1" fmla="+- 16252928 0 0"/>
                <a:gd name="G2" fmla="+- 0 0 16252928"/>
                <a:gd name="T0" fmla="*/ 0 256 1"/>
                <a:gd name="T1" fmla="*/ 180 256 1"/>
                <a:gd name="G3" fmla="+- 16252928 T0 T1"/>
                <a:gd name="T2" fmla="*/ 0 256 1"/>
                <a:gd name="T3" fmla="*/ 90 256 1"/>
                <a:gd name="G4" fmla="+- 16252928 T2 T3"/>
                <a:gd name="G5" fmla="*/ G4 2 1"/>
                <a:gd name="T4" fmla="*/ 90 256 1"/>
                <a:gd name="T5" fmla="*/ 0 256 1"/>
                <a:gd name="G6" fmla="+- 16252928 T4 T5"/>
                <a:gd name="G7" fmla="*/ G6 2 1"/>
                <a:gd name="G8" fmla="abs 1625292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100"/>
                <a:gd name="G18" fmla="*/ 8100 1 2"/>
                <a:gd name="G19" fmla="+- G18 5400 0"/>
                <a:gd name="G20" fmla="cos G19 16252928"/>
                <a:gd name="G21" fmla="sin G19 16252928"/>
                <a:gd name="G22" fmla="+- G20 10800 0"/>
                <a:gd name="G23" fmla="+- G21 10800 0"/>
                <a:gd name="G24" fmla="+- 10800 0 G20"/>
                <a:gd name="G25" fmla="+- 8100 10800 0"/>
                <a:gd name="G26" fmla="?: G9 G17 G25"/>
                <a:gd name="G27" fmla="?: G9 0 21600"/>
                <a:gd name="G28" fmla="cos 10800 16252928"/>
                <a:gd name="G29" fmla="sin 10800 16252928"/>
                <a:gd name="G30" fmla="sin 8100 16252928"/>
                <a:gd name="G31" fmla="+- G28 10800 0"/>
                <a:gd name="G32" fmla="+- G29 10800 0"/>
                <a:gd name="G33" fmla="+- G30 10800 0"/>
                <a:gd name="G34" fmla="?: G4 0 G31"/>
                <a:gd name="G35" fmla="?: 16252928 G34 0"/>
                <a:gd name="G36" fmla="?: G6 G35 G31"/>
                <a:gd name="G37" fmla="+- 21600 0 G36"/>
                <a:gd name="G38" fmla="?: G4 0 G33"/>
                <a:gd name="G39" fmla="?: 16252928 G38 G32"/>
                <a:gd name="G40" fmla="?: G6 G39 0"/>
                <a:gd name="G41" fmla="?: G4 G32 21600"/>
                <a:gd name="G42" fmla="?: G6 G41 G33"/>
                <a:gd name="T12" fmla="*/ 10800 w 21600"/>
                <a:gd name="T13" fmla="*/ 0 h 21600"/>
                <a:gd name="T14" fmla="*/ 7259 w 21600"/>
                <a:gd name="T15" fmla="*/ 2038 h 21600"/>
                <a:gd name="T16" fmla="*/ 10800 w 21600"/>
                <a:gd name="T17" fmla="*/ 2700 h 21600"/>
                <a:gd name="T18" fmla="*/ 14341 w 21600"/>
                <a:gd name="T19" fmla="*/ 20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765" y="3289"/>
                  </a:moveTo>
                  <a:cubicBezTo>
                    <a:pt x="8729" y="2900"/>
                    <a:pt x="9760" y="2700"/>
                    <a:pt x="10799" y="2700"/>
                  </a:cubicBezTo>
                  <a:cubicBezTo>
                    <a:pt x="11839" y="2700"/>
                    <a:pt x="12870" y="2900"/>
                    <a:pt x="13834" y="3289"/>
                  </a:cubicBezTo>
                  <a:lnTo>
                    <a:pt x="14845" y="786"/>
                  </a:lnTo>
                  <a:cubicBezTo>
                    <a:pt x="13560" y="266"/>
                    <a:pt x="12186" y="0"/>
                    <a:pt x="10800" y="0"/>
                  </a:cubicBezTo>
                  <a:cubicBezTo>
                    <a:pt x="9413" y="0"/>
                    <a:pt x="8039" y="266"/>
                    <a:pt x="6754" y="786"/>
                  </a:cubicBezTo>
                  <a:close/>
                </a:path>
              </a:pathLst>
            </a:custGeom>
            <a:solidFill>
              <a:srgbClr val="FF00FF"/>
            </a:solidFill>
            <a:ln w="28575">
              <a:solidFill>
                <a:srgbClr val="CA00CA"/>
              </a:solidFill>
              <a:miter lim="800000"/>
              <a:headEnd/>
              <a:tailEnd/>
            </a:ln>
          </p:spPr>
          <p:txBody>
            <a:bodyPr vert="horz" wrap="square" lIns="91440" tIns="45720" rIns="91440" bIns="45720" numCol="1" anchor="ctr" anchorCtr="0" compatLnSpc="1">
              <a:prstTxWarp prst="textNoShape">
                <a:avLst/>
              </a:prstTxWarp>
            </a:bodyPr>
            <a:lstStyle/>
            <a:p>
              <a:endParaRPr lang="es-CL"/>
            </a:p>
          </p:txBody>
        </p:sp>
        <p:sp>
          <p:nvSpPr>
            <p:cNvPr id="10" name="_s1029">
              <a:extLst>
                <a:ext uri="{FF2B5EF4-FFF2-40B4-BE49-F238E27FC236}">
                  <a16:creationId xmlns:a16="http://schemas.microsoft.com/office/drawing/2014/main" id="{EF71C927-42CF-73C0-5B67-A62D23DEF4EE}"/>
                </a:ext>
              </a:extLst>
            </p:cNvPr>
            <p:cNvSpPr>
              <a:spLocks noChangeArrowheads="1" noTextEdit="1"/>
            </p:cNvSpPr>
            <p:nvPr/>
          </p:nvSpPr>
          <p:spPr bwMode="auto">
            <a:xfrm rot="16200000" flipH="1">
              <a:off x="1999" y="1049"/>
              <a:ext cx="2082" cy="2081"/>
            </a:xfrm>
            <a:custGeom>
              <a:avLst/>
              <a:gdLst>
                <a:gd name="G0" fmla="+- 8100 0 0"/>
                <a:gd name="G1" fmla="+- 16252928 0 0"/>
                <a:gd name="G2" fmla="+- 0 0 16252928"/>
                <a:gd name="T0" fmla="*/ 0 256 1"/>
                <a:gd name="T1" fmla="*/ 180 256 1"/>
                <a:gd name="G3" fmla="+- 16252928 T0 T1"/>
                <a:gd name="T2" fmla="*/ 0 256 1"/>
                <a:gd name="T3" fmla="*/ 90 256 1"/>
                <a:gd name="G4" fmla="+- 16252928 T2 T3"/>
                <a:gd name="G5" fmla="*/ G4 2 1"/>
                <a:gd name="T4" fmla="*/ 90 256 1"/>
                <a:gd name="T5" fmla="*/ 0 256 1"/>
                <a:gd name="G6" fmla="+- 16252928 T4 T5"/>
                <a:gd name="G7" fmla="*/ G6 2 1"/>
                <a:gd name="G8" fmla="abs 1625292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100"/>
                <a:gd name="G18" fmla="*/ 8100 1 2"/>
                <a:gd name="G19" fmla="+- G18 5400 0"/>
                <a:gd name="G20" fmla="cos G19 16252928"/>
                <a:gd name="G21" fmla="sin G19 16252928"/>
                <a:gd name="G22" fmla="+- G20 10800 0"/>
                <a:gd name="G23" fmla="+- G21 10800 0"/>
                <a:gd name="G24" fmla="+- 10800 0 G20"/>
                <a:gd name="G25" fmla="+- 8100 10800 0"/>
                <a:gd name="G26" fmla="?: G9 G17 G25"/>
                <a:gd name="G27" fmla="?: G9 0 21600"/>
                <a:gd name="G28" fmla="cos 10800 16252928"/>
                <a:gd name="G29" fmla="sin 10800 16252928"/>
                <a:gd name="G30" fmla="sin 8100 16252928"/>
                <a:gd name="G31" fmla="+- G28 10800 0"/>
                <a:gd name="G32" fmla="+- G29 10800 0"/>
                <a:gd name="G33" fmla="+- G30 10800 0"/>
                <a:gd name="G34" fmla="?: G4 0 G31"/>
                <a:gd name="G35" fmla="?: 16252928 G34 0"/>
                <a:gd name="G36" fmla="?: G6 G35 G31"/>
                <a:gd name="G37" fmla="+- 21600 0 G36"/>
                <a:gd name="G38" fmla="?: G4 0 G33"/>
                <a:gd name="G39" fmla="?: 16252928 G38 G32"/>
                <a:gd name="G40" fmla="?: G6 G39 0"/>
                <a:gd name="G41" fmla="?: G4 G32 21600"/>
                <a:gd name="G42" fmla="?: G6 G41 G33"/>
                <a:gd name="T12" fmla="*/ 10800 w 21600"/>
                <a:gd name="T13" fmla="*/ 0 h 21600"/>
                <a:gd name="T14" fmla="*/ 7259 w 21600"/>
                <a:gd name="T15" fmla="*/ 2038 h 21600"/>
                <a:gd name="T16" fmla="*/ 10800 w 21600"/>
                <a:gd name="T17" fmla="*/ 2700 h 21600"/>
                <a:gd name="T18" fmla="*/ 14341 w 21600"/>
                <a:gd name="T19" fmla="*/ 20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765" y="3289"/>
                  </a:moveTo>
                  <a:cubicBezTo>
                    <a:pt x="8729" y="2900"/>
                    <a:pt x="9760" y="2700"/>
                    <a:pt x="10799" y="2700"/>
                  </a:cubicBezTo>
                  <a:cubicBezTo>
                    <a:pt x="11839" y="2700"/>
                    <a:pt x="12870" y="2900"/>
                    <a:pt x="13834" y="3289"/>
                  </a:cubicBezTo>
                  <a:lnTo>
                    <a:pt x="14845" y="786"/>
                  </a:lnTo>
                  <a:cubicBezTo>
                    <a:pt x="13560" y="266"/>
                    <a:pt x="12186" y="0"/>
                    <a:pt x="10800" y="0"/>
                  </a:cubicBezTo>
                  <a:cubicBezTo>
                    <a:pt x="9413" y="0"/>
                    <a:pt x="8039" y="266"/>
                    <a:pt x="6754" y="786"/>
                  </a:cubicBezTo>
                  <a:close/>
                </a:path>
              </a:pathLst>
            </a:custGeom>
            <a:solidFill>
              <a:srgbClr val="0399FF"/>
            </a:solidFill>
            <a:ln w="28575">
              <a:solidFill>
                <a:srgbClr val="4B595B"/>
              </a:solidFill>
              <a:miter lim="800000"/>
              <a:headEnd/>
              <a:tailEnd/>
            </a:ln>
          </p:spPr>
          <p:txBody>
            <a:bodyPr vert="horz" wrap="square" lIns="91440" tIns="45720" rIns="91440" bIns="45720" numCol="1" anchor="ctr" anchorCtr="0" compatLnSpc="1">
              <a:prstTxWarp prst="textNoShape">
                <a:avLst/>
              </a:prstTxWarp>
            </a:bodyPr>
            <a:lstStyle/>
            <a:p>
              <a:endParaRPr lang="es-CL"/>
            </a:p>
          </p:txBody>
        </p:sp>
        <p:sp>
          <p:nvSpPr>
            <p:cNvPr id="11" name="_s1030">
              <a:extLst>
                <a:ext uri="{FF2B5EF4-FFF2-40B4-BE49-F238E27FC236}">
                  <a16:creationId xmlns:a16="http://schemas.microsoft.com/office/drawing/2014/main" id="{ED30BE16-C268-A082-F8B4-0A305F356C7E}"/>
                </a:ext>
              </a:extLst>
            </p:cNvPr>
            <p:cNvSpPr>
              <a:spLocks noChangeArrowheads="1" noTextEdit="1"/>
            </p:cNvSpPr>
            <p:nvPr/>
          </p:nvSpPr>
          <p:spPr bwMode="auto">
            <a:xfrm rot="10800000" flipH="1">
              <a:off x="1999" y="1049"/>
              <a:ext cx="2081" cy="2082"/>
            </a:xfrm>
            <a:custGeom>
              <a:avLst/>
              <a:gdLst>
                <a:gd name="G0" fmla="+- 8100 0 0"/>
                <a:gd name="G1" fmla="+- 16252928 0 0"/>
                <a:gd name="G2" fmla="+- 0 0 16252928"/>
                <a:gd name="T0" fmla="*/ 0 256 1"/>
                <a:gd name="T1" fmla="*/ 180 256 1"/>
                <a:gd name="G3" fmla="+- 16252928 T0 T1"/>
                <a:gd name="T2" fmla="*/ 0 256 1"/>
                <a:gd name="T3" fmla="*/ 90 256 1"/>
                <a:gd name="G4" fmla="+- 16252928 T2 T3"/>
                <a:gd name="G5" fmla="*/ G4 2 1"/>
                <a:gd name="T4" fmla="*/ 90 256 1"/>
                <a:gd name="T5" fmla="*/ 0 256 1"/>
                <a:gd name="G6" fmla="+- 16252928 T4 T5"/>
                <a:gd name="G7" fmla="*/ G6 2 1"/>
                <a:gd name="G8" fmla="abs 1625292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100"/>
                <a:gd name="G18" fmla="*/ 8100 1 2"/>
                <a:gd name="G19" fmla="+- G18 5400 0"/>
                <a:gd name="G20" fmla="cos G19 16252928"/>
                <a:gd name="G21" fmla="sin G19 16252928"/>
                <a:gd name="G22" fmla="+- G20 10800 0"/>
                <a:gd name="G23" fmla="+- G21 10800 0"/>
                <a:gd name="G24" fmla="+- 10800 0 G20"/>
                <a:gd name="G25" fmla="+- 8100 10800 0"/>
                <a:gd name="G26" fmla="?: G9 G17 G25"/>
                <a:gd name="G27" fmla="?: G9 0 21600"/>
                <a:gd name="G28" fmla="cos 10800 16252928"/>
                <a:gd name="G29" fmla="sin 10800 16252928"/>
                <a:gd name="G30" fmla="sin 8100 16252928"/>
                <a:gd name="G31" fmla="+- G28 10800 0"/>
                <a:gd name="G32" fmla="+- G29 10800 0"/>
                <a:gd name="G33" fmla="+- G30 10800 0"/>
                <a:gd name="G34" fmla="?: G4 0 G31"/>
                <a:gd name="G35" fmla="?: 16252928 G34 0"/>
                <a:gd name="G36" fmla="?: G6 G35 G31"/>
                <a:gd name="G37" fmla="+- 21600 0 G36"/>
                <a:gd name="G38" fmla="?: G4 0 G33"/>
                <a:gd name="G39" fmla="?: 16252928 G38 G32"/>
                <a:gd name="G40" fmla="?: G6 G39 0"/>
                <a:gd name="G41" fmla="?: G4 G32 21600"/>
                <a:gd name="G42" fmla="?: G6 G41 G33"/>
                <a:gd name="T12" fmla="*/ 10800 w 21600"/>
                <a:gd name="T13" fmla="*/ 0 h 21600"/>
                <a:gd name="T14" fmla="*/ 7259 w 21600"/>
                <a:gd name="T15" fmla="*/ 2038 h 21600"/>
                <a:gd name="T16" fmla="*/ 10800 w 21600"/>
                <a:gd name="T17" fmla="*/ 2700 h 21600"/>
                <a:gd name="T18" fmla="*/ 14341 w 21600"/>
                <a:gd name="T19" fmla="*/ 20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765" y="3289"/>
                  </a:moveTo>
                  <a:cubicBezTo>
                    <a:pt x="8729" y="2900"/>
                    <a:pt x="9760" y="2700"/>
                    <a:pt x="10799" y="2700"/>
                  </a:cubicBezTo>
                  <a:cubicBezTo>
                    <a:pt x="11839" y="2700"/>
                    <a:pt x="12870" y="2900"/>
                    <a:pt x="13834" y="3289"/>
                  </a:cubicBezTo>
                  <a:lnTo>
                    <a:pt x="14845" y="786"/>
                  </a:lnTo>
                  <a:cubicBezTo>
                    <a:pt x="13560" y="266"/>
                    <a:pt x="12186" y="0"/>
                    <a:pt x="10800" y="0"/>
                  </a:cubicBezTo>
                  <a:cubicBezTo>
                    <a:pt x="9413" y="0"/>
                    <a:pt x="8039" y="266"/>
                    <a:pt x="6754" y="786"/>
                  </a:cubicBezTo>
                  <a:close/>
                </a:path>
              </a:pathLst>
            </a:custGeom>
            <a:solidFill>
              <a:srgbClr val="F1FD09"/>
            </a:solidFill>
            <a:ln w="28575">
              <a:solidFill>
                <a:srgbClr val="CAD402"/>
              </a:solidFill>
              <a:miter lim="800000"/>
              <a:headEnd/>
              <a:tailEnd/>
            </a:ln>
          </p:spPr>
          <p:txBody>
            <a:bodyPr vert="horz" wrap="square" lIns="91440" tIns="45720" rIns="91440" bIns="45720" numCol="1" anchor="ctr" anchorCtr="0" compatLnSpc="1">
              <a:prstTxWarp prst="textNoShape">
                <a:avLst/>
              </a:prstTxWarp>
            </a:bodyPr>
            <a:lstStyle/>
            <a:p>
              <a:endParaRPr lang="es-CL"/>
            </a:p>
          </p:txBody>
        </p:sp>
        <p:sp>
          <p:nvSpPr>
            <p:cNvPr id="12" name="_s1031">
              <a:extLst>
                <a:ext uri="{FF2B5EF4-FFF2-40B4-BE49-F238E27FC236}">
                  <a16:creationId xmlns:a16="http://schemas.microsoft.com/office/drawing/2014/main" id="{D41D5751-2647-5CCF-68BF-30ADA1797528}"/>
                </a:ext>
              </a:extLst>
            </p:cNvPr>
            <p:cNvSpPr>
              <a:spLocks noChangeArrowheads="1" noTextEdit="1"/>
            </p:cNvSpPr>
            <p:nvPr/>
          </p:nvSpPr>
          <p:spPr bwMode="auto">
            <a:xfrm rot="5400000" flipH="1">
              <a:off x="1999" y="1049"/>
              <a:ext cx="2082" cy="2081"/>
            </a:xfrm>
            <a:custGeom>
              <a:avLst/>
              <a:gdLst>
                <a:gd name="G0" fmla="+- 8100 0 0"/>
                <a:gd name="G1" fmla="+- 16252928 0 0"/>
                <a:gd name="G2" fmla="+- 0 0 16252928"/>
                <a:gd name="T0" fmla="*/ 0 256 1"/>
                <a:gd name="T1" fmla="*/ 180 256 1"/>
                <a:gd name="G3" fmla="+- 16252928 T0 T1"/>
                <a:gd name="T2" fmla="*/ 0 256 1"/>
                <a:gd name="T3" fmla="*/ 90 256 1"/>
                <a:gd name="G4" fmla="+- 16252928 T2 T3"/>
                <a:gd name="G5" fmla="*/ G4 2 1"/>
                <a:gd name="T4" fmla="*/ 90 256 1"/>
                <a:gd name="T5" fmla="*/ 0 256 1"/>
                <a:gd name="G6" fmla="+- 16252928 T4 T5"/>
                <a:gd name="G7" fmla="*/ G6 2 1"/>
                <a:gd name="G8" fmla="abs 1625292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100"/>
                <a:gd name="G18" fmla="*/ 8100 1 2"/>
                <a:gd name="G19" fmla="+- G18 5400 0"/>
                <a:gd name="G20" fmla="cos G19 16252928"/>
                <a:gd name="G21" fmla="sin G19 16252928"/>
                <a:gd name="G22" fmla="+- G20 10800 0"/>
                <a:gd name="G23" fmla="+- G21 10800 0"/>
                <a:gd name="G24" fmla="+- 10800 0 G20"/>
                <a:gd name="G25" fmla="+- 8100 10800 0"/>
                <a:gd name="G26" fmla="?: G9 G17 G25"/>
                <a:gd name="G27" fmla="?: G9 0 21600"/>
                <a:gd name="G28" fmla="cos 10800 16252928"/>
                <a:gd name="G29" fmla="sin 10800 16252928"/>
                <a:gd name="G30" fmla="sin 8100 16252928"/>
                <a:gd name="G31" fmla="+- G28 10800 0"/>
                <a:gd name="G32" fmla="+- G29 10800 0"/>
                <a:gd name="G33" fmla="+- G30 10800 0"/>
                <a:gd name="G34" fmla="?: G4 0 G31"/>
                <a:gd name="G35" fmla="?: 16252928 G34 0"/>
                <a:gd name="G36" fmla="?: G6 G35 G31"/>
                <a:gd name="G37" fmla="+- 21600 0 G36"/>
                <a:gd name="G38" fmla="?: G4 0 G33"/>
                <a:gd name="G39" fmla="?: 16252928 G38 G32"/>
                <a:gd name="G40" fmla="?: G6 G39 0"/>
                <a:gd name="G41" fmla="?: G4 G32 21600"/>
                <a:gd name="G42" fmla="?: G6 G41 G33"/>
                <a:gd name="T12" fmla="*/ 10800 w 21600"/>
                <a:gd name="T13" fmla="*/ 0 h 21600"/>
                <a:gd name="T14" fmla="*/ 7259 w 21600"/>
                <a:gd name="T15" fmla="*/ 2038 h 21600"/>
                <a:gd name="T16" fmla="*/ 10800 w 21600"/>
                <a:gd name="T17" fmla="*/ 2700 h 21600"/>
                <a:gd name="T18" fmla="*/ 14341 w 21600"/>
                <a:gd name="T19" fmla="*/ 20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765" y="3289"/>
                  </a:moveTo>
                  <a:cubicBezTo>
                    <a:pt x="8729" y="2900"/>
                    <a:pt x="9760" y="2700"/>
                    <a:pt x="10799" y="2700"/>
                  </a:cubicBezTo>
                  <a:cubicBezTo>
                    <a:pt x="11839" y="2700"/>
                    <a:pt x="12870" y="2900"/>
                    <a:pt x="13834" y="3289"/>
                  </a:cubicBezTo>
                  <a:lnTo>
                    <a:pt x="14845" y="786"/>
                  </a:lnTo>
                  <a:cubicBezTo>
                    <a:pt x="13560" y="266"/>
                    <a:pt x="12186" y="0"/>
                    <a:pt x="10800" y="0"/>
                  </a:cubicBezTo>
                  <a:cubicBezTo>
                    <a:pt x="9413" y="0"/>
                    <a:pt x="8039" y="266"/>
                    <a:pt x="6754" y="786"/>
                  </a:cubicBezTo>
                  <a:close/>
                </a:path>
              </a:pathLst>
            </a:custGeom>
            <a:solidFill>
              <a:srgbClr val="9966FF"/>
            </a:solidFill>
            <a:ln w="28575">
              <a:solidFill>
                <a:srgbClr val="5F0FFF"/>
              </a:solidFill>
              <a:miter lim="800000"/>
              <a:headEnd/>
              <a:tailEnd/>
            </a:ln>
          </p:spPr>
          <p:txBody>
            <a:bodyPr vert="horz" wrap="square" lIns="91440" tIns="45720" rIns="91440" bIns="45720" numCol="1" anchor="ctr" anchorCtr="0" compatLnSpc="1">
              <a:prstTxWarp prst="textNoShape">
                <a:avLst/>
              </a:prstTxWarp>
            </a:bodyPr>
            <a:lstStyle/>
            <a:p>
              <a:endParaRPr lang="es-CL"/>
            </a:p>
          </p:txBody>
        </p:sp>
        <p:sp>
          <p:nvSpPr>
            <p:cNvPr id="13" name="_s1032">
              <a:extLst>
                <a:ext uri="{FF2B5EF4-FFF2-40B4-BE49-F238E27FC236}">
                  <a16:creationId xmlns:a16="http://schemas.microsoft.com/office/drawing/2014/main" id="{D2F80DDA-6DA0-B03B-47B8-E8A204ED9F19}"/>
                </a:ext>
              </a:extLst>
            </p:cNvPr>
            <p:cNvSpPr>
              <a:spLocks noChangeArrowheads="1"/>
            </p:cNvSpPr>
            <p:nvPr/>
          </p:nvSpPr>
          <p:spPr bwMode="auto">
            <a:xfrm>
              <a:off x="2129" y="1181"/>
              <a:ext cx="533"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lvl1pPr defTabSz="987425" eaLnBrk="0" fontAlgn="base" hangingPunct="0">
                <a:spcBef>
                  <a:spcPct val="0"/>
                </a:spcBef>
                <a:spcAft>
                  <a:spcPct val="0"/>
                </a:spcAft>
                <a:defRPr>
                  <a:solidFill>
                    <a:schemeClr val="tx1"/>
                  </a:solidFill>
                  <a:latin typeface="Arial" panose="020B0604020202020204" pitchFamily="34" charset="0"/>
                </a:defRPr>
              </a:lvl1pPr>
              <a:lvl2pPr defTabSz="987425" eaLnBrk="0" fontAlgn="base" hangingPunct="0">
                <a:spcBef>
                  <a:spcPct val="0"/>
                </a:spcBef>
                <a:spcAft>
                  <a:spcPct val="0"/>
                </a:spcAft>
                <a:defRPr>
                  <a:solidFill>
                    <a:schemeClr val="tx1"/>
                  </a:solidFill>
                  <a:latin typeface="Arial" panose="020B0604020202020204" pitchFamily="34" charset="0"/>
                </a:defRPr>
              </a:lvl2pPr>
              <a:lvl3pPr defTabSz="987425" eaLnBrk="0" fontAlgn="base" hangingPunct="0">
                <a:spcBef>
                  <a:spcPct val="0"/>
                </a:spcBef>
                <a:spcAft>
                  <a:spcPct val="0"/>
                </a:spcAft>
                <a:defRPr>
                  <a:solidFill>
                    <a:schemeClr val="tx1"/>
                  </a:solidFill>
                  <a:latin typeface="Arial" panose="020B0604020202020204" pitchFamily="34" charset="0"/>
                </a:defRPr>
              </a:lvl3pPr>
              <a:lvl4pPr defTabSz="987425" eaLnBrk="0" fontAlgn="base" hangingPunct="0">
                <a:spcBef>
                  <a:spcPct val="0"/>
                </a:spcBef>
                <a:spcAft>
                  <a:spcPct val="0"/>
                </a:spcAft>
                <a:defRPr>
                  <a:solidFill>
                    <a:schemeClr val="tx1"/>
                  </a:solidFill>
                  <a:latin typeface="Arial" panose="020B0604020202020204" pitchFamily="34" charset="0"/>
                </a:defRPr>
              </a:lvl4pPr>
              <a:lvl5pPr defTabSz="987425" eaLnBrk="0" fontAlgn="base" hangingPunct="0">
                <a:spcBef>
                  <a:spcPct val="0"/>
                </a:spcBef>
                <a:spcAft>
                  <a:spcPct val="0"/>
                </a:spcAft>
                <a:defRPr>
                  <a:solidFill>
                    <a:schemeClr val="tx1"/>
                  </a:solidFill>
                  <a:latin typeface="Arial" panose="020B0604020202020204" pitchFamily="34" charset="0"/>
                </a:defRPr>
              </a:lvl5pPr>
              <a:lvl6pPr defTabSz="987425" eaLnBrk="0" fontAlgn="base" hangingPunct="0">
                <a:spcBef>
                  <a:spcPct val="0"/>
                </a:spcBef>
                <a:spcAft>
                  <a:spcPct val="0"/>
                </a:spcAft>
                <a:defRPr>
                  <a:solidFill>
                    <a:schemeClr val="tx1"/>
                  </a:solidFill>
                  <a:latin typeface="Arial" panose="020B0604020202020204" pitchFamily="34" charset="0"/>
                </a:defRPr>
              </a:lvl6pPr>
              <a:lvl7pPr defTabSz="987425" eaLnBrk="0" fontAlgn="base" hangingPunct="0">
                <a:spcBef>
                  <a:spcPct val="0"/>
                </a:spcBef>
                <a:spcAft>
                  <a:spcPct val="0"/>
                </a:spcAft>
                <a:defRPr>
                  <a:solidFill>
                    <a:schemeClr val="tx1"/>
                  </a:solidFill>
                  <a:latin typeface="Arial" panose="020B0604020202020204" pitchFamily="34" charset="0"/>
                </a:defRPr>
              </a:lvl7pPr>
              <a:lvl8pPr defTabSz="987425" eaLnBrk="0" fontAlgn="base" hangingPunct="0">
                <a:spcBef>
                  <a:spcPct val="0"/>
                </a:spcBef>
                <a:spcAft>
                  <a:spcPct val="0"/>
                </a:spcAft>
                <a:defRPr>
                  <a:solidFill>
                    <a:schemeClr val="tx1"/>
                  </a:solidFill>
                  <a:latin typeface="Arial" panose="020B0604020202020204" pitchFamily="34" charset="0"/>
                </a:defRPr>
              </a:lvl8pPr>
              <a:lvl9pPr defTabSz="9874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s-ES" altLang="es-CL" sz="2000" b="1" i="0" u="none" strike="noStrike" cap="none" normalizeH="0" baseline="0" dirty="0">
                  <a:ln>
                    <a:noFill/>
                  </a:ln>
                  <a:solidFill>
                    <a:srgbClr val="000000"/>
                  </a:solidFill>
                  <a:effectLst/>
                  <a:latin typeface="Arial" panose="020B0604020202020204" pitchFamily="34" charset="0"/>
                </a:rPr>
                <a:t>Plantear</a:t>
              </a:r>
              <a:br>
                <a:rPr kumimoji="0" lang="es-ES" altLang="es-CL" sz="2000" b="0" i="0" u="none" strike="noStrike" cap="none" normalizeH="0" baseline="0" dirty="0">
                  <a:ln>
                    <a:noFill/>
                  </a:ln>
                  <a:solidFill>
                    <a:srgbClr val="000000"/>
                  </a:solidFill>
                  <a:effectLst/>
                  <a:latin typeface="Arial" panose="020B0604020202020204" pitchFamily="34" charset="0"/>
                </a:rPr>
              </a:br>
              <a:r>
                <a:rPr kumimoji="0" lang="es-ES" altLang="es-CL" sz="2000" b="0" i="0" u="none" strike="noStrike" cap="none" normalizeH="0" baseline="0" dirty="0">
                  <a:ln>
                    <a:noFill/>
                  </a:ln>
                  <a:solidFill>
                    <a:srgbClr val="000000"/>
                  </a:solidFill>
                  <a:effectLst/>
                  <a:latin typeface="Arial" panose="020B0604020202020204" pitchFamily="34" charset="0"/>
                </a:rPr>
                <a:t> </a:t>
              </a:r>
              <a:r>
                <a:rPr kumimoji="0" lang="es-ES" altLang="es-CL" sz="2000" b="1" i="0" u="none" strike="noStrike" cap="none" normalizeH="0" baseline="0" dirty="0">
                  <a:ln>
                    <a:noFill/>
                  </a:ln>
                  <a:solidFill>
                    <a:srgbClr val="000000"/>
                  </a:solidFill>
                  <a:effectLst/>
                  <a:latin typeface="Arial" panose="020B0604020202020204" pitchFamily="34" charset="0"/>
                </a:rPr>
                <a:t>hipótesis</a:t>
              </a:r>
            </a:p>
          </p:txBody>
        </p:sp>
        <p:sp>
          <p:nvSpPr>
            <p:cNvPr id="14" name="_s1033">
              <a:extLst>
                <a:ext uri="{FF2B5EF4-FFF2-40B4-BE49-F238E27FC236}">
                  <a16:creationId xmlns:a16="http://schemas.microsoft.com/office/drawing/2014/main" id="{B1AC4702-A9FC-2D0F-64FE-D7027B7B5E16}"/>
                </a:ext>
              </a:extLst>
            </p:cNvPr>
            <p:cNvSpPr>
              <a:spLocks noChangeArrowheads="1"/>
            </p:cNvSpPr>
            <p:nvPr/>
          </p:nvSpPr>
          <p:spPr bwMode="auto">
            <a:xfrm>
              <a:off x="2130" y="2467"/>
              <a:ext cx="533"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lvl1pPr defTabSz="987425" eaLnBrk="0" fontAlgn="base" hangingPunct="0">
                <a:spcBef>
                  <a:spcPct val="0"/>
                </a:spcBef>
                <a:spcAft>
                  <a:spcPct val="0"/>
                </a:spcAft>
                <a:defRPr>
                  <a:solidFill>
                    <a:schemeClr val="tx1"/>
                  </a:solidFill>
                  <a:latin typeface="Arial" panose="020B0604020202020204" pitchFamily="34" charset="0"/>
                </a:defRPr>
              </a:lvl1pPr>
              <a:lvl2pPr defTabSz="987425" eaLnBrk="0" fontAlgn="base" hangingPunct="0">
                <a:spcBef>
                  <a:spcPct val="0"/>
                </a:spcBef>
                <a:spcAft>
                  <a:spcPct val="0"/>
                </a:spcAft>
                <a:defRPr>
                  <a:solidFill>
                    <a:schemeClr val="tx1"/>
                  </a:solidFill>
                  <a:latin typeface="Arial" panose="020B0604020202020204" pitchFamily="34" charset="0"/>
                </a:defRPr>
              </a:lvl2pPr>
              <a:lvl3pPr defTabSz="987425" eaLnBrk="0" fontAlgn="base" hangingPunct="0">
                <a:spcBef>
                  <a:spcPct val="0"/>
                </a:spcBef>
                <a:spcAft>
                  <a:spcPct val="0"/>
                </a:spcAft>
                <a:defRPr>
                  <a:solidFill>
                    <a:schemeClr val="tx1"/>
                  </a:solidFill>
                  <a:latin typeface="Arial" panose="020B0604020202020204" pitchFamily="34" charset="0"/>
                </a:defRPr>
              </a:lvl3pPr>
              <a:lvl4pPr defTabSz="987425" eaLnBrk="0" fontAlgn="base" hangingPunct="0">
                <a:spcBef>
                  <a:spcPct val="0"/>
                </a:spcBef>
                <a:spcAft>
                  <a:spcPct val="0"/>
                </a:spcAft>
                <a:defRPr>
                  <a:solidFill>
                    <a:schemeClr val="tx1"/>
                  </a:solidFill>
                  <a:latin typeface="Arial" panose="020B0604020202020204" pitchFamily="34" charset="0"/>
                </a:defRPr>
              </a:lvl4pPr>
              <a:lvl5pPr defTabSz="987425" eaLnBrk="0" fontAlgn="base" hangingPunct="0">
                <a:spcBef>
                  <a:spcPct val="0"/>
                </a:spcBef>
                <a:spcAft>
                  <a:spcPct val="0"/>
                </a:spcAft>
                <a:defRPr>
                  <a:solidFill>
                    <a:schemeClr val="tx1"/>
                  </a:solidFill>
                  <a:latin typeface="Arial" panose="020B0604020202020204" pitchFamily="34" charset="0"/>
                </a:defRPr>
              </a:lvl5pPr>
              <a:lvl6pPr defTabSz="987425" eaLnBrk="0" fontAlgn="base" hangingPunct="0">
                <a:spcBef>
                  <a:spcPct val="0"/>
                </a:spcBef>
                <a:spcAft>
                  <a:spcPct val="0"/>
                </a:spcAft>
                <a:defRPr>
                  <a:solidFill>
                    <a:schemeClr val="tx1"/>
                  </a:solidFill>
                  <a:latin typeface="Arial" panose="020B0604020202020204" pitchFamily="34" charset="0"/>
                </a:defRPr>
              </a:lvl6pPr>
              <a:lvl7pPr defTabSz="987425" eaLnBrk="0" fontAlgn="base" hangingPunct="0">
                <a:spcBef>
                  <a:spcPct val="0"/>
                </a:spcBef>
                <a:spcAft>
                  <a:spcPct val="0"/>
                </a:spcAft>
                <a:defRPr>
                  <a:solidFill>
                    <a:schemeClr val="tx1"/>
                  </a:solidFill>
                  <a:latin typeface="Arial" panose="020B0604020202020204" pitchFamily="34" charset="0"/>
                </a:defRPr>
              </a:lvl7pPr>
              <a:lvl8pPr defTabSz="987425" eaLnBrk="0" fontAlgn="base" hangingPunct="0">
                <a:spcBef>
                  <a:spcPct val="0"/>
                </a:spcBef>
                <a:spcAft>
                  <a:spcPct val="0"/>
                </a:spcAft>
                <a:defRPr>
                  <a:solidFill>
                    <a:schemeClr val="tx1"/>
                  </a:solidFill>
                  <a:latin typeface="Arial" panose="020B0604020202020204" pitchFamily="34" charset="0"/>
                </a:defRPr>
              </a:lvl8pPr>
              <a:lvl9pPr defTabSz="9874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s-ES" altLang="es-CL" sz="2000" b="1" i="0" u="none" strike="noStrike" cap="none" normalizeH="0" baseline="0">
                  <a:ln>
                    <a:noFill/>
                  </a:ln>
                  <a:solidFill>
                    <a:srgbClr val="000000"/>
                  </a:solidFill>
                  <a:effectLst/>
                  <a:latin typeface="Arial" panose="020B0604020202020204" pitchFamily="34" charset="0"/>
                </a:rPr>
                <a:t>Obtener</a:t>
              </a:r>
              <a:br>
                <a:rPr kumimoji="0" lang="es-ES" altLang="es-CL" sz="2000" b="1" i="0" u="none" strike="noStrike" cap="none" normalizeH="0" baseline="0">
                  <a:ln>
                    <a:noFill/>
                  </a:ln>
                  <a:solidFill>
                    <a:srgbClr val="000000"/>
                  </a:solidFill>
                  <a:effectLst/>
                  <a:latin typeface="Arial" panose="020B0604020202020204" pitchFamily="34" charset="0"/>
                </a:rPr>
              </a:br>
              <a:r>
                <a:rPr kumimoji="0" lang="es-ES" altLang="es-CL" sz="2000" b="1" i="0" u="none" strike="noStrike" cap="none" normalizeH="0" baseline="0">
                  <a:ln>
                    <a:noFill/>
                  </a:ln>
                  <a:solidFill>
                    <a:srgbClr val="000000"/>
                  </a:solidFill>
                  <a:effectLst/>
                  <a:latin typeface="Arial" panose="020B0604020202020204" pitchFamily="34" charset="0"/>
                </a:rPr>
                <a:t>conclusiones</a:t>
              </a:r>
            </a:p>
          </p:txBody>
        </p:sp>
        <p:sp>
          <p:nvSpPr>
            <p:cNvPr id="15" name="_s1034">
              <a:extLst>
                <a:ext uri="{FF2B5EF4-FFF2-40B4-BE49-F238E27FC236}">
                  <a16:creationId xmlns:a16="http://schemas.microsoft.com/office/drawing/2014/main" id="{D540E64A-5FB7-152F-7D40-997E009B1489}"/>
                </a:ext>
              </a:extLst>
            </p:cNvPr>
            <p:cNvSpPr>
              <a:spLocks noChangeArrowheads="1"/>
            </p:cNvSpPr>
            <p:nvPr/>
          </p:nvSpPr>
          <p:spPr bwMode="auto">
            <a:xfrm>
              <a:off x="3416" y="2466"/>
              <a:ext cx="533"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lvl1pPr defTabSz="987425" eaLnBrk="0" fontAlgn="base" hangingPunct="0">
                <a:spcBef>
                  <a:spcPct val="0"/>
                </a:spcBef>
                <a:spcAft>
                  <a:spcPct val="0"/>
                </a:spcAft>
                <a:defRPr>
                  <a:solidFill>
                    <a:schemeClr val="tx1"/>
                  </a:solidFill>
                  <a:latin typeface="Arial" panose="020B0604020202020204" pitchFamily="34" charset="0"/>
                </a:defRPr>
              </a:lvl1pPr>
              <a:lvl2pPr defTabSz="987425" eaLnBrk="0" fontAlgn="base" hangingPunct="0">
                <a:spcBef>
                  <a:spcPct val="0"/>
                </a:spcBef>
                <a:spcAft>
                  <a:spcPct val="0"/>
                </a:spcAft>
                <a:defRPr>
                  <a:solidFill>
                    <a:schemeClr val="tx1"/>
                  </a:solidFill>
                  <a:latin typeface="Arial" panose="020B0604020202020204" pitchFamily="34" charset="0"/>
                </a:defRPr>
              </a:lvl2pPr>
              <a:lvl3pPr defTabSz="987425" eaLnBrk="0" fontAlgn="base" hangingPunct="0">
                <a:spcBef>
                  <a:spcPct val="0"/>
                </a:spcBef>
                <a:spcAft>
                  <a:spcPct val="0"/>
                </a:spcAft>
                <a:defRPr>
                  <a:solidFill>
                    <a:schemeClr val="tx1"/>
                  </a:solidFill>
                  <a:latin typeface="Arial" panose="020B0604020202020204" pitchFamily="34" charset="0"/>
                </a:defRPr>
              </a:lvl3pPr>
              <a:lvl4pPr defTabSz="987425" eaLnBrk="0" fontAlgn="base" hangingPunct="0">
                <a:spcBef>
                  <a:spcPct val="0"/>
                </a:spcBef>
                <a:spcAft>
                  <a:spcPct val="0"/>
                </a:spcAft>
                <a:defRPr>
                  <a:solidFill>
                    <a:schemeClr val="tx1"/>
                  </a:solidFill>
                  <a:latin typeface="Arial" panose="020B0604020202020204" pitchFamily="34" charset="0"/>
                </a:defRPr>
              </a:lvl4pPr>
              <a:lvl5pPr defTabSz="987425" eaLnBrk="0" fontAlgn="base" hangingPunct="0">
                <a:spcBef>
                  <a:spcPct val="0"/>
                </a:spcBef>
                <a:spcAft>
                  <a:spcPct val="0"/>
                </a:spcAft>
                <a:defRPr>
                  <a:solidFill>
                    <a:schemeClr val="tx1"/>
                  </a:solidFill>
                  <a:latin typeface="Arial" panose="020B0604020202020204" pitchFamily="34" charset="0"/>
                </a:defRPr>
              </a:lvl5pPr>
              <a:lvl6pPr defTabSz="987425" eaLnBrk="0" fontAlgn="base" hangingPunct="0">
                <a:spcBef>
                  <a:spcPct val="0"/>
                </a:spcBef>
                <a:spcAft>
                  <a:spcPct val="0"/>
                </a:spcAft>
                <a:defRPr>
                  <a:solidFill>
                    <a:schemeClr val="tx1"/>
                  </a:solidFill>
                  <a:latin typeface="Arial" panose="020B0604020202020204" pitchFamily="34" charset="0"/>
                </a:defRPr>
              </a:lvl6pPr>
              <a:lvl7pPr defTabSz="987425" eaLnBrk="0" fontAlgn="base" hangingPunct="0">
                <a:spcBef>
                  <a:spcPct val="0"/>
                </a:spcBef>
                <a:spcAft>
                  <a:spcPct val="0"/>
                </a:spcAft>
                <a:defRPr>
                  <a:solidFill>
                    <a:schemeClr val="tx1"/>
                  </a:solidFill>
                  <a:latin typeface="Arial" panose="020B0604020202020204" pitchFamily="34" charset="0"/>
                </a:defRPr>
              </a:lvl7pPr>
              <a:lvl8pPr defTabSz="987425" eaLnBrk="0" fontAlgn="base" hangingPunct="0">
                <a:spcBef>
                  <a:spcPct val="0"/>
                </a:spcBef>
                <a:spcAft>
                  <a:spcPct val="0"/>
                </a:spcAft>
                <a:defRPr>
                  <a:solidFill>
                    <a:schemeClr val="tx1"/>
                  </a:solidFill>
                  <a:latin typeface="Arial" panose="020B0604020202020204" pitchFamily="34" charset="0"/>
                </a:defRPr>
              </a:lvl8pPr>
              <a:lvl9pPr defTabSz="9874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s-ES" altLang="es-CL" sz="2000" b="1" i="0" u="none" strike="noStrike" cap="none" normalizeH="0" baseline="0">
                  <a:ln>
                    <a:noFill/>
                  </a:ln>
                  <a:solidFill>
                    <a:srgbClr val="000000"/>
                  </a:solidFill>
                  <a:effectLst/>
                  <a:latin typeface="Arial" panose="020B0604020202020204" pitchFamily="34" charset="0"/>
                </a:rPr>
                <a:t>Recoger datos</a:t>
              </a:r>
              <a:br>
                <a:rPr kumimoji="0" lang="es-ES" altLang="es-CL" sz="2000" b="1" i="0" u="none" strike="noStrike" cap="none" normalizeH="0" baseline="0">
                  <a:ln>
                    <a:noFill/>
                  </a:ln>
                  <a:solidFill>
                    <a:srgbClr val="000000"/>
                  </a:solidFill>
                  <a:effectLst/>
                  <a:latin typeface="Arial" panose="020B0604020202020204" pitchFamily="34" charset="0"/>
                </a:rPr>
              </a:br>
              <a:r>
                <a:rPr kumimoji="0" lang="es-ES" altLang="es-CL" sz="2000" b="1" i="0" u="none" strike="noStrike" cap="none" normalizeH="0" baseline="0">
                  <a:ln>
                    <a:noFill/>
                  </a:ln>
                  <a:solidFill>
                    <a:srgbClr val="000000"/>
                  </a:solidFill>
                  <a:effectLst/>
                  <a:latin typeface="Arial" panose="020B0604020202020204" pitchFamily="34" charset="0"/>
                </a:rPr>
                <a:t>y analizarlos</a:t>
              </a:r>
            </a:p>
          </p:txBody>
        </p:sp>
        <p:sp>
          <p:nvSpPr>
            <p:cNvPr id="16" name="_s1035">
              <a:extLst>
                <a:ext uri="{FF2B5EF4-FFF2-40B4-BE49-F238E27FC236}">
                  <a16:creationId xmlns:a16="http://schemas.microsoft.com/office/drawing/2014/main" id="{74B1CF13-BC5E-9C3F-67F1-908CEAFE20E8}"/>
                </a:ext>
              </a:extLst>
            </p:cNvPr>
            <p:cNvSpPr>
              <a:spLocks noChangeArrowheads="1"/>
            </p:cNvSpPr>
            <p:nvPr/>
          </p:nvSpPr>
          <p:spPr bwMode="auto">
            <a:xfrm>
              <a:off x="3416" y="1180"/>
              <a:ext cx="533"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lvl1pPr defTabSz="987425" eaLnBrk="0" fontAlgn="base" hangingPunct="0">
                <a:spcBef>
                  <a:spcPct val="0"/>
                </a:spcBef>
                <a:spcAft>
                  <a:spcPct val="0"/>
                </a:spcAft>
                <a:defRPr>
                  <a:solidFill>
                    <a:schemeClr val="tx1"/>
                  </a:solidFill>
                  <a:latin typeface="Arial" panose="020B0604020202020204" pitchFamily="34" charset="0"/>
                </a:defRPr>
              </a:lvl1pPr>
              <a:lvl2pPr defTabSz="987425" eaLnBrk="0" fontAlgn="base" hangingPunct="0">
                <a:spcBef>
                  <a:spcPct val="0"/>
                </a:spcBef>
                <a:spcAft>
                  <a:spcPct val="0"/>
                </a:spcAft>
                <a:defRPr>
                  <a:solidFill>
                    <a:schemeClr val="tx1"/>
                  </a:solidFill>
                  <a:latin typeface="Arial" panose="020B0604020202020204" pitchFamily="34" charset="0"/>
                </a:defRPr>
              </a:lvl2pPr>
              <a:lvl3pPr defTabSz="987425" eaLnBrk="0" fontAlgn="base" hangingPunct="0">
                <a:spcBef>
                  <a:spcPct val="0"/>
                </a:spcBef>
                <a:spcAft>
                  <a:spcPct val="0"/>
                </a:spcAft>
                <a:defRPr>
                  <a:solidFill>
                    <a:schemeClr val="tx1"/>
                  </a:solidFill>
                  <a:latin typeface="Arial" panose="020B0604020202020204" pitchFamily="34" charset="0"/>
                </a:defRPr>
              </a:lvl3pPr>
              <a:lvl4pPr defTabSz="987425" eaLnBrk="0" fontAlgn="base" hangingPunct="0">
                <a:spcBef>
                  <a:spcPct val="0"/>
                </a:spcBef>
                <a:spcAft>
                  <a:spcPct val="0"/>
                </a:spcAft>
                <a:defRPr>
                  <a:solidFill>
                    <a:schemeClr val="tx1"/>
                  </a:solidFill>
                  <a:latin typeface="Arial" panose="020B0604020202020204" pitchFamily="34" charset="0"/>
                </a:defRPr>
              </a:lvl4pPr>
              <a:lvl5pPr defTabSz="987425" eaLnBrk="0" fontAlgn="base" hangingPunct="0">
                <a:spcBef>
                  <a:spcPct val="0"/>
                </a:spcBef>
                <a:spcAft>
                  <a:spcPct val="0"/>
                </a:spcAft>
                <a:defRPr>
                  <a:solidFill>
                    <a:schemeClr val="tx1"/>
                  </a:solidFill>
                  <a:latin typeface="Arial" panose="020B0604020202020204" pitchFamily="34" charset="0"/>
                </a:defRPr>
              </a:lvl5pPr>
              <a:lvl6pPr defTabSz="987425" eaLnBrk="0" fontAlgn="base" hangingPunct="0">
                <a:spcBef>
                  <a:spcPct val="0"/>
                </a:spcBef>
                <a:spcAft>
                  <a:spcPct val="0"/>
                </a:spcAft>
                <a:defRPr>
                  <a:solidFill>
                    <a:schemeClr val="tx1"/>
                  </a:solidFill>
                  <a:latin typeface="Arial" panose="020B0604020202020204" pitchFamily="34" charset="0"/>
                </a:defRPr>
              </a:lvl6pPr>
              <a:lvl7pPr defTabSz="987425" eaLnBrk="0" fontAlgn="base" hangingPunct="0">
                <a:spcBef>
                  <a:spcPct val="0"/>
                </a:spcBef>
                <a:spcAft>
                  <a:spcPct val="0"/>
                </a:spcAft>
                <a:defRPr>
                  <a:solidFill>
                    <a:schemeClr val="tx1"/>
                  </a:solidFill>
                  <a:latin typeface="Arial" panose="020B0604020202020204" pitchFamily="34" charset="0"/>
                </a:defRPr>
              </a:lvl7pPr>
              <a:lvl8pPr defTabSz="987425" eaLnBrk="0" fontAlgn="base" hangingPunct="0">
                <a:spcBef>
                  <a:spcPct val="0"/>
                </a:spcBef>
                <a:spcAft>
                  <a:spcPct val="0"/>
                </a:spcAft>
                <a:defRPr>
                  <a:solidFill>
                    <a:schemeClr val="tx1"/>
                  </a:solidFill>
                  <a:latin typeface="Arial" panose="020B0604020202020204" pitchFamily="34" charset="0"/>
                </a:defRPr>
              </a:lvl8pPr>
              <a:lvl9pPr defTabSz="9874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s-ES" altLang="es-CL" sz="2000" b="1" i="0" u="none" strike="noStrike" cap="none" normalizeH="0" baseline="0">
                  <a:ln>
                    <a:noFill/>
                  </a:ln>
                  <a:solidFill>
                    <a:srgbClr val="000000"/>
                  </a:solidFill>
                  <a:effectLst/>
                  <a:latin typeface="Arial" panose="020B0604020202020204" pitchFamily="34" charset="0"/>
                </a:rPr>
                <a:t>Diseñar </a:t>
              </a:r>
              <a:br>
                <a:rPr kumimoji="0" lang="es-ES" altLang="es-CL" sz="2000" b="1" i="0" u="none" strike="noStrike" cap="none" normalizeH="0" baseline="0">
                  <a:ln>
                    <a:noFill/>
                  </a:ln>
                  <a:solidFill>
                    <a:srgbClr val="000000"/>
                  </a:solidFill>
                  <a:effectLst/>
                  <a:latin typeface="Arial" panose="020B0604020202020204" pitchFamily="34" charset="0"/>
                </a:rPr>
              </a:br>
              <a:r>
                <a:rPr kumimoji="0" lang="es-ES" altLang="es-CL" sz="2000" b="1" i="0" u="none" strike="noStrike" cap="none" normalizeH="0" baseline="0">
                  <a:ln>
                    <a:noFill/>
                  </a:ln>
                  <a:solidFill>
                    <a:srgbClr val="000000"/>
                  </a:solidFill>
                  <a:effectLst/>
                  <a:latin typeface="Arial" panose="020B0604020202020204" pitchFamily="34" charset="0"/>
                </a:rPr>
                <a:t>experimento</a:t>
              </a:r>
            </a:p>
            <a:p>
              <a:pPr marL="0" marR="0" lvl="0" indent="0" algn="ctr" defTabSz="987425" rtl="0" eaLnBrk="1" fontAlgn="base" latinLnBrk="0" hangingPunct="1">
                <a:lnSpc>
                  <a:spcPct val="100000"/>
                </a:lnSpc>
                <a:spcBef>
                  <a:spcPct val="0"/>
                </a:spcBef>
                <a:spcAft>
                  <a:spcPct val="0"/>
                </a:spcAft>
                <a:buClrTx/>
                <a:buSzTx/>
                <a:buFontTx/>
                <a:buNone/>
                <a:tabLst/>
              </a:pPr>
              <a:r>
                <a:rPr kumimoji="0" lang="es-ES" altLang="es-CL" sz="2000" b="1" i="0" u="none" strike="noStrike" cap="none" normalizeH="0" baseline="0">
                  <a:ln>
                    <a:noFill/>
                  </a:ln>
                  <a:solidFill>
                    <a:srgbClr val="000000"/>
                  </a:solidFill>
                  <a:effectLst/>
                  <a:latin typeface="Arial" panose="020B0604020202020204" pitchFamily="34" charset="0"/>
                </a:rPr>
                <a:t>Inv. no experimental</a:t>
              </a:r>
            </a:p>
          </p:txBody>
        </p:sp>
      </p:grpSp>
      <p:sp>
        <p:nvSpPr>
          <p:cNvPr id="6" name="AutoShape 13">
            <a:extLst>
              <a:ext uri="{FF2B5EF4-FFF2-40B4-BE49-F238E27FC236}">
                <a16:creationId xmlns:a16="http://schemas.microsoft.com/office/drawing/2014/main" id="{3F9B0E7C-1E09-990C-7250-88884830FBA3}"/>
              </a:ext>
            </a:extLst>
          </p:cNvPr>
          <p:cNvSpPr>
            <a:spLocks noChangeArrowheads="1"/>
          </p:cNvSpPr>
          <p:nvPr/>
        </p:nvSpPr>
        <p:spPr bwMode="auto">
          <a:xfrm>
            <a:off x="3825260" y="1034240"/>
            <a:ext cx="3786187" cy="1081087"/>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CL"/>
          </a:p>
        </p:txBody>
      </p:sp>
      <p:sp>
        <p:nvSpPr>
          <p:cNvPr id="7" name="AutoShape 14">
            <a:extLst>
              <a:ext uri="{FF2B5EF4-FFF2-40B4-BE49-F238E27FC236}">
                <a16:creationId xmlns:a16="http://schemas.microsoft.com/office/drawing/2014/main" id="{E7651FB2-02CD-E59C-1B16-9E9F4AC6C52B}"/>
              </a:ext>
            </a:extLst>
          </p:cNvPr>
          <p:cNvSpPr>
            <a:spLocks noChangeArrowheads="1"/>
          </p:cNvSpPr>
          <p:nvPr/>
        </p:nvSpPr>
        <p:spPr bwMode="auto">
          <a:xfrm rot="10677456">
            <a:off x="3844310" y="4963302"/>
            <a:ext cx="4032250" cy="112395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CL"/>
          </a:p>
        </p:txBody>
      </p:sp>
    </p:spTree>
    <p:extLst>
      <p:ext uri="{BB962C8B-B14F-4D97-AF65-F5344CB8AC3E}">
        <p14:creationId xmlns:p14="http://schemas.microsoft.com/office/powerpoint/2010/main" val="388059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6FF90F-5235-3EA5-1839-8E6798FEA380}"/>
              </a:ext>
            </a:extLst>
          </p:cNvPr>
          <p:cNvSpPr>
            <a:spLocks noGrp="1" noChangeArrowheads="1"/>
          </p:cNvSpPr>
          <p:nvPr>
            <p:ph type="title"/>
          </p:nvPr>
        </p:nvSpPr>
        <p:spPr>
          <a:xfrm>
            <a:off x="0" y="0"/>
            <a:ext cx="7772400" cy="658812"/>
          </a:xfrm>
        </p:spPr>
        <p:txBody>
          <a:bodyPr/>
          <a:lstStyle/>
          <a:p>
            <a:pPr eaLnBrk="1" hangingPunct="1"/>
            <a:r>
              <a:rPr lang="es-ES" altLang="es-CL" sz="4000" b="1" dirty="0"/>
              <a:t>Epistemología actual</a:t>
            </a:r>
          </a:p>
        </p:txBody>
      </p:sp>
      <p:sp>
        <p:nvSpPr>
          <p:cNvPr id="5" name="Rectangle 3">
            <a:extLst>
              <a:ext uri="{FF2B5EF4-FFF2-40B4-BE49-F238E27FC236}">
                <a16:creationId xmlns:a16="http://schemas.microsoft.com/office/drawing/2014/main" id="{FBBC7ECF-2CA2-882C-6A39-6D2E16DD26F0}"/>
              </a:ext>
            </a:extLst>
          </p:cNvPr>
          <p:cNvSpPr txBox="1">
            <a:spLocks noChangeArrowheads="1"/>
          </p:cNvSpPr>
          <p:nvPr/>
        </p:nvSpPr>
        <p:spPr>
          <a:xfrm>
            <a:off x="351692" y="1733324"/>
            <a:ext cx="11421208" cy="4368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altLang="es-CL" sz="2400" b="1" dirty="0">
                <a:latin typeface="Tahoma" panose="020B0604030504040204" pitchFamily="34" charset="0"/>
              </a:rPr>
              <a:t>Empirismo:</a:t>
            </a:r>
            <a:r>
              <a:rPr lang="es-ES" altLang="es-CL" sz="2400" dirty="0">
                <a:latin typeface="Tahoma" panose="020B0604030504040204" pitchFamily="34" charset="0"/>
              </a:rPr>
              <a:t> Partimos en la necesidad de derivar y contrastar nuestro conocimientos con la realidad. El dato empírico es importante, sea como base del contraste de una afirmación o para la búsqueda de acuerdo de interpretaciones.</a:t>
            </a:r>
          </a:p>
          <a:p>
            <a:pPr algn="just"/>
            <a:endParaRPr lang="es-ES" altLang="es-CL" sz="2400" dirty="0">
              <a:latin typeface="Tahoma" panose="020B0604030504040204" pitchFamily="34" charset="0"/>
            </a:endParaRPr>
          </a:p>
          <a:p>
            <a:pPr algn="just"/>
            <a:r>
              <a:rPr lang="es-ES" altLang="es-CL" sz="2400" b="1" dirty="0">
                <a:latin typeface="Tahoma" panose="020B0604030504040204" pitchFamily="34" charset="0"/>
              </a:rPr>
              <a:t>Causalidad:</a:t>
            </a:r>
            <a:r>
              <a:rPr lang="es-ES" altLang="es-CL" sz="2400" dirty="0">
                <a:latin typeface="Tahoma" panose="020B0604030504040204" pitchFamily="34" charset="0"/>
              </a:rPr>
              <a:t> Se parte de la idea según la cual “nada ocurre sin causa”, todo efecto es consecuencia de una causa inmediata, pudiéndose así ordenar una sucesión de efectos y causas. Por tanto, el conocimiento de las causas de unos efectos, pueden ayudar a dirigir la acción a las mismas, evitando o produciendo efectos indeseados o deseados.</a:t>
            </a:r>
          </a:p>
        </p:txBody>
      </p:sp>
    </p:spTree>
    <p:extLst>
      <p:ext uri="{BB962C8B-B14F-4D97-AF65-F5344CB8AC3E}">
        <p14:creationId xmlns:p14="http://schemas.microsoft.com/office/powerpoint/2010/main" val="214718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gente1">
            <a:extLst>
              <a:ext uri="{FF2B5EF4-FFF2-40B4-BE49-F238E27FC236}">
                <a16:creationId xmlns:a16="http://schemas.microsoft.com/office/drawing/2014/main" id="{45BC940C-927F-0C18-FF87-1CBA4148A1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6774" y="1629226"/>
            <a:ext cx="218122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hombres">
            <a:extLst>
              <a:ext uri="{FF2B5EF4-FFF2-40B4-BE49-F238E27FC236}">
                <a16:creationId xmlns:a16="http://schemas.microsoft.com/office/drawing/2014/main" id="{AB7D0ABB-2D84-CF2F-DA3E-5E8F3E8F99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0519" y="4138486"/>
            <a:ext cx="19145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a:extLst>
              <a:ext uri="{FF2B5EF4-FFF2-40B4-BE49-F238E27FC236}">
                <a16:creationId xmlns:a16="http://schemas.microsoft.com/office/drawing/2014/main" id="{FB186192-E441-33DE-572D-6DD4776E300A}"/>
              </a:ext>
            </a:extLst>
          </p:cNvPr>
          <p:cNvSpPr>
            <a:spLocks noGrp="1" noChangeArrowheads="1"/>
          </p:cNvSpPr>
          <p:nvPr>
            <p:ph type="title"/>
          </p:nvPr>
        </p:nvSpPr>
        <p:spPr>
          <a:xfrm>
            <a:off x="0" y="0"/>
            <a:ext cx="7848600" cy="739775"/>
          </a:xfrm>
          <a:noFill/>
        </p:spPr>
        <p:txBody>
          <a:bodyPr lIns="98736" tIns="49368" rIns="98736" bIns="49368"/>
          <a:lstStyle/>
          <a:p>
            <a:pPr eaLnBrk="1" hangingPunct="1"/>
            <a:r>
              <a:rPr lang="es-ES" altLang="es-CL" b="1" dirty="0">
                <a:latin typeface="Arial" panose="020B0604020202020204" pitchFamily="34" charset="0"/>
              </a:rPr>
              <a:t>Población y muestra</a:t>
            </a:r>
          </a:p>
        </p:txBody>
      </p:sp>
      <p:sp>
        <p:nvSpPr>
          <p:cNvPr id="9" name="Rectangle 9">
            <a:extLst>
              <a:ext uri="{FF2B5EF4-FFF2-40B4-BE49-F238E27FC236}">
                <a16:creationId xmlns:a16="http://schemas.microsoft.com/office/drawing/2014/main" id="{060E6F05-595B-0A0D-702D-60EFA353BBE9}"/>
              </a:ext>
            </a:extLst>
          </p:cNvPr>
          <p:cNvSpPr txBox="1">
            <a:spLocks noChangeArrowheads="1"/>
          </p:cNvSpPr>
          <p:nvPr/>
        </p:nvSpPr>
        <p:spPr>
          <a:xfrm>
            <a:off x="211015" y="2002000"/>
            <a:ext cx="8257577" cy="3349318"/>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2000" b="1" dirty="0">
                <a:latin typeface="Arial" panose="020B0604020202020204" pitchFamily="34" charset="0"/>
              </a:rPr>
              <a:t>Población (‘</a:t>
            </a:r>
            <a:r>
              <a:rPr lang="es-ES" altLang="es-CL" sz="2000" i="1" dirty="0" err="1">
                <a:latin typeface="Arial" panose="020B0604020202020204" pitchFamily="34" charset="0"/>
              </a:rPr>
              <a:t>population</a:t>
            </a:r>
            <a:r>
              <a:rPr lang="es-ES" altLang="es-CL" sz="2000" i="1" dirty="0">
                <a:latin typeface="Arial" panose="020B0604020202020204" pitchFamily="34" charset="0"/>
              </a:rPr>
              <a:t>’</a:t>
            </a:r>
            <a:r>
              <a:rPr lang="es-ES" altLang="es-CL" sz="2000" b="1" dirty="0">
                <a:latin typeface="Arial" panose="020B0604020202020204" pitchFamily="34" charset="0"/>
              </a:rPr>
              <a:t>)</a:t>
            </a:r>
            <a:r>
              <a:rPr lang="es-ES" altLang="es-CL" sz="2000" dirty="0">
                <a:latin typeface="Arial" panose="020B0604020202020204" pitchFamily="34" charset="0"/>
              </a:rPr>
              <a:t> es el conjunto sobre el que estamos interesados en obtener conclusiones (hacer inferencia).</a:t>
            </a:r>
          </a:p>
          <a:p>
            <a:pPr lvl="1">
              <a:lnSpc>
                <a:spcPct val="80000"/>
              </a:lnSpc>
            </a:pPr>
            <a:r>
              <a:rPr lang="es-ES" altLang="es-CL" sz="2000" dirty="0">
                <a:latin typeface="Arial" panose="020B0604020202020204" pitchFamily="34" charset="0"/>
              </a:rPr>
              <a:t>Normalmente es demasiado grande para poder abarcarlo.</a:t>
            </a:r>
          </a:p>
          <a:p>
            <a:pPr>
              <a:lnSpc>
                <a:spcPct val="80000"/>
              </a:lnSpc>
            </a:pPr>
            <a:endParaRPr lang="es-ES" altLang="es-CL" sz="2000" dirty="0">
              <a:latin typeface="Arial" panose="020B0604020202020204" pitchFamily="34" charset="0"/>
            </a:endParaRPr>
          </a:p>
          <a:p>
            <a:pPr>
              <a:lnSpc>
                <a:spcPct val="80000"/>
              </a:lnSpc>
            </a:pPr>
            <a:r>
              <a:rPr lang="es-ES" altLang="es-CL" sz="2000" b="1" dirty="0">
                <a:latin typeface="Arial" panose="020B0604020202020204" pitchFamily="34" charset="0"/>
              </a:rPr>
              <a:t>Muestra</a:t>
            </a:r>
            <a:r>
              <a:rPr lang="es-ES" altLang="es-CL" sz="2000" dirty="0">
                <a:latin typeface="Arial" panose="020B0604020202020204" pitchFamily="34" charset="0"/>
              </a:rPr>
              <a:t> (‘</a:t>
            </a:r>
            <a:r>
              <a:rPr lang="es-ES" altLang="es-CL" sz="2000" i="1" dirty="0" err="1">
                <a:latin typeface="Arial" panose="020B0604020202020204" pitchFamily="34" charset="0"/>
              </a:rPr>
              <a:t>sample</a:t>
            </a:r>
            <a:r>
              <a:rPr lang="es-ES" altLang="es-CL" sz="2000" i="1" dirty="0">
                <a:latin typeface="Arial" panose="020B0604020202020204" pitchFamily="34" charset="0"/>
              </a:rPr>
              <a:t>’</a:t>
            </a:r>
            <a:r>
              <a:rPr lang="es-ES" altLang="es-CL" sz="2000" dirty="0">
                <a:latin typeface="Arial" panose="020B0604020202020204" pitchFamily="34" charset="0"/>
              </a:rPr>
              <a:t>) es un subconjunto suyo al que tenemos acceso y sobre el que realmente hacemos las observaciones (mediciones)</a:t>
            </a:r>
          </a:p>
          <a:p>
            <a:pPr lvl="1">
              <a:lnSpc>
                <a:spcPct val="80000"/>
              </a:lnSpc>
            </a:pPr>
            <a:r>
              <a:rPr lang="es-ES" altLang="es-CL" sz="2000" dirty="0">
                <a:latin typeface="Arial" panose="020B0604020202020204" pitchFamily="34" charset="0"/>
              </a:rPr>
              <a:t>Debería ser “representativo”</a:t>
            </a:r>
          </a:p>
          <a:p>
            <a:pPr lvl="1">
              <a:lnSpc>
                <a:spcPct val="80000"/>
              </a:lnSpc>
            </a:pPr>
            <a:r>
              <a:rPr lang="es-ES" altLang="es-CL" sz="2000" dirty="0">
                <a:latin typeface="Arial" panose="020B0604020202020204" pitchFamily="34" charset="0"/>
              </a:rPr>
              <a:t>Esta formado por miembros “seleccionados” de la población (individuos, unidades experimentales).</a:t>
            </a:r>
          </a:p>
          <a:p>
            <a:pPr lvl="1">
              <a:lnSpc>
                <a:spcPct val="80000"/>
              </a:lnSpc>
              <a:buFontTx/>
              <a:buNone/>
            </a:pPr>
            <a:endParaRPr lang="es-ES" altLang="es-CL" sz="2000" dirty="0">
              <a:latin typeface="Arial" panose="020B0604020202020204" pitchFamily="34" charset="0"/>
            </a:endParaRPr>
          </a:p>
        </p:txBody>
      </p:sp>
    </p:spTree>
    <p:extLst>
      <p:ext uri="{BB962C8B-B14F-4D97-AF65-F5344CB8AC3E}">
        <p14:creationId xmlns:p14="http://schemas.microsoft.com/office/powerpoint/2010/main" val="36729750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2754</Words>
  <Application>Microsoft Office PowerPoint</Application>
  <PresentationFormat>Panorámica</PresentationFormat>
  <Paragraphs>343</Paragraphs>
  <Slides>32</Slides>
  <Notes>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32</vt:i4>
      </vt:variant>
    </vt:vector>
  </HeadingPairs>
  <TitlesOfParts>
    <vt:vector size="43" baseType="lpstr">
      <vt:lpstr>Arial</vt:lpstr>
      <vt:lpstr>Calibri</vt:lpstr>
      <vt:lpstr>Calibri Light</vt:lpstr>
      <vt:lpstr>Century Gothic</vt:lpstr>
      <vt:lpstr>Comic Sans MS</vt:lpstr>
      <vt:lpstr>Tahoma</vt:lpstr>
      <vt:lpstr>Times New Roman</vt:lpstr>
      <vt:lpstr>Wingdings</vt:lpstr>
      <vt:lpstr>Tema de Office</vt:lpstr>
      <vt:lpstr>Gráfico</vt:lpstr>
      <vt:lpstr>Imagen de mapa de bits</vt:lpstr>
      <vt:lpstr> CURSO: ESTADÍSTICAS I Unidad I: Estadística descriptiva.</vt:lpstr>
      <vt:lpstr>Unidades y Objetivos del Curso:</vt:lpstr>
      <vt:lpstr>Calendario de evaluaciones</vt:lpstr>
      <vt:lpstr>Definiciones</vt:lpstr>
      <vt:lpstr>Definiciones</vt:lpstr>
      <vt:lpstr>Estadísticas en la sociedad actual</vt:lpstr>
      <vt:lpstr>Presentación de PowerPoint</vt:lpstr>
      <vt:lpstr>Epistemología actual</vt:lpstr>
      <vt:lpstr>Población y muestra</vt:lpstr>
      <vt:lpstr>Variable</vt:lpstr>
      <vt:lpstr>Tipos de variables</vt:lpstr>
      <vt:lpstr>Presentación de PowerPoint</vt:lpstr>
      <vt:lpstr>Presentación de PowerPoint</vt:lpstr>
      <vt:lpstr>Presentación ordenada de datos</vt:lpstr>
      <vt:lpstr>Presentación de PowerPoint</vt:lpstr>
      <vt:lpstr>Presentación de PowerPoint</vt:lpstr>
      <vt:lpstr>Presentación de PowerPoint</vt:lpstr>
      <vt:lpstr>Ejemplo</vt:lpstr>
      <vt:lpstr>Téngase presente</vt:lpstr>
      <vt:lpstr>Ejemplo en un soporte computacional</vt:lpstr>
      <vt:lpstr>Gráficos para variable cualitativas</vt:lpstr>
      <vt:lpstr>Gráficos diferenciales para variables numéricas</vt:lpstr>
      <vt:lpstr>Presentación de PowerPoint</vt:lpstr>
      <vt:lpstr>Recomendaciones para un construir un gráfico</vt:lpstr>
      <vt:lpstr>Presentación de PowerPoint</vt:lpstr>
      <vt:lpstr>ACTIVIDAD 1:   RESOLVER LOS DOS CASO EN CLASES, SE PUEDE RESOLVER EN EXCEL O A MANO</vt:lpstr>
      <vt:lpstr>Clasificación de la Estadística:</vt:lpstr>
      <vt:lpstr>Estadística Descriptiva</vt:lpstr>
      <vt:lpstr>Usos de la Estadística Descriptiva</vt:lpstr>
      <vt:lpstr>Estadística inferencial</vt:lpstr>
      <vt:lpstr>Usos de la estadística inferencial</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DIEGO MIRANDA OLAVARRIA</cp:lastModifiedBy>
  <cp:revision>105</cp:revision>
  <dcterms:created xsi:type="dcterms:W3CDTF">2023-08-07T19:36:50Z</dcterms:created>
  <dcterms:modified xsi:type="dcterms:W3CDTF">2024-08-12T18:04:25Z</dcterms:modified>
</cp:coreProperties>
</file>