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70" r:id="rId6"/>
    <p:sldId id="271" r:id="rId7"/>
    <p:sldId id="272" r:id="rId8"/>
    <p:sldId id="276" r:id="rId9"/>
    <p:sldId id="273" r:id="rId10"/>
    <p:sldId id="274" r:id="rId11"/>
    <p:sldId id="275" r:id="rId12"/>
    <p:sldId id="261" r:id="rId13"/>
    <p:sldId id="262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95A48-01AD-4D56-9B92-A423FF581244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E9B96-ADF9-4291-874E-3D58A10B01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99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E9B96-ADF9-4291-874E-3D58A10B01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4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2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9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8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7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2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6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4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7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1FC79-3EC9-4C69-905A-C2446A4C63B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3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4991" y="2032430"/>
            <a:ext cx="9144000" cy="205599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5300" b="1" dirty="0" smtClean="0"/>
              <a:t>CURSO:</a:t>
            </a:r>
            <a:br>
              <a:rPr lang="es-MX" sz="5300" b="1" dirty="0" smtClean="0"/>
            </a:br>
            <a:r>
              <a:rPr lang="es-MX" sz="5300" b="1" dirty="0" smtClean="0"/>
              <a:t>ESTADÍSTICAS I</a:t>
            </a:r>
            <a:r>
              <a:rPr lang="es-MX" b="1" i="1" dirty="0" smtClean="0"/>
              <a:t/>
            </a:r>
            <a:br>
              <a:rPr lang="es-MX" b="1" i="1" dirty="0" smtClean="0"/>
            </a:br>
            <a:r>
              <a:rPr lang="es-MX" sz="4000" b="1" dirty="0" smtClean="0"/>
              <a:t>Unidad I: Estadística descriptiva.</a:t>
            </a:r>
            <a:endParaRPr lang="en-US" sz="4000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0377" y="4182332"/>
            <a:ext cx="9144000" cy="635854"/>
          </a:xfrm>
        </p:spPr>
        <p:txBody>
          <a:bodyPr>
            <a:normAutofit/>
          </a:bodyPr>
          <a:lstStyle/>
          <a:p>
            <a:r>
              <a:rPr lang="es-MX" b="1" dirty="0" smtClean="0"/>
              <a:t>Clase 2: Estadística descriptiva.</a:t>
            </a:r>
          </a:p>
        </p:txBody>
      </p:sp>
      <p:pic>
        <p:nvPicPr>
          <p:cNvPr id="1026" name="Picture 2" descr="https://cftdelosrios.cl/wp-content/uploads/2021/09/cropped-Recurs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99" y="64357"/>
            <a:ext cx="3481754" cy="184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462576" y="5061561"/>
            <a:ext cx="9144000" cy="164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b="1" dirty="0" smtClean="0"/>
              <a:t>Profesor: Diego Miranda</a:t>
            </a:r>
          </a:p>
          <a:p>
            <a:endParaRPr lang="es-MX" sz="2000" dirty="0" smtClean="0"/>
          </a:p>
        </p:txBody>
      </p:sp>
    </p:spTree>
    <p:extLst>
      <p:ext uri="{BB962C8B-B14F-4D97-AF65-F5344CB8AC3E}">
        <p14:creationId xmlns:p14="http://schemas.microsoft.com/office/powerpoint/2010/main" val="4299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s-MX" b="1" dirty="0" smtClean="0"/>
              <a:t>EJEMPLO CÁLCULO DE LA MEDIANA PARA DATOS NO AGRUPADOS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9469" y="1512278"/>
            <a:ext cx="11878408" cy="5284176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Si es par:  10, 30, 15, 9, 25, 19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Si es impar: 20, 15, 10, 9,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9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s-MX" b="1" dirty="0" smtClean="0"/>
              <a:t>CÁLCULO DE LA MEDIANA PARA DATOS AGRUPADOS</a:t>
            </a:r>
            <a:endParaRPr lang="en-U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812" y="2275133"/>
            <a:ext cx="4598376" cy="260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4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 smtClean="0"/>
              <a:t>LA MODA</a:t>
            </a:r>
            <a:endParaRPr lang="en-US" b="1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202223" y="1825625"/>
            <a:ext cx="11790485" cy="4786190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La </a:t>
            </a:r>
            <a:r>
              <a:rPr lang="es-MX" dirty="0"/>
              <a:t>moda es una medida de tendencia central diferente de la media, pero un tanto parecida a la </a:t>
            </a:r>
            <a:r>
              <a:rPr lang="es-MX" dirty="0" smtClean="0"/>
              <a:t>mediana, </a:t>
            </a:r>
            <a:r>
              <a:rPr lang="es-MX" dirty="0"/>
              <a:t>pues en realidad no se calcula mediante algún proceso aritmético ordinario. La moda es el </a:t>
            </a:r>
            <a:r>
              <a:rPr lang="es-MX" dirty="0" smtClean="0"/>
              <a:t>valor </a:t>
            </a:r>
            <a:r>
              <a:rPr lang="es-MX" dirty="0"/>
              <a:t>que más se repite en el conjunto de datos.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78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s-MX" b="1" dirty="0" smtClean="0"/>
              <a:t>CÁLCULO DE LA MODA PARA DATOS AGRUPADOS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9469" y="1512278"/>
            <a:ext cx="11878408" cy="5284176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Determine la moda con los siguientes datos: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25</a:t>
            </a:r>
            <a:r>
              <a:rPr lang="en-US" dirty="0"/>
              <a:t>, 30, 35, 40, 35, 45, 50, 35, 60, </a:t>
            </a:r>
            <a:r>
              <a:rPr lang="en-US" dirty="0" smtClean="0"/>
              <a:t>40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La moda es: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72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 smtClean="0"/>
              <a:t>MODA PARA DATOS AGRUPADOS</a:t>
            </a:r>
            <a:endParaRPr lang="en-U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92" y="2709952"/>
            <a:ext cx="6435969" cy="185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3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 smtClean="0"/>
              <a:t>INTRODUCCIÓN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9469" y="1512278"/>
            <a:ext cx="11878408" cy="5284176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La estadística descriptiva es una herramienta fundamental en el mundo de la informática y la ciencia de datos, ya que nos permite analizar y resumir conjuntos de datos de manera efectiva. Tres medidas clave en este contexto son la media, la mediana y la moda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Estas 3 medidas son </a:t>
            </a:r>
            <a:r>
              <a:rPr lang="es-MX" dirty="0"/>
              <a:t>esenciales en el análisis estadístico, ya que cada una ofrece una perspectiva diferente sobre la distribución de los datos. En el ámbito de la </a:t>
            </a:r>
            <a:r>
              <a:rPr lang="es-MX" dirty="0" smtClean="0"/>
              <a:t>Ciencia de Datos, </a:t>
            </a:r>
            <a:r>
              <a:rPr lang="es-MX" dirty="0"/>
              <a:t>comprender estas medidas te permitirá extraer información valiosa y tomar decisiones informadas basadas en datos.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0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 smtClean="0"/>
              <a:t>MEDIDAS DE TENDENCIA CENTRAL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9469" y="1512278"/>
            <a:ext cx="11878408" cy="5284176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Las medidas de posición, también llamadas medidas de tendencia central, son estadísticas que ayudan a identificar valores específicos que caracterizan la ubicación central de un conjunto de datos. Estas medidas proporcionan información sobre dónde se encuentran los valores principales y cómo se distribuyen en relación con el conjunto completo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 smtClean="0"/>
              <a:t>Las medidas de posición mas utilizadas son la Media, Mediana y Moda.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 smtClean="0"/>
              <a:t>LA MEDIA ARITMÉTICA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9469" y="1512278"/>
            <a:ext cx="11878408" cy="5284176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Casi siempre, cuando nos referimos al “promedio” de algo, estamos hablando de la media </a:t>
            </a:r>
            <a:r>
              <a:rPr lang="es-MX" dirty="0" smtClean="0"/>
              <a:t>aritmética. </a:t>
            </a:r>
            <a:r>
              <a:rPr lang="es-MX" dirty="0"/>
              <a:t>Esto es cierto en casos como la temperatura invernal promedio en la ciudad de </a:t>
            </a:r>
            <a:r>
              <a:rPr lang="es-MX" dirty="0" err="1" smtClean="0"/>
              <a:t>Paillaco</a:t>
            </a:r>
            <a:r>
              <a:rPr lang="es-MX" dirty="0" smtClean="0"/>
              <a:t>, </a:t>
            </a:r>
            <a:r>
              <a:rPr lang="es-MX" dirty="0"/>
              <a:t>la vida promedio de la batería </a:t>
            </a:r>
            <a:r>
              <a:rPr lang="es-MX" dirty="0" smtClean="0"/>
              <a:t>de una </a:t>
            </a:r>
            <a:r>
              <a:rPr lang="es-MX" dirty="0"/>
              <a:t>cámara o la producción promedio de maíz en una </a:t>
            </a:r>
            <a:r>
              <a:rPr lang="es-MX" dirty="0" smtClean="0"/>
              <a:t>hectárea </a:t>
            </a:r>
            <a:r>
              <a:rPr lang="es-MX" dirty="0"/>
              <a:t>de tierra. La tabla </a:t>
            </a:r>
            <a:r>
              <a:rPr lang="es-MX" dirty="0" smtClean="0"/>
              <a:t>de mas abajo presenta </a:t>
            </a:r>
            <a:r>
              <a:rPr lang="es-MX" dirty="0"/>
              <a:t>datos que describen el número de días que los generadores de una planta de energía </a:t>
            </a:r>
            <a:r>
              <a:rPr lang="es-MX" dirty="0" smtClean="0"/>
              <a:t>se </a:t>
            </a:r>
            <a:r>
              <a:rPr lang="es-MX" dirty="0"/>
              <a:t>encuentran fuera de servicio debido a mantenimiento normal o por alguna </a:t>
            </a:r>
            <a:r>
              <a:rPr lang="es-MX" dirty="0" smtClean="0"/>
              <a:t>falla. </a:t>
            </a:r>
            <a:r>
              <a:rPr lang="es-MX" dirty="0"/>
              <a:t>Para encontrar la media aritmética, sumamos los valores y dividimos el resultado entre el </a:t>
            </a:r>
            <a:r>
              <a:rPr lang="es-MX" dirty="0" smtClean="0"/>
              <a:t>número </a:t>
            </a:r>
            <a:r>
              <a:rPr lang="es-MX" dirty="0"/>
              <a:t>de observaciones: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" y="4783459"/>
            <a:ext cx="8801100" cy="177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0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s-MX" b="1" dirty="0" smtClean="0"/>
              <a:t>VEÁMOS UN EJEMPLO…</a:t>
            </a:r>
            <a:endParaRPr lang="en-U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362" y="1416106"/>
            <a:ext cx="6831623" cy="12567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223" y="3156438"/>
            <a:ext cx="4633546" cy="218881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630973" y="5653454"/>
            <a:ext cx="797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Este cálculo es para tipo de datos </a:t>
            </a:r>
            <a:r>
              <a:rPr lang="es-MX" sz="2800" b="1" dirty="0" smtClean="0"/>
              <a:t>NO AGRUPADOS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1194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s-MX" b="1" dirty="0" smtClean="0"/>
              <a:t>MEDIA ARITMÉTICA PARA DATOS AGRUPADOS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9469" y="1512278"/>
            <a:ext cx="11878408" cy="5284176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Una </a:t>
            </a:r>
            <a:r>
              <a:rPr lang="es-MX" dirty="0"/>
              <a:t>distribución de frecuencias consta de datos agrupados en clases. Cada valor de una observación cae dentro de alguna de las clases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r>
              <a:rPr lang="es-MX" dirty="0" smtClean="0"/>
              <a:t>Suponga </a:t>
            </a:r>
            <a:r>
              <a:rPr lang="es-MX" dirty="0"/>
              <a:t>que tenemos una distribución de frecuencias </a:t>
            </a:r>
            <a:r>
              <a:rPr lang="es-MX" dirty="0" smtClean="0"/>
              <a:t>del </a:t>
            </a:r>
            <a:r>
              <a:rPr lang="es-MX" dirty="0"/>
              <a:t>saldo promedio mensual de la cuenta de cheques de 600 clientes de una </a:t>
            </a:r>
            <a:r>
              <a:rPr lang="es-MX" dirty="0" smtClean="0"/>
              <a:t>sucursal </a:t>
            </a:r>
            <a:r>
              <a:rPr lang="es-MX" dirty="0"/>
              <a:t>bancaria. A partir de la información de la tabla, podemos calcular fácilmente una estimación del valor de la media de estos datos agrupados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r>
              <a:rPr lang="es-MX" dirty="0"/>
              <a:t>Para encontrar la media aritmética de datos agrupados, primero calculamos el </a:t>
            </a:r>
            <a:r>
              <a:rPr lang="es-MX" b="1" dirty="0"/>
              <a:t>punto medio </a:t>
            </a:r>
            <a:r>
              <a:rPr lang="es-MX" dirty="0"/>
              <a:t>de cada </a:t>
            </a:r>
            <a:r>
              <a:rPr lang="es-MX" dirty="0" smtClean="0"/>
              <a:t>clase, donde el punto medio de cada clase corresponde al promedio de los intervalos y se denomina como Xi.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1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6400" y="1397976"/>
            <a:ext cx="10515600" cy="1325563"/>
          </a:xfrm>
        </p:spPr>
        <p:txBody>
          <a:bodyPr/>
          <a:lstStyle/>
          <a:p>
            <a:r>
              <a:rPr lang="es-MX" b="1" dirty="0" smtClean="0"/>
              <a:t>VEÁMOS UN EJEMPLO</a:t>
            </a:r>
            <a:endParaRPr lang="en-U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062" y="2924237"/>
            <a:ext cx="5046783" cy="20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0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 smtClean="0"/>
              <a:t>LA MEDIANA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9469" y="1512278"/>
            <a:ext cx="11878408" cy="5284176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 smtClean="0"/>
              <a:t>La </a:t>
            </a:r>
            <a:r>
              <a:rPr lang="es-MX" dirty="0"/>
              <a:t>mediana es un solo valor del conjunto de datos que mide la observación central del </a:t>
            </a:r>
            <a:r>
              <a:rPr lang="es-MX" dirty="0" smtClean="0"/>
              <a:t>conjunto. </a:t>
            </a:r>
            <a:r>
              <a:rPr lang="es-MX" dirty="0"/>
              <a:t>Esta sola observación es el elemento que está más al centro del conjunto de números. La </a:t>
            </a:r>
            <a:r>
              <a:rPr lang="es-MX" dirty="0" smtClean="0"/>
              <a:t>mitad </a:t>
            </a:r>
            <a:r>
              <a:rPr lang="es-MX" dirty="0"/>
              <a:t>de los elementos están por arriba de este punto y la otra mitad está por debajo.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3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1325563"/>
          </a:xfrm>
        </p:spPr>
        <p:txBody>
          <a:bodyPr/>
          <a:lstStyle/>
          <a:p>
            <a:r>
              <a:rPr lang="es-MX" b="1" dirty="0" smtClean="0"/>
              <a:t>LA MEDIANA PARA DATOS NO AGRUPADOS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9469" y="1512278"/>
            <a:ext cx="11878408" cy="5284176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Para hallar la mediana de un conjunto de datos, primero se organizan en orden descendente o </a:t>
            </a:r>
            <a:r>
              <a:rPr lang="es-MX" dirty="0" smtClean="0"/>
              <a:t>ascendente. </a:t>
            </a:r>
            <a:r>
              <a:rPr lang="es-MX" dirty="0"/>
              <a:t>Si el conjunto de datos contiene un número impar de elementos, el de en medio en el arreglo es la mediana; si hay un número par de observaciones, la mediana es el promedio de los dos </a:t>
            </a:r>
            <a:r>
              <a:rPr lang="es-MX" dirty="0" smtClean="0"/>
              <a:t>elementos </a:t>
            </a:r>
            <a:r>
              <a:rPr lang="es-MX" dirty="0"/>
              <a:t>de en medio. En </a:t>
            </a:r>
            <a:r>
              <a:rPr lang="es-MX" dirty="0" smtClean="0"/>
              <a:t>lenguaje </a:t>
            </a:r>
            <a:r>
              <a:rPr lang="es-MX" dirty="0"/>
              <a:t>formal, la mediana es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r>
              <a:rPr lang="es-MX" dirty="0" smtClean="0"/>
              <a:t>Donde el "</a:t>
            </a:r>
            <a:r>
              <a:rPr lang="es-MX" dirty="0" err="1" smtClean="0"/>
              <a:t>ésimo</a:t>
            </a:r>
            <a:r>
              <a:rPr lang="es-MX" dirty="0" smtClean="0"/>
              <a:t> </a:t>
            </a:r>
            <a:r>
              <a:rPr lang="es-MX" dirty="0"/>
              <a:t>término" se refiere al elemento en la posición </a:t>
            </a:r>
            <a:r>
              <a:rPr lang="es-MX" i="1" dirty="0" smtClean="0"/>
              <a:t>n</a:t>
            </a:r>
            <a:r>
              <a:rPr lang="es-MX" dirty="0"/>
              <a:t>, donde </a:t>
            </a:r>
            <a:r>
              <a:rPr lang="es-MX" i="1" dirty="0" smtClean="0"/>
              <a:t>n</a:t>
            </a:r>
            <a:r>
              <a:rPr lang="es-MX" dirty="0" smtClean="0"/>
              <a:t> </a:t>
            </a:r>
            <a:r>
              <a:rPr lang="es-MX" dirty="0"/>
              <a:t>es un número entero que indica el lugar del término en la secuencia.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166" y="3657312"/>
            <a:ext cx="7069014" cy="16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83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725</Words>
  <Application>Microsoft Office PowerPoint</Application>
  <PresentationFormat>Panorámica</PresentationFormat>
  <Paragraphs>47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 CURSO: ESTADÍSTICAS I Unidad I: Estadística descriptiva.</vt:lpstr>
      <vt:lpstr>INTRODUCCIÓN</vt:lpstr>
      <vt:lpstr>MEDIDAS DE TENDENCIA CENTRAL</vt:lpstr>
      <vt:lpstr>LA MEDIA ARITMÉTICA</vt:lpstr>
      <vt:lpstr>VEÁMOS UN EJEMPLO…</vt:lpstr>
      <vt:lpstr>MEDIA ARITMÉTICA PARA DATOS AGRUPADOS</vt:lpstr>
      <vt:lpstr>VEÁMOS UN EJEMPLO</vt:lpstr>
      <vt:lpstr>LA MEDIANA</vt:lpstr>
      <vt:lpstr>LA MEDIANA PARA DATOS NO AGRUPADOS</vt:lpstr>
      <vt:lpstr>EJEMPLO CÁLCULO DE LA MEDIANA PARA DATOS NO AGRUPADOS</vt:lpstr>
      <vt:lpstr>CÁLCULO DE LA MEDIANA PARA DATOS AGRUPADOS</vt:lpstr>
      <vt:lpstr>LA MODA</vt:lpstr>
      <vt:lpstr>CÁLCULO DE LA MODA PARA DATOS AGRUPADOS</vt:lpstr>
      <vt:lpstr>MODA PARA DATOS AGRUPADOS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Curso: BASES DE DATOS Unidad I: Modelamiento de datos.</dc:title>
  <dc:creator>PC</dc:creator>
  <cp:lastModifiedBy>PC</cp:lastModifiedBy>
  <cp:revision>139</cp:revision>
  <dcterms:created xsi:type="dcterms:W3CDTF">2023-08-07T19:36:50Z</dcterms:created>
  <dcterms:modified xsi:type="dcterms:W3CDTF">2023-08-17T14:41:30Z</dcterms:modified>
</cp:coreProperties>
</file>