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9144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FF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FF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FF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0791FC79-3EC9-4C69-905A-C2446A4C63B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1636" y="539622"/>
            <a:ext cx="6840727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FF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5967" y="1438782"/>
            <a:ext cx="7332065" cy="417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3743" y="2381572"/>
            <a:ext cx="6858000" cy="1541996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3975" b="1" dirty="0"/>
              <a:t>CURSO:</a:t>
            </a:r>
            <a:br>
              <a:rPr lang="es-MX" sz="3975" b="1" dirty="0"/>
            </a:br>
            <a:r>
              <a:rPr lang="es-MX" sz="3975" b="1" dirty="0"/>
              <a:t>ESTADÍSTICAS I</a:t>
            </a:r>
            <a:br>
              <a:rPr lang="es-MX" b="1" i="1" dirty="0"/>
            </a:br>
            <a:r>
              <a:rPr lang="es-MX" sz="3000" b="1" dirty="0"/>
              <a:t>Unidad IV: Estadística Inferencial.</a:t>
            </a:r>
            <a:endParaRPr lang="en-US" sz="3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2783" y="3993999"/>
            <a:ext cx="6858000" cy="476891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 Introducción a la Estadística Inferencial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74" y="905518"/>
            <a:ext cx="2611316" cy="13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96932" y="4653421"/>
            <a:ext cx="6858000" cy="12352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>
                <a:solidFill>
                  <a:schemeClr val="bg1"/>
                </a:solidFill>
              </a:rPr>
              <a:t>Profesor: Diego Miranda Olavarría</a:t>
            </a:r>
          </a:p>
          <a:p>
            <a:r>
              <a:rPr lang="es-MX" sz="1600" b="1" i="1" dirty="0">
                <a:solidFill>
                  <a:schemeClr val="bg1"/>
                </a:solidFill>
              </a:rPr>
              <a:t>Data </a:t>
            </a:r>
            <a:r>
              <a:rPr lang="es-MX" sz="1600" b="1" i="1" dirty="0" err="1">
                <a:solidFill>
                  <a:schemeClr val="bg1"/>
                </a:solidFill>
              </a:rPr>
              <a:t>Scientist</a:t>
            </a:r>
            <a:endParaRPr lang="es-MX" sz="1600" b="1" i="1" dirty="0">
              <a:solidFill>
                <a:schemeClr val="bg1"/>
              </a:solidFill>
            </a:endParaRPr>
          </a:p>
          <a:p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4299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008" y="2210561"/>
            <a:ext cx="607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AEAEA"/>
                </a:solidFill>
              </a:rPr>
              <a:t>PRUEBAS</a:t>
            </a:r>
            <a:r>
              <a:rPr sz="2400" spc="5" dirty="0">
                <a:solidFill>
                  <a:srgbClr val="EAEAEA"/>
                </a:solidFill>
              </a:rPr>
              <a:t> </a:t>
            </a:r>
            <a:r>
              <a:rPr sz="2400" spc="-5" dirty="0">
                <a:solidFill>
                  <a:srgbClr val="EAEAEA"/>
                </a:solidFill>
              </a:rPr>
              <a:t>DE</a:t>
            </a:r>
            <a:r>
              <a:rPr sz="2400" dirty="0">
                <a:solidFill>
                  <a:srgbClr val="EAEAEA"/>
                </a:solidFill>
              </a:rPr>
              <a:t> </a:t>
            </a:r>
            <a:r>
              <a:rPr sz="2400" spc="-5" dirty="0">
                <a:solidFill>
                  <a:srgbClr val="EAEAEA"/>
                </a:solidFill>
              </a:rPr>
              <a:t>HIPÓTESIS </a:t>
            </a:r>
            <a:r>
              <a:rPr sz="2400" spc="-20" dirty="0">
                <a:solidFill>
                  <a:srgbClr val="EAEAEA"/>
                </a:solidFill>
                <a:latin typeface="Verdana"/>
                <a:cs typeface="Verdana"/>
              </a:rPr>
              <a:t>ESTADISTICAS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2856738"/>
            <a:ext cx="5097145" cy="262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426720" algn="l"/>
                <a:tab pos="427355" algn="l"/>
              </a:tabLst>
            </a:pPr>
            <a:r>
              <a:rPr sz="2400" spc="-5" dirty="0">
                <a:solidFill>
                  <a:srgbClr val="EAEAEA"/>
                </a:solidFill>
                <a:latin typeface="Arial MT"/>
                <a:cs typeface="Arial MT"/>
              </a:rPr>
              <a:t>Descriptivas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EAEAEA"/>
                </a:solidFill>
                <a:latin typeface="Arial MT"/>
                <a:cs typeface="Arial MT"/>
              </a:rPr>
              <a:t>Correlacionales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AEAEA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AEAEA"/>
                </a:solidFill>
                <a:latin typeface="Arial MT"/>
                <a:cs typeface="Arial MT"/>
              </a:rPr>
              <a:t>diferencia</a:t>
            </a:r>
            <a:r>
              <a:rPr sz="2400" spc="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2400" spc="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AEAEA"/>
                </a:solidFill>
                <a:latin typeface="Arial MT"/>
                <a:cs typeface="Arial MT"/>
              </a:rPr>
              <a:t>dos</a:t>
            </a:r>
            <a:r>
              <a:rPr sz="24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AEAEA"/>
                </a:solidFill>
                <a:latin typeface="Arial MT"/>
                <a:cs typeface="Arial MT"/>
              </a:rPr>
              <a:t>o </a:t>
            </a:r>
            <a:r>
              <a:rPr sz="2400" dirty="0">
                <a:solidFill>
                  <a:srgbClr val="EAEAEA"/>
                </a:solidFill>
                <a:latin typeface="Arial MT"/>
                <a:cs typeface="Arial MT"/>
              </a:rPr>
              <a:t>más</a:t>
            </a:r>
            <a:r>
              <a:rPr sz="2400" spc="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AEAEA"/>
                </a:solidFill>
                <a:latin typeface="Arial MT"/>
                <a:cs typeface="Arial MT"/>
              </a:rPr>
              <a:t>grupos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AEAEA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EAEAEA"/>
                </a:solidFill>
                <a:latin typeface="Arial MT"/>
                <a:cs typeface="Arial MT"/>
              </a:rPr>
              <a:t>Causales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4068" y="673608"/>
            <a:ext cx="4250055" cy="567690"/>
            <a:chOff x="544068" y="673608"/>
            <a:chExt cx="4250055" cy="567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068" y="673608"/>
              <a:ext cx="1693926" cy="5676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9007" y="673608"/>
              <a:ext cx="2824734" cy="56768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41019" y="1574304"/>
            <a:ext cx="4954270" cy="511809"/>
            <a:chOff x="541019" y="1574304"/>
            <a:chExt cx="4954270" cy="51180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19" y="1574304"/>
              <a:ext cx="2658618" cy="5112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512" y="1574304"/>
              <a:ext cx="2541269" cy="51128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1271" y="735914"/>
            <a:ext cx="4613275" cy="119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HIPÓTESIS</a:t>
            </a:r>
            <a:r>
              <a:rPr sz="2000" spc="-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DE</a:t>
            </a:r>
            <a:r>
              <a:rPr sz="20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INVESTIGACIÓN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TIPOS</a:t>
            </a:r>
            <a:r>
              <a:rPr sz="1800" spc="-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HIPÓTESIS</a:t>
            </a:r>
            <a:r>
              <a:rPr sz="1800" spc="-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INVESTIGACIÓN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459" y="4561332"/>
            <a:ext cx="2524760" cy="567690"/>
            <a:chOff x="632459" y="4561332"/>
            <a:chExt cx="2524760" cy="567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59" y="4561332"/>
              <a:ext cx="2274569" cy="5676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8231" y="4733556"/>
              <a:ext cx="331469" cy="3878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2427" y="4561332"/>
              <a:ext cx="494550" cy="56768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79704" y="5495531"/>
            <a:ext cx="3219450" cy="570865"/>
            <a:chOff x="679704" y="5495531"/>
            <a:chExt cx="3219450" cy="57086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704" y="5495531"/>
              <a:ext cx="2969513" cy="5707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7371" y="5667755"/>
              <a:ext cx="334530" cy="3924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1568" y="5495531"/>
              <a:ext cx="497573" cy="57073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8119" y="4625466"/>
            <a:ext cx="3171190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43510">
              <a:lnSpc>
                <a:spcPct val="100000"/>
              </a:lnSpc>
              <a:spcBef>
                <a:spcPts val="100"/>
              </a:spcBef>
              <a:buClr>
                <a:srgbClr val="EAEAEA"/>
              </a:buClr>
              <a:buSzPct val="90000"/>
              <a:buChar char="•"/>
              <a:tabLst>
                <a:tab pos="194310" algn="l"/>
              </a:tabLst>
            </a:pPr>
            <a:r>
              <a:rPr sz="2000" dirty="0">
                <a:solidFill>
                  <a:srgbClr val="FFFF9E"/>
                </a:solidFill>
                <a:latin typeface="Arial MT"/>
                <a:cs typeface="Arial MT"/>
              </a:rPr>
              <a:t>Hipótesis</a:t>
            </a:r>
            <a:r>
              <a:rPr sz="2000" spc="-45" dirty="0">
                <a:solidFill>
                  <a:srgbClr val="FFFF9E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9E"/>
                </a:solidFill>
                <a:latin typeface="Arial MT"/>
                <a:cs typeface="Arial MT"/>
              </a:rPr>
              <a:t>nula</a:t>
            </a:r>
            <a:r>
              <a:rPr sz="2000" spc="-35" dirty="0">
                <a:solidFill>
                  <a:srgbClr val="FFFF9E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9E"/>
                </a:solidFill>
                <a:latin typeface="Arial MT"/>
                <a:cs typeface="Arial MT"/>
              </a:rPr>
              <a:t>(H</a:t>
            </a:r>
            <a:r>
              <a:rPr sz="1950" spc="7" baseline="-21367" dirty="0">
                <a:solidFill>
                  <a:srgbClr val="FFFF9E"/>
                </a:solidFill>
                <a:latin typeface="Arial MT"/>
                <a:cs typeface="Arial MT"/>
              </a:rPr>
              <a:t>0</a:t>
            </a:r>
            <a:r>
              <a:rPr sz="2000" spc="5" dirty="0">
                <a:solidFill>
                  <a:srgbClr val="FFFF9E"/>
                </a:solidFill>
                <a:latin typeface="Arial MT"/>
                <a:cs typeface="Arial MT"/>
              </a:rPr>
              <a:t>):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•"/>
            </a:pPr>
            <a:endParaRPr sz="2600">
              <a:latin typeface="Arial MT"/>
              <a:cs typeface="Arial MT"/>
            </a:endParaRPr>
          </a:p>
          <a:p>
            <a:pPr marL="241300" indent="-190500">
              <a:lnSpc>
                <a:spcPct val="100000"/>
              </a:lnSpc>
              <a:spcBef>
                <a:spcPts val="1975"/>
              </a:spcBef>
              <a:buClr>
                <a:srgbClr val="EAEAEA"/>
              </a:buClr>
              <a:buSzPct val="1200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9E"/>
                </a:solidFill>
                <a:latin typeface="Arial MT"/>
                <a:cs typeface="Arial MT"/>
              </a:rPr>
              <a:t>Hipótesis</a:t>
            </a:r>
            <a:r>
              <a:rPr sz="2000" spc="-50" dirty="0">
                <a:solidFill>
                  <a:srgbClr val="FFFF9E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9E"/>
                </a:solidFill>
                <a:latin typeface="Arial MT"/>
                <a:cs typeface="Arial MT"/>
              </a:rPr>
              <a:t>alternativa</a:t>
            </a:r>
            <a:r>
              <a:rPr sz="2000" spc="-35" dirty="0">
                <a:solidFill>
                  <a:srgbClr val="FFFF9E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9E"/>
                </a:solidFill>
                <a:latin typeface="Arial MT"/>
                <a:cs typeface="Arial MT"/>
              </a:rPr>
              <a:t>(H</a:t>
            </a:r>
            <a:r>
              <a:rPr sz="1950" spc="7" baseline="-21367" dirty="0">
                <a:solidFill>
                  <a:srgbClr val="FFFF9E"/>
                </a:solidFill>
                <a:latin typeface="Arial MT"/>
                <a:cs typeface="Arial MT"/>
              </a:rPr>
              <a:t>1</a:t>
            </a:r>
            <a:r>
              <a:rPr sz="2000" spc="5" dirty="0">
                <a:solidFill>
                  <a:srgbClr val="FFFF9E"/>
                </a:solidFill>
                <a:latin typeface="Arial MT"/>
                <a:cs typeface="Arial MT"/>
              </a:rPr>
              <a:t>):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8988" y="269747"/>
            <a:ext cx="4296918" cy="67741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423" y="348183"/>
            <a:ext cx="3920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LA</a:t>
            </a:r>
            <a:r>
              <a:rPr sz="2400" spc="-160" dirty="0"/>
              <a:t> </a:t>
            </a:r>
            <a:r>
              <a:rPr sz="2400" spc="-5" dirty="0"/>
              <a:t>PRUEBA</a:t>
            </a:r>
            <a:r>
              <a:rPr sz="2400" spc="-130" dirty="0"/>
              <a:t> </a:t>
            </a:r>
            <a:r>
              <a:rPr sz="2400" dirty="0"/>
              <a:t>DE</a:t>
            </a:r>
            <a:r>
              <a:rPr sz="2400" spc="-25" dirty="0"/>
              <a:t> </a:t>
            </a:r>
            <a:r>
              <a:rPr sz="2400" spc="-5" dirty="0"/>
              <a:t>HIPÓTESIS</a:t>
            </a:r>
            <a:endParaRPr sz="2400"/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272" y="1115580"/>
            <a:ext cx="3138678" cy="51128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02742" y="1171702"/>
            <a:ext cx="8264525" cy="268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HIPÓTESIS</a:t>
            </a:r>
            <a:r>
              <a:rPr sz="1800" spc="-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ESTADÍSTICA: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Arial MT"/>
              <a:cs typeface="Arial MT"/>
            </a:endParaRPr>
          </a:p>
          <a:p>
            <a:pPr marL="2457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Ejemplos:</a:t>
            </a:r>
            <a:endParaRPr sz="1800" dirty="0">
              <a:latin typeface="Arial MT"/>
              <a:cs typeface="Arial MT"/>
            </a:endParaRPr>
          </a:p>
          <a:p>
            <a:pPr marL="588645" indent="-343535">
              <a:lnSpc>
                <a:spcPct val="100000"/>
              </a:lnSpc>
              <a:spcBef>
                <a:spcPts val="960"/>
              </a:spcBef>
              <a:buChar char="-"/>
              <a:tabLst>
                <a:tab pos="588645" algn="l"/>
                <a:tab pos="589280" algn="l"/>
              </a:tabLst>
            </a:pP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El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promedio</a:t>
            </a:r>
            <a:r>
              <a:rPr sz="1800" spc="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del</a:t>
            </a:r>
            <a:r>
              <a:rPr sz="1800" spc="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peso</a:t>
            </a:r>
            <a:r>
              <a:rPr sz="18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de las</a:t>
            </a:r>
            <a:r>
              <a:rPr sz="1800" spc="2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personas</a:t>
            </a:r>
            <a:r>
              <a:rPr sz="18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de una</a:t>
            </a:r>
            <a:r>
              <a:rPr sz="1800" spc="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población</a:t>
            </a:r>
            <a:r>
              <a:rPr sz="1800" spc="2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es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inferior</a:t>
            </a:r>
            <a:r>
              <a:rPr sz="1800" spc="2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a 75</a:t>
            </a:r>
            <a:r>
              <a:rPr sz="18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Kg.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EAEAEA"/>
              </a:buClr>
              <a:buFont typeface="Arial MT"/>
              <a:buChar char="-"/>
            </a:pPr>
            <a:endParaRPr sz="2000" dirty="0">
              <a:latin typeface="Arial MT"/>
              <a:cs typeface="Arial MT"/>
            </a:endParaRPr>
          </a:p>
          <a:p>
            <a:pPr marL="588645" marR="5080" indent="-342900" algn="just">
              <a:lnSpc>
                <a:spcPct val="107000"/>
              </a:lnSpc>
              <a:spcBef>
                <a:spcPts val="1605"/>
              </a:spcBef>
              <a:buChar char="-"/>
              <a:tabLst>
                <a:tab pos="589280" algn="l"/>
              </a:tabLst>
            </a:pP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La proporción de personas que depositaron sus 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retiros de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las 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AFPs </a:t>
            </a:r>
            <a:r>
              <a:rPr sz="1800" spc="5" dirty="0">
                <a:solidFill>
                  <a:srgbClr val="EAEAEA"/>
                </a:solidFill>
                <a:latin typeface="Arial MT"/>
                <a:cs typeface="Arial MT"/>
              </a:rPr>
              <a:t>en </a:t>
            </a:r>
            <a:r>
              <a:rPr sz="18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cuentas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ahorro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es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mayor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en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la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población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mujeres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que</a:t>
            </a:r>
            <a:r>
              <a:rPr sz="1800" spc="49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en</a:t>
            </a:r>
            <a:r>
              <a:rPr sz="1800" spc="49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la </a:t>
            </a:r>
            <a:r>
              <a:rPr sz="1800" spc="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población</a:t>
            </a:r>
            <a:r>
              <a:rPr sz="18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18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hombres.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89052"/>
            <a:ext cx="7517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Ejemplos:</a:t>
            </a:r>
            <a:r>
              <a:rPr sz="16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Considerando</a:t>
            </a:r>
            <a:r>
              <a:rPr sz="16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los</a:t>
            </a:r>
            <a:r>
              <a:rPr sz="1600" spc="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ejemplos</a:t>
            </a:r>
            <a:r>
              <a:rPr sz="16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anteriores</a:t>
            </a:r>
            <a:r>
              <a:rPr sz="1600" spc="2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16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hipótesis</a:t>
            </a:r>
            <a:r>
              <a:rPr sz="16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estadísticas,</a:t>
            </a:r>
            <a:r>
              <a:rPr sz="16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éstas</a:t>
            </a:r>
            <a:r>
              <a:rPr sz="1600" spc="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se </a:t>
            </a:r>
            <a:r>
              <a:rPr sz="1600" spc="-43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formulan</a:t>
            </a:r>
            <a:r>
              <a:rPr sz="1600" spc="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en</a:t>
            </a:r>
            <a:r>
              <a:rPr sz="16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símbolos</a:t>
            </a:r>
            <a:r>
              <a:rPr sz="16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AEAEA"/>
                </a:solidFill>
                <a:latin typeface="Arial MT"/>
                <a:cs typeface="Arial MT"/>
              </a:rPr>
              <a:t>así: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1676400"/>
            <a:ext cx="1104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AEAEA"/>
                </a:solidFill>
              </a:rPr>
              <a:t>Ejemplo</a:t>
            </a:r>
            <a:r>
              <a:rPr sz="1800" spc="-65" dirty="0">
                <a:solidFill>
                  <a:srgbClr val="EAEAEA"/>
                </a:solidFill>
              </a:rPr>
              <a:t> </a:t>
            </a:r>
            <a:r>
              <a:rPr sz="1800" spc="-5" dirty="0">
                <a:solidFill>
                  <a:srgbClr val="EAEAEA"/>
                </a:solidFill>
              </a:rPr>
              <a:t>1:</a:t>
            </a:r>
            <a:endParaRPr sz="1800" dirty="0"/>
          </a:p>
        </p:txBody>
      </p:sp>
      <p:sp>
        <p:nvSpPr>
          <p:cNvPr id="4" name="object 4"/>
          <p:cNvSpPr txBox="1"/>
          <p:nvPr/>
        </p:nvSpPr>
        <p:spPr>
          <a:xfrm>
            <a:off x="2703994" y="2438400"/>
            <a:ext cx="3204210" cy="2911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Cambria Math"/>
                <a:cs typeface="Cambria Math"/>
              </a:rPr>
              <a:t>H</a:t>
            </a:r>
            <a:r>
              <a:rPr sz="1950" spc="30" baseline="-14957" dirty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r>
              <a:rPr sz="1950" spc="240" baseline="-1495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: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µ</a:t>
            </a:r>
            <a:r>
              <a:rPr sz="1800" spc="459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800" spc="48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75</a:t>
            </a:r>
            <a:endParaRPr sz="1800" dirty="0">
              <a:latin typeface="Cambria Math"/>
              <a:cs typeface="Cambria Math"/>
            </a:endParaRPr>
          </a:p>
          <a:p>
            <a:pPr marL="150495">
              <a:lnSpc>
                <a:spcPct val="100000"/>
              </a:lnSpc>
              <a:spcBef>
                <a:spcPts val="1490"/>
              </a:spcBef>
            </a:pP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H</a:t>
            </a:r>
            <a:r>
              <a:rPr sz="1950" baseline="-14957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sz="1950" spc="240" baseline="-1495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:</a:t>
            </a:r>
            <a:r>
              <a:rPr sz="1800" spc="-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µ</a:t>
            </a:r>
            <a:r>
              <a:rPr sz="1800" spc="46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&lt;</a:t>
            </a:r>
            <a:r>
              <a:rPr sz="1800" spc="46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75</a:t>
            </a: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 dirty="0">
              <a:latin typeface="Cambria Math"/>
              <a:cs typeface="Cambria Math"/>
            </a:endParaRPr>
          </a:p>
          <a:p>
            <a:pPr marL="93345">
              <a:lnSpc>
                <a:spcPct val="100000"/>
              </a:lnSpc>
            </a:pP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Ejemplo</a:t>
            </a:r>
            <a:r>
              <a:rPr sz="1800" spc="-3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2:</a:t>
            </a:r>
            <a:endParaRPr sz="1800" dirty="0">
              <a:latin typeface="Arial MT"/>
              <a:cs typeface="Arial MT"/>
            </a:endParaRPr>
          </a:p>
          <a:p>
            <a:pPr marL="205740" marR="1182370" indent="-17780">
              <a:lnSpc>
                <a:spcPts val="4290"/>
              </a:lnSpc>
              <a:spcBef>
                <a:spcPts val="355"/>
              </a:spcBef>
              <a:tabLst>
                <a:tab pos="1231900" algn="l"/>
              </a:tabLst>
            </a:pPr>
            <a:r>
              <a:rPr sz="2700" spc="30" baseline="10802" dirty="0">
                <a:solidFill>
                  <a:srgbClr val="FFFFFF"/>
                </a:solidFill>
                <a:latin typeface="Cambria Math"/>
                <a:cs typeface="Cambria Math"/>
              </a:rPr>
              <a:t>H</a:t>
            </a:r>
            <a:r>
              <a:rPr sz="1300" spc="20" dirty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r>
              <a:rPr sz="1300" spc="17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10802" dirty="0">
                <a:solidFill>
                  <a:srgbClr val="FFFFFF"/>
                </a:solidFill>
                <a:latin typeface="Cambria Math"/>
                <a:cs typeface="Cambria Math"/>
              </a:rPr>
              <a:t>:</a:t>
            </a:r>
            <a:r>
              <a:rPr sz="2700" spc="-7" baseline="10802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spc="142" baseline="10802" dirty="0">
                <a:solidFill>
                  <a:srgbClr val="FFFFFF"/>
                </a:solidFill>
                <a:latin typeface="Cambria Math"/>
                <a:cs typeface="Cambria Math"/>
              </a:rPr>
              <a:t>𝜋</a:t>
            </a:r>
            <a:r>
              <a:rPr sz="1300" spc="95" dirty="0">
                <a:solidFill>
                  <a:srgbClr val="FFFFFF"/>
                </a:solidFill>
                <a:latin typeface="Cambria Math"/>
                <a:cs typeface="Cambria Math"/>
              </a:rPr>
              <a:t>𝑚𝑢𝑗</a:t>
            </a:r>
            <a:r>
              <a:rPr sz="1300" spc="3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10802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700" spc="135" baseline="10802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spc="120" baseline="10802" dirty="0">
                <a:solidFill>
                  <a:srgbClr val="FFFFFF"/>
                </a:solidFill>
                <a:latin typeface="Cambria Math"/>
                <a:cs typeface="Cambria Math"/>
              </a:rPr>
              <a:t>𝜋</a:t>
            </a:r>
            <a:r>
              <a:rPr sz="1300" spc="80" dirty="0">
                <a:solidFill>
                  <a:srgbClr val="FFFFFF"/>
                </a:solidFill>
                <a:latin typeface="Cambria Math"/>
                <a:cs typeface="Cambria Math"/>
              </a:rPr>
              <a:t>hom </a:t>
            </a:r>
            <a:r>
              <a:rPr sz="1300" spc="-27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10802" dirty="0">
                <a:solidFill>
                  <a:srgbClr val="FFFFFF"/>
                </a:solidFill>
                <a:latin typeface="Cambria Math"/>
                <a:cs typeface="Cambria Math"/>
              </a:rPr>
              <a:t>H</a:t>
            </a:r>
            <a:r>
              <a:rPr sz="130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sz="1300" spc="18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10802" dirty="0">
                <a:solidFill>
                  <a:srgbClr val="FFFFFF"/>
                </a:solidFill>
                <a:latin typeface="Cambria Math"/>
                <a:cs typeface="Cambria Math"/>
              </a:rPr>
              <a:t>:</a:t>
            </a:r>
            <a:r>
              <a:rPr sz="2700" spc="7" baseline="10802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spc="142" baseline="10802" dirty="0">
                <a:solidFill>
                  <a:srgbClr val="FFFFFF"/>
                </a:solidFill>
                <a:latin typeface="Cambria Math"/>
                <a:cs typeface="Cambria Math"/>
              </a:rPr>
              <a:t>𝜋</a:t>
            </a:r>
            <a:r>
              <a:rPr sz="1300" spc="95" dirty="0">
                <a:solidFill>
                  <a:srgbClr val="FFFFFF"/>
                </a:solidFill>
                <a:latin typeface="Cambria Math"/>
                <a:cs typeface="Cambria Math"/>
              </a:rPr>
              <a:t>𝑚𝑢𝑗	</a:t>
            </a:r>
            <a:r>
              <a:rPr sz="2700" baseline="10802" dirty="0">
                <a:solidFill>
                  <a:srgbClr val="FFFFFF"/>
                </a:solidFill>
                <a:latin typeface="Cambria Math"/>
                <a:cs typeface="Cambria Math"/>
              </a:rPr>
              <a:t>&gt;</a:t>
            </a:r>
            <a:r>
              <a:rPr sz="2700" spc="67" baseline="10802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spc="120" baseline="10802" dirty="0">
                <a:solidFill>
                  <a:srgbClr val="FFFFFF"/>
                </a:solidFill>
                <a:latin typeface="Cambria Math"/>
                <a:cs typeface="Cambria Math"/>
              </a:rPr>
              <a:t>𝜋</a:t>
            </a:r>
            <a:r>
              <a:rPr sz="1300" spc="80" dirty="0">
                <a:solidFill>
                  <a:srgbClr val="FFFFFF"/>
                </a:solidFill>
                <a:latin typeface="Cambria Math"/>
                <a:cs typeface="Cambria Math"/>
              </a:rPr>
              <a:t>hom</a:t>
            </a:r>
            <a:endParaRPr sz="13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165" y="3055112"/>
            <a:ext cx="7946035" cy="1734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EAEAEA"/>
                </a:solidFill>
                <a:latin typeface="Arial MT"/>
                <a:cs typeface="Arial MT"/>
              </a:rPr>
              <a:t>Nivel</a:t>
            </a:r>
            <a:r>
              <a:rPr sz="2000" spc="-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2000" spc="-2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significación</a:t>
            </a:r>
            <a:r>
              <a:rPr sz="2000" spc="-3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spc="-280" dirty="0">
                <a:solidFill>
                  <a:srgbClr val="EAEAEA"/>
                </a:solidFill>
                <a:latin typeface="Arial MT"/>
                <a:cs typeface="Arial MT"/>
              </a:rPr>
              <a:t>(α)</a:t>
            </a:r>
            <a:r>
              <a:rPr lang="es-MX" sz="2000" spc="-280" dirty="0">
                <a:solidFill>
                  <a:srgbClr val="EAEAEA"/>
                </a:solidFill>
                <a:latin typeface="Arial MT"/>
                <a:cs typeface="Arial MT"/>
              </a:rPr>
              <a:t>:</a:t>
            </a:r>
          </a:p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endParaRPr sz="2550" dirty="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Estadística</a:t>
            </a:r>
            <a:r>
              <a:rPr sz="2000" spc="-5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prueba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AEAEA"/>
              </a:buClr>
              <a:buFont typeface="Arial MT"/>
              <a:buChar char="•"/>
            </a:pPr>
            <a:endParaRPr sz="2550" dirty="0">
              <a:latin typeface="Arial MT"/>
              <a:cs typeface="Arial MT"/>
            </a:endParaRPr>
          </a:p>
          <a:p>
            <a:pPr marL="217170" indent="-159385">
              <a:lnSpc>
                <a:spcPct val="100000"/>
              </a:lnSpc>
              <a:buChar char="•"/>
              <a:tabLst>
                <a:tab pos="217804" algn="l"/>
              </a:tabLst>
            </a:pP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P-valor</a:t>
            </a:r>
            <a:r>
              <a:rPr sz="2000" spc="-5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(p)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429005"/>
            <a:ext cx="7378065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Al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realizar</a:t>
            </a:r>
            <a:r>
              <a:rPr sz="1800" spc="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la</a:t>
            </a:r>
            <a:r>
              <a:rPr sz="1800" spc="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prueba</a:t>
            </a:r>
            <a:r>
              <a:rPr sz="1800" spc="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hipótesis</a:t>
            </a:r>
            <a:r>
              <a:rPr sz="1800" spc="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se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puede</a:t>
            </a:r>
            <a:r>
              <a:rPr sz="1800" spc="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cometer</a:t>
            </a:r>
            <a:r>
              <a:rPr sz="1800" spc="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dos</a:t>
            </a:r>
            <a:r>
              <a:rPr sz="1800" spc="2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tipos</a:t>
            </a:r>
            <a:r>
              <a:rPr sz="1800" spc="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Arial MT"/>
                <a:cs typeface="Arial MT"/>
              </a:rPr>
              <a:t>errores: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Arial MT"/>
              <a:cs typeface="Arial MT"/>
            </a:endParaRPr>
          </a:p>
          <a:p>
            <a:pPr marL="445770" indent="-159385">
              <a:lnSpc>
                <a:spcPct val="100000"/>
              </a:lnSpc>
              <a:buChar char="•"/>
              <a:tabLst>
                <a:tab pos="446405" algn="l"/>
              </a:tabLst>
            </a:pP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Error</a:t>
            </a:r>
            <a:r>
              <a:rPr sz="2000" spc="-5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tipo</a:t>
            </a:r>
            <a:r>
              <a:rPr sz="2000" spc="-2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I</a:t>
            </a:r>
            <a:r>
              <a:rPr sz="2000" spc="-2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:</a:t>
            </a:r>
            <a:r>
              <a:rPr lang="es-MX" sz="2000" dirty="0">
                <a:solidFill>
                  <a:srgbClr val="EAEAEA"/>
                </a:solidFill>
                <a:latin typeface="Arial MT"/>
                <a:cs typeface="Arial MT"/>
              </a:rPr>
              <a:t> Falsos Positivos</a:t>
            </a:r>
            <a:endParaRPr sz="2000" dirty="0">
              <a:latin typeface="Arial MT"/>
              <a:cs typeface="Arial MT"/>
            </a:endParaRPr>
          </a:p>
          <a:p>
            <a:pPr marL="445770" indent="-159385">
              <a:lnSpc>
                <a:spcPct val="100000"/>
              </a:lnSpc>
              <a:spcBef>
                <a:spcPts val="1490"/>
              </a:spcBef>
              <a:buChar char="•"/>
              <a:tabLst>
                <a:tab pos="446405" algn="l"/>
              </a:tabLst>
            </a:pP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Error</a:t>
            </a:r>
            <a:r>
              <a:rPr sz="2000" spc="-6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tipo</a:t>
            </a:r>
            <a:r>
              <a:rPr sz="2000" spc="-3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EAEAEA"/>
                </a:solidFill>
                <a:latin typeface="Arial MT"/>
                <a:cs typeface="Arial MT"/>
              </a:rPr>
              <a:t>II:</a:t>
            </a:r>
            <a:r>
              <a:rPr lang="es-MX" sz="2000" spc="-5" dirty="0">
                <a:solidFill>
                  <a:srgbClr val="EAEAEA"/>
                </a:solidFill>
                <a:latin typeface="Arial MT"/>
                <a:cs typeface="Arial MT"/>
              </a:rPr>
              <a:t> Falsos Negativos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316" y="475487"/>
            <a:ext cx="5857494" cy="5676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1636" y="539622"/>
            <a:ext cx="5543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PROCEDIMIENTO</a:t>
            </a:r>
            <a:r>
              <a:rPr spc="-4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PRUEBA</a:t>
            </a:r>
            <a:r>
              <a:rPr spc="-114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HIPÓTESIS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967" y="1438782"/>
            <a:ext cx="6351270" cy="417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Plantear</a:t>
            </a:r>
            <a:r>
              <a:rPr sz="2000" spc="-5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las</a:t>
            </a:r>
            <a:r>
              <a:rPr sz="2000" spc="-2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hipótesis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EAEAEA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spcBef>
                <a:spcPts val="13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Elegir</a:t>
            </a:r>
            <a:r>
              <a:rPr sz="2000" spc="-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un</a:t>
            </a:r>
            <a:r>
              <a:rPr sz="2000" spc="-2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nivel</a:t>
            </a:r>
            <a:r>
              <a:rPr sz="2000" spc="-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2000" spc="-2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significación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EAEAEA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12700" marR="559435">
              <a:lnSpc>
                <a:spcPts val="2390"/>
              </a:lnSpc>
              <a:spcBef>
                <a:spcPts val="151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Determinar</a:t>
            </a:r>
            <a:r>
              <a:rPr sz="2000" spc="-4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la prueba</a:t>
            </a:r>
            <a:r>
              <a:rPr sz="2000" spc="-4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a utilizar</a:t>
            </a:r>
            <a:r>
              <a:rPr sz="2000" spc="-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acuerdo</a:t>
            </a:r>
            <a:r>
              <a:rPr sz="2000" spc="-4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con</a:t>
            </a:r>
            <a:r>
              <a:rPr sz="2000" spc="-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las </a:t>
            </a:r>
            <a:r>
              <a:rPr sz="2000" spc="-54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condiciones</a:t>
            </a:r>
            <a:r>
              <a:rPr sz="2000" spc="-4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del problema.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EAEAEA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175895" indent="-159385">
              <a:lnSpc>
                <a:spcPts val="2395"/>
              </a:lnSpc>
              <a:spcBef>
                <a:spcPts val="1764"/>
              </a:spcBef>
              <a:buChar char="•"/>
              <a:tabLst>
                <a:tab pos="176530" algn="l"/>
              </a:tabLst>
            </a:pP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Obtener</a:t>
            </a:r>
            <a:r>
              <a:rPr sz="2000" spc="-3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los</a:t>
            </a:r>
            <a:r>
              <a:rPr sz="2000" spc="-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resultados</a:t>
            </a:r>
            <a:r>
              <a:rPr sz="2000" spc="-3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partir</a:t>
            </a:r>
            <a:r>
              <a:rPr sz="2000" spc="-3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los</a:t>
            </a:r>
            <a:r>
              <a:rPr sz="2000" spc="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EAEAEA"/>
                </a:solidFill>
                <a:latin typeface="Arial MT"/>
                <a:cs typeface="Arial MT"/>
              </a:rPr>
              <a:t>datos</a:t>
            </a:r>
            <a:r>
              <a:rPr sz="2000" spc="-2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muestrales</a:t>
            </a:r>
            <a:endParaRPr sz="2000">
              <a:latin typeface="Arial MT"/>
              <a:cs typeface="Arial MT"/>
            </a:endParaRPr>
          </a:p>
          <a:p>
            <a:pPr marL="17145">
              <a:lnSpc>
                <a:spcPts val="2395"/>
              </a:lnSpc>
            </a:pP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(Estadística</a:t>
            </a:r>
            <a:r>
              <a:rPr sz="2000" spc="-5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de</a:t>
            </a:r>
            <a:r>
              <a:rPr sz="2000" spc="-25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prueba,</a:t>
            </a:r>
            <a:r>
              <a:rPr sz="2000" spc="-6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p-valor)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Arial MT"/>
              <a:cs typeface="Arial MT"/>
            </a:endParaRPr>
          </a:p>
          <a:p>
            <a:pPr marL="203200" indent="-154305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2000" spc="-45" dirty="0">
                <a:solidFill>
                  <a:srgbClr val="EAEAEA"/>
                </a:solidFill>
                <a:latin typeface="Arial MT"/>
                <a:cs typeface="Arial MT"/>
              </a:rPr>
              <a:t>Tomar</a:t>
            </a:r>
            <a:r>
              <a:rPr sz="2000" spc="-6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la</a:t>
            </a:r>
            <a:r>
              <a:rPr sz="2000" spc="-20" dirty="0">
                <a:solidFill>
                  <a:srgbClr val="EAEAE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EAEAEA"/>
                </a:solidFill>
                <a:latin typeface="Arial MT"/>
                <a:cs typeface="Arial MT"/>
              </a:rPr>
              <a:t>decisión.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244</Words>
  <Application>Microsoft Office PowerPoint</Application>
  <PresentationFormat>Presentación en pantalla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MT</vt:lpstr>
      <vt:lpstr>Calibri</vt:lpstr>
      <vt:lpstr>Cambria Math</vt:lpstr>
      <vt:lpstr>Verdana</vt:lpstr>
      <vt:lpstr>Office Theme</vt:lpstr>
      <vt:lpstr> CURSO: ESTADÍSTICAS I Unidad IV: Estadística Inferencial.</vt:lpstr>
      <vt:lpstr>PRUEBAS DE HIPÓTESIS ESTADISTICAS</vt:lpstr>
      <vt:lpstr>Presentación de PowerPoint</vt:lpstr>
      <vt:lpstr>LA PRUEBA DE HIPÓTESIS</vt:lpstr>
      <vt:lpstr>Ejemplo 1:</vt:lpstr>
      <vt:lpstr>Presentación de PowerPoint</vt:lpstr>
      <vt:lpstr>PROCEDIMIENTO DE PRUEBA DE HIPÓTESIS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DETERMINACIÓN DEL TAMAÑO DE LA MUESTRA</dc:title>
  <dc:creator>Carlos Quintana</dc:creator>
  <cp:lastModifiedBy>DIEGO MIRANDA OLAVARRIA</cp:lastModifiedBy>
  <cp:revision>1</cp:revision>
  <dcterms:created xsi:type="dcterms:W3CDTF">2023-11-09T17:10:00Z</dcterms:created>
  <dcterms:modified xsi:type="dcterms:W3CDTF">2023-11-09T17:17:10Z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2023-11-09T00:00:00Z</vt:filetime>
  </property>
</Properties>
</file>