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9144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7773" y="1572005"/>
            <a:ext cx="6692900" cy="873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124968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0791FC79-3EC9-4C69-905A-C2446A4C63B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370" y="790447"/>
            <a:ext cx="81952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356486"/>
            <a:ext cx="8195259" cy="4265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3743" y="2381572"/>
            <a:ext cx="6858000" cy="1541996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3975" b="1" dirty="0"/>
              <a:t>CURSO:</a:t>
            </a:r>
            <a:br>
              <a:rPr lang="es-MX" sz="3975" b="1" dirty="0"/>
            </a:br>
            <a:r>
              <a:rPr lang="es-MX" sz="3975" b="1" dirty="0"/>
              <a:t>ESTADÍSTICAS I</a:t>
            </a:r>
            <a:br>
              <a:rPr lang="es-MX" b="1" i="1" dirty="0"/>
            </a:br>
            <a:r>
              <a:rPr lang="es-MX" sz="3000" b="1" dirty="0"/>
              <a:t>Unidad IV: Estadística Inferencial.</a:t>
            </a:r>
            <a:endParaRPr lang="en-US" sz="3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2783" y="3993999"/>
            <a:ext cx="6858000" cy="476891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 Introducción a la Estadística Inferencial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74" y="905518"/>
            <a:ext cx="2611316" cy="13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96932" y="4653421"/>
            <a:ext cx="6858000" cy="12352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>
                <a:solidFill>
                  <a:schemeClr val="bg1"/>
                </a:solidFill>
              </a:rPr>
              <a:t>Profesor: Diego Miranda Olavarría</a:t>
            </a:r>
          </a:p>
          <a:p>
            <a:r>
              <a:rPr lang="es-MX" sz="1600" b="1" i="1" dirty="0">
                <a:solidFill>
                  <a:schemeClr val="bg1"/>
                </a:solidFill>
              </a:rPr>
              <a:t>Data </a:t>
            </a:r>
            <a:r>
              <a:rPr lang="es-MX" sz="1600" b="1" i="1" dirty="0" err="1">
                <a:solidFill>
                  <a:schemeClr val="bg1"/>
                </a:solidFill>
              </a:rPr>
              <a:t>Scientist</a:t>
            </a:r>
            <a:endParaRPr lang="es-MX" sz="1600" b="1" i="1" dirty="0">
              <a:solidFill>
                <a:schemeClr val="bg1"/>
              </a:solidFill>
            </a:endParaRPr>
          </a:p>
          <a:p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4299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491" y="2113152"/>
            <a:ext cx="1766570" cy="15240"/>
          </a:xfrm>
          <a:custGeom>
            <a:avLst/>
            <a:gdLst/>
            <a:ahLst/>
            <a:cxnLst/>
            <a:rect l="l" t="t" r="r" b="b"/>
            <a:pathLst>
              <a:path w="1766570" h="15239">
                <a:moveTo>
                  <a:pt x="1766316" y="0"/>
                </a:moveTo>
                <a:lnTo>
                  <a:pt x="0" y="0"/>
                </a:lnTo>
                <a:lnTo>
                  <a:pt x="0" y="15239"/>
                </a:lnTo>
                <a:lnTo>
                  <a:pt x="1766316" y="15239"/>
                </a:lnTo>
                <a:lnTo>
                  <a:pt x="17663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31873" y="1719895"/>
            <a:ext cx="2826385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2700" spc="67" baseline="-41666" dirty="0">
                <a:solidFill>
                  <a:srgbClr val="FFFFFF"/>
                </a:solidFill>
                <a:latin typeface="Cambria Math"/>
                <a:cs typeface="Cambria Math"/>
              </a:rPr>
              <a:t>𝑅</a:t>
            </a:r>
            <a:r>
              <a:rPr sz="1950" spc="67" baseline="-29914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950" spc="405" baseline="-29914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baseline="-41666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700" spc="165" baseline="-41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baseline="-41666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sz="2700" spc="-15" baseline="-41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baseline="-41666" dirty="0">
                <a:solidFill>
                  <a:srgbClr val="FFFFFF"/>
                </a:solidFill>
                <a:latin typeface="Cambria Math"/>
                <a:cs typeface="Cambria Math"/>
              </a:rPr>
              <a:t>− </a:t>
            </a:r>
            <a:r>
              <a:rPr sz="1800" spc="-15" dirty="0">
                <a:solidFill>
                  <a:srgbClr val="FFFFFF"/>
                </a:solidFill>
                <a:latin typeface="Cambria Math"/>
                <a:cs typeface="Cambria Math"/>
              </a:rPr>
              <a:t>𝑆𝐶</a:t>
            </a:r>
            <a:r>
              <a:rPr sz="1950" spc="-22" baseline="-14957" dirty="0">
                <a:solidFill>
                  <a:srgbClr val="FFFFFF"/>
                </a:solidFill>
                <a:latin typeface="Cambria Math"/>
                <a:cs typeface="Cambria Math"/>
              </a:rPr>
              <a:t>𝐸</a:t>
            </a:r>
            <a:r>
              <a:rPr sz="1950" spc="622" baseline="-1495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/</a:t>
            </a:r>
            <a:r>
              <a:rPr sz="1800" spc="19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(𝑛</a:t>
            </a:r>
            <a:r>
              <a:rPr sz="1800" spc="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𝑘</a:t>
            </a:r>
            <a:r>
              <a:rPr sz="1800" spc="4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1)</a:t>
            </a:r>
            <a:endParaRPr sz="1800">
              <a:latin typeface="Cambria Math"/>
              <a:cs typeface="Cambria Math"/>
            </a:endParaRPr>
          </a:p>
          <a:p>
            <a:pPr marL="1035050">
              <a:lnSpc>
                <a:spcPct val="100000"/>
              </a:lnSpc>
              <a:spcBef>
                <a:spcPts val="409"/>
              </a:spcBef>
            </a:pPr>
            <a:r>
              <a:rPr sz="1800" spc="35" dirty="0">
                <a:solidFill>
                  <a:srgbClr val="FFFFFF"/>
                </a:solidFill>
                <a:latin typeface="Cambria Math"/>
                <a:cs typeface="Cambria Math"/>
              </a:rPr>
              <a:t>𝑆𝐶</a:t>
            </a:r>
            <a:r>
              <a:rPr sz="1950" spc="52" baseline="-14957" dirty="0">
                <a:solidFill>
                  <a:srgbClr val="FFFFFF"/>
                </a:solidFill>
                <a:latin typeface="Cambria Math"/>
                <a:cs typeface="Cambria Math"/>
              </a:rPr>
              <a:t>𝑇𝑂𝑇𝐴𝐿</a:t>
            </a:r>
            <a:r>
              <a:rPr sz="1800" spc="35" dirty="0">
                <a:solidFill>
                  <a:srgbClr val="FFFFFF"/>
                </a:solidFill>
                <a:latin typeface="Cambria Math"/>
                <a:cs typeface="Cambria Math"/>
              </a:rPr>
              <a:t>/</a:t>
            </a:r>
            <a:r>
              <a:rPr sz="1800" spc="18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(𝑛</a:t>
            </a:r>
            <a:r>
              <a:rPr sz="1800" spc="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− 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1)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2680" y="616458"/>
            <a:ext cx="5815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COEFICIENTE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DETERMINACIÓN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CORREGIDO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97710" y="3544011"/>
            <a:ext cx="1998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FFFFFF"/>
                </a:solidFill>
                <a:latin typeface="Cambria Math"/>
                <a:cs typeface="Cambria Math"/>
              </a:rPr>
              <a:t>𝑅</a:t>
            </a:r>
            <a:r>
              <a:rPr sz="1950" spc="67" baseline="27777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950" spc="412" baseline="2777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800" spc="9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sz="1800" spc="-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− (1</a:t>
            </a:r>
            <a:r>
              <a:rPr sz="1800" spc="-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Cambria Math"/>
                <a:cs typeface="Cambria Math"/>
              </a:rPr>
              <a:t>𝑅</a:t>
            </a:r>
            <a:r>
              <a:rPr sz="1950" spc="82" baseline="27777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FFFFFF"/>
                </a:solidFill>
                <a:latin typeface="Cambria Math"/>
                <a:cs typeface="Cambria Math"/>
              </a:rPr>
              <a:t>)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 ⋅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9135" y="3711702"/>
            <a:ext cx="1130935" cy="15240"/>
          </a:xfrm>
          <a:custGeom>
            <a:avLst/>
            <a:gdLst/>
            <a:ahLst/>
            <a:cxnLst/>
            <a:rect l="l" t="t" r="r" b="b"/>
            <a:pathLst>
              <a:path w="1130935" h="15239">
                <a:moveTo>
                  <a:pt x="1130808" y="0"/>
                </a:moveTo>
                <a:lnTo>
                  <a:pt x="0" y="0"/>
                </a:lnTo>
                <a:lnTo>
                  <a:pt x="0" y="15240"/>
                </a:lnTo>
                <a:lnTo>
                  <a:pt x="1130808" y="15240"/>
                </a:lnTo>
                <a:lnTo>
                  <a:pt x="11308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99635" y="3370579"/>
            <a:ext cx="751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(𝑛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 −</a:t>
            </a:r>
            <a:r>
              <a:rPr sz="1800" spc="-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1)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6944" y="3696411"/>
            <a:ext cx="1157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(𝑛</a:t>
            </a:r>
            <a:r>
              <a:rPr sz="1800" spc="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sz="1800" spc="-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𝑘</a:t>
            </a:r>
            <a:r>
              <a:rPr sz="1800" spc="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sz="1800" spc="-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1)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4001" y="4955870"/>
            <a:ext cx="1174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aseline="2430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spc="195" baseline="24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0,87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475613"/>
            <a:ext cx="5483225" cy="231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 MT"/>
              <a:buAutoNum type="arabicParenR"/>
              <a:tabLst>
                <a:tab pos="368935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Los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errores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tienen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distribución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normal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AutoNum type="arabicParenR"/>
            </a:pPr>
            <a:endParaRPr sz="2700">
              <a:latin typeface="Arial MT"/>
              <a:cs typeface="Arial MT"/>
            </a:endParaRPr>
          </a:p>
          <a:p>
            <a:pPr marL="561975" lvl="1" indent="-154305">
              <a:lnSpc>
                <a:spcPct val="100000"/>
              </a:lnSpc>
              <a:spcBef>
                <a:spcPts val="2430"/>
              </a:spcBef>
              <a:buChar char="-"/>
              <a:tabLst>
                <a:tab pos="56261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Gráfico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 probabilidad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normal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Arial MT"/>
              <a:buChar char="-"/>
            </a:pP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 MT"/>
              <a:buChar char="-"/>
            </a:pPr>
            <a:endParaRPr sz="2000">
              <a:latin typeface="Arial MT"/>
              <a:cs typeface="Arial MT"/>
            </a:endParaRPr>
          </a:p>
          <a:p>
            <a:pPr marL="544830" lvl="1" indent="-154940">
              <a:lnSpc>
                <a:spcPct val="100000"/>
              </a:lnSpc>
              <a:buChar char="-"/>
              <a:tabLst>
                <a:tab pos="54546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Histograma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frecuencias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residuos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8452" y="385317"/>
            <a:ext cx="5012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9145" algn="l"/>
                <a:tab pos="2602230" algn="l"/>
                <a:tab pos="3304540" algn="l"/>
              </a:tabLst>
            </a:pPr>
            <a:r>
              <a:rPr sz="2800" spc="-35" dirty="0">
                <a:latin typeface="Calibri"/>
                <a:cs typeface="Calibri"/>
              </a:rPr>
              <a:t>EVALUACIÓN	</a:t>
            </a:r>
            <a:r>
              <a:rPr sz="2800" spc="-5" dirty="0">
                <a:latin typeface="Calibri"/>
                <a:cs typeface="Calibri"/>
              </a:rPr>
              <a:t>DE	</a:t>
            </a:r>
            <a:r>
              <a:rPr sz="2800" spc="-25" dirty="0">
                <a:latin typeface="Calibri"/>
                <a:cs typeface="Calibri"/>
              </a:rPr>
              <a:t>LOS	</a:t>
            </a:r>
            <a:r>
              <a:rPr sz="2800" spc="-20" dirty="0">
                <a:latin typeface="Calibri"/>
                <a:cs typeface="Calibri"/>
              </a:rPr>
              <a:t>SUPUESTOS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560" y="4583684"/>
            <a:ext cx="4909820" cy="117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Prueba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Shapiro-Wilks</a:t>
            </a:r>
            <a:endParaRPr sz="20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805"/>
              </a:spcBef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50" spc="7" baseline="-21367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950" spc="232" baseline="-2136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errores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tienen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distribución normal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50" spc="7" baseline="-21367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50" spc="232" baseline="-2136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4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errores</a:t>
            </a:r>
            <a:r>
              <a:rPr sz="2000" spc="4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tienen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distribución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normal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2)</a:t>
            </a:r>
            <a:r>
              <a:rPr spc="5" dirty="0"/>
              <a:t> </a:t>
            </a:r>
            <a:r>
              <a:rPr spc="-10" dirty="0"/>
              <a:t>La</a:t>
            </a:r>
            <a:r>
              <a:rPr spc="5" dirty="0"/>
              <a:t> </a:t>
            </a:r>
            <a:r>
              <a:rPr spc="-5" dirty="0"/>
              <a:t>varianza</a:t>
            </a:r>
            <a:r>
              <a:rPr spc="2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los</a:t>
            </a:r>
            <a:r>
              <a:rPr spc="20" dirty="0"/>
              <a:t> </a:t>
            </a:r>
            <a:r>
              <a:rPr spc="-5" dirty="0"/>
              <a:t>errores es</a:t>
            </a:r>
            <a:r>
              <a:rPr spc="5" dirty="0"/>
              <a:t> </a:t>
            </a:r>
            <a:r>
              <a:rPr spc="-5" dirty="0"/>
              <a:t>igual</a:t>
            </a:r>
            <a:r>
              <a:rPr spc="30" dirty="0"/>
              <a:t> </a:t>
            </a:r>
            <a:r>
              <a:rPr spc="-5" dirty="0"/>
              <a:t>para</a:t>
            </a:r>
            <a:r>
              <a:rPr spc="5" dirty="0"/>
              <a:t> </a:t>
            </a:r>
            <a:r>
              <a:rPr spc="-5" dirty="0"/>
              <a:t>cada</a:t>
            </a:r>
            <a:r>
              <a:rPr spc="20" dirty="0"/>
              <a:t> </a:t>
            </a:r>
            <a:r>
              <a:rPr spc="-5" dirty="0"/>
              <a:t>valor</a:t>
            </a:r>
            <a:r>
              <a:rPr spc="10" dirty="0"/>
              <a:t> </a:t>
            </a:r>
            <a:r>
              <a:rPr dirty="0"/>
              <a:t>X </a:t>
            </a:r>
            <a:r>
              <a:rPr spc="-650" dirty="0"/>
              <a:t> </a:t>
            </a:r>
            <a:r>
              <a:rPr spc="-5" dirty="0"/>
              <a:t>(Homocedasticidad)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216" y="2101976"/>
            <a:ext cx="1945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Examen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gráfico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902" y="3382771"/>
            <a:ext cx="4448810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Prueba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Breush-Pagan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205740">
              <a:lnSpc>
                <a:spcPct val="100000"/>
              </a:lnSpc>
              <a:spcBef>
                <a:spcPts val="1930"/>
              </a:spcBef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50" spc="7" baseline="-21367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950" spc="232" baseline="-2136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errores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tienen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igual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varianza</a:t>
            </a:r>
            <a:endParaRPr sz="200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50" spc="7" baseline="-21367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50" spc="225" baseline="-2136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errores</a:t>
            </a:r>
            <a:r>
              <a:rPr sz="2000" spc="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tienen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igual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varianza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404" y="790447"/>
            <a:ext cx="8111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3)</a:t>
            </a:r>
            <a:r>
              <a:rPr spc="10" dirty="0"/>
              <a:t> </a:t>
            </a:r>
            <a:r>
              <a:rPr spc="-5" dirty="0"/>
              <a:t>Los</a:t>
            </a:r>
            <a:r>
              <a:rPr spc="10" dirty="0"/>
              <a:t> </a:t>
            </a:r>
            <a:r>
              <a:rPr dirty="0"/>
              <a:t>errores</a:t>
            </a:r>
            <a:r>
              <a:rPr spc="10" dirty="0"/>
              <a:t> </a:t>
            </a:r>
            <a:r>
              <a:rPr spc="-5" dirty="0"/>
              <a:t>son</a:t>
            </a:r>
            <a:r>
              <a:rPr spc="10" dirty="0"/>
              <a:t> </a:t>
            </a:r>
            <a:r>
              <a:rPr spc="-5" dirty="0"/>
              <a:t>independientes</a:t>
            </a:r>
            <a:r>
              <a:rPr spc="55" dirty="0"/>
              <a:t> </a:t>
            </a:r>
            <a:r>
              <a:rPr spc="-5" dirty="0"/>
              <a:t>(no</a:t>
            </a:r>
            <a:r>
              <a:rPr spc="25" dirty="0"/>
              <a:t> </a:t>
            </a:r>
            <a:r>
              <a:rPr spc="-5" dirty="0"/>
              <a:t>autocorrelacionados)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610" y="1870710"/>
            <a:ext cx="1945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Examen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gráfico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910" y="3239262"/>
            <a:ext cx="5324475" cy="141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Prueba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Durbin-Watson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Arial MT"/>
              <a:cs typeface="Arial MT"/>
            </a:endParaRPr>
          </a:p>
          <a:p>
            <a:pPr marL="27686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50" spc="7" baseline="-21367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950" spc="232" baseline="-2136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errores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tienen no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están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correlacionados</a:t>
            </a:r>
            <a:endParaRPr sz="2000">
              <a:latin typeface="Calibri"/>
              <a:cs typeface="Calibri"/>
            </a:endParaRPr>
          </a:p>
          <a:p>
            <a:pPr marL="27686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50" spc="7" baseline="-21367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50" spc="232" baseline="-2136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errores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están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correlacionados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682" y="430148"/>
            <a:ext cx="653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</a:t>
            </a:r>
            <a:r>
              <a:rPr spc="10" dirty="0"/>
              <a:t> </a:t>
            </a:r>
            <a:r>
              <a:rPr spc="-5" dirty="0"/>
              <a:t>multicolinealidad</a:t>
            </a:r>
            <a:r>
              <a:rPr spc="70" dirty="0"/>
              <a:t> </a:t>
            </a:r>
            <a:r>
              <a:rPr spc="-5" dirty="0"/>
              <a:t>en</a:t>
            </a:r>
            <a:r>
              <a:rPr spc="10" dirty="0"/>
              <a:t> </a:t>
            </a:r>
            <a:r>
              <a:rPr spc="-5" dirty="0"/>
              <a:t>Regresión</a:t>
            </a:r>
            <a:r>
              <a:rPr spc="35" dirty="0"/>
              <a:t> </a:t>
            </a:r>
            <a:r>
              <a:rPr spc="-5" dirty="0"/>
              <a:t>lineal</a:t>
            </a:r>
            <a:r>
              <a:rPr spc="30" dirty="0"/>
              <a:t> </a:t>
            </a:r>
            <a:r>
              <a:rPr spc="-5" dirty="0"/>
              <a:t>múltiple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471" y="1589658"/>
            <a:ext cx="7941309" cy="401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Este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problema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surge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cuando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variables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independientes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está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relacionada linealmente con una o más de las otras variables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independientes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 MT"/>
              <a:cs typeface="Arial MT"/>
            </a:endParaRPr>
          </a:p>
          <a:p>
            <a:pPr marL="238125" indent="-154305">
              <a:lnSpc>
                <a:spcPct val="100000"/>
              </a:lnSpc>
              <a:buChar char="-"/>
              <a:tabLst>
                <a:tab pos="23876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Existe incapacidad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separar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efectos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individuales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endParaRPr sz="2000">
              <a:latin typeface="Arial MT"/>
              <a:cs typeface="Arial MT"/>
            </a:endParaRPr>
          </a:p>
          <a:p>
            <a:pPr marL="8445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variable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independiente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sobre</a:t>
            </a:r>
            <a:r>
              <a:rPr sz="2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238125" indent="-154305">
              <a:lnSpc>
                <a:spcPct val="100000"/>
              </a:lnSpc>
              <a:spcBef>
                <a:spcPts val="1400"/>
              </a:spcBef>
              <a:buChar char="-"/>
              <a:tabLst>
                <a:tab pos="23876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Hay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incremento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 varianza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coeficientes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regresión</a:t>
            </a:r>
            <a:endParaRPr sz="2000">
              <a:latin typeface="Arial MT"/>
              <a:cs typeface="Arial MT"/>
            </a:endParaRPr>
          </a:p>
          <a:p>
            <a:pPr marL="8445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estimados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Resulta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muy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difícil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establecer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 significancia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estadística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coeficientes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regresión.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74294"/>
            <a:ext cx="4465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Detección</a:t>
            </a:r>
            <a:r>
              <a:rPr spc="1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la</a:t>
            </a:r>
            <a:r>
              <a:rPr dirty="0"/>
              <a:t> </a:t>
            </a:r>
            <a:r>
              <a:rPr spc="-5" dirty="0"/>
              <a:t>multicolinealidad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372" y="1654556"/>
            <a:ext cx="7079615" cy="1910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" marR="1102995">
              <a:lnSpc>
                <a:spcPct val="100000"/>
              </a:lnSpc>
              <a:spcBef>
                <a:spcPts val="105"/>
              </a:spcBef>
              <a:buChar char="-"/>
              <a:tabLst>
                <a:tab pos="2032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Obtener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matiz de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correlaciones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variables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independientes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-"/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-"/>
            </a:pPr>
            <a:endParaRPr sz="2300">
              <a:latin typeface="Arial MT"/>
              <a:cs typeface="Arial MT"/>
            </a:endParaRPr>
          </a:p>
          <a:p>
            <a:pPr marL="166370" indent="-154305">
              <a:lnSpc>
                <a:spcPct val="100000"/>
              </a:lnSpc>
              <a:buChar char="-"/>
              <a:tabLst>
                <a:tab pos="167005" algn="l"/>
                <a:tab pos="324231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Comparar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los</a:t>
            </a:r>
            <a:r>
              <a:rPr sz="2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coeficientes	de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determinación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entre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variable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74815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dependiente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y	cada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variables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independientes.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372" y="4344670"/>
            <a:ext cx="70942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Si el coeficiente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determinación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alto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pero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ninguno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las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variables independientes resulta significativa, hay indicios de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colinealidad.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717880"/>
            <a:ext cx="4584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Corrección</a:t>
            </a:r>
            <a:r>
              <a:rPr spc="15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la</a:t>
            </a:r>
            <a:r>
              <a:rPr spc="15" dirty="0"/>
              <a:t> </a:t>
            </a:r>
            <a:r>
              <a:rPr spc="-5" dirty="0"/>
              <a:t>multicolinealidad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339" y="1726819"/>
            <a:ext cx="7715884" cy="2148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Char char="-"/>
              <a:tabLst>
                <a:tab pos="16700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Excluir una de las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variables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independientes relacionada intentando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conservar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que,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juicio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investigador,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está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influyendo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realmente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 variable respuesta.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-"/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2700" marR="434975">
              <a:lnSpc>
                <a:spcPct val="100000"/>
              </a:lnSpc>
              <a:buChar char="-"/>
              <a:tabLst>
                <a:tab pos="16700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Combinar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las variables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independientes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colineales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única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variable,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aunque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el riesgo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perder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interpretación.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494" y="366725"/>
            <a:ext cx="4810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libri"/>
                <a:cs typeface="Calibri"/>
              </a:rPr>
              <a:t>MÉTODO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SELECCIÓN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356486"/>
            <a:ext cx="8150859" cy="426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SELECCIÓN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HACIA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ADELANTE.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Calibri"/>
              <a:cs typeface="Calibri"/>
            </a:endParaRPr>
          </a:p>
          <a:p>
            <a:pPr marL="401955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 basa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 el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concepto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que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cada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paso se debe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introducir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una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independiente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(la más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significativa)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hasta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encontrar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una ecuación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regresión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satisfactoria.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SELECCIÓN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HACIA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ATRÁS.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Calibri"/>
              <a:cs typeface="Calibri"/>
            </a:endParaRPr>
          </a:p>
          <a:p>
            <a:pPr marL="475615" marR="7124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comienza con todas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variables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independientes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 en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etapa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elimina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menos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significativa.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803" y="393191"/>
            <a:ext cx="5389626" cy="896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8452" y="484124"/>
            <a:ext cx="4887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REGRESIÓN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LINEAL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MÚLTIPLE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768" y="1860042"/>
            <a:ext cx="6071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039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Y=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775" spc="345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775" spc="352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775" spc="330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775" spc="330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775" spc="330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775" spc="352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+.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	.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75" spc="307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75" spc="292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2800" spc="-5" dirty="0">
                <a:solidFill>
                  <a:srgbClr val="FFFFFF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517" y="3515690"/>
            <a:ext cx="58343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28955" algn="l"/>
              </a:tabLst>
            </a:pPr>
            <a:r>
              <a:rPr sz="2800" spc="5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spc="7" baseline="-21021" dirty="0">
                <a:solidFill>
                  <a:srgbClr val="FFFFFF"/>
                </a:solidFill>
                <a:latin typeface="Calibri"/>
                <a:cs typeface="Calibri"/>
              </a:rPr>
              <a:t>0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intercepto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61645" algn="l"/>
              </a:tabLst>
            </a:pP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i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i-ésimo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coeficiente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regresión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530225" algn="l"/>
              </a:tabLst>
            </a:pPr>
            <a:r>
              <a:rPr sz="2800" spc="-5" dirty="0">
                <a:solidFill>
                  <a:srgbClr val="FFFFFF"/>
                </a:solidFill>
                <a:latin typeface="Symbol"/>
                <a:cs typeface="Symbol"/>
              </a:rPr>
              <a:t>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aleatorio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6637" y="1046225"/>
          <a:ext cx="5829300" cy="3531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0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920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Hogar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Nº</a:t>
                      </a:r>
                      <a:r>
                        <a:rPr sz="16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integrantes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ts val="192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grupo</a:t>
                      </a:r>
                      <a:r>
                        <a:rPr sz="16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familiar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Edad</a:t>
                      </a:r>
                      <a:r>
                        <a:rPr sz="16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jefe(a)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0160">
                        <a:lnSpc>
                          <a:spcPts val="192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hogar</a:t>
                      </a:r>
                      <a:r>
                        <a:rPr sz="16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(años)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110489">
                        <a:lnSpc>
                          <a:spcPts val="1920"/>
                        </a:lnSpc>
                        <a:spcBef>
                          <a:spcPts val="45"/>
                        </a:spcBef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Gastos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en 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alimentación.(miles</a:t>
                      </a:r>
                      <a:r>
                        <a:rPr sz="16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0160">
                        <a:lnSpc>
                          <a:spcPts val="1864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pesos)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130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91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190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175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92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170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180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492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175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170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492"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775208"/>
            <a:ext cx="5045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ESTIMACIÓN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PARÁMETROS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39" y="2287650"/>
            <a:ext cx="5537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39864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Y=b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775" spc="345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775" spc="345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775" spc="352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775" spc="345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775" spc="359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775" spc="330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+.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	.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75" spc="307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3762883"/>
            <a:ext cx="75114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bi: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Cambio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promedio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variar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Xi en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unidad,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manteniendo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constantes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demás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variables.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270" y="2434844"/>
            <a:ext cx="7895590" cy="17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spc="179" baseline="24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0,90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50800" marR="17780">
              <a:lnSpc>
                <a:spcPct val="100400"/>
              </a:lnSpc>
              <a:spcBef>
                <a:spcPts val="19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Estimar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gasto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promedio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mensual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alimentación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hogares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tienen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4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integrantes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cuyo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jefe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hogar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tiene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años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867" y="870584"/>
            <a:ext cx="6449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Gasto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alim.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69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18,569∙Nº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I.G.F.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5" dirty="0">
                <a:latin typeface="Calibri"/>
                <a:cs typeface="Calibri"/>
              </a:rPr>
              <a:t> 1,3</a:t>
            </a:r>
            <a:r>
              <a:rPr sz="1950" b="1" spc="7" baseline="25641" dirty="0">
                <a:latin typeface="Calibri"/>
                <a:cs typeface="Calibri"/>
              </a:rPr>
              <a:t>.</a:t>
            </a:r>
            <a:r>
              <a:rPr sz="1950" b="1" spc="202" baseline="25641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Edad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J. </a:t>
            </a:r>
            <a:r>
              <a:rPr sz="2000" spc="-5" dirty="0">
                <a:latin typeface="Calibri"/>
                <a:cs typeface="Calibri"/>
              </a:rPr>
              <a:t>H.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620268"/>
            <a:ext cx="2088514" cy="217170"/>
          </a:xfrm>
          <a:custGeom>
            <a:avLst/>
            <a:gdLst/>
            <a:ahLst/>
            <a:cxnLst/>
            <a:rect l="l" t="t" r="r" b="b"/>
            <a:pathLst>
              <a:path w="2088514" h="217169">
                <a:moveTo>
                  <a:pt x="0" y="216662"/>
                </a:moveTo>
                <a:lnTo>
                  <a:pt x="1224153" y="0"/>
                </a:lnTo>
              </a:path>
              <a:path w="2088514" h="217169">
                <a:moveTo>
                  <a:pt x="1223772" y="0"/>
                </a:moveTo>
                <a:lnTo>
                  <a:pt x="2088007" y="21602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370" y="5335625"/>
            <a:ext cx="4878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Gasto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promedio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men.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alim.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188.776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pesos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276" y="5012435"/>
            <a:ext cx="2376170" cy="217170"/>
          </a:xfrm>
          <a:custGeom>
            <a:avLst/>
            <a:gdLst/>
            <a:ahLst/>
            <a:cxnLst/>
            <a:rect l="l" t="t" r="r" b="b"/>
            <a:pathLst>
              <a:path w="2376170" h="217170">
                <a:moveTo>
                  <a:pt x="0" y="216662"/>
                </a:moveTo>
                <a:lnTo>
                  <a:pt x="1224153" y="0"/>
                </a:lnTo>
              </a:path>
              <a:path w="2376170" h="217170">
                <a:moveTo>
                  <a:pt x="1223772" y="0"/>
                </a:moveTo>
                <a:lnTo>
                  <a:pt x="2375916" y="216026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563626"/>
            <a:ext cx="5633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INFERENCIA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EN </a:t>
            </a:r>
            <a:r>
              <a:rPr spc="-10" dirty="0">
                <a:latin typeface="Calibri"/>
                <a:cs typeface="Calibri"/>
              </a:rPr>
              <a:t>REGRESIÓN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LINEAL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MÚLTIPLE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570" y="1654556"/>
            <a:ext cx="8251825" cy="3418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55880">
              <a:lnSpc>
                <a:spcPct val="100000"/>
              </a:lnSpc>
              <a:spcBef>
                <a:spcPts val="105"/>
              </a:spcBef>
              <a:tabLst>
                <a:tab pos="1617980" algn="l"/>
                <a:tab pos="1847850" algn="l"/>
                <a:tab pos="2332990" algn="l"/>
                <a:tab pos="3296285" algn="l"/>
                <a:tab pos="3865879" algn="l"/>
                <a:tab pos="5043170" algn="l"/>
                <a:tab pos="6304915" algn="l"/>
                <a:tab pos="674687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SUPUES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	:	los	err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	son	v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ria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les	aleat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rias	no	o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serv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ble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,  independientes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distribuidas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Normalmente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media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0 y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varianza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Symbol"/>
                <a:cs typeface="Symbol"/>
              </a:rPr>
              <a:t></a:t>
            </a:r>
            <a:r>
              <a:rPr sz="1950" spc="15" baseline="25641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950" baseline="25641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08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PRUEBAS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HIPÓTESIS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SOBRE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SIGNIFICANCIA</a:t>
            </a:r>
            <a:r>
              <a:rPr sz="1800" spc="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GLOBAL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MODELO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tabLst>
                <a:tab pos="641985" algn="l"/>
                <a:tab pos="2463800" algn="l"/>
                <a:tab pos="267716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7" baseline="-20833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400" spc="254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	</a:t>
            </a:r>
            <a:r>
              <a:rPr sz="2400" spc="-5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400" spc="-7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spc="262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400" spc="-7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spc="262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400" spc="-7" baseline="-20833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400" spc="240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=.	.	.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400" spc="-7" baseline="-20833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spc="232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880"/>
              </a:spcBef>
              <a:tabLst>
                <a:tab pos="641985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7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spc="254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	Al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menos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47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distinto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74039" y="3851528"/>
          <a:ext cx="6509384" cy="196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0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ts val="164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Modelo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8105" marR="70485" indent="60960">
                        <a:lnSpc>
                          <a:spcPct val="114999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Suma de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cuadrad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1120" marR="62230" indent="168910">
                        <a:lnSpc>
                          <a:spcPct val="114999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Media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cuadrá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ica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34620">
                        <a:lnSpc>
                          <a:spcPts val="164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P-valor.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4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Regresión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650"/>
                        </a:lnSpc>
                        <a:spcBef>
                          <a:spcPts val="7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9703,952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650"/>
                        </a:lnSpc>
                        <a:spcBef>
                          <a:spcPts val="7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650"/>
                        </a:lnSpc>
                        <a:spcBef>
                          <a:spcPts val="7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4851,976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35,268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,000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Residual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51435" algn="r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1100,593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52069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52069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137,574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35" dirty="0">
                          <a:latin typeface="Arial MT"/>
                          <a:cs typeface="Arial MT"/>
                        </a:rPr>
                        <a:t>Total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10804,545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706" y="1213484"/>
            <a:ext cx="1903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03885" algn="l"/>
              </a:tabLst>
            </a:pPr>
            <a:r>
              <a:rPr spc="-5" dirty="0">
                <a:latin typeface="Calibri"/>
                <a:cs typeface="Calibri"/>
              </a:rPr>
              <a:t>H</a:t>
            </a:r>
            <a:r>
              <a:rPr sz="2400" spc="-7" baseline="-20833" dirty="0">
                <a:latin typeface="Calibri"/>
                <a:cs typeface="Calibri"/>
              </a:rPr>
              <a:t>0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	</a:t>
            </a:r>
            <a:r>
              <a:rPr sz="2400" spc="-5" dirty="0">
                <a:latin typeface="Symbol"/>
                <a:cs typeface="Symbol"/>
              </a:rPr>
              <a:t></a:t>
            </a:r>
            <a:r>
              <a:rPr sz="2400" spc="-7" baseline="-20833" dirty="0">
                <a:latin typeface="Calibri"/>
                <a:cs typeface="Calibri"/>
              </a:rPr>
              <a:t>1</a:t>
            </a:r>
            <a:r>
              <a:rPr sz="2400" spc="22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Symbol"/>
                <a:cs typeface="Symbol"/>
              </a:rPr>
              <a:t></a:t>
            </a:r>
            <a:r>
              <a:rPr sz="2400" spc="-7" baseline="-20833" dirty="0">
                <a:latin typeface="Calibri"/>
                <a:cs typeface="Calibri"/>
              </a:rPr>
              <a:t>2</a:t>
            </a:r>
            <a:r>
              <a:rPr sz="2400" spc="240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006" y="1945004"/>
            <a:ext cx="442087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16585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7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spc="254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	Al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menos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400" spc="-7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47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distinto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ANDEVA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19" y="477139"/>
            <a:ext cx="167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ejemplo: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719404"/>
            <a:ext cx="7734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PRUEBAS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 HIPÓTESIS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SOBRE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LOS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COEFICIENTES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REGRESIÓN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3340"/>
              </a:lnSpc>
              <a:spcBef>
                <a:spcPts val="95"/>
              </a:spcBef>
              <a:tabLst>
                <a:tab pos="706120" algn="l"/>
              </a:tabLst>
            </a:pPr>
            <a:r>
              <a:rPr sz="2800" dirty="0"/>
              <a:t>H</a:t>
            </a:r>
            <a:r>
              <a:rPr sz="2775" baseline="-21021" dirty="0"/>
              <a:t>0</a:t>
            </a:r>
            <a:r>
              <a:rPr sz="2775" spc="345" baseline="-21021" dirty="0"/>
              <a:t> </a:t>
            </a:r>
            <a:r>
              <a:rPr sz="2800" spc="-5" dirty="0"/>
              <a:t>:	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775" baseline="-21021" dirty="0"/>
              <a:t>i</a:t>
            </a:r>
            <a:r>
              <a:rPr sz="2775" spc="330" baseline="-21021" dirty="0"/>
              <a:t> </a:t>
            </a:r>
            <a:r>
              <a:rPr sz="2800" spc="-5" dirty="0"/>
              <a:t>=</a:t>
            </a:r>
            <a:r>
              <a:rPr sz="2800" spc="10" dirty="0"/>
              <a:t> </a:t>
            </a:r>
            <a:r>
              <a:rPr sz="2800" spc="-5" dirty="0"/>
              <a:t>0</a:t>
            </a:r>
            <a:r>
              <a:rPr sz="2800" spc="15" dirty="0"/>
              <a:t> </a:t>
            </a:r>
            <a:r>
              <a:rPr sz="2800" spc="-5" dirty="0"/>
              <a:t>(</a:t>
            </a:r>
            <a:r>
              <a:rPr sz="2000" spc="-5" dirty="0"/>
              <a:t>La</a:t>
            </a:r>
            <a:r>
              <a:rPr sz="2000" dirty="0"/>
              <a:t> </a:t>
            </a:r>
            <a:r>
              <a:rPr sz="2000" spc="-5" dirty="0"/>
              <a:t>variable</a:t>
            </a:r>
            <a:r>
              <a:rPr sz="2000" spc="5" dirty="0"/>
              <a:t> </a:t>
            </a:r>
            <a:r>
              <a:rPr sz="2000" dirty="0"/>
              <a:t>X</a:t>
            </a:r>
            <a:r>
              <a:rPr sz="1950" baseline="-21367" dirty="0"/>
              <a:t>i</a:t>
            </a:r>
            <a:r>
              <a:rPr sz="1950" spc="217" baseline="-21367" dirty="0"/>
              <a:t> </a:t>
            </a:r>
            <a:r>
              <a:rPr sz="2000" dirty="0"/>
              <a:t>no</a:t>
            </a:r>
            <a:r>
              <a:rPr sz="2000" spc="-5" dirty="0"/>
              <a:t> es</a:t>
            </a:r>
            <a:r>
              <a:rPr sz="2000" spc="5" dirty="0"/>
              <a:t> </a:t>
            </a:r>
            <a:r>
              <a:rPr sz="2000" spc="-10" dirty="0"/>
              <a:t>significativa</a:t>
            </a:r>
            <a:r>
              <a:rPr sz="2000" spc="15" dirty="0"/>
              <a:t> </a:t>
            </a:r>
            <a:r>
              <a:rPr sz="2000" spc="-15" dirty="0"/>
              <a:t>para</a:t>
            </a:r>
            <a:r>
              <a:rPr sz="2000" spc="10" dirty="0"/>
              <a:t> </a:t>
            </a:r>
            <a:r>
              <a:rPr sz="2000" spc="-10" dirty="0"/>
              <a:t>explicar</a:t>
            </a:r>
            <a:r>
              <a:rPr sz="2000" spc="5" dirty="0"/>
              <a:t> </a:t>
            </a:r>
            <a:r>
              <a:rPr sz="2000" dirty="0"/>
              <a:t>a</a:t>
            </a:r>
            <a:r>
              <a:rPr sz="2000" spc="5" dirty="0"/>
              <a:t> </a:t>
            </a:r>
            <a:r>
              <a:rPr sz="2000" spc="-5" dirty="0"/>
              <a:t>la</a:t>
            </a:r>
            <a:endParaRPr sz="2000">
              <a:latin typeface="Symbol"/>
              <a:cs typeface="Symbol"/>
            </a:endParaRPr>
          </a:p>
          <a:p>
            <a:pPr marL="1854200">
              <a:lnSpc>
                <a:spcPts val="3340"/>
              </a:lnSpc>
            </a:pPr>
            <a:r>
              <a:rPr spc="-5" dirty="0"/>
              <a:t>variable</a:t>
            </a:r>
            <a:r>
              <a:rPr spc="-25" dirty="0"/>
              <a:t> </a:t>
            </a:r>
            <a:r>
              <a:rPr spc="-5" dirty="0"/>
              <a:t>Y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77773" y="2425699"/>
            <a:ext cx="6370320" cy="8737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39800" marR="17780" indent="-915035">
              <a:lnSpc>
                <a:spcPts val="3320"/>
              </a:lnSpc>
              <a:spcBef>
                <a:spcPts val="240"/>
              </a:spcBef>
              <a:tabLst>
                <a:tab pos="70612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775" spc="345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:	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75" spc="330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≠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X</a:t>
            </a:r>
            <a:r>
              <a:rPr sz="1950" baseline="-21367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50" spc="217" baseline="-2136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significativa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explicar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6148" y="4067555"/>
          <a:ext cx="7799705" cy="245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7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5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Modelo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Coeficientes</a:t>
                      </a:r>
                      <a:r>
                        <a:rPr sz="12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no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21005">
                        <a:lnSpc>
                          <a:spcPts val="1395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estandarizados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Coeficientes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395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estandarizados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Sig.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típ.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Beta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63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(Constante)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69,037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14,754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4,679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,002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Nº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integrantes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grupo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familiar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07314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5016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18,569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5143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4,703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5143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,660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5080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3,948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5080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,004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74930">
                        <a:lnSpc>
                          <a:spcPct val="114999"/>
                        </a:lnSpc>
                        <a:spcBef>
                          <a:spcPts val="50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Edad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jefe(a)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hogar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51435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1,296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50800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,619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51435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,350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50800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2,095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50800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,070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204" y="208026"/>
            <a:ext cx="8101330" cy="12426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 marR="30480">
              <a:lnSpc>
                <a:spcPts val="2380"/>
              </a:lnSpc>
              <a:spcBef>
                <a:spcPts val="200"/>
              </a:spcBef>
            </a:pPr>
            <a:r>
              <a:rPr sz="2000" spc="5" dirty="0">
                <a:latin typeface="Calibri"/>
                <a:cs typeface="Calibri"/>
              </a:rPr>
              <a:t>H</a:t>
            </a:r>
            <a:r>
              <a:rPr sz="1950" spc="7" baseline="-21367" dirty="0">
                <a:latin typeface="Calibri"/>
                <a:cs typeface="Calibri"/>
              </a:rPr>
              <a:t>0</a:t>
            </a:r>
            <a:r>
              <a:rPr sz="1950" spc="15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5" dirty="0">
                <a:latin typeface="Symbol"/>
                <a:cs typeface="Symbol"/>
              </a:rPr>
              <a:t></a:t>
            </a:r>
            <a:r>
              <a:rPr sz="1950" spc="7" baseline="-21367" dirty="0">
                <a:latin typeface="Calibri"/>
                <a:cs typeface="Calibri"/>
              </a:rPr>
              <a:t>1</a:t>
            </a:r>
            <a:r>
              <a:rPr sz="1950" spc="15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 </a:t>
            </a:r>
            <a:r>
              <a:rPr sz="2000" spc="-5" dirty="0">
                <a:latin typeface="Calibri"/>
                <a:cs typeface="Calibri"/>
              </a:rPr>
              <a:t>(La variable </a:t>
            </a:r>
            <a:r>
              <a:rPr sz="2000" dirty="0">
                <a:latin typeface="Calibri"/>
                <a:cs typeface="Calibri"/>
              </a:rPr>
              <a:t>Nº de </a:t>
            </a:r>
            <a:r>
              <a:rPr sz="2000" spc="-15" dirty="0">
                <a:latin typeface="Calibri"/>
                <a:cs typeface="Calibri"/>
              </a:rPr>
              <a:t>integrantes </a:t>
            </a:r>
            <a:r>
              <a:rPr sz="2000" spc="-5" dirty="0">
                <a:latin typeface="Calibri"/>
                <a:cs typeface="Calibri"/>
              </a:rPr>
              <a:t>del </a:t>
            </a:r>
            <a:r>
              <a:rPr sz="2000" dirty="0">
                <a:latin typeface="Calibri"/>
                <a:cs typeface="Calibri"/>
              </a:rPr>
              <a:t>grupo </a:t>
            </a:r>
            <a:r>
              <a:rPr sz="2000" spc="-5" dirty="0">
                <a:latin typeface="Calibri"/>
                <a:cs typeface="Calibri"/>
              </a:rPr>
              <a:t>familiar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 es </a:t>
            </a:r>
            <a:r>
              <a:rPr sz="2000" spc="-10" dirty="0">
                <a:latin typeface="Calibri"/>
                <a:cs typeface="Calibri"/>
              </a:rPr>
              <a:t>significativa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-10" dirty="0">
                <a:latin typeface="Calibri"/>
                <a:cs typeface="Calibri"/>
              </a:rPr>
              <a:t> explicar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gasto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promedio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mensual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 alimentación)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ts val="2380"/>
              </a:lnSpc>
              <a:spcBef>
                <a:spcPts val="40"/>
              </a:spcBef>
              <a:tabLst>
                <a:tab pos="612140" algn="l"/>
              </a:tabLst>
            </a:pPr>
            <a:r>
              <a:rPr sz="2000" spc="5" dirty="0">
                <a:latin typeface="Calibri"/>
                <a:cs typeface="Calibri"/>
              </a:rPr>
              <a:t>H</a:t>
            </a:r>
            <a:r>
              <a:rPr sz="1950" spc="7" baseline="-21367" dirty="0">
                <a:latin typeface="Calibri"/>
                <a:cs typeface="Calibri"/>
              </a:rPr>
              <a:t>1 </a:t>
            </a:r>
            <a:r>
              <a:rPr sz="1950" spc="127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	</a:t>
            </a:r>
            <a:r>
              <a:rPr sz="2000" dirty="0">
                <a:latin typeface="Symbol"/>
                <a:cs typeface="Symbol"/>
              </a:rPr>
              <a:t></a:t>
            </a:r>
            <a:r>
              <a:rPr sz="1950" baseline="-21367" dirty="0">
                <a:latin typeface="Calibri"/>
                <a:cs typeface="Calibri"/>
              </a:rPr>
              <a:t>i</a:t>
            </a:r>
            <a:r>
              <a:rPr sz="1950" spc="150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≠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(La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Nº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integrantes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grupo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familiar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significativa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-10" dirty="0">
                <a:latin typeface="Calibri"/>
                <a:cs typeface="Calibri"/>
              </a:rPr>
              <a:t> explicar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gasto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promedio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mensual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 alimentación)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719" y="1736598"/>
            <a:ext cx="8127365" cy="205358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0800" marR="43180">
              <a:lnSpc>
                <a:spcPts val="2380"/>
              </a:lnSpc>
              <a:spcBef>
                <a:spcPts val="200"/>
              </a:spcBef>
              <a:tabLst>
                <a:tab pos="646430" algn="l"/>
                <a:tab pos="5629275" algn="l"/>
              </a:tabLst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50" spc="7" baseline="-21367" dirty="0">
                <a:solidFill>
                  <a:srgbClr val="FFFFFF"/>
                </a:solidFill>
                <a:latin typeface="Calibri"/>
                <a:cs typeface="Calibri"/>
              </a:rPr>
              <a:t>0 </a:t>
            </a:r>
            <a:r>
              <a:rPr sz="1950" spc="217" baseline="-2136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	</a:t>
            </a:r>
            <a:r>
              <a:rPr sz="2000" spc="5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1950" spc="7" baseline="-21367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950" spc="209" baseline="-2136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0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(La</a:t>
            </a:r>
            <a:r>
              <a:rPr sz="20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0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Edad</a:t>
            </a:r>
            <a:r>
              <a:rPr sz="20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0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jefe(a)</a:t>
            </a:r>
            <a:r>
              <a:rPr sz="20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hogar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significativa</a:t>
            </a:r>
            <a:r>
              <a:rPr sz="2000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explicar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gasto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promedio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mensual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 alimentación)</a:t>
            </a:r>
            <a:endParaRPr sz="2000">
              <a:latin typeface="Calibri"/>
              <a:cs typeface="Calibri"/>
            </a:endParaRPr>
          </a:p>
          <a:p>
            <a:pPr marL="50800" marR="43815">
              <a:lnSpc>
                <a:spcPts val="2380"/>
              </a:lnSpc>
              <a:spcBef>
                <a:spcPts val="40"/>
              </a:spcBef>
              <a:tabLst>
                <a:tab pos="572135" algn="l"/>
              </a:tabLst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50" spc="7" baseline="-21367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50" spc="382" baseline="-2136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	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1950" baseline="-21367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50" spc="382" baseline="-2136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≠</a:t>
            </a:r>
            <a:r>
              <a:rPr sz="2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(La</a:t>
            </a:r>
            <a:r>
              <a:rPr sz="2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Edad</a:t>
            </a:r>
            <a:r>
              <a:rPr sz="2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jefe(a)</a:t>
            </a:r>
            <a:r>
              <a:rPr sz="2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hogar</a:t>
            </a:r>
            <a:r>
              <a:rPr sz="2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significativa</a:t>
            </a:r>
            <a:r>
              <a:rPr sz="2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explicar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gasto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promedio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mensual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 alimentación)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  <a:spcBef>
                <a:spcPts val="1705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TABLA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COEFICIENTES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982</Words>
  <Application>Microsoft Office PowerPoint</Application>
  <PresentationFormat>Presentación en pantalla (4:3)</PresentationFormat>
  <Paragraphs>235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Cambria Math</vt:lpstr>
      <vt:lpstr>Symbol</vt:lpstr>
      <vt:lpstr>Times New Roman</vt:lpstr>
      <vt:lpstr>Office Theme</vt:lpstr>
      <vt:lpstr> CURSO: ESTADÍSTICAS I Unidad IV: Estadística Inferencial.</vt:lpstr>
      <vt:lpstr>REGRESIÓN LINEAL MÚLTIPLE</vt:lpstr>
      <vt:lpstr>Presentación de PowerPoint</vt:lpstr>
      <vt:lpstr>ESTIMACIÓN DE LOS PARÁMETROS</vt:lpstr>
      <vt:lpstr>Gasto men. en alim. = 69 + 18,569∙Nº de I.G.F. + 1,3. Edad J. H.</vt:lpstr>
      <vt:lpstr>INFERENCIA EN REGRESIÓN LINEAL MÚLTIPLE</vt:lpstr>
      <vt:lpstr>H0 : 1 = 2 = 0</vt:lpstr>
      <vt:lpstr>H0 : i = 0 (La variable Xi no es significativa para explicar a la variable Y)</vt:lpstr>
      <vt:lpstr>H0 : 1 = 0 (La variable Nº de integrantes del grupo familiar no es significativa  para explicar el gasto promedio mensual en alimentación) H1  : i ≠ 0 (La variable Nº de integrantes del grupo familiar es significativa  para explicar el gasto promedio mensual en alimentación)</vt:lpstr>
      <vt:lpstr>COEFICIENTE DE DETERMINACIÓN CORREGIDO</vt:lpstr>
      <vt:lpstr>EVALUACIÓN DE LOS SUPUESTOS</vt:lpstr>
      <vt:lpstr>2) La varianza de los errores es igual para cada valor X  (Homocedasticidad)</vt:lpstr>
      <vt:lpstr>3) Los errores son independientes (no autocorrelacionados)</vt:lpstr>
      <vt:lpstr>La multicolinealidad en Regresión lineal múltiple</vt:lpstr>
      <vt:lpstr>Detección de la multicolinealidad</vt:lpstr>
      <vt:lpstr>Corrección de la multicolinealidad</vt:lpstr>
      <vt:lpstr>MÉTODO DE SELECCIÓN DE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</dc:creator>
  <cp:lastModifiedBy>DIEGO MIRANDA OLAVARRIA</cp:lastModifiedBy>
  <cp:revision>1</cp:revision>
  <dcterms:created xsi:type="dcterms:W3CDTF">2023-11-09T17:30:38Z</dcterms:created>
  <dcterms:modified xsi:type="dcterms:W3CDTF">2023-11-09T17:32:18Z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2022-12-16T00:00:00Z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2023-11-09T00:00:00Z</vt:filetime>
  </property>
</Properties>
</file>