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7" r:id="rId2"/>
    <p:sldId id="257" r:id="rId3"/>
    <p:sldId id="258" r:id="rId4"/>
    <p:sldId id="259" r:id="rId5"/>
    <p:sldId id="262" r:id="rId6"/>
    <p:sldId id="263" r:id="rId7"/>
    <p:sldId id="264" r:id="rId8"/>
    <p:sldId id="265" r:id="rId9"/>
    <p:sldId id="266" r:id="rId10"/>
    <p:sldId id="267" r:id="rId11"/>
    <p:sldId id="268" r:id="rId12"/>
    <p:sldId id="269" r:id="rId13"/>
    <p:sldId id="272" r:id="rId14"/>
    <p:sldId id="273" r:id="rId15"/>
    <p:sldId id="274" r:id="rId16"/>
    <p:sldId id="275" r:id="rId17"/>
    <p:sldId id="276" r:id="rId18"/>
    <p:sldId id="277" r:id="rId19"/>
    <p:sldId id="278" r:id="rId20"/>
    <p:sldId id="279" r:id="rId21"/>
  </p:sldIdLst>
  <p:sldSz cx="9144000" cy="6858000" type="screen4x3"/>
  <p:notesSz cx="9144000" cy="6858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2124968"/>
            <a:ext cx="6858000" cy="1384995"/>
          </a:xfrm>
        </p:spPr>
        <p:txBody>
          <a:bodyPr anchor="b"/>
          <a:lstStyle>
            <a:lvl1pPr algn="ctr">
              <a:defRPr sz="4500"/>
            </a:lvl1pPr>
          </a:lstStyle>
          <a:p>
            <a:r>
              <a:rPr lang="es-ES"/>
              <a:t>Haga clic para modificar el estilo de título del patrón</a:t>
            </a:r>
            <a:endParaRPr lang="en-US"/>
          </a:p>
        </p:txBody>
      </p:sp>
      <p:sp>
        <p:nvSpPr>
          <p:cNvPr id="3" name="Subtítulo 2"/>
          <p:cNvSpPr>
            <a:spLocks noGrp="1"/>
          </p:cNvSpPr>
          <p:nvPr>
            <p:ph type="subTitle" idx="1"/>
          </p:nvPr>
        </p:nvSpPr>
        <p:spPr>
          <a:xfrm>
            <a:off x="1143000" y="360203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n-US"/>
          </a:p>
        </p:txBody>
      </p:sp>
      <p:sp>
        <p:nvSpPr>
          <p:cNvPr id="4" name="Marcador de fecha 3"/>
          <p:cNvSpPr>
            <a:spLocks noGrp="1"/>
          </p:cNvSpPr>
          <p:nvPr>
            <p:ph type="dt" sz="half" idx="10"/>
          </p:nvPr>
        </p:nvSpPr>
        <p:spPr>
          <a:xfrm>
            <a:off x="457200" y="6377940"/>
            <a:ext cx="2103120" cy="276999"/>
          </a:xfrm>
        </p:spPr>
        <p:txBody>
          <a:bodyPr/>
          <a:lstStyle/>
          <a:p>
            <a:fld id="{0791FC79-3EC9-4C69-905A-C2446A4C63B1}" type="datetimeFigureOut">
              <a:rPr lang="en-US" smtClean="0"/>
              <a:t>11/9/2023</a:t>
            </a:fld>
            <a:endParaRPr lang="en-US"/>
          </a:p>
        </p:txBody>
      </p:sp>
      <p:sp>
        <p:nvSpPr>
          <p:cNvPr id="5" name="Marcador de pie de página 4"/>
          <p:cNvSpPr>
            <a:spLocks noGrp="1"/>
          </p:cNvSpPr>
          <p:nvPr>
            <p:ph type="ftr" sz="quarter" idx="11"/>
          </p:nvPr>
        </p:nvSpPr>
        <p:spPr>
          <a:xfrm>
            <a:off x="3108960" y="6377940"/>
            <a:ext cx="2926080" cy="276999"/>
          </a:xfrm>
        </p:spPr>
        <p:txBody>
          <a:bodyPr/>
          <a:lstStyle/>
          <a:p>
            <a:endParaRPr lang="en-US"/>
          </a:p>
        </p:txBody>
      </p:sp>
      <p:sp>
        <p:nvSpPr>
          <p:cNvPr id="6" name="Marcador de número de diapositiva 5"/>
          <p:cNvSpPr>
            <a:spLocks noGrp="1"/>
          </p:cNvSpPr>
          <p:nvPr>
            <p:ph type="sldNum" sz="quarter" idx="12"/>
          </p:nvPr>
        </p:nvSpPr>
        <p:spPr>
          <a:xfrm>
            <a:off x="6583680" y="6377940"/>
            <a:ext cx="2103120" cy="276999"/>
          </a:xfrm>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6371081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4773"/>
          </a:solidFill>
        </p:spPr>
        <p:txBody>
          <a:bodyPr wrap="square" lIns="0" tIns="0" rIns="0" bIns="0" rtlCol="0"/>
          <a:lstStyle/>
          <a:p>
            <a:endParaRPr/>
          </a:p>
        </p:txBody>
      </p:sp>
      <p:sp>
        <p:nvSpPr>
          <p:cNvPr id="2" name="Holder 2"/>
          <p:cNvSpPr>
            <a:spLocks noGrp="1"/>
          </p:cNvSpPr>
          <p:nvPr>
            <p:ph type="title"/>
          </p:nvPr>
        </p:nvSpPr>
        <p:spPr>
          <a:xfrm>
            <a:off x="438404" y="358266"/>
            <a:ext cx="8267191" cy="756919"/>
          </a:xfrm>
          <a:prstGeom prst="rect">
            <a:avLst/>
          </a:prstGeom>
        </p:spPr>
        <p:txBody>
          <a:bodyPr wrap="square" lIns="0" tIns="0" rIns="0" bIns="0">
            <a:spAutoFit/>
          </a:bodyPr>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a:xfrm>
            <a:off x="1522857" y="1478407"/>
            <a:ext cx="4628515" cy="47999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83743" y="2381572"/>
            <a:ext cx="6858000" cy="1541996"/>
          </a:xfrm>
        </p:spPr>
        <p:txBody>
          <a:bodyPr>
            <a:normAutofit fontScale="90000"/>
          </a:bodyPr>
          <a:lstStyle/>
          <a:p>
            <a:br>
              <a:rPr lang="es-MX" dirty="0"/>
            </a:br>
            <a:r>
              <a:rPr lang="es-MX" sz="3975" b="1" dirty="0"/>
              <a:t>CURSO:</a:t>
            </a:r>
            <a:br>
              <a:rPr lang="es-MX" sz="3975" b="1" dirty="0"/>
            </a:br>
            <a:r>
              <a:rPr lang="es-MX" sz="3975" b="1" dirty="0"/>
              <a:t>ESTADÍSTICAS I</a:t>
            </a:r>
            <a:br>
              <a:rPr lang="es-MX" b="1" i="1" dirty="0"/>
            </a:br>
            <a:r>
              <a:rPr lang="es-MX" sz="3000" b="1" dirty="0"/>
              <a:t>Unidad IV: Estadística Inferencial.</a:t>
            </a:r>
            <a:endParaRPr lang="en-US" sz="3000" b="1" i="1" dirty="0"/>
          </a:p>
        </p:txBody>
      </p:sp>
      <p:sp>
        <p:nvSpPr>
          <p:cNvPr id="3" name="Subtítulo 2"/>
          <p:cNvSpPr>
            <a:spLocks noGrp="1"/>
          </p:cNvSpPr>
          <p:nvPr>
            <p:ph type="subTitle" idx="1"/>
          </p:nvPr>
        </p:nvSpPr>
        <p:spPr>
          <a:xfrm>
            <a:off x="1162783" y="3993999"/>
            <a:ext cx="6858000" cy="476891"/>
          </a:xfrm>
        </p:spPr>
        <p:txBody>
          <a:bodyPr>
            <a:normAutofit/>
          </a:bodyPr>
          <a:lstStyle/>
          <a:p>
            <a:r>
              <a:rPr lang="es-MX" b="1" dirty="0">
                <a:solidFill>
                  <a:schemeClr val="bg1"/>
                </a:solidFill>
              </a:rPr>
              <a:t> Introducción a la Estadística Inferencial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0274" y="905518"/>
            <a:ext cx="2611316" cy="1384789"/>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096932" y="4653421"/>
            <a:ext cx="6858000" cy="123522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600" b="1" dirty="0">
                <a:solidFill>
                  <a:schemeClr val="bg1"/>
                </a:solidFill>
              </a:rPr>
              <a:t>Profesor: Diego Miranda Olavarría</a:t>
            </a:r>
          </a:p>
          <a:p>
            <a:r>
              <a:rPr lang="es-MX" sz="1600" b="1" i="1" dirty="0">
                <a:solidFill>
                  <a:schemeClr val="bg1"/>
                </a:solidFill>
              </a:rPr>
              <a:t>Data </a:t>
            </a:r>
            <a:r>
              <a:rPr lang="es-MX" sz="1600" b="1" i="1" dirty="0" err="1">
                <a:solidFill>
                  <a:schemeClr val="bg1"/>
                </a:solidFill>
              </a:rPr>
              <a:t>Scientist</a:t>
            </a:r>
            <a:endParaRPr lang="es-MX" sz="1600" b="1" i="1" dirty="0">
              <a:solidFill>
                <a:schemeClr val="bg1"/>
              </a:solidFill>
            </a:endParaRPr>
          </a:p>
          <a:p>
            <a:endParaRPr lang="es-MX" sz="15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7006" y="859282"/>
            <a:ext cx="5979160" cy="391160"/>
          </a:xfrm>
          <a:prstGeom prst="rect">
            <a:avLst/>
          </a:prstGeom>
        </p:spPr>
        <p:txBody>
          <a:bodyPr vert="horz" wrap="square" lIns="0" tIns="12700" rIns="0" bIns="0" rtlCol="0">
            <a:spAutoFit/>
          </a:bodyPr>
          <a:lstStyle/>
          <a:p>
            <a:pPr marL="38100">
              <a:lnSpc>
                <a:spcPct val="100000"/>
              </a:lnSpc>
              <a:spcBef>
                <a:spcPts val="100"/>
              </a:spcBef>
            </a:pPr>
            <a:r>
              <a:rPr spc="-5" dirty="0"/>
              <a:t>COEFICIENTE</a:t>
            </a:r>
            <a:r>
              <a:rPr spc="-10" dirty="0"/>
              <a:t> </a:t>
            </a:r>
            <a:r>
              <a:rPr spc="-5" dirty="0"/>
              <a:t>DE</a:t>
            </a:r>
            <a:r>
              <a:rPr dirty="0"/>
              <a:t> </a:t>
            </a:r>
            <a:r>
              <a:rPr spc="-5" dirty="0"/>
              <a:t>DETERMINACION</a:t>
            </a:r>
            <a:r>
              <a:rPr spc="30" dirty="0"/>
              <a:t> </a:t>
            </a:r>
            <a:r>
              <a:rPr spc="-5" dirty="0"/>
              <a:t>(R</a:t>
            </a:r>
            <a:r>
              <a:rPr sz="2400" spc="-7" baseline="24305" dirty="0"/>
              <a:t>2</a:t>
            </a:r>
            <a:r>
              <a:rPr sz="2400" spc="322" baseline="24305" dirty="0"/>
              <a:t> </a:t>
            </a:r>
            <a:r>
              <a:rPr sz="2400" dirty="0"/>
              <a:t>)</a:t>
            </a:r>
            <a:endParaRPr sz="2400"/>
          </a:p>
        </p:txBody>
      </p:sp>
      <p:sp>
        <p:nvSpPr>
          <p:cNvPr id="3" name="object 3"/>
          <p:cNvSpPr txBox="1"/>
          <p:nvPr/>
        </p:nvSpPr>
        <p:spPr>
          <a:xfrm>
            <a:off x="1312417" y="2480416"/>
            <a:ext cx="2194560" cy="1122680"/>
          </a:xfrm>
          <a:prstGeom prst="rect">
            <a:avLst/>
          </a:prstGeom>
        </p:spPr>
        <p:txBody>
          <a:bodyPr vert="horz" wrap="square" lIns="0" tIns="12065" rIns="0" bIns="0" rtlCol="0">
            <a:spAutoFit/>
          </a:bodyPr>
          <a:lstStyle/>
          <a:p>
            <a:pPr marL="121285" marR="30480" indent="-83820">
              <a:lnSpc>
                <a:spcPct val="150000"/>
              </a:lnSpc>
              <a:spcBef>
                <a:spcPts val="95"/>
              </a:spcBef>
            </a:pPr>
            <a:r>
              <a:rPr sz="2400" spc="-5" dirty="0">
                <a:solidFill>
                  <a:srgbClr val="FFFFFF"/>
                </a:solidFill>
                <a:latin typeface="Arial MT"/>
                <a:cs typeface="Arial MT"/>
              </a:rPr>
              <a:t>Para</a:t>
            </a:r>
            <a:r>
              <a:rPr sz="2400" spc="-30" dirty="0">
                <a:solidFill>
                  <a:srgbClr val="FFFFFF"/>
                </a:solidFill>
                <a:latin typeface="Arial MT"/>
                <a:cs typeface="Arial MT"/>
              </a:rPr>
              <a:t> </a:t>
            </a:r>
            <a:r>
              <a:rPr sz="2400" spc="-5" dirty="0">
                <a:solidFill>
                  <a:srgbClr val="FFFFFF"/>
                </a:solidFill>
                <a:latin typeface="Arial MT"/>
                <a:cs typeface="Arial MT"/>
              </a:rPr>
              <a:t>el</a:t>
            </a:r>
            <a:r>
              <a:rPr sz="2400" spc="-20" dirty="0">
                <a:solidFill>
                  <a:srgbClr val="FFFFFF"/>
                </a:solidFill>
                <a:latin typeface="Arial MT"/>
                <a:cs typeface="Arial MT"/>
              </a:rPr>
              <a:t> </a:t>
            </a:r>
            <a:r>
              <a:rPr sz="2400" spc="-5" dirty="0">
                <a:solidFill>
                  <a:srgbClr val="FFFFFF"/>
                </a:solidFill>
                <a:latin typeface="Arial MT"/>
                <a:cs typeface="Arial MT"/>
              </a:rPr>
              <a:t>ejemplo </a:t>
            </a:r>
            <a:r>
              <a:rPr sz="2400" spc="-650" dirty="0">
                <a:solidFill>
                  <a:srgbClr val="FFFFFF"/>
                </a:solidFill>
                <a:latin typeface="Arial MT"/>
                <a:cs typeface="Arial MT"/>
              </a:rPr>
              <a:t> </a:t>
            </a:r>
            <a:r>
              <a:rPr sz="2400" spc="-10" dirty="0">
                <a:solidFill>
                  <a:srgbClr val="FFFFFF"/>
                </a:solidFill>
                <a:latin typeface="Arial MT"/>
                <a:cs typeface="Arial MT"/>
              </a:rPr>
              <a:t>R</a:t>
            </a:r>
            <a:r>
              <a:rPr sz="2400" spc="-15" baseline="24305" dirty="0">
                <a:solidFill>
                  <a:srgbClr val="FFFFFF"/>
                </a:solidFill>
                <a:latin typeface="Arial MT"/>
                <a:cs typeface="Arial MT"/>
              </a:rPr>
              <a:t>2</a:t>
            </a:r>
            <a:r>
              <a:rPr sz="2400" spc="322" baseline="24305" dirty="0">
                <a:solidFill>
                  <a:srgbClr val="FFFFFF"/>
                </a:solidFill>
                <a:latin typeface="Arial MT"/>
                <a:cs typeface="Arial MT"/>
              </a:rPr>
              <a:t> </a:t>
            </a:r>
            <a:r>
              <a:rPr sz="2400" dirty="0">
                <a:solidFill>
                  <a:srgbClr val="FFFFFF"/>
                </a:solidFill>
                <a:latin typeface="Arial MT"/>
                <a:cs typeface="Arial MT"/>
              </a:rPr>
              <a:t>=</a:t>
            </a:r>
            <a:r>
              <a:rPr sz="2400" spc="-5" dirty="0">
                <a:solidFill>
                  <a:srgbClr val="FFFFFF"/>
                </a:solidFill>
                <a:latin typeface="Arial MT"/>
                <a:cs typeface="Arial MT"/>
              </a:rPr>
              <a:t> 0,84</a:t>
            </a:r>
            <a:endParaRPr sz="24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8194" y="784605"/>
            <a:ext cx="1921510" cy="391160"/>
          </a:xfrm>
          <a:prstGeom prst="rect">
            <a:avLst/>
          </a:prstGeom>
        </p:spPr>
        <p:txBody>
          <a:bodyPr vert="horz" wrap="square" lIns="0" tIns="12700" rIns="0" bIns="0" rtlCol="0">
            <a:spAutoFit/>
          </a:bodyPr>
          <a:lstStyle/>
          <a:p>
            <a:pPr marL="12700">
              <a:lnSpc>
                <a:spcPct val="100000"/>
              </a:lnSpc>
              <a:spcBef>
                <a:spcPts val="100"/>
              </a:spcBef>
            </a:pPr>
            <a:r>
              <a:rPr spc="-5" dirty="0"/>
              <a:t>ESTIMACIÓN</a:t>
            </a:r>
          </a:p>
        </p:txBody>
      </p:sp>
      <p:sp>
        <p:nvSpPr>
          <p:cNvPr id="3" name="object 3"/>
          <p:cNvSpPr txBox="1"/>
          <p:nvPr/>
        </p:nvSpPr>
        <p:spPr>
          <a:xfrm>
            <a:off x="840739" y="1549653"/>
            <a:ext cx="7640955" cy="634365"/>
          </a:xfrm>
          <a:prstGeom prst="rect">
            <a:avLst/>
          </a:prstGeom>
        </p:spPr>
        <p:txBody>
          <a:bodyPr vert="horz" wrap="square" lIns="0" tIns="13335" rIns="0" bIns="0" rtlCol="0">
            <a:spAutoFit/>
          </a:bodyPr>
          <a:lstStyle/>
          <a:p>
            <a:pPr marL="12700">
              <a:lnSpc>
                <a:spcPts val="2395"/>
              </a:lnSpc>
              <a:spcBef>
                <a:spcPts val="105"/>
              </a:spcBef>
            </a:pPr>
            <a:r>
              <a:rPr sz="2000" dirty="0">
                <a:solidFill>
                  <a:srgbClr val="FFFFFF"/>
                </a:solidFill>
                <a:latin typeface="Arial MT"/>
                <a:cs typeface="Arial MT"/>
              </a:rPr>
              <a:t>¿Cuál será</a:t>
            </a:r>
            <a:r>
              <a:rPr sz="2000" spc="-30" dirty="0">
                <a:solidFill>
                  <a:srgbClr val="FFFFFF"/>
                </a:solidFill>
                <a:latin typeface="Arial MT"/>
                <a:cs typeface="Arial MT"/>
              </a:rPr>
              <a:t> </a:t>
            </a:r>
            <a:r>
              <a:rPr sz="2000" dirty="0">
                <a:solidFill>
                  <a:srgbClr val="FFFFFF"/>
                </a:solidFill>
                <a:latin typeface="Arial MT"/>
                <a:cs typeface="Arial MT"/>
              </a:rPr>
              <a:t>el</a:t>
            </a:r>
            <a:r>
              <a:rPr sz="2000" spc="10" dirty="0">
                <a:solidFill>
                  <a:srgbClr val="FFFFFF"/>
                </a:solidFill>
                <a:latin typeface="Arial MT"/>
                <a:cs typeface="Arial MT"/>
              </a:rPr>
              <a:t> </a:t>
            </a:r>
            <a:r>
              <a:rPr sz="2000" dirty="0">
                <a:solidFill>
                  <a:srgbClr val="FFFFFF"/>
                </a:solidFill>
                <a:latin typeface="Arial MT"/>
                <a:cs typeface="Arial MT"/>
              </a:rPr>
              <a:t>gasto</a:t>
            </a:r>
            <a:r>
              <a:rPr sz="2000" spc="-20" dirty="0">
                <a:solidFill>
                  <a:srgbClr val="FFFFFF"/>
                </a:solidFill>
                <a:latin typeface="Arial MT"/>
                <a:cs typeface="Arial MT"/>
              </a:rPr>
              <a:t> </a:t>
            </a:r>
            <a:r>
              <a:rPr sz="2000" dirty="0">
                <a:solidFill>
                  <a:srgbClr val="FFFFFF"/>
                </a:solidFill>
                <a:latin typeface="Arial MT"/>
                <a:cs typeface="Arial MT"/>
              </a:rPr>
              <a:t>mensual</a:t>
            </a:r>
            <a:r>
              <a:rPr sz="2000" spc="-20" dirty="0">
                <a:solidFill>
                  <a:srgbClr val="FFFFFF"/>
                </a:solidFill>
                <a:latin typeface="Arial MT"/>
                <a:cs typeface="Arial MT"/>
              </a:rPr>
              <a:t> </a:t>
            </a:r>
            <a:r>
              <a:rPr sz="2000" dirty="0">
                <a:solidFill>
                  <a:srgbClr val="FFFFFF"/>
                </a:solidFill>
                <a:latin typeface="Arial MT"/>
                <a:cs typeface="Arial MT"/>
              </a:rPr>
              <a:t>en</a:t>
            </a:r>
            <a:r>
              <a:rPr sz="2000" spc="-10" dirty="0">
                <a:solidFill>
                  <a:srgbClr val="FFFFFF"/>
                </a:solidFill>
                <a:latin typeface="Arial MT"/>
                <a:cs typeface="Arial MT"/>
              </a:rPr>
              <a:t> </a:t>
            </a:r>
            <a:r>
              <a:rPr sz="2000" dirty="0">
                <a:solidFill>
                  <a:srgbClr val="FFFFFF"/>
                </a:solidFill>
                <a:latin typeface="Arial MT"/>
                <a:cs typeface="Arial MT"/>
              </a:rPr>
              <a:t>alimentación</a:t>
            </a:r>
            <a:r>
              <a:rPr sz="2000" spc="-20" dirty="0">
                <a:solidFill>
                  <a:srgbClr val="FFFFFF"/>
                </a:solidFill>
                <a:latin typeface="Arial MT"/>
                <a:cs typeface="Arial MT"/>
              </a:rPr>
              <a:t> </a:t>
            </a:r>
            <a:r>
              <a:rPr sz="2000" dirty="0">
                <a:solidFill>
                  <a:srgbClr val="FFFFFF"/>
                </a:solidFill>
                <a:latin typeface="Arial MT"/>
                <a:cs typeface="Arial MT"/>
              </a:rPr>
              <a:t>estimado</a:t>
            </a:r>
            <a:r>
              <a:rPr sz="2000" spc="-20" dirty="0">
                <a:solidFill>
                  <a:srgbClr val="FFFFFF"/>
                </a:solidFill>
                <a:latin typeface="Arial MT"/>
                <a:cs typeface="Arial MT"/>
              </a:rPr>
              <a:t> </a:t>
            </a:r>
            <a:r>
              <a:rPr sz="2000" dirty="0">
                <a:solidFill>
                  <a:srgbClr val="FFFFFF"/>
                </a:solidFill>
                <a:latin typeface="Arial MT"/>
                <a:cs typeface="Arial MT"/>
              </a:rPr>
              <a:t>de</a:t>
            </a:r>
            <a:r>
              <a:rPr sz="2000" spc="-10" dirty="0">
                <a:solidFill>
                  <a:srgbClr val="FFFFFF"/>
                </a:solidFill>
                <a:latin typeface="Arial MT"/>
                <a:cs typeface="Arial MT"/>
              </a:rPr>
              <a:t> </a:t>
            </a:r>
            <a:r>
              <a:rPr sz="2000" dirty="0">
                <a:solidFill>
                  <a:srgbClr val="FFFFFF"/>
                </a:solidFill>
                <a:latin typeface="Arial MT"/>
                <a:cs typeface="Arial MT"/>
              </a:rPr>
              <a:t>un</a:t>
            </a:r>
            <a:r>
              <a:rPr sz="2000" spc="10" dirty="0">
                <a:solidFill>
                  <a:srgbClr val="FFFFFF"/>
                </a:solidFill>
                <a:latin typeface="Arial MT"/>
                <a:cs typeface="Arial MT"/>
              </a:rPr>
              <a:t> </a:t>
            </a:r>
            <a:r>
              <a:rPr sz="2000" dirty="0">
                <a:solidFill>
                  <a:srgbClr val="FFFFFF"/>
                </a:solidFill>
                <a:latin typeface="Arial MT"/>
                <a:cs typeface="Arial MT"/>
              </a:rPr>
              <a:t>hogar</a:t>
            </a:r>
            <a:endParaRPr sz="2000">
              <a:latin typeface="Arial MT"/>
              <a:cs typeface="Arial MT"/>
            </a:endParaRPr>
          </a:p>
          <a:p>
            <a:pPr marL="12700">
              <a:lnSpc>
                <a:spcPts val="2395"/>
              </a:lnSpc>
            </a:pPr>
            <a:r>
              <a:rPr sz="2000" dirty="0">
                <a:solidFill>
                  <a:srgbClr val="FFFFFF"/>
                </a:solidFill>
                <a:latin typeface="Arial MT"/>
                <a:cs typeface="Arial MT"/>
              </a:rPr>
              <a:t>que</a:t>
            </a:r>
            <a:r>
              <a:rPr sz="2000" spc="-25" dirty="0">
                <a:solidFill>
                  <a:srgbClr val="FFFFFF"/>
                </a:solidFill>
                <a:latin typeface="Arial MT"/>
                <a:cs typeface="Arial MT"/>
              </a:rPr>
              <a:t> </a:t>
            </a:r>
            <a:r>
              <a:rPr sz="2000" dirty="0">
                <a:solidFill>
                  <a:srgbClr val="FFFFFF"/>
                </a:solidFill>
                <a:latin typeface="Arial MT"/>
                <a:cs typeface="Arial MT"/>
              </a:rPr>
              <a:t>tiene</a:t>
            </a:r>
            <a:r>
              <a:rPr sz="2000" spc="-20" dirty="0">
                <a:solidFill>
                  <a:srgbClr val="FFFFFF"/>
                </a:solidFill>
                <a:latin typeface="Arial MT"/>
                <a:cs typeface="Arial MT"/>
              </a:rPr>
              <a:t> </a:t>
            </a:r>
            <a:r>
              <a:rPr sz="2000" dirty="0">
                <a:solidFill>
                  <a:srgbClr val="FFFFFF"/>
                </a:solidFill>
                <a:latin typeface="Arial MT"/>
                <a:cs typeface="Arial MT"/>
              </a:rPr>
              <a:t>3</a:t>
            </a:r>
            <a:r>
              <a:rPr sz="2000" spc="-15" dirty="0">
                <a:solidFill>
                  <a:srgbClr val="FFFFFF"/>
                </a:solidFill>
                <a:latin typeface="Arial MT"/>
                <a:cs typeface="Arial MT"/>
              </a:rPr>
              <a:t> </a:t>
            </a:r>
            <a:r>
              <a:rPr sz="2000" dirty="0">
                <a:solidFill>
                  <a:srgbClr val="FFFFFF"/>
                </a:solidFill>
                <a:latin typeface="Arial MT"/>
                <a:cs typeface="Arial MT"/>
              </a:rPr>
              <a:t>integrantes?</a:t>
            </a:r>
            <a:endParaRPr sz="2000">
              <a:latin typeface="Arial MT"/>
              <a:cs typeface="Arial MT"/>
            </a:endParaRPr>
          </a:p>
        </p:txBody>
      </p:sp>
      <p:sp>
        <p:nvSpPr>
          <p:cNvPr id="4" name="object 4"/>
          <p:cNvSpPr/>
          <p:nvPr/>
        </p:nvSpPr>
        <p:spPr>
          <a:xfrm>
            <a:off x="1510283" y="2670048"/>
            <a:ext cx="3239135" cy="288925"/>
          </a:xfrm>
          <a:custGeom>
            <a:avLst/>
            <a:gdLst/>
            <a:ahLst/>
            <a:cxnLst/>
            <a:rect l="l" t="t" r="r" b="b"/>
            <a:pathLst>
              <a:path w="3239135" h="288925">
                <a:moveTo>
                  <a:pt x="0" y="216662"/>
                </a:moveTo>
                <a:lnTo>
                  <a:pt x="1656079" y="0"/>
                </a:lnTo>
              </a:path>
              <a:path w="3239135" h="288925">
                <a:moveTo>
                  <a:pt x="1655064" y="0"/>
                </a:moveTo>
                <a:lnTo>
                  <a:pt x="3239135" y="288925"/>
                </a:lnTo>
              </a:path>
            </a:pathLst>
          </a:custGeom>
          <a:ln w="9525">
            <a:solidFill>
              <a:srgbClr val="FFFFFF"/>
            </a:solidFill>
          </a:ln>
        </p:spPr>
        <p:txBody>
          <a:bodyPr wrap="square" lIns="0" tIns="0" rIns="0" bIns="0" rtlCol="0"/>
          <a:lstStyle/>
          <a:p>
            <a:endParaRPr/>
          </a:p>
        </p:txBody>
      </p:sp>
      <p:sp>
        <p:nvSpPr>
          <p:cNvPr id="5" name="object 5"/>
          <p:cNvSpPr txBox="1"/>
          <p:nvPr/>
        </p:nvSpPr>
        <p:spPr>
          <a:xfrm>
            <a:off x="1337817" y="3022803"/>
            <a:ext cx="6595109" cy="137985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MT"/>
                <a:cs typeface="Arial MT"/>
              </a:rPr>
              <a:t>Gasto</a:t>
            </a:r>
            <a:r>
              <a:rPr sz="2000" spc="-30" dirty="0">
                <a:solidFill>
                  <a:srgbClr val="FFFFFF"/>
                </a:solidFill>
                <a:latin typeface="Arial MT"/>
                <a:cs typeface="Arial MT"/>
              </a:rPr>
              <a:t> </a:t>
            </a:r>
            <a:r>
              <a:rPr sz="2000" dirty="0">
                <a:solidFill>
                  <a:srgbClr val="FFFFFF"/>
                </a:solidFill>
                <a:latin typeface="Arial MT"/>
                <a:cs typeface="Arial MT"/>
              </a:rPr>
              <a:t>mensual</a:t>
            </a:r>
            <a:r>
              <a:rPr sz="2000" spc="-30" dirty="0">
                <a:solidFill>
                  <a:srgbClr val="FFFFFF"/>
                </a:solidFill>
                <a:latin typeface="Arial MT"/>
                <a:cs typeface="Arial MT"/>
              </a:rPr>
              <a:t> </a:t>
            </a:r>
            <a:r>
              <a:rPr sz="2000" dirty="0">
                <a:solidFill>
                  <a:srgbClr val="FFFFFF"/>
                </a:solidFill>
                <a:latin typeface="Arial MT"/>
                <a:cs typeface="Arial MT"/>
              </a:rPr>
              <a:t>en</a:t>
            </a:r>
            <a:r>
              <a:rPr sz="2000" spc="-15" dirty="0">
                <a:solidFill>
                  <a:srgbClr val="FFFFFF"/>
                </a:solidFill>
                <a:latin typeface="Arial MT"/>
                <a:cs typeface="Arial MT"/>
              </a:rPr>
              <a:t> </a:t>
            </a:r>
            <a:r>
              <a:rPr sz="2000" spc="-5" dirty="0">
                <a:solidFill>
                  <a:srgbClr val="FFFFFF"/>
                </a:solidFill>
                <a:latin typeface="Arial MT"/>
                <a:cs typeface="Arial MT"/>
              </a:rPr>
              <a:t>alimentación</a:t>
            </a:r>
            <a:r>
              <a:rPr sz="2000" spc="-25" dirty="0">
                <a:solidFill>
                  <a:srgbClr val="FFFFFF"/>
                </a:solidFill>
                <a:latin typeface="Arial MT"/>
                <a:cs typeface="Arial MT"/>
              </a:rPr>
              <a:t> </a:t>
            </a:r>
            <a:r>
              <a:rPr sz="2000" dirty="0">
                <a:solidFill>
                  <a:srgbClr val="FFFFFF"/>
                </a:solidFill>
                <a:latin typeface="Arial MT"/>
                <a:cs typeface="Arial MT"/>
              </a:rPr>
              <a:t>=</a:t>
            </a:r>
            <a:r>
              <a:rPr sz="2000" spc="-15" dirty="0">
                <a:solidFill>
                  <a:srgbClr val="FFFFFF"/>
                </a:solidFill>
                <a:latin typeface="Arial MT"/>
                <a:cs typeface="Arial MT"/>
              </a:rPr>
              <a:t> </a:t>
            </a:r>
            <a:r>
              <a:rPr sz="2000" dirty="0">
                <a:solidFill>
                  <a:srgbClr val="FFFFFF"/>
                </a:solidFill>
                <a:latin typeface="Arial MT"/>
                <a:cs typeface="Arial MT"/>
              </a:rPr>
              <a:t>85</a:t>
            </a:r>
            <a:r>
              <a:rPr sz="2000" spc="-15" dirty="0">
                <a:solidFill>
                  <a:srgbClr val="FFFFFF"/>
                </a:solidFill>
                <a:latin typeface="Arial MT"/>
                <a:cs typeface="Arial MT"/>
              </a:rPr>
              <a:t> </a:t>
            </a:r>
            <a:r>
              <a:rPr sz="2000" dirty="0">
                <a:solidFill>
                  <a:srgbClr val="FFFFFF"/>
                </a:solidFill>
                <a:latin typeface="Arial MT"/>
                <a:cs typeface="Arial MT"/>
              </a:rPr>
              <a:t>+</a:t>
            </a:r>
            <a:r>
              <a:rPr sz="2000" spc="-15" dirty="0">
                <a:solidFill>
                  <a:srgbClr val="FFFFFF"/>
                </a:solidFill>
                <a:latin typeface="Arial MT"/>
                <a:cs typeface="Arial MT"/>
              </a:rPr>
              <a:t> </a:t>
            </a:r>
            <a:r>
              <a:rPr sz="2000" spc="-5" dirty="0">
                <a:solidFill>
                  <a:srgbClr val="FFFFFF"/>
                </a:solidFill>
                <a:latin typeface="Arial MT"/>
                <a:cs typeface="Arial MT"/>
              </a:rPr>
              <a:t>25,833∙3</a:t>
            </a:r>
            <a:endParaRPr sz="2000">
              <a:latin typeface="Arial MT"/>
              <a:cs typeface="Arial MT"/>
            </a:endParaRPr>
          </a:p>
          <a:p>
            <a:pPr>
              <a:lnSpc>
                <a:spcPct val="100000"/>
              </a:lnSpc>
            </a:pPr>
            <a:endParaRPr sz="2200">
              <a:latin typeface="Arial MT"/>
              <a:cs typeface="Arial MT"/>
            </a:endParaRPr>
          </a:p>
          <a:p>
            <a:pPr>
              <a:lnSpc>
                <a:spcPct val="100000"/>
              </a:lnSpc>
              <a:spcBef>
                <a:spcPts val="45"/>
              </a:spcBef>
            </a:pPr>
            <a:endParaRPr sz="2850">
              <a:latin typeface="Arial MT"/>
              <a:cs typeface="Arial MT"/>
            </a:endParaRPr>
          </a:p>
          <a:p>
            <a:pPr marL="55244">
              <a:lnSpc>
                <a:spcPct val="100000"/>
              </a:lnSpc>
            </a:pPr>
            <a:r>
              <a:rPr sz="2000" dirty="0">
                <a:solidFill>
                  <a:srgbClr val="FFFFFF"/>
                </a:solidFill>
                <a:latin typeface="Arial MT"/>
                <a:cs typeface="Arial MT"/>
              </a:rPr>
              <a:t>Gasto</a:t>
            </a:r>
            <a:r>
              <a:rPr sz="2000" spc="-30" dirty="0">
                <a:solidFill>
                  <a:srgbClr val="FFFFFF"/>
                </a:solidFill>
                <a:latin typeface="Arial MT"/>
                <a:cs typeface="Arial MT"/>
              </a:rPr>
              <a:t> </a:t>
            </a:r>
            <a:r>
              <a:rPr sz="2000" dirty="0">
                <a:solidFill>
                  <a:srgbClr val="FFFFFF"/>
                </a:solidFill>
                <a:latin typeface="Arial MT"/>
                <a:cs typeface="Arial MT"/>
              </a:rPr>
              <a:t>mensual</a:t>
            </a:r>
            <a:r>
              <a:rPr sz="2000" spc="-25" dirty="0">
                <a:solidFill>
                  <a:srgbClr val="FFFFFF"/>
                </a:solidFill>
                <a:latin typeface="Arial MT"/>
                <a:cs typeface="Arial MT"/>
              </a:rPr>
              <a:t> </a:t>
            </a:r>
            <a:r>
              <a:rPr sz="2000" dirty="0">
                <a:solidFill>
                  <a:srgbClr val="FFFFFF"/>
                </a:solidFill>
                <a:latin typeface="Arial MT"/>
                <a:cs typeface="Arial MT"/>
              </a:rPr>
              <a:t>en</a:t>
            </a:r>
            <a:r>
              <a:rPr sz="2000" spc="-15" dirty="0">
                <a:solidFill>
                  <a:srgbClr val="FFFFFF"/>
                </a:solidFill>
                <a:latin typeface="Arial MT"/>
                <a:cs typeface="Arial MT"/>
              </a:rPr>
              <a:t> </a:t>
            </a:r>
            <a:r>
              <a:rPr sz="2000" dirty="0">
                <a:solidFill>
                  <a:srgbClr val="FFFFFF"/>
                </a:solidFill>
                <a:latin typeface="Arial MT"/>
                <a:cs typeface="Arial MT"/>
              </a:rPr>
              <a:t>alimentación</a:t>
            </a:r>
            <a:r>
              <a:rPr sz="2000" spc="-25" dirty="0">
                <a:solidFill>
                  <a:srgbClr val="FFFFFF"/>
                </a:solidFill>
                <a:latin typeface="Arial MT"/>
                <a:cs typeface="Arial MT"/>
              </a:rPr>
              <a:t> </a:t>
            </a:r>
            <a:r>
              <a:rPr sz="2000" dirty="0">
                <a:solidFill>
                  <a:srgbClr val="FFFFFF"/>
                </a:solidFill>
                <a:latin typeface="Arial MT"/>
                <a:cs typeface="Arial MT"/>
              </a:rPr>
              <a:t>=</a:t>
            </a:r>
            <a:r>
              <a:rPr sz="2000" spc="-15" dirty="0">
                <a:solidFill>
                  <a:srgbClr val="FFFFFF"/>
                </a:solidFill>
                <a:latin typeface="Arial MT"/>
                <a:cs typeface="Arial MT"/>
              </a:rPr>
              <a:t> </a:t>
            </a:r>
            <a:r>
              <a:rPr sz="2000" dirty="0">
                <a:solidFill>
                  <a:srgbClr val="FFFFFF"/>
                </a:solidFill>
                <a:latin typeface="Arial MT"/>
                <a:cs typeface="Arial MT"/>
              </a:rPr>
              <a:t>162,499</a:t>
            </a:r>
            <a:r>
              <a:rPr sz="2000" spc="-25" dirty="0">
                <a:solidFill>
                  <a:srgbClr val="FFFFFF"/>
                </a:solidFill>
                <a:latin typeface="Arial MT"/>
                <a:cs typeface="Arial MT"/>
              </a:rPr>
              <a:t> </a:t>
            </a:r>
            <a:r>
              <a:rPr sz="2000" dirty="0">
                <a:solidFill>
                  <a:srgbClr val="FFFFFF"/>
                </a:solidFill>
                <a:latin typeface="Arial MT"/>
                <a:cs typeface="Arial MT"/>
              </a:rPr>
              <a:t>miles</a:t>
            </a:r>
            <a:r>
              <a:rPr sz="2000" spc="-15" dirty="0">
                <a:solidFill>
                  <a:srgbClr val="FFFFFF"/>
                </a:solidFill>
                <a:latin typeface="Arial MT"/>
                <a:cs typeface="Arial MT"/>
              </a:rPr>
              <a:t> </a:t>
            </a:r>
            <a:r>
              <a:rPr sz="2000" dirty="0">
                <a:solidFill>
                  <a:srgbClr val="FFFFFF"/>
                </a:solidFill>
                <a:latin typeface="Arial MT"/>
                <a:cs typeface="Arial MT"/>
              </a:rPr>
              <a:t>de</a:t>
            </a:r>
            <a:r>
              <a:rPr sz="2000" spc="-15" dirty="0">
                <a:solidFill>
                  <a:srgbClr val="FFFFFF"/>
                </a:solidFill>
                <a:latin typeface="Arial MT"/>
                <a:cs typeface="Arial MT"/>
              </a:rPr>
              <a:t> </a:t>
            </a:r>
            <a:r>
              <a:rPr sz="2000" dirty="0">
                <a:solidFill>
                  <a:srgbClr val="FFFFFF"/>
                </a:solidFill>
                <a:latin typeface="Arial MT"/>
                <a:cs typeface="Arial MT"/>
              </a:rPr>
              <a:t>pesos</a:t>
            </a:r>
            <a:endParaRPr sz="2000">
              <a:latin typeface="Arial MT"/>
              <a:cs typeface="Arial MT"/>
            </a:endParaRPr>
          </a:p>
        </p:txBody>
      </p:sp>
      <p:sp>
        <p:nvSpPr>
          <p:cNvPr id="6" name="object 6"/>
          <p:cNvSpPr/>
          <p:nvPr/>
        </p:nvSpPr>
        <p:spPr>
          <a:xfrm>
            <a:off x="1481327" y="3756659"/>
            <a:ext cx="3241040" cy="288925"/>
          </a:xfrm>
          <a:custGeom>
            <a:avLst/>
            <a:gdLst/>
            <a:ahLst/>
            <a:cxnLst/>
            <a:rect l="l" t="t" r="r" b="b"/>
            <a:pathLst>
              <a:path w="3241040" h="288925">
                <a:moveTo>
                  <a:pt x="0" y="216662"/>
                </a:moveTo>
                <a:lnTo>
                  <a:pt x="1656079" y="0"/>
                </a:lnTo>
              </a:path>
              <a:path w="3241040" h="288925">
                <a:moveTo>
                  <a:pt x="1656588" y="0"/>
                </a:moveTo>
                <a:lnTo>
                  <a:pt x="3240659" y="288925"/>
                </a:lnTo>
              </a:path>
            </a:pathLst>
          </a:custGeom>
          <a:ln w="9525">
            <a:solidFill>
              <a:srgbClr val="FFFFFF"/>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0979" y="417957"/>
            <a:ext cx="1637030" cy="330835"/>
          </a:xfrm>
          <a:prstGeom prst="rect">
            <a:avLst/>
          </a:prstGeom>
        </p:spPr>
        <p:txBody>
          <a:bodyPr vert="horz" wrap="square" lIns="0" tIns="13335" rIns="0" bIns="0" rtlCol="0">
            <a:spAutoFit/>
          </a:bodyPr>
          <a:lstStyle/>
          <a:p>
            <a:pPr marL="12700">
              <a:lnSpc>
                <a:spcPct val="100000"/>
              </a:lnSpc>
              <a:spcBef>
                <a:spcPts val="105"/>
              </a:spcBef>
            </a:pPr>
            <a:r>
              <a:rPr sz="2000" dirty="0"/>
              <a:t>RES</a:t>
            </a:r>
            <a:r>
              <a:rPr sz="2000" spc="-10" dirty="0"/>
              <a:t>I</a:t>
            </a:r>
            <a:r>
              <a:rPr sz="2000" dirty="0"/>
              <a:t>D</a:t>
            </a:r>
            <a:r>
              <a:rPr sz="2000" spc="5" dirty="0"/>
              <a:t>U</a:t>
            </a:r>
            <a:r>
              <a:rPr sz="2000" dirty="0"/>
              <a:t>AL</a:t>
            </a:r>
            <a:r>
              <a:rPr sz="2000" spc="-10" dirty="0"/>
              <a:t>E</a:t>
            </a:r>
            <a:r>
              <a:rPr sz="2000" dirty="0"/>
              <a:t>S</a:t>
            </a:r>
            <a:endParaRPr sz="2000"/>
          </a:p>
        </p:txBody>
      </p:sp>
      <p:graphicFrame>
        <p:nvGraphicFramePr>
          <p:cNvPr id="3" name="object 3"/>
          <p:cNvGraphicFramePr>
            <a:graphicFrameLocks noGrp="1"/>
          </p:cNvGraphicFramePr>
          <p:nvPr/>
        </p:nvGraphicFramePr>
        <p:xfrm>
          <a:off x="1522857" y="1478407"/>
          <a:ext cx="4609464" cy="4931294"/>
        </p:xfrm>
        <a:graphic>
          <a:graphicData uri="http://schemas.openxmlformats.org/drawingml/2006/table">
            <a:tbl>
              <a:tblPr firstRow="1" bandRow="1">
                <a:tableStyleId>{2D5ABB26-0587-4C30-8999-92F81FD0307C}</a:tableStyleId>
              </a:tblPr>
              <a:tblGrid>
                <a:gridCol w="1168400">
                  <a:extLst>
                    <a:ext uri="{9D8B030D-6E8A-4147-A177-3AD203B41FA5}">
                      <a16:colId xmlns:a16="http://schemas.microsoft.com/office/drawing/2014/main" val="20000"/>
                    </a:ext>
                  </a:extLst>
                </a:gridCol>
                <a:gridCol w="1640205">
                  <a:extLst>
                    <a:ext uri="{9D8B030D-6E8A-4147-A177-3AD203B41FA5}">
                      <a16:colId xmlns:a16="http://schemas.microsoft.com/office/drawing/2014/main" val="20001"/>
                    </a:ext>
                  </a:extLst>
                </a:gridCol>
                <a:gridCol w="864234">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tblGrid>
              <a:tr h="967104">
                <a:tc>
                  <a:txBody>
                    <a:bodyPr/>
                    <a:lstStyle/>
                    <a:p>
                      <a:pPr marL="91440" marR="187325">
                        <a:lnSpc>
                          <a:spcPct val="100000"/>
                        </a:lnSpc>
                        <a:spcBef>
                          <a:spcPts val="515"/>
                        </a:spcBef>
                      </a:pPr>
                      <a:r>
                        <a:rPr sz="1400" spc="-5" dirty="0">
                          <a:solidFill>
                            <a:srgbClr val="FFFFFF"/>
                          </a:solidFill>
                          <a:latin typeface="Arial MT"/>
                          <a:cs typeface="Arial MT"/>
                        </a:rPr>
                        <a:t>Nº de </a:t>
                      </a:r>
                      <a:r>
                        <a:rPr sz="1400" dirty="0">
                          <a:solidFill>
                            <a:srgbClr val="FFFFFF"/>
                          </a:solidFill>
                          <a:latin typeface="Arial MT"/>
                          <a:cs typeface="Arial MT"/>
                        </a:rPr>
                        <a:t> integran</a:t>
                      </a:r>
                      <a:r>
                        <a:rPr sz="1400" spc="-10" dirty="0">
                          <a:solidFill>
                            <a:srgbClr val="FFFFFF"/>
                          </a:solidFill>
                          <a:latin typeface="Arial MT"/>
                          <a:cs typeface="Arial MT"/>
                        </a:rPr>
                        <a:t>t</a:t>
                      </a:r>
                      <a:r>
                        <a:rPr sz="1400" dirty="0">
                          <a:solidFill>
                            <a:srgbClr val="FFFFFF"/>
                          </a:solidFill>
                          <a:latin typeface="Arial MT"/>
                          <a:cs typeface="Arial MT"/>
                        </a:rPr>
                        <a:t>es  del grupo </a:t>
                      </a:r>
                      <a:r>
                        <a:rPr sz="1400" spc="5" dirty="0">
                          <a:solidFill>
                            <a:srgbClr val="FFFFFF"/>
                          </a:solidFill>
                          <a:latin typeface="Arial MT"/>
                          <a:cs typeface="Arial MT"/>
                        </a:rPr>
                        <a:t> </a:t>
                      </a:r>
                      <a:r>
                        <a:rPr sz="1400" dirty="0">
                          <a:solidFill>
                            <a:srgbClr val="FFFFFF"/>
                          </a:solidFill>
                          <a:latin typeface="Arial MT"/>
                          <a:cs typeface="Arial MT"/>
                        </a:rPr>
                        <a:t>familiar</a:t>
                      </a:r>
                      <a:r>
                        <a:rPr sz="1400" spc="-70" dirty="0">
                          <a:solidFill>
                            <a:srgbClr val="FFFFFF"/>
                          </a:solidFill>
                          <a:latin typeface="Arial MT"/>
                          <a:cs typeface="Arial MT"/>
                        </a:rPr>
                        <a:t> </a:t>
                      </a:r>
                      <a:r>
                        <a:rPr sz="1400" spc="-10" dirty="0">
                          <a:solidFill>
                            <a:srgbClr val="FFFFFF"/>
                          </a:solidFill>
                          <a:latin typeface="Arial MT"/>
                          <a:cs typeface="Arial MT"/>
                        </a:rPr>
                        <a:t>(x)</a:t>
                      </a:r>
                      <a:endParaRPr sz="1400">
                        <a:latin typeface="Arial MT"/>
                        <a:cs typeface="Arial MT"/>
                      </a:endParaRPr>
                    </a:p>
                  </a:txBody>
                  <a:tcPr marL="0" marR="0" marT="654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4773"/>
                    </a:solidFill>
                  </a:tcPr>
                </a:tc>
                <a:tc>
                  <a:txBody>
                    <a:bodyPr/>
                    <a:lstStyle/>
                    <a:p>
                      <a:pPr>
                        <a:lnSpc>
                          <a:spcPct val="100000"/>
                        </a:lnSpc>
                      </a:pPr>
                      <a:endParaRPr sz="1500">
                        <a:latin typeface="Times New Roman"/>
                        <a:cs typeface="Times New Roman"/>
                      </a:endParaRPr>
                    </a:p>
                    <a:p>
                      <a:pPr>
                        <a:lnSpc>
                          <a:spcPct val="100000"/>
                        </a:lnSpc>
                        <a:spcBef>
                          <a:spcPts val="20"/>
                        </a:spcBef>
                      </a:pPr>
                      <a:endParaRPr sz="1850">
                        <a:latin typeface="Times New Roman"/>
                        <a:cs typeface="Times New Roman"/>
                      </a:endParaRPr>
                    </a:p>
                    <a:p>
                      <a:pPr marL="91440" marR="290830">
                        <a:lnSpc>
                          <a:spcPct val="100000"/>
                        </a:lnSpc>
                        <a:spcBef>
                          <a:spcPts val="5"/>
                        </a:spcBef>
                      </a:pPr>
                      <a:r>
                        <a:rPr sz="1400" dirty="0">
                          <a:solidFill>
                            <a:srgbClr val="FFFFFF"/>
                          </a:solidFill>
                          <a:latin typeface="Arial MT"/>
                          <a:cs typeface="Arial MT"/>
                        </a:rPr>
                        <a:t>Gastos en </a:t>
                      </a:r>
                      <a:r>
                        <a:rPr sz="1400" spc="5" dirty="0">
                          <a:solidFill>
                            <a:srgbClr val="FFFFFF"/>
                          </a:solidFill>
                          <a:latin typeface="Arial MT"/>
                          <a:cs typeface="Arial MT"/>
                        </a:rPr>
                        <a:t> </a:t>
                      </a:r>
                      <a:r>
                        <a:rPr sz="1400" dirty="0">
                          <a:solidFill>
                            <a:srgbClr val="FFFFFF"/>
                          </a:solidFill>
                          <a:latin typeface="Arial MT"/>
                          <a:cs typeface="Arial MT"/>
                        </a:rPr>
                        <a:t>ali</a:t>
                      </a:r>
                      <a:r>
                        <a:rPr sz="1400" spc="-10" dirty="0">
                          <a:solidFill>
                            <a:srgbClr val="FFFFFF"/>
                          </a:solidFill>
                          <a:latin typeface="Arial MT"/>
                          <a:cs typeface="Arial MT"/>
                        </a:rPr>
                        <a:t>m</a:t>
                      </a:r>
                      <a:r>
                        <a:rPr sz="1400" dirty="0">
                          <a:solidFill>
                            <a:srgbClr val="FFFFFF"/>
                          </a:solidFill>
                          <a:latin typeface="Arial MT"/>
                          <a:cs typeface="Arial MT"/>
                        </a:rPr>
                        <a:t>entación</a:t>
                      </a:r>
                      <a:r>
                        <a:rPr sz="1400" spc="-55" dirty="0">
                          <a:solidFill>
                            <a:srgbClr val="FFFFFF"/>
                          </a:solidFill>
                          <a:latin typeface="Arial MT"/>
                          <a:cs typeface="Arial MT"/>
                        </a:rPr>
                        <a:t> </a:t>
                      </a:r>
                      <a:r>
                        <a:rPr sz="1400" dirty="0">
                          <a:solidFill>
                            <a:srgbClr val="FFFFFF"/>
                          </a:solidFill>
                          <a:latin typeface="Arial MT"/>
                          <a:cs typeface="Arial MT"/>
                        </a:rPr>
                        <a:t>(</a:t>
                      </a:r>
                      <a:r>
                        <a:rPr sz="1400" spc="-20" dirty="0">
                          <a:solidFill>
                            <a:srgbClr val="FFFFFF"/>
                          </a:solidFill>
                          <a:latin typeface="Arial MT"/>
                          <a:cs typeface="Arial MT"/>
                        </a:rPr>
                        <a:t>y</a:t>
                      </a:r>
                      <a:r>
                        <a:rPr sz="1400" dirty="0">
                          <a:solidFill>
                            <a:srgbClr val="FFFFFF"/>
                          </a:solidFill>
                          <a:latin typeface="Arial MT"/>
                          <a:cs typeface="Arial MT"/>
                        </a:rPr>
                        <a:t>)</a:t>
                      </a:r>
                      <a:endParaRPr sz="1400">
                        <a:latin typeface="Arial MT"/>
                        <a:cs typeface="Arial M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4773"/>
                    </a:solidFill>
                  </a:tcPr>
                </a:tc>
                <a:tc>
                  <a:txBody>
                    <a:bodyPr/>
                    <a:lstStyle/>
                    <a:p>
                      <a:pPr>
                        <a:lnSpc>
                          <a:spcPct val="100000"/>
                        </a:lnSpc>
                      </a:pPr>
                      <a:endParaRPr sz="1800">
                        <a:latin typeface="Times New Roman"/>
                        <a:cs typeface="Times New Roman"/>
                      </a:endParaRPr>
                    </a:p>
                    <a:p>
                      <a:pPr>
                        <a:lnSpc>
                          <a:spcPct val="100000"/>
                        </a:lnSpc>
                      </a:pPr>
                      <a:endParaRPr sz="1850">
                        <a:latin typeface="Times New Roman"/>
                        <a:cs typeface="Times New Roman"/>
                      </a:endParaRPr>
                    </a:p>
                    <a:p>
                      <a:pPr marL="482600">
                        <a:lnSpc>
                          <a:spcPct val="100000"/>
                        </a:lnSpc>
                        <a:spcBef>
                          <a:spcPts val="5"/>
                        </a:spcBef>
                      </a:pPr>
                      <a:r>
                        <a:rPr sz="1800" spc="-919" dirty="0">
                          <a:solidFill>
                            <a:srgbClr val="FFFFFF"/>
                          </a:solidFill>
                          <a:latin typeface="Cambria Math"/>
                          <a:cs typeface="Cambria Math"/>
                        </a:rPr>
                        <a:t>𝑦ො</a:t>
                      </a:r>
                      <a:endParaRPr sz="1800">
                        <a:latin typeface="Cambria Math"/>
                        <a:cs typeface="Cambria Math"/>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4773"/>
                    </a:solidFill>
                  </a:tcPr>
                </a:tc>
                <a:tc>
                  <a:txBody>
                    <a:bodyPr/>
                    <a:lstStyle/>
                    <a:p>
                      <a:pPr>
                        <a:lnSpc>
                          <a:spcPct val="100000"/>
                        </a:lnSpc>
                      </a:pPr>
                      <a:endParaRPr sz="1800">
                        <a:latin typeface="Times New Roman"/>
                        <a:cs typeface="Times New Roman"/>
                      </a:endParaRPr>
                    </a:p>
                    <a:p>
                      <a:pPr>
                        <a:lnSpc>
                          <a:spcPct val="100000"/>
                        </a:lnSpc>
                      </a:pPr>
                      <a:endParaRPr sz="1850">
                        <a:latin typeface="Times New Roman"/>
                        <a:cs typeface="Times New Roman"/>
                      </a:endParaRPr>
                    </a:p>
                    <a:p>
                      <a:pPr marL="268605">
                        <a:lnSpc>
                          <a:spcPct val="100000"/>
                        </a:lnSpc>
                        <a:spcBef>
                          <a:spcPts val="5"/>
                        </a:spcBef>
                      </a:pPr>
                      <a:r>
                        <a:rPr sz="1800" dirty="0">
                          <a:solidFill>
                            <a:srgbClr val="FFFFFF"/>
                          </a:solidFill>
                          <a:latin typeface="Cambria Math"/>
                          <a:cs typeface="Cambria Math"/>
                        </a:rPr>
                        <a:t>𝑦</a:t>
                      </a:r>
                      <a:r>
                        <a:rPr sz="1800" spc="10" dirty="0">
                          <a:solidFill>
                            <a:srgbClr val="FFFFFF"/>
                          </a:solidFill>
                          <a:latin typeface="Cambria Math"/>
                          <a:cs typeface="Cambria Math"/>
                        </a:rPr>
                        <a:t> </a:t>
                      </a:r>
                      <a:r>
                        <a:rPr sz="1800" dirty="0">
                          <a:solidFill>
                            <a:srgbClr val="FFFFFF"/>
                          </a:solidFill>
                          <a:latin typeface="Cambria Math"/>
                          <a:cs typeface="Cambria Math"/>
                        </a:rPr>
                        <a:t>−</a:t>
                      </a:r>
                      <a:r>
                        <a:rPr sz="1800" spc="-15" dirty="0">
                          <a:solidFill>
                            <a:srgbClr val="FFFFFF"/>
                          </a:solidFill>
                          <a:latin typeface="Cambria Math"/>
                          <a:cs typeface="Cambria Math"/>
                        </a:rPr>
                        <a:t> </a:t>
                      </a:r>
                      <a:r>
                        <a:rPr sz="1800" spc="-919" dirty="0">
                          <a:solidFill>
                            <a:srgbClr val="FFFFFF"/>
                          </a:solidFill>
                          <a:latin typeface="Cambria Math"/>
                          <a:cs typeface="Cambria Math"/>
                        </a:rPr>
                        <a:t>𝑦ො</a:t>
                      </a:r>
                      <a:endParaRPr sz="1800">
                        <a:latin typeface="Cambria Math"/>
                        <a:cs typeface="Cambria Math"/>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4773"/>
                    </a:solidFill>
                  </a:tcPr>
                </a:tc>
                <a:extLst>
                  <a:ext uri="{0D108BD9-81ED-4DB2-BD59-A6C34878D82A}">
                    <a16:rowId xmlns:a16="http://schemas.microsoft.com/office/drawing/2014/main" val="10000"/>
                  </a:ext>
                </a:extLst>
              </a:tr>
              <a:tr h="312072">
                <a:tc>
                  <a:txBody>
                    <a:bodyPr/>
                    <a:lstStyle/>
                    <a:p>
                      <a:pPr marR="84455" algn="r">
                        <a:lnSpc>
                          <a:spcPct val="100000"/>
                        </a:lnSpc>
                        <a:spcBef>
                          <a:spcPts val="340"/>
                        </a:spcBef>
                      </a:pPr>
                      <a:r>
                        <a:rPr sz="1400" dirty="0">
                          <a:solidFill>
                            <a:srgbClr val="FFFFFF"/>
                          </a:solidFill>
                          <a:latin typeface="Arial MT"/>
                          <a:cs typeface="Arial MT"/>
                        </a:rPr>
                        <a:t>4</a:t>
                      </a:r>
                      <a:endParaRPr sz="1400">
                        <a:latin typeface="Arial MT"/>
                        <a:cs typeface="Arial MT"/>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solidFill>
                      <a:srgbClr val="004773"/>
                    </a:solidFill>
                  </a:tcPr>
                </a:tc>
                <a:tc>
                  <a:txBody>
                    <a:bodyPr/>
                    <a:lstStyle/>
                    <a:p>
                      <a:pPr marR="84455" algn="r">
                        <a:lnSpc>
                          <a:spcPct val="100000"/>
                        </a:lnSpc>
                        <a:spcBef>
                          <a:spcPts val="340"/>
                        </a:spcBef>
                      </a:pPr>
                      <a:r>
                        <a:rPr sz="1400" spc="-5" dirty="0">
                          <a:solidFill>
                            <a:srgbClr val="FFFFFF"/>
                          </a:solidFill>
                          <a:latin typeface="Arial MT"/>
                          <a:cs typeface="Arial MT"/>
                        </a:rPr>
                        <a:t>200</a:t>
                      </a:r>
                      <a:endParaRPr sz="1400">
                        <a:latin typeface="Arial MT"/>
                        <a:cs typeface="Arial MT"/>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solidFill>
                      <a:srgbClr val="004773"/>
                    </a:solidFill>
                  </a:tcPr>
                </a:tc>
                <a:tc>
                  <a:txBody>
                    <a:bodyPr/>
                    <a:lstStyle/>
                    <a:p>
                      <a:pPr marR="83185" algn="r">
                        <a:lnSpc>
                          <a:spcPct val="100000"/>
                        </a:lnSpc>
                        <a:spcBef>
                          <a:spcPts val="340"/>
                        </a:spcBef>
                      </a:pPr>
                      <a:r>
                        <a:rPr sz="1400" dirty="0">
                          <a:solidFill>
                            <a:srgbClr val="FFFFFF"/>
                          </a:solidFill>
                          <a:latin typeface="Arial MT"/>
                          <a:cs typeface="Arial MT"/>
                        </a:rPr>
                        <a:t>188,333</a:t>
                      </a:r>
                      <a:endParaRPr sz="1400">
                        <a:latin typeface="Arial MT"/>
                        <a:cs typeface="Arial MT"/>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solidFill>
                      <a:srgbClr val="004773"/>
                    </a:solidFill>
                  </a:tcPr>
                </a:tc>
                <a:tc>
                  <a:txBody>
                    <a:bodyPr/>
                    <a:lstStyle/>
                    <a:p>
                      <a:pPr marR="83820" algn="r">
                        <a:lnSpc>
                          <a:spcPct val="100000"/>
                        </a:lnSpc>
                        <a:spcBef>
                          <a:spcPts val="340"/>
                        </a:spcBef>
                      </a:pPr>
                      <a:r>
                        <a:rPr sz="1400" spc="-25" dirty="0">
                          <a:solidFill>
                            <a:srgbClr val="FFFFFF"/>
                          </a:solidFill>
                          <a:latin typeface="Arial MT"/>
                          <a:cs typeface="Arial MT"/>
                        </a:rPr>
                        <a:t>11,67</a:t>
                      </a:r>
                      <a:endParaRPr sz="1400">
                        <a:latin typeface="Arial MT"/>
                        <a:cs typeface="Arial MT"/>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solidFill>
                      <a:srgbClr val="004773"/>
                    </a:solidFill>
                  </a:tcPr>
                </a:tc>
                <a:extLst>
                  <a:ext uri="{0D108BD9-81ED-4DB2-BD59-A6C34878D82A}">
                    <a16:rowId xmlns:a16="http://schemas.microsoft.com/office/drawing/2014/main" val="10001"/>
                  </a:ext>
                </a:extLst>
              </a:tr>
              <a:tr h="304800">
                <a:tc>
                  <a:txBody>
                    <a:bodyPr/>
                    <a:lstStyle/>
                    <a:p>
                      <a:pPr marR="84455" algn="r">
                        <a:lnSpc>
                          <a:spcPct val="100000"/>
                        </a:lnSpc>
                        <a:spcBef>
                          <a:spcPts val="285"/>
                        </a:spcBef>
                      </a:pPr>
                      <a:r>
                        <a:rPr sz="1400" dirty="0">
                          <a:solidFill>
                            <a:srgbClr val="FFFFFF"/>
                          </a:solidFill>
                          <a:latin typeface="Arial MT"/>
                          <a:cs typeface="Arial MT"/>
                        </a:rPr>
                        <a:t>2</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130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185" algn="r">
                        <a:lnSpc>
                          <a:spcPct val="100000"/>
                        </a:lnSpc>
                        <a:spcBef>
                          <a:spcPts val="285"/>
                        </a:spcBef>
                      </a:pPr>
                      <a:r>
                        <a:rPr sz="1400" dirty="0">
                          <a:solidFill>
                            <a:srgbClr val="FFFFFF"/>
                          </a:solidFill>
                          <a:latin typeface="Arial MT"/>
                          <a:cs typeface="Arial MT"/>
                        </a:rPr>
                        <a:t>136,667</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-6,67</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extLst>
                  <a:ext uri="{0D108BD9-81ED-4DB2-BD59-A6C34878D82A}">
                    <a16:rowId xmlns:a16="http://schemas.microsoft.com/office/drawing/2014/main" val="10002"/>
                  </a:ext>
                </a:extLst>
              </a:tr>
              <a:tr h="304990">
                <a:tc>
                  <a:txBody>
                    <a:bodyPr/>
                    <a:lstStyle/>
                    <a:p>
                      <a:pPr marR="84455" algn="r">
                        <a:lnSpc>
                          <a:spcPct val="100000"/>
                        </a:lnSpc>
                        <a:spcBef>
                          <a:spcPts val="285"/>
                        </a:spcBef>
                      </a:pPr>
                      <a:r>
                        <a:rPr sz="1400" dirty="0">
                          <a:solidFill>
                            <a:srgbClr val="FFFFFF"/>
                          </a:solidFill>
                          <a:latin typeface="Arial MT"/>
                          <a:cs typeface="Arial MT"/>
                        </a:rPr>
                        <a:t>5</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190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185" algn="r">
                        <a:lnSpc>
                          <a:spcPct val="100000"/>
                        </a:lnSpc>
                        <a:spcBef>
                          <a:spcPts val="285"/>
                        </a:spcBef>
                      </a:pPr>
                      <a:r>
                        <a:rPr sz="1400" dirty="0">
                          <a:solidFill>
                            <a:srgbClr val="FFFFFF"/>
                          </a:solidFill>
                          <a:latin typeface="Arial MT"/>
                          <a:cs typeface="Arial MT"/>
                        </a:rPr>
                        <a:t>214,167</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-24,17</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extLst>
                  <a:ext uri="{0D108BD9-81ED-4DB2-BD59-A6C34878D82A}">
                    <a16:rowId xmlns:a16="http://schemas.microsoft.com/office/drawing/2014/main" val="10003"/>
                  </a:ext>
                </a:extLst>
              </a:tr>
              <a:tr h="304990">
                <a:tc>
                  <a:txBody>
                    <a:bodyPr/>
                    <a:lstStyle/>
                    <a:p>
                      <a:pPr marR="84455" algn="r">
                        <a:lnSpc>
                          <a:spcPct val="100000"/>
                        </a:lnSpc>
                        <a:spcBef>
                          <a:spcPts val="285"/>
                        </a:spcBef>
                      </a:pPr>
                      <a:r>
                        <a:rPr sz="1400" dirty="0">
                          <a:solidFill>
                            <a:srgbClr val="FFFFFF"/>
                          </a:solidFill>
                          <a:latin typeface="Arial MT"/>
                          <a:cs typeface="Arial MT"/>
                        </a:rPr>
                        <a:t>3</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175</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185" algn="r">
                        <a:lnSpc>
                          <a:spcPct val="100000"/>
                        </a:lnSpc>
                        <a:spcBef>
                          <a:spcPts val="285"/>
                        </a:spcBef>
                      </a:pPr>
                      <a:r>
                        <a:rPr sz="1400" dirty="0">
                          <a:solidFill>
                            <a:srgbClr val="FFFFFF"/>
                          </a:solidFill>
                          <a:latin typeface="Arial MT"/>
                          <a:cs typeface="Arial MT"/>
                        </a:rPr>
                        <a:t>162,500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12,50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extLst>
                  <a:ext uri="{0D108BD9-81ED-4DB2-BD59-A6C34878D82A}">
                    <a16:rowId xmlns:a16="http://schemas.microsoft.com/office/drawing/2014/main" val="10004"/>
                  </a:ext>
                </a:extLst>
              </a:tr>
              <a:tr h="304800">
                <a:tc>
                  <a:txBody>
                    <a:bodyPr/>
                    <a:lstStyle/>
                    <a:p>
                      <a:pPr marR="84455" algn="r">
                        <a:lnSpc>
                          <a:spcPct val="100000"/>
                        </a:lnSpc>
                        <a:spcBef>
                          <a:spcPts val="285"/>
                        </a:spcBef>
                      </a:pPr>
                      <a:r>
                        <a:rPr sz="1400" dirty="0">
                          <a:solidFill>
                            <a:srgbClr val="FFFFFF"/>
                          </a:solidFill>
                          <a:latin typeface="Arial MT"/>
                          <a:cs typeface="Arial MT"/>
                        </a:rPr>
                        <a:t>3</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160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185" algn="r">
                        <a:lnSpc>
                          <a:spcPct val="100000"/>
                        </a:lnSpc>
                        <a:spcBef>
                          <a:spcPts val="285"/>
                        </a:spcBef>
                      </a:pPr>
                      <a:r>
                        <a:rPr sz="1400" dirty="0">
                          <a:solidFill>
                            <a:srgbClr val="FFFFFF"/>
                          </a:solidFill>
                          <a:latin typeface="Arial MT"/>
                          <a:cs typeface="Arial MT"/>
                        </a:rPr>
                        <a:t>162,500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-2,50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extLst>
                  <a:ext uri="{0D108BD9-81ED-4DB2-BD59-A6C34878D82A}">
                    <a16:rowId xmlns:a16="http://schemas.microsoft.com/office/drawing/2014/main" val="10005"/>
                  </a:ext>
                </a:extLst>
              </a:tr>
              <a:tr h="304800">
                <a:tc>
                  <a:txBody>
                    <a:bodyPr/>
                    <a:lstStyle/>
                    <a:p>
                      <a:pPr marR="84455" algn="r">
                        <a:lnSpc>
                          <a:spcPct val="100000"/>
                        </a:lnSpc>
                        <a:spcBef>
                          <a:spcPts val="285"/>
                        </a:spcBef>
                      </a:pPr>
                      <a:r>
                        <a:rPr sz="1400" dirty="0">
                          <a:solidFill>
                            <a:srgbClr val="FFFFFF"/>
                          </a:solidFill>
                          <a:latin typeface="Arial MT"/>
                          <a:cs typeface="Arial MT"/>
                        </a:rPr>
                        <a:t>6</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260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185" algn="r">
                        <a:lnSpc>
                          <a:spcPct val="100000"/>
                        </a:lnSpc>
                        <a:spcBef>
                          <a:spcPts val="285"/>
                        </a:spcBef>
                      </a:pPr>
                      <a:r>
                        <a:rPr sz="1400" dirty="0">
                          <a:solidFill>
                            <a:srgbClr val="FFFFFF"/>
                          </a:solidFill>
                          <a:latin typeface="Arial MT"/>
                          <a:cs typeface="Arial MT"/>
                        </a:rPr>
                        <a:t>240,000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20,00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extLst>
                  <a:ext uri="{0D108BD9-81ED-4DB2-BD59-A6C34878D82A}">
                    <a16:rowId xmlns:a16="http://schemas.microsoft.com/office/drawing/2014/main" val="10006"/>
                  </a:ext>
                </a:extLst>
              </a:tr>
              <a:tr h="304926">
                <a:tc>
                  <a:txBody>
                    <a:bodyPr/>
                    <a:lstStyle/>
                    <a:p>
                      <a:pPr marR="84455" algn="r">
                        <a:lnSpc>
                          <a:spcPct val="100000"/>
                        </a:lnSpc>
                        <a:spcBef>
                          <a:spcPts val="285"/>
                        </a:spcBef>
                      </a:pPr>
                      <a:r>
                        <a:rPr sz="1400" dirty="0">
                          <a:solidFill>
                            <a:srgbClr val="FFFFFF"/>
                          </a:solidFill>
                          <a:latin typeface="Arial MT"/>
                          <a:cs typeface="Arial MT"/>
                        </a:rPr>
                        <a:t>3</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170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185" algn="r">
                        <a:lnSpc>
                          <a:spcPct val="100000"/>
                        </a:lnSpc>
                        <a:spcBef>
                          <a:spcPts val="285"/>
                        </a:spcBef>
                      </a:pPr>
                      <a:r>
                        <a:rPr sz="1400" dirty="0">
                          <a:solidFill>
                            <a:srgbClr val="FFFFFF"/>
                          </a:solidFill>
                          <a:latin typeface="Arial MT"/>
                          <a:cs typeface="Arial MT"/>
                        </a:rPr>
                        <a:t>162,500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7,50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extLst>
                  <a:ext uri="{0D108BD9-81ED-4DB2-BD59-A6C34878D82A}">
                    <a16:rowId xmlns:a16="http://schemas.microsoft.com/office/drawing/2014/main" val="10007"/>
                  </a:ext>
                </a:extLst>
              </a:tr>
              <a:tr h="304926">
                <a:tc>
                  <a:txBody>
                    <a:bodyPr/>
                    <a:lstStyle/>
                    <a:p>
                      <a:pPr marR="84455" algn="r">
                        <a:lnSpc>
                          <a:spcPct val="100000"/>
                        </a:lnSpc>
                        <a:spcBef>
                          <a:spcPts val="285"/>
                        </a:spcBef>
                      </a:pPr>
                      <a:r>
                        <a:rPr sz="1400" dirty="0">
                          <a:solidFill>
                            <a:srgbClr val="FFFFFF"/>
                          </a:solidFill>
                          <a:latin typeface="Arial MT"/>
                          <a:cs typeface="Arial MT"/>
                        </a:rPr>
                        <a:t>4</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180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185" algn="r">
                        <a:lnSpc>
                          <a:spcPct val="100000"/>
                        </a:lnSpc>
                        <a:spcBef>
                          <a:spcPts val="285"/>
                        </a:spcBef>
                      </a:pPr>
                      <a:r>
                        <a:rPr sz="1400" dirty="0">
                          <a:solidFill>
                            <a:srgbClr val="FFFFFF"/>
                          </a:solidFill>
                          <a:latin typeface="Arial MT"/>
                          <a:cs typeface="Arial MT"/>
                        </a:rPr>
                        <a:t>188,333</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-8,33</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extLst>
                  <a:ext uri="{0D108BD9-81ED-4DB2-BD59-A6C34878D82A}">
                    <a16:rowId xmlns:a16="http://schemas.microsoft.com/office/drawing/2014/main" val="10008"/>
                  </a:ext>
                </a:extLst>
              </a:tr>
              <a:tr h="304800">
                <a:tc>
                  <a:txBody>
                    <a:bodyPr/>
                    <a:lstStyle/>
                    <a:p>
                      <a:pPr marR="84455" algn="r">
                        <a:lnSpc>
                          <a:spcPct val="100000"/>
                        </a:lnSpc>
                        <a:spcBef>
                          <a:spcPts val="285"/>
                        </a:spcBef>
                      </a:pPr>
                      <a:r>
                        <a:rPr sz="1400" dirty="0">
                          <a:solidFill>
                            <a:srgbClr val="FFFFFF"/>
                          </a:solidFill>
                          <a:latin typeface="Arial MT"/>
                          <a:cs typeface="Arial MT"/>
                        </a:rPr>
                        <a:t>4</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175</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185" algn="r">
                        <a:lnSpc>
                          <a:spcPct val="100000"/>
                        </a:lnSpc>
                        <a:spcBef>
                          <a:spcPts val="285"/>
                        </a:spcBef>
                      </a:pPr>
                      <a:r>
                        <a:rPr sz="1400" dirty="0">
                          <a:solidFill>
                            <a:srgbClr val="FFFFFF"/>
                          </a:solidFill>
                          <a:latin typeface="Arial MT"/>
                          <a:cs typeface="Arial MT"/>
                        </a:rPr>
                        <a:t>188,333</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-13,33</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extLst>
                  <a:ext uri="{0D108BD9-81ED-4DB2-BD59-A6C34878D82A}">
                    <a16:rowId xmlns:a16="http://schemas.microsoft.com/office/drawing/2014/main" val="10009"/>
                  </a:ext>
                </a:extLst>
              </a:tr>
              <a:tr h="304674">
                <a:tc>
                  <a:txBody>
                    <a:bodyPr/>
                    <a:lstStyle/>
                    <a:p>
                      <a:pPr marR="84455" algn="r">
                        <a:lnSpc>
                          <a:spcPct val="100000"/>
                        </a:lnSpc>
                        <a:spcBef>
                          <a:spcPts val="285"/>
                        </a:spcBef>
                      </a:pPr>
                      <a:r>
                        <a:rPr sz="1400" dirty="0">
                          <a:solidFill>
                            <a:srgbClr val="FFFFFF"/>
                          </a:solidFill>
                          <a:latin typeface="Arial MT"/>
                          <a:cs typeface="Arial MT"/>
                        </a:rPr>
                        <a:t>3</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170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185" algn="r">
                        <a:lnSpc>
                          <a:spcPct val="100000"/>
                        </a:lnSpc>
                        <a:spcBef>
                          <a:spcPts val="285"/>
                        </a:spcBef>
                      </a:pPr>
                      <a:r>
                        <a:rPr sz="1400" dirty="0">
                          <a:solidFill>
                            <a:srgbClr val="FFFFFF"/>
                          </a:solidFill>
                          <a:latin typeface="Arial MT"/>
                          <a:cs typeface="Arial MT"/>
                        </a:rPr>
                        <a:t>162,500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7,50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solidFill>
                      <a:srgbClr val="004773"/>
                    </a:solidFill>
                  </a:tcPr>
                </a:tc>
                <a:extLst>
                  <a:ext uri="{0D108BD9-81ED-4DB2-BD59-A6C34878D82A}">
                    <a16:rowId xmlns:a16="http://schemas.microsoft.com/office/drawing/2014/main" val="10010"/>
                  </a:ext>
                </a:extLst>
              </a:tr>
              <a:tr h="297195">
                <a:tc>
                  <a:txBody>
                    <a:bodyPr/>
                    <a:lstStyle/>
                    <a:p>
                      <a:pPr marR="83820" algn="r">
                        <a:lnSpc>
                          <a:spcPct val="100000"/>
                        </a:lnSpc>
                        <a:spcBef>
                          <a:spcPts val="285"/>
                        </a:spcBef>
                      </a:pPr>
                      <a:r>
                        <a:rPr sz="1400" dirty="0">
                          <a:solidFill>
                            <a:srgbClr val="FFFFFF"/>
                          </a:solidFill>
                          <a:latin typeface="Arial MT"/>
                          <a:cs typeface="Arial MT"/>
                        </a:rPr>
                        <a:t>5</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lnB w="12700">
                      <a:solidFill>
                        <a:srgbClr val="000000"/>
                      </a:solidFill>
                      <a:prstDash val="solid"/>
                    </a:lnB>
                    <a:solidFill>
                      <a:srgbClr val="004773"/>
                    </a:solidFill>
                  </a:tcPr>
                </a:tc>
                <a:tc>
                  <a:txBody>
                    <a:bodyPr/>
                    <a:lstStyle/>
                    <a:p>
                      <a:pPr marR="84455" algn="r">
                        <a:lnSpc>
                          <a:spcPct val="100000"/>
                        </a:lnSpc>
                        <a:spcBef>
                          <a:spcPts val="285"/>
                        </a:spcBef>
                      </a:pPr>
                      <a:r>
                        <a:rPr sz="1400" spc="-5" dirty="0">
                          <a:solidFill>
                            <a:srgbClr val="FFFFFF"/>
                          </a:solidFill>
                          <a:latin typeface="Arial MT"/>
                          <a:cs typeface="Arial MT"/>
                        </a:rPr>
                        <a:t>210</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lnB w="12700">
                      <a:solidFill>
                        <a:srgbClr val="000000"/>
                      </a:solidFill>
                      <a:prstDash val="solid"/>
                    </a:lnB>
                    <a:solidFill>
                      <a:srgbClr val="004773"/>
                    </a:solidFill>
                  </a:tcPr>
                </a:tc>
                <a:tc>
                  <a:txBody>
                    <a:bodyPr/>
                    <a:lstStyle/>
                    <a:p>
                      <a:pPr marR="81915" algn="r">
                        <a:lnSpc>
                          <a:spcPct val="100000"/>
                        </a:lnSpc>
                        <a:spcBef>
                          <a:spcPts val="285"/>
                        </a:spcBef>
                      </a:pPr>
                      <a:r>
                        <a:rPr sz="1400" dirty="0">
                          <a:solidFill>
                            <a:srgbClr val="FFFFFF"/>
                          </a:solidFill>
                          <a:latin typeface="Arial MT"/>
                          <a:cs typeface="Arial MT"/>
                        </a:rPr>
                        <a:t>214,167</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lnB w="12700">
                      <a:solidFill>
                        <a:srgbClr val="000000"/>
                      </a:solidFill>
                      <a:prstDash val="solid"/>
                    </a:lnB>
                    <a:solidFill>
                      <a:srgbClr val="004773"/>
                    </a:solidFill>
                  </a:tcPr>
                </a:tc>
                <a:tc>
                  <a:txBody>
                    <a:bodyPr/>
                    <a:lstStyle/>
                    <a:p>
                      <a:pPr marR="83820" algn="r">
                        <a:lnSpc>
                          <a:spcPct val="100000"/>
                        </a:lnSpc>
                        <a:spcBef>
                          <a:spcPts val="285"/>
                        </a:spcBef>
                      </a:pPr>
                      <a:r>
                        <a:rPr sz="1400" dirty="0">
                          <a:solidFill>
                            <a:srgbClr val="FFFFFF"/>
                          </a:solidFill>
                          <a:latin typeface="Arial MT"/>
                          <a:cs typeface="Arial MT"/>
                        </a:rPr>
                        <a:t>-4,17</a:t>
                      </a:r>
                      <a:endParaRPr sz="1400">
                        <a:latin typeface="Arial MT"/>
                        <a:cs typeface="Arial MT"/>
                      </a:endParaRPr>
                    </a:p>
                  </a:txBody>
                  <a:tcPr marL="0" marR="0" marT="36195" marB="0">
                    <a:lnL w="12700">
                      <a:solidFill>
                        <a:srgbClr val="000000"/>
                      </a:solidFill>
                      <a:prstDash val="solid"/>
                    </a:lnL>
                    <a:lnR w="12700">
                      <a:solidFill>
                        <a:srgbClr val="000000"/>
                      </a:solidFill>
                      <a:prstDash val="solid"/>
                    </a:lnR>
                    <a:lnB w="12700">
                      <a:solidFill>
                        <a:srgbClr val="000000"/>
                      </a:solidFill>
                      <a:prstDash val="solid"/>
                    </a:lnB>
                    <a:solidFill>
                      <a:srgbClr val="004773"/>
                    </a:solidFill>
                  </a:tcPr>
                </a:tc>
                <a:extLst>
                  <a:ext uri="{0D108BD9-81ED-4DB2-BD59-A6C34878D82A}">
                    <a16:rowId xmlns:a16="http://schemas.microsoft.com/office/drawing/2014/main" val="10011"/>
                  </a:ext>
                </a:extLst>
              </a:tr>
              <a:tr h="473421">
                <a:tc gridSpan="4">
                  <a:txBody>
                    <a:bodyPr/>
                    <a:lstStyle/>
                    <a:p>
                      <a:pPr>
                        <a:lnSpc>
                          <a:spcPct val="100000"/>
                        </a:lnSpc>
                        <a:spcBef>
                          <a:spcPts val="15"/>
                        </a:spcBef>
                      </a:pPr>
                      <a:endParaRPr sz="1750">
                        <a:latin typeface="Times New Roman"/>
                        <a:cs typeface="Times New Roman"/>
                      </a:endParaRPr>
                    </a:p>
                    <a:p>
                      <a:pPr marR="83820" algn="r">
                        <a:lnSpc>
                          <a:spcPts val="1600"/>
                        </a:lnSpc>
                      </a:pPr>
                      <a:r>
                        <a:rPr sz="1400" dirty="0">
                          <a:solidFill>
                            <a:srgbClr val="FFFFFF"/>
                          </a:solidFill>
                          <a:latin typeface="Arial MT"/>
                          <a:cs typeface="Arial MT"/>
                        </a:rPr>
                        <a:t>0,00</a:t>
                      </a:r>
                      <a:endParaRPr sz="1400">
                        <a:latin typeface="Arial MT"/>
                        <a:cs typeface="Arial MT"/>
                      </a:endParaRPr>
                    </a:p>
                  </a:txBody>
                  <a:tcPr marL="0" marR="0" marT="1905" marB="0">
                    <a:lnT w="12700">
                      <a:solidFill>
                        <a:srgbClr val="000000"/>
                      </a:solidFill>
                      <a:prstDash val="solid"/>
                    </a:lnT>
                    <a:solidFill>
                      <a:srgbClr val="00477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9488" y="686561"/>
            <a:ext cx="8432165" cy="391160"/>
          </a:xfrm>
          <a:prstGeom prst="rect">
            <a:avLst/>
          </a:prstGeom>
        </p:spPr>
        <p:txBody>
          <a:bodyPr vert="horz" wrap="square" lIns="0" tIns="12700" rIns="0" bIns="0" rtlCol="0">
            <a:spAutoFit/>
          </a:bodyPr>
          <a:lstStyle/>
          <a:p>
            <a:pPr marL="38100">
              <a:lnSpc>
                <a:spcPct val="100000"/>
              </a:lnSpc>
              <a:spcBef>
                <a:spcPts val="100"/>
              </a:spcBef>
              <a:tabLst>
                <a:tab pos="1664335" algn="l"/>
                <a:tab pos="2255520" algn="l"/>
                <a:tab pos="4032885" algn="l"/>
                <a:tab pos="8113395" algn="l"/>
              </a:tabLst>
            </a:pPr>
            <a:r>
              <a:rPr sz="2400" spc="-5" dirty="0">
                <a:solidFill>
                  <a:srgbClr val="FFFFFF"/>
                </a:solidFill>
                <a:latin typeface="Arial MT"/>
                <a:cs typeface="Arial MT"/>
              </a:rPr>
              <a:t>PRUEBAS	DE	HIPOTESIS	ACERCA</a:t>
            </a:r>
            <a:r>
              <a:rPr sz="2400" spc="-105" dirty="0">
                <a:solidFill>
                  <a:srgbClr val="FFFFFF"/>
                </a:solidFill>
                <a:latin typeface="Arial MT"/>
                <a:cs typeface="Arial MT"/>
              </a:rPr>
              <a:t> </a:t>
            </a:r>
            <a:r>
              <a:rPr sz="2400" spc="-5" dirty="0">
                <a:solidFill>
                  <a:srgbClr val="FFFFFF"/>
                </a:solidFill>
                <a:latin typeface="Arial MT"/>
                <a:cs typeface="Arial MT"/>
              </a:rPr>
              <a:t>DEL</a:t>
            </a:r>
            <a:r>
              <a:rPr sz="2400" spc="-75" dirty="0">
                <a:solidFill>
                  <a:srgbClr val="FFFFFF"/>
                </a:solidFill>
                <a:latin typeface="Arial MT"/>
                <a:cs typeface="Arial MT"/>
              </a:rPr>
              <a:t> </a:t>
            </a:r>
            <a:r>
              <a:rPr sz="2400" spc="-25" dirty="0">
                <a:solidFill>
                  <a:srgbClr val="FFFFFF"/>
                </a:solidFill>
                <a:latin typeface="Arial MT"/>
                <a:cs typeface="Arial MT"/>
              </a:rPr>
              <a:t>PARAMETRO	</a:t>
            </a:r>
            <a:r>
              <a:rPr sz="2400" spc="-5" dirty="0">
                <a:solidFill>
                  <a:srgbClr val="FFFFFF"/>
                </a:solidFill>
                <a:latin typeface="Symbol"/>
                <a:cs typeface="Symbol"/>
              </a:rPr>
              <a:t></a:t>
            </a:r>
            <a:r>
              <a:rPr sz="2400" spc="-7" baseline="-20833" dirty="0">
                <a:solidFill>
                  <a:srgbClr val="FFFFFF"/>
                </a:solidFill>
                <a:latin typeface="Arial MT"/>
                <a:cs typeface="Arial MT"/>
              </a:rPr>
              <a:t>1</a:t>
            </a:r>
            <a:endParaRPr sz="2400" baseline="-20833">
              <a:latin typeface="Arial MT"/>
              <a:cs typeface="Arial MT"/>
            </a:endParaRPr>
          </a:p>
        </p:txBody>
      </p:sp>
      <p:sp>
        <p:nvSpPr>
          <p:cNvPr id="3" name="object 3"/>
          <p:cNvSpPr txBox="1"/>
          <p:nvPr/>
        </p:nvSpPr>
        <p:spPr>
          <a:xfrm>
            <a:off x="593140" y="3958590"/>
            <a:ext cx="8101330" cy="1732280"/>
          </a:xfrm>
          <a:prstGeom prst="rect">
            <a:avLst/>
          </a:prstGeom>
        </p:spPr>
        <p:txBody>
          <a:bodyPr vert="horz" wrap="square" lIns="0" tIns="12065" rIns="0" bIns="0" rtlCol="0">
            <a:spAutoFit/>
          </a:bodyPr>
          <a:lstStyle/>
          <a:p>
            <a:pPr marL="38100">
              <a:lnSpc>
                <a:spcPct val="100000"/>
              </a:lnSpc>
              <a:spcBef>
                <a:spcPts val="95"/>
              </a:spcBef>
              <a:tabLst>
                <a:tab pos="574040" algn="l"/>
                <a:tab pos="969010" algn="l"/>
                <a:tab pos="1441450" algn="l"/>
                <a:tab pos="2142490" algn="l"/>
              </a:tabLst>
            </a:pPr>
            <a:r>
              <a:rPr sz="2800" dirty="0">
                <a:solidFill>
                  <a:srgbClr val="FFFFFF"/>
                </a:solidFill>
                <a:latin typeface="Arial MT"/>
                <a:cs typeface="Arial MT"/>
              </a:rPr>
              <a:t>H</a:t>
            </a:r>
            <a:r>
              <a:rPr sz="2775" baseline="-21021" dirty="0">
                <a:solidFill>
                  <a:srgbClr val="FFFFFF"/>
                </a:solidFill>
                <a:latin typeface="Arial MT"/>
                <a:cs typeface="Arial MT"/>
              </a:rPr>
              <a:t>0	</a:t>
            </a:r>
            <a:r>
              <a:rPr sz="2800" spc="-5" dirty="0">
                <a:solidFill>
                  <a:srgbClr val="FFFFFF"/>
                </a:solidFill>
                <a:latin typeface="Arial MT"/>
                <a:cs typeface="Arial MT"/>
              </a:rPr>
              <a:t>:	</a:t>
            </a:r>
            <a:r>
              <a:rPr sz="2800" spc="-5" dirty="0">
                <a:solidFill>
                  <a:srgbClr val="FFFFFF"/>
                </a:solidFill>
                <a:latin typeface="Symbol"/>
                <a:cs typeface="Symbol"/>
              </a:rPr>
              <a:t></a:t>
            </a:r>
            <a:r>
              <a:rPr sz="2775" spc="-7" baseline="-21021" dirty="0">
                <a:solidFill>
                  <a:srgbClr val="FFFFFF"/>
                </a:solidFill>
                <a:latin typeface="Arial MT"/>
                <a:cs typeface="Arial MT"/>
              </a:rPr>
              <a:t>1	</a:t>
            </a:r>
            <a:r>
              <a:rPr sz="2800" spc="-5" dirty="0">
                <a:solidFill>
                  <a:srgbClr val="FFFFFF"/>
                </a:solidFill>
                <a:latin typeface="Arial MT"/>
                <a:cs typeface="Arial MT"/>
              </a:rPr>
              <a:t>=</a:t>
            </a:r>
            <a:r>
              <a:rPr sz="2800" spc="385" dirty="0">
                <a:solidFill>
                  <a:srgbClr val="FFFFFF"/>
                </a:solidFill>
                <a:latin typeface="Arial MT"/>
                <a:cs typeface="Arial MT"/>
              </a:rPr>
              <a:t> </a:t>
            </a:r>
            <a:r>
              <a:rPr sz="2800" spc="-5" dirty="0">
                <a:solidFill>
                  <a:srgbClr val="FFFFFF"/>
                </a:solidFill>
                <a:latin typeface="Arial MT"/>
                <a:cs typeface="Arial MT"/>
              </a:rPr>
              <a:t>0	</a:t>
            </a:r>
            <a:r>
              <a:rPr sz="2800" dirty="0">
                <a:solidFill>
                  <a:srgbClr val="FFFFFF"/>
                </a:solidFill>
                <a:latin typeface="Arial MT"/>
                <a:cs typeface="Arial MT"/>
              </a:rPr>
              <a:t>(</a:t>
            </a:r>
            <a:r>
              <a:rPr sz="2000" dirty="0">
                <a:solidFill>
                  <a:srgbClr val="FFFFFF"/>
                </a:solidFill>
                <a:latin typeface="Arial MT"/>
                <a:cs typeface="Arial MT"/>
              </a:rPr>
              <a:t>La</a:t>
            </a:r>
            <a:r>
              <a:rPr sz="2000" spc="195" dirty="0">
                <a:solidFill>
                  <a:srgbClr val="FFFFFF"/>
                </a:solidFill>
                <a:latin typeface="Arial MT"/>
                <a:cs typeface="Arial MT"/>
              </a:rPr>
              <a:t> </a:t>
            </a:r>
            <a:r>
              <a:rPr sz="2000" dirty="0">
                <a:solidFill>
                  <a:srgbClr val="FFFFFF"/>
                </a:solidFill>
                <a:latin typeface="Arial MT"/>
                <a:cs typeface="Arial MT"/>
              </a:rPr>
              <a:t>variable</a:t>
            </a:r>
            <a:r>
              <a:rPr sz="2000" spc="190" dirty="0">
                <a:solidFill>
                  <a:srgbClr val="FFFFFF"/>
                </a:solidFill>
                <a:latin typeface="Arial MT"/>
                <a:cs typeface="Arial MT"/>
              </a:rPr>
              <a:t> </a:t>
            </a:r>
            <a:r>
              <a:rPr sz="2000" dirty="0">
                <a:solidFill>
                  <a:srgbClr val="FFFFFF"/>
                </a:solidFill>
                <a:latin typeface="Arial MT"/>
                <a:cs typeface="Arial MT"/>
              </a:rPr>
              <a:t>X</a:t>
            </a:r>
            <a:r>
              <a:rPr sz="2000" spc="190" dirty="0">
                <a:solidFill>
                  <a:srgbClr val="FFFFFF"/>
                </a:solidFill>
                <a:latin typeface="Arial MT"/>
                <a:cs typeface="Arial MT"/>
              </a:rPr>
              <a:t> </a:t>
            </a:r>
            <a:r>
              <a:rPr sz="2000" dirty="0">
                <a:solidFill>
                  <a:srgbClr val="FFFFFF"/>
                </a:solidFill>
                <a:latin typeface="Arial MT"/>
                <a:cs typeface="Arial MT"/>
              </a:rPr>
              <a:t>no</a:t>
            </a:r>
            <a:r>
              <a:rPr sz="2000" spc="195" dirty="0">
                <a:solidFill>
                  <a:srgbClr val="FFFFFF"/>
                </a:solidFill>
                <a:latin typeface="Arial MT"/>
                <a:cs typeface="Arial MT"/>
              </a:rPr>
              <a:t> </a:t>
            </a:r>
            <a:r>
              <a:rPr sz="2000" dirty="0">
                <a:solidFill>
                  <a:srgbClr val="FFFFFF"/>
                </a:solidFill>
                <a:latin typeface="Arial MT"/>
                <a:cs typeface="Arial MT"/>
              </a:rPr>
              <a:t>es</a:t>
            </a:r>
            <a:r>
              <a:rPr sz="2000" spc="200" dirty="0">
                <a:solidFill>
                  <a:srgbClr val="FFFFFF"/>
                </a:solidFill>
                <a:latin typeface="Arial MT"/>
                <a:cs typeface="Arial MT"/>
              </a:rPr>
              <a:t> </a:t>
            </a:r>
            <a:r>
              <a:rPr sz="2000" dirty="0">
                <a:solidFill>
                  <a:srgbClr val="FFFFFF"/>
                </a:solidFill>
                <a:latin typeface="Arial MT"/>
                <a:cs typeface="Arial MT"/>
              </a:rPr>
              <a:t>significativa</a:t>
            </a:r>
            <a:r>
              <a:rPr sz="2000" spc="200" dirty="0">
                <a:solidFill>
                  <a:srgbClr val="FFFFFF"/>
                </a:solidFill>
                <a:latin typeface="Arial MT"/>
                <a:cs typeface="Arial MT"/>
              </a:rPr>
              <a:t> </a:t>
            </a:r>
            <a:r>
              <a:rPr sz="2000" dirty="0">
                <a:solidFill>
                  <a:srgbClr val="FFFFFF"/>
                </a:solidFill>
                <a:latin typeface="Arial MT"/>
                <a:cs typeface="Arial MT"/>
              </a:rPr>
              <a:t>para</a:t>
            </a:r>
            <a:r>
              <a:rPr sz="2000" spc="190" dirty="0">
                <a:solidFill>
                  <a:srgbClr val="FFFFFF"/>
                </a:solidFill>
                <a:latin typeface="Arial MT"/>
                <a:cs typeface="Arial MT"/>
              </a:rPr>
              <a:t> </a:t>
            </a:r>
            <a:r>
              <a:rPr sz="2000" dirty="0">
                <a:solidFill>
                  <a:srgbClr val="FFFFFF"/>
                </a:solidFill>
                <a:latin typeface="Arial MT"/>
                <a:cs typeface="Arial MT"/>
              </a:rPr>
              <a:t>explicar</a:t>
            </a:r>
            <a:r>
              <a:rPr sz="2000" spc="190" dirty="0">
                <a:solidFill>
                  <a:srgbClr val="FFFFFF"/>
                </a:solidFill>
                <a:latin typeface="Arial MT"/>
                <a:cs typeface="Arial MT"/>
              </a:rPr>
              <a:t> </a:t>
            </a:r>
            <a:r>
              <a:rPr sz="2000" dirty="0">
                <a:solidFill>
                  <a:srgbClr val="FFFFFF"/>
                </a:solidFill>
                <a:latin typeface="Arial MT"/>
                <a:cs typeface="Arial MT"/>
              </a:rPr>
              <a:t>a</a:t>
            </a:r>
            <a:r>
              <a:rPr sz="2000" spc="195" dirty="0">
                <a:solidFill>
                  <a:srgbClr val="FFFFFF"/>
                </a:solidFill>
                <a:latin typeface="Arial MT"/>
                <a:cs typeface="Arial MT"/>
              </a:rPr>
              <a:t> </a:t>
            </a:r>
            <a:r>
              <a:rPr sz="2000" spc="-5" dirty="0">
                <a:solidFill>
                  <a:srgbClr val="FFFFFF"/>
                </a:solidFill>
                <a:latin typeface="Arial MT"/>
                <a:cs typeface="Arial MT"/>
              </a:rPr>
              <a:t>la</a:t>
            </a:r>
            <a:endParaRPr sz="2000">
              <a:latin typeface="Arial MT"/>
              <a:cs typeface="Arial MT"/>
            </a:endParaRPr>
          </a:p>
          <a:p>
            <a:pPr marL="2781300">
              <a:lnSpc>
                <a:spcPct val="100000"/>
              </a:lnSpc>
            </a:pPr>
            <a:r>
              <a:rPr sz="2000" dirty="0">
                <a:solidFill>
                  <a:srgbClr val="FFFFFF"/>
                </a:solidFill>
                <a:latin typeface="Arial MT"/>
                <a:cs typeface="Arial MT"/>
              </a:rPr>
              <a:t>variable</a:t>
            </a:r>
            <a:r>
              <a:rPr sz="2000" spc="-85" dirty="0">
                <a:solidFill>
                  <a:srgbClr val="FFFFFF"/>
                </a:solidFill>
                <a:latin typeface="Arial MT"/>
                <a:cs typeface="Arial MT"/>
              </a:rPr>
              <a:t> </a:t>
            </a:r>
            <a:r>
              <a:rPr sz="2000" spc="-5" dirty="0">
                <a:solidFill>
                  <a:srgbClr val="FFFFFF"/>
                </a:solidFill>
                <a:latin typeface="Arial MT"/>
                <a:cs typeface="Arial MT"/>
              </a:rPr>
              <a:t>Y</a:t>
            </a:r>
            <a:r>
              <a:rPr sz="2800" spc="-5" dirty="0">
                <a:solidFill>
                  <a:srgbClr val="FFFFFF"/>
                </a:solidFill>
                <a:latin typeface="Arial MT"/>
                <a:cs typeface="Arial MT"/>
              </a:rPr>
              <a:t>)</a:t>
            </a:r>
            <a:endParaRPr sz="2800">
              <a:latin typeface="Arial MT"/>
              <a:cs typeface="Arial MT"/>
            </a:endParaRPr>
          </a:p>
          <a:p>
            <a:pPr marL="1866900" marR="927735" indent="-1829435">
              <a:lnSpc>
                <a:spcPct val="100000"/>
              </a:lnSpc>
              <a:tabLst>
                <a:tab pos="821690" algn="l"/>
              </a:tabLst>
            </a:pPr>
            <a:r>
              <a:rPr sz="2800" dirty="0">
                <a:solidFill>
                  <a:srgbClr val="FFFFFF"/>
                </a:solidFill>
                <a:latin typeface="Arial MT"/>
                <a:cs typeface="Arial MT"/>
              </a:rPr>
              <a:t>H</a:t>
            </a:r>
            <a:r>
              <a:rPr sz="2775" baseline="-21021" dirty="0">
                <a:solidFill>
                  <a:srgbClr val="FFFFFF"/>
                </a:solidFill>
                <a:latin typeface="Arial MT"/>
                <a:cs typeface="Arial MT"/>
              </a:rPr>
              <a:t>1</a:t>
            </a:r>
            <a:r>
              <a:rPr sz="2775" spc="405" baseline="-21021" dirty="0">
                <a:solidFill>
                  <a:srgbClr val="FFFFFF"/>
                </a:solidFill>
                <a:latin typeface="Arial MT"/>
                <a:cs typeface="Arial MT"/>
              </a:rPr>
              <a:t> </a:t>
            </a:r>
            <a:r>
              <a:rPr sz="2800" spc="-5" dirty="0">
                <a:solidFill>
                  <a:srgbClr val="FFFFFF"/>
                </a:solidFill>
                <a:latin typeface="Arial MT"/>
                <a:cs typeface="Arial MT"/>
              </a:rPr>
              <a:t>:	</a:t>
            </a:r>
            <a:r>
              <a:rPr sz="2800" dirty="0">
                <a:solidFill>
                  <a:srgbClr val="FFFFFF"/>
                </a:solidFill>
                <a:latin typeface="Symbol"/>
                <a:cs typeface="Symbol"/>
              </a:rPr>
              <a:t></a:t>
            </a:r>
            <a:r>
              <a:rPr sz="2775" baseline="-21021" dirty="0">
                <a:solidFill>
                  <a:srgbClr val="FFFFFF"/>
                </a:solidFill>
                <a:latin typeface="Arial MT"/>
                <a:cs typeface="Arial MT"/>
              </a:rPr>
              <a:t>1</a:t>
            </a:r>
            <a:r>
              <a:rPr sz="2775" spc="375" baseline="-21021" dirty="0">
                <a:solidFill>
                  <a:srgbClr val="FFFFFF"/>
                </a:solidFill>
                <a:latin typeface="Arial MT"/>
                <a:cs typeface="Arial MT"/>
              </a:rPr>
              <a:t> </a:t>
            </a:r>
            <a:r>
              <a:rPr sz="2800" spc="-5" dirty="0">
                <a:solidFill>
                  <a:srgbClr val="FFFFFF"/>
                </a:solidFill>
                <a:latin typeface="Arial MT"/>
                <a:cs typeface="Arial MT"/>
              </a:rPr>
              <a:t>≠</a:t>
            </a:r>
            <a:r>
              <a:rPr sz="2800" spc="-15" dirty="0">
                <a:solidFill>
                  <a:srgbClr val="FFFFFF"/>
                </a:solidFill>
                <a:latin typeface="Arial MT"/>
                <a:cs typeface="Arial MT"/>
              </a:rPr>
              <a:t> </a:t>
            </a:r>
            <a:r>
              <a:rPr sz="2800" spc="-5" dirty="0">
                <a:solidFill>
                  <a:srgbClr val="FFFFFF"/>
                </a:solidFill>
                <a:latin typeface="Arial MT"/>
                <a:cs typeface="Arial MT"/>
              </a:rPr>
              <a:t>0</a:t>
            </a:r>
            <a:r>
              <a:rPr sz="2800" spc="5" dirty="0">
                <a:solidFill>
                  <a:srgbClr val="FFFFFF"/>
                </a:solidFill>
                <a:latin typeface="Arial MT"/>
                <a:cs typeface="Arial MT"/>
              </a:rPr>
              <a:t> </a:t>
            </a:r>
            <a:r>
              <a:rPr sz="2800" dirty="0">
                <a:solidFill>
                  <a:srgbClr val="FFFFFF"/>
                </a:solidFill>
                <a:latin typeface="Arial MT"/>
                <a:cs typeface="Arial MT"/>
              </a:rPr>
              <a:t>(</a:t>
            </a:r>
            <a:r>
              <a:rPr sz="2000" dirty="0">
                <a:solidFill>
                  <a:srgbClr val="FFFFFF"/>
                </a:solidFill>
                <a:latin typeface="Arial MT"/>
                <a:cs typeface="Arial MT"/>
              </a:rPr>
              <a:t>La</a:t>
            </a:r>
            <a:r>
              <a:rPr sz="2000" spc="-10" dirty="0">
                <a:solidFill>
                  <a:srgbClr val="FFFFFF"/>
                </a:solidFill>
                <a:latin typeface="Arial MT"/>
                <a:cs typeface="Arial MT"/>
              </a:rPr>
              <a:t> </a:t>
            </a:r>
            <a:r>
              <a:rPr sz="2000" dirty="0">
                <a:solidFill>
                  <a:srgbClr val="FFFFFF"/>
                </a:solidFill>
                <a:latin typeface="Arial MT"/>
                <a:cs typeface="Arial MT"/>
              </a:rPr>
              <a:t>variable</a:t>
            </a:r>
            <a:r>
              <a:rPr sz="2000" spc="-10" dirty="0">
                <a:solidFill>
                  <a:srgbClr val="FFFFFF"/>
                </a:solidFill>
                <a:latin typeface="Arial MT"/>
                <a:cs typeface="Arial MT"/>
              </a:rPr>
              <a:t> </a:t>
            </a:r>
            <a:r>
              <a:rPr sz="2000" dirty="0">
                <a:solidFill>
                  <a:srgbClr val="FFFFFF"/>
                </a:solidFill>
                <a:latin typeface="Arial MT"/>
                <a:cs typeface="Arial MT"/>
              </a:rPr>
              <a:t>X</a:t>
            </a:r>
            <a:r>
              <a:rPr sz="2000" spc="-10" dirty="0">
                <a:solidFill>
                  <a:srgbClr val="FFFFFF"/>
                </a:solidFill>
                <a:latin typeface="Arial MT"/>
                <a:cs typeface="Arial MT"/>
              </a:rPr>
              <a:t> </a:t>
            </a:r>
            <a:r>
              <a:rPr sz="2000" dirty="0">
                <a:solidFill>
                  <a:srgbClr val="FFFFFF"/>
                </a:solidFill>
                <a:latin typeface="Arial MT"/>
                <a:cs typeface="Arial MT"/>
              </a:rPr>
              <a:t>es</a:t>
            </a:r>
            <a:r>
              <a:rPr sz="2000" spc="-15" dirty="0">
                <a:solidFill>
                  <a:srgbClr val="FFFFFF"/>
                </a:solidFill>
                <a:latin typeface="Arial MT"/>
                <a:cs typeface="Arial MT"/>
              </a:rPr>
              <a:t> </a:t>
            </a:r>
            <a:r>
              <a:rPr sz="2000" dirty="0">
                <a:solidFill>
                  <a:srgbClr val="FFFFFF"/>
                </a:solidFill>
                <a:latin typeface="Arial MT"/>
                <a:cs typeface="Arial MT"/>
              </a:rPr>
              <a:t>significativa</a:t>
            </a:r>
            <a:r>
              <a:rPr sz="2000" spc="-10" dirty="0">
                <a:solidFill>
                  <a:srgbClr val="FFFFFF"/>
                </a:solidFill>
                <a:latin typeface="Arial MT"/>
                <a:cs typeface="Arial MT"/>
              </a:rPr>
              <a:t> </a:t>
            </a:r>
            <a:r>
              <a:rPr sz="2000" dirty="0">
                <a:solidFill>
                  <a:srgbClr val="FFFFFF"/>
                </a:solidFill>
                <a:latin typeface="Arial MT"/>
                <a:cs typeface="Arial MT"/>
              </a:rPr>
              <a:t>para</a:t>
            </a:r>
            <a:r>
              <a:rPr sz="2000" spc="-30" dirty="0">
                <a:solidFill>
                  <a:srgbClr val="FFFFFF"/>
                </a:solidFill>
                <a:latin typeface="Arial MT"/>
                <a:cs typeface="Arial MT"/>
              </a:rPr>
              <a:t> </a:t>
            </a:r>
            <a:r>
              <a:rPr sz="2000" dirty="0">
                <a:solidFill>
                  <a:srgbClr val="FFFFFF"/>
                </a:solidFill>
                <a:latin typeface="Arial MT"/>
                <a:cs typeface="Arial MT"/>
              </a:rPr>
              <a:t>explicar</a:t>
            </a:r>
            <a:r>
              <a:rPr sz="2000" spc="-10" dirty="0">
                <a:solidFill>
                  <a:srgbClr val="FFFFFF"/>
                </a:solidFill>
                <a:latin typeface="Arial MT"/>
                <a:cs typeface="Arial MT"/>
              </a:rPr>
              <a:t> </a:t>
            </a:r>
            <a:r>
              <a:rPr sz="2000" dirty="0">
                <a:solidFill>
                  <a:srgbClr val="FFFFFF"/>
                </a:solidFill>
                <a:latin typeface="Arial MT"/>
                <a:cs typeface="Arial MT"/>
              </a:rPr>
              <a:t>a</a:t>
            </a:r>
            <a:r>
              <a:rPr sz="2000" spc="-5" dirty="0">
                <a:solidFill>
                  <a:srgbClr val="FFFFFF"/>
                </a:solidFill>
                <a:latin typeface="Arial MT"/>
                <a:cs typeface="Arial MT"/>
              </a:rPr>
              <a:t> la </a:t>
            </a:r>
            <a:r>
              <a:rPr sz="2000" spc="-540" dirty="0">
                <a:solidFill>
                  <a:srgbClr val="FFFFFF"/>
                </a:solidFill>
                <a:latin typeface="Arial MT"/>
                <a:cs typeface="Arial MT"/>
              </a:rPr>
              <a:t> </a:t>
            </a:r>
            <a:r>
              <a:rPr sz="2000" dirty="0">
                <a:solidFill>
                  <a:srgbClr val="FFFFFF"/>
                </a:solidFill>
                <a:latin typeface="Arial MT"/>
                <a:cs typeface="Arial MT"/>
              </a:rPr>
              <a:t>variable</a:t>
            </a:r>
            <a:r>
              <a:rPr sz="2000" spc="-55" dirty="0">
                <a:solidFill>
                  <a:srgbClr val="FFFFFF"/>
                </a:solidFill>
                <a:latin typeface="Arial MT"/>
                <a:cs typeface="Arial MT"/>
              </a:rPr>
              <a:t> </a:t>
            </a:r>
            <a:r>
              <a:rPr sz="2000" spc="-5" dirty="0">
                <a:solidFill>
                  <a:srgbClr val="FFFFFF"/>
                </a:solidFill>
                <a:latin typeface="Arial MT"/>
                <a:cs typeface="Arial MT"/>
              </a:rPr>
              <a:t>Y</a:t>
            </a:r>
            <a:r>
              <a:rPr sz="2800" spc="-5" dirty="0">
                <a:solidFill>
                  <a:srgbClr val="FFFFFF"/>
                </a:solidFill>
                <a:latin typeface="Arial MT"/>
                <a:cs typeface="Arial MT"/>
              </a:rPr>
              <a:t>)</a:t>
            </a:r>
            <a:endParaRPr sz="2800">
              <a:latin typeface="Arial MT"/>
              <a:cs typeface="Arial MT"/>
            </a:endParaRPr>
          </a:p>
        </p:txBody>
      </p:sp>
      <p:sp>
        <p:nvSpPr>
          <p:cNvPr id="4" name="object 4"/>
          <p:cNvSpPr txBox="1">
            <a:spLocks noGrp="1"/>
          </p:cNvSpPr>
          <p:nvPr>
            <p:ph type="title"/>
          </p:nvPr>
        </p:nvSpPr>
        <p:spPr>
          <a:xfrm>
            <a:off x="821944" y="1869186"/>
            <a:ext cx="2091689" cy="452120"/>
          </a:xfrm>
          <a:prstGeom prst="rect">
            <a:avLst/>
          </a:prstGeom>
        </p:spPr>
        <p:txBody>
          <a:bodyPr vert="horz" wrap="square" lIns="0" tIns="12065" rIns="0" bIns="0" rtlCol="0">
            <a:spAutoFit/>
          </a:bodyPr>
          <a:lstStyle/>
          <a:p>
            <a:pPr marL="25400">
              <a:lnSpc>
                <a:spcPct val="100000"/>
              </a:lnSpc>
              <a:spcBef>
                <a:spcPts val="95"/>
              </a:spcBef>
              <a:tabLst>
                <a:tab pos="808355" algn="l"/>
              </a:tabLst>
            </a:pPr>
            <a:r>
              <a:rPr sz="2800" dirty="0"/>
              <a:t>H</a:t>
            </a:r>
            <a:r>
              <a:rPr sz="2775" baseline="-21021" dirty="0"/>
              <a:t>0</a:t>
            </a:r>
            <a:r>
              <a:rPr sz="2775" spc="405" baseline="-21021" dirty="0"/>
              <a:t> </a:t>
            </a:r>
            <a:r>
              <a:rPr sz="2800" spc="-5" dirty="0"/>
              <a:t>:	</a:t>
            </a:r>
            <a:r>
              <a:rPr sz="2800" dirty="0">
                <a:latin typeface="Symbol"/>
                <a:cs typeface="Symbol"/>
              </a:rPr>
              <a:t></a:t>
            </a:r>
            <a:r>
              <a:rPr sz="2775" baseline="-21021" dirty="0"/>
              <a:t>1</a:t>
            </a:r>
            <a:r>
              <a:rPr sz="2775" spc="330" baseline="-21021" dirty="0"/>
              <a:t> </a:t>
            </a:r>
            <a:r>
              <a:rPr sz="2800" spc="-5" dirty="0"/>
              <a:t>=</a:t>
            </a:r>
            <a:r>
              <a:rPr sz="2800" spc="-35" dirty="0"/>
              <a:t> </a:t>
            </a:r>
            <a:r>
              <a:rPr sz="2800" spc="5" dirty="0">
                <a:latin typeface="Symbol"/>
                <a:cs typeface="Symbol"/>
              </a:rPr>
              <a:t></a:t>
            </a:r>
            <a:r>
              <a:rPr sz="2775" spc="7" baseline="-21021" dirty="0"/>
              <a:t>1,0</a:t>
            </a:r>
            <a:endParaRPr sz="2775" baseline="-21021">
              <a:latin typeface="Symbol"/>
              <a:cs typeface="Symbol"/>
            </a:endParaRPr>
          </a:p>
        </p:txBody>
      </p:sp>
      <p:sp>
        <p:nvSpPr>
          <p:cNvPr id="5" name="object 5"/>
          <p:cNvSpPr txBox="1"/>
          <p:nvPr/>
        </p:nvSpPr>
        <p:spPr>
          <a:xfrm>
            <a:off x="821944" y="2478786"/>
            <a:ext cx="2077720" cy="452120"/>
          </a:xfrm>
          <a:prstGeom prst="rect">
            <a:avLst/>
          </a:prstGeom>
        </p:spPr>
        <p:txBody>
          <a:bodyPr vert="horz" wrap="square" lIns="0" tIns="12065" rIns="0" bIns="0" rtlCol="0">
            <a:spAutoFit/>
          </a:bodyPr>
          <a:lstStyle/>
          <a:p>
            <a:pPr marL="25400">
              <a:lnSpc>
                <a:spcPct val="100000"/>
              </a:lnSpc>
              <a:spcBef>
                <a:spcPts val="95"/>
              </a:spcBef>
              <a:tabLst>
                <a:tab pos="808355" algn="l"/>
              </a:tabLst>
            </a:pPr>
            <a:r>
              <a:rPr sz="2800" dirty="0">
                <a:solidFill>
                  <a:srgbClr val="FFFFFF"/>
                </a:solidFill>
                <a:latin typeface="Arial MT"/>
                <a:cs typeface="Arial MT"/>
              </a:rPr>
              <a:t>H</a:t>
            </a:r>
            <a:r>
              <a:rPr sz="2775" baseline="-21021" dirty="0">
                <a:solidFill>
                  <a:srgbClr val="FFFFFF"/>
                </a:solidFill>
                <a:latin typeface="Arial MT"/>
                <a:cs typeface="Arial MT"/>
              </a:rPr>
              <a:t>1</a:t>
            </a:r>
            <a:r>
              <a:rPr sz="2775" spc="405" baseline="-21021" dirty="0">
                <a:solidFill>
                  <a:srgbClr val="FFFFFF"/>
                </a:solidFill>
                <a:latin typeface="Arial MT"/>
                <a:cs typeface="Arial MT"/>
              </a:rPr>
              <a:t> </a:t>
            </a:r>
            <a:r>
              <a:rPr sz="2800" spc="-5" dirty="0">
                <a:solidFill>
                  <a:srgbClr val="FFFFFF"/>
                </a:solidFill>
                <a:latin typeface="Arial MT"/>
                <a:cs typeface="Arial MT"/>
              </a:rPr>
              <a:t>:	</a:t>
            </a:r>
            <a:r>
              <a:rPr sz="2800" dirty="0">
                <a:solidFill>
                  <a:srgbClr val="FFFFFF"/>
                </a:solidFill>
                <a:latin typeface="Symbol"/>
                <a:cs typeface="Symbol"/>
              </a:rPr>
              <a:t></a:t>
            </a:r>
            <a:r>
              <a:rPr sz="2775" baseline="-21021" dirty="0">
                <a:solidFill>
                  <a:srgbClr val="FFFFFF"/>
                </a:solidFill>
                <a:latin typeface="Arial MT"/>
                <a:cs typeface="Arial MT"/>
              </a:rPr>
              <a:t>1</a:t>
            </a:r>
            <a:r>
              <a:rPr sz="2775" spc="322" baseline="-21021" dirty="0">
                <a:solidFill>
                  <a:srgbClr val="FFFFFF"/>
                </a:solidFill>
                <a:latin typeface="Arial MT"/>
                <a:cs typeface="Arial MT"/>
              </a:rPr>
              <a:t> </a:t>
            </a:r>
            <a:r>
              <a:rPr sz="2800" spc="-5" dirty="0">
                <a:solidFill>
                  <a:srgbClr val="FFFFFF"/>
                </a:solidFill>
                <a:latin typeface="Arial MT"/>
                <a:cs typeface="Arial MT"/>
              </a:rPr>
              <a:t>≠</a:t>
            </a:r>
            <a:r>
              <a:rPr sz="2800" spc="-45" dirty="0">
                <a:solidFill>
                  <a:srgbClr val="FFFFFF"/>
                </a:solidFill>
                <a:latin typeface="Arial MT"/>
                <a:cs typeface="Arial MT"/>
              </a:rPr>
              <a:t> </a:t>
            </a:r>
            <a:r>
              <a:rPr sz="2800" spc="5" dirty="0">
                <a:solidFill>
                  <a:srgbClr val="FFFFFF"/>
                </a:solidFill>
                <a:latin typeface="Symbol"/>
                <a:cs typeface="Symbol"/>
              </a:rPr>
              <a:t></a:t>
            </a:r>
            <a:r>
              <a:rPr sz="2775" spc="7" baseline="-21021" dirty="0">
                <a:solidFill>
                  <a:srgbClr val="FFFFFF"/>
                </a:solidFill>
                <a:latin typeface="Arial MT"/>
                <a:cs typeface="Arial MT"/>
              </a:rPr>
              <a:t>1,0</a:t>
            </a:r>
            <a:endParaRPr sz="2775" baseline="-21021">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2375" y="575817"/>
            <a:ext cx="28822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ES</a:t>
            </a:r>
            <a:r>
              <a:rPr sz="1800" spc="-114" dirty="0">
                <a:solidFill>
                  <a:srgbClr val="FFFFFF"/>
                </a:solidFill>
                <a:latin typeface="Arial MT"/>
                <a:cs typeface="Arial MT"/>
              </a:rPr>
              <a:t>T</a:t>
            </a:r>
            <a:r>
              <a:rPr sz="1800" dirty="0">
                <a:solidFill>
                  <a:srgbClr val="FFFFFF"/>
                </a:solidFill>
                <a:latin typeface="Arial MT"/>
                <a:cs typeface="Arial MT"/>
              </a:rPr>
              <a:t>ADÍS</a:t>
            </a:r>
            <a:r>
              <a:rPr sz="1800" spc="15" dirty="0">
                <a:solidFill>
                  <a:srgbClr val="FFFFFF"/>
                </a:solidFill>
                <a:latin typeface="Arial MT"/>
                <a:cs typeface="Arial MT"/>
              </a:rPr>
              <a:t>T</a:t>
            </a:r>
            <a:r>
              <a:rPr sz="1800" dirty="0">
                <a:solidFill>
                  <a:srgbClr val="FFFFFF"/>
                </a:solidFill>
                <a:latin typeface="Arial MT"/>
                <a:cs typeface="Arial MT"/>
              </a:rPr>
              <a:t>ICA</a:t>
            </a:r>
            <a:r>
              <a:rPr sz="1800" spc="-125" dirty="0">
                <a:solidFill>
                  <a:srgbClr val="FFFFFF"/>
                </a:solidFill>
                <a:latin typeface="Arial MT"/>
                <a:cs typeface="Arial MT"/>
              </a:rPr>
              <a:t> </a:t>
            </a:r>
            <a:r>
              <a:rPr sz="1800" spc="-5" dirty="0">
                <a:solidFill>
                  <a:srgbClr val="FFFFFF"/>
                </a:solidFill>
                <a:latin typeface="Arial MT"/>
                <a:cs typeface="Arial MT"/>
              </a:rPr>
              <a:t>DE</a:t>
            </a:r>
            <a:r>
              <a:rPr sz="1800" dirty="0">
                <a:solidFill>
                  <a:srgbClr val="FFFFFF"/>
                </a:solidFill>
                <a:latin typeface="Arial MT"/>
                <a:cs typeface="Arial MT"/>
              </a:rPr>
              <a:t> PRUEBA</a:t>
            </a:r>
            <a:endParaRPr sz="1800">
              <a:latin typeface="Arial MT"/>
              <a:cs typeface="Arial MT"/>
            </a:endParaRPr>
          </a:p>
        </p:txBody>
      </p:sp>
      <p:sp>
        <p:nvSpPr>
          <p:cNvPr id="3" name="object 3"/>
          <p:cNvSpPr/>
          <p:nvPr/>
        </p:nvSpPr>
        <p:spPr>
          <a:xfrm>
            <a:off x="1403603" y="1341119"/>
            <a:ext cx="1584960" cy="1165860"/>
          </a:xfrm>
          <a:custGeom>
            <a:avLst/>
            <a:gdLst/>
            <a:ahLst/>
            <a:cxnLst/>
            <a:rect l="l" t="t" r="r" b="b"/>
            <a:pathLst>
              <a:path w="1584960" h="1165860">
                <a:moveTo>
                  <a:pt x="1584960" y="0"/>
                </a:moveTo>
                <a:lnTo>
                  <a:pt x="0" y="0"/>
                </a:lnTo>
                <a:lnTo>
                  <a:pt x="0" y="1165860"/>
                </a:lnTo>
                <a:lnTo>
                  <a:pt x="1584960" y="1165860"/>
                </a:lnTo>
                <a:lnTo>
                  <a:pt x="1584960" y="0"/>
                </a:lnTo>
                <a:close/>
              </a:path>
            </a:pathLst>
          </a:custGeom>
          <a:solidFill>
            <a:srgbClr val="CCEBFF"/>
          </a:solidFill>
        </p:spPr>
        <p:txBody>
          <a:bodyPr wrap="square" lIns="0" tIns="0" rIns="0" bIns="0" rtlCol="0"/>
          <a:lstStyle/>
          <a:p>
            <a:endParaRPr/>
          </a:p>
        </p:txBody>
      </p:sp>
      <p:sp>
        <p:nvSpPr>
          <p:cNvPr id="4" name="object 4"/>
          <p:cNvSpPr txBox="1"/>
          <p:nvPr/>
        </p:nvSpPr>
        <p:spPr>
          <a:xfrm>
            <a:off x="1495044" y="1557654"/>
            <a:ext cx="343535" cy="299720"/>
          </a:xfrm>
          <a:prstGeom prst="rect">
            <a:avLst/>
          </a:prstGeom>
        </p:spPr>
        <p:txBody>
          <a:bodyPr vert="horz" wrap="square" lIns="0" tIns="12700" rIns="0" bIns="0" rtlCol="0">
            <a:spAutoFit/>
          </a:bodyPr>
          <a:lstStyle/>
          <a:p>
            <a:pPr>
              <a:lnSpc>
                <a:spcPct val="100000"/>
              </a:lnSpc>
              <a:spcBef>
                <a:spcPts val="100"/>
              </a:spcBef>
            </a:pPr>
            <a:r>
              <a:rPr sz="1800" dirty="0">
                <a:latin typeface="Cambria Math"/>
                <a:cs typeface="Cambria Math"/>
              </a:rPr>
              <a:t>𝑡</a:t>
            </a:r>
            <a:r>
              <a:rPr sz="1800" spc="65" dirty="0">
                <a:latin typeface="Cambria Math"/>
                <a:cs typeface="Cambria Math"/>
              </a:rPr>
              <a:t> </a:t>
            </a:r>
            <a:r>
              <a:rPr sz="1800" dirty="0">
                <a:latin typeface="Cambria Math"/>
                <a:cs typeface="Cambria Math"/>
              </a:rPr>
              <a:t>=</a:t>
            </a:r>
            <a:endParaRPr sz="1800">
              <a:latin typeface="Cambria Math"/>
              <a:cs typeface="Cambria Math"/>
            </a:endParaRPr>
          </a:p>
        </p:txBody>
      </p:sp>
      <p:sp>
        <p:nvSpPr>
          <p:cNvPr id="5" name="object 5"/>
          <p:cNvSpPr txBox="1"/>
          <p:nvPr/>
        </p:nvSpPr>
        <p:spPr>
          <a:xfrm>
            <a:off x="1864105" y="1332103"/>
            <a:ext cx="205740" cy="299720"/>
          </a:xfrm>
          <a:prstGeom prst="rect">
            <a:avLst/>
          </a:prstGeom>
        </p:spPr>
        <p:txBody>
          <a:bodyPr vert="horz" wrap="square" lIns="0" tIns="12700" rIns="0" bIns="0" rtlCol="0">
            <a:spAutoFit/>
          </a:bodyPr>
          <a:lstStyle/>
          <a:p>
            <a:pPr marL="25400">
              <a:lnSpc>
                <a:spcPct val="100000"/>
              </a:lnSpc>
              <a:spcBef>
                <a:spcPts val="100"/>
              </a:spcBef>
            </a:pPr>
            <a:r>
              <a:rPr sz="1950" u="heavy" spc="-307" baseline="-34188" dirty="0">
                <a:uFill>
                  <a:solidFill>
                    <a:srgbClr val="000000"/>
                  </a:solidFill>
                </a:uFill>
                <a:latin typeface="Times New Roman"/>
                <a:cs typeface="Times New Roman"/>
              </a:rPr>
              <a:t> </a:t>
            </a:r>
            <a:r>
              <a:rPr sz="2700" spc="-1425" baseline="-12345" dirty="0">
                <a:latin typeface="Cambria Math"/>
                <a:cs typeface="Cambria Math"/>
              </a:rPr>
              <a:t>𝛽</a:t>
            </a:r>
            <a:r>
              <a:rPr sz="1800" spc="-950" dirty="0">
                <a:latin typeface="Cambria Math"/>
                <a:cs typeface="Cambria Math"/>
              </a:rPr>
              <a:t>መ</a:t>
            </a:r>
            <a:endParaRPr sz="1800">
              <a:latin typeface="Cambria Math"/>
              <a:cs typeface="Cambria Math"/>
            </a:endParaRPr>
          </a:p>
        </p:txBody>
      </p:sp>
      <p:sp>
        <p:nvSpPr>
          <p:cNvPr id="6" name="object 6"/>
          <p:cNvSpPr txBox="1"/>
          <p:nvPr/>
        </p:nvSpPr>
        <p:spPr>
          <a:xfrm>
            <a:off x="2023872" y="1492123"/>
            <a:ext cx="608330" cy="226695"/>
          </a:xfrm>
          <a:prstGeom prst="rect">
            <a:avLst/>
          </a:prstGeom>
        </p:spPr>
        <p:txBody>
          <a:bodyPr vert="horz" wrap="square" lIns="0" tIns="15240" rIns="0" bIns="0" rtlCol="0">
            <a:spAutoFit/>
          </a:bodyPr>
          <a:lstStyle/>
          <a:p>
            <a:pPr>
              <a:lnSpc>
                <a:spcPct val="100000"/>
              </a:lnSpc>
              <a:spcBef>
                <a:spcPts val="120"/>
              </a:spcBef>
              <a:tabLst>
                <a:tab pos="497840" algn="l"/>
              </a:tabLst>
            </a:pPr>
            <a:r>
              <a:rPr sz="1300" u="heavy" spc="40" dirty="0">
                <a:uFill>
                  <a:solidFill>
                    <a:srgbClr val="000000"/>
                  </a:solidFill>
                </a:uFill>
                <a:latin typeface="Cambria Math"/>
                <a:cs typeface="Cambria Math"/>
              </a:rPr>
              <a:t>1	1</a:t>
            </a:r>
            <a:endParaRPr sz="1300">
              <a:latin typeface="Cambria Math"/>
              <a:cs typeface="Cambria Math"/>
            </a:endParaRPr>
          </a:p>
        </p:txBody>
      </p:sp>
      <p:sp>
        <p:nvSpPr>
          <p:cNvPr id="7" name="object 7"/>
          <p:cNvSpPr txBox="1"/>
          <p:nvPr/>
        </p:nvSpPr>
        <p:spPr>
          <a:xfrm>
            <a:off x="2155444" y="1383919"/>
            <a:ext cx="63500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mbria Math"/>
                <a:cs typeface="Cambria Math"/>
              </a:rPr>
              <a:t>−</a:t>
            </a:r>
            <a:r>
              <a:rPr sz="1800" spc="10" dirty="0">
                <a:latin typeface="Cambria Math"/>
                <a:cs typeface="Cambria Math"/>
              </a:rPr>
              <a:t> </a:t>
            </a:r>
            <a:r>
              <a:rPr sz="1800" spc="-625" dirty="0">
                <a:latin typeface="Cambria Math"/>
                <a:cs typeface="Cambria Math"/>
              </a:rPr>
              <a:t>𝛽</a:t>
            </a:r>
            <a:r>
              <a:rPr sz="2700" spc="-1912" baseline="12345" dirty="0">
                <a:latin typeface="Cambria Math"/>
                <a:cs typeface="Cambria Math"/>
              </a:rPr>
              <a:t>መ</a:t>
            </a:r>
            <a:r>
              <a:rPr sz="2700" baseline="12345" dirty="0">
                <a:latin typeface="Cambria Math"/>
                <a:cs typeface="Cambria Math"/>
              </a:rPr>
              <a:t> </a:t>
            </a:r>
            <a:r>
              <a:rPr sz="2700" spc="-135" baseline="12345" dirty="0">
                <a:latin typeface="Cambria Math"/>
                <a:cs typeface="Cambria Math"/>
              </a:rPr>
              <a:t> </a:t>
            </a:r>
            <a:r>
              <a:rPr sz="1950" u="heavy" spc="7" baseline="-14957" dirty="0">
                <a:uFill>
                  <a:solidFill>
                    <a:srgbClr val="000000"/>
                  </a:solidFill>
                </a:uFill>
                <a:latin typeface="Cambria Math"/>
                <a:cs typeface="Cambria Math"/>
              </a:rPr>
              <a:t>,</a:t>
            </a:r>
            <a:r>
              <a:rPr sz="1950" u="heavy" spc="60" baseline="-14957" dirty="0">
                <a:uFill>
                  <a:solidFill>
                    <a:srgbClr val="000000"/>
                  </a:solidFill>
                </a:uFill>
                <a:latin typeface="Cambria Math"/>
                <a:cs typeface="Cambria Math"/>
              </a:rPr>
              <a:t>0</a:t>
            </a:r>
            <a:endParaRPr sz="1950" baseline="-14957">
              <a:latin typeface="Cambria Math"/>
              <a:cs typeface="Cambria Math"/>
            </a:endParaRPr>
          </a:p>
        </p:txBody>
      </p:sp>
      <p:sp>
        <p:nvSpPr>
          <p:cNvPr id="8" name="object 8"/>
          <p:cNvSpPr/>
          <p:nvPr/>
        </p:nvSpPr>
        <p:spPr>
          <a:xfrm>
            <a:off x="1893442" y="1783460"/>
            <a:ext cx="882015" cy="510540"/>
          </a:xfrm>
          <a:custGeom>
            <a:avLst/>
            <a:gdLst/>
            <a:ahLst/>
            <a:cxnLst/>
            <a:rect l="l" t="t" r="r" b="b"/>
            <a:pathLst>
              <a:path w="882014" h="510539">
                <a:moveTo>
                  <a:pt x="881507" y="0"/>
                </a:moveTo>
                <a:lnTo>
                  <a:pt x="168275" y="0"/>
                </a:lnTo>
                <a:lnTo>
                  <a:pt x="168275" y="253"/>
                </a:lnTo>
                <a:lnTo>
                  <a:pt x="141224" y="253"/>
                </a:lnTo>
                <a:lnTo>
                  <a:pt x="94742" y="469518"/>
                </a:lnTo>
                <a:lnTo>
                  <a:pt x="38734" y="365887"/>
                </a:lnTo>
                <a:lnTo>
                  <a:pt x="0" y="386334"/>
                </a:lnTo>
                <a:lnTo>
                  <a:pt x="4318" y="394208"/>
                </a:lnTo>
                <a:lnTo>
                  <a:pt x="24764" y="383539"/>
                </a:lnTo>
                <a:lnTo>
                  <a:pt x="93599" y="510159"/>
                </a:lnTo>
                <a:lnTo>
                  <a:pt x="104012" y="510159"/>
                </a:lnTo>
                <a:lnTo>
                  <a:pt x="153669" y="15112"/>
                </a:lnTo>
                <a:lnTo>
                  <a:pt x="881507" y="15239"/>
                </a:lnTo>
                <a:lnTo>
                  <a:pt x="881507" y="0"/>
                </a:lnTo>
                <a:close/>
              </a:path>
            </a:pathLst>
          </a:custGeom>
          <a:solidFill>
            <a:srgbClr val="000000"/>
          </a:solidFill>
        </p:spPr>
        <p:txBody>
          <a:bodyPr wrap="square" lIns="0" tIns="0" rIns="0" bIns="0" rtlCol="0"/>
          <a:lstStyle/>
          <a:p>
            <a:endParaRPr/>
          </a:p>
        </p:txBody>
      </p:sp>
      <p:sp>
        <p:nvSpPr>
          <p:cNvPr id="9" name="object 9"/>
          <p:cNvSpPr txBox="1"/>
          <p:nvPr/>
        </p:nvSpPr>
        <p:spPr>
          <a:xfrm>
            <a:off x="2036572" y="1790522"/>
            <a:ext cx="308610" cy="300355"/>
          </a:xfrm>
          <a:prstGeom prst="rect">
            <a:avLst/>
          </a:prstGeom>
        </p:spPr>
        <p:txBody>
          <a:bodyPr vert="horz" wrap="square" lIns="0" tIns="12700" rIns="0" bIns="0" rtlCol="0">
            <a:spAutoFit/>
          </a:bodyPr>
          <a:lstStyle/>
          <a:p>
            <a:pPr marL="25400">
              <a:lnSpc>
                <a:spcPct val="100000"/>
              </a:lnSpc>
              <a:spcBef>
                <a:spcPts val="100"/>
              </a:spcBef>
            </a:pPr>
            <a:r>
              <a:rPr sz="1800" spc="-550" dirty="0">
                <a:latin typeface="Cambria Math"/>
                <a:cs typeface="Cambria Math"/>
              </a:rPr>
              <a:t>𝜎ො</a:t>
            </a:r>
            <a:r>
              <a:rPr sz="1950" spc="-825" baseline="23504" dirty="0">
                <a:latin typeface="Cambria Math"/>
                <a:cs typeface="Cambria Math"/>
              </a:rPr>
              <a:t>2</a:t>
            </a:r>
            <a:endParaRPr sz="1950" baseline="23504">
              <a:latin typeface="Cambria Math"/>
              <a:cs typeface="Cambria Math"/>
            </a:endParaRPr>
          </a:p>
        </p:txBody>
      </p:sp>
      <p:sp>
        <p:nvSpPr>
          <p:cNvPr id="10" name="object 10"/>
          <p:cNvSpPr txBox="1"/>
          <p:nvPr/>
        </p:nvSpPr>
        <p:spPr>
          <a:xfrm>
            <a:off x="2271267" y="1961210"/>
            <a:ext cx="529590" cy="300355"/>
          </a:xfrm>
          <a:prstGeom prst="rect">
            <a:avLst/>
          </a:prstGeom>
        </p:spPr>
        <p:txBody>
          <a:bodyPr vert="horz" wrap="square" lIns="0" tIns="12700" rIns="0" bIns="0" rtlCol="0">
            <a:spAutoFit/>
          </a:bodyPr>
          <a:lstStyle/>
          <a:p>
            <a:pPr marL="25400">
              <a:lnSpc>
                <a:spcPct val="100000"/>
              </a:lnSpc>
              <a:spcBef>
                <a:spcPts val="100"/>
              </a:spcBef>
            </a:pPr>
            <a:r>
              <a:rPr sz="2700" spc="-382" baseline="21604" dirty="0">
                <a:latin typeface="Cambria Math"/>
                <a:cs typeface="Cambria Math"/>
              </a:rPr>
              <a:t>ൗ</a:t>
            </a:r>
            <a:r>
              <a:rPr sz="1800" spc="-254" dirty="0">
                <a:latin typeface="Cambria Math"/>
                <a:cs typeface="Cambria Math"/>
              </a:rPr>
              <a:t>𝑆𝐶</a:t>
            </a:r>
            <a:r>
              <a:rPr sz="1950" spc="-382" baseline="-14957" dirty="0">
                <a:latin typeface="Cambria Math"/>
                <a:cs typeface="Cambria Math"/>
              </a:rPr>
              <a:t>𝑋</a:t>
            </a:r>
            <a:endParaRPr sz="1950" baseline="-14957">
              <a:latin typeface="Cambria Math"/>
              <a:cs typeface="Cambria Math"/>
            </a:endParaRPr>
          </a:p>
        </p:txBody>
      </p:sp>
      <p:sp>
        <p:nvSpPr>
          <p:cNvPr id="11" name="object 11"/>
          <p:cNvSpPr txBox="1"/>
          <p:nvPr/>
        </p:nvSpPr>
        <p:spPr>
          <a:xfrm>
            <a:off x="868476" y="3167634"/>
            <a:ext cx="3856354" cy="1541780"/>
          </a:xfrm>
          <a:prstGeom prst="rect">
            <a:avLst/>
          </a:prstGeom>
        </p:spPr>
        <p:txBody>
          <a:bodyPr vert="horz" wrap="square" lIns="0" tIns="12700" rIns="0" bIns="0" rtlCol="0">
            <a:spAutoFit/>
          </a:bodyPr>
          <a:lstStyle/>
          <a:p>
            <a:pPr marL="50800">
              <a:lnSpc>
                <a:spcPct val="100000"/>
              </a:lnSpc>
              <a:spcBef>
                <a:spcPts val="100"/>
              </a:spcBef>
              <a:tabLst>
                <a:tab pos="1916430" algn="l"/>
                <a:tab pos="3586479" algn="l"/>
              </a:tabLst>
            </a:pPr>
            <a:r>
              <a:rPr sz="2400" spc="-5" dirty="0">
                <a:solidFill>
                  <a:srgbClr val="FFFFFF"/>
                </a:solidFill>
                <a:latin typeface="Arial MT"/>
                <a:cs typeface="Arial MT"/>
              </a:rPr>
              <a:t>Rechazar</a:t>
            </a:r>
            <a:r>
              <a:rPr sz="2400" spc="20" dirty="0">
                <a:solidFill>
                  <a:srgbClr val="FFFFFF"/>
                </a:solidFill>
                <a:latin typeface="Arial MT"/>
                <a:cs typeface="Arial MT"/>
              </a:rPr>
              <a:t> </a:t>
            </a:r>
            <a:r>
              <a:rPr sz="2400" spc="-5" dirty="0">
                <a:solidFill>
                  <a:srgbClr val="FFFFFF"/>
                </a:solidFill>
                <a:latin typeface="Arial MT"/>
                <a:cs typeface="Arial MT"/>
              </a:rPr>
              <a:t>H</a:t>
            </a:r>
            <a:r>
              <a:rPr sz="2400" spc="-7" baseline="-20833" dirty="0">
                <a:solidFill>
                  <a:srgbClr val="FFFFFF"/>
                </a:solidFill>
                <a:latin typeface="Arial MT"/>
                <a:cs typeface="Arial MT"/>
              </a:rPr>
              <a:t>0	</a:t>
            </a:r>
            <a:r>
              <a:rPr sz="2400" spc="-5" dirty="0">
                <a:solidFill>
                  <a:srgbClr val="FFFFFF"/>
                </a:solidFill>
                <a:latin typeface="Arial MT"/>
                <a:cs typeface="Arial MT"/>
              </a:rPr>
              <a:t>si</a:t>
            </a:r>
            <a:r>
              <a:rPr sz="2400" spc="5" dirty="0">
                <a:solidFill>
                  <a:srgbClr val="FFFFFF"/>
                </a:solidFill>
                <a:latin typeface="Arial MT"/>
                <a:cs typeface="Arial MT"/>
              </a:rPr>
              <a:t> </a:t>
            </a:r>
            <a:r>
              <a:rPr sz="2400" spc="-5" dirty="0">
                <a:solidFill>
                  <a:srgbClr val="FFFFFF"/>
                </a:solidFill>
                <a:latin typeface="Arial MT"/>
                <a:cs typeface="Arial MT"/>
              </a:rPr>
              <a:t>p-valor</a:t>
            </a:r>
            <a:r>
              <a:rPr sz="2400" spc="25" dirty="0">
                <a:solidFill>
                  <a:srgbClr val="FFFFFF"/>
                </a:solidFill>
                <a:latin typeface="Arial MT"/>
                <a:cs typeface="Arial MT"/>
              </a:rPr>
              <a:t> </a:t>
            </a:r>
            <a:r>
              <a:rPr sz="2400" dirty="0">
                <a:solidFill>
                  <a:srgbClr val="FFFFFF"/>
                </a:solidFill>
                <a:latin typeface="Arial MT"/>
                <a:cs typeface="Arial MT"/>
              </a:rPr>
              <a:t>&lt;	</a:t>
            </a:r>
            <a:r>
              <a:rPr sz="2400" dirty="0">
                <a:solidFill>
                  <a:srgbClr val="FFFFFF"/>
                </a:solidFill>
                <a:latin typeface="Lucida Sans Unicode"/>
                <a:cs typeface="Lucida Sans Unicode"/>
              </a:rPr>
              <a:t>α</a:t>
            </a:r>
            <a:endParaRPr sz="2400">
              <a:latin typeface="Lucida Sans Unicode"/>
              <a:cs typeface="Lucida Sans Unicode"/>
            </a:endParaRPr>
          </a:p>
          <a:p>
            <a:pPr>
              <a:lnSpc>
                <a:spcPct val="100000"/>
              </a:lnSpc>
              <a:spcBef>
                <a:spcPts val="30"/>
              </a:spcBef>
            </a:pPr>
            <a:endParaRPr sz="4000">
              <a:latin typeface="Lucida Sans Unicode"/>
              <a:cs typeface="Lucida Sans Unicode"/>
            </a:endParaRPr>
          </a:p>
          <a:p>
            <a:pPr marL="50800">
              <a:lnSpc>
                <a:spcPct val="100000"/>
              </a:lnSpc>
            </a:pPr>
            <a:r>
              <a:rPr sz="2400" spc="-60" dirty="0">
                <a:solidFill>
                  <a:srgbClr val="FFFFFF"/>
                </a:solidFill>
                <a:latin typeface="Arial MT"/>
                <a:cs typeface="Arial MT"/>
              </a:rPr>
              <a:t>Tabla</a:t>
            </a:r>
            <a:r>
              <a:rPr sz="2400" dirty="0">
                <a:solidFill>
                  <a:srgbClr val="FFFFFF"/>
                </a:solidFill>
                <a:latin typeface="Arial MT"/>
                <a:cs typeface="Arial MT"/>
              </a:rPr>
              <a:t> </a:t>
            </a:r>
            <a:r>
              <a:rPr sz="2400" spc="-5" dirty="0">
                <a:solidFill>
                  <a:srgbClr val="FFFFFF"/>
                </a:solidFill>
                <a:latin typeface="Arial MT"/>
                <a:cs typeface="Arial MT"/>
              </a:rPr>
              <a:t>de</a:t>
            </a:r>
            <a:r>
              <a:rPr sz="2400" spc="-10" dirty="0">
                <a:solidFill>
                  <a:srgbClr val="FFFFFF"/>
                </a:solidFill>
                <a:latin typeface="Arial MT"/>
                <a:cs typeface="Arial MT"/>
              </a:rPr>
              <a:t> </a:t>
            </a:r>
            <a:r>
              <a:rPr sz="2400" spc="-5" dirty="0">
                <a:solidFill>
                  <a:srgbClr val="FFFFFF"/>
                </a:solidFill>
                <a:latin typeface="Arial MT"/>
                <a:cs typeface="Arial MT"/>
              </a:rPr>
              <a:t>coeficientes</a:t>
            </a:r>
            <a:endParaRPr sz="24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286003"/>
            <a:ext cx="1016000" cy="330835"/>
          </a:xfrm>
          <a:prstGeom prst="rect">
            <a:avLst/>
          </a:prstGeom>
        </p:spPr>
        <p:txBody>
          <a:bodyPr vert="horz" wrap="square" lIns="0" tIns="12700" rIns="0" bIns="0" rtlCol="0">
            <a:spAutoFit/>
          </a:bodyPr>
          <a:lstStyle/>
          <a:p>
            <a:pPr marL="12700">
              <a:lnSpc>
                <a:spcPct val="100000"/>
              </a:lnSpc>
              <a:spcBef>
                <a:spcPts val="100"/>
              </a:spcBef>
            </a:pPr>
            <a:r>
              <a:rPr sz="2000" dirty="0"/>
              <a:t>Ejemplo:</a:t>
            </a:r>
            <a:endParaRPr sz="2000"/>
          </a:p>
        </p:txBody>
      </p:sp>
      <p:sp>
        <p:nvSpPr>
          <p:cNvPr id="3" name="object 3"/>
          <p:cNvSpPr txBox="1"/>
          <p:nvPr/>
        </p:nvSpPr>
        <p:spPr>
          <a:xfrm>
            <a:off x="435965" y="932179"/>
            <a:ext cx="8126095" cy="1795780"/>
          </a:xfrm>
          <a:prstGeom prst="rect">
            <a:avLst/>
          </a:prstGeom>
        </p:spPr>
        <p:txBody>
          <a:bodyPr vert="horz" wrap="square" lIns="0" tIns="9525" rIns="0" bIns="0" rtlCol="0">
            <a:spAutoFit/>
          </a:bodyPr>
          <a:lstStyle/>
          <a:p>
            <a:pPr marL="50800" marR="43180">
              <a:lnSpc>
                <a:spcPct val="100600"/>
              </a:lnSpc>
              <a:spcBef>
                <a:spcPts val="75"/>
              </a:spcBef>
            </a:pPr>
            <a:r>
              <a:rPr sz="2000" spc="10" dirty="0">
                <a:solidFill>
                  <a:srgbClr val="FFFFFF"/>
                </a:solidFill>
                <a:latin typeface="Arial MT"/>
                <a:cs typeface="Arial MT"/>
              </a:rPr>
              <a:t>H</a:t>
            </a:r>
            <a:r>
              <a:rPr sz="1950" spc="15" baseline="-21367" dirty="0">
                <a:solidFill>
                  <a:srgbClr val="FFFFFF"/>
                </a:solidFill>
                <a:latin typeface="Arial MT"/>
                <a:cs typeface="Arial MT"/>
              </a:rPr>
              <a:t>0</a:t>
            </a:r>
            <a:r>
              <a:rPr sz="1950" spc="22" baseline="-21367" dirty="0">
                <a:solidFill>
                  <a:srgbClr val="FFFFFF"/>
                </a:solidFill>
                <a:latin typeface="Arial MT"/>
                <a:cs typeface="Arial MT"/>
              </a:rPr>
              <a:t> </a:t>
            </a:r>
            <a:r>
              <a:rPr sz="2800" spc="-5" dirty="0">
                <a:solidFill>
                  <a:srgbClr val="FFFFFF"/>
                </a:solidFill>
                <a:latin typeface="Arial MT"/>
                <a:cs typeface="Arial MT"/>
              </a:rPr>
              <a:t>:</a:t>
            </a:r>
            <a:r>
              <a:rPr sz="2800" dirty="0">
                <a:solidFill>
                  <a:srgbClr val="FFFFFF"/>
                </a:solidFill>
                <a:latin typeface="Arial MT"/>
                <a:cs typeface="Arial MT"/>
              </a:rPr>
              <a:t> </a:t>
            </a:r>
            <a:r>
              <a:rPr sz="2000" dirty="0">
                <a:solidFill>
                  <a:srgbClr val="FFFFFF"/>
                </a:solidFill>
                <a:latin typeface="Arial MT"/>
                <a:cs typeface="Arial MT"/>
              </a:rPr>
              <a:t>La </a:t>
            </a:r>
            <a:r>
              <a:rPr sz="2000" spc="-5" dirty="0">
                <a:solidFill>
                  <a:srgbClr val="FFFFFF"/>
                </a:solidFill>
                <a:latin typeface="Arial MT"/>
                <a:cs typeface="Arial MT"/>
              </a:rPr>
              <a:t>variable </a:t>
            </a:r>
            <a:r>
              <a:rPr sz="2000" dirty="0">
                <a:solidFill>
                  <a:srgbClr val="FFFFFF"/>
                </a:solidFill>
                <a:latin typeface="Arial MT"/>
                <a:cs typeface="Arial MT"/>
              </a:rPr>
              <a:t>Nº de </a:t>
            </a:r>
            <a:r>
              <a:rPr sz="2000" spc="-5" dirty="0">
                <a:solidFill>
                  <a:srgbClr val="FFFFFF"/>
                </a:solidFill>
                <a:latin typeface="Arial MT"/>
                <a:cs typeface="Arial MT"/>
              </a:rPr>
              <a:t>integrantes </a:t>
            </a:r>
            <a:r>
              <a:rPr sz="2000" dirty="0">
                <a:solidFill>
                  <a:srgbClr val="FFFFFF"/>
                </a:solidFill>
                <a:latin typeface="Arial MT"/>
                <a:cs typeface="Arial MT"/>
              </a:rPr>
              <a:t>del </a:t>
            </a:r>
            <a:r>
              <a:rPr sz="2000" spc="-5" dirty="0">
                <a:solidFill>
                  <a:srgbClr val="FFFFFF"/>
                </a:solidFill>
                <a:latin typeface="Arial MT"/>
                <a:cs typeface="Arial MT"/>
              </a:rPr>
              <a:t>grupo </a:t>
            </a:r>
            <a:r>
              <a:rPr sz="2000" dirty="0">
                <a:solidFill>
                  <a:srgbClr val="FFFFFF"/>
                </a:solidFill>
                <a:latin typeface="Arial MT"/>
                <a:cs typeface="Arial MT"/>
              </a:rPr>
              <a:t>familiar no es </a:t>
            </a:r>
            <a:r>
              <a:rPr sz="2000" spc="-5" dirty="0">
                <a:solidFill>
                  <a:srgbClr val="FFFFFF"/>
                </a:solidFill>
                <a:latin typeface="Arial MT"/>
                <a:cs typeface="Arial MT"/>
              </a:rPr>
              <a:t>significativa </a:t>
            </a:r>
            <a:r>
              <a:rPr sz="2000" spc="-545" dirty="0">
                <a:solidFill>
                  <a:srgbClr val="FFFFFF"/>
                </a:solidFill>
                <a:latin typeface="Arial MT"/>
                <a:cs typeface="Arial MT"/>
              </a:rPr>
              <a:t> </a:t>
            </a:r>
            <a:r>
              <a:rPr sz="2000" dirty="0">
                <a:solidFill>
                  <a:srgbClr val="FFFFFF"/>
                </a:solidFill>
                <a:latin typeface="Arial MT"/>
                <a:cs typeface="Arial MT"/>
              </a:rPr>
              <a:t>para</a:t>
            </a:r>
            <a:r>
              <a:rPr sz="2000" spc="-25" dirty="0">
                <a:solidFill>
                  <a:srgbClr val="FFFFFF"/>
                </a:solidFill>
                <a:latin typeface="Arial MT"/>
                <a:cs typeface="Arial MT"/>
              </a:rPr>
              <a:t> </a:t>
            </a:r>
            <a:r>
              <a:rPr sz="2000" dirty="0">
                <a:solidFill>
                  <a:srgbClr val="FFFFFF"/>
                </a:solidFill>
                <a:latin typeface="Arial MT"/>
                <a:cs typeface="Arial MT"/>
              </a:rPr>
              <a:t>explicar</a:t>
            </a:r>
            <a:r>
              <a:rPr sz="2000" spc="-10" dirty="0">
                <a:solidFill>
                  <a:srgbClr val="FFFFFF"/>
                </a:solidFill>
                <a:latin typeface="Arial MT"/>
                <a:cs typeface="Arial MT"/>
              </a:rPr>
              <a:t> </a:t>
            </a:r>
            <a:r>
              <a:rPr sz="2000" dirty="0">
                <a:solidFill>
                  <a:srgbClr val="FFFFFF"/>
                </a:solidFill>
                <a:latin typeface="Arial MT"/>
                <a:cs typeface="Arial MT"/>
              </a:rPr>
              <a:t>a</a:t>
            </a:r>
            <a:r>
              <a:rPr sz="2000" spc="-5" dirty="0">
                <a:solidFill>
                  <a:srgbClr val="FFFFFF"/>
                </a:solidFill>
                <a:latin typeface="Arial MT"/>
                <a:cs typeface="Arial MT"/>
              </a:rPr>
              <a:t> la </a:t>
            </a:r>
            <a:r>
              <a:rPr sz="2000" dirty="0">
                <a:solidFill>
                  <a:srgbClr val="FFFFFF"/>
                </a:solidFill>
                <a:latin typeface="Arial MT"/>
                <a:cs typeface="Arial MT"/>
              </a:rPr>
              <a:t>variable</a:t>
            </a:r>
            <a:r>
              <a:rPr sz="2000" spc="-10" dirty="0">
                <a:solidFill>
                  <a:srgbClr val="FFFFFF"/>
                </a:solidFill>
                <a:latin typeface="Arial MT"/>
                <a:cs typeface="Arial MT"/>
              </a:rPr>
              <a:t> </a:t>
            </a:r>
            <a:r>
              <a:rPr sz="2000" dirty="0">
                <a:solidFill>
                  <a:srgbClr val="FFFFFF"/>
                </a:solidFill>
                <a:latin typeface="Arial MT"/>
                <a:cs typeface="Arial MT"/>
              </a:rPr>
              <a:t>Gasto</a:t>
            </a:r>
            <a:r>
              <a:rPr sz="2000" spc="-45" dirty="0">
                <a:solidFill>
                  <a:srgbClr val="FFFFFF"/>
                </a:solidFill>
                <a:latin typeface="Arial MT"/>
                <a:cs typeface="Arial MT"/>
              </a:rPr>
              <a:t> </a:t>
            </a:r>
            <a:r>
              <a:rPr sz="2000" dirty="0">
                <a:solidFill>
                  <a:srgbClr val="FFFFFF"/>
                </a:solidFill>
                <a:latin typeface="Arial MT"/>
                <a:cs typeface="Arial MT"/>
              </a:rPr>
              <a:t>mensual</a:t>
            </a:r>
            <a:r>
              <a:rPr sz="2000" spc="-25" dirty="0">
                <a:solidFill>
                  <a:srgbClr val="FFFFFF"/>
                </a:solidFill>
                <a:latin typeface="Arial MT"/>
                <a:cs typeface="Arial MT"/>
              </a:rPr>
              <a:t> </a:t>
            </a:r>
            <a:r>
              <a:rPr sz="2000" dirty="0">
                <a:solidFill>
                  <a:srgbClr val="FFFFFF"/>
                </a:solidFill>
                <a:latin typeface="Arial MT"/>
                <a:cs typeface="Arial MT"/>
              </a:rPr>
              <a:t>en</a:t>
            </a:r>
            <a:r>
              <a:rPr sz="2000" spc="-5" dirty="0">
                <a:solidFill>
                  <a:srgbClr val="FFFFFF"/>
                </a:solidFill>
                <a:latin typeface="Arial MT"/>
                <a:cs typeface="Arial MT"/>
              </a:rPr>
              <a:t> </a:t>
            </a:r>
            <a:r>
              <a:rPr sz="2000" dirty="0">
                <a:solidFill>
                  <a:srgbClr val="FFFFFF"/>
                </a:solidFill>
                <a:latin typeface="Arial MT"/>
                <a:cs typeface="Arial MT"/>
              </a:rPr>
              <a:t>alimentación</a:t>
            </a:r>
            <a:endParaRPr sz="2000">
              <a:latin typeface="Arial MT"/>
              <a:cs typeface="Arial MT"/>
            </a:endParaRPr>
          </a:p>
          <a:p>
            <a:pPr>
              <a:lnSpc>
                <a:spcPct val="100000"/>
              </a:lnSpc>
              <a:spcBef>
                <a:spcPts val="25"/>
              </a:spcBef>
            </a:pPr>
            <a:endParaRPr sz="2900">
              <a:latin typeface="Arial MT"/>
              <a:cs typeface="Arial MT"/>
            </a:endParaRPr>
          </a:p>
          <a:p>
            <a:pPr marL="50800" marR="43180">
              <a:lnSpc>
                <a:spcPct val="100000"/>
              </a:lnSpc>
            </a:pPr>
            <a:r>
              <a:rPr sz="2000" spc="10" dirty="0">
                <a:solidFill>
                  <a:srgbClr val="FFFFFF"/>
                </a:solidFill>
                <a:latin typeface="Arial MT"/>
                <a:cs typeface="Arial MT"/>
              </a:rPr>
              <a:t>H</a:t>
            </a:r>
            <a:r>
              <a:rPr sz="1950" spc="15" baseline="-21367" dirty="0">
                <a:solidFill>
                  <a:srgbClr val="FFFFFF"/>
                </a:solidFill>
                <a:latin typeface="Arial MT"/>
                <a:cs typeface="Arial MT"/>
              </a:rPr>
              <a:t>1</a:t>
            </a:r>
            <a:r>
              <a:rPr sz="1950" spc="330" baseline="-21367" dirty="0">
                <a:solidFill>
                  <a:srgbClr val="FFFFFF"/>
                </a:solidFill>
                <a:latin typeface="Arial MT"/>
                <a:cs typeface="Arial MT"/>
              </a:rPr>
              <a:t> </a:t>
            </a:r>
            <a:r>
              <a:rPr sz="2000" dirty="0">
                <a:solidFill>
                  <a:srgbClr val="FFFFFF"/>
                </a:solidFill>
                <a:latin typeface="Arial MT"/>
                <a:cs typeface="Arial MT"/>
              </a:rPr>
              <a:t>:</a:t>
            </a:r>
            <a:r>
              <a:rPr sz="2000" spc="370" dirty="0">
                <a:solidFill>
                  <a:srgbClr val="FFFFFF"/>
                </a:solidFill>
                <a:latin typeface="Arial MT"/>
                <a:cs typeface="Arial MT"/>
              </a:rPr>
              <a:t> </a:t>
            </a:r>
            <a:r>
              <a:rPr sz="2000" spc="-10" dirty="0">
                <a:solidFill>
                  <a:srgbClr val="FFFFFF"/>
                </a:solidFill>
                <a:latin typeface="Arial MT"/>
                <a:cs typeface="Arial MT"/>
              </a:rPr>
              <a:t>La</a:t>
            </a:r>
            <a:r>
              <a:rPr sz="2000" spc="390" dirty="0">
                <a:solidFill>
                  <a:srgbClr val="FFFFFF"/>
                </a:solidFill>
                <a:latin typeface="Arial MT"/>
                <a:cs typeface="Arial MT"/>
              </a:rPr>
              <a:t> </a:t>
            </a:r>
            <a:r>
              <a:rPr sz="2000" spc="-5" dirty="0">
                <a:solidFill>
                  <a:srgbClr val="FFFFFF"/>
                </a:solidFill>
                <a:latin typeface="Arial MT"/>
                <a:cs typeface="Arial MT"/>
              </a:rPr>
              <a:t>variable</a:t>
            </a:r>
            <a:r>
              <a:rPr sz="2000" spc="390" dirty="0">
                <a:solidFill>
                  <a:srgbClr val="FFFFFF"/>
                </a:solidFill>
                <a:latin typeface="Arial MT"/>
                <a:cs typeface="Arial MT"/>
              </a:rPr>
              <a:t> </a:t>
            </a:r>
            <a:r>
              <a:rPr sz="2000" dirty="0">
                <a:solidFill>
                  <a:srgbClr val="FFFFFF"/>
                </a:solidFill>
                <a:latin typeface="Arial MT"/>
                <a:cs typeface="Arial MT"/>
              </a:rPr>
              <a:t>Nº</a:t>
            </a:r>
            <a:r>
              <a:rPr sz="2000" spc="375" dirty="0">
                <a:solidFill>
                  <a:srgbClr val="FFFFFF"/>
                </a:solidFill>
                <a:latin typeface="Arial MT"/>
                <a:cs typeface="Arial MT"/>
              </a:rPr>
              <a:t> </a:t>
            </a:r>
            <a:r>
              <a:rPr sz="2000" spc="-10" dirty="0">
                <a:solidFill>
                  <a:srgbClr val="FFFFFF"/>
                </a:solidFill>
                <a:latin typeface="Arial MT"/>
                <a:cs typeface="Arial MT"/>
              </a:rPr>
              <a:t>de</a:t>
            </a:r>
            <a:r>
              <a:rPr sz="2000" spc="390" dirty="0">
                <a:solidFill>
                  <a:srgbClr val="FFFFFF"/>
                </a:solidFill>
                <a:latin typeface="Arial MT"/>
                <a:cs typeface="Arial MT"/>
              </a:rPr>
              <a:t> </a:t>
            </a:r>
            <a:r>
              <a:rPr sz="2000" spc="-5" dirty="0">
                <a:solidFill>
                  <a:srgbClr val="FFFFFF"/>
                </a:solidFill>
                <a:latin typeface="Arial MT"/>
                <a:cs typeface="Arial MT"/>
              </a:rPr>
              <a:t>integrantes</a:t>
            </a:r>
            <a:r>
              <a:rPr sz="2000" spc="380" dirty="0">
                <a:solidFill>
                  <a:srgbClr val="FFFFFF"/>
                </a:solidFill>
                <a:latin typeface="Arial MT"/>
                <a:cs typeface="Arial MT"/>
              </a:rPr>
              <a:t> </a:t>
            </a:r>
            <a:r>
              <a:rPr sz="2000" dirty="0">
                <a:solidFill>
                  <a:srgbClr val="FFFFFF"/>
                </a:solidFill>
                <a:latin typeface="Arial MT"/>
                <a:cs typeface="Arial MT"/>
              </a:rPr>
              <a:t>del</a:t>
            </a:r>
            <a:r>
              <a:rPr sz="2000" spc="375" dirty="0">
                <a:solidFill>
                  <a:srgbClr val="FFFFFF"/>
                </a:solidFill>
                <a:latin typeface="Arial MT"/>
                <a:cs typeface="Arial MT"/>
              </a:rPr>
              <a:t> </a:t>
            </a:r>
            <a:r>
              <a:rPr sz="2000" spc="-5" dirty="0">
                <a:solidFill>
                  <a:srgbClr val="FFFFFF"/>
                </a:solidFill>
                <a:latin typeface="Arial MT"/>
                <a:cs typeface="Arial MT"/>
              </a:rPr>
              <a:t>grupo</a:t>
            </a:r>
            <a:r>
              <a:rPr sz="2000" spc="400" dirty="0">
                <a:solidFill>
                  <a:srgbClr val="FFFFFF"/>
                </a:solidFill>
                <a:latin typeface="Arial MT"/>
                <a:cs typeface="Arial MT"/>
              </a:rPr>
              <a:t> </a:t>
            </a:r>
            <a:r>
              <a:rPr sz="2000" spc="-5" dirty="0">
                <a:solidFill>
                  <a:srgbClr val="FFFFFF"/>
                </a:solidFill>
                <a:latin typeface="Arial MT"/>
                <a:cs typeface="Arial MT"/>
              </a:rPr>
              <a:t>familiar</a:t>
            </a:r>
            <a:r>
              <a:rPr sz="2000" spc="385" dirty="0">
                <a:solidFill>
                  <a:srgbClr val="FFFFFF"/>
                </a:solidFill>
                <a:latin typeface="Arial MT"/>
                <a:cs typeface="Arial MT"/>
              </a:rPr>
              <a:t> </a:t>
            </a:r>
            <a:r>
              <a:rPr sz="2000" spc="-10" dirty="0">
                <a:solidFill>
                  <a:srgbClr val="FFFFFF"/>
                </a:solidFill>
                <a:latin typeface="Arial MT"/>
                <a:cs typeface="Arial MT"/>
              </a:rPr>
              <a:t>es</a:t>
            </a:r>
            <a:r>
              <a:rPr sz="2000" spc="380" dirty="0">
                <a:solidFill>
                  <a:srgbClr val="FFFFFF"/>
                </a:solidFill>
                <a:latin typeface="Arial MT"/>
                <a:cs typeface="Arial MT"/>
              </a:rPr>
              <a:t> </a:t>
            </a:r>
            <a:r>
              <a:rPr sz="2000" spc="-5" dirty="0">
                <a:solidFill>
                  <a:srgbClr val="FFFFFF"/>
                </a:solidFill>
                <a:latin typeface="Arial MT"/>
                <a:cs typeface="Arial MT"/>
              </a:rPr>
              <a:t>significativa </a:t>
            </a:r>
            <a:r>
              <a:rPr sz="2000" spc="-545" dirty="0">
                <a:solidFill>
                  <a:srgbClr val="FFFFFF"/>
                </a:solidFill>
                <a:latin typeface="Arial MT"/>
                <a:cs typeface="Arial MT"/>
              </a:rPr>
              <a:t> </a:t>
            </a:r>
            <a:r>
              <a:rPr sz="2000" dirty="0">
                <a:solidFill>
                  <a:srgbClr val="FFFFFF"/>
                </a:solidFill>
                <a:latin typeface="Arial MT"/>
                <a:cs typeface="Arial MT"/>
              </a:rPr>
              <a:t>para</a:t>
            </a:r>
            <a:r>
              <a:rPr sz="2000" spc="-25" dirty="0">
                <a:solidFill>
                  <a:srgbClr val="FFFFFF"/>
                </a:solidFill>
                <a:latin typeface="Arial MT"/>
                <a:cs typeface="Arial MT"/>
              </a:rPr>
              <a:t> </a:t>
            </a:r>
            <a:r>
              <a:rPr sz="2000" dirty="0">
                <a:solidFill>
                  <a:srgbClr val="FFFFFF"/>
                </a:solidFill>
                <a:latin typeface="Arial MT"/>
                <a:cs typeface="Arial MT"/>
              </a:rPr>
              <a:t>explicar</a:t>
            </a:r>
            <a:r>
              <a:rPr sz="2000" spc="-10" dirty="0">
                <a:solidFill>
                  <a:srgbClr val="FFFFFF"/>
                </a:solidFill>
                <a:latin typeface="Arial MT"/>
                <a:cs typeface="Arial MT"/>
              </a:rPr>
              <a:t> </a:t>
            </a:r>
            <a:r>
              <a:rPr sz="2000" dirty="0">
                <a:solidFill>
                  <a:srgbClr val="FFFFFF"/>
                </a:solidFill>
                <a:latin typeface="Arial MT"/>
                <a:cs typeface="Arial MT"/>
              </a:rPr>
              <a:t>a</a:t>
            </a:r>
            <a:r>
              <a:rPr sz="2000" spc="-5" dirty="0">
                <a:solidFill>
                  <a:srgbClr val="FFFFFF"/>
                </a:solidFill>
                <a:latin typeface="Arial MT"/>
                <a:cs typeface="Arial MT"/>
              </a:rPr>
              <a:t> la </a:t>
            </a:r>
            <a:r>
              <a:rPr sz="2000" dirty="0">
                <a:solidFill>
                  <a:srgbClr val="FFFFFF"/>
                </a:solidFill>
                <a:latin typeface="Arial MT"/>
                <a:cs typeface="Arial MT"/>
              </a:rPr>
              <a:t>variable</a:t>
            </a:r>
            <a:r>
              <a:rPr sz="2000" spc="-10" dirty="0">
                <a:solidFill>
                  <a:srgbClr val="FFFFFF"/>
                </a:solidFill>
                <a:latin typeface="Arial MT"/>
                <a:cs typeface="Arial MT"/>
              </a:rPr>
              <a:t> </a:t>
            </a:r>
            <a:r>
              <a:rPr sz="2000" dirty="0">
                <a:solidFill>
                  <a:srgbClr val="FFFFFF"/>
                </a:solidFill>
                <a:latin typeface="Arial MT"/>
                <a:cs typeface="Arial MT"/>
              </a:rPr>
              <a:t>Gasto</a:t>
            </a:r>
            <a:r>
              <a:rPr sz="2000" spc="-45" dirty="0">
                <a:solidFill>
                  <a:srgbClr val="FFFFFF"/>
                </a:solidFill>
                <a:latin typeface="Arial MT"/>
                <a:cs typeface="Arial MT"/>
              </a:rPr>
              <a:t> </a:t>
            </a:r>
            <a:r>
              <a:rPr sz="2000" dirty="0">
                <a:solidFill>
                  <a:srgbClr val="FFFFFF"/>
                </a:solidFill>
                <a:latin typeface="Arial MT"/>
                <a:cs typeface="Arial MT"/>
              </a:rPr>
              <a:t>mensual</a:t>
            </a:r>
            <a:r>
              <a:rPr sz="2000" spc="-25" dirty="0">
                <a:solidFill>
                  <a:srgbClr val="FFFFFF"/>
                </a:solidFill>
                <a:latin typeface="Arial MT"/>
                <a:cs typeface="Arial MT"/>
              </a:rPr>
              <a:t> </a:t>
            </a:r>
            <a:r>
              <a:rPr sz="2000" dirty="0">
                <a:solidFill>
                  <a:srgbClr val="FFFFFF"/>
                </a:solidFill>
                <a:latin typeface="Arial MT"/>
                <a:cs typeface="Arial MT"/>
              </a:rPr>
              <a:t>en</a:t>
            </a:r>
            <a:r>
              <a:rPr sz="2000" spc="-5" dirty="0">
                <a:solidFill>
                  <a:srgbClr val="FFFFFF"/>
                </a:solidFill>
                <a:latin typeface="Arial MT"/>
                <a:cs typeface="Arial MT"/>
              </a:rPr>
              <a:t> </a:t>
            </a:r>
            <a:r>
              <a:rPr sz="2000" dirty="0">
                <a:solidFill>
                  <a:srgbClr val="FFFFFF"/>
                </a:solidFill>
                <a:latin typeface="Arial MT"/>
                <a:cs typeface="Arial MT"/>
              </a:rPr>
              <a:t>alimentación</a:t>
            </a:r>
            <a:endParaRPr sz="2000">
              <a:latin typeface="Arial MT"/>
              <a:cs typeface="Arial MT"/>
            </a:endParaRPr>
          </a:p>
        </p:txBody>
      </p:sp>
      <p:sp>
        <p:nvSpPr>
          <p:cNvPr id="4" name="object 4"/>
          <p:cNvSpPr txBox="1"/>
          <p:nvPr/>
        </p:nvSpPr>
        <p:spPr>
          <a:xfrm>
            <a:off x="905967" y="3526663"/>
            <a:ext cx="2179955" cy="105219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MT"/>
                <a:cs typeface="Arial MT"/>
              </a:rPr>
              <a:t>t</a:t>
            </a:r>
            <a:r>
              <a:rPr sz="2000" spc="-40" dirty="0">
                <a:solidFill>
                  <a:srgbClr val="FFFFFF"/>
                </a:solidFill>
                <a:latin typeface="Arial MT"/>
                <a:cs typeface="Arial MT"/>
              </a:rPr>
              <a:t> </a:t>
            </a:r>
            <a:r>
              <a:rPr sz="2000" dirty="0">
                <a:solidFill>
                  <a:srgbClr val="FFFFFF"/>
                </a:solidFill>
                <a:latin typeface="Arial MT"/>
                <a:cs typeface="Arial MT"/>
              </a:rPr>
              <a:t>=</a:t>
            </a:r>
            <a:r>
              <a:rPr sz="2000" spc="-50" dirty="0">
                <a:solidFill>
                  <a:srgbClr val="FFFFFF"/>
                </a:solidFill>
                <a:latin typeface="Arial MT"/>
                <a:cs typeface="Arial MT"/>
              </a:rPr>
              <a:t> </a:t>
            </a:r>
            <a:r>
              <a:rPr sz="2000" dirty="0">
                <a:solidFill>
                  <a:srgbClr val="FFFFFF"/>
                </a:solidFill>
                <a:latin typeface="Arial MT"/>
                <a:cs typeface="Arial MT"/>
              </a:rPr>
              <a:t>6,933</a:t>
            </a:r>
            <a:endParaRPr sz="2000">
              <a:latin typeface="Arial MT"/>
              <a:cs typeface="Arial MT"/>
            </a:endParaRPr>
          </a:p>
          <a:p>
            <a:pPr>
              <a:lnSpc>
                <a:spcPct val="100000"/>
              </a:lnSpc>
              <a:spcBef>
                <a:spcPts val="55"/>
              </a:spcBef>
            </a:pPr>
            <a:endParaRPr sz="2800">
              <a:latin typeface="Arial MT"/>
              <a:cs typeface="Arial MT"/>
            </a:endParaRPr>
          </a:p>
          <a:p>
            <a:pPr marL="12700">
              <a:lnSpc>
                <a:spcPct val="100000"/>
              </a:lnSpc>
            </a:pPr>
            <a:r>
              <a:rPr sz="2000" dirty="0">
                <a:solidFill>
                  <a:srgbClr val="FFFFFF"/>
                </a:solidFill>
                <a:latin typeface="Arial MT"/>
                <a:cs typeface="Arial MT"/>
              </a:rPr>
              <a:t>P-valor</a:t>
            </a:r>
            <a:r>
              <a:rPr sz="2000" spc="-50" dirty="0">
                <a:solidFill>
                  <a:srgbClr val="FFFFFF"/>
                </a:solidFill>
                <a:latin typeface="Arial MT"/>
                <a:cs typeface="Arial MT"/>
              </a:rPr>
              <a:t> </a:t>
            </a:r>
            <a:r>
              <a:rPr sz="2000" dirty="0">
                <a:solidFill>
                  <a:srgbClr val="FFFFFF"/>
                </a:solidFill>
                <a:latin typeface="Arial MT"/>
                <a:cs typeface="Arial MT"/>
              </a:rPr>
              <a:t>=</a:t>
            </a:r>
            <a:r>
              <a:rPr sz="2000" spc="-45" dirty="0">
                <a:solidFill>
                  <a:srgbClr val="FFFFFF"/>
                </a:solidFill>
                <a:latin typeface="Arial MT"/>
                <a:cs typeface="Arial MT"/>
              </a:rPr>
              <a:t> </a:t>
            </a:r>
            <a:r>
              <a:rPr sz="2000" dirty="0">
                <a:solidFill>
                  <a:srgbClr val="FFFFFF"/>
                </a:solidFill>
                <a:latin typeface="Arial MT"/>
                <a:cs typeface="Arial MT"/>
              </a:rPr>
              <a:t>0,000068</a:t>
            </a:r>
            <a:endParaRPr sz="20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217" y="718769"/>
            <a:ext cx="7713980" cy="57531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MT"/>
                <a:cs typeface="Arial MT"/>
              </a:rPr>
              <a:t>ANÁLISIS</a:t>
            </a:r>
            <a:r>
              <a:rPr sz="1800" dirty="0">
                <a:solidFill>
                  <a:srgbClr val="FFFFFF"/>
                </a:solidFill>
                <a:latin typeface="Arial MT"/>
                <a:cs typeface="Arial MT"/>
              </a:rPr>
              <a:t> DE</a:t>
            </a:r>
            <a:r>
              <a:rPr sz="1800" spc="5" dirty="0">
                <a:solidFill>
                  <a:srgbClr val="FFFFFF"/>
                </a:solidFill>
                <a:latin typeface="Arial MT"/>
                <a:cs typeface="Arial MT"/>
              </a:rPr>
              <a:t> </a:t>
            </a:r>
            <a:r>
              <a:rPr sz="1800" spc="-5" dirty="0">
                <a:solidFill>
                  <a:srgbClr val="FFFFFF"/>
                </a:solidFill>
                <a:latin typeface="Arial MT"/>
                <a:cs typeface="Arial MT"/>
              </a:rPr>
              <a:t>LA</a:t>
            </a:r>
            <a:r>
              <a:rPr sz="1800" spc="-110" dirty="0">
                <a:solidFill>
                  <a:srgbClr val="FFFFFF"/>
                </a:solidFill>
                <a:latin typeface="Arial MT"/>
                <a:cs typeface="Arial MT"/>
              </a:rPr>
              <a:t> </a:t>
            </a:r>
            <a:r>
              <a:rPr sz="1800" spc="-20" dirty="0">
                <a:solidFill>
                  <a:srgbClr val="FFFFFF"/>
                </a:solidFill>
                <a:latin typeface="Arial MT"/>
                <a:cs typeface="Arial MT"/>
              </a:rPr>
              <a:t>VARIANZA</a:t>
            </a:r>
            <a:r>
              <a:rPr sz="1800" spc="400" dirty="0">
                <a:solidFill>
                  <a:srgbClr val="FFFFFF"/>
                </a:solidFill>
                <a:latin typeface="Arial MT"/>
                <a:cs typeface="Arial MT"/>
              </a:rPr>
              <a:t> </a:t>
            </a:r>
            <a:r>
              <a:rPr sz="1800" spc="-35" dirty="0">
                <a:solidFill>
                  <a:srgbClr val="FFFFFF"/>
                </a:solidFill>
                <a:latin typeface="Arial MT"/>
                <a:cs typeface="Arial MT"/>
              </a:rPr>
              <a:t>PARA</a:t>
            </a:r>
            <a:r>
              <a:rPr sz="1800" spc="409" dirty="0">
                <a:solidFill>
                  <a:srgbClr val="FFFFFF"/>
                </a:solidFill>
                <a:latin typeface="Arial MT"/>
                <a:cs typeface="Arial MT"/>
              </a:rPr>
              <a:t> </a:t>
            </a:r>
            <a:r>
              <a:rPr sz="1800" spc="-5" dirty="0">
                <a:solidFill>
                  <a:srgbClr val="FFFFFF"/>
                </a:solidFill>
                <a:latin typeface="Arial MT"/>
                <a:cs typeface="Arial MT"/>
              </a:rPr>
              <a:t>LA</a:t>
            </a:r>
            <a:r>
              <a:rPr sz="1800" spc="-105" dirty="0">
                <a:solidFill>
                  <a:srgbClr val="FFFFFF"/>
                </a:solidFill>
                <a:latin typeface="Arial MT"/>
                <a:cs typeface="Arial MT"/>
              </a:rPr>
              <a:t> </a:t>
            </a:r>
            <a:r>
              <a:rPr sz="1800" spc="-5" dirty="0">
                <a:solidFill>
                  <a:srgbClr val="FFFFFF"/>
                </a:solidFill>
                <a:latin typeface="Arial MT"/>
                <a:cs typeface="Arial MT"/>
              </a:rPr>
              <a:t>PRUEBA</a:t>
            </a:r>
            <a:r>
              <a:rPr sz="1800" spc="-100" dirty="0">
                <a:solidFill>
                  <a:srgbClr val="FFFFFF"/>
                </a:solidFill>
                <a:latin typeface="Arial MT"/>
                <a:cs typeface="Arial MT"/>
              </a:rPr>
              <a:t> </a:t>
            </a:r>
            <a:r>
              <a:rPr sz="1800" dirty="0">
                <a:solidFill>
                  <a:srgbClr val="FFFFFF"/>
                </a:solidFill>
                <a:latin typeface="Arial MT"/>
                <a:cs typeface="Arial MT"/>
              </a:rPr>
              <a:t>DE</a:t>
            </a:r>
            <a:r>
              <a:rPr sz="1800" spc="5" dirty="0">
                <a:solidFill>
                  <a:srgbClr val="FFFFFF"/>
                </a:solidFill>
                <a:latin typeface="Arial MT"/>
                <a:cs typeface="Arial MT"/>
              </a:rPr>
              <a:t> </a:t>
            </a:r>
            <a:r>
              <a:rPr sz="1800" dirty="0">
                <a:solidFill>
                  <a:srgbClr val="FFFFFF"/>
                </a:solidFill>
                <a:latin typeface="Arial MT"/>
                <a:cs typeface="Arial MT"/>
              </a:rPr>
              <a:t>HIPÓTESIS</a:t>
            </a:r>
            <a:r>
              <a:rPr sz="1800" spc="-120" dirty="0">
                <a:solidFill>
                  <a:srgbClr val="FFFFFF"/>
                </a:solidFill>
                <a:latin typeface="Arial MT"/>
                <a:cs typeface="Arial MT"/>
              </a:rPr>
              <a:t> </a:t>
            </a:r>
            <a:r>
              <a:rPr sz="1800" spc="-5" dirty="0">
                <a:solidFill>
                  <a:srgbClr val="FFFFFF"/>
                </a:solidFill>
                <a:latin typeface="Arial MT"/>
                <a:cs typeface="Arial MT"/>
              </a:rPr>
              <a:t>ACERCA</a:t>
            </a:r>
            <a:endParaRPr sz="1800">
              <a:latin typeface="Arial MT"/>
              <a:cs typeface="Arial MT"/>
            </a:endParaRPr>
          </a:p>
          <a:p>
            <a:pPr marL="12700">
              <a:lnSpc>
                <a:spcPct val="100000"/>
              </a:lnSpc>
              <a:spcBef>
                <a:spcPts val="5"/>
              </a:spcBef>
            </a:pPr>
            <a:r>
              <a:rPr sz="1800" spc="-5" dirty="0">
                <a:solidFill>
                  <a:srgbClr val="FFFFFF"/>
                </a:solidFill>
                <a:latin typeface="Arial MT"/>
                <a:cs typeface="Arial MT"/>
              </a:rPr>
              <a:t>DEL</a:t>
            </a:r>
            <a:r>
              <a:rPr sz="1800" spc="-85" dirty="0">
                <a:solidFill>
                  <a:srgbClr val="FFFFFF"/>
                </a:solidFill>
                <a:latin typeface="Arial MT"/>
                <a:cs typeface="Arial MT"/>
              </a:rPr>
              <a:t> </a:t>
            </a:r>
            <a:r>
              <a:rPr sz="1800" dirty="0">
                <a:solidFill>
                  <a:srgbClr val="FFFFFF"/>
                </a:solidFill>
                <a:latin typeface="Arial MT"/>
                <a:cs typeface="Arial MT"/>
              </a:rPr>
              <a:t>COEFICIENTE</a:t>
            </a:r>
            <a:r>
              <a:rPr sz="1800" spc="455" dirty="0">
                <a:solidFill>
                  <a:srgbClr val="FFFFFF"/>
                </a:solidFill>
                <a:latin typeface="Arial MT"/>
                <a:cs typeface="Arial MT"/>
              </a:rPr>
              <a:t> </a:t>
            </a:r>
            <a:r>
              <a:rPr sz="1800" spc="-5" dirty="0">
                <a:solidFill>
                  <a:srgbClr val="FFFFFF"/>
                </a:solidFill>
                <a:latin typeface="Arial MT"/>
                <a:cs typeface="Arial MT"/>
              </a:rPr>
              <a:t>DE</a:t>
            </a:r>
            <a:r>
              <a:rPr sz="1800" spc="-25" dirty="0">
                <a:solidFill>
                  <a:srgbClr val="FFFFFF"/>
                </a:solidFill>
                <a:latin typeface="Arial MT"/>
                <a:cs typeface="Arial MT"/>
              </a:rPr>
              <a:t> </a:t>
            </a:r>
            <a:r>
              <a:rPr sz="1800" dirty="0">
                <a:solidFill>
                  <a:srgbClr val="FFFFFF"/>
                </a:solidFill>
                <a:latin typeface="Arial MT"/>
                <a:cs typeface="Arial MT"/>
              </a:rPr>
              <a:t>REGRESIÓN</a:t>
            </a:r>
            <a:endParaRPr sz="1800">
              <a:latin typeface="Arial MT"/>
              <a:cs typeface="Arial MT"/>
            </a:endParaRPr>
          </a:p>
        </p:txBody>
      </p:sp>
      <p:grpSp>
        <p:nvGrpSpPr>
          <p:cNvPr id="3" name="object 3"/>
          <p:cNvGrpSpPr/>
          <p:nvPr/>
        </p:nvGrpSpPr>
        <p:grpSpPr>
          <a:xfrm>
            <a:off x="836675" y="2061972"/>
            <a:ext cx="4963795" cy="862965"/>
            <a:chOff x="836675" y="2061972"/>
            <a:chExt cx="4963795" cy="862965"/>
          </a:xfrm>
        </p:grpSpPr>
        <p:sp>
          <p:nvSpPr>
            <p:cNvPr id="4" name="object 4"/>
            <p:cNvSpPr/>
            <p:nvPr/>
          </p:nvSpPr>
          <p:spPr>
            <a:xfrm>
              <a:off x="836675" y="2061972"/>
              <a:ext cx="4963795" cy="862965"/>
            </a:xfrm>
            <a:custGeom>
              <a:avLst/>
              <a:gdLst/>
              <a:ahLst/>
              <a:cxnLst/>
              <a:rect l="l" t="t" r="r" b="b"/>
              <a:pathLst>
                <a:path w="4963795" h="862964">
                  <a:moveTo>
                    <a:pt x="4963668" y="0"/>
                  </a:moveTo>
                  <a:lnTo>
                    <a:pt x="0" y="0"/>
                  </a:lnTo>
                  <a:lnTo>
                    <a:pt x="0" y="862584"/>
                  </a:lnTo>
                  <a:lnTo>
                    <a:pt x="4963668" y="862584"/>
                  </a:lnTo>
                  <a:lnTo>
                    <a:pt x="4963668" y="0"/>
                  </a:lnTo>
                  <a:close/>
                </a:path>
              </a:pathLst>
            </a:custGeom>
            <a:solidFill>
              <a:srgbClr val="CCFFFF"/>
            </a:solidFill>
          </p:spPr>
          <p:txBody>
            <a:bodyPr wrap="square" lIns="0" tIns="0" rIns="0" bIns="0" rtlCol="0"/>
            <a:lstStyle/>
            <a:p>
              <a:endParaRPr/>
            </a:p>
          </p:txBody>
        </p:sp>
        <p:sp>
          <p:nvSpPr>
            <p:cNvPr id="5" name="object 5"/>
            <p:cNvSpPr/>
            <p:nvPr/>
          </p:nvSpPr>
          <p:spPr>
            <a:xfrm>
              <a:off x="1902892" y="2378249"/>
              <a:ext cx="1842770" cy="0"/>
            </a:xfrm>
            <a:custGeom>
              <a:avLst/>
              <a:gdLst/>
              <a:ahLst/>
              <a:cxnLst/>
              <a:rect l="l" t="t" r="r" b="b"/>
              <a:pathLst>
                <a:path w="1842770">
                  <a:moveTo>
                    <a:pt x="0" y="0"/>
                  </a:moveTo>
                  <a:lnTo>
                    <a:pt x="132727" y="0"/>
                  </a:lnTo>
                </a:path>
                <a:path w="1842770">
                  <a:moveTo>
                    <a:pt x="1709614" y="0"/>
                  </a:moveTo>
                  <a:lnTo>
                    <a:pt x="1842266" y="0"/>
                  </a:lnTo>
                </a:path>
              </a:pathLst>
            </a:custGeom>
            <a:ln w="12287">
              <a:solidFill>
                <a:srgbClr val="000000"/>
              </a:solidFill>
            </a:ln>
          </p:spPr>
          <p:txBody>
            <a:bodyPr wrap="square" lIns="0" tIns="0" rIns="0" bIns="0" rtlCol="0"/>
            <a:lstStyle/>
            <a:p>
              <a:endParaRPr/>
            </a:p>
          </p:txBody>
        </p:sp>
      </p:grpSp>
      <p:sp>
        <p:nvSpPr>
          <p:cNvPr id="6" name="object 6"/>
          <p:cNvSpPr txBox="1"/>
          <p:nvPr/>
        </p:nvSpPr>
        <p:spPr>
          <a:xfrm>
            <a:off x="4382897" y="2070189"/>
            <a:ext cx="101600" cy="236854"/>
          </a:xfrm>
          <a:prstGeom prst="rect">
            <a:avLst/>
          </a:prstGeom>
        </p:spPr>
        <p:txBody>
          <a:bodyPr vert="horz" wrap="square" lIns="0" tIns="17145" rIns="0" bIns="0" rtlCol="0">
            <a:spAutoFit/>
          </a:bodyPr>
          <a:lstStyle/>
          <a:p>
            <a:pPr>
              <a:lnSpc>
                <a:spcPct val="100000"/>
              </a:lnSpc>
              <a:spcBef>
                <a:spcPts val="135"/>
              </a:spcBef>
            </a:pPr>
            <a:r>
              <a:rPr sz="1350" i="1" spc="25" dirty="0">
                <a:latin typeface="Times New Roman"/>
                <a:cs typeface="Times New Roman"/>
              </a:rPr>
              <a:t>n</a:t>
            </a:r>
            <a:endParaRPr sz="1350">
              <a:latin typeface="Times New Roman"/>
              <a:cs typeface="Times New Roman"/>
            </a:endParaRPr>
          </a:p>
        </p:txBody>
      </p:sp>
      <p:sp>
        <p:nvSpPr>
          <p:cNvPr id="7" name="object 7"/>
          <p:cNvSpPr txBox="1"/>
          <p:nvPr/>
        </p:nvSpPr>
        <p:spPr>
          <a:xfrm>
            <a:off x="2706710" y="2070189"/>
            <a:ext cx="101600" cy="236854"/>
          </a:xfrm>
          <a:prstGeom prst="rect">
            <a:avLst/>
          </a:prstGeom>
        </p:spPr>
        <p:txBody>
          <a:bodyPr vert="horz" wrap="square" lIns="0" tIns="17145" rIns="0" bIns="0" rtlCol="0">
            <a:spAutoFit/>
          </a:bodyPr>
          <a:lstStyle/>
          <a:p>
            <a:pPr>
              <a:lnSpc>
                <a:spcPct val="100000"/>
              </a:lnSpc>
              <a:spcBef>
                <a:spcPts val="135"/>
              </a:spcBef>
            </a:pPr>
            <a:r>
              <a:rPr sz="1350" i="1" spc="25" dirty="0">
                <a:latin typeface="Times New Roman"/>
                <a:cs typeface="Times New Roman"/>
              </a:rPr>
              <a:t>n</a:t>
            </a:r>
            <a:endParaRPr sz="1350">
              <a:latin typeface="Times New Roman"/>
              <a:cs typeface="Times New Roman"/>
            </a:endParaRPr>
          </a:p>
        </p:txBody>
      </p:sp>
      <p:sp>
        <p:nvSpPr>
          <p:cNvPr id="8" name="object 8"/>
          <p:cNvSpPr txBox="1"/>
          <p:nvPr/>
        </p:nvSpPr>
        <p:spPr>
          <a:xfrm>
            <a:off x="997194" y="2070189"/>
            <a:ext cx="101600" cy="236854"/>
          </a:xfrm>
          <a:prstGeom prst="rect">
            <a:avLst/>
          </a:prstGeom>
        </p:spPr>
        <p:txBody>
          <a:bodyPr vert="horz" wrap="square" lIns="0" tIns="17145" rIns="0" bIns="0" rtlCol="0">
            <a:spAutoFit/>
          </a:bodyPr>
          <a:lstStyle/>
          <a:p>
            <a:pPr>
              <a:lnSpc>
                <a:spcPct val="100000"/>
              </a:lnSpc>
              <a:spcBef>
                <a:spcPts val="135"/>
              </a:spcBef>
            </a:pPr>
            <a:r>
              <a:rPr sz="1350" i="1" spc="25" dirty="0">
                <a:latin typeface="Times New Roman"/>
                <a:cs typeface="Times New Roman"/>
              </a:rPr>
              <a:t>n</a:t>
            </a:r>
            <a:endParaRPr sz="1350">
              <a:latin typeface="Times New Roman"/>
              <a:cs typeface="Times New Roman"/>
            </a:endParaRPr>
          </a:p>
        </p:txBody>
      </p:sp>
      <p:sp>
        <p:nvSpPr>
          <p:cNvPr id="9" name="object 9"/>
          <p:cNvSpPr txBox="1"/>
          <p:nvPr/>
        </p:nvSpPr>
        <p:spPr>
          <a:xfrm>
            <a:off x="4265658" y="2175557"/>
            <a:ext cx="1215390" cy="727710"/>
          </a:xfrm>
          <a:prstGeom prst="rect">
            <a:avLst/>
          </a:prstGeom>
        </p:spPr>
        <p:txBody>
          <a:bodyPr vert="horz" wrap="square" lIns="0" tIns="114300" rIns="0" bIns="0" rtlCol="0">
            <a:spAutoFit/>
          </a:bodyPr>
          <a:lstStyle/>
          <a:p>
            <a:pPr marL="46990" marR="5080" indent="-47625">
              <a:lnSpc>
                <a:spcPct val="81600"/>
              </a:lnSpc>
              <a:spcBef>
                <a:spcPts val="900"/>
              </a:spcBef>
              <a:tabLst>
                <a:tab pos="633730" algn="l"/>
                <a:tab pos="1152525" algn="l"/>
              </a:tabLst>
            </a:pPr>
            <a:r>
              <a:rPr sz="3550" spc="35" dirty="0">
                <a:latin typeface="Symbol"/>
                <a:cs typeface="Symbol"/>
              </a:rPr>
              <a:t></a:t>
            </a:r>
            <a:r>
              <a:rPr sz="3550" spc="35" dirty="0">
                <a:latin typeface="Times New Roman"/>
                <a:cs typeface="Times New Roman"/>
              </a:rPr>
              <a:t>	</a:t>
            </a:r>
            <a:r>
              <a:rPr sz="1350" i="1" spc="10" dirty="0">
                <a:latin typeface="Times New Roman"/>
                <a:cs typeface="Times New Roman"/>
              </a:rPr>
              <a:t>i	i  </a:t>
            </a:r>
            <a:r>
              <a:rPr sz="1350" i="1" spc="30" dirty="0">
                <a:latin typeface="Times New Roman"/>
                <a:cs typeface="Times New Roman"/>
              </a:rPr>
              <a:t>i</a:t>
            </a:r>
            <a:r>
              <a:rPr sz="1350" spc="30" dirty="0">
                <a:latin typeface="Symbol"/>
                <a:cs typeface="Symbol"/>
              </a:rPr>
              <a:t></a:t>
            </a:r>
            <a:r>
              <a:rPr sz="1350" spc="30" dirty="0">
                <a:latin typeface="Times New Roman"/>
                <a:cs typeface="Times New Roman"/>
              </a:rPr>
              <a:t>1</a:t>
            </a:r>
            <a:endParaRPr sz="1350">
              <a:latin typeface="Times New Roman"/>
              <a:cs typeface="Times New Roman"/>
            </a:endParaRPr>
          </a:p>
        </p:txBody>
      </p:sp>
      <p:sp>
        <p:nvSpPr>
          <p:cNvPr id="10" name="object 10"/>
          <p:cNvSpPr txBox="1"/>
          <p:nvPr/>
        </p:nvSpPr>
        <p:spPr>
          <a:xfrm>
            <a:off x="5624516" y="2241465"/>
            <a:ext cx="101600" cy="236854"/>
          </a:xfrm>
          <a:prstGeom prst="rect">
            <a:avLst/>
          </a:prstGeom>
        </p:spPr>
        <p:txBody>
          <a:bodyPr vert="horz" wrap="square" lIns="0" tIns="17145" rIns="0" bIns="0" rtlCol="0">
            <a:spAutoFit/>
          </a:bodyPr>
          <a:lstStyle/>
          <a:p>
            <a:pPr>
              <a:lnSpc>
                <a:spcPct val="100000"/>
              </a:lnSpc>
              <a:spcBef>
                <a:spcPts val="135"/>
              </a:spcBef>
            </a:pPr>
            <a:r>
              <a:rPr sz="1350" spc="25" dirty="0">
                <a:latin typeface="Times New Roman"/>
                <a:cs typeface="Times New Roman"/>
              </a:rPr>
              <a:t>2</a:t>
            </a:r>
            <a:endParaRPr sz="1350">
              <a:latin typeface="Times New Roman"/>
              <a:cs typeface="Times New Roman"/>
            </a:endParaRPr>
          </a:p>
        </p:txBody>
      </p:sp>
      <p:sp>
        <p:nvSpPr>
          <p:cNvPr id="11" name="object 11"/>
          <p:cNvSpPr txBox="1"/>
          <p:nvPr/>
        </p:nvSpPr>
        <p:spPr>
          <a:xfrm>
            <a:off x="2589396" y="2175557"/>
            <a:ext cx="696595" cy="727710"/>
          </a:xfrm>
          <a:prstGeom prst="rect">
            <a:avLst/>
          </a:prstGeom>
        </p:spPr>
        <p:txBody>
          <a:bodyPr vert="horz" wrap="square" lIns="0" tIns="114300" rIns="0" bIns="0" rtlCol="0">
            <a:spAutoFit/>
          </a:bodyPr>
          <a:lstStyle/>
          <a:p>
            <a:pPr marL="46990" marR="5080" indent="-47625">
              <a:lnSpc>
                <a:spcPct val="81600"/>
              </a:lnSpc>
              <a:spcBef>
                <a:spcPts val="900"/>
              </a:spcBef>
              <a:tabLst>
                <a:tab pos="633730" algn="l"/>
              </a:tabLst>
            </a:pPr>
            <a:r>
              <a:rPr sz="3550" spc="35" dirty="0">
                <a:latin typeface="Symbol"/>
                <a:cs typeface="Symbol"/>
              </a:rPr>
              <a:t></a:t>
            </a:r>
            <a:r>
              <a:rPr sz="3550" spc="35" dirty="0">
                <a:latin typeface="Times New Roman"/>
                <a:cs typeface="Times New Roman"/>
              </a:rPr>
              <a:t>	</a:t>
            </a:r>
            <a:r>
              <a:rPr sz="1350" i="1" spc="10" dirty="0">
                <a:latin typeface="Times New Roman"/>
                <a:cs typeface="Times New Roman"/>
              </a:rPr>
              <a:t>i  </a:t>
            </a:r>
            <a:r>
              <a:rPr sz="1350" i="1" spc="30" dirty="0">
                <a:latin typeface="Times New Roman"/>
                <a:cs typeface="Times New Roman"/>
              </a:rPr>
              <a:t>i</a:t>
            </a:r>
            <a:r>
              <a:rPr sz="1350" spc="30" dirty="0">
                <a:latin typeface="Symbol"/>
                <a:cs typeface="Symbol"/>
              </a:rPr>
              <a:t></a:t>
            </a:r>
            <a:r>
              <a:rPr sz="1350" spc="30" dirty="0">
                <a:latin typeface="Times New Roman"/>
                <a:cs typeface="Times New Roman"/>
              </a:rPr>
              <a:t>1</a:t>
            </a:r>
            <a:endParaRPr sz="1350">
              <a:latin typeface="Times New Roman"/>
              <a:cs typeface="Times New Roman"/>
            </a:endParaRPr>
          </a:p>
        </p:txBody>
      </p:sp>
      <p:sp>
        <p:nvSpPr>
          <p:cNvPr id="12" name="object 12"/>
          <p:cNvSpPr txBox="1"/>
          <p:nvPr/>
        </p:nvSpPr>
        <p:spPr>
          <a:xfrm>
            <a:off x="3875283" y="2241465"/>
            <a:ext cx="101600" cy="236854"/>
          </a:xfrm>
          <a:prstGeom prst="rect">
            <a:avLst/>
          </a:prstGeom>
        </p:spPr>
        <p:txBody>
          <a:bodyPr vert="horz" wrap="square" lIns="0" tIns="17145" rIns="0" bIns="0" rtlCol="0">
            <a:spAutoFit/>
          </a:bodyPr>
          <a:lstStyle/>
          <a:p>
            <a:pPr>
              <a:lnSpc>
                <a:spcPct val="100000"/>
              </a:lnSpc>
              <a:spcBef>
                <a:spcPts val="135"/>
              </a:spcBef>
            </a:pPr>
            <a:r>
              <a:rPr sz="1350" spc="25" dirty="0">
                <a:latin typeface="Times New Roman"/>
                <a:cs typeface="Times New Roman"/>
              </a:rPr>
              <a:t>2</a:t>
            </a:r>
            <a:endParaRPr sz="1350">
              <a:latin typeface="Times New Roman"/>
              <a:cs typeface="Times New Roman"/>
            </a:endParaRPr>
          </a:p>
        </p:txBody>
      </p:sp>
      <p:sp>
        <p:nvSpPr>
          <p:cNvPr id="13" name="object 13"/>
          <p:cNvSpPr txBox="1"/>
          <p:nvPr/>
        </p:nvSpPr>
        <p:spPr>
          <a:xfrm>
            <a:off x="879892" y="2175557"/>
            <a:ext cx="696595" cy="727710"/>
          </a:xfrm>
          <a:prstGeom prst="rect">
            <a:avLst/>
          </a:prstGeom>
        </p:spPr>
        <p:txBody>
          <a:bodyPr vert="horz" wrap="square" lIns="0" tIns="114300" rIns="0" bIns="0" rtlCol="0">
            <a:spAutoFit/>
          </a:bodyPr>
          <a:lstStyle/>
          <a:p>
            <a:pPr marL="46990" marR="5080" indent="-47625">
              <a:lnSpc>
                <a:spcPct val="81600"/>
              </a:lnSpc>
              <a:spcBef>
                <a:spcPts val="900"/>
              </a:spcBef>
              <a:tabLst>
                <a:tab pos="633730" algn="l"/>
              </a:tabLst>
            </a:pPr>
            <a:r>
              <a:rPr sz="3550" spc="35" dirty="0">
                <a:latin typeface="Symbol"/>
                <a:cs typeface="Symbol"/>
              </a:rPr>
              <a:t></a:t>
            </a:r>
            <a:r>
              <a:rPr sz="3550" spc="35" dirty="0">
                <a:latin typeface="Times New Roman"/>
                <a:cs typeface="Times New Roman"/>
              </a:rPr>
              <a:t>	</a:t>
            </a:r>
            <a:r>
              <a:rPr sz="1350" i="1" spc="10" dirty="0">
                <a:latin typeface="Times New Roman"/>
                <a:cs typeface="Times New Roman"/>
              </a:rPr>
              <a:t>i  </a:t>
            </a:r>
            <a:r>
              <a:rPr sz="1350" i="1" spc="30" dirty="0">
                <a:latin typeface="Times New Roman"/>
                <a:cs typeface="Times New Roman"/>
              </a:rPr>
              <a:t>i</a:t>
            </a:r>
            <a:r>
              <a:rPr sz="1350" spc="30" dirty="0">
                <a:latin typeface="Symbol"/>
                <a:cs typeface="Symbol"/>
              </a:rPr>
              <a:t></a:t>
            </a:r>
            <a:r>
              <a:rPr sz="1350" spc="30" dirty="0">
                <a:latin typeface="Times New Roman"/>
                <a:cs typeface="Times New Roman"/>
              </a:rPr>
              <a:t>1</a:t>
            </a:r>
            <a:endParaRPr sz="1350" dirty="0">
              <a:latin typeface="Times New Roman"/>
              <a:cs typeface="Times New Roman"/>
            </a:endParaRPr>
          </a:p>
        </p:txBody>
      </p:sp>
      <p:sp>
        <p:nvSpPr>
          <p:cNvPr id="14" name="object 14"/>
          <p:cNvSpPr txBox="1"/>
          <p:nvPr/>
        </p:nvSpPr>
        <p:spPr>
          <a:xfrm>
            <a:off x="2165896" y="2241465"/>
            <a:ext cx="101600" cy="236854"/>
          </a:xfrm>
          <a:prstGeom prst="rect">
            <a:avLst/>
          </a:prstGeom>
        </p:spPr>
        <p:txBody>
          <a:bodyPr vert="horz" wrap="square" lIns="0" tIns="17145" rIns="0" bIns="0" rtlCol="0">
            <a:spAutoFit/>
          </a:bodyPr>
          <a:lstStyle/>
          <a:p>
            <a:pPr>
              <a:lnSpc>
                <a:spcPct val="100000"/>
              </a:lnSpc>
              <a:spcBef>
                <a:spcPts val="135"/>
              </a:spcBef>
            </a:pPr>
            <a:r>
              <a:rPr sz="1350" spc="25" dirty="0">
                <a:latin typeface="Times New Roman"/>
                <a:cs typeface="Times New Roman"/>
              </a:rPr>
              <a:t>2</a:t>
            </a:r>
            <a:endParaRPr sz="1350">
              <a:latin typeface="Times New Roman"/>
              <a:cs typeface="Times New Roman"/>
            </a:endParaRPr>
          </a:p>
        </p:txBody>
      </p:sp>
      <p:sp>
        <p:nvSpPr>
          <p:cNvPr id="15" name="object 15"/>
          <p:cNvSpPr txBox="1"/>
          <p:nvPr/>
        </p:nvSpPr>
        <p:spPr>
          <a:xfrm>
            <a:off x="5305142" y="2236661"/>
            <a:ext cx="114300" cy="387985"/>
          </a:xfrm>
          <a:prstGeom prst="rect">
            <a:avLst/>
          </a:prstGeom>
        </p:spPr>
        <p:txBody>
          <a:bodyPr vert="horz" wrap="square" lIns="0" tIns="15875" rIns="0" bIns="0" rtlCol="0">
            <a:spAutoFit/>
          </a:bodyPr>
          <a:lstStyle/>
          <a:p>
            <a:pPr>
              <a:lnSpc>
                <a:spcPct val="100000"/>
              </a:lnSpc>
              <a:spcBef>
                <a:spcPts val="125"/>
              </a:spcBef>
            </a:pPr>
            <a:r>
              <a:rPr sz="2350" spc="15" dirty="0">
                <a:latin typeface="Times New Roman"/>
                <a:cs typeface="Times New Roman"/>
              </a:rPr>
              <a:t>ˆ</a:t>
            </a:r>
            <a:endParaRPr sz="2350">
              <a:latin typeface="Times New Roman"/>
              <a:cs typeface="Times New Roman"/>
            </a:endParaRPr>
          </a:p>
        </p:txBody>
      </p:sp>
      <p:sp>
        <p:nvSpPr>
          <p:cNvPr id="16" name="object 16"/>
          <p:cNvSpPr txBox="1"/>
          <p:nvPr/>
        </p:nvSpPr>
        <p:spPr>
          <a:xfrm>
            <a:off x="4626218" y="2250748"/>
            <a:ext cx="996950" cy="387985"/>
          </a:xfrm>
          <a:prstGeom prst="rect">
            <a:avLst/>
          </a:prstGeom>
        </p:spPr>
        <p:txBody>
          <a:bodyPr vert="horz" wrap="square" lIns="0" tIns="15875" rIns="0" bIns="0" rtlCol="0">
            <a:spAutoFit/>
          </a:bodyPr>
          <a:lstStyle/>
          <a:p>
            <a:pPr>
              <a:lnSpc>
                <a:spcPct val="100000"/>
              </a:lnSpc>
              <a:spcBef>
                <a:spcPts val="125"/>
              </a:spcBef>
              <a:tabLst>
                <a:tab pos="410209" algn="l"/>
              </a:tabLst>
            </a:pPr>
            <a:r>
              <a:rPr sz="2350" spc="15" dirty="0">
                <a:latin typeface="Times New Roman"/>
                <a:cs typeface="Times New Roman"/>
              </a:rPr>
              <a:t>(</a:t>
            </a:r>
            <a:r>
              <a:rPr sz="2350" spc="-305" dirty="0">
                <a:latin typeface="Times New Roman"/>
                <a:cs typeface="Times New Roman"/>
              </a:rPr>
              <a:t> </a:t>
            </a:r>
            <a:r>
              <a:rPr sz="2350" i="1" spc="20" dirty="0">
                <a:latin typeface="Times New Roman"/>
                <a:cs typeface="Times New Roman"/>
              </a:rPr>
              <a:t>y	</a:t>
            </a:r>
            <a:r>
              <a:rPr sz="2350" spc="25" dirty="0">
                <a:latin typeface="Symbol"/>
                <a:cs typeface="Symbol"/>
              </a:rPr>
              <a:t></a:t>
            </a:r>
            <a:r>
              <a:rPr sz="2350" spc="-10" dirty="0">
                <a:latin typeface="Times New Roman"/>
                <a:cs typeface="Times New Roman"/>
              </a:rPr>
              <a:t> </a:t>
            </a:r>
            <a:r>
              <a:rPr sz="2350" i="1" spc="20" dirty="0">
                <a:latin typeface="Times New Roman"/>
                <a:cs typeface="Times New Roman"/>
              </a:rPr>
              <a:t>y</a:t>
            </a:r>
            <a:r>
              <a:rPr sz="2350" i="1" spc="75" dirty="0">
                <a:latin typeface="Times New Roman"/>
                <a:cs typeface="Times New Roman"/>
              </a:rPr>
              <a:t> </a:t>
            </a:r>
            <a:r>
              <a:rPr sz="2350" spc="15" dirty="0">
                <a:latin typeface="Times New Roman"/>
                <a:cs typeface="Times New Roman"/>
              </a:rPr>
              <a:t>)</a:t>
            </a:r>
            <a:endParaRPr sz="2350">
              <a:latin typeface="Times New Roman"/>
              <a:cs typeface="Times New Roman"/>
            </a:endParaRPr>
          </a:p>
        </p:txBody>
      </p:sp>
      <p:sp>
        <p:nvSpPr>
          <p:cNvPr id="17" name="object 17"/>
          <p:cNvSpPr txBox="1"/>
          <p:nvPr/>
        </p:nvSpPr>
        <p:spPr>
          <a:xfrm>
            <a:off x="3109845" y="2236661"/>
            <a:ext cx="114300" cy="387985"/>
          </a:xfrm>
          <a:prstGeom prst="rect">
            <a:avLst/>
          </a:prstGeom>
        </p:spPr>
        <p:txBody>
          <a:bodyPr vert="horz" wrap="square" lIns="0" tIns="15875" rIns="0" bIns="0" rtlCol="0">
            <a:spAutoFit/>
          </a:bodyPr>
          <a:lstStyle/>
          <a:p>
            <a:pPr>
              <a:lnSpc>
                <a:spcPct val="100000"/>
              </a:lnSpc>
              <a:spcBef>
                <a:spcPts val="125"/>
              </a:spcBef>
            </a:pPr>
            <a:r>
              <a:rPr sz="2350" spc="15" dirty="0">
                <a:latin typeface="Times New Roman"/>
                <a:cs typeface="Times New Roman"/>
              </a:rPr>
              <a:t>ˆ</a:t>
            </a:r>
            <a:endParaRPr sz="2350">
              <a:latin typeface="Times New Roman"/>
              <a:cs typeface="Times New Roman"/>
            </a:endParaRPr>
          </a:p>
        </p:txBody>
      </p:sp>
      <p:sp>
        <p:nvSpPr>
          <p:cNvPr id="18" name="object 18"/>
          <p:cNvSpPr txBox="1"/>
          <p:nvPr/>
        </p:nvSpPr>
        <p:spPr>
          <a:xfrm>
            <a:off x="2949955" y="2250748"/>
            <a:ext cx="1275715" cy="387985"/>
          </a:xfrm>
          <a:prstGeom prst="rect">
            <a:avLst/>
          </a:prstGeom>
        </p:spPr>
        <p:txBody>
          <a:bodyPr vert="horz" wrap="square" lIns="0" tIns="15875" rIns="0" bIns="0" rtlCol="0">
            <a:spAutoFit/>
          </a:bodyPr>
          <a:lstStyle/>
          <a:p>
            <a:pPr>
              <a:lnSpc>
                <a:spcPct val="100000"/>
              </a:lnSpc>
              <a:spcBef>
                <a:spcPts val="125"/>
              </a:spcBef>
              <a:tabLst>
                <a:tab pos="409575" algn="l"/>
                <a:tab pos="1094740" algn="l"/>
              </a:tabLst>
            </a:pPr>
            <a:r>
              <a:rPr sz="2350" spc="15" dirty="0">
                <a:latin typeface="Times New Roman"/>
                <a:cs typeface="Times New Roman"/>
              </a:rPr>
              <a:t>(</a:t>
            </a:r>
            <a:r>
              <a:rPr sz="2350" spc="-305" dirty="0">
                <a:latin typeface="Times New Roman"/>
                <a:cs typeface="Times New Roman"/>
              </a:rPr>
              <a:t> </a:t>
            </a:r>
            <a:r>
              <a:rPr sz="2350" i="1" spc="20" dirty="0">
                <a:latin typeface="Times New Roman"/>
                <a:cs typeface="Times New Roman"/>
              </a:rPr>
              <a:t>y</a:t>
            </a:r>
            <a:r>
              <a:rPr sz="2350" i="1" dirty="0">
                <a:latin typeface="Times New Roman"/>
                <a:cs typeface="Times New Roman"/>
              </a:rPr>
              <a:t>	</a:t>
            </a:r>
            <a:r>
              <a:rPr sz="2350" spc="25" dirty="0">
                <a:latin typeface="Symbol"/>
                <a:cs typeface="Symbol"/>
              </a:rPr>
              <a:t></a:t>
            </a:r>
            <a:r>
              <a:rPr sz="2350" spc="35" dirty="0">
                <a:latin typeface="Times New Roman"/>
                <a:cs typeface="Times New Roman"/>
              </a:rPr>
              <a:t> </a:t>
            </a:r>
            <a:r>
              <a:rPr sz="2350" i="1" spc="150" dirty="0">
                <a:latin typeface="Times New Roman"/>
                <a:cs typeface="Times New Roman"/>
              </a:rPr>
              <a:t>y</a:t>
            </a:r>
            <a:r>
              <a:rPr sz="2350" spc="15" dirty="0">
                <a:latin typeface="Times New Roman"/>
                <a:cs typeface="Times New Roman"/>
              </a:rPr>
              <a:t>)</a:t>
            </a:r>
            <a:r>
              <a:rPr sz="2350" dirty="0">
                <a:latin typeface="Times New Roman"/>
                <a:cs typeface="Times New Roman"/>
              </a:rPr>
              <a:t>	</a:t>
            </a:r>
            <a:r>
              <a:rPr sz="2350" spc="25" dirty="0">
                <a:latin typeface="Symbol"/>
                <a:cs typeface="Symbol"/>
              </a:rPr>
              <a:t></a:t>
            </a:r>
            <a:endParaRPr sz="2350">
              <a:latin typeface="Symbol"/>
              <a:cs typeface="Symbol"/>
            </a:endParaRPr>
          </a:p>
        </p:txBody>
      </p:sp>
      <p:sp>
        <p:nvSpPr>
          <p:cNvPr id="19" name="object 19"/>
          <p:cNvSpPr txBox="1"/>
          <p:nvPr/>
        </p:nvSpPr>
        <p:spPr>
          <a:xfrm>
            <a:off x="1240442" y="2250748"/>
            <a:ext cx="1294765" cy="387985"/>
          </a:xfrm>
          <a:prstGeom prst="rect">
            <a:avLst/>
          </a:prstGeom>
        </p:spPr>
        <p:txBody>
          <a:bodyPr vert="horz" wrap="square" lIns="0" tIns="15875" rIns="0" bIns="0" rtlCol="0">
            <a:spAutoFit/>
          </a:bodyPr>
          <a:lstStyle/>
          <a:p>
            <a:pPr>
              <a:lnSpc>
                <a:spcPct val="100000"/>
              </a:lnSpc>
              <a:spcBef>
                <a:spcPts val="125"/>
              </a:spcBef>
              <a:tabLst>
                <a:tab pos="410209" algn="l"/>
                <a:tab pos="1113790" algn="l"/>
              </a:tabLst>
            </a:pPr>
            <a:r>
              <a:rPr sz="2350" spc="15" dirty="0">
                <a:latin typeface="Times New Roman"/>
                <a:cs typeface="Times New Roman"/>
              </a:rPr>
              <a:t>(</a:t>
            </a:r>
            <a:r>
              <a:rPr sz="2350" spc="-305" dirty="0">
                <a:latin typeface="Times New Roman"/>
                <a:cs typeface="Times New Roman"/>
              </a:rPr>
              <a:t> </a:t>
            </a:r>
            <a:r>
              <a:rPr sz="2350" i="1" spc="20" dirty="0">
                <a:latin typeface="Times New Roman"/>
                <a:cs typeface="Times New Roman"/>
              </a:rPr>
              <a:t>y</a:t>
            </a:r>
            <a:r>
              <a:rPr sz="2350" i="1" dirty="0">
                <a:latin typeface="Times New Roman"/>
                <a:cs typeface="Times New Roman"/>
              </a:rPr>
              <a:t>	</a:t>
            </a:r>
            <a:r>
              <a:rPr sz="2350" spc="25" dirty="0">
                <a:latin typeface="Symbol"/>
                <a:cs typeface="Symbol"/>
              </a:rPr>
              <a:t></a:t>
            </a:r>
            <a:r>
              <a:rPr sz="2350" spc="30" dirty="0">
                <a:latin typeface="Times New Roman"/>
                <a:cs typeface="Times New Roman"/>
              </a:rPr>
              <a:t> </a:t>
            </a:r>
            <a:r>
              <a:rPr sz="2350" i="1" spc="150" dirty="0">
                <a:latin typeface="Times New Roman"/>
                <a:cs typeface="Times New Roman"/>
              </a:rPr>
              <a:t>y</a:t>
            </a:r>
            <a:r>
              <a:rPr sz="2350" spc="15" dirty="0">
                <a:latin typeface="Times New Roman"/>
                <a:cs typeface="Times New Roman"/>
              </a:rPr>
              <a:t>)</a:t>
            </a:r>
            <a:r>
              <a:rPr sz="2350" dirty="0">
                <a:latin typeface="Times New Roman"/>
                <a:cs typeface="Times New Roman"/>
              </a:rPr>
              <a:t>	</a:t>
            </a:r>
            <a:r>
              <a:rPr sz="2350" spc="25" dirty="0">
                <a:latin typeface="Symbol"/>
                <a:cs typeface="Symbol"/>
              </a:rPr>
              <a:t></a:t>
            </a:r>
            <a:endParaRPr sz="2350">
              <a:latin typeface="Symbol"/>
              <a:cs typeface="Symbol"/>
            </a:endParaRPr>
          </a:p>
        </p:txBody>
      </p:sp>
      <p:sp>
        <p:nvSpPr>
          <p:cNvPr id="20" name="object 20"/>
          <p:cNvSpPr txBox="1"/>
          <p:nvPr/>
        </p:nvSpPr>
        <p:spPr>
          <a:xfrm>
            <a:off x="972311" y="3500628"/>
            <a:ext cx="2520950" cy="494030"/>
          </a:xfrm>
          <a:prstGeom prst="rect">
            <a:avLst/>
          </a:prstGeom>
          <a:solidFill>
            <a:srgbClr val="CCFFFF"/>
          </a:solidFill>
        </p:spPr>
        <p:txBody>
          <a:bodyPr vert="horz" wrap="square" lIns="0" tIns="3175" rIns="0" bIns="0" rtlCol="0">
            <a:spAutoFit/>
          </a:bodyPr>
          <a:lstStyle/>
          <a:p>
            <a:pPr marL="57785">
              <a:lnSpc>
                <a:spcPct val="100000"/>
              </a:lnSpc>
              <a:spcBef>
                <a:spcPts val="25"/>
              </a:spcBef>
              <a:tabLst>
                <a:tab pos="714375" algn="l"/>
              </a:tabLst>
            </a:pPr>
            <a:r>
              <a:rPr sz="2700" i="1" spc="5" dirty="0">
                <a:latin typeface="Times New Roman"/>
                <a:cs typeface="Times New Roman"/>
              </a:rPr>
              <a:t>SC</a:t>
            </a:r>
            <a:r>
              <a:rPr sz="2400" i="1" spc="7" baseline="-24305" dirty="0">
                <a:latin typeface="Times New Roman"/>
                <a:cs typeface="Times New Roman"/>
              </a:rPr>
              <a:t>Y	</a:t>
            </a:r>
            <a:r>
              <a:rPr sz="2700" spc="45" dirty="0">
                <a:latin typeface="Symbol"/>
                <a:cs typeface="Symbol"/>
              </a:rPr>
              <a:t></a:t>
            </a:r>
            <a:r>
              <a:rPr sz="2700" spc="-40" dirty="0">
                <a:latin typeface="Times New Roman"/>
                <a:cs typeface="Times New Roman"/>
              </a:rPr>
              <a:t> </a:t>
            </a:r>
            <a:r>
              <a:rPr sz="2700" i="1" spc="55" dirty="0">
                <a:latin typeface="Times New Roman"/>
                <a:cs typeface="Times New Roman"/>
              </a:rPr>
              <a:t>SC</a:t>
            </a:r>
            <a:r>
              <a:rPr sz="2400" i="1" spc="82" baseline="-24305" dirty="0">
                <a:latin typeface="Times New Roman"/>
                <a:cs typeface="Times New Roman"/>
              </a:rPr>
              <a:t>R</a:t>
            </a:r>
            <a:r>
              <a:rPr sz="2400" i="1" spc="525" baseline="-24305" dirty="0">
                <a:latin typeface="Times New Roman"/>
                <a:cs typeface="Times New Roman"/>
              </a:rPr>
              <a:t> </a:t>
            </a:r>
            <a:r>
              <a:rPr sz="2700" spc="45" dirty="0">
                <a:latin typeface="Symbol"/>
                <a:cs typeface="Symbol"/>
              </a:rPr>
              <a:t></a:t>
            </a:r>
            <a:r>
              <a:rPr sz="2700" spc="-160" dirty="0">
                <a:latin typeface="Times New Roman"/>
                <a:cs typeface="Times New Roman"/>
              </a:rPr>
              <a:t> </a:t>
            </a:r>
            <a:r>
              <a:rPr sz="2700" i="1" spc="50" dirty="0">
                <a:latin typeface="Times New Roman"/>
                <a:cs typeface="Times New Roman"/>
              </a:rPr>
              <a:t>SC</a:t>
            </a:r>
            <a:r>
              <a:rPr sz="2400" i="1" spc="75" baseline="-24305" dirty="0">
                <a:latin typeface="Times New Roman"/>
                <a:cs typeface="Times New Roman"/>
              </a:rPr>
              <a:t>E</a:t>
            </a:r>
            <a:endParaRPr sz="2400" baseline="-24305" dirty="0">
              <a:latin typeface="Times New Roman"/>
              <a:cs typeface="Times New Roman"/>
            </a:endParaRPr>
          </a:p>
        </p:txBody>
      </p:sp>
      <p:sp>
        <p:nvSpPr>
          <p:cNvPr id="21" name="object 21"/>
          <p:cNvSpPr/>
          <p:nvPr/>
        </p:nvSpPr>
        <p:spPr>
          <a:xfrm>
            <a:off x="972311" y="4366259"/>
            <a:ext cx="2304415" cy="568960"/>
          </a:xfrm>
          <a:custGeom>
            <a:avLst/>
            <a:gdLst/>
            <a:ahLst/>
            <a:cxnLst/>
            <a:rect l="l" t="t" r="r" b="b"/>
            <a:pathLst>
              <a:path w="2304415" h="568960">
                <a:moveTo>
                  <a:pt x="2304288" y="0"/>
                </a:moveTo>
                <a:lnTo>
                  <a:pt x="0" y="0"/>
                </a:lnTo>
                <a:lnTo>
                  <a:pt x="0" y="568451"/>
                </a:lnTo>
                <a:lnTo>
                  <a:pt x="2304288" y="568451"/>
                </a:lnTo>
                <a:lnTo>
                  <a:pt x="2304288" y="0"/>
                </a:lnTo>
                <a:close/>
              </a:path>
            </a:pathLst>
          </a:custGeom>
          <a:solidFill>
            <a:srgbClr val="CCFFFF"/>
          </a:solidFill>
        </p:spPr>
        <p:txBody>
          <a:bodyPr wrap="square" lIns="0" tIns="0" rIns="0" bIns="0" rtlCol="0"/>
          <a:lstStyle/>
          <a:p>
            <a:endParaRPr/>
          </a:p>
        </p:txBody>
      </p:sp>
      <p:sp>
        <p:nvSpPr>
          <p:cNvPr id="22" name="object 22"/>
          <p:cNvSpPr txBox="1"/>
          <p:nvPr/>
        </p:nvSpPr>
        <p:spPr>
          <a:xfrm>
            <a:off x="2950527" y="4654054"/>
            <a:ext cx="264795" cy="278130"/>
          </a:xfrm>
          <a:prstGeom prst="rect">
            <a:avLst/>
          </a:prstGeom>
        </p:spPr>
        <p:txBody>
          <a:bodyPr vert="horz" wrap="square" lIns="0" tIns="13335" rIns="0" bIns="0" rtlCol="0">
            <a:spAutoFit/>
          </a:bodyPr>
          <a:lstStyle/>
          <a:p>
            <a:pPr>
              <a:lnSpc>
                <a:spcPct val="100000"/>
              </a:lnSpc>
              <a:spcBef>
                <a:spcPts val="105"/>
              </a:spcBef>
            </a:pPr>
            <a:r>
              <a:rPr sz="1650" i="1" spc="25" dirty="0">
                <a:latin typeface="Times New Roman"/>
                <a:cs typeface="Times New Roman"/>
              </a:rPr>
              <a:t>XY</a:t>
            </a:r>
            <a:endParaRPr sz="1650">
              <a:latin typeface="Times New Roman"/>
              <a:cs typeface="Times New Roman"/>
            </a:endParaRPr>
          </a:p>
        </p:txBody>
      </p:sp>
      <p:sp>
        <p:nvSpPr>
          <p:cNvPr id="23" name="object 23"/>
          <p:cNvSpPr txBox="1"/>
          <p:nvPr/>
        </p:nvSpPr>
        <p:spPr>
          <a:xfrm>
            <a:off x="1464337" y="4654054"/>
            <a:ext cx="857250" cy="278130"/>
          </a:xfrm>
          <a:prstGeom prst="rect">
            <a:avLst/>
          </a:prstGeom>
        </p:spPr>
        <p:txBody>
          <a:bodyPr vert="horz" wrap="square" lIns="0" tIns="13335" rIns="0" bIns="0" rtlCol="0">
            <a:spAutoFit/>
          </a:bodyPr>
          <a:lstStyle/>
          <a:p>
            <a:pPr>
              <a:lnSpc>
                <a:spcPct val="100000"/>
              </a:lnSpc>
              <a:spcBef>
                <a:spcPts val="105"/>
              </a:spcBef>
              <a:tabLst>
                <a:tab pos="735330" algn="l"/>
              </a:tabLst>
            </a:pPr>
            <a:r>
              <a:rPr sz="1650" i="1" spc="35" dirty="0">
                <a:latin typeface="Times New Roman"/>
                <a:cs typeface="Times New Roman"/>
              </a:rPr>
              <a:t>R	</a:t>
            </a:r>
            <a:r>
              <a:rPr sz="1650" spc="30" dirty="0">
                <a:latin typeface="Times New Roman"/>
                <a:cs typeface="Times New Roman"/>
              </a:rPr>
              <a:t>1</a:t>
            </a:r>
            <a:endParaRPr sz="1650">
              <a:latin typeface="Times New Roman"/>
              <a:cs typeface="Times New Roman"/>
            </a:endParaRPr>
          </a:p>
        </p:txBody>
      </p:sp>
      <p:sp>
        <p:nvSpPr>
          <p:cNvPr id="24" name="object 24"/>
          <p:cNvSpPr txBox="1"/>
          <p:nvPr/>
        </p:nvSpPr>
        <p:spPr>
          <a:xfrm>
            <a:off x="2100552" y="4312374"/>
            <a:ext cx="137160" cy="458470"/>
          </a:xfrm>
          <a:prstGeom prst="rect">
            <a:avLst/>
          </a:prstGeom>
        </p:spPr>
        <p:txBody>
          <a:bodyPr vert="horz" wrap="square" lIns="0" tIns="17145" rIns="0" bIns="0" rtlCol="0">
            <a:spAutoFit/>
          </a:bodyPr>
          <a:lstStyle/>
          <a:p>
            <a:pPr>
              <a:lnSpc>
                <a:spcPct val="100000"/>
              </a:lnSpc>
              <a:spcBef>
                <a:spcPts val="135"/>
              </a:spcBef>
            </a:pPr>
            <a:r>
              <a:rPr sz="2800" spc="40" dirty="0">
                <a:latin typeface="Times New Roman"/>
                <a:cs typeface="Times New Roman"/>
              </a:rPr>
              <a:t>ˆ</a:t>
            </a:r>
            <a:endParaRPr sz="2800">
              <a:latin typeface="Times New Roman"/>
              <a:cs typeface="Times New Roman"/>
            </a:endParaRPr>
          </a:p>
        </p:txBody>
      </p:sp>
      <p:sp>
        <p:nvSpPr>
          <p:cNvPr id="25" name="object 25"/>
          <p:cNvSpPr txBox="1"/>
          <p:nvPr/>
        </p:nvSpPr>
        <p:spPr>
          <a:xfrm>
            <a:off x="1032454" y="4392657"/>
            <a:ext cx="1903730" cy="483234"/>
          </a:xfrm>
          <a:prstGeom prst="rect">
            <a:avLst/>
          </a:prstGeom>
        </p:spPr>
        <p:txBody>
          <a:bodyPr vert="horz" wrap="square" lIns="0" tIns="12700" rIns="0" bIns="0" rtlCol="0">
            <a:spAutoFit/>
          </a:bodyPr>
          <a:lstStyle/>
          <a:p>
            <a:pPr>
              <a:lnSpc>
                <a:spcPct val="100000"/>
              </a:lnSpc>
              <a:spcBef>
                <a:spcPts val="100"/>
              </a:spcBef>
              <a:tabLst>
                <a:tab pos="684530" algn="l"/>
                <a:tab pos="1335405" algn="l"/>
              </a:tabLst>
            </a:pPr>
            <a:r>
              <a:rPr sz="2800" i="1" spc="-15" dirty="0">
                <a:latin typeface="Times New Roman"/>
                <a:cs typeface="Times New Roman"/>
              </a:rPr>
              <a:t>S</a:t>
            </a:r>
            <a:r>
              <a:rPr sz="2800" i="1" spc="85" dirty="0">
                <a:latin typeface="Times New Roman"/>
                <a:cs typeface="Times New Roman"/>
              </a:rPr>
              <a:t>C</a:t>
            </a:r>
            <a:r>
              <a:rPr sz="2800" i="1" dirty="0">
                <a:latin typeface="Times New Roman"/>
                <a:cs typeface="Times New Roman"/>
              </a:rPr>
              <a:t>	</a:t>
            </a:r>
            <a:r>
              <a:rPr sz="2800" spc="70" dirty="0">
                <a:latin typeface="Symbol"/>
                <a:cs typeface="Symbol"/>
              </a:rPr>
              <a:t></a:t>
            </a:r>
            <a:r>
              <a:rPr sz="2800" spc="-60" dirty="0">
                <a:latin typeface="Times New Roman"/>
                <a:cs typeface="Times New Roman"/>
              </a:rPr>
              <a:t> </a:t>
            </a:r>
            <a:r>
              <a:rPr sz="3000" spc="-40" dirty="0">
                <a:latin typeface="Symbol"/>
                <a:cs typeface="Symbol"/>
              </a:rPr>
              <a:t></a:t>
            </a:r>
            <a:r>
              <a:rPr sz="3000" dirty="0">
                <a:latin typeface="Times New Roman"/>
                <a:cs typeface="Times New Roman"/>
              </a:rPr>
              <a:t>	</a:t>
            </a:r>
            <a:r>
              <a:rPr sz="2800" spc="30" dirty="0">
                <a:latin typeface="Symbol"/>
                <a:cs typeface="Symbol"/>
              </a:rPr>
              <a:t></a:t>
            </a:r>
            <a:r>
              <a:rPr sz="2800" spc="-330" dirty="0">
                <a:latin typeface="Times New Roman"/>
                <a:cs typeface="Times New Roman"/>
              </a:rPr>
              <a:t> </a:t>
            </a:r>
            <a:r>
              <a:rPr sz="2800" i="1" spc="-5" dirty="0">
                <a:latin typeface="Times New Roman"/>
                <a:cs typeface="Times New Roman"/>
              </a:rPr>
              <a:t>SC</a:t>
            </a:r>
            <a:endParaRPr sz="2800">
              <a:latin typeface="Times New Roman"/>
              <a:cs typeface="Times New Roman"/>
            </a:endParaRPr>
          </a:p>
        </p:txBody>
      </p:sp>
      <p:sp>
        <p:nvSpPr>
          <p:cNvPr id="26" name="object 26"/>
          <p:cNvSpPr/>
          <p:nvPr/>
        </p:nvSpPr>
        <p:spPr>
          <a:xfrm>
            <a:off x="972311" y="5445252"/>
            <a:ext cx="2879090" cy="508000"/>
          </a:xfrm>
          <a:custGeom>
            <a:avLst/>
            <a:gdLst/>
            <a:ahLst/>
            <a:cxnLst/>
            <a:rect l="l" t="t" r="r" b="b"/>
            <a:pathLst>
              <a:path w="2879090" h="508000">
                <a:moveTo>
                  <a:pt x="2878836" y="0"/>
                </a:moveTo>
                <a:lnTo>
                  <a:pt x="0" y="0"/>
                </a:lnTo>
                <a:lnTo>
                  <a:pt x="0" y="507492"/>
                </a:lnTo>
                <a:lnTo>
                  <a:pt x="2878836" y="507492"/>
                </a:lnTo>
                <a:lnTo>
                  <a:pt x="2878836" y="0"/>
                </a:lnTo>
                <a:close/>
              </a:path>
            </a:pathLst>
          </a:custGeom>
          <a:solidFill>
            <a:srgbClr val="CCFFFF"/>
          </a:solidFill>
        </p:spPr>
        <p:txBody>
          <a:bodyPr wrap="square" lIns="0" tIns="0" rIns="0" bIns="0" rtlCol="0"/>
          <a:lstStyle/>
          <a:p>
            <a:endParaRPr/>
          </a:p>
        </p:txBody>
      </p:sp>
      <p:sp>
        <p:nvSpPr>
          <p:cNvPr id="27" name="object 27"/>
          <p:cNvSpPr txBox="1"/>
          <p:nvPr/>
        </p:nvSpPr>
        <p:spPr>
          <a:xfrm>
            <a:off x="3552201" y="5700823"/>
            <a:ext cx="236854" cy="250825"/>
          </a:xfrm>
          <a:prstGeom prst="rect">
            <a:avLst/>
          </a:prstGeom>
        </p:spPr>
        <p:txBody>
          <a:bodyPr vert="horz" wrap="square" lIns="0" tIns="16510" rIns="0" bIns="0" rtlCol="0">
            <a:spAutoFit/>
          </a:bodyPr>
          <a:lstStyle/>
          <a:p>
            <a:pPr>
              <a:lnSpc>
                <a:spcPct val="100000"/>
              </a:lnSpc>
              <a:spcBef>
                <a:spcPts val="130"/>
              </a:spcBef>
            </a:pPr>
            <a:r>
              <a:rPr sz="1450" i="1" spc="30" dirty="0">
                <a:latin typeface="Times New Roman"/>
                <a:cs typeface="Times New Roman"/>
              </a:rPr>
              <a:t>XY</a:t>
            </a:r>
            <a:endParaRPr sz="1450">
              <a:latin typeface="Times New Roman"/>
              <a:cs typeface="Times New Roman"/>
            </a:endParaRPr>
          </a:p>
        </p:txBody>
      </p:sp>
      <p:sp>
        <p:nvSpPr>
          <p:cNvPr id="28" name="object 28"/>
          <p:cNvSpPr txBox="1"/>
          <p:nvPr/>
        </p:nvSpPr>
        <p:spPr>
          <a:xfrm>
            <a:off x="1409329" y="5700823"/>
            <a:ext cx="1585595" cy="250825"/>
          </a:xfrm>
          <a:prstGeom prst="rect">
            <a:avLst/>
          </a:prstGeom>
        </p:spPr>
        <p:txBody>
          <a:bodyPr vert="horz" wrap="square" lIns="0" tIns="16510" rIns="0" bIns="0" rtlCol="0">
            <a:spAutoFit/>
          </a:bodyPr>
          <a:lstStyle/>
          <a:p>
            <a:pPr>
              <a:lnSpc>
                <a:spcPct val="100000"/>
              </a:lnSpc>
              <a:spcBef>
                <a:spcPts val="130"/>
              </a:spcBef>
              <a:tabLst>
                <a:tab pos="852169" algn="l"/>
                <a:tab pos="1474470" algn="l"/>
              </a:tabLst>
            </a:pPr>
            <a:r>
              <a:rPr sz="1450" i="1" spc="45" dirty="0">
                <a:latin typeface="Times New Roman"/>
                <a:cs typeface="Times New Roman"/>
              </a:rPr>
              <a:t>E	Y	</a:t>
            </a:r>
            <a:r>
              <a:rPr sz="1450" spc="40" dirty="0">
                <a:latin typeface="Times New Roman"/>
                <a:cs typeface="Times New Roman"/>
              </a:rPr>
              <a:t>1</a:t>
            </a:r>
            <a:endParaRPr sz="1450">
              <a:latin typeface="Times New Roman"/>
              <a:cs typeface="Times New Roman"/>
            </a:endParaRPr>
          </a:p>
        </p:txBody>
      </p:sp>
      <p:sp>
        <p:nvSpPr>
          <p:cNvPr id="29" name="object 29"/>
          <p:cNvSpPr txBox="1"/>
          <p:nvPr/>
        </p:nvSpPr>
        <p:spPr>
          <a:xfrm>
            <a:off x="2796833" y="5395786"/>
            <a:ext cx="123825" cy="412115"/>
          </a:xfrm>
          <a:prstGeom prst="rect">
            <a:avLst/>
          </a:prstGeom>
        </p:spPr>
        <p:txBody>
          <a:bodyPr vert="horz" wrap="square" lIns="0" tIns="17145" rIns="0" bIns="0" rtlCol="0">
            <a:spAutoFit/>
          </a:bodyPr>
          <a:lstStyle/>
          <a:p>
            <a:pPr>
              <a:lnSpc>
                <a:spcPct val="100000"/>
              </a:lnSpc>
              <a:spcBef>
                <a:spcPts val="135"/>
              </a:spcBef>
            </a:pPr>
            <a:r>
              <a:rPr sz="2500" spc="40" dirty="0">
                <a:latin typeface="Times New Roman"/>
                <a:cs typeface="Times New Roman"/>
              </a:rPr>
              <a:t>ˆ</a:t>
            </a:r>
            <a:endParaRPr sz="2500">
              <a:latin typeface="Times New Roman"/>
              <a:cs typeface="Times New Roman"/>
            </a:endParaRPr>
          </a:p>
        </p:txBody>
      </p:sp>
      <p:sp>
        <p:nvSpPr>
          <p:cNvPr id="30" name="object 30"/>
          <p:cNvSpPr txBox="1"/>
          <p:nvPr/>
        </p:nvSpPr>
        <p:spPr>
          <a:xfrm>
            <a:off x="1025479" y="5467377"/>
            <a:ext cx="2514600" cy="434340"/>
          </a:xfrm>
          <a:prstGeom prst="rect">
            <a:avLst/>
          </a:prstGeom>
        </p:spPr>
        <p:txBody>
          <a:bodyPr vert="horz" wrap="square" lIns="0" tIns="16510" rIns="0" bIns="0" rtlCol="0">
            <a:spAutoFit/>
          </a:bodyPr>
          <a:lstStyle/>
          <a:p>
            <a:pPr>
              <a:lnSpc>
                <a:spcPct val="100000"/>
              </a:lnSpc>
              <a:spcBef>
                <a:spcPts val="130"/>
              </a:spcBef>
              <a:tabLst>
                <a:tab pos="614680" algn="l"/>
                <a:tab pos="1450340" algn="l"/>
                <a:tab pos="2008505" algn="l"/>
              </a:tabLst>
            </a:pPr>
            <a:r>
              <a:rPr sz="2500" i="1" spc="-25" dirty="0">
                <a:latin typeface="Times New Roman"/>
                <a:cs typeface="Times New Roman"/>
              </a:rPr>
              <a:t>S</a:t>
            </a:r>
            <a:r>
              <a:rPr sz="2500" i="1" spc="80" dirty="0">
                <a:latin typeface="Times New Roman"/>
                <a:cs typeface="Times New Roman"/>
              </a:rPr>
              <a:t>C</a:t>
            </a:r>
            <a:r>
              <a:rPr sz="2500" i="1" dirty="0">
                <a:latin typeface="Times New Roman"/>
                <a:cs typeface="Times New Roman"/>
              </a:rPr>
              <a:t>	</a:t>
            </a:r>
            <a:r>
              <a:rPr sz="2500" spc="65" dirty="0">
                <a:latin typeface="Symbol"/>
                <a:cs typeface="Symbol"/>
              </a:rPr>
              <a:t></a:t>
            </a:r>
            <a:r>
              <a:rPr sz="2500" spc="-65" dirty="0">
                <a:latin typeface="Times New Roman"/>
                <a:cs typeface="Times New Roman"/>
              </a:rPr>
              <a:t> </a:t>
            </a:r>
            <a:r>
              <a:rPr sz="2500" i="1" spc="-25" dirty="0">
                <a:latin typeface="Times New Roman"/>
                <a:cs typeface="Times New Roman"/>
              </a:rPr>
              <a:t>S</a:t>
            </a:r>
            <a:r>
              <a:rPr sz="2500" i="1" spc="80" dirty="0">
                <a:latin typeface="Times New Roman"/>
                <a:cs typeface="Times New Roman"/>
              </a:rPr>
              <a:t>C</a:t>
            </a:r>
            <a:r>
              <a:rPr sz="2500" i="1" dirty="0">
                <a:latin typeface="Times New Roman"/>
                <a:cs typeface="Times New Roman"/>
              </a:rPr>
              <a:t>	</a:t>
            </a:r>
            <a:r>
              <a:rPr sz="2500" spc="65" dirty="0">
                <a:latin typeface="Symbol"/>
                <a:cs typeface="Symbol"/>
              </a:rPr>
              <a:t></a:t>
            </a:r>
            <a:r>
              <a:rPr sz="2500" spc="-225" dirty="0">
                <a:latin typeface="Times New Roman"/>
                <a:cs typeface="Times New Roman"/>
              </a:rPr>
              <a:t> </a:t>
            </a:r>
            <a:r>
              <a:rPr sz="2650" spc="-15" dirty="0">
                <a:latin typeface="Symbol"/>
                <a:cs typeface="Symbol"/>
              </a:rPr>
              <a:t></a:t>
            </a:r>
            <a:r>
              <a:rPr sz="2650" dirty="0">
                <a:latin typeface="Times New Roman"/>
                <a:cs typeface="Times New Roman"/>
              </a:rPr>
              <a:t>	</a:t>
            </a:r>
            <a:r>
              <a:rPr sz="2500" spc="30" dirty="0">
                <a:latin typeface="Symbol"/>
                <a:cs typeface="Symbol"/>
              </a:rPr>
              <a:t></a:t>
            </a:r>
            <a:r>
              <a:rPr sz="2500" spc="-305" dirty="0">
                <a:latin typeface="Times New Roman"/>
                <a:cs typeface="Times New Roman"/>
              </a:rPr>
              <a:t> </a:t>
            </a:r>
            <a:r>
              <a:rPr sz="2500" i="1" spc="-15" dirty="0">
                <a:latin typeface="Times New Roman"/>
                <a:cs typeface="Times New Roman"/>
              </a:rPr>
              <a:t>SC</a:t>
            </a:r>
            <a:endParaRPr sz="25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11448" y="792226"/>
            <a:ext cx="2073910" cy="299720"/>
          </a:xfrm>
          <a:prstGeom prst="rect">
            <a:avLst/>
          </a:prstGeom>
        </p:spPr>
        <p:txBody>
          <a:bodyPr vert="horz" wrap="square" lIns="0" tIns="12700" rIns="0" bIns="0" rtlCol="0">
            <a:spAutoFit/>
          </a:bodyPr>
          <a:lstStyle/>
          <a:p>
            <a:pPr marL="12700">
              <a:lnSpc>
                <a:spcPct val="100000"/>
              </a:lnSpc>
              <a:spcBef>
                <a:spcPts val="100"/>
              </a:spcBef>
            </a:pPr>
            <a:r>
              <a:rPr sz="1800" spc="-120" dirty="0">
                <a:solidFill>
                  <a:srgbClr val="FFFFFF"/>
                </a:solidFill>
                <a:latin typeface="Arial MT"/>
                <a:cs typeface="Arial MT"/>
              </a:rPr>
              <a:t>T</a:t>
            </a:r>
            <a:r>
              <a:rPr sz="1800" spc="-5" dirty="0">
                <a:solidFill>
                  <a:srgbClr val="FFFFFF"/>
                </a:solidFill>
                <a:latin typeface="Arial MT"/>
                <a:cs typeface="Arial MT"/>
              </a:rPr>
              <a:t>AB</a:t>
            </a:r>
            <a:r>
              <a:rPr sz="1800" spc="-15" dirty="0">
                <a:solidFill>
                  <a:srgbClr val="FFFFFF"/>
                </a:solidFill>
                <a:latin typeface="Arial MT"/>
                <a:cs typeface="Arial MT"/>
              </a:rPr>
              <a:t>L</a:t>
            </a:r>
            <a:r>
              <a:rPr sz="1800" spc="-5" dirty="0">
                <a:solidFill>
                  <a:srgbClr val="FFFFFF"/>
                </a:solidFill>
                <a:latin typeface="Arial MT"/>
                <a:cs typeface="Arial MT"/>
              </a:rPr>
              <a:t>A</a:t>
            </a:r>
            <a:r>
              <a:rPr sz="1800" spc="-120" dirty="0">
                <a:solidFill>
                  <a:srgbClr val="FFFFFF"/>
                </a:solidFill>
                <a:latin typeface="Arial MT"/>
                <a:cs typeface="Arial MT"/>
              </a:rPr>
              <a:t> </a:t>
            </a:r>
            <a:r>
              <a:rPr sz="1800" spc="-5" dirty="0">
                <a:solidFill>
                  <a:srgbClr val="FFFFFF"/>
                </a:solidFill>
                <a:latin typeface="Arial MT"/>
                <a:cs typeface="Arial MT"/>
              </a:rPr>
              <a:t>DE</a:t>
            </a:r>
            <a:r>
              <a:rPr sz="1800" spc="-100" dirty="0">
                <a:solidFill>
                  <a:srgbClr val="FFFFFF"/>
                </a:solidFill>
                <a:latin typeface="Arial MT"/>
                <a:cs typeface="Arial MT"/>
              </a:rPr>
              <a:t> </a:t>
            </a:r>
            <a:r>
              <a:rPr sz="1800" spc="-5" dirty="0">
                <a:solidFill>
                  <a:srgbClr val="FFFFFF"/>
                </a:solidFill>
                <a:latin typeface="Arial MT"/>
                <a:cs typeface="Arial MT"/>
              </a:rPr>
              <a:t>AN</a:t>
            </a:r>
            <a:r>
              <a:rPr sz="1800" spc="-15" dirty="0">
                <a:solidFill>
                  <a:srgbClr val="FFFFFF"/>
                </a:solidFill>
                <a:latin typeface="Arial MT"/>
                <a:cs typeface="Arial MT"/>
              </a:rPr>
              <a:t>D</a:t>
            </a:r>
            <a:r>
              <a:rPr sz="1800" spc="-5" dirty="0">
                <a:solidFill>
                  <a:srgbClr val="FFFFFF"/>
                </a:solidFill>
                <a:latin typeface="Arial MT"/>
                <a:cs typeface="Arial MT"/>
              </a:rPr>
              <a:t>E</a:t>
            </a:r>
            <a:r>
              <a:rPr sz="1800" spc="-140" dirty="0">
                <a:solidFill>
                  <a:srgbClr val="FFFFFF"/>
                </a:solidFill>
                <a:latin typeface="Arial MT"/>
                <a:cs typeface="Arial MT"/>
              </a:rPr>
              <a:t>V</a:t>
            </a:r>
            <a:r>
              <a:rPr sz="1800" spc="-5" dirty="0">
                <a:solidFill>
                  <a:srgbClr val="FFFFFF"/>
                </a:solidFill>
                <a:latin typeface="Arial MT"/>
                <a:cs typeface="Arial MT"/>
              </a:rPr>
              <a:t>A</a:t>
            </a:r>
            <a:endParaRPr sz="1800">
              <a:latin typeface="Arial MT"/>
              <a:cs typeface="Arial MT"/>
            </a:endParaRPr>
          </a:p>
        </p:txBody>
      </p:sp>
      <p:graphicFrame>
        <p:nvGraphicFramePr>
          <p:cNvPr id="3" name="object 3"/>
          <p:cNvGraphicFramePr>
            <a:graphicFrameLocks noGrp="1"/>
          </p:cNvGraphicFramePr>
          <p:nvPr/>
        </p:nvGraphicFramePr>
        <p:xfrm>
          <a:off x="932954" y="1605661"/>
          <a:ext cx="7158354" cy="2105024"/>
        </p:xfrm>
        <a:graphic>
          <a:graphicData uri="http://schemas.openxmlformats.org/drawingml/2006/table">
            <a:tbl>
              <a:tblPr firstRow="1" bandRow="1">
                <a:tableStyleId>{2D5ABB26-0587-4C30-8999-92F81FD0307C}</a:tableStyleId>
              </a:tblPr>
              <a:tblGrid>
                <a:gridCol w="1308735">
                  <a:extLst>
                    <a:ext uri="{9D8B030D-6E8A-4147-A177-3AD203B41FA5}">
                      <a16:colId xmlns:a16="http://schemas.microsoft.com/office/drawing/2014/main" val="20000"/>
                    </a:ext>
                  </a:extLst>
                </a:gridCol>
                <a:gridCol w="1105535">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gridCol w="1651635">
                  <a:extLst>
                    <a:ext uri="{9D8B030D-6E8A-4147-A177-3AD203B41FA5}">
                      <a16:colId xmlns:a16="http://schemas.microsoft.com/office/drawing/2014/main" val="20003"/>
                    </a:ext>
                  </a:extLst>
                </a:gridCol>
                <a:gridCol w="1184910">
                  <a:extLst>
                    <a:ext uri="{9D8B030D-6E8A-4147-A177-3AD203B41FA5}">
                      <a16:colId xmlns:a16="http://schemas.microsoft.com/office/drawing/2014/main" val="20004"/>
                    </a:ext>
                  </a:extLst>
                </a:gridCol>
                <a:gridCol w="1108709">
                  <a:extLst>
                    <a:ext uri="{9D8B030D-6E8A-4147-A177-3AD203B41FA5}">
                      <a16:colId xmlns:a16="http://schemas.microsoft.com/office/drawing/2014/main" val="20005"/>
                    </a:ext>
                  </a:extLst>
                </a:gridCol>
              </a:tblGrid>
              <a:tr h="1080389">
                <a:tc>
                  <a:txBody>
                    <a:bodyPr/>
                    <a:lstStyle/>
                    <a:p>
                      <a:pPr>
                        <a:lnSpc>
                          <a:spcPct val="100000"/>
                        </a:lnSpc>
                        <a:spcBef>
                          <a:spcPts val="40"/>
                        </a:spcBef>
                      </a:pPr>
                      <a:endParaRPr sz="1950">
                        <a:latin typeface="Times New Roman"/>
                        <a:cs typeface="Times New Roman"/>
                      </a:endParaRPr>
                    </a:p>
                    <a:p>
                      <a:pPr marL="9525" marR="377825">
                        <a:lnSpc>
                          <a:spcPct val="100000"/>
                        </a:lnSpc>
                      </a:pPr>
                      <a:r>
                        <a:rPr sz="1600" spc="-5" dirty="0">
                          <a:solidFill>
                            <a:srgbClr val="001D2D"/>
                          </a:solidFill>
                          <a:latin typeface="Arial MT"/>
                          <a:cs typeface="Arial MT"/>
                        </a:rPr>
                        <a:t>Fuente</a:t>
                      </a:r>
                      <a:r>
                        <a:rPr sz="1600" spc="-75" dirty="0">
                          <a:solidFill>
                            <a:srgbClr val="001D2D"/>
                          </a:solidFill>
                          <a:latin typeface="Arial MT"/>
                          <a:cs typeface="Arial MT"/>
                        </a:rPr>
                        <a:t> </a:t>
                      </a:r>
                      <a:r>
                        <a:rPr sz="1600" spc="-5" dirty="0">
                          <a:solidFill>
                            <a:srgbClr val="001D2D"/>
                          </a:solidFill>
                          <a:latin typeface="Arial MT"/>
                          <a:cs typeface="Arial MT"/>
                        </a:rPr>
                        <a:t>de </a:t>
                      </a:r>
                      <a:r>
                        <a:rPr sz="1600" spc="-434" dirty="0">
                          <a:solidFill>
                            <a:srgbClr val="001D2D"/>
                          </a:solidFill>
                          <a:latin typeface="Arial MT"/>
                          <a:cs typeface="Arial MT"/>
                        </a:rPr>
                        <a:t> </a:t>
                      </a:r>
                      <a:r>
                        <a:rPr sz="1600" spc="-5" dirty="0">
                          <a:solidFill>
                            <a:srgbClr val="001D2D"/>
                          </a:solidFill>
                          <a:latin typeface="Arial MT"/>
                          <a:cs typeface="Arial MT"/>
                        </a:rPr>
                        <a:t>variación</a:t>
                      </a:r>
                      <a:endParaRPr sz="1600">
                        <a:latin typeface="Arial MT"/>
                        <a:cs typeface="Arial MT"/>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a:lnSpc>
                          <a:spcPct val="100000"/>
                        </a:lnSpc>
                        <a:spcBef>
                          <a:spcPts val="40"/>
                        </a:spcBef>
                      </a:pPr>
                      <a:endParaRPr sz="1950">
                        <a:latin typeface="Times New Roman"/>
                        <a:cs typeface="Times New Roman"/>
                      </a:endParaRPr>
                    </a:p>
                    <a:p>
                      <a:pPr marL="9525" marR="140970">
                        <a:lnSpc>
                          <a:spcPct val="100000"/>
                        </a:lnSpc>
                      </a:pPr>
                      <a:r>
                        <a:rPr sz="1600" spc="-5" dirty="0">
                          <a:solidFill>
                            <a:srgbClr val="001D2D"/>
                          </a:solidFill>
                          <a:latin typeface="Arial MT"/>
                          <a:cs typeface="Arial MT"/>
                        </a:rPr>
                        <a:t>Suma de </a:t>
                      </a:r>
                      <a:r>
                        <a:rPr sz="1600" dirty="0">
                          <a:solidFill>
                            <a:srgbClr val="001D2D"/>
                          </a:solidFill>
                          <a:latin typeface="Arial MT"/>
                          <a:cs typeface="Arial MT"/>
                        </a:rPr>
                        <a:t> cuadrados</a:t>
                      </a:r>
                      <a:endParaRPr sz="1600">
                        <a:latin typeface="Arial MT"/>
                        <a:cs typeface="Arial MT"/>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9525" marR="115570">
                        <a:lnSpc>
                          <a:spcPct val="100000"/>
                        </a:lnSpc>
                        <a:spcBef>
                          <a:spcPts val="1325"/>
                        </a:spcBef>
                      </a:pPr>
                      <a:r>
                        <a:rPr sz="1600" spc="-10" dirty="0">
                          <a:solidFill>
                            <a:srgbClr val="001D2D"/>
                          </a:solidFill>
                          <a:latin typeface="Arial MT"/>
                          <a:cs typeface="Arial MT"/>
                        </a:rPr>
                        <a:t>G</a:t>
                      </a:r>
                      <a:r>
                        <a:rPr sz="1600" dirty="0">
                          <a:solidFill>
                            <a:srgbClr val="001D2D"/>
                          </a:solidFill>
                          <a:latin typeface="Arial MT"/>
                          <a:cs typeface="Arial MT"/>
                        </a:rPr>
                        <a:t>rados  </a:t>
                      </a:r>
                      <a:r>
                        <a:rPr sz="1600" spc="-5" dirty="0">
                          <a:solidFill>
                            <a:srgbClr val="001D2D"/>
                          </a:solidFill>
                          <a:latin typeface="Arial MT"/>
                          <a:cs typeface="Arial MT"/>
                        </a:rPr>
                        <a:t>de </a:t>
                      </a:r>
                      <a:r>
                        <a:rPr sz="1600" dirty="0">
                          <a:solidFill>
                            <a:srgbClr val="001D2D"/>
                          </a:solidFill>
                          <a:latin typeface="Arial MT"/>
                          <a:cs typeface="Arial MT"/>
                        </a:rPr>
                        <a:t> libertad</a:t>
                      </a:r>
                      <a:endParaRPr sz="1600">
                        <a:latin typeface="Arial MT"/>
                        <a:cs typeface="Arial MT"/>
                      </a:endParaRPr>
                    </a:p>
                  </a:txBody>
                  <a:tcPr marL="0" marR="0" marT="168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a:lnSpc>
                          <a:spcPct val="100000"/>
                        </a:lnSpc>
                        <a:spcBef>
                          <a:spcPts val="40"/>
                        </a:spcBef>
                      </a:pPr>
                      <a:endParaRPr sz="1950">
                        <a:latin typeface="Times New Roman"/>
                        <a:cs typeface="Times New Roman"/>
                      </a:endParaRPr>
                    </a:p>
                    <a:p>
                      <a:pPr marL="9525" marR="687070">
                        <a:lnSpc>
                          <a:spcPct val="100000"/>
                        </a:lnSpc>
                      </a:pPr>
                      <a:r>
                        <a:rPr sz="1600" spc="-5" dirty="0">
                          <a:solidFill>
                            <a:srgbClr val="001D2D"/>
                          </a:solidFill>
                          <a:latin typeface="Arial MT"/>
                          <a:cs typeface="Arial MT"/>
                        </a:rPr>
                        <a:t>Media de </a:t>
                      </a:r>
                      <a:r>
                        <a:rPr sz="1600" dirty="0">
                          <a:solidFill>
                            <a:srgbClr val="001D2D"/>
                          </a:solidFill>
                          <a:latin typeface="Arial MT"/>
                          <a:cs typeface="Arial MT"/>
                        </a:rPr>
                        <a:t> cuadrados</a:t>
                      </a:r>
                      <a:endParaRPr sz="1600">
                        <a:latin typeface="Arial MT"/>
                        <a:cs typeface="Arial MT"/>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a:lnSpc>
                          <a:spcPct val="100000"/>
                        </a:lnSpc>
                      </a:pPr>
                      <a:endParaRPr sz="1800">
                        <a:latin typeface="Times New Roman"/>
                        <a:cs typeface="Times New Roman"/>
                      </a:endParaRPr>
                    </a:p>
                    <a:p>
                      <a:pPr algn="ctr">
                        <a:lnSpc>
                          <a:spcPct val="100000"/>
                        </a:lnSpc>
                        <a:spcBef>
                          <a:spcPts val="1175"/>
                        </a:spcBef>
                      </a:pPr>
                      <a:r>
                        <a:rPr sz="1600" spc="-10" dirty="0">
                          <a:solidFill>
                            <a:srgbClr val="001D2D"/>
                          </a:solidFill>
                          <a:latin typeface="Arial MT"/>
                          <a:cs typeface="Arial MT"/>
                        </a:rPr>
                        <a:t>Fc</a:t>
                      </a:r>
                      <a:endParaRPr sz="16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a:lnSpc>
                          <a:spcPct val="100000"/>
                        </a:lnSpc>
                      </a:pPr>
                      <a:endParaRPr sz="1800">
                        <a:latin typeface="Times New Roman"/>
                        <a:cs typeface="Times New Roman"/>
                      </a:endParaRPr>
                    </a:p>
                    <a:p>
                      <a:pPr marL="10160">
                        <a:lnSpc>
                          <a:spcPct val="100000"/>
                        </a:lnSpc>
                        <a:spcBef>
                          <a:spcPts val="1175"/>
                        </a:spcBef>
                      </a:pPr>
                      <a:r>
                        <a:rPr sz="1600" spc="-5" dirty="0">
                          <a:solidFill>
                            <a:srgbClr val="001D2D"/>
                          </a:solidFill>
                          <a:latin typeface="Arial MT"/>
                          <a:cs typeface="Arial MT"/>
                        </a:rPr>
                        <a:t>p-valor</a:t>
                      </a:r>
                      <a:endParaRPr sz="16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0"/>
                  </a:ext>
                </a:extLst>
              </a:tr>
              <a:tr h="311785">
                <a:tc>
                  <a:txBody>
                    <a:bodyPr/>
                    <a:lstStyle/>
                    <a:p>
                      <a:pPr marL="9525">
                        <a:lnSpc>
                          <a:spcPct val="100000"/>
                        </a:lnSpc>
                        <a:spcBef>
                          <a:spcPts val="220"/>
                        </a:spcBef>
                      </a:pPr>
                      <a:r>
                        <a:rPr sz="1600" spc="-5" dirty="0">
                          <a:solidFill>
                            <a:srgbClr val="001D2D"/>
                          </a:solidFill>
                          <a:latin typeface="Arial MT"/>
                          <a:cs typeface="Arial MT"/>
                        </a:rPr>
                        <a:t>Regresión</a:t>
                      </a:r>
                      <a:endParaRPr sz="1600">
                        <a:latin typeface="Arial MT"/>
                        <a:cs typeface="Arial MT"/>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9525">
                        <a:lnSpc>
                          <a:spcPct val="100000"/>
                        </a:lnSpc>
                        <a:spcBef>
                          <a:spcPts val="220"/>
                        </a:spcBef>
                      </a:pPr>
                      <a:r>
                        <a:rPr sz="1600" dirty="0">
                          <a:solidFill>
                            <a:srgbClr val="001D2D"/>
                          </a:solidFill>
                          <a:latin typeface="Arial MT"/>
                          <a:cs typeface="Arial MT"/>
                        </a:rPr>
                        <a:t>SC</a:t>
                      </a:r>
                      <a:r>
                        <a:rPr sz="1575" baseline="-10582" dirty="0">
                          <a:solidFill>
                            <a:srgbClr val="001D2D"/>
                          </a:solidFill>
                          <a:latin typeface="Arial MT"/>
                          <a:cs typeface="Arial MT"/>
                        </a:rPr>
                        <a:t>R</a:t>
                      </a:r>
                      <a:endParaRPr sz="1575" baseline="-10582">
                        <a:latin typeface="Arial MT"/>
                        <a:cs typeface="Arial MT"/>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9525">
                        <a:lnSpc>
                          <a:spcPct val="100000"/>
                        </a:lnSpc>
                        <a:spcBef>
                          <a:spcPts val="220"/>
                        </a:spcBef>
                      </a:pPr>
                      <a:r>
                        <a:rPr sz="1600" dirty="0">
                          <a:solidFill>
                            <a:srgbClr val="001D2D"/>
                          </a:solidFill>
                          <a:latin typeface="Arial MT"/>
                          <a:cs typeface="Arial MT"/>
                        </a:rPr>
                        <a:t>1</a:t>
                      </a:r>
                      <a:endParaRPr sz="1600">
                        <a:latin typeface="Arial MT"/>
                        <a:cs typeface="Arial MT"/>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9525">
                        <a:lnSpc>
                          <a:spcPct val="100000"/>
                        </a:lnSpc>
                        <a:spcBef>
                          <a:spcPts val="220"/>
                        </a:spcBef>
                      </a:pPr>
                      <a:r>
                        <a:rPr sz="1600" dirty="0">
                          <a:solidFill>
                            <a:srgbClr val="001D2D"/>
                          </a:solidFill>
                          <a:latin typeface="Arial MT"/>
                          <a:cs typeface="Arial MT"/>
                        </a:rPr>
                        <a:t>MC</a:t>
                      </a:r>
                      <a:r>
                        <a:rPr sz="1575" baseline="-10582" dirty="0">
                          <a:solidFill>
                            <a:srgbClr val="001D2D"/>
                          </a:solidFill>
                          <a:latin typeface="Arial MT"/>
                          <a:cs typeface="Arial MT"/>
                        </a:rPr>
                        <a:t>R </a:t>
                      </a:r>
                      <a:r>
                        <a:rPr sz="1600" spc="-5" dirty="0">
                          <a:solidFill>
                            <a:srgbClr val="001D2D"/>
                          </a:solidFill>
                          <a:latin typeface="Arial MT"/>
                          <a:cs typeface="Arial MT"/>
                        </a:rPr>
                        <a:t>=</a:t>
                      </a:r>
                      <a:r>
                        <a:rPr sz="1600" spc="-20" dirty="0">
                          <a:solidFill>
                            <a:srgbClr val="001D2D"/>
                          </a:solidFill>
                          <a:latin typeface="Arial MT"/>
                          <a:cs typeface="Arial MT"/>
                        </a:rPr>
                        <a:t> </a:t>
                      </a:r>
                      <a:r>
                        <a:rPr sz="1600" dirty="0">
                          <a:solidFill>
                            <a:srgbClr val="001D2D"/>
                          </a:solidFill>
                          <a:latin typeface="Arial MT"/>
                          <a:cs typeface="Arial MT"/>
                        </a:rPr>
                        <a:t>SC</a:t>
                      </a:r>
                      <a:r>
                        <a:rPr sz="1575" baseline="-10582" dirty="0">
                          <a:solidFill>
                            <a:srgbClr val="001D2D"/>
                          </a:solidFill>
                          <a:latin typeface="Arial MT"/>
                          <a:cs typeface="Arial MT"/>
                        </a:rPr>
                        <a:t>R</a:t>
                      </a:r>
                      <a:r>
                        <a:rPr sz="1575" spc="-7" baseline="-10582" dirty="0">
                          <a:solidFill>
                            <a:srgbClr val="001D2D"/>
                          </a:solidFill>
                          <a:latin typeface="Arial MT"/>
                          <a:cs typeface="Arial MT"/>
                        </a:rPr>
                        <a:t> </a:t>
                      </a:r>
                      <a:r>
                        <a:rPr sz="1600" spc="-5" dirty="0">
                          <a:solidFill>
                            <a:srgbClr val="001D2D"/>
                          </a:solidFill>
                          <a:latin typeface="Arial MT"/>
                          <a:cs typeface="Arial MT"/>
                        </a:rPr>
                        <a:t>/</a:t>
                      </a:r>
                      <a:r>
                        <a:rPr sz="1600" spc="-10" dirty="0">
                          <a:solidFill>
                            <a:srgbClr val="001D2D"/>
                          </a:solidFill>
                          <a:latin typeface="Arial MT"/>
                          <a:cs typeface="Arial MT"/>
                        </a:rPr>
                        <a:t> </a:t>
                      </a:r>
                      <a:r>
                        <a:rPr sz="1600" spc="-5" dirty="0">
                          <a:solidFill>
                            <a:srgbClr val="001D2D"/>
                          </a:solidFill>
                          <a:latin typeface="Arial MT"/>
                          <a:cs typeface="Arial MT"/>
                        </a:rPr>
                        <a:t>1</a:t>
                      </a:r>
                      <a:endParaRPr sz="1600" dirty="0">
                        <a:latin typeface="Arial MT"/>
                        <a:cs typeface="Arial MT"/>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10160">
                        <a:lnSpc>
                          <a:spcPct val="100000"/>
                        </a:lnSpc>
                        <a:spcBef>
                          <a:spcPts val="220"/>
                        </a:spcBef>
                      </a:pPr>
                      <a:r>
                        <a:rPr sz="1600" dirty="0">
                          <a:solidFill>
                            <a:srgbClr val="001D2D"/>
                          </a:solidFill>
                          <a:latin typeface="Arial MT"/>
                          <a:cs typeface="Arial MT"/>
                        </a:rPr>
                        <a:t>MC</a:t>
                      </a:r>
                      <a:r>
                        <a:rPr sz="1575" baseline="-10582" dirty="0">
                          <a:solidFill>
                            <a:srgbClr val="001D2D"/>
                          </a:solidFill>
                          <a:latin typeface="Arial MT"/>
                          <a:cs typeface="Arial MT"/>
                        </a:rPr>
                        <a:t>R</a:t>
                      </a:r>
                      <a:r>
                        <a:rPr sz="1575" spc="195" baseline="-10582" dirty="0">
                          <a:solidFill>
                            <a:srgbClr val="001D2D"/>
                          </a:solidFill>
                          <a:latin typeface="Arial MT"/>
                          <a:cs typeface="Arial MT"/>
                        </a:rPr>
                        <a:t> </a:t>
                      </a:r>
                      <a:r>
                        <a:rPr sz="1600" spc="-5" dirty="0">
                          <a:solidFill>
                            <a:srgbClr val="001D2D"/>
                          </a:solidFill>
                          <a:latin typeface="Arial MT"/>
                          <a:cs typeface="Arial MT"/>
                        </a:rPr>
                        <a:t>/</a:t>
                      </a:r>
                      <a:r>
                        <a:rPr sz="1600" spc="-20" dirty="0">
                          <a:solidFill>
                            <a:srgbClr val="001D2D"/>
                          </a:solidFill>
                          <a:latin typeface="Arial MT"/>
                          <a:cs typeface="Arial MT"/>
                        </a:rPr>
                        <a:t> </a:t>
                      </a:r>
                      <a:r>
                        <a:rPr sz="1600" dirty="0">
                          <a:solidFill>
                            <a:srgbClr val="001D2D"/>
                          </a:solidFill>
                          <a:latin typeface="Arial MT"/>
                          <a:cs typeface="Arial MT"/>
                        </a:rPr>
                        <a:t>MC</a:t>
                      </a:r>
                      <a:r>
                        <a:rPr sz="1575" baseline="-10582" dirty="0">
                          <a:solidFill>
                            <a:srgbClr val="001D2D"/>
                          </a:solidFill>
                          <a:latin typeface="Arial MT"/>
                          <a:cs typeface="Arial MT"/>
                        </a:rPr>
                        <a:t>E</a:t>
                      </a:r>
                      <a:endParaRPr sz="1575" baseline="-10582">
                        <a:latin typeface="Arial MT"/>
                        <a:cs typeface="Arial MT"/>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10160">
                        <a:lnSpc>
                          <a:spcPct val="100000"/>
                        </a:lnSpc>
                        <a:spcBef>
                          <a:spcPts val="220"/>
                        </a:spcBef>
                      </a:pPr>
                      <a:r>
                        <a:rPr sz="1600" spc="-5" dirty="0">
                          <a:solidFill>
                            <a:srgbClr val="001D2D"/>
                          </a:solidFill>
                          <a:latin typeface="Arial MT"/>
                          <a:cs typeface="Arial MT"/>
                        </a:rPr>
                        <a:t>P(F</a:t>
                      </a:r>
                      <a:r>
                        <a:rPr sz="1600" spc="-20" dirty="0">
                          <a:solidFill>
                            <a:srgbClr val="001D2D"/>
                          </a:solidFill>
                          <a:latin typeface="Arial MT"/>
                          <a:cs typeface="Arial MT"/>
                        </a:rPr>
                        <a:t> </a:t>
                      </a:r>
                      <a:r>
                        <a:rPr sz="1600" spc="-5" dirty="0">
                          <a:solidFill>
                            <a:srgbClr val="001D2D"/>
                          </a:solidFill>
                          <a:latin typeface="Arial MT"/>
                          <a:cs typeface="Arial MT"/>
                        </a:rPr>
                        <a:t>&gt;</a:t>
                      </a:r>
                      <a:r>
                        <a:rPr sz="1600" spc="-15" dirty="0">
                          <a:solidFill>
                            <a:srgbClr val="001D2D"/>
                          </a:solidFill>
                          <a:latin typeface="Arial MT"/>
                          <a:cs typeface="Arial MT"/>
                        </a:rPr>
                        <a:t> </a:t>
                      </a:r>
                      <a:r>
                        <a:rPr sz="1600" spc="-5" dirty="0">
                          <a:solidFill>
                            <a:srgbClr val="001D2D"/>
                          </a:solidFill>
                          <a:latin typeface="Arial MT"/>
                          <a:cs typeface="Arial MT"/>
                        </a:rPr>
                        <a:t>Fc)</a:t>
                      </a:r>
                      <a:endParaRPr sz="1600">
                        <a:latin typeface="Arial MT"/>
                        <a:cs typeface="Arial MT"/>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1"/>
                  </a:ext>
                </a:extLst>
              </a:tr>
              <a:tr h="356488">
                <a:tc>
                  <a:txBody>
                    <a:bodyPr/>
                    <a:lstStyle/>
                    <a:p>
                      <a:pPr marL="9525">
                        <a:lnSpc>
                          <a:spcPct val="100000"/>
                        </a:lnSpc>
                        <a:spcBef>
                          <a:spcPts val="400"/>
                        </a:spcBef>
                      </a:pPr>
                      <a:r>
                        <a:rPr sz="1600" spc="-5" dirty="0">
                          <a:solidFill>
                            <a:srgbClr val="001D2D"/>
                          </a:solidFill>
                          <a:latin typeface="Arial MT"/>
                          <a:cs typeface="Arial MT"/>
                        </a:rPr>
                        <a:t>Error</a:t>
                      </a:r>
                      <a:endParaRPr sz="1600">
                        <a:latin typeface="Arial MT"/>
                        <a:cs typeface="Arial MT"/>
                      </a:endParaRPr>
                    </a:p>
                  </a:txBody>
                  <a:tcPr marL="0" marR="0" marT="50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9525">
                        <a:lnSpc>
                          <a:spcPct val="100000"/>
                        </a:lnSpc>
                        <a:spcBef>
                          <a:spcPts val="400"/>
                        </a:spcBef>
                      </a:pPr>
                      <a:r>
                        <a:rPr sz="1600" dirty="0">
                          <a:solidFill>
                            <a:srgbClr val="001D2D"/>
                          </a:solidFill>
                          <a:latin typeface="Arial MT"/>
                          <a:cs typeface="Arial MT"/>
                        </a:rPr>
                        <a:t>SC</a:t>
                      </a:r>
                      <a:r>
                        <a:rPr sz="1575" baseline="-10582" dirty="0">
                          <a:solidFill>
                            <a:srgbClr val="001D2D"/>
                          </a:solidFill>
                          <a:latin typeface="Arial MT"/>
                          <a:cs typeface="Arial MT"/>
                        </a:rPr>
                        <a:t>E</a:t>
                      </a:r>
                      <a:endParaRPr sz="1575" baseline="-10582">
                        <a:latin typeface="Arial MT"/>
                        <a:cs typeface="Arial MT"/>
                      </a:endParaRPr>
                    </a:p>
                  </a:txBody>
                  <a:tcPr marL="0" marR="0" marT="50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9525">
                        <a:lnSpc>
                          <a:spcPct val="100000"/>
                        </a:lnSpc>
                        <a:spcBef>
                          <a:spcPts val="400"/>
                        </a:spcBef>
                      </a:pPr>
                      <a:r>
                        <a:rPr sz="1600" spc="-5" dirty="0">
                          <a:solidFill>
                            <a:srgbClr val="001D2D"/>
                          </a:solidFill>
                          <a:latin typeface="Arial MT"/>
                          <a:cs typeface="Arial MT"/>
                        </a:rPr>
                        <a:t>n</a:t>
                      </a:r>
                      <a:r>
                        <a:rPr sz="1600" spc="-30" dirty="0">
                          <a:solidFill>
                            <a:srgbClr val="001D2D"/>
                          </a:solidFill>
                          <a:latin typeface="Arial MT"/>
                          <a:cs typeface="Arial MT"/>
                        </a:rPr>
                        <a:t> </a:t>
                      </a:r>
                      <a:r>
                        <a:rPr sz="1600" spc="-5" dirty="0">
                          <a:solidFill>
                            <a:srgbClr val="001D2D"/>
                          </a:solidFill>
                          <a:latin typeface="Arial MT"/>
                          <a:cs typeface="Arial MT"/>
                        </a:rPr>
                        <a:t>-</a:t>
                      </a:r>
                      <a:r>
                        <a:rPr sz="1600" spc="-10" dirty="0">
                          <a:solidFill>
                            <a:srgbClr val="001D2D"/>
                          </a:solidFill>
                          <a:latin typeface="Arial MT"/>
                          <a:cs typeface="Arial MT"/>
                        </a:rPr>
                        <a:t> </a:t>
                      </a:r>
                      <a:r>
                        <a:rPr sz="1600" spc="-5" dirty="0">
                          <a:solidFill>
                            <a:srgbClr val="001D2D"/>
                          </a:solidFill>
                          <a:latin typeface="Arial MT"/>
                          <a:cs typeface="Arial MT"/>
                        </a:rPr>
                        <a:t>2</a:t>
                      </a:r>
                      <a:endParaRPr sz="1600">
                        <a:latin typeface="Arial MT"/>
                        <a:cs typeface="Arial MT"/>
                      </a:endParaRPr>
                    </a:p>
                  </a:txBody>
                  <a:tcPr marL="0" marR="0" marT="50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9525">
                        <a:lnSpc>
                          <a:spcPct val="100000"/>
                        </a:lnSpc>
                        <a:spcBef>
                          <a:spcPts val="400"/>
                        </a:spcBef>
                      </a:pPr>
                      <a:r>
                        <a:rPr sz="1600" dirty="0">
                          <a:solidFill>
                            <a:srgbClr val="001D2D"/>
                          </a:solidFill>
                          <a:latin typeface="Arial MT"/>
                          <a:cs typeface="Arial MT"/>
                        </a:rPr>
                        <a:t>MC</a:t>
                      </a:r>
                      <a:r>
                        <a:rPr sz="1575" baseline="-10582" dirty="0">
                          <a:solidFill>
                            <a:srgbClr val="001D2D"/>
                          </a:solidFill>
                          <a:latin typeface="Arial MT"/>
                          <a:cs typeface="Arial MT"/>
                        </a:rPr>
                        <a:t>E</a:t>
                      </a:r>
                      <a:r>
                        <a:rPr sz="1575" spc="209" baseline="-10582" dirty="0">
                          <a:solidFill>
                            <a:srgbClr val="001D2D"/>
                          </a:solidFill>
                          <a:latin typeface="Arial MT"/>
                          <a:cs typeface="Arial MT"/>
                        </a:rPr>
                        <a:t> </a:t>
                      </a:r>
                      <a:r>
                        <a:rPr sz="1600" spc="-5" dirty="0">
                          <a:solidFill>
                            <a:srgbClr val="001D2D"/>
                          </a:solidFill>
                          <a:latin typeface="Arial MT"/>
                          <a:cs typeface="Arial MT"/>
                        </a:rPr>
                        <a:t>= </a:t>
                      </a:r>
                      <a:r>
                        <a:rPr sz="1600" dirty="0">
                          <a:solidFill>
                            <a:srgbClr val="001D2D"/>
                          </a:solidFill>
                          <a:latin typeface="Arial MT"/>
                          <a:cs typeface="Arial MT"/>
                        </a:rPr>
                        <a:t>SC</a:t>
                      </a:r>
                      <a:r>
                        <a:rPr sz="1575" baseline="-10582" dirty="0">
                          <a:solidFill>
                            <a:srgbClr val="001D2D"/>
                          </a:solidFill>
                          <a:latin typeface="Arial MT"/>
                          <a:cs typeface="Arial MT"/>
                        </a:rPr>
                        <a:t>E</a:t>
                      </a:r>
                      <a:r>
                        <a:rPr sz="1575" spc="195" baseline="-10582" dirty="0">
                          <a:solidFill>
                            <a:srgbClr val="001D2D"/>
                          </a:solidFill>
                          <a:latin typeface="Arial MT"/>
                          <a:cs typeface="Arial MT"/>
                        </a:rPr>
                        <a:t> </a:t>
                      </a:r>
                      <a:r>
                        <a:rPr sz="1600" spc="-5" dirty="0">
                          <a:solidFill>
                            <a:srgbClr val="001D2D"/>
                          </a:solidFill>
                          <a:latin typeface="Arial MT"/>
                          <a:cs typeface="Arial MT"/>
                        </a:rPr>
                        <a:t>/ n-2</a:t>
                      </a:r>
                      <a:endParaRPr sz="1600">
                        <a:latin typeface="Arial MT"/>
                        <a:cs typeface="Arial MT"/>
                      </a:endParaRPr>
                    </a:p>
                  </a:txBody>
                  <a:tcPr marL="0" marR="0" marT="50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2"/>
                  </a:ext>
                </a:extLst>
              </a:tr>
              <a:tr h="356362">
                <a:tc>
                  <a:txBody>
                    <a:bodyPr/>
                    <a:lstStyle/>
                    <a:p>
                      <a:pPr marL="9525">
                        <a:lnSpc>
                          <a:spcPct val="100000"/>
                        </a:lnSpc>
                        <a:spcBef>
                          <a:spcPts val="395"/>
                        </a:spcBef>
                      </a:pPr>
                      <a:r>
                        <a:rPr sz="1600" spc="-40" dirty="0">
                          <a:solidFill>
                            <a:srgbClr val="001D2D"/>
                          </a:solidFill>
                          <a:latin typeface="Arial MT"/>
                          <a:cs typeface="Arial MT"/>
                        </a:rPr>
                        <a:t>Total</a:t>
                      </a:r>
                      <a:endParaRPr sz="1600">
                        <a:latin typeface="Arial MT"/>
                        <a:cs typeface="Arial MT"/>
                      </a:endParaRPr>
                    </a:p>
                  </a:txBody>
                  <a:tcPr marL="0" marR="0" marT="50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9525">
                        <a:lnSpc>
                          <a:spcPct val="100000"/>
                        </a:lnSpc>
                        <a:spcBef>
                          <a:spcPts val="395"/>
                        </a:spcBef>
                      </a:pPr>
                      <a:r>
                        <a:rPr sz="1600" dirty="0">
                          <a:solidFill>
                            <a:srgbClr val="001D2D"/>
                          </a:solidFill>
                          <a:latin typeface="Arial MT"/>
                          <a:cs typeface="Arial MT"/>
                        </a:rPr>
                        <a:t>SC</a:t>
                      </a:r>
                      <a:r>
                        <a:rPr sz="1575" baseline="-10582" dirty="0">
                          <a:solidFill>
                            <a:srgbClr val="001D2D"/>
                          </a:solidFill>
                          <a:latin typeface="Arial MT"/>
                          <a:cs typeface="Arial MT"/>
                        </a:rPr>
                        <a:t>Y</a:t>
                      </a:r>
                      <a:endParaRPr sz="1575" baseline="-10582">
                        <a:latin typeface="Arial MT"/>
                        <a:cs typeface="Arial MT"/>
                      </a:endParaRPr>
                    </a:p>
                  </a:txBody>
                  <a:tcPr marL="0" marR="0" marT="50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L="9525">
                        <a:lnSpc>
                          <a:spcPct val="100000"/>
                        </a:lnSpc>
                        <a:spcBef>
                          <a:spcPts val="395"/>
                        </a:spcBef>
                      </a:pPr>
                      <a:r>
                        <a:rPr sz="1600" spc="-5" dirty="0">
                          <a:solidFill>
                            <a:srgbClr val="001D2D"/>
                          </a:solidFill>
                          <a:latin typeface="Arial MT"/>
                          <a:cs typeface="Arial MT"/>
                        </a:rPr>
                        <a:t>n</a:t>
                      </a:r>
                      <a:r>
                        <a:rPr sz="1600" spc="-30" dirty="0">
                          <a:solidFill>
                            <a:srgbClr val="001D2D"/>
                          </a:solidFill>
                          <a:latin typeface="Arial MT"/>
                          <a:cs typeface="Arial MT"/>
                        </a:rPr>
                        <a:t> </a:t>
                      </a:r>
                      <a:r>
                        <a:rPr sz="1600" spc="-5" dirty="0">
                          <a:solidFill>
                            <a:srgbClr val="001D2D"/>
                          </a:solidFill>
                          <a:latin typeface="Arial MT"/>
                          <a:cs typeface="Arial MT"/>
                        </a:rPr>
                        <a:t>-</a:t>
                      </a:r>
                      <a:r>
                        <a:rPr sz="1600" spc="-10" dirty="0">
                          <a:solidFill>
                            <a:srgbClr val="001D2D"/>
                          </a:solidFill>
                          <a:latin typeface="Arial MT"/>
                          <a:cs typeface="Arial MT"/>
                        </a:rPr>
                        <a:t> </a:t>
                      </a:r>
                      <a:r>
                        <a:rPr sz="1600" spc="-5" dirty="0">
                          <a:solidFill>
                            <a:srgbClr val="001D2D"/>
                          </a:solidFill>
                          <a:latin typeface="Arial MT"/>
                          <a:cs typeface="Arial MT"/>
                        </a:rPr>
                        <a:t>1</a:t>
                      </a:r>
                      <a:endParaRPr sz="1600">
                        <a:latin typeface="Arial MT"/>
                        <a:cs typeface="Arial MT"/>
                      </a:endParaRPr>
                    </a:p>
                  </a:txBody>
                  <a:tcPr marL="0" marR="0" marT="50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a:lnSpc>
                          <a:spcPct val="100000"/>
                        </a:lnSpc>
                      </a:pPr>
                      <a:endParaRPr sz="15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68375" y="1554225"/>
          <a:ext cx="6555105" cy="2015614"/>
        </p:xfrm>
        <a:graphic>
          <a:graphicData uri="http://schemas.openxmlformats.org/drawingml/2006/table">
            <a:tbl>
              <a:tblPr firstRow="1" bandRow="1">
                <a:tableStyleId>{2D5ABB26-0587-4C30-8999-92F81FD0307C}</a:tableStyleId>
              </a:tblPr>
              <a:tblGrid>
                <a:gridCol w="1238885">
                  <a:extLst>
                    <a:ext uri="{9D8B030D-6E8A-4147-A177-3AD203B41FA5}">
                      <a16:colId xmlns:a16="http://schemas.microsoft.com/office/drawing/2014/main" val="20000"/>
                    </a:ext>
                  </a:extLst>
                </a:gridCol>
                <a:gridCol w="1505585">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1403985">
                  <a:extLst>
                    <a:ext uri="{9D8B030D-6E8A-4147-A177-3AD203B41FA5}">
                      <a16:colId xmlns:a16="http://schemas.microsoft.com/office/drawing/2014/main" val="20003"/>
                    </a:ext>
                  </a:extLst>
                </a:gridCol>
                <a:gridCol w="781685">
                  <a:extLst>
                    <a:ext uri="{9D8B030D-6E8A-4147-A177-3AD203B41FA5}">
                      <a16:colId xmlns:a16="http://schemas.microsoft.com/office/drawing/2014/main" val="20004"/>
                    </a:ext>
                  </a:extLst>
                </a:gridCol>
                <a:gridCol w="996315">
                  <a:extLst>
                    <a:ext uri="{9D8B030D-6E8A-4147-A177-3AD203B41FA5}">
                      <a16:colId xmlns:a16="http://schemas.microsoft.com/office/drawing/2014/main" val="20005"/>
                    </a:ext>
                  </a:extLst>
                </a:gridCol>
              </a:tblGrid>
              <a:tr h="682116">
                <a:tc>
                  <a:txBody>
                    <a:bodyPr/>
                    <a:lstStyle/>
                    <a:p>
                      <a:pPr marL="226060" marR="140970" indent="-50800">
                        <a:lnSpc>
                          <a:spcPct val="100000"/>
                        </a:lnSpc>
                        <a:spcBef>
                          <a:spcPts val="1430"/>
                        </a:spcBef>
                      </a:pPr>
                      <a:r>
                        <a:rPr sz="1600" spc="-5" dirty="0">
                          <a:latin typeface="Arial MT"/>
                          <a:cs typeface="Arial MT"/>
                        </a:rPr>
                        <a:t>Fuente</a:t>
                      </a:r>
                      <a:r>
                        <a:rPr sz="1600" spc="-70" dirty="0">
                          <a:latin typeface="Arial MT"/>
                          <a:cs typeface="Arial MT"/>
                        </a:rPr>
                        <a:t> </a:t>
                      </a:r>
                      <a:r>
                        <a:rPr sz="1600" spc="-5" dirty="0">
                          <a:latin typeface="Arial MT"/>
                          <a:cs typeface="Arial MT"/>
                        </a:rPr>
                        <a:t>de </a:t>
                      </a:r>
                      <a:r>
                        <a:rPr sz="1600" spc="-430" dirty="0">
                          <a:latin typeface="Arial MT"/>
                          <a:cs typeface="Arial MT"/>
                        </a:rPr>
                        <a:t> </a:t>
                      </a:r>
                      <a:r>
                        <a:rPr sz="1600" spc="-5" dirty="0">
                          <a:latin typeface="Arial MT"/>
                          <a:cs typeface="Arial MT"/>
                        </a:rPr>
                        <a:t>variación</a:t>
                      </a:r>
                      <a:endParaRPr sz="1600">
                        <a:latin typeface="Arial MT"/>
                        <a:cs typeface="Arial MT"/>
                      </a:endParaRPr>
                    </a:p>
                  </a:txBody>
                  <a:tcPr marL="0" marR="0" marT="181610" marB="0">
                    <a:lnL w="6350">
                      <a:solidFill>
                        <a:srgbClr val="000000"/>
                      </a:solidFill>
                      <a:prstDash val="solid"/>
                    </a:lnL>
                    <a:lnT w="6350">
                      <a:solidFill>
                        <a:srgbClr val="000000"/>
                      </a:solidFill>
                      <a:prstDash val="solid"/>
                    </a:lnT>
                    <a:lnB w="6350">
                      <a:solidFill>
                        <a:srgbClr val="000000"/>
                      </a:solidFill>
                      <a:prstDash val="solid"/>
                    </a:lnB>
                    <a:solidFill>
                      <a:srgbClr val="C6E8FF"/>
                    </a:solidFill>
                  </a:tcPr>
                </a:tc>
                <a:tc>
                  <a:txBody>
                    <a:bodyPr/>
                    <a:lstStyle/>
                    <a:p>
                      <a:pPr marL="148590" marR="401955" indent="68580">
                        <a:lnSpc>
                          <a:spcPct val="100000"/>
                        </a:lnSpc>
                        <a:spcBef>
                          <a:spcPts val="1430"/>
                        </a:spcBef>
                      </a:pPr>
                      <a:r>
                        <a:rPr sz="1600" spc="-5" dirty="0">
                          <a:latin typeface="Arial MT"/>
                          <a:cs typeface="Arial MT"/>
                        </a:rPr>
                        <a:t>Suma de </a:t>
                      </a:r>
                      <a:r>
                        <a:rPr sz="1600" dirty="0">
                          <a:latin typeface="Arial MT"/>
                          <a:cs typeface="Arial MT"/>
                        </a:rPr>
                        <a:t> cuadrados</a:t>
                      </a:r>
                      <a:endParaRPr sz="1600">
                        <a:latin typeface="Arial MT"/>
                        <a:cs typeface="Arial MT"/>
                      </a:endParaRPr>
                    </a:p>
                  </a:txBody>
                  <a:tcPr marL="0" marR="0" marT="181610" marB="0">
                    <a:lnT w="6350">
                      <a:solidFill>
                        <a:srgbClr val="000000"/>
                      </a:solidFill>
                      <a:prstDash val="solid"/>
                    </a:lnT>
                    <a:lnB w="6350">
                      <a:solidFill>
                        <a:srgbClr val="000000"/>
                      </a:solidFill>
                      <a:prstDash val="solid"/>
                    </a:lnB>
                    <a:solidFill>
                      <a:srgbClr val="C6E8FF"/>
                    </a:solidFill>
                  </a:tcPr>
                </a:tc>
                <a:tc>
                  <a:txBody>
                    <a:bodyPr/>
                    <a:lstStyle/>
                    <a:p>
                      <a:pPr>
                        <a:lnSpc>
                          <a:spcPct val="100000"/>
                        </a:lnSpc>
                      </a:pPr>
                      <a:endParaRPr sz="1800">
                        <a:latin typeface="Times New Roman"/>
                        <a:cs typeface="Times New Roman"/>
                      </a:endParaRPr>
                    </a:p>
                    <a:p>
                      <a:pPr marR="99060" algn="r">
                        <a:lnSpc>
                          <a:spcPts val="1845"/>
                        </a:lnSpc>
                        <a:spcBef>
                          <a:spcPts val="1355"/>
                        </a:spcBef>
                      </a:pPr>
                      <a:r>
                        <a:rPr sz="1600" spc="-5" dirty="0">
                          <a:latin typeface="Arial MT"/>
                          <a:cs typeface="Arial MT"/>
                        </a:rPr>
                        <a:t>gl</a:t>
                      </a:r>
                      <a:endParaRPr sz="1600">
                        <a:latin typeface="Arial MT"/>
                        <a:cs typeface="Arial MT"/>
                      </a:endParaRPr>
                    </a:p>
                  </a:txBody>
                  <a:tcPr marL="0" marR="0" marT="0" marB="0">
                    <a:lnT w="6350">
                      <a:solidFill>
                        <a:srgbClr val="000000"/>
                      </a:solidFill>
                      <a:prstDash val="solid"/>
                    </a:lnT>
                    <a:lnB w="6350">
                      <a:solidFill>
                        <a:srgbClr val="000000"/>
                      </a:solidFill>
                      <a:prstDash val="solid"/>
                    </a:lnB>
                    <a:solidFill>
                      <a:srgbClr val="C6E8FF"/>
                    </a:solidFill>
                  </a:tcPr>
                </a:tc>
                <a:tc>
                  <a:txBody>
                    <a:bodyPr/>
                    <a:lstStyle/>
                    <a:p>
                      <a:pPr marL="106045" marR="352425" indent="191770">
                        <a:lnSpc>
                          <a:spcPct val="100000"/>
                        </a:lnSpc>
                        <a:spcBef>
                          <a:spcPts val="1430"/>
                        </a:spcBef>
                      </a:pPr>
                      <a:r>
                        <a:rPr sz="1600" spc="-5" dirty="0">
                          <a:latin typeface="Arial MT"/>
                          <a:cs typeface="Arial MT"/>
                        </a:rPr>
                        <a:t>Media </a:t>
                      </a:r>
                      <a:r>
                        <a:rPr sz="1600" dirty="0">
                          <a:latin typeface="Arial MT"/>
                          <a:cs typeface="Arial MT"/>
                        </a:rPr>
                        <a:t> cuadrática</a:t>
                      </a:r>
                      <a:endParaRPr sz="1600">
                        <a:latin typeface="Arial MT"/>
                        <a:cs typeface="Arial MT"/>
                      </a:endParaRPr>
                    </a:p>
                  </a:txBody>
                  <a:tcPr marL="0" marR="0" marT="181610" marB="0">
                    <a:lnT w="6350">
                      <a:solidFill>
                        <a:srgbClr val="000000"/>
                      </a:solidFill>
                      <a:prstDash val="solid"/>
                    </a:lnT>
                    <a:lnB w="6350">
                      <a:solidFill>
                        <a:srgbClr val="000000"/>
                      </a:solidFill>
                      <a:prstDash val="solid"/>
                    </a:lnB>
                    <a:solidFill>
                      <a:srgbClr val="C6E8FF"/>
                    </a:solidFill>
                  </a:tcPr>
                </a:tc>
                <a:tc>
                  <a:txBody>
                    <a:bodyPr/>
                    <a:lstStyle/>
                    <a:p>
                      <a:pPr>
                        <a:lnSpc>
                          <a:spcPct val="100000"/>
                        </a:lnSpc>
                      </a:pPr>
                      <a:endParaRPr sz="1800">
                        <a:latin typeface="Times New Roman"/>
                        <a:cs typeface="Times New Roman"/>
                      </a:endParaRPr>
                    </a:p>
                    <a:p>
                      <a:pPr marL="201930">
                        <a:lnSpc>
                          <a:spcPts val="1845"/>
                        </a:lnSpc>
                        <a:spcBef>
                          <a:spcPts val="1355"/>
                        </a:spcBef>
                      </a:pPr>
                      <a:r>
                        <a:rPr sz="1600" dirty="0">
                          <a:latin typeface="Arial MT"/>
                          <a:cs typeface="Arial MT"/>
                        </a:rPr>
                        <a:t>F</a:t>
                      </a:r>
                      <a:endParaRPr sz="1600">
                        <a:latin typeface="Arial MT"/>
                        <a:cs typeface="Arial MT"/>
                      </a:endParaRPr>
                    </a:p>
                  </a:txBody>
                  <a:tcPr marL="0" marR="0" marT="0" marB="0">
                    <a:lnT w="6350">
                      <a:solidFill>
                        <a:srgbClr val="000000"/>
                      </a:solidFill>
                      <a:prstDash val="solid"/>
                    </a:lnT>
                    <a:lnB w="6350">
                      <a:solidFill>
                        <a:srgbClr val="000000"/>
                      </a:solidFill>
                      <a:prstDash val="solid"/>
                    </a:lnB>
                    <a:solidFill>
                      <a:srgbClr val="C6E8FF"/>
                    </a:solidFill>
                  </a:tcPr>
                </a:tc>
                <a:tc>
                  <a:txBody>
                    <a:bodyPr/>
                    <a:lstStyle/>
                    <a:p>
                      <a:pPr>
                        <a:lnSpc>
                          <a:spcPct val="100000"/>
                        </a:lnSpc>
                      </a:pPr>
                      <a:endParaRPr sz="1800">
                        <a:latin typeface="Times New Roman"/>
                        <a:cs typeface="Times New Roman"/>
                      </a:endParaRPr>
                    </a:p>
                    <a:p>
                      <a:pPr marL="105410">
                        <a:lnSpc>
                          <a:spcPts val="1845"/>
                        </a:lnSpc>
                        <a:spcBef>
                          <a:spcPts val="1355"/>
                        </a:spcBef>
                      </a:pPr>
                      <a:r>
                        <a:rPr sz="1600" spc="-15" dirty="0">
                          <a:latin typeface="Arial MT"/>
                          <a:cs typeface="Arial MT"/>
                        </a:rPr>
                        <a:t>P-valor.</a:t>
                      </a:r>
                      <a:endParaRPr sz="1600">
                        <a:latin typeface="Arial MT"/>
                        <a:cs typeface="Arial MT"/>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C6E8FF"/>
                    </a:solidFill>
                  </a:tcPr>
                </a:tc>
                <a:extLst>
                  <a:ext uri="{0D108BD9-81ED-4DB2-BD59-A6C34878D82A}">
                    <a16:rowId xmlns:a16="http://schemas.microsoft.com/office/drawing/2014/main" val="10000"/>
                  </a:ext>
                </a:extLst>
              </a:tr>
              <a:tr h="537224">
                <a:tc>
                  <a:txBody>
                    <a:bodyPr/>
                    <a:lstStyle/>
                    <a:p>
                      <a:pPr marL="9525">
                        <a:lnSpc>
                          <a:spcPct val="100000"/>
                        </a:lnSpc>
                        <a:spcBef>
                          <a:spcPts val="1475"/>
                        </a:spcBef>
                      </a:pPr>
                      <a:r>
                        <a:rPr sz="1600" spc="-5" dirty="0">
                          <a:latin typeface="Arial MT"/>
                          <a:cs typeface="Arial MT"/>
                        </a:rPr>
                        <a:t>Regresión</a:t>
                      </a:r>
                      <a:endParaRPr sz="1600">
                        <a:latin typeface="Arial MT"/>
                        <a:cs typeface="Arial MT"/>
                      </a:endParaRPr>
                    </a:p>
                  </a:txBody>
                  <a:tcPr marL="0" marR="0" marT="187325" marB="0">
                    <a:lnL w="6350">
                      <a:solidFill>
                        <a:srgbClr val="000000"/>
                      </a:solidFill>
                      <a:prstDash val="solid"/>
                    </a:lnL>
                    <a:lnT w="6350">
                      <a:solidFill>
                        <a:srgbClr val="000000"/>
                      </a:solidFill>
                      <a:prstDash val="solid"/>
                    </a:lnT>
                    <a:solidFill>
                      <a:srgbClr val="C6E8FF"/>
                    </a:solidFill>
                  </a:tcPr>
                </a:tc>
                <a:tc>
                  <a:txBody>
                    <a:bodyPr/>
                    <a:lstStyle/>
                    <a:p>
                      <a:pPr marR="288290" algn="r">
                        <a:lnSpc>
                          <a:spcPct val="100000"/>
                        </a:lnSpc>
                        <a:spcBef>
                          <a:spcPts val="1475"/>
                        </a:spcBef>
                      </a:pPr>
                      <a:r>
                        <a:rPr sz="1600" spc="-5" dirty="0">
                          <a:latin typeface="Arial MT"/>
                          <a:cs typeface="Arial MT"/>
                        </a:rPr>
                        <a:t>9100,38</a:t>
                      </a:r>
                      <a:endParaRPr sz="1600">
                        <a:latin typeface="Arial MT"/>
                        <a:cs typeface="Arial MT"/>
                      </a:endParaRPr>
                    </a:p>
                  </a:txBody>
                  <a:tcPr marL="0" marR="0" marT="187325" marB="0">
                    <a:lnT w="6350">
                      <a:solidFill>
                        <a:srgbClr val="000000"/>
                      </a:solidFill>
                      <a:prstDash val="solid"/>
                    </a:lnT>
                    <a:solidFill>
                      <a:srgbClr val="C6E8FF"/>
                    </a:solidFill>
                  </a:tcPr>
                </a:tc>
                <a:tc>
                  <a:txBody>
                    <a:bodyPr/>
                    <a:lstStyle/>
                    <a:p>
                      <a:pPr marR="98425" algn="r">
                        <a:lnSpc>
                          <a:spcPct val="100000"/>
                        </a:lnSpc>
                        <a:spcBef>
                          <a:spcPts val="1475"/>
                        </a:spcBef>
                      </a:pPr>
                      <a:r>
                        <a:rPr sz="1600" dirty="0">
                          <a:latin typeface="Arial MT"/>
                          <a:cs typeface="Arial MT"/>
                        </a:rPr>
                        <a:t>1</a:t>
                      </a:r>
                      <a:endParaRPr sz="1600">
                        <a:latin typeface="Arial MT"/>
                        <a:cs typeface="Arial MT"/>
                      </a:endParaRPr>
                    </a:p>
                  </a:txBody>
                  <a:tcPr marL="0" marR="0" marT="187325" marB="0">
                    <a:lnT w="6350">
                      <a:solidFill>
                        <a:srgbClr val="000000"/>
                      </a:solidFill>
                      <a:prstDash val="solid"/>
                    </a:lnT>
                    <a:solidFill>
                      <a:srgbClr val="C6E8FF"/>
                    </a:solidFill>
                  </a:tcPr>
                </a:tc>
                <a:tc>
                  <a:txBody>
                    <a:bodyPr/>
                    <a:lstStyle/>
                    <a:p>
                      <a:pPr marR="160020" algn="r">
                        <a:lnSpc>
                          <a:spcPct val="100000"/>
                        </a:lnSpc>
                        <a:spcBef>
                          <a:spcPts val="1475"/>
                        </a:spcBef>
                      </a:pPr>
                      <a:r>
                        <a:rPr sz="1600" spc="-5" dirty="0">
                          <a:latin typeface="Arial MT"/>
                          <a:cs typeface="Arial MT"/>
                        </a:rPr>
                        <a:t>9100,38</a:t>
                      </a:r>
                      <a:endParaRPr sz="1600">
                        <a:latin typeface="Arial MT"/>
                        <a:cs typeface="Arial MT"/>
                      </a:endParaRPr>
                    </a:p>
                  </a:txBody>
                  <a:tcPr marL="0" marR="0" marT="187325" marB="0">
                    <a:lnT w="6350">
                      <a:solidFill>
                        <a:srgbClr val="000000"/>
                      </a:solidFill>
                      <a:prstDash val="solid"/>
                    </a:lnT>
                    <a:solidFill>
                      <a:srgbClr val="C6E8FF"/>
                    </a:solidFill>
                  </a:tcPr>
                </a:tc>
                <a:tc>
                  <a:txBody>
                    <a:bodyPr/>
                    <a:lstStyle/>
                    <a:p>
                      <a:pPr marL="167640">
                        <a:lnSpc>
                          <a:spcPct val="100000"/>
                        </a:lnSpc>
                        <a:spcBef>
                          <a:spcPts val="1475"/>
                        </a:spcBef>
                      </a:pPr>
                      <a:r>
                        <a:rPr sz="1600" spc="-5" dirty="0">
                          <a:latin typeface="Arial MT"/>
                          <a:cs typeface="Arial MT"/>
                        </a:rPr>
                        <a:t>48,06</a:t>
                      </a:r>
                      <a:endParaRPr sz="1600">
                        <a:latin typeface="Arial MT"/>
                        <a:cs typeface="Arial MT"/>
                      </a:endParaRPr>
                    </a:p>
                  </a:txBody>
                  <a:tcPr marL="0" marR="0" marT="187325" marB="0">
                    <a:lnT w="6350">
                      <a:solidFill>
                        <a:srgbClr val="000000"/>
                      </a:solidFill>
                      <a:prstDash val="solid"/>
                    </a:lnT>
                    <a:solidFill>
                      <a:srgbClr val="C6E8FF"/>
                    </a:solidFill>
                  </a:tcPr>
                </a:tc>
                <a:tc>
                  <a:txBody>
                    <a:bodyPr/>
                    <a:lstStyle/>
                    <a:p>
                      <a:pPr marL="139700">
                        <a:lnSpc>
                          <a:spcPct val="100000"/>
                        </a:lnSpc>
                        <a:spcBef>
                          <a:spcPts val="1475"/>
                        </a:spcBef>
                      </a:pPr>
                      <a:r>
                        <a:rPr sz="1600" dirty="0">
                          <a:latin typeface="Arial MT"/>
                          <a:cs typeface="Arial MT"/>
                        </a:rPr>
                        <a:t>0,000068</a:t>
                      </a:r>
                      <a:endParaRPr sz="1600">
                        <a:latin typeface="Arial MT"/>
                        <a:cs typeface="Arial MT"/>
                      </a:endParaRPr>
                    </a:p>
                  </a:txBody>
                  <a:tcPr marL="0" marR="0" marT="187325" marB="0">
                    <a:lnR w="6350">
                      <a:solidFill>
                        <a:srgbClr val="000000"/>
                      </a:solidFill>
                      <a:prstDash val="solid"/>
                    </a:lnR>
                    <a:lnT w="6350">
                      <a:solidFill>
                        <a:srgbClr val="000000"/>
                      </a:solidFill>
                      <a:prstDash val="solid"/>
                    </a:lnT>
                    <a:solidFill>
                      <a:srgbClr val="C6E8FF"/>
                    </a:solidFill>
                  </a:tcPr>
                </a:tc>
                <a:extLst>
                  <a:ext uri="{0D108BD9-81ED-4DB2-BD59-A6C34878D82A}">
                    <a16:rowId xmlns:a16="http://schemas.microsoft.com/office/drawing/2014/main" val="10001"/>
                  </a:ext>
                </a:extLst>
              </a:tr>
              <a:tr h="331074">
                <a:tc>
                  <a:txBody>
                    <a:bodyPr/>
                    <a:lstStyle/>
                    <a:p>
                      <a:pPr marL="9525">
                        <a:lnSpc>
                          <a:spcPts val="1845"/>
                        </a:lnSpc>
                        <a:spcBef>
                          <a:spcPts val="660"/>
                        </a:spcBef>
                      </a:pPr>
                      <a:r>
                        <a:rPr sz="1600" spc="-5" dirty="0">
                          <a:latin typeface="Arial MT"/>
                          <a:cs typeface="Arial MT"/>
                        </a:rPr>
                        <a:t>Residual</a:t>
                      </a:r>
                      <a:endParaRPr sz="1600">
                        <a:latin typeface="Arial MT"/>
                        <a:cs typeface="Arial MT"/>
                      </a:endParaRPr>
                    </a:p>
                  </a:txBody>
                  <a:tcPr marL="0" marR="0" marT="83820" marB="0">
                    <a:lnL w="6350">
                      <a:solidFill>
                        <a:srgbClr val="000000"/>
                      </a:solidFill>
                      <a:prstDash val="solid"/>
                    </a:lnL>
                    <a:lnB w="6350">
                      <a:solidFill>
                        <a:srgbClr val="000000"/>
                      </a:solidFill>
                      <a:prstDash val="solid"/>
                    </a:lnB>
                    <a:solidFill>
                      <a:srgbClr val="C6E8FF"/>
                    </a:solidFill>
                  </a:tcPr>
                </a:tc>
                <a:tc>
                  <a:txBody>
                    <a:bodyPr/>
                    <a:lstStyle/>
                    <a:p>
                      <a:pPr marR="288290" algn="r">
                        <a:lnSpc>
                          <a:spcPts val="1845"/>
                        </a:lnSpc>
                        <a:spcBef>
                          <a:spcPts val="660"/>
                        </a:spcBef>
                      </a:pPr>
                      <a:r>
                        <a:rPr sz="1600" spc="-10" dirty="0">
                          <a:latin typeface="Arial MT"/>
                          <a:cs typeface="Arial MT"/>
                        </a:rPr>
                        <a:t>1704,17</a:t>
                      </a:r>
                      <a:endParaRPr sz="1600">
                        <a:latin typeface="Arial MT"/>
                        <a:cs typeface="Arial MT"/>
                      </a:endParaRPr>
                    </a:p>
                  </a:txBody>
                  <a:tcPr marL="0" marR="0" marT="83820" marB="0">
                    <a:lnB w="6350">
                      <a:solidFill>
                        <a:srgbClr val="000000"/>
                      </a:solidFill>
                      <a:prstDash val="solid"/>
                    </a:lnB>
                    <a:solidFill>
                      <a:srgbClr val="C6E8FF"/>
                    </a:solidFill>
                  </a:tcPr>
                </a:tc>
                <a:tc>
                  <a:txBody>
                    <a:bodyPr/>
                    <a:lstStyle/>
                    <a:p>
                      <a:pPr marR="98425" algn="r">
                        <a:lnSpc>
                          <a:spcPts val="1845"/>
                        </a:lnSpc>
                        <a:spcBef>
                          <a:spcPts val="660"/>
                        </a:spcBef>
                      </a:pPr>
                      <a:r>
                        <a:rPr sz="1600" dirty="0">
                          <a:latin typeface="Arial MT"/>
                          <a:cs typeface="Arial MT"/>
                        </a:rPr>
                        <a:t>9</a:t>
                      </a:r>
                      <a:endParaRPr sz="1600">
                        <a:latin typeface="Arial MT"/>
                        <a:cs typeface="Arial MT"/>
                      </a:endParaRPr>
                    </a:p>
                  </a:txBody>
                  <a:tcPr marL="0" marR="0" marT="83820" marB="0">
                    <a:lnB w="6350">
                      <a:solidFill>
                        <a:srgbClr val="000000"/>
                      </a:solidFill>
                      <a:prstDash val="solid"/>
                    </a:lnB>
                    <a:solidFill>
                      <a:srgbClr val="C6E8FF"/>
                    </a:solidFill>
                  </a:tcPr>
                </a:tc>
                <a:tc>
                  <a:txBody>
                    <a:bodyPr/>
                    <a:lstStyle/>
                    <a:p>
                      <a:pPr marR="160020" algn="r">
                        <a:lnSpc>
                          <a:spcPts val="1845"/>
                        </a:lnSpc>
                        <a:spcBef>
                          <a:spcPts val="660"/>
                        </a:spcBef>
                      </a:pPr>
                      <a:r>
                        <a:rPr sz="1600" spc="-10" dirty="0">
                          <a:latin typeface="Arial MT"/>
                          <a:cs typeface="Arial MT"/>
                        </a:rPr>
                        <a:t>189,35</a:t>
                      </a:r>
                      <a:endParaRPr sz="1600">
                        <a:latin typeface="Arial MT"/>
                        <a:cs typeface="Arial MT"/>
                      </a:endParaRPr>
                    </a:p>
                  </a:txBody>
                  <a:tcPr marL="0" marR="0" marT="83820" marB="0">
                    <a:lnB w="6350">
                      <a:solidFill>
                        <a:srgbClr val="000000"/>
                      </a:solidFill>
                      <a:prstDash val="solid"/>
                    </a:lnB>
                    <a:solidFill>
                      <a:srgbClr val="C6E8FF"/>
                    </a:solidFill>
                  </a:tcPr>
                </a:tc>
                <a:tc>
                  <a:txBody>
                    <a:bodyPr/>
                    <a:lstStyle/>
                    <a:p>
                      <a:pPr>
                        <a:lnSpc>
                          <a:spcPct val="100000"/>
                        </a:lnSpc>
                      </a:pPr>
                      <a:endParaRPr sz="1600">
                        <a:latin typeface="Times New Roman"/>
                        <a:cs typeface="Times New Roman"/>
                      </a:endParaRPr>
                    </a:p>
                  </a:txBody>
                  <a:tcPr marL="0" marR="0" marT="0" marB="0">
                    <a:lnB w="6350">
                      <a:solidFill>
                        <a:srgbClr val="000000"/>
                      </a:solidFill>
                      <a:prstDash val="solid"/>
                    </a:lnB>
                    <a:solidFill>
                      <a:srgbClr val="C6E8FF"/>
                    </a:solidFill>
                  </a:tcPr>
                </a:tc>
                <a:tc>
                  <a:txBody>
                    <a:bodyPr/>
                    <a:lstStyle/>
                    <a:p>
                      <a:pPr>
                        <a:lnSpc>
                          <a:spcPct val="100000"/>
                        </a:lnSpc>
                      </a:pPr>
                      <a:endParaRPr sz="1600">
                        <a:latin typeface="Times New Roman"/>
                        <a:cs typeface="Times New Roman"/>
                      </a:endParaRPr>
                    </a:p>
                  </a:txBody>
                  <a:tcPr marL="0" marR="0" marT="0" marB="0">
                    <a:lnR w="6350">
                      <a:solidFill>
                        <a:srgbClr val="000000"/>
                      </a:solidFill>
                      <a:prstDash val="solid"/>
                    </a:lnR>
                    <a:lnB w="6350">
                      <a:solidFill>
                        <a:srgbClr val="000000"/>
                      </a:solidFill>
                      <a:prstDash val="solid"/>
                    </a:lnB>
                    <a:solidFill>
                      <a:srgbClr val="C6E8FF"/>
                    </a:solidFill>
                  </a:tcPr>
                </a:tc>
                <a:extLst>
                  <a:ext uri="{0D108BD9-81ED-4DB2-BD59-A6C34878D82A}">
                    <a16:rowId xmlns:a16="http://schemas.microsoft.com/office/drawing/2014/main" val="10002"/>
                  </a:ext>
                </a:extLst>
              </a:tr>
              <a:tr h="465200">
                <a:tc>
                  <a:txBody>
                    <a:bodyPr/>
                    <a:lstStyle/>
                    <a:p>
                      <a:pPr>
                        <a:lnSpc>
                          <a:spcPct val="100000"/>
                        </a:lnSpc>
                        <a:spcBef>
                          <a:spcPts val="50"/>
                        </a:spcBef>
                      </a:pPr>
                      <a:endParaRPr sz="1450">
                        <a:latin typeface="Times New Roman"/>
                        <a:cs typeface="Times New Roman"/>
                      </a:endParaRPr>
                    </a:p>
                    <a:p>
                      <a:pPr marL="9525">
                        <a:lnSpc>
                          <a:spcPts val="1839"/>
                        </a:lnSpc>
                      </a:pPr>
                      <a:r>
                        <a:rPr sz="1600" spc="-40" dirty="0">
                          <a:latin typeface="Arial MT"/>
                          <a:cs typeface="Arial MT"/>
                        </a:rPr>
                        <a:t>Total</a:t>
                      </a:r>
                      <a:endParaRPr sz="1600">
                        <a:latin typeface="Arial MT"/>
                        <a:cs typeface="Arial MT"/>
                      </a:endParaRPr>
                    </a:p>
                  </a:txBody>
                  <a:tcPr marL="0" marR="0" marT="6350" marB="0">
                    <a:lnL w="6350">
                      <a:solidFill>
                        <a:srgbClr val="000000"/>
                      </a:solidFill>
                      <a:prstDash val="solid"/>
                    </a:lnL>
                    <a:lnT w="6350">
                      <a:solidFill>
                        <a:srgbClr val="000000"/>
                      </a:solidFill>
                      <a:prstDash val="solid"/>
                    </a:lnT>
                    <a:lnB w="6350">
                      <a:solidFill>
                        <a:srgbClr val="000000"/>
                      </a:solidFill>
                      <a:prstDash val="solid"/>
                    </a:lnB>
                    <a:solidFill>
                      <a:srgbClr val="C6E8FF"/>
                    </a:solidFill>
                  </a:tcPr>
                </a:tc>
                <a:tc>
                  <a:txBody>
                    <a:bodyPr/>
                    <a:lstStyle/>
                    <a:p>
                      <a:pPr>
                        <a:lnSpc>
                          <a:spcPct val="100000"/>
                        </a:lnSpc>
                        <a:spcBef>
                          <a:spcPts val="50"/>
                        </a:spcBef>
                      </a:pPr>
                      <a:endParaRPr sz="1450">
                        <a:latin typeface="Times New Roman"/>
                        <a:cs typeface="Times New Roman"/>
                      </a:endParaRPr>
                    </a:p>
                    <a:p>
                      <a:pPr marR="288290" algn="r">
                        <a:lnSpc>
                          <a:spcPts val="1839"/>
                        </a:lnSpc>
                      </a:pPr>
                      <a:r>
                        <a:rPr sz="1600" spc="-5" dirty="0">
                          <a:latin typeface="Arial MT"/>
                          <a:cs typeface="Arial MT"/>
                        </a:rPr>
                        <a:t>10804,55</a:t>
                      </a:r>
                      <a:endParaRPr sz="1600">
                        <a:latin typeface="Arial MT"/>
                        <a:cs typeface="Arial MT"/>
                      </a:endParaRPr>
                    </a:p>
                  </a:txBody>
                  <a:tcPr marL="0" marR="0" marT="6350" marB="0">
                    <a:lnT w="6350">
                      <a:solidFill>
                        <a:srgbClr val="000000"/>
                      </a:solidFill>
                      <a:prstDash val="solid"/>
                    </a:lnT>
                    <a:lnB w="6350">
                      <a:solidFill>
                        <a:srgbClr val="000000"/>
                      </a:solidFill>
                      <a:prstDash val="solid"/>
                    </a:lnB>
                    <a:solidFill>
                      <a:srgbClr val="C6E8FF"/>
                    </a:solidFill>
                  </a:tcPr>
                </a:tc>
                <a:tc>
                  <a:txBody>
                    <a:bodyPr/>
                    <a:lstStyle/>
                    <a:p>
                      <a:pPr>
                        <a:lnSpc>
                          <a:spcPct val="100000"/>
                        </a:lnSpc>
                        <a:spcBef>
                          <a:spcPts val="50"/>
                        </a:spcBef>
                      </a:pPr>
                      <a:endParaRPr sz="1450">
                        <a:latin typeface="Times New Roman"/>
                        <a:cs typeface="Times New Roman"/>
                      </a:endParaRPr>
                    </a:p>
                    <a:p>
                      <a:pPr marR="98425" algn="r">
                        <a:lnSpc>
                          <a:spcPts val="1839"/>
                        </a:lnSpc>
                      </a:pPr>
                      <a:r>
                        <a:rPr sz="1600" spc="-5" dirty="0">
                          <a:latin typeface="Arial MT"/>
                          <a:cs typeface="Arial MT"/>
                        </a:rPr>
                        <a:t>10</a:t>
                      </a:r>
                      <a:endParaRPr sz="1600">
                        <a:latin typeface="Arial MT"/>
                        <a:cs typeface="Arial MT"/>
                      </a:endParaRPr>
                    </a:p>
                  </a:txBody>
                  <a:tcPr marL="0" marR="0" marT="6350" marB="0">
                    <a:lnT w="6350">
                      <a:solidFill>
                        <a:srgbClr val="000000"/>
                      </a:solidFill>
                      <a:prstDash val="solid"/>
                    </a:lnT>
                    <a:lnB w="6350">
                      <a:solidFill>
                        <a:srgbClr val="000000"/>
                      </a:solidFill>
                      <a:prstDash val="solid"/>
                    </a:lnB>
                    <a:solidFill>
                      <a:srgbClr val="C6E8FF"/>
                    </a:solidFill>
                  </a:tcPr>
                </a:tc>
                <a:tc>
                  <a:txBody>
                    <a:bodyPr/>
                    <a:lstStyle/>
                    <a:p>
                      <a:pPr>
                        <a:lnSpc>
                          <a:spcPct val="100000"/>
                        </a:lnSpc>
                      </a:pPr>
                      <a:endParaRPr sz="1600">
                        <a:latin typeface="Times New Roman"/>
                        <a:cs typeface="Times New Roman"/>
                      </a:endParaRPr>
                    </a:p>
                  </a:txBody>
                  <a:tcPr marL="0" marR="0" marT="0" marB="0">
                    <a:lnT w="6350">
                      <a:solidFill>
                        <a:srgbClr val="000000"/>
                      </a:solidFill>
                      <a:prstDash val="solid"/>
                    </a:lnT>
                    <a:lnB w="6350">
                      <a:solidFill>
                        <a:srgbClr val="000000"/>
                      </a:solidFill>
                      <a:prstDash val="solid"/>
                    </a:lnB>
                    <a:solidFill>
                      <a:srgbClr val="C6E8FF"/>
                    </a:solidFill>
                  </a:tcPr>
                </a:tc>
                <a:tc>
                  <a:txBody>
                    <a:bodyPr/>
                    <a:lstStyle/>
                    <a:p>
                      <a:pPr>
                        <a:lnSpc>
                          <a:spcPct val="100000"/>
                        </a:lnSpc>
                      </a:pPr>
                      <a:endParaRPr sz="1600">
                        <a:latin typeface="Times New Roman"/>
                        <a:cs typeface="Times New Roman"/>
                      </a:endParaRPr>
                    </a:p>
                  </a:txBody>
                  <a:tcPr marL="0" marR="0" marT="0" marB="0">
                    <a:lnT w="6350">
                      <a:solidFill>
                        <a:srgbClr val="000000"/>
                      </a:solidFill>
                      <a:prstDash val="solid"/>
                    </a:lnT>
                    <a:lnB w="6350">
                      <a:solidFill>
                        <a:srgbClr val="000000"/>
                      </a:solidFill>
                      <a:prstDash val="solid"/>
                    </a:lnB>
                    <a:solidFill>
                      <a:srgbClr val="C6E8FF"/>
                    </a:solidFill>
                  </a:tcPr>
                </a:tc>
                <a:tc>
                  <a:txBody>
                    <a:bodyPr/>
                    <a:lstStyle/>
                    <a:p>
                      <a:pPr>
                        <a:lnSpc>
                          <a:spcPct val="100000"/>
                        </a:lnSpc>
                      </a:pPr>
                      <a:endParaRPr sz="1600">
                        <a:latin typeface="Times New Roman"/>
                        <a:cs typeface="Times New Roman"/>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C6E8FF"/>
                    </a:solidFill>
                  </a:tcPr>
                </a:tc>
                <a:extLst>
                  <a:ext uri="{0D108BD9-81ED-4DB2-BD59-A6C34878D82A}">
                    <a16:rowId xmlns:a16="http://schemas.microsoft.com/office/drawing/2014/main" val="10003"/>
                  </a:ext>
                </a:extLst>
              </a:tr>
            </a:tbl>
          </a:graphicData>
        </a:graphic>
      </p:graphicFrame>
      <p:sp>
        <p:nvSpPr>
          <p:cNvPr id="3" name="object 3"/>
          <p:cNvSpPr txBox="1"/>
          <p:nvPr/>
        </p:nvSpPr>
        <p:spPr>
          <a:xfrm>
            <a:off x="1987042" y="647827"/>
            <a:ext cx="29546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MT"/>
                <a:cs typeface="Arial MT"/>
              </a:rPr>
              <a:t>ANÁLISIS</a:t>
            </a:r>
            <a:r>
              <a:rPr sz="1800" spc="-10" dirty="0">
                <a:solidFill>
                  <a:srgbClr val="FFFFFF"/>
                </a:solidFill>
                <a:latin typeface="Arial MT"/>
                <a:cs typeface="Arial MT"/>
              </a:rPr>
              <a:t> </a:t>
            </a:r>
            <a:r>
              <a:rPr sz="1800" spc="-5" dirty="0">
                <a:solidFill>
                  <a:srgbClr val="FFFFFF"/>
                </a:solidFill>
                <a:latin typeface="Arial MT"/>
                <a:cs typeface="Arial MT"/>
              </a:rPr>
              <a:t>DE LA</a:t>
            </a:r>
            <a:r>
              <a:rPr sz="1800" spc="-114" dirty="0">
                <a:solidFill>
                  <a:srgbClr val="FFFFFF"/>
                </a:solidFill>
                <a:latin typeface="Arial MT"/>
                <a:cs typeface="Arial MT"/>
              </a:rPr>
              <a:t> </a:t>
            </a:r>
            <a:r>
              <a:rPr sz="1800" spc="-20" dirty="0">
                <a:solidFill>
                  <a:srgbClr val="FFFFFF"/>
                </a:solidFill>
                <a:latin typeface="Arial MT"/>
                <a:cs typeface="Arial MT"/>
              </a:rPr>
              <a:t>VARIANZA</a:t>
            </a:r>
            <a:endParaRPr sz="18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5967" y="860806"/>
            <a:ext cx="784034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MT"/>
                <a:cs typeface="Arial MT"/>
              </a:rPr>
              <a:t>INTE</a:t>
            </a:r>
            <a:r>
              <a:rPr sz="2000" spc="-40" dirty="0">
                <a:solidFill>
                  <a:srgbClr val="FFFFFF"/>
                </a:solidFill>
                <a:latin typeface="Arial MT"/>
                <a:cs typeface="Arial MT"/>
              </a:rPr>
              <a:t>R</a:t>
            </a:r>
            <a:r>
              <a:rPr sz="2000" spc="-150" dirty="0">
                <a:solidFill>
                  <a:srgbClr val="FFFFFF"/>
                </a:solidFill>
                <a:latin typeface="Arial MT"/>
                <a:cs typeface="Arial MT"/>
              </a:rPr>
              <a:t>V</a:t>
            </a:r>
            <a:r>
              <a:rPr sz="2000" dirty="0">
                <a:solidFill>
                  <a:srgbClr val="FFFFFF"/>
                </a:solidFill>
                <a:latin typeface="Arial MT"/>
                <a:cs typeface="Arial MT"/>
              </a:rPr>
              <a:t>ALO</a:t>
            </a:r>
            <a:r>
              <a:rPr sz="2000" spc="-20" dirty="0">
                <a:solidFill>
                  <a:srgbClr val="FFFFFF"/>
                </a:solidFill>
                <a:latin typeface="Arial MT"/>
                <a:cs typeface="Arial MT"/>
              </a:rPr>
              <a:t> </a:t>
            </a:r>
            <a:r>
              <a:rPr sz="2000" dirty="0">
                <a:solidFill>
                  <a:srgbClr val="FFFFFF"/>
                </a:solidFill>
                <a:latin typeface="Arial MT"/>
                <a:cs typeface="Arial MT"/>
              </a:rPr>
              <a:t>DE CONFI</a:t>
            </a:r>
            <a:r>
              <a:rPr sz="2000" spc="-10" dirty="0">
                <a:solidFill>
                  <a:srgbClr val="FFFFFF"/>
                </a:solidFill>
                <a:latin typeface="Arial MT"/>
                <a:cs typeface="Arial MT"/>
              </a:rPr>
              <a:t>A</a:t>
            </a:r>
            <a:r>
              <a:rPr sz="2000" dirty="0">
                <a:solidFill>
                  <a:srgbClr val="FFFFFF"/>
                </a:solidFill>
                <a:latin typeface="Arial MT"/>
                <a:cs typeface="Arial MT"/>
              </a:rPr>
              <a:t>NZA</a:t>
            </a:r>
            <a:r>
              <a:rPr sz="2000" spc="-110" dirty="0">
                <a:solidFill>
                  <a:srgbClr val="FFFFFF"/>
                </a:solidFill>
                <a:latin typeface="Arial MT"/>
                <a:cs typeface="Arial MT"/>
              </a:rPr>
              <a:t> </a:t>
            </a:r>
            <a:r>
              <a:rPr sz="2000" spc="-155" dirty="0">
                <a:solidFill>
                  <a:srgbClr val="FFFFFF"/>
                </a:solidFill>
                <a:latin typeface="Arial MT"/>
                <a:cs typeface="Arial MT"/>
              </a:rPr>
              <a:t>P</a:t>
            </a:r>
            <a:r>
              <a:rPr sz="2000" dirty="0">
                <a:solidFill>
                  <a:srgbClr val="FFFFFF"/>
                </a:solidFill>
                <a:latin typeface="Arial MT"/>
                <a:cs typeface="Arial MT"/>
              </a:rPr>
              <a:t>ARA</a:t>
            </a:r>
            <a:r>
              <a:rPr sz="2000" spc="-114" dirty="0">
                <a:solidFill>
                  <a:srgbClr val="FFFFFF"/>
                </a:solidFill>
                <a:latin typeface="Arial MT"/>
                <a:cs typeface="Arial MT"/>
              </a:rPr>
              <a:t> </a:t>
            </a:r>
            <a:r>
              <a:rPr sz="2000" dirty="0">
                <a:solidFill>
                  <a:srgbClr val="FFFFFF"/>
                </a:solidFill>
                <a:latin typeface="Arial MT"/>
                <a:cs typeface="Arial MT"/>
              </a:rPr>
              <a:t>UNA</a:t>
            </a:r>
            <a:r>
              <a:rPr sz="2000" spc="-110" dirty="0">
                <a:solidFill>
                  <a:srgbClr val="FFFFFF"/>
                </a:solidFill>
                <a:latin typeface="Arial MT"/>
                <a:cs typeface="Arial MT"/>
              </a:rPr>
              <a:t> </a:t>
            </a:r>
            <a:r>
              <a:rPr sz="2000" spc="-10" dirty="0">
                <a:solidFill>
                  <a:srgbClr val="FFFFFF"/>
                </a:solidFill>
                <a:latin typeface="Arial MT"/>
                <a:cs typeface="Arial MT"/>
              </a:rPr>
              <a:t>P</a:t>
            </a:r>
            <a:r>
              <a:rPr sz="2000" dirty="0">
                <a:solidFill>
                  <a:srgbClr val="FFFFFF"/>
                </a:solidFill>
                <a:latin typeface="Arial MT"/>
                <a:cs typeface="Arial MT"/>
              </a:rPr>
              <a:t>REDIC</a:t>
            </a:r>
            <a:r>
              <a:rPr sz="2000" spc="5" dirty="0">
                <a:solidFill>
                  <a:srgbClr val="FFFFFF"/>
                </a:solidFill>
                <a:latin typeface="Arial MT"/>
                <a:cs typeface="Arial MT"/>
              </a:rPr>
              <a:t>C</a:t>
            </a:r>
            <a:r>
              <a:rPr sz="2000" dirty="0">
                <a:solidFill>
                  <a:srgbClr val="FFFFFF"/>
                </a:solidFill>
                <a:latin typeface="Arial MT"/>
                <a:cs typeface="Arial MT"/>
              </a:rPr>
              <a:t>IÓN</a:t>
            </a:r>
            <a:r>
              <a:rPr sz="2000" spc="-15" dirty="0">
                <a:solidFill>
                  <a:srgbClr val="FFFFFF"/>
                </a:solidFill>
                <a:latin typeface="Arial MT"/>
                <a:cs typeface="Arial MT"/>
              </a:rPr>
              <a:t> </a:t>
            </a:r>
            <a:r>
              <a:rPr sz="2000" dirty="0">
                <a:solidFill>
                  <a:srgbClr val="FFFFFF"/>
                </a:solidFill>
                <a:latin typeface="Arial MT"/>
                <a:cs typeface="Arial MT"/>
              </a:rPr>
              <a:t>PROMEDIO</a:t>
            </a:r>
            <a:endParaRPr sz="2000">
              <a:latin typeface="Arial MT"/>
              <a:cs typeface="Arial MT"/>
            </a:endParaRPr>
          </a:p>
        </p:txBody>
      </p:sp>
      <p:grpSp>
        <p:nvGrpSpPr>
          <p:cNvPr id="3" name="object 3"/>
          <p:cNvGrpSpPr/>
          <p:nvPr/>
        </p:nvGrpSpPr>
        <p:grpSpPr>
          <a:xfrm>
            <a:off x="891539" y="1844039"/>
            <a:ext cx="5561330" cy="1234440"/>
            <a:chOff x="891539" y="1844039"/>
            <a:chExt cx="5561330" cy="1234440"/>
          </a:xfrm>
        </p:grpSpPr>
        <p:sp>
          <p:nvSpPr>
            <p:cNvPr id="4" name="object 4"/>
            <p:cNvSpPr/>
            <p:nvPr/>
          </p:nvSpPr>
          <p:spPr>
            <a:xfrm>
              <a:off x="891539" y="1844039"/>
              <a:ext cx="5561330" cy="1234440"/>
            </a:xfrm>
            <a:custGeom>
              <a:avLst/>
              <a:gdLst/>
              <a:ahLst/>
              <a:cxnLst/>
              <a:rect l="l" t="t" r="r" b="b"/>
              <a:pathLst>
                <a:path w="5561330" h="1234439">
                  <a:moveTo>
                    <a:pt x="5561076" y="0"/>
                  </a:moveTo>
                  <a:lnTo>
                    <a:pt x="0" y="0"/>
                  </a:lnTo>
                  <a:lnTo>
                    <a:pt x="0" y="1234439"/>
                  </a:lnTo>
                  <a:lnTo>
                    <a:pt x="5561076" y="1234439"/>
                  </a:lnTo>
                  <a:lnTo>
                    <a:pt x="5561076" y="0"/>
                  </a:lnTo>
                  <a:close/>
                </a:path>
              </a:pathLst>
            </a:custGeom>
            <a:solidFill>
              <a:srgbClr val="CCEBFF"/>
            </a:solidFill>
          </p:spPr>
          <p:txBody>
            <a:bodyPr wrap="square" lIns="0" tIns="0" rIns="0" bIns="0" rtlCol="0"/>
            <a:lstStyle/>
            <a:p>
              <a:endParaRPr/>
            </a:p>
          </p:txBody>
        </p:sp>
        <p:sp>
          <p:nvSpPr>
            <p:cNvPr id="5" name="object 5"/>
            <p:cNvSpPr/>
            <p:nvPr/>
          </p:nvSpPr>
          <p:spPr>
            <a:xfrm>
              <a:off x="3535171" y="2124013"/>
              <a:ext cx="2207895" cy="455930"/>
            </a:xfrm>
            <a:custGeom>
              <a:avLst/>
              <a:gdLst/>
              <a:ahLst/>
              <a:cxnLst/>
              <a:rect l="l" t="t" r="r" b="b"/>
              <a:pathLst>
                <a:path w="2207895" h="455930">
                  <a:moveTo>
                    <a:pt x="756767" y="337256"/>
                  </a:moveTo>
                  <a:lnTo>
                    <a:pt x="967098" y="337256"/>
                  </a:lnTo>
                </a:path>
                <a:path w="2207895" h="455930">
                  <a:moveTo>
                    <a:pt x="2059234" y="0"/>
                  </a:moveTo>
                  <a:lnTo>
                    <a:pt x="2207853" y="0"/>
                  </a:lnTo>
                </a:path>
                <a:path w="2207895" h="455930">
                  <a:moveTo>
                    <a:pt x="0" y="455313"/>
                  </a:moveTo>
                  <a:lnTo>
                    <a:pt x="43566" y="430344"/>
                  </a:lnTo>
                </a:path>
              </a:pathLst>
            </a:custGeom>
            <a:ln w="13658">
              <a:solidFill>
                <a:srgbClr val="000000"/>
              </a:solidFill>
            </a:ln>
          </p:spPr>
          <p:txBody>
            <a:bodyPr wrap="square" lIns="0" tIns="0" rIns="0" bIns="0" rtlCol="0"/>
            <a:lstStyle/>
            <a:p>
              <a:endParaRPr/>
            </a:p>
          </p:txBody>
        </p:sp>
        <p:sp>
          <p:nvSpPr>
            <p:cNvPr id="6" name="object 6"/>
            <p:cNvSpPr/>
            <p:nvPr/>
          </p:nvSpPr>
          <p:spPr>
            <a:xfrm>
              <a:off x="3578738" y="2561779"/>
              <a:ext cx="63500" cy="373380"/>
            </a:xfrm>
            <a:custGeom>
              <a:avLst/>
              <a:gdLst/>
              <a:ahLst/>
              <a:cxnLst/>
              <a:rect l="l" t="t" r="r" b="b"/>
              <a:pathLst>
                <a:path w="63500" h="373380">
                  <a:moveTo>
                    <a:pt x="0" y="0"/>
                  </a:moveTo>
                  <a:lnTo>
                    <a:pt x="62957" y="373024"/>
                  </a:lnTo>
                </a:path>
              </a:pathLst>
            </a:custGeom>
            <a:ln w="28339">
              <a:solidFill>
                <a:srgbClr val="000000"/>
              </a:solidFill>
            </a:ln>
          </p:spPr>
          <p:txBody>
            <a:bodyPr wrap="square" lIns="0" tIns="0" rIns="0" bIns="0" rtlCol="0"/>
            <a:lstStyle/>
            <a:p>
              <a:endParaRPr/>
            </a:p>
          </p:txBody>
        </p:sp>
        <p:sp>
          <p:nvSpPr>
            <p:cNvPr id="7" name="object 7"/>
            <p:cNvSpPr/>
            <p:nvPr/>
          </p:nvSpPr>
          <p:spPr>
            <a:xfrm>
              <a:off x="3648603" y="1938499"/>
              <a:ext cx="2567305" cy="996315"/>
            </a:xfrm>
            <a:custGeom>
              <a:avLst/>
              <a:gdLst/>
              <a:ahLst/>
              <a:cxnLst/>
              <a:rect l="l" t="t" r="r" b="b"/>
              <a:pathLst>
                <a:path w="2567304" h="996314">
                  <a:moveTo>
                    <a:pt x="0" y="996303"/>
                  </a:moveTo>
                  <a:lnTo>
                    <a:pt x="83679" y="0"/>
                  </a:lnTo>
                </a:path>
                <a:path w="2567304" h="996314">
                  <a:moveTo>
                    <a:pt x="83679" y="0"/>
                  </a:moveTo>
                  <a:lnTo>
                    <a:pt x="2566887" y="0"/>
                  </a:lnTo>
                </a:path>
              </a:pathLst>
            </a:custGeom>
            <a:ln w="13658">
              <a:solidFill>
                <a:srgbClr val="000000"/>
              </a:solidFill>
            </a:ln>
          </p:spPr>
          <p:txBody>
            <a:bodyPr wrap="square" lIns="0" tIns="0" rIns="0" bIns="0" rtlCol="0"/>
            <a:lstStyle/>
            <a:p>
              <a:endParaRPr/>
            </a:p>
          </p:txBody>
        </p:sp>
      </p:grpSp>
      <p:sp>
        <p:nvSpPr>
          <p:cNvPr id="8" name="object 8"/>
          <p:cNvSpPr txBox="1"/>
          <p:nvPr/>
        </p:nvSpPr>
        <p:spPr>
          <a:xfrm>
            <a:off x="6237005" y="2187736"/>
            <a:ext cx="145415" cy="429259"/>
          </a:xfrm>
          <a:prstGeom prst="rect">
            <a:avLst/>
          </a:prstGeom>
        </p:spPr>
        <p:txBody>
          <a:bodyPr vert="horz" wrap="square" lIns="0" tIns="12065" rIns="0" bIns="0" rtlCol="0">
            <a:spAutoFit/>
          </a:bodyPr>
          <a:lstStyle/>
          <a:p>
            <a:pPr>
              <a:lnSpc>
                <a:spcPct val="100000"/>
              </a:lnSpc>
              <a:spcBef>
                <a:spcPts val="95"/>
              </a:spcBef>
            </a:pPr>
            <a:r>
              <a:rPr sz="2650" spc="25" dirty="0">
                <a:latin typeface="Symbol"/>
                <a:cs typeface="Symbol"/>
              </a:rPr>
              <a:t></a:t>
            </a:r>
            <a:endParaRPr sz="2650">
              <a:latin typeface="Symbol"/>
              <a:cs typeface="Symbol"/>
            </a:endParaRPr>
          </a:p>
        </p:txBody>
      </p:sp>
      <p:sp>
        <p:nvSpPr>
          <p:cNvPr id="9" name="object 9"/>
          <p:cNvSpPr txBox="1"/>
          <p:nvPr/>
        </p:nvSpPr>
        <p:spPr>
          <a:xfrm>
            <a:off x="6059795" y="2286204"/>
            <a:ext cx="145415" cy="429259"/>
          </a:xfrm>
          <a:prstGeom prst="rect">
            <a:avLst/>
          </a:prstGeom>
        </p:spPr>
        <p:txBody>
          <a:bodyPr vert="horz" wrap="square" lIns="0" tIns="12065" rIns="0" bIns="0" rtlCol="0">
            <a:spAutoFit/>
          </a:bodyPr>
          <a:lstStyle/>
          <a:p>
            <a:pPr>
              <a:lnSpc>
                <a:spcPct val="100000"/>
              </a:lnSpc>
              <a:spcBef>
                <a:spcPts val="95"/>
              </a:spcBef>
            </a:pPr>
            <a:r>
              <a:rPr sz="2650" spc="25" dirty="0">
                <a:latin typeface="Symbol"/>
                <a:cs typeface="Symbol"/>
              </a:rPr>
              <a:t></a:t>
            </a:r>
            <a:endParaRPr sz="2650">
              <a:latin typeface="Symbol"/>
              <a:cs typeface="Symbol"/>
            </a:endParaRPr>
          </a:p>
        </p:txBody>
      </p:sp>
      <p:sp>
        <p:nvSpPr>
          <p:cNvPr id="10" name="object 10"/>
          <p:cNvSpPr txBox="1"/>
          <p:nvPr/>
        </p:nvSpPr>
        <p:spPr>
          <a:xfrm>
            <a:off x="6034395" y="2510829"/>
            <a:ext cx="373380" cy="429259"/>
          </a:xfrm>
          <a:prstGeom prst="rect">
            <a:avLst/>
          </a:prstGeom>
        </p:spPr>
        <p:txBody>
          <a:bodyPr vert="horz" wrap="square" lIns="0" tIns="12065" rIns="0" bIns="0" rtlCol="0">
            <a:spAutoFit/>
          </a:bodyPr>
          <a:lstStyle/>
          <a:p>
            <a:pPr marL="25400">
              <a:lnSpc>
                <a:spcPct val="100000"/>
              </a:lnSpc>
              <a:spcBef>
                <a:spcPts val="95"/>
              </a:spcBef>
            </a:pPr>
            <a:r>
              <a:rPr sz="3975" spc="37" baseline="-6289" dirty="0">
                <a:latin typeface="Symbol"/>
                <a:cs typeface="Symbol"/>
              </a:rPr>
              <a:t></a:t>
            </a:r>
            <a:r>
              <a:rPr sz="3975" spc="-472" baseline="-6289" dirty="0">
                <a:latin typeface="Times New Roman"/>
                <a:cs typeface="Times New Roman"/>
              </a:rPr>
              <a:t> </a:t>
            </a:r>
            <a:r>
              <a:rPr sz="2650" spc="-1019" dirty="0">
                <a:latin typeface="Symbol"/>
                <a:cs typeface="Symbol"/>
              </a:rPr>
              <a:t></a:t>
            </a:r>
            <a:r>
              <a:rPr sz="3975" spc="37" baseline="-22012" dirty="0">
                <a:latin typeface="Symbol"/>
                <a:cs typeface="Symbol"/>
              </a:rPr>
              <a:t></a:t>
            </a:r>
            <a:endParaRPr sz="3975" baseline="-22012">
              <a:latin typeface="Symbol"/>
              <a:cs typeface="Symbol"/>
            </a:endParaRPr>
          </a:p>
        </p:txBody>
      </p:sp>
      <p:sp>
        <p:nvSpPr>
          <p:cNvPr id="11" name="object 11"/>
          <p:cNvSpPr txBox="1"/>
          <p:nvPr/>
        </p:nvSpPr>
        <p:spPr>
          <a:xfrm>
            <a:off x="4148132" y="2286204"/>
            <a:ext cx="145415" cy="429259"/>
          </a:xfrm>
          <a:prstGeom prst="rect">
            <a:avLst/>
          </a:prstGeom>
        </p:spPr>
        <p:txBody>
          <a:bodyPr vert="horz" wrap="square" lIns="0" tIns="12065" rIns="0" bIns="0" rtlCol="0">
            <a:spAutoFit/>
          </a:bodyPr>
          <a:lstStyle/>
          <a:p>
            <a:pPr>
              <a:lnSpc>
                <a:spcPct val="100000"/>
              </a:lnSpc>
              <a:spcBef>
                <a:spcPts val="95"/>
              </a:spcBef>
            </a:pPr>
            <a:r>
              <a:rPr sz="2650" spc="25" dirty="0">
                <a:latin typeface="Symbol"/>
                <a:cs typeface="Symbol"/>
              </a:rPr>
              <a:t></a:t>
            </a:r>
            <a:endParaRPr sz="2650">
              <a:latin typeface="Symbol"/>
              <a:cs typeface="Symbol"/>
            </a:endParaRPr>
          </a:p>
        </p:txBody>
      </p:sp>
      <p:sp>
        <p:nvSpPr>
          <p:cNvPr id="12" name="object 12"/>
          <p:cNvSpPr txBox="1"/>
          <p:nvPr/>
        </p:nvSpPr>
        <p:spPr>
          <a:xfrm>
            <a:off x="3374012" y="2196482"/>
            <a:ext cx="99060" cy="429259"/>
          </a:xfrm>
          <a:prstGeom prst="rect">
            <a:avLst/>
          </a:prstGeom>
        </p:spPr>
        <p:txBody>
          <a:bodyPr vert="horz" wrap="square" lIns="0" tIns="12065" rIns="0" bIns="0" rtlCol="0">
            <a:spAutoFit/>
          </a:bodyPr>
          <a:lstStyle/>
          <a:p>
            <a:pPr>
              <a:lnSpc>
                <a:spcPct val="100000"/>
              </a:lnSpc>
              <a:spcBef>
                <a:spcPts val="95"/>
              </a:spcBef>
            </a:pPr>
            <a:r>
              <a:rPr sz="2650" spc="15" dirty="0">
                <a:latin typeface="Symbol"/>
                <a:cs typeface="Symbol"/>
              </a:rPr>
              <a:t></a:t>
            </a:r>
            <a:endParaRPr sz="2650">
              <a:latin typeface="Symbol"/>
              <a:cs typeface="Symbol"/>
            </a:endParaRPr>
          </a:p>
        </p:txBody>
      </p:sp>
      <p:sp>
        <p:nvSpPr>
          <p:cNvPr id="13" name="object 13"/>
          <p:cNvSpPr txBox="1"/>
          <p:nvPr/>
        </p:nvSpPr>
        <p:spPr>
          <a:xfrm>
            <a:off x="2644959" y="2576853"/>
            <a:ext cx="90170" cy="260985"/>
          </a:xfrm>
          <a:prstGeom prst="rect">
            <a:avLst/>
          </a:prstGeom>
        </p:spPr>
        <p:txBody>
          <a:bodyPr vert="horz" wrap="square" lIns="0" tIns="12065" rIns="0" bIns="0" rtlCol="0">
            <a:spAutoFit/>
          </a:bodyPr>
          <a:lstStyle/>
          <a:p>
            <a:pPr>
              <a:lnSpc>
                <a:spcPct val="100000"/>
              </a:lnSpc>
              <a:spcBef>
                <a:spcPts val="95"/>
              </a:spcBef>
            </a:pPr>
            <a:r>
              <a:rPr sz="1550" spc="10" dirty="0">
                <a:latin typeface="Symbol"/>
                <a:cs typeface="Symbol"/>
              </a:rPr>
              <a:t></a:t>
            </a:r>
            <a:endParaRPr sz="1550">
              <a:latin typeface="Symbol"/>
              <a:cs typeface="Symbol"/>
            </a:endParaRPr>
          </a:p>
        </p:txBody>
      </p:sp>
      <p:sp>
        <p:nvSpPr>
          <p:cNvPr id="14" name="object 14"/>
          <p:cNvSpPr txBox="1"/>
          <p:nvPr/>
        </p:nvSpPr>
        <p:spPr>
          <a:xfrm>
            <a:off x="2152478" y="2576853"/>
            <a:ext cx="90170" cy="260985"/>
          </a:xfrm>
          <a:prstGeom prst="rect">
            <a:avLst/>
          </a:prstGeom>
        </p:spPr>
        <p:txBody>
          <a:bodyPr vert="horz" wrap="square" lIns="0" tIns="12065" rIns="0" bIns="0" rtlCol="0">
            <a:spAutoFit/>
          </a:bodyPr>
          <a:lstStyle/>
          <a:p>
            <a:pPr>
              <a:lnSpc>
                <a:spcPct val="100000"/>
              </a:lnSpc>
              <a:spcBef>
                <a:spcPts val="95"/>
              </a:spcBef>
            </a:pPr>
            <a:r>
              <a:rPr sz="1550" spc="10" dirty="0">
                <a:latin typeface="Symbol"/>
                <a:cs typeface="Symbol"/>
              </a:rPr>
              <a:t></a:t>
            </a:r>
            <a:endParaRPr sz="1550">
              <a:latin typeface="Symbol"/>
              <a:cs typeface="Symbol"/>
            </a:endParaRPr>
          </a:p>
        </p:txBody>
      </p:sp>
      <p:sp>
        <p:nvSpPr>
          <p:cNvPr id="15" name="object 15"/>
          <p:cNvSpPr txBox="1"/>
          <p:nvPr/>
        </p:nvSpPr>
        <p:spPr>
          <a:xfrm>
            <a:off x="2152478" y="2734700"/>
            <a:ext cx="582930" cy="260985"/>
          </a:xfrm>
          <a:prstGeom prst="rect">
            <a:avLst/>
          </a:prstGeom>
        </p:spPr>
        <p:txBody>
          <a:bodyPr vert="horz" wrap="square" lIns="0" tIns="12065" rIns="0" bIns="0" rtlCol="0">
            <a:spAutoFit/>
          </a:bodyPr>
          <a:lstStyle/>
          <a:p>
            <a:pPr>
              <a:lnSpc>
                <a:spcPct val="100000"/>
              </a:lnSpc>
              <a:spcBef>
                <a:spcPts val="95"/>
              </a:spcBef>
              <a:tabLst>
                <a:tab pos="492125" algn="l"/>
              </a:tabLst>
            </a:pPr>
            <a:r>
              <a:rPr sz="1550" spc="10" dirty="0">
                <a:latin typeface="Symbol"/>
                <a:cs typeface="Symbol"/>
              </a:rPr>
              <a:t></a:t>
            </a:r>
            <a:r>
              <a:rPr sz="1550" spc="10" dirty="0">
                <a:latin typeface="Times New Roman"/>
                <a:cs typeface="Times New Roman"/>
              </a:rPr>
              <a:t>	</a:t>
            </a:r>
            <a:r>
              <a:rPr sz="1550" spc="10" dirty="0">
                <a:latin typeface="Symbol"/>
                <a:cs typeface="Symbol"/>
              </a:rPr>
              <a:t></a:t>
            </a:r>
            <a:endParaRPr sz="1550">
              <a:latin typeface="Symbol"/>
              <a:cs typeface="Symbol"/>
            </a:endParaRPr>
          </a:p>
        </p:txBody>
      </p:sp>
      <p:sp>
        <p:nvSpPr>
          <p:cNvPr id="16" name="object 16"/>
          <p:cNvSpPr txBox="1"/>
          <p:nvPr/>
        </p:nvSpPr>
        <p:spPr>
          <a:xfrm>
            <a:off x="2152478" y="2451403"/>
            <a:ext cx="90170" cy="260985"/>
          </a:xfrm>
          <a:prstGeom prst="rect">
            <a:avLst/>
          </a:prstGeom>
        </p:spPr>
        <p:txBody>
          <a:bodyPr vert="horz" wrap="square" lIns="0" tIns="12065" rIns="0" bIns="0" rtlCol="0">
            <a:spAutoFit/>
          </a:bodyPr>
          <a:lstStyle/>
          <a:p>
            <a:pPr>
              <a:lnSpc>
                <a:spcPct val="100000"/>
              </a:lnSpc>
              <a:spcBef>
                <a:spcPts val="95"/>
              </a:spcBef>
            </a:pPr>
            <a:r>
              <a:rPr sz="1550" spc="10" dirty="0">
                <a:latin typeface="Symbol"/>
                <a:cs typeface="Symbol"/>
              </a:rPr>
              <a:t></a:t>
            </a:r>
            <a:endParaRPr sz="1550">
              <a:latin typeface="Symbol"/>
              <a:cs typeface="Symbol"/>
            </a:endParaRPr>
          </a:p>
        </p:txBody>
      </p:sp>
      <p:sp>
        <p:nvSpPr>
          <p:cNvPr id="17" name="object 17"/>
          <p:cNvSpPr txBox="1"/>
          <p:nvPr/>
        </p:nvSpPr>
        <p:spPr>
          <a:xfrm>
            <a:off x="2487253" y="2712441"/>
            <a:ext cx="113664" cy="260985"/>
          </a:xfrm>
          <a:prstGeom prst="rect">
            <a:avLst/>
          </a:prstGeom>
        </p:spPr>
        <p:txBody>
          <a:bodyPr vert="horz" wrap="square" lIns="0" tIns="12065" rIns="0" bIns="0" rtlCol="0">
            <a:spAutoFit/>
          </a:bodyPr>
          <a:lstStyle/>
          <a:p>
            <a:pPr>
              <a:lnSpc>
                <a:spcPct val="100000"/>
              </a:lnSpc>
              <a:spcBef>
                <a:spcPts val="95"/>
              </a:spcBef>
            </a:pPr>
            <a:r>
              <a:rPr sz="1550" spc="15" dirty="0">
                <a:latin typeface="Times New Roman"/>
                <a:cs typeface="Times New Roman"/>
              </a:rPr>
              <a:t>2</a:t>
            </a:r>
            <a:endParaRPr sz="1550">
              <a:latin typeface="Times New Roman"/>
              <a:cs typeface="Times New Roman"/>
            </a:endParaRPr>
          </a:p>
        </p:txBody>
      </p:sp>
      <p:sp>
        <p:nvSpPr>
          <p:cNvPr id="18" name="object 18"/>
          <p:cNvSpPr txBox="1"/>
          <p:nvPr/>
        </p:nvSpPr>
        <p:spPr>
          <a:xfrm>
            <a:off x="2241027" y="2559334"/>
            <a:ext cx="1048385" cy="260985"/>
          </a:xfrm>
          <a:prstGeom prst="rect">
            <a:avLst/>
          </a:prstGeom>
        </p:spPr>
        <p:txBody>
          <a:bodyPr vert="horz" wrap="square" lIns="0" tIns="12065" rIns="0" bIns="0" rtlCol="0">
            <a:spAutoFit/>
          </a:bodyPr>
          <a:lstStyle/>
          <a:p>
            <a:pPr>
              <a:lnSpc>
                <a:spcPct val="100000"/>
              </a:lnSpc>
              <a:spcBef>
                <a:spcPts val="95"/>
              </a:spcBef>
              <a:tabLst>
                <a:tab pos="485775" algn="l"/>
              </a:tabLst>
            </a:pPr>
            <a:r>
              <a:rPr sz="1550" spc="-15" dirty="0">
                <a:latin typeface="Times New Roman"/>
                <a:cs typeface="Times New Roman"/>
              </a:rPr>
              <a:t>1</a:t>
            </a:r>
            <a:r>
              <a:rPr sz="1550" spc="-15" dirty="0">
                <a:latin typeface="Symbol"/>
                <a:cs typeface="Symbol"/>
              </a:rPr>
              <a:t></a:t>
            </a:r>
            <a:r>
              <a:rPr sz="1550" spc="-15" dirty="0">
                <a:latin typeface="Times New Roman"/>
                <a:cs typeface="Times New Roman"/>
              </a:rPr>
              <a:t>	</a:t>
            </a:r>
            <a:r>
              <a:rPr sz="1550" spc="70" dirty="0">
                <a:latin typeface="Times New Roman"/>
                <a:cs typeface="Times New Roman"/>
              </a:rPr>
              <a:t>;(</a:t>
            </a:r>
            <a:r>
              <a:rPr sz="1550" i="1" spc="70" dirty="0">
                <a:latin typeface="Times New Roman"/>
                <a:cs typeface="Times New Roman"/>
              </a:rPr>
              <a:t>n</a:t>
            </a:r>
            <a:r>
              <a:rPr sz="1550" spc="70" dirty="0">
                <a:latin typeface="Symbol"/>
                <a:cs typeface="Symbol"/>
              </a:rPr>
              <a:t></a:t>
            </a:r>
            <a:r>
              <a:rPr sz="1550" spc="70" dirty="0">
                <a:latin typeface="Times New Roman"/>
                <a:cs typeface="Times New Roman"/>
              </a:rPr>
              <a:t>2)</a:t>
            </a:r>
            <a:endParaRPr sz="1550">
              <a:latin typeface="Times New Roman"/>
              <a:cs typeface="Times New Roman"/>
            </a:endParaRPr>
          </a:p>
        </p:txBody>
      </p:sp>
      <p:sp>
        <p:nvSpPr>
          <p:cNvPr id="19" name="object 19"/>
          <p:cNvSpPr txBox="1"/>
          <p:nvPr/>
        </p:nvSpPr>
        <p:spPr>
          <a:xfrm>
            <a:off x="4818551" y="1983352"/>
            <a:ext cx="1589405" cy="429259"/>
          </a:xfrm>
          <a:prstGeom prst="rect">
            <a:avLst/>
          </a:prstGeom>
        </p:spPr>
        <p:txBody>
          <a:bodyPr vert="horz" wrap="square" lIns="0" tIns="12065" rIns="0" bIns="0" rtlCol="0">
            <a:spAutoFit/>
          </a:bodyPr>
          <a:lstStyle/>
          <a:p>
            <a:pPr marL="25400">
              <a:lnSpc>
                <a:spcPct val="100000"/>
              </a:lnSpc>
              <a:spcBef>
                <a:spcPts val="95"/>
              </a:spcBef>
              <a:tabLst>
                <a:tab pos="503555" algn="l"/>
              </a:tabLst>
            </a:pPr>
            <a:r>
              <a:rPr sz="2650" spc="200" dirty="0">
                <a:latin typeface="Times New Roman"/>
                <a:cs typeface="Times New Roman"/>
              </a:rPr>
              <a:t>(</a:t>
            </a:r>
            <a:r>
              <a:rPr sz="2650" i="1" spc="30" dirty="0">
                <a:latin typeface="Times New Roman"/>
                <a:cs typeface="Times New Roman"/>
              </a:rPr>
              <a:t>x</a:t>
            </a:r>
            <a:r>
              <a:rPr sz="2650" i="1" dirty="0">
                <a:latin typeface="Times New Roman"/>
                <a:cs typeface="Times New Roman"/>
              </a:rPr>
              <a:t>	</a:t>
            </a:r>
            <a:r>
              <a:rPr sz="2650" spc="35" dirty="0">
                <a:latin typeface="Symbol"/>
                <a:cs typeface="Symbol"/>
              </a:rPr>
              <a:t></a:t>
            </a:r>
            <a:r>
              <a:rPr sz="2650" spc="-110" dirty="0">
                <a:latin typeface="Times New Roman"/>
                <a:cs typeface="Times New Roman"/>
              </a:rPr>
              <a:t> </a:t>
            </a:r>
            <a:r>
              <a:rPr sz="2650" i="1" spc="210" dirty="0">
                <a:latin typeface="Times New Roman"/>
                <a:cs typeface="Times New Roman"/>
              </a:rPr>
              <a:t>x</a:t>
            </a:r>
            <a:r>
              <a:rPr sz="2650" spc="140" dirty="0">
                <a:latin typeface="Times New Roman"/>
                <a:cs typeface="Times New Roman"/>
              </a:rPr>
              <a:t>)</a:t>
            </a:r>
            <a:r>
              <a:rPr sz="2325" spc="22" baseline="43010" dirty="0">
                <a:latin typeface="Times New Roman"/>
                <a:cs typeface="Times New Roman"/>
              </a:rPr>
              <a:t>2</a:t>
            </a:r>
            <a:r>
              <a:rPr sz="2325" spc="240" baseline="43010" dirty="0">
                <a:latin typeface="Times New Roman"/>
                <a:cs typeface="Times New Roman"/>
              </a:rPr>
              <a:t> </a:t>
            </a:r>
            <a:r>
              <a:rPr sz="3975" spc="37" baseline="3144" dirty="0">
                <a:latin typeface="Symbol"/>
                <a:cs typeface="Symbol"/>
              </a:rPr>
              <a:t></a:t>
            </a:r>
            <a:r>
              <a:rPr sz="3975" spc="-472" baseline="3144" dirty="0">
                <a:latin typeface="Times New Roman"/>
                <a:cs typeface="Times New Roman"/>
              </a:rPr>
              <a:t> </a:t>
            </a:r>
            <a:r>
              <a:rPr sz="3975" spc="37" baseline="19916" dirty="0">
                <a:latin typeface="Symbol"/>
                <a:cs typeface="Symbol"/>
              </a:rPr>
              <a:t></a:t>
            </a:r>
            <a:endParaRPr sz="3975" baseline="19916">
              <a:latin typeface="Symbol"/>
              <a:cs typeface="Symbol"/>
            </a:endParaRPr>
          </a:p>
        </p:txBody>
      </p:sp>
      <p:sp>
        <p:nvSpPr>
          <p:cNvPr id="20" name="object 20"/>
          <p:cNvSpPr txBox="1"/>
          <p:nvPr/>
        </p:nvSpPr>
        <p:spPr>
          <a:xfrm>
            <a:off x="4110032" y="2067666"/>
            <a:ext cx="1979295" cy="821055"/>
          </a:xfrm>
          <a:prstGeom prst="rect">
            <a:avLst/>
          </a:prstGeom>
        </p:spPr>
        <p:txBody>
          <a:bodyPr vert="horz" wrap="square" lIns="0" tIns="12065" rIns="0" bIns="0" rtlCol="0">
            <a:spAutoFit/>
          </a:bodyPr>
          <a:lstStyle/>
          <a:p>
            <a:pPr marL="38100">
              <a:lnSpc>
                <a:spcPts val="3135"/>
              </a:lnSpc>
              <a:spcBef>
                <a:spcPts val="95"/>
              </a:spcBef>
              <a:tabLst>
                <a:tab pos="1021080" algn="l"/>
                <a:tab pos="1927860" algn="l"/>
              </a:tabLst>
            </a:pPr>
            <a:r>
              <a:rPr sz="3975" spc="37" baseline="16771" dirty="0">
                <a:latin typeface="Symbol"/>
                <a:cs typeface="Symbol"/>
              </a:rPr>
              <a:t></a:t>
            </a:r>
            <a:r>
              <a:rPr sz="3975" spc="-622" baseline="16771" dirty="0">
                <a:latin typeface="Times New Roman"/>
                <a:cs typeface="Times New Roman"/>
              </a:rPr>
              <a:t> </a:t>
            </a:r>
            <a:r>
              <a:rPr sz="3975" spc="44" baseline="13626" dirty="0">
                <a:latin typeface="Times New Roman"/>
                <a:cs typeface="Times New Roman"/>
              </a:rPr>
              <a:t>1</a:t>
            </a:r>
            <a:r>
              <a:rPr sz="3975" spc="30" baseline="13626" dirty="0">
                <a:latin typeface="Times New Roman"/>
                <a:cs typeface="Times New Roman"/>
              </a:rPr>
              <a:t> </a:t>
            </a:r>
            <a:r>
              <a:rPr sz="3975" spc="52" baseline="-20964" dirty="0">
                <a:latin typeface="Symbol"/>
                <a:cs typeface="Symbol"/>
              </a:rPr>
              <a:t></a:t>
            </a:r>
            <a:r>
              <a:rPr sz="2650" u="heavy" spc="35" dirty="0">
                <a:uFill>
                  <a:solidFill>
                    <a:srgbClr val="000000"/>
                  </a:solidFill>
                </a:uFill>
                <a:latin typeface="Times New Roman"/>
                <a:cs typeface="Times New Roman"/>
              </a:rPr>
              <a:t>	</a:t>
            </a:r>
            <a:r>
              <a:rPr sz="1550" u="heavy" spc="15" dirty="0">
                <a:uFill>
                  <a:solidFill>
                    <a:srgbClr val="000000"/>
                  </a:solidFill>
                </a:uFill>
                <a:latin typeface="Times New Roman"/>
                <a:cs typeface="Times New Roman"/>
              </a:rPr>
              <a:t>0	</a:t>
            </a:r>
            <a:endParaRPr sz="1550">
              <a:latin typeface="Times New Roman"/>
              <a:cs typeface="Times New Roman"/>
            </a:endParaRPr>
          </a:p>
          <a:p>
            <a:pPr marL="38100">
              <a:lnSpc>
                <a:spcPts val="3135"/>
              </a:lnSpc>
              <a:tabLst>
                <a:tab pos="1024255" algn="l"/>
              </a:tabLst>
            </a:pPr>
            <a:r>
              <a:rPr sz="3975" spc="37" baseline="-14675" dirty="0">
                <a:latin typeface="Symbol"/>
                <a:cs typeface="Symbol"/>
              </a:rPr>
              <a:t></a:t>
            </a:r>
            <a:r>
              <a:rPr sz="3975" spc="-592" baseline="-14675" dirty="0">
                <a:latin typeface="Times New Roman"/>
                <a:cs typeface="Times New Roman"/>
              </a:rPr>
              <a:t> </a:t>
            </a:r>
            <a:r>
              <a:rPr sz="2650" i="1" spc="30" dirty="0">
                <a:latin typeface="Times New Roman"/>
                <a:cs typeface="Times New Roman"/>
              </a:rPr>
              <a:t>n	</a:t>
            </a:r>
            <a:r>
              <a:rPr sz="2650" i="1" spc="75" dirty="0">
                <a:latin typeface="Times New Roman"/>
                <a:cs typeface="Times New Roman"/>
              </a:rPr>
              <a:t>SC</a:t>
            </a:r>
            <a:r>
              <a:rPr sz="2325" i="1" spc="112" baseline="-23297" dirty="0">
                <a:latin typeface="Times New Roman"/>
                <a:cs typeface="Times New Roman"/>
              </a:rPr>
              <a:t>X</a:t>
            </a:r>
            <a:endParaRPr sz="2325" baseline="-23297">
              <a:latin typeface="Times New Roman"/>
              <a:cs typeface="Times New Roman"/>
            </a:endParaRPr>
          </a:p>
        </p:txBody>
      </p:sp>
      <p:sp>
        <p:nvSpPr>
          <p:cNvPr id="21" name="object 21"/>
          <p:cNvSpPr txBox="1"/>
          <p:nvPr/>
        </p:nvSpPr>
        <p:spPr>
          <a:xfrm>
            <a:off x="1294983" y="2421054"/>
            <a:ext cx="437515" cy="260985"/>
          </a:xfrm>
          <a:prstGeom prst="rect">
            <a:avLst/>
          </a:prstGeom>
        </p:spPr>
        <p:txBody>
          <a:bodyPr vert="horz" wrap="square" lIns="0" tIns="12065" rIns="0" bIns="0" rtlCol="0">
            <a:spAutoFit/>
          </a:bodyPr>
          <a:lstStyle/>
          <a:p>
            <a:pPr marL="25400">
              <a:lnSpc>
                <a:spcPct val="100000"/>
              </a:lnSpc>
              <a:spcBef>
                <a:spcPts val="95"/>
              </a:spcBef>
            </a:pPr>
            <a:r>
              <a:rPr sz="1550" i="1" spc="15" dirty="0">
                <a:latin typeface="Times New Roman"/>
                <a:cs typeface="Times New Roman"/>
              </a:rPr>
              <a:t>y</a:t>
            </a:r>
            <a:r>
              <a:rPr sz="1550" i="1" spc="-160" dirty="0">
                <a:latin typeface="Times New Roman"/>
                <a:cs typeface="Times New Roman"/>
              </a:rPr>
              <a:t> </a:t>
            </a:r>
            <a:r>
              <a:rPr sz="1550" spc="5" dirty="0">
                <a:latin typeface="Times New Roman"/>
                <a:cs typeface="Times New Roman"/>
              </a:rPr>
              <a:t>/</a:t>
            </a:r>
            <a:r>
              <a:rPr sz="1550" spc="-90" dirty="0">
                <a:latin typeface="Times New Roman"/>
                <a:cs typeface="Times New Roman"/>
              </a:rPr>
              <a:t> </a:t>
            </a:r>
            <a:r>
              <a:rPr sz="1550" i="1" spc="10" dirty="0">
                <a:latin typeface="Times New Roman"/>
                <a:cs typeface="Times New Roman"/>
              </a:rPr>
              <a:t>x</a:t>
            </a:r>
            <a:r>
              <a:rPr sz="1650" spc="22" baseline="-20202" dirty="0">
                <a:latin typeface="Times New Roman"/>
                <a:cs typeface="Times New Roman"/>
              </a:rPr>
              <a:t>0</a:t>
            </a:r>
            <a:endParaRPr sz="1650" baseline="-20202">
              <a:latin typeface="Times New Roman"/>
              <a:cs typeface="Times New Roman"/>
            </a:endParaRPr>
          </a:p>
        </p:txBody>
      </p:sp>
      <p:sp>
        <p:nvSpPr>
          <p:cNvPr id="22" name="object 22"/>
          <p:cNvSpPr txBox="1"/>
          <p:nvPr/>
        </p:nvSpPr>
        <p:spPr>
          <a:xfrm>
            <a:off x="3701504" y="2026273"/>
            <a:ext cx="437515" cy="452120"/>
          </a:xfrm>
          <a:prstGeom prst="rect">
            <a:avLst/>
          </a:prstGeom>
        </p:spPr>
        <p:txBody>
          <a:bodyPr vert="horz" wrap="square" lIns="0" tIns="12700" rIns="0" bIns="0" rtlCol="0">
            <a:spAutoFit/>
          </a:bodyPr>
          <a:lstStyle/>
          <a:p>
            <a:pPr marL="25400">
              <a:lnSpc>
                <a:spcPct val="100000"/>
              </a:lnSpc>
              <a:spcBef>
                <a:spcPts val="100"/>
              </a:spcBef>
            </a:pPr>
            <a:r>
              <a:rPr sz="4200" spc="-1260" baseline="-23809" dirty="0">
                <a:latin typeface="Symbol"/>
                <a:cs typeface="Symbol"/>
              </a:rPr>
              <a:t></a:t>
            </a:r>
            <a:r>
              <a:rPr sz="3975" spc="30" baseline="-22012" dirty="0">
                <a:latin typeface="Times New Roman"/>
                <a:cs typeface="Times New Roman"/>
              </a:rPr>
              <a:t>ˆ</a:t>
            </a:r>
            <a:r>
              <a:rPr sz="3975" spc="-405" baseline="-22012" dirty="0">
                <a:latin typeface="Times New Roman"/>
                <a:cs typeface="Times New Roman"/>
              </a:rPr>
              <a:t> </a:t>
            </a:r>
            <a:r>
              <a:rPr sz="1550" spc="15" dirty="0">
                <a:latin typeface="Times New Roman"/>
                <a:cs typeface="Times New Roman"/>
              </a:rPr>
              <a:t>2</a:t>
            </a:r>
            <a:endParaRPr sz="1550">
              <a:latin typeface="Times New Roman"/>
              <a:cs typeface="Times New Roman"/>
            </a:endParaRPr>
          </a:p>
        </p:txBody>
      </p:sp>
      <p:sp>
        <p:nvSpPr>
          <p:cNvPr id="23" name="object 23"/>
          <p:cNvSpPr txBox="1"/>
          <p:nvPr/>
        </p:nvSpPr>
        <p:spPr>
          <a:xfrm>
            <a:off x="2454075" y="2425406"/>
            <a:ext cx="281305" cy="274320"/>
          </a:xfrm>
          <a:prstGeom prst="rect">
            <a:avLst/>
          </a:prstGeom>
        </p:spPr>
        <p:txBody>
          <a:bodyPr vert="horz" wrap="square" lIns="0" tIns="16510" rIns="0" bIns="0" rtlCol="0">
            <a:spAutoFit/>
          </a:bodyPr>
          <a:lstStyle/>
          <a:p>
            <a:pPr>
              <a:lnSpc>
                <a:spcPct val="100000"/>
              </a:lnSpc>
              <a:spcBef>
                <a:spcPts val="130"/>
              </a:spcBef>
            </a:pPr>
            <a:r>
              <a:rPr sz="1600" u="sng" spc="-10" dirty="0">
                <a:uFill>
                  <a:solidFill>
                    <a:srgbClr val="000000"/>
                  </a:solidFill>
                </a:uFill>
                <a:latin typeface="Symbol"/>
                <a:cs typeface="Symbol"/>
              </a:rPr>
              <a:t></a:t>
            </a:r>
            <a:r>
              <a:rPr sz="1600" spc="20" dirty="0">
                <a:latin typeface="Times New Roman"/>
                <a:cs typeface="Times New Roman"/>
              </a:rPr>
              <a:t> </a:t>
            </a:r>
            <a:r>
              <a:rPr sz="2325" spc="15" baseline="-3584" dirty="0">
                <a:latin typeface="Symbol"/>
                <a:cs typeface="Symbol"/>
              </a:rPr>
              <a:t></a:t>
            </a:r>
            <a:endParaRPr sz="2325" baseline="-3584">
              <a:latin typeface="Symbol"/>
              <a:cs typeface="Symbol"/>
            </a:endParaRPr>
          </a:p>
        </p:txBody>
      </p:sp>
      <p:sp>
        <p:nvSpPr>
          <p:cNvPr id="24" name="object 24"/>
          <p:cNvSpPr txBox="1"/>
          <p:nvPr/>
        </p:nvSpPr>
        <p:spPr>
          <a:xfrm>
            <a:off x="948258" y="1865295"/>
            <a:ext cx="1212850" cy="764540"/>
          </a:xfrm>
          <a:prstGeom prst="rect">
            <a:avLst/>
          </a:prstGeom>
        </p:spPr>
        <p:txBody>
          <a:bodyPr vert="horz" wrap="square" lIns="0" tIns="12065" rIns="0" bIns="0" rtlCol="0">
            <a:spAutoFit/>
          </a:bodyPr>
          <a:lstStyle/>
          <a:p>
            <a:pPr>
              <a:lnSpc>
                <a:spcPts val="2820"/>
              </a:lnSpc>
              <a:spcBef>
                <a:spcPts val="95"/>
              </a:spcBef>
            </a:pPr>
            <a:r>
              <a:rPr sz="2650" spc="25" dirty="0">
                <a:latin typeface="Symbol"/>
                <a:cs typeface="Symbol"/>
              </a:rPr>
              <a:t></a:t>
            </a:r>
            <a:endParaRPr sz="2650">
              <a:latin typeface="Symbol"/>
              <a:cs typeface="Symbol"/>
            </a:endParaRPr>
          </a:p>
          <a:p>
            <a:pPr>
              <a:lnSpc>
                <a:spcPts val="3000"/>
              </a:lnSpc>
              <a:tabLst>
                <a:tab pos="859155" algn="l"/>
              </a:tabLst>
            </a:pPr>
            <a:r>
              <a:rPr sz="3975" spc="157" baseline="1048" dirty="0">
                <a:latin typeface="Symbol"/>
                <a:cs typeface="Symbol"/>
              </a:rPr>
              <a:t></a:t>
            </a:r>
            <a:r>
              <a:rPr sz="2800" spc="-1035" dirty="0">
                <a:latin typeface="Symbol"/>
                <a:cs typeface="Symbol"/>
              </a:rPr>
              <a:t></a:t>
            </a:r>
            <a:r>
              <a:rPr sz="3975" spc="30" baseline="2096" dirty="0">
                <a:latin typeface="Times New Roman"/>
                <a:cs typeface="Times New Roman"/>
              </a:rPr>
              <a:t>ˆ</a:t>
            </a:r>
            <a:r>
              <a:rPr sz="3975" baseline="2096" dirty="0">
                <a:latin typeface="Times New Roman"/>
                <a:cs typeface="Times New Roman"/>
              </a:rPr>
              <a:t>	</a:t>
            </a:r>
            <a:r>
              <a:rPr sz="2650" spc="-925" dirty="0">
                <a:latin typeface="Lucida Sans Unicode"/>
                <a:cs typeface="Lucida Sans Unicode"/>
              </a:rPr>
              <a:t>∓</a:t>
            </a:r>
            <a:r>
              <a:rPr sz="2650" spc="-409" dirty="0">
                <a:latin typeface="Lucida Sans Unicode"/>
                <a:cs typeface="Lucida Sans Unicode"/>
              </a:rPr>
              <a:t> </a:t>
            </a:r>
            <a:r>
              <a:rPr sz="2650" i="1" spc="15" dirty="0">
                <a:latin typeface="Times New Roman"/>
                <a:cs typeface="Times New Roman"/>
              </a:rPr>
              <a:t>t</a:t>
            </a:r>
            <a:endParaRPr sz="2650">
              <a:latin typeface="Times New Roman"/>
              <a:cs typeface="Times New Roman"/>
            </a:endParaRPr>
          </a:p>
        </p:txBody>
      </p:sp>
      <p:grpSp>
        <p:nvGrpSpPr>
          <p:cNvPr id="25" name="object 25"/>
          <p:cNvGrpSpPr/>
          <p:nvPr/>
        </p:nvGrpSpPr>
        <p:grpSpPr>
          <a:xfrm>
            <a:off x="925067" y="3645408"/>
            <a:ext cx="5219700" cy="1233170"/>
            <a:chOff x="925067" y="3645408"/>
            <a:chExt cx="5219700" cy="1233170"/>
          </a:xfrm>
        </p:grpSpPr>
        <p:sp>
          <p:nvSpPr>
            <p:cNvPr id="26" name="object 26"/>
            <p:cNvSpPr/>
            <p:nvPr/>
          </p:nvSpPr>
          <p:spPr>
            <a:xfrm>
              <a:off x="925067" y="3645408"/>
              <a:ext cx="5219700" cy="1233170"/>
            </a:xfrm>
            <a:custGeom>
              <a:avLst/>
              <a:gdLst/>
              <a:ahLst/>
              <a:cxnLst/>
              <a:rect l="l" t="t" r="r" b="b"/>
              <a:pathLst>
                <a:path w="5219700" h="1233170">
                  <a:moveTo>
                    <a:pt x="5219700" y="0"/>
                  </a:moveTo>
                  <a:lnTo>
                    <a:pt x="0" y="0"/>
                  </a:lnTo>
                  <a:lnTo>
                    <a:pt x="0" y="1232915"/>
                  </a:lnTo>
                  <a:lnTo>
                    <a:pt x="5219700" y="1232915"/>
                  </a:lnTo>
                  <a:lnTo>
                    <a:pt x="5219700" y="0"/>
                  </a:lnTo>
                  <a:close/>
                </a:path>
              </a:pathLst>
            </a:custGeom>
            <a:solidFill>
              <a:srgbClr val="CCEBFF"/>
            </a:solidFill>
          </p:spPr>
          <p:txBody>
            <a:bodyPr wrap="square" lIns="0" tIns="0" rIns="0" bIns="0" rtlCol="0"/>
            <a:lstStyle/>
            <a:p>
              <a:endParaRPr/>
            </a:p>
          </p:txBody>
        </p:sp>
        <p:sp>
          <p:nvSpPr>
            <p:cNvPr id="27" name="object 27"/>
            <p:cNvSpPr/>
            <p:nvPr/>
          </p:nvSpPr>
          <p:spPr>
            <a:xfrm>
              <a:off x="3238038" y="3925059"/>
              <a:ext cx="2210435" cy="455295"/>
            </a:xfrm>
            <a:custGeom>
              <a:avLst/>
              <a:gdLst/>
              <a:ahLst/>
              <a:cxnLst/>
              <a:rect l="l" t="t" r="r" b="b"/>
              <a:pathLst>
                <a:path w="2210435" h="455295">
                  <a:moveTo>
                    <a:pt x="756616" y="336832"/>
                  </a:moveTo>
                  <a:lnTo>
                    <a:pt x="967980" y="336832"/>
                  </a:lnTo>
                </a:path>
                <a:path w="2210435" h="455295">
                  <a:moveTo>
                    <a:pt x="2060971" y="0"/>
                  </a:moveTo>
                  <a:lnTo>
                    <a:pt x="2210170" y="0"/>
                  </a:lnTo>
                </a:path>
                <a:path w="2210435" h="455295">
                  <a:moveTo>
                    <a:pt x="0" y="454740"/>
                  </a:moveTo>
                  <a:lnTo>
                    <a:pt x="43487" y="429802"/>
                  </a:lnTo>
                </a:path>
              </a:pathLst>
            </a:custGeom>
            <a:ln w="14319">
              <a:solidFill>
                <a:srgbClr val="000000"/>
              </a:solidFill>
            </a:ln>
          </p:spPr>
          <p:txBody>
            <a:bodyPr wrap="square" lIns="0" tIns="0" rIns="0" bIns="0" rtlCol="0"/>
            <a:lstStyle/>
            <a:p>
              <a:endParaRPr/>
            </a:p>
          </p:txBody>
        </p:sp>
        <p:sp>
          <p:nvSpPr>
            <p:cNvPr id="28" name="object 28"/>
            <p:cNvSpPr/>
            <p:nvPr/>
          </p:nvSpPr>
          <p:spPr>
            <a:xfrm>
              <a:off x="3281525" y="4362274"/>
              <a:ext cx="62865" cy="372745"/>
            </a:xfrm>
            <a:custGeom>
              <a:avLst/>
              <a:gdLst/>
              <a:ahLst/>
              <a:cxnLst/>
              <a:rect l="l" t="t" r="r" b="b"/>
              <a:pathLst>
                <a:path w="62864" h="372745">
                  <a:moveTo>
                    <a:pt x="0" y="0"/>
                  </a:moveTo>
                  <a:lnTo>
                    <a:pt x="62844" y="372554"/>
                  </a:lnTo>
                </a:path>
              </a:pathLst>
            </a:custGeom>
            <a:ln w="28288">
              <a:solidFill>
                <a:srgbClr val="000000"/>
              </a:solidFill>
            </a:ln>
          </p:spPr>
          <p:txBody>
            <a:bodyPr wrap="square" lIns="0" tIns="0" rIns="0" bIns="0" rtlCol="0"/>
            <a:lstStyle/>
            <a:p>
              <a:endParaRPr/>
            </a:p>
          </p:txBody>
        </p:sp>
        <p:sp>
          <p:nvSpPr>
            <p:cNvPr id="29" name="object 29"/>
            <p:cNvSpPr/>
            <p:nvPr/>
          </p:nvSpPr>
          <p:spPr>
            <a:xfrm>
              <a:off x="3351264" y="3739779"/>
              <a:ext cx="2569845" cy="995044"/>
            </a:xfrm>
            <a:custGeom>
              <a:avLst/>
              <a:gdLst/>
              <a:ahLst/>
              <a:cxnLst/>
              <a:rect l="l" t="t" r="r" b="b"/>
              <a:pathLst>
                <a:path w="2569845" h="995045">
                  <a:moveTo>
                    <a:pt x="0" y="995049"/>
                  </a:moveTo>
                  <a:lnTo>
                    <a:pt x="83556" y="0"/>
                  </a:lnTo>
                </a:path>
                <a:path w="2569845" h="995045">
                  <a:moveTo>
                    <a:pt x="83556" y="0"/>
                  </a:moveTo>
                  <a:lnTo>
                    <a:pt x="2569687" y="0"/>
                  </a:lnTo>
                </a:path>
              </a:pathLst>
            </a:custGeom>
            <a:ln w="14319">
              <a:solidFill>
                <a:srgbClr val="000000"/>
              </a:solidFill>
            </a:ln>
          </p:spPr>
          <p:txBody>
            <a:bodyPr wrap="square" lIns="0" tIns="0" rIns="0" bIns="0" rtlCol="0"/>
            <a:lstStyle/>
            <a:p>
              <a:endParaRPr/>
            </a:p>
          </p:txBody>
        </p:sp>
      </p:grpSp>
      <p:sp>
        <p:nvSpPr>
          <p:cNvPr id="30" name="object 30"/>
          <p:cNvSpPr txBox="1"/>
          <p:nvPr/>
        </p:nvSpPr>
        <p:spPr>
          <a:xfrm>
            <a:off x="5942427" y="3988686"/>
            <a:ext cx="145415" cy="428625"/>
          </a:xfrm>
          <a:prstGeom prst="rect">
            <a:avLst/>
          </a:prstGeom>
        </p:spPr>
        <p:txBody>
          <a:bodyPr vert="horz" wrap="square" lIns="0" tIns="12065" rIns="0" bIns="0" rtlCol="0">
            <a:spAutoFit/>
          </a:bodyPr>
          <a:lstStyle/>
          <a:p>
            <a:pPr>
              <a:lnSpc>
                <a:spcPct val="100000"/>
              </a:lnSpc>
              <a:spcBef>
                <a:spcPts val="95"/>
              </a:spcBef>
            </a:pPr>
            <a:r>
              <a:rPr sz="2650" spc="20" dirty="0">
                <a:latin typeface="Symbol"/>
                <a:cs typeface="Symbol"/>
              </a:rPr>
              <a:t></a:t>
            </a:r>
            <a:endParaRPr sz="2650">
              <a:latin typeface="Symbol"/>
              <a:cs typeface="Symbol"/>
            </a:endParaRPr>
          </a:p>
        </p:txBody>
      </p:sp>
      <p:sp>
        <p:nvSpPr>
          <p:cNvPr id="31" name="object 31"/>
          <p:cNvSpPr txBox="1"/>
          <p:nvPr/>
        </p:nvSpPr>
        <p:spPr>
          <a:xfrm>
            <a:off x="5764971" y="4087029"/>
            <a:ext cx="145415" cy="428625"/>
          </a:xfrm>
          <a:prstGeom prst="rect">
            <a:avLst/>
          </a:prstGeom>
        </p:spPr>
        <p:txBody>
          <a:bodyPr vert="horz" wrap="square" lIns="0" tIns="12065" rIns="0" bIns="0" rtlCol="0">
            <a:spAutoFit/>
          </a:bodyPr>
          <a:lstStyle/>
          <a:p>
            <a:pPr>
              <a:lnSpc>
                <a:spcPct val="100000"/>
              </a:lnSpc>
              <a:spcBef>
                <a:spcPts val="95"/>
              </a:spcBef>
            </a:pPr>
            <a:r>
              <a:rPr sz="2650" spc="20" dirty="0">
                <a:latin typeface="Symbol"/>
                <a:cs typeface="Symbol"/>
              </a:rPr>
              <a:t></a:t>
            </a:r>
            <a:endParaRPr sz="2650">
              <a:latin typeface="Symbol"/>
              <a:cs typeface="Symbol"/>
            </a:endParaRPr>
          </a:p>
        </p:txBody>
      </p:sp>
      <p:sp>
        <p:nvSpPr>
          <p:cNvPr id="32" name="object 32"/>
          <p:cNvSpPr txBox="1"/>
          <p:nvPr/>
        </p:nvSpPr>
        <p:spPr>
          <a:xfrm>
            <a:off x="5739571" y="4311371"/>
            <a:ext cx="373380" cy="428625"/>
          </a:xfrm>
          <a:prstGeom prst="rect">
            <a:avLst/>
          </a:prstGeom>
        </p:spPr>
        <p:txBody>
          <a:bodyPr vert="horz" wrap="square" lIns="0" tIns="12065" rIns="0" bIns="0" rtlCol="0">
            <a:spAutoFit/>
          </a:bodyPr>
          <a:lstStyle/>
          <a:p>
            <a:pPr marL="25400">
              <a:lnSpc>
                <a:spcPct val="100000"/>
              </a:lnSpc>
              <a:spcBef>
                <a:spcPts val="95"/>
              </a:spcBef>
            </a:pPr>
            <a:r>
              <a:rPr sz="3975" spc="30" baseline="-6289" dirty="0">
                <a:latin typeface="Symbol"/>
                <a:cs typeface="Symbol"/>
              </a:rPr>
              <a:t></a:t>
            </a:r>
            <a:r>
              <a:rPr sz="3975" spc="-465" baseline="-6289" dirty="0">
                <a:latin typeface="Times New Roman"/>
                <a:cs typeface="Times New Roman"/>
              </a:rPr>
              <a:t> </a:t>
            </a:r>
            <a:r>
              <a:rPr sz="2650" spc="-1025" dirty="0">
                <a:latin typeface="Symbol"/>
                <a:cs typeface="Symbol"/>
              </a:rPr>
              <a:t></a:t>
            </a:r>
            <a:r>
              <a:rPr sz="3975" spc="30" baseline="-22012" dirty="0">
                <a:latin typeface="Symbol"/>
                <a:cs typeface="Symbol"/>
              </a:rPr>
              <a:t></a:t>
            </a:r>
            <a:endParaRPr sz="3975" baseline="-22012">
              <a:latin typeface="Symbol"/>
              <a:cs typeface="Symbol"/>
            </a:endParaRPr>
          </a:p>
        </p:txBody>
      </p:sp>
      <p:sp>
        <p:nvSpPr>
          <p:cNvPr id="33" name="object 33"/>
          <p:cNvSpPr txBox="1"/>
          <p:nvPr/>
        </p:nvSpPr>
        <p:spPr>
          <a:xfrm>
            <a:off x="3851107" y="4087029"/>
            <a:ext cx="145415" cy="428625"/>
          </a:xfrm>
          <a:prstGeom prst="rect">
            <a:avLst/>
          </a:prstGeom>
        </p:spPr>
        <p:txBody>
          <a:bodyPr vert="horz" wrap="square" lIns="0" tIns="12065" rIns="0" bIns="0" rtlCol="0">
            <a:spAutoFit/>
          </a:bodyPr>
          <a:lstStyle/>
          <a:p>
            <a:pPr>
              <a:lnSpc>
                <a:spcPct val="100000"/>
              </a:lnSpc>
              <a:spcBef>
                <a:spcPts val="95"/>
              </a:spcBef>
            </a:pPr>
            <a:r>
              <a:rPr sz="2650" spc="20" dirty="0">
                <a:latin typeface="Symbol"/>
                <a:cs typeface="Symbol"/>
              </a:rPr>
              <a:t></a:t>
            </a:r>
            <a:endParaRPr sz="2650">
              <a:latin typeface="Symbol"/>
              <a:cs typeface="Symbol"/>
            </a:endParaRPr>
          </a:p>
        </p:txBody>
      </p:sp>
      <p:sp>
        <p:nvSpPr>
          <p:cNvPr id="34" name="object 34"/>
          <p:cNvSpPr txBox="1"/>
          <p:nvPr/>
        </p:nvSpPr>
        <p:spPr>
          <a:xfrm>
            <a:off x="3076491" y="3997421"/>
            <a:ext cx="99060" cy="428625"/>
          </a:xfrm>
          <a:prstGeom prst="rect">
            <a:avLst/>
          </a:prstGeom>
        </p:spPr>
        <p:txBody>
          <a:bodyPr vert="horz" wrap="square" lIns="0" tIns="12065" rIns="0" bIns="0" rtlCol="0">
            <a:spAutoFit/>
          </a:bodyPr>
          <a:lstStyle/>
          <a:p>
            <a:pPr>
              <a:lnSpc>
                <a:spcPct val="100000"/>
              </a:lnSpc>
              <a:spcBef>
                <a:spcPts val="95"/>
              </a:spcBef>
            </a:pPr>
            <a:r>
              <a:rPr sz="2650" spc="15" dirty="0">
                <a:latin typeface="Symbol"/>
                <a:cs typeface="Symbol"/>
              </a:rPr>
              <a:t></a:t>
            </a:r>
            <a:endParaRPr sz="2650">
              <a:latin typeface="Symbol"/>
              <a:cs typeface="Symbol"/>
            </a:endParaRPr>
          </a:p>
        </p:txBody>
      </p:sp>
      <p:sp>
        <p:nvSpPr>
          <p:cNvPr id="35" name="object 35"/>
          <p:cNvSpPr txBox="1"/>
          <p:nvPr/>
        </p:nvSpPr>
        <p:spPr>
          <a:xfrm>
            <a:off x="2345984" y="4377313"/>
            <a:ext cx="90170" cy="260985"/>
          </a:xfrm>
          <a:prstGeom prst="rect">
            <a:avLst/>
          </a:prstGeom>
        </p:spPr>
        <p:txBody>
          <a:bodyPr vert="horz" wrap="square" lIns="0" tIns="11430" rIns="0" bIns="0" rtlCol="0">
            <a:spAutoFit/>
          </a:bodyPr>
          <a:lstStyle/>
          <a:p>
            <a:pPr>
              <a:lnSpc>
                <a:spcPct val="100000"/>
              </a:lnSpc>
              <a:spcBef>
                <a:spcPts val="90"/>
              </a:spcBef>
            </a:pPr>
            <a:r>
              <a:rPr sz="1550" spc="10" dirty="0">
                <a:latin typeface="Symbol"/>
                <a:cs typeface="Symbol"/>
              </a:rPr>
              <a:t></a:t>
            </a:r>
            <a:endParaRPr sz="1550">
              <a:latin typeface="Symbol"/>
              <a:cs typeface="Symbol"/>
            </a:endParaRPr>
          </a:p>
        </p:txBody>
      </p:sp>
      <p:sp>
        <p:nvSpPr>
          <p:cNvPr id="36" name="object 36"/>
          <p:cNvSpPr txBox="1"/>
          <p:nvPr/>
        </p:nvSpPr>
        <p:spPr>
          <a:xfrm>
            <a:off x="1853008" y="4377313"/>
            <a:ext cx="90170" cy="260985"/>
          </a:xfrm>
          <a:prstGeom prst="rect">
            <a:avLst/>
          </a:prstGeom>
        </p:spPr>
        <p:txBody>
          <a:bodyPr vert="horz" wrap="square" lIns="0" tIns="11430" rIns="0" bIns="0" rtlCol="0">
            <a:spAutoFit/>
          </a:bodyPr>
          <a:lstStyle/>
          <a:p>
            <a:pPr>
              <a:lnSpc>
                <a:spcPct val="100000"/>
              </a:lnSpc>
              <a:spcBef>
                <a:spcPts val="90"/>
              </a:spcBef>
            </a:pPr>
            <a:r>
              <a:rPr sz="1550" spc="10" dirty="0">
                <a:latin typeface="Symbol"/>
                <a:cs typeface="Symbol"/>
              </a:rPr>
              <a:t></a:t>
            </a:r>
            <a:endParaRPr sz="1550">
              <a:latin typeface="Symbol"/>
              <a:cs typeface="Symbol"/>
            </a:endParaRPr>
          </a:p>
        </p:txBody>
      </p:sp>
      <p:sp>
        <p:nvSpPr>
          <p:cNvPr id="37" name="object 37"/>
          <p:cNvSpPr txBox="1"/>
          <p:nvPr/>
        </p:nvSpPr>
        <p:spPr>
          <a:xfrm>
            <a:off x="1853008" y="4534961"/>
            <a:ext cx="582930" cy="260985"/>
          </a:xfrm>
          <a:prstGeom prst="rect">
            <a:avLst/>
          </a:prstGeom>
        </p:spPr>
        <p:txBody>
          <a:bodyPr vert="horz" wrap="square" lIns="0" tIns="11430" rIns="0" bIns="0" rtlCol="0">
            <a:spAutoFit/>
          </a:bodyPr>
          <a:lstStyle/>
          <a:p>
            <a:pPr>
              <a:lnSpc>
                <a:spcPct val="100000"/>
              </a:lnSpc>
              <a:spcBef>
                <a:spcPts val="90"/>
              </a:spcBef>
              <a:tabLst>
                <a:tab pos="492759" algn="l"/>
              </a:tabLst>
            </a:pPr>
            <a:r>
              <a:rPr sz="1550" spc="10" dirty="0">
                <a:latin typeface="Symbol"/>
                <a:cs typeface="Symbol"/>
              </a:rPr>
              <a:t></a:t>
            </a:r>
            <a:r>
              <a:rPr sz="1550" spc="10" dirty="0">
                <a:latin typeface="Times New Roman"/>
                <a:cs typeface="Times New Roman"/>
              </a:rPr>
              <a:t>	</a:t>
            </a:r>
            <a:r>
              <a:rPr sz="1550" spc="10" dirty="0">
                <a:latin typeface="Symbol"/>
                <a:cs typeface="Symbol"/>
              </a:rPr>
              <a:t></a:t>
            </a:r>
            <a:endParaRPr sz="1550">
              <a:latin typeface="Symbol"/>
              <a:cs typeface="Symbol"/>
            </a:endParaRPr>
          </a:p>
        </p:txBody>
      </p:sp>
      <p:sp>
        <p:nvSpPr>
          <p:cNvPr id="38" name="object 38"/>
          <p:cNvSpPr txBox="1"/>
          <p:nvPr/>
        </p:nvSpPr>
        <p:spPr>
          <a:xfrm>
            <a:off x="1853008" y="4252021"/>
            <a:ext cx="90170" cy="260985"/>
          </a:xfrm>
          <a:prstGeom prst="rect">
            <a:avLst/>
          </a:prstGeom>
        </p:spPr>
        <p:txBody>
          <a:bodyPr vert="horz" wrap="square" lIns="0" tIns="11430" rIns="0" bIns="0" rtlCol="0">
            <a:spAutoFit/>
          </a:bodyPr>
          <a:lstStyle/>
          <a:p>
            <a:pPr>
              <a:lnSpc>
                <a:spcPct val="100000"/>
              </a:lnSpc>
              <a:spcBef>
                <a:spcPts val="90"/>
              </a:spcBef>
            </a:pPr>
            <a:r>
              <a:rPr sz="1550" spc="10" dirty="0">
                <a:latin typeface="Symbol"/>
                <a:cs typeface="Symbol"/>
              </a:rPr>
              <a:t></a:t>
            </a:r>
            <a:endParaRPr sz="1550">
              <a:latin typeface="Symbol"/>
              <a:cs typeface="Symbol"/>
            </a:endParaRPr>
          </a:p>
        </p:txBody>
      </p:sp>
      <p:sp>
        <p:nvSpPr>
          <p:cNvPr id="39" name="object 39"/>
          <p:cNvSpPr txBox="1"/>
          <p:nvPr/>
        </p:nvSpPr>
        <p:spPr>
          <a:xfrm>
            <a:off x="2188563" y="4512729"/>
            <a:ext cx="113664" cy="260985"/>
          </a:xfrm>
          <a:prstGeom prst="rect">
            <a:avLst/>
          </a:prstGeom>
        </p:spPr>
        <p:txBody>
          <a:bodyPr vert="horz" wrap="square" lIns="0" tIns="11430" rIns="0" bIns="0" rtlCol="0">
            <a:spAutoFit/>
          </a:bodyPr>
          <a:lstStyle/>
          <a:p>
            <a:pPr>
              <a:lnSpc>
                <a:spcPct val="100000"/>
              </a:lnSpc>
              <a:spcBef>
                <a:spcPts val="90"/>
              </a:spcBef>
            </a:pPr>
            <a:r>
              <a:rPr sz="1550" spc="15" dirty="0">
                <a:latin typeface="Times New Roman"/>
                <a:cs typeface="Times New Roman"/>
              </a:rPr>
              <a:t>2</a:t>
            </a:r>
            <a:endParaRPr sz="1550">
              <a:latin typeface="Times New Roman"/>
              <a:cs typeface="Times New Roman"/>
            </a:endParaRPr>
          </a:p>
        </p:txBody>
      </p:sp>
      <p:sp>
        <p:nvSpPr>
          <p:cNvPr id="40" name="object 40"/>
          <p:cNvSpPr txBox="1"/>
          <p:nvPr/>
        </p:nvSpPr>
        <p:spPr>
          <a:xfrm>
            <a:off x="1942075" y="4359816"/>
            <a:ext cx="1049020" cy="260985"/>
          </a:xfrm>
          <a:prstGeom prst="rect">
            <a:avLst/>
          </a:prstGeom>
        </p:spPr>
        <p:txBody>
          <a:bodyPr vert="horz" wrap="square" lIns="0" tIns="11430" rIns="0" bIns="0" rtlCol="0">
            <a:spAutoFit/>
          </a:bodyPr>
          <a:lstStyle/>
          <a:p>
            <a:pPr>
              <a:lnSpc>
                <a:spcPct val="100000"/>
              </a:lnSpc>
              <a:spcBef>
                <a:spcPts val="90"/>
              </a:spcBef>
              <a:tabLst>
                <a:tab pos="486409" algn="l"/>
              </a:tabLst>
            </a:pPr>
            <a:r>
              <a:rPr sz="1550" spc="-50" dirty="0">
                <a:latin typeface="Times New Roman"/>
                <a:cs typeface="Times New Roman"/>
              </a:rPr>
              <a:t>1</a:t>
            </a:r>
            <a:r>
              <a:rPr sz="1550" spc="15" dirty="0">
                <a:latin typeface="Symbol"/>
                <a:cs typeface="Symbol"/>
              </a:rPr>
              <a:t></a:t>
            </a:r>
            <a:r>
              <a:rPr sz="1550" dirty="0">
                <a:latin typeface="Times New Roman"/>
                <a:cs typeface="Times New Roman"/>
              </a:rPr>
              <a:t>	</a:t>
            </a:r>
            <a:r>
              <a:rPr sz="1550" spc="20" dirty="0">
                <a:latin typeface="Times New Roman"/>
                <a:cs typeface="Times New Roman"/>
              </a:rPr>
              <a:t>;</a:t>
            </a:r>
            <a:r>
              <a:rPr sz="1550" spc="135" dirty="0">
                <a:latin typeface="Times New Roman"/>
                <a:cs typeface="Times New Roman"/>
              </a:rPr>
              <a:t>(</a:t>
            </a:r>
            <a:r>
              <a:rPr sz="1550" i="1" spc="95" dirty="0">
                <a:latin typeface="Times New Roman"/>
                <a:cs typeface="Times New Roman"/>
              </a:rPr>
              <a:t>n</a:t>
            </a:r>
            <a:r>
              <a:rPr sz="1550" spc="95" dirty="0">
                <a:latin typeface="Symbol"/>
                <a:cs typeface="Symbol"/>
              </a:rPr>
              <a:t></a:t>
            </a:r>
            <a:r>
              <a:rPr sz="1550" spc="85" dirty="0">
                <a:latin typeface="Times New Roman"/>
                <a:cs typeface="Times New Roman"/>
              </a:rPr>
              <a:t>2</a:t>
            </a:r>
            <a:r>
              <a:rPr sz="1550" spc="10" dirty="0">
                <a:latin typeface="Times New Roman"/>
                <a:cs typeface="Times New Roman"/>
              </a:rPr>
              <a:t>)</a:t>
            </a:r>
            <a:endParaRPr sz="1550">
              <a:latin typeface="Times New Roman"/>
              <a:cs typeface="Times New Roman"/>
            </a:endParaRPr>
          </a:p>
        </p:txBody>
      </p:sp>
      <p:sp>
        <p:nvSpPr>
          <p:cNvPr id="41" name="object 41"/>
          <p:cNvSpPr txBox="1"/>
          <p:nvPr/>
        </p:nvSpPr>
        <p:spPr>
          <a:xfrm>
            <a:off x="4522531" y="3784558"/>
            <a:ext cx="1590675" cy="428625"/>
          </a:xfrm>
          <a:prstGeom prst="rect">
            <a:avLst/>
          </a:prstGeom>
        </p:spPr>
        <p:txBody>
          <a:bodyPr vert="horz" wrap="square" lIns="0" tIns="12065" rIns="0" bIns="0" rtlCol="0">
            <a:spAutoFit/>
          </a:bodyPr>
          <a:lstStyle/>
          <a:p>
            <a:pPr marL="25400">
              <a:lnSpc>
                <a:spcPct val="100000"/>
              </a:lnSpc>
              <a:spcBef>
                <a:spcPts val="95"/>
              </a:spcBef>
              <a:tabLst>
                <a:tab pos="504190" algn="l"/>
              </a:tabLst>
            </a:pPr>
            <a:r>
              <a:rPr sz="2650" spc="204" dirty="0">
                <a:latin typeface="Times New Roman"/>
                <a:cs typeface="Times New Roman"/>
              </a:rPr>
              <a:t>(</a:t>
            </a:r>
            <a:r>
              <a:rPr sz="2650" i="1" spc="25" dirty="0">
                <a:latin typeface="Times New Roman"/>
                <a:cs typeface="Times New Roman"/>
              </a:rPr>
              <a:t>x</a:t>
            </a:r>
            <a:r>
              <a:rPr sz="2650" i="1" dirty="0">
                <a:latin typeface="Times New Roman"/>
                <a:cs typeface="Times New Roman"/>
              </a:rPr>
              <a:t>	</a:t>
            </a:r>
            <a:r>
              <a:rPr sz="2650" spc="30" dirty="0">
                <a:latin typeface="Symbol"/>
                <a:cs typeface="Symbol"/>
              </a:rPr>
              <a:t></a:t>
            </a:r>
            <a:r>
              <a:rPr sz="2650" spc="-105" dirty="0">
                <a:latin typeface="Times New Roman"/>
                <a:cs typeface="Times New Roman"/>
              </a:rPr>
              <a:t> </a:t>
            </a:r>
            <a:r>
              <a:rPr sz="2650" i="1" spc="210" dirty="0">
                <a:latin typeface="Times New Roman"/>
                <a:cs typeface="Times New Roman"/>
              </a:rPr>
              <a:t>x</a:t>
            </a:r>
            <a:r>
              <a:rPr sz="2650" spc="135" dirty="0">
                <a:latin typeface="Times New Roman"/>
                <a:cs typeface="Times New Roman"/>
              </a:rPr>
              <a:t>)</a:t>
            </a:r>
            <a:r>
              <a:rPr sz="2325" spc="22" baseline="43010" dirty="0">
                <a:latin typeface="Times New Roman"/>
                <a:cs typeface="Times New Roman"/>
              </a:rPr>
              <a:t>2</a:t>
            </a:r>
            <a:r>
              <a:rPr sz="2325" spc="247" baseline="43010" dirty="0">
                <a:latin typeface="Times New Roman"/>
                <a:cs typeface="Times New Roman"/>
              </a:rPr>
              <a:t> </a:t>
            </a:r>
            <a:r>
              <a:rPr sz="3975" spc="30" baseline="3144" dirty="0">
                <a:latin typeface="Symbol"/>
                <a:cs typeface="Symbol"/>
              </a:rPr>
              <a:t></a:t>
            </a:r>
            <a:r>
              <a:rPr sz="3975" spc="-465" baseline="3144" dirty="0">
                <a:latin typeface="Times New Roman"/>
                <a:cs typeface="Times New Roman"/>
              </a:rPr>
              <a:t> </a:t>
            </a:r>
            <a:r>
              <a:rPr sz="3975" spc="30" baseline="19916" dirty="0">
                <a:latin typeface="Symbol"/>
                <a:cs typeface="Symbol"/>
              </a:rPr>
              <a:t></a:t>
            </a:r>
            <a:endParaRPr sz="3975" baseline="19916">
              <a:latin typeface="Symbol"/>
              <a:cs typeface="Symbol"/>
            </a:endParaRPr>
          </a:p>
        </p:txBody>
      </p:sp>
      <p:sp>
        <p:nvSpPr>
          <p:cNvPr id="42" name="object 42"/>
          <p:cNvSpPr txBox="1"/>
          <p:nvPr/>
        </p:nvSpPr>
        <p:spPr>
          <a:xfrm>
            <a:off x="3813007" y="3868766"/>
            <a:ext cx="1981835" cy="820419"/>
          </a:xfrm>
          <a:prstGeom prst="rect">
            <a:avLst/>
          </a:prstGeom>
        </p:spPr>
        <p:txBody>
          <a:bodyPr vert="horz" wrap="square" lIns="0" tIns="12065" rIns="0" bIns="0" rtlCol="0">
            <a:spAutoFit/>
          </a:bodyPr>
          <a:lstStyle/>
          <a:p>
            <a:pPr marL="38100">
              <a:lnSpc>
                <a:spcPts val="3130"/>
              </a:lnSpc>
              <a:spcBef>
                <a:spcPts val="95"/>
              </a:spcBef>
              <a:tabLst>
                <a:tab pos="1022985" algn="l"/>
                <a:tab pos="1930400" algn="l"/>
              </a:tabLst>
            </a:pPr>
            <a:r>
              <a:rPr sz="3975" spc="30" baseline="16771" dirty="0">
                <a:latin typeface="Symbol"/>
                <a:cs typeface="Symbol"/>
              </a:rPr>
              <a:t></a:t>
            </a:r>
            <a:r>
              <a:rPr sz="3975" spc="-615" baseline="16771" dirty="0">
                <a:latin typeface="Times New Roman"/>
                <a:cs typeface="Times New Roman"/>
              </a:rPr>
              <a:t> </a:t>
            </a:r>
            <a:r>
              <a:rPr sz="3975" spc="44" baseline="13626" dirty="0">
                <a:latin typeface="Times New Roman"/>
                <a:cs typeface="Times New Roman"/>
              </a:rPr>
              <a:t>1</a:t>
            </a:r>
            <a:r>
              <a:rPr sz="3975" spc="30" baseline="13626" dirty="0">
                <a:latin typeface="Times New Roman"/>
                <a:cs typeface="Times New Roman"/>
              </a:rPr>
              <a:t> </a:t>
            </a:r>
            <a:r>
              <a:rPr sz="3975" spc="44" baseline="-20964" dirty="0">
                <a:latin typeface="Symbol"/>
                <a:cs typeface="Symbol"/>
              </a:rPr>
              <a:t></a:t>
            </a:r>
            <a:r>
              <a:rPr sz="2650" u="heavy" spc="30" dirty="0">
                <a:uFill>
                  <a:solidFill>
                    <a:srgbClr val="000000"/>
                  </a:solidFill>
                </a:uFill>
                <a:latin typeface="Times New Roman"/>
                <a:cs typeface="Times New Roman"/>
              </a:rPr>
              <a:t>	</a:t>
            </a:r>
            <a:r>
              <a:rPr sz="1550" u="heavy" spc="15" dirty="0">
                <a:uFill>
                  <a:solidFill>
                    <a:srgbClr val="000000"/>
                  </a:solidFill>
                </a:uFill>
                <a:latin typeface="Times New Roman"/>
                <a:cs typeface="Times New Roman"/>
              </a:rPr>
              <a:t>0	</a:t>
            </a:r>
            <a:endParaRPr sz="1550">
              <a:latin typeface="Times New Roman"/>
              <a:cs typeface="Times New Roman"/>
            </a:endParaRPr>
          </a:p>
          <a:p>
            <a:pPr marL="38100">
              <a:lnSpc>
                <a:spcPts val="3130"/>
              </a:lnSpc>
              <a:tabLst>
                <a:tab pos="1024890" algn="l"/>
              </a:tabLst>
            </a:pPr>
            <a:r>
              <a:rPr sz="3975" spc="30" baseline="-14675" dirty="0">
                <a:latin typeface="Symbol"/>
                <a:cs typeface="Symbol"/>
              </a:rPr>
              <a:t></a:t>
            </a:r>
            <a:r>
              <a:rPr sz="3975" spc="-585" baseline="-14675" dirty="0">
                <a:latin typeface="Times New Roman"/>
                <a:cs typeface="Times New Roman"/>
              </a:rPr>
              <a:t> </a:t>
            </a:r>
            <a:r>
              <a:rPr sz="2650" i="1" spc="30" dirty="0">
                <a:latin typeface="Times New Roman"/>
                <a:cs typeface="Times New Roman"/>
              </a:rPr>
              <a:t>n	</a:t>
            </a:r>
            <a:r>
              <a:rPr sz="2650" i="1" spc="75" dirty="0">
                <a:latin typeface="Times New Roman"/>
                <a:cs typeface="Times New Roman"/>
              </a:rPr>
              <a:t>SC</a:t>
            </a:r>
            <a:r>
              <a:rPr sz="2325" i="1" spc="112" baseline="-23297" dirty="0">
                <a:latin typeface="Times New Roman"/>
                <a:cs typeface="Times New Roman"/>
              </a:rPr>
              <a:t>X</a:t>
            </a:r>
            <a:endParaRPr sz="2325" baseline="-23297">
              <a:latin typeface="Times New Roman"/>
              <a:cs typeface="Times New Roman"/>
            </a:endParaRPr>
          </a:p>
        </p:txBody>
      </p:sp>
      <p:sp>
        <p:nvSpPr>
          <p:cNvPr id="43" name="object 43"/>
          <p:cNvSpPr txBox="1"/>
          <p:nvPr/>
        </p:nvSpPr>
        <p:spPr>
          <a:xfrm>
            <a:off x="3403882" y="3827446"/>
            <a:ext cx="438150" cy="451484"/>
          </a:xfrm>
          <a:prstGeom prst="rect">
            <a:avLst/>
          </a:prstGeom>
        </p:spPr>
        <p:txBody>
          <a:bodyPr vert="horz" wrap="square" lIns="0" tIns="12065" rIns="0" bIns="0" rtlCol="0">
            <a:spAutoFit/>
          </a:bodyPr>
          <a:lstStyle/>
          <a:p>
            <a:pPr marL="25400">
              <a:lnSpc>
                <a:spcPct val="100000"/>
              </a:lnSpc>
              <a:spcBef>
                <a:spcPts val="95"/>
              </a:spcBef>
            </a:pPr>
            <a:r>
              <a:rPr sz="4200" spc="-1260" baseline="-23809" dirty="0">
                <a:latin typeface="Symbol"/>
                <a:cs typeface="Symbol"/>
              </a:rPr>
              <a:t></a:t>
            </a:r>
            <a:r>
              <a:rPr sz="3975" spc="30" baseline="-22012" dirty="0">
                <a:latin typeface="Times New Roman"/>
                <a:cs typeface="Times New Roman"/>
              </a:rPr>
              <a:t>ˆ</a:t>
            </a:r>
            <a:r>
              <a:rPr sz="3975" spc="-397" baseline="-22012" dirty="0">
                <a:latin typeface="Times New Roman"/>
                <a:cs typeface="Times New Roman"/>
              </a:rPr>
              <a:t> </a:t>
            </a:r>
            <a:r>
              <a:rPr sz="1550" spc="15" dirty="0">
                <a:latin typeface="Times New Roman"/>
                <a:cs typeface="Times New Roman"/>
              </a:rPr>
              <a:t>2</a:t>
            </a:r>
            <a:endParaRPr sz="1550">
              <a:latin typeface="Times New Roman"/>
              <a:cs typeface="Times New Roman"/>
            </a:endParaRPr>
          </a:p>
        </p:txBody>
      </p:sp>
      <p:sp>
        <p:nvSpPr>
          <p:cNvPr id="44" name="object 44"/>
          <p:cNvSpPr txBox="1"/>
          <p:nvPr/>
        </p:nvSpPr>
        <p:spPr>
          <a:xfrm>
            <a:off x="2155417" y="4226068"/>
            <a:ext cx="280670" cy="274320"/>
          </a:xfrm>
          <a:prstGeom prst="rect">
            <a:avLst/>
          </a:prstGeom>
        </p:spPr>
        <p:txBody>
          <a:bodyPr vert="horz" wrap="square" lIns="0" tIns="16510" rIns="0" bIns="0" rtlCol="0">
            <a:spAutoFit/>
          </a:bodyPr>
          <a:lstStyle/>
          <a:p>
            <a:pPr>
              <a:lnSpc>
                <a:spcPct val="100000"/>
              </a:lnSpc>
              <a:spcBef>
                <a:spcPts val="130"/>
              </a:spcBef>
            </a:pPr>
            <a:r>
              <a:rPr sz="1600" u="sng" spc="-15" dirty="0">
                <a:uFill>
                  <a:solidFill>
                    <a:srgbClr val="000000"/>
                  </a:solidFill>
                </a:uFill>
                <a:latin typeface="Symbol"/>
                <a:cs typeface="Symbol"/>
              </a:rPr>
              <a:t></a:t>
            </a:r>
            <a:r>
              <a:rPr sz="1600" spc="20" dirty="0">
                <a:latin typeface="Times New Roman"/>
                <a:cs typeface="Times New Roman"/>
              </a:rPr>
              <a:t> </a:t>
            </a:r>
            <a:r>
              <a:rPr sz="2325" spc="15" baseline="-3584" dirty="0">
                <a:latin typeface="Symbol"/>
                <a:cs typeface="Symbol"/>
              </a:rPr>
              <a:t></a:t>
            </a:r>
            <a:endParaRPr sz="2325" baseline="-3584">
              <a:latin typeface="Symbol"/>
              <a:cs typeface="Symbol"/>
            </a:endParaRPr>
          </a:p>
        </p:txBody>
      </p:sp>
      <p:sp>
        <p:nvSpPr>
          <p:cNvPr id="45" name="object 45"/>
          <p:cNvSpPr txBox="1"/>
          <p:nvPr/>
        </p:nvSpPr>
        <p:spPr>
          <a:xfrm>
            <a:off x="981684" y="3666650"/>
            <a:ext cx="880110" cy="759460"/>
          </a:xfrm>
          <a:prstGeom prst="rect">
            <a:avLst/>
          </a:prstGeom>
        </p:spPr>
        <p:txBody>
          <a:bodyPr vert="horz" wrap="square" lIns="0" tIns="12065" rIns="0" bIns="0" rtlCol="0">
            <a:spAutoFit/>
          </a:bodyPr>
          <a:lstStyle/>
          <a:p>
            <a:pPr>
              <a:lnSpc>
                <a:spcPts val="2890"/>
              </a:lnSpc>
              <a:spcBef>
                <a:spcPts val="95"/>
              </a:spcBef>
            </a:pPr>
            <a:r>
              <a:rPr sz="2650" spc="20" dirty="0">
                <a:latin typeface="Symbol"/>
                <a:cs typeface="Symbol"/>
              </a:rPr>
              <a:t></a:t>
            </a:r>
            <a:endParaRPr sz="2650">
              <a:latin typeface="Symbol"/>
              <a:cs typeface="Symbol"/>
            </a:endParaRPr>
          </a:p>
          <a:p>
            <a:pPr>
              <a:lnSpc>
                <a:spcPts val="2890"/>
              </a:lnSpc>
              <a:tabLst>
                <a:tab pos="504825" algn="l"/>
              </a:tabLst>
            </a:pPr>
            <a:r>
              <a:rPr sz="3975" spc="30" baseline="1048" dirty="0">
                <a:latin typeface="Symbol"/>
                <a:cs typeface="Symbol"/>
              </a:rPr>
              <a:t></a:t>
            </a:r>
            <a:r>
              <a:rPr sz="3975" spc="-547" baseline="1048" dirty="0">
                <a:latin typeface="Times New Roman"/>
                <a:cs typeface="Times New Roman"/>
              </a:rPr>
              <a:t> </a:t>
            </a:r>
            <a:r>
              <a:rPr sz="2650" i="1" spc="-985" dirty="0">
                <a:latin typeface="Times New Roman"/>
                <a:cs typeface="Times New Roman"/>
              </a:rPr>
              <a:t>y</a:t>
            </a:r>
            <a:r>
              <a:rPr sz="3975" spc="30" baseline="2096" dirty="0">
                <a:latin typeface="Times New Roman"/>
                <a:cs typeface="Times New Roman"/>
              </a:rPr>
              <a:t>ˆ</a:t>
            </a:r>
            <a:r>
              <a:rPr sz="3975" baseline="2096" dirty="0">
                <a:latin typeface="Times New Roman"/>
                <a:cs typeface="Times New Roman"/>
              </a:rPr>
              <a:t>	</a:t>
            </a:r>
            <a:r>
              <a:rPr sz="2650" spc="-925" dirty="0">
                <a:latin typeface="Lucida Sans Unicode"/>
                <a:cs typeface="Lucida Sans Unicode"/>
              </a:rPr>
              <a:t>∓</a:t>
            </a:r>
            <a:r>
              <a:rPr sz="2650" spc="-235" dirty="0">
                <a:latin typeface="Lucida Sans Unicode"/>
                <a:cs typeface="Lucida Sans Unicode"/>
              </a:rPr>
              <a:t> </a:t>
            </a:r>
            <a:r>
              <a:rPr sz="2650" i="1" spc="15" dirty="0">
                <a:latin typeface="Times New Roman"/>
                <a:cs typeface="Times New Roman"/>
              </a:rPr>
              <a:t>t</a:t>
            </a:r>
            <a:endParaRPr sz="26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4840" y="478282"/>
            <a:ext cx="7456170" cy="3989070"/>
          </a:xfrm>
          <a:prstGeom prst="rect">
            <a:avLst/>
          </a:prstGeom>
        </p:spPr>
        <p:txBody>
          <a:bodyPr vert="horz" wrap="square" lIns="0" tIns="13335" rIns="0" bIns="0" rtlCol="0">
            <a:spAutoFit/>
          </a:bodyPr>
          <a:lstStyle/>
          <a:p>
            <a:pPr marL="228600">
              <a:lnSpc>
                <a:spcPct val="100000"/>
              </a:lnSpc>
              <a:spcBef>
                <a:spcPts val="105"/>
              </a:spcBef>
            </a:pPr>
            <a:r>
              <a:rPr sz="3200" spc="-35" dirty="0">
                <a:solidFill>
                  <a:srgbClr val="FFFFFF"/>
                </a:solidFill>
                <a:latin typeface="Arial MT"/>
                <a:cs typeface="Arial MT"/>
              </a:rPr>
              <a:t>Variable</a:t>
            </a:r>
            <a:r>
              <a:rPr sz="3200" spc="-5" dirty="0">
                <a:solidFill>
                  <a:srgbClr val="FFFFFF"/>
                </a:solidFill>
                <a:latin typeface="Arial MT"/>
                <a:cs typeface="Arial MT"/>
              </a:rPr>
              <a:t> dependiente </a:t>
            </a:r>
            <a:r>
              <a:rPr sz="3200" dirty="0">
                <a:solidFill>
                  <a:srgbClr val="FFFFFF"/>
                </a:solidFill>
                <a:latin typeface="Arial MT"/>
                <a:cs typeface="Arial MT"/>
              </a:rPr>
              <a:t>o</a:t>
            </a:r>
            <a:r>
              <a:rPr sz="3200" spc="-15" dirty="0">
                <a:solidFill>
                  <a:srgbClr val="FFFFFF"/>
                </a:solidFill>
                <a:latin typeface="Arial MT"/>
                <a:cs typeface="Arial MT"/>
              </a:rPr>
              <a:t> </a:t>
            </a:r>
            <a:r>
              <a:rPr sz="3200" dirty="0">
                <a:solidFill>
                  <a:srgbClr val="FFFFFF"/>
                </a:solidFill>
                <a:latin typeface="Arial MT"/>
                <a:cs typeface="Arial MT"/>
              </a:rPr>
              <a:t>explicada</a:t>
            </a:r>
            <a:r>
              <a:rPr sz="3200" spc="-25" dirty="0">
                <a:solidFill>
                  <a:srgbClr val="FFFFFF"/>
                </a:solidFill>
                <a:latin typeface="Arial MT"/>
                <a:cs typeface="Arial MT"/>
              </a:rPr>
              <a:t> </a:t>
            </a:r>
            <a:r>
              <a:rPr sz="3200" dirty="0">
                <a:solidFill>
                  <a:srgbClr val="FFFFFF"/>
                </a:solidFill>
                <a:latin typeface="Arial MT"/>
                <a:cs typeface="Arial MT"/>
              </a:rPr>
              <a:t>:</a:t>
            </a:r>
            <a:r>
              <a:rPr sz="3200" spc="-65" dirty="0">
                <a:solidFill>
                  <a:srgbClr val="FFFFFF"/>
                </a:solidFill>
                <a:latin typeface="Arial MT"/>
                <a:cs typeface="Arial MT"/>
              </a:rPr>
              <a:t> </a:t>
            </a:r>
            <a:r>
              <a:rPr sz="3200" dirty="0">
                <a:solidFill>
                  <a:srgbClr val="FFFFFF"/>
                </a:solidFill>
                <a:latin typeface="Arial MT"/>
                <a:cs typeface="Arial MT"/>
              </a:rPr>
              <a:t>Y</a:t>
            </a:r>
            <a:endParaRPr sz="3200">
              <a:latin typeface="Arial MT"/>
              <a:cs typeface="Arial MT"/>
            </a:endParaRPr>
          </a:p>
          <a:p>
            <a:pPr>
              <a:lnSpc>
                <a:spcPct val="100000"/>
              </a:lnSpc>
              <a:spcBef>
                <a:spcPts val="15"/>
              </a:spcBef>
            </a:pPr>
            <a:endParaRPr sz="3950">
              <a:latin typeface="Arial MT"/>
              <a:cs typeface="Arial MT"/>
            </a:endParaRPr>
          </a:p>
          <a:p>
            <a:pPr marL="76200" marR="68580">
              <a:lnSpc>
                <a:spcPct val="100000"/>
              </a:lnSpc>
              <a:tabLst>
                <a:tab pos="1918335" algn="l"/>
              </a:tabLst>
            </a:pPr>
            <a:r>
              <a:rPr sz="3200" spc="-30" dirty="0">
                <a:solidFill>
                  <a:srgbClr val="FFFFFF"/>
                </a:solidFill>
                <a:latin typeface="Arial MT"/>
                <a:cs typeface="Arial MT"/>
              </a:rPr>
              <a:t>Variables</a:t>
            </a:r>
            <a:r>
              <a:rPr sz="3200" spc="-15" dirty="0">
                <a:solidFill>
                  <a:srgbClr val="FFFFFF"/>
                </a:solidFill>
                <a:latin typeface="Arial MT"/>
                <a:cs typeface="Arial MT"/>
              </a:rPr>
              <a:t> </a:t>
            </a:r>
            <a:r>
              <a:rPr sz="3200" spc="-5" dirty="0">
                <a:solidFill>
                  <a:srgbClr val="FFFFFF"/>
                </a:solidFill>
                <a:latin typeface="Arial MT"/>
                <a:cs typeface="Arial MT"/>
              </a:rPr>
              <a:t>independientes</a:t>
            </a:r>
            <a:r>
              <a:rPr sz="3200" spc="-25" dirty="0">
                <a:solidFill>
                  <a:srgbClr val="FFFFFF"/>
                </a:solidFill>
                <a:latin typeface="Arial MT"/>
                <a:cs typeface="Arial MT"/>
              </a:rPr>
              <a:t> </a:t>
            </a:r>
            <a:r>
              <a:rPr sz="3200" dirty="0">
                <a:solidFill>
                  <a:srgbClr val="FFFFFF"/>
                </a:solidFill>
                <a:latin typeface="Arial MT"/>
                <a:cs typeface="Arial MT"/>
              </a:rPr>
              <a:t>o</a:t>
            </a:r>
            <a:r>
              <a:rPr sz="3200" spc="-25" dirty="0">
                <a:solidFill>
                  <a:srgbClr val="FFFFFF"/>
                </a:solidFill>
                <a:latin typeface="Arial MT"/>
                <a:cs typeface="Arial MT"/>
              </a:rPr>
              <a:t> </a:t>
            </a:r>
            <a:r>
              <a:rPr sz="3200" dirty="0">
                <a:solidFill>
                  <a:srgbClr val="FFFFFF"/>
                </a:solidFill>
                <a:latin typeface="Arial MT"/>
                <a:cs typeface="Arial MT"/>
              </a:rPr>
              <a:t>explicativas</a:t>
            </a:r>
            <a:r>
              <a:rPr sz="3200" spc="-30" dirty="0">
                <a:solidFill>
                  <a:srgbClr val="FFFFFF"/>
                </a:solidFill>
                <a:latin typeface="Arial MT"/>
                <a:cs typeface="Arial MT"/>
              </a:rPr>
              <a:t> </a:t>
            </a:r>
            <a:r>
              <a:rPr sz="3200" dirty="0">
                <a:solidFill>
                  <a:srgbClr val="FFFFFF"/>
                </a:solidFill>
                <a:latin typeface="Arial MT"/>
                <a:cs typeface="Arial MT"/>
              </a:rPr>
              <a:t>: </a:t>
            </a:r>
            <a:r>
              <a:rPr sz="3200" spc="-875" dirty="0">
                <a:solidFill>
                  <a:srgbClr val="FFFFFF"/>
                </a:solidFill>
                <a:latin typeface="Arial MT"/>
                <a:cs typeface="Arial MT"/>
              </a:rPr>
              <a:t> </a:t>
            </a:r>
            <a:r>
              <a:rPr sz="3200" dirty="0">
                <a:solidFill>
                  <a:srgbClr val="FFFFFF"/>
                </a:solidFill>
                <a:latin typeface="Arial MT"/>
                <a:cs typeface="Arial MT"/>
              </a:rPr>
              <a:t>(</a:t>
            </a:r>
            <a:r>
              <a:rPr sz="3200" spc="-15" dirty="0">
                <a:solidFill>
                  <a:srgbClr val="FFFFFF"/>
                </a:solidFill>
                <a:latin typeface="Arial MT"/>
                <a:cs typeface="Arial MT"/>
              </a:rPr>
              <a:t> </a:t>
            </a:r>
            <a:r>
              <a:rPr sz="3200" spc="10" dirty="0">
                <a:solidFill>
                  <a:srgbClr val="FFFFFF"/>
                </a:solidFill>
                <a:latin typeface="Arial MT"/>
                <a:cs typeface="Arial MT"/>
              </a:rPr>
              <a:t>X</a:t>
            </a:r>
            <a:r>
              <a:rPr sz="3150" spc="15" baseline="-21164" dirty="0">
                <a:solidFill>
                  <a:srgbClr val="FFFFFF"/>
                </a:solidFill>
                <a:latin typeface="Arial MT"/>
                <a:cs typeface="Arial MT"/>
              </a:rPr>
              <a:t>1</a:t>
            </a:r>
            <a:r>
              <a:rPr sz="3150" spc="22" baseline="-21164" dirty="0">
                <a:solidFill>
                  <a:srgbClr val="FFFFFF"/>
                </a:solidFill>
                <a:latin typeface="Arial MT"/>
                <a:cs typeface="Arial MT"/>
              </a:rPr>
              <a:t> </a:t>
            </a:r>
            <a:r>
              <a:rPr sz="3200" dirty="0">
                <a:solidFill>
                  <a:srgbClr val="FFFFFF"/>
                </a:solidFill>
                <a:latin typeface="Arial MT"/>
                <a:cs typeface="Arial MT"/>
              </a:rPr>
              <a:t>,</a:t>
            </a:r>
            <a:r>
              <a:rPr sz="3200" spc="-15" dirty="0">
                <a:solidFill>
                  <a:srgbClr val="FFFFFF"/>
                </a:solidFill>
                <a:latin typeface="Arial MT"/>
                <a:cs typeface="Arial MT"/>
              </a:rPr>
              <a:t> </a:t>
            </a:r>
            <a:r>
              <a:rPr sz="3200" spc="5" dirty="0">
                <a:solidFill>
                  <a:srgbClr val="FFFFFF"/>
                </a:solidFill>
                <a:latin typeface="Arial MT"/>
                <a:cs typeface="Arial MT"/>
              </a:rPr>
              <a:t>X</a:t>
            </a:r>
            <a:r>
              <a:rPr sz="3150" spc="7" baseline="-21164" dirty="0">
                <a:solidFill>
                  <a:srgbClr val="FFFFFF"/>
                </a:solidFill>
                <a:latin typeface="Arial MT"/>
                <a:cs typeface="Arial MT"/>
              </a:rPr>
              <a:t>2</a:t>
            </a:r>
            <a:r>
              <a:rPr sz="3150" spc="457" baseline="-21164" dirty="0">
                <a:solidFill>
                  <a:srgbClr val="FFFFFF"/>
                </a:solidFill>
                <a:latin typeface="Arial MT"/>
                <a:cs typeface="Arial MT"/>
              </a:rPr>
              <a:t> </a:t>
            </a:r>
            <a:r>
              <a:rPr sz="3200" dirty="0">
                <a:solidFill>
                  <a:srgbClr val="FFFFFF"/>
                </a:solidFill>
                <a:latin typeface="Arial MT"/>
                <a:cs typeface="Arial MT"/>
              </a:rPr>
              <a:t>,	.</a:t>
            </a:r>
            <a:r>
              <a:rPr sz="3200" spc="-5" dirty="0">
                <a:solidFill>
                  <a:srgbClr val="FFFFFF"/>
                </a:solidFill>
                <a:latin typeface="Arial MT"/>
                <a:cs typeface="Arial MT"/>
              </a:rPr>
              <a:t> </a:t>
            </a:r>
            <a:r>
              <a:rPr sz="3200" dirty="0">
                <a:solidFill>
                  <a:srgbClr val="FFFFFF"/>
                </a:solidFill>
                <a:latin typeface="Arial MT"/>
                <a:cs typeface="Arial MT"/>
              </a:rPr>
              <a:t>.</a:t>
            </a:r>
            <a:r>
              <a:rPr sz="3200" spc="-10" dirty="0">
                <a:solidFill>
                  <a:srgbClr val="FFFFFF"/>
                </a:solidFill>
                <a:latin typeface="Arial MT"/>
                <a:cs typeface="Arial MT"/>
              </a:rPr>
              <a:t> </a:t>
            </a:r>
            <a:r>
              <a:rPr sz="3200" dirty="0">
                <a:solidFill>
                  <a:srgbClr val="FFFFFF"/>
                </a:solidFill>
                <a:latin typeface="Arial MT"/>
                <a:cs typeface="Arial MT"/>
              </a:rPr>
              <a:t>.</a:t>
            </a:r>
            <a:r>
              <a:rPr sz="3200" spc="-5" dirty="0">
                <a:solidFill>
                  <a:srgbClr val="FFFFFF"/>
                </a:solidFill>
                <a:latin typeface="Arial MT"/>
                <a:cs typeface="Arial MT"/>
              </a:rPr>
              <a:t> </a:t>
            </a:r>
            <a:r>
              <a:rPr sz="3200" dirty="0">
                <a:solidFill>
                  <a:srgbClr val="FFFFFF"/>
                </a:solidFill>
                <a:latin typeface="Arial MT"/>
                <a:cs typeface="Arial MT"/>
              </a:rPr>
              <a:t>,</a:t>
            </a:r>
            <a:r>
              <a:rPr sz="3200" spc="-5" dirty="0">
                <a:solidFill>
                  <a:srgbClr val="FFFFFF"/>
                </a:solidFill>
                <a:latin typeface="Arial MT"/>
                <a:cs typeface="Arial MT"/>
              </a:rPr>
              <a:t> </a:t>
            </a:r>
            <a:r>
              <a:rPr sz="3200" dirty="0">
                <a:solidFill>
                  <a:srgbClr val="FFFFFF"/>
                </a:solidFill>
                <a:latin typeface="Arial MT"/>
                <a:cs typeface="Arial MT"/>
              </a:rPr>
              <a:t>X</a:t>
            </a:r>
            <a:r>
              <a:rPr sz="3150" baseline="-21164" dirty="0">
                <a:solidFill>
                  <a:srgbClr val="FFFFFF"/>
                </a:solidFill>
                <a:latin typeface="Arial MT"/>
                <a:cs typeface="Arial MT"/>
              </a:rPr>
              <a:t>k</a:t>
            </a:r>
            <a:r>
              <a:rPr sz="3200" dirty="0">
                <a:solidFill>
                  <a:srgbClr val="FFFFFF"/>
                </a:solidFill>
                <a:latin typeface="Arial MT"/>
                <a:cs typeface="Arial MT"/>
              </a:rPr>
              <a:t>).</a:t>
            </a:r>
            <a:endParaRPr sz="3200">
              <a:latin typeface="Arial MT"/>
              <a:cs typeface="Arial MT"/>
            </a:endParaRPr>
          </a:p>
          <a:p>
            <a:pPr>
              <a:lnSpc>
                <a:spcPct val="100000"/>
              </a:lnSpc>
              <a:spcBef>
                <a:spcPts val="5"/>
              </a:spcBef>
            </a:pPr>
            <a:endParaRPr sz="4800">
              <a:latin typeface="Arial MT"/>
              <a:cs typeface="Arial MT"/>
            </a:endParaRPr>
          </a:p>
          <a:p>
            <a:pPr marL="76200">
              <a:lnSpc>
                <a:spcPct val="100000"/>
              </a:lnSpc>
              <a:tabLst>
                <a:tab pos="2359025" algn="l"/>
              </a:tabLst>
            </a:pPr>
            <a:r>
              <a:rPr sz="3200" dirty="0">
                <a:solidFill>
                  <a:srgbClr val="FFFFFF"/>
                </a:solidFill>
                <a:latin typeface="Arial MT"/>
                <a:cs typeface="Arial MT"/>
              </a:rPr>
              <a:t>Y</a:t>
            </a:r>
            <a:r>
              <a:rPr sz="3200" spc="-65" dirty="0">
                <a:solidFill>
                  <a:srgbClr val="FFFFFF"/>
                </a:solidFill>
                <a:latin typeface="Arial MT"/>
                <a:cs typeface="Arial MT"/>
              </a:rPr>
              <a:t> </a:t>
            </a:r>
            <a:r>
              <a:rPr sz="3200" dirty="0">
                <a:solidFill>
                  <a:srgbClr val="FFFFFF"/>
                </a:solidFill>
                <a:latin typeface="Arial MT"/>
                <a:cs typeface="Arial MT"/>
              </a:rPr>
              <a:t>= f(X)	o</a:t>
            </a:r>
            <a:endParaRPr sz="3200">
              <a:latin typeface="Arial MT"/>
              <a:cs typeface="Arial MT"/>
            </a:endParaRPr>
          </a:p>
          <a:p>
            <a:pPr marL="76200">
              <a:lnSpc>
                <a:spcPct val="100000"/>
              </a:lnSpc>
              <a:spcBef>
                <a:spcPts val="1920"/>
              </a:spcBef>
            </a:pPr>
            <a:r>
              <a:rPr sz="3200" dirty="0">
                <a:solidFill>
                  <a:srgbClr val="FFFFFF"/>
                </a:solidFill>
                <a:latin typeface="Arial MT"/>
                <a:cs typeface="Arial MT"/>
              </a:rPr>
              <a:t>Y</a:t>
            </a:r>
            <a:r>
              <a:rPr sz="3200" spc="-70" dirty="0">
                <a:solidFill>
                  <a:srgbClr val="FFFFFF"/>
                </a:solidFill>
                <a:latin typeface="Arial MT"/>
                <a:cs typeface="Arial MT"/>
              </a:rPr>
              <a:t> </a:t>
            </a:r>
            <a:r>
              <a:rPr sz="3200" dirty="0">
                <a:solidFill>
                  <a:srgbClr val="FFFFFF"/>
                </a:solidFill>
                <a:latin typeface="Arial MT"/>
                <a:cs typeface="Arial MT"/>
              </a:rPr>
              <a:t>=</a:t>
            </a:r>
            <a:r>
              <a:rPr sz="3200" spc="-5" dirty="0">
                <a:solidFill>
                  <a:srgbClr val="FFFFFF"/>
                </a:solidFill>
                <a:latin typeface="Arial MT"/>
                <a:cs typeface="Arial MT"/>
              </a:rPr>
              <a:t> </a:t>
            </a:r>
            <a:r>
              <a:rPr sz="3200" dirty="0">
                <a:solidFill>
                  <a:srgbClr val="FFFFFF"/>
                </a:solidFill>
                <a:latin typeface="Arial MT"/>
                <a:cs typeface="Arial MT"/>
              </a:rPr>
              <a:t>f(X</a:t>
            </a:r>
            <a:r>
              <a:rPr sz="3150" baseline="-21164" dirty="0">
                <a:solidFill>
                  <a:srgbClr val="FFFFFF"/>
                </a:solidFill>
                <a:latin typeface="Arial MT"/>
                <a:cs typeface="Arial MT"/>
              </a:rPr>
              <a:t>1</a:t>
            </a:r>
            <a:r>
              <a:rPr sz="3200" dirty="0">
                <a:solidFill>
                  <a:srgbClr val="FFFFFF"/>
                </a:solidFill>
                <a:latin typeface="Arial MT"/>
                <a:cs typeface="Arial MT"/>
              </a:rPr>
              <a:t>,</a:t>
            </a:r>
            <a:r>
              <a:rPr sz="3200" spc="-10" dirty="0">
                <a:solidFill>
                  <a:srgbClr val="FFFFFF"/>
                </a:solidFill>
                <a:latin typeface="Arial MT"/>
                <a:cs typeface="Arial MT"/>
              </a:rPr>
              <a:t> </a:t>
            </a:r>
            <a:r>
              <a:rPr sz="3200" spc="5" dirty="0">
                <a:solidFill>
                  <a:srgbClr val="FFFFFF"/>
                </a:solidFill>
                <a:latin typeface="Arial MT"/>
                <a:cs typeface="Arial MT"/>
              </a:rPr>
              <a:t>X</a:t>
            </a:r>
            <a:r>
              <a:rPr sz="3150" spc="7" baseline="-21164" dirty="0">
                <a:solidFill>
                  <a:srgbClr val="FFFFFF"/>
                </a:solidFill>
                <a:latin typeface="Arial MT"/>
                <a:cs typeface="Arial MT"/>
              </a:rPr>
              <a:t>2</a:t>
            </a:r>
            <a:r>
              <a:rPr sz="3200" spc="5" dirty="0">
                <a:solidFill>
                  <a:srgbClr val="FFFFFF"/>
                </a:solidFill>
                <a:latin typeface="Arial MT"/>
                <a:cs typeface="Arial MT"/>
              </a:rPr>
              <a:t>,</a:t>
            </a:r>
            <a:r>
              <a:rPr sz="3200" spc="-10" dirty="0">
                <a:solidFill>
                  <a:srgbClr val="FFFFFF"/>
                </a:solidFill>
                <a:latin typeface="Arial MT"/>
                <a:cs typeface="Arial MT"/>
              </a:rPr>
              <a:t> </a:t>
            </a:r>
            <a:r>
              <a:rPr sz="3200" spc="5" dirty="0">
                <a:solidFill>
                  <a:srgbClr val="FFFFFF"/>
                </a:solidFill>
                <a:latin typeface="Arial MT"/>
                <a:cs typeface="Arial MT"/>
              </a:rPr>
              <a:t>X</a:t>
            </a:r>
            <a:r>
              <a:rPr sz="3150" spc="7" baseline="-21164" dirty="0">
                <a:solidFill>
                  <a:srgbClr val="FFFFFF"/>
                </a:solidFill>
                <a:latin typeface="Arial MT"/>
                <a:cs typeface="Arial MT"/>
              </a:rPr>
              <a:t>3</a:t>
            </a:r>
            <a:r>
              <a:rPr sz="3200" spc="5" dirty="0">
                <a:solidFill>
                  <a:srgbClr val="FFFFFF"/>
                </a:solidFill>
                <a:latin typeface="Arial MT"/>
                <a:cs typeface="Arial MT"/>
              </a:rPr>
              <a:t>,</a:t>
            </a:r>
            <a:r>
              <a:rPr sz="3200" spc="-15" dirty="0">
                <a:solidFill>
                  <a:srgbClr val="FFFFFF"/>
                </a:solidFill>
                <a:latin typeface="Arial MT"/>
                <a:cs typeface="Arial MT"/>
              </a:rPr>
              <a:t> </a:t>
            </a:r>
            <a:r>
              <a:rPr sz="3200" dirty="0">
                <a:solidFill>
                  <a:srgbClr val="FFFFFF"/>
                </a:solidFill>
                <a:latin typeface="Arial MT"/>
                <a:cs typeface="Arial MT"/>
              </a:rPr>
              <a:t>.</a:t>
            </a:r>
            <a:r>
              <a:rPr sz="3200" spc="-10" dirty="0">
                <a:solidFill>
                  <a:srgbClr val="FFFFFF"/>
                </a:solidFill>
                <a:latin typeface="Arial MT"/>
                <a:cs typeface="Arial MT"/>
              </a:rPr>
              <a:t> </a:t>
            </a:r>
            <a:r>
              <a:rPr sz="3200" dirty="0">
                <a:solidFill>
                  <a:srgbClr val="FFFFFF"/>
                </a:solidFill>
                <a:latin typeface="Arial MT"/>
                <a:cs typeface="Arial MT"/>
              </a:rPr>
              <a:t>.</a:t>
            </a:r>
            <a:r>
              <a:rPr sz="3200" spc="-10" dirty="0">
                <a:solidFill>
                  <a:srgbClr val="FFFFFF"/>
                </a:solidFill>
                <a:latin typeface="Arial MT"/>
                <a:cs typeface="Arial MT"/>
              </a:rPr>
              <a:t> </a:t>
            </a:r>
            <a:r>
              <a:rPr sz="3200" dirty="0">
                <a:solidFill>
                  <a:srgbClr val="FFFFFF"/>
                </a:solidFill>
                <a:latin typeface="Arial MT"/>
                <a:cs typeface="Arial MT"/>
              </a:rPr>
              <a:t>.,X</a:t>
            </a:r>
            <a:r>
              <a:rPr sz="3150" baseline="-21164" dirty="0">
                <a:solidFill>
                  <a:srgbClr val="FFFFFF"/>
                </a:solidFill>
                <a:latin typeface="Arial MT"/>
                <a:cs typeface="Arial MT"/>
              </a:rPr>
              <a:t>k</a:t>
            </a:r>
            <a:r>
              <a:rPr sz="3200" dirty="0">
                <a:solidFill>
                  <a:srgbClr val="FFFFFF"/>
                </a:solidFill>
                <a:latin typeface="Arial MT"/>
                <a:cs typeface="Arial MT"/>
              </a:rPr>
              <a:t>)</a:t>
            </a:r>
            <a:endParaRPr sz="32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5967" y="860806"/>
            <a:ext cx="788289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MT"/>
                <a:cs typeface="Arial MT"/>
              </a:rPr>
              <a:t>INTE</a:t>
            </a:r>
            <a:r>
              <a:rPr sz="2000" spc="-40" dirty="0">
                <a:solidFill>
                  <a:srgbClr val="FFFFFF"/>
                </a:solidFill>
                <a:latin typeface="Arial MT"/>
                <a:cs typeface="Arial MT"/>
              </a:rPr>
              <a:t>R</a:t>
            </a:r>
            <a:r>
              <a:rPr sz="2000" spc="-150" dirty="0">
                <a:solidFill>
                  <a:srgbClr val="FFFFFF"/>
                </a:solidFill>
                <a:latin typeface="Arial MT"/>
                <a:cs typeface="Arial MT"/>
              </a:rPr>
              <a:t>V</a:t>
            </a:r>
            <a:r>
              <a:rPr sz="2000" dirty="0">
                <a:solidFill>
                  <a:srgbClr val="FFFFFF"/>
                </a:solidFill>
                <a:latin typeface="Arial MT"/>
                <a:cs typeface="Arial MT"/>
              </a:rPr>
              <a:t>ALO</a:t>
            </a:r>
            <a:r>
              <a:rPr sz="2000" spc="-20" dirty="0">
                <a:solidFill>
                  <a:srgbClr val="FFFFFF"/>
                </a:solidFill>
                <a:latin typeface="Arial MT"/>
                <a:cs typeface="Arial MT"/>
              </a:rPr>
              <a:t> </a:t>
            </a:r>
            <a:r>
              <a:rPr sz="2000" dirty="0">
                <a:solidFill>
                  <a:srgbClr val="FFFFFF"/>
                </a:solidFill>
                <a:latin typeface="Arial MT"/>
                <a:cs typeface="Arial MT"/>
              </a:rPr>
              <a:t>DE CONFI</a:t>
            </a:r>
            <a:r>
              <a:rPr sz="2000" spc="-10" dirty="0">
                <a:solidFill>
                  <a:srgbClr val="FFFFFF"/>
                </a:solidFill>
                <a:latin typeface="Arial MT"/>
                <a:cs typeface="Arial MT"/>
              </a:rPr>
              <a:t>A</a:t>
            </a:r>
            <a:r>
              <a:rPr sz="2000" dirty="0">
                <a:solidFill>
                  <a:srgbClr val="FFFFFF"/>
                </a:solidFill>
                <a:latin typeface="Arial MT"/>
                <a:cs typeface="Arial MT"/>
              </a:rPr>
              <a:t>NZA</a:t>
            </a:r>
            <a:r>
              <a:rPr sz="2000" spc="-110" dirty="0">
                <a:solidFill>
                  <a:srgbClr val="FFFFFF"/>
                </a:solidFill>
                <a:latin typeface="Arial MT"/>
                <a:cs typeface="Arial MT"/>
              </a:rPr>
              <a:t> </a:t>
            </a:r>
            <a:r>
              <a:rPr sz="2000" spc="-155" dirty="0">
                <a:solidFill>
                  <a:srgbClr val="FFFFFF"/>
                </a:solidFill>
                <a:latin typeface="Arial MT"/>
                <a:cs typeface="Arial MT"/>
              </a:rPr>
              <a:t>P</a:t>
            </a:r>
            <a:r>
              <a:rPr sz="2000" dirty="0">
                <a:solidFill>
                  <a:srgbClr val="FFFFFF"/>
                </a:solidFill>
                <a:latin typeface="Arial MT"/>
                <a:cs typeface="Arial MT"/>
              </a:rPr>
              <a:t>ARA</a:t>
            </a:r>
            <a:r>
              <a:rPr sz="2000" spc="-114" dirty="0">
                <a:solidFill>
                  <a:srgbClr val="FFFFFF"/>
                </a:solidFill>
                <a:latin typeface="Arial MT"/>
                <a:cs typeface="Arial MT"/>
              </a:rPr>
              <a:t> </a:t>
            </a:r>
            <a:r>
              <a:rPr sz="2000" dirty="0">
                <a:solidFill>
                  <a:srgbClr val="FFFFFF"/>
                </a:solidFill>
                <a:latin typeface="Arial MT"/>
                <a:cs typeface="Arial MT"/>
              </a:rPr>
              <a:t>UNA</a:t>
            </a:r>
            <a:r>
              <a:rPr sz="2000" spc="-110" dirty="0">
                <a:solidFill>
                  <a:srgbClr val="FFFFFF"/>
                </a:solidFill>
                <a:latin typeface="Arial MT"/>
                <a:cs typeface="Arial MT"/>
              </a:rPr>
              <a:t> </a:t>
            </a:r>
            <a:r>
              <a:rPr sz="2000" spc="-10" dirty="0">
                <a:solidFill>
                  <a:srgbClr val="FFFFFF"/>
                </a:solidFill>
                <a:latin typeface="Arial MT"/>
                <a:cs typeface="Arial MT"/>
              </a:rPr>
              <a:t>P</a:t>
            </a:r>
            <a:r>
              <a:rPr sz="2000" dirty="0">
                <a:solidFill>
                  <a:srgbClr val="FFFFFF"/>
                </a:solidFill>
                <a:latin typeface="Arial MT"/>
                <a:cs typeface="Arial MT"/>
              </a:rPr>
              <a:t>REDIC</a:t>
            </a:r>
            <a:r>
              <a:rPr sz="2000" spc="5" dirty="0">
                <a:solidFill>
                  <a:srgbClr val="FFFFFF"/>
                </a:solidFill>
                <a:latin typeface="Arial MT"/>
                <a:cs typeface="Arial MT"/>
              </a:rPr>
              <a:t>C</a:t>
            </a:r>
            <a:r>
              <a:rPr sz="2000" dirty="0">
                <a:solidFill>
                  <a:srgbClr val="FFFFFF"/>
                </a:solidFill>
                <a:latin typeface="Arial MT"/>
                <a:cs typeface="Arial MT"/>
              </a:rPr>
              <a:t>IÓN</a:t>
            </a:r>
            <a:r>
              <a:rPr sz="2000" spc="-15" dirty="0">
                <a:solidFill>
                  <a:srgbClr val="FFFFFF"/>
                </a:solidFill>
                <a:latin typeface="Arial MT"/>
                <a:cs typeface="Arial MT"/>
              </a:rPr>
              <a:t> </a:t>
            </a:r>
            <a:r>
              <a:rPr sz="2000" dirty="0">
                <a:solidFill>
                  <a:srgbClr val="FFFFFF"/>
                </a:solidFill>
                <a:latin typeface="Arial MT"/>
                <a:cs typeface="Arial MT"/>
              </a:rPr>
              <a:t>INDIV</a:t>
            </a:r>
            <a:r>
              <a:rPr sz="2000" spc="-10" dirty="0">
                <a:solidFill>
                  <a:srgbClr val="FFFFFF"/>
                </a:solidFill>
                <a:latin typeface="Arial MT"/>
                <a:cs typeface="Arial MT"/>
              </a:rPr>
              <a:t>I</a:t>
            </a:r>
            <a:r>
              <a:rPr sz="2000" dirty="0">
                <a:solidFill>
                  <a:srgbClr val="FFFFFF"/>
                </a:solidFill>
                <a:latin typeface="Arial MT"/>
                <a:cs typeface="Arial MT"/>
              </a:rPr>
              <a:t>D</a:t>
            </a:r>
            <a:r>
              <a:rPr sz="2000" spc="5" dirty="0">
                <a:solidFill>
                  <a:srgbClr val="FFFFFF"/>
                </a:solidFill>
                <a:latin typeface="Arial MT"/>
                <a:cs typeface="Arial MT"/>
              </a:rPr>
              <a:t>U</a:t>
            </a:r>
            <a:r>
              <a:rPr sz="2000" dirty="0">
                <a:solidFill>
                  <a:srgbClr val="FFFFFF"/>
                </a:solidFill>
                <a:latin typeface="Arial MT"/>
                <a:cs typeface="Arial MT"/>
              </a:rPr>
              <a:t>AL</a:t>
            </a:r>
            <a:endParaRPr sz="2000">
              <a:latin typeface="Arial MT"/>
              <a:cs typeface="Arial MT"/>
            </a:endParaRPr>
          </a:p>
        </p:txBody>
      </p:sp>
      <p:grpSp>
        <p:nvGrpSpPr>
          <p:cNvPr id="3" name="object 3"/>
          <p:cNvGrpSpPr/>
          <p:nvPr/>
        </p:nvGrpSpPr>
        <p:grpSpPr>
          <a:xfrm>
            <a:off x="931163" y="1844039"/>
            <a:ext cx="5732145" cy="1234440"/>
            <a:chOff x="931163" y="1844039"/>
            <a:chExt cx="5732145" cy="1234440"/>
          </a:xfrm>
        </p:grpSpPr>
        <p:sp>
          <p:nvSpPr>
            <p:cNvPr id="4" name="object 4"/>
            <p:cNvSpPr/>
            <p:nvPr/>
          </p:nvSpPr>
          <p:spPr>
            <a:xfrm>
              <a:off x="931163" y="1844039"/>
              <a:ext cx="5732145" cy="1234440"/>
            </a:xfrm>
            <a:custGeom>
              <a:avLst/>
              <a:gdLst/>
              <a:ahLst/>
              <a:cxnLst/>
              <a:rect l="l" t="t" r="r" b="b"/>
              <a:pathLst>
                <a:path w="5732145" h="1234439">
                  <a:moveTo>
                    <a:pt x="5731764" y="0"/>
                  </a:moveTo>
                  <a:lnTo>
                    <a:pt x="0" y="0"/>
                  </a:lnTo>
                  <a:lnTo>
                    <a:pt x="0" y="1234439"/>
                  </a:lnTo>
                  <a:lnTo>
                    <a:pt x="5731764" y="1234439"/>
                  </a:lnTo>
                  <a:lnTo>
                    <a:pt x="5731764" y="0"/>
                  </a:lnTo>
                  <a:close/>
                </a:path>
              </a:pathLst>
            </a:custGeom>
            <a:solidFill>
              <a:srgbClr val="CCEBFF"/>
            </a:solidFill>
          </p:spPr>
          <p:txBody>
            <a:bodyPr wrap="square" lIns="0" tIns="0" rIns="0" bIns="0" rtlCol="0"/>
            <a:lstStyle/>
            <a:p>
              <a:endParaRPr/>
            </a:p>
          </p:txBody>
        </p:sp>
        <p:sp>
          <p:nvSpPr>
            <p:cNvPr id="5" name="object 5"/>
            <p:cNvSpPr/>
            <p:nvPr/>
          </p:nvSpPr>
          <p:spPr>
            <a:xfrm>
              <a:off x="3343878" y="2124013"/>
              <a:ext cx="2624455" cy="455930"/>
            </a:xfrm>
            <a:custGeom>
              <a:avLst/>
              <a:gdLst/>
              <a:ahLst/>
              <a:cxnLst/>
              <a:rect l="l" t="t" r="r" b="b"/>
              <a:pathLst>
                <a:path w="2624454" h="455930">
                  <a:moveTo>
                    <a:pt x="1169236" y="337256"/>
                  </a:moveTo>
                  <a:lnTo>
                    <a:pt x="1380105" y="337256"/>
                  </a:lnTo>
                </a:path>
                <a:path w="2624454" h="455930">
                  <a:moveTo>
                    <a:pt x="2475382" y="0"/>
                  </a:moveTo>
                  <a:lnTo>
                    <a:pt x="2624430" y="0"/>
                  </a:lnTo>
                </a:path>
                <a:path w="2624454" h="455930">
                  <a:moveTo>
                    <a:pt x="0" y="455313"/>
                  </a:moveTo>
                  <a:lnTo>
                    <a:pt x="44149" y="430344"/>
                  </a:lnTo>
                </a:path>
              </a:pathLst>
            </a:custGeom>
            <a:ln w="14320">
              <a:solidFill>
                <a:srgbClr val="000000"/>
              </a:solidFill>
            </a:ln>
          </p:spPr>
          <p:txBody>
            <a:bodyPr wrap="square" lIns="0" tIns="0" rIns="0" bIns="0" rtlCol="0"/>
            <a:lstStyle/>
            <a:p>
              <a:endParaRPr/>
            </a:p>
          </p:txBody>
        </p:sp>
        <p:sp>
          <p:nvSpPr>
            <p:cNvPr id="6" name="object 6"/>
            <p:cNvSpPr/>
            <p:nvPr/>
          </p:nvSpPr>
          <p:spPr>
            <a:xfrm>
              <a:off x="3388028" y="2561779"/>
              <a:ext cx="62865" cy="373380"/>
            </a:xfrm>
            <a:custGeom>
              <a:avLst/>
              <a:gdLst/>
              <a:ahLst/>
              <a:cxnLst/>
              <a:rect l="l" t="t" r="r" b="b"/>
              <a:pathLst>
                <a:path w="62864" h="373380">
                  <a:moveTo>
                    <a:pt x="0" y="0"/>
                  </a:moveTo>
                  <a:lnTo>
                    <a:pt x="62780" y="373024"/>
                  </a:lnTo>
                </a:path>
              </a:pathLst>
            </a:custGeom>
            <a:ln w="28261">
              <a:solidFill>
                <a:srgbClr val="000000"/>
              </a:solidFill>
            </a:ln>
          </p:spPr>
          <p:txBody>
            <a:bodyPr wrap="square" lIns="0" tIns="0" rIns="0" bIns="0" rtlCol="0"/>
            <a:lstStyle/>
            <a:p>
              <a:endParaRPr/>
            </a:p>
          </p:txBody>
        </p:sp>
        <p:sp>
          <p:nvSpPr>
            <p:cNvPr id="7" name="object 7"/>
            <p:cNvSpPr/>
            <p:nvPr/>
          </p:nvSpPr>
          <p:spPr>
            <a:xfrm>
              <a:off x="3457696" y="1938499"/>
              <a:ext cx="2985135" cy="996315"/>
            </a:xfrm>
            <a:custGeom>
              <a:avLst/>
              <a:gdLst/>
              <a:ahLst/>
              <a:cxnLst/>
              <a:rect l="l" t="t" r="r" b="b"/>
              <a:pathLst>
                <a:path w="2985135" h="996314">
                  <a:moveTo>
                    <a:pt x="0" y="996303"/>
                  </a:moveTo>
                  <a:lnTo>
                    <a:pt x="83444" y="0"/>
                  </a:lnTo>
                </a:path>
                <a:path w="2985135" h="996314">
                  <a:moveTo>
                    <a:pt x="83444" y="0"/>
                  </a:moveTo>
                  <a:lnTo>
                    <a:pt x="2985137" y="0"/>
                  </a:lnTo>
                </a:path>
              </a:pathLst>
            </a:custGeom>
            <a:ln w="14320">
              <a:solidFill>
                <a:srgbClr val="000000"/>
              </a:solidFill>
            </a:ln>
          </p:spPr>
          <p:txBody>
            <a:bodyPr wrap="square" lIns="0" tIns="0" rIns="0" bIns="0" rtlCol="0"/>
            <a:lstStyle/>
            <a:p>
              <a:endParaRPr/>
            </a:p>
          </p:txBody>
        </p:sp>
      </p:grpSp>
      <p:sp>
        <p:nvSpPr>
          <p:cNvPr id="8" name="object 8"/>
          <p:cNvSpPr txBox="1"/>
          <p:nvPr/>
        </p:nvSpPr>
        <p:spPr>
          <a:xfrm>
            <a:off x="6464288" y="2187736"/>
            <a:ext cx="145415" cy="429259"/>
          </a:xfrm>
          <a:prstGeom prst="rect">
            <a:avLst/>
          </a:prstGeom>
        </p:spPr>
        <p:txBody>
          <a:bodyPr vert="horz" wrap="square" lIns="0" tIns="12065" rIns="0" bIns="0" rtlCol="0">
            <a:spAutoFit/>
          </a:bodyPr>
          <a:lstStyle/>
          <a:p>
            <a:pPr>
              <a:lnSpc>
                <a:spcPct val="100000"/>
              </a:lnSpc>
              <a:spcBef>
                <a:spcPts val="95"/>
              </a:spcBef>
            </a:pPr>
            <a:r>
              <a:rPr sz="2650" spc="20" dirty="0">
                <a:latin typeface="Symbol"/>
                <a:cs typeface="Symbol"/>
              </a:rPr>
              <a:t></a:t>
            </a:r>
            <a:endParaRPr sz="2650">
              <a:latin typeface="Symbol"/>
              <a:cs typeface="Symbol"/>
            </a:endParaRPr>
          </a:p>
        </p:txBody>
      </p:sp>
      <p:sp>
        <p:nvSpPr>
          <p:cNvPr id="9" name="object 9"/>
          <p:cNvSpPr txBox="1"/>
          <p:nvPr/>
        </p:nvSpPr>
        <p:spPr>
          <a:xfrm>
            <a:off x="6286447" y="2286204"/>
            <a:ext cx="145415" cy="429259"/>
          </a:xfrm>
          <a:prstGeom prst="rect">
            <a:avLst/>
          </a:prstGeom>
        </p:spPr>
        <p:txBody>
          <a:bodyPr vert="horz" wrap="square" lIns="0" tIns="12065" rIns="0" bIns="0" rtlCol="0">
            <a:spAutoFit/>
          </a:bodyPr>
          <a:lstStyle/>
          <a:p>
            <a:pPr>
              <a:lnSpc>
                <a:spcPct val="100000"/>
              </a:lnSpc>
              <a:spcBef>
                <a:spcPts val="95"/>
              </a:spcBef>
            </a:pPr>
            <a:r>
              <a:rPr sz="2650" spc="20" dirty="0">
                <a:latin typeface="Symbol"/>
                <a:cs typeface="Symbol"/>
              </a:rPr>
              <a:t></a:t>
            </a:r>
            <a:endParaRPr sz="2650">
              <a:latin typeface="Symbol"/>
              <a:cs typeface="Symbol"/>
            </a:endParaRPr>
          </a:p>
        </p:txBody>
      </p:sp>
      <p:sp>
        <p:nvSpPr>
          <p:cNvPr id="10" name="object 10"/>
          <p:cNvSpPr txBox="1"/>
          <p:nvPr/>
        </p:nvSpPr>
        <p:spPr>
          <a:xfrm>
            <a:off x="6261047" y="2510829"/>
            <a:ext cx="374015" cy="429259"/>
          </a:xfrm>
          <a:prstGeom prst="rect">
            <a:avLst/>
          </a:prstGeom>
        </p:spPr>
        <p:txBody>
          <a:bodyPr vert="horz" wrap="square" lIns="0" tIns="12065" rIns="0" bIns="0" rtlCol="0">
            <a:spAutoFit/>
          </a:bodyPr>
          <a:lstStyle/>
          <a:p>
            <a:pPr marL="25400">
              <a:lnSpc>
                <a:spcPct val="100000"/>
              </a:lnSpc>
              <a:spcBef>
                <a:spcPts val="95"/>
              </a:spcBef>
            </a:pPr>
            <a:r>
              <a:rPr sz="3975" spc="30" baseline="-6289" dirty="0">
                <a:latin typeface="Symbol"/>
                <a:cs typeface="Symbol"/>
              </a:rPr>
              <a:t></a:t>
            </a:r>
            <a:r>
              <a:rPr sz="3975" spc="-457" baseline="-6289" dirty="0">
                <a:latin typeface="Times New Roman"/>
                <a:cs typeface="Times New Roman"/>
              </a:rPr>
              <a:t> </a:t>
            </a:r>
            <a:r>
              <a:rPr sz="2650" spc="-1025" dirty="0">
                <a:latin typeface="Symbol"/>
                <a:cs typeface="Symbol"/>
              </a:rPr>
              <a:t></a:t>
            </a:r>
            <a:r>
              <a:rPr sz="3975" spc="30" baseline="-22012" dirty="0">
                <a:latin typeface="Symbol"/>
                <a:cs typeface="Symbol"/>
              </a:rPr>
              <a:t></a:t>
            </a:r>
            <a:endParaRPr sz="3975" baseline="-22012">
              <a:latin typeface="Symbol"/>
              <a:cs typeface="Symbol"/>
            </a:endParaRPr>
          </a:p>
        </p:txBody>
      </p:sp>
      <p:sp>
        <p:nvSpPr>
          <p:cNvPr id="11" name="object 11"/>
          <p:cNvSpPr txBox="1"/>
          <p:nvPr/>
        </p:nvSpPr>
        <p:spPr>
          <a:xfrm>
            <a:off x="3958419" y="2286204"/>
            <a:ext cx="132715" cy="429259"/>
          </a:xfrm>
          <a:prstGeom prst="rect">
            <a:avLst/>
          </a:prstGeom>
        </p:spPr>
        <p:txBody>
          <a:bodyPr vert="horz" wrap="square" lIns="0" tIns="12065" rIns="0" bIns="0" rtlCol="0">
            <a:spAutoFit/>
          </a:bodyPr>
          <a:lstStyle/>
          <a:p>
            <a:pPr>
              <a:lnSpc>
                <a:spcPct val="100000"/>
              </a:lnSpc>
              <a:spcBef>
                <a:spcPts val="95"/>
              </a:spcBef>
            </a:pPr>
            <a:r>
              <a:rPr sz="2650" spc="-225" dirty="0">
                <a:latin typeface="Symbol"/>
                <a:cs typeface="Symbol"/>
              </a:rPr>
              <a:t></a:t>
            </a:r>
            <a:endParaRPr sz="2650">
              <a:latin typeface="Symbol"/>
              <a:cs typeface="Symbol"/>
            </a:endParaRPr>
          </a:p>
        </p:txBody>
      </p:sp>
      <p:sp>
        <p:nvSpPr>
          <p:cNvPr id="12" name="object 12"/>
          <p:cNvSpPr txBox="1"/>
          <p:nvPr/>
        </p:nvSpPr>
        <p:spPr>
          <a:xfrm>
            <a:off x="3958419" y="2545903"/>
            <a:ext cx="145415" cy="429259"/>
          </a:xfrm>
          <a:prstGeom prst="rect">
            <a:avLst/>
          </a:prstGeom>
        </p:spPr>
        <p:txBody>
          <a:bodyPr vert="horz" wrap="square" lIns="0" tIns="12065" rIns="0" bIns="0" rtlCol="0">
            <a:spAutoFit/>
          </a:bodyPr>
          <a:lstStyle/>
          <a:p>
            <a:pPr>
              <a:lnSpc>
                <a:spcPct val="100000"/>
              </a:lnSpc>
              <a:spcBef>
                <a:spcPts val="95"/>
              </a:spcBef>
            </a:pPr>
            <a:r>
              <a:rPr sz="2650" spc="20" dirty="0">
                <a:latin typeface="Symbol"/>
                <a:cs typeface="Symbol"/>
              </a:rPr>
              <a:t></a:t>
            </a:r>
            <a:endParaRPr sz="2650">
              <a:latin typeface="Symbol"/>
              <a:cs typeface="Symbol"/>
            </a:endParaRPr>
          </a:p>
        </p:txBody>
      </p:sp>
      <p:sp>
        <p:nvSpPr>
          <p:cNvPr id="13" name="object 13"/>
          <p:cNvSpPr txBox="1"/>
          <p:nvPr/>
        </p:nvSpPr>
        <p:spPr>
          <a:xfrm>
            <a:off x="3958419" y="1963101"/>
            <a:ext cx="145415" cy="429259"/>
          </a:xfrm>
          <a:prstGeom prst="rect">
            <a:avLst/>
          </a:prstGeom>
        </p:spPr>
        <p:txBody>
          <a:bodyPr vert="horz" wrap="square" lIns="0" tIns="12065" rIns="0" bIns="0" rtlCol="0">
            <a:spAutoFit/>
          </a:bodyPr>
          <a:lstStyle/>
          <a:p>
            <a:pPr>
              <a:lnSpc>
                <a:spcPct val="100000"/>
              </a:lnSpc>
              <a:spcBef>
                <a:spcPts val="95"/>
              </a:spcBef>
            </a:pPr>
            <a:r>
              <a:rPr sz="2650" spc="20" dirty="0">
                <a:latin typeface="Symbol"/>
                <a:cs typeface="Symbol"/>
              </a:rPr>
              <a:t></a:t>
            </a:r>
            <a:endParaRPr sz="2650">
              <a:latin typeface="Symbol"/>
              <a:cs typeface="Symbol"/>
            </a:endParaRPr>
          </a:p>
        </p:txBody>
      </p:sp>
      <p:sp>
        <p:nvSpPr>
          <p:cNvPr id="14" name="object 14"/>
          <p:cNvSpPr txBox="1"/>
          <p:nvPr/>
        </p:nvSpPr>
        <p:spPr>
          <a:xfrm>
            <a:off x="3182494" y="2196482"/>
            <a:ext cx="99060" cy="429259"/>
          </a:xfrm>
          <a:prstGeom prst="rect">
            <a:avLst/>
          </a:prstGeom>
        </p:spPr>
        <p:txBody>
          <a:bodyPr vert="horz" wrap="square" lIns="0" tIns="12065" rIns="0" bIns="0" rtlCol="0">
            <a:spAutoFit/>
          </a:bodyPr>
          <a:lstStyle/>
          <a:p>
            <a:pPr>
              <a:lnSpc>
                <a:spcPct val="100000"/>
              </a:lnSpc>
              <a:spcBef>
                <a:spcPts val="95"/>
              </a:spcBef>
            </a:pPr>
            <a:r>
              <a:rPr sz="2650" spc="15" dirty="0">
                <a:latin typeface="Symbol"/>
                <a:cs typeface="Symbol"/>
              </a:rPr>
              <a:t></a:t>
            </a:r>
            <a:endParaRPr sz="2650">
              <a:latin typeface="Symbol"/>
              <a:cs typeface="Symbol"/>
            </a:endParaRPr>
          </a:p>
        </p:txBody>
      </p:sp>
      <p:sp>
        <p:nvSpPr>
          <p:cNvPr id="15" name="object 15"/>
          <p:cNvSpPr txBox="1"/>
          <p:nvPr/>
        </p:nvSpPr>
        <p:spPr>
          <a:xfrm>
            <a:off x="2450663" y="2576853"/>
            <a:ext cx="90170" cy="260985"/>
          </a:xfrm>
          <a:prstGeom prst="rect">
            <a:avLst/>
          </a:prstGeom>
        </p:spPr>
        <p:txBody>
          <a:bodyPr vert="horz" wrap="square" lIns="0" tIns="12065" rIns="0" bIns="0" rtlCol="0">
            <a:spAutoFit/>
          </a:bodyPr>
          <a:lstStyle/>
          <a:p>
            <a:pPr>
              <a:lnSpc>
                <a:spcPct val="100000"/>
              </a:lnSpc>
              <a:spcBef>
                <a:spcPts val="95"/>
              </a:spcBef>
            </a:pPr>
            <a:r>
              <a:rPr sz="1550" spc="10" dirty="0">
                <a:latin typeface="Symbol"/>
                <a:cs typeface="Symbol"/>
              </a:rPr>
              <a:t></a:t>
            </a:r>
            <a:endParaRPr sz="1550">
              <a:latin typeface="Symbol"/>
              <a:cs typeface="Symbol"/>
            </a:endParaRPr>
          </a:p>
        </p:txBody>
      </p:sp>
      <p:sp>
        <p:nvSpPr>
          <p:cNvPr id="16" name="object 16"/>
          <p:cNvSpPr txBox="1"/>
          <p:nvPr/>
        </p:nvSpPr>
        <p:spPr>
          <a:xfrm>
            <a:off x="1956800" y="2576853"/>
            <a:ext cx="90170" cy="260985"/>
          </a:xfrm>
          <a:prstGeom prst="rect">
            <a:avLst/>
          </a:prstGeom>
        </p:spPr>
        <p:txBody>
          <a:bodyPr vert="horz" wrap="square" lIns="0" tIns="12065" rIns="0" bIns="0" rtlCol="0">
            <a:spAutoFit/>
          </a:bodyPr>
          <a:lstStyle/>
          <a:p>
            <a:pPr>
              <a:lnSpc>
                <a:spcPct val="100000"/>
              </a:lnSpc>
              <a:spcBef>
                <a:spcPts val="95"/>
              </a:spcBef>
            </a:pPr>
            <a:r>
              <a:rPr sz="1550" spc="10" dirty="0">
                <a:latin typeface="Symbol"/>
                <a:cs typeface="Symbol"/>
              </a:rPr>
              <a:t></a:t>
            </a:r>
            <a:endParaRPr sz="1550">
              <a:latin typeface="Symbol"/>
              <a:cs typeface="Symbol"/>
            </a:endParaRPr>
          </a:p>
        </p:txBody>
      </p:sp>
      <p:sp>
        <p:nvSpPr>
          <p:cNvPr id="17" name="object 17"/>
          <p:cNvSpPr txBox="1"/>
          <p:nvPr/>
        </p:nvSpPr>
        <p:spPr>
          <a:xfrm>
            <a:off x="1956800" y="2734700"/>
            <a:ext cx="584200" cy="260985"/>
          </a:xfrm>
          <a:prstGeom prst="rect">
            <a:avLst/>
          </a:prstGeom>
        </p:spPr>
        <p:txBody>
          <a:bodyPr vert="horz" wrap="square" lIns="0" tIns="12065" rIns="0" bIns="0" rtlCol="0">
            <a:spAutoFit/>
          </a:bodyPr>
          <a:lstStyle/>
          <a:p>
            <a:pPr>
              <a:lnSpc>
                <a:spcPct val="100000"/>
              </a:lnSpc>
              <a:spcBef>
                <a:spcPts val="95"/>
              </a:spcBef>
              <a:tabLst>
                <a:tab pos="493395" algn="l"/>
              </a:tabLst>
            </a:pPr>
            <a:r>
              <a:rPr sz="1550" spc="10" dirty="0">
                <a:latin typeface="Symbol"/>
                <a:cs typeface="Symbol"/>
              </a:rPr>
              <a:t></a:t>
            </a:r>
            <a:r>
              <a:rPr sz="1550" spc="10" dirty="0">
                <a:latin typeface="Times New Roman"/>
                <a:cs typeface="Times New Roman"/>
              </a:rPr>
              <a:t>	</a:t>
            </a:r>
            <a:r>
              <a:rPr sz="1550" spc="10" dirty="0">
                <a:latin typeface="Symbol"/>
                <a:cs typeface="Symbol"/>
              </a:rPr>
              <a:t></a:t>
            </a:r>
            <a:endParaRPr sz="1550">
              <a:latin typeface="Symbol"/>
              <a:cs typeface="Symbol"/>
            </a:endParaRPr>
          </a:p>
        </p:txBody>
      </p:sp>
      <p:sp>
        <p:nvSpPr>
          <p:cNvPr id="18" name="object 18"/>
          <p:cNvSpPr txBox="1"/>
          <p:nvPr/>
        </p:nvSpPr>
        <p:spPr>
          <a:xfrm>
            <a:off x="1956800" y="2451403"/>
            <a:ext cx="90170" cy="260985"/>
          </a:xfrm>
          <a:prstGeom prst="rect">
            <a:avLst/>
          </a:prstGeom>
        </p:spPr>
        <p:txBody>
          <a:bodyPr vert="horz" wrap="square" lIns="0" tIns="12065" rIns="0" bIns="0" rtlCol="0">
            <a:spAutoFit/>
          </a:bodyPr>
          <a:lstStyle/>
          <a:p>
            <a:pPr>
              <a:lnSpc>
                <a:spcPct val="100000"/>
              </a:lnSpc>
              <a:spcBef>
                <a:spcPts val="95"/>
              </a:spcBef>
            </a:pPr>
            <a:r>
              <a:rPr sz="1550" spc="10" dirty="0">
                <a:latin typeface="Symbol"/>
                <a:cs typeface="Symbol"/>
              </a:rPr>
              <a:t></a:t>
            </a:r>
            <a:endParaRPr sz="1550">
              <a:latin typeface="Symbol"/>
              <a:cs typeface="Symbol"/>
            </a:endParaRPr>
          </a:p>
        </p:txBody>
      </p:sp>
      <p:sp>
        <p:nvSpPr>
          <p:cNvPr id="19" name="object 19"/>
          <p:cNvSpPr txBox="1"/>
          <p:nvPr/>
        </p:nvSpPr>
        <p:spPr>
          <a:xfrm>
            <a:off x="2292723" y="2712441"/>
            <a:ext cx="113664" cy="260985"/>
          </a:xfrm>
          <a:prstGeom prst="rect">
            <a:avLst/>
          </a:prstGeom>
        </p:spPr>
        <p:txBody>
          <a:bodyPr vert="horz" wrap="square" lIns="0" tIns="12065" rIns="0" bIns="0" rtlCol="0">
            <a:spAutoFit/>
          </a:bodyPr>
          <a:lstStyle/>
          <a:p>
            <a:pPr>
              <a:lnSpc>
                <a:spcPct val="100000"/>
              </a:lnSpc>
              <a:spcBef>
                <a:spcPts val="95"/>
              </a:spcBef>
            </a:pPr>
            <a:r>
              <a:rPr sz="1550" spc="15" dirty="0">
                <a:latin typeface="Times New Roman"/>
                <a:cs typeface="Times New Roman"/>
              </a:rPr>
              <a:t>2</a:t>
            </a:r>
            <a:endParaRPr sz="1550">
              <a:latin typeface="Times New Roman"/>
              <a:cs typeface="Times New Roman"/>
            </a:endParaRPr>
          </a:p>
        </p:txBody>
      </p:sp>
      <p:sp>
        <p:nvSpPr>
          <p:cNvPr id="20" name="object 20"/>
          <p:cNvSpPr txBox="1"/>
          <p:nvPr/>
        </p:nvSpPr>
        <p:spPr>
          <a:xfrm>
            <a:off x="2045777" y="2559334"/>
            <a:ext cx="1051560" cy="260985"/>
          </a:xfrm>
          <a:prstGeom prst="rect">
            <a:avLst/>
          </a:prstGeom>
        </p:spPr>
        <p:txBody>
          <a:bodyPr vert="horz" wrap="square" lIns="0" tIns="12065" rIns="0" bIns="0" rtlCol="0">
            <a:spAutoFit/>
          </a:bodyPr>
          <a:lstStyle/>
          <a:p>
            <a:pPr>
              <a:lnSpc>
                <a:spcPct val="100000"/>
              </a:lnSpc>
              <a:spcBef>
                <a:spcPts val="95"/>
              </a:spcBef>
              <a:tabLst>
                <a:tab pos="487045" algn="l"/>
              </a:tabLst>
            </a:pPr>
            <a:r>
              <a:rPr sz="1550" spc="-45" dirty="0">
                <a:latin typeface="Times New Roman"/>
                <a:cs typeface="Times New Roman"/>
              </a:rPr>
              <a:t>1</a:t>
            </a:r>
            <a:r>
              <a:rPr sz="1550" spc="15" dirty="0">
                <a:latin typeface="Symbol"/>
                <a:cs typeface="Symbol"/>
              </a:rPr>
              <a:t></a:t>
            </a:r>
            <a:r>
              <a:rPr sz="1550" dirty="0">
                <a:latin typeface="Times New Roman"/>
                <a:cs typeface="Times New Roman"/>
              </a:rPr>
              <a:t>	</a:t>
            </a:r>
            <a:r>
              <a:rPr sz="1550" spc="25" dirty="0">
                <a:latin typeface="Times New Roman"/>
                <a:cs typeface="Times New Roman"/>
              </a:rPr>
              <a:t>;</a:t>
            </a:r>
            <a:r>
              <a:rPr sz="1550" spc="135" dirty="0">
                <a:latin typeface="Times New Roman"/>
                <a:cs typeface="Times New Roman"/>
              </a:rPr>
              <a:t>(</a:t>
            </a:r>
            <a:r>
              <a:rPr sz="1550" i="1" spc="100" dirty="0">
                <a:latin typeface="Times New Roman"/>
                <a:cs typeface="Times New Roman"/>
              </a:rPr>
              <a:t>n</a:t>
            </a:r>
            <a:r>
              <a:rPr sz="1550" spc="95" dirty="0">
                <a:latin typeface="Symbol"/>
                <a:cs typeface="Symbol"/>
              </a:rPr>
              <a:t></a:t>
            </a:r>
            <a:r>
              <a:rPr sz="1550" spc="90" dirty="0">
                <a:latin typeface="Times New Roman"/>
                <a:cs typeface="Times New Roman"/>
              </a:rPr>
              <a:t>2</a:t>
            </a:r>
            <a:r>
              <a:rPr sz="1550" spc="10" dirty="0">
                <a:latin typeface="Times New Roman"/>
                <a:cs typeface="Times New Roman"/>
              </a:rPr>
              <a:t>)</a:t>
            </a:r>
            <a:endParaRPr sz="1550">
              <a:latin typeface="Times New Roman"/>
              <a:cs typeface="Times New Roman"/>
            </a:endParaRPr>
          </a:p>
        </p:txBody>
      </p:sp>
      <p:sp>
        <p:nvSpPr>
          <p:cNvPr id="21" name="object 21"/>
          <p:cNvSpPr txBox="1"/>
          <p:nvPr/>
        </p:nvSpPr>
        <p:spPr>
          <a:xfrm>
            <a:off x="4495622" y="1984014"/>
            <a:ext cx="2164715" cy="904875"/>
          </a:xfrm>
          <a:prstGeom prst="rect">
            <a:avLst/>
          </a:prstGeom>
        </p:spPr>
        <p:txBody>
          <a:bodyPr vert="horz" wrap="square" lIns="0" tIns="12065" rIns="0" bIns="0" rtlCol="0">
            <a:spAutoFit/>
          </a:bodyPr>
          <a:lstStyle/>
          <a:p>
            <a:pPr marL="38100">
              <a:lnSpc>
                <a:spcPts val="2470"/>
              </a:lnSpc>
              <a:spcBef>
                <a:spcPts val="95"/>
              </a:spcBef>
              <a:tabLst>
                <a:tab pos="1050925" algn="l"/>
              </a:tabLst>
            </a:pPr>
            <a:r>
              <a:rPr sz="2650" spc="30" dirty="0">
                <a:latin typeface="Times New Roman"/>
                <a:cs typeface="Times New Roman"/>
              </a:rPr>
              <a:t>1</a:t>
            </a:r>
            <a:r>
              <a:rPr sz="2650" spc="25" dirty="0">
                <a:latin typeface="Times New Roman"/>
                <a:cs typeface="Times New Roman"/>
              </a:rPr>
              <a:t> </a:t>
            </a:r>
            <a:r>
              <a:rPr sz="3975" spc="44" baseline="-34591" dirty="0">
                <a:latin typeface="Symbol"/>
                <a:cs typeface="Symbol"/>
              </a:rPr>
              <a:t></a:t>
            </a:r>
            <a:r>
              <a:rPr sz="3975" baseline="-34591" dirty="0">
                <a:latin typeface="Times New Roman"/>
                <a:cs typeface="Times New Roman"/>
              </a:rPr>
              <a:t> </a:t>
            </a:r>
            <a:r>
              <a:rPr sz="2650" spc="204" dirty="0">
                <a:latin typeface="Times New Roman"/>
                <a:cs typeface="Times New Roman"/>
              </a:rPr>
              <a:t>(</a:t>
            </a:r>
            <a:r>
              <a:rPr sz="2650" i="1" spc="25" dirty="0">
                <a:latin typeface="Times New Roman"/>
                <a:cs typeface="Times New Roman"/>
              </a:rPr>
              <a:t>x</a:t>
            </a:r>
            <a:r>
              <a:rPr sz="2650" i="1" dirty="0">
                <a:latin typeface="Times New Roman"/>
                <a:cs typeface="Times New Roman"/>
              </a:rPr>
              <a:t>	</a:t>
            </a:r>
            <a:r>
              <a:rPr sz="2650" spc="30" dirty="0">
                <a:latin typeface="Symbol"/>
                <a:cs typeface="Symbol"/>
              </a:rPr>
              <a:t></a:t>
            </a:r>
            <a:r>
              <a:rPr sz="2650" spc="-100" dirty="0">
                <a:latin typeface="Times New Roman"/>
                <a:cs typeface="Times New Roman"/>
              </a:rPr>
              <a:t> </a:t>
            </a:r>
            <a:r>
              <a:rPr sz="2650" i="1" spc="210" dirty="0">
                <a:latin typeface="Times New Roman"/>
                <a:cs typeface="Times New Roman"/>
              </a:rPr>
              <a:t>x</a:t>
            </a:r>
            <a:r>
              <a:rPr sz="2650" spc="150" dirty="0">
                <a:latin typeface="Times New Roman"/>
                <a:cs typeface="Times New Roman"/>
              </a:rPr>
              <a:t>)</a:t>
            </a:r>
            <a:r>
              <a:rPr sz="2325" spc="22" baseline="43010" dirty="0">
                <a:latin typeface="Times New Roman"/>
                <a:cs typeface="Times New Roman"/>
              </a:rPr>
              <a:t>2</a:t>
            </a:r>
            <a:r>
              <a:rPr sz="2325" spc="247" baseline="43010" dirty="0">
                <a:latin typeface="Times New Roman"/>
                <a:cs typeface="Times New Roman"/>
              </a:rPr>
              <a:t> </a:t>
            </a:r>
            <a:r>
              <a:rPr sz="3975" spc="30" baseline="3144" dirty="0">
                <a:latin typeface="Symbol"/>
                <a:cs typeface="Symbol"/>
              </a:rPr>
              <a:t></a:t>
            </a:r>
            <a:r>
              <a:rPr sz="3975" spc="-457" baseline="3144" dirty="0">
                <a:latin typeface="Times New Roman"/>
                <a:cs typeface="Times New Roman"/>
              </a:rPr>
              <a:t> </a:t>
            </a:r>
            <a:r>
              <a:rPr sz="3975" spc="30" baseline="19916" dirty="0">
                <a:latin typeface="Symbol"/>
                <a:cs typeface="Symbol"/>
              </a:rPr>
              <a:t></a:t>
            </a:r>
            <a:endParaRPr sz="3975" baseline="19916">
              <a:latin typeface="Symbol"/>
              <a:cs typeface="Symbol"/>
            </a:endParaRPr>
          </a:p>
          <a:p>
            <a:pPr marL="553720">
              <a:lnSpc>
                <a:spcPts val="1150"/>
              </a:lnSpc>
              <a:tabLst>
                <a:tab pos="859790" algn="l"/>
                <a:tab pos="1769110" algn="l"/>
              </a:tabLst>
            </a:pPr>
            <a:r>
              <a:rPr sz="1550" u="heavy" spc="5" dirty="0">
                <a:uFill>
                  <a:solidFill>
                    <a:srgbClr val="000000"/>
                  </a:solidFill>
                </a:uFill>
                <a:latin typeface="Times New Roman"/>
                <a:cs typeface="Times New Roman"/>
              </a:rPr>
              <a:t> 	</a:t>
            </a:r>
            <a:r>
              <a:rPr sz="1550" u="heavy" spc="15" dirty="0">
                <a:uFill>
                  <a:solidFill>
                    <a:srgbClr val="000000"/>
                  </a:solidFill>
                </a:uFill>
                <a:latin typeface="Times New Roman"/>
                <a:cs typeface="Times New Roman"/>
              </a:rPr>
              <a:t>0	</a:t>
            </a:r>
            <a:endParaRPr sz="1550">
              <a:latin typeface="Times New Roman"/>
              <a:cs typeface="Times New Roman"/>
            </a:endParaRPr>
          </a:p>
          <a:p>
            <a:pPr marL="40005">
              <a:lnSpc>
                <a:spcPct val="100000"/>
              </a:lnSpc>
              <a:spcBef>
                <a:spcPts val="130"/>
              </a:spcBef>
              <a:tabLst>
                <a:tab pos="862330" algn="l"/>
              </a:tabLst>
            </a:pPr>
            <a:r>
              <a:rPr sz="2650" i="1" spc="30" dirty="0">
                <a:latin typeface="Times New Roman"/>
                <a:cs typeface="Times New Roman"/>
              </a:rPr>
              <a:t>n	</a:t>
            </a:r>
            <a:r>
              <a:rPr sz="2650" i="1" spc="75" dirty="0">
                <a:latin typeface="Times New Roman"/>
                <a:cs typeface="Times New Roman"/>
              </a:rPr>
              <a:t>SC</a:t>
            </a:r>
            <a:r>
              <a:rPr sz="2325" i="1" spc="112" baseline="-23297" dirty="0">
                <a:latin typeface="Times New Roman"/>
                <a:cs typeface="Times New Roman"/>
              </a:rPr>
              <a:t>X</a:t>
            </a:r>
            <a:endParaRPr sz="2325" baseline="-23297">
              <a:latin typeface="Times New Roman"/>
              <a:cs typeface="Times New Roman"/>
            </a:endParaRPr>
          </a:p>
        </p:txBody>
      </p:sp>
      <p:sp>
        <p:nvSpPr>
          <p:cNvPr id="22" name="object 22"/>
          <p:cNvSpPr txBox="1"/>
          <p:nvPr/>
        </p:nvSpPr>
        <p:spPr>
          <a:xfrm>
            <a:off x="4059760" y="2196482"/>
            <a:ext cx="399415" cy="429259"/>
          </a:xfrm>
          <a:prstGeom prst="rect">
            <a:avLst/>
          </a:prstGeom>
        </p:spPr>
        <p:txBody>
          <a:bodyPr vert="horz" wrap="square" lIns="0" tIns="12065" rIns="0" bIns="0" rtlCol="0">
            <a:spAutoFit/>
          </a:bodyPr>
          <a:lstStyle/>
          <a:p>
            <a:pPr>
              <a:lnSpc>
                <a:spcPct val="100000"/>
              </a:lnSpc>
              <a:spcBef>
                <a:spcPts val="95"/>
              </a:spcBef>
            </a:pPr>
            <a:r>
              <a:rPr sz="2650" spc="225" dirty="0">
                <a:latin typeface="Times New Roman"/>
                <a:cs typeface="Times New Roman"/>
              </a:rPr>
              <a:t>1</a:t>
            </a:r>
            <a:r>
              <a:rPr sz="2650" spc="30" dirty="0">
                <a:latin typeface="Symbol"/>
                <a:cs typeface="Symbol"/>
              </a:rPr>
              <a:t></a:t>
            </a:r>
            <a:endParaRPr sz="2650">
              <a:latin typeface="Symbol"/>
              <a:cs typeface="Symbol"/>
            </a:endParaRPr>
          </a:p>
        </p:txBody>
      </p:sp>
      <p:sp>
        <p:nvSpPr>
          <p:cNvPr id="23" name="object 23"/>
          <p:cNvSpPr txBox="1"/>
          <p:nvPr/>
        </p:nvSpPr>
        <p:spPr>
          <a:xfrm>
            <a:off x="3510914" y="2026378"/>
            <a:ext cx="438150" cy="452120"/>
          </a:xfrm>
          <a:prstGeom prst="rect">
            <a:avLst/>
          </a:prstGeom>
        </p:spPr>
        <p:txBody>
          <a:bodyPr vert="horz" wrap="square" lIns="0" tIns="12065" rIns="0" bIns="0" rtlCol="0">
            <a:spAutoFit/>
          </a:bodyPr>
          <a:lstStyle/>
          <a:p>
            <a:pPr marL="25400">
              <a:lnSpc>
                <a:spcPct val="100000"/>
              </a:lnSpc>
              <a:spcBef>
                <a:spcPts val="95"/>
              </a:spcBef>
            </a:pPr>
            <a:r>
              <a:rPr sz="4200" spc="-1260" baseline="-23809" dirty="0">
                <a:latin typeface="Symbol"/>
                <a:cs typeface="Symbol"/>
              </a:rPr>
              <a:t></a:t>
            </a:r>
            <a:r>
              <a:rPr sz="3975" spc="30" baseline="-22012" dirty="0">
                <a:latin typeface="Times New Roman"/>
                <a:cs typeface="Times New Roman"/>
              </a:rPr>
              <a:t>ˆ</a:t>
            </a:r>
            <a:r>
              <a:rPr sz="3975" spc="-397" baseline="-22012" dirty="0">
                <a:latin typeface="Times New Roman"/>
                <a:cs typeface="Times New Roman"/>
              </a:rPr>
              <a:t> </a:t>
            </a:r>
            <a:r>
              <a:rPr sz="1550" spc="15" dirty="0">
                <a:latin typeface="Times New Roman"/>
                <a:cs typeface="Times New Roman"/>
              </a:rPr>
              <a:t>2</a:t>
            </a:r>
            <a:endParaRPr sz="1550">
              <a:latin typeface="Times New Roman"/>
              <a:cs typeface="Times New Roman"/>
            </a:endParaRPr>
          </a:p>
        </p:txBody>
      </p:sp>
      <p:sp>
        <p:nvSpPr>
          <p:cNvPr id="24" name="object 24"/>
          <p:cNvSpPr txBox="1"/>
          <p:nvPr/>
        </p:nvSpPr>
        <p:spPr>
          <a:xfrm>
            <a:off x="2259610" y="2425467"/>
            <a:ext cx="281305" cy="274320"/>
          </a:xfrm>
          <a:prstGeom prst="rect">
            <a:avLst/>
          </a:prstGeom>
        </p:spPr>
        <p:txBody>
          <a:bodyPr vert="horz" wrap="square" lIns="0" tIns="16510" rIns="0" bIns="0" rtlCol="0">
            <a:spAutoFit/>
          </a:bodyPr>
          <a:lstStyle/>
          <a:p>
            <a:pPr>
              <a:lnSpc>
                <a:spcPct val="100000"/>
              </a:lnSpc>
              <a:spcBef>
                <a:spcPts val="130"/>
              </a:spcBef>
            </a:pPr>
            <a:r>
              <a:rPr sz="1600" u="sng" spc="-15" dirty="0">
                <a:uFill>
                  <a:solidFill>
                    <a:srgbClr val="000000"/>
                  </a:solidFill>
                </a:uFill>
                <a:latin typeface="Symbol"/>
                <a:cs typeface="Symbol"/>
              </a:rPr>
              <a:t></a:t>
            </a:r>
            <a:r>
              <a:rPr sz="1600" spc="25" dirty="0">
                <a:latin typeface="Times New Roman"/>
                <a:cs typeface="Times New Roman"/>
              </a:rPr>
              <a:t> </a:t>
            </a:r>
            <a:r>
              <a:rPr sz="2325" spc="15" baseline="-3584" dirty="0">
                <a:latin typeface="Symbol"/>
                <a:cs typeface="Symbol"/>
              </a:rPr>
              <a:t></a:t>
            </a:r>
            <a:endParaRPr sz="2325" baseline="-3584">
              <a:latin typeface="Symbol"/>
              <a:cs typeface="Symbol"/>
            </a:endParaRPr>
          </a:p>
        </p:txBody>
      </p:sp>
      <p:sp>
        <p:nvSpPr>
          <p:cNvPr id="25" name="object 25"/>
          <p:cNvSpPr txBox="1"/>
          <p:nvPr/>
        </p:nvSpPr>
        <p:spPr>
          <a:xfrm>
            <a:off x="987723" y="1865295"/>
            <a:ext cx="977900" cy="760730"/>
          </a:xfrm>
          <a:prstGeom prst="rect">
            <a:avLst/>
          </a:prstGeom>
        </p:spPr>
        <p:txBody>
          <a:bodyPr vert="horz" wrap="square" lIns="0" tIns="12065" rIns="0" bIns="0" rtlCol="0">
            <a:spAutoFit/>
          </a:bodyPr>
          <a:lstStyle/>
          <a:p>
            <a:pPr>
              <a:lnSpc>
                <a:spcPts val="2895"/>
              </a:lnSpc>
              <a:spcBef>
                <a:spcPts val="95"/>
              </a:spcBef>
            </a:pPr>
            <a:r>
              <a:rPr sz="2650" spc="20" dirty="0">
                <a:latin typeface="Symbol"/>
                <a:cs typeface="Symbol"/>
              </a:rPr>
              <a:t></a:t>
            </a:r>
            <a:endParaRPr sz="2650">
              <a:latin typeface="Symbol"/>
              <a:cs typeface="Symbol"/>
            </a:endParaRPr>
          </a:p>
          <a:p>
            <a:pPr>
              <a:lnSpc>
                <a:spcPts val="2895"/>
              </a:lnSpc>
              <a:tabLst>
                <a:tab pos="506095" algn="l"/>
                <a:tab pos="868680" algn="l"/>
              </a:tabLst>
            </a:pPr>
            <a:r>
              <a:rPr sz="3975" spc="30" baseline="1048" dirty="0">
                <a:latin typeface="Symbol"/>
                <a:cs typeface="Symbol"/>
              </a:rPr>
              <a:t></a:t>
            </a:r>
            <a:r>
              <a:rPr sz="3975" spc="-540" baseline="1048" dirty="0">
                <a:latin typeface="Times New Roman"/>
                <a:cs typeface="Times New Roman"/>
              </a:rPr>
              <a:t> </a:t>
            </a:r>
            <a:r>
              <a:rPr sz="2650" i="1" spc="-985" dirty="0">
                <a:latin typeface="Times New Roman"/>
                <a:cs typeface="Times New Roman"/>
              </a:rPr>
              <a:t>y</a:t>
            </a:r>
            <a:r>
              <a:rPr sz="3975" spc="30" baseline="2096" dirty="0">
                <a:latin typeface="Times New Roman"/>
                <a:cs typeface="Times New Roman"/>
              </a:rPr>
              <a:t>ˆ</a:t>
            </a:r>
            <a:r>
              <a:rPr sz="3975" baseline="2096" dirty="0">
                <a:latin typeface="Times New Roman"/>
                <a:cs typeface="Times New Roman"/>
              </a:rPr>
              <a:t>	</a:t>
            </a:r>
            <a:r>
              <a:rPr sz="2650" spc="-925" dirty="0">
                <a:latin typeface="Lucida Sans Unicode"/>
                <a:cs typeface="Lucida Sans Unicode"/>
              </a:rPr>
              <a:t>∓</a:t>
            </a:r>
            <a:r>
              <a:rPr sz="2650" dirty="0">
                <a:latin typeface="Lucida Sans Unicode"/>
                <a:cs typeface="Lucida Sans Unicode"/>
              </a:rPr>
              <a:t>	</a:t>
            </a:r>
            <a:r>
              <a:rPr sz="2650" i="1" spc="15" dirty="0">
                <a:latin typeface="Times New Roman"/>
                <a:cs typeface="Times New Roman"/>
              </a:rPr>
              <a:t>t</a:t>
            </a:r>
            <a:endParaRPr sz="26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64664" y="402336"/>
            <a:ext cx="4487418" cy="899922"/>
          </a:xfrm>
          <a:prstGeom prst="rect">
            <a:avLst/>
          </a:prstGeom>
        </p:spPr>
      </p:pic>
      <p:sp>
        <p:nvSpPr>
          <p:cNvPr id="3" name="object 3"/>
          <p:cNvSpPr txBox="1">
            <a:spLocks noGrp="1"/>
          </p:cNvSpPr>
          <p:nvPr>
            <p:ph type="title"/>
          </p:nvPr>
        </p:nvSpPr>
        <p:spPr>
          <a:xfrm>
            <a:off x="2505836" y="508762"/>
            <a:ext cx="3980179" cy="513715"/>
          </a:xfrm>
          <a:prstGeom prst="rect">
            <a:avLst/>
          </a:prstGeom>
        </p:spPr>
        <p:txBody>
          <a:bodyPr vert="horz" wrap="square" lIns="0" tIns="13335" rIns="0" bIns="0" rtlCol="0">
            <a:spAutoFit/>
          </a:bodyPr>
          <a:lstStyle/>
          <a:p>
            <a:pPr marL="12700">
              <a:lnSpc>
                <a:spcPct val="100000"/>
              </a:lnSpc>
              <a:spcBef>
                <a:spcPts val="105"/>
              </a:spcBef>
            </a:pPr>
            <a:r>
              <a:rPr sz="3200" dirty="0"/>
              <a:t>REGRESIÓN</a:t>
            </a:r>
            <a:r>
              <a:rPr sz="3200" spc="-80" dirty="0"/>
              <a:t> </a:t>
            </a:r>
            <a:r>
              <a:rPr sz="3200" dirty="0"/>
              <a:t>LINEAL</a:t>
            </a:r>
            <a:endParaRPr sz="3200"/>
          </a:p>
        </p:txBody>
      </p:sp>
      <p:pic>
        <p:nvPicPr>
          <p:cNvPr id="4" name="object 4"/>
          <p:cNvPicPr/>
          <p:nvPr/>
        </p:nvPicPr>
        <p:blipFill>
          <a:blip r:embed="rId3" cstate="print"/>
          <a:stretch>
            <a:fillRect/>
          </a:stretch>
        </p:blipFill>
        <p:spPr>
          <a:xfrm>
            <a:off x="2147316" y="1546860"/>
            <a:ext cx="4568189" cy="677418"/>
          </a:xfrm>
          <a:prstGeom prst="rect">
            <a:avLst/>
          </a:prstGeom>
        </p:spPr>
      </p:pic>
      <p:sp>
        <p:nvSpPr>
          <p:cNvPr id="5" name="object 5"/>
          <p:cNvSpPr txBox="1"/>
          <p:nvPr/>
        </p:nvSpPr>
        <p:spPr>
          <a:xfrm>
            <a:off x="1095044" y="1625853"/>
            <a:ext cx="5445760" cy="3666490"/>
          </a:xfrm>
          <a:prstGeom prst="rect">
            <a:avLst/>
          </a:prstGeom>
        </p:spPr>
        <p:txBody>
          <a:bodyPr vert="horz" wrap="square" lIns="0" tIns="12700" rIns="0" bIns="0" rtlCol="0">
            <a:spAutoFit/>
          </a:bodyPr>
          <a:lstStyle/>
          <a:p>
            <a:pPr marL="1242060">
              <a:lnSpc>
                <a:spcPct val="100000"/>
              </a:lnSpc>
              <a:spcBef>
                <a:spcPts val="100"/>
              </a:spcBef>
            </a:pPr>
            <a:r>
              <a:rPr sz="2400" spc="-5" dirty="0">
                <a:solidFill>
                  <a:srgbClr val="FFFFFF"/>
                </a:solidFill>
                <a:latin typeface="Arial MT"/>
                <a:cs typeface="Arial MT"/>
              </a:rPr>
              <a:t>REGRESIÓN</a:t>
            </a:r>
            <a:r>
              <a:rPr sz="2400" spc="-25" dirty="0">
                <a:solidFill>
                  <a:srgbClr val="FFFFFF"/>
                </a:solidFill>
                <a:latin typeface="Arial MT"/>
                <a:cs typeface="Arial MT"/>
              </a:rPr>
              <a:t> </a:t>
            </a:r>
            <a:r>
              <a:rPr sz="2400" spc="-5" dirty="0">
                <a:solidFill>
                  <a:srgbClr val="FFFFFF"/>
                </a:solidFill>
                <a:latin typeface="Arial MT"/>
                <a:cs typeface="Arial MT"/>
              </a:rPr>
              <a:t>LINEAL</a:t>
            </a:r>
            <a:r>
              <a:rPr sz="2400" spc="-15" dirty="0">
                <a:solidFill>
                  <a:srgbClr val="FFFFFF"/>
                </a:solidFill>
                <a:latin typeface="Arial MT"/>
                <a:cs typeface="Arial MT"/>
              </a:rPr>
              <a:t> </a:t>
            </a:r>
            <a:r>
              <a:rPr sz="2400" dirty="0">
                <a:solidFill>
                  <a:srgbClr val="FFFFFF"/>
                </a:solidFill>
                <a:latin typeface="Arial MT"/>
                <a:cs typeface="Arial MT"/>
              </a:rPr>
              <a:t>SIMPLE</a:t>
            </a:r>
            <a:endParaRPr sz="2400">
              <a:latin typeface="Arial MT"/>
              <a:cs typeface="Arial MT"/>
            </a:endParaRPr>
          </a:p>
          <a:p>
            <a:pPr>
              <a:lnSpc>
                <a:spcPct val="100000"/>
              </a:lnSpc>
            </a:pPr>
            <a:endParaRPr sz="2700">
              <a:latin typeface="Arial MT"/>
              <a:cs typeface="Arial MT"/>
            </a:endParaRPr>
          </a:p>
          <a:p>
            <a:pPr>
              <a:lnSpc>
                <a:spcPct val="100000"/>
              </a:lnSpc>
              <a:spcBef>
                <a:spcPts val="35"/>
              </a:spcBef>
            </a:pPr>
            <a:endParaRPr sz="3100">
              <a:latin typeface="Arial MT"/>
              <a:cs typeface="Arial MT"/>
            </a:endParaRPr>
          </a:p>
          <a:p>
            <a:pPr marL="520065">
              <a:lnSpc>
                <a:spcPct val="100000"/>
              </a:lnSpc>
            </a:pPr>
            <a:r>
              <a:rPr sz="2800" spc="-5" dirty="0">
                <a:solidFill>
                  <a:srgbClr val="FFFFFF"/>
                </a:solidFill>
                <a:latin typeface="Arial MT"/>
                <a:cs typeface="Arial MT"/>
              </a:rPr>
              <a:t>Y=</a:t>
            </a:r>
            <a:r>
              <a:rPr sz="2800" spc="-5" dirty="0">
                <a:solidFill>
                  <a:srgbClr val="FFFFFF"/>
                </a:solidFill>
                <a:latin typeface="Symbol"/>
                <a:cs typeface="Symbol"/>
              </a:rPr>
              <a:t></a:t>
            </a:r>
            <a:r>
              <a:rPr sz="2775" spc="-7" baseline="-21021" dirty="0">
                <a:solidFill>
                  <a:srgbClr val="FFFFFF"/>
                </a:solidFill>
                <a:latin typeface="Arial MT"/>
                <a:cs typeface="Arial MT"/>
              </a:rPr>
              <a:t>0</a:t>
            </a:r>
            <a:r>
              <a:rPr sz="2775" spc="382" baseline="-21021" dirty="0">
                <a:solidFill>
                  <a:srgbClr val="FFFFFF"/>
                </a:solidFill>
                <a:latin typeface="Arial MT"/>
                <a:cs typeface="Arial MT"/>
              </a:rPr>
              <a:t> </a:t>
            </a:r>
            <a:r>
              <a:rPr sz="2800" spc="-5" dirty="0">
                <a:solidFill>
                  <a:srgbClr val="FFFFFF"/>
                </a:solidFill>
                <a:latin typeface="Arial MT"/>
                <a:cs typeface="Arial MT"/>
              </a:rPr>
              <a:t>+</a:t>
            </a:r>
            <a:r>
              <a:rPr sz="2800" spc="-15" dirty="0">
                <a:solidFill>
                  <a:srgbClr val="FFFFFF"/>
                </a:solidFill>
                <a:latin typeface="Arial MT"/>
                <a:cs typeface="Arial MT"/>
              </a:rPr>
              <a:t> </a:t>
            </a:r>
            <a:r>
              <a:rPr sz="2800" dirty="0">
                <a:solidFill>
                  <a:srgbClr val="FFFFFF"/>
                </a:solidFill>
                <a:latin typeface="Symbol"/>
                <a:cs typeface="Symbol"/>
              </a:rPr>
              <a:t></a:t>
            </a:r>
            <a:r>
              <a:rPr sz="2775" baseline="-21021" dirty="0">
                <a:solidFill>
                  <a:srgbClr val="FFFFFF"/>
                </a:solidFill>
                <a:latin typeface="Arial MT"/>
                <a:cs typeface="Arial MT"/>
              </a:rPr>
              <a:t>1</a:t>
            </a:r>
            <a:r>
              <a:rPr sz="2775" spc="367" baseline="-21021" dirty="0">
                <a:solidFill>
                  <a:srgbClr val="FFFFFF"/>
                </a:solidFill>
                <a:latin typeface="Arial MT"/>
                <a:cs typeface="Arial MT"/>
              </a:rPr>
              <a:t> </a:t>
            </a:r>
            <a:r>
              <a:rPr sz="2800" spc="-5" dirty="0">
                <a:solidFill>
                  <a:srgbClr val="FFFFFF"/>
                </a:solidFill>
                <a:latin typeface="Arial MT"/>
                <a:cs typeface="Arial MT"/>
              </a:rPr>
              <a:t>X+</a:t>
            </a:r>
            <a:r>
              <a:rPr sz="2800" spc="-15" dirty="0">
                <a:solidFill>
                  <a:srgbClr val="FFFFFF"/>
                </a:solidFill>
                <a:latin typeface="Arial MT"/>
                <a:cs typeface="Arial MT"/>
              </a:rPr>
              <a:t> </a:t>
            </a:r>
            <a:r>
              <a:rPr sz="2800" spc="-5" dirty="0">
                <a:solidFill>
                  <a:srgbClr val="FFFFFF"/>
                </a:solidFill>
                <a:latin typeface="Symbol"/>
                <a:cs typeface="Symbol"/>
              </a:rPr>
              <a:t></a:t>
            </a:r>
            <a:endParaRPr sz="2800">
              <a:latin typeface="Symbol"/>
              <a:cs typeface="Symbol"/>
            </a:endParaRPr>
          </a:p>
          <a:p>
            <a:pPr>
              <a:lnSpc>
                <a:spcPct val="100000"/>
              </a:lnSpc>
              <a:spcBef>
                <a:spcPts val="5"/>
              </a:spcBef>
            </a:pPr>
            <a:endParaRPr sz="4600">
              <a:latin typeface="Symbol"/>
              <a:cs typeface="Symbol"/>
            </a:endParaRPr>
          </a:p>
          <a:p>
            <a:pPr marL="63500">
              <a:lnSpc>
                <a:spcPct val="100000"/>
              </a:lnSpc>
              <a:spcBef>
                <a:spcPts val="5"/>
              </a:spcBef>
              <a:tabLst>
                <a:tab pos="587375" algn="l"/>
              </a:tabLst>
            </a:pPr>
            <a:r>
              <a:rPr sz="2800" dirty="0">
                <a:solidFill>
                  <a:srgbClr val="FFFFFF"/>
                </a:solidFill>
                <a:latin typeface="Symbol"/>
                <a:cs typeface="Symbol"/>
              </a:rPr>
              <a:t></a:t>
            </a:r>
            <a:r>
              <a:rPr sz="2775" baseline="-21021" dirty="0">
                <a:solidFill>
                  <a:srgbClr val="FFFFFF"/>
                </a:solidFill>
                <a:latin typeface="Arial MT"/>
                <a:cs typeface="Arial MT"/>
              </a:rPr>
              <a:t>0	</a:t>
            </a:r>
            <a:r>
              <a:rPr sz="2800" dirty="0">
                <a:solidFill>
                  <a:srgbClr val="FFFFFF"/>
                </a:solidFill>
                <a:latin typeface="Arial MT"/>
                <a:cs typeface="Arial MT"/>
              </a:rPr>
              <a:t>es</a:t>
            </a:r>
            <a:r>
              <a:rPr sz="2800" spc="-40" dirty="0">
                <a:solidFill>
                  <a:srgbClr val="FFFFFF"/>
                </a:solidFill>
                <a:latin typeface="Arial MT"/>
                <a:cs typeface="Arial MT"/>
              </a:rPr>
              <a:t> </a:t>
            </a:r>
            <a:r>
              <a:rPr sz="2800" dirty="0">
                <a:solidFill>
                  <a:srgbClr val="FFFFFF"/>
                </a:solidFill>
                <a:latin typeface="Arial MT"/>
                <a:cs typeface="Arial MT"/>
              </a:rPr>
              <a:t>el</a:t>
            </a:r>
            <a:r>
              <a:rPr sz="2800" spc="-25" dirty="0">
                <a:solidFill>
                  <a:srgbClr val="FFFFFF"/>
                </a:solidFill>
                <a:latin typeface="Arial MT"/>
                <a:cs typeface="Arial MT"/>
              </a:rPr>
              <a:t> </a:t>
            </a:r>
            <a:r>
              <a:rPr sz="2800" dirty="0">
                <a:solidFill>
                  <a:srgbClr val="FFFFFF"/>
                </a:solidFill>
                <a:latin typeface="Arial MT"/>
                <a:cs typeface="Arial MT"/>
              </a:rPr>
              <a:t>intercepto</a:t>
            </a:r>
            <a:endParaRPr sz="2800">
              <a:latin typeface="Arial MT"/>
              <a:cs typeface="Arial MT"/>
            </a:endParaRPr>
          </a:p>
          <a:p>
            <a:pPr marL="63500">
              <a:lnSpc>
                <a:spcPct val="100000"/>
              </a:lnSpc>
              <a:tabLst>
                <a:tab pos="587375" algn="l"/>
              </a:tabLst>
            </a:pPr>
            <a:r>
              <a:rPr sz="2800" dirty="0">
                <a:solidFill>
                  <a:srgbClr val="FFFFFF"/>
                </a:solidFill>
                <a:latin typeface="Symbol"/>
                <a:cs typeface="Symbol"/>
              </a:rPr>
              <a:t></a:t>
            </a:r>
            <a:r>
              <a:rPr sz="2775" baseline="-21021" dirty="0">
                <a:solidFill>
                  <a:srgbClr val="FFFFFF"/>
                </a:solidFill>
                <a:latin typeface="Arial MT"/>
                <a:cs typeface="Arial MT"/>
              </a:rPr>
              <a:t>1	</a:t>
            </a:r>
            <a:r>
              <a:rPr sz="2800" dirty="0">
                <a:solidFill>
                  <a:srgbClr val="FFFFFF"/>
                </a:solidFill>
                <a:latin typeface="Arial MT"/>
                <a:cs typeface="Arial MT"/>
              </a:rPr>
              <a:t>es</a:t>
            </a:r>
            <a:r>
              <a:rPr sz="2800" spc="-15" dirty="0">
                <a:solidFill>
                  <a:srgbClr val="FFFFFF"/>
                </a:solidFill>
                <a:latin typeface="Arial MT"/>
                <a:cs typeface="Arial MT"/>
              </a:rPr>
              <a:t> </a:t>
            </a:r>
            <a:r>
              <a:rPr sz="2800" dirty="0">
                <a:solidFill>
                  <a:srgbClr val="FFFFFF"/>
                </a:solidFill>
                <a:latin typeface="Arial MT"/>
                <a:cs typeface="Arial MT"/>
              </a:rPr>
              <a:t>el </a:t>
            </a:r>
            <a:r>
              <a:rPr sz="2800" spc="-5" dirty="0">
                <a:solidFill>
                  <a:srgbClr val="FFFFFF"/>
                </a:solidFill>
                <a:latin typeface="Arial MT"/>
                <a:cs typeface="Arial MT"/>
              </a:rPr>
              <a:t>coeficiente</a:t>
            </a:r>
            <a:r>
              <a:rPr sz="2800" spc="5" dirty="0">
                <a:solidFill>
                  <a:srgbClr val="FFFFFF"/>
                </a:solidFill>
                <a:latin typeface="Arial MT"/>
                <a:cs typeface="Arial MT"/>
              </a:rPr>
              <a:t> </a:t>
            </a:r>
            <a:r>
              <a:rPr sz="2800" spc="-5" dirty="0">
                <a:solidFill>
                  <a:srgbClr val="FFFFFF"/>
                </a:solidFill>
                <a:latin typeface="Arial MT"/>
                <a:cs typeface="Arial MT"/>
              </a:rPr>
              <a:t>de </a:t>
            </a:r>
            <a:r>
              <a:rPr sz="2800" dirty="0">
                <a:solidFill>
                  <a:srgbClr val="FFFFFF"/>
                </a:solidFill>
                <a:latin typeface="Arial MT"/>
                <a:cs typeface="Arial MT"/>
              </a:rPr>
              <a:t>regresión</a:t>
            </a:r>
            <a:endParaRPr sz="2800">
              <a:latin typeface="Arial MT"/>
              <a:cs typeface="Arial MT"/>
            </a:endParaRPr>
          </a:p>
          <a:p>
            <a:pPr marL="63500">
              <a:lnSpc>
                <a:spcPct val="100000"/>
              </a:lnSpc>
              <a:tabLst>
                <a:tab pos="611505" algn="l"/>
              </a:tabLst>
            </a:pPr>
            <a:r>
              <a:rPr sz="2800" spc="-5" dirty="0">
                <a:solidFill>
                  <a:srgbClr val="FFFFFF"/>
                </a:solidFill>
                <a:latin typeface="Symbol"/>
                <a:cs typeface="Symbol"/>
              </a:rPr>
              <a:t></a:t>
            </a:r>
            <a:r>
              <a:rPr sz="2800" spc="-5" dirty="0">
                <a:solidFill>
                  <a:srgbClr val="FFFFFF"/>
                </a:solidFill>
                <a:latin typeface="Times New Roman"/>
                <a:cs typeface="Times New Roman"/>
              </a:rPr>
              <a:t>	</a:t>
            </a:r>
            <a:r>
              <a:rPr sz="2800" spc="-5" dirty="0">
                <a:solidFill>
                  <a:srgbClr val="FFFFFF"/>
                </a:solidFill>
                <a:latin typeface="Arial MT"/>
                <a:cs typeface="Arial MT"/>
              </a:rPr>
              <a:t>es</a:t>
            </a:r>
            <a:r>
              <a:rPr sz="2800" spc="-15" dirty="0">
                <a:solidFill>
                  <a:srgbClr val="FFFFFF"/>
                </a:solidFill>
                <a:latin typeface="Arial MT"/>
                <a:cs typeface="Arial MT"/>
              </a:rPr>
              <a:t> </a:t>
            </a:r>
            <a:r>
              <a:rPr sz="2800" spc="-5" dirty="0">
                <a:solidFill>
                  <a:srgbClr val="FFFFFF"/>
                </a:solidFill>
                <a:latin typeface="Arial MT"/>
                <a:cs typeface="Arial MT"/>
              </a:rPr>
              <a:t>el</a:t>
            </a:r>
            <a:r>
              <a:rPr sz="2800" spc="-15" dirty="0">
                <a:solidFill>
                  <a:srgbClr val="FFFFFF"/>
                </a:solidFill>
                <a:latin typeface="Arial MT"/>
                <a:cs typeface="Arial MT"/>
              </a:rPr>
              <a:t> </a:t>
            </a:r>
            <a:r>
              <a:rPr sz="2800" dirty="0">
                <a:solidFill>
                  <a:srgbClr val="FFFFFF"/>
                </a:solidFill>
                <a:latin typeface="Arial MT"/>
                <a:cs typeface="Arial MT"/>
              </a:rPr>
              <a:t>error</a:t>
            </a:r>
            <a:r>
              <a:rPr sz="2800" spc="-15" dirty="0">
                <a:solidFill>
                  <a:srgbClr val="FFFFFF"/>
                </a:solidFill>
                <a:latin typeface="Arial MT"/>
                <a:cs typeface="Arial MT"/>
              </a:rPr>
              <a:t> </a:t>
            </a:r>
            <a:r>
              <a:rPr sz="2800" dirty="0">
                <a:solidFill>
                  <a:srgbClr val="FFFFFF"/>
                </a:solidFill>
                <a:latin typeface="Arial MT"/>
                <a:cs typeface="Arial MT"/>
              </a:rPr>
              <a:t>aleatorio</a:t>
            </a:r>
            <a:endParaRPr sz="2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394" y="329895"/>
            <a:ext cx="5318760" cy="391795"/>
          </a:xfrm>
          <a:prstGeom prst="rect">
            <a:avLst/>
          </a:prstGeom>
        </p:spPr>
        <p:txBody>
          <a:bodyPr vert="horz" wrap="square" lIns="0" tIns="12700" rIns="0" bIns="0" rtlCol="0">
            <a:spAutoFit/>
          </a:bodyPr>
          <a:lstStyle/>
          <a:p>
            <a:pPr marL="12700">
              <a:lnSpc>
                <a:spcPct val="100000"/>
              </a:lnSpc>
              <a:spcBef>
                <a:spcPts val="100"/>
              </a:spcBef>
            </a:pPr>
            <a:r>
              <a:rPr spc="-5" dirty="0"/>
              <a:t>ESTIMACIÓN</a:t>
            </a:r>
            <a:r>
              <a:rPr spc="-20" dirty="0"/>
              <a:t> </a:t>
            </a:r>
            <a:r>
              <a:rPr spc="-5" dirty="0"/>
              <a:t>DE</a:t>
            </a:r>
            <a:r>
              <a:rPr spc="-20" dirty="0"/>
              <a:t> </a:t>
            </a:r>
            <a:r>
              <a:rPr dirty="0"/>
              <a:t>LOS</a:t>
            </a:r>
            <a:r>
              <a:rPr spc="-15" dirty="0"/>
              <a:t> </a:t>
            </a:r>
            <a:r>
              <a:rPr spc="-20" dirty="0"/>
              <a:t>PARÁMETROS</a:t>
            </a:r>
          </a:p>
        </p:txBody>
      </p:sp>
      <p:sp>
        <p:nvSpPr>
          <p:cNvPr id="3" name="object 3"/>
          <p:cNvSpPr/>
          <p:nvPr/>
        </p:nvSpPr>
        <p:spPr>
          <a:xfrm>
            <a:off x="1703832" y="1242060"/>
            <a:ext cx="4091940" cy="683260"/>
          </a:xfrm>
          <a:custGeom>
            <a:avLst/>
            <a:gdLst/>
            <a:ahLst/>
            <a:cxnLst/>
            <a:rect l="l" t="t" r="r" b="b"/>
            <a:pathLst>
              <a:path w="4091940" h="683260">
                <a:moveTo>
                  <a:pt x="4091940" y="0"/>
                </a:moveTo>
                <a:lnTo>
                  <a:pt x="0" y="0"/>
                </a:lnTo>
                <a:lnTo>
                  <a:pt x="0" y="682751"/>
                </a:lnTo>
                <a:lnTo>
                  <a:pt x="4091940" y="682751"/>
                </a:lnTo>
                <a:lnTo>
                  <a:pt x="4091940" y="0"/>
                </a:lnTo>
                <a:close/>
              </a:path>
            </a:pathLst>
          </a:custGeom>
          <a:solidFill>
            <a:srgbClr val="CCEBFF"/>
          </a:solidFill>
        </p:spPr>
        <p:txBody>
          <a:bodyPr wrap="square" lIns="0" tIns="0" rIns="0" bIns="0" rtlCol="0"/>
          <a:lstStyle/>
          <a:p>
            <a:endParaRPr/>
          </a:p>
        </p:txBody>
      </p:sp>
      <p:sp>
        <p:nvSpPr>
          <p:cNvPr id="4" name="object 4"/>
          <p:cNvSpPr txBox="1"/>
          <p:nvPr/>
        </p:nvSpPr>
        <p:spPr>
          <a:xfrm>
            <a:off x="1702778" y="1274352"/>
            <a:ext cx="4002404" cy="603250"/>
          </a:xfrm>
          <a:prstGeom prst="rect">
            <a:avLst/>
          </a:prstGeom>
        </p:spPr>
        <p:txBody>
          <a:bodyPr vert="horz" wrap="square" lIns="0" tIns="15875" rIns="0" bIns="0" rtlCol="0">
            <a:spAutoFit/>
          </a:bodyPr>
          <a:lstStyle/>
          <a:p>
            <a:pPr marL="38100">
              <a:lnSpc>
                <a:spcPts val="3160"/>
              </a:lnSpc>
              <a:spcBef>
                <a:spcPts val="125"/>
              </a:spcBef>
              <a:tabLst>
                <a:tab pos="1230630" algn="l"/>
                <a:tab pos="2343150" algn="l"/>
                <a:tab pos="3079115" algn="l"/>
              </a:tabLst>
            </a:pPr>
            <a:r>
              <a:rPr sz="3200" i="1" spc="-865" dirty="0">
                <a:latin typeface="Times New Roman"/>
                <a:cs typeface="Times New Roman"/>
              </a:rPr>
              <a:t>Y</a:t>
            </a:r>
            <a:r>
              <a:rPr sz="4800" spc="52" baseline="14756" dirty="0">
                <a:latin typeface="Times New Roman"/>
                <a:cs typeface="Times New Roman"/>
              </a:rPr>
              <a:t>ˆ</a:t>
            </a:r>
            <a:r>
              <a:rPr sz="4800" spc="217" baseline="14756" dirty="0">
                <a:latin typeface="Times New Roman"/>
                <a:cs typeface="Times New Roman"/>
              </a:rPr>
              <a:t> </a:t>
            </a:r>
            <a:r>
              <a:rPr sz="3200" spc="55" dirty="0">
                <a:latin typeface="Symbol"/>
                <a:cs typeface="Symbol"/>
              </a:rPr>
              <a:t></a:t>
            </a:r>
            <a:r>
              <a:rPr sz="3200" spc="-5" dirty="0">
                <a:latin typeface="Times New Roman"/>
                <a:cs typeface="Times New Roman"/>
              </a:rPr>
              <a:t> </a:t>
            </a:r>
            <a:r>
              <a:rPr sz="3350" spc="-955" dirty="0">
                <a:latin typeface="Symbol"/>
                <a:cs typeface="Symbol"/>
              </a:rPr>
              <a:t></a:t>
            </a:r>
            <a:r>
              <a:rPr sz="4800" spc="52" baseline="15625" dirty="0">
                <a:latin typeface="Times New Roman"/>
                <a:cs typeface="Times New Roman"/>
              </a:rPr>
              <a:t>ˆ</a:t>
            </a:r>
            <a:r>
              <a:rPr sz="4800" baseline="15625" dirty="0">
                <a:latin typeface="Times New Roman"/>
                <a:cs typeface="Times New Roman"/>
              </a:rPr>
              <a:t>	</a:t>
            </a:r>
            <a:r>
              <a:rPr sz="3200" spc="55" dirty="0">
                <a:latin typeface="Symbol"/>
                <a:cs typeface="Symbol"/>
              </a:rPr>
              <a:t></a:t>
            </a:r>
            <a:r>
              <a:rPr sz="3200" spc="-160" dirty="0">
                <a:latin typeface="Times New Roman"/>
                <a:cs typeface="Times New Roman"/>
              </a:rPr>
              <a:t> </a:t>
            </a:r>
            <a:r>
              <a:rPr sz="3350" spc="-955" dirty="0">
                <a:latin typeface="Symbol"/>
                <a:cs typeface="Symbol"/>
              </a:rPr>
              <a:t></a:t>
            </a:r>
            <a:r>
              <a:rPr sz="4800" spc="52" baseline="15625" dirty="0">
                <a:latin typeface="Times New Roman"/>
                <a:cs typeface="Times New Roman"/>
              </a:rPr>
              <a:t>ˆ</a:t>
            </a:r>
            <a:r>
              <a:rPr sz="4800" spc="345" baseline="15625" dirty="0">
                <a:latin typeface="Times New Roman"/>
                <a:cs typeface="Times New Roman"/>
              </a:rPr>
              <a:t> </a:t>
            </a:r>
            <a:r>
              <a:rPr sz="3200" i="1" spc="65" dirty="0">
                <a:latin typeface="Times New Roman"/>
                <a:cs typeface="Times New Roman"/>
              </a:rPr>
              <a:t>X</a:t>
            </a:r>
            <a:r>
              <a:rPr sz="3200" i="1" dirty="0">
                <a:latin typeface="Times New Roman"/>
                <a:cs typeface="Times New Roman"/>
              </a:rPr>
              <a:t>	</a:t>
            </a:r>
            <a:r>
              <a:rPr sz="3200" spc="55" dirty="0">
                <a:latin typeface="Symbol"/>
                <a:cs typeface="Symbol"/>
              </a:rPr>
              <a:t></a:t>
            </a:r>
            <a:r>
              <a:rPr sz="3200" spc="-160" dirty="0">
                <a:latin typeface="Times New Roman"/>
                <a:cs typeface="Times New Roman"/>
              </a:rPr>
              <a:t> </a:t>
            </a:r>
            <a:r>
              <a:rPr sz="3200" i="1" spc="50" dirty="0">
                <a:latin typeface="Times New Roman"/>
                <a:cs typeface="Times New Roman"/>
              </a:rPr>
              <a:t>b</a:t>
            </a:r>
            <a:r>
              <a:rPr sz="3200" i="1" dirty="0">
                <a:latin typeface="Times New Roman"/>
                <a:cs typeface="Times New Roman"/>
              </a:rPr>
              <a:t>	</a:t>
            </a:r>
            <a:r>
              <a:rPr sz="3200" spc="55" dirty="0">
                <a:latin typeface="Symbol"/>
                <a:cs typeface="Symbol"/>
              </a:rPr>
              <a:t></a:t>
            </a:r>
            <a:r>
              <a:rPr sz="3200" spc="-320" dirty="0">
                <a:latin typeface="Times New Roman"/>
                <a:cs typeface="Times New Roman"/>
              </a:rPr>
              <a:t> </a:t>
            </a:r>
            <a:r>
              <a:rPr sz="3200" i="1" spc="50" dirty="0">
                <a:latin typeface="Times New Roman"/>
                <a:cs typeface="Times New Roman"/>
              </a:rPr>
              <a:t>b</a:t>
            </a:r>
            <a:r>
              <a:rPr sz="3200" i="1" spc="90" dirty="0">
                <a:latin typeface="Times New Roman"/>
                <a:cs typeface="Times New Roman"/>
              </a:rPr>
              <a:t> </a:t>
            </a:r>
            <a:r>
              <a:rPr sz="3200" i="1" spc="65" dirty="0">
                <a:latin typeface="Times New Roman"/>
                <a:cs typeface="Times New Roman"/>
              </a:rPr>
              <a:t>X</a:t>
            </a:r>
            <a:endParaRPr sz="3200">
              <a:latin typeface="Times New Roman"/>
              <a:cs typeface="Times New Roman"/>
            </a:endParaRPr>
          </a:p>
          <a:p>
            <a:pPr marL="997585">
              <a:lnSpc>
                <a:spcPts val="1360"/>
              </a:lnSpc>
              <a:tabLst>
                <a:tab pos="1770380" algn="l"/>
                <a:tab pos="2845435" algn="l"/>
                <a:tab pos="3538854" algn="l"/>
              </a:tabLst>
            </a:pPr>
            <a:r>
              <a:rPr sz="1850" spc="35" dirty="0">
                <a:latin typeface="Times New Roman"/>
                <a:cs typeface="Times New Roman"/>
              </a:rPr>
              <a:t>0	1	0	1</a:t>
            </a:r>
            <a:endParaRPr sz="1850">
              <a:latin typeface="Times New Roman"/>
              <a:cs typeface="Times New Roman"/>
            </a:endParaRPr>
          </a:p>
        </p:txBody>
      </p:sp>
      <p:sp>
        <p:nvSpPr>
          <p:cNvPr id="5" name="object 5"/>
          <p:cNvSpPr/>
          <p:nvPr/>
        </p:nvSpPr>
        <p:spPr>
          <a:xfrm>
            <a:off x="870127" y="4015613"/>
            <a:ext cx="754380" cy="236220"/>
          </a:xfrm>
          <a:custGeom>
            <a:avLst/>
            <a:gdLst/>
            <a:ahLst/>
            <a:cxnLst/>
            <a:rect l="l" t="t" r="r" b="b"/>
            <a:pathLst>
              <a:path w="754380" h="236220">
                <a:moveTo>
                  <a:pt x="679145" y="0"/>
                </a:moveTo>
                <a:lnTo>
                  <a:pt x="675716" y="9525"/>
                </a:lnTo>
                <a:lnTo>
                  <a:pt x="689410" y="15501"/>
                </a:lnTo>
                <a:lnTo>
                  <a:pt x="701163" y="23717"/>
                </a:lnTo>
                <a:lnTo>
                  <a:pt x="724990" y="61652"/>
                </a:lnTo>
                <a:lnTo>
                  <a:pt x="732866" y="116712"/>
                </a:lnTo>
                <a:lnTo>
                  <a:pt x="731987" y="137479"/>
                </a:lnTo>
                <a:lnTo>
                  <a:pt x="718896" y="188468"/>
                </a:lnTo>
                <a:lnTo>
                  <a:pt x="689553" y="220257"/>
                </a:lnTo>
                <a:lnTo>
                  <a:pt x="676097" y="226187"/>
                </a:lnTo>
                <a:lnTo>
                  <a:pt x="679145" y="235712"/>
                </a:lnTo>
                <a:lnTo>
                  <a:pt x="724132" y="208994"/>
                </a:lnTo>
                <a:lnTo>
                  <a:pt x="749471" y="159607"/>
                </a:lnTo>
                <a:lnTo>
                  <a:pt x="754329" y="117982"/>
                </a:lnTo>
                <a:lnTo>
                  <a:pt x="753114" y="96335"/>
                </a:lnTo>
                <a:lnTo>
                  <a:pt x="743399" y="57993"/>
                </a:lnTo>
                <a:lnTo>
                  <a:pt x="711212" y="15112"/>
                </a:lnTo>
                <a:lnTo>
                  <a:pt x="696214" y="6163"/>
                </a:lnTo>
                <a:lnTo>
                  <a:pt x="679145" y="0"/>
                </a:lnTo>
                <a:close/>
              </a:path>
              <a:path w="754380" h="236220">
                <a:moveTo>
                  <a:pt x="75184" y="0"/>
                </a:moveTo>
                <a:lnTo>
                  <a:pt x="30221" y="26824"/>
                </a:lnTo>
                <a:lnTo>
                  <a:pt x="4864" y="76342"/>
                </a:lnTo>
                <a:lnTo>
                  <a:pt x="0" y="117982"/>
                </a:lnTo>
                <a:lnTo>
                  <a:pt x="1212" y="139628"/>
                </a:lnTo>
                <a:lnTo>
                  <a:pt x="10908" y="177919"/>
                </a:lnTo>
                <a:lnTo>
                  <a:pt x="43030" y="220662"/>
                </a:lnTo>
                <a:lnTo>
                  <a:pt x="75184" y="235712"/>
                </a:lnTo>
                <a:lnTo>
                  <a:pt x="78168" y="226187"/>
                </a:lnTo>
                <a:lnTo>
                  <a:pt x="64735" y="220257"/>
                </a:lnTo>
                <a:lnTo>
                  <a:pt x="53144" y="211994"/>
                </a:lnTo>
                <a:lnTo>
                  <a:pt x="29366" y="173345"/>
                </a:lnTo>
                <a:lnTo>
                  <a:pt x="21501" y="116712"/>
                </a:lnTo>
                <a:lnTo>
                  <a:pt x="22375" y="96565"/>
                </a:lnTo>
                <a:lnTo>
                  <a:pt x="35483" y="46862"/>
                </a:lnTo>
                <a:lnTo>
                  <a:pt x="64944" y="15501"/>
                </a:lnTo>
                <a:lnTo>
                  <a:pt x="78536" y="9525"/>
                </a:lnTo>
                <a:lnTo>
                  <a:pt x="75184" y="0"/>
                </a:lnTo>
                <a:close/>
              </a:path>
            </a:pathLst>
          </a:custGeom>
          <a:solidFill>
            <a:srgbClr val="FFFFFF"/>
          </a:solidFill>
        </p:spPr>
        <p:txBody>
          <a:bodyPr wrap="square" lIns="0" tIns="0" rIns="0" bIns="0" rtlCol="0"/>
          <a:lstStyle/>
          <a:p>
            <a:endParaRPr/>
          </a:p>
        </p:txBody>
      </p:sp>
      <p:sp>
        <p:nvSpPr>
          <p:cNvPr id="6" name="object 6"/>
          <p:cNvSpPr/>
          <p:nvPr/>
        </p:nvSpPr>
        <p:spPr>
          <a:xfrm>
            <a:off x="1808860" y="4015613"/>
            <a:ext cx="765175" cy="236220"/>
          </a:xfrm>
          <a:custGeom>
            <a:avLst/>
            <a:gdLst/>
            <a:ahLst/>
            <a:cxnLst/>
            <a:rect l="l" t="t" r="r" b="b"/>
            <a:pathLst>
              <a:path w="765175" h="236220">
                <a:moveTo>
                  <a:pt x="689863" y="0"/>
                </a:moveTo>
                <a:lnTo>
                  <a:pt x="686434" y="9525"/>
                </a:lnTo>
                <a:lnTo>
                  <a:pt x="700129" y="15501"/>
                </a:lnTo>
                <a:lnTo>
                  <a:pt x="711882" y="23717"/>
                </a:lnTo>
                <a:lnTo>
                  <a:pt x="735709" y="61652"/>
                </a:lnTo>
                <a:lnTo>
                  <a:pt x="743584" y="116712"/>
                </a:lnTo>
                <a:lnTo>
                  <a:pt x="742705" y="137479"/>
                </a:lnTo>
                <a:lnTo>
                  <a:pt x="729614" y="188468"/>
                </a:lnTo>
                <a:lnTo>
                  <a:pt x="700272" y="220257"/>
                </a:lnTo>
                <a:lnTo>
                  <a:pt x="686815" y="226187"/>
                </a:lnTo>
                <a:lnTo>
                  <a:pt x="689863" y="235712"/>
                </a:lnTo>
                <a:lnTo>
                  <a:pt x="734851" y="208994"/>
                </a:lnTo>
                <a:lnTo>
                  <a:pt x="760190" y="159607"/>
                </a:lnTo>
                <a:lnTo>
                  <a:pt x="765047" y="117982"/>
                </a:lnTo>
                <a:lnTo>
                  <a:pt x="763833" y="96335"/>
                </a:lnTo>
                <a:lnTo>
                  <a:pt x="754118" y="57993"/>
                </a:lnTo>
                <a:lnTo>
                  <a:pt x="721931" y="15112"/>
                </a:lnTo>
                <a:lnTo>
                  <a:pt x="706933" y="6163"/>
                </a:lnTo>
                <a:lnTo>
                  <a:pt x="689863" y="0"/>
                </a:lnTo>
                <a:close/>
              </a:path>
              <a:path w="765175" h="236220">
                <a:moveTo>
                  <a:pt x="75183" y="0"/>
                </a:moveTo>
                <a:lnTo>
                  <a:pt x="30321" y="26824"/>
                </a:lnTo>
                <a:lnTo>
                  <a:pt x="4873" y="76342"/>
                </a:lnTo>
                <a:lnTo>
                  <a:pt x="0" y="117982"/>
                </a:lnTo>
                <a:lnTo>
                  <a:pt x="1214" y="139628"/>
                </a:lnTo>
                <a:lnTo>
                  <a:pt x="10929" y="177919"/>
                </a:lnTo>
                <a:lnTo>
                  <a:pt x="43068" y="220662"/>
                </a:lnTo>
                <a:lnTo>
                  <a:pt x="75183" y="235712"/>
                </a:lnTo>
                <a:lnTo>
                  <a:pt x="78231" y="226187"/>
                </a:lnTo>
                <a:lnTo>
                  <a:pt x="64777" y="220257"/>
                </a:lnTo>
                <a:lnTo>
                  <a:pt x="53181" y="211994"/>
                </a:lnTo>
                <a:lnTo>
                  <a:pt x="29412" y="173345"/>
                </a:lnTo>
                <a:lnTo>
                  <a:pt x="21589" y="116712"/>
                </a:lnTo>
                <a:lnTo>
                  <a:pt x="22451" y="96565"/>
                </a:lnTo>
                <a:lnTo>
                  <a:pt x="35559" y="46862"/>
                </a:lnTo>
                <a:lnTo>
                  <a:pt x="64992" y="15501"/>
                </a:lnTo>
                <a:lnTo>
                  <a:pt x="78612" y="9525"/>
                </a:lnTo>
                <a:lnTo>
                  <a:pt x="75183" y="0"/>
                </a:lnTo>
                <a:close/>
              </a:path>
            </a:pathLst>
          </a:custGeom>
          <a:solidFill>
            <a:srgbClr val="FFFFFF"/>
          </a:solidFill>
        </p:spPr>
        <p:txBody>
          <a:bodyPr wrap="square" lIns="0" tIns="0" rIns="0" bIns="0" rtlCol="0"/>
          <a:lstStyle/>
          <a:p>
            <a:endParaRPr/>
          </a:p>
        </p:txBody>
      </p:sp>
      <p:sp>
        <p:nvSpPr>
          <p:cNvPr id="7" name="object 7"/>
          <p:cNvSpPr/>
          <p:nvPr/>
        </p:nvSpPr>
        <p:spPr>
          <a:xfrm>
            <a:off x="3085973" y="4015613"/>
            <a:ext cx="782320" cy="236220"/>
          </a:xfrm>
          <a:custGeom>
            <a:avLst/>
            <a:gdLst/>
            <a:ahLst/>
            <a:cxnLst/>
            <a:rect l="l" t="t" r="r" b="b"/>
            <a:pathLst>
              <a:path w="782320" h="236220">
                <a:moveTo>
                  <a:pt x="706627" y="0"/>
                </a:moveTo>
                <a:lnTo>
                  <a:pt x="703199" y="9525"/>
                </a:lnTo>
                <a:lnTo>
                  <a:pt x="716893" y="15501"/>
                </a:lnTo>
                <a:lnTo>
                  <a:pt x="728646" y="23717"/>
                </a:lnTo>
                <a:lnTo>
                  <a:pt x="752473" y="61652"/>
                </a:lnTo>
                <a:lnTo>
                  <a:pt x="760349" y="116712"/>
                </a:lnTo>
                <a:lnTo>
                  <a:pt x="759469" y="137479"/>
                </a:lnTo>
                <a:lnTo>
                  <a:pt x="746378" y="188468"/>
                </a:lnTo>
                <a:lnTo>
                  <a:pt x="717036" y="220257"/>
                </a:lnTo>
                <a:lnTo>
                  <a:pt x="703579" y="226187"/>
                </a:lnTo>
                <a:lnTo>
                  <a:pt x="706627" y="235712"/>
                </a:lnTo>
                <a:lnTo>
                  <a:pt x="751615" y="208994"/>
                </a:lnTo>
                <a:lnTo>
                  <a:pt x="776954" y="159607"/>
                </a:lnTo>
                <a:lnTo>
                  <a:pt x="781812" y="117982"/>
                </a:lnTo>
                <a:lnTo>
                  <a:pt x="780597" y="96335"/>
                </a:lnTo>
                <a:lnTo>
                  <a:pt x="770882" y="57993"/>
                </a:lnTo>
                <a:lnTo>
                  <a:pt x="738695" y="15112"/>
                </a:lnTo>
                <a:lnTo>
                  <a:pt x="723697" y="6163"/>
                </a:lnTo>
                <a:lnTo>
                  <a:pt x="706627" y="0"/>
                </a:lnTo>
                <a:close/>
              </a:path>
              <a:path w="782320" h="236220">
                <a:moveTo>
                  <a:pt x="75183" y="0"/>
                </a:moveTo>
                <a:lnTo>
                  <a:pt x="30321" y="26824"/>
                </a:lnTo>
                <a:lnTo>
                  <a:pt x="4873" y="76342"/>
                </a:lnTo>
                <a:lnTo>
                  <a:pt x="0" y="117982"/>
                </a:lnTo>
                <a:lnTo>
                  <a:pt x="1214" y="139628"/>
                </a:lnTo>
                <a:lnTo>
                  <a:pt x="10929" y="177919"/>
                </a:lnTo>
                <a:lnTo>
                  <a:pt x="43068" y="220662"/>
                </a:lnTo>
                <a:lnTo>
                  <a:pt x="75183" y="235712"/>
                </a:lnTo>
                <a:lnTo>
                  <a:pt x="78231" y="226187"/>
                </a:lnTo>
                <a:lnTo>
                  <a:pt x="64777" y="220257"/>
                </a:lnTo>
                <a:lnTo>
                  <a:pt x="53181" y="211994"/>
                </a:lnTo>
                <a:lnTo>
                  <a:pt x="29412" y="173345"/>
                </a:lnTo>
                <a:lnTo>
                  <a:pt x="21589" y="116712"/>
                </a:lnTo>
                <a:lnTo>
                  <a:pt x="22451" y="96565"/>
                </a:lnTo>
                <a:lnTo>
                  <a:pt x="35559" y="46862"/>
                </a:lnTo>
                <a:lnTo>
                  <a:pt x="64992" y="15501"/>
                </a:lnTo>
                <a:lnTo>
                  <a:pt x="78612" y="9525"/>
                </a:lnTo>
                <a:lnTo>
                  <a:pt x="75183" y="0"/>
                </a:lnTo>
                <a:close/>
              </a:path>
            </a:pathLst>
          </a:custGeom>
          <a:solidFill>
            <a:srgbClr val="FFFFFF"/>
          </a:solidFill>
        </p:spPr>
        <p:txBody>
          <a:bodyPr wrap="square" lIns="0" tIns="0" rIns="0" bIns="0" rtlCol="0"/>
          <a:lstStyle/>
          <a:p>
            <a:endParaRPr/>
          </a:p>
        </p:txBody>
      </p:sp>
      <p:sp>
        <p:nvSpPr>
          <p:cNvPr id="8" name="object 8"/>
          <p:cNvSpPr txBox="1"/>
          <p:nvPr/>
        </p:nvSpPr>
        <p:spPr>
          <a:xfrm>
            <a:off x="637438" y="2747009"/>
            <a:ext cx="7185025" cy="3149600"/>
          </a:xfrm>
          <a:prstGeom prst="rect">
            <a:avLst/>
          </a:prstGeom>
        </p:spPr>
        <p:txBody>
          <a:bodyPr vert="horz" wrap="square" lIns="0" tIns="12700" rIns="0" bIns="0" rtlCol="0">
            <a:spAutoFit/>
          </a:bodyPr>
          <a:lstStyle/>
          <a:p>
            <a:pPr marL="50800">
              <a:lnSpc>
                <a:spcPct val="100000"/>
              </a:lnSpc>
              <a:spcBef>
                <a:spcPts val="100"/>
              </a:spcBef>
            </a:pPr>
            <a:r>
              <a:rPr sz="2400" u="heavy" spc="-5" dirty="0">
                <a:solidFill>
                  <a:srgbClr val="FFFFFF"/>
                </a:solidFill>
                <a:uFill>
                  <a:solidFill>
                    <a:srgbClr val="FFFFFF"/>
                  </a:solidFill>
                </a:uFill>
                <a:latin typeface="Arial MT"/>
                <a:cs typeface="Arial MT"/>
              </a:rPr>
              <a:t>Estimación</a:t>
            </a:r>
            <a:r>
              <a:rPr sz="2400" u="heavy" spc="20"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por</a:t>
            </a:r>
            <a:r>
              <a:rPr sz="2400" u="heavy" spc="10"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el</a:t>
            </a:r>
            <a:r>
              <a:rPr sz="2400" u="heavy" spc="25"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método</a:t>
            </a:r>
            <a:r>
              <a:rPr sz="2400" u="heavy"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de</a:t>
            </a:r>
            <a:r>
              <a:rPr sz="2400" u="heavy" spc="10"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los</a:t>
            </a:r>
            <a:r>
              <a:rPr sz="2400" u="heavy" spc="15"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mínimos</a:t>
            </a:r>
            <a:r>
              <a:rPr sz="2400" u="heavy" spc="10" dirty="0">
                <a:solidFill>
                  <a:srgbClr val="FFFFFF"/>
                </a:solidFill>
                <a:uFill>
                  <a:solidFill>
                    <a:srgbClr val="FFFFFF"/>
                  </a:solidFill>
                </a:uFill>
                <a:latin typeface="Arial MT"/>
                <a:cs typeface="Arial MT"/>
              </a:rPr>
              <a:t> </a:t>
            </a:r>
            <a:r>
              <a:rPr sz="2400" u="heavy" spc="-5" dirty="0">
                <a:solidFill>
                  <a:srgbClr val="FFFFFF"/>
                </a:solidFill>
                <a:uFill>
                  <a:solidFill>
                    <a:srgbClr val="FFFFFF"/>
                  </a:solidFill>
                </a:uFill>
                <a:latin typeface="Arial MT"/>
                <a:cs typeface="Arial MT"/>
              </a:rPr>
              <a:t>cuadrados</a:t>
            </a:r>
            <a:endParaRPr sz="2400">
              <a:latin typeface="Arial MT"/>
              <a:cs typeface="Arial MT"/>
            </a:endParaRPr>
          </a:p>
          <a:p>
            <a:pPr>
              <a:lnSpc>
                <a:spcPct val="100000"/>
              </a:lnSpc>
              <a:spcBef>
                <a:spcPts val="25"/>
              </a:spcBef>
            </a:pPr>
            <a:endParaRPr sz="3550">
              <a:latin typeface="Arial MT"/>
              <a:cs typeface="Arial MT"/>
            </a:endParaRPr>
          </a:p>
          <a:p>
            <a:pPr marL="210185">
              <a:lnSpc>
                <a:spcPct val="100000"/>
              </a:lnSpc>
              <a:spcBef>
                <a:spcPts val="5"/>
              </a:spcBef>
            </a:pPr>
            <a:r>
              <a:rPr sz="2000" dirty="0">
                <a:solidFill>
                  <a:srgbClr val="FFFFFF"/>
                </a:solidFill>
                <a:latin typeface="Arial MT"/>
                <a:cs typeface="Arial MT"/>
              </a:rPr>
              <a:t>Supongamos</a:t>
            </a:r>
            <a:r>
              <a:rPr sz="2000" spc="-40" dirty="0">
                <a:solidFill>
                  <a:srgbClr val="FFFFFF"/>
                </a:solidFill>
                <a:latin typeface="Arial MT"/>
                <a:cs typeface="Arial MT"/>
              </a:rPr>
              <a:t> </a:t>
            </a:r>
            <a:r>
              <a:rPr sz="2000" dirty="0">
                <a:solidFill>
                  <a:srgbClr val="FFFFFF"/>
                </a:solidFill>
                <a:latin typeface="Arial MT"/>
                <a:cs typeface="Arial MT"/>
              </a:rPr>
              <a:t>que</a:t>
            </a:r>
            <a:r>
              <a:rPr sz="2000" spc="-15" dirty="0">
                <a:solidFill>
                  <a:srgbClr val="FFFFFF"/>
                </a:solidFill>
                <a:latin typeface="Arial MT"/>
                <a:cs typeface="Arial MT"/>
              </a:rPr>
              <a:t> </a:t>
            </a:r>
            <a:r>
              <a:rPr sz="2000" dirty="0">
                <a:solidFill>
                  <a:srgbClr val="FFFFFF"/>
                </a:solidFill>
                <a:latin typeface="Arial MT"/>
                <a:cs typeface="Arial MT"/>
              </a:rPr>
              <a:t>tenemos</a:t>
            </a:r>
            <a:r>
              <a:rPr sz="2000" spc="-30" dirty="0">
                <a:solidFill>
                  <a:srgbClr val="FFFFFF"/>
                </a:solidFill>
                <a:latin typeface="Arial MT"/>
                <a:cs typeface="Arial MT"/>
              </a:rPr>
              <a:t> </a:t>
            </a:r>
            <a:r>
              <a:rPr sz="2000" dirty="0">
                <a:solidFill>
                  <a:srgbClr val="FFFFFF"/>
                </a:solidFill>
                <a:latin typeface="Cambria Math"/>
                <a:cs typeface="Cambria Math"/>
              </a:rPr>
              <a:t>𝑛</a:t>
            </a:r>
            <a:r>
              <a:rPr sz="2000" spc="145" dirty="0">
                <a:solidFill>
                  <a:srgbClr val="FFFFFF"/>
                </a:solidFill>
                <a:latin typeface="Cambria Math"/>
                <a:cs typeface="Cambria Math"/>
              </a:rPr>
              <a:t> </a:t>
            </a:r>
            <a:r>
              <a:rPr sz="2000" dirty="0">
                <a:solidFill>
                  <a:srgbClr val="FFFFFF"/>
                </a:solidFill>
                <a:latin typeface="Arial MT"/>
                <a:cs typeface="Arial MT"/>
              </a:rPr>
              <a:t>pares</a:t>
            </a:r>
            <a:r>
              <a:rPr sz="2000" spc="-30" dirty="0">
                <a:solidFill>
                  <a:srgbClr val="FFFFFF"/>
                </a:solidFill>
                <a:latin typeface="Arial MT"/>
                <a:cs typeface="Arial MT"/>
              </a:rPr>
              <a:t> </a:t>
            </a:r>
            <a:r>
              <a:rPr sz="2000" dirty="0">
                <a:solidFill>
                  <a:srgbClr val="FFFFFF"/>
                </a:solidFill>
                <a:latin typeface="Arial MT"/>
                <a:cs typeface="Arial MT"/>
              </a:rPr>
              <a:t>de</a:t>
            </a:r>
            <a:r>
              <a:rPr sz="2000" spc="-15" dirty="0">
                <a:solidFill>
                  <a:srgbClr val="FFFFFF"/>
                </a:solidFill>
                <a:latin typeface="Arial MT"/>
                <a:cs typeface="Arial MT"/>
              </a:rPr>
              <a:t> </a:t>
            </a:r>
            <a:r>
              <a:rPr sz="2000" dirty="0">
                <a:solidFill>
                  <a:srgbClr val="FFFFFF"/>
                </a:solidFill>
                <a:latin typeface="Arial MT"/>
                <a:cs typeface="Arial MT"/>
              </a:rPr>
              <a:t>observaciones,</a:t>
            </a:r>
            <a:endParaRPr sz="2000">
              <a:latin typeface="Arial MT"/>
              <a:cs typeface="Arial MT"/>
            </a:endParaRPr>
          </a:p>
          <a:p>
            <a:pPr marL="315595">
              <a:lnSpc>
                <a:spcPct val="100000"/>
              </a:lnSpc>
              <a:tabLst>
                <a:tab pos="1254125" algn="l"/>
                <a:tab pos="2531745" algn="l"/>
              </a:tabLst>
            </a:pPr>
            <a:r>
              <a:rPr sz="2000" spc="-75" dirty="0">
                <a:solidFill>
                  <a:srgbClr val="FFFFFF"/>
                </a:solidFill>
                <a:latin typeface="Cambria Math"/>
                <a:cs typeface="Cambria Math"/>
              </a:rPr>
              <a:t>𝑥</a:t>
            </a:r>
            <a:r>
              <a:rPr sz="2175" spc="187" baseline="-15325" dirty="0">
                <a:solidFill>
                  <a:srgbClr val="FFFFFF"/>
                </a:solidFill>
                <a:latin typeface="Cambria Math"/>
                <a:cs typeface="Cambria Math"/>
              </a:rPr>
              <a:t>1</a:t>
            </a:r>
            <a:r>
              <a:rPr sz="2000" dirty="0">
                <a:solidFill>
                  <a:srgbClr val="FFFFFF"/>
                </a:solidFill>
                <a:latin typeface="Cambria Math"/>
                <a:cs typeface="Cambria Math"/>
              </a:rPr>
              <a:t>,</a:t>
            </a:r>
            <a:r>
              <a:rPr sz="2000" spc="-110" dirty="0">
                <a:solidFill>
                  <a:srgbClr val="FFFFFF"/>
                </a:solidFill>
                <a:latin typeface="Cambria Math"/>
                <a:cs typeface="Cambria Math"/>
              </a:rPr>
              <a:t> </a:t>
            </a:r>
            <a:r>
              <a:rPr sz="2000" spc="-114" dirty="0">
                <a:solidFill>
                  <a:srgbClr val="FFFFFF"/>
                </a:solidFill>
                <a:latin typeface="Cambria Math"/>
                <a:cs typeface="Cambria Math"/>
              </a:rPr>
              <a:t>𝑦</a:t>
            </a:r>
            <a:r>
              <a:rPr sz="2175" spc="60" baseline="-15325" dirty="0">
                <a:solidFill>
                  <a:srgbClr val="FFFFFF"/>
                </a:solidFill>
                <a:latin typeface="Cambria Math"/>
                <a:cs typeface="Cambria Math"/>
              </a:rPr>
              <a:t>1</a:t>
            </a:r>
            <a:r>
              <a:rPr sz="2175" baseline="-15325" dirty="0">
                <a:solidFill>
                  <a:srgbClr val="FFFFFF"/>
                </a:solidFill>
                <a:latin typeface="Cambria Math"/>
                <a:cs typeface="Cambria Math"/>
              </a:rPr>
              <a:t>  </a:t>
            </a:r>
            <a:r>
              <a:rPr sz="2175" spc="-44" baseline="-15325" dirty="0">
                <a:solidFill>
                  <a:srgbClr val="FFFFFF"/>
                </a:solidFill>
                <a:latin typeface="Cambria Math"/>
                <a:cs typeface="Cambria Math"/>
              </a:rPr>
              <a:t> </a:t>
            </a:r>
            <a:r>
              <a:rPr sz="2000" dirty="0">
                <a:solidFill>
                  <a:srgbClr val="FFFFFF"/>
                </a:solidFill>
                <a:latin typeface="Arial MT"/>
                <a:cs typeface="Arial MT"/>
              </a:rPr>
              <a:t>,	</a:t>
            </a:r>
            <a:r>
              <a:rPr sz="2000" spc="-25" dirty="0">
                <a:solidFill>
                  <a:srgbClr val="FFFFFF"/>
                </a:solidFill>
                <a:latin typeface="Cambria Math"/>
                <a:cs typeface="Cambria Math"/>
              </a:rPr>
              <a:t>𝑥</a:t>
            </a:r>
            <a:r>
              <a:rPr sz="2175" spc="187" baseline="-15325" dirty="0">
                <a:solidFill>
                  <a:srgbClr val="FFFFFF"/>
                </a:solidFill>
                <a:latin typeface="Cambria Math"/>
                <a:cs typeface="Cambria Math"/>
              </a:rPr>
              <a:t>2</a:t>
            </a:r>
            <a:r>
              <a:rPr sz="2000" dirty="0">
                <a:solidFill>
                  <a:srgbClr val="FFFFFF"/>
                </a:solidFill>
                <a:latin typeface="Cambria Math"/>
                <a:cs typeface="Cambria Math"/>
              </a:rPr>
              <a:t>,</a:t>
            </a:r>
            <a:r>
              <a:rPr sz="2000" spc="-110" dirty="0">
                <a:solidFill>
                  <a:srgbClr val="FFFFFF"/>
                </a:solidFill>
                <a:latin typeface="Cambria Math"/>
                <a:cs typeface="Cambria Math"/>
              </a:rPr>
              <a:t> </a:t>
            </a:r>
            <a:r>
              <a:rPr sz="2000" spc="-65" dirty="0">
                <a:solidFill>
                  <a:srgbClr val="FFFFFF"/>
                </a:solidFill>
                <a:latin typeface="Cambria Math"/>
                <a:cs typeface="Cambria Math"/>
              </a:rPr>
              <a:t>𝑦</a:t>
            </a:r>
            <a:r>
              <a:rPr sz="2175" spc="60" baseline="-15325" dirty="0">
                <a:solidFill>
                  <a:srgbClr val="FFFFFF"/>
                </a:solidFill>
                <a:latin typeface="Cambria Math"/>
                <a:cs typeface="Cambria Math"/>
              </a:rPr>
              <a:t>2</a:t>
            </a:r>
            <a:r>
              <a:rPr sz="2175" baseline="-15325" dirty="0">
                <a:solidFill>
                  <a:srgbClr val="FFFFFF"/>
                </a:solidFill>
                <a:latin typeface="Cambria Math"/>
                <a:cs typeface="Cambria Math"/>
              </a:rPr>
              <a:t>  </a:t>
            </a:r>
            <a:r>
              <a:rPr sz="2175" spc="-44" baseline="-15325" dirty="0">
                <a:solidFill>
                  <a:srgbClr val="FFFFFF"/>
                </a:solidFill>
                <a:latin typeface="Cambria Math"/>
                <a:cs typeface="Cambria Math"/>
              </a:rPr>
              <a:t> </a:t>
            </a:r>
            <a:r>
              <a:rPr sz="2000" dirty="0">
                <a:solidFill>
                  <a:srgbClr val="FFFFFF"/>
                </a:solidFill>
                <a:latin typeface="Arial MT"/>
                <a:cs typeface="Arial MT"/>
              </a:rPr>
              <a:t>,</a:t>
            </a:r>
            <a:r>
              <a:rPr sz="2000" spc="-25" dirty="0">
                <a:solidFill>
                  <a:srgbClr val="FFFFFF"/>
                </a:solidFill>
                <a:latin typeface="Arial MT"/>
                <a:cs typeface="Arial MT"/>
              </a:rPr>
              <a:t> </a:t>
            </a:r>
            <a:r>
              <a:rPr sz="2000" dirty="0">
                <a:solidFill>
                  <a:srgbClr val="FFFFFF"/>
                </a:solidFill>
                <a:latin typeface="Cambria Math"/>
                <a:cs typeface="Cambria Math"/>
              </a:rPr>
              <a:t>…</a:t>
            </a:r>
            <a:r>
              <a:rPr sz="2000" spc="-114" dirty="0">
                <a:solidFill>
                  <a:srgbClr val="FFFFFF"/>
                </a:solidFill>
                <a:latin typeface="Cambria Math"/>
                <a:cs typeface="Cambria Math"/>
              </a:rPr>
              <a:t> </a:t>
            </a:r>
            <a:r>
              <a:rPr sz="2000" dirty="0">
                <a:solidFill>
                  <a:srgbClr val="FFFFFF"/>
                </a:solidFill>
                <a:latin typeface="Cambria Math"/>
                <a:cs typeface="Cambria Math"/>
              </a:rPr>
              <a:t>,	</a:t>
            </a:r>
            <a:r>
              <a:rPr sz="2000" spc="-25" dirty="0">
                <a:solidFill>
                  <a:srgbClr val="FFFFFF"/>
                </a:solidFill>
                <a:latin typeface="Cambria Math"/>
                <a:cs typeface="Cambria Math"/>
              </a:rPr>
              <a:t>𝑥</a:t>
            </a:r>
            <a:r>
              <a:rPr sz="2175" spc="465" baseline="-15325" dirty="0">
                <a:solidFill>
                  <a:srgbClr val="FFFFFF"/>
                </a:solidFill>
                <a:latin typeface="Cambria Math"/>
                <a:cs typeface="Cambria Math"/>
              </a:rPr>
              <a:t>𝑛</a:t>
            </a:r>
            <a:r>
              <a:rPr sz="2000" dirty="0">
                <a:solidFill>
                  <a:srgbClr val="FFFFFF"/>
                </a:solidFill>
                <a:latin typeface="Cambria Math"/>
                <a:cs typeface="Cambria Math"/>
              </a:rPr>
              <a:t>,</a:t>
            </a:r>
            <a:r>
              <a:rPr sz="2000" spc="-110" dirty="0">
                <a:solidFill>
                  <a:srgbClr val="FFFFFF"/>
                </a:solidFill>
                <a:latin typeface="Cambria Math"/>
                <a:cs typeface="Cambria Math"/>
              </a:rPr>
              <a:t> </a:t>
            </a:r>
            <a:r>
              <a:rPr sz="2000" spc="-190" dirty="0">
                <a:solidFill>
                  <a:srgbClr val="FFFFFF"/>
                </a:solidFill>
                <a:latin typeface="Cambria Math"/>
                <a:cs typeface="Cambria Math"/>
              </a:rPr>
              <a:t>𝑦</a:t>
            </a:r>
            <a:r>
              <a:rPr sz="2175" spc="307" baseline="-15325" dirty="0">
                <a:solidFill>
                  <a:srgbClr val="FFFFFF"/>
                </a:solidFill>
                <a:latin typeface="Cambria Math"/>
                <a:cs typeface="Cambria Math"/>
              </a:rPr>
              <a:t>𝑛</a:t>
            </a:r>
            <a:endParaRPr sz="2175" baseline="-15325">
              <a:latin typeface="Cambria Math"/>
              <a:cs typeface="Cambria Math"/>
            </a:endParaRPr>
          </a:p>
          <a:p>
            <a:pPr>
              <a:lnSpc>
                <a:spcPct val="100000"/>
              </a:lnSpc>
            </a:pPr>
            <a:endParaRPr sz="2500">
              <a:latin typeface="Cambria Math"/>
              <a:cs typeface="Cambria Math"/>
            </a:endParaRPr>
          </a:p>
          <a:p>
            <a:pPr marL="210185">
              <a:lnSpc>
                <a:spcPct val="100000"/>
              </a:lnSpc>
              <a:spcBef>
                <a:spcPts val="2195"/>
              </a:spcBef>
            </a:pPr>
            <a:r>
              <a:rPr sz="2000" dirty="0">
                <a:solidFill>
                  <a:srgbClr val="FFFFFF"/>
                </a:solidFill>
                <a:latin typeface="Arial MT"/>
                <a:cs typeface="Arial MT"/>
              </a:rPr>
              <a:t>Las</a:t>
            </a:r>
            <a:r>
              <a:rPr sz="2000" spc="-15" dirty="0">
                <a:solidFill>
                  <a:srgbClr val="FFFFFF"/>
                </a:solidFill>
                <a:latin typeface="Arial MT"/>
                <a:cs typeface="Arial MT"/>
              </a:rPr>
              <a:t> </a:t>
            </a:r>
            <a:r>
              <a:rPr sz="2000" dirty="0">
                <a:solidFill>
                  <a:srgbClr val="FFFFFF"/>
                </a:solidFill>
                <a:latin typeface="Arial MT"/>
                <a:cs typeface="Arial MT"/>
              </a:rPr>
              <a:t>observaciones</a:t>
            </a:r>
            <a:r>
              <a:rPr sz="2000" spc="-55" dirty="0">
                <a:solidFill>
                  <a:srgbClr val="FFFFFF"/>
                </a:solidFill>
                <a:latin typeface="Arial MT"/>
                <a:cs typeface="Arial MT"/>
              </a:rPr>
              <a:t> </a:t>
            </a:r>
            <a:r>
              <a:rPr sz="2000" dirty="0">
                <a:solidFill>
                  <a:srgbClr val="FFFFFF"/>
                </a:solidFill>
                <a:latin typeface="Arial MT"/>
                <a:cs typeface="Arial MT"/>
              </a:rPr>
              <a:t>se</a:t>
            </a:r>
            <a:r>
              <a:rPr sz="2000" spc="-15" dirty="0">
                <a:solidFill>
                  <a:srgbClr val="FFFFFF"/>
                </a:solidFill>
                <a:latin typeface="Arial MT"/>
                <a:cs typeface="Arial MT"/>
              </a:rPr>
              <a:t> </a:t>
            </a:r>
            <a:r>
              <a:rPr sz="2000" dirty="0">
                <a:solidFill>
                  <a:srgbClr val="FFFFFF"/>
                </a:solidFill>
                <a:latin typeface="Arial MT"/>
                <a:cs typeface="Arial MT"/>
              </a:rPr>
              <a:t>pueden</a:t>
            </a:r>
            <a:r>
              <a:rPr sz="2000" spc="-30" dirty="0">
                <a:solidFill>
                  <a:srgbClr val="FFFFFF"/>
                </a:solidFill>
                <a:latin typeface="Arial MT"/>
                <a:cs typeface="Arial MT"/>
              </a:rPr>
              <a:t> </a:t>
            </a:r>
            <a:r>
              <a:rPr sz="2000" dirty="0">
                <a:solidFill>
                  <a:srgbClr val="FFFFFF"/>
                </a:solidFill>
                <a:latin typeface="Arial MT"/>
                <a:cs typeface="Arial MT"/>
              </a:rPr>
              <a:t>expresar</a:t>
            </a:r>
            <a:r>
              <a:rPr sz="2000" spc="-40" dirty="0">
                <a:solidFill>
                  <a:srgbClr val="FFFFFF"/>
                </a:solidFill>
                <a:latin typeface="Arial MT"/>
                <a:cs typeface="Arial MT"/>
              </a:rPr>
              <a:t> </a:t>
            </a:r>
            <a:r>
              <a:rPr sz="2000" dirty="0">
                <a:solidFill>
                  <a:srgbClr val="FFFFFF"/>
                </a:solidFill>
                <a:latin typeface="Arial MT"/>
                <a:cs typeface="Arial MT"/>
              </a:rPr>
              <a:t>como:</a:t>
            </a:r>
            <a:endParaRPr sz="2000">
              <a:latin typeface="Arial MT"/>
              <a:cs typeface="Arial MT"/>
            </a:endParaRPr>
          </a:p>
          <a:p>
            <a:pPr>
              <a:lnSpc>
                <a:spcPct val="100000"/>
              </a:lnSpc>
              <a:spcBef>
                <a:spcPts val="40"/>
              </a:spcBef>
            </a:pPr>
            <a:endParaRPr sz="2050">
              <a:latin typeface="Arial MT"/>
              <a:cs typeface="Arial MT"/>
            </a:endParaRPr>
          </a:p>
          <a:p>
            <a:pPr marL="1690370">
              <a:lnSpc>
                <a:spcPct val="100000"/>
              </a:lnSpc>
              <a:spcBef>
                <a:spcPts val="5"/>
              </a:spcBef>
            </a:pPr>
            <a:r>
              <a:rPr sz="2400" spc="-10" dirty="0">
                <a:solidFill>
                  <a:srgbClr val="FFFFFF"/>
                </a:solidFill>
                <a:latin typeface="Cambria Math"/>
                <a:cs typeface="Cambria Math"/>
              </a:rPr>
              <a:t>𝑦</a:t>
            </a:r>
            <a:r>
              <a:rPr sz="2625" spc="-15" baseline="-15873" dirty="0">
                <a:solidFill>
                  <a:srgbClr val="FFFFFF"/>
                </a:solidFill>
                <a:latin typeface="Cambria Math"/>
                <a:cs typeface="Cambria Math"/>
              </a:rPr>
              <a:t>𝑖</a:t>
            </a:r>
            <a:r>
              <a:rPr sz="2625" spc="60" baseline="-15873" dirty="0">
                <a:solidFill>
                  <a:srgbClr val="FFFFFF"/>
                </a:solidFill>
                <a:latin typeface="Cambria Math"/>
                <a:cs typeface="Cambria Math"/>
              </a:rPr>
              <a:t> </a:t>
            </a:r>
            <a:r>
              <a:rPr sz="2400" dirty="0">
                <a:solidFill>
                  <a:srgbClr val="FFFFFF"/>
                </a:solidFill>
                <a:latin typeface="Cambria Math"/>
                <a:cs typeface="Cambria Math"/>
              </a:rPr>
              <a:t>=</a:t>
            </a:r>
            <a:r>
              <a:rPr sz="2400" spc="120" dirty="0">
                <a:solidFill>
                  <a:srgbClr val="FFFFFF"/>
                </a:solidFill>
                <a:latin typeface="Cambria Math"/>
                <a:cs typeface="Cambria Math"/>
              </a:rPr>
              <a:t> </a:t>
            </a:r>
            <a:r>
              <a:rPr sz="2400" spc="-60" dirty="0">
                <a:solidFill>
                  <a:srgbClr val="FFFFFF"/>
                </a:solidFill>
                <a:latin typeface="Cambria Math"/>
                <a:cs typeface="Cambria Math"/>
              </a:rPr>
              <a:t>𝛽</a:t>
            </a:r>
            <a:r>
              <a:rPr sz="2625" spc="-89" baseline="-15873" dirty="0">
                <a:solidFill>
                  <a:srgbClr val="FFFFFF"/>
                </a:solidFill>
                <a:latin typeface="Cambria Math"/>
                <a:cs typeface="Cambria Math"/>
              </a:rPr>
              <a:t>0</a:t>
            </a:r>
            <a:r>
              <a:rPr sz="2625" spc="345" baseline="-15873" dirty="0">
                <a:solidFill>
                  <a:srgbClr val="FFFFFF"/>
                </a:solidFill>
                <a:latin typeface="Cambria Math"/>
                <a:cs typeface="Cambria Math"/>
              </a:rPr>
              <a:t> </a:t>
            </a:r>
            <a:r>
              <a:rPr sz="2400" dirty="0">
                <a:solidFill>
                  <a:srgbClr val="FFFFFF"/>
                </a:solidFill>
                <a:latin typeface="Cambria Math"/>
                <a:cs typeface="Cambria Math"/>
              </a:rPr>
              <a:t>+</a:t>
            </a:r>
            <a:r>
              <a:rPr sz="2400" spc="-15" dirty="0">
                <a:solidFill>
                  <a:srgbClr val="FFFFFF"/>
                </a:solidFill>
                <a:latin typeface="Cambria Math"/>
                <a:cs typeface="Cambria Math"/>
              </a:rPr>
              <a:t> </a:t>
            </a:r>
            <a:r>
              <a:rPr sz="2400" spc="-10" dirty="0">
                <a:solidFill>
                  <a:srgbClr val="FFFFFF"/>
                </a:solidFill>
                <a:latin typeface="Cambria Math"/>
                <a:cs typeface="Cambria Math"/>
              </a:rPr>
              <a:t>𝛽</a:t>
            </a:r>
            <a:r>
              <a:rPr sz="2625" spc="-15" baseline="-15873" dirty="0">
                <a:solidFill>
                  <a:srgbClr val="FFFFFF"/>
                </a:solidFill>
                <a:latin typeface="Cambria Math"/>
                <a:cs typeface="Cambria Math"/>
              </a:rPr>
              <a:t>1</a:t>
            </a:r>
            <a:r>
              <a:rPr sz="2400" spc="-10" dirty="0">
                <a:solidFill>
                  <a:srgbClr val="FFFFFF"/>
                </a:solidFill>
                <a:latin typeface="Cambria Math"/>
                <a:cs typeface="Cambria Math"/>
              </a:rPr>
              <a:t>𝑥</a:t>
            </a:r>
            <a:r>
              <a:rPr sz="2625" spc="-15" baseline="-15873" dirty="0">
                <a:solidFill>
                  <a:srgbClr val="FFFFFF"/>
                </a:solidFill>
                <a:latin typeface="Cambria Math"/>
                <a:cs typeface="Cambria Math"/>
              </a:rPr>
              <a:t>𝑖</a:t>
            </a:r>
            <a:r>
              <a:rPr sz="2625" spc="434" baseline="-15873" dirty="0">
                <a:solidFill>
                  <a:srgbClr val="FFFFFF"/>
                </a:solidFill>
                <a:latin typeface="Cambria Math"/>
                <a:cs typeface="Cambria Math"/>
              </a:rPr>
              <a:t> </a:t>
            </a:r>
            <a:r>
              <a:rPr sz="2400" dirty="0">
                <a:solidFill>
                  <a:srgbClr val="FFFFFF"/>
                </a:solidFill>
                <a:latin typeface="Cambria Math"/>
                <a:cs typeface="Cambria Math"/>
              </a:rPr>
              <a:t>+</a:t>
            </a:r>
            <a:r>
              <a:rPr sz="2400" spc="-10" dirty="0">
                <a:solidFill>
                  <a:srgbClr val="FFFFFF"/>
                </a:solidFill>
                <a:latin typeface="Cambria Math"/>
                <a:cs typeface="Cambria Math"/>
              </a:rPr>
              <a:t> </a:t>
            </a:r>
            <a:r>
              <a:rPr sz="2400" dirty="0">
                <a:solidFill>
                  <a:srgbClr val="FFFFFF"/>
                </a:solidFill>
                <a:latin typeface="Cambria Math"/>
                <a:cs typeface="Cambria Math"/>
              </a:rPr>
              <a:t>𝜀</a:t>
            </a:r>
            <a:r>
              <a:rPr sz="2625" baseline="-15873" dirty="0">
                <a:solidFill>
                  <a:srgbClr val="FFFFFF"/>
                </a:solidFill>
                <a:latin typeface="Cambria Math"/>
                <a:cs typeface="Cambria Math"/>
              </a:rPr>
              <a:t>𝑖</a:t>
            </a:r>
            <a:endParaRPr sz="2625" baseline="-15873">
              <a:latin typeface="Cambria Math"/>
              <a:cs typeface="Cambria Mat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040" y="934339"/>
            <a:ext cx="8084820" cy="1120140"/>
          </a:xfrm>
          <a:prstGeom prst="rect">
            <a:avLst/>
          </a:prstGeom>
        </p:spPr>
        <p:txBody>
          <a:bodyPr vert="horz" wrap="square" lIns="0" tIns="13970" rIns="0" bIns="0" rtlCol="0">
            <a:spAutoFit/>
          </a:bodyPr>
          <a:lstStyle/>
          <a:p>
            <a:pPr marL="63500" marR="37465" algn="just">
              <a:lnSpc>
                <a:spcPct val="99600"/>
              </a:lnSpc>
              <a:spcBef>
                <a:spcPts val="110"/>
              </a:spcBef>
            </a:pPr>
            <a:r>
              <a:rPr spc="-5" dirty="0"/>
              <a:t>b</a:t>
            </a:r>
            <a:r>
              <a:rPr sz="2400" spc="-7" baseline="-20833" dirty="0"/>
              <a:t>0</a:t>
            </a:r>
            <a:r>
              <a:rPr sz="2400" baseline="-20833" dirty="0"/>
              <a:t> </a:t>
            </a:r>
            <a:r>
              <a:rPr sz="2400" spc="-5" dirty="0"/>
              <a:t>es el intercepto en la ecuación de </a:t>
            </a:r>
            <a:r>
              <a:rPr sz="2400" dirty="0"/>
              <a:t>regresión </a:t>
            </a:r>
            <a:r>
              <a:rPr sz="2400" spc="-5" dirty="0"/>
              <a:t>por lo </a:t>
            </a:r>
            <a:r>
              <a:rPr sz="2400" dirty="0"/>
              <a:t>tanto </a:t>
            </a:r>
            <a:r>
              <a:rPr sz="2400" spc="-655" dirty="0"/>
              <a:t> </a:t>
            </a:r>
            <a:r>
              <a:rPr sz="2400" spc="-5" dirty="0"/>
              <a:t>indica </a:t>
            </a:r>
            <a:r>
              <a:rPr sz="2400" dirty="0"/>
              <a:t>el </a:t>
            </a:r>
            <a:r>
              <a:rPr sz="2400" spc="-5" dirty="0"/>
              <a:t>valor </a:t>
            </a:r>
            <a:r>
              <a:rPr sz="2400" dirty="0"/>
              <a:t>de la </a:t>
            </a:r>
            <a:r>
              <a:rPr sz="2400" spc="-5" dirty="0"/>
              <a:t>variable </a:t>
            </a:r>
            <a:r>
              <a:rPr sz="2400" dirty="0"/>
              <a:t>Y </a:t>
            </a:r>
            <a:r>
              <a:rPr sz="2400" spc="-5" dirty="0"/>
              <a:t>cuando </a:t>
            </a:r>
            <a:r>
              <a:rPr sz="2400" dirty="0"/>
              <a:t>la </a:t>
            </a:r>
            <a:r>
              <a:rPr sz="2400" spc="-5" dirty="0"/>
              <a:t>variable </a:t>
            </a:r>
            <a:r>
              <a:rPr sz="2400" dirty="0"/>
              <a:t>X toma el </a:t>
            </a:r>
            <a:r>
              <a:rPr sz="2400" spc="-655" dirty="0"/>
              <a:t> </a:t>
            </a:r>
            <a:r>
              <a:rPr sz="2400" spc="-5" dirty="0"/>
              <a:t>valor</a:t>
            </a:r>
            <a:r>
              <a:rPr sz="2400" spc="10" dirty="0"/>
              <a:t> </a:t>
            </a:r>
            <a:r>
              <a:rPr sz="2400" dirty="0"/>
              <a:t>cero.</a:t>
            </a:r>
            <a:endParaRPr sz="2400"/>
          </a:p>
        </p:txBody>
      </p:sp>
      <p:sp>
        <p:nvSpPr>
          <p:cNvPr id="3" name="object 3"/>
          <p:cNvSpPr txBox="1"/>
          <p:nvPr/>
        </p:nvSpPr>
        <p:spPr>
          <a:xfrm>
            <a:off x="451612" y="3094990"/>
            <a:ext cx="7228205" cy="1123315"/>
          </a:xfrm>
          <a:prstGeom prst="rect">
            <a:avLst/>
          </a:prstGeom>
        </p:spPr>
        <p:txBody>
          <a:bodyPr vert="horz" wrap="square" lIns="0" tIns="12700" rIns="0" bIns="0" rtlCol="0">
            <a:spAutoFit/>
          </a:bodyPr>
          <a:lstStyle/>
          <a:p>
            <a:pPr marL="63500" marR="30480">
              <a:lnSpc>
                <a:spcPct val="100000"/>
              </a:lnSpc>
              <a:spcBef>
                <a:spcPts val="100"/>
              </a:spcBef>
              <a:tabLst>
                <a:tab pos="514350" algn="l"/>
              </a:tabLst>
            </a:pPr>
            <a:r>
              <a:rPr sz="2400" spc="-5" dirty="0">
                <a:solidFill>
                  <a:srgbClr val="FFFFFF"/>
                </a:solidFill>
                <a:latin typeface="Arial MT"/>
                <a:cs typeface="Arial MT"/>
              </a:rPr>
              <a:t>b</a:t>
            </a:r>
            <a:r>
              <a:rPr sz="2400" spc="-7" baseline="-20833" dirty="0">
                <a:solidFill>
                  <a:srgbClr val="FFFFFF"/>
                </a:solidFill>
                <a:latin typeface="Arial MT"/>
                <a:cs typeface="Arial MT"/>
              </a:rPr>
              <a:t>1	</a:t>
            </a:r>
            <a:r>
              <a:rPr sz="2400" spc="-5" dirty="0">
                <a:solidFill>
                  <a:srgbClr val="FFFFFF"/>
                </a:solidFill>
                <a:latin typeface="Arial MT"/>
                <a:cs typeface="Arial MT"/>
              </a:rPr>
              <a:t>es</a:t>
            </a:r>
            <a:r>
              <a:rPr sz="2400" spc="-10" dirty="0">
                <a:solidFill>
                  <a:srgbClr val="FFFFFF"/>
                </a:solidFill>
                <a:latin typeface="Arial MT"/>
                <a:cs typeface="Arial MT"/>
              </a:rPr>
              <a:t> </a:t>
            </a:r>
            <a:r>
              <a:rPr sz="2400" spc="-5" dirty="0">
                <a:solidFill>
                  <a:srgbClr val="FFFFFF"/>
                </a:solidFill>
                <a:latin typeface="Arial MT"/>
                <a:cs typeface="Arial MT"/>
              </a:rPr>
              <a:t>la</a:t>
            </a:r>
            <a:r>
              <a:rPr sz="2400" spc="5" dirty="0">
                <a:solidFill>
                  <a:srgbClr val="FFFFFF"/>
                </a:solidFill>
                <a:latin typeface="Arial MT"/>
                <a:cs typeface="Arial MT"/>
              </a:rPr>
              <a:t> </a:t>
            </a:r>
            <a:r>
              <a:rPr sz="2400" spc="-5" dirty="0">
                <a:solidFill>
                  <a:srgbClr val="FFFFFF"/>
                </a:solidFill>
                <a:latin typeface="Arial MT"/>
                <a:cs typeface="Arial MT"/>
              </a:rPr>
              <a:t>pendiente</a:t>
            </a:r>
            <a:r>
              <a:rPr sz="2400" spc="20" dirty="0">
                <a:solidFill>
                  <a:srgbClr val="FFFFFF"/>
                </a:solidFill>
                <a:latin typeface="Arial MT"/>
                <a:cs typeface="Arial MT"/>
              </a:rPr>
              <a:t> </a:t>
            </a:r>
            <a:r>
              <a:rPr sz="2400" spc="-5" dirty="0">
                <a:solidFill>
                  <a:srgbClr val="FFFFFF"/>
                </a:solidFill>
                <a:latin typeface="Arial MT"/>
                <a:cs typeface="Arial MT"/>
              </a:rPr>
              <a:t>de</a:t>
            </a:r>
            <a:r>
              <a:rPr sz="2400" spc="10" dirty="0">
                <a:solidFill>
                  <a:srgbClr val="FFFFFF"/>
                </a:solidFill>
                <a:latin typeface="Arial MT"/>
                <a:cs typeface="Arial MT"/>
              </a:rPr>
              <a:t> </a:t>
            </a:r>
            <a:r>
              <a:rPr sz="2400" spc="-5" dirty="0">
                <a:solidFill>
                  <a:srgbClr val="FFFFFF"/>
                </a:solidFill>
                <a:latin typeface="Arial MT"/>
                <a:cs typeface="Arial MT"/>
              </a:rPr>
              <a:t>la </a:t>
            </a:r>
            <a:r>
              <a:rPr sz="2400" dirty="0">
                <a:solidFill>
                  <a:srgbClr val="FFFFFF"/>
                </a:solidFill>
                <a:latin typeface="Arial MT"/>
                <a:cs typeface="Arial MT"/>
              </a:rPr>
              <a:t>recta </a:t>
            </a:r>
            <a:r>
              <a:rPr sz="2400" spc="-5" dirty="0">
                <a:solidFill>
                  <a:srgbClr val="FFFFFF"/>
                </a:solidFill>
                <a:latin typeface="Arial MT"/>
                <a:cs typeface="Arial MT"/>
              </a:rPr>
              <a:t>e</a:t>
            </a:r>
            <a:r>
              <a:rPr sz="2400" spc="-10" dirty="0">
                <a:solidFill>
                  <a:srgbClr val="FFFFFF"/>
                </a:solidFill>
                <a:latin typeface="Arial MT"/>
                <a:cs typeface="Arial MT"/>
              </a:rPr>
              <a:t> </a:t>
            </a:r>
            <a:r>
              <a:rPr sz="2400" spc="-5" dirty="0">
                <a:solidFill>
                  <a:srgbClr val="FFFFFF"/>
                </a:solidFill>
                <a:latin typeface="Arial MT"/>
                <a:cs typeface="Arial MT"/>
              </a:rPr>
              <a:t>indica</a:t>
            </a:r>
            <a:r>
              <a:rPr sz="2400" spc="20" dirty="0">
                <a:solidFill>
                  <a:srgbClr val="FFFFFF"/>
                </a:solidFill>
                <a:latin typeface="Arial MT"/>
                <a:cs typeface="Arial MT"/>
              </a:rPr>
              <a:t> </a:t>
            </a:r>
            <a:r>
              <a:rPr sz="2400" spc="-5" dirty="0">
                <a:solidFill>
                  <a:srgbClr val="FFFFFF"/>
                </a:solidFill>
                <a:latin typeface="Arial MT"/>
                <a:cs typeface="Arial MT"/>
              </a:rPr>
              <a:t>el</a:t>
            </a:r>
            <a:r>
              <a:rPr sz="2400" spc="-10" dirty="0">
                <a:solidFill>
                  <a:srgbClr val="FFFFFF"/>
                </a:solidFill>
                <a:latin typeface="Arial MT"/>
                <a:cs typeface="Arial MT"/>
              </a:rPr>
              <a:t> </a:t>
            </a:r>
            <a:r>
              <a:rPr sz="2400" spc="-5" dirty="0">
                <a:solidFill>
                  <a:srgbClr val="FFFFFF"/>
                </a:solidFill>
                <a:latin typeface="Arial MT"/>
                <a:cs typeface="Arial MT"/>
              </a:rPr>
              <a:t>cambio </a:t>
            </a:r>
            <a:r>
              <a:rPr sz="2400" dirty="0">
                <a:solidFill>
                  <a:srgbClr val="FFFFFF"/>
                </a:solidFill>
                <a:latin typeface="Arial MT"/>
                <a:cs typeface="Arial MT"/>
              </a:rPr>
              <a:t> </a:t>
            </a:r>
            <a:r>
              <a:rPr sz="2400" spc="-5" dirty="0">
                <a:solidFill>
                  <a:srgbClr val="FFFFFF"/>
                </a:solidFill>
                <a:latin typeface="Arial MT"/>
                <a:cs typeface="Arial MT"/>
              </a:rPr>
              <a:t>promedio</a:t>
            </a:r>
            <a:r>
              <a:rPr sz="2400" spc="20" dirty="0">
                <a:solidFill>
                  <a:srgbClr val="FFFFFF"/>
                </a:solidFill>
                <a:latin typeface="Arial MT"/>
                <a:cs typeface="Arial MT"/>
              </a:rPr>
              <a:t> </a:t>
            </a:r>
            <a:r>
              <a:rPr sz="2400" spc="-5" dirty="0">
                <a:solidFill>
                  <a:srgbClr val="FFFFFF"/>
                </a:solidFill>
                <a:latin typeface="Arial MT"/>
                <a:cs typeface="Arial MT"/>
              </a:rPr>
              <a:t>que</a:t>
            </a:r>
            <a:r>
              <a:rPr sz="2400" dirty="0">
                <a:solidFill>
                  <a:srgbClr val="FFFFFF"/>
                </a:solidFill>
                <a:latin typeface="Arial MT"/>
                <a:cs typeface="Arial MT"/>
              </a:rPr>
              <a:t> </a:t>
            </a:r>
            <a:r>
              <a:rPr sz="2400" spc="-5" dirty="0">
                <a:solidFill>
                  <a:srgbClr val="FFFFFF"/>
                </a:solidFill>
                <a:latin typeface="Arial MT"/>
                <a:cs typeface="Arial MT"/>
              </a:rPr>
              <a:t>se</a:t>
            </a:r>
            <a:r>
              <a:rPr sz="2400" spc="10" dirty="0">
                <a:solidFill>
                  <a:srgbClr val="FFFFFF"/>
                </a:solidFill>
                <a:latin typeface="Arial MT"/>
                <a:cs typeface="Arial MT"/>
              </a:rPr>
              <a:t> </a:t>
            </a:r>
            <a:r>
              <a:rPr sz="2400" spc="-5" dirty="0">
                <a:solidFill>
                  <a:srgbClr val="FFFFFF"/>
                </a:solidFill>
                <a:latin typeface="Arial MT"/>
                <a:cs typeface="Arial MT"/>
              </a:rPr>
              <a:t>produce</a:t>
            </a:r>
            <a:r>
              <a:rPr sz="2400" spc="15" dirty="0">
                <a:solidFill>
                  <a:srgbClr val="FFFFFF"/>
                </a:solidFill>
                <a:latin typeface="Arial MT"/>
                <a:cs typeface="Arial MT"/>
              </a:rPr>
              <a:t> </a:t>
            </a:r>
            <a:r>
              <a:rPr sz="2400" spc="-5" dirty="0">
                <a:solidFill>
                  <a:srgbClr val="FFFFFF"/>
                </a:solidFill>
                <a:latin typeface="Arial MT"/>
                <a:cs typeface="Arial MT"/>
              </a:rPr>
              <a:t>en</a:t>
            </a:r>
            <a:r>
              <a:rPr sz="2400" spc="10" dirty="0">
                <a:solidFill>
                  <a:srgbClr val="FFFFFF"/>
                </a:solidFill>
                <a:latin typeface="Arial MT"/>
                <a:cs typeface="Arial MT"/>
              </a:rPr>
              <a:t> </a:t>
            </a:r>
            <a:r>
              <a:rPr sz="2400" spc="-5" dirty="0">
                <a:solidFill>
                  <a:srgbClr val="FFFFFF"/>
                </a:solidFill>
                <a:latin typeface="Arial MT"/>
                <a:cs typeface="Arial MT"/>
              </a:rPr>
              <a:t>la</a:t>
            </a:r>
            <a:r>
              <a:rPr sz="2400" spc="10" dirty="0">
                <a:solidFill>
                  <a:srgbClr val="FFFFFF"/>
                </a:solidFill>
                <a:latin typeface="Arial MT"/>
                <a:cs typeface="Arial MT"/>
              </a:rPr>
              <a:t> </a:t>
            </a:r>
            <a:r>
              <a:rPr sz="2400" spc="-5" dirty="0">
                <a:solidFill>
                  <a:srgbClr val="FFFFFF"/>
                </a:solidFill>
                <a:latin typeface="Arial MT"/>
                <a:cs typeface="Arial MT"/>
              </a:rPr>
              <a:t>variable</a:t>
            </a:r>
            <a:r>
              <a:rPr sz="2400" spc="-15" dirty="0">
                <a:solidFill>
                  <a:srgbClr val="FFFFFF"/>
                </a:solidFill>
                <a:latin typeface="Arial MT"/>
                <a:cs typeface="Arial MT"/>
              </a:rPr>
              <a:t> </a:t>
            </a:r>
            <a:r>
              <a:rPr sz="2400" dirty="0">
                <a:solidFill>
                  <a:srgbClr val="FFFFFF"/>
                </a:solidFill>
                <a:latin typeface="Arial MT"/>
                <a:cs typeface="Arial MT"/>
              </a:rPr>
              <a:t>Y</a:t>
            </a:r>
            <a:r>
              <a:rPr sz="2400" spc="-45" dirty="0">
                <a:solidFill>
                  <a:srgbClr val="FFFFFF"/>
                </a:solidFill>
                <a:latin typeface="Arial MT"/>
                <a:cs typeface="Arial MT"/>
              </a:rPr>
              <a:t> </a:t>
            </a:r>
            <a:r>
              <a:rPr sz="2400" spc="-5" dirty="0">
                <a:solidFill>
                  <a:srgbClr val="FFFFFF"/>
                </a:solidFill>
                <a:latin typeface="Arial MT"/>
                <a:cs typeface="Arial MT"/>
              </a:rPr>
              <a:t>al</a:t>
            </a:r>
            <a:r>
              <a:rPr sz="2400" spc="15" dirty="0">
                <a:solidFill>
                  <a:srgbClr val="FFFFFF"/>
                </a:solidFill>
                <a:latin typeface="Arial MT"/>
                <a:cs typeface="Arial MT"/>
              </a:rPr>
              <a:t> </a:t>
            </a:r>
            <a:r>
              <a:rPr sz="2400" spc="-5" dirty="0">
                <a:solidFill>
                  <a:srgbClr val="FFFFFF"/>
                </a:solidFill>
                <a:latin typeface="Arial MT"/>
                <a:cs typeface="Arial MT"/>
              </a:rPr>
              <a:t>variar</a:t>
            </a:r>
            <a:r>
              <a:rPr sz="2400" spc="10" dirty="0">
                <a:solidFill>
                  <a:srgbClr val="FFFFFF"/>
                </a:solidFill>
                <a:latin typeface="Arial MT"/>
                <a:cs typeface="Arial MT"/>
              </a:rPr>
              <a:t> </a:t>
            </a:r>
            <a:r>
              <a:rPr sz="2400" spc="-5" dirty="0">
                <a:solidFill>
                  <a:srgbClr val="FFFFFF"/>
                </a:solidFill>
                <a:latin typeface="Arial MT"/>
                <a:cs typeface="Arial MT"/>
              </a:rPr>
              <a:t>la </a:t>
            </a:r>
            <a:r>
              <a:rPr sz="2400" spc="-650" dirty="0">
                <a:solidFill>
                  <a:srgbClr val="FFFFFF"/>
                </a:solidFill>
                <a:latin typeface="Arial MT"/>
                <a:cs typeface="Arial MT"/>
              </a:rPr>
              <a:t> </a:t>
            </a:r>
            <a:r>
              <a:rPr sz="2400" spc="-5" dirty="0">
                <a:solidFill>
                  <a:srgbClr val="FFFFFF"/>
                </a:solidFill>
                <a:latin typeface="Arial MT"/>
                <a:cs typeface="Arial MT"/>
              </a:rPr>
              <a:t>variable</a:t>
            </a:r>
            <a:r>
              <a:rPr sz="2400" spc="15" dirty="0">
                <a:solidFill>
                  <a:srgbClr val="FFFFFF"/>
                </a:solidFill>
                <a:latin typeface="Arial MT"/>
                <a:cs typeface="Arial MT"/>
              </a:rPr>
              <a:t> </a:t>
            </a:r>
            <a:r>
              <a:rPr sz="2400" dirty="0">
                <a:solidFill>
                  <a:srgbClr val="FFFFFF"/>
                </a:solidFill>
                <a:latin typeface="Arial MT"/>
                <a:cs typeface="Arial MT"/>
              </a:rPr>
              <a:t>X en</a:t>
            </a:r>
            <a:r>
              <a:rPr sz="2400" spc="-10" dirty="0">
                <a:solidFill>
                  <a:srgbClr val="FFFFFF"/>
                </a:solidFill>
                <a:latin typeface="Arial MT"/>
                <a:cs typeface="Arial MT"/>
              </a:rPr>
              <a:t> </a:t>
            </a:r>
            <a:r>
              <a:rPr sz="2400" dirty="0">
                <a:solidFill>
                  <a:srgbClr val="FFFFFF"/>
                </a:solidFill>
                <a:latin typeface="Arial MT"/>
                <a:cs typeface="Arial MT"/>
              </a:rPr>
              <a:t>una</a:t>
            </a:r>
            <a:r>
              <a:rPr sz="2400" spc="5" dirty="0">
                <a:solidFill>
                  <a:srgbClr val="FFFFFF"/>
                </a:solidFill>
                <a:latin typeface="Arial MT"/>
                <a:cs typeface="Arial MT"/>
              </a:rPr>
              <a:t> </a:t>
            </a:r>
            <a:r>
              <a:rPr sz="2400" spc="-5" dirty="0">
                <a:solidFill>
                  <a:srgbClr val="FFFFFF"/>
                </a:solidFill>
                <a:latin typeface="Arial MT"/>
                <a:cs typeface="Arial MT"/>
              </a:rPr>
              <a:t>unidad.</a:t>
            </a:r>
            <a:endParaRPr sz="24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901825" y="1741551"/>
          <a:ext cx="5040629" cy="4651370"/>
        </p:xfrm>
        <a:graphic>
          <a:graphicData uri="http://schemas.openxmlformats.org/drawingml/2006/table">
            <a:tbl>
              <a:tblPr firstRow="1" bandRow="1">
                <a:tableStyleId>{2D5ABB26-0587-4C30-8999-92F81FD0307C}</a:tableStyleId>
              </a:tblPr>
              <a:tblGrid>
                <a:gridCol w="894715">
                  <a:extLst>
                    <a:ext uri="{9D8B030D-6E8A-4147-A177-3AD203B41FA5}">
                      <a16:colId xmlns:a16="http://schemas.microsoft.com/office/drawing/2014/main" val="20000"/>
                    </a:ext>
                  </a:extLst>
                </a:gridCol>
                <a:gridCol w="1804670">
                  <a:extLst>
                    <a:ext uri="{9D8B030D-6E8A-4147-A177-3AD203B41FA5}">
                      <a16:colId xmlns:a16="http://schemas.microsoft.com/office/drawing/2014/main" val="20001"/>
                    </a:ext>
                  </a:extLst>
                </a:gridCol>
                <a:gridCol w="2341244">
                  <a:extLst>
                    <a:ext uri="{9D8B030D-6E8A-4147-A177-3AD203B41FA5}">
                      <a16:colId xmlns:a16="http://schemas.microsoft.com/office/drawing/2014/main" val="20002"/>
                    </a:ext>
                  </a:extLst>
                </a:gridCol>
              </a:tblGrid>
              <a:tr h="1023874">
                <a:tc>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9525">
                        <a:lnSpc>
                          <a:spcPts val="1595"/>
                        </a:lnSpc>
                        <a:spcBef>
                          <a:spcPts val="1190"/>
                        </a:spcBef>
                      </a:pPr>
                      <a:r>
                        <a:rPr sz="1400" spc="-5" dirty="0">
                          <a:solidFill>
                            <a:srgbClr val="003456"/>
                          </a:solidFill>
                          <a:latin typeface="Arial MT"/>
                          <a:cs typeface="Arial MT"/>
                        </a:rPr>
                        <a:t>Hogar</a:t>
                      </a:r>
                      <a:endParaRPr sz="14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10160">
                        <a:lnSpc>
                          <a:spcPct val="100000"/>
                        </a:lnSpc>
                        <a:spcBef>
                          <a:spcPts val="1235"/>
                        </a:spcBef>
                      </a:pPr>
                      <a:r>
                        <a:rPr sz="1400" spc="-5" dirty="0">
                          <a:solidFill>
                            <a:srgbClr val="003456"/>
                          </a:solidFill>
                          <a:latin typeface="Arial MT"/>
                          <a:cs typeface="Arial MT"/>
                        </a:rPr>
                        <a:t>Nº</a:t>
                      </a:r>
                      <a:r>
                        <a:rPr sz="1400" spc="-10" dirty="0">
                          <a:solidFill>
                            <a:srgbClr val="003456"/>
                          </a:solidFill>
                          <a:latin typeface="Arial MT"/>
                          <a:cs typeface="Arial MT"/>
                        </a:rPr>
                        <a:t> </a:t>
                      </a:r>
                      <a:r>
                        <a:rPr sz="1400" dirty="0">
                          <a:solidFill>
                            <a:srgbClr val="003456"/>
                          </a:solidFill>
                          <a:latin typeface="Arial MT"/>
                          <a:cs typeface="Arial MT"/>
                        </a:rPr>
                        <a:t>de</a:t>
                      </a:r>
                      <a:r>
                        <a:rPr sz="1400" spc="-20" dirty="0">
                          <a:solidFill>
                            <a:srgbClr val="003456"/>
                          </a:solidFill>
                          <a:latin typeface="Arial MT"/>
                          <a:cs typeface="Arial MT"/>
                        </a:rPr>
                        <a:t> </a:t>
                      </a:r>
                      <a:r>
                        <a:rPr sz="1400" spc="-5" dirty="0">
                          <a:solidFill>
                            <a:srgbClr val="003456"/>
                          </a:solidFill>
                          <a:latin typeface="Arial MT"/>
                          <a:cs typeface="Arial MT"/>
                        </a:rPr>
                        <a:t>integrantes</a:t>
                      </a:r>
                      <a:r>
                        <a:rPr sz="1400" spc="-50" dirty="0">
                          <a:solidFill>
                            <a:srgbClr val="003456"/>
                          </a:solidFill>
                          <a:latin typeface="Arial MT"/>
                          <a:cs typeface="Arial MT"/>
                        </a:rPr>
                        <a:t> </a:t>
                      </a:r>
                      <a:r>
                        <a:rPr sz="1400" dirty="0">
                          <a:solidFill>
                            <a:srgbClr val="003456"/>
                          </a:solidFill>
                          <a:latin typeface="Arial MT"/>
                          <a:cs typeface="Arial MT"/>
                        </a:rPr>
                        <a:t>del</a:t>
                      </a:r>
                      <a:endParaRPr sz="1400">
                        <a:latin typeface="Arial MT"/>
                        <a:cs typeface="Arial MT"/>
                      </a:endParaRPr>
                    </a:p>
                    <a:p>
                      <a:pPr marL="10160">
                        <a:lnSpc>
                          <a:spcPts val="1595"/>
                        </a:lnSpc>
                      </a:pPr>
                      <a:r>
                        <a:rPr sz="1400" dirty="0">
                          <a:solidFill>
                            <a:srgbClr val="003456"/>
                          </a:solidFill>
                          <a:latin typeface="Arial MT"/>
                          <a:cs typeface="Arial MT"/>
                        </a:rPr>
                        <a:t>grupo</a:t>
                      </a:r>
                      <a:r>
                        <a:rPr sz="1400" spc="-70" dirty="0">
                          <a:solidFill>
                            <a:srgbClr val="003456"/>
                          </a:solidFill>
                          <a:latin typeface="Arial MT"/>
                          <a:cs typeface="Arial MT"/>
                        </a:rPr>
                        <a:t> </a:t>
                      </a:r>
                      <a:r>
                        <a:rPr sz="1400" dirty="0">
                          <a:solidFill>
                            <a:srgbClr val="003456"/>
                          </a:solidFill>
                          <a:latin typeface="Arial MT"/>
                          <a:cs typeface="Arial MT"/>
                        </a:rPr>
                        <a:t>familiar</a:t>
                      </a:r>
                      <a:endParaRPr sz="14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a:lnSpc>
                          <a:spcPct val="100000"/>
                        </a:lnSpc>
                      </a:pPr>
                      <a:endParaRPr sz="1500">
                        <a:latin typeface="Times New Roman"/>
                        <a:cs typeface="Times New Roman"/>
                      </a:endParaRPr>
                    </a:p>
                    <a:p>
                      <a:pPr marL="10160" marR="558800">
                        <a:lnSpc>
                          <a:spcPct val="100000"/>
                        </a:lnSpc>
                        <a:spcBef>
                          <a:spcPts val="1195"/>
                        </a:spcBef>
                      </a:pPr>
                      <a:r>
                        <a:rPr sz="1400" dirty="0">
                          <a:solidFill>
                            <a:srgbClr val="003456"/>
                          </a:solidFill>
                          <a:latin typeface="Arial MT"/>
                          <a:cs typeface="Arial MT"/>
                        </a:rPr>
                        <a:t>Gastos en </a:t>
                      </a:r>
                      <a:r>
                        <a:rPr sz="1400" spc="5" dirty="0">
                          <a:solidFill>
                            <a:srgbClr val="003456"/>
                          </a:solidFill>
                          <a:latin typeface="Arial MT"/>
                          <a:cs typeface="Arial MT"/>
                        </a:rPr>
                        <a:t> </a:t>
                      </a:r>
                      <a:r>
                        <a:rPr sz="1400" spc="-5" dirty="0">
                          <a:solidFill>
                            <a:srgbClr val="003456"/>
                          </a:solidFill>
                          <a:latin typeface="Arial MT"/>
                          <a:cs typeface="Arial MT"/>
                        </a:rPr>
                        <a:t>alimentación.(miles</a:t>
                      </a:r>
                      <a:r>
                        <a:rPr sz="1400" spc="-70" dirty="0">
                          <a:solidFill>
                            <a:srgbClr val="003456"/>
                          </a:solidFill>
                          <a:latin typeface="Arial MT"/>
                          <a:cs typeface="Arial MT"/>
                        </a:rPr>
                        <a:t> </a:t>
                      </a:r>
                      <a:r>
                        <a:rPr sz="1400" dirty="0">
                          <a:solidFill>
                            <a:srgbClr val="003456"/>
                          </a:solidFill>
                          <a:latin typeface="Arial MT"/>
                          <a:cs typeface="Arial MT"/>
                        </a:rPr>
                        <a:t>de </a:t>
                      </a:r>
                      <a:r>
                        <a:rPr sz="1400" spc="-370" dirty="0">
                          <a:solidFill>
                            <a:srgbClr val="003456"/>
                          </a:solidFill>
                          <a:latin typeface="Arial MT"/>
                          <a:cs typeface="Arial MT"/>
                        </a:rPr>
                        <a:t> </a:t>
                      </a:r>
                      <a:r>
                        <a:rPr sz="1400" dirty="0">
                          <a:solidFill>
                            <a:srgbClr val="003456"/>
                          </a:solidFill>
                          <a:latin typeface="Arial MT"/>
                          <a:cs typeface="Arial MT"/>
                        </a:rPr>
                        <a:t>pesos)</a:t>
                      </a:r>
                      <a:endParaRPr sz="14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0"/>
                  </a:ext>
                </a:extLst>
              </a:tr>
              <a:tr h="328167">
                <a:tc>
                  <a:txBody>
                    <a:bodyPr/>
                    <a:lstStyle/>
                    <a:p>
                      <a:pPr marR="1905" algn="r">
                        <a:lnSpc>
                          <a:spcPts val="1595"/>
                        </a:lnSpc>
                        <a:spcBef>
                          <a:spcPts val="885"/>
                        </a:spcBef>
                      </a:pPr>
                      <a:r>
                        <a:rPr sz="1400" dirty="0">
                          <a:solidFill>
                            <a:srgbClr val="003456"/>
                          </a:solidFill>
                          <a:latin typeface="Arial MT"/>
                          <a:cs typeface="Arial MT"/>
                        </a:rPr>
                        <a:t>1</a:t>
                      </a:r>
                      <a:endParaRPr sz="1400">
                        <a:latin typeface="Arial MT"/>
                        <a:cs typeface="Arial MT"/>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85"/>
                        </a:spcBef>
                      </a:pPr>
                      <a:r>
                        <a:rPr sz="1400" dirty="0">
                          <a:solidFill>
                            <a:srgbClr val="003456"/>
                          </a:solidFill>
                          <a:latin typeface="Arial MT"/>
                          <a:cs typeface="Arial MT"/>
                        </a:rPr>
                        <a:t>4</a:t>
                      </a:r>
                      <a:endParaRPr sz="1400">
                        <a:latin typeface="Arial MT"/>
                        <a:cs typeface="Arial MT"/>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85"/>
                        </a:spcBef>
                      </a:pPr>
                      <a:r>
                        <a:rPr sz="1400" spc="-5" dirty="0">
                          <a:solidFill>
                            <a:srgbClr val="003456"/>
                          </a:solidFill>
                          <a:latin typeface="Arial MT"/>
                          <a:cs typeface="Arial MT"/>
                        </a:rPr>
                        <a:t>200</a:t>
                      </a:r>
                      <a:endParaRPr sz="1400">
                        <a:latin typeface="Arial MT"/>
                        <a:cs typeface="Arial MT"/>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1"/>
                  </a:ext>
                </a:extLst>
              </a:tr>
              <a:tr h="328168">
                <a:tc>
                  <a:txBody>
                    <a:bodyPr/>
                    <a:lstStyle/>
                    <a:p>
                      <a:pPr marR="1905" algn="r">
                        <a:lnSpc>
                          <a:spcPts val="1595"/>
                        </a:lnSpc>
                        <a:spcBef>
                          <a:spcPts val="890"/>
                        </a:spcBef>
                      </a:pPr>
                      <a:r>
                        <a:rPr sz="1400" dirty="0">
                          <a:solidFill>
                            <a:srgbClr val="003456"/>
                          </a:solidFill>
                          <a:latin typeface="Arial MT"/>
                          <a:cs typeface="Arial MT"/>
                        </a:rPr>
                        <a:t>2</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2</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130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2"/>
                  </a:ext>
                </a:extLst>
              </a:tr>
              <a:tr h="328168">
                <a:tc>
                  <a:txBody>
                    <a:bodyPr/>
                    <a:lstStyle/>
                    <a:p>
                      <a:pPr marR="1905" algn="r">
                        <a:lnSpc>
                          <a:spcPts val="1595"/>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190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3"/>
                  </a:ext>
                </a:extLst>
              </a:tr>
              <a:tr h="328168">
                <a:tc>
                  <a:txBody>
                    <a:bodyPr/>
                    <a:lstStyle/>
                    <a:p>
                      <a:pPr marR="1905" algn="r">
                        <a:lnSpc>
                          <a:spcPts val="1595"/>
                        </a:lnSpc>
                        <a:spcBef>
                          <a:spcPts val="890"/>
                        </a:spcBef>
                      </a:pPr>
                      <a:r>
                        <a:rPr sz="1400" dirty="0">
                          <a:solidFill>
                            <a:srgbClr val="003456"/>
                          </a:solidFill>
                          <a:latin typeface="Arial MT"/>
                          <a:cs typeface="Arial MT"/>
                        </a:rPr>
                        <a:t>4</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175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4"/>
                  </a:ext>
                </a:extLst>
              </a:tr>
              <a:tr h="328167">
                <a:tc>
                  <a:txBody>
                    <a:bodyPr/>
                    <a:lstStyle/>
                    <a:p>
                      <a:pPr marR="1905" algn="r">
                        <a:lnSpc>
                          <a:spcPts val="1595"/>
                        </a:lnSpc>
                        <a:spcBef>
                          <a:spcPts val="890"/>
                        </a:spcBef>
                      </a:pPr>
                      <a:r>
                        <a:rPr sz="1400" dirty="0">
                          <a:solidFill>
                            <a:srgbClr val="003456"/>
                          </a:solidFill>
                          <a:latin typeface="Arial MT"/>
                          <a:cs typeface="Arial MT"/>
                        </a:rPr>
                        <a:t>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160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5"/>
                  </a:ext>
                </a:extLst>
              </a:tr>
              <a:tr h="328295">
                <a:tc>
                  <a:txBody>
                    <a:bodyPr/>
                    <a:lstStyle/>
                    <a:p>
                      <a:pPr marR="1905" algn="r">
                        <a:lnSpc>
                          <a:spcPts val="1595"/>
                        </a:lnSpc>
                        <a:spcBef>
                          <a:spcPts val="890"/>
                        </a:spcBef>
                      </a:pPr>
                      <a:r>
                        <a:rPr sz="1400" dirty="0">
                          <a:solidFill>
                            <a:srgbClr val="003456"/>
                          </a:solidFill>
                          <a:latin typeface="Arial MT"/>
                          <a:cs typeface="Arial MT"/>
                        </a:rPr>
                        <a:t>6</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6</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260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6"/>
                  </a:ext>
                </a:extLst>
              </a:tr>
              <a:tr h="328167">
                <a:tc>
                  <a:txBody>
                    <a:bodyPr/>
                    <a:lstStyle/>
                    <a:p>
                      <a:pPr marR="1905" algn="r">
                        <a:lnSpc>
                          <a:spcPts val="1590"/>
                        </a:lnSpc>
                        <a:spcBef>
                          <a:spcPts val="890"/>
                        </a:spcBef>
                      </a:pPr>
                      <a:r>
                        <a:rPr sz="1400" dirty="0">
                          <a:solidFill>
                            <a:srgbClr val="003456"/>
                          </a:solidFill>
                          <a:latin typeface="Arial MT"/>
                          <a:cs typeface="Arial MT"/>
                        </a:rPr>
                        <a:t>7</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spc="-5" dirty="0">
                          <a:solidFill>
                            <a:srgbClr val="003456"/>
                          </a:solidFill>
                          <a:latin typeface="Arial MT"/>
                          <a:cs typeface="Arial MT"/>
                        </a:rPr>
                        <a:t>170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7"/>
                  </a:ext>
                </a:extLst>
              </a:tr>
              <a:tr h="328168">
                <a:tc>
                  <a:txBody>
                    <a:bodyPr/>
                    <a:lstStyle/>
                    <a:p>
                      <a:pPr marR="1905" algn="r">
                        <a:lnSpc>
                          <a:spcPts val="1590"/>
                        </a:lnSpc>
                        <a:spcBef>
                          <a:spcPts val="890"/>
                        </a:spcBef>
                      </a:pPr>
                      <a:r>
                        <a:rPr sz="1400" dirty="0">
                          <a:solidFill>
                            <a:srgbClr val="003456"/>
                          </a:solidFill>
                          <a:latin typeface="Arial MT"/>
                          <a:cs typeface="Arial MT"/>
                        </a:rPr>
                        <a:t>8</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dirty="0">
                          <a:solidFill>
                            <a:srgbClr val="003456"/>
                          </a:solidFill>
                          <a:latin typeface="Arial MT"/>
                          <a:cs typeface="Arial MT"/>
                        </a:rPr>
                        <a:t>4</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spc="-5" dirty="0">
                          <a:solidFill>
                            <a:srgbClr val="003456"/>
                          </a:solidFill>
                          <a:latin typeface="Arial MT"/>
                          <a:cs typeface="Arial MT"/>
                        </a:rPr>
                        <a:t>180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8"/>
                  </a:ext>
                </a:extLst>
              </a:tr>
              <a:tr h="328142">
                <a:tc>
                  <a:txBody>
                    <a:bodyPr/>
                    <a:lstStyle/>
                    <a:p>
                      <a:pPr marR="1905" algn="r">
                        <a:lnSpc>
                          <a:spcPts val="1590"/>
                        </a:lnSpc>
                        <a:spcBef>
                          <a:spcPts val="890"/>
                        </a:spcBef>
                      </a:pPr>
                      <a:r>
                        <a:rPr sz="1400" dirty="0">
                          <a:solidFill>
                            <a:srgbClr val="003456"/>
                          </a:solidFill>
                          <a:latin typeface="Arial MT"/>
                          <a:cs typeface="Arial MT"/>
                        </a:rPr>
                        <a:t>9</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dirty="0">
                          <a:solidFill>
                            <a:srgbClr val="003456"/>
                          </a:solidFill>
                          <a:latin typeface="Arial MT"/>
                          <a:cs typeface="Arial MT"/>
                        </a:rPr>
                        <a:t>4</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spc="-5" dirty="0">
                          <a:solidFill>
                            <a:srgbClr val="003456"/>
                          </a:solidFill>
                          <a:latin typeface="Arial MT"/>
                          <a:cs typeface="Arial MT"/>
                        </a:rPr>
                        <a:t>175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9"/>
                  </a:ext>
                </a:extLst>
              </a:tr>
              <a:tr h="328180">
                <a:tc>
                  <a:txBody>
                    <a:bodyPr/>
                    <a:lstStyle/>
                    <a:p>
                      <a:pPr marR="1905" algn="r">
                        <a:lnSpc>
                          <a:spcPts val="1590"/>
                        </a:lnSpc>
                        <a:spcBef>
                          <a:spcPts val="895"/>
                        </a:spcBef>
                      </a:pPr>
                      <a:r>
                        <a:rPr sz="1400" spc="-5" dirty="0">
                          <a:solidFill>
                            <a:srgbClr val="003456"/>
                          </a:solidFill>
                          <a:latin typeface="Arial MT"/>
                          <a:cs typeface="Arial MT"/>
                        </a:rPr>
                        <a:t>10</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dirty="0">
                          <a:solidFill>
                            <a:srgbClr val="003456"/>
                          </a:solidFill>
                          <a:latin typeface="Arial MT"/>
                          <a:cs typeface="Arial MT"/>
                        </a:rPr>
                        <a:t>3</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spc="-5" dirty="0">
                          <a:solidFill>
                            <a:srgbClr val="003456"/>
                          </a:solidFill>
                          <a:latin typeface="Arial MT"/>
                          <a:cs typeface="Arial MT"/>
                        </a:rPr>
                        <a:t>170</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10"/>
                  </a:ext>
                </a:extLst>
              </a:tr>
              <a:tr h="328180">
                <a:tc>
                  <a:txBody>
                    <a:bodyPr/>
                    <a:lstStyle/>
                    <a:p>
                      <a:pPr marR="15875" algn="r">
                        <a:lnSpc>
                          <a:spcPts val="1590"/>
                        </a:lnSpc>
                        <a:spcBef>
                          <a:spcPts val="895"/>
                        </a:spcBef>
                      </a:pPr>
                      <a:r>
                        <a:rPr sz="1400" spc="-110" dirty="0">
                          <a:solidFill>
                            <a:srgbClr val="003456"/>
                          </a:solidFill>
                          <a:latin typeface="Arial MT"/>
                          <a:cs typeface="Arial MT"/>
                        </a:rPr>
                        <a:t>11</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dirty="0">
                          <a:solidFill>
                            <a:srgbClr val="003456"/>
                          </a:solidFill>
                          <a:latin typeface="Arial MT"/>
                          <a:cs typeface="Arial MT"/>
                        </a:rPr>
                        <a:t>5</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spc="-5" dirty="0">
                          <a:solidFill>
                            <a:srgbClr val="003456"/>
                          </a:solidFill>
                          <a:latin typeface="Arial MT"/>
                          <a:cs typeface="Arial MT"/>
                        </a:rPr>
                        <a:t>210</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11"/>
                  </a:ext>
                </a:extLst>
              </a:tr>
            </a:tbl>
          </a:graphicData>
        </a:graphic>
      </p:graphicFrame>
      <p:sp>
        <p:nvSpPr>
          <p:cNvPr id="3" name="object 3"/>
          <p:cNvSpPr txBox="1">
            <a:spLocks noGrp="1"/>
          </p:cNvSpPr>
          <p:nvPr>
            <p:ph type="title"/>
          </p:nvPr>
        </p:nvSpPr>
        <p:spPr>
          <a:xfrm>
            <a:off x="335991" y="287528"/>
            <a:ext cx="8279765" cy="1122680"/>
          </a:xfrm>
          <a:prstGeom prst="rect">
            <a:avLst/>
          </a:prstGeom>
        </p:spPr>
        <p:txBody>
          <a:bodyPr vert="horz" wrap="square" lIns="0" tIns="12700" rIns="0" bIns="0" rtlCol="0">
            <a:spAutoFit/>
          </a:bodyPr>
          <a:lstStyle/>
          <a:p>
            <a:pPr marL="12700" marR="5080">
              <a:lnSpc>
                <a:spcPct val="100000"/>
              </a:lnSpc>
              <a:spcBef>
                <a:spcPts val="100"/>
              </a:spcBef>
            </a:pPr>
            <a:r>
              <a:rPr sz="1800" u="heavy" spc="-5" dirty="0">
                <a:uFill>
                  <a:solidFill>
                    <a:srgbClr val="FFFFFF"/>
                  </a:solidFill>
                </a:uFill>
              </a:rPr>
              <a:t>Ejemplo</a:t>
            </a:r>
            <a:r>
              <a:rPr sz="1800" spc="10" dirty="0"/>
              <a:t> </a:t>
            </a:r>
            <a:r>
              <a:rPr sz="1800" dirty="0"/>
              <a:t>:</a:t>
            </a:r>
            <a:r>
              <a:rPr sz="1800" spc="10" dirty="0"/>
              <a:t> </a:t>
            </a:r>
            <a:r>
              <a:rPr sz="1800" spc="-5" dirty="0"/>
              <a:t>En</a:t>
            </a:r>
            <a:r>
              <a:rPr sz="1800" spc="-10" dirty="0"/>
              <a:t> </a:t>
            </a:r>
            <a:r>
              <a:rPr sz="1800" spc="-5" dirty="0"/>
              <a:t>un estudio</a:t>
            </a:r>
            <a:r>
              <a:rPr sz="1800" spc="5" dirty="0"/>
              <a:t> </a:t>
            </a:r>
            <a:r>
              <a:rPr sz="1800" spc="-5" dirty="0"/>
              <a:t>económico</a:t>
            </a:r>
            <a:r>
              <a:rPr sz="1800" spc="20" dirty="0"/>
              <a:t> </a:t>
            </a:r>
            <a:r>
              <a:rPr sz="1800" spc="-5" dirty="0"/>
              <a:t>se</a:t>
            </a:r>
            <a:r>
              <a:rPr sz="1800" spc="5" dirty="0"/>
              <a:t> </a:t>
            </a:r>
            <a:r>
              <a:rPr sz="1800" spc="-5" dirty="0"/>
              <a:t>seleccionó</a:t>
            </a:r>
            <a:r>
              <a:rPr sz="1800" spc="15" dirty="0"/>
              <a:t> </a:t>
            </a:r>
            <a:r>
              <a:rPr sz="1800" spc="-5" dirty="0"/>
              <a:t>una</a:t>
            </a:r>
            <a:r>
              <a:rPr sz="1800" spc="5" dirty="0"/>
              <a:t> </a:t>
            </a:r>
            <a:r>
              <a:rPr sz="1800" spc="-5" dirty="0"/>
              <a:t>muestra</a:t>
            </a:r>
            <a:r>
              <a:rPr sz="1800" spc="5" dirty="0"/>
              <a:t> </a:t>
            </a:r>
            <a:r>
              <a:rPr sz="1800" spc="-5" dirty="0"/>
              <a:t>de </a:t>
            </a:r>
            <a:r>
              <a:rPr sz="1800" spc="-70" dirty="0"/>
              <a:t>11</a:t>
            </a:r>
            <a:r>
              <a:rPr sz="1800" spc="5" dirty="0"/>
              <a:t> </a:t>
            </a:r>
            <a:r>
              <a:rPr sz="1800" spc="-5" dirty="0"/>
              <a:t>hogares </a:t>
            </a:r>
            <a:r>
              <a:rPr sz="1800" dirty="0"/>
              <a:t> </a:t>
            </a:r>
            <a:r>
              <a:rPr sz="1800" spc="-5" dirty="0"/>
              <a:t>para</a:t>
            </a:r>
            <a:r>
              <a:rPr sz="1800" spc="5" dirty="0"/>
              <a:t> </a:t>
            </a:r>
            <a:r>
              <a:rPr sz="1800" spc="-5" dirty="0"/>
              <a:t>determinar</a:t>
            </a:r>
            <a:r>
              <a:rPr sz="1800" spc="10" dirty="0"/>
              <a:t> </a:t>
            </a:r>
            <a:r>
              <a:rPr sz="1800" spc="-5" dirty="0"/>
              <a:t>las</a:t>
            </a:r>
            <a:r>
              <a:rPr sz="1800" spc="5" dirty="0"/>
              <a:t> </a:t>
            </a:r>
            <a:r>
              <a:rPr sz="1800" spc="-5" dirty="0"/>
              <a:t>variables</a:t>
            </a:r>
            <a:r>
              <a:rPr sz="1800" spc="25" dirty="0"/>
              <a:t> </a:t>
            </a:r>
            <a:r>
              <a:rPr sz="1800" spc="-5" dirty="0"/>
              <a:t>que</a:t>
            </a:r>
            <a:r>
              <a:rPr sz="1800" spc="10" dirty="0"/>
              <a:t> </a:t>
            </a:r>
            <a:r>
              <a:rPr sz="1800" spc="-10" dirty="0"/>
              <a:t>explican</a:t>
            </a:r>
            <a:r>
              <a:rPr sz="1800" spc="25" dirty="0"/>
              <a:t> </a:t>
            </a:r>
            <a:r>
              <a:rPr sz="1800" spc="-5" dirty="0"/>
              <a:t>el</a:t>
            </a:r>
            <a:r>
              <a:rPr sz="1800" spc="10" dirty="0"/>
              <a:t> </a:t>
            </a:r>
            <a:r>
              <a:rPr sz="1800" spc="-5" dirty="0"/>
              <a:t>gasto</a:t>
            </a:r>
            <a:r>
              <a:rPr sz="1800" spc="5" dirty="0"/>
              <a:t> </a:t>
            </a:r>
            <a:r>
              <a:rPr sz="1800" spc="-5" dirty="0"/>
              <a:t>mensual</a:t>
            </a:r>
            <a:r>
              <a:rPr sz="1800" spc="15" dirty="0"/>
              <a:t> </a:t>
            </a:r>
            <a:r>
              <a:rPr sz="1800" spc="-5" dirty="0"/>
              <a:t>en</a:t>
            </a:r>
            <a:r>
              <a:rPr sz="1800" spc="10" dirty="0"/>
              <a:t> </a:t>
            </a:r>
            <a:r>
              <a:rPr sz="1800" spc="-5" dirty="0"/>
              <a:t>alimentación. </a:t>
            </a:r>
            <a:r>
              <a:rPr sz="1800" dirty="0"/>
              <a:t> </a:t>
            </a:r>
            <a:r>
              <a:rPr sz="1800" spc="-5" dirty="0"/>
              <a:t>Entre</a:t>
            </a:r>
            <a:r>
              <a:rPr sz="1800" spc="5" dirty="0"/>
              <a:t> </a:t>
            </a:r>
            <a:r>
              <a:rPr sz="1800" dirty="0"/>
              <a:t>otras</a:t>
            </a:r>
            <a:r>
              <a:rPr sz="1800" spc="5" dirty="0"/>
              <a:t> </a:t>
            </a:r>
            <a:r>
              <a:rPr sz="1800" spc="-5" dirty="0"/>
              <a:t>variables</a:t>
            </a:r>
            <a:r>
              <a:rPr sz="1800" spc="30" dirty="0"/>
              <a:t> </a:t>
            </a:r>
            <a:r>
              <a:rPr sz="1800" spc="-5" dirty="0"/>
              <a:t>se</a:t>
            </a:r>
            <a:r>
              <a:rPr sz="1800" spc="5" dirty="0"/>
              <a:t> </a:t>
            </a:r>
            <a:r>
              <a:rPr sz="1800" spc="-5" dirty="0"/>
              <a:t>registró</a:t>
            </a:r>
            <a:r>
              <a:rPr sz="1800" spc="10" dirty="0"/>
              <a:t> </a:t>
            </a:r>
            <a:r>
              <a:rPr sz="1800" spc="-5" dirty="0"/>
              <a:t>el</a:t>
            </a:r>
            <a:r>
              <a:rPr sz="1800" spc="10" dirty="0"/>
              <a:t> </a:t>
            </a:r>
            <a:r>
              <a:rPr sz="1800" spc="-5" dirty="0"/>
              <a:t>número</a:t>
            </a:r>
            <a:r>
              <a:rPr sz="1800" spc="10" dirty="0"/>
              <a:t> </a:t>
            </a:r>
            <a:r>
              <a:rPr sz="1800" spc="-5" dirty="0"/>
              <a:t>de integrantes</a:t>
            </a:r>
            <a:r>
              <a:rPr sz="1800" spc="20" dirty="0"/>
              <a:t> </a:t>
            </a:r>
            <a:r>
              <a:rPr sz="1800" spc="-5" dirty="0"/>
              <a:t>del</a:t>
            </a:r>
            <a:r>
              <a:rPr sz="1800" spc="15" dirty="0"/>
              <a:t> </a:t>
            </a:r>
            <a:r>
              <a:rPr sz="1800" spc="-5" dirty="0"/>
              <a:t>grupo</a:t>
            </a:r>
            <a:r>
              <a:rPr sz="1800" spc="10" dirty="0"/>
              <a:t> </a:t>
            </a:r>
            <a:r>
              <a:rPr sz="1800" spc="-5" dirty="0"/>
              <a:t>familiar</a:t>
            </a:r>
            <a:r>
              <a:rPr sz="1800" spc="15" dirty="0"/>
              <a:t> </a:t>
            </a:r>
            <a:r>
              <a:rPr sz="1800" spc="-5" dirty="0"/>
              <a:t>como </a:t>
            </a:r>
            <a:r>
              <a:rPr sz="1800" spc="-484" dirty="0"/>
              <a:t> </a:t>
            </a:r>
            <a:r>
              <a:rPr sz="1800" spc="-5" dirty="0"/>
              <a:t>explicativa.</a:t>
            </a:r>
            <a:r>
              <a:rPr sz="1800" spc="25" dirty="0"/>
              <a:t> </a:t>
            </a:r>
            <a:r>
              <a:rPr sz="1800" spc="-5" dirty="0"/>
              <a:t>Los</a:t>
            </a:r>
            <a:r>
              <a:rPr sz="1800" spc="10" dirty="0"/>
              <a:t> </a:t>
            </a:r>
            <a:r>
              <a:rPr sz="1800" spc="-5" dirty="0"/>
              <a:t>datos</a:t>
            </a:r>
            <a:r>
              <a:rPr sz="1800" dirty="0"/>
              <a:t> </a:t>
            </a:r>
            <a:r>
              <a:rPr sz="1800" spc="-5" dirty="0"/>
              <a:t>obtenidos</a:t>
            </a:r>
            <a:r>
              <a:rPr sz="1800" spc="20" dirty="0"/>
              <a:t> </a:t>
            </a:r>
            <a:r>
              <a:rPr sz="1800" spc="-5" dirty="0"/>
              <a:t>son</a:t>
            </a:r>
            <a:r>
              <a:rPr sz="1800" spc="-10" dirty="0"/>
              <a:t> </a:t>
            </a:r>
            <a:r>
              <a:rPr sz="1800" spc="-5" dirty="0"/>
              <a:t>los</a:t>
            </a:r>
            <a:r>
              <a:rPr sz="1800" dirty="0"/>
              <a:t> </a:t>
            </a:r>
            <a:r>
              <a:rPr sz="1800" spc="-5" dirty="0"/>
              <a:t>siguientes: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15567" y="908303"/>
            <a:ext cx="6408420" cy="4753610"/>
            <a:chOff x="1115567" y="908303"/>
            <a:chExt cx="6408420" cy="4753610"/>
          </a:xfrm>
        </p:grpSpPr>
        <p:sp>
          <p:nvSpPr>
            <p:cNvPr id="3" name="object 3"/>
            <p:cNvSpPr/>
            <p:nvPr/>
          </p:nvSpPr>
          <p:spPr>
            <a:xfrm>
              <a:off x="1115567" y="908303"/>
              <a:ext cx="6408420" cy="4753610"/>
            </a:xfrm>
            <a:custGeom>
              <a:avLst/>
              <a:gdLst/>
              <a:ahLst/>
              <a:cxnLst/>
              <a:rect l="l" t="t" r="r" b="b"/>
              <a:pathLst>
                <a:path w="6408420" h="4753610">
                  <a:moveTo>
                    <a:pt x="6408420" y="0"/>
                  </a:moveTo>
                  <a:lnTo>
                    <a:pt x="0" y="0"/>
                  </a:lnTo>
                  <a:lnTo>
                    <a:pt x="0" y="4753356"/>
                  </a:lnTo>
                  <a:lnTo>
                    <a:pt x="6408420" y="4753356"/>
                  </a:lnTo>
                  <a:lnTo>
                    <a:pt x="6408420" y="0"/>
                  </a:lnTo>
                  <a:close/>
                </a:path>
              </a:pathLst>
            </a:custGeom>
            <a:solidFill>
              <a:srgbClr val="FFFFFF"/>
            </a:solidFill>
          </p:spPr>
          <p:txBody>
            <a:bodyPr wrap="square" lIns="0" tIns="0" rIns="0" bIns="0" rtlCol="0"/>
            <a:lstStyle/>
            <a:p>
              <a:endParaRPr/>
            </a:p>
          </p:txBody>
        </p:sp>
        <p:sp>
          <p:nvSpPr>
            <p:cNvPr id="4" name="object 4"/>
            <p:cNvSpPr/>
            <p:nvPr/>
          </p:nvSpPr>
          <p:spPr>
            <a:xfrm>
              <a:off x="2036063" y="1880615"/>
              <a:ext cx="5252085" cy="2887980"/>
            </a:xfrm>
            <a:custGeom>
              <a:avLst/>
              <a:gdLst/>
              <a:ahLst/>
              <a:cxnLst/>
              <a:rect l="l" t="t" r="r" b="b"/>
              <a:pathLst>
                <a:path w="5252084" h="2887979">
                  <a:moveTo>
                    <a:pt x="5251703" y="0"/>
                  </a:moveTo>
                  <a:lnTo>
                    <a:pt x="0" y="0"/>
                  </a:lnTo>
                  <a:lnTo>
                    <a:pt x="0" y="2887980"/>
                  </a:lnTo>
                  <a:lnTo>
                    <a:pt x="5251703" y="2887980"/>
                  </a:lnTo>
                  <a:lnTo>
                    <a:pt x="5251703" y="0"/>
                  </a:lnTo>
                  <a:close/>
                </a:path>
              </a:pathLst>
            </a:custGeom>
            <a:solidFill>
              <a:srgbClr val="C0C0C0"/>
            </a:solidFill>
          </p:spPr>
          <p:txBody>
            <a:bodyPr wrap="square" lIns="0" tIns="0" rIns="0" bIns="0" rtlCol="0"/>
            <a:lstStyle/>
            <a:p>
              <a:endParaRPr/>
            </a:p>
          </p:txBody>
        </p:sp>
        <p:sp>
          <p:nvSpPr>
            <p:cNvPr id="5" name="object 5"/>
            <p:cNvSpPr/>
            <p:nvPr/>
          </p:nvSpPr>
          <p:spPr>
            <a:xfrm>
              <a:off x="2036063" y="1880615"/>
              <a:ext cx="5252085" cy="2887980"/>
            </a:xfrm>
            <a:custGeom>
              <a:avLst/>
              <a:gdLst/>
              <a:ahLst/>
              <a:cxnLst/>
              <a:rect l="l" t="t" r="r" b="b"/>
              <a:pathLst>
                <a:path w="5252084" h="2887979">
                  <a:moveTo>
                    <a:pt x="0" y="2887980"/>
                  </a:moveTo>
                  <a:lnTo>
                    <a:pt x="5251703" y="2887980"/>
                  </a:lnTo>
                  <a:lnTo>
                    <a:pt x="5251703" y="0"/>
                  </a:lnTo>
                  <a:lnTo>
                    <a:pt x="0" y="0"/>
                  </a:lnTo>
                  <a:lnTo>
                    <a:pt x="0" y="2887980"/>
                  </a:lnTo>
                  <a:close/>
                </a:path>
              </a:pathLst>
            </a:custGeom>
            <a:ln w="12700">
              <a:solidFill>
                <a:srgbClr val="808080"/>
              </a:solidFill>
            </a:ln>
          </p:spPr>
          <p:txBody>
            <a:bodyPr wrap="square" lIns="0" tIns="0" rIns="0" bIns="0" rtlCol="0"/>
            <a:lstStyle/>
            <a:p>
              <a:endParaRPr/>
            </a:p>
          </p:txBody>
        </p:sp>
        <p:sp>
          <p:nvSpPr>
            <p:cNvPr id="6" name="object 6"/>
            <p:cNvSpPr/>
            <p:nvPr/>
          </p:nvSpPr>
          <p:spPr>
            <a:xfrm>
              <a:off x="1997963" y="1880615"/>
              <a:ext cx="5290185" cy="2931160"/>
            </a:xfrm>
            <a:custGeom>
              <a:avLst/>
              <a:gdLst/>
              <a:ahLst/>
              <a:cxnLst/>
              <a:rect l="l" t="t" r="r" b="b"/>
              <a:pathLst>
                <a:path w="5290184" h="2931160">
                  <a:moveTo>
                    <a:pt x="38100" y="2887980"/>
                  </a:moveTo>
                  <a:lnTo>
                    <a:pt x="38100" y="0"/>
                  </a:lnTo>
                </a:path>
                <a:path w="5290184" h="2931160">
                  <a:moveTo>
                    <a:pt x="0" y="2887980"/>
                  </a:moveTo>
                  <a:lnTo>
                    <a:pt x="38100" y="2887980"/>
                  </a:lnTo>
                </a:path>
                <a:path w="5290184" h="2931160">
                  <a:moveTo>
                    <a:pt x="0" y="2310384"/>
                  </a:moveTo>
                  <a:lnTo>
                    <a:pt x="38100" y="2310384"/>
                  </a:lnTo>
                </a:path>
                <a:path w="5290184" h="2931160">
                  <a:moveTo>
                    <a:pt x="0" y="1732788"/>
                  </a:moveTo>
                  <a:lnTo>
                    <a:pt x="38100" y="1732788"/>
                  </a:lnTo>
                </a:path>
                <a:path w="5290184" h="2931160">
                  <a:moveTo>
                    <a:pt x="0" y="1155192"/>
                  </a:moveTo>
                  <a:lnTo>
                    <a:pt x="38100" y="1155192"/>
                  </a:lnTo>
                </a:path>
                <a:path w="5290184" h="2931160">
                  <a:moveTo>
                    <a:pt x="0" y="577596"/>
                  </a:moveTo>
                  <a:lnTo>
                    <a:pt x="38100" y="577596"/>
                  </a:lnTo>
                </a:path>
                <a:path w="5290184" h="2931160">
                  <a:moveTo>
                    <a:pt x="0" y="0"/>
                  </a:moveTo>
                  <a:lnTo>
                    <a:pt x="38100" y="0"/>
                  </a:lnTo>
                </a:path>
                <a:path w="5290184" h="2931160">
                  <a:moveTo>
                    <a:pt x="38100" y="2887980"/>
                  </a:moveTo>
                  <a:lnTo>
                    <a:pt x="5289804" y="2887980"/>
                  </a:lnTo>
                </a:path>
                <a:path w="5290184" h="2931160">
                  <a:moveTo>
                    <a:pt x="38100" y="2887980"/>
                  </a:moveTo>
                  <a:lnTo>
                    <a:pt x="38100" y="2930652"/>
                  </a:lnTo>
                </a:path>
                <a:path w="5290184" h="2931160">
                  <a:moveTo>
                    <a:pt x="787908" y="2887980"/>
                  </a:moveTo>
                  <a:lnTo>
                    <a:pt x="787908" y="2930652"/>
                  </a:lnTo>
                </a:path>
                <a:path w="5290184" h="2931160">
                  <a:moveTo>
                    <a:pt x="1539239" y="2887980"/>
                  </a:moveTo>
                  <a:lnTo>
                    <a:pt x="1539239" y="2930652"/>
                  </a:lnTo>
                </a:path>
                <a:path w="5290184" h="2931160">
                  <a:moveTo>
                    <a:pt x="2289048" y="2887980"/>
                  </a:moveTo>
                  <a:lnTo>
                    <a:pt x="2289048" y="2930652"/>
                  </a:lnTo>
                </a:path>
                <a:path w="5290184" h="2931160">
                  <a:moveTo>
                    <a:pt x="3038856" y="2887980"/>
                  </a:moveTo>
                  <a:lnTo>
                    <a:pt x="3038856" y="2930652"/>
                  </a:lnTo>
                </a:path>
                <a:path w="5290184" h="2931160">
                  <a:moveTo>
                    <a:pt x="3790188" y="2887980"/>
                  </a:moveTo>
                  <a:lnTo>
                    <a:pt x="3790188" y="2930652"/>
                  </a:lnTo>
                </a:path>
                <a:path w="5290184" h="2931160">
                  <a:moveTo>
                    <a:pt x="4539995" y="2887980"/>
                  </a:moveTo>
                  <a:lnTo>
                    <a:pt x="4539995" y="2930652"/>
                  </a:lnTo>
                </a:path>
                <a:path w="5290184" h="2931160">
                  <a:moveTo>
                    <a:pt x="5289804" y="2887980"/>
                  </a:moveTo>
                  <a:lnTo>
                    <a:pt x="5289804" y="2930652"/>
                  </a:lnTo>
                </a:path>
              </a:pathLst>
            </a:custGeom>
            <a:ln w="3175">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5000053" y="2999422"/>
              <a:ext cx="73533" cy="73532"/>
            </a:xfrm>
            <a:prstGeom prst="rect">
              <a:avLst/>
            </a:prstGeom>
          </p:spPr>
        </p:pic>
        <p:pic>
          <p:nvPicPr>
            <p:cNvPr id="8" name="object 8"/>
            <p:cNvPicPr/>
            <p:nvPr/>
          </p:nvPicPr>
          <p:blipFill>
            <a:blip r:embed="rId3" cstate="print"/>
            <a:stretch>
              <a:fillRect/>
            </a:stretch>
          </p:blipFill>
          <p:spPr>
            <a:xfrm>
              <a:off x="3500437" y="3807142"/>
              <a:ext cx="73533" cy="73532"/>
            </a:xfrm>
            <a:prstGeom prst="rect">
              <a:avLst/>
            </a:prstGeom>
          </p:spPr>
        </p:pic>
        <p:pic>
          <p:nvPicPr>
            <p:cNvPr id="9" name="object 9"/>
            <p:cNvPicPr/>
            <p:nvPr/>
          </p:nvPicPr>
          <p:blipFill>
            <a:blip r:embed="rId3" cstate="print"/>
            <a:stretch>
              <a:fillRect/>
            </a:stretch>
          </p:blipFill>
          <p:spPr>
            <a:xfrm>
              <a:off x="5751385" y="3115246"/>
              <a:ext cx="73532" cy="73532"/>
            </a:xfrm>
            <a:prstGeom prst="rect">
              <a:avLst/>
            </a:prstGeom>
          </p:spPr>
        </p:pic>
        <p:sp>
          <p:nvSpPr>
            <p:cNvPr id="10" name="object 10"/>
            <p:cNvSpPr/>
            <p:nvPr/>
          </p:nvSpPr>
          <p:spPr>
            <a:xfrm>
              <a:off x="4255007" y="3292221"/>
              <a:ext cx="64135" cy="64135"/>
            </a:xfrm>
            <a:custGeom>
              <a:avLst/>
              <a:gdLst/>
              <a:ahLst/>
              <a:cxnLst/>
              <a:rect l="l" t="t" r="r" b="b"/>
              <a:pathLst>
                <a:path w="64135" h="64135">
                  <a:moveTo>
                    <a:pt x="32003" y="0"/>
                  </a:moveTo>
                  <a:lnTo>
                    <a:pt x="0" y="32003"/>
                  </a:lnTo>
                  <a:lnTo>
                    <a:pt x="32003" y="64007"/>
                  </a:lnTo>
                  <a:lnTo>
                    <a:pt x="64007" y="32003"/>
                  </a:lnTo>
                  <a:lnTo>
                    <a:pt x="32003" y="0"/>
                  </a:lnTo>
                  <a:close/>
                </a:path>
              </a:pathLst>
            </a:custGeom>
            <a:solidFill>
              <a:srgbClr val="000080"/>
            </a:solidFill>
          </p:spPr>
          <p:txBody>
            <a:bodyPr wrap="square" lIns="0" tIns="0" rIns="0" bIns="0" rtlCol="0"/>
            <a:lstStyle/>
            <a:p>
              <a:endParaRPr/>
            </a:p>
          </p:txBody>
        </p:sp>
        <p:sp>
          <p:nvSpPr>
            <p:cNvPr id="11" name="object 11"/>
            <p:cNvSpPr/>
            <p:nvPr/>
          </p:nvSpPr>
          <p:spPr>
            <a:xfrm>
              <a:off x="4255007" y="3292221"/>
              <a:ext cx="64135" cy="64135"/>
            </a:xfrm>
            <a:custGeom>
              <a:avLst/>
              <a:gdLst/>
              <a:ahLst/>
              <a:cxnLst/>
              <a:rect l="l" t="t" r="r" b="b"/>
              <a:pathLst>
                <a:path w="64135" h="64135">
                  <a:moveTo>
                    <a:pt x="32003" y="0"/>
                  </a:moveTo>
                  <a:lnTo>
                    <a:pt x="64007" y="32003"/>
                  </a:lnTo>
                  <a:lnTo>
                    <a:pt x="32003" y="64007"/>
                  </a:lnTo>
                  <a:lnTo>
                    <a:pt x="0" y="32003"/>
                  </a:lnTo>
                  <a:lnTo>
                    <a:pt x="32003" y="0"/>
                  </a:lnTo>
                  <a:close/>
                </a:path>
              </a:pathLst>
            </a:custGeom>
            <a:ln w="9525">
              <a:solidFill>
                <a:srgbClr val="000080"/>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4250245" y="3461194"/>
              <a:ext cx="73532" cy="73532"/>
            </a:xfrm>
            <a:prstGeom prst="rect">
              <a:avLst/>
            </a:prstGeom>
          </p:spPr>
        </p:pic>
        <p:pic>
          <p:nvPicPr>
            <p:cNvPr id="13" name="object 13"/>
            <p:cNvPicPr/>
            <p:nvPr/>
          </p:nvPicPr>
          <p:blipFill>
            <a:blip r:embed="rId5" cstate="print"/>
            <a:stretch>
              <a:fillRect/>
            </a:stretch>
          </p:blipFill>
          <p:spPr>
            <a:xfrm>
              <a:off x="6501193" y="2306002"/>
              <a:ext cx="73533" cy="73533"/>
            </a:xfrm>
            <a:prstGeom prst="rect">
              <a:avLst/>
            </a:prstGeom>
          </p:spPr>
        </p:pic>
        <p:sp>
          <p:nvSpPr>
            <p:cNvPr id="14" name="object 14"/>
            <p:cNvSpPr/>
            <p:nvPr/>
          </p:nvSpPr>
          <p:spPr>
            <a:xfrm>
              <a:off x="4255007" y="3350133"/>
              <a:ext cx="64135" cy="64135"/>
            </a:xfrm>
            <a:custGeom>
              <a:avLst/>
              <a:gdLst/>
              <a:ahLst/>
              <a:cxnLst/>
              <a:rect l="l" t="t" r="r" b="b"/>
              <a:pathLst>
                <a:path w="64135" h="64135">
                  <a:moveTo>
                    <a:pt x="32003" y="0"/>
                  </a:moveTo>
                  <a:lnTo>
                    <a:pt x="0" y="32003"/>
                  </a:lnTo>
                  <a:lnTo>
                    <a:pt x="32003" y="64007"/>
                  </a:lnTo>
                  <a:lnTo>
                    <a:pt x="64007" y="32003"/>
                  </a:lnTo>
                  <a:lnTo>
                    <a:pt x="32003" y="0"/>
                  </a:lnTo>
                  <a:close/>
                </a:path>
              </a:pathLst>
            </a:custGeom>
            <a:solidFill>
              <a:srgbClr val="000080"/>
            </a:solidFill>
          </p:spPr>
          <p:txBody>
            <a:bodyPr wrap="square" lIns="0" tIns="0" rIns="0" bIns="0" rtlCol="0"/>
            <a:lstStyle/>
            <a:p>
              <a:endParaRPr/>
            </a:p>
          </p:txBody>
        </p:sp>
        <p:sp>
          <p:nvSpPr>
            <p:cNvPr id="15" name="object 15"/>
            <p:cNvSpPr/>
            <p:nvPr/>
          </p:nvSpPr>
          <p:spPr>
            <a:xfrm>
              <a:off x="4255007" y="3350133"/>
              <a:ext cx="64135" cy="64135"/>
            </a:xfrm>
            <a:custGeom>
              <a:avLst/>
              <a:gdLst/>
              <a:ahLst/>
              <a:cxnLst/>
              <a:rect l="l" t="t" r="r" b="b"/>
              <a:pathLst>
                <a:path w="64135" h="64135">
                  <a:moveTo>
                    <a:pt x="32003" y="0"/>
                  </a:moveTo>
                  <a:lnTo>
                    <a:pt x="64007" y="32003"/>
                  </a:lnTo>
                  <a:lnTo>
                    <a:pt x="32003" y="64007"/>
                  </a:lnTo>
                  <a:lnTo>
                    <a:pt x="0" y="32003"/>
                  </a:lnTo>
                  <a:lnTo>
                    <a:pt x="32003" y="0"/>
                  </a:lnTo>
                  <a:close/>
                </a:path>
              </a:pathLst>
            </a:custGeom>
            <a:ln w="9525">
              <a:solidFill>
                <a:srgbClr val="000080"/>
              </a:solidFill>
            </a:ln>
          </p:spPr>
          <p:txBody>
            <a:bodyPr wrap="square" lIns="0" tIns="0" rIns="0" bIns="0" rtlCol="0"/>
            <a:lstStyle/>
            <a:p>
              <a:endParaRPr/>
            </a:p>
          </p:txBody>
        </p:sp>
        <p:pic>
          <p:nvPicPr>
            <p:cNvPr id="16" name="object 16"/>
            <p:cNvPicPr/>
            <p:nvPr/>
          </p:nvPicPr>
          <p:blipFill>
            <a:blip r:embed="rId6" cstate="print"/>
            <a:stretch>
              <a:fillRect/>
            </a:stretch>
          </p:blipFill>
          <p:spPr>
            <a:xfrm>
              <a:off x="5000053" y="3229546"/>
              <a:ext cx="73533" cy="131444"/>
            </a:xfrm>
            <a:prstGeom prst="rect">
              <a:avLst/>
            </a:prstGeom>
          </p:spPr>
        </p:pic>
        <p:sp>
          <p:nvSpPr>
            <p:cNvPr id="17" name="object 17"/>
            <p:cNvSpPr/>
            <p:nvPr/>
          </p:nvSpPr>
          <p:spPr>
            <a:xfrm>
              <a:off x="4255007" y="3350133"/>
              <a:ext cx="64135" cy="64135"/>
            </a:xfrm>
            <a:custGeom>
              <a:avLst/>
              <a:gdLst/>
              <a:ahLst/>
              <a:cxnLst/>
              <a:rect l="l" t="t" r="r" b="b"/>
              <a:pathLst>
                <a:path w="64135" h="64135">
                  <a:moveTo>
                    <a:pt x="32003" y="0"/>
                  </a:moveTo>
                  <a:lnTo>
                    <a:pt x="0" y="32003"/>
                  </a:lnTo>
                  <a:lnTo>
                    <a:pt x="32003" y="64007"/>
                  </a:lnTo>
                  <a:lnTo>
                    <a:pt x="64007" y="32003"/>
                  </a:lnTo>
                  <a:lnTo>
                    <a:pt x="32003" y="0"/>
                  </a:lnTo>
                  <a:close/>
                </a:path>
              </a:pathLst>
            </a:custGeom>
            <a:solidFill>
              <a:srgbClr val="000080"/>
            </a:solidFill>
          </p:spPr>
          <p:txBody>
            <a:bodyPr wrap="square" lIns="0" tIns="0" rIns="0" bIns="0" rtlCol="0"/>
            <a:lstStyle/>
            <a:p>
              <a:endParaRPr/>
            </a:p>
          </p:txBody>
        </p:sp>
        <p:sp>
          <p:nvSpPr>
            <p:cNvPr id="18" name="object 18"/>
            <p:cNvSpPr/>
            <p:nvPr/>
          </p:nvSpPr>
          <p:spPr>
            <a:xfrm>
              <a:off x="4255007" y="3350133"/>
              <a:ext cx="64135" cy="64135"/>
            </a:xfrm>
            <a:custGeom>
              <a:avLst/>
              <a:gdLst/>
              <a:ahLst/>
              <a:cxnLst/>
              <a:rect l="l" t="t" r="r" b="b"/>
              <a:pathLst>
                <a:path w="64135" h="64135">
                  <a:moveTo>
                    <a:pt x="32003" y="0"/>
                  </a:moveTo>
                  <a:lnTo>
                    <a:pt x="64007" y="32003"/>
                  </a:lnTo>
                  <a:lnTo>
                    <a:pt x="32003" y="64007"/>
                  </a:lnTo>
                  <a:lnTo>
                    <a:pt x="0" y="32003"/>
                  </a:lnTo>
                  <a:lnTo>
                    <a:pt x="32003" y="0"/>
                  </a:lnTo>
                  <a:close/>
                </a:path>
              </a:pathLst>
            </a:custGeom>
            <a:ln w="9525">
              <a:solidFill>
                <a:srgbClr val="000080"/>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5751385" y="2883598"/>
              <a:ext cx="73532" cy="73533"/>
            </a:xfrm>
            <a:prstGeom prst="rect">
              <a:avLst/>
            </a:prstGeom>
          </p:spPr>
        </p:pic>
      </p:grpSp>
      <p:sp>
        <p:nvSpPr>
          <p:cNvPr id="20" name="object 20"/>
          <p:cNvSpPr txBox="1"/>
          <p:nvPr/>
        </p:nvSpPr>
        <p:spPr>
          <a:xfrm>
            <a:off x="1785873" y="4669916"/>
            <a:ext cx="153035" cy="177800"/>
          </a:xfrm>
          <a:prstGeom prst="rect">
            <a:avLst/>
          </a:prstGeom>
        </p:spPr>
        <p:txBody>
          <a:bodyPr vert="horz" wrap="square" lIns="0" tIns="12065" rIns="0" bIns="0" rtlCol="0">
            <a:spAutoFit/>
          </a:bodyPr>
          <a:lstStyle/>
          <a:p>
            <a:pPr>
              <a:lnSpc>
                <a:spcPct val="100000"/>
              </a:lnSpc>
              <a:spcBef>
                <a:spcPts val="95"/>
              </a:spcBef>
            </a:pPr>
            <a:r>
              <a:rPr sz="1000" spc="-10" dirty="0">
                <a:latin typeface="Arial MT"/>
                <a:cs typeface="Arial MT"/>
              </a:rPr>
              <a:t>50</a:t>
            </a:r>
            <a:endParaRPr sz="1000">
              <a:latin typeface="Arial MT"/>
              <a:cs typeface="Arial MT"/>
            </a:endParaRPr>
          </a:p>
        </p:txBody>
      </p:sp>
      <p:sp>
        <p:nvSpPr>
          <p:cNvPr id="21" name="object 21"/>
          <p:cNvSpPr txBox="1"/>
          <p:nvPr/>
        </p:nvSpPr>
        <p:spPr>
          <a:xfrm>
            <a:off x="1715389" y="4092066"/>
            <a:ext cx="224790" cy="177800"/>
          </a:xfrm>
          <a:prstGeom prst="rect">
            <a:avLst/>
          </a:prstGeom>
        </p:spPr>
        <p:txBody>
          <a:bodyPr vert="horz" wrap="square" lIns="0" tIns="12065" rIns="0" bIns="0" rtlCol="0">
            <a:spAutoFit/>
          </a:bodyPr>
          <a:lstStyle/>
          <a:p>
            <a:pPr>
              <a:lnSpc>
                <a:spcPct val="100000"/>
              </a:lnSpc>
              <a:spcBef>
                <a:spcPts val="95"/>
              </a:spcBef>
            </a:pPr>
            <a:r>
              <a:rPr sz="1000" spc="-5" dirty="0">
                <a:latin typeface="Arial MT"/>
                <a:cs typeface="Arial MT"/>
              </a:rPr>
              <a:t>1</a:t>
            </a:r>
            <a:r>
              <a:rPr sz="1000" dirty="0">
                <a:latin typeface="Arial MT"/>
                <a:cs typeface="Arial MT"/>
              </a:rPr>
              <a:t>0</a:t>
            </a:r>
            <a:r>
              <a:rPr sz="1000" spc="-5" dirty="0">
                <a:latin typeface="Arial MT"/>
                <a:cs typeface="Arial MT"/>
              </a:rPr>
              <a:t>0</a:t>
            </a:r>
            <a:endParaRPr sz="1000">
              <a:latin typeface="Arial MT"/>
              <a:cs typeface="Arial MT"/>
            </a:endParaRPr>
          </a:p>
        </p:txBody>
      </p:sp>
      <p:sp>
        <p:nvSpPr>
          <p:cNvPr id="22" name="object 22"/>
          <p:cNvSpPr txBox="1"/>
          <p:nvPr/>
        </p:nvSpPr>
        <p:spPr>
          <a:xfrm>
            <a:off x="1715389" y="3514471"/>
            <a:ext cx="224790" cy="177800"/>
          </a:xfrm>
          <a:prstGeom prst="rect">
            <a:avLst/>
          </a:prstGeom>
        </p:spPr>
        <p:txBody>
          <a:bodyPr vert="horz" wrap="square" lIns="0" tIns="12065" rIns="0" bIns="0" rtlCol="0">
            <a:spAutoFit/>
          </a:bodyPr>
          <a:lstStyle/>
          <a:p>
            <a:pPr>
              <a:lnSpc>
                <a:spcPct val="100000"/>
              </a:lnSpc>
              <a:spcBef>
                <a:spcPts val="95"/>
              </a:spcBef>
            </a:pPr>
            <a:r>
              <a:rPr sz="1000" spc="-5" dirty="0">
                <a:latin typeface="Arial MT"/>
                <a:cs typeface="Arial MT"/>
              </a:rPr>
              <a:t>1</a:t>
            </a:r>
            <a:r>
              <a:rPr sz="1000" dirty="0">
                <a:latin typeface="Arial MT"/>
                <a:cs typeface="Arial MT"/>
              </a:rPr>
              <a:t>5</a:t>
            </a:r>
            <a:r>
              <a:rPr sz="1000" spc="-5" dirty="0">
                <a:latin typeface="Arial MT"/>
                <a:cs typeface="Arial MT"/>
              </a:rPr>
              <a:t>0</a:t>
            </a:r>
            <a:endParaRPr sz="1000">
              <a:latin typeface="Arial MT"/>
              <a:cs typeface="Arial MT"/>
            </a:endParaRPr>
          </a:p>
        </p:txBody>
      </p:sp>
      <p:sp>
        <p:nvSpPr>
          <p:cNvPr id="23" name="object 23"/>
          <p:cNvSpPr txBox="1"/>
          <p:nvPr/>
        </p:nvSpPr>
        <p:spPr>
          <a:xfrm>
            <a:off x="1715389" y="2936493"/>
            <a:ext cx="224790" cy="177800"/>
          </a:xfrm>
          <a:prstGeom prst="rect">
            <a:avLst/>
          </a:prstGeom>
        </p:spPr>
        <p:txBody>
          <a:bodyPr vert="horz" wrap="square" lIns="0" tIns="12065" rIns="0" bIns="0" rtlCol="0">
            <a:spAutoFit/>
          </a:bodyPr>
          <a:lstStyle/>
          <a:p>
            <a:pPr>
              <a:lnSpc>
                <a:spcPct val="100000"/>
              </a:lnSpc>
              <a:spcBef>
                <a:spcPts val="95"/>
              </a:spcBef>
            </a:pPr>
            <a:r>
              <a:rPr sz="1000" spc="-5" dirty="0">
                <a:latin typeface="Arial MT"/>
                <a:cs typeface="Arial MT"/>
              </a:rPr>
              <a:t>2</a:t>
            </a:r>
            <a:r>
              <a:rPr sz="1000" dirty="0">
                <a:latin typeface="Arial MT"/>
                <a:cs typeface="Arial MT"/>
              </a:rPr>
              <a:t>0</a:t>
            </a:r>
            <a:r>
              <a:rPr sz="1000" spc="-5" dirty="0">
                <a:latin typeface="Arial MT"/>
                <a:cs typeface="Arial MT"/>
              </a:rPr>
              <a:t>0</a:t>
            </a:r>
            <a:endParaRPr sz="1000">
              <a:latin typeface="Arial MT"/>
              <a:cs typeface="Arial MT"/>
            </a:endParaRPr>
          </a:p>
        </p:txBody>
      </p:sp>
      <p:sp>
        <p:nvSpPr>
          <p:cNvPr id="24" name="object 24"/>
          <p:cNvSpPr txBox="1"/>
          <p:nvPr/>
        </p:nvSpPr>
        <p:spPr>
          <a:xfrm>
            <a:off x="1715389" y="2358898"/>
            <a:ext cx="224790" cy="177800"/>
          </a:xfrm>
          <a:prstGeom prst="rect">
            <a:avLst/>
          </a:prstGeom>
        </p:spPr>
        <p:txBody>
          <a:bodyPr vert="horz" wrap="square" lIns="0" tIns="12065" rIns="0" bIns="0" rtlCol="0">
            <a:spAutoFit/>
          </a:bodyPr>
          <a:lstStyle/>
          <a:p>
            <a:pPr>
              <a:lnSpc>
                <a:spcPct val="100000"/>
              </a:lnSpc>
              <a:spcBef>
                <a:spcPts val="95"/>
              </a:spcBef>
            </a:pPr>
            <a:r>
              <a:rPr sz="1000" spc="-5" dirty="0">
                <a:latin typeface="Arial MT"/>
                <a:cs typeface="Arial MT"/>
              </a:rPr>
              <a:t>2</a:t>
            </a:r>
            <a:r>
              <a:rPr sz="1000" dirty="0">
                <a:latin typeface="Arial MT"/>
                <a:cs typeface="Arial MT"/>
              </a:rPr>
              <a:t>5</a:t>
            </a:r>
            <a:r>
              <a:rPr sz="1000" spc="-5" dirty="0">
                <a:latin typeface="Arial MT"/>
                <a:cs typeface="Arial MT"/>
              </a:rPr>
              <a:t>0</a:t>
            </a:r>
            <a:endParaRPr sz="1000">
              <a:latin typeface="Arial MT"/>
              <a:cs typeface="Arial MT"/>
            </a:endParaRPr>
          </a:p>
        </p:txBody>
      </p:sp>
      <p:sp>
        <p:nvSpPr>
          <p:cNvPr id="25" name="object 25"/>
          <p:cNvSpPr txBox="1"/>
          <p:nvPr/>
        </p:nvSpPr>
        <p:spPr>
          <a:xfrm>
            <a:off x="1996694" y="4829301"/>
            <a:ext cx="92710" cy="197485"/>
          </a:xfrm>
          <a:prstGeom prst="rect">
            <a:avLst/>
          </a:prstGeom>
        </p:spPr>
        <p:txBody>
          <a:bodyPr vert="horz" wrap="square" lIns="0" tIns="15875" rIns="0" bIns="0" rtlCol="0">
            <a:spAutoFit/>
          </a:bodyPr>
          <a:lstStyle/>
          <a:p>
            <a:pPr>
              <a:lnSpc>
                <a:spcPct val="100000"/>
              </a:lnSpc>
              <a:spcBef>
                <a:spcPts val="125"/>
              </a:spcBef>
            </a:pPr>
            <a:r>
              <a:rPr sz="1100" spc="15" dirty="0">
                <a:latin typeface="Arial MT"/>
                <a:cs typeface="Arial MT"/>
              </a:rPr>
              <a:t>0</a:t>
            </a:r>
            <a:endParaRPr sz="1100">
              <a:latin typeface="Arial MT"/>
              <a:cs typeface="Arial MT"/>
            </a:endParaRPr>
          </a:p>
        </p:txBody>
      </p:sp>
      <p:sp>
        <p:nvSpPr>
          <p:cNvPr id="26" name="object 26"/>
          <p:cNvSpPr txBox="1"/>
          <p:nvPr/>
        </p:nvSpPr>
        <p:spPr>
          <a:xfrm>
            <a:off x="2747136" y="4829301"/>
            <a:ext cx="92710" cy="197485"/>
          </a:xfrm>
          <a:prstGeom prst="rect">
            <a:avLst/>
          </a:prstGeom>
        </p:spPr>
        <p:txBody>
          <a:bodyPr vert="horz" wrap="square" lIns="0" tIns="15875" rIns="0" bIns="0" rtlCol="0">
            <a:spAutoFit/>
          </a:bodyPr>
          <a:lstStyle/>
          <a:p>
            <a:pPr>
              <a:lnSpc>
                <a:spcPct val="100000"/>
              </a:lnSpc>
              <a:spcBef>
                <a:spcPts val="125"/>
              </a:spcBef>
            </a:pPr>
            <a:r>
              <a:rPr sz="1100" spc="15" dirty="0">
                <a:latin typeface="Arial MT"/>
                <a:cs typeface="Arial MT"/>
              </a:rPr>
              <a:t>1</a:t>
            </a:r>
            <a:endParaRPr sz="1100">
              <a:latin typeface="Arial MT"/>
              <a:cs typeface="Arial MT"/>
            </a:endParaRPr>
          </a:p>
        </p:txBody>
      </p:sp>
      <p:sp>
        <p:nvSpPr>
          <p:cNvPr id="27" name="object 27"/>
          <p:cNvSpPr txBox="1"/>
          <p:nvPr/>
        </p:nvSpPr>
        <p:spPr>
          <a:xfrm>
            <a:off x="3497579" y="4829301"/>
            <a:ext cx="92710" cy="197485"/>
          </a:xfrm>
          <a:prstGeom prst="rect">
            <a:avLst/>
          </a:prstGeom>
        </p:spPr>
        <p:txBody>
          <a:bodyPr vert="horz" wrap="square" lIns="0" tIns="15875" rIns="0" bIns="0" rtlCol="0">
            <a:spAutoFit/>
          </a:bodyPr>
          <a:lstStyle/>
          <a:p>
            <a:pPr>
              <a:lnSpc>
                <a:spcPct val="100000"/>
              </a:lnSpc>
              <a:spcBef>
                <a:spcPts val="125"/>
              </a:spcBef>
            </a:pPr>
            <a:r>
              <a:rPr sz="1100" spc="15" dirty="0">
                <a:latin typeface="Arial MT"/>
                <a:cs typeface="Arial MT"/>
              </a:rPr>
              <a:t>2</a:t>
            </a:r>
            <a:endParaRPr sz="1100">
              <a:latin typeface="Arial MT"/>
              <a:cs typeface="Arial MT"/>
            </a:endParaRPr>
          </a:p>
        </p:txBody>
      </p:sp>
      <p:sp>
        <p:nvSpPr>
          <p:cNvPr id="28" name="object 28"/>
          <p:cNvSpPr txBox="1"/>
          <p:nvPr/>
        </p:nvSpPr>
        <p:spPr>
          <a:xfrm>
            <a:off x="6499225" y="4829301"/>
            <a:ext cx="92710" cy="197485"/>
          </a:xfrm>
          <a:prstGeom prst="rect">
            <a:avLst/>
          </a:prstGeom>
        </p:spPr>
        <p:txBody>
          <a:bodyPr vert="horz" wrap="square" lIns="0" tIns="15875" rIns="0" bIns="0" rtlCol="0">
            <a:spAutoFit/>
          </a:bodyPr>
          <a:lstStyle/>
          <a:p>
            <a:pPr>
              <a:lnSpc>
                <a:spcPct val="100000"/>
              </a:lnSpc>
              <a:spcBef>
                <a:spcPts val="125"/>
              </a:spcBef>
            </a:pPr>
            <a:r>
              <a:rPr sz="1100" spc="15" dirty="0">
                <a:latin typeface="Arial MT"/>
                <a:cs typeface="Arial MT"/>
              </a:rPr>
              <a:t>6</a:t>
            </a:r>
            <a:endParaRPr sz="1100">
              <a:latin typeface="Arial MT"/>
              <a:cs typeface="Arial MT"/>
            </a:endParaRPr>
          </a:p>
        </p:txBody>
      </p:sp>
      <p:sp>
        <p:nvSpPr>
          <p:cNvPr id="29" name="object 29"/>
          <p:cNvSpPr txBox="1"/>
          <p:nvPr/>
        </p:nvSpPr>
        <p:spPr>
          <a:xfrm>
            <a:off x="7249668" y="4829301"/>
            <a:ext cx="92710" cy="197485"/>
          </a:xfrm>
          <a:prstGeom prst="rect">
            <a:avLst/>
          </a:prstGeom>
        </p:spPr>
        <p:txBody>
          <a:bodyPr vert="horz" wrap="square" lIns="0" tIns="15875" rIns="0" bIns="0" rtlCol="0">
            <a:spAutoFit/>
          </a:bodyPr>
          <a:lstStyle/>
          <a:p>
            <a:pPr>
              <a:lnSpc>
                <a:spcPct val="100000"/>
              </a:lnSpc>
              <a:spcBef>
                <a:spcPts val="125"/>
              </a:spcBef>
            </a:pPr>
            <a:r>
              <a:rPr sz="1100" spc="15" dirty="0">
                <a:latin typeface="Arial MT"/>
                <a:cs typeface="Arial MT"/>
              </a:rPr>
              <a:t>7</a:t>
            </a:r>
            <a:endParaRPr sz="1100">
              <a:latin typeface="Arial MT"/>
              <a:cs typeface="Arial MT"/>
            </a:endParaRPr>
          </a:p>
        </p:txBody>
      </p:sp>
      <p:sp>
        <p:nvSpPr>
          <p:cNvPr id="30" name="object 30"/>
          <p:cNvSpPr txBox="1"/>
          <p:nvPr/>
        </p:nvSpPr>
        <p:spPr>
          <a:xfrm>
            <a:off x="1185589" y="2014756"/>
            <a:ext cx="167005" cy="2372995"/>
          </a:xfrm>
          <a:prstGeom prst="rect">
            <a:avLst/>
          </a:prstGeom>
        </p:spPr>
        <p:txBody>
          <a:bodyPr vert="vert270" wrap="square" lIns="0" tIns="0" rIns="0" bIns="0" rtlCol="0">
            <a:spAutoFit/>
          </a:bodyPr>
          <a:lstStyle/>
          <a:p>
            <a:pPr marL="12700">
              <a:lnSpc>
                <a:spcPct val="100000"/>
              </a:lnSpc>
            </a:pPr>
            <a:r>
              <a:rPr sz="1000" b="1" spc="-5" dirty="0">
                <a:latin typeface="Arial"/>
                <a:cs typeface="Arial"/>
              </a:rPr>
              <a:t>Gasto en</a:t>
            </a:r>
            <a:r>
              <a:rPr sz="1000" b="1" spc="5" dirty="0">
                <a:latin typeface="Arial"/>
                <a:cs typeface="Arial"/>
              </a:rPr>
              <a:t> </a:t>
            </a:r>
            <a:r>
              <a:rPr sz="1000" b="1" spc="-5" dirty="0">
                <a:latin typeface="Arial"/>
                <a:cs typeface="Arial"/>
              </a:rPr>
              <a:t>alimentación(miles</a:t>
            </a:r>
            <a:r>
              <a:rPr sz="1000" b="1" spc="10" dirty="0">
                <a:latin typeface="Arial"/>
                <a:cs typeface="Arial"/>
              </a:rPr>
              <a:t> </a:t>
            </a:r>
            <a:r>
              <a:rPr sz="1000" b="1" spc="-5" dirty="0">
                <a:latin typeface="Arial"/>
                <a:cs typeface="Arial"/>
              </a:rPr>
              <a:t>de</a:t>
            </a:r>
            <a:r>
              <a:rPr sz="1000" b="1" dirty="0">
                <a:latin typeface="Arial"/>
                <a:cs typeface="Arial"/>
              </a:rPr>
              <a:t> </a:t>
            </a:r>
            <a:r>
              <a:rPr sz="1000" b="1" spc="-5" dirty="0">
                <a:latin typeface="Arial"/>
                <a:cs typeface="Arial"/>
              </a:rPr>
              <a:t>pesos)</a:t>
            </a:r>
            <a:endParaRPr sz="1000">
              <a:latin typeface="Arial"/>
              <a:cs typeface="Arial"/>
            </a:endParaRPr>
          </a:p>
        </p:txBody>
      </p:sp>
      <p:sp>
        <p:nvSpPr>
          <p:cNvPr id="31" name="object 31"/>
          <p:cNvSpPr txBox="1"/>
          <p:nvPr/>
        </p:nvSpPr>
        <p:spPr>
          <a:xfrm>
            <a:off x="3643248" y="4829301"/>
            <a:ext cx="2475230" cy="611505"/>
          </a:xfrm>
          <a:prstGeom prst="rect">
            <a:avLst/>
          </a:prstGeom>
        </p:spPr>
        <p:txBody>
          <a:bodyPr vert="horz" wrap="square" lIns="0" tIns="15875" rIns="0" bIns="0" rtlCol="0">
            <a:spAutoFit/>
          </a:bodyPr>
          <a:lstStyle/>
          <a:p>
            <a:pPr marL="604520">
              <a:lnSpc>
                <a:spcPct val="100000"/>
              </a:lnSpc>
              <a:spcBef>
                <a:spcPts val="125"/>
              </a:spcBef>
              <a:tabLst>
                <a:tab pos="1355090" algn="l"/>
                <a:tab pos="2105025" algn="l"/>
              </a:tabLst>
            </a:pPr>
            <a:r>
              <a:rPr sz="1100" spc="15" dirty="0">
                <a:latin typeface="Arial MT"/>
                <a:cs typeface="Arial MT"/>
              </a:rPr>
              <a:t>3	4	5</a:t>
            </a:r>
            <a:endParaRPr sz="1100">
              <a:latin typeface="Arial MT"/>
              <a:cs typeface="Arial MT"/>
            </a:endParaRPr>
          </a:p>
          <a:p>
            <a:pPr>
              <a:lnSpc>
                <a:spcPct val="100000"/>
              </a:lnSpc>
              <a:spcBef>
                <a:spcPts val="45"/>
              </a:spcBef>
            </a:pPr>
            <a:endParaRPr sz="1600">
              <a:latin typeface="Arial MT"/>
              <a:cs typeface="Arial MT"/>
            </a:endParaRPr>
          </a:p>
          <a:p>
            <a:pPr>
              <a:lnSpc>
                <a:spcPct val="100000"/>
              </a:lnSpc>
            </a:pPr>
            <a:r>
              <a:rPr sz="1150" b="1" spc="-5" dirty="0">
                <a:latin typeface="Arial"/>
                <a:cs typeface="Arial"/>
              </a:rPr>
              <a:t>Nº</a:t>
            </a:r>
            <a:r>
              <a:rPr sz="1150" b="1" dirty="0">
                <a:latin typeface="Arial"/>
                <a:cs typeface="Arial"/>
              </a:rPr>
              <a:t> de</a:t>
            </a:r>
            <a:r>
              <a:rPr sz="1150" b="1" spc="-15" dirty="0">
                <a:latin typeface="Arial"/>
                <a:cs typeface="Arial"/>
              </a:rPr>
              <a:t> </a:t>
            </a:r>
            <a:r>
              <a:rPr sz="1150" b="1" spc="-5" dirty="0">
                <a:latin typeface="Arial"/>
                <a:cs typeface="Arial"/>
              </a:rPr>
              <a:t>integrantes</a:t>
            </a:r>
            <a:r>
              <a:rPr sz="1150" b="1" spc="-15" dirty="0">
                <a:latin typeface="Arial"/>
                <a:cs typeface="Arial"/>
              </a:rPr>
              <a:t> </a:t>
            </a:r>
            <a:r>
              <a:rPr sz="1150" b="1" spc="-5" dirty="0">
                <a:latin typeface="Arial"/>
                <a:cs typeface="Arial"/>
              </a:rPr>
              <a:t>del</a:t>
            </a:r>
            <a:r>
              <a:rPr sz="1150" b="1" spc="5" dirty="0">
                <a:latin typeface="Arial"/>
                <a:cs typeface="Arial"/>
              </a:rPr>
              <a:t> </a:t>
            </a:r>
            <a:r>
              <a:rPr sz="1150" b="1" dirty="0">
                <a:latin typeface="Arial"/>
                <a:cs typeface="Arial"/>
              </a:rPr>
              <a:t>grupo</a:t>
            </a:r>
            <a:r>
              <a:rPr sz="1150" b="1" spc="-15" dirty="0">
                <a:latin typeface="Arial"/>
                <a:cs typeface="Arial"/>
              </a:rPr>
              <a:t> </a:t>
            </a:r>
            <a:r>
              <a:rPr sz="1150" b="1" spc="-5" dirty="0">
                <a:latin typeface="Arial"/>
                <a:cs typeface="Arial"/>
              </a:rPr>
              <a:t>familiar</a:t>
            </a:r>
            <a:endParaRPr sz="1150">
              <a:latin typeface="Arial"/>
              <a:cs typeface="Arial"/>
            </a:endParaRPr>
          </a:p>
        </p:txBody>
      </p:sp>
      <p:sp>
        <p:nvSpPr>
          <p:cNvPr id="32" name="object 32"/>
          <p:cNvSpPr txBox="1"/>
          <p:nvPr/>
        </p:nvSpPr>
        <p:spPr>
          <a:xfrm>
            <a:off x="1715389" y="1063878"/>
            <a:ext cx="5203825" cy="894715"/>
          </a:xfrm>
          <a:prstGeom prst="rect">
            <a:avLst/>
          </a:prstGeom>
        </p:spPr>
        <p:txBody>
          <a:bodyPr vert="horz" wrap="square" lIns="0" tIns="24765" rIns="0" bIns="0" rtlCol="0">
            <a:spAutoFit/>
          </a:bodyPr>
          <a:lstStyle/>
          <a:p>
            <a:pPr marL="2242820" marR="5080" indent="-1931670">
              <a:lnSpc>
                <a:spcPts val="1380"/>
              </a:lnSpc>
              <a:spcBef>
                <a:spcPts val="195"/>
              </a:spcBef>
            </a:pPr>
            <a:r>
              <a:rPr sz="1200" b="1" dirty="0">
                <a:latin typeface="Arial"/>
                <a:cs typeface="Arial"/>
              </a:rPr>
              <a:t>Gráfico </a:t>
            </a:r>
            <a:r>
              <a:rPr sz="1200" b="1" spc="-5" dirty="0">
                <a:latin typeface="Arial"/>
                <a:cs typeface="Arial"/>
              </a:rPr>
              <a:t>Nº </a:t>
            </a:r>
            <a:r>
              <a:rPr sz="1200" b="1" dirty="0">
                <a:latin typeface="Arial"/>
                <a:cs typeface="Arial"/>
              </a:rPr>
              <a:t>1. Relación gasto en </a:t>
            </a:r>
            <a:r>
              <a:rPr sz="1200" b="1" spc="-5" dirty="0">
                <a:latin typeface="Arial"/>
                <a:cs typeface="Arial"/>
              </a:rPr>
              <a:t>alimentación </a:t>
            </a:r>
            <a:r>
              <a:rPr sz="1200" b="1" dirty="0">
                <a:latin typeface="Arial"/>
                <a:cs typeface="Arial"/>
              </a:rPr>
              <a:t>- </a:t>
            </a:r>
            <a:r>
              <a:rPr sz="1200" b="1" spc="-5" dirty="0">
                <a:latin typeface="Arial"/>
                <a:cs typeface="Arial"/>
              </a:rPr>
              <a:t>Nº </a:t>
            </a:r>
            <a:r>
              <a:rPr sz="1200" b="1" dirty="0">
                <a:latin typeface="Arial"/>
                <a:cs typeface="Arial"/>
              </a:rPr>
              <a:t>de </a:t>
            </a:r>
            <a:r>
              <a:rPr sz="1200" b="1" spc="-5" dirty="0">
                <a:latin typeface="Arial"/>
                <a:cs typeface="Arial"/>
              </a:rPr>
              <a:t>integrantes </a:t>
            </a:r>
            <a:r>
              <a:rPr sz="1200" b="1" dirty="0">
                <a:latin typeface="Arial"/>
                <a:cs typeface="Arial"/>
              </a:rPr>
              <a:t>del </a:t>
            </a:r>
            <a:r>
              <a:rPr sz="1200" b="1" spc="-320" dirty="0">
                <a:latin typeface="Arial"/>
                <a:cs typeface="Arial"/>
              </a:rPr>
              <a:t> </a:t>
            </a:r>
            <a:r>
              <a:rPr sz="1200" b="1" dirty="0">
                <a:latin typeface="Arial"/>
                <a:cs typeface="Arial"/>
              </a:rPr>
              <a:t>grupo</a:t>
            </a:r>
            <a:r>
              <a:rPr sz="1200" b="1" spc="-10" dirty="0">
                <a:latin typeface="Arial"/>
                <a:cs typeface="Arial"/>
              </a:rPr>
              <a:t> </a:t>
            </a:r>
            <a:r>
              <a:rPr sz="1200" b="1" dirty="0">
                <a:latin typeface="Arial"/>
                <a:cs typeface="Arial"/>
              </a:rPr>
              <a:t>familiar</a:t>
            </a:r>
            <a:endParaRPr sz="1200">
              <a:latin typeface="Arial"/>
              <a:cs typeface="Arial"/>
            </a:endParaRPr>
          </a:p>
          <a:p>
            <a:pPr>
              <a:lnSpc>
                <a:spcPct val="100000"/>
              </a:lnSpc>
            </a:pPr>
            <a:endParaRPr sz="1300">
              <a:latin typeface="Arial"/>
              <a:cs typeface="Arial"/>
            </a:endParaRPr>
          </a:p>
          <a:p>
            <a:pPr>
              <a:lnSpc>
                <a:spcPct val="100000"/>
              </a:lnSpc>
              <a:spcBef>
                <a:spcPts val="25"/>
              </a:spcBef>
            </a:pPr>
            <a:endParaRPr sz="1100">
              <a:latin typeface="Arial"/>
              <a:cs typeface="Arial"/>
            </a:endParaRPr>
          </a:p>
          <a:p>
            <a:pPr>
              <a:lnSpc>
                <a:spcPct val="100000"/>
              </a:lnSpc>
            </a:pPr>
            <a:r>
              <a:rPr sz="1000" spc="-5" dirty="0">
                <a:latin typeface="Arial MT"/>
                <a:cs typeface="Arial MT"/>
              </a:rPr>
              <a:t>300</a:t>
            </a:r>
            <a:endParaRPr sz="1000">
              <a:latin typeface="Arial MT"/>
              <a:cs typeface="Arial MT"/>
            </a:endParaRPr>
          </a:p>
        </p:txBody>
      </p:sp>
      <p:sp>
        <p:nvSpPr>
          <p:cNvPr id="33" name="object 33"/>
          <p:cNvSpPr/>
          <p:nvPr/>
        </p:nvSpPr>
        <p:spPr>
          <a:xfrm>
            <a:off x="1115567" y="908303"/>
            <a:ext cx="6408420" cy="4753610"/>
          </a:xfrm>
          <a:custGeom>
            <a:avLst/>
            <a:gdLst/>
            <a:ahLst/>
            <a:cxnLst/>
            <a:rect l="l" t="t" r="r" b="b"/>
            <a:pathLst>
              <a:path w="6408420" h="4753610">
                <a:moveTo>
                  <a:pt x="0" y="4753356"/>
                </a:moveTo>
                <a:lnTo>
                  <a:pt x="6408420" y="4753356"/>
                </a:lnTo>
                <a:lnTo>
                  <a:pt x="6408420" y="0"/>
                </a:lnTo>
                <a:lnTo>
                  <a:pt x="0" y="0"/>
                </a:lnTo>
                <a:lnTo>
                  <a:pt x="0" y="4753356"/>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53286" y="686308"/>
          <a:ext cx="1728470" cy="1080133"/>
        </p:xfrm>
        <a:graphic>
          <a:graphicData uri="http://schemas.openxmlformats.org/drawingml/2006/table">
            <a:tbl>
              <a:tblPr firstRow="1" bandRow="1">
                <a:tableStyleId>{2D5ABB26-0587-4C30-8999-92F81FD0307C}</a:tableStyleId>
              </a:tblPr>
              <a:tblGrid>
                <a:gridCol w="711835">
                  <a:extLst>
                    <a:ext uri="{9D8B030D-6E8A-4147-A177-3AD203B41FA5}">
                      <a16:colId xmlns:a16="http://schemas.microsoft.com/office/drawing/2014/main" val="20000"/>
                    </a:ext>
                  </a:extLst>
                </a:gridCol>
                <a:gridCol w="1016635">
                  <a:extLst>
                    <a:ext uri="{9D8B030D-6E8A-4147-A177-3AD203B41FA5}">
                      <a16:colId xmlns:a16="http://schemas.microsoft.com/office/drawing/2014/main" val="20001"/>
                    </a:ext>
                  </a:extLst>
                </a:gridCol>
              </a:tblGrid>
              <a:tr h="540130">
                <a:tc>
                  <a:txBody>
                    <a:bodyPr/>
                    <a:lstStyle/>
                    <a:p>
                      <a:pPr marL="9525">
                        <a:lnSpc>
                          <a:spcPts val="2330"/>
                        </a:lnSpc>
                        <a:spcBef>
                          <a:spcPts val="1820"/>
                        </a:spcBef>
                      </a:pPr>
                      <a:r>
                        <a:rPr sz="2000" b="1" spc="5" dirty="0">
                          <a:solidFill>
                            <a:srgbClr val="003456"/>
                          </a:solidFill>
                          <a:latin typeface="Arial"/>
                          <a:cs typeface="Arial"/>
                        </a:rPr>
                        <a:t>b</a:t>
                      </a:r>
                      <a:r>
                        <a:rPr sz="1950" b="1" spc="7" baseline="-23504" dirty="0">
                          <a:solidFill>
                            <a:srgbClr val="003456"/>
                          </a:solidFill>
                          <a:latin typeface="Arial"/>
                          <a:cs typeface="Arial"/>
                        </a:rPr>
                        <a:t>1</a:t>
                      </a:r>
                      <a:r>
                        <a:rPr sz="1950" b="1" spc="202" baseline="-23504" dirty="0">
                          <a:solidFill>
                            <a:srgbClr val="003456"/>
                          </a:solidFill>
                          <a:latin typeface="Arial"/>
                          <a:cs typeface="Arial"/>
                        </a:rPr>
                        <a:t> </a:t>
                      </a:r>
                      <a:r>
                        <a:rPr sz="2000" b="1" dirty="0">
                          <a:solidFill>
                            <a:srgbClr val="003456"/>
                          </a:solidFill>
                          <a:latin typeface="Arial"/>
                          <a:cs typeface="Arial"/>
                        </a:rPr>
                        <a:t>=</a:t>
                      </a:r>
                      <a:endParaRPr sz="200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R="2540" algn="r">
                        <a:lnSpc>
                          <a:spcPts val="2330"/>
                        </a:lnSpc>
                        <a:spcBef>
                          <a:spcPts val="1820"/>
                        </a:spcBef>
                      </a:pPr>
                      <a:r>
                        <a:rPr sz="2000" b="1" dirty="0">
                          <a:solidFill>
                            <a:srgbClr val="003456"/>
                          </a:solidFill>
                          <a:latin typeface="Arial"/>
                          <a:cs typeface="Arial"/>
                        </a:rPr>
                        <a:t>25,833</a:t>
                      </a:r>
                      <a:endParaRPr sz="200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0"/>
                  </a:ext>
                </a:extLst>
              </a:tr>
              <a:tr h="540003">
                <a:tc>
                  <a:txBody>
                    <a:bodyPr/>
                    <a:lstStyle/>
                    <a:p>
                      <a:pPr marL="9525">
                        <a:lnSpc>
                          <a:spcPts val="2330"/>
                        </a:lnSpc>
                        <a:spcBef>
                          <a:spcPts val="1820"/>
                        </a:spcBef>
                      </a:pPr>
                      <a:r>
                        <a:rPr sz="2000" b="1" spc="5" dirty="0">
                          <a:solidFill>
                            <a:srgbClr val="003456"/>
                          </a:solidFill>
                          <a:latin typeface="Arial"/>
                          <a:cs typeface="Arial"/>
                        </a:rPr>
                        <a:t>b</a:t>
                      </a:r>
                      <a:r>
                        <a:rPr sz="1950" b="1" spc="7" baseline="-23504" dirty="0">
                          <a:solidFill>
                            <a:srgbClr val="003456"/>
                          </a:solidFill>
                          <a:latin typeface="Arial"/>
                          <a:cs typeface="Arial"/>
                        </a:rPr>
                        <a:t>0</a:t>
                      </a:r>
                      <a:r>
                        <a:rPr sz="1950" b="1" spc="209" baseline="-23504" dirty="0">
                          <a:solidFill>
                            <a:srgbClr val="003456"/>
                          </a:solidFill>
                          <a:latin typeface="Arial"/>
                          <a:cs typeface="Arial"/>
                        </a:rPr>
                        <a:t> </a:t>
                      </a:r>
                      <a:r>
                        <a:rPr sz="2000" b="1" dirty="0">
                          <a:solidFill>
                            <a:srgbClr val="003456"/>
                          </a:solidFill>
                          <a:latin typeface="Arial"/>
                          <a:cs typeface="Arial"/>
                        </a:rPr>
                        <a:t>=</a:t>
                      </a:r>
                      <a:endParaRPr sz="200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R="1905" algn="r">
                        <a:lnSpc>
                          <a:spcPts val="2330"/>
                        </a:lnSpc>
                        <a:spcBef>
                          <a:spcPts val="1820"/>
                        </a:spcBef>
                      </a:pPr>
                      <a:r>
                        <a:rPr sz="2000" b="1" dirty="0">
                          <a:solidFill>
                            <a:srgbClr val="003456"/>
                          </a:solidFill>
                          <a:latin typeface="Arial"/>
                          <a:cs typeface="Arial"/>
                        </a:rPr>
                        <a:t>85</a:t>
                      </a:r>
                      <a:endParaRPr sz="200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1"/>
                  </a:ext>
                </a:extLst>
              </a:tr>
            </a:tbl>
          </a:graphicData>
        </a:graphic>
      </p:graphicFrame>
      <p:sp>
        <p:nvSpPr>
          <p:cNvPr id="3" name="object 3"/>
          <p:cNvSpPr txBox="1"/>
          <p:nvPr/>
        </p:nvSpPr>
        <p:spPr>
          <a:xfrm>
            <a:off x="438404" y="3327907"/>
            <a:ext cx="80168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MT"/>
                <a:cs typeface="Arial MT"/>
              </a:rPr>
              <a:t>Gasto</a:t>
            </a:r>
            <a:r>
              <a:rPr sz="2000" spc="-30" dirty="0">
                <a:solidFill>
                  <a:srgbClr val="FFFFFF"/>
                </a:solidFill>
                <a:latin typeface="Arial MT"/>
                <a:cs typeface="Arial MT"/>
              </a:rPr>
              <a:t> </a:t>
            </a:r>
            <a:r>
              <a:rPr sz="2000" dirty="0">
                <a:solidFill>
                  <a:srgbClr val="FFFFFF"/>
                </a:solidFill>
                <a:latin typeface="Arial MT"/>
                <a:cs typeface="Arial MT"/>
              </a:rPr>
              <a:t>mensual</a:t>
            </a:r>
            <a:r>
              <a:rPr sz="2000" spc="-20" dirty="0">
                <a:solidFill>
                  <a:srgbClr val="FFFFFF"/>
                </a:solidFill>
                <a:latin typeface="Arial MT"/>
                <a:cs typeface="Arial MT"/>
              </a:rPr>
              <a:t> </a:t>
            </a:r>
            <a:r>
              <a:rPr sz="2000" dirty="0">
                <a:solidFill>
                  <a:srgbClr val="FFFFFF"/>
                </a:solidFill>
                <a:latin typeface="Arial MT"/>
                <a:cs typeface="Arial MT"/>
              </a:rPr>
              <a:t>en</a:t>
            </a:r>
            <a:r>
              <a:rPr sz="2000" spc="-10" dirty="0">
                <a:solidFill>
                  <a:srgbClr val="FFFFFF"/>
                </a:solidFill>
                <a:latin typeface="Arial MT"/>
                <a:cs typeface="Arial MT"/>
              </a:rPr>
              <a:t> </a:t>
            </a:r>
            <a:r>
              <a:rPr sz="2000" dirty="0">
                <a:solidFill>
                  <a:srgbClr val="FFFFFF"/>
                </a:solidFill>
                <a:latin typeface="Arial MT"/>
                <a:cs typeface="Arial MT"/>
              </a:rPr>
              <a:t>alimentación</a:t>
            </a:r>
            <a:r>
              <a:rPr sz="2000" spc="-20" dirty="0">
                <a:solidFill>
                  <a:srgbClr val="FFFFFF"/>
                </a:solidFill>
                <a:latin typeface="Arial MT"/>
                <a:cs typeface="Arial MT"/>
              </a:rPr>
              <a:t> </a:t>
            </a:r>
            <a:r>
              <a:rPr sz="2000" dirty="0">
                <a:solidFill>
                  <a:srgbClr val="FFFFFF"/>
                </a:solidFill>
                <a:latin typeface="Arial MT"/>
                <a:cs typeface="Arial MT"/>
              </a:rPr>
              <a:t>=</a:t>
            </a:r>
            <a:r>
              <a:rPr sz="2000" spc="-10" dirty="0">
                <a:solidFill>
                  <a:srgbClr val="FFFFFF"/>
                </a:solidFill>
                <a:latin typeface="Arial MT"/>
                <a:cs typeface="Arial MT"/>
              </a:rPr>
              <a:t> </a:t>
            </a:r>
            <a:r>
              <a:rPr sz="2000" spc="-5" dirty="0">
                <a:solidFill>
                  <a:srgbClr val="FFFFFF"/>
                </a:solidFill>
                <a:latin typeface="Arial MT"/>
                <a:cs typeface="Arial MT"/>
              </a:rPr>
              <a:t>85</a:t>
            </a:r>
            <a:r>
              <a:rPr sz="2000" spc="-10" dirty="0">
                <a:solidFill>
                  <a:srgbClr val="FFFFFF"/>
                </a:solidFill>
                <a:latin typeface="Arial MT"/>
                <a:cs typeface="Arial MT"/>
              </a:rPr>
              <a:t> </a:t>
            </a:r>
            <a:r>
              <a:rPr sz="2000" dirty="0">
                <a:solidFill>
                  <a:srgbClr val="FFFFFF"/>
                </a:solidFill>
                <a:latin typeface="Arial MT"/>
                <a:cs typeface="Arial MT"/>
              </a:rPr>
              <a:t>+</a:t>
            </a:r>
            <a:r>
              <a:rPr sz="2000" spc="-15" dirty="0">
                <a:solidFill>
                  <a:srgbClr val="FFFFFF"/>
                </a:solidFill>
                <a:latin typeface="Arial MT"/>
                <a:cs typeface="Arial MT"/>
              </a:rPr>
              <a:t> </a:t>
            </a:r>
            <a:r>
              <a:rPr sz="2000" spc="-5" dirty="0">
                <a:solidFill>
                  <a:srgbClr val="FFFFFF"/>
                </a:solidFill>
                <a:latin typeface="Arial MT"/>
                <a:cs typeface="Arial MT"/>
              </a:rPr>
              <a:t>25,833∙Nº</a:t>
            </a:r>
            <a:r>
              <a:rPr sz="2000" spc="-35" dirty="0">
                <a:solidFill>
                  <a:srgbClr val="FFFFFF"/>
                </a:solidFill>
                <a:latin typeface="Arial MT"/>
                <a:cs typeface="Arial MT"/>
              </a:rPr>
              <a:t> </a:t>
            </a:r>
            <a:r>
              <a:rPr sz="2000" spc="-5" dirty="0">
                <a:solidFill>
                  <a:srgbClr val="FFFFFF"/>
                </a:solidFill>
                <a:latin typeface="Arial MT"/>
                <a:cs typeface="Arial MT"/>
              </a:rPr>
              <a:t>de</a:t>
            </a:r>
            <a:r>
              <a:rPr sz="2000" spc="-10" dirty="0">
                <a:solidFill>
                  <a:srgbClr val="FFFFFF"/>
                </a:solidFill>
                <a:latin typeface="Arial MT"/>
                <a:cs typeface="Arial MT"/>
              </a:rPr>
              <a:t> </a:t>
            </a:r>
            <a:r>
              <a:rPr sz="2000" spc="-5" dirty="0">
                <a:solidFill>
                  <a:srgbClr val="FFFFFF"/>
                </a:solidFill>
                <a:latin typeface="Arial MT"/>
                <a:cs typeface="Arial MT"/>
              </a:rPr>
              <a:t>int.</a:t>
            </a:r>
            <a:r>
              <a:rPr sz="2000" spc="-10" dirty="0">
                <a:solidFill>
                  <a:srgbClr val="FFFFFF"/>
                </a:solidFill>
                <a:latin typeface="Arial MT"/>
                <a:cs typeface="Arial MT"/>
              </a:rPr>
              <a:t> </a:t>
            </a:r>
            <a:r>
              <a:rPr sz="2000" spc="-5" dirty="0">
                <a:solidFill>
                  <a:srgbClr val="FFFFFF"/>
                </a:solidFill>
                <a:latin typeface="Arial MT"/>
                <a:cs typeface="Arial MT"/>
              </a:rPr>
              <a:t>del</a:t>
            </a:r>
            <a:r>
              <a:rPr sz="2000" spc="5" dirty="0">
                <a:solidFill>
                  <a:srgbClr val="FFFFFF"/>
                </a:solidFill>
                <a:latin typeface="Arial MT"/>
                <a:cs typeface="Arial MT"/>
              </a:rPr>
              <a:t> </a:t>
            </a:r>
            <a:r>
              <a:rPr sz="2000" dirty="0">
                <a:solidFill>
                  <a:srgbClr val="FFFFFF"/>
                </a:solidFill>
                <a:latin typeface="Arial MT"/>
                <a:cs typeface="Arial MT"/>
              </a:rPr>
              <a:t>grupo</a:t>
            </a:r>
            <a:r>
              <a:rPr sz="2000" spc="-15" dirty="0">
                <a:solidFill>
                  <a:srgbClr val="FFFFFF"/>
                </a:solidFill>
                <a:latin typeface="Arial MT"/>
                <a:cs typeface="Arial MT"/>
              </a:rPr>
              <a:t> </a:t>
            </a:r>
            <a:r>
              <a:rPr sz="2000" dirty="0">
                <a:solidFill>
                  <a:srgbClr val="FFFFFF"/>
                </a:solidFill>
                <a:latin typeface="Arial MT"/>
                <a:cs typeface="Arial MT"/>
              </a:rPr>
              <a:t>fam.</a:t>
            </a:r>
            <a:endParaRPr sz="2000">
              <a:latin typeface="Arial MT"/>
              <a:cs typeface="Arial MT"/>
            </a:endParaRPr>
          </a:p>
        </p:txBody>
      </p:sp>
      <p:sp>
        <p:nvSpPr>
          <p:cNvPr id="4" name="object 4"/>
          <p:cNvSpPr/>
          <p:nvPr/>
        </p:nvSpPr>
        <p:spPr>
          <a:xfrm>
            <a:off x="539495" y="2997707"/>
            <a:ext cx="3241040" cy="288925"/>
          </a:xfrm>
          <a:custGeom>
            <a:avLst/>
            <a:gdLst/>
            <a:ahLst/>
            <a:cxnLst/>
            <a:rect l="l" t="t" r="r" b="b"/>
            <a:pathLst>
              <a:path w="3241040" h="288925">
                <a:moveTo>
                  <a:pt x="0" y="216662"/>
                </a:moveTo>
                <a:lnTo>
                  <a:pt x="1656080" y="0"/>
                </a:lnTo>
              </a:path>
              <a:path w="3241040" h="288925">
                <a:moveTo>
                  <a:pt x="1656588" y="0"/>
                </a:moveTo>
                <a:lnTo>
                  <a:pt x="3240659" y="288925"/>
                </a:lnTo>
              </a:path>
            </a:pathLst>
          </a:custGeom>
          <a:ln w="9525">
            <a:solidFill>
              <a:srgbClr val="FFFFFF"/>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5693" y="1393208"/>
            <a:ext cx="6205855" cy="4283710"/>
            <a:chOff x="1615693" y="1393208"/>
            <a:chExt cx="6205855" cy="4283710"/>
          </a:xfrm>
        </p:grpSpPr>
        <p:sp>
          <p:nvSpPr>
            <p:cNvPr id="3" name="object 3"/>
            <p:cNvSpPr/>
            <p:nvPr/>
          </p:nvSpPr>
          <p:spPr>
            <a:xfrm>
              <a:off x="1621726" y="1399240"/>
              <a:ext cx="6193790" cy="4271645"/>
            </a:xfrm>
            <a:custGeom>
              <a:avLst/>
              <a:gdLst/>
              <a:ahLst/>
              <a:cxnLst/>
              <a:rect l="l" t="t" r="r" b="b"/>
              <a:pathLst>
                <a:path w="6193790" h="4271645">
                  <a:moveTo>
                    <a:pt x="6193365" y="0"/>
                  </a:moveTo>
                  <a:lnTo>
                    <a:pt x="0" y="0"/>
                  </a:lnTo>
                  <a:lnTo>
                    <a:pt x="0" y="4271521"/>
                  </a:lnTo>
                  <a:lnTo>
                    <a:pt x="6193365" y="4271521"/>
                  </a:lnTo>
                  <a:lnTo>
                    <a:pt x="6193365" y="0"/>
                  </a:lnTo>
                  <a:close/>
                </a:path>
              </a:pathLst>
            </a:custGeom>
            <a:solidFill>
              <a:srgbClr val="FFFFFF"/>
            </a:solidFill>
          </p:spPr>
          <p:txBody>
            <a:bodyPr wrap="square" lIns="0" tIns="0" rIns="0" bIns="0" rtlCol="0"/>
            <a:lstStyle/>
            <a:p>
              <a:endParaRPr/>
            </a:p>
          </p:txBody>
        </p:sp>
        <p:sp>
          <p:nvSpPr>
            <p:cNvPr id="4" name="object 4"/>
            <p:cNvSpPr/>
            <p:nvPr/>
          </p:nvSpPr>
          <p:spPr>
            <a:xfrm>
              <a:off x="1621726" y="1399240"/>
              <a:ext cx="6193790" cy="4271645"/>
            </a:xfrm>
            <a:custGeom>
              <a:avLst/>
              <a:gdLst/>
              <a:ahLst/>
              <a:cxnLst/>
              <a:rect l="l" t="t" r="r" b="b"/>
              <a:pathLst>
                <a:path w="6193790" h="4271645">
                  <a:moveTo>
                    <a:pt x="0" y="4271521"/>
                  </a:moveTo>
                  <a:lnTo>
                    <a:pt x="6193365" y="4271521"/>
                  </a:lnTo>
                  <a:lnTo>
                    <a:pt x="6193365" y="0"/>
                  </a:lnTo>
                  <a:lnTo>
                    <a:pt x="0" y="0"/>
                  </a:lnTo>
                  <a:lnTo>
                    <a:pt x="0" y="4271521"/>
                  </a:lnTo>
                  <a:close/>
                </a:path>
              </a:pathLst>
            </a:custGeom>
            <a:ln w="11611">
              <a:solidFill>
                <a:srgbClr val="000000"/>
              </a:solidFill>
            </a:ln>
          </p:spPr>
          <p:txBody>
            <a:bodyPr wrap="square" lIns="0" tIns="0" rIns="0" bIns="0" rtlCol="0"/>
            <a:lstStyle/>
            <a:p>
              <a:endParaRPr/>
            </a:p>
          </p:txBody>
        </p:sp>
        <p:sp>
          <p:nvSpPr>
            <p:cNvPr id="5" name="object 5"/>
            <p:cNvSpPr/>
            <p:nvPr/>
          </p:nvSpPr>
          <p:spPr>
            <a:xfrm>
              <a:off x="2588156" y="2400101"/>
              <a:ext cx="5052695" cy="2421255"/>
            </a:xfrm>
            <a:custGeom>
              <a:avLst/>
              <a:gdLst/>
              <a:ahLst/>
              <a:cxnLst/>
              <a:rect l="l" t="t" r="r" b="b"/>
              <a:pathLst>
                <a:path w="5052695" h="2421254">
                  <a:moveTo>
                    <a:pt x="5052552" y="0"/>
                  </a:moveTo>
                  <a:lnTo>
                    <a:pt x="0" y="0"/>
                  </a:lnTo>
                  <a:lnTo>
                    <a:pt x="0" y="2420993"/>
                  </a:lnTo>
                  <a:lnTo>
                    <a:pt x="5052552" y="2420993"/>
                  </a:lnTo>
                  <a:lnTo>
                    <a:pt x="5052552" y="0"/>
                  </a:lnTo>
                  <a:close/>
                </a:path>
              </a:pathLst>
            </a:custGeom>
            <a:solidFill>
              <a:srgbClr val="C0C0C0"/>
            </a:solidFill>
          </p:spPr>
          <p:txBody>
            <a:bodyPr wrap="square" lIns="0" tIns="0" rIns="0" bIns="0" rtlCol="0"/>
            <a:lstStyle/>
            <a:p>
              <a:endParaRPr/>
            </a:p>
          </p:txBody>
        </p:sp>
        <p:sp>
          <p:nvSpPr>
            <p:cNvPr id="6" name="object 6"/>
            <p:cNvSpPr/>
            <p:nvPr/>
          </p:nvSpPr>
          <p:spPr>
            <a:xfrm>
              <a:off x="2593966" y="2400256"/>
              <a:ext cx="5041265" cy="12065"/>
            </a:xfrm>
            <a:custGeom>
              <a:avLst/>
              <a:gdLst/>
              <a:ahLst/>
              <a:cxnLst/>
              <a:rect l="l" t="t" r="r" b="b"/>
              <a:pathLst>
                <a:path w="5041265" h="12064">
                  <a:moveTo>
                    <a:pt x="0" y="11607"/>
                  </a:moveTo>
                  <a:lnTo>
                    <a:pt x="5040931" y="11607"/>
                  </a:lnTo>
                  <a:lnTo>
                    <a:pt x="5040931" y="0"/>
                  </a:lnTo>
                  <a:lnTo>
                    <a:pt x="0" y="0"/>
                  </a:lnTo>
                  <a:lnTo>
                    <a:pt x="0" y="11607"/>
                  </a:lnTo>
                  <a:close/>
                </a:path>
              </a:pathLst>
            </a:custGeom>
            <a:solidFill>
              <a:srgbClr val="808080"/>
            </a:solidFill>
          </p:spPr>
          <p:txBody>
            <a:bodyPr wrap="square" lIns="0" tIns="0" rIns="0" bIns="0" rtlCol="0"/>
            <a:lstStyle/>
            <a:p>
              <a:endParaRPr/>
            </a:p>
          </p:txBody>
        </p:sp>
        <p:sp>
          <p:nvSpPr>
            <p:cNvPr id="7" name="object 7"/>
            <p:cNvSpPr/>
            <p:nvPr/>
          </p:nvSpPr>
          <p:spPr>
            <a:xfrm>
              <a:off x="2593966" y="2406060"/>
              <a:ext cx="5052695" cy="2421255"/>
            </a:xfrm>
            <a:custGeom>
              <a:avLst/>
              <a:gdLst/>
              <a:ahLst/>
              <a:cxnLst/>
              <a:rect l="l" t="t" r="r" b="b"/>
              <a:pathLst>
                <a:path w="5052695" h="2421254">
                  <a:moveTo>
                    <a:pt x="5052552" y="0"/>
                  </a:moveTo>
                  <a:lnTo>
                    <a:pt x="5052552" y="2409231"/>
                  </a:lnTo>
                </a:path>
                <a:path w="5052695" h="2421254">
                  <a:moveTo>
                    <a:pt x="5052552" y="2420838"/>
                  </a:moveTo>
                  <a:lnTo>
                    <a:pt x="11620" y="2420838"/>
                  </a:lnTo>
                </a:path>
                <a:path w="5052695" h="2421254">
                  <a:moveTo>
                    <a:pt x="0" y="2420838"/>
                  </a:moveTo>
                  <a:lnTo>
                    <a:pt x="0" y="11607"/>
                  </a:lnTo>
                </a:path>
              </a:pathLst>
            </a:custGeom>
            <a:ln w="11613">
              <a:solidFill>
                <a:srgbClr val="808080"/>
              </a:solidFill>
            </a:ln>
          </p:spPr>
          <p:txBody>
            <a:bodyPr wrap="square" lIns="0" tIns="0" rIns="0" bIns="0" rtlCol="0"/>
            <a:lstStyle/>
            <a:p>
              <a:endParaRPr/>
            </a:p>
          </p:txBody>
        </p:sp>
        <p:sp>
          <p:nvSpPr>
            <p:cNvPr id="8" name="object 8"/>
            <p:cNvSpPr/>
            <p:nvPr/>
          </p:nvSpPr>
          <p:spPr>
            <a:xfrm>
              <a:off x="2547484" y="2406060"/>
              <a:ext cx="5099050" cy="2479040"/>
            </a:xfrm>
            <a:custGeom>
              <a:avLst/>
              <a:gdLst/>
              <a:ahLst/>
              <a:cxnLst/>
              <a:rect l="l" t="t" r="r" b="b"/>
              <a:pathLst>
                <a:path w="5099050" h="2479040">
                  <a:moveTo>
                    <a:pt x="46481" y="0"/>
                  </a:moveTo>
                  <a:lnTo>
                    <a:pt x="46481" y="2409231"/>
                  </a:lnTo>
                </a:path>
                <a:path w="5099050" h="2479040">
                  <a:moveTo>
                    <a:pt x="0" y="2420838"/>
                  </a:moveTo>
                  <a:lnTo>
                    <a:pt x="34861" y="2420838"/>
                  </a:lnTo>
                </a:path>
                <a:path w="5099050" h="2479040">
                  <a:moveTo>
                    <a:pt x="0" y="1932167"/>
                  </a:moveTo>
                  <a:lnTo>
                    <a:pt x="34861" y="1932167"/>
                  </a:lnTo>
                </a:path>
                <a:path w="5099050" h="2479040">
                  <a:moveTo>
                    <a:pt x="0" y="1454793"/>
                  </a:moveTo>
                  <a:lnTo>
                    <a:pt x="34861" y="1454793"/>
                  </a:lnTo>
                </a:path>
                <a:path w="5099050" h="2479040">
                  <a:moveTo>
                    <a:pt x="0" y="966044"/>
                  </a:moveTo>
                  <a:lnTo>
                    <a:pt x="34861" y="966044"/>
                  </a:lnTo>
                </a:path>
                <a:path w="5099050" h="2479040">
                  <a:moveTo>
                    <a:pt x="0" y="489058"/>
                  </a:moveTo>
                  <a:lnTo>
                    <a:pt x="34861" y="489058"/>
                  </a:lnTo>
                </a:path>
                <a:path w="5099050" h="2479040">
                  <a:moveTo>
                    <a:pt x="0" y="0"/>
                  </a:moveTo>
                  <a:lnTo>
                    <a:pt x="34861" y="0"/>
                  </a:lnTo>
                </a:path>
                <a:path w="5099050" h="2479040">
                  <a:moveTo>
                    <a:pt x="46481" y="2420838"/>
                  </a:moveTo>
                  <a:lnTo>
                    <a:pt x="5087413" y="2420838"/>
                  </a:lnTo>
                </a:path>
                <a:path w="5099050" h="2479040">
                  <a:moveTo>
                    <a:pt x="46481" y="2478875"/>
                  </a:moveTo>
                  <a:lnTo>
                    <a:pt x="46481" y="2432445"/>
                  </a:lnTo>
                </a:path>
                <a:path w="5099050" h="2479040">
                  <a:moveTo>
                    <a:pt x="768186" y="2478875"/>
                  </a:moveTo>
                  <a:lnTo>
                    <a:pt x="768186" y="2432445"/>
                  </a:lnTo>
                </a:path>
                <a:path w="5099050" h="2479040">
                  <a:moveTo>
                    <a:pt x="1490200" y="2478875"/>
                  </a:moveTo>
                  <a:lnTo>
                    <a:pt x="1490200" y="2432445"/>
                  </a:lnTo>
                </a:path>
                <a:path w="5099050" h="2479040">
                  <a:moveTo>
                    <a:pt x="2211750" y="2478875"/>
                  </a:moveTo>
                  <a:lnTo>
                    <a:pt x="2211750" y="2432445"/>
                  </a:lnTo>
                </a:path>
                <a:path w="5099050" h="2479040">
                  <a:moveTo>
                    <a:pt x="2933455" y="2478875"/>
                  </a:moveTo>
                  <a:lnTo>
                    <a:pt x="2933455" y="2432445"/>
                  </a:lnTo>
                </a:path>
                <a:path w="5099050" h="2479040">
                  <a:moveTo>
                    <a:pt x="3655469" y="2478875"/>
                  </a:moveTo>
                  <a:lnTo>
                    <a:pt x="3655469" y="2432445"/>
                  </a:lnTo>
                </a:path>
                <a:path w="5099050" h="2479040">
                  <a:moveTo>
                    <a:pt x="4377019" y="2478875"/>
                  </a:moveTo>
                  <a:lnTo>
                    <a:pt x="4377019" y="2432445"/>
                  </a:lnTo>
                </a:path>
                <a:path w="5099050" h="2479040">
                  <a:moveTo>
                    <a:pt x="5099033" y="2478875"/>
                  </a:moveTo>
                  <a:lnTo>
                    <a:pt x="5099033" y="2432445"/>
                  </a:lnTo>
                </a:path>
              </a:pathLst>
            </a:custGeom>
            <a:ln w="11613">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5440271" y="3331476"/>
              <a:ext cx="81646" cy="81258"/>
            </a:xfrm>
            <a:prstGeom prst="rect">
              <a:avLst/>
            </a:prstGeom>
          </p:spPr>
        </p:pic>
        <p:pic>
          <p:nvPicPr>
            <p:cNvPr id="10" name="object 10"/>
            <p:cNvPicPr/>
            <p:nvPr/>
          </p:nvPicPr>
          <p:blipFill>
            <a:blip r:embed="rId3" cstate="print"/>
            <a:stretch>
              <a:fillRect/>
            </a:stretch>
          </p:blipFill>
          <p:spPr>
            <a:xfrm>
              <a:off x="3996552" y="4006252"/>
              <a:ext cx="81801" cy="81722"/>
            </a:xfrm>
            <a:prstGeom prst="rect">
              <a:avLst/>
            </a:prstGeom>
          </p:spPr>
        </p:pic>
        <p:pic>
          <p:nvPicPr>
            <p:cNvPr id="11" name="object 11"/>
            <p:cNvPicPr/>
            <p:nvPr/>
          </p:nvPicPr>
          <p:blipFill>
            <a:blip r:embed="rId4" cstate="print"/>
            <a:stretch>
              <a:fillRect/>
            </a:stretch>
          </p:blipFill>
          <p:spPr>
            <a:xfrm>
              <a:off x="6162286" y="3435942"/>
              <a:ext cx="81336" cy="81722"/>
            </a:xfrm>
            <a:prstGeom prst="rect">
              <a:avLst/>
            </a:prstGeom>
          </p:spPr>
        </p:pic>
        <p:sp>
          <p:nvSpPr>
            <p:cNvPr id="12" name="object 12"/>
            <p:cNvSpPr/>
            <p:nvPr/>
          </p:nvSpPr>
          <p:spPr>
            <a:xfrm>
              <a:off x="4724374" y="3581502"/>
              <a:ext cx="69850" cy="70485"/>
            </a:xfrm>
            <a:custGeom>
              <a:avLst/>
              <a:gdLst/>
              <a:ahLst/>
              <a:cxnLst/>
              <a:rect l="l" t="t" r="r" b="b"/>
              <a:pathLst>
                <a:path w="69850" h="70485">
                  <a:moveTo>
                    <a:pt x="34861" y="0"/>
                  </a:moveTo>
                  <a:lnTo>
                    <a:pt x="0" y="35131"/>
                  </a:lnTo>
                  <a:lnTo>
                    <a:pt x="34861" y="69953"/>
                  </a:lnTo>
                  <a:lnTo>
                    <a:pt x="69722" y="35131"/>
                  </a:lnTo>
                  <a:lnTo>
                    <a:pt x="34861" y="0"/>
                  </a:lnTo>
                  <a:close/>
                </a:path>
              </a:pathLst>
            </a:custGeom>
            <a:solidFill>
              <a:srgbClr val="000080"/>
            </a:solidFill>
          </p:spPr>
          <p:txBody>
            <a:bodyPr wrap="square" lIns="0" tIns="0" rIns="0" bIns="0" rtlCol="0"/>
            <a:lstStyle/>
            <a:p>
              <a:endParaRPr/>
            </a:p>
          </p:txBody>
        </p:sp>
        <p:sp>
          <p:nvSpPr>
            <p:cNvPr id="13" name="object 13"/>
            <p:cNvSpPr/>
            <p:nvPr/>
          </p:nvSpPr>
          <p:spPr>
            <a:xfrm>
              <a:off x="4724374" y="3581502"/>
              <a:ext cx="69850" cy="70485"/>
            </a:xfrm>
            <a:custGeom>
              <a:avLst/>
              <a:gdLst/>
              <a:ahLst/>
              <a:cxnLst/>
              <a:rect l="l" t="t" r="r" b="b"/>
              <a:pathLst>
                <a:path w="69850" h="70485">
                  <a:moveTo>
                    <a:pt x="34861" y="0"/>
                  </a:moveTo>
                  <a:lnTo>
                    <a:pt x="69722" y="35131"/>
                  </a:lnTo>
                  <a:lnTo>
                    <a:pt x="34861" y="69953"/>
                  </a:lnTo>
                  <a:lnTo>
                    <a:pt x="0" y="35131"/>
                  </a:lnTo>
                  <a:lnTo>
                    <a:pt x="34861" y="0"/>
                  </a:lnTo>
                  <a:close/>
                </a:path>
              </a:pathLst>
            </a:custGeom>
            <a:ln w="11613">
              <a:solidFill>
                <a:srgbClr val="000080"/>
              </a:solidFill>
            </a:ln>
          </p:spPr>
          <p:txBody>
            <a:bodyPr wrap="square" lIns="0" tIns="0" rIns="0" bIns="0" rtlCol="0"/>
            <a:lstStyle/>
            <a:p>
              <a:endParaRPr/>
            </a:p>
          </p:txBody>
        </p:sp>
        <p:sp>
          <p:nvSpPr>
            <p:cNvPr id="14" name="object 14"/>
            <p:cNvSpPr/>
            <p:nvPr/>
          </p:nvSpPr>
          <p:spPr>
            <a:xfrm>
              <a:off x="4724374" y="3721100"/>
              <a:ext cx="69850" cy="70485"/>
            </a:xfrm>
            <a:custGeom>
              <a:avLst/>
              <a:gdLst/>
              <a:ahLst/>
              <a:cxnLst/>
              <a:rect l="l" t="t" r="r" b="b"/>
              <a:pathLst>
                <a:path w="69850" h="70485">
                  <a:moveTo>
                    <a:pt x="34861" y="0"/>
                  </a:moveTo>
                  <a:lnTo>
                    <a:pt x="0" y="35286"/>
                  </a:lnTo>
                  <a:lnTo>
                    <a:pt x="34861" y="70108"/>
                  </a:lnTo>
                  <a:lnTo>
                    <a:pt x="69722" y="35286"/>
                  </a:lnTo>
                  <a:lnTo>
                    <a:pt x="34861" y="0"/>
                  </a:lnTo>
                  <a:close/>
                </a:path>
              </a:pathLst>
            </a:custGeom>
            <a:solidFill>
              <a:srgbClr val="000080"/>
            </a:solidFill>
          </p:spPr>
          <p:txBody>
            <a:bodyPr wrap="square" lIns="0" tIns="0" rIns="0" bIns="0" rtlCol="0"/>
            <a:lstStyle/>
            <a:p>
              <a:endParaRPr/>
            </a:p>
          </p:txBody>
        </p:sp>
        <p:sp>
          <p:nvSpPr>
            <p:cNvPr id="15" name="object 15"/>
            <p:cNvSpPr/>
            <p:nvPr/>
          </p:nvSpPr>
          <p:spPr>
            <a:xfrm>
              <a:off x="4724374" y="3721100"/>
              <a:ext cx="69850" cy="70485"/>
            </a:xfrm>
            <a:custGeom>
              <a:avLst/>
              <a:gdLst/>
              <a:ahLst/>
              <a:cxnLst/>
              <a:rect l="l" t="t" r="r" b="b"/>
              <a:pathLst>
                <a:path w="69850" h="70485">
                  <a:moveTo>
                    <a:pt x="34861" y="0"/>
                  </a:moveTo>
                  <a:lnTo>
                    <a:pt x="69722" y="35286"/>
                  </a:lnTo>
                  <a:lnTo>
                    <a:pt x="34861" y="70108"/>
                  </a:lnTo>
                  <a:lnTo>
                    <a:pt x="0" y="35286"/>
                  </a:lnTo>
                  <a:lnTo>
                    <a:pt x="34861" y="0"/>
                  </a:lnTo>
                  <a:close/>
                </a:path>
              </a:pathLst>
            </a:custGeom>
            <a:ln w="11613">
              <a:solidFill>
                <a:srgbClr val="000080"/>
              </a:solidFill>
            </a:ln>
          </p:spPr>
          <p:txBody>
            <a:bodyPr wrap="square" lIns="0" tIns="0" rIns="0" bIns="0" rtlCol="0"/>
            <a:lstStyle/>
            <a:p>
              <a:endParaRPr/>
            </a:p>
          </p:txBody>
        </p:sp>
        <p:pic>
          <p:nvPicPr>
            <p:cNvPr id="16" name="object 16"/>
            <p:cNvPicPr/>
            <p:nvPr/>
          </p:nvPicPr>
          <p:blipFill>
            <a:blip r:embed="rId5" cstate="print"/>
            <a:stretch>
              <a:fillRect/>
            </a:stretch>
          </p:blipFill>
          <p:spPr>
            <a:xfrm>
              <a:off x="6883835" y="2749558"/>
              <a:ext cx="81336" cy="81258"/>
            </a:xfrm>
            <a:prstGeom prst="rect">
              <a:avLst/>
            </a:prstGeom>
          </p:spPr>
        </p:pic>
        <p:sp>
          <p:nvSpPr>
            <p:cNvPr id="17" name="object 17"/>
            <p:cNvSpPr/>
            <p:nvPr/>
          </p:nvSpPr>
          <p:spPr>
            <a:xfrm>
              <a:off x="4724374" y="3628241"/>
              <a:ext cx="69850" cy="69850"/>
            </a:xfrm>
            <a:custGeom>
              <a:avLst/>
              <a:gdLst/>
              <a:ahLst/>
              <a:cxnLst/>
              <a:rect l="l" t="t" r="r" b="b"/>
              <a:pathLst>
                <a:path w="69850" h="69850">
                  <a:moveTo>
                    <a:pt x="34861" y="0"/>
                  </a:moveTo>
                  <a:lnTo>
                    <a:pt x="0" y="34822"/>
                  </a:lnTo>
                  <a:lnTo>
                    <a:pt x="34861" y="69644"/>
                  </a:lnTo>
                  <a:lnTo>
                    <a:pt x="69722" y="34822"/>
                  </a:lnTo>
                  <a:lnTo>
                    <a:pt x="34861" y="0"/>
                  </a:lnTo>
                  <a:close/>
                </a:path>
              </a:pathLst>
            </a:custGeom>
            <a:solidFill>
              <a:srgbClr val="000080"/>
            </a:solidFill>
          </p:spPr>
          <p:txBody>
            <a:bodyPr wrap="square" lIns="0" tIns="0" rIns="0" bIns="0" rtlCol="0"/>
            <a:lstStyle/>
            <a:p>
              <a:endParaRPr/>
            </a:p>
          </p:txBody>
        </p:sp>
        <p:sp>
          <p:nvSpPr>
            <p:cNvPr id="18" name="object 18"/>
            <p:cNvSpPr/>
            <p:nvPr/>
          </p:nvSpPr>
          <p:spPr>
            <a:xfrm>
              <a:off x="4724374" y="3628241"/>
              <a:ext cx="69850" cy="69850"/>
            </a:xfrm>
            <a:custGeom>
              <a:avLst/>
              <a:gdLst/>
              <a:ahLst/>
              <a:cxnLst/>
              <a:rect l="l" t="t" r="r" b="b"/>
              <a:pathLst>
                <a:path w="69850" h="69850">
                  <a:moveTo>
                    <a:pt x="34861" y="0"/>
                  </a:moveTo>
                  <a:lnTo>
                    <a:pt x="69722" y="34822"/>
                  </a:lnTo>
                  <a:lnTo>
                    <a:pt x="34861" y="69644"/>
                  </a:lnTo>
                  <a:lnTo>
                    <a:pt x="0" y="34822"/>
                  </a:lnTo>
                  <a:lnTo>
                    <a:pt x="34861" y="0"/>
                  </a:lnTo>
                  <a:close/>
                </a:path>
              </a:pathLst>
            </a:custGeom>
            <a:ln w="11613">
              <a:solidFill>
                <a:srgbClr val="000080"/>
              </a:solidFill>
            </a:ln>
          </p:spPr>
          <p:txBody>
            <a:bodyPr wrap="square" lIns="0" tIns="0" rIns="0" bIns="0" rtlCol="0"/>
            <a:lstStyle/>
            <a:p>
              <a:endParaRPr/>
            </a:p>
          </p:txBody>
        </p:sp>
        <p:pic>
          <p:nvPicPr>
            <p:cNvPr id="19" name="object 19"/>
            <p:cNvPicPr/>
            <p:nvPr/>
          </p:nvPicPr>
          <p:blipFill>
            <a:blip r:embed="rId6" cstate="print"/>
            <a:stretch>
              <a:fillRect/>
            </a:stretch>
          </p:blipFill>
          <p:spPr>
            <a:xfrm>
              <a:off x="5440271" y="3529266"/>
              <a:ext cx="81646" cy="127997"/>
            </a:xfrm>
            <a:prstGeom prst="rect">
              <a:avLst/>
            </a:prstGeom>
          </p:spPr>
        </p:pic>
        <p:sp>
          <p:nvSpPr>
            <p:cNvPr id="20" name="object 20"/>
            <p:cNvSpPr/>
            <p:nvPr/>
          </p:nvSpPr>
          <p:spPr>
            <a:xfrm>
              <a:off x="4724374" y="3628241"/>
              <a:ext cx="69850" cy="69850"/>
            </a:xfrm>
            <a:custGeom>
              <a:avLst/>
              <a:gdLst/>
              <a:ahLst/>
              <a:cxnLst/>
              <a:rect l="l" t="t" r="r" b="b"/>
              <a:pathLst>
                <a:path w="69850" h="69850">
                  <a:moveTo>
                    <a:pt x="34861" y="0"/>
                  </a:moveTo>
                  <a:lnTo>
                    <a:pt x="0" y="34822"/>
                  </a:lnTo>
                  <a:lnTo>
                    <a:pt x="34861" y="69644"/>
                  </a:lnTo>
                  <a:lnTo>
                    <a:pt x="69722" y="34822"/>
                  </a:lnTo>
                  <a:lnTo>
                    <a:pt x="34861" y="0"/>
                  </a:lnTo>
                  <a:close/>
                </a:path>
              </a:pathLst>
            </a:custGeom>
            <a:solidFill>
              <a:srgbClr val="000080"/>
            </a:solidFill>
          </p:spPr>
          <p:txBody>
            <a:bodyPr wrap="square" lIns="0" tIns="0" rIns="0" bIns="0" rtlCol="0"/>
            <a:lstStyle/>
            <a:p>
              <a:endParaRPr/>
            </a:p>
          </p:txBody>
        </p:sp>
        <p:sp>
          <p:nvSpPr>
            <p:cNvPr id="21" name="object 21"/>
            <p:cNvSpPr/>
            <p:nvPr/>
          </p:nvSpPr>
          <p:spPr>
            <a:xfrm>
              <a:off x="4724374" y="3628241"/>
              <a:ext cx="69850" cy="69850"/>
            </a:xfrm>
            <a:custGeom>
              <a:avLst/>
              <a:gdLst/>
              <a:ahLst/>
              <a:cxnLst/>
              <a:rect l="l" t="t" r="r" b="b"/>
              <a:pathLst>
                <a:path w="69850" h="69850">
                  <a:moveTo>
                    <a:pt x="34861" y="0"/>
                  </a:moveTo>
                  <a:lnTo>
                    <a:pt x="69722" y="34822"/>
                  </a:lnTo>
                  <a:lnTo>
                    <a:pt x="34861" y="69644"/>
                  </a:lnTo>
                  <a:lnTo>
                    <a:pt x="0" y="34822"/>
                  </a:lnTo>
                  <a:lnTo>
                    <a:pt x="34861" y="0"/>
                  </a:lnTo>
                  <a:close/>
                </a:path>
              </a:pathLst>
            </a:custGeom>
            <a:ln w="11613">
              <a:solidFill>
                <a:srgbClr val="000080"/>
              </a:solidFill>
            </a:ln>
          </p:spPr>
          <p:txBody>
            <a:bodyPr wrap="square" lIns="0" tIns="0" rIns="0" bIns="0" rtlCol="0"/>
            <a:lstStyle/>
            <a:p>
              <a:endParaRPr/>
            </a:p>
          </p:txBody>
        </p:sp>
        <p:pic>
          <p:nvPicPr>
            <p:cNvPr id="22" name="object 22"/>
            <p:cNvPicPr/>
            <p:nvPr/>
          </p:nvPicPr>
          <p:blipFill>
            <a:blip r:embed="rId7" cstate="print"/>
            <a:stretch>
              <a:fillRect/>
            </a:stretch>
          </p:blipFill>
          <p:spPr>
            <a:xfrm>
              <a:off x="6162286" y="3238307"/>
              <a:ext cx="81336" cy="81567"/>
            </a:xfrm>
            <a:prstGeom prst="rect">
              <a:avLst/>
            </a:prstGeom>
          </p:spPr>
        </p:pic>
        <p:sp>
          <p:nvSpPr>
            <p:cNvPr id="23" name="object 23"/>
            <p:cNvSpPr/>
            <p:nvPr/>
          </p:nvSpPr>
          <p:spPr>
            <a:xfrm>
              <a:off x="4037685" y="2987977"/>
              <a:ext cx="2875280" cy="1001394"/>
            </a:xfrm>
            <a:custGeom>
              <a:avLst/>
              <a:gdLst/>
              <a:ahLst/>
              <a:cxnLst/>
              <a:rect l="l" t="t" r="r" b="b"/>
              <a:pathLst>
                <a:path w="2875279" h="1001395">
                  <a:moveTo>
                    <a:pt x="0" y="1000867"/>
                  </a:moveTo>
                  <a:lnTo>
                    <a:pt x="279199" y="896090"/>
                  </a:lnTo>
                </a:path>
                <a:path w="2875279" h="1001395">
                  <a:moveTo>
                    <a:pt x="290819" y="896090"/>
                  </a:moveTo>
                  <a:lnTo>
                    <a:pt x="570174" y="803231"/>
                  </a:lnTo>
                </a:path>
                <a:path w="2875279" h="1001395">
                  <a:moveTo>
                    <a:pt x="581794" y="803231"/>
                  </a:moveTo>
                  <a:lnTo>
                    <a:pt x="849838" y="698300"/>
                  </a:lnTo>
                </a:path>
                <a:path w="2875279" h="1001395">
                  <a:moveTo>
                    <a:pt x="861459" y="698300"/>
                  </a:moveTo>
                  <a:lnTo>
                    <a:pt x="1140658" y="605132"/>
                  </a:lnTo>
                </a:path>
                <a:path w="2875279" h="1001395">
                  <a:moveTo>
                    <a:pt x="1152279" y="605132"/>
                  </a:moveTo>
                  <a:lnTo>
                    <a:pt x="1431633" y="500665"/>
                  </a:lnTo>
                </a:path>
                <a:path w="2875279" h="1001395">
                  <a:moveTo>
                    <a:pt x="1443254" y="500665"/>
                  </a:moveTo>
                  <a:lnTo>
                    <a:pt x="1722918" y="395734"/>
                  </a:lnTo>
                </a:path>
                <a:path w="2875279" h="1001395">
                  <a:moveTo>
                    <a:pt x="1734539" y="395734"/>
                  </a:moveTo>
                  <a:lnTo>
                    <a:pt x="2013738" y="302566"/>
                  </a:lnTo>
                </a:path>
                <a:path w="2875279" h="1001395">
                  <a:moveTo>
                    <a:pt x="2025359" y="302566"/>
                  </a:moveTo>
                  <a:lnTo>
                    <a:pt x="2293093" y="198099"/>
                  </a:lnTo>
                </a:path>
                <a:path w="2875279" h="1001395">
                  <a:moveTo>
                    <a:pt x="2304713" y="198099"/>
                  </a:moveTo>
                  <a:lnTo>
                    <a:pt x="2584378" y="104776"/>
                  </a:lnTo>
                </a:path>
                <a:path w="2875279" h="1001395">
                  <a:moveTo>
                    <a:pt x="2595998" y="104776"/>
                  </a:moveTo>
                  <a:lnTo>
                    <a:pt x="2875198" y="0"/>
                  </a:lnTo>
                </a:path>
              </a:pathLst>
            </a:custGeom>
            <a:ln w="11613">
              <a:solidFill>
                <a:srgbClr val="000000"/>
              </a:solidFill>
            </a:ln>
          </p:spPr>
          <p:txBody>
            <a:bodyPr wrap="square" lIns="0" tIns="0" rIns="0" bIns="0" rtlCol="0"/>
            <a:lstStyle/>
            <a:p>
              <a:endParaRPr/>
            </a:p>
          </p:txBody>
        </p:sp>
      </p:grpSp>
      <p:sp>
        <p:nvSpPr>
          <p:cNvPr id="24" name="object 24"/>
          <p:cNvSpPr txBox="1"/>
          <p:nvPr/>
        </p:nvSpPr>
        <p:spPr>
          <a:xfrm>
            <a:off x="2227149" y="1481870"/>
            <a:ext cx="4799330" cy="3440429"/>
          </a:xfrm>
          <a:prstGeom prst="rect">
            <a:avLst/>
          </a:prstGeom>
        </p:spPr>
        <p:txBody>
          <a:bodyPr vert="horz" wrap="square" lIns="0" tIns="12065" rIns="0" bIns="0" rtlCol="0">
            <a:spAutoFit/>
          </a:bodyPr>
          <a:lstStyle/>
          <a:p>
            <a:pPr marL="1233805" marR="5080" indent="-978535">
              <a:lnSpc>
                <a:spcPct val="110700"/>
              </a:lnSpc>
              <a:spcBef>
                <a:spcPts val="95"/>
              </a:spcBef>
            </a:pPr>
            <a:r>
              <a:rPr sz="1450" b="1" spc="-15" dirty="0">
                <a:latin typeface="Arial"/>
                <a:cs typeface="Arial"/>
              </a:rPr>
              <a:t>Gráfico</a:t>
            </a:r>
            <a:r>
              <a:rPr sz="1450" b="1" spc="-20" dirty="0">
                <a:latin typeface="Arial"/>
                <a:cs typeface="Arial"/>
              </a:rPr>
              <a:t> </a:t>
            </a:r>
            <a:r>
              <a:rPr sz="1450" b="1" spc="25" dirty="0">
                <a:latin typeface="Arial"/>
                <a:cs typeface="Arial"/>
              </a:rPr>
              <a:t>Nº</a:t>
            </a:r>
            <a:r>
              <a:rPr sz="1450" b="1" spc="-25" dirty="0">
                <a:latin typeface="Arial"/>
                <a:cs typeface="Arial"/>
              </a:rPr>
              <a:t> </a:t>
            </a:r>
            <a:r>
              <a:rPr sz="1450" b="1" spc="5" dirty="0">
                <a:latin typeface="Arial"/>
                <a:cs typeface="Arial"/>
              </a:rPr>
              <a:t>1.</a:t>
            </a:r>
            <a:r>
              <a:rPr sz="1450" b="1" spc="-85" dirty="0">
                <a:latin typeface="Arial"/>
                <a:cs typeface="Arial"/>
              </a:rPr>
              <a:t> </a:t>
            </a:r>
            <a:r>
              <a:rPr sz="1450" b="1" spc="5" dirty="0">
                <a:latin typeface="Arial"/>
                <a:cs typeface="Arial"/>
              </a:rPr>
              <a:t>Relación</a:t>
            </a:r>
            <a:r>
              <a:rPr sz="1450" b="1" spc="-15" dirty="0">
                <a:latin typeface="Arial"/>
                <a:cs typeface="Arial"/>
              </a:rPr>
              <a:t> </a:t>
            </a:r>
            <a:r>
              <a:rPr sz="1450" b="1" spc="5" dirty="0">
                <a:latin typeface="Arial"/>
                <a:cs typeface="Arial"/>
              </a:rPr>
              <a:t>gasto</a:t>
            </a:r>
            <a:r>
              <a:rPr sz="1450" b="1" spc="-15" dirty="0">
                <a:latin typeface="Arial"/>
                <a:cs typeface="Arial"/>
              </a:rPr>
              <a:t> </a:t>
            </a:r>
            <a:r>
              <a:rPr sz="1450" b="1" spc="10" dirty="0">
                <a:latin typeface="Arial"/>
                <a:cs typeface="Arial"/>
              </a:rPr>
              <a:t>en</a:t>
            </a:r>
            <a:r>
              <a:rPr sz="1450" b="1" spc="-15" dirty="0">
                <a:latin typeface="Arial"/>
                <a:cs typeface="Arial"/>
              </a:rPr>
              <a:t> </a:t>
            </a:r>
            <a:r>
              <a:rPr sz="1450" b="1" spc="-5" dirty="0">
                <a:latin typeface="Arial"/>
                <a:cs typeface="Arial"/>
              </a:rPr>
              <a:t>alimentación</a:t>
            </a:r>
            <a:r>
              <a:rPr sz="1450" b="1" spc="-20" dirty="0">
                <a:latin typeface="Arial"/>
                <a:cs typeface="Arial"/>
              </a:rPr>
              <a:t> </a:t>
            </a:r>
            <a:r>
              <a:rPr sz="1450" b="1" spc="5" dirty="0">
                <a:latin typeface="Arial"/>
                <a:cs typeface="Arial"/>
              </a:rPr>
              <a:t>-</a:t>
            </a:r>
            <a:r>
              <a:rPr sz="1450" b="1" spc="-65" dirty="0">
                <a:latin typeface="Arial"/>
                <a:cs typeface="Arial"/>
              </a:rPr>
              <a:t> </a:t>
            </a:r>
            <a:r>
              <a:rPr sz="1450" b="1" spc="25" dirty="0">
                <a:latin typeface="Arial"/>
                <a:cs typeface="Arial"/>
              </a:rPr>
              <a:t>Nº</a:t>
            </a:r>
            <a:r>
              <a:rPr sz="1450" b="1" spc="-25" dirty="0">
                <a:latin typeface="Arial"/>
                <a:cs typeface="Arial"/>
              </a:rPr>
              <a:t> </a:t>
            </a:r>
            <a:r>
              <a:rPr sz="1450" b="1" spc="15" dirty="0">
                <a:latin typeface="Arial"/>
                <a:cs typeface="Arial"/>
              </a:rPr>
              <a:t>de </a:t>
            </a:r>
            <a:r>
              <a:rPr sz="1450" b="1" spc="-390" dirty="0">
                <a:latin typeface="Arial"/>
                <a:cs typeface="Arial"/>
              </a:rPr>
              <a:t> </a:t>
            </a:r>
            <a:r>
              <a:rPr sz="1450" b="1" dirty="0">
                <a:latin typeface="Arial"/>
                <a:cs typeface="Arial"/>
              </a:rPr>
              <a:t>integrantes</a:t>
            </a:r>
            <a:r>
              <a:rPr sz="1450" b="1" spc="-40" dirty="0">
                <a:latin typeface="Arial"/>
                <a:cs typeface="Arial"/>
              </a:rPr>
              <a:t> </a:t>
            </a:r>
            <a:r>
              <a:rPr sz="1450" b="1" spc="15" dirty="0">
                <a:latin typeface="Arial"/>
                <a:cs typeface="Arial"/>
              </a:rPr>
              <a:t>del</a:t>
            </a:r>
            <a:r>
              <a:rPr sz="1450" b="1" spc="-85" dirty="0">
                <a:latin typeface="Arial"/>
                <a:cs typeface="Arial"/>
              </a:rPr>
              <a:t> </a:t>
            </a:r>
            <a:r>
              <a:rPr sz="1450" b="1" spc="15" dirty="0">
                <a:latin typeface="Arial"/>
                <a:cs typeface="Arial"/>
              </a:rPr>
              <a:t>grupo</a:t>
            </a:r>
            <a:r>
              <a:rPr sz="1450" b="1" spc="-20" dirty="0">
                <a:latin typeface="Arial"/>
                <a:cs typeface="Arial"/>
              </a:rPr>
              <a:t> familiar</a:t>
            </a:r>
            <a:endParaRPr sz="1450">
              <a:latin typeface="Arial"/>
              <a:cs typeface="Arial"/>
            </a:endParaRPr>
          </a:p>
          <a:p>
            <a:pPr>
              <a:lnSpc>
                <a:spcPct val="100000"/>
              </a:lnSpc>
              <a:spcBef>
                <a:spcPts val="15"/>
              </a:spcBef>
            </a:pPr>
            <a:endParaRPr sz="2200">
              <a:latin typeface="Arial"/>
              <a:cs typeface="Arial"/>
            </a:endParaRPr>
          </a:p>
          <a:p>
            <a:pPr>
              <a:lnSpc>
                <a:spcPct val="100000"/>
              </a:lnSpc>
            </a:pPr>
            <a:r>
              <a:rPr sz="1200" spc="-30" dirty="0">
                <a:latin typeface="Arial MT"/>
                <a:cs typeface="Arial MT"/>
              </a:rPr>
              <a:t>300</a:t>
            </a:r>
            <a:endParaRPr sz="1200">
              <a:latin typeface="Arial MT"/>
              <a:cs typeface="Arial MT"/>
            </a:endParaRPr>
          </a:p>
          <a:p>
            <a:pPr>
              <a:lnSpc>
                <a:spcPct val="100000"/>
              </a:lnSpc>
            </a:pPr>
            <a:endParaRPr sz="1300">
              <a:latin typeface="Arial MT"/>
              <a:cs typeface="Arial MT"/>
            </a:endParaRPr>
          </a:p>
          <a:p>
            <a:pPr>
              <a:lnSpc>
                <a:spcPct val="100000"/>
              </a:lnSpc>
              <a:spcBef>
                <a:spcPts val="910"/>
              </a:spcBef>
            </a:pPr>
            <a:r>
              <a:rPr sz="1200" spc="-30" dirty="0">
                <a:latin typeface="Arial MT"/>
                <a:cs typeface="Arial MT"/>
              </a:rPr>
              <a:t>250</a:t>
            </a:r>
            <a:endParaRPr sz="1200">
              <a:latin typeface="Arial MT"/>
              <a:cs typeface="Arial MT"/>
            </a:endParaRPr>
          </a:p>
          <a:p>
            <a:pPr>
              <a:lnSpc>
                <a:spcPct val="100000"/>
              </a:lnSpc>
            </a:pPr>
            <a:endParaRPr sz="1300">
              <a:latin typeface="Arial MT"/>
              <a:cs typeface="Arial MT"/>
            </a:endParaRPr>
          </a:p>
          <a:p>
            <a:pPr>
              <a:lnSpc>
                <a:spcPct val="100000"/>
              </a:lnSpc>
              <a:spcBef>
                <a:spcPts val="825"/>
              </a:spcBef>
            </a:pPr>
            <a:r>
              <a:rPr sz="1200" spc="-30" dirty="0">
                <a:latin typeface="Arial MT"/>
                <a:cs typeface="Arial MT"/>
              </a:rPr>
              <a:t>200</a:t>
            </a:r>
            <a:endParaRPr sz="1200">
              <a:latin typeface="Arial MT"/>
              <a:cs typeface="Arial MT"/>
            </a:endParaRPr>
          </a:p>
          <a:p>
            <a:pPr>
              <a:lnSpc>
                <a:spcPct val="100000"/>
              </a:lnSpc>
            </a:pPr>
            <a:endParaRPr sz="1300">
              <a:latin typeface="Arial MT"/>
              <a:cs typeface="Arial MT"/>
            </a:endParaRPr>
          </a:p>
          <a:p>
            <a:pPr>
              <a:lnSpc>
                <a:spcPct val="100000"/>
              </a:lnSpc>
              <a:spcBef>
                <a:spcPts val="915"/>
              </a:spcBef>
            </a:pPr>
            <a:r>
              <a:rPr sz="1200" spc="-30" dirty="0">
                <a:latin typeface="Arial MT"/>
                <a:cs typeface="Arial MT"/>
              </a:rPr>
              <a:t>150</a:t>
            </a:r>
            <a:endParaRPr sz="1200">
              <a:latin typeface="Arial MT"/>
              <a:cs typeface="Arial MT"/>
            </a:endParaRPr>
          </a:p>
          <a:p>
            <a:pPr>
              <a:lnSpc>
                <a:spcPct val="100000"/>
              </a:lnSpc>
            </a:pPr>
            <a:endParaRPr sz="1300">
              <a:latin typeface="Arial MT"/>
              <a:cs typeface="Arial MT"/>
            </a:endParaRPr>
          </a:p>
          <a:p>
            <a:pPr>
              <a:lnSpc>
                <a:spcPct val="100000"/>
              </a:lnSpc>
              <a:spcBef>
                <a:spcPts val="819"/>
              </a:spcBef>
            </a:pPr>
            <a:r>
              <a:rPr sz="1200" spc="-30" dirty="0">
                <a:latin typeface="Arial MT"/>
                <a:cs typeface="Arial MT"/>
              </a:rPr>
              <a:t>100</a:t>
            </a:r>
            <a:endParaRPr sz="1200">
              <a:latin typeface="Arial MT"/>
              <a:cs typeface="Arial MT"/>
            </a:endParaRPr>
          </a:p>
          <a:p>
            <a:pPr>
              <a:lnSpc>
                <a:spcPct val="100000"/>
              </a:lnSpc>
            </a:pPr>
            <a:endParaRPr sz="1300">
              <a:latin typeface="Arial MT"/>
              <a:cs typeface="Arial MT"/>
            </a:endParaRPr>
          </a:p>
          <a:p>
            <a:pPr marL="81280">
              <a:lnSpc>
                <a:spcPct val="100000"/>
              </a:lnSpc>
              <a:spcBef>
                <a:spcPts val="915"/>
              </a:spcBef>
            </a:pPr>
            <a:r>
              <a:rPr sz="1200" spc="-30" dirty="0">
                <a:latin typeface="Arial MT"/>
                <a:cs typeface="Arial MT"/>
              </a:rPr>
              <a:t>50</a:t>
            </a:r>
            <a:endParaRPr sz="1200">
              <a:latin typeface="Arial MT"/>
              <a:cs typeface="Arial MT"/>
            </a:endParaRPr>
          </a:p>
        </p:txBody>
      </p:sp>
      <p:sp>
        <p:nvSpPr>
          <p:cNvPr id="25" name="object 25"/>
          <p:cNvSpPr txBox="1"/>
          <p:nvPr/>
        </p:nvSpPr>
        <p:spPr>
          <a:xfrm>
            <a:off x="2541674" y="4959678"/>
            <a:ext cx="109855" cy="234950"/>
          </a:xfrm>
          <a:prstGeom prst="rect">
            <a:avLst/>
          </a:prstGeom>
        </p:spPr>
        <p:txBody>
          <a:bodyPr vert="horz" wrap="square" lIns="0" tIns="15240" rIns="0" bIns="0" rtlCol="0">
            <a:spAutoFit/>
          </a:bodyPr>
          <a:lstStyle/>
          <a:p>
            <a:pPr>
              <a:lnSpc>
                <a:spcPct val="100000"/>
              </a:lnSpc>
              <a:spcBef>
                <a:spcPts val="120"/>
              </a:spcBef>
            </a:pPr>
            <a:r>
              <a:rPr sz="1350" spc="10" dirty="0">
                <a:latin typeface="Arial MT"/>
                <a:cs typeface="Arial MT"/>
              </a:rPr>
              <a:t>0</a:t>
            </a:r>
            <a:endParaRPr sz="1350">
              <a:latin typeface="Arial MT"/>
              <a:cs typeface="Arial MT"/>
            </a:endParaRPr>
          </a:p>
        </p:txBody>
      </p:sp>
      <p:sp>
        <p:nvSpPr>
          <p:cNvPr id="26" name="object 26"/>
          <p:cNvSpPr txBox="1"/>
          <p:nvPr/>
        </p:nvSpPr>
        <p:spPr>
          <a:xfrm>
            <a:off x="3263301" y="4959678"/>
            <a:ext cx="109855" cy="234950"/>
          </a:xfrm>
          <a:prstGeom prst="rect">
            <a:avLst/>
          </a:prstGeom>
        </p:spPr>
        <p:txBody>
          <a:bodyPr vert="horz" wrap="square" lIns="0" tIns="15240" rIns="0" bIns="0" rtlCol="0">
            <a:spAutoFit/>
          </a:bodyPr>
          <a:lstStyle/>
          <a:p>
            <a:pPr>
              <a:lnSpc>
                <a:spcPct val="100000"/>
              </a:lnSpc>
              <a:spcBef>
                <a:spcPts val="120"/>
              </a:spcBef>
            </a:pPr>
            <a:r>
              <a:rPr sz="1350" spc="10" dirty="0">
                <a:latin typeface="Arial MT"/>
                <a:cs typeface="Arial MT"/>
              </a:rPr>
              <a:t>1</a:t>
            </a:r>
            <a:endParaRPr sz="1350">
              <a:latin typeface="Arial MT"/>
              <a:cs typeface="Arial MT"/>
            </a:endParaRPr>
          </a:p>
        </p:txBody>
      </p:sp>
      <p:sp>
        <p:nvSpPr>
          <p:cNvPr id="27" name="object 27"/>
          <p:cNvSpPr txBox="1"/>
          <p:nvPr/>
        </p:nvSpPr>
        <p:spPr>
          <a:xfrm>
            <a:off x="3985006" y="4959678"/>
            <a:ext cx="109855" cy="234950"/>
          </a:xfrm>
          <a:prstGeom prst="rect">
            <a:avLst/>
          </a:prstGeom>
        </p:spPr>
        <p:txBody>
          <a:bodyPr vert="horz" wrap="square" lIns="0" tIns="15240" rIns="0" bIns="0" rtlCol="0">
            <a:spAutoFit/>
          </a:bodyPr>
          <a:lstStyle/>
          <a:p>
            <a:pPr>
              <a:lnSpc>
                <a:spcPct val="100000"/>
              </a:lnSpc>
              <a:spcBef>
                <a:spcPts val="120"/>
              </a:spcBef>
            </a:pPr>
            <a:r>
              <a:rPr sz="1350" spc="10" dirty="0">
                <a:latin typeface="Arial MT"/>
                <a:cs typeface="Arial MT"/>
              </a:rPr>
              <a:t>2</a:t>
            </a:r>
            <a:endParaRPr sz="1350">
              <a:latin typeface="Arial MT"/>
              <a:cs typeface="Arial MT"/>
            </a:endParaRPr>
          </a:p>
        </p:txBody>
      </p:sp>
      <p:sp>
        <p:nvSpPr>
          <p:cNvPr id="28" name="object 28"/>
          <p:cNvSpPr txBox="1"/>
          <p:nvPr/>
        </p:nvSpPr>
        <p:spPr>
          <a:xfrm>
            <a:off x="7593839" y="4959678"/>
            <a:ext cx="109855" cy="234950"/>
          </a:xfrm>
          <a:prstGeom prst="rect">
            <a:avLst/>
          </a:prstGeom>
        </p:spPr>
        <p:txBody>
          <a:bodyPr vert="horz" wrap="square" lIns="0" tIns="15240" rIns="0" bIns="0" rtlCol="0">
            <a:spAutoFit/>
          </a:bodyPr>
          <a:lstStyle/>
          <a:p>
            <a:pPr>
              <a:lnSpc>
                <a:spcPct val="100000"/>
              </a:lnSpc>
              <a:spcBef>
                <a:spcPts val="120"/>
              </a:spcBef>
            </a:pPr>
            <a:r>
              <a:rPr sz="1350" spc="10" dirty="0">
                <a:latin typeface="Arial MT"/>
                <a:cs typeface="Arial MT"/>
              </a:rPr>
              <a:t>7</a:t>
            </a:r>
            <a:endParaRPr sz="1350">
              <a:latin typeface="Arial MT"/>
              <a:cs typeface="Arial MT"/>
            </a:endParaRPr>
          </a:p>
        </p:txBody>
      </p:sp>
      <p:sp>
        <p:nvSpPr>
          <p:cNvPr id="29" name="object 29"/>
          <p:cNvSpPr txBox="1"/>
          <p:nvPr/>
        </p:nvSpPr>
        <p:spPr>
          <a:xfrm>
            <a:off x="4159622" y="4959678"/>
            <a:ext cx="2916555" cy="654050"/>
          </a:xfrm>
          <a:prstGeom prst="rect">
            <a:avLst/>
          </a:prstGeom>
        </p:spPr>
        <p:txBody>
          <a:bodyPr vert="horz" wrap="square" lIns="0" tIns="15240" rIns="0" bIns="0" rtlCol="0">
            <a:spAutoFit/>
          </a:bodyPr>
          <a:lstStyle/>
          <a:p>
            <a:pPr marL="547370">
              <a:lnSpc>
                <a:spcPct val="100000"/>
              </a:lnSpc>
              <a:spcBef>
                <a:spcPts val="120"/>
              </a:spcBef>
              <a:tabLst>
                <a:tab pos="1268730" algn="l"/>
                <a:tab pos="1990725" algn="l"/>
                <a:tab pos="2712085" algn="l"/>
              </a:tabLst>
            </a:pPr>
            <a:r>
              <a:rPr sz="1350" spc="10" dirty="0">
                <a:latin typeface="Arial MT"/>
                <a:cs typeface="Arial MT"/>
              </a:rPr>
              <a:t>3	4	5	6</a:t>
            </a:r>
            <a:endParaRPr sz="1350">
              <a:latin typeface="Arial MT"/>
              <a:cs typeface="Arial MT"/>
            </a:endParaRPr>
          </a:p>
          <a:p>
            <a:pPr>
              <a:lnSpc>
                <a:spcPct val="100000"/>
              </a:lnSpc>
              <a:spcBef>
                <a:spcPts val="15"/>
              </a:spcBef>
            </a:pPr>
            <a:endParaRPr sz="1450">
              <a:latin typeface="Arial MT"/>
              <a:cs typeface="Arial MT"/>
            </a:endParaRPr>
          </a:p>
          <a:p>
            <a:pPr>
              <a:lnSpc>
                <a:spcPct val="100000"/>
              </a:lnSpc>
            </a:pPr>
            <a:r>
              <a:rPr sz="1350" b="1" spc="20" dirty="0">
                <a:latin typeface="Arial"/>
                <a:cs typeface="Arial"/>
              </a:rPr>
              <a:t>Nº</a:t>
            </a:r>
            <a:r>
              <a:rPr sz="1350" b="1" spc="-55" dirty="0">
                <a:latin typeface="Arial"/>
                <a:cs typeface="Arial"/>
              </a:rPr>
              <a:t> </a:t>
            </a:r>
            <a:r>
              <a:rPr sz="1350" b="1" dirty="0">
                <a:latin typeface="Arial"/>
                <a:cs typeface="Arial"/>
              </a:rPr>
              <a:t>de</a:t>
            </a:r>
            <a:r>
              <a:rPr sz="1350" b="1" spc="50" dirty="0">
                <a:latin typeface="Arial"/>
                <a:cs typeface="Arial"/>
              </a:rPr>
              <a:t> </a:t>
            </a:r>
            <a:r>
              <a:rPr sz="1350" b="1" spc="10" dirty="0">
                <a:latin typeface="Arial"/>
                <a:cs typeface="Arial"/>
              </a:rPr>
              <a:t>integrantes</a:t>
            </a:r>
            <a:r>
              <a:rPr sz="1350" b="1" spc="-45" dirty="0">
                <a:latin typeface="Arial"/>
                <a:cs typeface="Arial"/>
              </a:rPr>
              <a:t> </a:t>
            </a:r>
            <a:r>
              <a:rPr sz="1350" b="1" spc="20" dirty="0">
                <a:latin typeface="Arial"/>
                <a:cs typeface="Arial"/>
              </a:rPr>
              <a:t>del</a:t>
            </a:r>
            <a:r>
              <a:rPr sz="1350" b="1" spc="-25" dirty="0">
                <a:latin typeface="Arial"/>
                <a:cs typeface="Arial"/>
              </a:rPr>
              <a:t> </a:t>
            </a:r>
            <a:r>
              <a:rPr sz="1350" b="1" dirty="0">
                <a:latin typeface="Arial"/>
                <a:cs typeface="Arial"/>
              </a:rPr>
              <a:t>grupo</a:t>
            </a:r>
            <a:r>
              <a:rPr sz="1350" b="1" spc="-30" dirty="0">
                <a:latin typeface="Arial"/>
                <a:cs typeface="Arial"/>
              </a:rPr>
              <a:t> </a:t>
            </a:r>
            <a:r>
              <a:rPr sz="1350" b="1" spc="-25" dirty="0">
                <a:latin typeface="Arial"/>
                <a:cs typeface="Arial"/>
              </a:rPr>
              <a:t>familiar</a:t>
            </a:r>
            <a:endParaRPr sz="1350">
              <a:latin typeface="Arial"/>
              <a:cs typeface="Arial"/>
            </a:endParaRPr>
          </a:p>
        </p:txBody>
      </p:sp>
      <p:sp>
        <p:nvSpPr>
          <p:cNvPr id="30" name="object 30"/>
          <p:cNvSpPr txBox="1"/>
          <p:nvPr/>
        </p:nvSpPr>
        <p:spPr>
          <a:xfrm>
            <a:off x="1646613" y="2653753"/>
            <a:ext cx="393065" cy="2308225"/>
          </a:xfrm>
          <a:prstGeom prst="rect">
            <a:avLst/>
          </a:prstGeom>
        </p:spPr>
        <p:txBody>
          <a:bodyPr vert="vert270" wrap="square" lIns="0" tIns="0" rIns="0" bIns="0" rtlCol="0">
            <a:spAutoFit/>
          </a:bodyPr>
          <a:lstStyle/>
          <a:p>
            <a:pPr algn="ctr">
              <a:lnSpc>
                <a:spcPts val="1420"/>
              </a:lnSpc>
            </a:pPr>
            <a:r>
              <a:rPr sz="1200" b="1" spc="-25" dirty="0">
                <a:latin typeface="Arial"/>
                <a:cs typeface="Arial"/>
              </a:rPr>
              <a:t>Gasto</a:t>
            </a:r>
            <a:r>
              <a:rPr sz="1200" b="1" spc="30" dirty="0">
                <a:latin typeface="Arial"/>
                <a:cs typeface="Arial"/>
              </a:rPr>
              <a:t> </a:t>
            </a:r>
            <a:r>
              <a:rPr sz="1200" b="1" spc="-20" dirty="0">
                <a:latin typeface="Arial"/>
                <a:cs typeface="Arial"/>
              </a:rPr>
              <a:t>en</a:t>
            </a:r>
            <a:r>
              <a:rPr sz="1200" b="1" spc="35" dirty="0">
                <a:latin typeface="Arial"/>
                <a:cs typeface="Arial"/>
              </a:rPr>
              <a:t> </a:t>
            </a:r>
            <a:r>
              <a:rPr sz="1200" b="1" spc="-5" dirty="0">
                <a:latin typeface="Arial"/>
                <a:cs typeface="Arial"/>
              </a:rPr>
              <a:t>alimentación(miles</a:t>
            </a:r>
            <a:r>
              <a:rPr sz="1200" b="1" spc="10" dirty="0">
                <a:latin typeface="Arial"/>
                <a:cs typeface="Arial"/>
              </a:rPr>
              <a:t> </a:t>
            </a:r>
            <a:r>
              <a:rPr sz="1200" b="1" spc="-10" dirty="0">
                <a:latin typeface="Arial"/>
                <a:cs typeface="Arial"/>
              </a:rPr>
              <a:t>de</a:t>
            </a:r>
            <a:endParaRPr sz="1200">
              <a:latin typeface="Arial"/>
              <a:cs typeface="Arial"/>
            </a:endParaRPr>
          </a:p>
          <a:p>
            <a:pPr marL="84455" algn="ctr">
              <a:lnSpc>
                <a:spcPct val="100000"/>
              </a:lnSpc>
              <a:spcBef>
                <a:spcPts val="114"/>
              </a:spcBef>
            </a:pPr>
            <a:r>
              <a:rPr sz="1200" b="1" spc="-15" dirty="0">
                <a:latin typeface="Arial"/>
                <a:cs typeface="Arial"/>
              </a:rPr>
              <a:t>pesos)</a:t>
            </a:r>
            <a:endParaRPr sz="1200">
              <a:latin typeface="Arial"/>
              <a:cs typeface="Arial"/>
            </a:endParaRPr>
          </a:p>
        </p:txBody>
      </p:sp>
      <p:sp>
        <p:nvSpPr>
          <p:cNvPr id="31" name="object 31"/>
          <p:cNvSpPr/>
          <p:nvPr/>
        </p:nvSpPr>
        <p:spPr>
          <a:xfrm>
            <a:off x="1621726" y="1399240"/>
            <a:ext cx="6193790" cy="4271645"/>
          </a:xfrm>
          <a:custGeom>
            <a:avLst/>
            <a:gdLst/>
            <a:ahLst/>
            <a:cxnLst/>
            <a:rect l="l" t="t" r="r" b="b"/>
            <a:pathLst>
              <a:path w="6193790" h="4271645">
                <a:moveTo>
                  <a:pt x="0" y="4271521"/>
                </a:moveTo>
                <a:lnTo>
                  <a:pt x="6193365" y="4271521"/>
                </a:lnTo>
                <a:lnTo>
                  <a:pt x="6193365" y="0"/>
                </a:lnTo>
                <a:lnTo>
                  <a:pt x="0" y="0"/>
                </a:lnTo>
                <a:lnTo>
                  <a:pt x="0" y="4271521"/>
                </a:lnTo>
                <a:close/>
              </a:path>
            </a:pathLst>
          </a:custGeom>
          <a:ln w="11611">
            <a:solidFill>
              <a:srgbClr val="00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1077</Words>
  <Application>Microsoft Office PowerPoint</Application>
  <PresentationFormat>Presentación en pantalla (4:3)</PresentationFormat>
  <Paragraphs>346</Paragraphs>
  <Slides>20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Arial</vt:lpstr>
      <vt:lpstr>Arial MT</vt:lpstr>
      <vt:lpstr>Calibri</vt:lpstr>
      <vt:lpstr>Cambria Math</vt:lpstr>
      <vt:lpstr>Lucida Sans Unicode</vt:lpstr>
      <vt:lpstr>Symbol</vt:lpstr>
      <vt:lpstr>Times New Roman</vt:lpstr>
      <vt:lpstr>Office Theme</vt:lpstr>
      <vt:lpstr> CURSO: ESTADÍSTICAS I Unidad IV: Estadística Inferencial.</vt:lpstr>
      <vt:lpstr>Presentación de PowerPoint</vt:lpstr>
      <vt:lpstr>REGRESIÓN LINEAL</vt:lpstr>
      <vt:lpstr>ESTIMACIÓN DE LOS PARÁMETROS</vt:lpstr>
      <vt:lpstr>b0 es el intercepto en la ecuación de regresión por lo tanto  indica el valor de la variable Y cuando la variable X toma el  valor cero.</vt:lpstr>
      <vt:lpstr>Ejemplo : En un estudio económico se seleccionó una muestra de 11 hogares  para determinar las variables que explican el gasto mensual en alimentación.  Entre otras variables se registró el número de integrantes del grupo familiar como  explicativa. Los datos obtenidos son los siguientes:</vt:lpstr>
      <vt:lpstr>Presentación de PowerPoint</vt:lpstr>
      <vt:lpstr>Presentación de PowerPoint</vt:lpstr>
      <vt:lpstr>Presentación de PowerPoint</vt:lpstr>
      <vt:lpstr>COEFICIENTE DE DETERMINACION (R2 )</vt:lpstr>
      <vt:lpstr>ESTIMACIÓN</vt:lpstr>
      <vt:lpstr>RESIDUALES</vt:lpstr>
      <vt:lpstr>H0 : 1 = 1,0</vt:lpstr>
      <vt:lpstr>Presentación de PowerPoint</vt:lpstr>
      <vt:lpstr>Ejemplo: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REGRESIÓN</dc:title>
  <dc:creator>Carlos Quintana</dc:creator>
  <cp:lastModifiedBy>DIEGO MIRANDA OLAVARRIA</cp:lastModifiedBy>
  <cp:revision>1</cp:revision>
  <dcterms:created xsi:type="dcterms:W3CDTF">2023-11-09T17:25:35Z</dcterms:created>
  <dcterms:modified xsi:type="dcterms:W3CDTF">2023-11-09T17:29:40Z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2022-12-08T00:00:00Z</vt:filetime>
  </property>
  <property fmtid="{D5CDD505-2E9C-101B-9397-08002B2CF9AE}" pid="3" name="Creator">
    <vt:lpwstr>Microsoft® PowerPoint® 2019</vt:lpwstr>
  </property>
  <property fmtid="{D5CDD505-2E9C-101B-9397-08002B2CF9AE}" pid="4" name="LastSaved">
    <vt:filetime>2023-11-09T00:00:00Z</vt:filetime>
  </property>
</Properties>
</file>