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260" r:id="rId6"/>
    <p:sldId id="261" r:id="rId7"/>
    <p:sldId id="534" r:id="rId8"/>
    <p:sldId id="535" r:id="rId9"/>
    <p:sldId id="536" r:id="rId10"/>
    <p:sldId id="537" r:id="rId11"/>
    <p:sldId id="538" r:id="rId12"/>
    <p:sldId id="539" r:id="rId13"/>
    <p:sldId id="262" r:id="rId14"/>
    <p:sldId id="688" r:id="rId15"/>
    <p:sldId id="689" r:id="rId16"/>
    <p:sldId id="691" r:id="rId17"/>
    <p:sldId id="692" r:id="rId18"/>
    <p:sldId id="693" r:id="rId19"/>
    <p:sldId id="694" r:id="rId20"/>
    <p:sldId id="695" r:id="rId21"/>
    <p:sldId id="696" r:id="rId22"/>
    <p:sldId id="697" r:id="rId23"/>
    <p:sldId id="699" r:id="rId24"/>
    <p:sldId id="700" r:id="rId25"/>
    <p:sldId id="701" r:id="rId26"/>
    <p:sldId id="702" r:id="rId27"/>
    <p:sldId id="698" r:id="rId28"/>
    <p:sldId id="703" r:id="rId29"/>
    <p:sldId id="704" r:id="rId30"/>
    <p:sldId id="705" r:id="rId31"/>
    <p:sldId id="706" r:id="rId32"/>
    <p:sldId id="717" r:id="rId33"/>
    <p:sldId id="707" r:id="rId34"/>
    <p:sldId id="708" r:id="rId35"/>
    <p:sldId id="709" r:id="rId36"/>
    <p:sldId id="712" r:id="rId37"/>
    <p:sldId id="713" r:id="rId38"/>
    <p:sldId id="714" r:id="rId39"/>
    <p:sldId id="710" r:id="rId40"/>
    <p:sldId id="71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5A48-01AD-4D56-9B92-A423FF5812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E9B96-ADF9-4291-874E-3D58A10B01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9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9EF11-8D7B-4D48-965A-A5E04A8924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3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2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9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4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FC79-3EC9-4C69-905A-C2446A4C63B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jeff560.tripod.com/bernoulli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http://www.aulafacil.com/CursoEstadistica/Nueva%20carpeta/Lecc-29-2.gif" TargetMode="External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upload.wikimedia.org/wikipedia/commons/1/1b/Abraham_de_moivre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http://personal5.iddeo.es/ztt/Tem/normal_caso4.gif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5300" b="1" dirty="0"/>
              <a:t>CURSO:</a:t>
            </a:r>
            <a:br>
              <a:rPr lang="es-MX" sz="5300" b="1" dirty="0"/>
            </a:br>
            <a:r>
              <a:rPr lang="es-MX" sz="5300" b="1" dirty="0"/>
              <a:t>ESTADÍSTICAS I</a:t>
            </a:r>
            <a:br>
              <a:rPr lang="es-MX" b="1" i="1" dirty="0"/>
            </a:br>
            <a:r>
              <a:rPr lang="es-MX" sz="4000" b="1" dirty="0"/>
              <a:t>Unidad III: Probabilidades.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/>
              <a:t>Clase 1: Nociones de Probabilidad.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99" y="64357"/>
            <a:ext cx="348175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/>
              <a:t>Profesor: Diego Miranda Olavarría</a:t>
            </a:r>
          </a:p>
          <a:p>
            <a:r>
              <a:rPr lang="es-MX" sz="2000" b="1" i="1" dirty="0"/>
              <a:t>Data </a:t>
            </a:r>
            <a:r>
              <a:rPr lang="es-MX" sz="2000" b="1" i="1" dirty="0" err="1"/>
              <a:t>Scientist</a:t>
            </a:r>
            <a:endParaRPr lang="es-MX" sz="2000" b="1" i="1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99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443CE2B-253B-E569-113C-B700FB271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616" y="1486911"/>
            <a:ext cx="3313112" cy="33147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33E9614B-8487-39E3-7CCD-EE7CA3072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2378" y="1486911"/>
            <a:ext cx="0" cy="33115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4B5F626F-9AC2-A7CF-9E1B-2919EECBE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6616" y="3142673"/>
            <a:ext cx="33115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25E2828-EBC2-211C-4E64-1241F7E2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441" y="1564698"/>
            <a:ext cx="4365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>
                <a:solidFill>
                  <a:srgbClr val="FF0000"/>
                </a:solidFill>
              </a:rPr>
              <a:t>A</a:t>
            </a:r>
            <a:r>
              <a:rPr lang="es-ES" altLang="es-CL" sz="19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81B3B99-186F-4D8B-2DCC-9BD163C13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903" y="1558348"/>
            <a:ext cx="4365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>
                <a:solidFill>
                  <a:srgbClr val="339933"/>
                </a:solidFill>
              </a:rPr>
              <a:t>A</a:t>
            </a:r>
            <a:r>
              <a:rPr lang="es-ES" altLang="es-CL" sz="1900" baseline="-25000">
                <a:solidFill>
                  <a:srgbClr val="339933"/>
                </a:solidFill>
              </a:rPr>
              <a:t>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E8964797-753A-D381-353E-3880AD152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641" y="4366636"/>
            <a:ext cx="4365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>
                <a:solidFill>
                  <a:srgbClr val="FFFF00"/>
                </a:solidFill>
              </a:rPr>
              <a:t>A</a:t>
            </a:r>
            <a:r>
              <a:rPr lang="es-ES" altLang="es-CL" sz="1900" baseline="-25000">
                <a:solidFill>
                  <a:srgbClr val="FFFF00"/>
                </a:solidFill>
              </a:rPr>
              <a:t>3</a:t>
            </a:r>
            <a:endParaRPr lang="es-ES" altLang="es-CL" sz="1900" baseline="-25000">
              <a:solidFill>
                <a:srgbClr val="9933FF"/>
              </a:solidFill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B0AAE577-9775-7D3D-488B-8970364DF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466" y="4366636"/>
            <a:ext cx="4365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>
                <a:solidFill>
                  <a:srgbClr val="0066FF"/>
                </a:solidFill>
              </a:rPr>
              <a:t>A</a:t>
            </a:r>
            <a:r>
              <a:rPr lang="es-ES" altLang="es-CL" sz="1900" baseline="-25000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237A919-B543-361F-368C-8B2A675F6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478" y="2782311"/>
            <a:ext cx="215900" cy="3603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F160856-C0B6-CC98-6715-A8C696C4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378" y="2782311"/>
            <a:ext cx="649288" cy="3603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AAE14DF-551C-FDC0-2A49-4FFEAE5EE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478" y="3142673"/>
            <a:ext cx="215900" cy="431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79AE348-641F-EA85-FE57-3A2FA7EE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378" y="3142673"/>
            <a:ext cx="649288" cy="4318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6D51C08-D18C-C4FA-F1D0-445BF8E17200}"/>
              </a:ext>
            </a:extLst>
          </p:cNvPr>
          <p:cNvGrpSpPr>
            <a:grpSpLocks/>
          </p:cNvGrpSpPr>
          <p:nvPr/>
        </p:nvGrpSpPr>
        <p:grpSpPr bwMode="auto">
          <a:xfrm>
            <a:off x="2756478" y="2782311"/>
            <a:ext cx="863600" cy="792162"/>
            <a:chOff x="2802" y="1480"/>
            <a:chExt cx="544" cy="499"/>
          </a:xfrm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0614EE20-A28F-3E4F-820B-563538ED0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480"/>
              <a:ext cx="544" cy="499"/>
            </a:xfrm>
            <a:prstGeom prst="rect">
              <a:avLst/>
            </a:prstGeom>
            <a:noFill/>
            <a:ln w="635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1DE2CF6-066A-6089-E469-133D61383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" y="1706"/>
              <a:ext cx="21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L" sz="1900"/>
                <a:t>B</a:t>
              </a:r>
            </a:p>
          </p:txBody>
        </p:sp>
      </p:grpSp>
      <p:sp>
        <p:nvSpPr>
          <p:cNvPr id="17" name="Text Box 17">
            <a:extLst>
              <a:ext uri="{FF2B5EF4-FFF2-40B4-BE49-F238E27FC236}">
                <a16:creationId xmlns:a16="http://schemas.microsoft.com/office/drawing/2014/main" id="{13AF24A0-36AE-087F-7291-A1ABAF129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966" y="1709161"/>
            <a:ext cx="48450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Si conocemos la probabilidad de B en cada uno de los componentes de un sistema exhaustivo y excluyente de sucesos, entonces…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L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… podemos calcular la probabilidad de B.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L" sz="1900"/>
          </a:p>
        </p:txBody>
      </p:sp>
      <p:sp>
        <p:nvSpPr>
          <p:cNvPr id="18" name="Line 29">
            <a:extLst>
              <a:ext uri="{FF2B5EF4-FFF2-40B4-BE49-F238E27FC236}">
                <a16:creationId xmlns:a16="http://schemas.microsoft.com/office/drawing/2014/main" id="{20E546BB-46FD-E507-C012-4A76EBA720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6478" y="3069648"/>
            <a:ext cx="73025" cy="23050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9" name="Line 30">
            <a:extLst>
              <a:ext uri="{FF2B5EF4-FFF2-40B4-BE49-F238E27FC236}">
                <a16:creationId xmlns:a16="http://schemas.microsoft.com/office/drawing/2014/main" id="{D2B77AE4-90FA-CA44-3C14-C9856822B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8428" y="3069648"/>
            <a:ext cx="719138" cy="23764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0" name="Line 31">
            <a:extLst>
              <a:ext uri="{FF2B5EF4-FFF2-40B4-BE49-F238E27FC236}">
                <a16:creationId xmlns:a16="http://schemas.microsoft.com/office/drawing/2014/main" id="{88AFD86D-5989-4538-ADD4-EDEB75648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0941" y="3430011"/>
            <a:ext cx="2160587" cy="20161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1" name="Line 32">
            <a:extLst>
              <a:ext uri="{FF2B5EF4-FFF2-40B4-BE49-F238E27FC236}">
                <a16:creationId xmlns:a16="http://schemas.microsoft.com/office/drawing/2014/main" id="{AB812E62-23EC-C18E-9A29-6B8BE41F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203" y="3503036"/>
            <a:ext cx="3240088" cy="18716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6F54DCD1-2459-A0BC-C3AF-9AE89868B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818" y="5371089"/>
            <a:ext cx="557053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 dirty="0"/>
              <a:t>P(B) = P(B∩</a:t>
            </a:r>
            <a:r>
              <a:rPr lang="es-ES" altLang="es-CL" sz="1900" dirty="0">
                <a:solidFill>
                  <a:srgbClr val="FF0000"/>
                </a:solidFill>
              </a:rPr>
              <a:t>A</a:t>
            </a:r>
            <a:r>
              <a:rPr lang="es-ES" altLang="es-CL" sz="1900" baseline="-25000" dirty="0">
                <a:solidFill>
                  <a:srgbClr val="FF0000"/>
                </a:solidFill>
              </a:rPr>
              <a:t>1</a:t>
            </a:r>
            <a:r>
              <a:rPr lang="es-ES" altLang="es-CL" sz="1900" dirty="0"/>
              <a:t>) + P(B∩</a:t>
            </a:r>
            <a:r>
              <a:rPr lang="es-ES" altLang="es-CL" sz="1900" dirty="0">
                <a:solidFill>
                  <a:srgbClr val="339933"/>
                </a:solidFill>
              </a:rPr>
              <a:t>A</a:t>
            </a:r>
            <a:r>
              <a:rPr lang="es-ES" altLang="es-CL" sz="1900" baseline="-25000" dirty="0">
                <a:solidFill>
                  <a:srgbClr val="339933"/>
                </a:solidFill>
              </a:rPr>
              <a:t>2</a:t>
            </a:r>
            <a:r>
              <a:rPr lang="es-ES" altLang="es-CL" sz="1900" dirty="0">
                <a:solidFill>
                  <a:srgbClr val="339933"/>
                </a:solidFill>
              </a:rPr>
              <a:t> </a:t>
            </a:r>
            <a:r>
              <a:rPr lang="es-ES" altLang="es-CL" sz="1900" dirty="0"/>
              <a:t>) + P( B∩</a:t>
            </a:r>
            <a:r>
              <a:rPr lang="es-ES" altLang="es-CL" sz="1900" dirty="0">
                <a:solidFill>
                  <a:srgbClr val="9933FF"/>
                </a:solidFill>
              </a:rPr>
              <a:t>A</a:t>
            </a:r>
            <a:r>
              <a:rPr lang="es-ES" altLang="es-CL" sz="1900" baseline="-25000" dirty="0">
                <a:solidFill>
                  <a:srgbClr val="9933FF"/>
                </a:solidFill>
              </a:rPr>
              <a:t>3</a:t>
            </a:r>
            <a:r>
              <a:rPr lang="es-ES" altLang="es-CL" sz="1900" dirty="0">
                <a:solidFill>
                  <a:srgbClr val="FFFF00"/>
                </a:solidFill>
              </a:rPr>
              <a:t> </a:t>
            </a:r>
            <a:r>
              <a:rPr lang="es-ES" altLang="es-CL" sz="1900" dirty="0"/>
              <a:t>) + ( B∩</a:t>
            </a:r>
            <a:r>
              <a:rPr lang="es-ES" altLang="es-CL" sz="1900" dirty="0">
                <a:solidFill>
                  <a:srgbClr val="0066FF"/>
                </a:solidFill>
              </a:rPr>
              <a:t>A</a:t>
            </a:r>
            <a:r>
              <a:rPr lang="es-ES" altLang="es-CL" sz="1900" baseline="-25000" dirty="0">
                <a:solidFill>
                  <a:srgbClr val="0066FF"/>
                </a:solidFill>
              </a:rPr>
              <a:t>4</a:t>
            </a:r>
            <a:r>
              <a:rPr lang="es-ES" altLang="es-CL" sz="1900" dirty="0">
                <a:solidFill>
                  <a:srgbClr val="0066FF"/>
                </a:solidFill>
              </a:rPr>
              <a:t> </a:t>
            </a:r>
            <a:r>
              <a:rPr lang="es-ES" altLang="es-CL" sz="19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L" sz="19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 dirty="0"/>
              <a:t>=P(B|</a:t>
            </a:r>
            <a:r>
              <a:rPr lang="es-ES" altLang="es-CL" sz="1900" dirty="0">
                <a:solidFill>
                  <a:srgbClr val="FF0000"/>
                </a:solidFill>
              </a:rPr>
              <a:t>A</a:t>
            </a:r>
            <a:r>
              <a:rPr lang="es-ES" altLang="es-CL" sz="1900" baseline="-25000" dirty="0">
                <a:solidFill>
                  <a:srgbClr val="FF0000"/>
                </a:solidFill>
              </a:rPr>
              <a:t>1</a:t>
            </a:r>
            <a:r>
              <a:rPr lang="es-ES" altLang="es-CL" sz="1900" dirty="0"/>
              <a:t>) P(</a:t>
            </a:r>
            <a:r>
              <a:rPr lang="es-ES" altLang="es-CL" sz="1900" dirty="0">
                <a:solidFill>
                  <a:srgbClr val="FF0000"/>
                </a:solidFill>
              </a:rPr>
              <a:t>A</a:t>
            </a:r>
            <a:r>
              <a:rPr lang="es-ES" altLang="es-CL" sz="1900" baseline="-25000" dirty="0">
                <a:solidFill>
                  <a:srgbClr val="FF0000"/>
                </a:solidFill>
              </a:rPr>
              <a:t>1</a:t>
            </a:r>
            <a:r>
              <a:rPr lang="es-ES" altLang="es-CL" sz="1900" dirty="0"/>
              <a:t>) + P(B|</a:t>
            </a:r>
            <a:r>
              <a:rPr lang="es-ES" altLang="es-CL" sz="1900" dirty="0">
                <a:solidFill>
                  <a:srgbClr val="339933"/>
                </a:solidFill>
              </a:rPr>
              <a:t>A</a:t>
            </a:r>
            <a:r>
              <a:rPr lang="es-ES" altLang="es-CL" sz="1900" baseline="-25000" dirty="0">
                <a:solidFill>
                  <a:srgbClr val="339933"/>
                </a:solidFill>
              </a:rPr>
              <a:t>2</a:t>
            </a:r>
            <a:r>
              <a:rPr lang="es-ES" altLang="es-CL" sz="1900" dirty="0"/>
              <a:t>) P(</a:t>
            </a:r>
            <a:r>
              <a:rPr lang="es-ES" altLang="es-CL" sz="1900" dirty="0">
                <a:solidFill>
                  <a:srgbClr val="339933"/>
                </a:solidFill>
              </a:rPr>
              <a:t>A</a:t>
            </a:r>
            <a:r>
              <a:rPr lang="es-ES" altLang="es-CL" sz="1900" baseline="-25000" dirty="0">
                <a:solidFill>
                  <a:srgbClr val="339933"/>
                </a:solidFill>
              </a:rPr>
              <a:t>2</a:t>
            </a:r>
            <a:r>
              <a:rPr lang="es-ES" altLang="es-CL" sz="1900" dirty="0"/>
              <a:t>) +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L" sz="19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0B9A9E5A-07AE-E0D2-068A-079C75BCA2EB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Teorema de la Probabilidad total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03853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CCA1724-C1E8-4E07-0CBA-20B09343E1F2}"/>
              </a:ext>
            </a:extLst>
          </p:cNvPr>
          <p:cNvSpPr txBox="1">
            <a:spLocks noChangeArrowheads="1"/>
          </p:cNvSpPr>
          <p:nvPr/>
        </p:nvSpPr>
        <p:spPr>
          <a:xfrm>
            <a:off x="1564841" y="512762"/>
            <a:ext cx="8640763" cy="5832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CL" sz="2200" b="1" dirty="0">
                <a:solidFill>
                  <a:srgbClr val="FF0000"/>
                </a:solidFill>
              </a:rPr>
              <a:t>Ejemplo</a:t>
            </a:r>
            <a:r>
              <a:rPr lang="es-ES" altLang="es-CL" sz="2200" dirty="0"/>
              <a:t>: En este aula el 70% de los alumnos son mujeres. De ellas el 10% son fumadoras. De los varones, son fumadores el 20%.</a:t>
            </a:r>
          </a:p>
          <a:p>
            <a:pPr>
              <a:lnSpc>
                <a:spcPct val="80000"/>
              </a:lnSpc>
            </a:pPr>
            <a:r>
              <a:rPr lang="es-ES" altLang="es-CL" sz="2200" dirty="0"/>
              <a:t>¿Qué porcentaje de fumadores hay en total?</a:t>
            </a:r>
          </a:p>
          <a:p>
            <a:pPr lvl="1">
              <a:lnSpc>
                <a:spcPct val="80000"/>
              </a:lnSpc>
            </a:pPr>
            <a:r>
              <a:rPr lang="es-ES" altLang="es-CL" sz="1900" dirty="0"/>
              <a:t>P(F) = P(F∩H) + P(F∩M) </a:t>
            </a:r>
            <a:br>
              <a:rPr lang="es-ES" altLang="es-CL" sz="1900" dirty="0"/>
            </a:br>
            <a:br>
              <a:rPr lang="es-ES" altLang="es-CL" sz="1900" dirty="0"/>
            </a:br>
            <a:r>
              <a:rPr lang="es-ES" altLang="es-CL" sz="1900" dirty="0"/>
              <a:t>= P(F|H) P(H) + P(F|M) P(M)</a:t>
            </a:r>
            <a:br>
              <a:rPr lang="es-ES" altLang="es-CL" sz="1900" dirty="0"/>
            </a:br>
            <a:br>
              <a:rPr lang="es-ES" altLang="es-CL" sz="1900" dirty="0"/>
            </a:br>
            <a:r>
              <a:rPr lang="es-ES" altLang="es-CL" sz="1900" dirty="0"/>
              <a:t>=0,2 x 0,3 + 0,1 x 0,7 </a:t>
            </a:r>
            <a:br>
              <a:rPr lang="es-ES" altLang="es-CL" sz="1900" dirty="0"/>
            </a:br>
            <a:endParaRPr lang="es-ES" altLang="es-CL" sz="19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CL" sz="1900" dirty="0"/>
              <a:t>     = 0,13 =13% </a:t>
            </a:r>
          </a:p>
          <a:p>
            <a:pPr lvl="2">
              <a:lnSpc>
                <a:spcPct val="80000"/>
              </a:lnSpc>
            </a:pPr>
            <a:endParaRPr lang="es-ES" altLang="es-CL" sz="1700" dirty="0"/>
          </a:p>
          <a:p>
            <a:pPr>
              <a:lnSpc>
                <a:spcPct val="80000"/>
              </a:lnSpc>
            </a:pPr>
            <a:r>
              <a:rPr lang="es-ES" altLang="es-CL" sz="2200" dirty="0"/>
              <a:t>¿Se elije a un individuo al azar y resulta</a:t>
            </a:r>
            <a:br>
              <a:rPr lang="es-ES" altLang="es-CL" sz="2200" dirty="0"/>
            </a:br>
            <a:r>
              <a:rPr lang="es-ES" altLang="es-CL" sz="2200" dirty="0"/>
              <a:t>fumador. ¿Cuál es la probabilidad de que sea un hombre?</a:t>
            </a:r>
          </a:p>
          <a:p>
            <a:pPr lvl="1">
              <a:lnSpc>
                <a:spcPct val="80000"/>
              </a:lnSpc>
            </a:pPr>
            <a:r>
              <a:rPr lang="es-ES" altLang="es-CL" sz="1900" dirty="0"/>
              <a:t>P(H|F) = P(F ∩ H)/P(F) </a:t>
            </a:r>
            <a:br>
              <a:rPr lang="es-ES" altLang="es-CL" sz="1900" dirty="0"/>
            </a:br>
            <a:br>
              <a:rPr lang="es-ES" altLang="es-CL" sz="1900" dirty="0"/>
            </a:br>
            <a:r>
              <a:rPr lang="es-ES" altLang="es-CL" sz="1900" dirty="0"/>
              <a:t>            = P(F|H) P(H) / P(F)</a:t>
            </a:r>
            <a:br>
              <a:rPr lang="es-ES" altLang="es-CL" sz="1900" dirty="0"/>
            </a:br>
            <a:br>
              <a:rPr lang="es-ES" altLang="es-CL" sz="1900" dirty="0"/>
            </a:br>
            <a:r>
              <a:rPr lang="es-ES" altLang="es-CL" sz="1900" dirty="0"/>
              <a:t>            = 0x2 x 0,3 / 0,13</a:t>
            </a:r>
            <a:br>
              <a:rPr lang="es-ES" altLang="es-CL" sz="1900" dirty="0"/>
            </a:br>
            <a:br>
              <a:rPr lang="es-ES" altLang="es-CL" sz="1900" dirty="0"/>
            </a:br>
            <a:r>
              <a:rPr lang="es-ES" altLang="es-CL" sz="1900" dirty="0"/>
              <a:t>            = 0,46 = 46%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5EAE32D-41D9-F1F2-805C-14D03243C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009" y="4275138"/>
            <a:ext cx="4319587" cy="194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0D546A65-95A8-B964-0CA7-060AF3155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30196" y="427513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63A8B7-1B74-A1C9-5C39-6840E2285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009" y="6003925"/>
            <a:ext cx="3024187" cy="2159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255D943-92A7-804C-BE56-9505E81B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196" y="5788025"/>
            <a:ext cx="1295400" cy="4318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90EF49F-AA6E-6FA9-D93B-3AE7E127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009" y="4275138"/>
            <a:ext cx="3024187" cy="172878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CL" sz="190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4DFCDDE-68C8-AE9D-666B-81909451D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196" y="4275138"/>
            <a:ext cx="1295400" cy="151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65CE6DF-6728-B6C8-C1E0-A1EFFD898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171" y="4348163"/>
            <a:ext cx="10461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Mujeres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EF151F37-A860-7FA0-E985-30D503EE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634" y="4492625"/>
            <a:ext cx="10858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Varones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9698393F-F720-4854-6287-E20C23A6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4071" y="1849438"/>
            <a:ext cx="3113088" cy="1257300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 b="1"/>
              <a:t>T. Prob. Total.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Hombres y mujeres forman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Un Sist. Exh. Excl.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De sucesos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9C4B4215-E829-D632-0242-75B2F126F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696" y="4873625"/>
            <a:ext cx="1189038" cy="390525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 b="1"/>
              <a:t>T. Bayes</a:t>
            </a:r>
          </a:p>
        </p:txBody>
      </p:sp>
    </p:spTree>
    <p:extLst>
      <p:ext uri="{BB962C8B-B14F-4D97-AF65-F5344CB8AC3E}">
        <p14:creationId xmlns:p14="http://schemas.microsoft.com/office/powerpoint/2010/main" val="106119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>
            <a:extLst>
              <a:ext uri="{FF2B5EF4-FFF2-40B4-BE49-F238E27FC236}">
                <a16:creationId xmlns:a16="http://schemas.microsoft.com/office/drawing/2014/main" id="{D025AF74-2CBF-397C-FD8C-53B4C5AEA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89" y="3536518"/>
            <a:ext cx="1223963" cy="86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Estudiante</a:t>
            </a:r>
          </a:p>
        </p:txBody>
      </p:sp>
      <p:sp>
        <p:nvSpPr>
          <p:cNvPr id="3" name="Oval 6">
            <a:extLst>
              <a:ext uri="{FF2B5EF4-FFF2-40B4-BE49-F238E27FC236}">
                <a16:creationId xmlns:a16="http://schemas.microsoft.com/office/drawing/2014/main" id="{D97F2512-FF05-AE19-78EB-83714B6F7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189" y="2671330"/>
            <a:ext cx="1223963" cy="86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Mujer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195A6F98-91B5-2762-73BE-8FCDA5F85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314" y="3103130"/>
            <a:ext cx="1223963" cy="86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No fuma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519685CC-DB72-95AB-56FD-D68705BE5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752" y="4544580"/>
            <a:ext cx="1223962" cy="86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Hombre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3E25F664-E9EC-5D5C-5945-BE0751001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314" y="1807730"/>
            <a:ext cx="1223963" cy="8636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Fuma</a:t>
            </a: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0751E10F-3531-319F-9E74-0363F65DC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464" y="5552643"/>
            <a:ext cx="1223963" cy="86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No fuma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C5869371-E36C-A89D-338E-9CE035B4D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314" y="4255655"/>
            <a:ext cx="1223963" cy="863600"/>
          </a:xfrm>
          <a:prstGeom prst="ellipse">
            <a:avLst/>
          </a:prstGeom>
          <a:solidFill>
            <a:srgbClr val="FF0000">
              <a:alpha val="50195"/>
            </a:srgbClr>
          </a:solidFill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Fuma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8265A3A3-A2B4-29B8-5C18-4F91F5C19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8514" y="3465080"/>
            <a:ext cx="574675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30BEC6E6-384A-1FDF-8B3E-091D59C3C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8514" y="4257243"/>
            <a:ext cx="574675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1CB1512D-1750-CB84-B0A3-ED73BA9DAE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5714" y="2528455"/>
            <a:ext cx="936625" cy="358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9A9BEC93-D8A8-AF3F-2CE8-3DC5D14E5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714" y="3320618"/>
            <a:ext cx="792163" cy="2873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879FB6C-5134-8037-6A2E-665D2FEB77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8739" y="4687455"/>
            <a:ext cx="719138" cy="1444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02FECF7D-7DFF-79FB-0542-2464A3678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714" y="5192280"/>
            <a:ext cx="720725" cy="5032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0BBABBB2-6F5E-073D-47E4-F6B013D7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414" y="2966605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 b="1"/>
              <a:t>0,7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5F1172D4-CB1C-1EFD-5928-F2ECB350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177" y="2239530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 b="1"/>
              <a:t>0,1</a:t>
            </a: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29FBB95A-D347-3C12-A6A7-7C561095D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177" y="4328680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 b="1"/>
              <a:t>0,2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30655390-FDB8-652D-47BF-251C7F0E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414" y="4408055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0,3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96377FAF-6020-1663-07B1-B8DB8AF6D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302" y="5479618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0,8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F9C4C036-94FE-0F6A-E3DB-B90CDFA8F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002" y="3039630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0,9</a:t>
            </a: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A0E92897-BBCA-26BE-62BB-F744F0F95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364" y="2095068"/>
            <a:ext cx="29241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P(F) = 0,7 x 0,1 + 0,3x0,2</a:t>
            </a: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A5F0F4BA-2B05-8BC5-EE1E-D7791400C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389" y="3176155"/>
            <a:ext cx="2628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/>
              <a:t>P(H | F) = 0,3x0,2/P(F)</a:t>
            </a:r>
          </a:p>
        </p:txBody>
      </p:sp>
      <p:sp>
        <p:nvSpPr>
          <p:cNvPr id="23" name="Text Box 27">
            <a:extLst>
              <a:ext uri="{FF2B5EF4-FFF2-40B4-BE49-F238E27FC236}">
                <a16:creationId xmlns:a16="http://schemas.microsoft.com/office/drawing/2014/main" id="{27358556-FCF6-7ACF-7ABF-66490D38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564" y="3968318"/>
            <a:ext cx="3859213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CL" sz="1900"/>
              <a:t>Los caminos a través de nodos representan intersecciones.</a:t>
            </a:r>
            <a:br>
              <a:rPr lang="es-ES" altLang="es-CL" sz="1900"/>
            </a:br>
            <a:endParaRPr lang="es-ES" altLang="es-CL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CL" sz="1900"/>
              <a:t>Las bifurcaciones representan uniones disjuntas.</a:t>
            </a:r>
            <a:br>
              <a:rPr lang="es-ES" altLang="es-CL" sz="1900"/>
            </a:br>
            <a:endParaRPr lang="es-ES" altLang="es-CL" sz="190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s-ES" altLang="es-CL" sz="1900"/>
              <a:t>Podéis resolver los problemas</a:t>
            </a:r>
            <a:br>
              <a:rPr lang="es-ES" altLang="es-CL" sz="1900"/>
            </a:br>
            <a:r>
              <a:rPr lang="es-ES" altLang="es-CL" sz="1900"/>
              <a:t>usando la técnica de vuestra</a:t>
            </a:r>
            <a:br>
              <a:rPr lang="es-ES" altLang="es-CL" sz="1900"/>
            </a:br>
            <a:r>
              <a:rPr lang="es-ES" altLang="es-CL" sz="1900"/>
              <a:t>preferencia.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D7FB3A8-6816-57C3-8A9C-489A719711F5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Expresión del problema en forma de árbol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0607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7C530-5C7B-3D08-9193-9CD88C39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487" y="2656680"/>
            <a:ext cx="7439025" cy="1325563"/>
          </a:xfrm>
        </p:spPr>
        <p:txBody>
          <a:bodyPr/>
          <a:lstStyle/>
          <a:p>
            <a:pPr algn="ctr"/>
            <a:r>
              <a:rPr lang="es-MX" b="1" dirty="0"/>
              <a:t>Distribuciones de Probabilidades Discretas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52134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01FD7DD-9250-DD58-6F4A-D0A369E5A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484" y="147330"/>
            <a:ext cx="7772400" cy="647700"/>
          </a:xfrm>
        </p:spPr>
        <p:txBody>
          <a:bodyPr/>
          <a:lstStyle/>
          <a:p>
            <a:pPr eaLnBrk="1" hangingPunct="1"/>
            <a:r>
              <a:rPr lang="es-ES" altLang="es-CL" sz="3800" b="1" dirty="0"/>
              <a:t>Distribución de Bernoulli</a:t>
            </a:r>
          </a:p>
        </p:txBody>
      </p:sp>
      <p:pic>
        <p:nvPicPr>
          <p:cNvPr id="3" name="Picture 5" descr="bernoulli">
            <a:hlinkClick r:id="rId2"/>
            <a:extLst>
              <a:ext uri="{FF2B5EF4-FFF2-40B4-BE49-F238E27FC236}">
                <a16:creationId xmlns:a16="http://schemas.microsoft.com/office/drawing/2014/main" id="{18A87837-7DB9-01F5-D0C7-1391628BA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09203" y="1186349"/>
            <a:ext cx="2736850" cy="19907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 Box 6">
            <a:extLst>
              <a:ext uri="{FF2B5EF4-FFF2-40B4-BE49-F238E27FC236}">
                <a16:creationId xmlns:a16="http://schemas.microsoft.com/office/drawing/2014/main" id="{C86BB0E1-554D-07DC-D2C5-580FA968B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4139099"/>
            <a:ext cx="9739767" cy="8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CL" sz="2700" dirty="0">
                <a:sym typeface="Symbol" panose="05050102010706020507" pitchFamily="18" charset="2"/>
              </a:rPr>
              <a:t>Si la probabilidad de éxito es </a:t>
            </a:r>
            <a:r>
              <a:rPr lang="es-ES_tradnl" altLang="es-CL" sz="2700" i="1" dirty="0">
                <a:sym typeface="Symbol" panose="05050102010706020507" pitchFamily="18" charset="2"/>
              </a:rPr>
              <a:t>p</a:t>
            </a:r>
            <a:r>
              <a:rPr lang="es-ES_tradnl" altLang="es-CL" sz="2700" dirty="0">
                <a:sym typeface="Symbol" panose="05050102010706020507" pitchFamily="18" charset="2"/>
              </a:rPr>
              <a:t> y la de fracaso  </a:t>
            </a:r>
            <a:r>
              <a:rPr lang="es-ES_tradnl" altLang="es-CL" sz="2700" i="1" dirty="0">
                <a:sym typeface="Symbol" panose="05050102010706020507" pitchFamily="18" charset="2"/>
              </a:rPr>
              <a:t>q = 1 - p</a:t>
            </a:r>
            <a:r>
              <a:rPr lang="es-ES_tradnl" altLang="es-CL" sz="2700" dirty="0">
                <a:sym typeface="Symbol" panose="05050102010706020507" pitchFamily="18" charset="2"/>
              </a:rPr>
              <a:t>,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CL" sz="2700" dirty="0">
                <a:sym typeface="Symbol" panose="05050102010706020507" pitchFamily="18" charset="2"/>
              </a:rPr>
              <a:t>podemos construir una función de probabilidad:</a:t>
            </a:r>
            <a:endParaRPr lang="es-ES" altLang="es-CL" sz="2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FF76714D-F6B5-5744-EC49-A1EE8C2E7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1684" y="5362883"/>
          <a:ext cx="54102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765300" imgH="228600" progId="Equation.3">
                  <p:embed/>
                </p:oleObj>
              </mc:Choice>
              <mc:Fallback>
                <p:oleObj name="Ecuación" r:id="rId4" imgW="1765300" imgH="228600" progId="Equation.3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FF76714D-F6B5-5744-EC49-A1EE8C2E7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684" y="5362883"/>
                        <a:ext cx="54102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A77924CA-9146-8049-9454-64ECD2BAC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526" y="1495117"/>
            <a:ext cx="5940425" cy="233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CL" sz="2700" i="1" u="sng" dirty="0">
                <a:sym typeface="Symbol" panose="05050102010706020507" pitchFamily="18" charset="2"/>
              </a:rPr>
              <a:t>Experimento de </a:t>
            </a:r>
            <a:r>
              <a:rPr lang="es-ES" altLang="es-CL" sz="2700" i="1" u="sng" dirty="0">
                <a:sym typeface="Symbol" panose="05050102010706020507" pitchFamily="18" charset="2"/>
              </a:rPr>
              <a:t>Bernoulli</a:t>
            </a:r>
            <a:r>
              <a:rPr lang="es-ES_tradnl" altLang="es-CL" sz="2700" u="sng" dirty="0">
                <a:sym typeface="Symbol" panose="05050102010706020507" pitchFamily="18" charset="2"/>
              </a:rPr>
              <a:t>:</a:t>
            </a:r>
            <a:r>
              <a:rPr lang="es-ES_tradnl" altLang="es-CL" sz="2700" dirty="0">
                <a:sym typeface="Symbol" panose="05050102010706020507" pitchFamily="18" charset="2"/>
              </a:rPr>
              <a:t> solo son posibles dos resultados:</a:t>
            </a:r>
            <a:r>
              <a:rPr lang="es-ES" altLang="es-CL" sz="2700" dirty="0">
                <a:sym typeface="Symbol" panose="05050102010706020507" pitchFamily="18" charset="2"/>
              </a:rPr>
              <a:t> éxito </a:t>
            </a:r>
            <a:r>
              <a:rPr lang="es-ES_tradnl" altLang="es-CL" sz="2700" dirty="0">
                <a:sym typeface="Symbol" panose="05050102010706020507" pitchFamily="18" charset="2"/>
              </a:rPr>
              <a:t>o fracaso. Podemos definir una variable aleatoria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CL" sz="2700" dirty="0">
                <a:sym typeface="Symbol" panose="05050102010706020507" pitchFamily="18" charset="2"/>
              </a:rPr>
              <a:t>discreta X tal que: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CL" sz="2700" dirty="0">
                <a:sym typeface="Symbol" panose="05050102010706020507" pitchFamily="18" charset="2"/>
              </a:rPr>
              <a:t>éxito  1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CL" sz="2700" dirty="0">
                <a:sym typeface="Symbol" panose="05050102010706020507" pitchFamily="18" charset="2"/>
              </a:rPr>
              <a:t>fracaso  0</a:t>
            </a:r>
          </a:p>
        </p:txBody>
      </p:sp>
    </p:spTree>
    <p:extLst>
      <p:ext uri="{BB962C8B-B14F-4D97-AF65-F5344CB8AC3E}">
        <p14:creationId xmlns:p14="http://schemas.microsoft.com/office/powerpoint/2010/main" val="12387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3E5E907-4428-056C-96C9-B6F9B389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250" y="476250"/>
            <a:ext cx="100557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2400" dirty="0">
                <a:latin typeface="Arial" panose="020B0604020202020204" pitchFamily="34" charset="0"/>
              </a:rPr>
              <a:t>Ejercicio: Calcular la esperanza y la varianza de la distribución de Bernoulli.</a:t>
            </a:r>
            <a:endParaRPr lang="es-ES" altLang="es-CL" sz="2400" dirty="0">
              <a:latin typeface="Arial" panose="020B0604020202020204" pitchFamily="34" charset="0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94A92571-8784-B8F8-69D5-36EBB7F44A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3911" y="1349375"/>
          <a:ext cx="528955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816100" imgH="660400" progId="Equation.3">
                  <p:embed/>
                </p:oleObj>
              </mc:Choice>
              <mc:Fallback>
                <p:oleObj name="Ecuación" r:id="rId2" imgW="1816100" imgH="660400" progId="Equation.3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94A92571-8784-B8F8-69D5-36EBB7F44A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911" y="1349375"/>
                        <a:ext cx="5289550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12CCB6B-D96B-59DE-4DA1-F5C59F015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0249" y="3429000"/>
          <a:ext cx="8786812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3073400" imgH="927100" progId="Equation.3">
                  <p:embed/>
                </p:oleObj>
              </mc:Choice>
              <mc:Fallback>
                <p:oleObj name="Ecuación" r:id="rId4" imgW="3073400" imgH="9271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12CCB6B-D96B-59DE-4DA1-F5C59F015B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249" y="3429000"/>
                        <a:ext cx="8786812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89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1584C5-3F27-3F08-8301-38EE49E2A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7100" y="394187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PE" alt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Experimento Binomial (Propiedades)</a:t>
            </a:r>
            <a:endParaRPr lang="es-ES" altLang="es-C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3512C8A-59CE-2F9E-86DF-C5E3DAC70F48}"/>
              </a:ext>
            </a:extLst>
          </p:cNvPr>
          <p:cNvSpPr txBox="1">
            <a:spLocks noChangeArrowheads="1"/>
          </p:cNvSpPr>
          <p:nvPr/>
        </p:nvSpPr>
        <p:spPr>
          <a:xfrm>
            <a:off x="1332089" y="2049949"/>
            <a:ext cx="9595555" cy="333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El experimento consiste en una sucesión de </a:t>
            </a:r>
            <a:r>
              <a:rPr lang="es-PE" alt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PE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intentos o ensayos idénticos.</a:t>
            </a:r>
          </a:p>
          <a:p>
            <a:pPr algn="just"/>
            <a:r>
              <a:rPr lang="es-PE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En cada intento o ensayo son posibles dos resultados.  A uno lo llamaremos </a:t>
            </a:r>
            <a:r>
              <a:rPr lang="es-PE" altLang="es-CL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éxito</a:t>
            </a:r>
            <a:r>
              <a:rPr lang="es-PE" alt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y, al otro </a:t>
            </a:r>
            <a:r>
              <a:rPr lang="es-PE" altLang="es-CL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fracaso</a:t>
            </a:r>
            <a:r>
              <a:rPr lang="es-PE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PE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La probabilidad de un éxito se representa por </a:t>
            </a:r>
            <a:r>
              <a:rPr lang="es-PE" alt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PE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y no cambia de un intento o ensayo.  Por tanto, la probabilidad de un fracaso se representa por (</a:t>
            </a:r>
            <a:r>
              <a:rPr lang="es-PE" alt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1-p</a:t>
            </a:r>
            <a:r>
              <a:rPr lang="es-PE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), que tampoco cambia de un intento a otro.</a:t>
            </a:r>
          </a:p>
          <a:p>
            <a:pPr algn="just"/>
            <a:r>
              <a:rPr lang="es-PE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Los intentos o ensayos son independientes.</a:t>
            </a:r>
            <a:endParaRPr lang="es-ES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7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3D7E9DD-D69E-D5FC-51FA-5CEA909B5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9777" y="522805"/>
            <a:ext cx="8692443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PE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EJEMPLO DIAGRAMA DE UN EXPERIMENTO BINOMIAL CON OCHO INTENTOS</a:t>
            </a:r>
            <a:endParaRPr lang="es-ES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F0C3798-3D99-848D-873A-5146B721D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4099" y="2340493"/>
            <a:ext cx="975718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CL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Propiedad 1</a:t>
            </a:r>
            <a:r>
              <a:rPr lang="es-PE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 El experimento consiste en n=8 intentos idénticos de lanzar una moneda.</a:t>
            </a:r>
            <a:endParaRPr lang="es-ES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71A5C8B-3F9A-FF61-1653-7E7AC651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506" y="3256481"/>
            <a:ext cx="975718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CL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Propiedad 2</a:t>
            </a:r>
            <a:r>
              <a:rPr lang="es-PE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 Cada intento da como resultado un éxito (E) o un fracaso (F).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B2407A5-EE25-330D-3913-DC4E6C911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029" y="4418531"/>
            <a:ext cx="9164049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CL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Intentos</a:t>
            </a:r>
            <a:r>
              <a:rPr lang="es-PE" alt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			        1      2     3     4     5     6     7     8</a:t>
            </a:r>
            <a:endParaRPr lang="es-ES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FACC489-EB57-8167-4642-64331FDBB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030" y="4980506"/>
            <a:ext cx="938932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CL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r>
              <a:rPr lang="es-PE" alt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	      		        E     F     </a:t>
            </a:r>
            <a:r>
              <a:rPr lang="es-PE" altLang="es-C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PE" alt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     E    </a:t>
            </a:r>
            <a:r>
              <a:rPr lang="es-PE" altLang="es-C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PE" alt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     F     E    </a:t>
            </a:r>
            <a:r>
              <a:rPr lang="es-PE" altLang="es-CL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s-ES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1E268BE4-D1B1-091E-EEC4-7FDC107D3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537" y="4657360"/>
            <a:ext cx="13166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FCD584E-F390-F48D-87B9-B1537D28D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0599" y="5252356"/>
            <a:ext cx="13166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8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14D9C79-D8BF-643A-66C5-C2F31D319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920" y="1762612"/>
            <a:ext cx="915012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i).- Cantidad de resultados experimentales con exactamente x éxitos en n-intentos:</a:t>
            </a:r>
          </a:p>
          <a:p>
            <a:pPr eaLnBrk="1" hangingPunct="1"/>
            <a:endParaRPr lang="es-ES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s-ES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/>
            <a:endParaRPr lang="es-ES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None/>
            </a:pPr>
            <a:r>
              <a:rPr lang="es-ES" alt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).- También es necesario conocer la probabilidad asociada a cada uno de los resultados experimentales el cual se puede determinar a través de la siguiente relación:</a:t>
            </a:r>
          </a:p>
          <a:p>
            <a:pPr eaLnBrk="1" hangingPunct="1"/>
            <a:endParaRPr lang="es-ES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E6BE5525-3977-BBBD-3C99-D9CD54518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6821" y="2677012"/>
          <a:ext cx="25638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700" imgH="685800" progId="Equation.DSMT4">
                  <p:embed/>
                </p:oleObj>
              </mc:Choice>
              <mc:Fallback>
                <p:oleObj name="Equation" r:id="rId3" imgW="1536700" imgH="6858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E6BE5525-3977-BBBD-3C99-D9CD54518A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821" y="2677012"/>
                        <a:ext cx="25638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3048750C-2097-71F4-ADC5-32B3DB6AF3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2883" y="5434499"/>
          <a:ext cx="25288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366" imgH="317362" progId="Equation.DSMT4">
                  <p:embed/>
                </p:oleObj>
              </mc:Choice>
              <mc:Fallback>
                <p:oleObj name="Equation" r:id="rId5" imgW="1231366" imgH="317362" progId="Equation.DSMT4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3048750C-2097-71F4-ADC5-32B3DB6AF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883" y="5434499"/>
                        <a:ext cx="252888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C80D9057-D07A-3FDD-3D3D-F5DE9A728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5548" y="409088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PE" alt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Experimento Binomial (Propiedades)</a:t>
            </a:r>
            <a:endParaRPr lang="es-ES" altLang="es-C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5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número de diapositiva">
            <a:extLst>
              <a:ext uri="{FF2B5EF4-FFF2-40B4-BE49-F238E27FC236}">
                <a16:creationId xmlns:a16="http://schemas.microsoft.com/office/drawing/2014/main" id="{88F8BEE9-23FE-BAB6-DF67-30E4570F30DD}"/>
              </a:ext>
            </a:extLst>
          </p:cNvPr>
          <p:cNvSpPr txBox="1">
            <a:spLocks/>
          </p:cNvSpPr>
          <p:nvPr/>
        </p:nvSpPr>
        <p:spPr>
          <a:xfrm>
            <a:off x="8141493" y="6168993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31AFFE-4DD9-46FA-A207-724A8D53A64A}" type="slidenum">
              <a:rPr lang="es-ES" altLang="en-US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s-ES" altLang="en-US" sz="1200">
              <a:latin typeface="Comic Sans MS" panose="030F0702030302020204" pitchFamily="66" charset="0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4B9DCD0C-A128-F099-70E7-55B9A3B8E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706" y="419793"/>
            <a:ext cx="95527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CL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La Distribución de Probabilidad </a:t>
            </a:r>
            <a:r>
              <a:rPr lang="es-PE" alt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Binomial </a:t>
            </a:r>
            <a:r>
              <a:rPr lang="es-ES" altLang="es-CL" sz="2800" b="1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s-ES" altLang="es-CL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s-ES" altLang="es-CL" sz="2800" b="1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 = k</a:t>
            </a:r>
            <a:r>
              <a:rPr lang="es-ES" altLang="es-CL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será: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A4A87CCD-4B9A-7613-4171-E3F6068C6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5114" y="1287256"/>
          <a:ext cx="83232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3492500" imgH="457200" progId="Equation.3">
                  <p:embed/>
                </p:oleObj>
              </mc:Choice>
              <mc:Fallback>
                <p:oleObj name="Ecuación" r:id="rId2" imgW="3492500" imgH="457200" progId="Equation.3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A4A87CCD-4B9A-7613-4171-E3F6068C6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114" y="1287256"/>
                        <a:ext cx="8323263" cy="1089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">
            <a:extLst>
              <a:ext uri="{FF2B5EF4-FFF2-40B4-BE49-F238E27FC236}">
                <a16:creationId xmlns:a16="http://schemas.microsoft.com/office/drawing/2014/main" id="{27BBE240-7A93-9423-4C33-11B406DB6294}"/>
              </a:ext>
            </a:extLst>
          </p:cNvPr>
          <p:cNvGrpSpPr>
            <a:grpSpLocks/>
          </p:cNvGrpSpPr>
          <p:nvPr/>
        </p:nvGrpSpPr>
        <p:grpSpPr bwMode="auto">
          <a:xfrm>
            <a:off x="1559859" y="2908929"/>
            <a:ext cx="9552790" cy="3717264"/>
            <a:chOff x="295" y="1761"/>
            <a:chExt cx="5089" cy="2486"/>
          </a:xfrm>
        </p:grpSpPr>
        <p:pic>
          <p:nvPicPr>
            <p:cNvPr id="6" name="Picture 7" descr="binom2">
              <a:extLst>
                <a:ext uri="{FF2B5EF4-FFF2-40B4-BE49-F238E27FC236}">
                  <a16:creationId xmlns:a16="http://schemas.microsoft.com/office/drawing/2014/main" id="{F08467C5-77A5-1EA5-6AC0-CE0E5AF33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887"/>
              <a:ext cx="5089" cy="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F1FE173A-7A7B-DA7F-189F-7E714BBFB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" y="1761"/>
              <a:ext cx="50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s-CL" sz="2000" dirty="0">
                  <a:latin typeface="Arial" panose="020B0604020202020204" pitchFamily="34" charset="0"/>
                  <a:cs typeface="Arial" panose="020B0604020202020204" pitchFamily="34" charset="0"/>
                </a:rPr>
                <a:t>Distribución binomial para (</a:t>
              </a:r>
              <a:r>
                <a:rPr lang="es-ES" altLang="es-CL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n </a:t>
              </a:r>
              <a:r>
                <a:rPr lang="es-ES" altLang="es-CL" sz="2000" dirty="0">
                  <a:latin typeface="Arial" panose="020B0604020202020204" pitchFamily="34" charset="0"/>
                  <a:cs typeface="Arial" panose="020B0604020202020204" pitchFamily="34" charset="0"/>
                </a:rPr>
                <a:t>= 5) y, distintos valores para </a:t>
              </a:r>
              <a:r>
                <a:rPr lang="es-ES" altLang="es-CL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p, B(5, p)</a:t>
              </a:r>
              <a:endParaRPr lang="es-ES" altLang="es-CL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31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7C530-5C7B-3D08-9193-9CD88C39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s-MX" b="1" dirty="0"/>
              <a:t>Probabilidades…</a:t>
            </a:r>
            <a:endParaRPr lang="es-CL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44D04A-37B2-C2C3-EA2A-12F3626127E4}"/>
              </a:ext>
            </a:extLst>
          </p:cNvPr>
          <p:cNvSpPr txBox="1">
            <a:spLocks noChangeArrowheads="1"/>
          </p:cNvSpPr>
          <p:nvPr/>
        </p:nvSpPr>
        <p:spPr>
          <a:xfrm>
            <a:off x="1631950" y="2296557"/>
            <a:ext cx="8928100" cy="1132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s-ES" altLang="es-CL" sz="2400" dirty="0"/>
              <a:t>¿Cuál es la probabilidad de aprobar el Curso de Estadística?</a:t>
            </a:r>
          </a:p>
          <a:p>
            <a:pPr>
              <a:lnSpc>
                <a:spcPct val="80000"/>
              </a:lnSpc>
            </a:pPr>
            <a:endParaRPr lang="es-ES" altLang="es-CL" sz="2400" dirty="0"/>
          </a:p>
          <a:p>
            <a:pPr>
              <a:lnSpc>
                <a:spcPct val="80000"/>
              </a:lnSpc>
            </a:pPr>
            <a:r>
              <a:rPr lang="es-ES" altLang="es-CL" sz="2400" dirty="0"/>
              <a:t>¿Cuál es la probabilidad de no encontrarme un taco en el puente Isla Teja cuando voy a clase?</a:t>
            </a:r>
          </a:p>
          <a:p>
            <a:pPr>
              <a:lnSpc>
                <a:spcPct val="80000"/>
              </a:lnSpc>
            </a:pPr>
            <a:endParaRPr lang="es-ES" altLang="es-CL" sz="2400" dirty="0"/>
          </a:p>
          <a:p>
            <a:pPr>
              <a:lnSpc>
                <a:spcPct val="80000"/>
              </a:lnSpc>
            </a:pPr>
            <a:r>
              <a:rPr lang="es-ES" altLang="es-CL" sz="2400" dirty="0"/>
              <a:t>Todos los días nos hacemos preguntas sobre probabilidad e incluso los que haya visto poco de la materia en cursos anteriores, tener una idea intuitiva lo suficientemente correcta para lo que necesitamos de ella en este curso.</a:t>
            </a:r>
          </a:p>
          <a:p>
            <a:pPr marL="0" indent="0">
              <a:lnSpc>
                <a:spcPct val="80000"/>
              </a:lnSpc>
              <a:buNone/>
            </a:pPr>
            <a:endParaRPr lang="es-ES" altLang="es-CL" sz="2400" dirty="0"/>
          </a:p>
        </p:txBody>
      </p:sp>
    </p:spTree>
    <p:extLst>
      <p:ext uri="{BB962C8B-B14F-4D97-AF65-F5344CB8AC3E}">
        <p14:creationId xmlns:p14="http://schemas.microsoft.com/office/powerpoint/2010/main" val="4003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0B7CB64-6B62-166A-7A6C-C31E5C139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306" y="397718"/>
            <a:ext cx="7378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altLang="es-CL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 </a:t>
            </a:r>
            <a:r>
              <a:rPr lang="en-US" altLang="es-CL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</a:t>
            </a:r>
            <a:r>
              <a:rPr lang="en-US" altLang="es-CL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n,p</a:t>
            </a:r>
            <a:r>
              <a:rPr lang="en-US" altLang="es-CL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s-CL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PR" altLang="es-CL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95EA3EF1-3BDD-9BE8-9EA3-5CFABA5BE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770" y="1784089"/>
            <a:ext cx="94774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PR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En una </a:t>
            </a:r>
            <a:r>
              <a:rPr lang="en-US" alt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fá</a:t>
            </a:r>
            <a:r>
              <a:rPr lang="es-ES" alt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brica</a:t>
            </a:r>
            <a:r>
              <a:rPr lang="es-PR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alt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llenado</a:t>
            </a:r>
            <a:r>
              <a:rPr lang="en-U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galones</a:t>
            </a:r>
            <a:r>
              <a:rPr lang="en-U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de gas (15 kilos) el 5% sale con </a:t>
            </a:r>
            <a:r>
              <a:rPr lang="es-E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defectos</a:t>
            </a:r>
            <a:r>
              <a:rPr lang="en-U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PR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s-PR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la probabilidad de que </a:t>
            </a:r>
            <a:r>
              <a:rPr lang="en-U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US" alt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muestra</a:t>
            </a:r>
            <a:r>
              <a:rPr lang="en-U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de 12 se </a:t>
            </a:r>
            <a:r>
              <a:rPr lang="es-E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encuentren</a:t>
            </a:r>
            <a:r>
              <a:rPr lang="en-U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alt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galones</a:t>
            </a:r>
            <a:r>
              <a:rPr lang="en-U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de gas de</a:t>
            </a:r>
            <a:r>
              <a:rPr lang="es-PR" alt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fectuoso</a:t>
            </a:r>
            <a:r>
              <a:rPr lang="en-U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PR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54E11173-6E66-524B-820F-BD4930A79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770" y="3683843"/>
            <a:ext cx="9348395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PR" altLang="es-CL" sz="2000" b="1" dirty="0">
                <a:latin typeface="Tahoma" panose="020B0604030504040204" pitchFamily="34" charset="0"/>
                <a:cs typeface="Times New Roman" panose="02020603050405020304" pitchFamily="18" charset="0"/>
              </a:rPr>
              <a:t>Solución :</a:t>
            </a:r>
            <a:endParaRPr lang="es-PR" altLang="es-CL" sz="20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PR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Se trata de una distribución binomial de parámetros B(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12</a:t>
            </a:r>
            <a:r>
              <a:rPr lang="es-PR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, 0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s-PR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5</a:t>
            </a:r>
            <a:r>
              <a:rPr lang="es-PR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s-PR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s-PR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ebemos</a:t>
            </a:r>
            <a:r>
              <a:rPr lang="es-PR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calcular la probabilidad de que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s-CL" sz="2000" i="1" dirty="0">
                <a:latin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sea </a:t>
            </a: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igual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a</a:t>
            </a:r>
            <a:r>
              <a:rPr lang="es-PR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s-CL" sz="2000" i="1" dirty="0">
                <a:latin typeface="Tahoma" panose="020B0604030504040204" pitchFamily="34" charset="0"/>
                <a:cs typeface="Times New Roman" panose="02020603050405020304" pitchFamily="18" charset="0"/>
              </a:rPr>
              <a:t>k  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que en </a:t>
            </a: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este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caso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es</a:t>
            </a:r>
            <a:r>
              <a:rPr lang="en-US" altLang="es-CL" sz="2000" i="1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PR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2. Esto es </a:t>
            </a:r>
            <a:r>
              <a:rPr lang="en-US" altLang="es-CL" sz="2000" i="1" dirty="0">
                <a:latin typeface="Tahoma" panose="020B0604030504040204" pitchFamily="34" charset="0"/>
                <a:cs typeface="Times New Roman" panose="02020603050405020304" pitchFamily="18" charset="0"/>
              </a:rPr>
              <a:t>P </a:t>
            </a:r>
            <a:r>
              <a:rPr lang="es-PR" altLang="es-CL" sz="2000" i="1" dirty="0">
                <a:latin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es-CL" sz="2000" i="1" dirty="0">
                <a:latin typeface="Tahom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s-PR" altLang="es-CL" sz="2000" i="1" dirty="0">
                <a:latin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lang="en-US" altLang="es-CL" sz="2000" i="1" dirty="0">
                <a:latin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s-PR" altLang="es-CL" sz="2000" i="1" dirty="0">
                <a:latin typeface="Tahom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altLang="es-CL" sz="2000" i="1" dirty="0">
                <a:latin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Otra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forma (</a:t>
            </a: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investigar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): </a:t>
            </a: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busque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en la </a:t>
            </a: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parte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izquierda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de la </a:t>
            </a: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tabla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binomial </a:t>
            </a:r>
            <a:r>
              <a:rPr lang="en-US" altLang="es-CL" sz="2000" i="1" dirty="0">
                <a:latin typeface="Tahoma" panose="020B0604030504040204" pitchFamily="34" charset="0"/>
                <a:cs typeface="Times New Roman" panose="02020603050405020304" pitchFamily="18" charset="0"/>
              </a:rPr>
              <a:t>n=12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, luego en la </a:t>
            </a: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parte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superir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s-CL" sz="2000" i="1" dirty="0">
                <a:latin typeface="Tahoma" panose="020B0604030504040204" pitchFamily="34" charset="0"/>
                <a:cs typeface="Times New Roman" panose="02020603050405020304" pitchFamily="18" charset="0"/>
              </a:rPr>
              <a:t>p=0.05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. La </a:t>
            </a: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probabilidad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estar</a:t>
            </a:r>
            <a:r>
              <a:rPr lang="es-PR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á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en </a:t>
            </a:r>
            <a:r>
              <a:rPr lang="en-US" altLang="es-CL" sz="2000" i="1" dirty="0">
                <a:latin typeface="Tahoma" panose="020B0604030504040204" pitchFamily="34" charset="0"/>
                <a:cs typeface="Times New Roman" panose="02020603050405020304" pitchFamily="18" charset="0"/>
              </a:rPr>
              <a:t>x=2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El </a:t>
            </a:r>
            <a:r>
              <a:rPr lang="en-US" altLang="es-CL" sz="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resultado</a:t>
            </a:r>
            <a:r>
              <a:rPr lang="en-US" altLang="es-CL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es 0.0988</a:t>
            </a:r>
            <a:endParaRPr lang="es-PR" altLang="es-CL" sz="2000" dirty="0">
              <a:latin typeface="Arial" panose="020B0604020202020204" pitchFamily="34" charset="0"/>
            </a:endParaRP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E0294E75-A94C-9C49-122D-6EC28DDA1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6338" y="2744738"/>
          <a:ext cx="38163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032000" imgH="457200" progId="Equation.3">
                  <p:embed/>
                </p:oleObj>
              </mc:Choice>
              <mc:Fallback>
                <p:oleObj name="Ecuación" r:id="rId2" imgW="2032000" imgH="457200" progId="Equation.3">
                  <p:embed/>
                  <p:pic>
                    <p:nvPicPr>
                      <p:cNvPr id="5" name="Object 9">
                        <a:extLst>
                          <a:ext uri="{FF2B5EF4-FFF2-40B4-BE49-F238E27FC236}">
                            <a16:creationId xmlns:a16="http://schemas.microsoft.com/office/drawing/2014/main" id="{E0294E75-A94C-9C49-122D-6EC28DDA13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338" y="2744738"/>
                        <a:ext cx="3816350" cy="858838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195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8 CuadroTexto">
            <a:extLst>
              <a:ext uri="{FF2B5EF4-FFF2-40B4-BE49-F238E27FC236}">
                <a16:creationId xmlns:a16="http://schemas.microsoft.com/office/drawing/2014/main" id="{063774FC-781D-6EB3-ABDF-AFF166C83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306" y="1112093"/>
            <a:ext cx="8105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2400" dirty="0">
                <a:latin typeface="Arial" panose="020B0604020202020204" pitchFamily="34" charset="0"/>
              </a:rPr>
              <a:t>Aplicando la fórmula de la distribución Binomial</a:t>
            </a:r>
          </a:p>
        </p:txBody>
      </p:sp>
    </p:spTree>
    <p:extLst>
      <p:ext uri="{BB962C8B-B14F-4D97-AF65-F5344CB8AC3E}">
        <p14:creationId xmlns:p14="http://schemas.microsoft.com/office/powerpoint/2010/main" val="328472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D0FFE3A-15DB-CF35-BD65-3699C0802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022" y="1349473"/>
            <a:ext cx="9889067" cy="123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s-E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El Encargado de un programa social, necesita determinar cuál es la probabilidad de que 2 de tres ciudadanos que ingresan al servicio social soliciten un beneficio. Encargado(a) del programa sabe que la probabilidad de que un ciudadano/</a:t>
            </a:r>
            <a:r>
              <a:rPr lang="es-ES" alt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 solicite un beneficio social es de 0.3.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59734DC5-329A-6705-ACE7-E35504DD9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5911" y="2895698"/>
          <a:ext cx="26558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500" imgH="685800" progId="Equation.DSMT4">
                  <p:embed/>
                </p:oleObj>
              </mc:Choice>
              <mc:Fallback>
                <p:oleObj name="Equation" r:id="rId2" imgW="1841500" imgH="6858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59734DC5-329A-6705-ACE7-E35504DD9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911" y="2895698"/>
                        <a:ext cx="26558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DE43F197-A195-D778-B8FF-BACCBD939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4" y="4446490"/>
          <a:ext cx="35496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1896" imgH="317362" progId="Equation.DSMT4">
                  <p:embed/>
                </p:oleObj>
              </mc:Choice>
              <mc:Fallback>
                <p:oleObj name="Equation" r:id="rId4" imgW="2081896" imgH="317362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DE43F197-A195-D778-B8FF-BACCBD9394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4" y="4446490"/>
                        <a:ext cx="35496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47FF4F68-B3C9-B9B0-8FDD-361F9C611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010" y="2999940"/>
            <a:ext cx="5048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Cantidad de resultados experimentales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2B5776C7-6ECF-C69D-964C-C5DE48789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010" y="4268885"/>
            <a:ext cx="497233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Probabilidad de cada resultado experimental en donde 2 de los tres ciudadanos soliciten el beneficio social.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B80D4188-38B3-D5C3-E08F-7EAD16C11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3" y="5740498"/>
            <a:ext cx="95748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Luego 3·0.063 = 0.189, probabilidad de que de 3 ciudadanos que ingresan al servicio social, 2 soliciten el beneficio.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7508519-2B57-F91E-7DEE-A65887E6E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660" y="428190"/>
            <a:ext cx="7378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altLang="es-CL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 </a:t>
            </a:r>
            <a:r>
              <a:rPr lang="en-US" altLang="es-CL" sz="28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</a:t>
            </a:r>
            <a:r>
              <a:rPr lang="en-US" altLang="es-CL" sz="2800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n,p</a:t>
            </a:r>
            <a:r>
              <a:rPr lang="en-US" altLang="es-CL" sz="28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s-CL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PR" altLang="es-CL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7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A16C012-1F84-9B4C-B482-8E79E3359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014" y="4003708"/>
            <a:ext cx="3841750" cy="1981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s-CL">
              <a:latin typeface="Arial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A2E053-C80E-512B-B7BD-554C468A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014" y="1703420"/>
            <a:ext cx="3841750" cy="19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s-CL">
              <a:latin typeface="Arial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D17232-0808-3452-9F8F-26E190A4C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6664" y="263558"/>
            <a:ext cx="8813256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s-ES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Características de la distribución binomial</a:t>
            </a:r>
            <a:endParaRPr lang="es-ES" altLang="es-C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9E7432-5FE8-4795-79EC-71D3AE962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02" y="1754220"/>
            <a:ext cx="26638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CL" sz="2800" i="1">
                <a:latin typeface="Arial" panose="020B0604020202020204" pitchFamily="34" charset="0"/>
              </a:rPr>
              <a:t>n </a:t>
            </a:r>
            <a:r>
              <a:rPr lang="es-ES" altLang="es-CL" sz="2800">
                <a:latin typeface="Arial" panose="020B0604020202020204" pitchFamily="34" charset="0"/>
              </a:rPr>
              <a:t>= 5  </a:t>
            </a:r>
            <a:r>
              <a:rPr lang="es-ES" altLang="es-CL" sz="2800" i="1">
                <a:latin typeface="Arial" panose="020B0604020202020204" pitchFamily="34" charset="0"/>
              </a:rPr>
              <a:t>p</a:t>
            </a:r>
            <a:r>
              <a:rPr lang="es-ES" altLang="es-CL" sz="2800">
                <a:latin typeface="Arial" panose="020B0604020202020204" pitchFamily="34" charset="0"/>
              </a:rPr>
              <a:t> = 0.1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327FEF-2C6B-62EE-D890-59CB4A50D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02" y="4040220"/>
            <a:ext cx="26638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CL" sz="2800" i="1">
                <a:latin typeface="Arial" panose="020B0604020202020204" pitchFamily="34" charset="0"/>
              </a:rPr>
              <a:t>n</a:t>
            </a:r>
            <a:r>
              <a:rPr lang="es-ES" altLang="es-CL" sz="2800">
                <a:latin typeface="Arial" panose="020B0604020202020204" pitchFamily="34" charset="0"/>
              </a:rPr>
              <a:t> = 5  </a:t>
            </a:r>
            <a:r>
              <a:rPr lang="es-ES" altLang="es-CL" sz="2800" i="1">
                <a:latin typeface="Arial" panose="020B0604020202020204" pitchFamily="34" charset="0"/>
              </a:rPr>
              <a:t>p</a:t>
            </a:r>
            <a:r>
              <a:rPr lang="es-ES" altLang="es-CL" sz="2800">
                <a:latin typeface="Arial" panose="020B0604020202020204" pitchFamily="34" charset="0"/>
              </a:rPr>
              <a:t> = 0.5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061A4F5-8D62-F2B3-2963-3A7992292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39" y="1416083"/>
            <a:ext cx="3402013" cy="212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m"/>
            </a:pP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E(X) = </a:t>
            </a:r>
            <a:r>
              <a:rPr lang="es-ES" altLang="es-CL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 p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m"/>
            </a:pP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s-ES" altLang="es-CL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5 · 0.1 = 0.5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m"/>
            </a:pPr>
            <a:r>
              <a:rPr lang="es-ES" altLang="es-CL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5 · 0.5 = 0.25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284ADB6-EC26-2E98-203B-C0A5F578A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39" y="3790983"/>
            <a:ext cx="3883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CL" sz="2400" b="1" dirty="0">
                <a:latin typeface="Arial" panose="020B0604020202020204" pitchFamily="34" charset="0"/>
              </a:rPr>
              <a:t>Desviación estándar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62C6B181-0583-3E58-7534-249E39E63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114" y="2836895"/>
            <a:ext cx="25622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118BCD6F-8F7B-0C8E-47E1-DB607F6C2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114" y="2532095"/>
            <a:ext cx="25622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FBCA3C27-3E15-6383-78F7-0E12B9CC7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114" y="2230470"/>
            <a:ext cx="25622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E115D45-640A-DAD9-0AAB-99F4749B9576}"/>
              </a:ext>
            </a:extLst>
          </p:cNvPr>
          <p:cNvSpPr>
            <a:spLocks/>
          </p:cNvSpPr>
          <p:nvPr/>
        </p:nvSpPr>
        <p:spPr bwMode="auto">
          <a:xfrm>
            <a:off x="6523264" y="2260633"/>
            <a:ext cx="488950" cy="879475"/>
          </a:xfrm>
          <a:custGeom>
            <a:avLst/>
            <a:gdLst>
              <a:gd name="T0" fmla="*/ 0 w 308"/>
              <a:gd name="T1" fmla="*/ 0 h 554"/>
              <a:gd name="T2" fmla="*/ 2147483646 w 308"/>
              <a:gd name="T3" fmla="*/ 0 h 554"/>
              <a:gd name="T4" fmla="*/ 2147483646 w 308"/>
              <a:gd name="T5" fmla="*/ 2147483646 h 554"/>
              <a:gd name="T6" fmla="*/ 0 w 308"/>
              <a:gd name="T7" fmla="*/ 2147483646 h 554"/>
              <a:gd name="T8" fmla="*/ 0 w 308"/>
              <a:gd name="T9" fmla="*/ 0 h 5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554">
                <a:moveTo>
                  <a:pt x="0" y="0"/>
                </a:moveTo>
                <a:lnTo>
                  <a:pt x="307" y="0"/>
                </a:lnTo>
                <a:lnTo>
                  <a:pt x="307" y="553"/>
                </a:lnTo>
                <a:lnTo>
                  <a:pt x="0" y="553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878CD3FA-6C88-0603-F17E-F7CFA98A330B}"/>
              </a:ext>
            </a:extLst>
          </p:cNvPr>
          <p:cNvSpPr>
            <a:spLocks/>
          </p:cNvSpPr>
          <p:nvPr/>
        </p:nvSpPr>
        <p:spPr bwMode="auto">
          <a:xfrm>
            <a:off x="7010627" y="2654333"/>
            <a:ext cx="485775" cy="485775"/>
          </a:xfrm>
          <a:custGeom>
            <a:avLst/>
            <a:gdLst>
              <a:gd name="T0" fmla="*/ 0 w 306"/>
              <a:gd name="T1" fmla="*/ 0 h 306"/>
              <a:gd name="T2" fmla="*/ 2147483646 w 306"/>
              <a:gd name="T3" fmla="*/ 0 h 306"/>
              <a:gd name="T4" fmla="*/ 2147483646 w 306"/>
              <a:gd name="T5" fmla="*/ 2147483646 h 306"/>
              <a:gd name="T6" fmla="*/ 0 w 306"/>
              <a:gd name="T7" fmla="*/ 2147483646 h 306"/>
              <a:gd name="T8" fmla="*/ 0 w 306"/>
              <a:gd name="T9" fmla="*/ 0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" h="306">
                <a:moveTo>
                  <a:pt x="0" y="0"/>
                </a:moveTo>
                <a:lnTo>
                  <a:pt x="305" y="0"/>
                </a:lnTo>
                <a:lnTo>
                  <a:pt x="305" y="305"/>
                </a:lnTo>
                <a:lnTo>
                  <a:pt x="0" y="305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AA48510-F065-8892-FC76-66891C3D180E}"/>
              </a:ext>
            </a:extLst>
          </p:cNvPr>
          <p:cNvSpPr>
            <a:spLocks/>
          </p:cNvSpPr>
          <p:nvPr/>
        </p:nvSpPr>
        <p:spPr bwMode="auto">
          <a:xfrm>
            <a:off x="7494814" y="3016283"/>
            <a:ext cx="488950" cy="123825"/>
          </a:xfrm>
          <a:custGeom>
            <a:avLst/>
            <a:gdLst>
              <a:gd name="T0" fmla="*/ 0 w 308"/>
              <a:gd name="T1" fmla="*/ 0 h 78"/>
              <a:gd name="T2" fmla="*/ 2147483646 w 308"/>
              <a:gd name="T3" fmla="*/ 0 h 78"/>
              <a:gd name="T4" fmla="*/ 2147483646 w 308"/>
              <a:gd name="T5" fmla="*/ 2147483646 h 78"/>
              <a:gd name="T6" fmla="*/ 0 w 308"/>
              <a:gd name="T7" fmla="*/ 2147483646 h 78"/>
              <a:gd name="T8" fmla="*/ 0 w 308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78">
                <a:moveTo>
                  <a:pt x="0" y="0"/>
                </a:moveTo>
                <a:lnTo>
                  <a:pt x="307" y="0"/>
                </a:lnTo>
                <a:lnTo>
                  <a:pt x="307" y="77"/>
                </a:lnTo>
                <a:lnTo>
                  <a:pt x="0" y="77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C74BEF3A-9A98-F64D-5A36-951EEB5298E9}"/>
              </a:ext>
            </a:extLst>
          </p:cNvPr>
          <p:cNvSpPr>
            <a:spLocks/>
          </p:cNvSpPr>
          <p:nvPr/>
        </p:nvSpPr>
        <p:spPr bwMode="auto">
          <a:xfrm>
            <a:off x="7982177" y="3108358"/>
            <a:ext cx="488950" cy="31750"/>
          </a:xfrm>
          <a:custGeom>
            <a:avLst/>
            <a:gdLst>
              <a:gd name="T0" fmla="*/ 0 w 308"/>
              <a:gd name="T1" fmla="*/ 0 h 20"/>
              <a:gd name="T2" fmla="*/ 2147483646 w 308"/>
              <a:gd name="T3" fmla="*/ 0 h 20"/>
              <a:gd name="T4" fmla="*/ 2147483646 w 308"/>
              <a:gd name="T5" fmla="*/ 2147483646 h 20"/>
              <a:gd name="T6" fmla="*/ 0 w 308"/>
              <a:gd name="T7" fmla="*/ 2147483646 h 20"/>
              <a:gd name="T8" fmla="*/ 0 w 308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0">
                <a:moveTo>
                  <a:pt x="0" y="0"/>
                </a:moveTo>
                <a:lnTo>
                  <a:pt x="307" y="0"/>
                </a:lnTo>
                <a:lnTo>
                  <a:pt x="307" y="19"/>
                </a:lnTo>
                <a:lnTo>
                  <a:pt x="0" y="1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15E37111-CFF3-7675-3A42-A28A7D71E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264" y="2427320"/>
            <a:ext cx="0" cy="5524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4A41581-0D5A-C645-508C-1BA2F9D2E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927" y="3138520"/>
            <a:ext cx="1587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7DAE457E-8E34-4689-7091-A2B8A60BE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927" y="2836895"/>
            <a:ext cx="1587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405BC56F-E158-23CA-89AF-AC79330F0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927" y="2532095"/>
            <a:ext cx="1587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BEE50E1-BA26-6B59-C187-D629FDE22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927" y="2230470"/>
            <a:ext cx="1587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50DB3188-0D87-03E0-DA7F-092EEA379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114" y="3138520"/>
            <a:ext cx="25622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EF113594-F73B-49AC-D4CF-BFE5EF1C7F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3264" y="2998820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8DE5BF4A-F1A4-5907-62B4-A761983F24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627" y="2998820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564704CB-54DD-7457-63AA-FF6819D9DE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4814" y="2998820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DDB74DF2-6116-ED64-EE8A-FE6A3E6E3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82177" y="2998820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FA2401E3-B44F-4BE4-55D9-68BAD436F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9539" y="2998820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2C27E0BB-FA0D-7214-58D1-38E6FC381A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3727" y="2998820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319F6C31-3A20-35F0-B11C-D49675C7F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41089" y="2998820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BAEB6E51-F5E5-EDD2-FB7A-27F8C6571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302" y="2963895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 0</a:t>
            </a: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31058FAF-5FB1-B6AA-FF3A-E7DF3A77D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302" y="266227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.2</a:t>
            </a: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964A109F-4E68-5ED5-5B60-6C5CAB3D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302" y="235747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.4</a:t>
            </a: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1BB11C36-8B4D-D3A8-1740-3F02AD384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302" y="2055845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.6</a:t>
            </a: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FDEF93A8-27F6-3127-789F-86C054B8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164" y="3306795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6D65B664-91C9-2D90-0031-7FDA923C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527" y="3306795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B7473A8D-754F-B86E-980B-485FEB1EB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714" y="3306795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2AD1C7C-11F8-5499-3A1B-2A18A3B7B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077" y="3306795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03648780-B586-DA64-803A-6B9443EB4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439" y="3306795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1E2B43B6-2BE6-6368-4D0A-11BE696F0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214" y="3306795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84F367D7-B1F7-73A8-4936-5CE4855DA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377" y="2963895"/>
            <a:ext cx="33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A5424B8C-71FD-AE66-B0BC-1858ADE3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389" y="1827245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P(X)</a:t>
            </a:r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ABC65971-18F2-882A-4790-0DDDD8E83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7" y="5124483"/>
            <a:ext cx="2565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04D5AA10-E190-95FC-BD26-6A955DC86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7" y="4819683"/>
            <a:ext cx="2565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3" name="Line 43">
            <a:extLst>
              <a:ext uri="{FF2B5EF4-FFF2-40B4-BE49-F238E27FC236}">
                <a16:creationId xmlns:a16="http://schemas.microsoft.com/office/drawing/2014/main" id="{C7D0761F-A240-950F-5A13-51911BE7C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7" y="4516470"/>
            <a:ext cx="2565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7B47463B-61CA-782F-21D0-31198B66F97D}"/>
              </a:ext>
            </a:extLst>
          </p:cNvPr>
          <p:cNvSpPr>
            <a:spLocks/>
          </p:cNvSpPr>
          <p:nvPr/>
        </p:nvSpPr>
        <p:spPr bwMode="auto">
          <a:xfrm>
            <a:off x="6521677" y="5380070"/>
            <a:ext cx="488950" cy="47625"/>
          </a:xfrm>
          <a:custGeom>
            <a:avLst/>
            <a:gdLst>
              <a:gd name="T0" fmla="*/ 0 w 308"/>
              <a:gd name="T1" fmla="*/ 0 h 30"/>
              <a:gd name="T2" fmla="*/ 2147483646 w 308"/>
              <a:gd name="T3" fmla="*/ 0 h 30"/>
              <a:gd name="T4" fmla="*/ 2147483646 w 308"/>
              <a:gd name="T5" fmla="*/ 2147483646 h 30"/>
              <a:gd name="T6" fmla="*/ 0 w 308"/>
              <a:gd name="T7" fmla="*/ 2147483646 h 30"/>
              <a:gd name="T8" fmla="*/ 0 w 308"/>
              <a:gd name="T9" fmla="*/ 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30">
                <a:moveTo>
                  <a:pt x="0" y="0"/>
                </a:moveTo>
                <a:lnTo>
                  <a:pt x="307" y="0"/>
                </a:lnTo>
                <a:lnTo>
                  <a:pt x="307" y="29"/>
                </a:lnTo>
                <a:lnTo>
                  <a:pt x="0" y="2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DE39BC39-5CFF-C78F-D92C-91266C2A404D}"/>
              </a:ext>
            </a:extLst>
          </p:cNvPr>
          <p:cNvSpPr>
            <a:spLocks/>
          </p:cNvSpPr>
          <p:nvPr/>
        </p:nvSpPr>
        <p:spPr bwMode="auto">
          <a:xfrm>
            <a:off x="7009039" y="5187983"/>
            <a:ext cx="487363" cy="239712"/>
          </a:xfrm>
          <a:custGeom>
            <a:avLst/>
            <a:gdLst>
              <a:gd name="T0" fmla="*/ 0 w 307"/>
              <a:gd name="T1" fmla="*/ 0 h 151"/>
              <a:gd name="T2" fmla="*/ 2147483646 w 307"/>
              <a:gd name="T3" fmla="*/ 0 h 151"/>
              <a:gd name="T4" fmla="*/ 2147483646 w 307"/>
              <a:gd name="T5" fmla="*/ 2147483646 h 151"/>
              <a:gd name="T6" fmla="*/ 0 w 307"/>
              <a:gd name="T7" fmla="*/ 2147483646 h 151"/>
              <a:gd name="T8" fmla="*/ 0 w 307"/>
              <a:gd name="T9" fmla="*/ 0 h 1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" h="151">
                <a:moveTo>
                  <a:pt x="0" y="0"/>
                </a:moveTo>
                <a:lnTo>
                  <a:pt x="306" y="0"/>
                </a:lnTo>
                <a:lnTo>
                  <a:pt x="306" y="150"/>
                </a:lnTo>
                <a:lnTo>
                  <a:pt x="0" y="150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3DA743AD-C567-512E-6E22-D7B4444FAF9E}"/>
              </a:ext>
            </a:extLst>
          </p:cNvPr>
          <p:cNvSpPr>
            <a:spLocks/>
          </p:cNvSpPr>
          <p:nvPr/>
        </p:nvSpPr>
        <p:spPr bwMode="auto">
          <a:xfrm>
            <a:off x="7494814" y="4953033"/>
            <a:ext cx="488950" cy="474662"/>
          </a:xfrm>
          <a:custGeom>
            <a:avLst/>
            <a:gdLst>
              <a:gd name="T0" fmla="*/ 0 w 308"/>
              <a:gd name="T1" fmla="*/ 0 h 299"/>
              <a:gd name="T2" fmla="*/ 2147483646 w 308"/>
              <a:gd name="T3" fmla="*/ 0 h 299"/>
              <a:gd name="T4" fmla="*/ 2147483646 w 308"/>
              <a:gd name="T5" fmla="*/ 2147483646 h 299"/>
              <a:gd name="T6" fmla="*/ 0 w 308"/>
              <a:gd name="T7" fmla="*/ 2147483646 h 299"/>
              <a:gd name="T8" fmla="*/ 0 w 308"/>
              <a:gd name="T9" fmla="*/ 0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99">
                <a:moveTo>
                  <a:pt x="0" y="0"/>
                </a:moveTo>
                <a:lnTo>
                  <a:pt x="307" y="0"/>
                </a:lnTo>
                <a:lnTo>
                  <a:pt x="307" y="298"/>
                </a:lnTo>
                <a:lnTo>
                  <a:pt x="0" y="298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7" name="Freeform 47">
            <a:extLst>
              <a:ext uri="{FF2B5EF4-FFF2-40B4-BE49-F238E27FC236}">
                <a16:creationId xmlns:a16="http://schemas.microsoft.com/office/drawing/2014/main" id="{B3EEE4C2-9391-964B-82DD-A1767F9E77DC}"/>
              </a:ext>
            </a:extLst>
          </p:cNvPr>
          <p:cNvSpPr>
            <a:spLocks/>
          </p:cNvSpPr>
          <p:nvPr/>
        </p:nvSpPr>
        <p:spPr bwMode="auto">
          <a:xfrm>
            <a:off x="7982177" y="4953033"/>
            <a:ext cx="490537" cy="474662"/>
          </a:xfrm>
          <a:custGeom>
            <a:avLst/>
            <a:gdLst>
              <a:gd name="T0" fmla="*/ 0 w 309"/>
              <a:gd name="T1" fmla="*/ 0 h 299"/>
              <a:gd name="T2" fmla="*/ 2147483646 w 309"/>
              <a:gd name="T3" fmla="*/ 0 h 299"/>
              <a:gd name="T4" fmla="*/ 2147483646 w 309"/>
              <a:gd name="T5" fmla="*/ 2147483646 h 299"/>
              <a:gd name="T6" fmla="*/ 0 w 309"/>
              <a:gd name="T7" fmla="*/ 2147483646 h 299"/>
              <a:gd name="T8" fmla="*/ 0 w 309"/>
              <a:gd name="T9" fmla="*/ 0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9" h="299">
                <a:moveTo>
                  <a:pt x="0" y="0"/>
                </a:moveTo>
                <a:lnTo>
                  <a:pt x="308" y="0"/>
                </a:lnTo>
                <a:lnTo>
                  <a:pt x="308" y="298"/>
                </a:lnTo>
                <a:lnTo>
                  <a:pt x="0" y="298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8" name="Freeform 48">
            <a:extLst>
              <a:ext uri="{FF2B5EF4-FFF2-40B4-BE49-F238E27FC236}">
                <a16:creationId xmlns:a16="http://schemas.microsoft.com/office/drawing/2014/main" id="{5BA3A26D-DF97-7259-6738-06AF2086AF8C}"/>
              </a:ext>
            </a:extLst>
          </p:cNvPr>
          <p:cNvSpPr>
            <a:spLocks/>
          </p:cNvSpPr>
          <p:nvPr/>
        </p:nvSpPr>
        <p:spPr bwMode="auto">
          <a:xfrm>
            <a:off x="8471127" y="5187983"/>
            <a:ext cx="485775" cy="239712"/>
          </a:xfrm>
          <a:custGeom>
            <a:avLst/>
            <a:gdLst>
              <a:gd name="T0" fmla="*/ 0 w 306"/>
              <a:gd name="T1" fmla="*/ 0 h 151"/>
              <a:gd name="T2" fmla="*/ 2147483646 w 306"/>
              <a:gd name="T3" fmla="*/ 0 h 151"/>
              <a:gd name="T4" fmla="*/ 2147483646 w 306"/>
              <a:gd name="T5" fmla="*/ 2147483646 h 151"/>
              <a:gd name="T6" fmla="*/ 0 w 306"/>
              <a:gd name="T7" fmla="*/ 2147483646 h 151"/>
              <a:gd name="T8" fmla="*/ 0 w 306"/>
              <a:gd name="T9" fmla="*/ 0 h 1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" h="151">
                <a:moveTo>
                  <a:pt x="0" y="0"/>
                </a:moveTo>
                <a:lnTo>
                  <a:pt x="305" y="0"/>
                </a:lnTo>
                <a:lnTo>
                  <a:pt x="305" y="150"/>
                </a:lnTo>
                <a:lnTo>
                  <a:pt x="0" y="150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9" name="Freeform 49">
            <a:extLst>
              <a:ext uri="{FF2B5EF4-FFF2-40B4-BE49-F238E27FC236}">
                <a16:creationId xmlns:a16="http://schemas.microsoft.com/office/drawing/2014/main" id="{2F53690E-DA72-2048-83FD-456D6C816821}"/>
              </a:ext>
            </a:extLst>
          </p:cNvPr>
          <p:cNvSpPr>
            <a:spLocks/>
          </p:cNvSpPr>
          <p:nvPr/>
        </p:nvSpPr>
        <p:spPr bwMode="auto">
          <a:xfrm>
            <a:off x="8955314" y="5380070"/>
            <a:ext cx="488950" cy="47625"/>
          </a:xfrm>
          <a:custGeom>
            <a:avLst/>
            <a:gdLst>
              <a:gd name="T0" fmla="*/ 0 w 308"/>
              <a:gd name="T1" fmla="*/ 0 h 30"/>
              <a:gd name="T2" fmla="*/ 2147483646 w 308"/>
              <a:gd name="T3" fmla="*/ 0 h 30"/>
              <a:gd name="T4" fmla="*/ 2147483646 w 308"/>
              <a:gd name="T5" fmla="*/ 2147483646 h 30"/>
              <a:gd name="T6" fmla="*/ 0 w 308"/>
              <a:gd name="T7" fmla="*/ 2147483646 h 30"/>
              <a:gd name="T8" fmla="*/ 0 w 308"/>
              <a:gd name="T9" fmla="*/ 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30">
                <a:moveTo>
                  <a:pt x="0" y="0"/>
                </a:moveTo>
                <a:lnTo>
                  <a:pt x="307" y="0"/>
                </a:lnTo>
                <a:lnTo>
                  <a:pt x="307" y="29"/>
                </a:lnTo>
                <a:lnTo>
                  <a:pt x="0" y="2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50" name="Line 50">
            <a:extLst>
              <a:ext uri="{FF2B5EF4-FFF2-40B4-BE49-F238E27FC236}">
                <a16:creationId xmlns:a16="http://schemas.microsoft.com/office/drawing/2014/main" id="{57925877-F7D3-BD22-AA92-EC1854F45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1677" y="4713320"/>
            <a:ext cx="0" cy="5540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1" name="Line 51">
            <a:extLst>
              <a:ext uri="{FF2B5EF4-FFF2-40B4-BE49-F238E27FC236}">
                <a16:creationId xmlns:a16="http://schemas.microsoft.com/office/drawing/2014/main" id="{474BA4BA-D1B5-FC60-A459-953CAB3F6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339" y="5426108"/>
            <a:ext cx="15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2" name="Line 52">
            <a:extLst>
              <a:ext uri="{FF2B5EF4-FFF2-40B4-BE49-F238E27FC236}">
                <a16:creationId xmlns:a16="http://schemas.microsoft.com/office/drawing/2014/main" id="{4BAC6F4F-A0A5-8FDC-6F81-CB2EA1EEB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339" y="5124483"/>
            <a:ext cx="15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DF9ECDE7-A00A-C7BA-CC10-5B9BF37A3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339" y="4819683"/>
            <a:ext cx="15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2E5E1FCF-3885-084F-5088-227D25D63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339" y="4516470"/>
            <a:ext cx="15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5" name="Line 55">
            <a:extLst>
              <a:ext uri="{FF2B5EF4-FFF2-40B4-BE49-F238E27FC236}">
                <a16:creationId xmlns:a16="http://schemas.microsoft.com/office/drawing/2014/main" id="{2E2841B6-FFBF-9BAD-D3F8-A30F1F38A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7" y="5426108"/>
            <a:ext cx="2565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6" name="Line 56">
            <a:extLst>
              <a:ext uri="{FF2B5EF4-FFF2-40B4-BE49-F238E27FC236}">
                <a16:creationId xmlns:a16="http://schemas.microsoft.com/office/drawing/2014/main" id="{FA777508-9F19-5626-3AC8-0B54B59942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1677" y="528640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7" name="Line 57">
            <a:extLst>
              <a:ext uri="{FF2B5EF4-FFF2-40B4-BE49-F238E27FC236}">
                <a16:creationId xmlns:a16="http://schemas.microsoft.com/office/drawing/2014/main" id="{A4CB8B7C-DE57-E048-04BE-6AA7EFCD39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9039" y="528640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99018017-F85D-9024-E44F-27D1B11A8D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4814" y="528640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9" name="Line 59">
            <a:extLst>
              <a:ext uri="{FF2B5EF4-FFF2-40B4-BE49-F238E27FC236}">
                <a16:creationId xmlns:a16="http://schemas.microsoft.com/office/drawing/2014/main" id="{AE2AE005-5EAF-05FA-83FF-C37E48513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82177" y="528640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60" name="Line 60">
            <a:extLst>
              <a:ext uri="{FF2B5EF4-FFF2-40B4-BE49-F238E27FC236}">
                <a16:creationId xmlns:a16="http://schemas.microsoft.com/office/drawing/2014/main" id="{A7D42ACB-EC56-D038-C953-DC3EE202E4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1127" y="528640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61" name="Line 61">
            <a:extLst>
              <a:ext uri="{FF2B5EF4-FFF2-40B4-BE49-F238E27FC236}">
                <a16:creationId xmlns:a16="http://schemas.microsoft.com/office/drawing/2014/main" id="{E80DC5A6-721F-0601-0717-D6F3C4E065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5314" y="528640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62" name="Line 62">
            <a:extLst>
              <a:ext uri="{FF2B5EF4-FFF2-40B4-BE49-F238E27FC236}">
                <a16:creationId xmlns:a16="http://schemas.microsoft.com/office/drawing/2014/main" id="{90C7DCE5-CAC5-614B-3881-CF8F8EBA46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42677" y="528640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7B2B84C5-0282-150A-F82C-35A919A1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714" y="494827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.2</a:t>
            </a: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id="{2AFCDD2E-C284-5828-2D83-495145D8C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714" y="464347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.4</a:t>
            </a: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0734F701-F4AF-6AF4-47A1-518986C03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714" y="4341845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.6</a:t>
            </a: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id="{82553FBF-D542-54F2-893F-C0E3A5DDB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577" y="559438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id="{5678224B-466C-2D95-B899-FD061C18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527" y="559438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98F24D11-F848-5F9C-180C-65FE19DC9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714" y="559438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C70C6A43-E4C3-E130-A4F7-D6B3470C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664" y="559438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A75323B9-2287-05C6-1142-605DBB320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027" y="559438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6D97B90A-C3B5-2AAF-7FAF-22BC275B4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214" y="559438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2" name="Rectangle 72">
            <a:extLst>
              <a:ext uri="{FF2B5EF4-FFF2-40B4-BE49-F238E27FC236}">
                <a16:creationId xmlns:a16="http://schemas.microsoft.com/office/drawing/2014/main" id="{FFCA0024-D3CF-18B7-5ACC-9C682CE9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6964" y="5249895"/>
            <a:ext cx="33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73" name="Rectangle 73">
            <a:extLst>
              <a:ext uri="{FF2B5EF4-FFF2-40B4-BE49-F238E27FC236}">
                <a16:creationId xmlns:a16="http://schemas.microsoft.com/office/drawing/2014/main" id="{BCA1BCC2-C61D-043A-8767-FC512D7D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089" y="4113245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P(X)</a:t>
            </a:r>
          </a:p>
        </p:txBody>
      </p:sp>
      <p:sp>
        <p:nvSpPr>
          <p:cNvPr id="74" name="Line 74">
            <a:extLst>
              <a:ext uri="{FF2B5EF4-FFF2-40B4-BE49-F238E27FC236}">
                <a16:creationId xmlns:a16="http://schemas.microsoft.com/office/drawing/2014/main" id="{D2621893-0717-0768-84A7-79EEE5AFB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714" y="5713445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5" name="Line 75">
            <a:extLst>
              <a:ext uri="{FF2B5EF4-FFF2-40B4-BE49-F238E27FC236}">
                <a16:creationId xmlns:a16="http://schemas.microsoft.com/office/drawing/2014/main" id="{2FD1BF4A-C78D-627F-1DB1-D888DEE28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2377" y="5756308"/>
            <a:ext cx="15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6" name="Rectangle 76">
            <a:extLst>
              <a:ext uri="{FF2B5EF4-FFF2-40B4-BE49-F238E27FC236}">
                <a16:creationId xmlns:a16="http://schemas.microsoft.com/office/drawing/2014/main" id="{8BB5D586-16F1-7AB2-70E7-7B275A335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689" y="5267358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Arial" panose="020B0604020202020204" pitchFamily="34" charset="0"/>
              </a:rPr>
              <a:t>0</a:t>
            </a:r>
          </a:p>
        </p:txBody>
      </p:sp>
      <p:graphicFrame>
        <p:nvGraphicFramePr>
          <p:cNvPr id="77" name="Object 77">
            <a:extLst>
              <a:ext uri="{FF2B5EF4-FFF2-40B4-BE49-F238E27FC236}">
                <a16:creationId xmlns:a16="http://schemas.microsoft.com/office/drawing/2014/main" id="{C5F454BB-7DF5-60B5-E24B-6C4303C06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4367213"/>
          <a:ext cx="40005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689100" imgH="787400" progId="Equation.3">
                  <p:embed/>
                </p:oleObj>
              </mc:Choice>
              <mc:Fallback>
                <p:oleObj name="Ecuación" r:id="rId2" imgW="1689100" imgH="787400" progId="Equation.3">
                  <p:embed/>
                  <p:pic>
                    <p:nvPicPr>
                      <p:cNvPr id="77" name="Object 77">
                        <a:extLst>
                          <a:ext uri="{FF2B5EF4-FFF2-40B4-BE49-F238E27FC236}">
                            <a16:creationId xmlns:a16="http://schemas.microsoft.com/office/drawing/2014/main" id="{C5F454BB-7DF5-60B5-E24B-6C4303C061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367213"/>
                        <a:ext cx="40005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80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014FDFAB-1B0F-DBE1-80A9-882801059DB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633765" y="5485942"/>
          <a:ext cx="51847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943100" imgH="419100" progId="Equation.3">
                  <p:embed/>
                </p:oleObj>
              </mc:Choice>
              <mc:Fallback>
                <p:oleObj name="Ecuación" r:id="rId2" imgW="1943100" imgH="41910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014FDFAB-1B0F-DBE1-80A9-882801059D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765" y="5485942"/>
                        <a:ext cx="5184775" cy="947737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>
            <a:extLst>
              <a:ext uri="{FF2B5EF4-FFF2-40B4-BE49-F238E27FC236}">
                <a16:creationId xmlns:a16="http://schemas.microsoft.com/office/drawing/2014/main" id="{1B820F60-1EBB-5550-92CC-88695E86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96" y="1628775"/>
            <a:ext cx="8331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36" tIns="49368" rIns="98736" bIns="4936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buNone/>
            </a:pP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i) También se denomina de </a:t>
            </a:r>
            <a:r>
              <a:rPr lang="es-ES" altLang="es-C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sucesos o casos raros</a:t>
            </a: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buNone/>
            </a:pPr>
            <a:r>
              <a:rPr lang="es-ES" alt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) Se obtiene como aproximación de una distribución binomial con la misma media, para ‘</a:t>
            </a:r>
            <a:r>
              <a:rPr lang="es-ES" altLang="es-CL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grande</a:t>
            </a: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’ (n&gt;30) y ‘</a:t>
            </a:r>
            <a:r>
              <a:rPr lang="es-ES" altLang="es-CL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pequeño</a:t>
            </a: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’ (p&lt;0,1).</a:t>
            </a:r>
          </a:p>
          <a:p>
            <a:pPr marL="0" indent="0" eaLnBrk="1" hangingPunct="1">
              <a:buNone/>
            </a:pPr>
            <a:r>
              <a:rPr lang="es-ES" alt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) Queda caracterizada  por un único </a:t>
            </a:r>
            <a:r>
              <a:rPr lang="es-ES" altLang="es-CL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</a:t>
            </a: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μ (que es a su vez su </a:t>
            </a:r>
            <a:r>
              <a:rPr lang="es-ES" altLang="es-CL" sz="24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y varianza</a:t>
            </a: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pPr marL="0" indent="0" eaLnBrk="1" hangingPunct="1">
              <a:buNone/>
            </a:pPr>
            <a:r>
              <a:rPr lang="es-ES" alt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) Función de probabilidad: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45684266-71A3-7C1C-8967-81A09AC4D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688" y="4531850"/>
            <a:ext cx="101286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alt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Nota:Se</a:t>
            </a: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sabe que e = 2.71828 (es una constante matemática, la base de los logaritmos naturales)</a:t>
            </a:r>
          </a:p>
        </p:txBody>
      </p:sp>
      <p:sp>
        <p:nvSpPr>
          <p:cNvPr id="5" name="7 Rectángulo">
            <a:extLst>
              <a:ext uri="{FF2B5EF4-FFF2-40B4-BE49-F238E27FC236}">
                <a16:creationId xmlns:a16="http://schemas.microsoft.com/office/drawing/2014/main" id="{FA347A10-4919-77AF-B36B-1E6AD506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251" y="1097576"/>
            <a:ext cx="65038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PR" altLang="es-CL" sz="24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Francés Simeón Dennis Poisson (1781-1840)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F1AC0FC-088D-9A53-ECF2-2A298A014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6072" y="109538"/>
            <a:ext cx="7772400" cy="1143000"/>
          </a:xfrm>
          <a:noFill/>
        </p:spPr>
        <p:txBody>
          <a:bodyPr lIns="98736" tIns="49368" rIns="98736" bIns="49368">
            <a:normAutofit/>
          </a:bodyPr>
          <a:lstStyle/>
          <a:p>
            <a:pPr algn="ctr" eaLnBrk="1" hangingPunct="1"/>
            <a:r>
              <a:rPr lang="es-ES" alt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DISTRIBUCIÓN DE POISSON</a:t>
            </a:r>
          </a:p>
        </p:txBody>
      </p:sp>
      <p:pic>
        <p:nvPicPr>
          <p:cNvPr id="11" name="Picture 11" descr="Poisson_2">
            <a:extLst>
              <a:ext uri="{FF2B5EF4-FFF2-40B4-BE49-F238E27FC236}">
                <a16:creationId xmlns:a16="http://schemas.microsoft.com/office/drawing/2014/main" id="{79A0458E-234D-A9F6-F3F4-EFB2DFC42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101" y="575775"/>
            <a:ext cx="2081213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6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CF55CF-0C81-737D-3DA5-27239FB49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6652" y="679904"/>
            <a:ext cx="8596312" cy="74771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" alt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DISTRIBUCIÓN POISSON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B3D3DF4-62FD-18A2-645B-8BA8B448D666}"/>
              </a:ext>
            </a:extLst>
          </p:cNvPr>
          <p:cNvSpPr txBox="1">
            <a:spLocks noChangeArrowheads="1"/>
          </p:cNvSpPr>
          <p:nvPr/>
        </p:nvSpPr>
        <p:spPr>
          <a:xfrm>
            <a:off x="935915" y="1903867"/>
            <a:ext cx="10219765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una distribución de probabilidad que muestra la probabilidad de x </a:t>
            </a:r>
            <a:r>
              <a:rPr lang="es-ES" sz="2400" u="sng" dirty="0">
                <a:latin typeface="Arial" panose="020B0604020202020204" pitchFamily="34" charset="0"/>
                <a:cs typeface="Arial" panose="020B0604020202020204" pitchFamily="34" charset="0"/>
              </a:rPr>
              <a:t>ocurrencias de un evento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un intervalo especificado </a:t>
            </a:r>
            <a:r>
              <a:rPr lang="es-ES" sz="2400" u="sng" dirty="0">
                <a:latin typeface="Arial" panose="020B0604020202020204" pitchFamily="34" charset="0"/>
                <a:cs typeface="Arial" panose="020B0604020202020204" pitchFamily="34" charset="0"/>
              </a:rPr>
              <a:t>de tiempo o  espacio.</a:t>
            </a:r>
          </a:p>
          <a:p>
            <a:pPr marL="0" indent="0" algn="just">
              <a:buFontTx/>
              <a:buNone/>
              <a:defRPr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Las propiedades de un experimento de Poisson son:</a:t>
            </a:r>
          </a:p>
          <a:p>
            <a:pPr marL="0" indent="0" algn="just">
              <a:buFontTx/>
              <a:buNone/>
              <a:defRPr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1.- La probabilidad de una ocurrencia es igual en los intervalos cualesquiera de igual longitud.</a:t>
            </a:r>
          </a:p>
          <a:p>
            <a:pPr marL="457200" lvl="1" indent="0" algn="just"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2.- La ocurrencia o no ocurrencia en cualquier intervalo es independiente de la ocurrencia o no ocurrencia en cualquier otro intervalo.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7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5A27662-AFF3-A15B-3A2D-01704379D48B}"/>
              </a:ext>
            </a:extLst>
          </p:cNvPr>
          <p:cNvSpPr txBox="1">
            <a:spLocks noChangeArrowheads="1"/>
          </p:cNvSpPr>
          <p:nvPr/>
        </p:nvSpPr>
        <p:spPr>
          <a:xfrm>
            <a:off x="860612" y="1769458"/>
            <a:ext cx="10176734" cy="331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La distribución de Poisson se expresa como</a:t>
            </a: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x = cantidad de ocurrencia</a:t>
            </a:r>
            <a:endParaRPr lang="es-ES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Se puede usar esta distribución de probabilidad como una aproximación de la distribución binomial cuando p, la probabilidad éxito es pequeña y n, la cantidad de intentos, es grande. Tan sólo se iguala µ=</a:t>
            </a:r>
            <a:r>
              <a:rPr lang="es-ES" alt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nxp</a:t>
            </a:r>
            <a:r>
              <a:rPr lang="es-ES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3" name="9 Objeto">
            <a:extLst>
              <a:ext uri="{FF2B5EF4-FFF2-40B4-BE49-F238E27FC236}">
                <a16:creationId xmlns:a16="http://schemas.microsoft.com/office/drawing/2014/main" id="{7C68D92D-DBF6-C4DA-CE57-B57B81CB8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5177" y="2265592"/>
          <a:ext cx="63341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070100" imgH="419100" progId="Equation.3">
                  <p:embed/>
                </p:oleObj>
              </mc:Choice>
              <mc:Fallback>
                <p:oleObj name="Ecuación" r:id="rId2" imgW="2070100" imgH="419100" progId="Equation.3">
                  <p:embed/>
                  <p:pic>
                    <p:nvPicPr>
                      <p:cNvPr id="3" name="9 Objeto">
                        <a:extLst>
                          <a:ext uri="{FF2B5EF4-FFF2-40B4-BE49-F238E27FC236}">
                            <a16:creationId xmlns:a16="http://schemas.microsoft.com/office/drawing/2014/main" id="{7C68D92D-DBF6-C4DA-CE57-B57B81CB86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177" y="2265592"/>
                        <a:ext cx="63341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>
            <a:extLst>
              <a:ext uri="{FF2B5EF4-FFF2-40B4-BE49-F238E27FC236}">
                <a16:creationId xmlns:a16="http://schemas.microsoft.com/office/drawing/2014/main" id="{48569F7D-54BC-C48F-13B7-3C43E2163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084" y="5534320"/>
            <a:ext cx="8347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400" b="1" dirty="0">
                <a:latin typeface="Arial" panose="020B0604020202020204" pitchFamily="34" charset="0"/>
              </a:rPr>
              <a:t>Observa</a:t>
            </a:r>
            <a:r>
              <a:rPr lang="es-ES" altLang="es-CL" sz="2400" dirty="0">
                <a:latin typeface="Arial" panose="020B0604020202020204" pitchFamily="34" charset="0"/>
              </a:rPr>
              <a:t> que, si </a:t>
            </a:r>
            <a:r>
              <a:rPr lang="es-ES" altLang="es-CL" sz="2400" b="1" dirty="0">
                <a:latin typeface="Arial" panose="020B0604020202020204" pitchFamily="34" charset="0"/>
              </a:rPr>
              <a:t>p</a:t>
            </a:r>
            <a:r>
              <a:rPr lang="es-ES" altLang="es-CL" sz="2400" dirty="0">
                <a:latin typeface="Arial" panose="020B0604020202020204" pitchFamily="34" charset="0"/>
              </a:rPr>
              <a:t> es pequeña, el éxito es un “suceso raro”.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76AC2F-03BB-861A-6429-F3DFD18AE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4084" y="378586"/>
            <a:ext cx="8596312" cy="74771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" alt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DISTRIBUCIÓN POISSON</a:t>
            </a:r>
          </a:p>
        </p:txBody>
      </p:sp>
    </p:spTree>
    <p:extLst>
      <p:ext uri="{BB962C8B-B14F-4D97-AF65-F5344CB8AC3E}">
        <p14:creationId xmlns:p14="http://schemas.microsoft.com/office/powerpoint/2010/main" val="199489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5AE5BFF-2B37-51E7-4D05-DF2B64459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222" y="301690"/>
            <a:ext cx="918703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" altLang="es-CL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DE LA DISTRIBUCIÓN DE POISSON</a:t>
            </a:r>
            <a:endParaRPr lang="es-ES" altLang="es-C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55DF0A0-01FD-397F-C5C6-2C8966B8D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286" y="1709803"/>
            <a:ext cx="3733800" cy="20796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772655"/>
            </a:solidFill>
            <a:miter lim="800000"/>
            <a:headEnd/>
            <a:tailEnd/>
          </a:ln>
          <a:effectLst>
            <a:prstShdw prst="shdw17" dist="17961" dir="2700000">
              <a:srgbClr val="471733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sz="2000"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B23531-B147-D335-3CD0-F9DBB8A1A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836" y="4091053"/>
            <a:ext cx="3775075" cy="20034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772655"/>
            </a:solidFill>
            <a:miter lim="800000"/>
            <a:headEnd/>
            <a:tailEnd/>
          </a:ln>
          <a:effectLst>
            <a:prstShdw prst="shdw17" dist="17961" dir="2700000">
              <a:srgbClr val="471733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sz="2000"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CA0710-B3E2-0995-0824-DFB661B3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274" y="1863790"/>
            <a:ext cx="2130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CL" sz="2800" b="1">
                <a:latin typeface="Symbol" panose="05050102010706020507" pitchFamily="18" charset="2"/>
              </a:rPr>
              <a:t></a:t>
            </a:r>
            <a:r>
              <a:rPr lang="en-US" altLang="es-CL" sz="2800" b="1">
                <a:latin typeface="Arial" panose="020B0604020202020204" pitchFamily="34" charset="0"/>
              </a:rPr>
              <a:t>= 0.5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DFAA48-DA10-5F81-9B31-FF3DCFE68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274" y="4149790"/>
            <a:ext cx="2130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s-CL" sz="2800" b="1">
                <a:latin typeface="Symbol" panose="05050102010706020507" pitchFamily="18" charset="2"/>
              </a:rPr>
              <a:t></a:t>
            </a:r>
            <a:r>
              <a:rPr lang="en-US" altLang="es-CL" sz="2800" b="1">
                <a:latin typeface="Arial" panose="020B0604020202020204" pitchFamily="34" charset="0"/>
              </a:rPr>
              <a:t>= 6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DA03E7F7-E91B-8185-F5B7-D1ED7BE50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7899" y="2948053"/>
            <a:ext cx="2565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B6D6B53-E20E-E1C4-8AD1-10549EF35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7899" y="2643253"/>
            <a:ext cx="2565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A18BEB8A-94C1-78E7-AF57-83E9117EB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7899" y="2340040"/>
            <a:ext cx="2565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EEBF06F-9FBA-E5D3-EBD9-D94977213E1C}"/>
              </a:ext>
            </a:extLst>
          </p:cNvPr>
          <p:cNvSpPr>
            <a:spLocks/>
          </p:cNvSpPr>
          <p:nvPr/>
        </p:nvSpPr>
        <p:spPr bwMode="auto">
          <a:xfrm>
            <a:off x="6878411" y="2789303"/>
            <a:ext cx="487363" cy="461962"/>
          </a:xfrm>
          <a:custGeom>
            <a:avLst/>
            <a:gdLst>
              <a:gd name="T0" fmla="*/ 0 w 307"/>
              <a:gd name="T1" fmla="*/ 0 h 291"/>
              <a:gd name="T2" fmla="*/ 2147483646 w 307"/>
              <a:gd name="T3" fmla="*/ 0 h 291"/>
              <a:gd name="T4" fmla="*/ 2147483646 w 307"/>
              <a:gd name="T5" fmla="*/ 2147483646 h 291"/>
              <a:gd name="T6" fmla="*/ 0 w 307"/>
              <a:gd name="T7" fmla="*/ 2147483646 h 291"/>
              <a:gd name="T8" fmla="*/ 0 w 307"/>
              <a:gd name="T9" fmla="*/ 0 h 2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" h="291">
                <a:moveTo>
                  <a:pt x="0" y="0"/>
                </a:moveTo>
                <a:lnTo>
                  <a:pt x="306" y="0"/>
                </a:lnTo>
                <a:lnTo>
                  <a:pt x="306" y="290"/>
                </a:lnTo>
                <a:lnTo>
                  <a:pt x="0" y="290"/>
                </a:lnTo>
                <a:lnTo>
                  <a:pt x="0" y="0"/>
                </a:lnTo>
              </a:path>
            </a:pathLst>
          </a:custGeom>
          <a:solidFill>
            <a:srgbClr val="1389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A3A374ED-AF81-7678-0C67-08E05EFE2952}"/>
              </a:ext>
            </a:extLst>
          </p:cNvPr>
          <p:cNvSpPr>
            <a:spLocks/>
          </p:cNvSpPr>
          <p:nvPr/>
        </p:nvSpPr>
        <p:spPr bwMode="auto">
          <a:xfrm>
            <a:off x="7364186" y="3133790"/>
            <a:ext cx="488950" cy="117475"/>
          </a:xfrm>
          <a:custGeom>
            <a:avLst/>
            <a:gdLst>
              <a:gd name="T0" fmla="*/ 0 w 308"/>
              <a:gd name="T1" fmla="*/ 0 h 74"/>
              <a:gd name="T2" fmla="*/ 2147483646 w 308"/>
              <a:gd name="T3" fmla="*/ 0 h 74"/>
              <a:gd name="T4" fmla="*/ 2147483646 w 308"/>
              <a:gd name="T5" fmla="*/ 2147483646 h 74"/>
              <a:gd name="T6" fmla="*/ 0 w 308"/>
              <a:gd name="T7" fmla="*/ 2147483646 h 74"/>
              <a:gd name="T8" fmla="*/ 0 w 308"/>
              <a:gd name="T9" fmla="*/ 0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74">
                <a:moveTo>
                  <a:pt x="0" y="0"/>
                </a:moveTo>
                <a:lnTo>
                  <a:pt x="307" y="0"/>
                </a:lnTo>
                <a:lnTo>
                  <a:pt x="307" y="73"/>
                </a:lnTo>
                <a:lnTo>
                  <a:pt x="0" y="73"/>
                </a:lnTo>
                <a:lnTo>
                  <a:pt x="0" y="0"/>
                </a:lnTo>
              </a:path>
            </a:pathLst>
          </a:custGeom>
          <a:solidFill>
            <a:srgbClr val="1389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0770BB64-B42B-FEE5-0C5B-CBE88CD9A8BC}"/>
              </a:ext>
            </a:extLst>
          </p:cNvPr>
          <p:cNvSpPr>
            <a:spLocks/>
          </p:cNvSpPr>
          <p:nvPr/>
        </p:nvSpPr>
        <p:spPr bwMode="auto">
          <a:xfrm>
            <a:off x="7851549" y="3230628"/>
            <a:ext cx="490537" cy="20637"/>
          </a:xfrm>
          <a:custGeom>
            <a:avLst/>
            <a:gdLst>
              <a:gd name="T0" fmla="*/ 0 w 309"/>
              <a:gd name="T1" fmla="*/ 0 h 13"/>
              <a:gd name="T2" fmla="*/ 2147483646 w 309"/>
              <a:gd name="T3" fmla="*/ 0 h 13"/>
              <a:gd name="T4" fmla="*/ 2147483646 w 309"/>
              <a:gd name="T5" fmla="*/ 2147483646 h 13"/>
              <a:gd name="T6" fmla="*/ 0 w 309"/>
              <a:gd name="T7" fmla="*/ 2147483646 h 13"/>
              <a:gd name="T8" fmla="*/ 0 w 309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9" h="13">
                <a:moveTo>
                  <a:pt x="0" y="0"/>
                </a:moveTo>
                <a:lnTo>
                  <a:pt x="308" y="0"/>
                </a:lnTo>
                <a:lnTo>
                  <a:pt x="308" y="12"/>
                </a:lnTo>
                <a:lnTo>
                  <a:pt x="0" y="12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C7575DD-6509-A6EF-016B-FF663D308013}"/>
              </a:ext>
            </a:extLst>
          </p:cNvPr>
          <p:cNvSpPr>
            <a:spLocks/>
          </p:cNvSpPr>
          <p:nvPr/>
        </p:nvSpPr>
        <p:spPr bwMode="auto">
          <a:xfrm>
            <a:off x="8340499" y="3246503"/>
            <a:ext cx="485775" cy="4762"/>
          </a:xfrm>
          <a:custGeom>
            <a:avLst/>
            <a:gdLst>
              <a:gd name="T0" fmla="*/ 0 w 306"/>
              <a:gd name="T1" fmla="*/ 0 h 3"/>
              <a:gd name="T2" fmla="*/ 2147483646 w 306"/>
              <a:gd name="T3" fmla="*/ 0 h 3"/>
              <a:gd name="T4" fmla="*/ 2147483646 w 306"/>
              <a:gd name="T5" fmla="*/ 2147483646 h 3"/>
              <a:gd name="T6" fmla="*/ 0 w 306"/>
              <a:gd name="T7" fmla="*/ 2147483646 h 3"/>
              <a:gd name="T8" fmla="*/ 0 w 30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" h="3">
                <a:moveTo>
                  <a:pt x="0" y="0"/>
                </a:moveTo>
                <a:lnTo>
                  <a:pt x="305" y="0"/>
                </a:lnTo>
                <a:lnTo>
                  <a:pt x="305" y="2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9A9D7EC2-8943-7CE8-D710-A5309BFBC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7899" y="3249678"/>
            <a:ext cx="2565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8105A84F-953A-D4DD-F8F9-674B3AE589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4186" y="3109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8DAF54C-62F1-06B8-7D52-71A1821727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1549" y="3109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E720CB49-D4CC-02BB-1A0F-6107D1DE38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0499" y="3109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D5829487-5982-01E6-B300-FF2467CE1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4686" y="3109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332FF3E7-5412-7496-33E3-7B0C3B3AB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2049" y="3109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B93D7C27-8E10-82B2-7F85-8919C83F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899" y="341795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3101A445-01B6-DB36-6369-D4792E0C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086" y="341795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584DC635-B17B-A952-C2CD-9EB34386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036" y="341795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A2F9F78C-CF33-4335-AA53-5D5D3A8D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399" y="341795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459FFEC7-B755-429A-77DA-307B69181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586" y="341795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A789B7E2-E812-686D-78CE-56C12E8EE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336" y="3073465"/>
            <a:ext cx="33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F5C77A22-3E14-B206-C6F0-20FBB5271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7899" y="5234053"/>
            <a:ext cx="2565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6C4D1493-B91E-77F0-57A7-4F9BC492E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7899" y="4929253"/>
            <a:ext cx="2565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F0B92FDC-65E9-141D-5454-A988816CC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7899" y="4626040"/>
            <a:ext cx="2565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56B32006-0A3F-E1F8-0A81-A6311477B592}"/>
              </a:ext>
            </a:extLst>
          </p:cNvPr>
          <p:cNvSpPr>
            <a:spLocks/>
          </p:cNvSpPr>
          <p:nvPr/>
        </p:nvSpPr>
        <p:spPr bwMode="auto">
          <a:xfrm>
            <a:off x="6921274" y="5467415"/>
            <a:ext cx="266700" cy="69850"/>
          </a:xfrm>
          <a:custGeom>
            <a:avLst/>
            <a:gdLst>
              <a:gd name="T0" fmla="*/ 0 w 168"/>
              <a:gd name="T1" fmla="*/ 0 h 44"/>
              <a:gd name="T2" fmla="*/ 2147483646 w 168"/>
              <a:gd name="T3" fmla="*/ 0 h 44"/>
              <a:gd name="T4" fmla="*/ 2147483646 w 168"/>
              <a:gd name="T5" fmla="*/ 2147483646 h 44"/>
              <a:gd name="T6" fmla="*/ 0 w 168"/>
              <a:gd name="T7" fmla="*/ 2147483646 h 44"/>
              <a:gd name="T8" fmla="*/ 0 w 168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8" h="44">
                <a:moveTo>
                  <a:pt x="0" y="0"/>
                </a:moveTo>
                <a:lnTo>
                  <a:pt x="167" y="0"/>
                </a:lnTo>
                <a:lnTo>
                  <a:pt x="167" y="43"/>
                </a:lnTo>
                <a:lnTo>
                  <a:pt x="0" y="43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66367270-2B2F-6115-8C4F-13C876429D7F}"/>
              </a:ext>
            </a:extLst>
          </p:cNvPr>
          <p:cNvSpPr>
            <a:spLocks/>
          </p:cNvSpPr>
          <p:nvPr/>
        </p:nvSpPr>
        <p:spPr bwMode="auto">
          <a:xfrm>
            <a:off x="7186386" y="5400740"/>
            <a:ext cx="268288" cy="136525"/>
          </a:xfrm>
          <a:custGeom>
            <a:avLst/>
            <a:gdLst>
              <a:gd name="T0" fmla="*/ 0 w 169"/>
              <a:gd name="T1" fmla="*/ 0 h 86"/>
              <a:gd name="T2" fmla="*/ 2147483646 w 169"/>
              <a:gd name="T3" fmla="*/ 0 h 86"/>
              <a:gd name="T4" fmla="*/ 2147483646 w 169"/>
              <a:gd name="T5" fmla="*/ 2147483646 h 86"/>
              <a:gd name="T6" fmla="*/ 0 w 169"/>
              <a:gd name="T7" fmla="*/ 2147483646 h 86"/>
              <a:gd name="T8" fmla="*/ 0 w 169"/>
              <a:gd name="T9" fmla="*/ 0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" h="86">
                <a:moveTo>
                  <a:pt x="0" y="0"/>
                </a:moveTo>
                <a:lnTo>
                  <a:pt x="168" y="0"/>
                </a:lnTo>
                <a:lnTo>
                  <a:pt x="168" y="85"/>
                </a:lnTo>
                <a:lnTo>
                  <a:pt x="0" y="85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2D0E0C48-ED54-8A0E-E0EE-AE4AC4AE25D8}"/>
              </a:ext>
            </a:extLst>
          </p:cNvPr>
          <p:cNvSpPr>
            <a:spLocks/>
          </p:cNvSpPr>
          <p:nvPr/>
        </p:nvSpPr>
        <p:spPr bwMode="auto">
          <a:xfrm>
            <a:off x="7453086" y="5330890"/>
            <a:ext cx="266700" cy="206375"/>
          </a:xfrm>
          <a:custGeom>
            <a:avLst/>
            <a:gdLst>
              <a:gd name="T0" fmla="*/ 0 w 168"/>
              <a:gd name="T1" fmla="*/ 0 h 130"/>
              <a:gd name="T2" fmla="*/ 2147483646 w 168"/>
              <a:gd name="T3" fmla="*/ 0 h 130"/>
              <a:gd name="T4" fmla="*/ 2147483646 w 168"/>
              <a:gd name="T5" fmla="*/ 2147483646 h 130"/>
              <a:gd name="T6" fmla="*/ 0 w 168"/>
              <a:gd name="T7" fmla="*/ 2147483646 h 130"/>
              <a:gd name="T8" fmla="*/ 0 w 168"/>
              <a:gd name="T9" fmla="*/ 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8" h="130">
                <a:moveTo>
                  <a:pt x="0" y="0"/>
                </a:moveTo>
                <a:lnTo>
                  <a:pt x="167" y="0"/>
                </a:lnTo>
                <a:lnTo>
                  <a:pt x="167" y="129"/>
                </a:lnTo>
                <a:lnTo>
                  <a:pt x="0" y="129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751F2D47-CDB7-59B0-FF73-83143FBB568C}"/>
              </a:ext>
            </a:extLst>
          </p:cNvPr>
          <p:cNvSpPr>
            <a:spLocks/>
          </p:cNvSpPr>
          <p:nvPr/>
        </p:nvSpPr>
        <p:spPr bwMode="auto">
          <a:xfrm>
            <a:off x="7718199" y="5291203"/>
            <a:ext cx="269875" cy="246062"/>
          </a:xfrm>
          <a:custGeom>
            <a:avLst/>
            <a:gdLst>
              <a:gd name="T0" fmla="*/ 0 w 170"/>
              <a:gd name="T1" fmla="*/ 0 h 155"/>
              <a:gd name="T2" fmla="*/ 2147483646 w 170"/>
              <a:gd name="T3" fmla="*/ 0 h 155"/>
              <a:gd name="T4" fmla="*/ 2147483646 w 170"/>
              <a:gd name="T5" fmla="*/ 2147483646 h 155"/>
              <a:gd name="T6" fmla="*/ 0 w 170"/>
              <a:gd name="T7" fmla="*/ 2147483646 h 155"/>
              <a:gd name="T8" fmla="*/ 0 w 170"/>
              <a:gd name="T9" fmla="*/ 0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155">
                <a:moveTo>
                  <a:pt x="0" y="0"/>
                </a:moveTo>
                <a:lnTo>
                  <a:pt x="169" y="0"/>
                </a:lnTo>
                <a:lnTo>
                  <a:pt x="169" y="154"/>
                </a:lnTo>
                <a:lnTo>
                  <a:pt x="0" y="154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8ECAE351-CB32-65EB-73C0-B156455C7C18}"/>
              </a:ext>
            </a:extLst>
          </p:cNvPr>
          <p:cNvSpPr>
            <a:spLocks/>
          </p:cNvSpPr>
          <p:nvPr/>
        </p:nvSpPr>
        <p:spPr bwMode="auto">
          <a:xfrm>
            <a:off x="7986486" y="5291203"/>
            <a:ext cx="266700" cy="246062"/>
          </a:xfrm>
          <a:custGeom>
            <a:avLst/>
            <a:gdLst>
              <a:gd name="T0" fmla="*/ 0 w 168"/>
              <a:gd name="T1" fmla="*/ 0 h 155"/>
              <a:gd name="T2" fmla="*/ 2147483646 w 168"/>
              <a:gd name="T3" fmla="*/ 0 h 155"/>
              <a:gd name="T4" fmla="*/ 2147483646 w 168"/>
              <a:gd name="T5" fmla="*/ 2147483646 h 155"/>
              <a:gd name="T6" fmla="*/ 0 w 168"/>
              <a:gd name="T7" fmla="*/ 2147483646 h 155"/>
              <a:gd name="T8" fmla="*/ 0 w 168"/>
              <a:gd name="T9" fmla="*/ 0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8" h="155">
                <a:moveTo>
                  <a:pt x="0" y="0"/>
                </a:moveTo>
                <a:lnTo>
                  <a:pt x="167" y="0"/>
                </a:lnTo>
                <a:lnTo>
                  <a:pt x="167" y="154"/>
                </a:lnTo>
                <a:lnTo>
                  <a:pt x="0" y="154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D13712BF-3344-C65C-5321-40E1B96F89CF}"/>
              </a:ext>
            </a:extLst>
          </p:cNvPr>
          <p:cNvSpPr>
            <a:spLocks/>
          </p:cNvSpPr>
          <p:nvPr/>
        </p:nvSpPr>
        <p:spPr bwMode="auto">
          <a:xfrm>
            <a:off x="8251599" y="5327715"/>
            <a:ext cx="266700" cy="209550"/>
          </a:xfrm>
          <a:custGeom>
            <a:avLst/>
            <a:gdLst>
              <a:gd name="T0" fmla="*/ 0 w 168"/>
              <a:gd name="T1" fmla="*/ 0 h 132"/>
              <a:gd name="T2" fmla="*/ 2147483646 w 168"/>
              <a:gd name="T3" fmla="*/ 0 h 132"/>
              <a:gd name="T4" fmla="*/ 2147483646 w 168"/>
              <a:gd name="T5" fmla="*/ 2147483646 h 132"/>
              <a:gd name="T6" fmla="*/ 0 w 168"/>
              <a:gd name="T7" fmla="*/ 2147483646 h 132"/>
              <a:gd name="T8" fmla="*/ 0 w 168"/>
              <a:gd name="T9" fmla="*/ 0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8" h="132">
                <a:moveTo>
                  <a:pt x="0" y="0"/>
                </a:moveTo>
                <a:lnTo>
                  <a:pt x="167" y="0"/>
                </a:lnTo>
                <a:lnTo>
                  <a:pt x="167" y="131"/>
                </a:lnTo>
                <a:lnTo>
                  <a:pt x="0" y="131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6E5B05E5-1A85-9D0A-3D25-226B82F2FEBA}"/>
              </a:ext>
            </a:extLst>
          </p:cNvPr>
          <p:cNvSpPr>
            <a:spLocks/>
          </p:cNvSpPr>
          <p:nvPr/>
        </p:nvSpPr>
        <p:spPr bwMode="auto">
          <a:xfrm>
            <a:off x="8516711" y="5380103"/>
            <a:ext cx="266700" cy="157162"/>
          </a:xfrm>
          <a:custGeom>
            <a:avLst/>
            <a:gdLst>
              <a:gd name="T0" fmla="*/ 0 w 168"/>
              <a:gd name="T1" fmla="*/ 0 h 99"/>
              <a:gd name="T2" fmla="*/ 2147483646 w 168"/>
              <a:gd name="T3" fmla="*/ 0 h 99"/>
              <a:gd name="T4" fmla="*/ 2147483646 w 168"/>
              <a:gd name="T5" fmla="*/ 2147483646 h 99"/>
              <a:gd name="T6" fmla="*/ 0 w 168"/>
              <a:gd name="T7" fmla="*/ 2147483646 h 99"/>
              <a:gd name="T8" fmla="*/ 0 w 168"/>
              <a:gd name="T9" fmla="*/ 0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8" h="99">
                <a:moveTo>
                  <a:pt x="0" y="0"/>
                </a:moveTo>
                <a:lnTo>
                  <a:pt x="167" y="0"/>
                </a:lnTo>
                <a:lnTo>
                  <a:pt x="167" y="98"/>
                </a:lnTo>
                <a:lnTo>
                  <a:pt x="0" y="98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C893C650-46BA-8655-63EB-111FB259F1E3}"/>
              </a:ext>
            </a:extLst>
          </p:cNvPr>
          <p:cNvSpPr>
            <a:spLocks/>
          </p:cNvSpPr>
          <p:nvPr/>
        </p:nvSpPr>
        <p:spPr bwMode="auto">
          <a:xfrm>
            <a:off x="8781824" y="5430903"/>
            <a:ext cx="266700" cy="106362"/>
          </a:xfrm>
          <a:custGeom>
            <a:avLst/>
            <a:gdLst>
              <a:gd name="T0" fmla="*/ 0 w 168"/>
              <a:gd name="T1" fmla="*/ 0 h 67"/>
              <a:gd name="T2" fmla="*/ 2147483646 w 168"/>
              <a:gd name="T3" fmla="*/ 0 h 67"/>
              <a:gd name="T4" fmla="*/ 2147483646 w 168"/>
              <a:gd name="T5" fmla="*/ 2147483646 h 67"/>
              <a:gd name="T6" fmla="*/ 0 w 168"/>
              <a:gd name="T7" fmla="*/ 2147483646 h 67"/>
              <a:gd name="T8" fmla="*/ 0 w 168"/>
              <a:gd name="T9" fmla="*/ 0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8" h="67">
                <a:moveTo>
                  <a:pt x="0" y="0"/>
                </a:moveTo>
                <a:lnTo>
                  <a:pt x="167" y="0"/>
                </a:lnTo>
                <a:lnTo>
                  <a:pt x="167" y="66"/>
                </a:lnTo>
                <a:lnTo>
                  <a:pt x="0" y="66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7" name="Freeform 37">
            <a:extLst>
              <a:ext uri="{FF2B5EF4-FFF2-40B4-BE49-F238E27FC236}">
                <a16:creationId xmlns:a16="http://schemas.microsoft.com/office/drawing/2014/main" id="{E74D1F2D-E12E-3883-2D00-52570E21DCBD}"/>
              </a:ext>
            </a:extLst>
          </p:cNvPr>
          <p:cNvSpPr>
            <a:spLocks/>
          </p:cNvSpPr>
          <p:nvPr/>
        </p:nvSpPr>
        <p:spPr bwMode="auto">
          <a:xfrm>
            <a:off x="9046936" y="5470590"/>
            <a:ext cx="266700" cy="66675"/>
          </a:xfrm>
          <a:custGeom>
            <a:avLst/>
            <a:gdLst>
              <a:gd name="T0" fmla="*/ 0 w 168"/>
              <a:gd name="T1" fmla="*/ 0 h 42"/>
              <a:gd name="T2" fmla="*/ 2147483646 w 168"/>
              <a:gd name="T3" fmla="*/ 0 h 42"/>
              <a:gd name="T4" fmla="*/ 2147483646 w 168"/>
              <a:gd name="T5" fmla="*/ 2147483646 h 42"/>
              <a:gd name="T6" fmla="*/ 0 w 168"/>
              <a:gd name="T7" fmla="*/ 2147483646 h 42"/>
              <a:gd name="T8" fmla="*/ 0 w 168"/>
              <a:gd name="T9" fmla="*/ 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8" h="42">
                <a:moveTo>
                  <a:pt x="0" y="0"/>
                </a:moveTo>
                <a:lnTo>
                  <a:pt x="167" y="0"/>
                </a:lnTo>
                <a:lnTo>
                  <a:pt x="167" y="41"/>
                </a:lnTo>
                <a:lnTo>
                  <a:pt x="0" y="41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D6E85632-7270-F836-699A-4F162C36D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7899" y="5535678"/>
            <a:ext cx="2565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22906D20-8298-111A-26F5-1231A88513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6386" y="5395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D66D2EE8-A19E-7C66-939F-3018A62C7A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3086" y="5395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EDBDBAF0-9CA1-C76A-C322-0A2002A18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8199" y="5395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565D3847-CDC1-7323-B073-A2F6ADC41A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86486" y="5395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3" name="Line 43">
            <a:extLst>
              <a:ext uri="{FF2B5EF4-FFF2-40B4-BE49-F238E27FC236}">
                <a16:creationId xmlns:a16="http://schemas.microsoft.com/office/drawing/2014/main" id="{B330B5C0-C5E9-1898-CEE4-EAF45F1E74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1599" y="5395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4" name="Line 44">
            <a:extLst>
              <a:ext uri="{FF2B5EF4-FFF2-40B4-BE49-F238E27FC236}">
                <a16:creationId xmlns:a16="http://schemas.microsoft.com/office/drawing/2014/main" id="{FDCEE286-DDD8-550A-5A5D-45E278F74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16711" y="5395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71EEEC07-EBF6-649A-3034-5027AA9831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81824" y="5395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DB0F9BFF-0D7E-A5F6-EF8D-C68A56D2B3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46936" y="5395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6D2D518C-3585-E994-E536-B193CD6661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2049" y="5395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E03B0F59-4F1D-9642-E4F3-BB8A1FA5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224" y="570395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CA6CFBFD-D31B-A85B-06B0-F44FFCC5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449" y="570395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0BA33D8B-F4A5-DEFB-95D2-03A2EE2DB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674" y="570395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ACF083B4-ADF2-1699-CD06-E262A10D2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899" y="570395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B9FD7741-3F0B-7C41-BB7E-3F2E28426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624" y="5703953"/>
            <a:ext cx="434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id="{F1E17870-BCCE-7450-4433-9A3F6C7D2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336" y="5359465"/>
            <a:ext cx="33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id="{F0392040-A722-861B-32D2-DA532B555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086" y="1633603"/>
            <a:ext cx="304165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s-CL" sz="2800" b="1" dirty="0">
                <a:latin typeface="Arial" panose="020B0604020202020204" pitchFamily="34" charset="0"/>
              </a:rPr>
              <a:t>Media</a:t>
            </a: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E7C69519-4F76-FC19-2194-5D314AE8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086" y="3157603"/>
            <a:ext cx="434340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CL" sz="2800" b="1" dirty="0">
                <a:latin typeface="Arial" panose="020B0604020202020204" pitchFamily="34" charset="0"/>
              </a:rPr>
              <a:t>Desviación estándar</a:t>
            </a:r>
          </a:p>
        </p:txBody>
      </p:sp>
      <p:sp>
        <p:nvSpPr>
          <p:cNvPr id="56" name="Line 56">
            <a:extLst>
              <a:ext uri="{FF2B5EF4-FFF2-40B4-BE49-F238E27FC236}">
                <a16:creationId xmlns:a16="http://schemas.microsoft.com/office/drawing/2014/main" id="{FA92F70F-11D1-86A2-3955-4149AAB1F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9424" y="3995803"/>
            <a:ext cx="207962" cy="0"/>
          </a:xfrm>
          <a:prstGeom prst="line">
            <a:avLst/>
          </a:prstGeom>
          <a:noFill/>
          <a:ln w="254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A4C05A39-5DF6-73E0-A6A9-0C51FA62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86" y="2167003"/>
            <a:ext cx="381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Symbol" panose="05050102010706020507" pitchFamily="18" charset="2"/>
              </a:rPr>
              <a:t></a:t>
            </a: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id="{47AB11E0-9FD8-F78F-43A2-C481839AF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286" y="2167003"/>
            <a:ext cx="4048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Symbol" panose="05050102010706020507" pitchFamily="18" charset="2"/>
              </a:rPr>
              <a:t>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1CEE119D-145A-4322-7079-413B4260C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886" y="3919603"/>
            <a:ext cx="4254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Symbol" panose="05050102010706020507" pitchFamily="18" charset="2"/>
              </a:rPr>
              <a:t></a:t>
            </a: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98B3DE51-E085-5F37-F5F8-07526E17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886" y="3919603"/>
            <a:ext cx="4048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Symbol" panose="05050102010706020507" pitchFamily="18" charset="2"/>
              </a:rPr>
              <a:t></a:t>
            </a: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19C7353D-9DAF-0954-D333-02337155D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686" y="2167003"/>
            <a:ext cx="45243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i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414D0E2B-8E06-00AD-D164-9182AE235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886" y="2167003"/>
            <a:ext cx="45243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i="1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2CC28F7B-142C-3754-9611-BE5E932D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886" y="2167003"/>
            <a:ext cx="4048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b="1">
                <a:latin typeface="Symbol" panose="05050102010706020507" pitchFamily="18" charset="2"/>
              </a:rPr>
              <a:t></a:t>
            </a: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id="{FF0A7E24-A10A-8E6A-CEEA-069684E05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286" y="2167003"/>
            <a:ext cx="4048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Symbol" panose="05050102010706020507" pitchFamily="18" charset="2"/>
              </a:rPr>
              <a:t></a:t>
            </a: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EFAAF7BC-7C6C-F344-010B-DA2BB9854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086" y="3919603"/>
            <a:ext cx="4048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b="1">
                <a:latin typeface="Symbol" panose="05050102010706020507" pitchFamily="18" charset="2"/>
              </a:rPr>
              <a:t></a:t>
            </a:r>
            <a:endParaRPr lang="en-US" altLang="es-CL">
              <a:latin typeface="Symbol" panose="05050102010706020507" pitchFamily="18" charset="2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id="{90E1C58F-6A77-67FE-C8EC-7AE8D2394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486" y="2167003"/>
            <a:ext cx="3159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Arial" panose="020B0604020202020204" pitchFamily="34" charset="0"/>
              </a:rPr>
              <a:t>(</a:t>
            </a: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id="{8C03A14C-8264-DD9E-B830-FE8E7981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686" y="2167003"/>
            <a:ext cx="3159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68" name="Freeform 68">
            <a:extLst>
              <a:ext uri="{FF2B5EF4-FFF2-40B4-BE49-F238E27FC236}">
                <a16:creationId xmlns:a16="http://schemas.microsoft.com/office/drawing/2014/main" id="{4E207748-489A-FF0A-5566-AF89F7FA2571}"/>
              </a:ext>
            </a:extLst>
          </p:cNvPr>
          <p:cNvSpPr>
            <a:spLocks/>
          </p:cNvSpPr>
          <p:nvPr/>
        </p:nvSpPr>
        <p:spPr bwMode="auto">
          <a:xfrm>
            <a:off x="6391049" y="2340040"/>
            <a:ext cx="488950" cy="911225"/>
          </a:xfrm>
          <a:custGeom>
            <a:avLst/>
            <a:gdLst>
              <a:gd name="T0" fmla="*/ 0 w 308"/>
              <a:gd name="T1" fmla="*/ 0 h 574"/>
              <a:gd name="T2" fmla="*/ 2147483646 w 308"/>
              <a:gd name="T3" fmla="*/ 0 h 574"/>
              <a:gd name="T4" fmla="*/ 2147483646 w 308"/>
              <a:gd name="T5" fmla="*/ 2147483646 h 574"/>
              <a:gd name="T6" fmla="*/ 0 w 308"/>
              <a:gd name="T7" fmla="*/ 2147483646 h 574"/>
              <a:gd name="T8" fmla="*/ 0 w 308"/>
              <a:gd name="T9" fmla="*/ 0 h 5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574">
                <a:moveTo>
                  <a:pt x="0" y="0"/>
                </a:moveTo>
                <a:lnTo>
                  <a:pt x="307" y="0"/>
                </a:lnTo>
                <a:lnTo>
                  <a:pt x="307" y="573"/>
                </a:lnTo>
                <a:lnTo>
                  <a:pt x="0" y="573"/>
                </a:lnTo>
                <a:lnTo>
                  <a:pt x="0" y="0"/>
                </a:lnTo>
              </a:path>
            </a:pathLst>
          </a:custGeom>
          <a:solidFill>
            <a:srgbClr val="1389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69" name="Line 69">
            <a:extLst>
              <a:ext uri="{FF2B5EF4-FFF2-40B4-BE49-F238E27FC236}">
                <a16:creationId xmlns:a16="http://schemas.microsoft.com/office/drawing/2014/main" id="{A16E54D1-745B-0318-8B77-06DA754E3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1049" y="2536890"/>
            <a:ext cx="0" cy="5540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0" name="Line 70">
            <a:extLst>
              <a:ext uri="{FF2B5EF4-FFF2-40B4-BE49-F238E27FC236}">
                <a16:creationId xmlns:a16="http://schemas.microsoft.com/office/drawing/2014/main" id="{734A4498-3685-5256-1BE0-9CFF41EC0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711" y="3249678"/>
            <a:ext cx="15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1" name="Line 71">
            <a:extLst>
              <a:ext uri="{FF2B5EF4-FFF2-40B4-BE49-F238E27FC236}">
                <a16:creationId xmlns:a16="http://schemas.microsoft.com/office/drawing/2014/main" id="{2E87A712-ACB3-8710-C760-4A76F28DF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711" y="2948053"/>
            <a:ext cx="15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2" name="Line 72">
            <a:extLst>
              <a:ext uri="{FF2B5EF4-FFF2-40B4-BE49-F238E27FC236}">
                <a16:creationId xmlns:a16="http://schemas.microsoft.com/office/drawing/2014/main" id="{648D85F2-B1F6-1359-1A69-838761320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711" y="2643253"/>
            <a:ext cx="15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3" name="Line 73">
            <a:extLst>
              <a:ext uri="{FF2B5EF4-FFF2-40B4-BE49-F238E27FC236}">
                <a16:creationId xmlns:a16="http://schemas.microsoft.com/office/drawing/2014/main" id="{880707CA-8F3A-26EB-4C82-E36A65A3A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711" y="2340040"/>
            <a:ext cx="15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4" name="Line 74">
            <a:extLst>
              <a:ext uri="{FF2B5EF4-FFF2-40B4-BE49-F238E27FC236}">
                <a16:creationId xmlns:a16="http://schemas.microsoft.com/office/drawing/2014/main" id="{51FC5B0A-1526-537B-C1C7-2C9320DCE0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1049" y="3109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5" name="Line 75">
            <a:extLst>
              <a:ext uri="{FF2B5EF4-FFF2-40B4-BE49-F238E27FC236}">
                <a16:creationId xmlns:a16="http://schemas.microsoft.com/office/drawing/2014/main" id="{FC053C5C-D8AC-9ED7-D5D3-B6B9B5250A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8411" y="3109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6" name="Rectangle 76">
            <a:extLst>
              <a:ext uri="{FF2B5EF4-FFF2-40B4-BE49-F238E27FC236}">
                <a16:creationId xmlns:a16="http://schemas.microsoft.com/office/drawing/2014/main" id="{6BC96807-5321-F4A0-2E4E-66A8890C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086" y="3073465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 0</a:t>
            </a:r>
          </a:p>
        </p:txBody>
      </p:sp>
      <p:sp>
        <p:nvSpPr>
          <p:cNvPr id="77" name="Rectangle 77">
            <a:extLst>
              <a:ext uri="{FF2B5EF4-FFF2-40B4-BE49-F238E27FC236}">
                <a16:creationId xmlns:a16="http://schemas.microsoft.com/office/drawing/2014/main" id="{7989CB24-B0D3-4033-4E5F-22B77DA3A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086" y="277184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.2</a:t>
            </a:r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4447507C-4863-1B0E-ECA4-55F3581BE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086" y="246704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.4</a:t>
            </a:r>
          </a:p>
        </p:txBody>
      </p:sp>
      <p:sp>
        <p:nvSpPr>
          <p:cNvPr id="79" name="Rectangle 79">
            <a:extLst>
              <a:ext uri="{FF2B5EF4-FFF2-40B4-BE49-F238E27FC236}">
                <a16:creationId xmlns:a16="http://schemas.microsoft.com/office/drawing/2014/main" id="{63190610-38D2-580F-ED7D-74BADA1B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086" y="2165415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solidFill>
                  <a:srgbClr val="A0C7FC"/>
                </a:solidFill>
                <a:latin typeface="Arial" panose="020B0604020202020204" pitchFamily="34" charset="0"/>
              </a:rPr>
              <a:t>.6</a:t>
            </a:r>
          </a:p>
        </p:txBody>
      </p:sp>
      <p:sp>
        <p:nvSpPr>
          <p:cNvPr id="80" name="Rectangle 80">
            <a:extLst>
              <a:ext uri="{FF2B5EF4-FFF2-40B4-BE49-F238E27FC236}">
                <a16:creationId xmlns:a16="http://schemas.microsoft.com/office/drawing/2014/main" id="{0D60C074-7432-D519-8062-5368698A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949" y="341795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1" name="Rectangle 81">
            <a:extLst>
              <a:ext uri="{FF2B5EF4-FFF2-40B4-BE49-F238E27FC236}">
                <a16:creationId xmlns:a16="http://schemas.microsoft.com/office/drawing/2014/main" id="{B623FF78-98BF-D7C5-BA52-CC3F1893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461" y="1949515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P(X)</a:t>
            </a:r>
          </a:p>
        </p:txBody>
      </p:sp>
      <p:sp>
        <p:nvSpPr>
          <p:cNvPr id="82" name="Freeform 82">
            <a:extLst>
              <a:ext uri="{FF2B5EF4-FFF2-40B4-BE49-F238E27FC236}">
                <a16:creationId xmlns:a16="http://schemas.microsoft.com/office/drawing/2014/main" id="{37E0E335-3360-623D-DCE7-E0D755AC3811}"/>
              </a:ext>
            </a:extLst>
          </p:cNvPr>
          <p:cNvSpPr>
            <a:spLocks/>
          </p:cNvSpPr>
          <p:nvPr/>
        </p:nvSpPr>
        <p:spPr bwMode="auto">
          <a:xfrm>
            <a:off x="6391049" y="5532503"/>
            <a:ext cx="266700" cy="4762"/>
          </a:xfrm>
          <a:custGeom>
            <a:avLst/>
            <a:gdLst>
              <a:gd name="T0" fmla="*/ 0 w 168"/>
              <a:gd name="T1" fmla="*/ 0 h 3"/>
              <a:gd name="T2" fmla="*/ 2147483646 w 168"/>
              <a:gd name="T3" fmla="*/ 0 h 3"/>
              <a:gd name="T4" fmla="*/ 2147483646 w 168"/>
              <a:gd name="T5" fmla="*/ 2147483646 h 3"/>
              <a:gd name="T6" fmla="*/ 0 w 168"/>
              <a:gd name="T7" fmla="*/ 2147483646 h 3"/>
              <a:gd name="T8" fmla="*/ 0 w 168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8" h="3">
                <a:moveTo>
                  <a:pt x="0" y="0"/>
                </a:moveTo>
                <a:lnTo>
                  <a:pt x="167" y="0"/>
                </a:lnTo>
                <a:lnTo>
                  <a:pt x="167" y="2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83" name="Freeform 83">
            <a:extLst>
              <a:ext uri="{FF2B5EF4-FFF2-40B4-BE49-F238E27FC236}">
                <a16:creationId xmlns:a16="http://schemas.microsoft.com/office/drawing/2014/main" id="{F0F7E57A-550B-3AD7-FA24-E85FB98B9E33}"/>
              </a:ext>
            </a:extLst>
          </p:cNvPr>
          <p:cNvSpPr>
            <a:spLocks/>
          </p:cNvSpPr>
          <p:nvPr/>
        </p:nvSpPr>
        <p:spPr bwMode="auto">
          <a:xfrm>
            <a:off x="6656161" y="5513453"/>
            <a:ext cx="266700" cy="23812"/>
          </a:xfrm>
          <a:custGeom>
            <a:avLst/>
            <a:gdLst>
              <a:gd name="T0" fmla="*/ 0 w 168"/>
              <a:gd name="T1" fmla="*/ 0 h 15"/>
              <a:gd name="T2" fmla="*/ 2147483646 w 168"/>
              <a:gd name="T3" fmla="*/ 0 h 15"/>
              <a:gd name="T4" fmla="*/ 2147483646 w 168"/>
              <a:gd name="T5" fmla="*/ 2147483646 h 15"/>
              <a:gd name="T6" fmla="*/ 0 w 168"/>
              <a:gd name="T7" fmla="*/ 2147483646 h 15"/>
              <a:gd name="T8" fmla="*/ 0 w 168"/>
              <a:gd name="T9" fmla="*/ 0 h 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8" h="15">
                <a:moveTo>
                  <a:pt x="0" y="0"/>
                </a:moveTo>
                <a:lnTo>
                  <a:pt x="167" y="0"/>
                </a:lnTo>
                <a:lnTo>
                  <a:pt x="167" y="14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solidFill>
            <a:srgbClr val="DC008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84" name="Line 84">
            <a:extLst>
              <a:ext uri="{FF2B5EF4-FFF2-40B4-BE49-F238E27FC236}">
                <a16:creationId xmlns:a16="http://schemas.microsoft.com/office/drawing/2014/main" id="{75DD505E-B0BA-0FA0-38C6-97E9DF352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1049" y="4822890"/>
            <a:ext cx="0" cy="5540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85" name="Line 85">
            <a:extLst>
              <a:ext uri="{FF2B5EF4-FFF2-40B4-BE49-F238E27FC236}">
                <a16:creationId xmlns:a16="http://schemas.microsoft.com/office/drawing/2014/main" id="{AD1FB7F2-1A14-3875-2D4A-E35B9C7D2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711" y="5535678"/>
            <a:ext cx="15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86" name="Line 86">
            <a:extLst>
              <a:ext uri="{FF2B5EF4-FFF2-40B4-BE49-F238E27FC236}">
                <a16:creationId xmlns:a16="http://schemas.microsoft.com/office/drawing/2014/main" id="{6D24CCE0-18BB-1003-6394-E8D94D860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711" y="5234053"/>
            <a:ext cx="15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87" name="Line 87">
            <a:extLst>
              <a:ext uri="{FF2B5EF4-FFF2-40B4-BE49-F238E27FC236}">
                <a16:creationId xmlns:a16="http://schemas.microsoft.com/office/drawing/2014/main" id="{CA114CB7-E5D0-1C3B-B83B-AC7D63687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711" y="4929253"/>
            <a:ext cx="15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88" name="Line 88">
            <a:extLst>
              <a:ext uri="{FF2B5EF4-FFF2-40B4-BE49-F238E27FC236}">
                <a16:creationId xmlns:a16="http://schemas.microsoft.com/office/drawing/2014/main" id="{9E858681-18CF-D87D-BA9C-2FD5476CA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711" y="4626040"/>
            <a:ext cx="15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89" name="Line 89">
            <a:extLst>
              <a:ext uri="{FF2B5EF4-FFF2-40B4-BE49-F238E27FC236}">
                <a16:creationId xmlns:a16="http://schemas.microsoft.com/office/drawing/2014/main" id="{D4ABCB9A-6E11-193A-7FFC-371438CBDA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1049" y="5395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0" name="Line 90">
            <a:extLst>
              <a:ext uri="{FF2B5EF4-FFF2-40B4-BE49-F238E27FC236}">
                <a16:creationId xmlns:a16="http://schemas.microsoft.com/office/drawing/2014/main" id="{650D536F-9ACA-FE22-6DD7-EE4BD0F6B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6161" y="5395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1" name="Line 91">
            <a:extLst>
              <a:ext uri="{FF2B5EF4-FFF2-40B4-BE49-F238E27FC236}">
                <a16:creationId xmlns:a16="http://schemas.microsoft.com/office/drawing/2014/main" id="{CA48B650-830D-2C24-0B3A-27B0FD1B5C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1274" y="5395978"/>
            <a:ext cx="0" cy="3524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2" name="Rectangle 92">
            <a:extLst>
              <a:ext uri="{FF2B5EF4-FFF2-40B4-BE49-F238E27FC236}">
                <a16:creationId xmlns:a16="http://schemas.microsoft.com/office/drawing/2014/main" id="{947A51EC-3030-7DD0-BDCC-D45B700B4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086" y="5359465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 0</a:t>
            </a:r>
          </a:p>
        </p:txBody>
      </p:sp>
      <p:sp>
        <p:nvSpPr>
          <p:cNvPr id="93" name="Rectangle 93">
            <a:extLst>
              <a:ext uri="{FF2B5EF4-FFF2-40B4-BE49-F238E27FC236}">
                <a16:creationId xmlns:a16="http://schemas.microsoft.com/office/drawing/2014/main" id="{52183986-A194-2AA8-24EC-B65652E6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086" y="505784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.2</a:t>
            </a:r>
          </a:p>
        </p:txBody>
      </p:sp>
      <p:sp>
        <p:nvSpPr>
          <p:cNvPr id="94" name="Rectangle 94">
            <a:extLst>
              <a:ext uri="{FF2B5EF4-FFF2-40B4-BE49-F238E27FC236}">
                <a16:creationId xmlns:a16="http://schemas.microsoft.com/office/drawing/2014/main" id="{7EF74249-A107-E590-D98A-803284B9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086" y="4753040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.4</a:t>
            </a:r>
          </a:p>
        </p:txBody>
      </p:sp>
      <p:sp>
        <p:nvSpPr>
          <p:cNvPr id="95" name="Rectangle 95">
            <a:extLst>
              <a:ext uri="{FF2B5EF4-FFF2-40B4-BE49-F238E27FC236}">
                <a16:creationId xmlns:a16="http://schemas.microsoft.com/office/drawing/2014/main" id="{CEEE40F4-D364-F6E7-F7A1-B714731C0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086" y="4451415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.6</a:t>
            </a:r>
          </a:p>
        </p:txBody>
      </p:sp>
      <p:sp>
        <p:nvSpPr>
          <p:cNvPr id="96" name="Rectangle 96">
            <a:extLst>
              <a:ext uri="{FF2B5EF4-FFF2-40B4-BE49-F238E27FC236}">
                <a16:creationId xmlns:a16="http://schemas.microsoft.com/office/drawing/2014/main" id="{DA4A2FCC-81E3-3C79-2921-F2213A222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411" y="5703953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7" name="Rectangle 97">
            <a:extLst>
              <a:ext uri="{FF2B5EF4-FFF2-40B4-BE49-F238E27FC236}">
                <a16:creationId xmlns:a16="http://schemas.microsoft.com/office/drawing/2014/main" id="{7315150F-8770-645A-6913-72ADD9407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174" y="4222815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Arial" panose="020B0604020202020204" pitchFamily="34" charset="0"/>
              </a:rPr>
              <a:t>P(X)</a:t>
            </a:r>
          </a:p>
        </p:txBody>
      </p:sp>
      <p:sp>
        <p:nvSpPr>
          <p:cNvPr id="98" name="Line 98">
            <a:extLst>
              <a:ext uri="{FF2B5EF4-FFF2-40B4-BE49-F238E27FC236}">
                <a16:creationId xmlns:a16="http://schemas.microsoft.com/office/drawing/2014/main" id="{5474F71E-769C-24D3-9F1F-12F1ABE344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574" y="4010090"/>
            <a:ext cx="176212" cy="3540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9" name="Line 99">
            <a:extLst>
              <a:ext uri="{FF2B5EF4-FFF2-40B4-BE49-F238E27FC236}">
                <a16:creationId xmlns:a16="http://schemas.microsoft.com/office/drawing/2014/main" id="{C6D63CE8-F215-1FB2-640B-E33F183FAD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374" y="4213290"/>
            <a:ext cx="100012" cy="176213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00" name="Text Box 100">
            <a:extLst>
              <a:ext uri="{FF2B5EF4-FFF2-40B4-BE49-F238E27FC236}">
                <a16:creationId xmlns:a16="http://schemas.microsoft.com/office/drawing/2014/main" id="{0ECC22BE-F771-5744-85A4-1F34ECA45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47" y="4783371"/>
            <a:ext cx="535123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000" dirty="0">
                <a:latin typeface="Arial" panose="020B0604020202020204" pitchFamily="34" charset="0"/>
              </a:rPr>
              <a:t>Nota: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L" sz="2000" dirty="0">
                <a:latin typeface="Arial" panose="020B0604020202020204" pitchFamily="34" charset="0"/>
              </a:rPr>
              <a:t>el máximo de la distribución se encuentra en x </a:t>
            </a:r>
            <a:r>
              <a:rPr lang="es-ES" altLang="es-CL" sz="2000" dirty="0">
                <a:latin typeface="Arial" panose="020B0604020202020204" pitchFamily="34" charset="0"/>
                <a:sym typeface="Symbol" panose="05050102010706020507" pitchFamily="18" charset="2"/>
              </a:rPr>
              <a:t></a:t>
            </a:r>
            <a:r>
              <a:rPr lang="es-ES" altLang="es-CL" sz="2000" dirty="0">
                <a:latin typeface="Arial" panose="020B0604020202020204" pitchFamily="34" charset="0"/>
              </a:rPr>
              <a:t> </a:t>
            </a:r>
            <a:r>
              <a:rPr lang="en-US" altLang="es-CL" sz="2000" dirty="0">
                <a:latin typeface="Symbol" panose="05050102010706020507" pitchFamily="18" charset="2"/>
              </a:rPr>
              <a:t></a:t>
            </a:r>
            <a:r>
              <a:rPr lang="es-ES" altLang="es-CL" sz="14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737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>
            <a:extLst>
              <a:ext uri="{FF2B5EF4-FFF2-40B4-BE49-F238E27FC236}">
                <a16:creationId xmlns:a16="http://schemas.microsoft.com/office/drawing/2014/main" id="{00F4A0C1-DA94-4F7B-F419-90FF93F65B8A}"/>
              </a:ext>
            </a:extLst>
          </p:cNvPr>
          <p:cNvSpPr txBox="1">
            <a:spLocks/>
          </p:cNvSpPr>
          <p:nvPr/>
        </p:nvSpPr>
        <p:spPr>
          <a:xfrm>
            <a:off x="5888924" y="6316392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639A68-82E7-413F-8E2F-5791713F1495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s-ES" altLang="es-CL" sz="1200" dirty="0">
              <a:latin typeface="Comic Sans MS" panose="030F0702030302020204" pitchFamily="66" charset="0"/>
            </a:endParaRP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CE047E83-2B9D-523A-26F4-8CAFAF3D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068" y="450938"/>
            <a:ext cx="9060766" cy="73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R" altLang="es-CL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 en organizaciones de servicios básicos</a:t>
            </a: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8496DC32-56A2-6711-C773-FDE33C2EC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530" y="1488281"/>
            <a:ext cx="10255757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A94F60"/>
              </a:buClr>
              <a:buFont typeface="+mj-lt"/>
              <a:buAutoNum type="romanLcPeriod"/>
              <a:defRPr/>
            </a:pPr>
            <a:r>
              <a:rPr lang="es-PR" sz="2400" kern="0" dirty="0">
                <a:latin typeface="Arial" panose="020B0604020202020204" pitchFamily="34" charset="0"/>
                <a:cs typeface="Arial" panose="020B0604020202020204" pitchFamily="34" charset="0"/>
              </a:rPr>
              <a:t>La llegada de un paciente para ser atendido en un servicio de urgencia de salud, entre las 20 a </a:t>
            </a:r>
            <a:r>
              <a:rPr lang="es-PR" sz="2400" kern="0">
                <a:latin typeface="Arial" panose="020B0604020202020204" pitchFamily="34" charset="0"/>
                <a:cs typeface="Arial" panose="020B0604020202020204" pitchFamily="34" charset="0"/>
              </a:rPr>
              <a:t>24 horas.</a:t>
            </a:r>
            <a:endParaRPr lang="es-PR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A94F60"/>
              </a:buClr>
              <a:buFont typeface="+mj-lt"/>
              <a:buAutoNum type="romanLcPeriod"/>
              <a:defRPr/>
            </a:pPr>
            <a:endParaRPr lang="es-PR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A94F60"/>
              </a:buClr>
              <a:buFont typeface="+mj-lt"/>
              <a:buAutoNum type="romanLcPeriod"/>
              <a:defRPr/>
            </a:pPr>
            <a:r>
              <a:rPr lang="es-PR" sz="2400" kern="0" dirty="0">
                <a:latin typeface="Arial" panose="020B0604020202020204" pitchFamily="34" charset="0"/>
                <a:cs typeface="Arial" panose="020B0604020202020204" pitchFamily="34" charset="0"/>
              </a:rPr>
              <a:t>Las llamadas telefónicas de SOS que se reciben en la central seguridad ciudadana, en un día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A94F60"/>
              </a:buClr>
              <a:buFont typeface="+mj-lt"/>
              <a:buAutoNum type="romanLcPeriod"/>
              <a:defRPr/>
            </a:pPr>
            <a:endParaRPr lang="es-PR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A94F60"/>
              </a:buClr>
              <a:buFont typeface="+mj-lt"/>
              <a:buAutoNum type="romanLcPeriod"/>
              <a:defRPr/>
            </a:pPr>
            <a:r>
              <a:rPr lang="es-PR" sz="2400" kern="0" dirty="0">
                <a:latin typeface="Arial" panose="020B0604020202020204" pitchFamily="34" charset="0"/>
                <a:cs typeface="Arial" panose="020B0604020202020204" pitchFamily="34" charset="0"/>
              </a:rPr>
              <a:t>Los defectos (errores) en la producción industrial asociada a la manufactura, por cada día de producción. </a:t>
            </a:r>
          </a:p>
          <a:p>
            <a:pPr marL="514350" indent="-51435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A94F60"/>
              </a:buClr>
              <a:buFont typeface="+mj-lt"/>
              <a:buAutoNum type="romanLcPeriod"/>
              <a:defRPr/>
            </a:pPr>
            <a:endParaRPr lang="es-PR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A94F60"/>
              </a:buClr>
              <a:buFont typeface="+mj-lt"/>
              <a:buAutoNum type="romanLcPeriod"/>
              <a:defRPr/>
            </a:pPr>
            <a:r>
              <a:rPr lang="es-PR" sz="2400" kern="0" dirty="0">
                <a:latin typeface="Arial" panose="020B0604020202020204" pitchFamily="34" charset="0"/>
                <a:cs typeface="Arial" panose="020B0604020202020204" pitchFamily="34" charset="0"/>
              </a:rPr>
              <a:t>Los envases llenados fuera de los límites por cada 100 (o más) galones de productos terminados. </a:t>
            </a:r>
          </a:p>
        </p:txBody>
      </p:sp>
    </p:spTree>
    <p:extLst>
      <p:ext uri="{BB962C8B-B14F-4D97-AF65-F5344CB8AC3E}">
        <p14:creationId xmlns:p14="http://schemas.microsoft.com/office/powerpoint/2010/main" val="3909569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21D6A06-A0F1-A559-ED69-6BA3894CB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75271"/>
            <a:ext cx="90602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CL" sz="2400" b="1" i="1" dirty="0">
                <a:solidFill>
                  <a:schemeClr val="tx2"/>
                </a:solidFill>
                <a:latin typeface="Arial" panose="020B0604020202020204" pitchFamily="34" charset="0"/>
              </a:rPr>
              <a:t>Aproximación Poisson en términos de los parámetros de la distribución binomial</a:t>
            </a:r>
            <a:endParaRPr kumimoji="1" lang="es-ES" altLang="es-CL" sz="2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7FC614-3C79-1059-070F-54DC66CFE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693" y="1735042"/>
            <a:ext cx="8686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s-ES" altLang="es-CL" sz="2000" dirty="0">
                <a:latin typeface="Arial" panose="020B0604020202020204" pitchFamily="34" charset="0"/>
              </a:rPr>
              <a:t>Sea x: el </a:t>
            </a:r>
            <a:r>
              <a:rPr kumimoji="1" lang="es-ES" altLang="es-CL" sz="2000" dirty="0" err="1">
                <a:latin typeface="Arial" panose="020B0604020202020204" pitchFamily="34" charset="0"/>
              </a:rPr>
              <a:t>nº</a:t>
            </a:r>
            <a:r>
              <a:rPr kumimoji="1" lang="es-ES" altLang="es-CL" sz="2000" dirty="0">
                <a:latin typeface="Arial" panose="020B0604020202020204" pitchFamily="34" charset="0"/>
              </a:rPr>
              <a:t> de éxitos resultantes de </a:t>
            </a:r>
            <a:r>
              <a:rPr kumimoji="1" lang="es-ES" altLang="es-CL" sz="2000" i="1" dirty="0">
                <a:latin typeface="Arial" panose="020B0604020202020204" pitchFamily="34" charset="0"/>
              </a:rPr>
              <a:t>n </a:t>
            </a:r>
            <a:r>
              <a:rPr kumimoji="1" lang="es-ES" altLang="es-CL" sz="2000" dirty="0">
                <a:latin typeface="Arial" panose="020B0604020202020204" pitchFamily="34" charset="0"/>
              </a:rPr>
              <a:t>ensayos independientes, cada uno con probabilidad de éxito</a:t>
            </a:r>
            <a:r>
              <a:rPr kumimoji="1" lang="es-ES" altLang="es-CL" sz="2000" i="1" dirty="0">
                <a:latin typeface="Arial" panose="020B0604020202020204" pitchFamily="34" charset="0"/>
              </a:rPr>
              <a:t> p</a:t>
            </a:r>
            <a:r>
              <a:rPr kumimoji="1" lang="es-ES" altLang="es-CL" sz="2000" dirty="0">
                <a:latin typeface="Arial" panose="020B0604020202020204" pitchFamily="34" charset="0"/>
              </a:rPr>
              <a:t>.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s-ES" altLang="es-CL" sz="2000" dirty="0">
                <a:latin typeface="Arial" panose="020B0604020202020204" pitchFamily="34" charset="0"/>
              </a:rPr>
              <a:t>La distribución del </a:t>
            </a:r>
            <a:r>
              <a:rPr kumimoji="1" lang="es-ES" altLang="es-CL" sz="2000" dirty="0" err="1">
                <a:latin typeface="Arial" panose="020B0604020202020204" pitchFamily="34" charset="0"/>
              </a:rPr>
              <a:t>nº</a:t>
            </a:r>
            <a:r>
              <a:rPr kumimoji="1" lang="es-ES" altLang="es-CL" sz="2000" dirty="0">
                <a:latin typeface="Arial" panose="020B0604020202020204" pitchFamily="34" charset="0"/>
              </a:rPr>
              <a:t> de éxitos es binomial de media </a:t>
            </a:r>
            <a:r>
              <a:rPr kumimoji="1" lang="es-ES" altLang="es-CL" sz="2000" i="1" dirty="0" err="1">
                <a:latin typeface="Arial" panose="020B0604020202020204" pitchFamily="34" charset="0"/>
              </a:rPr>
              <a:t>np</a:t>
            </a:r>
            <a:r>
              <a:rPr kumimoji="1" lang="es-ES" altLang="es-CL" sz="2000" dirty="0">
                <a:latin typeface="Arial" panose="020B0604020202020204" pitchFamily="34" charset="0"/>
              </a:rPr>
              <a:t>. Sin embargo, si el </a:t>
            </a:r>
            <a:r>
              <a:rPr kumimoji="1" lang="es-ES" altLang="es-CL" sz="2000" dirty="0" err="1">
                <a:latin typeface="Arial" panose="020B0604020202020204" pitchFamily="34" charset="0"/>
              </a:rPr>
              <a:t>nº</a:t>
            </a:r>
            <a:r>
              <a:rPr kumimoji="1" lang="es-ES" altLang="es-CL" sz="2000" dirty="0">
                <a:latin typeface="Arial" panose="020B0604020202020204" pitchFamily="34" charset="0"/>
              </a:rPr>
              <a:t> de ensayos </a:t>
            </a:r>
            <a:r>
              <a:rPr kumimoji="1" lang="es-ES" altLang="es-CL" sz="2000" b="1" i="1" dirty="0">
                <a:latin typeface="Arial" panose="020B0604020202020204" pitchFamily="34" charset="0"/>
              </a:rPr>
              <a:t>n</a:t>
            </a:r>
            <a:r>
              <a:rPr kumimoji="1" lang="es-ES" altLang="es-CL" sz="2000" b="1" dirty="0">
                <a:latin typeface="Arial" panose="020B0604020202020204" pitchFamily="34" charset="0"/>
              </a:rPr>
              <a:t> es grande</a:t>
            </a:r>
            <a:r>
              <a:rPr kumimoji="1" lang="es-ES" altLang="es-CL" sz="2000" dirty="0">
                <a:latin typeface="Arial" panose="020B0604020202020204" pitchFamily="34" charset="0"/>
              </a:rPr>
              <a:t> y </a:t>
            </a:r>
            <a:r>
              <a:rPr kumimoji="1" lang="es-ES" altLang="es-CL" sz="2000" b="1" i="1" dirty="0" err="1">
                <a:latin typeface="Arial" panose="020B0604020202020204" pitchFamily="34" charset="0"/>
              </a:rPr>
              <a:t>np</a:t>
            </a:r>
            <a:r>
              <a:rPr kumimoji="1" lang="es-ES" altLang="es-CL" sz="2000" b="1" dirty="0">
                <a:latin typeface="Arial" panose="020B0604020202020204" pitchFamily="34" charset="0"/>
              </a:rPr>
              <a:t> tiene un tamaño moderado</a:t>
            </a:r>
            <a:r>
              <a:rPr kumimoji="1" lang="es-ES" altLang="es-CL" sz="2000" dirty="0">
                <a:latin typeface="Arial" panose="020B0604020202020204" pitchFamily="34" charset="0"/>
              </a:rPr>
              <a:t> (preferiblemente (</a:t>
            </a:r>
            <a:r>
              <a:rPr kumimoji="1" lang="es-ES" altLang="es-CL" sz="2000" i="1" dirty="0" err="1">
                <a:latin typeface="Arial" panose="020B0604020202020204" pitchFamily="34" charset="0"/>
              </a:rPr>
              <a:t>np</a:t>
            </a:r>
            <a:r>
              <a:rPr kumimoji="1" lang="es-ES" altLang="es-CL" sz="2000" i="1" dirty="0">
                <a:latin typeface="Arial" panose="020B0604020202020204" pitchFamily="34" charset="0"/>
              </a:rPr>
              <a:t> </a:t>
            </a:r>
            <a:r>
              <a:rPr kumimoji="1" lang="es-ES" altLang="es-CL" sz="2000" i="1" dirty="0">
                <a:latin typeface="Arial" panose="020B0604020202020204" pitchFamily="34" charset="0"/>
                <a:cs typeface="Arial" panose="020B0604020202020204" pitchFamily="34" charset="0"/>
              </a:rPr>
              <a:t>≤ 7), </a:t>
            </a:r>
            <a:r>
              <a:rPr kumimoji="1" lang="es-E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esta distribución puede aproximarse bien por la distribución de Poisson de media </a:t>
            </a:r>
            <a:r>
              <a:rPr kumimoji="1" lang="el-GR" altLang="es-CL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kumimoji="1" lang="es-ES" altLang="es-CL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es-ES" altLang="es-CL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kumimoji="1" lang="es-E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s-E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La función de probabilidad de la distribución aproximada es entonces:</a:t>
            </a:r>
            <a:endParaRPr kumimoji="1" lang="es-ES" altLang="es-CL" sz="2000" dirty="0">
              <a:latin typeface="Arial" panose="020B0604020202020204" pitchFamily="34" charset="0"/>
            </a:endParaRPr>
          </a:p>
        </p:txBody>
      </p:sp>
      <p:pic>
        <p:nvPicPr>
          <p:cNvPr id="4" name="4 Imagen">
            <a:extLst>
              <a:ext uri="{FF2B5EF4-FFF2-40B4-BE49-F238E27FC236}">
                <a16:creationId xmlns:a16="http://schemas.microsoft.com/office/drawing/2014/main" id="{957F4749-30CB-8E57-AB42-52CC0B72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61" y="4518361"/>
            <a:ext cx="316706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116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C7A3BAB-305E-F424-140B-AF6CD55F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769" y="327281"/>
            <a:ext cx="901490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Ejemplo1: </a:t>
            </a:r>
            <a:r>
              <a:rPr lang="es-ES" altLang="es-CL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Aproximación</a:t>
            </a:r>
            <a:r>
              <a:rPr lang="en-US" altLang="es-CL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Poisson </a:t>
            </a:r>
            <a:r>
              <a:rPr lang="es-ES" altLang="es-CL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desde</a:t>
            </a:r>
            <a:r>
              <a:rPr lang="en-US" altLang="es-CL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distribution Binomial </a:t>
            </a:r>
            <a:endParaRPr lang="es-PR" altLang="es-CL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36988E5D-5D95-8788-B004-5C5760B8C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147" y="1470281"/>
            <a:ext cx="994006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PR" altLang="es-C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probabilidad de que haya un accidente laboral </a:t>
            </a:r>
            <a:r>
              <a:rPr lang="en-US" altLang="es-C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PR" altLang="es-C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empresa de manufactura es de 0.02, por cada día de trabajo. Si se trabajan 300 días al año, ¿cuál es la probabilidad de tener 3 accidentes? </a:t>
            </a:r>
            <a:endParaRPr lang="en-US" altLang="es-CL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PR" altLang="es-C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 la probabilidad </a:t>
            </a:r>
            <a:r>
              <a:rPr lang="es-PR" altLang="es-CL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s-PR" altLang="es-C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menor que 0.1, y el producto  (</a:t>
            </a:r>
            <a:r>
              <a:rPr lang="es-PR" altLang="es-CL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x p)</a:t>
            </a:r>
            <a:r>
              <a:rPr lang="es-PR" altLang="es-C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es menor que 10 (300 x 0.02 = 6), entonces, aplicamos el modelo de distribución de Poisson:</a:t>
            </a:r>
            <a:endParaRPr lang="es-PR" altLang="es-CL" sz="2400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es-CL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PR" altLang="es-C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realizar el cómputo tenemos que P(x = 3) = 0.0892</a:t>
            </a:r>
            <a:endParaRPr lang="es-PR" altLang="es-CL" sz="2400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PR" altLang="es-CL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lo tanto, la probabilidad de tener 3 accidentes laborales en 300 días de trabajos es de 8.9%.</a:t>
            </a:r>
            <a:endParaRPr lang="es-PR" altLang="es-CL" sz="2400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3" descr="http://www.aulafacil.com/CursoEstadistica/Nueva%20carpeta/Lecc-29-2.gif">
            <a:extLst>
              <a:ext uri="{FF2B5EF4-FFF2-40B4-BE49-F238E27FC236}">
                <a16:creationId xmlns:a16="http://schemas.microsoft.com/office/drawing/2014/main" id="{481C1BD6-4406-06A6-4B93-2F045086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99" y="3732438"/>
            <a:ext cx="2928937" cy="701675"/>
          </a:xfrm>
          <a:prstGeom prst="rect">
            <a:avLst/>
          </a:prstGeom>
          <a:solidFill>
            <a:srgbClr val="CCFFFF"/>
          </a:solidFill>
          <a:ln w="38100">
            <a:solidFill>
              <a:srgbClr val="A4A36A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851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7C530-5C7B-3D08-9193-9CD88C39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s-MX" b="1" dirty="0"/>
              <a:t>Enfoques de la Probabilidad</a:t>
            </a:r>
            <a:endParaRPr lang="es-C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2123E-0B4B-5BCA-A262-B341CCE88F95}"/>
              </a:ext>
            </a:extLst>
          </p:cNvPr>
          <p:cNvSpPr txBox="1">
            <a:spLocks noChangeArrowheads="1"/>
          </p:cNvSpPr>
          <p:nvPr/>
        </p:nvSpPr>
        <p:spPr>
          <a:xfrm>
            <a:off x="122548" y="2017336"/>
            <a:ext cx="11877773" cy="4528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s-ES" altLang="es-CL" dirty="0"/>
              <a:t>Hay dos maneras principales de entender la probabilidad:</a:t>
            </a:r>
          </a:p>
          <a:p>
            <a:pPr>
              <a:lnSpc>
                <a:spcPct val="80000"/>
              </a:lnSpc>
            </a:pPr>
            <a:endParaRPr lang="es-ES" altLang="es-CL" dirty="0"/>
          </a:p>
          <a:p>
            <a:pPr lvl="1">
              <a:lnSpc>
                <a:spcPct val="80000"/>
              </a:lnSpc>
            </a:pPr>
            <a:r>
              <a:rPr lang="es-ES" altLang="es-CL" sz="2800" dirty="0">
                <a:solidFill>
                  <a:srgbClr val="CC3300"/>
                </a:solidFill>
              </a:rPr>
              <a:t>Frecuentista </a:t>
            </a:r>
            <a:r>
              <a:rPr lang="es-ES" altLang="es-CL" sz="2800" dirty="0"/>
              <a:t>(objetiva): Probabilidad de un suceso es la frecuencia relativa (%) de veces que ocurriría el </a:t>
            </a:r>
            <a:r>
              <a:rPr lang="es-ES" altLang="es-CL" sz="2800" dirty="0">
                <a:solidFill>
                  <a:srgbClr val="0066FF"/>
                </a:solidFill>
              </a:rPr>
              <a:t>suceso</a:t>
            </a:r>
            <a:r>
              <a:rPr lang="es-ES" altLang="es-CL" sz="2800" dirty="0"/>
              <a:t> al realizar un experimento repetidas veces.</a:t>
            </a:r>
          </a:p>
          <a:p>
            <a:pPr lvl="1">
              <a:lnSpc>
                <a:spcPct val="80000"/>
              </a:lnSpc>
            </a:pPr>
            <a:endParaRPr lang="es-ES" altLang="es-CL" sz="2800" dirty="0"/>
          </a:p>
          <a:p>
            <a:pPr lvl="1">
              <a:lnSpc>
                <a:spcPct val="80000"/>
              </a:lnSpc>
            </a:pPr>
            <a:r>
              <a:rPr lang="es-ES" altLang="es-CL" sz="2800" dirty="0">
                <a:solidFill>
                  <a:srgbClr val="CC3300"/>
                </a:solidFill>
              </a:rPr>
              <a:t>Subjetiva</a:t>
            </a:r>
            <a:r>
              <a:rPr lang="es-ES" altLang="es-CL" sz="2800" dirty="0"/>
              <a:t> (bayesiana): Grado de certeza que se posee sobre un </a:t>
            </a:r>
            <a:r>
              <a:rPr lang="es-ES" altLang="es-CL" sz="2800" dirty="0">
                <a:solidFill>
                  <a:srgbClr val="0066FF"/>
                </a:solidFill>
              </a:rPr>
              <a:t>suceso</a:t>
            </a:r>
            <a:r>
              <a:rPr lang="es-ES" altLang="es-CL" sz="2800" dirty="0"/>
              <a:t>. Es personal.</a:t>
            </a:r>
          </a:p>
          <a:p>
            <a:pPr lvl="1">
              <a:lnSpc>
                <a:spcPct val="80000"/>
              </a:lnSpc>
            </a:pPr>
            <a:endParaRPr lang="es-ES" altLang="es-CL" sz="2800" dirty="0"/>
          </a:p>
          <a:p>
            <a:pPr>
              <a:lnSpc>
                <a:spcPct val="80000"/>
              </a:lnSpc>
            </a:pPr>
            <a:r>
              <a:rPr lang="es-ES" altLang="es-CL" dirty="0"/>
              <a:t>En ambos tipos de definiciones aparece el concepto de </a:t>
            </a:r>
            <a:r>
              <a:rPr lang="es-ES" altLang="es-CL" dirty="0">
                <a:solidFill>
                  <a:srgbClr val="0066FF"/>
                </a:solidFill>
              </a:rPr>
              <a:t>suceso</a:t>
            </a:r>
            <a:r>
              <a:rPr lang="es-ES" altLang="es-CL" dirty="0"/>
              <a:t>. Vamos a recordar  qué son y algunas operaciones que se pueden realizar con sucesos.</a:t>
            </a:r>
          </a:p>
        </p:txBody>
      </p:sp>
    </p:spTree>
    <p:extLst>
      <p:ext uri="{BB962C8B-B14F-4D97-AF65-F5344CB8AC3E}">
        <p14:creationId xmlns:p14="http://schemas.microsoft.com/office/powerpoint/2010/main" val="16659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35D4FF7-C10E-9734-C007-95E87BD46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579" y="321696"/>
            <a:ext cx="9149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altLang="es-CL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L" altLang="es-CL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Aproximación de la Binomial(</a:t>
            </a:r>
            <a:r>
              <a:rPr lang="es-CL" altLang="es-CL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n,p</a:t>
            </a:r>
            <a:r>
              <a:rPr lang="es-CL" altLang="es-CL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 la Poisson(   )</a:t>
            </a:r>
            <a:endParaRPr lang="es-PR" altLang="es-CL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60">
            <a:extLst>
              <a:ext uri="{FF2B5EF4-FFF2-40B4-BE49-F238E27FC236}">
                <a16:creationId xmlns:a16="http://schemas.microsoft.com/office/drawing/2014/main" id="{B32DC538-5183-712A-3CD1-B996661F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639" y="208043"/>
            <a:ext cx="415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dirty="0">
                <a:latin typeface="Symbol" panose="05050102010706020507" pitchFamily="18" charset="2"/>
              </a:rPr>
              <a:t>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2D4B1C89-003D-9FCA-E5E4-26844D2C93DC}"/>
              </a:ext>
            </a:extLst>
          </p:cNvPr>
          <p:cNvGrpSpPr>
            <a:grpSpLocks/>
          </p:cNvGrpSpPr>
          <p:nvPr/>
        </p:nvGrpSpPr>
        <p:grpSpPr bwMode="auto">
          <a:xfrm>
            <a:off x="1397323" y="4530012"/>
            <a:ext cx="8918577" cy="2124075"/>
            <a:chOff x="265" y="2818"/>
            <a:chExt cx="5453" cy="1338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A5853784-DF51-6957-53D4-68253BE6A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" y="2818"/>
              <a:ext cx="5453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s-ES" altLang="es-CL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El suceso complementario </a:t>
              </a:r>
              <a:r>
                <a:rPr lang="es-ES" altLang="es-CL" sz="2000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A</a:t>
              </a:r>
              <a:r>
                <a:rPr lang="es-ES" altLang="es-CL" sz="2000" i="1" baseline="30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c</a:t>
              </a:r>
              <a:r>
                <a:rPr lang="es-ES" altLang="es-CL" sz="2000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: No más de 2 celulares defectuosos </a:t>
              </a:r>
              <a:r>
                <a:rPr lang="es-ES" altLang="es-CL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puede aproximarse con una distribución de Poisson con  = </a:t>
              </a:r>
              <a:r>
                <a:rPr lang="es-ES" altLang="es-CL" sz="2000" i="1" dirty="0" err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np</a:t>
              </a:r>
              <a:r>
                <a:rPr lang="es-ES" altLang="es-CL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 = 1, sumando p(0) + p(1) + p(2).</a:t>
              </a:r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9F22A64A-202D-0B2C-74B4-2413048035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3800"/>
            <a:ext cx="260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66900" imgH="241300" progId="Equation.3">
                    <p:embed/>
                  </p:oleObj>
                </mc:Choice>
                <mc:Fallback>
                  <p:oleObj name="Equation" r:id="rId2" imgW="1866900" imgH="241300" progId="Equation.3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9F22A64A-202D-0B2C-74B4-2413048035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800"/>
                          <a:ext cx="260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FCBD0C9E-5BC6-371B-CCB2-3C71D82C01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3709"/>
            <a:ext cx="2098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4" imgW="1968500" imgH="419100" progId="Equation.3">
                    <p:embed/>
                  </p:oleObj>
                </mc:Choice>
                <mc:Fallback>
                  <p:oleObj name="Ecuación" r:id="rId4" imgW="1968500" imgH="419100" progId="Equation.3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FCBD0C9E-5BC6-371B-CCB2-3C71D82C01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709"/>
                          <a:ext cx="2098" cy="44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89F0C9E8-9A46-E59B-A60A-EC62D2BA3058}"/>
              </a:ext>
            </a:extLst>
          </p:cNvPr>
          <p:cNvGrpSpPr>
            <a:grpSpLocks/>
          </p:cNvGrpSpPr>
          <p:nvPr/>
        </p:nvGrpSpPr>
        <p:grpSpPr bwMode="auto">
          <a:xfrm>
            <a:off x="1463999" y="2345612"/>
            <a:ext cx="8785225" cy="2170113"/>
            <a:chOff x="-15" y="981"/>
            <a:chExt cx="5775" cy="1684"/>
          </a:xfrm>
        </p:grpSpPr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DA6B238-5899-851D-3D4B-CDA242478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81"/>
              <a:ext cx="576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CL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La distribución binomial nos daría el resultado exacto:</a:t>
              </a:r>
            </a:p>
          </p:txBody>
        </p:sp>
        <p:graphicFrame>
          <p:nvGraphicFramePr>
            <p:cNvPr id="10" name="Object 10">
              <a:extLst>
                <a:ext uri="{FF2B5EF4-FFF2-40B4-BE49-F238E27FC236}">
                  <a16:creationId xmlns:a16="http://schemas.microsoft.com/office/drawing/2014/main" id="{3EA4938A-FDC7-00DC-1E93-8CA9446D2C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15" y="1378"/>
            <a:ext cx="5753" cy="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241800" imgH="736600" progId="Equation.3">
                    <p:embed/>
                  </p:oleObj>
                </mc:Choice>
                <mc:Fallback>
                  <p:oleObj name="Equation" r:id="rId6" imgW="4241800" imgH="736600" progId="Equation.3">
                    <p:embed/>
                    <p:pic>
                      <p:nvPicPr>
                        <p:cNvPr id="10" name="Object 10">
                          <a:extLst>
                            <a:ext uri="{FF2B5EF4-FFF2-40B4-BE49-F238E27FC236}">
                              <a16:creationId xmlns:a16="http://schemas.microsoft.com/office/drawing/2014/main" id="{3EA4938A-FDC7-00DC-1E93-8CA9446D2C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5" y="1378"/>
                          <a:ext cx="5753" cy="9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>
              <a:extLst>
                <a:ext uri="{FF2B5EF4-FFF2-40B4-BE49-F238E27FC236}">
                  <a16:creationId xmlns:a16="http://schemas.microsoft.com/office/drawing/2014/main" id="{B179730F-DD90-12A3-96E3-40A79759C9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1" y="2200"/>
            <a:ext cx="2207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8" imgW="2171700" imgH="457200" progId="Equation.3">
                    <p:embed/>
                  </p:oleObj>
                </mc:Choice>
                <mc:Fallback>
                  <p:oleObj name="Ecuación" r:id="rId8" imgW="2171700" imgH="457200" progId="Equation.3">
                    <p:embed/>
                    <p:pic>
                      <p:nvPicPr>
                        <p:cNvPr id="11" name="Object 11">
                          <a:extLst>
                            <a:ext uri="{FF2B5EF4-FFF2-40B4-BE49-F238E27FC236}">
                              <a16:creationId xmlns:a16="http://schemas.microsoft.com/office/drawing/2014/main" id="{B179730F-DD90-12A3-96E3-40A79759C9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" y="2200"/>
                          <a:ext cx="2207" cy="46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2">
            <a:extLst>
              <a:ext uri="{FF2B5EF4-FFF2-40B4-BE49-F238E27FC236}">
                <a16:creationId xmlns:a16="http://schemas.microsoft.com/office/drawing/2014/main" id="{68C18E58-9B51-D709-4E43-31EBF2009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323" y="1186737"/>
            <a:ext cx="94786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" altLang="es-CL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Si la probabilidad de fabricar un teléfono celular defectuoso es </a:t>
            </a:r>
            <a:r>
              <a:rPr lang="es-ES" altLang="es-CL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 = </a:t>
            </a:r>
            <a:r>
              <a:rPr lang="es-ES" altLang="es-CL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0.01, ¿cuál es la probabilidad de que en un lote de 100 teléfono celular contenga más de 2 celulares defectuosos?</a:t>
            </a:r>
            <a:endParaRPr lang="es-ES" altLang="es-CL" sz="2000" b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190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A307242-33E8-6F2D-07F8-D6A78FAD3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055" y="1234298"/>
            <a:ext cx="93561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CL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Si en promedio, entran 2 pacientes por minuto a un servicio de urgencia en un hospital. ¿Cuál es la probabilidad de que durante un minuto entren 4 o más pacientes?</a:t>
            </a:r>
            <a:endParaRPr lang="es-ES_tradnl" altLang="es-CL" sz="2000" b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4C7A9433-6C66-39FA-A8FF-8246C8533729}"/>
              </a:ext>
            </a:extLst>
          </p:cNvPr>
          <p:cNvGrpSpPr>
            <a:grpSpLocks/>
          </p:cNvGrpSpPr>
          <p:nvPr/>
        </p:nvGrpSpPr>
        <p:grpSpPr bwMode="auto">
          <a:xfrm>
            <a:off x="1231641" y="2143936"/>
            <a:ext cx="9665855" cy="4191000"/>
            <a:chOff x="0" y="1327"/>
            <a:chExt cx="5839" cy="2640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E28229A3-FA3E-A6A3-5CD3-A6ADCC4A5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" y="1327"/>
              <a:ext cx="5652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CL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Si asumimos que un minuto puede dividirse en muchos intervalos cortos de tiempo independientes y que la probabilidad de que un paciente entre en uno de esos intervalos es </a:t>
              </a:r>
              <a:r>
                <a:rPr lang="es-ES_tradnl" altLang="es-CL" sz="2000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p – </a:t>
              </a:r>
              <a:r>
                <a:rPr lang="es-ES_tradnl" altLang="es-CL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que para un intervalo pequeño será también pequeño – podemos aproximar la distribución a una Poisson con  = </a:t>
              </a:r>
              <a:r>
                <a:rPr lang="es-ES_tradnl" altLang="es-CL" sz="2000" i="1" dirty="0" err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np</a:t>
              </a:r>
              <a:r>
                <a:rPr lang="es-ES_tradnl" altLang="es-CL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 = 2.</a:t>
              </a:r>
            </a:p>
          </p:txBody>
        </p:sp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466E7485-78C2-835B-C006-1D985C572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715"/>
              <a:ext cx="57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CL" sz="2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y la respuesta es 1 – 0.857 = 0.143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D46908E5-4615-47FE-3425-0EEFB640F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2446"/>
              <a:ext cx="57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_tradnl" altLang="es-CL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El suceso complementario </a:t>
              </a:r>
              <a:r>
                <a:rPr lang="es-ES_tradnl" altLang="es-CL" sz="2000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“entran 3 pacientes o menos” </a:t>
              </a:r>
              <a:r>
                <a:rPr lang="es-ES_tradnl" altLang="es-CL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tiene probabilidad:</a:t>
              </a:r>
            </a:p>
          </p:txBody>
        </p:sp>
        <p:graphicFrame>
          <p:nvGraphicFramePr>
            <p:cNvPr id="7" name="Object 7">
              <a:extLst>
                <a:ext uri="{FF2B5EF4-FFF2-40B4-BE49-F238E27FC236}">
                  <a16:creationId xmlns:a16="http://schemas.microsoft.com/office/drawing/2014/main" id="{497B1E32-624B-BE50-941E-77A06D1DDF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" y="2931"/>
            <a:ext cx="541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2" imgW="3886200" imgH="254000" progId="Equation.3">
                    <p:embed/>
                  </p:oleObj>
                </mc:Choice>
                <mc:Fallback>
                  <p:oleObj name="Ecuación" r:id="rId2" imgW="3886200" imgH="254000" progId="Equation.3">
                    <p:embed/>
                    <p:pic>
                      <p:nvPicPr>
                        <p:cNvPr id="7" name="Object 7">
                          <a:extLst>
                            <a:ext uri="{FF2B5EF4-FFF2-40B4-BE49-F238E27FC236}">
                              <a16:creationId xmlns:a16="http://schemas.microsoft.com/office/drawing/2014/main" id="{497B1E32-624B-BE50-941E-77A06D1DDF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" y="2931"/>
                          <a:ext cx="541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>
              <a:extLst>
                <a:ext uri="{FF2B5EF4-FFF2-40B4-BE49-F238E27FC236}">
                  <a16:creationId xmlns:a16="http://schemas.microsoft.com/office/drawing/2014/main" id="{9DD77A01-7A70-7726-AE8B-A1DCE9EB6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3491"/>
            <a:ext cx="2098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4" imgW="1968500" imgH="419100" progId="Equation.3">
                    <p:embed/>
                  </p:oleObj>
                </mc:Choice>
                <mc:Fallback>
                  <p:oleObj name="Ecuación" r:id="rId4" imgW="1968500" imgH="419100" progId="Equation.3">
                    <p:embed/>
                    <p:pic>
                      <p:nvPicPr>
                        <p:cNvPr id="8" name="Object 8">
                          <a:extLst>
                            <a:ext uri="{FF2B5EF4-FFF2-40B4-BE49-F238E27FC236}">
                              <a16:creationId xmlns:a16="http://schemas.microsoft.com/office/drawing/2014/main" id="{9DD77A01-7A70-7726-AE8B-A1DCE9EB6D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491"/>
                          <a:ext cx="2098" cy="44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D45AEE0B-0A2D-0069-153C-3ADFBF5D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204" y="370698"/>
            <a:ext cx="73787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altLang="es-CL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s-CL" altLang="es-CL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Poisson</a:t>
            </a:r>
            <a:endParaRPr lang="es-PR" altLang="es-CL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1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7C530-5C7B-3D08-9193-9CD88C39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487" y="2656680"/>
            <a:ext cx="7439025" cy="1325563"/>
          </a:xfrm>
        </p:spPr>
        <p:txBody>
          <a:bodyPr/>
          <a:lstStyle/>
          <a:p>
            <a:pPr algn="ctr"/>
            <a:r>
              <a:rPr lang="es-MX" b="1" dirty="0"/>
              <a:t>Distribuciones de Probabilidades </a:t>
            </a:r>
            <a:r>
              <a:rPr lang="es-MX" b="1" dirty="0" err="1"/>
              <a:t>Contínuas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127111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E94988D-F0CF-6452-72A3-F73072066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2171" y="312140"/>
            <a:ext cx="8359409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PR" altLang="es-CL" sz="3200" dirty="0">
                <a:latin typeface="Arial" panose="020B0604020202020204" pitchFamily="34" charset="0"/>
                <a:cs typeface="Times New Roman" panose="02020603050405020304" pitchFamily="18" charset="0"/>
              </a:rPr>
              <a:t>LA DISTRIBUCIÓN NORMAL </a:t>
            </a:r>
            <a:endParaRPr lang="en-US" altLang="es-CL" sz="32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4B6FE64-AEC1-502E-A606-2F22CF27A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223" y="1661724"/>
            <a:ext cx="835940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R" sz="2400" kern="0" dirty="0">
                <a:latin typeface="Arial" panose="020B0604020202020204" pitchFamily="34" charset="0"/>
                <a:cs typeface="Arial" panose="020B0604020202020204" pitchFamily="34" charset="0"/>
              </a:rPr>
              <a:t>La distribución normal fue reconocida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R" sz="2400" kern="0" dirty="0">
                <a:latin typeface="Arial" panose="020B0604020202020204" pitchFamily="34" charset="0"/>
                <a:cs typeface="Arial" panose="020B0604020202020204" pitchFamily="34" charset="0"/>
              </a:rPr>
              <a:t>por primera vez por el francés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R" sz="2400" kern="0" dirty="0">
                <a:latin typeface="Arial" panose="020B0604020202020204" pitchFamily="34" charset="0"/>
                <a:cs typeface="Arial" panose="020B0604020202020204" pitchFamily="34" charset="0"/>
              </a:rPr>
              <a:t>Abraham de Moivre (1667-1754).  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s-PR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R" sz="2400" kern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R" sz="2400" kern="0" dirty="0">
                <a:latin typeface="Arial" panose="020B0604020202020204" pitchFamily="34" charset="0"/>
                <a:cs typeface="Arial" panose="020B0604020202020204" pitchFamily="34" charset="0"/>
              </a:rPr>
              <a:t>Posteriormente, Carl Friedrich Gauss (1777-1855)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R" sz="2400" kern="0" dirty="0">
                <a:latin typeface="Arial" panose="020B0604020202020204" pitchFamily="34" charset="0"/>
                <a:cs typeface="Arial" panose="020B0604020202020204" pitchFamily="34" charset="0"/>
              </a:rPr>
              <a:t>realizó estudios más a fondo 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R" sz="2400" kern="0" dirty="0">
                <a:latin typeface="Arial" panose="020B0604020202020204" pitchFamily="34" charset="0"/>
                <a:cs typeface="Arial" panose="020B0604020202020204" pitchFamily="34" charset="0"/>
              </a:rPr>
              <a:t>donde formula la ecuación de la curva 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R" sz="2400" kern="0" dirty="0">
                <a:latin typeface="Arial" panose="020B0604020202020204" pitchFamily="34" charset="0"/>
                <a:cs typeface="Arial" panose="020B0604020202020204" pitchFamily="34" charset="0"/>
              </a:rPr>
              <a:t>conocida comúnmente, como la  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R" sz="2400" kern="0" dirty="0">
                <a:latin typeface="Arial" panose="020B0604020202020204" pitchFamily="34" charset="0"/>
                <a:cs typeface="Arial" panose="020B0604020202020204" pitchFamily="34" charset="0"/>
              </a:rPr>
              <a:t>“Campana de Gauss". 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5" descr="Image:Abraham de moivre.jpg">
            <a:hlinkClick r:id="rId2"/>
            <a:extLst>
              <a:ext uri="{FF2B5EF4-FFF2-40B4-BE49-F238E27FC236}">
                <a16:creationId xmlns:a16="http://schemas.microsoft.com/office/drawing/2014/main" id="{1EBD81E8-9CF8-B0F5-2D87-1683FE39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70" y="1455140"/>
            <a:ext cx="16430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gauss">
            <a:extLst>
              <a:ext uri="{FF2B5EF4-FFF2-40B4-BE49-F238E27FC236}">
                <a16:creationId xmlns:a16="http://schemas.microsoft.com/office/drawing/2014/main" id="{F1474476-0C08-AF71-3D08-8EAD5F19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236" y="4295387"/>
            <a:ext cx="3214687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098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2CB450AD-F514-4327-1371-888C0DEAC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80" y="5665690"/>
            <a:ext cx="5896236" cy="70788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None/>
            </a:pPr>
            <a:r>
              <a:rPr lang="es-ES" altLang="es-CL" sz="2000" dirty="0">
                <a:latin typeface="Arial" panose="020B0604020202020204" pitchFamily="34" charset="0"/>
              </a:rPr>
              <a:t>Si Y = a X </a:t>
            </a:r>
            <a:r>
              <a:rPr lang="en-US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±</a:t>
            </a:r>
            <a:r>
              <a:rPr lang="es-ES" altLang="es-CL" sz="2000" dirty="0">
                <a:latin typeface="Arial" panose="020B0604020202020204" pitchFamily="34" charset="0"/>
              </a:rPr>
              <a:t> b</a:t>
            </a:r>
            <a:r>
              <a:rPr lang="es-ES_tradnl" altLang="es-CL" sz="2000" dirty="0">
                <a:latin typeface="Arial" panose="020B0604020202020204" pitchFamily="34" charset="0"/>
              </a:rPr>
              <a:t>, siendo</a:t>
            </a:r>
            <a:r>
              <a:rPr lang="es-ES" altLang="es-CL" sz="2000" dirty="0">
                <a:latin typeface="Arial" panose="020B0604020202020204" pitchFamily="34" charset="0"/>
              </a:rPr>
              <a:t> X ~ N (</a:t>
            </a:r>
            <a:r>
              <a:rPr lang="es-ES_tradnl" altLang="es-CL" sz="2000" dirty="0">
                <a:latin typeface="Arial" panose="020B0604020202020204" pitchFamily="34" charset="0"/>
                <a:sym typeface="Symbol" panose="05050102010706020507" pitchFamily="18" charset="2"/>
              </a:rPr>
              <a:t>, </a:t>
            </a:r>
            <a:r>
              <a:rPr lang="es-ES_tradnl" altLang="es-CL" sz="2000" baseline="30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altLang="es-CL" sz="2000" dirty="0">
                <a:latin typeface="Arial" panose="020B0604020202020204" pitchFamily="34" charset="0"/>
              </a:rPr>
              <a:t>)</a:t>
            </a:r>
            <a:r>
              <a:rPr lang="es-ES_tradnl" altLang="es-CL" sz="2000" dirty="0">
                <a:latin typeface="Arial" panose="020B0604020202020204" pitchFamily="34" charset="0"/>
              </a:rPr>
              <a:t>, entonces: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s-ES_tradnl" altLang="es-CL" sz="2000" dirty="0">
                <a:latin typeface="Arial" panose="020B0604020202020204" pitchFamily="34" charset="0"/>
              </a:rPr>
              <a:t>		</a:t>
            </a:r>
            <a:r>
              <a:rPr lang="es-ES" altLang="es-CL" sz="2000" b="1" dirty="0">
                <a:solidFill>
                  <a:schemeClr val="tx2"/>
                </a:solidFill>
                <a:latin typeface="Arial" panose="020B0604020202020204" pitchFamily="34" charset="0"/>
              </a:rPr>
              <a:t>Y ~ N (a </a:t>
            </a:r>
            <a:r>
              <a:rPr lang="es-ES_tradnl" altLang="es-CL" sz="2000" b="1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 </a:t>
            </a:r>
            <a:r>
              <a:rPr lang="en-US" altLang="es-CL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±</a:t>
            </a:r>
            <a:r>
              <a:rPr lang="es-ES" altLang="es-CL" sz="2000" b="1" dirty="0">
                <a:solidFill>
                  <a:schemeClr val="tx2"/>
                </a:solidFill>
                <a:latin typeface="Arial" panose="020B0604020202020204" pitchFamily="34" charset="0"/>
              </a:rPr>
              <a:t> b, a</a:t>
            </a:r>
            <a:r>
              <a:rPr lang="es-ES_tradnl" altLang="es-CL" sz="2000" b="1" baseline="30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altLang="es-CL" sz="20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s-ES_tradnl" altLang="es-CL" sz="2000" b="1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s-ES_tradnl" altLang="es-CL" sz="2000" b="1" baseline="30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s-ES" altLang="es-CL" sz="2000" dirty="0">
                <a:latin typeface="Arial" panose="020B0604020202020204" pitchFamily="34" charset="0"/>
              </a:rPr>
              <a:t> )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E1C20E1A-319E-7205-1BE3-F6BFD59E35AA}"/>
              </a:ext>
            </a:extLst>
          </p:cNvPr>
          <p:cNvGrpSpPr>
            <a:grpSpLocks/>
          </p:cNvGrpSpPr>
          <p:nvPr/>
        </p:nvGrpSpPr>
        <p:grpSpPr bwMode="auto">
          <a:xfrm>
            <a:off x="1075765" y="1017490"/>
            <a:ext cx="9691762" cy="4419600"/>
            <a:chOff x="288" y="768"/>
            <a:chExt cx="5472" cy="2784"/>
          </a:xfrm>
        </p:grpSpPr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BB971199-D109-E393-0573-C7AA90493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00"/>
              <a:ext cx="3024" cy="170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</a:pPr>
              <a:r>
                <a:rPr lang="es-ES" altLang="es-CL" sz="2000" dirty="0">
                  <a:latin typeface="Arial" panose="020B0604020202020204" pitchFamily="34" charset="0"/>
                </a:rPr>
                <a:t>En toda </a:t>
              </a:r>
              <a:r>
                <a:rPr lang="es-ES" altLang="es-CL" sz="2000" dirty="0" err="1">
                  <a:latin typeface="Arial" panose="020B0604020202020204" pitchFamily="34" charset="0"/>
                </a:rPr>
                <a:t>distribuci</a:t>
              </a:r>
              <a:r>
                <a:rPr lang="es-ES_tradnl" altLang="es-CL" sz="2000" dirty="0" err="1">
                  <a:latin typeface="Arial" panose="020B0604020202020204" pitchFamily="34" charset="0"/>
                </a:rPr>
                <a:t>ó</a:t>
              </a:r>
              <a:r>
                <a:rPr lang="es-ES" altLang="es-CL" sz="2000" dirty="0">
                  <a:latin typeface="Arial" panose="020B0604020202020204" pitchFamily="34" charset="0"/>
                </a:rPr>
                <a:t>n Normal se comprueba que</a:t>
              </a:r>
              <a:r>
                <a:rPr lang="es-ES_tradnl" altLang="es-CL" sz="2000" dirty="0">
                  <a:latin typeface="Arial" panose="020B0604020202020204" pitchFamily="34" charset="0"/>
                </a:rPr>
                <a:t>:                              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s-ES" altLang="es-CL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Pr( µ- 2 σ </a:t>
              </a:r>
              <a:r>
                <a:rPr lang="es-ES_tradnl" altLang="es-CL" sz="2000" dirty="0">
                  <a:solidFill>
                    <a:schemeClr val="tx2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</a:t>
              </a:r>
              <a:r>
                <a:rPr lang="es-ES" altLang="es-CL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 X </a:t>
              </a:r>
              <a:r>
                <a:rPr lang="es-ES_tradnl" altLang="es-CL" sz="2000" dirty="0">
                  <a:solidFill>
                    <a:schemeClr val="tx2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</a:t>
              </a:r>
              <a:r>
                <a:rPr lang="es-ES" altLang="es-CL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 µ+ 2 σ ) = 0,955</a:t>
              </a:r>
              <a:r>
                <a:rPr lang="es-ES_tradnl" altLang="es-CL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	 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s-ES" altLang="es-CL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Pr( µ- 3 σ </a:t>
              </a:r>
              <a:r>
                <a:rPr lang="es-ES_tradnl" altLang="es-CL" sz="2000" dirty="0">
                  <a:solidFill>
                    <a:schemeClr val="tx2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</a:t>
              </a:r>
              <a:r>
                <a:rPr lang="es-ES" altLang="es-CL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 X </a:t>
              </a:r>
              <a:r>
                <a:rPr lang="es-ES_tradnl" altLang="es-CL" sz="2000" dirty="0">
                  <a:solidFill>
                    <a:schemeClr val="tx2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</a:t>
              </a:r>
              <a:r>
                <a:rPr lang="es-ES" altLang="es-CL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 µ+ 3 σ ) = 0,997</a:t>
              </a:r>
              <a:endParaRPr lang="es-ES_tradnl" altLang="es-CL" sz="20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s-ES" altLang="es-CL" sz="2000" dirty="0">
                  <a:latin typeface="Arial" panose="020B0604020202020204" pitchFamily="34" charset="0"/>
                </a:rPr>
                <a:t>que son intervalos m</a:t>
              </a:r>
              <a:r>
                <a:rPr lang="es-ES_tradnl" altLang="es-CL" sz="2000" dirty="0">
                  <a:latin typeface="Arial" panose="020B0604020202020204" pitchFamily="34" charset="0"/>
                </a:rPr>
                <a:t>á</a:t>
              </a:r>
              <a:r>
                <a:rPr lang="es-ES" altLang="es-CL" sz="2000" dirty="0">
                  <a:latin typeface="Arial" panose="020B0604020202020204" pitchFamily="34" charset="0"/>
                </a:rPr>
                <a:t>s precisos que la </a:t>
              </a:r>
              <a:r>
                <a:rPr lang="es-ES" altLang="es-CL" sz="2000" dirty="0" err="1">
                  <a:latin typeface="Arial" panose="020B0604020202020204" pitchFamily="34" charset="0"/>
                </a:rPr>
                <a:t>acotaci</a:t>
              </a:r>
              <a:r>
                <a:rPr lang="es-ES_tradnl" altLang="es-CL" sz="2000" dirty="0" err="1">
                  <a:latin typeface="Arial" panose="020B0604020202020204" pitchFamily="34" charset="0"/>
                </a:rPr>
                <a:t>ó</a:t>
              </a:r>
              <a:r>
                <a:rPr lang="es-ES" altLang="es-CL" sz="2000" dirty="0">
                  <a:latin typeface="Arial" panose="020B0604020202020204" pitchFamily="34" charset="0"/>
                </a:rPr>
                <a:t>n de</a:t>
              </a:r>
              <a:r>
                <a:rPr lang="es-ES_tradnl" altLang="es-CL" sz="2000" dirty="0">
                  <a:latin typeface="Arial" panose="020B0604020202020204" pitchFamily="34" charset="0"/>
                </a:rPr>
                <a:t> </a:t>
              </a:r>
              <a:r>
                <a:rPr lang="es-ES" altLang="es-CL" sz="2000" dirty="0" err="1">
                  <a:latin typeface="Arial" panose="020B0604020202020204" pitchFamily="34" charset="0"/>
                </a:rPr>
                <a:t>Tchebychev</a:t>
              </a:r>
              <a:r>
                <a:rPr lang="es-ES_tradnl" altLang="es-CL" sz="2000" dirty="0">
                  <a:latin typeface="Arial" panose="020B0604020202020204" pitchFamily="34" charset="0"/>
                </a:rPr>
                <a:t> </a:t>
              </a:r>
              <a:r>
                <a:rPr lang="es-ES" altLang="es-CL" sz="2000" dirty="0">
                  <a:latin typeface="Arial" panose="020B0604020202020204" pitchFamily="34" charset="0"/>
                </a:rPr>
                <a:t>(0,75 y 0, 88, respectivamente).</a:t>
              </a:r>
            </a:p>
          </p:txBody>
        </p: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96457B01-D21B-CB07-0AD4-7CFD5615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8"/>
              <a:ext cx="17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CL" sz="2000" u="sng" dirty="0">
                  <a:latin typeface="Arial" panose="020B0604020202020204" pitchFamily="34" charset="0"/>
                </a:rPr>
                <a:t>Otras propiedades</a:t>
              </a:r>
              <a:r>
                <a:rPr lang="es-ES_tradnl" altLang="es-CL" sz="2000" dirty="0">
                  <a:latin typeface="Arial" panose="020B0604020202020204" pitchFamily="34" charset="0"/>
                </a:rPr>
                <a:t>:</a:t>
              </a:r>
            </a:p>
          </p:txBody>
        </p:sp>
        <p:pic>
          <p:nvPicPr>
            <p:cNvPr id="6" name="Picture 26">
              <a:extLst>
                <a:ext uri="{FF2B5EF4-FFF2-40B4-BE49-F238E27FC236}">
                  <a16:creationId xmlns:a16="http://schemas.microsoft.com/office/drawing/2014/main" id="{B82589E0-359D-D5F1-9570-F7DDDA6AF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81" t="32292" r="16406" b="17708"/>
            <a:stretch>
              <a:fillRect/>
            </a:stretch>
          </p:blipFill>
          <p:spPr bwMode="auto">
            <a:xfrm>
              <a:off x="3408" y="864"/>
              <a:ext cx="2352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 Box 3">
            <a:extLst>
              <a:ext uri="{FF2B5EF4-FFF2-40B4-BE49-F238E27FC236}">
                <a16:creationId xmlns:a16="http://schemas.microsoft.com/office/drawing/2014/main" id="{D7CB6B20-423C-06DF-18DB-533044FD6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765" y="323753"/>
            <a:ext cx="9920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CL" sz="2400" b="1" i="1" dirty="0">
                <a:solidFill>
                  <a:schemeClr val="tx2"/>
                </a:solidFill>
                <a:latin typeface="Arial" panose="020B0604020202020204" pitchFamily="34" charset="0"/>
              </a:rPr>
              <a:t>MODELO NORMAL	N</a:t>
            </a:r>
            <a:r>
              <a:rPr kumimoji="1" lang="es-ES" altLang="es-CL" sz="2400" b="1" dirty="0">
                <a:solidFill>
                  <a:schemeClr val="tx2"/>
                </a:solidFill>
                <a:latin typeface="Arial" panose="020B0604020202020204" pitchFamily="34" charset="0"/>
              </a:rPr>
              <a:t>OTACIÓN: </a:t>
            </a:r>
            <a:r>
              <a:rPr kumimoji="1" lang="es-ES_tradnl" altLang="es-CL" sz="2400" b="1" dirty="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kumimoji="1" lang="es-ES" altLang="es-CL" sz="2400" dirty="0">
                <a:solidFill>
                  <a:schemeClr val="tx2"/>
                </a:solidFill>
                <a:latin typeface="Arial" panose="020B0604020202020204" pitchFamily="34" charset="0"/>
              </a:rPr>
              <a:t> ~ </a:t>
            </a:r>
            <a:r>
              <a:rPr kumimoji="1" lang="es-ES_tradnl" altLang="es-CL" sz="2400" dirty="0">
                <a:solidFill>
                  <a:schemeClr val="tx2"/>
                </a:solidFill>
                <a:latin typeface="Arial" panose="020B0604020202020204" pitchFamily="34" charset="0"/>
              </a:rPr>
              <a:t>N(</a:t>
            </a:r>
            <a:r>
              <a:rPr kumimoji="1" lang="es-ES_tradnl" altLang="es-CL" sz="24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, </a:t>
            </a:r>
            <a:r>
              <a:rPr kumimoji="1" lang="es-ES_tradnl" altLang="es-CL" sz="2400" baseline="300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1" lang="es-ES_tradnl" altLang="es-CL" sz="2400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  <a:endParaRPr kumimoji="1" lang="es-ES" altLang="es-CL" sz="2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0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1">
            <a:extLst>
              <a:ext uri="{FF2B5EF4-FFF2-40B4-BE49-F238E27FC236}">
                <a16:creationId xmlns:a16="http://schemas.microsoft.com/office/drawing/2014/main" id="{17EDE166-86E3-58D1-66CB-57B8654F3691}"/>
              </a:ext>
            </a:extLst>
          </p:cNvPr>
          <p:cNvGrpSpPr>
            <a:grpSpLocks/>
          </p:cNvGrpSpPr>
          <p:nvPr/>
        </p:nvGrpSpPr>
        <p:grpSpPr bwMode="auto">
          <a:xfrm>
            <a:off x="1912776" y="1568207"/>
            <a:ext cx="8686800" cy="2024063"/>
            <a:chOff x="288" y="768"/>
            <a:chExt cx="5472" cy="1275"/>
          </a:xfrm>
          <a:noFill/>
        </p:grpSpPr>
        <p:sp>
          <p:nvSpPr>
            <p:cNvPr id="3" name="Rectangle 1038">
              <a:extLst>
                <a:ext uri="{FF2B5EF4-FFF2-40B4-BE49-F238E27FC236}">
                  <a16:creationId xmlns:a16="http://schemas.microsoft.com/office/drawing/2014/main" id="{2DFF1BBC-0055-20C4-B101-D8E29739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768"/>
              <a:ext cx="2016" cy="1275"/>
            </a:xfrm>
            <a:prstGeom prst="rect">
              <a:avLst/>
            </a:prstGeom>
            <a:grp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s-ES_tradnl" sz="18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s-ES" sz="1800">
                  <a:latin typeface="Arial" panose="020B0604020202020204" pitchFamily="34" charset="0"/>
                  <a:cs typeface="Arial" panose="020B0604020202020204" pitchFamily="34" charset="0"/>
                </a:rPr>
                <a:t>i a una v</a:t>
              </a:r>
              <a:r>
                <a:rPr lang="es-ES_tradnl" sz="1800">
                  <a:latin typeface="Arial" panose="020B0604020202020204" pitchFamily="34" charset="0"/>
                  <a:cs typeface="Arial" panose="020B0604020202020204" pitchFamily="34" charset="0"/>
                </a:rPr>
                <a:t>.a.</a:t>
              </a:r>
              <a:r>
                <a:rPr lang="es-ES" sz="1800">
                  <a:latin typeface="Arial" panose="020B0604020202020204" pitchFamily="34" charset="0"/>
                  <a:cs typeface="Arial" panose="020B0604020202020204" pitchFamily="34" charset="0"/>
                </a:rPr>
                <a:t> normal le restamos su media y la dividimos</a:t>
              </a:r>
              <a:r>
                <a:rPr lang="es-ES_tradnl" sz="1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800">
                  <a:latin typeface="Arial" panose="020B0604020202020204" pitchFamily="34" charset="0"/>
                  <a:cs typeface="Arial" panose="020B0604020202020204" pitchFamily="34" charset="0"/>
                </a:rPr>
                <a:t>por su desviaci</a:t>
              </a:r>
              <a:r>
                <a:rPr lang="es-ES_tradnl" sz="1800">
                  <a:latin typeface="Arial" panose="020B0604020202020204" pitchFamily="34" charset="0"/>
                  <a:cs typeface="Arial" panose="020B0604020202020204" pitchFamily="34" charset="0"/>
                </a:rPr>
                <a:t>ón</a:t>
              </a:r>
              <a:r>
                <a:rPr lang="es-ES" sz="1800">
                  <a:latin typeface="Arial" panose="020B0604020202020204" pitchFamily="34" charset="0"/>
                  <a:cs typeface="Arial" panose="020B0604020202020204" pitchFamily="34" charset="0"/>
                </a:rPr>
                <a:t> t</a:t>
              </a:r>
              <a:r>
                <a:rPr lang="es-ES_tradnl" sz="1800">
                  <a:latin typeface="Arial" panose="020B0604020202020204" pitchFamily="34" charset="0"/>
                  <a:cs typeface="Arial" panose="020B0604020202020204" pitchFamily="34" charset="0"/>
                </a:rPr>
                <a:t>í</a:t>
              </a:r>
              <a:r>
                <a:rPr lang="es-ES" sz="1800">
                  <a:latin typeface="Arial" panose="020B0604020202020204" pitchFamily="34" charset="0"/>
                  <a:cs typeface="Arial" panose="020B0604020202020204" pitchFamily="34" charset="0"/>
                </a:rPr>
                <a:t>pica</a:t>
              </a:r>
              <a:r>
                <a:rPr lang="es-ES_tradnl" sz="180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es-ES" sz="1800">
                  <a:latin typeface="Arial" panose="020B0604020202020204" pitchFamily="34" charset="0"/>
                  <a:cs typeface="Arial" panose="020B0604020202020204" pitchFamily="34" charset="0"/>
                </a:rPr>
                <a:t> la variable resultante tiene media cero y</a:t>
              </a:r>
              <a:r>
                <a:rPr lang="es-ES_tradnl" sz="1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800">
                  <a:latin typeface="Arial" panose="020B0604020202020204" pitchFamily="34" charset="0"/>
                  <a:cs typeface="Arial" panose="020B0604020202020204" pitchFamily="34" charset="0"/>
                </a:rPr>
                <a:t>desviaci</a:t>
              </a:r>
              <a:r>
                <a:rPr lang="es-ES_tradnl" sz="1800">
                  <a:latin typeface="Arial" panose="020B0604020202020204" pitchFamily="34" charset="0"/>
                  <a:cs typeface="Arial" panose="020B0604020202020204" pitchFamily="34" charset="0"/>
                </a:rPr>
                <a:t>ó</a:t>
              </a:r>
              <a:r>
                <a:rPr lang="es-ES" sz="1800">
                  <a:latin typeface="Arial" panose="020B0604020202020204" pitchFamily="34" charset="0"/>
                  <a:cs typeface="Arial" panose="020B0604020202020204" pitchFamily="34" charset="0"/>
                </a:rPr>
                <a:t>n t</a:t>
              </a:r>
              <a:r>
                <a:rPr lang="es-ES_tradnl" sz="1800">
                  <a:latin typeface="Arial" panose="020B0604020202020204" pitchFamily="34" charset="0"/>
                  <a:cs typeface="Arial" panose="020B0604020202020204" pitchFamily="34" charset="0"/>
                </a:rPr>
                <a:t>í</a:t>
              </a:r>
              <a:r>
                <a:rPr lang="es-ES" sz="1800">
                  <a:latin typeface="Arial" panose="020B0604020202020204" pitchFamily="34" charset="0"/>
                  <a:cs typeface="Arial" panose="020B0604020202020204" pitchFamily="34" charset="0"/>
                </a:rPr>
                <a:t>pica 1, y distribuci</a:t>
              </a:r>
              <a:r>
                <a:rPr lang="es-ES_tradnl" sz="1800">
                  <a:latin typeface="Arial" panose="020B0604020202020204" pitchFamily="34" charset="0"/>
                  <a:cs typeface="Arial" panose="020B0604020202020204" pitchFamily="34" charset="0"/>
                </a:rPr>
                <a:t>ó</a:t>
              </a:r>
              <a:r>
                <a:rPr lang="es-ES" sz="1800">
                  <a:latin typeface="Arial" panose="020B0604020202020204" pitchFamily="34" charset="0"/>
                  <a:cs typeface="Arial" panose="020B0604020202020204" pitchFamily="34" charset="0"/>
                </a:rPr>
                <a:t>n normal est</a:t>
              </a:r>
              <a:r>
                <a:rPr lang="es-ES_tradnl" sz="1800">
                  <a:latin typeface="Arial" panose="020B0604020202020204" pitchFamily="34" charset="0"/>
                  <a:cs typeface="Arial" panose="020B0604020202020204" pitchFamily="34" charset="0"/>
                </a:rPr>
                <a:t>á</a:t>
              </a:r>
              <a:r>
                <a:rPr lang="es-ES" sz="1800">
                  <a:latin typeface="Arial" panose="020B0604020202020204" pitchFamily="34" charset="0"/>
                  <a:cs typeface="Arial" panose="020B0604020202020204" pitchFamily="34" charset="0"/>
                </a:rPr>
                <a:t>ndar.</a:t>
              </a:r>
            </a:p>
          </p:txBody>
        </p:sp>
        <p:sp>
          <p:nvSpPr>
            <p:cNvPr id="4" name="Rectangle 1043">
              <a:extLst>
                <a:ext uri="{FF2B5EF4-FFF2-40B4-BE49-F238E27FC236}">
                  <a16:creationId xmlns:a16="http://schemas.microsoft.com/office/drawing/2014/main" id="{02C3CE72-9D43-8ABE-AE3F-B654E4944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12"/>
              <a:ext cx="3408" cy="76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s-CL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ine 1041">
              <a:extLst>
                <a:ext uri="{FF2B5EF4-FFF2-40B4-BE49-F238E27FC236}">
                  <a16:creationId xmlns:a16="http://schemas.microsoft.com/office/drawing/2014/main" id="{8DE1453F-1998-3909-AC91-5442D7BD9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48"/>
              <a:ext cx="432" cy="0"/>
            </a:xfrm>
            <a:prstGeom prst="line">
              <a:avLst/>
            </a:prstGeom>
            <a:grpFill/>
            <a:ln w="222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es-CL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060">
            <a:extLst>
              <a:ext uri="{FF2B5EF4-FFF2-40B4-BE49-F238E27FC236}">
                <a16:creationId xmlns:a16="http://schemas.microsoft.com/office/drawing/2014/main" id="{B0D99D86-D33A-62DC-C4E2-B31D6AFC33D7}"/>
              </a:ext>
            </a:extLst>
          </p:cNvPr>
          <p:cNvGrpSpPr>
            <a:grpSpLocks/>
          </p:cNvGrpSpPr>
          <p:nvPr/>
        </p:nvGrpSpPr>
        <p:grpSpPr bwMode="auto">
          <a:xfrm>
            <a:off x="7497604" y="4164564"/>
            <a:ext cx="2355851" cy="2768600"/>
            <a:chOff x="4600" y="2448"/>
            <a:chExt cx="1484" cy="1744"/>
          </a:xfrm>
        </p:grpSpPr>
        <p:sp>
          <p:nvSpPr>
            <p:cNvPr id="21" name="AutoShape 1056">
              <a:extLst>
                <a:ext uri="{FF2B5EF4-FFF2-40B4-BE49-F238E27FC236}">
                  <a16:creationId xmlns:a16="http://schemas.microsoft.com/office/drawing/2014/main" id="{19B7C11D-2F2A-BBBC-5C85-3304E12B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072"/>
              <a:ext cx="144" cy="480"/>
            </a:xfrm>
            <a:prstGeom prst="downArrow">
              <a:avLst>
                <a:gd name="adj1" fmla="val 50000"/>
                <a:gd name="adj2" fmla="val 8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CL" altLang="es-CL" sz="2000">
                <a:latin typeface="Arial" panose="020B0604020202020204" pitchFamily="34" charset="0"/>
              </a:endParaRPr>
            </a:p>
          </p:txBody>
        </p:sp>
        <p:sp>
          <p:nvSpPr>
            <p:cNvPr id="22" name="Text Box 1057">
              <a:extLst>
                <a:ext uri="{FF2B5EF4-FFF2-40B4-BE49-F238E27FC236}">
                  <a16:creationId xmlns:a16="http://schemas.microsoft.com/office/drawing/2014/main" id="{E228A4CA-E1B4-4199-97AF-EF0F1D3C8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3552"/>
              <a:ext cx="148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s-ES_tradnl" altLang="es-CL" sz="2000" dirty="0">
                  <a:solidFill>
                    <a:srgbClr val="006699"/>
                  </a:solidFill>
                  <a:latin typeface="Arial" panose="020B0604020202020204" pitchFamily="34" charset="0"/>
                </a:rPr>
                <a:t>Ver Tabla  probabilidad Normal </a:t>
              </a:r>
              <a:endParaRPr kumimoji="1" lang="es-ES" altLang="es-CL" sz="2000" dirty="0">
                <a:solidFill>
                  <a:srgbClr val="00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Oval 1058">
              <a:extLst>
                <a:ext uri="{FF2B5EF4-FFF2-40B4-BE49-F238E27FC236}">
                  <a16:creationId xmlns:a16="http://schemas.microsoft.com/office/drawing/2014/main" id="{D276CE33-1761-EBBF-1F87-8B2A99AE7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48"/>
              <a:ext cx="768" cy="624"/>
            </a:xfrm>
            <a:prstGeom prst="ellipse">
              <a:avLst/>
            </a:prstGeom>
            <a:noFill/>
            <a:ln w="9525">
              <a:solidFill>
                <a:srgbClr val="00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CL" altLang="es-CL" sz="2000">
                <a:latin typeface="Arial" panose="020B0604020202020204" pitchFamily="34" charset="0"/>
              </a:endParaRPr>
            </a:p>
          </p:txBody>
        </p:sp>
      </p:grpSp>
      <p:sp>
        <p:nvSpPr>
          <p:cNvPr id="24" name="Text Box 1027">
            <a:extLst>
              <a:ext uri="{FF2B5EF4-FFF2-40B4-BE49-F238E27FC236}">
                <a16:creationId xmlns:a16="http://schemas.microsoft.com/office/drawing/2014/main" id="{9FCE2572-7E87-A68E-1F92-DA28FCF34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776" y="560632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CL" sz="2400" b="1" i="1" dirty="0">
                <a:solidFill>
                  <a:schemeClr val="tx2"/>
                </a:solidFill>
                <a:latin typeface="Arial" panose="020B0604020202020204" pitchFamily="34" charset="0"/>
              </a:rPr>
              <a:t>MODELO DISTRIBUCIÓN DE PROBABILIDAD NORMAL 		</a:t>
            </a:r>
            <a:endParaRPr kumimoji="1" lang="es-ES" altLang="es-CL" sz="2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" name="Objeto 24">
            <a:extLst>
              <a:ext uri="{FF2B5EF4-FFF2-40B4-BE49-F238E27FC236}">
                <a16:creationId xmlns:a16="http://schemas.microsoft.com/office/drawing/2014/main" id="{E32BD7AA-20D0-7F39-D0BA-31B46D261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188127"/>
          <a:ext cx="4927279" cy="87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71520" imgH="393480" progId="">
                  <p:embed/>
                </p:oleObj>
              </mc:Choice>
              <mc:Fallback>
                <p:oleObj r:id="rId2" imgW="2171520" imgH="393480" progId="">
                  <p:embed/>
                  <p:pic>
                    <p:nvPicPr>
                      <p:cNvPr id="25" name="Objeto 24">
                        <a:extLst>
                          <a:ext uri="{FF2B5EF4-FFF2-40B4-BE49-F238E27FC236}">
                            <a16:creationId xmlns:a16="http://schemas.microsoft.com/office/drawing/2014/main" id="{E32BD7AA-20D0-7F39-D0BA-31B46D261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7400" y="2188127"/>
                        <a:ext cx="4927279" cy="87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to 25">
            <a:extLst>
              <a:ext uri="{FF2B5EF4-FFF2-40B4-BE49-F238E27FC236}">
                <a16:creationId xmlns:a16="http://schemas.microsoft.com/office/drawing/2014/main" id="{96D3504A-FB21-FC4E-1826-90F1D16CB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9177" y="4221422"/>
          <a:ext cx="7887499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01840" imgH="431640" progId="">
                  <p:embed/>
                </p:oleObj>
              </mc:Choice>
              <mc:Fallback>
                <p:oleObj r:id="rId4" imgW="4101840" imgH="431640" progId="">
                  <p:embed/>
                  <p:pic>
                    <p:nvPicPr>
                      <p:cNvPr id="26" name="Objeto 25">
                        <a:extLst>
                          <a:ext uri="{FF2B5EF4-FFF2-40B4-BE49-F238E27FC236}">
                            <a16:creationId xmlns:a16="http://schemas.microsoft.com/office/drawing/2014/main" id="{96D3504A-FB21-FC4E-1826-90F1D16CB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9177" y="4221422"/>
                        <a:ext cx="7887499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67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6E9112F-AFAC-EC6D-7334-4230179C2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543" y="565085"/>
            <a:ext cx="93994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s-CL" sz="2400" b="1" kern="0" dirty="0">
                <a:latin typeface="Arial" panose="020B0604020202020204" pitchFamily="34" charset="0"/>
              </a:rPr>
              <a:t>EJEMPLO NORMAL</a:t>
            </a:r>
            <a:br>
              <a:rPr lang="es-PR" altLang="es-CL" sz="2400" kern="0" dirty="0">
                <a:latin typeface="Arial" panose="020B0604020202020204" pitchFamily="34" charset="0"/>
              </a:rPr>
            </a:br>
            <a:br>
              <a:rPr lang="en-US" altLang="es-CL" sz="2400" kern="0" dirty="0">
                <a:latin typeface="Arial" panose="020B0604020202020204" pitchFamily="34" charset="0"/>
              </a:rPr>
            </a:br>
            <a:r>
              <a:rPr lang="es-PR" altLang="es-CL" sz="2400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Si deseamos la probabilidad de que una persona, elegida al azar, tenga un peso entre  115 y 150 kilos.</a:t>
            </a:r>
            <a:br>
              <a:rPr lang="es-PR" altLang="es-CL" sz="2400" kern="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endParaRPr lang="en-US" altLang="es-CL" sz="2400" kern="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FA363BF-F8B5-036B-D773-05CD2DAD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518" y="2136710"/>
            <a:ext cx="8029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s-PR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1  Interpretar gráficamente el área de interés.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s-PR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s-PR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Gráficamente si decimos que a=115 kilos y b=150 kilos, el área de la curva que nos interesa es la siguiente</a:t>
            </a: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8" descr="http://personal5.iddeo.es/ztt/Tem/normal_caso4.gif">
            <a:extLst>
              <a:ext uri="{FF2B5EF4-FFF2-40B4-BE49-F238E27FC236}">
                <a16:creationId xmlns:a16="http://schemas.microsoft.com/office/drawing/2014/main" id="{2998F769-5D53-53B6-7C78-E456B4DE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901" y="3922648"/>
            <a:ext cx="6594438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52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51FCCE0-FA0C-1A97-3ADF-292909AA1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709" y="1006540"/>
            <a:ext cx="801579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R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2 - Determinar el valor Z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790AFD9E-D683-F093-0F39-69578B318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090" y="1490727"/>
          <a:ext cx="35306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81200" imgH="393700" progId="Equation.3">
                  <p:embed/>
                </p:oleObj>
              </mc:Choice>
              <mc:Fallback>
                <p:oleObj r:id="rId2" imgW="1981200" imgH="393700" progId="Equation.3">
                  <p:embed/>
                  <p:pic>
                    <p:nvPicPr>
                      <p:cNvPr id="3" name="Object 10">
                        <a:extLst>
                          <a:ext uri="{FF2B5EF4-FFF2-40B4-BE49-F238E27FC236}">
                            <a16:creationId xmlns:a16="http://schemas.microsoft.com/office/drawing/2014/main" id="{790AFD9E-D683-F093-0F39-69578B3187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090" y="1490727"/>
                        <a:ext cx="35306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2B449DED-00A4-2282-8CA8-AD9857422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090" y="2524983"/>
          <a:ext cx="33829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92300" imgH="393700" progId="Equation.3">
                  <p:embed/>
                </p:oleObj>
              </mc:Choice>
              <mc:Fallback>
                <p:oleObj r:id="rId4" imgW="1892300" imgH="393700" progId="Equation.3">
                  <p:embed/>
                  <p:pic>
                    <p:nvPicPr>
                      <p:cNvPr id="4" name="Object 12">
                        <a:extLst>
                          <a:ext uri="{FF2B5EF4-FFF2-40B4-BE49-F238E27FC236}">
                            <a16:creationId xmlns:a16="http://schemas.microsoft.com/office/drawing/2014/main" id="{2B449DED-00A4-2282-8CA8-AD9857422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090" y="2524983"/>
                        <a:ext cx="338296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4">
            <a:extLst>
              <a:ext uri="{FF2B5EF4-FFF2-40B4-BE49-F238E27FC236}">
                <a16:creationId xmlns:a16="http://schemas.microsoft.com/office/drawing/2014/main" id="{2BC306AD-0EEF-8ADC-6864-5BB4D194C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709" y="3292540"/>
            <a:ext cx="918703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P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3 - Buscar en la tabla de probabilidades.</a:t>
            </a:r>
          </a:p>
          <a:p>
            <a:pPr>
              <a:defRPr/>
            </a:pPr>
            <a:r>
              <a:rPr lang="es-P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defRPr/>
            </a:pPr>
            <a:r>
              <a:rPr lang="es-P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Buscamos en la Tabla 1 el valor Z=-1.25 y obtenemos el área de 0.8944. </a:t>
            </a:r>
          </a:p>
          <a:p>
            <a:pPr>
              <a:defRPr/>
            </a:pPr>
            <a:r>
              <a:rPr lang="es-P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defRPr/>
            </a:pPr>
            <a:r>
              <a:rPr lang="es-P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Buscamos en la Tabla 1 el valor Z=0.50 y obtenemos el área de 0.6915</a:t>
            </a:r>
            <a:endParaRPr lang="es-P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45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>
            <a:extLst>
              <a:ext uri="{FF2B5EF4-FFF2-40B4-BE49-F238E27FC236}">
                <a16:creationId xmlns:a16="http://schemas.microsoft.com/office/drawing/2014/main" id="{ACEA5C02-A83A-8B4E-9051-FB92C6D67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065732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PR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4 - Hacer la suma o resta de áreas para encontrar la probabilidad deseada.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PR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PR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área de 0.8944 se le resta la diferencia de 1-.6915.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PR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PR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0.8944 – (1-.6915) = .5859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  <a:defRPr/>
            </a:pPr>
            <a:endParaRPr lang="es-PR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PR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Interpretación: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  <a:defRPr/>
            </a:pPr>
            <a:endParaRPr lang="es-PR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PR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Por tanto, la probabilidad de encontrar personas con sobre peso entre 115 y 150 kilos, representa el 58,6% de la población objetivo.</a:t>
            </a:r>
            <a:endParaRPr lang="en-US" sz="24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62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B4427F6F-8488-A0E9-F7A7-7107AB3A7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465" y="3778929"/>
          <a:ext cx="3168650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638300" imgH="838200" progId="Equation.3">
                  <p:embed/>
                </p:oleObj>
              </mc:Choice>
              <mc:Fallback>
                <p:oleObj name="Ecuación" r:id="rId2" imgW="1638300" imgH="838200" progId="Equation.3">
                  <p:embed/>
                  <p:pic>
                    <p:nvPicPr>
                      <p:cNvPr id="2" name="Object 10">
                        <a:extLst>
                          <a:ext uri="{FF2B5EF4-FFF2-40B4-BE49-F238E27FC236}">
                            <a16:creationId xmlns:a16="http://schemas.microsoft.com/office/drawing/2014/main" id="{B4427F6F-8488-A0E9-F7A7-7107AB3A7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465" y="3778929"/>
                        <a:ext cx="3168650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1" descr="tipif">
            <a:extLst>
              <a:ext uri="{FF2B5EF4-FFF2-40B4-BE49-F238E27FC236}">
                <a16:creationId xmlns:a16="http://schemas.microsoft.com/office/drawing/2014/main" id="{4685EA9C-CEA9-8D95-836B-D9F30EEF9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835" y="3289317"/>
            <a:ext cx="4535488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F6E12627-E1F5-F12C-2685-276B72CE49E9}"/>
              </a:ext>
            </a:extLst>
          </p:cNvPr>
          <p:cNvSpPr txBox="1">
            <a:spLocks noChangeArrowheads="1"/>
          </p:cNvSpPr>
          <p:nvPr/>
        </p:nvSpPr>
        <p:spPr>
          <a:xfrm>
            <a:off x="604422" y="892801"/>
            <a:ext cx="10680349" cy="5400675"/>
          </a:xfrm>
          <a:prstGeom prst="rect">
            <a:avLst/>
          </a:prstGeom>
          <a:noFill/>
        </p:spPr>
        <p:txBody>
          <a:bodyPr vert="horz" lIns="98736" tIns="49368" rIns="98736" bIns="4936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ES" altLang="es-CL" sz="1800" dirty="0">
                <a:latin typeface="Arial" panose="020B0604020202020204" pitchFamily="34" charset="0"/>
                <a:cs typeface="Arial" panose="020B0604020202020204" pitchFamily="34" charset="0"/>
              </a:rPr>
              <a:t>Se quiere OTORGAR una beca a uno de dos estudiantes de sistemas educativos diferentes. Se asignará al que tenga mejor expediente académico.</a:t>
            </a:r>
          </a:p>
          <a:p>
            <a:pPr lvl="1" algn="just">
              <a:lnSpc>
                <a:spcPct val="80000"/>
              </a:lnSpc>
            </a:pPr>
            <a:r>
              <a:rPr lang="es-ES" altLang="es-CL" sz="1800" dirty="0">
                <a:latin typeface="Arial" panose="020B0604020202020204" pitchFamily="34" charset="0"/>
                <a:cs typeface="Arial" panose="020B0604020202020204" pitchFamily="34" charset="0"/>
              </a:rPr>
              <a:t>El estudiante A tiene una calificación de 8 en un sistema donde la calificación de los alumnos se comporta como N(6,1).</a:t>
            </a:r>
          </a:p>
          <a:p>
            <a:pPr lvl="1" algn="just">
              <a:lnSpc>
                <a:spcPct val="80000"/>
              </a:lnSpc>
            </a:pPr>
            <a:r>
              <a:rPr lang="es-ES" altLang="es-CL" sz="1800" dirty="0">
                <a:latin typeface="Arial" panose="020B0604020202020204" pitchFamily="34" charset="0"/>
                <a:cs typeface="Arial" panose="020B0604020202020204" pitchFamily="34" charset="0"/>
              </a:rPr>
              <a:t>El estudiante B tiene una calificación de 80 en un sistema donde la calificación de los alumnos se comporta como N(70,10).</a:t>
            </a:r>
          </a:p>
          <a:p>
            <a:pPr>
              <a:lnSpc>
                <a:spcPct val="80000"/>
              </a:lnSpc>
            </a:pPr>
            <a:r>
              <a:rPr lang="es-ES" altLang="es-CL" sz="1800" b="1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  <a:p>
            <a:pPr lvl="1" algn="just">
              <a:lnSpc>
                <a:spcPct val="80000"/>
              </a:lnSpc>
            </a:pPr>
            <a:r>
              <a:rPr lang="es-ES" altLang="es-CL" sz="1800" dirty="0">
                <a:latin typeface="Arial" panose="020B0604020202020204" pitchFamily="34" charset="0"/>
                <a:cs typeface="Arial" panose="020B0604020202020204" pitchFamily="34" charset="0"/>
              </a:rPr>
              <a:t>No podemos comparar directamente 8 puntos de A frente a los 80 de B, pero como ambas poblaciones se comportan de modo normal, podemos tipificar y observar las puntuaciones sobre una distribución de referencia N(0,1</a:t>
            </a:r>
            <a:r>
              <a:rPr lang="es-ES" altLang="es-CL" sz="1800" dirty="0"/>
              <a:t>)</a:t>
            </a:r>
          </a:p>
          <a:p>
            <a:pPr lvl="1" algn="just">
              <a:lnSpc>
                <a:spcPct val="80000"/>
              </a:lnSpc>
            </a:pPr>
            <a:endParaRPr lang="es-ES" altLang="es-CL" sz="1800" dirty="0"/>
          </a:p>
          <a:p>
            <a:pPr lvl="1">
              <a:lnSpc>
                <a:spcPct val="80000"/>
              </a:lnSpc>
            </a:pPr>
            <a:endParaRPr lang="es-ES" altLang="es-CL" sz="1800" dirty="0"/>
          </a:p>
          <a:p>
            <a:pPr lvl="1">
              <a:lnSpc>
                <a:spcPct val="80000"/>
              </a:lnSpc>
            </a:pPr>
            <a:endParaRPr lang="es-ES" altLang="es-CL" sz="1800" dirty="0"/>
          </a:p>
          <a:p>
            <a:pPr lvl="1">
              <a:lnSpc>
                <a:spcPct val="80000"/>
              </a:lnSpc>
            </a:pPr>
            <a:endParaRPr lang="es-ES" altLang="es-CL" sz="1800" dirty="0"/>
          </a:p>
          <a:p>
            <a:pPr marL="457200" lvl="1" indent="0">
              <a:lnSpc>
                <a:spcPct val="80000"/>
              </a:lnSpc>
              <a:buNone/>
            </a:pPr>
            <a:endParaRPr lang="es-ES" altLang="es-CL" sz="1800" dirty="0"/>
          </a:p>
          <a:p>
            <a:pPr lvl="1">
              <a:lnSpc>
                <a:spcPct val="80000"/>
              </a:lnSpc>
            </a:pPr>
            <a:endParaRPr lang="es-ES" altLang="es-CL" sz="1800" dirty="0"/>
          </a:p>
          <a:p>
            <a:pPr lvl="1">
              <a:lnSpc>
                <a:spcPct val="80000"/>
              </a:lnSpc>
            </a:pPr>
            <a:endParaRPr lang="es-ES" altLang="es-CL" sz="1800" dirty="0"/>
          </a:p>
          <a:p>
            <a:pPr marL="457200" lvl="1" indent="0" algn="just">
              <a:lnSpc>
                <a:spcPct val="80000"/>
              </a:lnSpc>
              <a:buNone/>
            </a:pPr>
            <a:endParaRPr lang="es-ES" altLang="es-CL" sz="1800" dirty="0"/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s-ES" altLang="es-CL" sz="1800" dirty="0">
                <a:latin typeface="Arial" panose="020B0604020202020204" pitchFamily="34" charset="0"/>
                <a:cs typeface="Arial" panose="020B0604020202020204" pitchFamily="34" charset="0"/>
              </a:rPr>
              <a:t>Como ZA &gt; ZB, podemos decir que el porcentaje de compañeros del mismo sistema de estudios que ha superado en calificación el estudiante A es mayor que el que ha superado B. Podríamos pensar en principio que </a:t>
            </a:r>
            <a:r>
              <a:rPr lang="es-ES" altLang="es-CL" sz="1800" b="1" dirty="0">
                <a:latin typeface="Arial" panose="020B0604020202020204" pitchFamily="34" charset="0"/>
                <a:cs typeface="Arial" panose="020B0604020202020204" pitchFamily="34" charset="0"/>
              </a:rPr>
              <a:t>A es mejor candidato para la beca</a:t>
            </a:r>
            <a:r>
              <a:rPr lang="es-ES" altLang="es-CL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5 Rectángulo">
            <a:extLst>
              <a:ext uri="{FF2B5EF4-FFF2-40B4-BE49-F238E27FC236}">
                <a16:creationId xmlns:a16="http://schemas.microsoft.com/office/drawing/2014/main" id="{C28F9BC2-6A8F-6E5E-0280-344EACD1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05" y="285744"/>
            <a:ext cx="2010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L" sz="2000" dirty="0" err="1">
                <a:latin typeface="Arial" panose="020B0604020202020204" pitchFamily="34" charset="0"/>
              </a:rPr>
              <a:t>Ejemplo</a:t>
            </a:r>
            <a:r>
              <a:rPr lang="en-US" altLang="es-CL" sz="2000" dirty="0">
                <a:latin typeface="Arial" panose="020B0604020202020204" pitchFamily="34" charset="0"/>
              </a:rPr>
              <a:t> Normal</a:t>
            </a:r>
            <a:endParaRPr lang="es-ES" altLang="es-C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4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7C530-5C7B-3D08-9193-9CD88C39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s-MX" b="1" dirty="0"/>
              <a:t>Sucesos…</a:t>
            </a:r>
            <a:endParaRPr lang="es-CL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5F2DB0-28C0-6198-4E2D-0D0FFF640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77" y="1244888"/>
            <a:ext cx="8795787" cy="360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736" tIns="49368" rIns="98736" bIns="49368" numCol="1" anchor="t" anchorCtr="0" compatLnSpc="1">
            <a:prstTxWarp prst="textNoShape">
              <a:avLst/>
            </a:prstTxWarp>
          </a:bodyPr>
          <a:lstStyle>
            <a:lvl1pPr marL="369888" indent="-369888" algn="l" defTabSz="9874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07975" algn="l" defTabSz="9874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5075" indent="-247650" algn="l" defTabSz="9874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788" indent="-247650" algn="l" defTabSz="9874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2500" indent="-247650" algn="l" defTabSz="9874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888" marR="0" lvl="0" indent="-369888" algn="just" defTabSz="987425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Cuando se realiza un experimento aleatorio diversos resultados son posibles. El conjunto de todos los resultados posibles se llama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espacio muestral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(E).</a:t>
            </a:r>
          </a:p>
          <a:p>
            <a:pPr marL="369888" marR="0" lvl="0" indent="-369888" algn="just" defTabSz="987425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endParaRPr kumimoji="0" lang="es-ES" altLang="es-CL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69888" marR="0" lvl="0" indent="-369888" algn="just" defTabSz="987425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 llama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suceso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un subconjunto de dichos resultados.</a:t>
            </a:r>
          </a:p>
          <a:p>
            <a:pPr marL="369888" marR="0" lvl="0" indent="-369888" algn="just" defTabSz="987425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endParaRPr kumimoji="0" lang="es-ES" altLang="es-CL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69888" marR="0" lvl="0" indent="-369888" algn="just" defTabSz="987425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 llama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suceso contrario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(complementario) de un suceso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A’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al formado por los elementos que no están en A</a:t>
            </a:r>
          </a:p>
          <a:p>
            <a:pPr marL="369888" marR="0" lvl="0" indent="-369888" algn="just" defTabSz="987425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endParaRPr kumimoji="0" lang="es-ES" altLang="es-CL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69888" marR="0" lvl="0" indent="-369888" algn="just" defTabSz="987425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 llama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suceso unión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y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AUB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al formado por los resultados experimentales que están en A o en B (incluyendo los que están en ambos.</a:t>
            </a:r>
          </a:p>
          <a:p>
            <a:pPr marL="369888" marR="0" lvl="0" indent="-369888" algn="just" defTabSz="987425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endParaRPr kumimoji="0" lang="es-ES" altLang="es-CL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69888" marR="0" lvl="0" indent="-369888" algn="just" defTabSz="987425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 llama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suceso intersección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y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A∩B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 simplemente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al formado por los resultados experimentales que están simultáneamente en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y </a:t>
            </a:r>
            <a:r>
              <a:rPr kumimoji="0" lang="es-ES" altLang="es-CL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362AF8DE-406A-2D2B-A26C-615A9D07045D}"/>
              </a:ext>
            </a:extLst>
          </p:cNvPr>
          <p:cNvGrpSpPr>
            <a:grpSpLocks/>
          </p:cNvGrpSpPr>
          <p:nvPr/>
        </p:nvGrpSpPr>
        <p:grpSpPr bwMode="auto">
          <a:xfrm>
            <a:off x="9258589" y="499774"/>
            <a:ext cx="2089150" cy="1800225"/>
            <a:chOff x="4798" y="255"/>
            <a:chExt cx="1316" cy="1134"/>
          </a:xfrm>
        </p:grpSpPr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51B4D13B-A431-3055-C8E6-47FD4EF2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8" y="255"/>
              <a:ext cx="1316" cy="11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D38E1AE3-B4BE-D784-E73D-B92BEDD13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" y="259"/>
              <a:ext cx="9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874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CL" sz="1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 </a:t>
              </a:r>
              <a:r>
                <a:rPr kumimoji="0" lang="es-ES" altLang="es-C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espacio muestral</a:t>
              </a:r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CC5A4A7A-C171-C201-ADB6-073B74264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618"/>
              <a:ext cx="45" cy="46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4B313BCC-59F5-76B0-79F3-A6AF43A5C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935"/>
              <a:ext cx="45" cy="46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8EE41058-04A6-DC4C-DA98-358FE3112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" y="1253"/>
              <a:ext cx="45" cy="46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1AFDFC1A-F751-82EE-CAE1-57015C0A1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" y="572"/>
              <a:ext cx="45" cy="46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FF901DA0-7347-1EEF-B2F8-338975576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" y="1253"/>
              <a:ext cx="45" cy="46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7DA6E78C-654D-BE7A-5EE6-BDFABCE11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" y="1207"/>
              <a:ext cx="45" cy="46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445DF6D0-12D5-58B8-3BEC-9FCE3A320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" y="935"/>
              <a:ext cx="45" cy="46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35E1BB13-8E67-1BBB-3B7C-5F2BC7662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" y="1162"/>
              <a:ext cx="45" cy="46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66C6590A-20E0-74D5-8C18-30B35856E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" y="754"/>
              <a:ext cx="45" cy="46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altLang="es-C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94">
            <a:extLst>
              <a:ext uri="{FF2B5EF4-FFF2-40B4-BE49-F238E27FC236}">
                <a16:creationId xmlns:a16="http://schemas.microsoft.com/office/drawing/2014/main" id="{FB053BB0-7BD6-A277-31A1-308013BBF374}"/>
              </a:ext>
            </a:extLst>
          </p:cNvPr>
          <p:cNvGrpSpPr>
            <a:grpSpLocks/>
          </p:cNvGrpSpPr>
          <p:nvPr/>
        </p:nvGrpSpPr>
        <p:grpSpPr bwMode="auto">
          <a:xfrm>
            <a:off x="9258589" y="2371436"/>
            <a:ext cx="2089150" cy="1800225"/>
            <a:chOff x="4798" y="1434"/>
            <a:chExt cx="1316" cy="1134"/>
          </a:xfrm>
        </p:grpSpPr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FA9677B1-6756-B824-1241-1BCB3F41FA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8" y="1434"/>
              <a:ext cx="1316" cy="1134"/>
              <a:chOff x="4798" y="255"/>
              <a:chExt cx="1316" cy="1134"/>
            </a:xfrm>
          </p:grpSpPr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83ECCDB3-B160-91D5-BE06-FEF42B628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255"/>
                <a:ext cx="1316" cy="11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Text Box 26">
                <a:extLst>
                  <a:ext uri="{FF2B5EF4-FFF2-40B4-BE49-F238E27FC236}">
                    <a16:creationId xmlns:a16="http://schemas.microsoft.com/office/drawing/2014/main" id="{780FA317-327F-13F4-A13A-D8BD4EB5B3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2" y="259"/>
                <a:ext cx="92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987425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01688" indent="-307975" defTabSz="987425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5075" indent="-247650" defTabSz="987425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28788" indent="-247650" defTabSz="9874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22500" indent="-247650" defTabSz="987425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6797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1369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5941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0513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874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altLang="es-CL" sz="1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E </a:t>
                </a:r>
                <a:r>
                  <a:rPr kumimoji="0" lang="es-ES" altLang="es-C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espacio muestral</a:t>
                </a:r>
              </a:p>
            </p:txBody>
          </p:sp>
          <p:sp>
            <p:nvSpPr>
              <p:cNvPr id="24" name="Oval 27">
                <a:extLst>
                  <a:ext uri="{FF2B5EF4-FFF2-40B4-BE49-F238E27FC236}">
                    <a16:creationId xmlns:a16="http://schemas.microsoft.com/office/drawing/2014/main" id="{2591F34B-9FA0-563D-97CD-BF5966F55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" y="618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Oval 28">
                <a:extLst>
                  <a:ext uri="{FF2B5EF4-FFF2-40B4-BE49-F238E27FC236}">
                    <a16:creationId xmlns:a16="http://schemas.microsoft.com/office/drawing/2014/main" id="{3A17ED5A-DAE9-AA84-B626-C79CFDA2D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" y="935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Oval 29">
                <a:extLst>
                  <a:ext uri="{FF2B5EF4-FFF2-40B4-BE49-F238E27FC236}">
                    <a16:creationId xmlns:a16="http://schemas.microsoft.com/office/drawing/2014/main" id="{DFAB6FF0-CCA5-E446-CE2A-1B44A892B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8" y="1253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6F8DA5C2-0DB5-DA31-A101-EAAFAE809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572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Oval 31">
                <a:extLst>
                  <a:ext uri="{FF2B5EF4-FFF2-40B4-BE49-F238E27FC236}">
                    <a16:creationId xmlns:a16="http://schemas.microsoft.com/office/drawing/2014/main" id="{3F4C266F-EBF5-03EB-530F-16548C974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" y="1253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Oval 32">
                <a:extLst>
                  <a:ext uri="{FF2B5EF4-FFF2-40B4-BE49-F238E27FC236}">
                    <a16:creationId xmlns:a16="http://schemas.microsoft.com/office/drawing/2014/main" id="{3ADA45F9-B195-815E-5D86-019157B4B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" y="1207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Oval 33">
                <a:extLst>
                  <a:ext uri="{FF2B5EF4-FFF2-40B4-BE49-F238E27FC236}">
                    <a16:creationId xmlns:a16="http://schemas.microsoft.com/office/drawing/2014/main" id="{C22BAC2A-5E71-0AFB-84AD-E6787DD63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935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Oval 34">
                <a:extLst>
                  <a:ext uri="{FF2B5EF4-FFF2-40B4-BE49-F238E27FC236}">
                    <a16:creationId xmlns:a16="http://schemas.microsoft.com/office/drawing/2014/main" id="{CA69D0FC-A866-00F7-68F4-DC68F198F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8" y="1162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Oval 35">
                <a:extLst>
                  <a:ext uri="{FF2B5EF4-FFF2-40B4-BE49-F238E27FC236}">
                    <a16:creationId xmlns:a16="http://schemas.microsoft.com/office/drawing/2014/main" id="{F0DA0EE4-CC01-3DEE-077B-D2729E6A7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" y="754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" name="Oval 36">
              <a:extLst>
                <a:ext uri="{FF2B5EF4-FFF2-40B4-BE49-F238E27FC236}">
                  <a16:creationId xmlns:a16="http://schemas.microsoft.com/office/drawing/2014/main" id="{BD23485C-2136-3D02-DB2B-A072F5EF4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" y="1706"/>
              <a:ext cx="454" cy="817"/>
            </a:xfrm>
            <a:prstGeom prst="ellipse">
              <a:avLst/>
            </a:prstGeom>
            <a:solidFill>
              <a:srgbClr val="FFCC99">
                <a:alpha val="2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874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altLang="es-CL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Text Box 38">
              <a:extLst>
                <a:ext uri="{FF2B5EF4-FFF2-40B4-BE49-F238E27FC236}">
                  <a16:creationId xmlns:a16="http://schemas.microsoft.com/office/drawing/2014/main" id="{DE67B298-647D-F811-64E3-01B060ABB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1802"/>
              <a:ext cx="21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874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CL" sz="1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" name="Text Box 39">
              <a:extLst>
                <a:ext uri="{FF2B5EF4-FFF2-40B4-BE49-F238E27FC236}">
                  <a16:creationId xmlns:a16="http://schemas.microsoft.com/office/drawing/2014/main" id="{2F0E01D3-2235-EE11-87DF-FDA712D26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2" y="2028"/>
              <a:ext cx="25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874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CL" sz="1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A’</a:t>
              </a:r>
            </a:p>
          </p:txBody>
        </p:sp>
      </p:grpSp>
      <p:grpSp>
        <p:nvGrpSpPr>
          <p:cNvPr id="33" name="Group 57">
            <a:extLst>
              <a:ext uri="{FF2B5EF4-FFF2-40B4-BE49-F238E27FC236}">
                <a16:creationId xmlns:a16="http://schemas.microsoft.com/office/drawing/2014/main" id="{83DB2C94-49BB-F8DA-1751-CB8C7DCB175D}"/>
              </a:ext>
            </a:extLst>
          </p:cNvPr>
          <p:cNvGrpSpPr>
            <a:grpSpLocks/>
          </p:cNvGrpSpPr>
          <p:nvPr/>
        </p:nvGrpSpPr>
        <p:grpSpPr bwMode="auto">
          <a:xfrm>
            <a:off x="4218277" y="4963824"/>
            <a:ext cx="2089150" cy="1800225"/>
            <a:chOff x="4798" y="2659"/>
            <a:chExt cx="1316" cy="1134"/>
          </a:xfrm>
        </p:grpSpPr>
        <p:grpSp>
          <p:nvGrpSpPr>
            <p:cNvPr id="34" name="Group 40">
              <a:extLst>
                <a:ext uri="{FF2B5EF4-FFF2-40B4-BE49-F238E27FC236}">
                  <a16:creationId xmlns:a16="http://schemas.microsoft.com/office/drawing/2014/main" id="{763733D2-30C2-4D70-C7D5-E50377F0C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8" y="2659"/>
              <a:ext cx="1316" cy="1134"/>
              <a:chOff x="4798" y="255"/>
              <a:chExt cx="1316" cy="1134"/>
            </a:xfrm>
          </p:grpSpPr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03D2F8D1-A14D-56AE-8294-240455377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255"/>
                <a:ext cx="1316" cy="113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Text Box 42">
                <a:extLst>
                  <a:ext uri="{FF2B5EF4-FFF2-40B4-BE49-F238E27FC236}">
                    <a16:creationId xmlns:a16="http://schemas.microsoft.com/office/drawing/2014/main" id="{CA9C27A2-DB04-725F-F898-38561F2944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2" y="259"/>
                <a:ext cx="92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987425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01688" indent="-307975" defTabSz="987425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5075" indent="-247650" defTabSz="987425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28788" indent="-247650" defTabSz="9874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22500" indent="-247650" defTabSz="987425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6797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1369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5941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0513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8742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altLang="es-CL" sz="1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E </a:t>
                </a:r>
                <a:r>
                  <a:rPr kumimoji="0" lang="es-ES" altLang="es-C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espacio muestral</a:t>
                </a:r>
              </a:p>
            </p:txBody>
          </p:sp>
          <p:sp>
            <p:nvSpPr>
              <p:cNvPr id="40" name="Oval 43">
                <a:extLst>
                  <a:ext uri="{FF2B5EF4-FFF2-40B4-BE49-F238E27FC236}">
                    <a16:creationId xmlns:a16="http://schemas.microsoft.com/office/drawing/2014/main" id="{0BB06965-7323-AD2F-8D9F-6CB64AE8A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" y="618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Oval 44">
                <a:extLst>
                  <a:ext uri="{FF2B5EF4-FFF2-40B4-BE49-F238E27FC236}">
                    <a16:creationId xmlns:a16="http://schemas.microsoft.com/office/drawing/2014/main" id="{15D8D1B1-D5BE-C62E-A102-FE65BADEF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" y="935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Oval 45">
                <a:extLst>
                  <a:ext uri="{FF2B5EF4-FFF2-40B4-BE49-F238E27FC236}">
                    <a16:creationId xmlns:a16="http://schemas.microsoft.com/office/drawing/2014/main" id="{25AE5E96-B66C-7697-6C7E-554D830BD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8" y="1253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Oval 46">
                <a:extLst>
                  <a:ext uri="{FF2B5EF4-FFF2-40B4-BE49-F238E27FC236}">
                    <a16:creationId xmlns:a16="http://schemas.microsoft.com/office/drawing/2014/main" id="{59384420-D498-9B55-59E6-DE9B8F65D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572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Oval 47">
                <a:extLst>
                  <a:ext uri="{FF2B5EF4-FFF2-40B4-BE49-F238E27FC236}">
                    <a16:creationId xmlns:a16="http://schemas.microsoft.com/office/drawing/2014/main" id="{0B8C6594-7657-380B-3C04-3169F05A0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" y="1253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Oval 48">
                <a:extLst>
                  <a:ext uri="{FF2B5EF4-FFF2-40B4-BE49-F238E27FC236}">
                    <a16:creationId xmlns:a16="http://schemas.microsoft.com/office/drawing/2014/main" id="{642746B6-30C1-94E1-67EE-09FAF4204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" y="1207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Oval 49">
                <a:extLst>
                  <a:ext uri="{FF2B5EF4-FFF2-40B4-BE49-F238E27FC236}">
                    <a16:creationId xmlns:a16="http://schemas.microsoft.com/office/drawing/2014/main" id="{84CD98DF-C689-5903-961F-DCE655EBF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935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Oval 50">
                <a:extLst>
                  <a:ext uri="{FF2B5EF4-FFF2-40B4-BE49-F238E27FC236}">
                    <a16:creationId xmlns:a16="http://schemas.microsoft.com/office/drawing/2014/main" id="{0A434DC4-8C8C-8EB4-7C33-AA467F947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8" y="1162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Oval 51">
                <a:extLst>
                  <a:ext uri="{FF2B5EF4-FFF2-40B4-BE49-F238E27FC236}">
                    <a16:creationId xmlns:a16="http://schemas.microsoft.com/office/drawing/2014/main" id="{B58B07C7-AF37-AF7E-7712-411EEE604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" y="754"/>
                <a:ext cx="45" cy="4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alt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" name="Oval 52">
              <a:extLst>
                <a:ext uri="{FF2B5EF4-FFF2-40B4-BE49-F238E27FC236}">
                  <a16:creationId xmlns:a16="http://schemas.microsoft.com/office/drawing/2014/main" id="{AF7F43E5-255D-BF5E-FA86-215CAEF9F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" y="2931"/>
              <a:ext cx="454" cy="8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>
                      <a:alpha val="2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874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altLang="es-CL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Text Box 53">
              <a:extLst>
                <a:ext uri="{FF2B5EF4-FFF2-40B4-BE49-F238E27FC236}">
                  <a16:creationId xmlns:a16="http://schemas.microsoft.com/office/drawing/2014/main" id="{0B2A1D24-8604-BA54-4C9F-B8BC4A5A6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3027"/>
              <a:ext cx="21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874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CL" sz="1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110A7D-CA45-9E41-E57B-8088B2C8A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3249"/>
              <a:ext cx="1088" cy="5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>
                      <a:alpha val="2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874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CL" sz="1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9" name="Group 97">
            <a:extLst>
              <a:ext uri="{FF2B5EF4-FFF2-40B4-BE49-F238E27FC236}">
                <a16:creationId xmlns:a16="http://schemas.microsoft.com/office/drawing/2014/main" id="{F9A3E197-DD9A-0B68-C548-4DE42E55577C}"/>
              </a:ext>
            </a:extLst>
          </p:cNvPr>
          <p:cNvGrpSpPr>
            <a:grpSpLocks/>
          </p:cNvGrpSpPr>
          <p:nvPr/>
        </p:nvGrpSpPr>
        <p:grpSpPr bwMode="auto">
          <a:xfrm>
            <a:off x="6378864" y="4963824"/>
            <a:ext cx="2089150" cy="1800225"/>
            <a:chOff x="1578" y="2976"/>
            <a:chExt cx="1316" cy="1134"/>
          </a:xfrm>
        </p:grpSpPr>
        <p:grpSp>
          <p:nvGrpSpPr>
            <p:cNvPr id="50" name="Group 92">
              <a:extLst>
                <a:ext uri="{FF2B5EF4-FFF2-40B4-BE49-F238E27FC236}">
                  <a16:creationId xmlns:a16="http://schemas.microsoft.com/office/drawing/2014/main" id="{2C06B5EA-F5F9-F129-D906-641FEEA5D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976"/>
              <a:ext cx="1316" cy="1134"/>
              <a:chOff x="1850" y="2886"/>
              <a:chExt cx="1316" cy="1134"/>
            </a:xfrm>
          </p:grpSpPr>
          <p:sp>
            <p:nvSpPr>
              <p:cNvPr id="52" name="Freeform 58">
                <a:extLst>
                  <a:ext uri="{FF2B5EF4-FFF2-40B4-BE49-F238E27FC236}">
                    <a16:creationId xmlns:a16="http://schemas.microsoft.com/office/drawing/2014/main" id="{35E833F0-E3DE-922E-8817-255952600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3113"/>
                <a:ext cx="1178" cy="902"/>
              </a:xfrm>
              <a:custGeom>
                <a:avLst/>
                <a:gdLst>
                  <a:gd name="T0" fmla="*/ 540 w 1178"/>
                  <a:gd name="T1" fmla="*/ 326 h 902"/>
                  <a:gd name="T2" fmla="*/ 511 w 1178"/>
                  <a:gd name="T3" fmla="*/ 180 h 902"/>
                  <a:gd name="T4" fmla="*/ 413 w 1178"/>
                  <a:gd name="T5" fmla="*/ 82 h 902"/>
                  <a:gd name="T6" fmla="*/ 384 w 1178"/>
                  <a:gd name="T7" fmla="*/ 63 h 902"/>
                  <a:gd name="T8" fmla="*/ 237 w 1178"/>
                  <a:gd name="T9" fmla="*/ 43 h 902"/>
                  <a:gd name="T10" fmla="*/ 189 w 1178"/>
                  <a:gd name="T11" fmla="*/ 131 h 902"/>
                  <a:gd name="T12" fmla="*/ 149 w 1178"/>
                  <a:gd name="T13" fmla="*/ 190 h 902"/>
                  <a:gd name="T14" fmla="*/ 101 w 1178"/>
                  <a:gd name="T15" fmla="*/ 268 h 902"/>
                  <a:gd name="T16" fmla="*/ 101 w 1178"/>
                  <a:gd name="T17" fmla="*/ 453 h 902"/>
                  <a:gd name="T18" fmla="*/ 23 w 1178"/>
                  <a:gd name="T19" fmla="*/ 512 h 902"/>
                  <a:gd name="T20" fmla="*/ 3 w 1178"/>
                  <a:gd name="T21" fmla="*/ 541 h 902"/>
                  <a:gd name="T22" fmla="*/ 42 w 1178"/>
                  <a:gd name="T23" fmla="*/ 687 h 902"/>
                  <a:gd name="T24" fmla="*/ 101 w 1178"/>
                  <a:gd name="T25" fmla="*/ 726 h 902"/>
                  <a:gd name="T26" fmla="*/ 149 w 1178"/>
                  <a:gd name="T27" fmla="*/ 766 h 902"/>
                  <a:gd name="T28" fmla="*/ 179 w 1178"/>
                  <a:gd name="T29" fmla="*/ 795 h 902"/>
                  <a:gd name="T30" fmla="*/ 267 w 1178"/>
                  <a:gd name="T31" fmla="*/ 834 h 902"/>
                  <a:gd name="T32" fmla="*/ 296 w 1178"/>
                  <a:gd name="T33" fmla="*/ 853 h 902"/>
                  <a:gd name="T34" fmla="*/ 501 w 1178"/>
                  <a:gd name="T35" fmla="*/ 873 h 902"/>
                  <a:gd name="T36" fmla="*/ 677 w 1178"/>
                  <a:gd name="T37" fmla="*/ 902 h 902"/>
                  <a:gd name="T38" fmla="*/ 755 w 1178"/>
                  <a:gd name="T39" fmla="*/ 892 h 902"/>
                  <a:gd name="T40" fmla="*/ 774 w 1178"/>
                  <a:gd name="T41" fmla="*/ 863 h 902"/>
                  <a:gd name="T42" fmla="*/ 804 w 1178"/>
                  <a:gd name="T43" fmla="*/ 853 h 902"/>
                  <a:gd name="T44" fmla="*/ 930 w 1178"/>
                  <a:gd name="T45" fmla="*/ 805 h 902"/>
                  <a:gd name="T46" fmla="*/ 1038 w 1178"/>
                  <a:gd name="T47" fmla="*/ 766 h 902"/>
                  <a:gd name="T48" fmla="*/ 1067 w 1178"/>
                  <a:gd name="T49" fmla="*/ 746 h 902"/>
                  <a:gd name="T50" fmla="*/ 1126 w 1178"/>
                  <a:gd name="T51" fmla="*/ 726 h 902"/>
                  <a:gd name="T52" fmla="*/ 1116 w 1178"/>
                  <a:gd name="T53" fmla="*/ 570 h 902"/>
                  <a:gd name="T54" fmla="*/ 1048 w 1178"/>
                  <a:gd name="T55" fmla="*/ 502 h 902"/>
                  <a:gd name="T56" fmla="*/ 1018 w 1178"/>
                  <a:gd name="T57" fmla="*/ 482 h 902"/>
                  <a:gd name="T58" fmla="*/ 930 w 1178"/>
                  <a:gd name="T59" fmla="*/ 424 h 902"/>
                  <a:gd name="T60" fmla="*/ 784 w 1178"/>
                  <a:gd name="T61" fmla="*/ 375 h 902"/>
                  <a:gd name="T62" fmla="*/ 608 w 1178"/>
                  <a:gd name="T63" fmla="*/ 346 h 902"/>
                  <a:gd name="T64" fmla="*/ 540 w 1178"/>
                  <a:gd name="T65" fmla="*/ 326 h 90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178" h="902">
                    <a:moveTo>
                      <a:pt x="540" y="326"/>
                    </a:moveTo>
                    <a:cubicBezTo>
                      <a:pt x="517" y="259"/>
                      <a:pt x="577" y="223"/>
                      <a:pt x="511" y="180"/>
                    </a:cubicBezTo>
                    <a:cubicBezTo>
                      <a:pt x="459" y="102"/>
                      <a:pt x="491" y="134"/>
                      <a:pt x="413" y="82"/>
                    </a:cubicBezTo>
                    <a:cubicBezTo>
                      <a:pt x="403" y="76"/>
                      <a:pt x="384" y="63"/>
                      <a:pt x="384" y="63"/>
                    </a:cubicBezTo>
                    <a:cubicBezTo>
                      <a:pt x="342" y="0"/>
                      <a:pt x="303" y="26"/>
                      <a:pt x="237" y="43"/>
                    </a:cubicBezTo>
                    <a:cubicBezTo>
                      <a:pt x="193" y="87"/>
                      <a:pt x="212" y="59"/>
                      <a:pt x="189" y="131"/>
                    </a:cubicBezTo>
                    <a:cubicBezTo>
                      <a:pt x="182" y="154"/>
                      <a:pt x="149" y="190"/>
                      <a:pt x="149" y="190"/>
                    </a:cubicBezTo>
                    <a:cubicBezTo>
                      <a:pt x="126" y="259"/>
                      <a:pt x="147" y="236"/>
                      <a:pt x="101" y="268"/>
                    </a:cubicBezTo>
                    <a:cubicBezTo>
                      <a:pt x="82" y="344"/>
                      <a:pt x="81" y="376"/>
                      <a:pt x="101" y="453"/>
                    </a:cubicBezTo>
                    <a:cubicBezTo>
                      <a:pt x="86" y="497"/>
                      <a:pt x="67" y="501"/>
                      <a:pt x="23" y="512"/>
                    </a:cubicBezTo>
                    <a:cubicBezTo>
                      <a:pt x="16" y="522"/>
                      <a:pt x="4" y="529"/>
                      <a:pt x="3" y="541"/>
                    </a:cubicBezTo>
                    <a:cubicBezTo>
                      <a:pt x="0" y="574"/>
                      <a:pt x="13" y="662"/>
                      <a:pt x="42" y="687"/>
                    </a:cubicBezTo>
                    <a:cubicBezTo>
                      <a:pt x="60" y="702"/>
                      <a:pt x="101" y="726"/>
                      <a:pt x="101" y="726"/>
                    </a:cubicBezTo>
                    <a:cubicBezTo>
                      <a:pt x="141" y="790"/>
                      <a:pt x="95" y="730"/>
                      <a:pt x="149" y="766"/>
                    </a:cubicBezTo>
                    <a:cubicBezTo>
                      <a:pt x="161" y="774"/>
                      <a:pt x="167" y="787"/>
                      <a:pt x="179" y="795"/>
                    </a:cubicBezTo>
                    <a:cubicBezTo>
                      <a:pt x="204" y="812"/>
                      <a:pt x="240" y="821"/>
                      <a:pt x="267" y="834"/>
                    </a:cubicBezTo>
                    <a:cubicBezTo>
                      <a:pt x="277" y="839"/>
                      <a:pt x="285" y="851"/>
                      <a:pt x="296" y="853"/>
                    </a:cubicBezTo>
                    <a:cubicBezTo>
                      <a:pt x="364" y="866"/>
                      <a:pt x="433" y="864"/>
                      <a:pt x="501" y="873"/>
                    </a:cubicBezTo>
                    <a:cubicBezTo>
                      <a:pt x="559" y="893"/>
                      <a:pt x="619" y="883"/>
                      <a:pt x="677" y="902"/>
                    </a:cubicBezTo>
                    <a:cubicBezTo>
                      <a:pt x="703" y="899"/>
                      <a:pt x="731" y="902"/>
                      <a:pt x="755" y="892"/>
                    </a:cubicBezTo>
                    <a:cubicBezTo>
                      <a:pt x="766" y="888"/>
                      <a:pt x="765" y="870"/>
                      <a:pt x="774" y="863"/>
                    </a:cubicBezTo>
                    <a:cubicBezTo>
                      <a:pt x="782" y="856"/>
                      <a:pt x="795" y="858"/>
                      <a:pt x="804" y="853"/>
                    </a:cubicBezTo>
                    <a:cubicBezTo>
                      <a:pt x="902" y="798"/>
                      <a:pt x="818" y="820"/>
                      <a:pt x="930" y="805"/>
                    </a:cubicBezTo>
                    <a:cubicBezTo>
                      <a:pt x="968" y="780"/>
                      <a:pt x="992" y="774"/>
                      <a:pt x="1038" y="766"/>
                    </a:cubicBezTo>
                    <a:cubicBezTo>
                      <a:pt x="1048" y="759"/>
                      <a:pt x="1056" y="751"/>
                      <a:pt x="1067" y="746"/>
                    </a:cubicBezTo>
                    <a:cubicBezTo>
                      <a:pt x="1086" y="737"/>
                      <a:pt x="1126" y="726"/>
                      <a:pt x="1126" y="726"/>
                    </a:cubicBezTo>
                    <a:cubicBezTo>
                      <a:pt x="1161" y="672"/>
                      <a:pt x="1178" y="613"/>
                      <a:pt x="1116" y="570"/>
                    </a:cubicBezTo>
                    <a:cubicBezTo>
                      <a:pt x="1098" y="519"/>
                      <a:pt x="1114" y="547"/>
                      <a:pt x="1048" y="502"/>
                    </a:cubicBezTo>
                    <a:cubicBezTo>
                      <a:pt x="1038" y="495"/>
                      <a:pt x="1018" y="482"/>
                      <a:pt x="1018" y="482"/>
                    </a:cubicBezTo>
                    <a:cubicBezTo>
                      <a:pt x="992" y="443"/>
                      <a:pt x="976" y="435"/>
                      <a:pt x="930" y="424"/>
                    </a:cubicBezTo>
                    <a:cubicBezTo>
                      <a:pt x="848" y="369"/>
                      <a:pt x="895" y="388"/>
                      <a:pt x="784" y="375"/>
                    </a:cubicBezTo>
                    <a:cubicBezTo>
                      <a:pt x="726" y="355"/>
                      <a:pt x="669" y="352"/>
                      <a:pt x="608" y="346"/>
                    </a:cubicBezTo>
                    <a:cubicBezTo>
                      <a:pt x="602" y="344"/>
                      <a:pt x="498" y="326"/>
                      <a:pt x="540" y="326"/>
                    </a:cubicBezTo>
                    <a:close/>
                  </a:path>
                </a:pathLst>
              </a:cu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pSp>
            <p:nvGrpSpPr>
              <p:cNvPr id="53" name="Group 60">
                <a:extLst>
                  <a:ext uri="{FF2B5EF4-FFF2-40B4-BE49-F238E27FC236}">
                    <a16:creationId xmlns:a16="http://schemas.microsoft.com/office/drawing/2014/main" id="{CC4C4841-2AA3-9213-F31A-199CB717C0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0" y="2886"/>
                <a:ext cx="1316" cy="1134"/>
                <a:chOff x="4798" y="2659"/>
                <a:chExt cx="1316" cy="1134"/>
              </a:xfrm>
            </p:grpSpPr>
            <p:grpSp>
              <p:nvGrpSpPr>
                <p:cNvPr id="54" name="Group 61">
                  <a:extLst>
                    <a:ext uri="{FF2B5EF4-FFF2-40B4-BE49-F238E27FC236}">
                      <a16:creationId xmlns:a16="http://schemas.microsoft.com/office/drawing/2014/main" id="{3AA82C78-94A6-A24A-0A28-D8299417D1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98" y="2659"/>
                  <a:ext cx="1316" cy="1134"/>
                  <a:chOff x="4798" y="255"/>
                  <a:chExt cx="1316" cy="1134"/>
                </a:xfrm>
              </p:grpSpPr>
              <p:sp>
                <p:nvSpPr>
                  <p:cNvPr id="58" name="Rectangle 62">
                    <a:extLst>
                      <a:ext uri="{FF2B5EF4-FFF2-40B4-BE49-F238E27FC236}">
                        <a16:creationId xmlns:a16="http://schemas.microsoft.com/office/drawing/2014/main" id="{EA391328-3720-F5E1-00E7-B378C7E11B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98" y="255"/>
                    <a:ext cx="1316" cy="113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9" name="Text Box 63">
                    <a:extLst>
                      <a:ext uri="{FF2B5EF4-FFF2-40B4-BE49-F238E27FC236}">
                        <a16:creationId xmlns:a16="http://schemas.microsoft.com/office/drawing/2014/main" id="{A540140A-4EC5-6EE6-6E03-F9375968D5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22" y="259"/>
                    <a:ext cx="92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defTabSz="987425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5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801688" indent="-307975" defTabSz="987425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235075" indent="-247650" defTabSz="987425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728788" indent="-247650" defTabSz="987425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222500" indent="-247650" defTabSz="987425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679700" indent="-24765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3136900" indent="-24765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594100" indent="-24765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4051300" indent="-24765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87425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altLang="es-CL" sz="1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rPr>
                      <a:t>E </a:t>
                    </a:r>
                    <a:r>
                      <a:rPr kumimoji="0" lang="es-ES" altLang="es-CL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rPr>
                      <a:t>espacio muestral</a:t>
                    </a:r>
                  </a:p>
                </p:txBody>
              </p:sp>
              <p:sp>
                <p:nvSpPr>
                  <p:cNvPr id="60" name="Oval 64">
                    <a:extLst>
                      <a:ext uri="{FF2B5EF4-FFF2-40B4-BE49-F238E27FC236}">
                        <a16:creationId xmlns:a16="http://schemas.microsoft.com/office/drawing/2014/main" id="{395C17A2-CCC8-514B-063D-A85EF8186A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25" y="618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1" name="Oval 65">
                    <a:extLst>
                      <a:ext uri="{FF2B5EF4-FFF2-40B4-BE49-F238E27FC236}">
                        <a16:creationId xmlns:a16="http://schemas.microsoft.com/office/drawing/2014/main" id="{F655242D-4196-D94F-75D5-9590530996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25" y="935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2" name="Oval 66">
                    <a:extLst>
                      <a:ext uri="{FF2B5EF4-FFF2-40B4-BE49-F238E27FC236}">
                        <a16:creationId xmlns:a16="http://schemas.microsoft.com/office/drawing/2014/main" id="{76B62647-5648-512B-C166-BEB1C912CD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88" y="1253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3" name="Oval 67">
                    <a:extLst>
                      <a:ext uri="{FF2B5EF4-FFF2-40B4-BE49-F238E27FC236}">
                        <a16:creationId xmlns:a16="http://schemas.microsoft.com/office/drawing/2014/main" id="{DFE21616-5318-379B-AD96-F9F086433E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33" y="572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4" name="Oval 68">
                    <a:extLst>
                      <a:ext uri="{FF2B5EF4-FFF2-40B4-BE49-F238E27FC236}">
                        <a16:creationId xmlns:a16="http://schemas.microsoft.com/office/drawing/2014/main" id="{1DDFFE4E-136C-D70D-B93D-CF66D7049C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05" y="1253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5" name="Oval 69">
                    <a:extLst>
                      <a:ext uri="{FF2B5EF4-FFF2-40B4-BE49-F238E27FC236}">
                        <a16:creationId xmlns:a16="http://schemas.microsoft.com/office/drawing/2014/main" id="{CE0D7AE1-9595-A91C-9B97-5E06FFFF45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6" y="1207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6" name="Oval 70">
                    <a:extLst>
                      <a:ext uri="{FF2B5EF4-FFF2-40B4-BE49-F238E27FC236}">
                        <a16:creationId xmlns:a16="http://schemas.microsoft.com/office/drawing/2014/main" id="{2FE6F17A-273E-2255-6C1A-4676D2B5B1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33" y="935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7" name="Oval 71">
                    <a:extLst>
                      <a:ext uri="{FF2B5EF4-FFF2-40B4-BE49-F238E27FC236}">
                        <a16:creationId xmlns:a16="http://schemas.microsoft.com/office/drawing/2014/main" id="{2FE5B583-2BB8-43A6-9CBD-0A01662FBD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78" y="1162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8" name="Oval 72">
                    <a:extLst>
                      <a:ext uri="{FF2B5EF4-FFF2-40B4-BE49-F238E27FC236}">
                        <a16:creationId xmlns:a16="http://schemas.microsoft.com/office/drawing/2014/main" id="{3E252DD8-A8FF-3866-68C7-68C720ADA6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05" y="754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5" name="Oval 73">
                  <a:extLst>
                    <a:ext uri="{FF2B5EF4-FFF2-40B4-BE49-F238E27FC236}">
                      <a16:creationId xmlns:a16="http://schemas.microsoft.com/office/drawing/2014/main" id="{A9835AE3-2498-6B86-1CD7-3213AAAF7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9" y="2931"/>
                  <a:ext cx="454" cy="817"/>
                </a:xfrm>
                <a:prstGeom prst="ellipse">
                  <a:avLst/>
                </a:prstGeom>
                <a:solidFill>
                  <a:srgbClr val="FFCC99">
                    <a:alpha val="2000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defTabSz="987425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1688" indent="-307975" defTabSz="987425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35075" indent="-247650" defTabSz="987425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28788" indent="-247650" defTabSz="987425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222500" indent="-247650" defTabSz="987425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797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369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941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513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874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altLang="es-CL" sz="1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" name="Text Box 74">
                  <a:extLst>
                    <a:ext uri="{FF2B5EF4-FFF2-40B4-BE49-F238E27FC236}">
                      <a16:creationId xmlns:a16="http://schemas.microsoft.com/office/drawing/2014/main" id="{35AE9C28-3A06-B21F-BE7D-B79781B1A2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8" y="3027"/>
                  <a:ext cx="217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987425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1688" indent="-307975" defTabSz="987425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35075" indent="-247650" defTabSz="987425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28788" indent="-247650" defTabSz="987425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222500" indent="-247650" defTabSz="987425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797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369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941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513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874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CL" sz="1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57" name="Oval 75">
                  <a:extLst>
                    <a:ext uri="{FF2B5EF4-FFF2-40B4-BE49-F238E27FC236}">
                      <a16:creationId xmlns:a16="http://schemas.microsoft.com/office/drawing/2014/main" id="{7F8BF088-52C4-E830-642C-20CEE324CB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4" y="3249"/>
                  <a:ext cx="1088" cy="544"/>
                </a:xfrm>
                <a:prstGeom prst="ellipse">
                  <a:avLst/>
                </a:prstGeom>
                <a:solidFill>
                  <a:srgbClr val="FFCC99">
                    <a:alpha val="2000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defTabSz="987425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1688" indent="-307975" defTabSz="987425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35075" indent="-247650" defTabSz="987425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28788" indent="-247650" defTabSz="987425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222500" indent="-247650" defTabSz="987425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797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369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941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513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874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CL" sz="1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B</a:t>
                  </a:r>
                </a:p>
              </p:txBody>
            </p:sp>
          </p:grpSp>
        </p:grpSp>
        <p:sp>
          <p:nvSpPr>
            <p:cNvPr id="51" name="Text Box 95">
              <a:extLst>
                <a:ext uri="{FF2B5EF4-FFF2-40B4-BE49-F238E27FC236}">
                  <a16:creationId xmlns:a16="http://schemas.microsoft.com/office/drawing/2014/main" id="{1289E5B8-E81A-7C62-593E-151D3C6F6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49"/>
              <a:ext cx="50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874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CL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UNIÓN</a:t>
              </a:r>
            </a:p>
          </p:txBody>
        </p:sp>
      </p:grpSp>
      <p:grpSp>
        <p:nvGrpSpPr>
          <p:cNvPr id="69" name="Group 98">
            <a:extLst>
              <a:ext uri="{FF2B5EF4-FFF2-40B4-BE49-F238E27FC236}">
                <a16:creationId xmlns:a16="http://schemas.microsoft.com/office/drawing/2014/main" id="{B951A676-A91F-9B79-AA63-B9CA25535ED9}"/>
              </a:ext>
            </a:extLst>
          </p:cNvPr>
          <p:cNvGrpSpPr>
            <a:grpSpLocks/>
          </p:cNvGrpSpPr>
          <p:nvPr/>
        </p:nvGrpSpPr>
        <p:grpSpPr bwMode="auto">
          <a:xfrm>
            <a:off x="8539452" y="4963824"/>
            <a:ext cx="2135187" cy="1800225"/>
            <a:chOff x="2939" y="2976"/>
            <a:chExt cx="1345" cy="1134"/>
          </a:xfrm>
        </p:grpSpPr>
        <p:grpSp>
          <p:nvGrpSpPr>
            <p:cNvPr id="70" name="Group 93">
              <a:extLst>
                <a:ext uri="{FF2B5EF4-FFF2-40B4-BE49-F238E27FC236}">
                  <a16:creationId xmlns:a16="http://schemas.microsoft.com/office/drawing/2014/main" id="{164AC124-C2A7-2FB9-D46D-ED1E959CB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9" y="2976"/>
              <a:ext cx="1316" cy="1134"/>
              <a:chOff x="3301" y="2886"/>
              <a:chExt cx="1316" cy="1134"/>
            </a:xfrm>
          </p:grpSpPr>
          <p:sp>
            <p:nvSpPr>
              <p:cNvPr id="72" name="Freeform 59">
                <a:extLst>
                  <a:ext uri="{FF2B5EF4-FFF2-40B4-BE49-F238E27FC236}">
                    <a16:creationId xmlns:a16="http://schemas.microsoft.com/office/drawing/2014/main" id="{7181B427-83C2-ADB7-2901-1C23EFBC2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2" y="3475"/>
                <a:ext cx="424" cy="459"/>
              </a:xfrm>
              <a:custGeom>
                <a:avLst/>
                <a:gdLst>
                  <a:gd name="T0" fmla="*/ 24 w 424"/>
                  <a:gd name="T1" fmla="*/ 117 h 459"/>
                  <a:gd name="T2" fmla="*/ 278 w 424"/>
                  <a:gd name="T3" fmla="*/ 39 h 459"/>
                  <a:gd name="T4" fmla="*/ 424 w 424"/>
                  <a:gd name="T5" fmla="*/ 0 h 459"/>
                  <a:gd name="T6" fmla="*/ 405 w 424"/>
                  <a:gd name="T7" fmla="*/ 302 h 459"/>
                  <a:gd name="T8" fmla="*/ 317 w 424"/>
                  <a:gd name="T9" fmla="*/ 420 h 459"/>
                  <a:gd name="T10" fmla="*/ 298 w 424"/>
                  <a:gd name="T11" fmla="*/ 449 h 459"/>
                  <a:gd name="T12" fmla="*/ 258 w 424"/>
                  <a:gd name="T13" fmla="*/ 459 h 459"/>
                  <a:gd name="T14" fmla="*/ 141 w 424"/>
                  <a:gd name="T15" fmla="*/ 439 h 459"/>
                  <a:gd name="T16" fmla="*/ 83 w 424"/>
                  <a:gd name="T17" fmla="*/ 400 h 459"/>
                  <a:gd name="T18" fmla="*/ 24 w 424"/>
                  <a:gd name="T19" fmla="*/ 312 h 459"/>
                  <a:gd name="T20" fmla="*/ 24 w 424"/>
                  <a:gd name="T21" fmla="*/ 117 h 45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24" h="459">
                    <a:moveTo>
                      <a:pt x="24" y="117"/>
                    </a:moveTo>
                    <a:cubicBezTo>
                      <a:pt x="144" y="38"/>
                      <a:pt x="108" y="51"/>
                      <a:pt x="278" y="39"/>
                    </a:cubicBezTo>
                    <a:cubicBezTo>
                      <a:pt x="327" y="27"/>
                      <a:pt x="377" y="16"/>
                      <a:pt x="424" y="0"/>
                    </a:cubicBezTo>
                    <a:cubicBezTo>
                      <a:pt x="424" y="6"/>
                      <a:pt x="408" y="290"/>
                      <a:pt x="405" y="302"/>
                    </a:cubicBezTo>
                    <a:cubicBezTo>
                      <a:pt x="395" y="345"/>
                      <a:pt x="345" y="386"/>
                      <a:pt x="317" y="420"/>
                    </a:cubicBezTo>
                    <a:cubicBezTo>
                      <a:pt x="310" y="429"/>
                      <a:pt x="308" y="443"/>
                      <a:pt x="298" y="449"/>
                    </a:cubicBezTo>
                    <a:cubicBezTo>
                      <a:pt x="287" y="457"/>
                      <a:pt x="271" y="456"/>
                      <a:pt x="258" y="459"/>
                    </a:cubicBezTo>
                    <a:cubicBezTo>
                      <a:pt x="256" y="459"/>
                      <a:pt x="164" y="454"/>
                      <a:pt x="141" y="439"/>
                    </a:cubicBezTo>
                    <a:cubicBezTo>
                      <a:pt x="66" y="389"/>
                      <a:pt x="154" y="424"/>
                      <a:pt x="83" y="400"/>
                    </a:cubicBezTo>
                    <a:cubicBezTo>
                      <a:pt x="70" y="364"/>
                      <a:pt x="46" y="343"/>
                      <a:pt x="24" y="312"/>
                    </a:cubicBezTo>
                    <a:cubicBezTo>
                      <a:pt x="10" y="206"/>
                      <a:pt x="0" y="226"/>
                      <a:pt x="24" y="117"/>
                    </a:cubicBezTo>
                    <a:close/>
                  </a:path>
                </a:pathLst>
              </a:custGeom>
              <a:solidFill>
                <a:srgbClr val="FFCC99">
                  <a:alpha val="20000"/>
                </a:srgbClr>
              </a:solidFill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pSp>
            <p:nvGrpSpPr>
              <p:cNvPr id="73" name="Group 76">
                <a:extLst>
                  <a:ext uri="{FF2B5EF4-FFF2-40B4-BE49-F238E27FC236}">
                    <a16:creationId xmlns:a16="http://schemas.microsoft.com/office/drawing/2014/main" id="{B3125CDD-DD1A-C90A-0AFE-D6021DF86B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1" y="2886"/>
                <a:ext cx="1316" cy="1134"/>
                <a:chOff x="4798" y="2659"/>
                <a:chExt cx="1316" cy="1134"/>
              </a:xfrm>
            </p:grpSpPr>
            <p:grpSp>
              <p:nvGrpSpPr>
                <p:cNvPr id="74" name="Group 77">
                  <a:extLst>
                    <a:ext uri="{FF2B5EF4-FFF2-40B4-BE49-F238E27FC236}">
                      <a16:creationId xmlns:a16="http://schemas.microsoft.com/office/drawing/2014/main" id="{67246B34-246A-0590-96E9-023895D300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98" y="2659"/>
                  <a:ext cx="1316" cy="1134"/>
                  <a:chOff x="4798" y="255"/>
                  <a:chExt cx="1316" cy="1134"/>
                </a:xfrm>
              </p:grpSpPr>
              <p:sp>
                <p:nvSpPr>
                  <p:cNvPr id="78" name="Rectangle 78">
                    <a:extLst>
                      <a:ext uri="{FF2B5EF4-FFF2-40B4-BE49-F238E27FC236}">
                        <a16:creationId xmlns:a16="http://schemas.microsoft.com/office/drawing/2014/main" id="{9DFB757E-EA38-C563-B2A1-81C9993AD2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98" y="255"/>
                    <a:ext cx="1316" cy="113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9" name="Text Box 79">
                    <a:extLst>
                      <a:ext uri="{FF2B5EF4-FFF2-40B4-BE49-F238E27FC236}">
                        <a16:creationId xmlns:a16="http://schemas.microsoft.com/office/drawing/2014/main" id="{66D18C25-9EF2-60C5-4D57-6CEC5838E3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22" y="259"/>
                    <a:ext cx="92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defTabSz="987425"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5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801688" indent="-307975" defTabSz="987425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235075" indent="-247650" defTabSz="987425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728788" indent="-247650" defTabSz="987425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222500" indent="-247650" defTabSz="987425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679700" indent="-24765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3136900" indent="-24765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594100" indent="-24765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4051300" indent="-247650" defTabSz="987425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87425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ES" altLang="es-CL" sz="1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rPr>
                      <a:t>E </a:t>
                    </a:r>
                    <a:r>
                      <a:rPr kumimoji="0" lang="es-ES" altLang="es-CL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rPr>
                      <a:t>espacio muestral</a:t>
                    </a:r>
                  </a:p>
                </p:txBody>
              </p:sp>
              <p:sp>
                <p:nvSpPr>
                  <p:cNvPr id="80" name="Oval 80">
                    <a:extLst>
                      <a:ext uri="{FF2B5EF4-FFF2-40B4-BE49-F238E27FC236}">
                        <a16:creationId xmlns:a16="http://schemas.microsoft.com/office/drawing/2014/main" id="{2FC7DEE9-EB97-7D02-0241-2762B266EF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25" y="618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1" name="Oval 81">
                    <a:extLst>
                      <a:ext uri="{FF2B5EF4-FFF2-40B4-BE49-F238E27FC236}">
                        <a16:creationId xmlns:a16="http://schemas.microsoft.com/office/drawing/2014/main" id="{235D2E69-F238-300F-777E-2FA958EB2A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25" y="935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2" name="Oval 82">
                    <a:extLst>
                      <a:ext uri="{FF2B5EF4-FFF2-40B4-BE49-F238E27FC236}">
                        <a16:creationId xmlns:a16="http://schemas.microsoft.com/office/drawing/2014/main" id="{5C9EEEEB-C569-28EB-EAE5-936991F990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88" y="1253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3" name="Oval 83">
                    <a:extLst>
                      <a:ext uri="{FF2B5EF4-FFF2-40B4-BE49-F238E27FC236}">
                        <a16:creationId xmlns:a16="http://schemas.microsoft.com/office/drawing/2014/main" id="{E6059FB2-3AFE-521F-7C0B-099114E591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33" y="572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4" name="Oval 84">
                    <a:extLst>
                      <a:ext uri="{FF2B5EF4-FFF2-40B4-BE49-F238E27FC236}">
                        <a16:creationId xmlns:a16="http://schemas.microsoft.com/office/drawing/2014/main" id="{679FD174-9F48-671E-F7E9-9B60DF83C6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05" y="1253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5" name="Oval 85">
                    <a:extLst>
                      <a:ext uri="{FF2B5EF4-FFF2-40B4-BE49-F238E27FC236}">
                        <a16:creationId xmlns:a16="http://schemas.microsoft.com/office/drawing/2014/main" id="{6A5748D7-D1EA-DB74-3668-EA2FAA932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6" y="1207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6" name="Oval 86">
                    <a:extLst>
                      <a:ext uri="{FF2B5EF4-FFF2-40B4-BE49-F238E27FC236}">
                        <a16:creationId xmlns:a16="http://schemas.microsoft.com/office/drawing/2014/main" id="{727E2B45-B816-169B-1DF0-F47D8669A3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33" y="935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7" name="Oval 87">
                    <a:extLst>
                      <a:ext uri="{FF2B5EF4-FFF2-40B4-BE49-F238E27FC236}">
                        <a16:creationId xmlns:a16="http://schemas.microsoft.com/office/drawing/2014/main" id="{C5FCC366-3F08-6E80-4F12-FA679F405E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78" y="1162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8" name="Oval 88">
                    <a:extLst>
                      <a:ext uri="{FF2B5EF4-FFF2-40B4-BE49-F238E27FC236}">
                        <a16:creationId xmlns:a16="http://schemas.microsoft.com/office/drawing/2014/main" id="{AD2F2269-0381-1112-8A82-541E225071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05" y="754"/>
                    <a:ext cx="45" cy="46"/>
                  </a:xfrm>
                  <a:prstGeom prst="ellipse">
                    <a:avLst/>
                  </a:prstGeom>
                  <a:solidFill>
                    <a:srgbClr val="9999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CL" altLang="es-C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Oval 89">
                  <a:extLst>
                    <a:ext uri="{FF2B5EF4-FFF2-40B4-BE49-F238E27FC236}">
                      <a16:creationId xmlns:a16="http://schemas.microsoft.com/office/drawing/2014/main" id="{5EAD8BCB-AA0D-C5FC-9AB4-005746BC9F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9" y="2931"/>
                  <a:ext cx="454" cy="817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99">
                          <a:alpha val="50195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defTabSz="987425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1688" indent="-307975" defTabSz="987425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35075" indent="-247650" defTabSz="987425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28788" indent="-247650" defTabSz="987425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222500" indent="-247650" defTabSz="987425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797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369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941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513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874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altLang="es-CL" sz="1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6" name="Text Box 90">
                  <a:extLst>
                    <a:ext uri="{FF2B5EF4-FFF2-40B4-BE49-F238E27FC236}">
                      <a16:creationId xmlns:a16="http://schemas.microsoft.com/office/drawing/2014/main" id="{3D4ABD72-0DE6-C39A-55A4-3B20928B45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8" y="3027"/>
                  <a:ext cx="217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987425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1688" indent="-307975" defTabSz="987425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35075" indent="-247650" defTabSz="987425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28788" indent="-247650" defTabSz="987425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222500" indent="-247650" defTabSz="987425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797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369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941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513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874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CL" sz="1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77" name="Oval 91">
                  <a:extLst>
                    <a:ext uri="{FF2B5EF4-FFF2-40B4-BE49-F238E27FC236}">
                      <a16:creationId xmlns:a16="http://schemas.microsoft.com/office/drawing/2014/main" id="{0AA32F07-395B-B6BC-57DF-83D1236FF2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4" y="3249"/>
                  <a:ext cx="1088" cy="544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>
                          <a:alpha val="20000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defTabSz="987425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1688" indent="-307975" defTabSz="987425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35075" indent="-247650" defTabSz="987425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28788" indent="-247650" defTabSz="987425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222500" indent="-247650" defTabSz="987425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797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369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941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51300" indent="-247650" defTabSz="98742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8742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altLang="es-CL" sz="1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</a:rPr>
                    <a:t>B</a:t>
                  </a:r>
                </a:p>
              </p:txBody>
            </p:sp>
          </p:grpSp>
        </p:grpSp>
        <p:sp>
          <p:nvSpPr>
            <p:cNvPr id="71" name="Text Box 96">
              <a:extLst>
                <a:ext uri="{FF2B5EF4-FFF2-40B4-BE49-F238E27FC236}">
                  <a16:creationId xmlns:a16="http://schemas.microsoft.com/office/drawing/2014/main" id="{4508AEF5-B15E-B69D-5F46-705087135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294"/>
              <a:ext cx="75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8742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CL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INTERSEC.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32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">
            <a:extLst>
              <a:ext uri="{FF2B5EF4-FFF2-40B4-BE49-F238E27FC236}">
                <a16:creationId xmlns:a16="http://schemas.microsoft.com/office/drawing/2014/main" id="{7F297FE7-3AA1-1D91-A25A-AA6E6F563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792" y="1398037"/>
            <a:ext cx="2971800" cy="1160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800" b="1" dirty="0">
                <a:solidFill>
                  <a:srgbClr val="FF0000"/>
                </a:solidFill>
              </a:rPr>
              <a:t>Normal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800" dirty="0">
                <a:solidFill>
                  <a:srgbClr val="FF0000"/>
                </a:solidFill>
              </a:rPr>
              <a:t>N(</a:t>
            </a:r>
            <a:r>
              <a:rPr lang="es-ES_tradnl" sz="2800" dirty="0">
                <a:solidFill>
                  <a:srgbClr val="FF0000"/>
                </a:solidFill>
                <a:sym typeface="Symbol" pitchFamily="18" charset="2"/>
              </a:rPr>
              <a:t>, </a:t>
            </a:r>
            <a:r>
              <a:rPr lang="es-ES_tradnl" sz="2800" baseline="30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s-ES_tradnl" sz="2800" dirty="0">
                <a:solidFill>
                  <a:srgbClr val="FF0000"/>
                </a:solidFill>
              </a:rPr>
              <a:t>)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304CBC1-5E77-4EFE-B1BA-6BA40B4CE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464" y="476940"/>
            <a:ext cx="9088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CL" sz="2400" b="1" dirty="0">
                <a:latin typeface="Arial" panose="020B0604020202020204" pitchFamily="34" charset="0"/>
              </a:rPr>
              <a:t>RESUMEN DE CONVERGENCIAS ENTRE DISTRIBUCIONES</a:t>
            </a:r>
            <a:endParaRPr lang="es-ES" altLang="es-CL" sz="2400" b="1" dirty="0">
              <a:latin typeface="Arial" panose="020B0604020202020204" pitchFamily="34" charset="0"/>
            </a:endParaRPr>
          </a:p>
        </p:txBody>
      </p:sp>
      <p:sp>
        <p:nvSpPr>
          <p:cNvPr id="4" name="Rectangle 36">
            <a:extLst>
              <a:ext uri="{FF2B5EF4-FFF2-40B4-BE49-F238E27FC236}">
                <a16:creationId xmlns:a16="http://schemas.microsoft.com/office/drawing/2014/main" id="{EC98FCE4-1A92-BFFF-7E1D-0AC5F97E2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192" y="4065037"/>
            <a:ext cx="2819400" cy="1160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800" b="1">
                <a:solidFill>
                  <a:srgbClr val="FF0000"/>
                </a:solidFill>
              </a:rPr>
              <a:t>Poisson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800">
                <a:solidFill>
                  <a:srgbClr val="FF0000"/>
                </a:solidFill>
              </a:rPr>
              <a:t>P</a:t>
            </a:r>
            <a:r>
              <a:rPr lang="es-ES" sz="2800">
                <a:solidFill>
                  <a:srgbClr val="FF0000"/>
                </a:solidFill>
              </a:rPr>
              <a:t>(</a:t>
            </a:r>
            <a:r>
              <a:rPr lang="es-ES_tradnl" sz="2800">
                <a:solidFill>
                  <a:srgbClr val="FF0000"/>
                </a:solidFill>
                <a:sym typeface="Symbol" pitchFamily="18" charset="2"/>
              </a:rPr>
              <a:t></a:t>
            </a:r>
            <a:r>
              <a:rPr lang="es-ES_tradnl" sz="2800">
                <a:solidFill>
                  <a:srgbClr val="FF0000"/>
                </a:solidFill>
              </a:rPr>
              <a:t>)</a:t>
            </a:r>
            <a:endParaRPr lang="es-ES" sz="2800">
              <a:solidFill>
                <a:srgbClr val="FF0000"/>
              </a:solidFill>
            </a:endParaRPr>
          </a:p>
        </p:txBody>
      </p:sp>
      <p:sp>
        <p:nvSpPr>
          <p:cNvPr id="5" name="Rectangle 38">
            <a:extLst>
              <a:ext uri="{FF2B5EF4-FFF2-40B4-BE49-F238E27FC236}">
                <a16:creationId xmlns:a16="http://schemas.microsoft.com/office/drawing/2014/main" id="{527761E1-A548-FC33-69B1-831C44380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792" y="4098375"/>
            <a:ext cx="2971800" cy="1160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800" b="1">
                <a:solidFill>
                  <a:srgbClr val="FF0000"/>
                </a:solidFill>
              </a:rPr>
              <a:t>Binomial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s-ES_tradnl" sz="2800">
                <a:solidFill>
                  <a:srgbClr val="FF0000"/>
                </a:solidFill>
              </a:rPr>
              <a:t>B</a:t>
            </a:r>
            <a:r>
              <a:rPr lang="es-ES" sz="2800">
                <a:solidFill>
                  <a:srgbClr val="FF0000"/>
                </a:solidFill>
              </a:rPr>
              <a:t>(</a:t>
            </a:r>
            <a:r>
              <a:rPr lang="es-ES_tradnl" sz="2800">
                <a:solidFill>
                  <a:srgbClr val="FF0000"/>
                </a:solidFill>
              </a:rPr>
              <a:t>n,p)</a:t>
            </a:r>
            <a:endParaRPr lang="es-ES" sz="2800">
              <a:solidFill>
                <a:srgbClr val="FF0000"/>
              </a:solidFill>
            </a:endParaRPr>
          </a:p>
        </p:txBody>
      </p:sp>
      <p:sp>
        <p:nvSpPr>
          <p:cNvPr id="6" name="Text Box 41">
            <a:extLst>
              <a:ext uri="{FF2B5EF4-FFF2-40B4-BE49-F238E27FC236}">
                <a16:creationId xmlns:a16="http://schemas.microsoft.com/office/drawing/2014/main" id="{15C1A020-A1C3-46E3-A657-F086B168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992" y="5360437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s-ES_tradnl" altLang="es-CL" sz="2000" b="1">
                <a:latin typeface="Arial" panose="020B0604020202020204" pitchFamily="34" charset="0"/>
              </a:rPr>
              <a:t>N</a:t>
            </a:r>
            <a:r>
              <a:rPr kumimoji="1" lang="es-ES_tradnl" altLang="es-CL" sz="2000" b="1">
                <a:latin typeface="Arial" panose="020B0604020202020204" pitchFamily="34" charset="0"/>
                <a:sym typeface="Symbol" panose="05050102010706020507" pitchFamily="18" charset="2"/>
              </a:rPr>
              <a:t>&gt;</a:t>
            </a:r>
            <a:r>
              <a:rPr kumimoji="1" lang="es-ES_tradnl" altLang="es-CL" sz="2000" b="1">
                <a:latin typeface="Arial" panose="020B0604020202020204" pitchFamily="34" charset="0"/>
              </a:rPr>
              <a:t>50   n/N</a:t>
            </a:r>
            <a:r>
              <a:rPr kumimoji="1" lang="es-ES_tradnl" altLang="es-CL" sz="2000" b="1">
                <a:latin typeface="Arial" panose="020B0604020202020204" pitchFamily="34" charset="0"/>
                <a:sym typeface="Symbol" panose="05050102010706020507" pitchFamily="18" charset="2"/>
              </a:rPr>
              <a:t>0,1</a:t>
            </a:r>
            <a:endParaRPr kumimoji="1" lang="es-ES" altLang="es-CL" sz="2000" b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Line 42">
            <a:extLst>
              <a:ext uri="{FF2B5EF4-FFF2-40B4-BE49-F238E27FC236}">
                <a16:creationId xmlns:a16="http://schemas.microsoft.com/office/drawing/2014/main" id="{0F7006B9-0095-36AE-79CC-93ADDB1DB1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5992" y="2769637"/>
            <a:ext cx="1524000" cy="1219200"/>
          </a:xfrm>
          <a:prstGeom prst="line">
            <a:avLst/>
          </a:prstGeom>
          <a:noFill/>
          <a:ln w="3492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8" name="Text Box 43">
            <a:extLst>
              <a:ext uri="{FF2B5EF4-FFF2-40B4-BE49-F238E27FC236}">
                <a16:creationId xmlns:a16="http://schemas.microsoft.com/office/drawing/2014/main" id="{B36FA72C-00DB-70F7-E5A5-30350118A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42" y="3052212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s-ES_tradnl" altLang="es-CL" sz="2000" b="1">
                <a:latin typeface="Arial" panose="020B0604020202020204" pitchFamily="34" charset="0"/>
              </a:rPr>
              <a:t>n</a:t>
            </a:r>
            <a:r>
              <a:rPr kumimoji="1" lang="es-ES_tradnl" altLang="es-CL" sz="2000" b="1">
                <a:latin typeface="Arial" panose="020B0604020202020204" pitchFamily="34" charset="0"/>
                <a:sym typeface="Symbol" panose="05050102010706020507" pitchFamily="18" charset="2"/>
              </a:rPr>
              <a:t>2</a:t>
            </a:r>
            <a:r>
              <a:rPr kumimoji="1" lang="es-ES_tradnl" altLang="es-CL" sz="2000" b="1">
                <a:latin typeface="Arial" panose="020B0604020202020204" pitchFamily="34" charset="0"/>
              </a:rPr>
              <a:t>0</a:t>
            </a:r>
            <a:endParaRPr kumimoji="1" lang="es-ES" altLang="es-CL" sz="2000" b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2AFA775E-8F4D-0533-EE47-4BB41C917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992" y="2998237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s-ES_tradnl" altLang="es-CL" sz="2000" b="1">
                <a:latin typeface="Arial" panose="020B0604020202020204" pitchFamily="34" charset="0"/>
                <a:sym typeface="Symbol" panose="05050102010706020507" pitchFamily="18" charset="2"/>
              </a:rPr>
              <a:t>=np          </a:t>
            </a:r>
            <a:r>
              <a:rPr kumimoji="1" lang="es-ES_tradnl" altLang="es-CL" sz="2000" b="1" baseline="30000"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kumimoji="1" lang="es-ES_tradnl" altLang="es-CL" sz="2000" b="1">
                <a:latin typeface="Arial" panose="020B0604020202020204" pitchFamily="34" charset="0"/>
                <a:sym typeface="Symbol" panose="05050102010706020507" pitchFamily="18" charset="2"/>
              </a:rPr>
              <a:t>=np(1-p) </a:t>
            </a:r>
            <a:endParaRPr kumimoji="1" lang="es-ES" altLang="es-CL" sz="2000" b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Line 46">
            <a:extLst>
              <a:ext uri="{FF2B5EF4-FFF2-40B4-BE49-F238E27FC236}">
                <a16:creationId xmlns:a16="http://schemas.microsoft.com/office/drawing/2014/main" id="{C1BB54F5-4FE2-1CE0-824E-02CF67ABF9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6392" y="2769637"/>
            <a:ext cx="1981200" cy="1066800"/>
          </a:xfrm>
          <a:prstGeom prst="line">
            <a:avLst/>
          </a:prstGeom>
          <a:noFill/>
          <a:ln w="3492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11" name="Text Box 47">
            <a:extLst>
              <a:ext uri="{FF2B5EF4-FFF2-40B4-BE49-F238E27FC236}">
                <a16:creationId xmlns:a16="http://schemas.microsoft.com/office/drawing/2014/main" id="{83ECB751-43BD-0E82-5508-A0FC1673F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5992" y="2845837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s-ES_tradnl" altLang="es-CL" sz="2000" b="1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kumimoji="1" lang="es-ES_tradnl" altLang="es-CL" sz="2000" b="1">
                <a:latin typeface="Arial" panose="020B0604020202020204" pitchFamily="34" charset="0"/>
              </a:rPr>
              <a:t> </a:t>
            </a:r>
            <a:r>
              <a:rPr kumimoji="1" lang="es-ES_tradnl" altLang="es-CL" sz="2000" b="1">
                <a:latin typeface="Arial" panose="020B0604020202020204" pitchFamily="34" charset="0"/>
                <a:sym typeface="Symbol" panose="05050102010706020507" pitchFamily="18" charset="2"/>
              </a:rPr>
              <a:t>10</a:t>
            </a:r>
            <a:endParaRPr kumimoji="1" lang="es-ES" altLang="es-CL" sz="2000" b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1AEF2506-67F4-81A7-E969-06D60B643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792" y="3226837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s-ES_tradnl" altLang="es-CL" sz="2000" b="1">
                <a:latin typeface="Arial" panose="020B0604020202020204" pitchFamily="34" charset="0"/>
                <a:sym typeface="Symbol" panose="05050102010706020507" pitchFamily="18" charset="2"/>
              </a:rPr>
              <a:t>=            </a:t>
            </a:r>
            <a:r>
              <a:rPr kumimoji="1" lang="es-ES_tradnl" altLang="es-CL" sz="2000" b="1" baseline="30000"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kumimoji="1" lang="es-ES_tradnl" altLang="es-CL" sz="2000" b="1">
                <a:latin typeface="Arial" panose="020B0604020202020204" pitchFamily="34" charset="0"/>
                <a:sym typeface="Symbol" panose="05050102010706020507" pitchFamily="18" charset="2"/>
              </a:rPr>
              <a:t>= </a:t>
            </a:r>
            <a:endParaRPr kumimoji="1" lang="es-ES" altLang="es-CL" sz="2000" b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52980F5C-33E4-3736-1964-46B9569577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8592" y="4674637"/>
            <a:ext cx="2895600" cy="0"/>
          </a:xfrm>
          <a:prstGeom prst="line">
            <a:avLst/>
          </a:prstGeom>
          <a:noFill/>
          <a:ln w="3492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L"/>
          </a:p>
        </p:txBody>
      </p:sp>
      <p:sp>
        <p:nvSpPr>
          <p:cNvPr id="14" name="Text Box 51">
            <a:extLst>
              <a:ext uri="{FF2B5EF4-FFF2-40B4-BE49-F238E27FC236}">
                <a16:creationId xmlns:a16="http://schemas.microsoft.com/office/drawing/2014/main" id="{4A98DC28-0F42-EA19-93DC-E27DF3CBC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792" y="4293637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s-ES_tradnl" altLang="es-CL" sz="2000" b="1">
                <a:latin typeface="Arial" panose="020B0604020202020204" pitchFamily="34" charset="0"/>
                <a:sym typeface="Symbol" panose="05050102010706020507" pitchFamily="18" charset="2"/>
              </a:rPr>
              <a:t>=np</a:t>
            </a:r>
            <a:endParaRPr kumimoji="1" lang="es-ES" altLang="es-CL" sz="2000" b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" name="Text Box 52">
            <a:extLst>
              <a:ext uri="{FF2B5EF4-FFF2-40B4-BE49-F238E27FC236}">
                <a16:creationId xmlns:a16="http://schemas.microsoft.com/office/drawing/2014/main" id="{0989CBF9-5303-DD50-F219-DD7D489E8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792" y="4349200"/>
            <a:ext cx="121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s-ES_tradnl" altLang="es-CL" sz="2000" b="1">
                <a:latin typeface="Arial" panose="020B0604020202020204" pitchFamily="34" charset="0"/>
              </a:rPr>
              <a:t>                 np </a:t>
            </a:r>
            <a:r>
              <a:rPr kumimoji="1" lang="es-ES_tradnl" altLang="es-CL" sz="2000" b="1">
                <a:latin typeface="Arial" panose="020B0604020202020204" pitchFamily="34" charset="0"/>
                <a:sym typeface="Symbol" panose="05050102010706020507" pitchFamily="18" charset="2"/>
              </a:rPr>
              <a:t>7</a:t>
            </a:r>
            <a:endParaRPr kumimoji="1" lang="es-ES" altLang="es-CL" sz="2000" b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6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7C530-5C7B-3D08-9193-9CD88C39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s-MX" b="1" dirty="0"/>
              <a:t>Definición y desarrollo de un ejemplo</a:t>
            </a:r>
            <a:endParaRPr lang="es-CL" b="1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0D3EFFC-EB1E-41FB-AA42-AD74227D9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14" y="1413724"/>
            <a:ext cx="963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L" sz="2400" dirty="0"/>
              <a:t>P(E)= m / n= Número de éxito /  Número total de resultados posibles</a:t>
            </a:r>
            <a:endParaRPr lang="es-MX" altLang="es-CL" sz="24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BF7A009-8265-E32C-8E34-26F90D953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54" y="1943461"/>
            <a:ext cx="1091381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L" sz="2400" dirty="0"/>
              <a:t>Ejercicios: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L" sz="2400" dirty="0"/>
              <a:t>¿ Cuál es la probabilidad que salga “cara” al lanzar una moneda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L" sz="2400" dirty="0"/>
              <a:t>¿ Cuál es la probabilidad que salga “cara “ al lanzar diez veces la misma moneda ?.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L" sz="2400" dirty="0"/>
              <a:t>¿ Cuál es la probabilidad de lanzar dos monedas al mismo tiempo ?.</a:t>
            </a:r>
            <a:endParaRPr lang="es-MX" altLang="es-CL" sz="2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6D294C3-2EF0-ADBA-F880-255BBA287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202" y="4581525"/>
            <a:ext cx="952214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L" sz="2400" dirty="0"/>
              <a:t>Describa los Resultados: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L" sz="2400" dirty="0"/>
              <a:t>Espacio Muestral: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L" sz="2400" dirty="0"/>
              <a:t>Evento: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L" sz="2400" dirty="0"/>
              <a:t>Calculo por la definición de Probabilidad clásica:</a:t>
            </a:r>
            <a:endParaRPr lang="es-MX" altLang="es-CL" sz="2400" dirty="0"/>
          </a:p>
        </p:txBody>
      </p:sp>
    </p:spTree>
    <p:extLst>
      <p:ext uri="{BB962C8B-B14F-4D97-AF65-F5344CB8AC3E}">
        <p14:creationId xmlns:p14="http://schemas.microsoft.com/office/powerpoint/2010/main" val="95177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7C530-5C7B-3D08-9193-9CD88C39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s-MX" b="1" dirty="0"/>
              <a:t>Definición de Probabilidad y </a:t>
            </a:r>
            <a:r>
              <a:rPr lang="es-MX" b="1" dirty="0" err="1"/>
              <a:t>Prob</a:t>
            </a:r>
            <a:r>
              <a:rPr lang="es-MX" b="1" dirty="0"/>
              <a:t>. Condicionada</a:t>
            </a:r>
            <a:endParaRPr lang="es-CL" b="1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4CF2555-6791-8DCD-8260-A96FFA10C89F}"/>
              </a:ext>
            </a:extLst>
          </p:cNvPr>
          <p:cNvSpPr txBox="1">
            <a:spLocks noChangeArrowheads="1"/>
          </p:cNvSpPr>
          <p:nvPr/>
        </p:nvSpPr>
        <p:spPr>
          <a:xfrm>
            <a:off x="150828" y="1413668"/>
            <a:ext cx="11698664" cy="35828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s-ES" altLang="es-CL" sz="2400" dirty="0"/>
              <a:t>Se llama </a:t>
            </a:r>
            <a:r>
              <a:rPr lang="es-ES" altLang="es-CL" sz="2400" dirty="0">
                <a:solidFill>
                  <a:srgbClr val="CC3300"/>
                </a:solidFill>
              </a:rPr>
              <a:t>probabilidad</a:t>
            </a:r>
            <a:r>
              <a:rPr lang="es-ES" altLang="es-CL" sz="2400" dirty="0"/>
              <a:t> a cualquier función, </a:t>
            </a:r>
            <a:r>
              <a:rPr lang="es-ES" altLang="es-CL" sz="2400" dirty="0">
                <a:solidFill>
                  <a:srgbClr val="0066FF"/>
                </a:solidFill>
              </a:rPr>
              <a:t>P</a:t>
            </a:r>
            <a:r>
              <a:rPr lang="es-ES" altLang="es-CL" sz="2400" dirty="0"/>
              <a:t>, que asigna a cada suceso </a:t>
            </a:r>
            <a:r>
              <a:rPr lang="es-ES" altLang="es-CL" sz="2400" dirty="0">
                <a:solidFill>
                  <a:srgbClr val="0066FF"/>
                </a:solidFill>
              </a:rPr>
              <a:t>A</a:t>
            </a:r>
            <a:r>
              <a:rPr lang="es-ES" altLang="es-CL" sz="2400" dirty="0"/>
              <a:t> un valor numérico </a:t>
            </a:r>
            <a:r>
              <a:rPr lang="es-ES" altLang="es-CL" sz="2400" dirty="0">
                <a:solidFill>
                  <a:srgbClr val="0066FF"/>
                </a:solidFill>
              </a:rPr>
              <a:t>P(A)</a:t>
            </a:r>
            <a:r>
              <a:rPr lang="es-ES" altLang="es-CL" sz="2400" dirty="0"/>
              <a:t>, verificando las siguientes reglas (axiomas)</a:t>
            </a:r>
          </a:p>
          <a:p>
            <a:pPr>
              <a:lnSpc>
                <a:spcPct val="80000"/>
              </a:lnSpc>
            </a:pPr>
            <a:endParaRPr lang="es-ES" altLang="es-CL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altLang="es-CL" dirty="0">
                <a:solidFill>
                  <a:srgbClr val="FF0000"/>
                </a:solidFill>
              </a:rPr>
              <a:t>0≤P(A) ≤1</a:t>
            </a:r>
          </a:p>
          <a:p>
            <a:pPr lvl="1">
              <a:lnSpc>
                <a:spcPct val="80000"/>
              </a:lnSpc>
            </a:pPr>
            <a:endParaRPr lang="es-ES" altLang="es-CL" dirty="0"/>
          </a:p>
          <a:p>
            <a:pPr lvl="1">
              <a:lnSpc>
                <a:spcPct val="80000"/>
              </a:lnSpc>
            </a:pPr>
            <a:r>
              <a:rPr lang="es-ES" altLang="es-CL" dirty="0">
                <a:solidFill>
                  <a:srgbClr val="0066FF"/>
                </a:solidFill>
              </a:rPr>
              <a:t>P(E)=1</a:t>
            </a:r>
          </a:p>
          <a:p>
            <a:pPr lvl="1">
              <a:lnSpc>
                <a:spcPct val="80000"/>
              </a:lnSpc>
            </a:pPr>
            <a:endParaRPr lang="es-ES" altLang="es-CL" dirty="0"/>
          </a:p>
          <a:p>
            <a:pPr lvl="1">
              <a:lnSpc>
                <a:spcPct val="80000"/>
              </a:lnSpc>
            </a:pPr>
            <a:r>
              <a:rPr lang="es-ES" altLang="es-CL" dirty="0">
                <a:solidFill>
                  <a:srgbClr val="0066FF"/>
                </a:solidFill>
              </a:rPr>
              <a:t>P(AUB)=P(A)+P(B)</a:t>
            </a:r>
            <a:r>
              <a:rPr lang="es-ES" altLang="es-CL" dirty="0"/>
              <a:t> si </a:t>
            </a:r>
            <a:r>
              <a:rPr lang="es-ES" altLang="es-CL" dirty="0">
                <a:solidFill>
                  <a:srgbClr val="0066FF"/>
                </a:solidFill>
              </a:rPr>
              <a:t>AB=Ø</a:t>
            </a:r>
          </a:p>
          <a:p>
            <a:pPr lvl="2">
              <a:lnSpc>
                <a:spcPct val="80000"/>
              </a:lnSpc>
            </a:pPr>
            <a:r>
              <a:rPr lang="es-ES" altLang="es-CL" sz="2400" dirty="0"/>
              <a:t>Ø es el conjunto vacío.</a:t>
            </a:r>
            <a:endParaRPr lang="es-ES" altLang="es-CL" sz="1800" dirty="0"/>
          </a:p>
          <a:p>
            <a:pPr>
              <a:lnSpc>
                <a:spcPct val="80000"/>
              </a:lnSpc>
            </a:pPr>
            <a:r>
              <a:rPr lang="es-ES" altLang="es-CL" sz="2400" dirty="0"/>
              <a:t>Se llama </a:t>
            </a:r>
            <a:r>
              <a:rPr lang="es-ES" altLang="es-CL" sz="2400" dirty="0">
                <a:solidFill>
                  <a:srgbClr val="CC3300"/>
                </a:solidFill>
              </a:rPr>
              <a:t>probabilidad de </a:t>
            </a:r>
            <a:r>
              <a:rPr lang="es-ES" altLang="es-CL" sz="2400" dirty="0">
                <a:solidFill>
                  <a:srgbClr val="0066FF"/>
                </a:solidFill>
              </a:rPr>
              <a:t>A</a:t>
            </a:r>
            <a:r>
              <a:rPr lang="es-ES" altLang="es-CL" sz="2400" dirty="0">
                <a:solidFill>
                  <a:srgbClr val="CC3300"/>
                </a:solidFill>
              </a:rPr>
              <a:t> condicionada a </a:t>
            </a:r>
            <a:r>
              <a:rPr lang="es-ES" altLang="es-CL" sz="2400" dirty="0">
                <a:solidFill>
                  <a:srgbClr val="0066FF"/>
                </a:solidFill>
              </a:rPr>
              <a:t>B</a:t>
            </a:r>
            <a:r>
              <a:rPr lang="es-ES" altLang="es-CL" sz="2400" dirty="0"/>
              <a:t>, o </a:t>
            </a:r>
            <a:r>
              <a:rPr lang="es-ES" altLang="es-CL" sz="2400" dirty="0">
                <a:solidFill>
                  <a:srgbClr val="CC3300"/>
                </a:solidFill>
              </a:rPr>
              <a:t>probabilidad de </a:t>
            </a:r>
            <a:r>
              <a:rPr lang="es-ES" altLang="es-CL" sz="2400" dirty="0">
                <a:solidFill>
                  <a:srgbClr val="0066FF"/>
                </a:solidFill>
              </a:rPr>
              <a:t>A</a:t>
            </a:r>
            <a:r>
              <a:rPr lang="es-ES" altLang="es-CL" sz="2400" dirty="0">
                <a:solidFill>
                  <a:srgbClr val="CC3300"/>
                </a:solidFill>
              </a:rPr>
              <a:t> sabiendo que pasa </a:t>
            </a:r>
            <a:r>
              <a:rPr lang="es-ES" altLang="es-CL" sz="2400" dirty="0">
                <a:solidFill>
                  <a:srgbClr val="0066FF"/>
                </a:solidFill>
              </a:rPr>
              <a:t>B</a:t>
            </a:r>
            <a:r>
              <a:rPr lang="es-ES" altLang="es-CL" sz="2400" dirty="0"/>
              <a:t>:</a:t>
            </a:r>
          </a:p>
        </p:txBody>
      </p:sp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C2950977-5C91-F4C4-FE7F-CCA4A01F1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09434"/>
              </p:ext>
            </p:extLst>
          </p:nvPr>
        </p:nvGraphicFramePr>
        <p:xfrm>
          <a:off x="1760825" y="5488988"/>
          <a:ext cx="302101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130300" imgH="419100" progId="Equation.3">
                  <p:embed/>
                </p:oleObj>
              </mc:Choice>
              <mc:Fallback>
                <p:oleObj name="Ecuación" r:id="rId2" imgW="1130300" imgH="4191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891CF978-F695-0BF0-4B7A-D91063D80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825" y="5488988"/>
                        <a:ext cx="3021013" cy="1119188"/>
                      </a:xfrm>
                      <a:prstGeom prst="rect">
                        <a:avLst/>
                      </a:prstGeom>
                      <a:solidFill>
                        <a:srgbClr val="FFCC99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19">
            <a:extLst>
              <a:ext uri="{FF2B5EF4-FFF2-40B4-BE49-F238E27FC236}">
                <a16:creationId xmlns:a16="http://schemas.microsoft.com/office/drawing/2014/main" id="{C8AEDC44-44E4-0A1B-C1CC-87A808BA8AE1}"/>
              </a:ext>
            </a:extLst>
          </p:cNvPr>
          <p:cNvGrpSpPr>
            <a:grpSpLocks/>
          </p:cNvGrpSpPr>
          <p:nvPr/>
        </p:nvGrpSpPr>
        <p:grpSpPr bwMode="auto">
          <a:xfrm>
            <a:off x="7194456" y="2462628"/>
            <a:ext cx="1874838" cy="1582738"/>
            <a:chOff x="4798" y="1661"/>
            <a:chExt cx="1316" cy="1134"/>
          </a:xfrm>
        </p:grpSpPr>
        <p:grpSp>
          <p:nvGrpSpPr>
            <p:cNvPr id="26" name="Group 6">
              <a:extLst>
                <a:ext uri="{FF2B5EF4-FFF2-40B4-BE49-F238E27FC236}">
                  <a16:creationId xmlns:a16="http://schemas.microsoft.com/office/drawing/2014/main" id="{AE5F735E-D38C-5FA3-A196-28D4558E5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8" y="1661"/>
              <a:ext cx="1316" cy="1134"/>
              <a:chOff x="4798" y="255"/>
              <a:chExt cx="1316" cy="1134"/>
            </a:xfrm>
          </p:grpSpPr>
          <p:sp>
            <p:nvSpPr>
              <p:cNvPr id="28" name="Rectangle 7">
                <a:extLst>
                  <a:ext uri="{FF2B5EF4-FFF2-40B4-BE49-F238E27FC236}">
                    <a16:creationId xmlns:a16="http://schemas.microsoft.com/office/drawing/2014/main" id="{834A1EC0-1C40-47B4-D138-F16B3768D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255"/>
                <a:ext cx="1316" cy="1134"/>
              </a:xfrm>
              <a:prstGeom prst="rect">
                <a:avLst/>
              </a:prstGeom>
              <a:solidFill>
                <a:srgbClr val="FFCC99">
                  <a:alpha val="10196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29" name="Text Box 8">
                <a:extLst>
                  <a:ext uri="{FF2B5EF4-FFF2-40B4-BE49-F238E27FC236}">
                    <a16:creationId xmlns:a16="http://schemas.microsoft.com/office/drawing/2014/main" id="{B260C4D7-C3FF-3A36-73B0-6A5E8C5EB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2" y="260"/>
                <a:ext cx="1029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987425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01688" indent="-307975" defTabSz="987425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5075" indent="-247650" defTabSz="987425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28788" indent="-247650" defTabSz="9874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22500" indent="-247650" defTabSz="987425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6797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1369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5941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0513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CL" sz="1900"/>
                  <a:t>E </a:t>
                </a:r>
                <a:r>
                  <a:rPr lang="es-ES" altLang="es-CL" sz="1100"/>
                  <a:t>espacio muestral</a:t>
                </a:r>
              </a:p>
            </p:txBody>
          </p:sp>
          <p:sp>
            <p:nvSpPr>
              <p:cNvPr id="30" name="Oval 9">
                <a:extLst>
                  <a:ext uri="{FF2B5EF4-FFF2-40B4-BE49-F238E27FC236}">
                    <a16:creationId xmlns:a16="http://schemas.microsoft.com/office/drawing/2014/main" id="{B7F10DB7-4D32-3F2A-D4A1-D355F66F1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" y="618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31" name="Oval 10">
                <a:extLst>
                  <a:ext uri="{FF2B5EF4-FFF2-40B4-BE49-F238E27FC236}">
                    <a16:creationId xmlns:a16="http://schemas.microsoft.com/office/drawing/2014/main" id="{E8C93422-8095-A408-29FB-9A91210A2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" y="935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32" name="Oval 11">
                <a:extLst>
                  <a:ext uri="{FF2B5EF4-FFF2-40B4-BE49-F238E27FC236}">
                    <a16:creationId xmlns:a16="http://schemas.microsoft.com/office/drawing/2014/main" id="{28A50D47-A3C0-E860-02B0-676F11EA1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8" y="1253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33" name="Oval 12">
                <a:extLst>
                  <a:ext uri="{FF2B5EF4-FFF2-40B4-BE49-F238E27FC236}">
                    <a16:creationId xmlns:a16="http://schemas.microsoft.com/office/drawing/2014/main" id="{861E5557-C0B7-4837-7AC8-6602B8856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572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34" name="Oval 13">
                <a:extLst>
                  <a:ext uri="{FF2B5EF4-FFF2-40B4-BE49-F238E27FC236}">
                    <a16:creationId xmlns:a16="http://schemas.microsoft.com/office/drawing/2014/main" id="{3E113007-3624-5C34-29C9-58E7B5C9D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" y="1253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35" name="Oval 14">
                <a:extLst>
                  <a:ext uri="{FF2B5EF4-FFF2-40B4-BE49-F238E27FC236}">
                    <a16:creationId xmlns:a16="http://schemas.microsoft.com/office/drawing/2014/main" id="{3EA8C1E9-D60B-93C3-9952-E3D972C97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" y="1207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36" name="Oval 15">
                <a:extLst>
                  <a:ext uri="{FF2B5EF4-FFF2-40B4-BE49-F238E27FC236}">
                    <a16:creationId xmlns:a16="http://schemas.microsoft.com/office/drawing/2014/main" id="{BEAC9E71-0F39-6992-53A9-B2D7D2C58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935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37" name="Oval 16">
                <a:extLst>
                  <a:ext uri="{FF2B5EF4-FFF2-40B4-BE49-F238E27FC236}">
                    <a16:creationId xmlns:a16="http://schemas.microsoft.com/office/drawing/2014/main" id="{7E3C00D4-E684-146C-7FC9-2A320E6D6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8" y="1162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38" name="Oval 17">
                <a:extLst>
                  <a:ext uri="{FF2B5EF4-FFF2-40B4-BE49-F238E27FC236}">
                    <a16:creationId xmlns:a16="http://schemas.microsoft.com/office/drawing/2014/main" id="{C12FC80F-9886-5358-4C63-492A3A055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" y="754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</p:grpSp>
        <p:sp>
          <p:nvSpPr>
            <p:cNvPr id="27" name="Text Box 18">
              <a:extLst>
                <a:ext uri="{FF2B5EF4-FFF2-40B4-BE49-F238E27FC236}">
                  <a16:creationId xmlns:a16="http://schemas.microsoft.com/office/drawing/2014/main" id="{88868DF8-D344-EFD3-0269-FC24901F7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" y="1983"/>
              <a:ext cx="564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L" sz="1900" b="1"/>
                <a:t>100%</a:t>
              </a:r>
            </a:p>
          </p:txBody>
        </p:sp>
      </p:grpSp>
      <p:sp>
        <p:nvSpPr>
          <p:cNvPr id="39" name="Line 94">
            <a:extLst>
              <a:ext uri="{FF2B5EF4-FFF2-40B4-BE49-F238E27FC236}">
                <a16:creationId xmlns:a16="http://schemas.microsoft.com/office/drawing/2014/main" id="{A90631D1-3AB5-D510-BEAE-B591CF077A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1838" y="5464897"/>
            <a:ext cx="2952750" cy="14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0" name="Text Box 97">
            <a:extLst>
              <a:ext uri="{FF2B5EF4-FFF2-40B4-BE49-F238E27FC236}">
                <a16:creationId xmlns:a16="http://schemas.microsoft.com/office/drawing/2014/main" id="{C6C644D6-D092-1532-0803-71F6D70E3BA7}"/>
              </a:ext>
            </a:extLst>
          </p:cNvPr>
          <p:cNvSpPr txBox="1">
            <a:spLocks noChangeArrowheads="1"/>
          </p:cNvSpPr>
          <p:nvPr/>
        </p:nvSpPr>
        <p:spPr bwMode="auto">
          <a:xfrm rot="17515652">
            <a:off x="5160464" y="5606217"/>
            <a:ext cx="13271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600" dirty="0"/>
              <a:t>“tamaño” de uno respecto al otro</a:t>
            </a:r>
          </a:p>
        </p:txBody>
      </p:sp>
      <p:grpSp>
        <p:nvGrpSpPr>
          <p:cNvPr id="41" name="Group 96">
            <a:extLst>
              <a:ext uri="{FF2B5EF4-FFF2-40B4-BE49-F238E27FC236}">
                <a16:creationId xmlns:a16="http://schemas.microsoft.com/office/drawing/2014/main" id="{68F3786D-FD69-0FEB-4671-108C97757B47}"/>
              </a:ext>
            </a:extLst>
          </p:cNvPr>
          <p:cNvGrpSpPr>
            <a:grpSpLocks/>
          </p:cNvGrpSpPr>
          <p:nvPr/>
        </p:nvGrpSpPr>
        <p:grpSpPr bwMode="auto">
          <a:xfrm>
            <a:off x="6758276" y="5178924"/>
            <a:ext cx="2089150" cy="1429252"/>
            <a:chOff x="2939" y="2976"/>
            <a:chExt cx="1316" cy="1134"/>
          </a:xfrm>
        </p:grpSpPr>
        <p:sp>
          <p:nvSpPr>
            <p:cNvPr id="42" name="Freeform 93">
              <a:extLst>
                <a:ext uri="{FF2B5EF4-FFF2-40B4-BE49-F238E27FC236}">
                  <a16:creationId xmlns:a16="http://schemas.microsoft.com/office/drawing/2014/main" id="{A7F11940-F5C9-B536-815E-D4D5045CF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" y="3294"/>
              <a:ext cx="332" cy="590"/>
            </a:xfrm>
            <a:custGeom>
              <a:avLst/>
              <a:gdLst>
                <a:gd name="T0" fmla="*/ 234 w 332"/>
                <a:gd name="T1" fmla="*/ 0 h 590"/>
                <a:gd name="T2" fmla="*/ 98 w 332"/>
                <a:gd name="T3" fmla="*/ 181 h 590"/>
                <a:gd name="T4" fmla="*/ 52 w 332"/>
                <a:gd name="T5" fmla="*/ 318 h 590"/>
                <a:gd name="T6" fmla="*/ 7 w 332"/>
                <a:gd name="T7" fmla="*/ 454 h 590"/>
                <a:gd name="T8" fmla="*/ 7 w 332"/>
                <a:gd name="T9" fmla="*/ 544 h 590"/>
                <a:gd name="T10" fmla="*/ 52 w 332"/>
                <a:gd name="T11" fmla="*/ 590 h 590"/>
                <a:gd name="T12" fmla="*/ 52 w 332"/>
                <a:gd name="T13" fmla="*/ 544 h 590"/>
                <a:gd name="T14" fmla="*/ 98 w 332"/>
                <a:gd name="T15" fmla="*/ 544 h 590"/>
                <a:gd name="T16" fmla="*/ 234 w 332"/>
                <a:gd name="T17" fmla="*/ 454 h 590"/>
                <a:gd name="T18" fmla="*/ 324 w 332"/>
                <a:gd name="T19" fmla="*/ 272 h 590"/>
                <a:gd name="T20" fmla="*/ 279 w 332"/>
                <a:gd name="T21" fmla="*/ 91 h 590"/>
                <a:gd name="T22" fmla="*/ 234 w 332"/>
                <a:gd name="T23" fmla="*/ 45 h 5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32" h="590">
                  <a:moveTo>
                    <a:pt x="234" y="0"/>
                  </a:moveTo>
                  <a:cubicBezTo>
                    <a:pt x="181" y="64"/>
                    <a:pt x="128" y="128"/>
                    <a:pt x="98" y="181"/>
                  </a:cubicBezTo>
                  <a:cubicBezTo>
                    <a:pt x="68" y="234"/>
                    <a:pt x="67" y="273"/>
                    <a:pt x="52" y="318"/>
                  </a:cubicBezTo>
                  <a:cubicBezTo>
                    <a:pt x="37" y="363"/>
                    <a:pt x="14" y="416"/>
                    <a:pt x="7" y="454"/>
                  </a:cubicBezTo>
                  <a:cubicBezTo>
                    <a:pt x="0" y="492"/>
                    <a:pt x="0" y="521"/>
                    <a:pt x="7" y="544"/>
                  </a:cubicBezTo>
                  <a:cubicBezTo>
                    <a:pt x="14" y="567"/>
                    <a:pt x="45" y="590"/>
                    <a:pt x="52" y="590"/>
                  </a:cubicBezTo>
                  <a:cubicBezTo>
                    <a:pt x="59" y="590"/>
                    <a:pt x="44" y="552"/>
                    <a:pt x="52" y="544"/>
                  </a:cubicBezTo>
                  <a:cubicBezTo>
                    <a:pt x="60" y="536"/>
                    <a:pt x="68" y="559"/>
                    <a:pt x="98" y="544"/>
                  </a:cubicBezTo>
                  <a:cubicBezTo>
                    <a:pt x="128" y="529"/>
                    <a:pt x="196" y="499"/>
                    <a:pt x="234" y="454"/>
                  </a:cubicBezTo>
                  <a:cubicBezTo>
                    <a:pt x="272" y="409"/>
                    <a:pt x="316" y="332"/>
                    <a:pt x="324" y="272"/>
                  </a:cubicBezTo>
                  <a:cubicBezTo>
                    <a:pt x="332" y="212"/>
                    <a:pt x="294" y="129"/>
                    <a:pt x="279" y="91"/>
                  </a:cubicBezTo>
                  <a:cubicBezTo>
                    <a:pt x="264" y="53"/>
                    <a:pt x="249" y="49"/>
                    <a:pt x="234" y="45"/>
                  </a:cubicBezTo>
                </a:path>
              </a:pathLst>
            </a:custGeom>
            <a:solidFill>
              <a:srgbClr val="FF0000"/>
            </a:solidFill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43" name="Rectangle 70">
              <a:extLst>
                <a:ext uri="{FF2B5EF4-FFF2-40B4-BE49-F238E27FC236}">
                  <a16:creationId xmlns:a16="http://schemas.microsoft.com/office/drawing/2014/main" id="{D7E861F9-7348-4D98-B6D2-7636C7806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2976"/>
              <a:ext cx="1316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44" name="Text Box 71">
              <a:extLst>
                <a:ext uri="{FF2B5EF4-FFF2-40B4-BE49-F238E27FC236}">
                  <a16:creationId xmlns:a16="http://schemas.microsoft.com/office/drawing/2014/main" id="{1DDED2A2-1309-A401-1FDB-C9C6B84DF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3" y="2980"/>
              <a:ext cx="9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L" sz="1900"/>
                <a:t>E </a:t>
              </a:r>
              <a:r>
                <a:rPr lang="es-ES" altLang="es-CL" sz="1100"/>
                <a:t>espacio muestral</a:t>
              </a:r>
            </a:p>
          </p:txBody>
        </p:sp>
        <p:sp>
          <p:nvSpPr>
            <p:cNvPr id="45" name="Oval 72">
              <a:extLst>
                <a:ext uri="{FF2B5EF4-FFF2-40B4-BE49-F238E27FC236}">
                  <a16:creationId xmlns:a16="http://schemas.microsoft.com/office/drawing/2014/main" id="{D1E92A8C-AD8D-051C-880D-D0D6BE869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3339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46" name="Oval 73">
              <a:extLst>
                <a:ext uri="{FF2B5EF4-FFF2-40B4-BE49-F238E27FC236}">
                  <a16:creationId xmlns:a16="http://schemas.microsoft.com/office/drawing/2014/main" id="{D196E862-2A1A-CAEF-EBBC-1BA51DA18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3656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47" name="Oval 74">
              <a:extLst>
                <a:ext uri="{FF2B5EF4-FFF2-40B4-BE49-F238E27FC236}">
                  <a16:creationId xmlns:a16="http://schemas.microsoft.com/office/drawing/2014/main" id="{1A2FAFA1-D8FB-1389-DF5D-927B41CA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" y="3974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48" name="Oval 75">
              <a:extLst>
                <a:ext uri="{FF2B5EF4-FFF2-40B4-BE49-F238E27FC236}">
                  <a16:creationId xmlns:a16="http://schemas.microsoft.com/office/drawing/2014/main" id="{544D0D2B-B97F-A78F-E2F9-BAA651822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293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49" name="Oval 76">
              <a:extLst>
                <a:ext uri="{FF2B5EF4-FFF2-40B4-BE49-F238E27FC236}">
                  <a16:creationId xmlns:a16="http://schemas.microsoft.com/office/drawing/2014/main" id="{38E4CB33-B8FF-7870-7201-4C935A471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974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50" name="Oval 77">
              <a:extLst>
                <a:ext uri="{FF2B5EF4-FFF2-40B4-BE49-F238E27FC236}">
                  <a16:creationId xmlns:a16="http://schemas.microsoft.com/office/drawing/2014/main" id="{D712C821-5B8C-55DC-EDDA-14358C0D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3928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51" name="Oval 78">
              <a:extLst>
                <a:ext uri="{FF2B5EF4-FFF2-40B4-BE49-F238E27FC236}">
                  <a16:creationId xmlns:a16="http://schemas.microsoft.com/office/drawing/2014/main" id="{0B089DB9-4C39-889A-50BC-2056BA905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656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52" name="Oval 79">
              <a:extLst>
                <a:ext uri="{FF2B5EF4-FFF2-40B4-BE49-F238E27FC236}">
                  <a16:creationId xmlns:a16="http://schemas.microsoft.com/office/drawing/2014/main" id="{315CEE09-5783-768F-E309-EEF9F5346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3883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53" name="Oval 80">
              <a:extLst>
                <a:ext uri="{FF2B5EF4-FFF2-40B4-BE49-F238E27FC236}">
                  <a16:creationId xmlns:a16="http://schemas.microsoft.com/office/drawing/2014/main" id="{62D066A7-C886-6B4B-F2CC-98B4A0A3B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475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54" name="Oval 81">
              <a:extLst>
                <a:ext uri="{FF2B5EF4-FFF2-40B4-BE49-F238E27FC236}">
                  <a16:creationId xmlns:a16="http://schemas.microsoft.com/office/drawing/2014/main" id="{5F866B83-45AC-2700-8720-471022E22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" y="3158"/>
              <a:ext cx="771" cy="7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>
                      <a:alpha val="10196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L" sz="1900"/>
                <a:t>A</a:t>
              </a:r>
            </a:p>
          </p:txBody>
        </p:sp>
        <p:sp>
          <p:nvSpPr>
            <p:cNvPr id="55" name="Text Box 84">
              <a:extLst>
                <a:ext uri="{FF2B5EF4-FFF2-40B4-BE49-F238E27FC236}">
                  <a16:creationId xmlns:a16="http://schemas.microsoft.com/office/drawing/2014/main" id="{314E485C-F801-66ED-6A49-ECEB987E7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616"/>
              <a:ext cx="21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L" sz="1900"/>
                <a:t>B</a:t>
              </a:r>
            </a:p>
          </p:txBody>
        </p:sp>
        <p:sp>
          <p:nvSpPr>
            <p:cNvPr id="56" name="Oval 82">
              <a:extLst>
                <a:ext uri="{FF2B5EF4-FFF2-40B4-BE49-F238E27FC236}">
                  <a16:creationId xmlns:a16="http://schemas.microsoft.com/office/drawing/2014/main" id="{785BB7FF-401B-D6AE-EAB5-A571CE7D87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24743">
              <a:off x="3528" y="3241"/>
              <a:ext cx="442" cy="7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08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</p:grpSp>
      <p:grpSp>
        <p:nvGrpSpPr>
          <p:cNvPr id="57" name="Group 68">
            <a:extLst>
              <a:ext uri="{FF2B5EF4-FFF2-40B4-BE49-F238E27FC236}">
                <a16:creationId xmlns:a16="http://schemas.microsoft.com/office/drawing/2014/main" id="{704BF4D2-082A-B935-4A5F-E3537DFD8B14}"/>
              </a:ext>
            </a:extLst>
          </p:cNvPr>
          <p:cNvGrpSpPr>
            <a:grpSpLocks/>
          </p:cNvGrpSpPr>
          <p:nvPr/>
        </p:nvGrpSpPr>
        <p:grpSpPr bwMode="auto">
          <a:xfrm>
            <a:off x="9305242" y="2323179"/>
            <a:ext cx="2089150" cy="1800225"/>
            <a:chOff x="3301" y="1797"/>
            <a:chExt cx="1316" cy="1134"/>
          </a:xfrm>
        </p:grpSpPr>
        <p:grpSp>
          <p:nvGrpSpPr>
            <p:cNvPr id="58" name="Group 50">
              <a:extLst>
                <a:ext uri="{FF2B5EF4-FFF2-40B4-BE49-F238E27FC236}">
                  <a16:creationId xmlns:a16="http://schemas.microsoft.com/office/drawing/2014/main" id="{26C0E137-79FD-D277-B768-93245EF84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1" y="1797"/>
              <a:ext cx="1316" cy="1134"/>
              <a:chOff x="4798" y="255"/>
              <a:chExt cx="1316" cy="1134"/>
            </a:xfrm>
          </p:grpSpPr>
          <p:sp>
            <p:nvSpPr>
              <p:cNvPr id="62" name="Rectangle 51">
                <a:extLst>
                  <a:ext uri="{FF2B5EF4-FFF2-40B4-BE49-F238E27FC236}">
                    <a16:creationId xmlns:a16="http://schemas.microsoft.com/office/drawing/2014/main" id="{C8FE8ED9-042C-ACC1-C339-07587AE9B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255"/>
                <a:ext cx="1316" cy="11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63" name="Text Box 52">
                <a:extLst>
                  <a:ext uri="{FF2B5EF4-FFF2-40B4-BE49-F238E27FC236}">
                    <a16:creationId xmlns:a16="http://schemas.microsoft.com/office/drawing/2014/main" id="{2E0D5090-18DD-6866-509D-EC30A3521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2" y="259"/>
                <a:ext cx="92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987425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01688" indent="-307975" defTabSz="987425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35075" indent="-247650" defTabSz="987425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28788" indent="-247650" defTabSz="9874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22500" indent="-247650" defTabSz="987425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6797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1369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5941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051300" indent="-247650" defTabSz="9874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CL" sz="1900" dirty="0"/>
                  <a:t>E </a:t>
                </a:r>
                <a:r>
                  <a:rPr lang="es-ES" altLang="es-CL" sz="1100" dirty="0"/>
                  <a:t>espacio muestral</a:t>
                </a:r>
              </a:p>
            </p:txBody>
          </p:sp>
          <p:sp>
            <p:nvSpPr>
              <p:cNvPr id="64" name="Oval 53">
                <a:extLst>
                  <a:ext uri="{FF2B5EF4-FFF2-40B4-BE49-F238E27FC236}">
                    <a16:creationId xmlns:a16="http://schemas.microsoft.com/office/drawing/2014/main" id="{C3F1E196-9F49-3756-E506-C0C7E2BD1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" y="618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65" name="Oval 54">
                <a:extLst>
                  <a:ext uri="{FF2B5EF4-FFF2-40B4-BE49-F238E27FC236}">
                    <a16:creationId xmlns:a16="http://schemas.microsoft.com/office/drawing/2014/main" id="{0CB3A70F-ACA9-24EF-28B0-C46EC70BA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" y="935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66" name="Oval 55">
                <a:extLst>
                  <a:ext uri="{FF2B5EF4-FFF2-40B4-BE49-F238E27FC236}">
                    <a16:creationId xmlns:a16="http://schemas.microsoft.com/office/drawing/2014/main" id="{D312E0D9-B211-0762-E382-838F96B3E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8" y="1253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67" name="Oval 56">
                <a:extLst>
                  <a:ext uri="{FF2B5EF4-FFF2-40B4-BE49-F238E27FC236}">
                    <a16:creationId xmlns:a16="http://schemas.microsoft.com/office/drawing/2014/main" id="{5B8958A3-B94A-A366-6BB3-ABDB10D74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572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68" name="Oval 57">
                <a:extLst>
                  <a:ext uri="{FF2B5EF4-FFF2-40B4-BE49-F238E27FC236}">
                    <a16:creationId xmlns:a16="http://schemas.microsoft.com/office/drawing/2014/main" id="{AE30E7DA-8EB1-FBA4-013F-B6FE97671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" y="1253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69" name="Oval 58">
                <a:extLst>
                  <a:ext uri="{FF2B5EF4-FFF2-40B4-BE49-F238E27FC236}">
                    <a16:creationId xmlns:a16="http://schemas.microsoft.com/office/drawing/2014/main" id="{1462BE29-58B0-2660-FE3B-BE5B467EF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" y="1207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70" name="Oval 59">
                <a:extLst>
                  <a:ext uri="{FF2B5EF4-FFF2-40B4-BE49-F238E27FC236}">
                    <a16:creationId xmlns:a16="http://schemas.microsoft.com/office/drawing/2014/main" id="{A2ED7E83-F8D8-9913-90A9-682DAE03B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935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71" name="Oval 60">
                <a:extLst>
                  <a:ext uri="{FF2B5EF4-FFF2-40B4-BE49-F238E27FC236}">
                    <a16:creationId xmlns:a16="http://schemas.microsoft.com/office/drawing/2014/main" id="{9232B5D7-00DC-4BF2-FEE0-5969EECA3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8" y="1162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  <p:sp>
            <p:nvSpPr>
              <p:cNvPr id="72" name="Oval 61">
                <a:extLst>
                  <a:ext uri="{FF2B5EF4-FFF2-40B4-BE49-F238E27FC236}">
                    <a16:creationId xmlns:a16="http://schemas.microsoft.com/office/drawing/2014/main" id="{A1949A32-22DC-A181-CD08-CD1FD5986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5" y="754"/>
                <a:ext cx="45" cy="4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L" altLang="es-CL"/>
              </a:p>
            </p:txBody>
          </p:sp>
        </p:grpSp>
        <p:sp>
          <p:nvSpPr>
            <p:cNvPr id="59" name="Oval 62">
              <a:extLst>
                <a:ext uri="{FF2B5EF4-FFF2-40B4-BE49-F238E27FC236}">
                  <a16:creationId xmlns:a16="http://schemas.microsoft.com/office/drawing/2014/main" id="{56BB4FD5-36BF-FC8A-C4DF-5C4751D6A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069"/>
              <a:ext cx="317" cy="817"/>
            </a:xfrm>
            <a:prstGeom prst="ellipse">
              <a:avLst/>
            </a:prstGeom>
            <a:solidFill>
              <a:srgbClr val="FFCC99">
                <a:alpha val="1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MX" altLang="es-CL" sz="1900"/>
            </a:p>
          </p:txBody>
        </p:sp>
        <p:sp>
          <p:nvSpPr>
            <p:cNvPr id="60" name="Oval 63">
              <a:extLst>
                <a:ext uri="{FF2B5EF4-FFF2-40B4-BE49-F238E27FC236}">
                  <a16:creationId xmlns:a16="http://schemas.microsoft.com/office/drawing/2014/main" id="{663024D3-BA7C-46CD-CE72-9B96AFAF7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2568"/>
              <a:ext cx="544" cy="318"/>
            </a:xfrm>
            <a:prstGeom prst="ellipse">
              <a:avLst/>
            </a:prstGeom>
            <a:solidFill>
              <a:srgbClr val="FFCC99">
                <a:alpha val="1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L" sz="1900"/>
                <a:t>B</a:t>
              </a: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AE9E9D-5608-DACE-F3F8-7984DFA79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164"/>
              <a:ext cx="21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L" sz="19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35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>
            <a:extLst>
              <a:ext uri="{FF2B5EF4-FFF2-40B4-BE49-F238E27FC236}">
                <a16:creationId xmlns:a16="http://schemas.microsoft.com/office/drawing/2014/main" id="{E495B002-25C7-59AB-66CD-43CB26EE03C3}"/>
              </a:ext>
            </a:extLst>
          </p:cNvPr>
          <p:cNvGrpSpPr>
            <a:grpSpLocks/>
          </p:cNvGrpSpPr>
          <p:nvPr/>
        </p:nvGrpSpPr>
        <p:grpSpPr bwMode="auto">
          <a:xfrm>
            <a:off x="2569585" y="2248622"/>
            <a:ext cx="863600" cy="792162"/>
            <a:chOff x="2802" y="1480"/>
            <a:chExt cx="544" cy="499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B6FFBB47-A171-0AD2-6D37-9DEFABD7B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480"/>
              <a:ext cx="544" cy="49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635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B434FA01-BD31-1FC2-EEB4-2D2E20769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" y="1706"/>
              <a:ext cx="217" cy="24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L" sz="1900"/>
                <a:t>B</a:t>
              </a:r>
            </a:p>
          </p:txBody>
        </p:sp>
      </p:grpSp>
      <p:grpSp>
        <p:nvGrpSpPr>
          <p:cNvPr id="6" name="Group 13">
            <a:extLst>
              <a:ext uri="{FF2B5EF4-FFF2-40B4-BE49-F238E27FC236}">
                <a16:creationId xmlns:a16="http://schemas.microsoft.com/office/drawing/2014/main" id="{FF0CC881-E5B1-7223-53EF-F1118B0C0B9B}"/>
              </a:ext>
            </a:extLst>
          </p:cNvPr>
          <p:cNvGrpSpPr>
            <a:grpSpLocks/>
          </p:cNvGrpSpPr>
          <p:nvPr/>
        </p:nvGrpSpPr>
        <p:grpSpPr bwMode="auto">
          <a:xfrm>
            <a:off x="1777422" y="1385022"/>
            <a:ext cx="3313113" cy="3314700"/>
            <a:chOff x="308" y="845"/>
            <a:chExt cx="2087" cy="2088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973E003D-09E2-D8F3-5C0C-2B434268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845"/>
              <a:ext cx="2087" cy="208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C909E1E2-C66B-2F54-9F7D-A153DF888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845"/>
              <a:ext cx="0" cy="208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C46A069C-BC50-A957-4303-86AA73B8D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1888"/>
              <a:ext cx="208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84FD017E-095B-D1A3-DAFE-EC29C72E8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845"/>
              <a:ext cx="1043" cy="10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E7EFCF27-DFCF-AD51-44BA-606329270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" y="894"/>
              <a:ext cx="21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L" sz="1900"/>
                <a:t>A</a:t>
              </a:r>
            </a:p>
          </p:txBody>
        </p:sp>
      </p:grpSp>
      <p:sp>
        <p:nvSpPr>
          <p:cNvPr id="12" name="Text Box 16">
            <a:extLst>
              <a:ext uri="{FF2B5EF4-FFF2-40B4-BE49-F238E27FC236}">
                <a16:creationId xmlns:a16="http://schemas.microsoft.com/office/drawing/2014/main" id="{72B469BC-AC13-21E8-11A5-1B7035A8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460" y="4767984"/>
            <a:ext cx="1573212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 dirty="0"/>
              <a:t>P(A)   = 0,25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 dirty="0"/>
              <a:t>P(B)   = 0,10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 dirty="0"/>
              <a:t>P(AB) = 0,10</a:t>
            </a:r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8A40BA4E-F654-0BD3-9E7F-4F722199F177}"/>
              </a:ext>
            </a:extLst>
          </p:cNvPr>
          <p:cNvGrpSpPr>
            <a:grpSpLocks/>
          </p:cNvGrpSpPr>
          <p:nvPr/>
        </p:nvGrpSpPr>
        <p:grpSpPr bwMode="auto">
          <a:xfrm>
            <a:off x="8402060" y="2393084"/>
            <a:ext cx="863600" cy="792163"/>
            <a:chOff x="2802" y="1480"/>
            <a:chExt cx="544" cy="499"/>
          </a:xfrm>
        </p:grpSpPr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57E0218F-3ACA-B035-57F7-81649A1F7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480"/>
              <a:ext cx="544" cy="499"/>
            </a:xfrm>
            <a:prstGeom prst="rect">
              <a:avLst/>
            </a:prstGeom>
            <a:noFill/>
            <a:ln w="635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C5CD5471-720D-65D1-EDB9-4740CE14B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" y="1706"/>
              <a:ext cx="21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L" sz="1900"/>
                <a:t>B</a:t>
              </a:r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B5120CD9-9F51-E0F5-0209-DDFF7A971B9A}"/>
              </a:ext>
            </a:extLst>
          </p:cNvPr>
          <p:cNvGrpSpPr>
            <a:grpSpLocks/>
          </p:cNvGrpSpPr>
          <p:nvPr/>
        </p:nvGrpSpPr>
        <p:grpSpPr bwMode="auto">
          <a:xfrm>
            <a:off x="7465435" y="1385022"/>
            <a:ext cx="3313112" cy="3314700"/>
            <a:chOff x="308" y="845"/>
            <a:chExt cx="2087" cy="2088"/>
          </a:xfrm>
        </p:grpSpPr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0C577684-2018-F934-3FC1-324ED34ED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845"/>
              <a:ext cx="2087" cy="208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D48F6354-656A-D96F-8A8D-AF4C07517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845"/>
              <a:ext cx="0" cy="208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54DD2AFA-C46B-D8ED-A5A5-D28D7CBFD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1888"/>
              <a:ext cx="208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D9214E10-0EFC-924A-8791-F6EB2017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845"/>
              <a:ext cx="1043" cy="10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CL" altLang="es-CL"/>
            </a:p>
          </p:txBody>
        </p:sp>
        <p:sp>
          <p:nvSpPr>
            <p:cNvPr id="21" name="Text Box 25">
              <a:extLst>
                <a:ext uri="{FF2B5EF4-FFF2-40B4-BE49-F238E27FC236}">
                  <a16:creationId xmlns:a16="http://schemas.microsoft.com/office/drawing/2014/main" id="{9BB3F050-4CB5-2DA2-DF0B-CB8C6D7C6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" y="894"/>
              <a:ext cx="21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874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1688" indent="-307975" defTabSz="9874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35075" indent="-247650" defTabSz="9874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28788" indent="-247650" defTabSz="9874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22500" indent="-247650" defTabSz="9874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797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369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941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51300" indent="-247650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L" sz="1900"/>
                <a:t>A</a:t>
              </a:r>
            </a:p>
          </p:txBody>
        </p:sp>
      </p:grpSp>
      <p:sp>
        <p:nvSpPr>
          <p:cNvPr id="22" name="Rectangle 27">
            <a:extLst>
              <a:ext uri="{FF2B5EF4-FFF2-40B4-BE49-F238E27FC236}">
                <a16:creationId xmlns:a16="http://schemas.microsoft.com/office/drawing/2014/main" id="{1B929089-465B-8598-ECC4-95ADE205A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060" y="2393084"/>
            <a:ext cx="719137" cy="647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D11A88E9-EA32-8640-C148-A95115B51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47" y="5922097"/>
            <a:ext cx="676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2400" dirty="0"/>
              <a:t>¿Probabilidad de A sabiendo que ha ocurrido B?</a:t>
            </a:r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05ED0554-034B-82C1-366A-F89EB7EB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9585" y="6301509"/>
            <a:ext cx="130175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2100" b="1"/>
              <a:t>P(A|B)=1</a:t>
            </a: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90314403-05C3-53D5-CDD5-56445639B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3497" y="6282459"/>
            <a:ext cx="15240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2100" b="1"/>
              <a:t>P(A|B)=0,8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DA7A9A9D-443E-ACF1-C964-65C0E70AE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060" y="4769572"/>
            <a:ext cx="1573212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1688" indent="-307975" defTabSz="9874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47650" defTabSz="9874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28788" indent="-247650" defTabSz="9874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22500" indent="-247650" defTabSz="9874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797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369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941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51300" indent="-247650" defTabSz="987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 dirty="0"/>
              <a:t>P(A)   = 0,25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 dirty="0"/>
              <a:t>P(B)   = 0,10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L" sz="1900" dirty="0"/>
              <a:t>P(AB) = 0,08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AED7A67F-5522-1878-59E4-E95A43F985EB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Intuir la Probabilidad Condicionada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61782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60382F7-AC0E-C20A-0194-11D1BDA06380}"/>
              </a:ext>
            </a:extLst>
          </p:cNvPr>
          <p:cNvSpPr txBox="1">
            <a:spLocks noChangeArrowheads="1"/>
          </p:cNvSpPr>
          <p:nvPr/>
        </p:nvSpPr>
        <p:spPr>
          <a:xfrm>
            <a:off x="628454" y="1338606"/>
            <a:ext cx="10935092" cy="4850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s-ES" altLang="es-CL" sz="1800" dirty="0"/>
              <a:t>Cualquier problema de probabilidad puede resolverse en teoría mediante aplicación de los axiomas. Sin embargo, </a:t>
            </a:r>
            <a:r>
              <a:rPr lang="es-ES" altLang="es-CL" sz="1800" dirty="0">
                <a:solidFill>
                  <a:srgbClr val="339933"/>
                </a:solidFill>
              </a:rPr>
              <a:t>es más cómodo conocer algunas reglas de cálculo</a:t>
            </a:r>
            <a:r>
              <a:rPr lang="es-ES" altLang="es-CL" sz="1800" dirty="0"/>
              <a:t>:</a:t>
            </a:r>
          </a:p>
          <a:p>
            <a:pPr>
              <a:lnSpc>
                <a:spcPct val="80000"/>
              </a:lnSpc>
            </a:pPr>
            <a:endParaRPr lang="es-ES" altLang="es-CL" sz="1800" dirty="0"/>
          </a:p>
          <a:p>
            <a:pPr lvl="1">
              <a:lnSpc>
                <a:spcPct val="80000"/>
              </a:lnSpc>
            </a:pPr>
            <a:r>
              <a:rPr lang="es-ES" altLang="es-CL" sz="1800" dirty="0">
                <a:solidFill>
                  <a:srgbClr val="0066FF"/>
                </a:solidFill>
              </a:rPr>
              <a:t>P(A’) = 1 - P(A)</a:t>
            </a:r>
          </a:p>
          <a:p>
            <a:pPr lvl="1">
              <a:lnSpc>
                <a:spcPct val="80000"/>
              </a:lnSpc>
            </a:pPr>
            <a:endParaRPr lang="es-ES" altLang="es-CL" sz="1800" dirty="0">
              <a:solidFill>
                <a:srgbClr val="0066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altLang="es-CL" sz="1800" dirty="0">
                <a:solidFill>
                  <a:srgbClr val="0066FF"/>
                </a:solidFill>
              </a:rPr>
              <a:t>P(AUB) = P(A) + P(B) - P(AB)</a:t>
            </a:r>
          </a:p>
          <a:p>
            <a:pPr lvl="1">
              <a:lnSpc>
                <a:spcPct val="80000"/>
              </a:lnSpc>
            </a:pPr>
            <a:endParaRPr lang="es-ES" altLang="es-CL" sz="1800" dirty="0">
              <a:solidFill>
                <a:srgbClr val="0066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s-ES" altLang="es-CL" sz="1800" dirty="0">
                <a:solidFill>
                  <a:srgbClr val="0066FF"/>
                </a:solidFill>
              </a:rPr>
              <a:t>P(AB) = P(A) P(B|A)=P(B) P(A|B)</a:t>
            </a:r>
          </a:p>
          <a:p>
            <a:pPr lvl="1">
              <a:lnSpc>
                <a:spcPct val="80000"/>
              </a:lnSpc>
            </a:pPr>
            <a:endParaRPr lang="es-ES" altLang="es-CL" sz="1800" dirty="0">
              <a:solidFill>
                <a:srgbClr val="0066FF"/>
              </a:solidFill>
            </a:endParaRPr>
          </a:p>
          <a:p>
            <a:pPr lvl="2">
              <a:lnSpc>
                <a:spcPct val="80000"/>
              </a:lnSpc>
            </a:pPr>
            <a:r>
              <a:rPr lang="es-ES" altLang="es-CL" sz="1800" dirty="0" err="1"/>
              <a:t>Prob</a:t>
            </a:r>
            <a:r>
              <a:rPr lang="es-ES" altLang="es-CL" sz="1800" dirty="0"/>
              <a:t>. de que pasen A y B es la </a:t>
            </a:r>
            <a:r>
              <a:rPr lang="es-ES" altLang="es-CL" sz="1800" dirty="0" err="1"/>
              <a:t>prob</a:t>
            </a:r>
            <a:r>
              <a:rPr lang="es-ES" altLang="es-CL" sz="1800" dirty="0"/>
              <a:t>. de A y que también pase B sabiendo que pasó A.</a:t>
            </a:r>
          </a:p>
          <a:p>
            <a:pPr>
              <a:lnSpc>
                <a:spcPct val="80000"/>
              </a:lnSpc>
            </a:pPr>
            <a:endParaRPr lang="es-ES" altLang="es-CL" sz="1800" dirty="0"/>
          </a:p>
          <a:p>
            <a:pPr>
              <a:lnSpc>
                <a:spcPct val="80000"/>
              </a:lnSpc>
            </a:pPr>
            <a:r>
              <a:rPr lang="es-ES" altLang="es-CL" sz="1800" dirty="0">
                <a:solidFill>
                  <a:srgbClr val="CC3300"/>
                </a:solidFill>
              </a:rPr>
              <a:t>Dos sucesos son independientes</a:t>
            </a:r>
            <a:r>
              <a:rPr lang="es-ES" altLang="es-CL" sz="1800" dirty="0"/>
              <a:t> si la el que ocurra uno no añade información sobre el otro. En lenguaje probabilístico:</a:t>
            </a:r>
          </a:p>
          <a:p>
            <a:pPr>
              <a:lnSpc>
                <a:spcPct val="80000"/>
              </a:lnSpc>
            </a:pPr>
            <a:endParaRPr lang="es-ES" altLang="es-CL" sz="1800" dirty="0"/>
          </a:p>
          <a:p>
            <a:pPr lvl="1">
              <a:lnSpc>
                <a:spcPct val="80000"/>
              </a:lnSpc>
            </a:pPr>
            <a:r>
              <a:rPr lang="es-ES" altLang="es-CL" sz="1800" dirty="0">
                <a:solidFill>
                  <a:srgbClr val="0066FF"/>
                </a:solidFill>
              </a:rPr>
              <a:t>A</a:t>
            </a:r>
            <a:r>
              <a:rPr lang="es-ES" altLang="es-CL" sz="1800" dirty="0"/>
              <a:t> </a:t>
            </a:r>
            <a:r>
              <a:rPr lang="es-ES" altLang="es-CL" sz="1800" dirty="0" err="1">
                <a:solidFill>
                  <a:srgbClr val="CC3300"/>
                </a:solidFill>
              </a:rPr>
              <a:t>indep</a:t>
            </a:r>
            <a:r>
              <a:rPr lang="es-ES" altLang="es-CL" sz="1800" dirty="0"/>
              <a:t>. </a:t>
            </a:r>
            <a:r>
              <a:rPr lang="es-ES" altLang="es-CL" sz="1800" dirty="0">
                <a:solidFill>
                  <a:srgbClr val="0066FF"/>
                </a:solidFill>
              </a:rPr>
              <a:t>B</a:t>
            </a:r>
            <a:r>
              <a:rPr lang="es-ES" altLang="es-CL" sz="1800" dirty="0"/>
              <a:t> </a:t>
            </a:r>
            <a:r>
              <a:rPr lang="es-ES" altLang="es-CL" sz="1800" dirty="0">
                <a:sym typeface="Wingdings" panose="05000000000000000000" pitchFamily="2" charset="2"/>
              </a:rPr>
              <a:t> </a:t>
            </a:r>
            <a:r>
              <a:rPr lang="es-ES" altLang="es-CL" sz="1800" dirty="0">
                <a:solidFill>
                  <a:srgbClr val="0066FF"/>
                </a:solidFill>
                <a:sym typeface="Wingdings" panose="05000000000000000000" pitchFamily="2" charset="2"/>
              </a:rPr>
              <a:t>P(A|B) = P(A)</a:t>
            </a:r>
            <a:r>
              <a:rPr lang="es-ES" altLang="es-CL" sz="1800" dirty="0"/>
              <a:t>    </a:t>
            </a:r>
          </a:p>
          <a:p>
            <a:pPr>
              <a:lnSpc>
                <a:spcPct val="80000"/>
              </a:lnSpc>
            </a:pPr>
            <a:endParaRPr lang="es-ES" altLang="es-CL" sz="1800" dirty="0"/>
          </a:p>
          <a:p>
            <a:pPr>
              <a:lnSpc>
                <a:spcPct val="80000"/>
              </a:lnSpc>
            </a:pPr>
            <a:r>
              <a:rPr lang="es-ES" altLang="es-CL" sz="1800" dirty="0"/>
              <a:t>Dicho de otra forma:</a:t>
            </a:r>
          </a:p>
          <a:p>
            <a:pPr lvl="1">
              <a:lnSpc>
                <a:spcPct val="80000"/>
              </a:lnSpc>
            </a:pPr>
            <a:r>
              <a:rPr lang="es-ES" altLang="es-CL" sz="1800" dirty="0">
                <a:solidFill>
                  <a:srgbClr val="0066FF"/>
                </a:solidFill>
              </a:rPr>
              <a:t>A</a:t>
            </a:r>
            <a:r>
              <a:rPr lang="es-ES" altLang="es-CL" sz="1800" dirty="0"/>
              <a:t> </a:t>
            </a:r>
            <a:r>
              <a:rPr lang="es-ES" altLang="es-CL" sz="1800" dirty="0" err="1">
                <a:solidFill>
                  <a:srgbClr val="CC3300"/>
                </a:solidFill>
              </a:rPr>
              <a:t>indep</a:t>
            </a:r>
            <a:r>
              <a:rPr lang="es-ES" altLang="es-CL" sz="1800" dirty="0"/>
              <a:t>. </a:t>
            </a:r>
            <a:r>
              <a:rPr lang="es-ES" altLang="es-CL" sz="1800" dirty="0">
                <a:solidFill>
                  <a:srgbClr val="0066FF"/>
                </a:solidFill>
              </a:rPr>
              <a:t>B</a:t>
            </a:r>
            <a:r>
              <a:rPr lang="es-ES" altLang="es-CL" sz="1800" dirty="0"/>
              <a:t> </a:t>
            </a:r>
            <a:r>
              <a:rPr lang="es-ES" altLang="es-CL" sz="1800" dirty="0">
                <a:sym typeface="Wingdings" panose="05000000000000000000" pitchFamily="2" charset="2"/>
              </a:rPr>
              <a:t> </a:t>
            </a:r>
            <a:r>
              <a:rPr lang="es-ES" altLang="es-CL" sz="1800" dirty="0">
                <a:solidFill>
                  <a:srgbClr val="0066FF"/>
                </a:solidFill>
                <a:sym typeface="Wingdings" panose="05000000000000000000" pitchFamily="2" charset="2"/>
              </a:rPr>
              <a:t>P(AB) = P(A) P(B)</a:t>
            </a:r>
            <a:endParaRPr lang="es-ES" altLang="es-CL" sz="1800" dirty="0">
              <a:solidFill>
                <a:srgbClr val="0066FF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1BA76AB-2EC0-5853-1B39-0A7EF491A8C4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Definición de Independencia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10515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79B97A3-EAA0-7380-B013-FD7613F86307}"/>
              </a:ext>
            </a:extLst>
          </p:cNvPr>
          <p:cNvSpPr txBox="1">
            <a:spLocks noChangeArrowheads="1"/>
          </p:cNvSpPr>
          <p:nvPr/>
        </p:nvSpPr>
        <p:spPr>
          <a:xfrm>
            <a:off x="1818987" y="733714"/>
            <a:ext cx="8928100" cy="5832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CL" sz="2000"/>
              <a:t>      </a:t>
            </a:r>
            <a:r>
              <a:rPr lang="es-ES" altLang="es-CL" sz="2000" b="1"/>
              <a:t>EJEMPLO:</a:t>
            </a:r>
            <a:r>
              <a:rPr lang="es-ES" altLang="es-CL" sz="2000"/>
              <a:t> En una muestra de 1000 individuos elegidos al azar, entre una población de enfermos de osteoporosis 760 eran mujeres.</a:t>
            </a:r>
          </a:p>
          <a:p>
            <a:pPr>
              <a:lnSpc>
                <a:spcPct val="80000"/>
              </a:lnSpc>
            </a:pPr>
            <a:r>
              <a:rPr lang="es-ES" altLang="es-CL" sz="2000"/>
              <a:t>¿Qué porcentaje de mujeres hay en la muestra?</a:t>
            </a:r>
          </a:p>
          <a:p>
            <a:pPr lvl="1">
              <a:lnSpc>
                <a:spcPct val="80000"/>
              </a:lnSpc>
            </a:pPr>
            <a:r>
              <a:rPr lang="es-ES" altLang="es-CL" sz="1700">
                <a:solidFill>
                  <a:srgbClr val="339933"/>
                </a:solidFill>
              </a:rPr>
              <a:t>760/1000=0,76=76%</a:t>
            </a:r>
          </a:p>
          <a:p>
            <a:pPr lvl="2">
              <a:lnSpc>
                <a:spcPct val="80000"/>
              </a:lnSpc>
            </a:pPr>
            <a:endParaRPr lang="es-ES" altLang="es-CL" sz="1500">
              <a:solidFill>
                <a:srgbClr val="339933"/>
              </a:solidFill>
            </a:endParaRPr>
          </a:p>
          <a:p>
            <a:pPr>
              <a:lnSpc>
                <a:spcPct val="80000"/>
              </a:lnSpc>
            </a:pPr>
            <a:r>
              <a:rPr lang="es-ES" altLang="es-CL" sz="2000"/>
              <a:t>Si elegimos a un individuo de la población, qué probabilidad hay de que sea mujer:</a:t>
            </a:r>
          </a:p>
          <a:p>
            <a:pPr lvl="1">
              <a:lnSpc>
                <a:spcPct val="80000"/>
              </a:lnSpc>
            </a:pPr>
            <a:r>
              <a:rPr lang="es-ES" altLang="es-CL" sz="1700">
                <a:solidFill>
                  <a:srgbClr val="339933"/>
                </a:solidFill>
              </a:rPr>
              <a:t>La noc. frec. de prob. nos permite aproximarlo a P(Mujer)=0’76</a:t>
            </a:r>
          </a:p>
          <a:p>
            <a:pPr lvl="2">
              <a:lnSpc>
                <a:spcPct val="80000"/>
              </a:lnSpc>
            </a:pPr>
            <a:endParaRPr lang="es-ES" altLang="es-CL" sz="1500">
              <a:solidFill>
                <a:srgbClr val="339933"/>
              </a:solidFill>
            </a:endParaRPr>
          </a:p>
          <a:p>
            <a:pPr>
              <a:lnSpc>
                <a:spcPct val="80000"/>
              </a:lnSpc>
            </a:pPr>
            <a:r>
              <a:rPr lang="es-ES" altLang="es-CL" sz="2000"/>
              <a:t>¿Cuál es la probabilidad de que elegido un individuo de la población sea hombre:</a:t>
            </a:r>
          </a:p>
          <a:p>
            <a:pPr lvl="1">
              <a:lnSpc>
                <a:spcPct val="80000"/>
              </a:lnSpc>
            </a:pPr>
            <a:r>
              <a:rPr lang="es-ES" altLang="es-CL" sz="1700">
                <a:solidFill>
                  <a:srgbClr val="339933"/>
                </a:solidFill>
              </a:rPr>
              <a:t>P(Hombre)=P(Mujer</a:t>
            </a:r>
            <a:r>
              <a:rPr lang="es-ES" altLang="es-CL" sz="1900" b="1">
                <a:solidFill>
                  <a:srgbClr val="339933"/>
                </a:solidFill>
              </a:rPr>
              <a:t>’</a:t>
            </a:r>
            <a:r>
              <a:rPr lang="es-ES" altLang="es-CL" sz="1700">
                <a:solidFill>
                  <a:srgbClr val="339933"/>
                </a:solidFill>
              </a:rPr>
              <a:t>)=1-0,76=0,24</a:t>
            </a:r>
          </a:p>
          <a:p>
            <a:pPr lvl="2">
              <a:lnSpc>
                <a:spcPct val="80000"/>
              </a:lnSpc>
            </a:pPr>
            <a:endParaRPr lang="es-ES" altLang="es-CL" sz="1500">
              <a:solidFill>
                <a:srgbClr val="339933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CL" sz="2000"/>
              <a:t>Se sabe de otros estudios que entre los individuos con osteoporosis, aprox. la cuarta parte de las mujeres fuman y la tercera parte de los hombres. Elegimos a un individuo al azar de la población de enfermos.</a:t>
            </a:r>
          </a:p>
          <a:p>
            <a:pPr>
              <a:lnSpc>
                <a:spcPct val="80000"/>
              </a:lnSpc>
            </a:pPr>
            <a:r>
              <a:rPr lang="es-ES" altLang="es-CL" sz="2000"/>
              <a:t>¿Qué probabilidad hay de que sea mujer fumadora?</a:t>
            </a:r>
          </a:p>
          <a:p>
            <a:pPr lvl="1">
              <a:lnSpc>
                <a:spcPct val="80000"/>
              </a:lnSpc>
            </a:pPr>
            <a:r>
              <a:rPr lang="es-ES" altLang="es-CL" sz="1700">
                <a:solidFill>
                  <a:srgbClr val="339933"/>
                </a:solidFill>
              </a:rPr>
              <a:t>P(Mujer ∩ Fumar) = P(Mujer) P(Fumar|Mujer) = 0,76 x ¼ = 0,19</a:t>
            </a:r>
          </a:p>
          <a:p>
            <a:pPr lvl="2">
              <a:lnSpc>
                <a:spcPct val="80000"/>
              </a:lnSpc>
            </a:pPr>
            <a:endParaRPr lang="es-ES" altLang="es-CL" sz="1500">
              <a:solidFill>
                <a:srgbClr val="339933"/>
              </a:solidFill>
            </a:endParaRPr>
          </a:p>
          <a:p>
            <a:pPr>
              <a:lnSpc>
                <a:spcPct val="80000"/>
              </a:lnSpc>
            </a:pPr>
            <a:r>
              <a:rPr lang="es-ES" altLang="es-CL" sz="2000"/>
              <a:t>¿Qué probabilidad hay de que sea un hombre fumador?</a:t>
            </a:r>
          </a:p>
          <a:p>
            <a:pPr lvl="1">
              <a:lnSpc>
                <a:spcPct val="80000"/>
              </a:lnSpc>
            </a:pPr>
            <a:r>
              <a:rPr lang="es-ES" altLang="es-CL" sz="1700">
                <a:solidFill>
                  <a:srgbClr val="339933"/>
                </a:solidFill>
              </a:rPr>
              <a:t>P(Hombre ∩ Fumar) = P(Hombre) P(Fumar|Hombre) = 0,24 x 1/3 = 0,08</a:t>
            </a:r>
            <a:endParaRPr lang="es-ES" altLang="es-CL" sz="17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3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3475</Words>
  <Application>Microsoft Office PowerPoint</Application>
  <PresentationFormat>Panorámica</PresentationFormat>
  <Paragraphs>399</Paragraphs>
  <Slides>40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40</vt:i4>
      </vt:variant>
    </vt:vector>
  </HeadingPairs>
  <TitlesOfParts>
    <vt:vector size="52" baseType="lpstr">
      <vt:lpstr>Arial</vt:lpstr>
      <vt:lpstr>Calibri</vt:lpstr>
      <vt:lpstr>Calibri Light</vt:lpstr>
      <vt:lpstr>Comic Sans MS</vt:lpstr>
      <vt:lpstr>Symbol</vt:lpstr>
      <vt:lpstr>Tahoma</vt:lpstr>
      <vt:lpstr>Times New Roman</vt:lpstr>
      <vt:lpstr>Wingdings</vt:lpstr>
      <vt:lpstr>Tema de Office</vt:lpstr>
      <vt:lpstr>Ecuación</vt:lpstr>
      <vt:lpstr>Equation</vt:lpstr>
      <vt:lpstr>Equation.3</vt:lpstr>
      <vt:lpstr> CURSO: ESTADÍSTICAS I Unidad III: Probabilidades.</vt:lpstr>
      <vt:lpstr>Probabilidades…</vt:lpstr>
      <vt:lpstr>Enfoques de la Probabilidad</vt:lpstr>
      <vt:lpstr>Sucesos…</vt:lpstr>
      <vt:lpstr>Definición y desarrollo de un ejemplo</vt:lpstr>
      <vt:lpstr>Definición de Probabilidad y Prob. Condicionada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Distribuciones de Probabilidades Discretas</vt:lpstr>
      <vt:lpstr>Distribución de Bernoulli</vt:lpstr>
      <vt:lpstr>Presentación de PowerPoint</vt:lpstr>
      <vt:lpstr>Experimento Binomial (Propiedades)</vt:lpstr>
      <vt:lpstr>EJEMPLO DIAGRAMA DE UN EXPERIMENTO BINOMIAL CON OCHO INTENTOS</vt:lpstr>
      <vt:lpstr>Experimento Binomial (Propiedades)</vt:lpstr>
      <vt:lpstr>Presentación de PowerPoint</vt:lpstr>
      <vt:lpstr>Presentación de PowerPoint</vt:lpstr>
      <vt:lpstr>Presentación de PowerPoint</vt:lpstr>
      <vt:lpstr>Características de la distribución binomial</vt:lpstr>
      <vt:lpstr>DISTRIBUCIÓN DE POISSON</vt:lpstr>
      <vt:lpstr>DISTRIBUCIÓN POISSON</vt:lpstr>
      <vt:lpstr>DISTRIBUCIÓN POISSON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Distribuciones de Probabilidades Contínuas</vt:lpstr>
      <vt:lpstr>LA DISTRIBUCIÓN NORMAL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Curso: BASES DE DATOS Unidad I: Modelamiento de datos.</dc:title>
  <dc:creator>PC</dc:creator>
  <cp:lastModifiedBy>DIEGO MIRANDA OLAVARRIA</cp:lastModifiedBy>
  <cp:revision>189</cp:revision>
  <dcterms:created xsi:type="dcterms:W3CDTF">2023-08-07T19:36:50Z</dcterms:created>
  <dcterms:modified xsi:type="dcterms:W3CDTF">2023-10-05T13:04:50Z</dcterms:modified>
</cp:coreProperties>
</file>