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70" r:id="rId6"/>
    <p:sldId id="271" r:id="rId7"/>
    <p:sldId id="272" r:id="rId8"/>
    <p:sldId id="276" r:id="rId9"/>
    <p:sldId id="273" r:id="rId10"/>
    <p:sldId id="274" r:id="rId11"/>
    <p:sldId id="275" r:id="rId12"/>
    <p:sldId id="261" r:id="rId13"/>
    <p:sldId id="262"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95A48-01AD-4D56-9B92-A423FF581244}" type="datetimeFigureOut">
              <a:rPr lang="en-US" smtClean="0"/>
              <a:t>10/23/2023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E9B96-ADF9-4291-874E-3D58A10B0115}" type="slidenum">
              <a:rPr lang="en-US" smtClean="0"/>
              <a:t>‹Nº›</a:t>
            </a:fld>
            <a:endParaRPr lang="en-US"/>
          </a:p>
        </p:txBody>
      </p:sp>
    </p:spTree>
    <p:extLst>
      <p:ext uri="{BB962C8B-B14F-4D97-AF65-F5344CB8AC3E}">
        <p14:creationId xmlns:p14="http://schemas.microsoft.com/office/powerpoint/2010/main" val="2488599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4C8E9B96-ADF9-4291-874E-3D58A10B0115}" type="slidenum">
              <a:rPr lang="en-US" smtClean="0"/>
              <a:t>6</a:t>
            </a:fld>
            <a:endParaRPr lang="en-US"/>
          </a:p>
        </p:txBody>
      </p:sp>
    </p:spTree>
    <p:extLst>
      <p:ext uri="{BB962C8B-B14F-4D97-AF65-F5344CB8AC3E}">
        <p14:creationId xmlns:p14="http://schemas.microsoft.com/office/powerpoint/2010/main" val="1081349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10/23/2023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07232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10/23/2023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51259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10/23/2023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93708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10/23/2023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25581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791FC79-3EC9-4C69-905A-C2446A4C63B1}" type="datetimeFigureOut">
              <a:rPr lang="en-US" smtClean="0"/>
              <a:t>10/23/2023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92177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0791FC79-3EC9-4C69-905A-C2446A4C63B1}" type="datetimeFigureOut">
              <a:rPr lang="en-US" smtClean="0"/>
              <a:t>10/23/2023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38822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0791FC79-3EC9-4C69-905A-C2446A4C63B1}" type="datetimeFigureOut">
              <a:rPr lang="en-US" smtClean="0"/>
              <a:t>10/23/2023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30964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0791FC79-3EC9-4C69-905A-C2446A4C63B1}" type="datetimeFigureOut">
              <a:rPr lang="en-US" smtClean="0"/>
              <a:t>10/23/2023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78466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91FC79-3EC9-4C69-905A-C2446A4C63B1}" type="datetimeFigureOut">
              <a:rPr lang="en-US" smtClean="0"/>
              <a:t>10/23/2023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82944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10/23/2023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1416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10/23/2023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95077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1FC79-3EC9-4C69-905A-C2446A4C63B1}" type="datetimeFigureOut">
              <a:rPr lang="en-US" smtClean="0"/>
              <a:t>10/23/2023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9C13D-952F-4C7A-ABD8-6280DD157FC5}" type="slidenum">
              <a:rPr lang="en-US" smtClean="0"/>
              <a:t>‹Nº›</a:t>
            </a:fld>
            <a:endParaRPr lang="en-US"/>
          </a:p>
        </p:txBody>
      </p:sp>
    </p:spTree>
    <p:extLst>
      <p:ext uri="{BB962C8B-B14F-4D97-AF65-F5344CB8AC3E}">
        <p14:creationId xmlns:p14="http://schemas.microsoft.com/office/powerpoint/2010/main" val="1531830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br>
              <a:rPr lang="es-MX" dirty="0"/>
            </a:br>
            <a:r>
              <a:rPr lang="es-MX" sz="5300" b="1" dirty="0"/>
              <a:t>CURSO:</a:t>
            </a:r>
            <a:br>
              <a:rPr lang="es-MX" sz="5300" b="1" dirty="0"/>
            </a:br>
            <a:r>
              <a:rPr lang="es-MX" sz="5300" b="1" dirty="0"/>
              <a:t>ESTADÍSTICAS I</a:t>
            </a:r>
            <a:br>
              <a:rPr lang="es-MX" b="1" i="1" dirty="0"/>
            </a:br>
            <a:r>
              <a:rPr lang="es-MX" sz="4000" b="1" dirty="0"/>
              <a:t>Unidad I: Estadística descriptiva.</a:t>
            </a:r>
            <a:endParaRPr lang="en-US" sz="4000" b="1" i="1" dirty="0"/>
          </a:p>
        </p:txBody>
      </p:sp>
      <p:sp>
        <p:nvSpPr>
          <p:cNvPr id="3" name="Subtítulo 2"/>
          <p:cNvSpPr>
            <a:spLocks noGrp="1"/>
          </p:cNvSpPr>
          <p:nvPr>
            <p:ph type="subTitle" idx="1"/>
          </p:nvPr>
        </p:nvSpPr>
        <p:spPr>
          <a:xfrm>
            <a:off x="1550377" y="4182332"/>
            <a:ext cx="9144000" cy="635854"/>
          </a:xfrm>
        </p:spPr>
        <p:txBody>
          <a:bodyPr>
            <a:normAutofit/>
          </a:bodyPr>
          <a:lstStyle/>
          <a:p>
            <a:r>
              <a:rPr lang="es-MX" b="1" dirty="0"/>
              <a:t>Clase 2: Estadística descriptiva.</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3699" y="64357"/>
            <a:ext cx="348175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b="1" dirty="0"/>
              <a:t>Profesor: Diego Miranda Olavarría.</a:t>
            </a:r>
          </a:p>
          <a:p>
            <a:r>
              <a:rPr lang="es-MX" sz="2000" b="1" i="1" dirty="0"/>
              <a:t>Data </a:t>
            </a:r>
            <a:r>
              <a:rPr lang="es-MX" sz="2000" b="1" i="1" dirty="0" err="1"/>
              <a:t>Scientist</a:t>
            </a:r>
            <a:endParaRPr lang="es-MX" sz="2000" b="1" i="1" dirty="0"/>
          </a:p>
          <a:p>
            <a:endParaRPr lang="es-MX" sz="2000" dirty="0"/>
          </a:p>
        </p:txBody>
      </p:sp>
    </p:spTree>
    <p:extLst>
      <p:ext uri="{BB962C8B-B14F-4D97-AF65-F5344CB8AC3E}">
        <p14:creationId xmlns:p14="http://schemas.microsoft.com/office/powerpoint/2010/main" val="4299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p:spPr>
        <p:txBody>
          <a:bodyPr/>
          <a:lstStyle/>
          <a:p>
            <a:r>
              <a:rPr lang="es-MX" b="1" dirty="0"/>
              <a:t>EJEMPLO CÁLCULO DE LA MEDIANA PARA DATOS NO AGRUPADOS</a:t>
            </a:r>
            <a:endParaRPr lang="en-US" b="1" dirty="0"/>
          </a:p>
        </p:txBody>
      </p:sp>
      <p:sp>
        <p:nvSpPr>
          <p:cNvPr id="3" name="Marcador de contenido 2"/>
          <p:cNvSpPr>
            <a:spLocks noGrp="1"/>
          </p:cNvSpPr>
          <p:nvPr>
            <p:ph idx="1"/>
          </p:nvPr>
        </p:nvSpPr>
        <p:spPr>
          <a:xfrm>
            <a:off x="149469" y="1512278"/>
            <a:ext cx="11878408" cy="5284176"/>
          </a:xfrm>
        </p:spPr>
        <p:txBody>
          <a:bodyPr/>
          <a:lstStyle/>
          <a:p>
            <a:pPr marL="0" indent="0">
              <a:buNone/>
            </a:pPr>
            <a:r>
              <a:rPr lang="es-MX" dirty="0"/>
              <a:t>Si es par:  10, 30, 15, 9, 25, 19</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r>
              <a:rPr lang="es-MX" dirty="0"/>
              <a:t>Si es impar: 20, 15, 10, 9, 7</a:t>
            </a:r>
            <a:endParaRPr lang="en-US" dirty="0"/>
          </a:p>
        </p:txBody>
      </p:sp>
    </p:spTree>
    <p:extLst>
      <p:ext uri="{BB962C8B-B14F-4D97-AF65-F5344CB8AC3E}">
        <p14:creationId xmlns:p14="http://schemas.microsoft.com/office/powerpoint/2010/main" val="229979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p:spPr>
        <p:txBody>
          <a:bodyPr/>
          <a:lstStyle/>
          <a:p>
            <a:r>
              <a:rPr lang="es-MX" b="1" dirty="0"/>
              <a:t>CÁLCULO DE LA MEDIANA PARA DATOS AGRUPADOS</a:t>
            </a:r>
            <a:endParaRPr lang="en-US" b="1" dirty="0"/>
          </a:p>
        </p:txBody>
      </p:sp>
      <p:pic>
        <p:nvPicPr>
          <p:cNvPr id="4" name="Imagen 3"/>
          <p:cNvPicPr>
            <a:picLocks noChangeAspect="1"/>
          </p:cNvPicPr>
          <p:nvPr/>
        </p:nvPicPr>
        <p:blipFill>
          <a:blip r:embed="rId2"/>
          <a:stretch>
            <a:fillRect/>
          </a:stretch>
        </p:blipFill>
        <p:spPr>
          <a:xfrm>
            <a:off x="3796812" y="2275133"/>
            <a:ext cx="4598376" cy="2602524"/>
          </a:xfrm>
          <a:prstGeom prst="rect">
            <a:avLst/>
          </a:prstGeom>
        </p:spPr>
      </p:pic>
    </p:spTree>
    <p:extLst>
      <p:ext uri="{BB962C8B-B14F-4D97-AF65-F5344CB8AC3E}">
        <p14:creationId xmlns:p14="http://schemas.microsoft.com/office/powerpoint/2010/main" val="2638049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LA MODA</a:t>
            </a:r>
            <a:endParaRPr lang="en-US" b="1" dirty="0"/>
          </a:p>
        </p:txBody>
      </p:sp>
      <p:sp>
        <p:nvSpPr>
          <p:cNvPr id="9" name="Marcador de contenido 8"/>
          <p:cNvSpPr>
            <a:spLocks noGrp="1"/>
          </p:cNvSpPr>
          <p:nvPr>
            <p:ph idx="1"/>
          </p:nvPr>
        </p:nvSpPr>
        <p:spPr>
          <a:xfrm>
            <a:off x="202223" y="1825625"/>
            <a:ext cx="11790485" cy="4786190"/>
          </a:xfrm>
        </p:spPr>
        <p:txBody>
          <a:bodyPr/>
          <a:lstStyle/>
          <a:p>
            <a:pPr marL="0" indent="0" algn="just">
              <a:buNone/>
            </a:pPr>
            <a:r>
              <a:rPr lang="es-MX" dirty="0"/>
              <a:t>La moda es una medida de tendencia central diferente de la media, pero un tanto parecida a la mediana, pues en realidad no se calcula mediante algún proceso aritmético ordinario. La moda es el valor que más se repite en el conjunto de datos.</a:t>
            </a:r>
            <a:endParaRPr lang="en-US" dirty="0"/>
          </a:p>
        </p:txBody>
      </p:sp>
    </p:spTree>
    <p:extLst>
      <p:ext uri="{BB962C8B-B14F-4D97-AF65-F5344CB8AC3E}">
        <p14:creationId xmlns:p14="http://schemas.microsoft.com/office/powerpoint/2010/main" val="1833878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p:spPr>
        <p:txBody>
          <a:bodyPr/>
          <a:lstStyle/>
          <a:p>
            <a:r>
              <a:rPr lang="es-MX" b="1" dirty="0"/>
              <a:t>CÁLCULO DE LA MODA PARA DATOS AGRUPADOS</a:t>
            </a:r>
            <a:endParaRPr lang="en-US" b="1" dirty="0"/>
          </a:p>
        </p:txBody>
      </p:sp>
      <p:sp>
        <p:nvSpPr>
          <p:cNvPr id="3" name="Marcador de contenido 2"/>
          <p:cNvSpPr>
            <a:spLocks noGrp="1"/>
          </p:cNvSpPr>
          <p:nvPr>
            <p:ph idx="1"/>
          </p:nvPr>
        </p:nvSpPr>
        <p:spPr>
          <a:xfrm>
            <a:off x="149469" y="1512278"/>
            <a:ext cx="11878408" cy="5284176"/>
          </a:xfrm>
        </p:spPr>
        <p:txBody>
          <a:bodyPr/>
          <a:lstStyle/>
          <a:p>
            <a:pPr marL="0" indent="0">
              <a:buNone/>
            </a:pPr>
            <a:r>
              <a:rPr lang="es-MX" dirty="0"/>
              <a:t>Determine la moda con los siguientes datos:</a:t>
            </a:r>
          </a:p>
          <a:p>
            <a:pPr marL="0" indent="0">
              <a:buNone/>
            </a:pPr>
            <a:endParaRPr lang="en-US" dirty="0"/>
          </a:p>
          <a:p>
            <a:pPr marL="0" indent="0">
              <a:buNone/>
            </a:pPr>
            <a:r>
              <a:rPr lang="en-US" dirty="0"/>
              <a:t>25, 30, 35, 40, 35, 45, 50, 35, 60, 40</a:t>
            </a:r>
          </a:p>
          <a:p>
            <a:pPr marL="0" indent="0">
              <a:buNone/>
            </a:pPr>
            <a:endParaRPr lang="es-MX" dirty="0"/>
          </a:p>
          <a:p>
            <a:pPr marL="0" indent="0">
              <a:buNone/>
            </a:pPr>
            <a:r>
              <a:rPr lang="es-MX" dirty="0"/>
              <a:t>La moda es: </a:t>
            </a:r>
            <a:endParaRPr lang="en-US" dirty="0"/>
          </a:p>
        </p:txBody>
      </p:sp>
    </p:spTree>
    <p:extLst>
      <p:ext uri="{BB962C8B-B14F-4D97-AF65-F5344CB8AC3E}">
        <p14:creationId xmlns:p14="http://schemas.microsoft.com/office/powerpoint/2010/main" val="963272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MODA PARA DATOS AGRUPADOS</a:t>
            </a:r>
            <a:endParaRPr lang="en-US" b="1" dirty="0"/>
          </a:p>
        </p:txBody>
      </p:sp>
      <p:pic>
        <p:nvPicPr>
          <p:cNvPr id="4" name="Imagen 3"/>
          <p:cNvPicPr>
            <a:picLocks noChangeAspect="1"/>
          </p:cNvPicPr>
          <p:nvPr/>
        </p:nvPicPr>
        <p:blipFill>
          <a:blip r:embed="rId2"/>
          <a:stretch>
            <a:fillRect/>
          </a:stretch>
        </p:blipFill>
        <p:spPr>
          <a:xfrm>
            <a:off x="2180492" y="2709952"/>
            <a:ext cx="6435969" cy="1853256"/>
          </a:xfrm>
          <a:prstGeom prst="rect">
            <a:avLst/>
          </a:prstGeom>
        </p:spPr>
      </p:pic>
    </p:spTree>
    <p:extLst>
      <p:ext uri="{BB962C8B-B14F-4D97-AF65-F5344CB8AC3E}">
        <p14:creationId xmlns:p14="http://schemas.microsoft.com/office/powerpoint/2010/main" val="2765937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INTRODUCCIÓN</a:t>
            </a:r>
            <a:endParaRPr lang="en-US" b="1" dirty="0"/>
          </a:p>
        </p:txBody>
      </p:sp>
      <p:sp>
        <p:nvSpPr>
          <p:cNvPr id="3" name="Marcador de contenido 2"/>
          <p:cNvSpPr>
            <a:spLocks noGrp="1"/>
          </p:cNvSpPr>
          <p:nvPr>
            <p:ph idx="1"/>
          </p:nvPr>
        </p:nvSpPr>
        <p:spPr>
          <a:xfrm>
            <a:off x="149469" y="1512278"/>
            <a:ext cx="11878408" cy="5284176"/>
          </a:xfrm>
        </p:spPr>
        <p:txBody>
          <a:bodyPr/>
          <a:lstStyle/>
          <a:p>
            <a:pPr marL="0" indent="0" algn="just">
              <a:buNone/>
            </a:pPr>
            <a:r>
              <a:rPr lang="es-MX" dirty="0"/>
              <a:t>La estadística descriptiva es una herramienta fundamental en el mundo de la informática y la ciencia de datos, ya que nos permite analizar y resumir conjuntos de datos de manera efectiva. Tres medidas clave en este contexto son la media, la mediana y la moda.</a:t>
            </a:r>
          </a:p>
          <a:p>
            <a:pPr marL="0" indent="0" algn="just">
              <a:buNone/>
            </a:pPr>
            <a:endParaRPr lang="es-MX" dirty="0"/>
          </a:p>
          <a:p>
            <a:pPr marL="0" indent="0" algn="just">
              <a:buNone/>
            </a:pPr>
            <a:r>
              <a:rPr lang="es-MX" dirty="0"/>
              <a:t>Estas 3 medidas son esenciales en el análisis estadístico, ya que cada una ofrece una perspectiva diferente sobre la distribución de los datos. En el ámbito de la Ciencia de Datos, comprender estas medidas te permitirá extraer información valiosa y tomar decisiones informadas basadas en datos.</a:t>
            </a:r>
            <a:endParaRPr lang="en-US" dirty="0"/>
          </a:p>
        </p:txBody>
      </p:sp>
    </p:spTree>
    <p:extLst>
      <p:ext uri="{BB962C8B-B14F-4D97-AF65-F5344CB8AC3E}">
        <p14:creationId xmlns:p14="http://schemas.microsoft.com/office/powerpoint/2010/main" val="348380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MEDIDAS DE TENDENCIA CENTRAL</a:t>
            </a:r>
            <a:endParaRPr lang="en-US" b="1" dirty="0"/>
          </a:p>
        </p:txBody>
      </p:sp>
      <p:sp>
        <p:nvSpPr>
          <p:cNvPr id="3" name="Marcador de contenido 2"/>
          <p:cNvSpPr>
            <a:spLocks noGrp="1"/>
          </p:cNvSpPr>
          <p:nvPr>
            <p:ph idx="1"/>
          </p:nvPr>
        </p:nvSpPr>
        <p:spPr>
          <a:xfrm>
            <a:off x="149469" y="1512278"/>
            <a:ext cx="11878408" cy="5284176"/>
          </a:xfrm>
        </p:spPr>
        <p:txBody>
          <a:bodyPr/>
          <a:lstStyle/>
          <a:p>
            <a:pPr marL="0" indent="0" algn="just">
              <a:buNone/>
            </a:pPr>
            <a:r>
              <a:rPr lang="es-MX" dirty="0"/>
              <a:t>Las medidas de posición, también llamadas medidas de tendencia central, son estadísticas que ayudan a identificar valores específicos que caracterizan la ubicación central de un conjunto de datos. Estas medidas proporcionan información sobre dónde se encuentran los valores principales y cómo se distribuyen en relación con el conjunto completo.</a:t>
            </a:r>
          </a:p>
          <a:p>
            <a:pPr marL="0" indent="0" algn="just">
              <a:buNone/>
            </a:pPr>
            <a:endParaRPr lang="es-MX" dirty="0"/>
          </a:p>
          <a:p>
            <a:pPr marL="0" indent="0" algn="just">
              <a:buNone/>
            </a:pPr>
            <a:r>
              <a:rPr lang="es-MX" dirty="0"/>
              <a:t>Las medidas de posición mas utilizadas son la Media, Mediana y Moda.</a:t>
            </a:r>
            <a:endParaRPr lang="en-US" dirty="0"/>
          </a:p>
        </p:txBody>
      </p:sp>
    </p:spTree>
    <p:extLst>
      <p:ext uri="{BB962C8B-B14F-4D97-AF65-F5344CB8AC3E}">
        <p14:creationId xmlns:p14="http://schemas.microsoft.com/office/powerpoint/2010/main" val="267229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LA MEDIA ARITMÉTICA</a:t>
            </a:r>
            <a:endParaRPr lang="en-US" b="1" dirty="0"/>
          </a:p>
        </p:txBody>
      </p:sp>
      <p:sp>
        <p:nvSpPr>
          <p:cNvPr id="3" name="Marcador de contenido 2"/>
          <p:cNvSpPr>
            <a:spLocks noGrp="1"/>
          </p:cNvSpPr>
          <p:nvPr>
            <p:ph idx="1"/>
          </p:nvPr>
        </p:nvSpPr>
        <p:spPr>
          <a:xfrm>
            <a:off x="149469" y="1512278"/>
            <a:ext cx="11878408" cy="5284176"/>
          </a:xfrm>
        </p:spPr>
        <p:txBody>
          <a:bodyPr/>
          <a:lstStyle/>
          <a:p>
            <a:pPr marL="0" indent="0" algn="just">
              <a:buNone/>
            </a:pPr>
            <a:r>
              <a:rPr lang="es-MX" dirty="0"/>
              <a:t>Casi siempre, cuando nos referimos al “promedio” de algo, estamos hablando de la media aritmética. Esto es cierto en casos como la temperatura invernal promedio en la ciudad de </a:t>
            </a:r>
            <a:r>
              <a:rPr lang="es-MX" dirty="0" err="1"/>
              <a:t>Paillaco</a:t>
            </a:r>
            <a:r>
              <a:rPr lang="es-MX" dirty="0"/>
              <a:t>, la vida promedio de la batería de una cámara o la producción promedio de maíz en una hectárea de tierra. La tabla de mas abajo presenta datos que describen el número de días que los generadores de una planta de energía se encuentran fuera de servicio debido a mantenimiento normal o por alguna falla. Para encontrar la media aritmética, sumamos los valores y dividimos el resultado entre el número de observaciones:</a:t>
            </a:r>
            <a:endParaRPr lang="en-US" dirty="0"/>
          </a:p>
        </p:txBody>
      </p:sp>
      <p:pic>
        <p:nvPicPr>
          <p:cNvPr id="4" name="Imagen 3"/>
          <p:cNvPicPr>
            <a:picLocks noChangeAspect="1"/>
          </p:cNvPicPr>
          <p:nvPr/>
        </p:nvPicPr>
        <p:blipFill>
          <a:blip r:embed="rId2"/>
          <a:stretch>
            <a:fillRect/>
          </a:stretch>
        </p:blipFill>
        <p:spPr>
          <a:xfrm>
            <a:off x="1090246" y="4783459"/>
            <a:ext cx="8801100" cy="1775603"/>
          </a:xfrm>
          <a:prstGeom prst="rect">
            <a:avLst/>
          </a:prstGeom>
        </p:spPr>
      </p:pic>
    </p:spTree>
    <p:extLst>
      <p:ext uri="{BB962C8B-B14F-4D97-AF65-F5344CB8AC3E}">
        <p14:creationId xmlns:p14="http://schemas.microsoft.com/office/powerpoint/2010/main" val="3315703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p:spPr>
        <p:txBody>
          <a:bodyPr/>
          <a:lstStyle/>
          <a:p>
            <a:r>
              <a:rPr lang="es-MX" b="1" dirty="0"/>
              <a:t>VEÁMOS UN EJEMPLO…</a:t>
            </a:r>
            <a:endParaRPr lang="en-US" b="1" dirty="0"/>
          </a:p>
        </p:txBody>
      </p:sp>
      <p:pic>
        <p:nvPicPr>
          <p:cNvPr id="4" name="Marcador de contenido 3"/>
          <p:cNvPicPr>
            <a:picLocks noGrp="1" noChangeAspect="1"/>
          </p:cNvPicPr>
          <p:nvPr>
            <p:ph idx="1"/>
          </p:nvPr>
        </p:nvPicPr>
        <p:blipFill>
          <a:blip r:embed="rId2"/>
          <a:stretch>
            <a:fillRect/>
          </a:stretch>
        </p:blipFill>
        <p:spPr>
          <a:xfrm>
            <a:off x="2101362" y="1416106"/>
            <a:ext cx="6831623" cy="1256755"/>
          </a:xfrm>
          <a:prstGeom prst="rect">
            <a:avLst/>
          </a:prstGeom>
        </p:spPr>
      </p:pic>
      <p:pic>
        <p:nvPicPr>
          <p:cNvPr id="5" name="Imagen 4"/>
          <p:cNvPicPr>
            <a:picLocks noChangeAspect="1"/>
          </p:cNvPicPr>
          <p:nvPr/>
        </p:nvPicPr>
        <p:blipFill>
          <a:blip r:embed="rId3"/>
          <a:stretch>
            <a:fillRect/>
          </a:stretch>
        </p:blipFill>
        <p:spPr>
          <a:xfrm>
            <a:off x="3631223" y="3156438"/>
            <a:ext cx="4633546" cy="2188812"/>
          </a:xfrm>
          <a:prstGeom prst="rect">
            <a:avLst/>
          </a:prstGeom>
        </p:spPr>
      </p:pic>
      <p:sp>
        <p:nvSpPr>
          <p:cNvPr id="6" name="CuadroTexto 5"/>
          <p:cNvSpPr txBox="1"/>
          <p:nvPr/>
        </p:nvSpPr>
        <p:spPr>
          <a:xfrm>
            <a:off x="1630973" y="5653454"/>
            <a:ext cx="7970227" cy="523220"/>
          </a:xfrm>
          <a:prstGeom prst="rect">
            <a:avLst/>
          </a:prstGeom>
          <a:noFill/>
        </p:spPr>
        <p:txBody>
          <a:bodyPr wrap="square" rtlCol="0">
            <a:spAutoFit/>
          </a:bodyPr>
          <a:lstStyle/>
          <a:p>
            <a:r>
              <a:rPr lang="es-MX" sz="2800" dirty="0"/>
              <a:t>Este cálculo es para tipo de datos </a:t>
            </a:r>
            <a:r>
              <a:rPr lang="es-MX" sz="2800" b="1" dirty="0"/>
              <a:t>NO AGRUPADOS</a:t>
            </a:r>
            <a:endParaRPr lang="en-US" sz="2800" b="1" dirty="0"/>
          </a:p>
        </p:txBody>
      </p:sp>
    </p:spTree>
    <p:extLst>
      <p:ext uri="{BB962C8B-B14F-4D97-AF65-F5344CB8AC3E}">
        <p14:creationId xmlns:p14="http://schemas.microsoft.com/office/powerpoint/2010/main" val="1411947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p:spPr>
        <p:txBody>
          <a:bodyPr/>
          <a:lstStyle/>
          <a:p>
            <a:r>
              <a:rPr lang="es-MX" b="1" dirty="0"/>
              <a:t>MEDIA ARITMÉTICA PARA DATOS AGRUPADOS</a:t>
            </a:r>
            <a:endParaRPr lang="en-US" b="1" dirty="0"/>
          </a:p>
        </p:txBody>
      </p:sp>
      <p:sp>
        <p:nvSpPr>
          <p:cNvPr id="3" name="Marcador de contenido 2"/>
          <p:cNvSpPr>
            <a:spLocks noGrp="1"/>
          </p:cNvSpPr>
          <p:nvPr>
            <p:ph idx="1"/>
          </p:nvPr>
        </p:nvSpPr>
        <p:spPr>
          <a:xfrm>
            <a:off x="149469" y="1512278"/>
            <a:ext cx="11878408" cy="5284176"/>
          </a:xfrm>
        </p:spPr>
        <p:txBody>
          <a:bodyPr/>
          <a:lstStyle/>
          <a:p>
            <a:pPr marL="0" indent="0" algn="just">
              <a:buNone/>
            </a:pPr>
            <a:r>
              <a:rPr lang="es-MX" dirty="0"/>
              <a:t>Una distribución de frecuencias consta de datos agrupados en clases. Cada valor de una observación cae dentro de alguna de las clases.</a:t>
            </a:r>
          </a:p>
          <a:p>
            <a:pPr marL="0" indent="0" algn="just">
              <a:buNone/>
            </a:pPr>
            <a:r>
              <a:rPr lang="es-MX" dirty="0"/>
              <a:t>Suponga que tenemos una distribución de frecuencias del saldo promedio mensual de la cuenta de cheques de 600 clientes de una sucursal bancaria. A partir de la información de la tabla, podemos calcular fácilmente una estimación del valor de la media de estos datos agrupados.</a:t>
            </a:r>
          </a:p>
          <a:p>
            <a:pPr marL="0" indent="0" algn="just">
              <a:buNone/>
            </a:pPr>
            <a:r>
              <a:rPr lang="es-MX" dirty="0"/>
              <a:t>Para encontrar la media aritmética de datos agrupados, primero calculamos el </a:t>
            </a:r>
            <a:r>
              <a:rPr lang="es-MX" b="1" dirty="0"/>
              <a:t>punto medio </a:t>
            </a:r>
            <a:r>
              <a:rPr lang="es-MX" dirty="0"/>
              <a:t>de cada clase, donde el punto medio de cada clase corresponde al promedio de los intervalos y se denomina como Xi.</a:t>
            </a:r>
            <a:endParaRPr lang="en-US" dirty="0"/>
          </a:p>
        </p:txBody>
      </p:sp>
    </p:spTree>
    <p:extLst>
      <p:ext uri="{BB962C8B-B14F-4D97-AF65-F5344CB8AC3E}">
        <p14:creationId xmlns:p14="http://schemas.microsoft.com/office/powerpoint/2010/main" val="3386613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6400" y="1397976"/>
            <a:ext cx="10515600" cy="1325563"/>
          </a:xfrm>
        </p:spPr>
        <p:txBody>
          <a:bodyPr/>
          <a:lstStyle/>
          <a:p>
            <a:r>
              <a:rPr lang="es-MX" b="1" dirty="0"/>
              <a:t>VEÁMOS UN EJEMPLO</a:t>
            </a:r>
            <a:endParaRPr lang="en-US" b="1" dirty="0"/>
          </a:p>
        </p:txBody>
      </p:sp>
      <p:pic>
        <p:nvPicPr>
          <p:cNvPr id="7" name="Imagen 6"/>
          <p:cNvPicPr>
            <a:picLocks noChangeAspect="1"/>
          </p:cNvPicPr>
          <p:nvPr/>
        </p:nvPicPr>
        <p:blipFill>
          <a:blip r:embed="rId2"/>
          <a:stretch>
            <a:fillRect/>
          </a:stretch>
        </p:blipFill>
        <p:spPr>
          <a:xfrm>
            <a:off x="3130062" y="2924237"/>
            <a:ext cx="5046783" cy="2078585"/>
          </a:xfrm>
          <a:prstGeom prst="rect">
            <a:avLst/>
          </a:prstGeom>
        </p:spPr>
      </p:pic>
    </p:spTree>
    <p:extLst>
      <p:ext uri="{BB962C8B-B14F-4D97-AF65-F5344CB8AC3E}">
        <p14:creationId xmlns:p14="http://schemas.microsoft.com/office/powerpoint/2010/main" val="298320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LA MEDIANA</a:t>
            </a:r>
            <a:endParaRPr lang="en-US" b="1" dirty="0"/>
          </a:p>
        </p:txBody>
      </p:sp>
      <p:sp>
        <p:nvSpPr>
          <p:cNvPr id="3" name="Marcador de contenido 2"/>
          <p:cNvSpPr>
            <a:spLocks noGrp="1"/>
          </p:cNvSpPr>
          <p:nvPr>
            <p:ph idx="1"/>
          </p:nvPr>
        </p:nvSpPr>
        <p:spPr>
          <a:xfrm>
            <a:off x="149469" y="1512278"/>
            <a:ext cx="11878408" cy="5284176"/>
          </a:xfrm>
        </p:spPr>
        <p:txBody>
          <a:bodyPr/>
          <a:lstStyle/>
          <a:p>
            <a:pPr marL="0" indent="0" algn="just">
              <a:buNone/>
            </a:pPr>
            <a:r>
              <a:rPr lang="es-MX" dirty="0"/>
              <a:t>La mediana es un solo valor del conjunto de datos que mide la observación central del conjunto. Esta sola observación es el elemento que está más al centro del conjunto de números. La mitad de los elementos están por arriba de este punto y la otra mitad está por debajo.</a:t>
            </a:r>
            <a:endParaRPr lang="en-US" dirty="0"/>
          </a:p>
        </p:txBody>
      </p:sp>
    </p:spTree>
    <p:extLst>
      <p:ext uri="{BB962C8B-B14F-4D97-AF65-F5344CB8AC3E}">
        <p14:creationId xmlns:p14="http://schemas.microsoft.com/office/powerpoint/2010/main" val="1363935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1887200" cy="1325563"/>
          </a:xfrm>
        </p:spPr>
        <p:txBody>
          <a:bodyPr/>
          <a:lstStyle/>
          <a:p>
            <a:r>
              <a:rPr lang="es-MX" b="1" dirty="0"/>
              <a:t>LA MEDIANA PARA DATOS NO AGRUPADOS</a:t>
            </a:r>
            <a:endParaRPr lang="en-US" b="1" dirty="0"/>
          </a:p>
        </p:txBody>
      </p:sp>
      <p:sp>
        <p:nvSpPr>
          <p:cNvPr id="3" name="Marcador de contenido 2"/>
          <p:cNvSpPr>
            <a:spLocks noGrp="1"/>
          </p:cNvSpPr>
          <p:nvPr>
            <p:ph idx="1"/>
          </p:nvPr>
        </p:nvSpPr>
        <p:spPr>
          <a:xfrm>
            <a:off x="149469" y="1512278"/>
            <a:ext cx="11878408" cy="5284176"/>
          </a:xfrm>
        </p:spPr>
        <p:txBody>
          <a:bodyPr/>
          <a:lstStyle/>
          <a:p>
            <a:pPr marL="0" indent="0" algn="just">
              <a:buNone/>
            </a:pPr>
            <a:r>
              <a:rPr lang="es-MX" dirty="0"/>
              <a:t>Para hallar la mediana de un conjunto de datos, primero se organizan en orden descendente o ascendente. Si el conjunto de datos contiene un número impar de elementos, el de en medio en el arreglo es la mediana; si hay un número par de observaciones, la mediana es el promedio de los dos elementos de en medio. En lenguaje formal, la mediana es:</a:t>
            </a:r>
          </a:p>
          <a:p>
            <a:pPr marL="0" indent="0">
              <a:buNone/>
            </a:pPr>
            <a:endParaRPr lang="es-MX" dirty="0"/>
          </a:p>
          <a:p>
            <a:pPr marL="0" indent="0">
              <a:buNone/>
            </a:pPr>
            <a:endParaRPr lang="es-MX" dirty="0"/>
          </a:p>
          <a:p>
            <a:pPr marL="0" indent="0">
              <a:buNone/>
            </a:pPr>
            <a:endParaRPr lang="es-MX" dirty="0"/>
          </a:p>
          <a:p>
            <a:pPr marL="0" indent="0" algn="just">
              <a:buNone/>
            </a:pPr>
            <a:endParaRPr lang="es-MX" dirty="0"/>
          </a:p>
          <a:p>
            <a:pPr marL="0" indent="0" algn="just">
              <a:buNone/>
            </a:pPr>
            <a:r>
              <a:rPr lang="es-MX" dirty="0"/>
              <a:t>Donde el "</a:t>
            </a:r>
            <a:r>
              <a:rPr lang="es-MX" dirty="0" err="1"/>
              <a:t>ésimo</a:t>
            </a:r>
            <a:r>
              <a:rPr lang="es-MX" dirty="0"/>
              <a:t> término" se refiere al elemento en la posición </a:t>
            </a:r>
            <a:r>
              <a:rPr lang="es-MX" i="1" dirty="0"/>
              <a:t>n</a:t>
            </a:r>
            <a:r>
              <a:rPr lang="es-MX" dirty="0"/>
              <a:t>, donde </a:t>
            </a:r>
            <a:r>
              <a:rPr lang="es-MX" i="1" dirty="0"/>
              <a:t>n</a:t>
            </a:r>
            <a:r>
              <a:rPr lang="es-MX" dirty="0"/>
              <a:t> es un número entero que indica el lugar del término en la secuencia.</a:t>
            </a:r>
            <a:endParaRPr lang="en-US" dirty="0"/>
          </a:p>
        </p:txBody>
      </p:sp>
      <p:pic>
        <p:nvPicPr>
          <p:cNvPr id="4" name="Imagen 3"/>
          <p:cNvPicPr>
            <a:picLocks noChangeAspect="1"/>
          </p:cNvPicPr>
          <p:nvPr/>
        </p:nvPicPr>
        <p:blipFill>
          <a:blip r:embed="rId2"/>
          <a:stretch>
            <a:fillRect/>
          </a:stretch>
        </p:blipFill>
        <p:spPr>
          <a:xfrm>
            <a:off x="2554166" y="3657312"/>
            <a:ext cx="7069014" cy="1635657"/>
          </a:xfrm>
          <a:prstGeom prst="rect">
            <a:avLst/>
          </a:prstGeom>
        </p:spPr>
      </p:pic>
    </p:spTree>
    <p:extLst>
      <p:ext uri="{BB962C8B-B14F-4D97-AF65-F5344CB8AC3E}">
        <p14:creationId xmlns:p14="http://schemas.microsoft.com/office/powerpoint/2010/main" val="31753839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2461</TotalTime>
  <Words>742</Words>
  <Application>Microsoft Office PowerPoint</Application>
  <PresentationFormat>Panorámica</PresentationFormat>
  <Paragraphs>48</Paragraphs>
  <Slides>14</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 CURSO: ESTADÍSTICAS I Unidad I: Estadística descriptiva.</vt:lpstr>
      <vt:lpstr>INTRODUCCIÓN</vt:lpstr>
      <vt:lpstr>MEDIDAS DE TENDENCIA CENTRAL</vt:lpstr>
      <vt:lpstr>LA MEDIA ARITMÉTICA</vt:lpstr>
      <vt:lpstr>VEÁMOS UN EJEMPLO…</vt:lpstr>
      <vt:lpstr>MEDIA ARITMÉTICA PARA DATOS AGRUPADOS</vt:lpstr>
      <vt:lpstr>VEÁMOS UN EJEMPLO</vt:lpstr>
      <vt:lpstr>LA MEDIANA</vt:lpstr>
      <vt:lpstr>LA MEDIANA PARA DATOS NO AGRUPADOS</vt:lpstr>
      <vt:lpstr>EJEMPLO CÁLCULO DE LA MEDIANA PARA DATOS NO AGRUPADOS</vt:lpstr>
      <vt:lpstr>CÁLCULO DE LA MEDIANA PARA DATOS AGRUPADOS</vt:lpstr>
      <vt:lpstr>LA MODA</vt:lpstr>
      <vt:lpstr>CÁLCULO DE LA MODA PARA DATOS AGRUPADOS</vt:lpstr>
      <vt:lpstr>MODA PARA DATOS AGRUPADOS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Curso: BASES DE DATOS Unidad I: Modelamiento de datos.</dc:title>
  <dc:creator>PC</dc:creator>
  <cp:lastModifiedBy>Diego</cp:lastModifiedBy>
  <cp:revision>140</cp:revision>
  <dcterms:created xsi:type="dcterms:W3CDTF">2023-08-07T19:36:50Z</dcterms:created>
  <dcterms:modified xsi:type="dcterms:W3CDTF">2023-10-23T19:42:54Z</dcterms:modified>
</cp:coreProperties>
</file>