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7" r:id="rId3"/>
    <p:sldId id="260" r:id="rId4"/>
    <p:sldId id="257" r:id="rId5"/>
    <p:sldId id="258" r:id="rId6"/>
    <p:sldId id="266" r:id="rId7"/>
    <p:sldId id="273" r:id="rId8"/>
    <p:sldId id="259" r:id="rId9"/>
    <p:sldId id="262" r:id="rId10"/>
    <p:sldId id="263" r:id="rId11"/>
    <p:sldId id="264" r:id="rId12"/>
    <p:sldId id="265" r:id="rId13"/>
    <p:sldId id="268" r:id="rId14"/>
    <p:sldId id="269" r:id="rId15"/>
    <p:sldId id="272" r:id="rId16"/>
    <p:sldId id="270" r:id="rId17"/>
    <p:sldId id="274" r:id="rId18"/>
    <p:sldId id="275" r:id="rId19"/>
    <p:sldId id="277" r:id="rId20"/>
    <p:sldId id="276"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snapToGrid="0">
      <p:cViewPr varScale="1">
        <p:scale>
          <a:sx n="81" d="100"/>
          <a:sy n="81" d="100"/>
        </p:scale>
        <p:origin x="71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854C-C8EB-417A-8C59-1DCAB049B5D7}" type="datetimeFigureOut">
              <a:rPr lang="en-US" smtClean="0"/>
              <a:t>3/13/2024</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035B-31CA-4442-BFE9-10EC6513BF9F}" type="slidenum">
              <a:rPr lang="en-US" smtClean="0"/>
              <a:t>‹Nº›</a:t>
            </a:fld>
            <a:endParaRPr lang="en-US"/>
          </a:p>
        </p:txBody>
      </p:sp>
    </p:spTree>
    <p:extLst>
      <p:ext uri="{BB962C8B-B14F-4D97-AF65-F5344CB8AC3E}">
        <p14:creationId xmlns:p14="http://schemas.microsoft.com/office/powerpoint/2010/main" val="210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05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59183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96406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427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761D31C-A632-495E-8BB5-42DD370ADF38}" type="datetimeFigureOut">
              <a:rPr lang="en-US" smtClean="0"/>
              <a:t>3/13/2024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5757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D761D31C-A632-495E-8BB5-42DD370ADF38}" type="datetimeFigureOut">
              <a:rPr lang="en-US" smtClean="0"/>
              <a:t>3/13/2024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939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D761D31C-A632-495E-8BB5-42DD370ADF38}" type="datetimeFigureOut">
              <a:rPr lang="en-US" smtClean="0"/>
              <a:t>3/13/2024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8021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D761D31C-A632-495E-8BB5-42DD370ADF38}" type="datetimeFigureOut">
              <a:rPr lang="en-US" smtClean="0"/>
              <a:t>3/13/2024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80659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61D31C-A632-495E-8BB5-42DD370ADF38}" type="datetimeFigureOut">
              <a:rPr lang="en-US" smtClean="0"/>
              <a:t>3/13/2024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7864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3/13/2024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13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3/13/2024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9231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D31C-A632-495E-8BB5-42DD370ADF38}" type="datetimeFigureOut">
              <a:rPr lang="en-US" smtClean="0"/>
              <a:t>3/13/2024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39CA-732A-47B2-9A6B-D4181EB3C650}" type="slidenum">
              <a:rPr lang="en-US" smtClean="0"/>
              <a:t>‹Nº›</a:t>
            </a:fld>
            <a:endParaRPr lang="en-US"/>
          </a:p>
        </p:txBody>
      </p:sp>
    </p:spTree>
    <p:extLst>
      <p:ext uri="{BB962C8B-B14F-4D97-AF65-F5344CB8AC3E}">
        <p14:creationId xmlns:p14="http://schemas.microsoft.com/office/powerpoint/2010/main" val="139219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Fundamentos de </a:t>
            </a:r>
            <a:r>
              <a:rPr lang="es-MX" sz="5300" b="1" i="1" dirty="0"/>
              <a:t>Data </a:t>
            </a:r>
            <a:r>
              <a:rPr lang="es-MX" sz="5300" b="1" i="1" dirty="0" err="1"/>
              <a:t>Science</a:t>
            </a:r>
            <a:br>
              <a:rPr lang="es-MX" b="1" i="1" dirty="0"/>
            </a:br>
            <a:r>
              <a:rPr lang="es-MX" sz="4000" b="1" dirty="0"/>
              <a:t>Unidad I: Transformación Digital.</a:t>
            </a:r>
            <a:endParaRPr lang="en-US" sz="4000" b="1" i="1" dirty="0"/>
          </a:p>
        </p:txBody>
      </p:sp>
      <p:sp>
        <p:nvSpPr>
          <p:cNvPr id="3" name="Subtítulo 2"/>
          <p:cNvSpPr>
            <a:spLocks noGrp="1"/>
          </p:cNvSpPr>
          <p:nvPr>
            <p:ph type="subTitle" idx="1"/>
          </p:nvPr>
        </p:nvSpPr>
        <p:spPr>
          <a:xfrm>
            <a:off x="1550377" y="4182332"/>
            <a:ext cx="9144000" cy="635854"/>
          </a:xfrm>
        </p:spPr>
        <p:txBody>
          <a:bodyPr>
            <a:normAutofit fontScale="92500"/>
          </a:bodyPr>
          <a:lstStyle/>
          <a:p>
            <a:r>
              <a:rPr lang="es-MX" b="1" dirty="0"/>
              <a:t>Clase 2: Proceso de Transformación Digital en empresas u organizaciones.</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429" y="92137"/>
            <a:ext cx="319429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a:t>Profesor: Diego Miranda O.</a:t>
            </a:r>
          </a:p>
          <a:p>
            <a:r>
              <a:rPr lang="es-MX" sz="2000" i="1" dirty="0"/>
              <a:t>Data </a:t>
            </a:r>
            <a:r>
              <a:rPr lang="es-MX" sz="2000" i="1" dirty="0" err="1"/>
              <a:t>Scientist</a:t>
            </a:r>
            <a:endParaRPr lang="es-MX" sz="2000" i="1" dirty="0"/>
          </a:p>
        </p:txBody>
      </p:sp>
    </p:spTree>
    <p:extLst>
      <p:ext uri="{BB962C8B-B14F-4D97-AF65-F5344CB8AC3E}">
        <p14:creationId xmlns:p14="http://schemas.microsoft.com/office/powerpoint/2010/main" val="2336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Data </a:t>
            </a:r>
            <a:r>
              <a:rPr lang="es-MX" b="1" dirty="0" err="1"/>
              <a:t>Analytics</a:t>
            </a:r>
            <a:r>
              <a:rPr lang="es-MX" b="1" dirty="0"/>
              <a:t> o Análisis de Datos </a:t>
            </a:r>
            <a:endParaRPr lang="en-US" b="1" dirty="0"/>
          </a:p>
        </p:txBody>
      </p:sp>
      <p:sp>
        <p:nvSpPr>
          <p:cNvPr id="3" name="Marcador de contenido 2"/>
          <p:cNvSpPr>
            <a:spLocks noGrp="1"/>
          </p:cNvSpPr>
          <p:nvPr>
            <p:ph idx="1"/>
          </p:nvPr>
        </p:nvSpPr>
        <p:spPr>
          <a:xfrm>
            <a:off x="61545" y="1325562"/>
            <a:ext cx="11975123" cy="5470891"/>
          </a:xfrm>
        </p:spPr>
        <p:txBody>
          <a:bodyPr/>
          <a:lstStyle/>
          <a:p>
            <a:pPr marL="0" indent="0" algn="just">
              <a:buNone/>
            </a:pPr>
            <a:r>
              <a:rPr lang="es-MX" dirty="0"/>
              <a:t>La más claramente relacionada, se refiere a los procesos para examinar grandes volúmenes de datos que permiten aprovechar la información recibida de los diferentes sistemas. Permite que una empresa u organización mejore su desempeño, mediante predicciones y análisis de los datos del negocio.</a:t>
            </a:r>
            <a:endParaRPr lang="en-US" dirty="0"/>
          </a:p>
        </p:txBody>
      </p:sp>
      <p:pic>
        <p:nvPicPr>
          <p:cNvPr id="1026" name="Picture 2" descr="Top 10 Industries That Benefit Most From Data Analytics | Successive Clou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3155" y="3314700"/>
            <a:ext cx="5407268" cy="3191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476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477" y="0"/>
            <a:ext cx="10515600" cy="1325563"/>
          </a:xfrm>
        </p:spPr>
        <p:txBody>
          <a:bodyPr/>
          <a:lstStyle/>
          <a:p>
            <a:r>
              <a:rPr lang="es-MX" b="1" dirty="0"/>
              <a:t>Inteligencia Artificial (IA)</a:t>
            </a:r>
            <a:endParaRPr lang="en-US" b="1" dirty="0"/>
          </a:p>
        </p:txBody>
      </p:sp>
      <p:sp>
        <p:nvSpPr>
          <p:cNvPr id="3" name="Marcador de contenido 2"/>
          <p:cNvSpPr>
            <a:spLocks noGrp="1"/>
          </p:cNvSpPr>
          <p:nvPr>
            <p:ph idx="1"/>
          </p:nvPr>
        </p:nvSpPr>
        <p:spPr>
          <a:xfrm>
            <a:off x="184638" y="1325563"/>
            <a:ext cx="11755316" cy="2499091"/>
          </a:xfrm>
        </p:spPr>
        <p:txBody>
          <a:bodyPr/>
          <a:lstStyle/>
          <a:p>
            <a:pPr marL="0" indent="0" algn="just">
              <a:buNone/>
            </a:pPr>
            <a:r>
              <a:rPr lang="es-MX" dirty="0"/>
              <a:t>Es la ciencia de permitir que las máquinas puedan mostrar inteligencia humana en la realización de ciertas tareas. Algunas aplicaciones posibles son reconocimiento de imágenes, procesamiento de lenguaje natural, predicciones y traducciones. Nada de esto sería posible sin una arquitectura de Big Data, y la empresa requiere de estas tecnologías antes de poder avanzar en proyectos de Inteligencia Artificial desarrollados de forma propietaria.</a:t>
            </a:r>
            <a:endParaRPr lang="en-US" dirty="0"/>
          </a:p>
        </p:txBody>
      </p:sp>
      <p:pic>
        <p:nvPicPr>
          <p:cNvPr id="2050" name="Picture 2" descr="Por qué la creatividad es el campo de batalla definitivo entre la inteligencia  artificial y la humana - BBC News Mu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444" y="3824654"/>
            <a:ext cx="9296400" cy="2883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68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Robótica y Automatización</a:t>
            </a:r>
            <a:endParaRPr lang="en-US" b="1" dirty="0"/>
          </a:p>
        </p:txBody>
      </p:sp>
      <p:sp>
        <p:nvSpPr>
          <p:cNvPr id="3" name="Marcador de contenido 2"/>
          <p:cNvSpPr>
            <a:spLocks noGrp="1"/>
          </p:cNvSpPr>
          <p:nvPr>
            <p:ph idx="1"/>
          </p:nvPr>
        </p:nvSpPr>
        <p:spPr>
          <a:xfrm>
            <a:off x="61545" y="1325563"/>
            <a:ext cx="11913577" cy="2516675"/>
          </a:xfrm>
        </p:spPr>
        <p:txBody>
          <a:bodyPr/>
          <a:lstStyle/>
          <a:p>
            <a:pPr marL="0" indent="0" algn="just">
              <a:buNone/>
            </a:pPr>
            <a:r>
              <a:rPr lang="es-MX" dirty="0"/>
              <a:t>Es el uso de programas para manejar grandes volúmenes de tareas repetitivas que antes eran realizadas por humanos, pero donde el juicio humano no agregaba valor, las tareas eran desmotivadoras y propensas al error humano por cansancio o aburrimiento. El Big Data permite manipular la información requerida para desarrollarlas e incluir numerosos detalles necesarios para realizar la tarea con un nivel de performance similar a la de los humanos. </a:t>
            </a:r>
            <a:endParaRPr lang="en-US" dirty="0"/>
          </a:p>
        </p:txBody>
      </p:sp>
      <p:pic>
        <p:nvPicPr>
          <p:cNvPr id="3074" name="Picture 2" descr="Beneficios de llevar a cabo una producción automatizad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7354" y="3842238"/>
            <a:ext cx="6541477" cy="294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522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Cloud Computing o Computación en la Nube</a:t>
            </a:r>
            <a:endParaRPr lang="en-US" b="1" dirty="0"/>
          </a:p>
        </p:txBody>
      </p:sp>
      <p:sp>
        <p:nvSpPr>
          <p:cNvPr id="3" name="Marcador de contenido 2"/>
          <p:cNvSpPr>
            <a:spLocks noGrp="1"/>
          </p:cNvSpPr>
          <p:nvPr>
            <p:ph idx="1"/>
          </p:nvPr>
        </p:nvSpPr>
        <p:spPr>
          <a:xfrm>
            <a:off x="158262" y="1325563"/>
            <a:ext cx="11790484" cy="1734160"/>
          </a:xfrm>
        </p:spPr>
        <p:txBody>
          <a:bodyPr/>
          <a:lstStyle/>
          <a:p>
            <a:pPr marL="0" indent="0" algn="just">
              <a:buNone/>
            </a:pPr>
            <a:r>
              <a:rPr lang="es-MX" dirty="0"/>
              <a:t>Se refiere a la distribución de los servicios de cómputo y almacenamiento. Permite ejecutar programas, entrenar modelos y basar una arquitectura de Big Data de forma flexible y pagando sólo por lo que se usa. Numerosos modelos de negocios disruptivos están basados en Cloud Computing.</a:t>
            </a:r>
            <a:endParaRPr lang="en-US" dirty="0"/>
          </a:p>
        </p:txBody>
      </p:sp>
      <p:pic>
        <p:nvPicPr>
          <p:cNvPr id="4098" name="Picture 2" descr="Qué plataforma de cloud debería usar en 2022? - Datadem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704" y="3587261"/>
            <a:ext cx="9753600" cy="3174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30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err="1"/>
              <a:t>Blockchain</a:t>
            </a:r>
            <a:endParaRPr lang="en-US" b="1" dirty="0"/>
          </a:p>
        </p:txBody>
      </p:sp>
      <p:sp>
        <p:nvSpPr>
          <p:cNvPr id="3" name="Marcador de contenido 2"/>
          <p:cNvSpPr>
            <a:spLocks noGrp="1"/>
          </p:cNvSpPr>
          <p:nvPr>
            <p:ph idx="1"/>
          </p:nvPr>
        </p:nvSpPr>
        <p:spPr>
          <a:xfrm>
            <a:off x="158262" y="1325562"/>
            <a:ext cx="11720146" cy="1786915"/>
          </a:xfrm>
        </p:spPr>
        <p:txBody>
          <a:bodyPr/>
          <a:lstStyle/>
          <a:p>
            <a:pPr marL="0" indent="0" algn="just">
              <a:buNone/>
            </a:pPr>
            <a:r>
              <a:rPr lang="es-MX" dirty="0"/>
              <a:t>Es un tipo de contabilidad distribuida para mantener un registro de transacciones de forma permanente y a prueba de falsificaciones o alteraciones indebidas. Esta tecnología utiliza numerosos protocolos y algoritmos de procesamiento creados originalmente para el procesamiento de Big Data.</a:t>
            </a:r>
            <a:endParaRPr lang="en-US" dirty="0"/>
          </a:p>
        </p:txBody>
      </p:sp>
      <p:pic>
        <p:nvPicPr>
          <p:cNvPr id="5122" name="Picture 2" descr="La Mejor Guia sobre la Tecnología Blockchain: Una Revolución para Cambiar  el Mun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38" y="3112477"/>
            <a:ext cx="11619193" cy="366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271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 y="110148"/>
            <a:ext cx="11239500" cy="1325563"/>
          </a:xfrm>
        </p:spPr>
        <p:txBody>
          <a:bodyPr/>
          <a:lstStyle/>
          <a:p>
            <a:r>
              <a:rPr lang="es-MX" b="1" dirty="0" err="1"/>
              <a:t>IoT</a:t>
            </a:r>
            <a:r>
              <a:rPr lang="es-MX" b="1" dirty="0"/>
              <a:t>: </a:t>
            </a:r>
            <a:r>
              <a:rPr lang="es-MX" b="1" dirty="0" err="1"/>
              <a:t>The</a:t>
            </a:r>
            <a:r>
              <a:rPr lang="es-MX" b="1" dirty="0"/>
              <a:t> Internet of </a:t>
            </a:r>
            <a:r>
              <a:rPr lang="es-MX" b="1" dirty="0" err="1"/>
              <a:t>Things</a:t>
            </a:r>
            <a:r>
              <a:rPr lang="es-MX" b="1" dirty="0"/>
              <a:t> (Internet de las cosas)</a:t>
            </a:r>
            <a:endParaRPr lang="en-US" b="1" dirty="0"/>
          </a:p>
        </p:txBody>
      </p:sp>
      <p:sp>
        <p:nvSpPr>
          <p:cNvPr id="3" name="Marcador de contenido 2"/>
          <p:cNvSpPr>
            <a:spLocks noGrp="1"/>
          </p:cNvSpPr>
          <p:nvPr>
            <p:ph idx="1"/>
          </p:nvPr>
        </p:nvSpPr>
        <p:spPr>
          <a:xfrm>
            <a:off x="114299" y="1435711"/>
            <a:ext cx="11966331" cy="2037251"/>
          </a:xfrm>
        </p:spPr>
        <p:txBody>
          <a:bodyPr/>
          <a:lstStyle/>
          <a:p>
            <a:pPr marL="0" indent="0" algn="just">
              <a:buNone/>
            </a:pPr>
            <a:r>
              <a:rPr lang="es-MX" dirty="0"/>
              <a:t>Es un sistema de dispositivos interconectados a través de Internet, que poseen un identificador único en la red. Los dispositivos se comunican entre sí y los datos viajan por la red sin requerir la interacción entre humanos o entre humanos y computadoras. Aquí es común que se apliquen conceptos de Big Data en tiempo real y </a:t>
            </a:r>
            <a:r>
              <a:rPr lang="es-MX" dirty="0" err="1"/>
              <a:t>streaming</a:t>
            </a:r>
            <a:r>
              <a:rPr lang="es-MX" dirty="0"/>
              <a:t> de datos.</a:t>
            </a:r>
            <a:endParaRPr lang="en-US" dirty="0"/>
          </a:p>
        </p:txBody>
      </p:sp>
      <p:pic>
        <p:nvPicPr>
          <p:cNvPr id="6146" name="Picture 2" descr="Internet of Thin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165" y="3472961"/>
            <a:ext cx="11322424" cy="332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020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Digital Marketing </a:t>
            </a:r>
            <a:endParaRPr lang="en-US" b="1" dirty="0"/>
          </a:p>
        </p:txBody>
      </p:sp>
      <p:sp>
        <p:nvSpPr>
          <p:cNvPr id="3" name="Marcador de contenido 2"/>
          <p:cNvSpPr>
            <a:spLocks noGrp="1"/>
          </p:cNvSpPr>
          <p:nvPr>
            <p:ph idx="1"/>
          </p:nvPr>
        </p:nvSpPr>
        <p:spPr>
          <a:xfrm>
            <a:off x="140677" y="1325563"/>
            <a:ext cx="11869615" cy="2296868"/>
          </a:xfrm>
        </p:spPr>
        <p:txBody>
          <a:bodyPr/>
          <a:lstStyle/>
          <a:p>
            <a:pPr marL="0" indent="0" algn="just">
              <a:buNone/>
            </a:pPr>
            <a:r>
              <a:rPr lang="es-MX" dirty="0"/>
              <a:t>Es el uso más difundido del Big Data. Se refiere al uso efectivo de redes sociales y otros canales similares para interactuar con los consumidores tanto en forma proactiva como reactiva. </a:t>
            </a:r>
            <a:endParaRPr lang="en-US" dirty="0"/>
          </a:p>
        </p:txBody>
      </p:sp>
      <p:pic>
        <p:nvPicPr>
          <p:cNvPr id="7170" name="Picture 2" descr="What is digital marketing? Definition and examples - Market Business Ne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705" y="2734408"/>
            <a:ext cx="6743700" cy="3894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21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3323" y="2167548"/>
            <a:ext cx="10515600" cy="1325563"/>
          </a:xfrm>
        </p:spPr>
        <p:txBody>
          <a:bodyPr/>
          <a:lstStyle/>
          <a:p>
            <a:r>
              <a:rPr lang="es-MX" b="1" dirty="0"/>
              <a:t>Conformación de un equipo analítico</a:t>
            </a:r>
            <a:endParaRPr lang="en-US" b="1" dirty="0"/>
          </a:p>
        </p:txBody>
      </p:sp>
    </p:spTree>
    <p:extLst>
      <p:ext uri="{BB962C8B-B14F-4D97-AF65-F5344CB8AC3E}">
        <p14:creationId xmlns:p14="http://schemas.microsoft.com/office/powerpoint/2010/main" val="3274413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Cómo se construye un Equipo Analítico?</a:t>
            </a:r>
            <a:endParaRPr lang="en-US" b="1" dirty="0"/>
          </a:p>
        </p:txBody>
      </p:sp>
      <p:sp>
        <p:nvSpPr>
          <p:cNvPr id="3" name="Marcador de contenido 2"/>
          <p:cNvSpPr>
            <a:spLocks noGrp="1"/>
          </p:cNvSpPr>
          <p:nvPr>
            <p:ph idx="1"/>
          </p:nvPr>
        </p:nvSpPr>
        <p:spPr>
          <a:xfrm>
            <a:off x="158262" y="1325563"/>
            <a:ext cx="11799276" cy="5339006"/>
          </a:xfrm>
        </p:spPr>
        <p:txBody>
          <a:bodyPr>
            <a:normAutofit lnSpcReduction="10000"/>
          </a:bodyPr>
          <a:lstStyle/>
          <a:p>
            <a:pPr marL="0" indent="0" algn="just">
              <a:buNone/>
            </a:pPr>
            <a:r>
              <a:rPr lang="es-MX" dirty="0"/>
              <a:t>La clave para armar un equipo analítico exitoso es la diversidad, de perfiles, de experiencias y de formas de pensar. Algunas organizaciones, a la hora de conformar un equipo analítico piensan en un perfil de Científico de Datos que sea un gran programador, que además entienda y aplique conceptos complejos de matemáticas aplicadas, que también conozca muchísimo sobre el negocio al cual se dedica la compañía y sea capaz de comunicarse eficazmente con clientes internos y externos, con los demás interesados en el proyecto y, si la posición es de nivel medio hacia arriba, que además sea un líder de equipo motivador. El problema es que quizás existan una o dos personas así en el mercado, los llamados “unicornios”. Las organizaciones maduras, que llevan tiempo trabajando en el análisis de datos, compañías que ya pueden considerarse data </a:t>
            </a:r>
            <a:r>
              <a:rPr lang="es-MX" dirty="0" err="1"/>
              <a:t>driven</a:t>
            </a:r>
            <a:r>
              <a:rPr lang="es-MX" dirty="0"/>
              <a:t> o están muy cerca de serlo, en cambio, entienden que la Ciencia de Datos es un deporte de equipo, con miembros que contribuyen cada uno con habilidades únicas y valiosas y aportan cada uno, su propio punto de vista.</a:t>
            </a:r>
            <a:endParaRPr lang="en-US" dirty="0"/>
          </a:p>
        </p:txBody>
      </p:sp>
    </p:spTree>
    <p:extLst>
      <p:ext uri="{BB962C8B-B14F-4D97-AF65-F5344CB8AC3E}">
        <p14:creationId xmlns:p14="http://schemas.microsoft.com/office/powerpoint/2010/main" val="4275496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Habilidades requeridas en un Equipo Analítico</a:t>
            </a:r>
            <a:endParaRPr lang="en-US" b="1" dirty="0"/>
          </a:p>
        </p:txBody>
      </p:sp>
      <p:sp>
        <p:nvSpPr>
          <p:cNvPr id="3" name="Marcador de contenido 2"/>
          <p:cNvSpPr>
            <a:spLocks noGrp="1"/>
          </p:cNvSpPr>
          <p:nvPr>
            <p:ph idx="1"/>
          </p:nvPr>
        </p:nvSpPr>
        <p:spPr>
          <a:xfrm>
            <a:off x="131885" y="1325563"/>
            <a:ext cx="11869615" cy="5400552"/>
          </a:xfrm>
        </p:spPr>
        <p:txBody>
          <a:bodyPr/>
          <a:lstStyle/>
          <a:p>
            <a:pPr algn="just"/>
            <a:r>
              <a:rPr lang="es-MX" b="1" dirty="0"/>
              <a:t>Gestión avanzada de datos / bases de datos:</a:t>
            </a:r>
            <a:r>
              <a:rPr lang="es-MX" dirty="0"/>
              <a:t> Generación de metadatos (datos sobre datos) inteligentes para indexación, búsqueda y recuperación</a:t>
            </a:r>
            <a:r>
              <a:rPr lang="en-US" dirty="0"/>
              <a:t>.</a:t>
            </a:r>
          </a:p>
          <a:p>
            <a:pPr algn="just"/>
            <a:r>
              <a:rPr lang="es-MX" b="1" dirty="0"/>
              <a:t>Minería de datos</a:t>
            </a:r>
            <a:r>
              <a:rPr lang="es-MX" dirty="0"/>
              <a:t> (aprendizaje automático) </a:t>
            </a:r>
            <a:r>
              <a:rPr lang="es-MX" b="1" dirty="0"/>
              <a:t>y análisis </a:t>
            </a:r>
            <a:r>
              <a:rPr lang="es-MX" dirty="0"/>
              <a:t>(KDD = descubrimiento de conocimientos a partir de datos).</a:t>
            </a:r>
          </a:p>
          <a:p>
            <a:pPr algn="just"/>
            <a:r>
              <a:rPr lang="en-US" b="1" dirty="0" err="1"/>
              <a:t>Estadística</a:t>
            </a:r>
            <a:r>
              <a:rPr lang="en-US" b="1" dirty="0"/>
              <a:t> y </a:t>
            </a:r>
            <a:r>
              <a:rPr lang="en-US" b="1" dirty="0" err="1"/>
              <a:t>programación</a:t>
            </a:r>
            <a:r>
              <a:rPr lang="en-US" b="1" dirty="0"/>
              <a:t> </a:t>
            </a:r>
            <a:r>
              <a:rPr lang="en-US" b="1" dirty="0" err="1"/>
              <a:t>estadística</a:t>
            </a:r>
            <a:endParaRPr lang="en-US" b="1" dirty="0"/>
          </a:p>
          <a:p>
            <a:pPr algn="just"/>
            <a:r>
              <a:rPr lang="es-MX" b="1" dirty="0"/>
              <a:t>Visualización de datos e información: </a:t>
            </a:r>
            <a:r>
              <a:rPr lang="es-MX" dirty="0"/>
              <a:t>Análisis de redes y grafos</a:t>
            </a:r>
          </a:p>
          <a:p>
            <a:pPr algn="just"/>
            <a:r>
              <a:rPr lang="es-MX" b="1" dirty="0"/>
              <a:t>Procesamiento de Big Data </a:t>
            </a:r>
            <a:r>
              <a:rPr lang="es-MX" dirty="0"/>
              <a:t>(por ejemplo, </a:t>
            </a:r>
            <a:r>
              <a:rPr lang="es-MX" dirty="0" err="1"/>
              <a:t>Hadoop</a:t>
            </a:r>
            <a:r>
              <a:rPr lang="es-MX" dirty="0"/>
              <a:t>, </a:t>
            </a:r>
            <a:r>
              <a:rPr lang="es-MX" dirty="0" err="1"/>
              <a:t>Spark</a:t>
            </a:r>
            <a:r>
              <a:rPr lang="es-MX" dirty="0"/>
              <a:t>, Cloud, etc.); Modelado y simulación por computadoras.</a:t>
            </a:r>
          </a:p>
          <a:p>
            <a:pPr algn="just"/>
            <a:r>
              <a:rPr lang="es-MX" dirty="0"/>
              <a:t>Herramientas de análisis de datos específicas de un negocio en particular.</a:t>
            </a:r>
            <a:endParaRPr lang="en-US" b="1" dirty="0"/>
          </a:p>
        </p:txBody>
      </p:sp>
    </p:spTree>
    <p:extLst>
      <p:ext uri="{BB962C8B-B14F-4D97-AF65-F5344CB8AC3E}">
        <p14:creationId xmlns:p14="http://schemas.microsoft.com/office/powerpoint/2010/main" val="155345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Introducción</a:t>
            </a:r>
            <a:endParaRPr lang="en-US" b="1" dirty="0"/>
          </a:p>
        </p:txBody>
      </p:sp>
      <p:sp>
        <p:nvSpPr>
          <p:cNvPr id="3" name="Marcador de contenido 2"/>
          <p:cNvSpPr>
            <a:spLocks noGrp="1"/>
          </p:cNvSpPr>
          <p:nvPr>
            <p:ph idx="1"/>
          </p:nvPr>
        </p:nvSpPr>
        <p:spPr>
          <a:xfrm>
            <a:off x="79131" y="1325563"/>
            <a:ext cx="11274669" cy="4851400"/>
          </a:xfrm>
        </p:spPr>
        <p:txBody>
          <a:bodyPr/>
          <a:lstStyle/>
          <a:p>
            <a:pPr marL="0" indent="0" algn="just">
              <a:buNone/>
            </a:pPr>
            <a:r>
              <a:rPr lang="es-MX" dirty="0"/>
              <a:t>La Transformación Digital es un proceso de cambio empresarial u organizacional, que comienzan para poder cambiar y adaptar su modelo de negocio o de trabajo a los desafíos de una industria cada vez con mayor cantidad de competidores digitales o tecnologías, que generan disrupción, cambios de mercado e incluso, desplazan a líderes establecidos.</a:t>
            </a:r>
            <a:endParaRPr lang="en-US" dirty="0"/>
          </a:p>
        </p:txBody>
      </p:sp>
    </p:spTree>
    <p:extLst>
      <p:ext uri="{BB962C8B-B14F-4D97-AF65-F5344CB8AC3E}">
        <p14:creationId xmlns:p14="http://schemas.microsoft.com/office/powerpoint/2010/main" val="3383846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1895993" cy="1325563"/>
          </a:xfrm>
        </p:spPr>
        <p:txBody>
          <a:bodyPr/>
          <a:lstStyle/>
          <a:p>
            <a:r>
              <a:rPr lang="es-MX" b="1" dirty="0"/>
              <a:t>Roles y Responsabilidades al interior de un equipo analítico</a:t>
            </a:r>
            <a:endParaRPr lang="en-US" b="1" dirty="0"/>
          </a:p>
        </p:txBody>
      </p:sp>
      <p:sp>
        <p:nvSpPr>
          <p:cNvPr id="3" name="Marcador de contenido 2"/>
          <p:cNvSpPr>
            <a:spLocks noGrp="1"/>
          </p:cNvSpPr>
          <p:nvPr>
            <p:ph idx="1"/>
          </p:nvPr>
        </p:nvSpPr>
        <p:spPr>
          <a:xfrm>
            <a:off x="35170" y="1545371"/>
            <a:ext cx="11860823" cy="1813291"/>
          </a:xfrm>
        </p:spPr>
        <p:txBody>
          <a:bodyPr/>
          <a:lstStyle/>
          <a:p>
            <a:pPr marL="0" indent="0" algn="just">
              <a:buNone/>
            </a:pPr>
            <a:r>
              <a:rPr lang="es-MX" dirty="0"/>
              <a:t>El proceso de analítico o de extracción de valor del Big Data, puede ser descripto siguiendo el siguiente diagrama:</a:t>
            </a:r>
            <a:endParaRPr lang="en-US" dirty="0"/>
          </a:p>
        </p:txBody>
      </p:sp>
      <p:pic>
        <p:nvPicPr>
          <p:cNvPr id="4" name="Imagen 3"/>
          <p:cNvPicPr>
            <a:picLocks noChangeAspect="1"/>
          </p:cNvPicPr>
          <p:nvPr/>
        </p:nvPicPr>
        <p:blipFill>
          <a:blip r:embed="rId2"/>
          <a:stretch>
            <a:fillRect/>
          </a:stretch>
        </p:blipFill>
        <p:spPr>
          <a:xfrm>
            <a:off x="1002323" y="3578470"/>
            <a:ext cx="10313378" cy="1433147"/>
          </a:xfrm>
          <a:prstGeom prst="rect">
            <a:avLst/>
          </a:prstGeom>
        </p:spPr>
      </p:pic>
    </p:spTree>
    <p:extLst>
      <p:ext uri="{BB962C8B-B14F-4D97-AF65-F5344CB8AC3E}">
        <p14:creationId xmlns:p14="http://schemas.microsoft.com/office/powerpoint/2010/main" val="3187253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Fuentes de Datos</a:t>
            </a:r>
            <a:endParaRPr lang="en-US" b="1" dirty="0"/>
          </a:p>
        </p:txBody>
      </p:sp>
      <p:sp>
        <p:nvSpPr>
          <p:cNvPr id="3" name="Marcador de contenido 2"/>
          <p:cNvSpPr>
            <a:spLocks noGrp="1"/>
          </p:cNvSpPr>
          <p:nvPr>
            <p:ph idx="1"/>
          </p:nvPr>
        </p:nvSpPr>
        <p:spPr>
          <a:xfrm>
            <a:off x="158262" y="1825625"/>
            <a:ext cx="11676184" cy="2122121"/>
          </a:xfrm>
        </p:spPr>
        <p:txBody>
          <a:bodyPr/>
          <a:lstStyle/>
          <a:p>
            <a:pPr marL="0" indent="0" algn="just">
              <a:buNone/>
            </a:pPr>
            <a:r>
              <a:rPr lang="es-MX" dirty="0"/>
              <a:t>Es la ubicación principal de los datos. Por ejemplo, un sistema ERP, CRM, Excel, etc. Puede tener diferentes formatos, y por lo general provienen de varios sistemas. Identificar las fuentes de datos disponibles, informar de su actualización, integridad, etc. Veremos que es parte del rol del Ingeniero de Datos.</a:t>
            </a:r>
            <a:endParaRPr lang="en-US" dirty="0"/>
          </a:p>
        </p:txBody>
      </p:sp>
      <p:pic>
        <p:nvPicPr>
          <p:cNvPr id="8194" name="Picture 2" descr="Qué es un ERP? ¿Qué significa y para qué sirve? | Emir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7" y="4053253"/>
            <a:ext cx="3640015" cy="254976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Qué es un CRM? ¿Y Por Qué es Importante Implementar Este Sistema en tu  Nego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8102" y="3947746"/>
            <a:ext cx="4179033" cy="2655276"/>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Cómo cruzar bases de datos en Excel paso a pas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5396" y="3947746"/>
            <a:ext cx="3987311" cy="2655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8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Adquisición de Datos</a:t>
            </a:r>
            <a:endParaRPr lang="en-US" b="1" dirty="0"/>
          </a:p>
        </p:txBody>
      </p:sp>
      <p:sp>
        <p:nvSpPr>
          <p:cNvPr id="3" name="Marcador de contenido 2"/>
          <p:cNvSpPr>
            <a:spLocks noGrp="1"/>
          </p:cNvSpPr>
          <p:nvPr>
            <p:ph idx="1"/>
          </p:nvPr>
        </p:nvSpPr>
        <p:spPr>
          <a:xfrm>
            <a:off x="211015" y="1325563"/>
            <a:ext cx="11790485" cy="2639768"/>
          </a:xfrm>
        </p:spPr>
        <p:txBody>
          <a:bodyPr>
            <a:normAutofit/>
          </a:bodyPr>
          <a:lstStyle/>
          <a:p>
            <a:pPr marL="0" indent="0" algn="just">
              <a:buNone/>
            </a:pPr>
            <a:r>
              <a:rPr lang="es-MX" dirty="0"/>
              <a:t>Es el proceso de extraer, transformar y volver cargar los datos. Es un método de integración de información, por el cual se transfieren los datos brutos de los sistemas de la empresa a un repositorio de destino, que puede ser, por ejemplo, un data </a:t>
            </a:r>
            <a:r>
              <a:rPr lang="es-MX" dirty="0" err="1"/>
              <a:t>warehouse</a:t>
            </a:r>
            <a:r>
              <a:rPr lang="es-MX" dirty="0"/>
              <a:t> (Almacén electrónico donde las empresas guardan su información) o un </a:t>
            </a:r>
            <a:r>
              <a:rPr lang="es-MX" dirty="0" err="1"/>
              <a:t>sandbox</a:t>
            </a:r>
            <a:r>
              <a:rPr lang="es-MX" dirty="0"/>
              <a:t> analítico. Los procesos que forman parte de esta etapa son responsabilidad del Ingeniero de Datos. </a:t>
            </a:r>
            <a:endParaRPr lang="en-US" dirty="0"/>
          </a:p>
        </p:txBody>
      </p:sp>
      <p:pic>
        <p:nvPicPr>
          <p:cNvPr id="2050" name="Picture 2" descr="https://tableauperu.com/wp-content/uploads/2019/02/data-warehouse-tableau-peru-sit-consultin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129" y="3965331"/>
            <a:ext cx="5524500" cy="2778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716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Almacenamiento de Datos</a:t>
            </a:r>
            <a:endParaRPr lang="en-US" b="1" dirty="0"/>
          </a:p>
        </p:txBody>
      </p:sp>
      <p:sp>
        <p:nvSpPr>
          <p:cNvPr id="3" name="Marcador de contenido 2"/>
          <p:cNvSpPr>
            <a:spLocks noGrp="1"/>
          </p:cNvSpPr>
          <p:nvPr>
            <p:ph idx="1"/>
          </p:nvPr>
        </p:nvSpPr>
        <p:spPr>
          <a:xfrm>
            <a:off x="131885" y="1325563"/>
            <a:ext cx="11808069" cy="1189037"/>
          </a:xfrm>
        </p:spPr>
        <p:txBody>
          <a:bodyPr/>
          <a:lstStyle/>
          <a:p>
            <a:pPr marL="0" indent="0">
              <a:buNone/>
            </a:pPr>
            <a:r>
              <a:rPr lang="es-MX" dirty="0"/>
              <a:t>Es el proceso de guardar la información de forma centralizada e integrada. A este repositorio se conectarán los científicos de datos.</a:t>
            </a:r>
            <a:endParaRPr lang="en-US" dirty="0"/>
          </a:p>
        </p:txBody>
      </p:sp>
      <p:pic>
        <p:nvPicPr>
          <p:cNvPr id="3074" name="Picture 2" descr="Qué es un DBMS o sistema de administración de bases de dato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906" y="2848708"/>
            <a:ext cx="8030063" cy="3297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849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Análisis de Datos</a:t>
            </a:r>
            <a:endParaRPr lang="en-US" b="1" dirty="0"/>
          </a:p>
        </p:txBody>
      </p:sp>
      <p:sp>
        <p:nvSpPr>
          <p:cNvPr id="3" name="Marcador de contenido 2"/>
          <p:cNvSpPr>
            <a:spLocks noGrp="1"/>
          </p:cNvSpPr>
          <p:nvPr>
            <p:ph idx="1"/>
          </p:nvPr>
        </p:nvSpPr>
        <p:spPr>
          <a:xfrm>
            <a:off x="175845" y="1325563"/>
            <a:ext cx="11799277" cy="1778122"/>
          </a:xfrm>
        </p:spPr>
        <p:txBody>
          <a:bodyPr/>
          <a:lstStyle/>
          <a:p>
            <a:pPr marL="0" indent="0" algn="just">
              <a:buNone/>
            </a:pPr>
            <a:r>
              <a:rPr lang="es-MX" dirty="0"/>
              <a:t>Es el proceso de inspeccionar, limpiar, transformar y modelar los datos. El principal objetivo es descubrir información útil, construir diferentes modelos analíticos y dar apoyo al proceso de toma de decisiones. </a:t>
            </a:r>
            <a:endParaRPr lang="en-US" dirty="0"/>
          </a:p>
        </p:txBody>
      </p:sp>
      <p:pic>
        <p:nvPicPr>
          <p:cNvPr id="1026" name="Picture 2" descr="Análisis de datos de temperatura a largo plazo con Python y Pandas -  Tutorial — gidahatar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023" y="3103685"/>
            <a:ext cx="8387862" cy="355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457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Reportes y Visualización</a:t>
            </a:r>
            <a:endParaRPr lang="en-US" b="1" dirty="0"/>
          </a:p>
        </p:txBody>
      </p:sp>
      <p:sp>
        <p:nvSpPr>
          <p:cNvPr id="3" name="Marcador de contenido 2"/>
          <p:cNvSpPr>
            <a:spLocks noGrp="1"/>
          </p:cNvSpPr>
          <p:nvPr>
            <p:ph idx="1"/>
          </p:nvPr>
        </p:nvSpPr>
        <p:spPr>
          <a:xfrm>
            <a:off x="158262" y="1325563"/>
            <a:ext cx="11790484" cy="2340829"/>
          </a:xfrm>
        </p:spPr>
        <p:txBody>
          <a:bodyPr/>
          <a:lstStyle/>
          <a:p>
            <a:pPr marL="0" indent="0" algn="just">
              <a:buNone/>
            </a:pPr>
            <a:r>
              <a:rPr lang="es-MX" dirty="0"/>
              <a:t>Es el procedimiento de mostrar y presentar los resultados en forma gráfica. Es una fase cada vez más importante al a hora de mostrar el conocimiento descubierto de los datos, en especial, cuando hablamos de datos no estructurados o combinaciones de datos tales como, por ejemplo, flujo de personas en una ciudad y actividad en las redes sociales.</a:t>
            </a:r>
            <a:endParaRPr lang="en-US" dirty="0"/>
          </a:p>
        </p:txBody>
      </p:sp>
      <p:pic>
        <p:nvPicPr>
          <p:cNvPr id="9220" name="Picture 4" descr="La toma de decisiones a través de los Dashboard – REC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62" y="3568125"/>
            <a:ext cx="11684976" cy="307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0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CL" b="1" dirty="0"/>
              <a:t>Qué es Transformación Digital? </a:t>
            </a:r>
          </a:p>
        </p:txBody>
      </p:sp>
      <p:sp>
        <p:nvSpPr>
          <p:cNvPr id="3" name="Marcador de contenido 2"/>
          <p:cNvSpPr>
            <a:spLocks noGrp="1"/>
          </p:cNvSpPr>
          <p:nvPr>
            <p:ph idx="1"/>
          </p:nvPr>
        </p:nvSpPr>
        <p:spPr>
          <a:xfrm>
            <a:off x="140677" y="1325563"/>
            <a:ext cx="11755315" cy="5444514"/>
          </a:xfrm>
        </p:spPr>
        <p:txBody>
          <a:bodyPr/>
          <a:lstStyle/>
          <a:p>
            <a:pPr marL="0" indent="0" algn="just">
              <a:buNone/>
            </a:pPr>
            <a:r>
              <a:rPr lang="es-MX" dirty="0"/>
              <a:t>El concepto de Transformación Digital se refiere a un conjunto de actividades de cambio organizacional cuyo objetivo es aprovechar las oportunidades de negocio que surgen a partir de las nuevas tecnologías y los datos. Una compañía no necesita tener grandes cantidades de datos para iniciar un proceso de Transformación Digital, pero no podrá sacar el máximo provecho de Big Data si no se embarca en un verdadero proceso de Transformación Digital. </a:t>
            </a:r>
          </a:p>
          <a:p>
            <a:pPr marL="0" indent="0" algn="just">
              <a:buNone/>
            </a:pPr>
            <a:r>
              <a:rPr lang="es-MX" dirty="0"/>
              <a:t>Un proceso de este tipo requiere cambios en al menos cuatro niveles o verticales de la organización: </a:t>
            </a:r>
          </a:p>
          <a:p>
            <a:pPr marL="514350" indent="-514350" algn="just">
              <a:buAutoNum type="arabicPeriod"/>
            </a:pPr>
            <a:r>
              <a:rPr lang="es-MX" dirty="0"/>
              <a:t>Infraestructura. </a:t>
            </a:r>
          </a:p>
          <a:p>
            <a:pPr marL="514350" indent="-514350" algn="just">
              <a:buAutoNum type="arabicPeriod"/>
            </a:pPr>
            <a:r>
              <a:rPr lang="es-MX" dirty="0"/>
              <a:t>Cultura. </a:t>
            </a:r>
          </a:p>
          <a:p>
            <a:pPr marL="514350" indent="-514350" algn="just">
              <a:buAutoNum type="arabicPeriod"/>
            </a:pPr>
            <a:r>
              <a:rPr lang="es-MX" dirty="0"/>
              <a:t>Procesos. </a:t>
            </a:r>
          </a:p>
          <a:p>
            <a:pPr marL="514350" indent="-514350" algn="just">
              <a:buAutoNum type="arabicPeriod"/>
            </a:pPr>
            <a:r>
              <a:rPr lang="es-MX" dirty="0"/>
              <a:t>Modelo de Negocios.</a:t>
            </a:r>
            <a:endParaRPr lang="en-US" dirty="0"/>
          </a:p>
        </p:txBody>
      </p:sp>
    </p:spTree>
    <p:extLst>
      <p:ext uri="{BB962C8B-B14F-4D97-AF65-F5344CB8AC3E}">
        <p14:creationId xmlns:p14="http://schemas.microsoft.com/office/powerpoint/2010/main" val="1101256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4108" y="1921363"/>
            <a:ext cx="11635154" cy="2527544"/>
          </a:xfrm>
        </p:spPr>
        <p:txBody>
          <a:bodyPr/>
          <a:lstStyle/>
          <a:p>
            <a:pPr algn="ctr"/>
            <a:r>
              <a:rPr lang="es-MX" b="1" dirty="0"/>
              <a:t>Por que una empresa u organización decide iniciar un proyecto de Transformación Digital?</a:t>
            </a:r>
            <a:endParaRPr lang="en-US" b="1" dirty="0"/>
          </a:p>
        </p:txBody>
      </p:sp>
    </p:spTree>
    <p:extLst>
      <p:ext uri="{BB962C8B-B14F-4D97-AF65-F5344CB8AC3E}">
        <p14:creationId xmlns:p14="http://schemas.microsoft.com/office/powerpoint/2010/main" val="2054418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8261" y="105508"/>
            <a:ext cx="11808069" cy="6611815"/>
          </a:xfrm>
        </p:spPr>
        <p:txBody>
          <a:bodyPr>
            <a:normAutofit fontScale="92500" lnSpcReduction="10000"/>
          </a:bodyPr>
          <a:lstStyle/>
          <a:p>
            <a:pPr marL="0" indent="0" algn="just">
              <a:buNone/>
            </a:pPr>
            <a:r>
              <a:rPr lang="es-MX" dirty="0"/>
              <a:t>Las empresas u organizaciones necesitan cambiar para adaptarse, y en estos tiempos, los cambios competitivos de las nuevas tecnologías hacen que las necesidades de adaptación sean aún mayores. </a:t>
            </a:r>
          </a:p>
          <a:p>
            <a:pPr marL="0" indent="0" algn="just">
              <a:buNone/>
            </a:pPr>
            <a:r>
              <a:rPr lang="es-MX" dirty="0"/>
              <a:t>Algunas razones que podemos dar para la necesidad de emprender un proceso de transformación son las siguientes: </a:t>
            </a:r>
          </a:p>
          <a:p>
            <a:pPr marL="514350" indent="-514350" algn="just">
              <a:buAutoNum type="alphaLcPeriod"/>
            </a:pPr>
            <a:r>
              <a:rPr lang="es-MX" b="1" dirty="0"/>
              <a:t>Aceleración del cambio: </a:t>
            </a:r>
            <a:r>
              <a:rPr lang="es-MX" dirty="0"/>
              <a:t>El ritmo del cambio tecnológico se incrementa exponencialmente, lo que hace que sea muy difícil mantener una posición de liderazgo. </a:t>
            </a:r>
          </a:p>
          <a:p>
            <a:pPr marL="514350" indent="-514350" algn="just">
              <a:buAutoNum type="alphaLcPeriod"/>
            </a:pPr>
            <a:r>
              <a:rPr lang="es-MX" b="1" dirty="0"/>
              <a:t>Competencia Digital:</a:t>
            </a:r>
            <a:r>
              <a:rPr lang="es-MX" dirty="0"/>
              <a:t> La competencia digital fuerza a las compañías establecidas a reexaminar sus modelos de negocios para enfrentar a las </a:t>
            </a:r>
            <a:r>
              <a:rPr lang="es-MX" dirty="0" err="1"/>
              <a:t>startups</a:t>
            </a:r>
            <a:r>
              <a:rPr lang="es-MX" dirty="0"/>
              <a:t> digitales. </a:t>
            </a:r>
          </a:p>
          <a:p>
            <a:pPr marL="514350" indent="-514350" algn="just">
              <a:buAutoNum type="alphaLcPeriod"/>
            </a:pPr>
            <a:r>
              <a:rPr lang="es-MX" b="1" dirty="0"/>
              <a:t>Expectativas de los consumidores:</a:t>
            </a:r>
            <a:r>
              <a:rPr lang="es-MX" dirty="0"/>
              <a:t> Los consumidores esperan tener una buena experiencia multicanal, es decir, en todos los puntos de contacto que tienen con una empresa. Es por eso que es importante asegurar que la interacción fluya y sea excepcional, y para ello los datos juegan un rol fundamental. </a:t>
            </a:r>
          </a:p>
          <a:p>
            <a:pPr marL="514350" indent="-514350" algn="just">
              <a:buAutoNum type="alphaLcPeriod"/>
            </a:pPr>
            <a:r>
              <a:rPr lang="es-MX" b="1" dirty="0"/>
              <a:t>Adopción Digital: </a:t>
            </a:r>
            <a:r>
              <a:rPr lang="es-MX" dirty="0"/>
              <a:t>La adopción de tecnologías como Big Data e Internet de las Cosas ha obligado a las compañías a transformarse completamente para seguir en siendo competitivos.</a:t>
            </a:r>
            <a:endParaRPr lang="en-US" dirty="0"/>
          </a:p>
        </p:txBody>
      </p:sp>
    </p:spTree>
    <p:extLst>
      <p:ext uri="{BB962C8B-B14F-4D97-AF65-F5344CB8AC3E}">
        <p14:creationId xmlns:p14="http://schemas.microsoft.com/office/powerpoint/2010/main" val="2854878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normAutofit/>
          </a:bodyPr>
          <a:lstStyle/>
          <a:p>
            <a:r>
              <a:rPr lang="es-MX" b="1" dirty="0"/>
              <a:t>Qué beneficios tiene la Transformación Digital? </a:t>
            </a:r>
            <a:br>
              <a:rPr lang="es-MX" b="1" dirty="0">
                <a:solidFill>
                  <a:srgbClr val="FFFF00"/>
                </a:solidFill>
              </a:rPr>
            </a:br>
            <a:endParaRPr lang="en-US" b="1" dirty="0">
              <a:solidFill>
                <a:srgbClr val="FFFF00"/>
              </a:solidFill>
            </a:endParaRPr>
          </a:p>
        </p:txBody>
      </p:sp>
      <p:sp>
        <p:nvSpPr>
          <p:cNvPr id="3" name="Marcador de contenido 2"/>
          <p:cNvSpPr>
            <a:spLocks noGrp="1"/>
          </p:cNvSpPr>
          <p:nvPr>
            <p:ph idx="1"/>
          </p:nvPr>
        </p:nvSpPr>
        <p:spPr>
          <a:xfrm>
            <a:off x="123091" y="1325563"/>
            <a:ext cx="11895993" cy="5444514"/>
          </a:xfrm>
        </p:spPr>
        <p:txBody>
          <a:bodyPr>
            <a:normAutofit fontScale="62500" lnSpcReduction="20000"/>
          </a:bodyPr>
          <a:lstStyle/>
          <a:p>
            <a:pPr marL="0" indent="0" algn="just" fontAlgn="base">
              <a:buNone/>
            </a:pPr>
            <a:r>
              <a:rPr lang="es-MX" b="1" dirty="0"/>
              <a:t>Reducción de costos en Tecnologías de la Información</a:t>
            </a:r>
            <a:r>
              <a:rPr lang="es-MX" dirty="0"/>
              <a:t>: La contratación de servicios </a:t>
            </a:r>
            <a:r>
              <a:rPr lang="es-MX" dirty="0" err="1"/>
              <a:t>cloud</a:t>
            </a:r>
            <a:r>
              <a:rPr lang="es-MX" dirty="0"/>
              <a:t> en lugar de contar con instalaciones ya aporta gran cantidad de beneficios. No solo por la reducción de costos, que es evidente, también se producen mejoras en otras áreas. Entre ellas, la estandarización, la estabilidad de los servicios, la disponibilidad de actualizaciones, accesibilidad de la información y documentación o la reducción de reprocesos por no contar con la información actualizada entre otros.</a:t>
            </a:r>
          </a:p>
          <a:p>
            <a:pPr marL="0" indent="0" algn="just" fontAlgn="base">
              <a:buNone/>
            </a:pPr>
            <a:r>
              <a:rPr lang="es-MX" b="1" dirty="0"/>
              <a:t>Mejora de la productividad</a:t>
            </a:r>
            <a:r>
              <a:rPr lang="es-MX" dirty="0"/>
              <a:t>: En ocasiones no somos conscientes de la cantidad de tiempo que se emplea en procesos manuales o soportados por documentos físicos. Esto supone un gran perjuicio a la organización tanto en costos de horas hombre como en costos directos de papel, impresiones o almacenamiento físico de archivos.</a:t>
            </a:r>
          </a:p>
          <a:p>
            <a:pPr marL="0" indent="0" algn="just" fontAlgn="base">
              <a:buNone/>
            </a:pPr>
            <a:r>
              <a:rPr lang="es-MX" b="1" dirty="0"/>
              <a:t>Nuevas oportunidades de negocio</a:t>
            </a:r>
            <a:r>
              <a:rPr lang="es-MX" dirty="0"/>
              <a:t>: Gracias a la transformación digital muchas organizaciones han comenzado a comercializar online sus productos, acceder a clientes potenciales fuera de su zona habitual de influencia e incluso entrar en mercados extranjeros. Este impacto se ha visto reforzado por el cambio en los comportamientos del consumidor, que durante los últimos dos años ha variado sus hábitos de consumo. Los clientes potenciales (la demanda) también han sufrido su propia transformación digital.</a:t>
            </a:r>
          </a:p>
          <a:p>
            <a:pPr marL="0" indent="0" algn="just" fontAlgn="base">
              <a:buNone/>
            </a:pPr>
            <a:r>
              <a:rPr lang="es-MX" b="1" dirty="0"/>
              <a:t>Mejora de la experiencia del cliente:</a:t>
            </a:r>
            <a:r>
              <a:rPr lang="es-MX" dirty="0"/>
              <a:t> Los clientes cada vez reclaman servicios y atención más ágil, rápida y eficaz, tendiendo a abandonar a las organizaciones que no son capaces de darles una respuesta, sí no inmediata en cuestión de horas, independientemente de donde esté ubicada. Gracias a la adopción de las nuevas tecnologías las organizaciones han sido capaces de mejorar en gran medida la disponibilidad de sus servicios de atención al cliente y asesoría comercial.</a:t>
            </a:r>
          </a:p>
          <a:p>
            <a:pPr marL="0" indent="0" algn="just" fontAlgn="base">
              <a:buNone/>
            </a:pPr>
            <a:r>
              <a:rPr lang="es-MX" b="1" dirty="0"/>
              <a:t>Mejora de la satisfacción del equipo humano</a:t>
            </a:r>
            <a:r>
              <a:rPr lang="es-MX" dirty="0"/>
              <a:t>: Está claro que cada persona ha aceptado el teletrabajo y la </a:t>
            </a:r>
            <a:r>
              <a:rPr lang="es-MX" dirty="0" err="1"/>
              <a:t>semipresencialidad</a:t>
            </a:r>
            <a:r>
              <a:rPr lang="es-MX" dirty="0"/>
              <a:t> con mayor o menor agrado, pero todas coinciden en que han visto mejorada la calidad de vida, la conciliación familiar y la productividad. Por supuesto esto depende de las condiciones de vida y circunstancia de cada persona, pero, en líneas generales y en base a la información recogida en los múltiples estudios que se han publicado en el último año, la satisfacción de los equipos se ha visto mejorada.</a:t>
            </a:r>
          </a:p>
        </p:txBody>
      </p:sp>
    </p:spTree>
    <p:extLst>
      <p:ext uri="{BB962C8B-B14F-4D97-AF65-F5344CB8AC3E}">
        <p14:creationId xmlns:p14="http://schemas.microsoft.com/office/powerpoint/2010/main" val="3401794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Qué impactos tiene la Transformación Digital?</a:t>
            </a:r>
            <a:endParaRPr lang="en-US" b="1" dirty="0"/>
          </a:p>
        </p:txBody>
      </p:sp>
      <p:sp>
        <p:nvSpPr>
          <p:cNvPr id="3" name="Marcador de contenido 2"/>
          <p:cNvSpPr>
            <a:spLocks noGrp="1"/>
          </p:cNvSpPr>
          <p:nvPr>
            <p:ph idx="1"/>
          </p:nvPr>
        </p:nvSpPr>
        <p:spPr>
          <a:xfrm>
            <a:off x="175845" y="1325563"/>
            <a:ext cx="11808069" cy="5286252"/>
          </a:xfrm>
        </p:spPr>
        <p:txBody>
          <a:bodyPr>
            <a:normAutofit fontScale="85000" lnSpcReduction="10000"/>
          </a:bodyPr>
          <a:lstStyle/>
          <a:p>
            <a:pPr marL="0" indent="0">
              <a:buNone/>
            </a:pPr>
            <a:r>
              <a:rPr lang="es-MX" dirty="0"/>
              <a:t>El impacto a nivel empresa se refleja en cuatro grandes áreas: </a:t>
            </a:r>
          </a:p>
          <a:p>
            <a:pPr marL="514350" indent="-514350" algn="just">
              <a:buAutoNum type="arabicPeriod"/>
            </a:pPr>
            <a:r>
              <a:rPr lang="es-MX" b="1" dirty="0"/>
              <a:t>Modelos de Negocio: </a:t>
            </a:r>
            <a:r>
              <a:rPr lang="es-MX" dirty="0"/>
              <a:t>La compañía necesita nuevas formas de identificar, desarrollar y lanzar nuevos productos. Aquí, el Big Data y los modelos analíticos son cruciales para permitir crear productos que serían imposibles sin estas tecnologías, y permiten probar y evaluar la reacción de miles de cliente.</a:t>
            </a:r>
          </a:p>
          <a:p>
            <a:pPr marL="514350" indent="-514350" algn="just">
              <a:buAutoNum type="arabicPeriod"/>
            </a:pPr>
            <a:r>
              <a:rPr lang="es-MX" b="1" dirty="0"/>
              <a:t>Modelos Operativos: </a:t>
            </a:r>
            <a:r>
              <a:rPr lang="es-MX" dirty="0"/>
              <a:t>Las empresas necesitan seguir nuevos procesos, con un enfoque más ágil tanto en las funciones clave como en las de soporte. Es aquí donde aparecen conceptos clave de la administración de proyectos digitales, como Lean y Agile. </a:t>
            </a:r>
          </a:p>
          <a:p>
            <a:pPr marL="514350" indent="-514350" algn="just">
              <a:buAutoNum type="arabicPeriod"/>
            </a:pPr>
            <a:r>
              <a:rPr lang="es-MX" b="1" dirty="0"/>
              <a:t>Métricas de Tracción: </a:t>
            </a:r>
            <a:r>
              <a:rPr lang="es-MX" dirty="0"/>
              <a:t>Este concepto se relaciona con las métricas específicamente desarrolladas para medir el progreso y la validación del modelo de negocio en el mundo real. </a:t>
            </a:r>
          </a:p>
          <a:p>
            <a:pPr marL="514350" indent="-514350" algn="just">
              <a:buAutoNum type="arabicPeriod"/>
            </a:pPr>
            <a:r>
              <a:rPr lang="es-MX" b="1" dirty="0"/>
              <a:t>Talento y recursos humanos: </a:t>
            </a:r>
            <a:r>
              <a:rPr lang="es-MX" dirty="0"/>
              <a:t>Para poder generar nuevos negocios, basados en lo digital; acumular y procesar Big Data; medir con métricas innovadoras el desempeño del modelo de negocio; la empresa necesitará atraer, retener y desarrollar el talento adecuado. Y esas habilidades requeridas son las relacionadas con tecnologías digitales tales como Big Data y Modelos Analíticos.</a:t>
            </a:r>
            <a:endParaRPr lang="en-US" dirty="0"/>
          </a:p>
        </p:txBody>
      </p:sp>
    </p:spTree>
    <p:extLst>
      <p:ext uri="{BB962C8B-B14F-4D97-AF65-F5344CB8AC3E}">
        <p14:creationId xmlns:p14="http://schemas.microsoft.com/office/powerpoint/2010/main" val="1878824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79131"/>
            <a:ext cx="11353800" cy="1046285"/>
          </a:xfrm>
        </p:spPr>
        <p:txBody>
          <a:bodyPr>
            <a:normAutofit fontScale="90000"/>
          </a:bodyPr>
          <a:lstStyle/>
          <a:p>
            <a:r>
              <a:rPr lang="es-MX" b="1" dirty="0"/>
              <a:t>¿Qué importancia tiene el Big Data para una empresa?</a:t>
            </a:r>
            <a:br>
              <a:rPr lang="es-MX" b="1" dirty="0"/>
            </a:br>
            <a:endParaRPr lang="en-US" dirty="0"/>
          </a:p>
        </p:txBody>
      </p:sp>
      <p:sp>
        <p:nvSpPr>
          <p:cNvPr id="3" name="Marcador de contenido 2"/>
          <p:cNvSpPr>
            <a:spLocks noGrp="1"/>
          </p:cNvSpPr>
          <p:nvPr>
            <p:ph idx="1"/>
          </p:nvPr>
        </p:nvSpPr>
        <p:spPr>
          <a:xfrm>
            <a:off x="158261" y="1325563"/>
            <a:ext cx="11869615" cy="5435722"/>
          </a:xfrm>
        </p:spPr>
        <p:txBody>
          <a:bodyPr>
            <a:normAutofit fontScale="85000" lnSpcReduction="20000"/>
          </a:bodyPr>
          <a:lstStyle/>
          <a:p>
            <a:pPr algn="just"/>
            <a:r>
              <a:rPr lang="es-MX" dirty="0"/>
              <a:t>Una empresa que utiliza sus propios datos puede tomar mejores decisiones a corto, medio y largo plazo, mejorando así el crecimiento y la rentabilidad de una empresa.</a:t>
            </a:r>
          </a:p>
          <a:p>
            <a:pPr algn="just"/>
            <a:r>
              <a:rPr lang="es-MX" dirty="0"/>
              <a:t>Los distintos departamentos de la empresa acceden a la misma fuente de datos, reduciendo de esta forma la duplicidad de los datos y procedimientos así como los errores humanos.</a:t>
            </a:r>
          </a:p>
          <a:p>
            <a:pPr algn="just"/>
            <a:r>
              <a:rPr lang="es-MX" dirty="0"/>
              <a:t>De la misma manera la data de la empresa puede aumentar la productividad de esta, ya que gracias a la información obtenida se podrá optimizar los procesos de producción. </a:t>
            </a:r>
          </a:p>
          <a:p>
            <a:pPr algn="just"/>
            <a:r>
              <a:rPr lang="es-MX" dirty="0"/>
              <a:t>El Big Data también puede reducir los costos de una empresa, ya que permite identificar aquellas acciones que aportan poco valor al negocio o que no se están ejecutando de la mejor manera. </a:t>
            </a:r>
          </a:p>
          <a:p>
            <a:pPr algn="just"/>
            <a:r>
              <a:rPr lang="es-MX" dirty="0"/>
              <a:t>A la vez, la data de una empresa también puede otorgar nuevas oportunidades de negocio o mejorar los productos y servicios existentes, pues gracias a la información obtenida se pueden descubrir tendencias de venta que no se pueden observar a primera vista. </a:t>
            </a:r>
          </a:p>
          <a:p>
            <a:pPr algn="just"/>
            <a:r>
              <a:rPr lang="es-MX" dirty="0"/>
              <a:t>Además, gracias a herramientas de inteligencia artificial, los datos pueden predecir con bastante certeza lo que va a ocurrir en el futuro, para así adelantarnos a los acontecimientos. </a:t>
            </a:r>
          </a:p>
          <a:p>
            <a:pPr algn="just"/>
            <a:r>
              <a:rPr lang="es-MX" dirty="0"/>
              <a:t>Finalmente, los clientes son los máximos beneficiados de todas estas ventajas, ya que reciben un mejor servicio en todos los aspectos. </a:t>
            </a:r>
          </a:p>
          <a:p>
            <a:endParaRPr lang="en-US" dirty="0"/>
          </a:p>
        </p:txBody>
      </p:sp>
    </p:spTree>
    <p:extLst>
      <p:ext uri="{BB962C8B-B14F-4D97-AF65-F5344CB8AC3E}">
        <p14:creationId xmlns:p14="http://schemas.microsoft.com/office/powerpoint/2010/main" val="127057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507" y="2110154"/>
            <a:ext cx="11992708" cy="1325563"/>
          </a:xfrm>
        </p:spPr>
        <p:txBody>
          <a:bodyPr/>
          <a:lstStyle/>
          <a:p>
            <a:pPr algn="ctr"/>
            <a:r>
              <a:rPr lang="es-MX" b="1" dirty="0"/>
              <a:t>Cómo se relaciona el Big Data con la Transformación Digital?</a:t>
            </a:r>
            <a:endParaRPr lang="en-US" b="1" dirty="0"/>
          </a:p>
        </p:txBody>
      </p:sp>
    </p:spTree>
    <p:extLst>
      <p:ext uri="{BB962C8B-B14F-4D97-AF65-F5344CB8AC3E}">
        <p14:creationId xmlns:p14="http://schemas.microsoft.com/office/powerpoint/2010/main" val="34070974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4267</TotalTime>
  <Words>2294</Words>
  <Application>Microsoft Office PowerPoint</Application>
  <PresentationFormat>Panorámica</PresentationFormat>
  <Paragraphs>77</Paragraphs>
  <Slides>25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25</vt:i4>
      </vt:variant>
    </vt:vector>
  </HeadingPairs>
  <TitlesOfParts>
    <vt:vector size="29" baseType="lpstr">
      <vt:lpstr>Arial</vt:lpstr>
      <vt:lpstr>Calibri</vt:lpstr>
      <vt:lpstr>Calibri Light</vt:lpstr>
      <vt:lpstr>Tema de Office</vt:lpstr>
      <vt:lpstr> Curso: Fundamentos de Data Science Unidad I: Transformación Digital.</vt:lpstr>
      <vt:lpstr>Introducción</vt:lpstr>
      <vt:lpstr>Qué es Transformación Digital? </vt:lpstr>
      <vt:lpstr>Por que una empresa u organización decide iniciar un proyecto de Transformación Digital?</vt:lpstr>
      <vt:lpstr>Presentación de PowerPoint</vt:lpstr>
      <vt:lpstr>Qué beneficios tiene la Transformación Digital?  </vt:lpstr>
      <vt:lpstr>Qué impactos tiene la Transformación Digital?</vt:lpstr>
      <vt:lpstr>¿Qué importancia tiene el Big Data para una empresa? </vt:lpstr>
      <vt:lpstr>Cómo se relaciona el Big Data con la Transformación Digital?</vt:lpstr>
      <vt:lpstr>Data Analytics o Análisis de Datos </vt:lpstr>
      <vt:lpstr>Inteligencia Artificial (IA)</vt:lpstr>
      <vt:lpstr>Robótica y Automatización</vt:lpstr>
      <vt:lpstr>Cloud Computing o Computación en la Nube</vt:lpstr>
      <vt:lpstr>Blockchain</vt:lpstr>
      <vt:lpstr>IoT: The Internet of Things (Internet de las cosas)</vt:lpstr>
      <vt:lpstr>Digital Marketing </vt:lpstr>
      <vt:lpstr>Conformación de un equipo analítico</vt:lpstr>
      <vt:lpstr>Cómo se construye un Equipo Analítico?</vt:lpstr>
      <vt:lpstr>Habilidades requeridas en un Equipo Analítico</vt:lpstr>
      <vt:lpstr>Roles y Responsabilidades al interior de un equipo analítico</vt:lpstr>
      <vt:lpstr>Fuentes de Datos</vt:lpstr>
      <vt:lpstr>Adquisición de Datos</vt:lpstr>
      <vt:lpstr>Almacenamiento de Datos</vt:lpstr>
      <vt:lpstr>Análisis de Datos</vt:lpstr>
      <vt:lpstr>Reportes y Visualización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Data Science</dc:title>
  <dc:creator>PC</dc:creator>
  <cp:lastModifiedBy>DIEGO MIRANDA OLAVARRIA</cp:lastModifiedBy>
  <cp:revision>146</cp:revision>
  <dcterms:created xsi:type="dcterms:W3CDTF">2023-03-12T23:30:38Z</dcterms:created>
  <dcterms:modified xsi:type="dcterms:W3CDTF">2024-03-14T01:02:37Z</dcterms:modified>
</cp:coreProperties>
</file>