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96" r:id="rId4"/>
    <p:sldId id="297" r:id="rId5"/>
    <p:sldId id="298" r:id="rId6"/>
    <p:sldId id="271" r:id="rId7"/>
    <p:sldId id="272" r:id="rId8"/>
    <p:sldId id="273" r:id="rId9"/>
    <p:sldId id="275" r:id="rId10"/>
    <p:sldId id="276" r:id="rId11"/>
    <p:sldId id="265" r:id="rId12"/>
    <p:sldId id="262" r:id="rId13"/>
    <p:sldId id="266" r:id="rId14"/>
    <p:sldId id="277" r:id="rId15"/>
    <p:sldId id="278" r:id="rId16"/>
    <p:sldId id="279" r:id="rId17"/>
    <p:sldId id="281" r:id="rId18"/>
    <p:sldId id="282" r:id="rId19"/>
    <p:sldId id="283" r:id="rId20"/>
    <p:sldId id="290" r:id="rId21"/>
    <p:sldId id="284" r:id="rId22"/>
    <p:sldId id="285" r:id="rId23"/>
    <p:sldId id="286" r:id="rId24"/>
    <p:sldId id="289" r:id="rId25"/>
    <p:sldId id="291" r:id="rId26"/>
    <p:sldId id="292" r:id="rId27"/>
    <p:sldId id="293"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3/12/2025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915cad922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915cad92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Tree>
    <p:extLst>
      <p:ext uri="{BB962C8B-B14F-4D97-AF65-F5344CB8AC3E}">
        <p14:creationId xmlns:p14="http://schemas.microsoft.com/office/powerpoint/2010/main" val="3818588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BC19EF11-8D7B-4D48-965A-A5E04A892477}" type="slidenum">
              <a:rPr lang="en-US" smtClean="0"/>
              <a:t>22</a:t>
            </a:fld>
            <a:endParaRPr lang="en-US"/>
          </a:p>
        </p:txBody>
      </p:sp>
    </p:spTree>
    <p:extLst>
      <p:ext uri="{BB962C8B-B14F-4D97-AF65-F5344CB8AC3E}">
        <p14:creationId xmlns:p14="http://schemas.microsoft.com/office/powerpoint/2010/main" val="1263952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223450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3/12/2025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3/12/2025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3/12/2025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3/12/2025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es/what-is/data-scien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bm.com/mx-es/topics/artificial-intelligen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s-us.noticias.yahoo.com/opini%C3%B3n-noam-chomsky-falsa-promesa-231032168.html?guce_referrer=aHR0cHM6Ly9jaGF0Z3B0LmNvbS8&amp;guce_referrer_sig=AQAAAE5-3Es0OOGBNQZzBy-G1yeXjmg9z8G3h2hCwdPq1ImMag17_e3wLacAyBep6Y5n73pWQDM8pgKhbKNyMl_-idtdKvLK0U4x8YDsCnzPCdUHzFqobGiory6WvJ2h0a3a6Ug0cJODaXH1yh85Njy9uCSEfIimXu75CrbFzhehZf7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Fundamentos de </a:t>
            </a:r>
            <a:r>
              <a:rPr lang="es-MX" sz="5300" b="1" i="1" dirty="0"/>
              <a:t>Data </a:t>
            </a:r>
            <a:r>
              <a:rPr lang="es-MX" sz="5300" b="1" i="1" dirty="0" err="1"/>
              <a:t>Science</a:t>
            </a:r>
            <a:br>
              <a:rPr lang="es-MX" b="1" i="1" dirty="0"/>
            </a:br>
            <a:r>
              <a:rPr lang="es-MX" sz="4000" b="1" dirty="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lnSpcReduction="10000"/>
          </a:bodyPr>
          <a:lstStyle/>
          <a:p>
            <a:r>
              <a:rPr lang="es-MX" b="1" dirty="0"/>
              <a:t>Clase 1: Conceptos generales y la importancia de la Ciencia </a:t>
            </a:r>
            <a:r>
              <a:rPr lang="es-MX" b="1"/>
              <a:t>de Datos en </a:t>
            </a:r>
            <a:r>
              <a:rPr lang="es-MX" b="1" dirty="0"/>
              <a:t>el contexto tecnológico actual.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a:t>
            </a:r>
          </a:p>
          <a:p>
            <a:r>
              <a:rPr lang="es-MX" sz="2000" i="1" dirty="0"/>
              <a:t>Data </a:t>
            </a:r>
            <a:r>
              <a:rPr lang="es-MX" sz="2000" i="1" dirty="0" err="1"/>
              <a:t>Scientist</a:t>
            </a:r>
            <a:endParaRPr lang="es-MX" sz="2000" i="1" dirty="0"/>
          </a:p>
        </p:txBody>
      </p:sp>
      <p:pic>
        <p:nvPicPr>
          <p:cNvPr id="6" name="Picture 2" descr="https://cftdelosrios.cl/wp-content/uploads/2021/09/cropped-Recurso-2.png">
            <a:extLst>
              <a:ext uri="{FF2B5EF4-FFF2-40B4-BE49-F238E27FC236}">
                <a16:creationId xmlns:a16="http://schemas.microsoft.com/office/drawing/2014/main" id="{156392DA-4CFD-4651-AAFF-C88C8D6D6A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pic>
        <p:nvPicPr>
          <p:cNvPr id="5" name="Picture 2" descr="https://cftdelosrios.cl/wp-content/uploads/2021/09/cropped-Recurso-2.png">
            <a:extLst>
              <a:ext uri="{FF2B5EF4-FFF2-40B4-BE49-F238E27FC236}">
                <a16:creationId xmlns:a16="http://schemas.microsoft.com/office/drawing/2014/main" id="{B987EDC3-0080-40F9-BFE3-0448D05F06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71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Big Data</a:t>
            </a:r>
            <a:r>
              <a:rPr lang="es-MX" b="1" dirty="0"/>
              <a:t>?</a:t>
            </a:r>
            <a:endParaRPr lang="en-US" b="1" dirty="0"/>
          </a:p>
        </p:txBody>
      </p:sp>
      <p:pic>
        <p:nvPicPr>
          <p:cNvPr id="3" name="Picture 2" descr="https://cftdelosrios.cl/wp-content/uploads/2021/09/cropped-Recurso-2.png">
            <a:extLst>
              <a:ext uri="{FF2B5EF4-FFF2-40B4-BE49-F238E27FC236}">
                <a16:creationId xmlns:a16="http://schemas.microsoft.com/office/drawing/2014/main" id="{6A529C8C-2988-43E1-A7D6-5E46B1AA97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938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i="1" dirty="0"/>
              <a:t>Big Data</a:t>
            </a:r>
            <a:r>
              <a:rPr lang="es-MX" b="1" dirty="0"/>
              <a:t>…</a:t>
            </a:r>
            <a:endParaRPr lang="en-US" b="1" dirty="0"/>
          </a:p>
        </p:txBody>
      </p:sp>
      <p:sp>
        <p:nvSpPr>
          <p:cNvPr id="3" name="Marcador de contenido 2"/>
          <p:cNvSpPr>
            <a:spLocks noGrp="1"/>
          </p:cNvSpPr>
          <p:nvPr>
            <p:ph idx="1"/>
          </p:nvPr>
        </p:nvSpPr>
        <p:spPr/>
        <p:txBody>
          <a:bodyPr/>
          <a:lstStyle/>
          <a:p>
            <a:pPr algn="just"/>
            <a:r>
              <a:rPr lang="es-MX" i="1" dirty="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a:t>Una definición mas simple es, si no podemos compartirlo en la red ni procesarlo en nuestras computadoras o no tenemos los softwares necesarios, </a:t>
            </a:r>
            <a:r>
              <a:rPr lang="es-MX" b="1" dirty="0"/>
              <a:t>ESO ES BIG DATA.</a:t>
            </a:r>
            <a:endParaRPr lang="en-US" b="1" dirty="0"/>
          </a:p>
          <a:p>
            <a:endParaRPr lang="en-US" dirty="0"/>
          </a:p>
        </p:txBody>
      </p:sp>
      <p:pic>
        <p:nvPicPr>
          <p:cNvPr id="4" name="Picture 2" descr="https://cftdelosrios.cl/wp-content/uploads/2021/09/cropped-Recurso-2.png">
            <a:extLst>
              <a:ext uri="{FF2B5EF4-FFF2-40B4-BE49-F238E27FC236}">
                <a16:creationId xmlns:a16="http://schemas.microsoft.com/office/drawing/2014/main" id="{B2BED383-D212-4DF2-9262-B29249B196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74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a:t>Según el informe de </a:t>
            </a:r>
            <a:r>
              <a:rPr lang="es-MX" i="1" dirty="0"/>
              <a:t>Data </a:t>
            </a:r>
            <a:r>
              <a:rPr lang="es-MX" i="1" dirty="0" err="1"/>
              <a:t>Never</a:t>
            </a:r>
            <a:r>
              <a:rPr lang="es-MX" i="1" dirty="0"/>
              <a:t> </a:t>
            </a:r>
            <a:r>
              <a:rPr lang="es-MX" i="1" dirty="0" err="1"/>
              <a:t>Sleeps</a:t>
            </a:r>
            <a:r>
              <a:rPr lang="es-MX" i="1" dirty="0"/>
              <a:t>, </a:t>
            </a:r>
            <a:r>
              <a:rPr lang="es-MX" dirty="0"/>
              <a:t>en un solo minuto durante el 2019, se enviaron 511.200 tuits, se subieron 55.140 fotos a Instagram, se visualizaron 694.444 horas de video en </a:t>
            </a:r>
            <a:r>
              <a:rPr lang="es-MX" dirty="0" err="1"/>
              <a:t>Netflix</a:t>
            </a:r>
            <a:r>
              <a:rPr lang="es-MX" dirty="0"/>
              <a:t>, 231.840 llamadas de Skype y fueron revisados 1.400.000 perfiles potenciales de parejas en </a:t>
            </a:r>
            <a:r>
              <a:rPr lang="es-MX" dirty="0" err="1"/>
              <a:t>Tinder</a:t>
            </a:r>
            <a:r>
              <a:rPr lang="es-MX" dirty="0"/>
              <a:t>.</a:t>
            </a:r>
          </a:p>
          <a:p>
            <a:pPr algn="just"/>
            <a:endParaRPr lang="es-MX" i="1" dirty="0"/>
          </a:p>
          <a:p>
            <a:pPr algn="just"/>
            <a:endParaRPr lang="es-MX" i="1" dirty="0"/>
          </a:p>
          <a:p>
            <a:pPr marL="0" indent="0" algn="ctr">
              <a:buNone/>
            </a:pPr>
            <a:r>
              <a:rPr lang="en-US" i="1" dirty="0"/>
              <a:t>https://www.domo.com/learn/infographic/data-never-sleeps-7</a:t>
            </a:r>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2"/>
            <a:ext cx="5747238" cy="685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8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lstStyle/>
          <a:p>
            <a:pPr algn="just"/>
            <a:r>
              <a:rPr lang="es-MX" b="1" dirty="0"/>
              <a:t>Velocidad: </a:t>
            </a:r>
            <a:r>
              <a:rPr lang="es-MX" dirty="0"/>
              <a:t>Hablamos de Big Data cuando los datos se generan a gran velocidad. Muchas veces se trata de información que se genera sin detenciones y hablamos de </a:t>
            </a:r>
            <a:r>
              <a:rPr lang="es-MX" i="1" dirty="0" err="1"/>
              <a:t>streaming</a:t>
            </a:r>
            <a:r>
              <a:rPr lang="es-MX" dirty="0"/>
              <a:t> de datos. Algunos atributos relacionados con esta dimensión son: </a:t>
            </a:r>
            <a:r>
              <a:rPr lang="es-MX" dirty="0" err="1"/>
              <a:t>Batch</a:t>
            </a:r>
            <a:r>
              <a:rPr lang="es-MX" dirty="0"/>
              <a:t> o lotes; </a:t>
            </a:r>
            <a:r>
              <a:rPr lang="es-MX" dirty="0" err="1"/>
              <a:t>near</a:t>
            </a:r>
            <a:r>
              <a:rPr lang="es-MX" dirty="0"/>
              <a:t>-real time; y </a:t>
            </a:r>
            <a:r>
              <a:rPr lang="es-MX" dirty="0" err="1"/>
              <a:t>streams</a:t>
            </a:r>
            <a:r>
              <a:rPr lang="es-MX" dirty="0"/>
              <a:t> o flujos de datos.</a:t>
            </a:r>
          </a:p>
          <a:p>
            <a:pPr algn="just"/>
            <a:endParaRPr lang="es-MX" dirty="0"/>
          </a:p>
          <a:p>
            <a:pPr algn="just"/>
            <a:r>
              <a:rPr lang="es-MX" b="1" dirty="0"/>
              <a:t>Volumen: </a:t>
            </a:r>
            <a:r>
              <a:rPr lang="es-MX" dirty="0"/>
              <a:t>Cuando el tamaño de la información generada es tan grande se vuelve complejo almacenar, conservar y poner a disposición, entonces es </a:t>
            </a:r>
            <a:r>
              <a:rPr lang="es-MX" i="1" dirty="0"/>
              <a:t>Big Data</a:t>
            </a:r>
            <a:r>
              <a:rPr lang="es-MX" dirty="0"/>
              <a:t>. En esta dimensión, se comienza a hablar de exabyte, </a:t>
            </a:r>
            <a:r>
              <a:rPr lang="es-MX" dirty="0" err="1"/>
              <a:t>zettabyte</a:t>
            </a:r>
            <a:r>
              <a:rPr lang="es-MX" dirty="0"/>
              <a:t>, </a:t>
            </a:r>
            <a:r>
              <a:rPr lang="es-MX" dirty="0" err="1"/>
              <a:t>yottabyte</a:t>
            </a:r>
            <a:r>
              <a:rPr lang="es-MX" dirty="0"/>
              <a:t> y otras palabras creadas para nombrar estas cantidades inimaginables de información. </a:t>
            </a:r>
            <a:endParaRPr lang="en-US" dirty="0"/>
          </a:p>
        </p:txBody>
      </p:sp>
      <p:pic>
        <p:nvPicPr>
          <p:cNvPr id="4" name="Picture 2" descr="https://cftdelosrios.cl/wp-content/uploads/2021/09/cropped-Recurso-2.png">
            <a:extLst>
              <a:ext uri="{FF2B5EF4-FFF2-40B4-BE49-F238E27FC236}">
                <a16:creationId xmlns:a16="http://schemas.microsoft.com/office/drawing/2014/main" id="{E40552DB-7F1D-48A1-8051-3B956BC97D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1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4V del </a:t>
            </a:r>
            <a:r>
              <a:rPr lang="es-MX" b="1" i="1" dirty="0"/>
              <a:t>Big Data</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b="1" dirty="0"/>
              <a:t>Variedad: </a:t>
            </a:r>
            <a:r>
              <a:rPr lang="es-MX" dirty="0"/>
              <a:t>Es interesante destacar que, si la información viene en múltiples formatos, casi siempre estaremos hablando de Big Data. El 90% del volumen de Big Data lo generan los datos no estructurados, es decir, aquellos que no cumplen con formatos simples de manejar en bases de datos, como videos, audios, imágenes, lecturas térmicas de sensores y otros tipos de datos similares. Entonces, hablaremos de cantidad de fuentes de datos diferentes.</a:t>
            </a:r>
          </a:p>
          <a:p>
            <a:pPr algn="just"/>
            <a:endParaRPr lang="es-MX" dirty="0"/>
          </a:p>
          <a:p>
            <a:pPr algn="just"/>
            <a:r>
              <a:rPr lang="es-MX" b="1" dirty="0"/>
              <a:t>Veracidad: </a:t>
            </a:r>
            <a:r>
              <a:rPr lang="es-MX" dirty="0"/>
              <a:t>Cuando trabajamos con grandes bases de datos, comienza el desafío de asegurar la calidad de los diferentes orígenes de datos. Y es aquí donde aparecen términos tales como consistencia, completitud, integridad, trazabilidad y ambigüedad de los datos. Todas características relacionadas con la veracidad del Big Data.</a:t>
            </a:r>
            <a:endParaRPr lang="en-US" dirty="0"/>
          </a:p>
        </p:txBody>
      </p:sp>
      <p:pic>
        <p:nvPicPr>
          <p:cNvPr id="4" name="Picture 2" descr="https://cftdelosrios.cl/wp-content/uploads/2021/09/cropped-Recurso-2.png">
            <a:extLst>
              <a:ext uri="{FF2B5EF4-FFF2-40B4-BE49-F238E27FC236}">
                <a16:creationId xmlns:a16="http://schemas.microsoft.com/office/drawing/2014/main" id="{1FDFDEF5-6D43-4577-B9B0-8F7E579D5F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7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La 5V</a:t>
            </a:r>
            <a:endParaRPr lang="en-US" b="1" i="1" dirty="0"/>
          </a:p>
        </p:txBody>
      </p:sp>
      <p:sp>
        <p:nvSpPr>
          <p:cNvPr id="3" name="Marcador de contenido 2"/>
          <p:cNvSpPr>
            <a:spLocks noGrp="1"/>
          </p:cNvSpPr>
          <p:nvPr>
            <p:ph idx="1"/>
          </p:nvPr>
        </p:nvSpPr>
        <p:spPr>
          <a:xfrm>
            <a:off x="0" y="1213338"/>
            <a:ext cx="11887200" cy="4963625"/>
          </a:xfrm>
        </p:spPr>
        <p:txBody>
          <a:bodyPr>
            <a:normAutofit/>
          </a:bodyPr>
          <a:lstStyle/>
          <a:p>
            <a:pPr algn="just"/>
            <a:r>
              <a:rPr lang="es-MX" dirty="0"/>
              <a:t>Pero también el Big Data tiene una quinta V, quizás la más importante, la que motiva su estudio y la inversión de miles y miles de compañías del mundo… la V de Valor. Por qué no hay dudas de que en estos verdaderos océanos de información se esconde mucho valor. Hablamos de Valor, porque son muchas las ventajas que proporciona el uso del Big Data, como, por ejemplo: </a:t>
            </a:r>
          </a:p>
          <a:p>
            <a:pPr algn="just"/>
            <a:r>
              <a:rPr lang="es-MX" dirty="0"/>
              <a:t>Mejores decisiones.</a:t>
            </a:r>
          </a:p>
          <a:p>
            <a:pPr algn="just"/>
            <a:r>
              <a:rPr lang="es-MX" dirty="0"/>
              <a:t>Soluciones diferentes. </a:t>
            </a:r>
          </a:p>
          <a:p>
            <a:pPr algn="just"/>
            <a:r>
              <a:rPr lang="es-MX" dirty="0"/>
              <a:t>Nuevas oportunidades. </a:t>
            </a:r>
          </a:p>
          <a:p>
            <a:pPr algn="just"/>
            <a:r>
              <a:rPr lang="es-MX" dirty="0"/>
              <a:t>Visualización dinámica de los datos.</a:t>
            </a:r>
            <a:endParaRPr lang="en-US" dirty="0"/>
          </a:p>
        </p:txBody>
      </p:sp>
      <p:pic>
        <p:nvPicPr>
          <p:cNvPr id="4" name="Picture 2" descr="https://cftdelosrios.cl/wp-content/uploads/2021/09/cropped-Recurso-2.png">
            <a:extLst>
              <a:ext uri="{FF2B5EF4-FFF2-40B4-BE49-F238E27FC236}">
                <a16:creationId xmlns:a16="http://schemas.microsoft.com/office/drawing/2014/main" id="{7579D9FE-C3AF-40C1-9B03-CA8A34240A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99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 y="763601"/>
            <a:ext cx="12192000" cy="6094400"/>
          </a:xfrm>
          <a:prstGeom prst="rect">
            <a:avLst/>
          </a:prstGeom>
          <a:noFill/>
          <a:ln>
            <a:noFill/>
          </a:ln>
        </p:spPr>
      </p:pic>
      <p:sp>
        <p:nvSpPr>
          <p:cNvPr id="83" name="Google Shape;83;p17"/>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rmAutofit fontScale="90000"/>
          </a:bodyPr>
          <a:lstStyle/>
          <a:p>
            <a:pPr>
              <a:buClr>
                <a:schemeClr val="dk1"/>
              </a:buClr>
              <a:buSzPct val="39285"/>
            </a:pPr>
            <a:r>
              <a:rPr lang="es" b="1" dirty="0"/>
              <a:t>Cantidad de trabajos en Big Data</a:t>
            </a:r>
            <a:endParaRPr b="1" dirty="0"/>
          </a:p>
          <a:p>
            <a:pPr>
              <a:buClr>
                <a:schemeClr val="dk1"/>
              </a:buClr>
              <a:buSzPct val="39285"/>
            </a:pPr>
            <a:endParaRPr dirty="0"/>
          </a:p>
          <a:p>
            <a:endParaRPr dirty="0"/>
          </a:p>
        </p:txBody>
      </p:sp>
    </p:spTree>
    <p:extLst>
      <p:ext uri="{BB962C8B-B14F-4D97-AF65-F5344CB8AC3E}">
        <p14:creationId xmlns:p14="http://schemas.microsoft.com/office/powerpoint/2010/main" val="174005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Roles si quieres especializarte en el mundo del Big Data…</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Ingeniero de Datos</a:t>
            </a:r>
            <a:r>
              <a:rPr lang="es-MX" dirty="0"/>
              <a:t>, que es el encargado de programar en diversos lenguajes que permitan la extracción, modificación y carga de los datos, además de entender la arquitectura de Big Data. </a:t>
            </a:r>
          </a:p>
          <a:p>
            <a:pPr marL="0" indent="0" algn="just">
              <a:buNone/>
            </a:pPr>
            <a:endParaRPr lang="es-MX" dirty="0"/>
          </a:p>
          <a:p>
            <a:pPr algn="just"/>
            <a:r>
              <a:rPr lang="es-MX" b="1" dirty="0"/>
              <a:t>Científico de Datos</a:t>
            </a:r>
            <a:r>
              <a:rPr lang="es-MX" dirty="0"/>
              <a:t>, que es el responsable de crear modelos analíticos para resolver problemas y de supervisar la puesta en marcha del modelo.</a:t>
            </a:r>
            <a:endParaRPr lang="en-US" dirty="0"/>
          </a:p>
          <a:p>
            <a:pPr marL="0" indent="0" algn="just">
              <a:buNone/>
            </a:pPr>
            <a:endParaRPr lang="es-MX" dirty="0"/>
          </a:p>
          <a:p>
            <a:pPr marL="0" indent="0" algn="just">
              <a:buNone/>
            </a:pPr>
            <a:r>
              <a:rPr lang="es-MX" dirty="0"/>
              <a:t>Pero si cumples ambos roles… </a:t>
            </a:r>
          </a:p>
          <a:p>
            <a:pPr marL="0" indent="0" algn="just">
              <a:buNone/>
            </a:pPr>
            <a:r>
              <a:rPr lang="es-MX" dirty="0"/>
              <a:t>Serás un </a:t>
            </a:r>
            <a:r>
              <a:rPr lang="es-MX" b="1" dirty="0"/>
              <a:t>UNICORNIO</a:t>
            </a:r>
            <a:r>
              <a:rPr lang="es-MX" dirty="0"/>
              <a:t> </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4429" y="4352193"/>
            <a:ext cx="3687641" cy="2505807"/>
          </a:xfrm>
          <a:prstGeom prst="rect">
            <a:avLst/>
          </a:prstGeom>
        </p:spPr>
      </p:pic>
      <p:pic>
        <p:nvPicPr>
          <p:cNvPr id="5" name="Picture 2" descr="https://cftdelosrios.cl/wp-content/uploads/2021/09/cropped-Recurso-2.png">
            <a:extLst>
              <a:ext uri="{FF2B5EF4-FFF2-40B4-BE49-F238E27FC236}">
                <a16:creationId xmlns:a16="http://schemas.microsoft.com/office/drawing/2014/main" id="{A67FB411-CC40-4946-A9A8-477FB530AE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21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0" y="1239715"/>
            <a:ext cx="12063046" cy="5486400"/>
          </a:xfrm>
        </p:spPr>
        <p:txBody>
          <a:bodyPr>
            <a:normAutofit lnSpcReduction="10000"/>
          </a:bodyPr>
          <a:lstStyle/>
          <a:p>
            <a:pPr marL="0" indent="0" algn="just">
              <a:buNone/>
            </a:pPr>
            <a:r>
              <a:rPr lang="es-MX" dirty="0"/>
              <a:t>Con los Datos se pueden crear diversos modelos analíticos:</a:t>
            </a:r>
          </a:p>
          <a:p>
            <a:pPr marL="0" indent="0" algn="just">
              <a:buNone/>
            </a:pPr>
            <a:endParaRPr lang="es-MX" dirty="0"/>
          </a:p>
          <a:p>
            <a:pPr algn="just"/>
            <a:r>
              <a:rPr lang="es-MX" dirty="0"/>
              <a:t>Modelos para saber… Qué fue lo que sucedió?, que se denominan Modelos </a:t>
            </a:r>
            <a:r>
              <a:rPr lang="es-MX" b="1" dirty="0"/>
              <a:t>Descriptivos</a:t>
            </a:r>
            <a:r>
              <a:rPr lang="es-MX" dirty="0"/>
              <a:t>: Son diseñados para acceder a información pasada y su foco es resumir los hechos o resultados pasados. Es la forma más convencional de modelos analíticos y consiste en agregar datos, calcular indicadores claves de gestión y ponerlos a disposición del tomado de decisiones. </a:t>
            </a:r>
          </a:p>
          <a:p>
            <a:pPr marL="514350" indent="-514350" algn="just">
              <a:buAutoNum type="alphaLcParenR"/>
            </a:pPr>
            <a:endParaRPr lang="es-MX" dirty="0"/>
          </a:p>
          <a:p>
            <a:pPr algn="just"/>
            <a:r>
              <a:rPr lang="es-MX" dirty="0"/>
              <a:t>Modelos para saber… Por qué sucedió lo que sucedió?, que se denominan Modelos de </a:t>
            </a:r>
            <a:r>
              <a:rPr lang="es-MX" b="1" dirty="0"/>
              <a:t>Diagnóstico</a:t>
            </a:r>
            <a:r>
              <a:rPr lang="es-MX" dirty="0"/>
              <a:t>: Ayudan a entender el porqué de eventos pasados. Los ejemplos de usos provienen de problemas de negocios relacionados con el día a día de la empresa, tales como entender el desempeño de la fuerza de ventas y encontrar posibles causas de por qué un producto o un ejecutivo de venta tiene más éxito comercial que otros.</a:t>
            </a:r>
          </a:p>
          <a:p>
            <a:pPr marL="514350" indent="-514350">
              <a:buAutoNum type="alphaLcParenR"/>
            </a:pPr>
            <a:endParaRPr lang="en-US" dirty="0"/>
          </a:p>
        </p:txBody>
      </p:sp>
      <p:pic>
        <p:nvPicPr>
          <p:cNvPr id="4" name="Picture 2" descr="https://cftdelosrios.cl/wp-content/uploads/2021/09/cropped-Recurso-2.png">
            <a:extLst>
              <a:ext uri="{FF2B5EF4-FFF2-40B4-BE49-F238E27FC236}">
                <a16:creationId xmlns:a16="http://schemas.microsoft.com/office/drawing/2014/main" id="{BCA91D06-C61D-4759-AA26-6C53892C5F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9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Unidades y Objetivos del Curso:</a:t>
            </a:r>
            <a:endParaRPr lang="en-US" b="1" dirty="0"/>
          </a:p>
        </p:txBody>
      </p:sp>
      <p:sp>
        <p:nvSpPr>
          <p:cNvPr id="3" name="Marcador de contenido 2"/>
          <p:cNvSpPr>
            <a:spLocks noGrp="1"/>
          </p:cNvSpPr>
          <p:nvPr>
            <p:ph idx="1"/>
          </p:nvPr>
        </p:nvSpPr>
        <p:spPr/>
        <p:txBody>
          <a:bodyPr/>
          <a:lstStyle/>
          <a:p>
            <a:r>
              <a:rPr lang="es-MX" b="1" dirty="0"/>
              <a:t>Unidad 1: Transformación Digital: </a:t>
            </a:r>
            <a:r>
              <a:rPr lang="es-MX" dirty="0"/>
              <a:t>Entender los conceptos de </a:t>
            </a:r>
            <a:r>
              <a:rPr lang="es-MX" i="1" dirty="0"/>
              <a:t>Big Data </a:t>
            </a:r>
            <a:r>
              <a:rPr lang="es-MX" dirty="0"/>
              <a:t>y la importancia que tiene en el contexto tecnológico actual.</a:t>
            </a:r>
          </a:p>
          <a:p>
            <a:endParaRPr lang="es-MX" dirty="0"/>
          </a:p>
          <a:p>
            <a:r>
              <a:rPr lang="es-MX" b="1" dirty="0"/>
              <a:t>Unidad 2: Introducción al D</a:t>
            </a:r>
            <a:r>
              <a:rPr lang="es-MX" b="1" i="1" dirty="0"/>
              <a:t>ata </a:t>
            </a:r>
            <a:r>
              <a:rPr lang="es-MX" b="1" i="1" dirty="0" err="1"/>
              <a:t>Science</a:t>
            </a:r>
            <a:r>
              <a:rPr lang="es-MX" b="1" dirty="0"/>
              <a:t>: </a:t>
            </a:r>
            <a:r>
              <a:rPr lang="es-MX" dirty="0"/>
              <a:t>Conocer los fundamentos del Data </a:t>
            </a:r>
            <a:r>
              <a:rPr lang="es-MX" dirty="0" err="1"/>
              <a:t>Science</a:t>
            </a:r>
            <a:r>
              <a:rPr lang="es-MX" dirty="0"/>
              <a:t> y aprender a usar el entorno </a:t>
            </a:r>
            <a:r>
              <a:rPr lang="es-MX" dirty="0" err="1"/>
              <a:t>Jupyter</a:t>
            </a:r>
            <a:r>
              <a:rPr lang="es-MX" dirty="0"/>
              <a:t> Notebook.</a:t>
            </a:r>
            <a:endParaRPr lang="en-US" dirty="0"/>
          </a:p>
          <a:p>
            <a:endParaRPr lang="es-MX" dirty="0"/>
          </a:p>
          <a:p>
            <a:r>
              <a:rPr lang="es-MX" b="1" dirty="0"/>
              <a:t>Unidad 3: Visualización de Datos: </a:t>
            </a:r>
            <a:r>
              <a:rPr lang="es-MX" dirty="0"/>
              <a:t>Crear una visualización de datos usando librerías de Python y </a:t>
            </a:r>
            <a:r>
              <a:rPr lang="es-MX" dirty="0" err="1"/>
              <a:t>Power</a:t>
            </a:r>
            <a:r>
              <a:rPr lang="es-MX" dirty="0"/>
              <a:t> BI.</a:t>
            </a:r>
            <a:endParaRPr lang="en-US" b="1" dirty="0"/>
          </a:p>
        </p:txBody>
      </p:sp>
      <p:pic>
        <p:nvPicPr>
          <p:cNvPr id="4" name="Picture 2" descr="https://cftdelosrios.cl/wp-content/uploads/2021/09/cropped-Recurso-2.png">
            <a:extLst>
              <a:ext uri="{FF2B5EF4-FFF2-40B4-BE49-F238E27FC236}">
                <a16:creationId xmlns:a16="http://schemas.microsoft.com/office/drawing/2014/main" id="{0619F660-6817-461C-B37F-A0DA659850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61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Creación de Modelos Analíticos</a:t>
            </a:r>
            <a:endParaRPr lang="en-US" b="1" dirty="0"/>
          </a:p>
        </p:txBody>
      </p:sp>
      <p:sp>
        <p:nvSpPr>
          <p:cNvPr id="3" name="Marcador de contenido 2"/>
          <p:cNvSpPr>
            <a:spLocks noGrp="1"/>
          </p:cNvSpPr>
          <p:nvPr>
            <p:ph idx="1"/>
          </p:nvPr>
        </p:nvSpPr>
        <p:spPr>
          <a:xfrm>
            <a:off x="-1" y="1325563"/>
            <a:ext cx="12027877" cy="5382968"/>
          </a:xfrm>
        </p:spPr>
        <p:txBody>
          <a:bodyPr>
            <a:normAutofit fontScale="92500" lnSpcReduction="10000"/>
          </a:bodyPr>
          <a:lstStyle/>
          <a:p>
            <a:pPr marL="0" indent="0" algn="just">
              <a:buNone/>
            </a:pPr>
            <a:endParaRPr lang="es-MX" dirty="0"/>
          </a:p>
          <a:p>
            <a:pPr algn="just"/>
            <a:r>
              <a:rPr lang="es-MX" dirty="0"/>
              <a:t>Modelos para saber… Qué es lo que más probablemente sucederá?, que se denominan Modelos </a:t>
            </a:r>
            <a:r>
              <a:rPr lang="es-MX" b="1" dirty="0"/>
              <a:t>Predictivos</a:t>
            </a:r>
            <a:r>
              <a:rPr lang="es-MX" dirty="0"/>
              <a:t>: Se usan para predecir resultados futuros en base a probabilidades. Algunos ejemplos pueden ser: Probabilidad de pago de un crédito, Predecir el sentimiento hacia una marca o producto de un usuario en base a sus redes sociales, Predecir fenómenos meteorológicos o La probabilidad de falla de una máquina.</a:t>
            </a:r>
          </a:p>
          <a:p>
            <a:pPr marL="514350" indent="-514350" algn="just">
              <a:buAutoNum type="alphaLcParenR"/>
            </a:pPr>
            <a:endParaRPr lang="es-MX" dirty="0"/>
          </a:p>
          <a:p>
            <a:pPr algn="just"/>
            <a:r>
              <a:rPr lang="es-MX" dirty="0"/>
              <a:t>Modelos para saber… Cómo puedo hacer para obtener el resultado esperado?, que se denominan Modelos </a:t>
            </a:r>
            <a:r>
              <a:rPr lang="es-MX" b="1" dirty="0"/>
              <a:t>Prescriptivos</a:t>
            </a:r>
            <a:r>
              <a:rPr lang="es-MX" dirty="0"/>
              <a:t>: Estos modelos proveen una solución o respuesta a una predicción del futuro. Ayudan a realizar recomendaciones óptimas durante los procesos de decisión al proveer una estimación de los posibles resultados de las alternativas posibles. Se aplican cuando las compañías necesitan establecer precios en base a la competencia, planificar el mantenimiento de equipos o planear la capacidad de producción.</a:t>
            </a:r>
            <a:endParaRPr lang="en-US" dirty="0"/>
          </a:p>
        </p:txBody>
      </p:sp>
      <p:pic>
        <p:nvPicPr>
          <p:cNvPr id="4" name="Picture 2" descr="https://cftdelosrios.cl/wp-content/uploads/2021/09/cropped-Recurso-2.png">
            <a:extLst>
              <a:ext uri="{FF2B5EF4-FFF2-40B4-BE49-F238E27FC236}">
                <a16:creationId xmlns:a16="http://schemas.microsoft.com/office/drawing/2014/main" id="{5690F9C5-2E92-4CF9-8445-07E25CD149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02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Pero… Como creo estos Modelos Analíticos?</a:t>
            </a:r>
            <a:endParaRPr lang="en-US" b="1" dirty="0"/>
          </a:p>
        </p:txBody>
      </p:sp>
      <p:sp>
        <p:nvSpPr>
          <p:cNvPr id="3" name="Marcador de contenido 2"/>
          <p:cNvSpPr>
            <a:spLocks noGrp="1"/>
          </p:cNvSpPr>
          <p:nvPr>
            <p:ph idx="1"/>
          </p:nvPr>
        </p:nvSpPr>
        <p:spPr/>
        <p:txBody>
          <a:bodyPr/>
          <a:lstStyle/>
          <a:p>
            <a:pPr marL="0" indent="0">
              <a:buNone/>
            </a:pPr>
            <a:r>
              <a:rPr lang="es-MX" dirty="0"/>
              <a:t>Las herramientas mas utilizadas son los Lenguajes de Programación:</a:t>
            </a:r>
          </a:p>
          <a:p>
            <a:pPr marL="0" indent="0">
              <a:buNone/>
            </a:pP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576" y="2751992"/>
            <a:ext cx="5363308" cy="375700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845" y="3199361"/>
            <a:ext cx="2143125" cy="2862263"/>
          </a:xfrm>
          <a:prstGeom prst="rect">
            <a:avLst/>
          </a:prstGeom>
        </p:spPr>
      </p:pic>
      <p:pic>
        <p:nvPicPr>
          <p:cNvPr id="6" name="Picture 2" descr="https://cftdelosrios.cl/wp-content/uploads/2021/09/cropped-Recurso-2.png">
            <a:extLst>
              <a:ext uri="{FF2B5EF4-FFF2-40B4-BE49-F238E27FC236}">
                <a16:creationId xmlns:a16="http://schemas.microsoft.com/office/drawing/2014/main" id="{73713D7D-3A8D-4853-AF6D-F537DDF1C3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01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92564"/>
            <a:ext cx="10515600" cy="1325563"/>
          </a:xfrm>
        </p:spPr>
        <p:txBody>
          <a:bodyPr/>
          <a:lstStyle/>
          <a:p>
            <a:r>
              <a:rPr lang="es-MX" b="1" dirty="0"/>
              <a:t>Python</a:t>
            </a:r>
            <a:endParaRPr lang="en-US" b="1" dirty="0"/>
          </a:p>
        </p:txBody>
      </p:sp>
      <p:sp>
        <p:nvSpPr>
          <p:cNvPr id="3" name="Marcador de contenido 2"/>
          <p:cNvSpPr>
            <a:spLocks noGrp="1"/>
          </p:cNvSpPr>
          <p:nvPr>
            <p:ph idx="1"/>
          </p:nvPr>
        </p:nvSpPr>
        <p:spPr>
          <a:xfrm>
            <a:off x="838200" y="1227748"/>
            <a:ext cx="10515600" cy="4351338"/>
          </a:xfrm>
        </p:spPr>
        <p:txBody>
          <a:bodyPr/>
          <a:lstStyle/>
          <a:p>
            <a:pPr marL="0" indent="0" algn="just">
              <a:buNone/>
            </a:pPr>
            <a:r>
              <a:rPr lang="es-MX" dirty="0"/>
              <a:t>Es sin duda uno de los lenguajes mas usados desde hace algunos años por su flexibilidad, facilidad de escritura y sobre todo por una gran comunidad de personas que desarrollan librerías de todo tipo. Algunas librerías que podemos mencionar para el uso de Big Data son: </a:t>
            </a:r>
            <a:r>
              <a:rPr lang="es-MX" dirty="0" err="1"/>
              <a:t>Matplotlib</a:t>
            </a:r>
            <a:r>
              <a:rPr lang="es-MX" dirty="0"/>
              <a:t>, </a:t>
            </a:r>
            <a:r>
              <a:rPr lang="es-MX" dirty="0" err="1"/>
              <a:t>Numpy</a:t>
            </a:r>
            <a:r>
              <a:rPr lang="es-MX" dirty="0"/>
              <a:t> y Pandas, entre otras.</a:t>
            </a:r>
            <a:endParaRPr lang="en-US" dirty="0"/>
          </a:p>
        </p:txBody>
      </p:sp>
      <p:sp>
        <p:nvSpPr>
          <p:cNvPr id="6"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PYTHON:</a:t>
            </a:r>
            <a:endParaRPr lang="en-US" dirty="0"/>
          </a:p>
        </p:txBody>
      </p:sp>
      <p:pic>
        <p:nvPicPr>
          <p:cNvPr id="3074" name="Picture 2" descr="http://programacion.espol.edu.ec/static/media/uploads/.thumbnails/jupyter_notebook_empty.png/jupyter_notebook_empty-692x3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0183" y="3288323"/>
            <a:ext cx="7625618" cy="35465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ftdelosrios.cl/wp-content/uploads/2021/09/cropped-Recurso-2.png">
            <a:extLst>
              <a:ext uri="{FF2B5EF4-FFF2-40B4-BE49-F238E27FC236}">
                <a16:creationId xmlns:a16="http://schemas.microsoft.com/office/drawing/2014/main" id="{CCCC9F94-E862-4066-99A1-249B8EDBD5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42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lstStyle/>
          <a:p>
            <a:r>
              <a:rPr lang="es-MX" b="1" dirty="0"/>
              <a:t>R</a:t>
            </a:r>
            <a:endParaRPr lang="en-US" b="1" dirty="0"/>
          </a:p>
        </p:txBody>
      </p:sp>
      <p:sp>
        <p:nvSpPr>
          <p:cNvPr id="3" name="Marcador de contenido 2"/>
          <p:cNvSpPr>
            <a:spLocks noGrp="1"/>
          </p:cNvSpPr>
          <p:nvPr>
            <p:ph idx="1"/>
          </p:nvPr>
        </p:nvSpPr>
        <p:spPr>
          <a:xfrm>
            <a:off x="679938" y="1104656"/>
            <a:ext cx="10515600" cy="4351338"/>
          </a:xfrm>
        </p:spPr>
        <p:txBody>
          <a:bodyPr/>
          <a:lstStyle/>
          <a:p>
            <a:pPr marL="0" indent="0" algn="just">
              <a:buNone/>
            </a:pPr>
            <a:r>
              <a:rPr lang="es-MX" dirty="0"/>
              <a:t>Es un proyecto para la estadística computacional, es sin duda una de las plataformas mas completas en la actualidad. Posee su propio lenguaje de programación, por lo que requiere de un conocimiento medio de programación. Es </a:t>
            </a:r>
            <a:r>
              <a:rPr lang="es-MX" i="1" dirty="0" err="1"/>
              <a:t>Opensource</a:t>
            </a:r>
            <a:r>
              <a:rPr lang="es-MX" i="1" dirty="0"/>
              <a:t>, </a:t>
            </a:r>
            <a:r>
              <a:rPr lang="es-MX" dirty="0"/>
              <a:t>lo que lo convierte en una de las herramientas mas usadas para el análisis estadístico.</a:t>
            </a:r>
            <a:endParaRPr lang="en-US" i="1" dirty="0"/>
          </a:p>
        </p:txBody>
      </p:sp>
      <p:sp>
        <p:nvSpPr>
          <p:cNvPr id="4" name="Marcador de contenido 2"/>
          <p:cNvSpPr txBox="1">
            <a:spLocks/>
          </p:cNvSpPr>
          <p:nvPr/>
        </p:nvSpPr>
        <p:spPr>
          <a:xfrm>
            <a:off x="222738" y="4179612"/>
            <a:ext cx="3540369" cy="1801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dirty="0"/>
              <a:t>Vista del entorno </a:t>
            </a:r>
          </a:p>
          <a:p>
            <a:pPr marL="0" indent="0" algn="ctr">
              <a:buFont typeface="Arial" panose="020B0604020202020204" pitchFamily="34" charset="0"/>
              <a:buNone/>
            </a:pPr>
            <a:r>
              <a:rPr lang="es-MX" dirty="0"/>
              <a:t>R:</a:t>
            </a:r>
            <a:endParaRPr lang="en-US" dirty="0"/>
          </a:p>
        </p:txBody>
      </p:sp>
      <p:pic>
        <p:nvPicPr>
          <p:cNvPr id="2050" name="Picture 2" descr="Interfaz del software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3106" y="3086099"/>
            <a:ext cx="8352693" cy="36839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cftdelosrios.cl/wp-content/uploads/2021/09/cropped-Recurso-2.png">
            <a:extLst>
              <a:ext uri="{FF2B5EF4-FFF2-40B4-BE49-F238E27FC236}">
                <a16:creationId xmlns:a16="http://schemas.microsoft.com/office/drawing/2014/main" id="{1925E8C9-A2CB-4E6A-BCFF-462752379E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5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Casos de éxito en </a:t>
            </a:r>
            <a:r>
              <a:rPr lang="es-MX" b="1" i="1" dirty="0"/>
              <a:t>Big Data </a:t>
            </a:r>
            <a:endParaRPr lang="en-US" b="1" i="1" dirty="0"/>
          </a:p>
        </p:txBody>
      </p:sp>
      <p:sp>
        <p:nvSpPr>
          <p:cNvPr id="3" name="Marcador de contenido 2"/>
          <p:cNvSpPr>
            <a:spLocks noGrp="1"/>
          </p:cNvSpPr>
          <p:nvPr>
            <p:ph idx="1"/>
          </p:nvPr>
        </p:nvSpPr>
        <p:spPr/>
        <p:txBody>
          <a:bodyPr/>
          <a:lstStyle/>
          <a:p>
            <a:pPr algn="just"/>
            <a:r>
              <a:rPr lang="es-MX" dirty="0"/>
              <a:t>Existen diversas empresas u organizaciones alrededor del mundo que a través del uso de Big Data y sus tecnologías relacionadas como por ejemplo Inteligencia Artificial han logrado han logrado obtener un impacto positivo en sus diferentes procesos. </a:t>
            </a:r>
            <a:endParaRPr lang="en-US" dirty="0"/>
          </a:p>
        </p:txBody>
      </p:sp>
      <p:pic>
        <p:nvPicPr>
          <p:cNvPr id="4" name="Picture 2" descr="https://cftdelosrios.cl/wp-content/uploads/2021/09/cropped-Recurso-2.png">
            <a:extLst>
              <a:ext uri="{FF2B5EF4-FFF2-40B4-BE49-F238E27FC236}">
                <a16:creationId xmlns:a16="http://schemas.microsoft.com/office/drawing/2014/main" id="{683B3436-2587-4CEF-B2A1-BE9F3DFAD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61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Industria Minera.</a:t>
            </a:r>
            <a:endParaRPr lang="en-US" b="1" i="1" dirty="0"/>
          </a:p>
        </p:txBody>
      </p:sp>
      <p:sp>
        <p:nvSpPr>
          <p:cNvPr id="3" name="Marcador de contenido 2"/>
          <p:cNvSpPr>
            <a:spLocks noGrp="1"/>
          </p:cNvSpPr>
          <p:nvPr>
            <p:ph idx="1"/>
          </p:nvPr>
        </p:nvSpPr>
        <p:spPr>
          <a:xfrm>
            <a:off x="131885" y="1325563"/>
            <a:ext cx="11887200" cy="5453306"/>
          </a:xfrm>
        </p:spPr>
        <p:txBody>
          <a:bodyPr>
            <a:normAutofit lnSpcReduction="10000"/>
          </a:bodyPr>
          <a:lstStyle/>
          <a:p>
            <a:pPr marL="0" indent="0" algn="just">
              <a:buNone/>
            </a:pPr>
            <a:r>
              <a:rPr lang="es-MX" dirty="0"/>
              <a:t>En los procesos de las empresas mineras, tenemos una serie de tecnologías que impactan significativamente en el futuro de la minería: </a:t>
            </a:r>
          </a:p>
          <a:p>
            <a:pPr algn="just"/>
            <a:r>
              <a:rPr lang="es-MX" dirty="0"/>
              <a:t>Internet de las Cosas (</a:t>
            </a:r>
            <a:r>
              <a:rPr lang="es-MX" dirty="0" err="1"/>
              <a:t>IoT</a:t>
            </a:r>
            <a:r>
              <a:rPr lang="es-MX" dirty="0"/>
              <a:t> su sigla en inglés): la proliferación de sensores en maquinarias y estructuras, permiten monitorear y medir condiciones de todo tipo, generando numerosos puntos de datos que permiten, entre otras cosas, evaluar condiciones de operación, posicionamiento de vehículos y máquinas, etc.</a:t>
            </a:r>
          </a:p>
          <a:p>
            <a:pPr algn="just"/>
            <a:r>
              <a:rPr lang="es-MX" dirty="0"/>
              <a:t> Avances en Inteligencia Artificial que permiten generar modelos de clasificación de mayor precisión, procesar en tiempo real imágenes, operar maquinarias en forma remota o autónoma, etc. </a:t>
            </a:r>
          </a:p>
          <a:p>
            <a:pPr algn="just"/>
            <a:r>
              <a:rPr lang="es-MX" dirty="0"/>
              <a:t>Cámaras a bordo de vehículos y satélites que permiten recoger no sólo imágenes sino también cambios de densidades y temperaturas, y enviar estas imágenes en tiempo real, georreferenciarlas y combinarlas en capas de información. </a:t>
            </a:r>
            <a:endParaRPr lang="en-US" dirty="0"/>
          </a:p>
        </p:txBody>
      </p:sp>
      <p:pic>
        <p:nvPicPr>
          <p:cNvPr id="4" name="Picture 2" descr="https://cftdelosrios.cl/wp-content/uploads/2021/09/cropped-Recurso-2.png">
            <a:extLst>
              <a:ext uri="{FF2B5EF4-FFF2-40B4-BE49-F238E27FC236}">
                <a16:creationId xmlns:a16="http://schemas.microsoft.com/office/drawing/2014/main" id="{87D51A35-C6FB-4BD0-8AC6-6D0D74451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05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9423" cy="1325563"/>
          </a:xfrm>
        </p:spPr>
        <p:txBody>
          <a:bodyPr/>
          <a:lstStyle/>
          <a:p>
            <a:r>
              <a:rPr lang="es-MX" b="1" dirty="0"/>
              <a:t>Casos de éxito en </a:t>
            </a:r>
            <a:r>
              <a:rPr lang="es-MX" b="1" i="1" dirty="0"/>
              <a:t>Big Data</a:t>
            </a:r>
            <a:r>
              <a:rPr lang="es-MX" b="1" dirty="0"/>
              <a:t>: Industria Financiera.</a:t>
            </a:r>
            <a:endParaRPr lang="en-US" b="1" i="1" dirty="0"/>
          </a:p>
        </p:txBody>
      </p:sp>
      <p:sp>
        <p:nvSpPr>
          <p:cNvPr id="3" name="Marcador de contenido 2"/>
          <p:cNvSpPr>
            <a:spLocks noGrp="1"/>
          </p:cNvSpPr>
          <p:nvPr>
            <p:ph idx="1"/>
          </p:nvPr>
        </p:nvSpPr>
        <p:spPr>
          <a:xfrm>
            <a:off x="131885" y="1325563"/>
            <a:ext cx="11887200" cy="5453306"/>
          </a:xfrm>
        </p:spPr>
        <p:txBody>
          <a:bodyPr>
            <a:normAutofit fontScale="85000" lnSpcReduction="20000"/>
          </a:bodyPr>
          <a:lstStyle/>
          <a:p>
            <a:pPr marL="0" indent="0" algn="just">
              <a:buNone/>
            </a:pPr>
            <a:r>
              <a:rPr lang="es-MX" dirty="0"/>
              <a:t>Cuando hablamos de la industria financiera, conformada por bancos y otras entidades relacionadas como las empresas de pagos, </a:t>
            </a:r>
            <a:r>
              <a:rPr lang="es-MX" dirty="0" err="1"/>
              <a:t>retailers</a:t>
            </a:r>
            <a:r>
              <a:rPr lang="es-MX" dirty="0"/>
              <a:t> financieros, y otras entidades de crédito, tenemos un conjunto de aplicaciones de las tecnologías asociadas al Big Data un poco más tradicionales:</a:t>
            </a:r>
          </a:p>
          <a:p>
            <a:pPr marL="0" indent="0" algn="just">
              <a:buNone/>
            </a:pPr>
            <a:endParaRPr lang="es-MX" dirty="0"/>
          </a:p>
          <a:p>
            <a:pPr algn="just"/>
            <a:r>
              <a:rPr lang="es-MX" dirty="0"/>
              <a:t>Evaluación de Riesgo de Crédito: fue una de las aplicaciones pioneras de las técnicas de Machine </a:t>
            </a:r>
            <a:r>
              <a:rPr lang="es-MX" dirty="0" err="1"/>
              <a:t>Learning</a:t>
            </a:r>
            <a:r>
              <a:rPr lang="es-MX" dirty="0"/>
              <a:t>, en particular, de las Regresiones Logísticas. Aquí los modelos buscan predecir un resultado dicotómico, es decir, de dos valores posibles: si el cliente pagará o no sus obligaciones financieras.</a:t>
            </a:r>
          </a:p>
          <a:p>
            <a:pPr algn="just"/>
            <a:endParaRPr lang="es-MX" dirty="0"/>
          </a:p>
          <a:p>
            <a:pPr algn="just"/>
            <a:r>
              <a:rPr lang="es-MX" dirty="0"/>
              <a:t>Prevención del Fraude: Aplicando modelos más sofisticados, la industria financiera y de pagos busca protegerse de potenciales fraudes, detectando patrones de comportamiento inusual en sus clientes, como por ejemplo la frecuencia, el tipo y el monto de las compras.</a:t>
            </a:r>
          </a:p>
          <a:p>
            <a:pPr algn="just"/>
            <a:endParaRPr lang="es-MX" dirty="0"/>
          </a:p>
          <a:p>
            <a:pPr algn="just"/>
            <a:r>
              <a:rPr lang="es-MX" dirty="0"/>
              <a:t>Mejorar el proceso de cobranzas: otra aplicación tradicional es mejorar el proceso de cobranzas. Aquí lo que se busca es maximizar el retorno de esfuerzo de cobranzas, clasificando los clientes según su probabilidad de pago.</a:t>
            </a:r>
          </a:p>
          <a:p>
            <a:pPr algn="just"/>
            <a:endParaRPr lang="en-US" dirty="0"/>
          </a:p>
        </p:txBody>
      </p:sp>
      <p:pic>
        <p:nvPicPr>
          <p:cNvPr id="4" name="Picture 2" descr="https://cftdelosrios.cl/wp-content/uploads/2021/09/cropped-Recurso-2.png">
            <a:extLst>
              <a:ext uri="{FF2B5EF4-FFF2-40B4-BE49-F238E27FC236}">
                <a16:creationId xmlns:a16="http://schemas.microsoft.com/office/drawing/2014/main" id="{4F3D08DB-1374-498C-8614-48334A4D76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901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Casos de éxito en </a:t>
            </a:r>
            <a:r>
              <a:rPr lang="es-MX" b="1" i="1" dirty="0"/>
              <a:t>Big Data</a:t>
            </a:r>
            <a:r>
              <a:rPr lang="es-MX" b="1" dirty="0"/>
              <a:t>: </a:t>
            </a:r>
            <a:r>
              <a:rPr lang="es-MX" b="1" dirty="0" err="1"/>
              <a:t>Alibaba</a:t>
            </a:r>
            <a:r>
              <a:rPr lang="es-MX" b="1" dirty="0"/>
              <a:t>.</a:t>
            </a:r>
            <a:endParaRPr lang="en-US" b="1" i="1" dirty="0"/>
          </a:p>
        </p:txBody>
      </p:sp>
      <p:sp>
        <p:nvSpPr>
          <p:cNvPr id="3" name="Marcador de contenido 2"/>
          <p:cNvSpPr>
            <a:spLocks noGrp="1"/>
          </p:cNvSpPr>
          <p:nvPr>
            <p:ph idx="1"/>
          </p:nvPr>
        </p:nvSpPr>
        <p:spPr>
          <a:xfrm>
            <a:off x="131885" y="1325563"/>
            <a:ext cx="11887200" cy="5453306"/>
          </a:xfrm>
        </p:spPr>
        <p:txBody>
          <a:bodyPr>
            <a:normAutofit/>
          </a:bodyPr>
          <a:lstStyle/>
          <a:p>
            <a:pPr marL="0" indent="0" algn="just">
              <a:buNone/>
            </a:pPr>
            <a:r>
              <a:rPr lang="es-MX" dirty="0" err="1"/>
              <a:t>Alibaba</a:t>
            </a:r>
            <a:r>
              <a:rPr lang="es-MX" dirty="0"/>
              <a:t> es un conglomerado multinacional chino que opera la red de comercio electrónico más grande del mundo a través de sus portales web, que incluyen Alibaba.com, </a:t>
            </a:r>
            <a:r>
              <a:rPr lang="es-MX" dirty="0" err="1"/>
              <a:t>Taobao</a:t>
            </a:r>
            <a:r>
              <a:rPr lang="es-MX" dirty="0"/>
              <a:t>, </a:t>
            </a:r>
            <a:r>
              <a:rPr lang="es-MX" dirty="0" err="1"/>
              <a:t>Tmall</a:t>
            </a:r>
            <a:r>
              <a:rPr lang="es-MX" dirty="0"/>
              <a:t> y Ali Express. Con ventas globales que eclipsan las de Amazon y eBay juntas. Esta empresa utiliza las herramientas de Big Data para generar contenido automatizado utilizando algoritmos de IA. También posee servicios de Computación en la Nube, ofreciendo a las empresas funciones de computación cognitiva como por ejemplo procesamiento de lenguaje natural o visión por computadora. Además ha desarrollado un procesamiento basada en la nube denominada </a:t>
            </a:r>
            <a:r>
              <a:rPr lang="es-MX" i="1" dirty="0"/>
              <a:t>Smart </a:t>
            </a:r>
            <a:r>
              <a:rPr lang="es-MX" i="1" dirty="0" err="1"/>
              <a:t>Cities</a:t>
            </a:r>
            <a:r>
              <a:rPr lang="es-MX" i="1" dirty="0"/>
              <a:t> </a:t>
            </a:r>
            <a:r>
              <a:rPr lang="es-MX" dirty="0"/>
              <a:t>que se transforma en un concepto</a:t>
            </a:r>
            <a:r>
              <a:rPr lang="es-MX" i="1" dirty="0"/>
              <a:t> </a:t>
            </a:r>
            <a:r>
              <a:rPr lang="es-MX" dirty="0"/>
              <a:t>esencial para una ciudad, como para medir la gestión del flujo de tráfico, la iluminación y la recolección de residuos, en ciudades donde la infraestructura está conectada a través de tecnología inteligente en línea.</a:t>
            </a:r>
            <a:endParaRPr lang="en-US" i="1" dirty="0"/>
          </a:p>
        </p:txBody>
      </p:sp>
      <p:pic>
        <p:nvPicPr>
          <p:cNvPr id="4" name="Picture 2" descr="https://cftdelosrios.cl/wp-content/uploads/2021/09/cropped-Recurso-2.png">
            <a:extLst>
              <a:ext uri="{FF2B5EF4-FFF2-40B4-BE49-F238E27FC236}">
                <a16:creationId xmlns:a16="http://schemas.microsoft.com/office/drawing/2014/main" id="{F6AC5C1C-6AC3-4CDF-AD24-710FB6041A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44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Transformación Digital</a:t>
            </a:r>
            <a:endParaRPr lang="en-US" b="1" dirty="0"/>
          </a:p>
        </p:txBody>
      </p:sp>
      <p:sp>
        <p:nvSpPr>
          <p:cNvPr id="3" name="Marcador de contenido 2"/>
          <p:cNvSpPr>
            <a:spLocks noGrp="1"/>
          </p:cNvSpPr>
          <p:nvPr>
            <p:ph idx="1"/>
          </p:nvPr>
        </p:nvSpPr>
        <p:spPr>
          <a:xfrm>
            <a:off x="87923" y="1325562"/>
            <a:ext cx="12104077" cy="5532437"/>
          </a:xfrm>
        </p:spPr>
        <p:txBody>
          <a:bodyPr>
            <a:normAutofit lnSpcReduction="10000"/>
          </a:bodyPr>
          <a:lstStyle/>
          <a:p>
            <a:pPr algn="just"/>
            <a:r>
              <a:rPr lang="es-MX" dirty="0"/>
              <a:t>Este concepto se refiere a un conjunto de actividades de cambio organizacional cuyo objetivo es apalancar las oportunidades que surgen a partir de las nuevas tecnologías y los datos. No se necesita tener grandes cantidades de datos para iniciar un proceso de Transformación Digital, pero no se podrá sacar el máximo provecho de Big Data si no se embarca en un verdadero proceso de Transformación Digital, que incluye:</a:t>
            </a:r>
          </a:p>
          <a:p>
            <a:pPr algn="just"/>
            <a:endParaRPr lang="es-MX" dirty="0"/>
          </a:p>
          <a:p>
            <a:pPr algn="just"/>
            <a:r>
              <a:rPr lang="en-US" dirty="0"/>
              <a:t>1. </a:t>
            </a:r>
            <a:r>
              <a:rPr lang="es-CL" dirty="0"/>
              <a:t>Infraestructura: Equipamiento tecnológico necesario como computadoras.</a:t>
            </a:r>
          </a:p>
          <a:p>
            <a:pPr algn="just"/>
            <a:endParaRPr lang="es-CL" dirty="0"/>
          </a:p>
          <a:p>
            <a:pPr algn="just"/>
            <a:r>
              <a:rPr lang="en-US" dirty="0"/>
              <a:t>2. </a:t>
            </a:r>
            <a:r>
              <a:rPr lang="es-CL" dirty="0"/>
              <a:t>Cultura: Que todas las personas involucradas tomen conciencia del cambio y se sientan participes del nuevo proceso de Transformación Digital.</a:t>
            </a:r>
          </a:p>
          <a:p>
            <a:pPr algn="just"/>
            <a:endParaRPr lang="es-CL" dirty="0"/>
          </a:p>
          <a:p>
            <a:pPr algn="just"/>
            <a:r>
              <a:rPr lang="en-US" dirty="0"/>
              <a:t>3. </a:t>
            </a:r>
            <a:r>
              <a:rPr lang="es-CL" dirty="0"/>
              <a:t>Procesos: Reestructuración organizacional</a:t>
            </a:r>
            <a:r>
              <a:rPr lang="en-US" dirty="0"/>
              <a:t> de </a:t>
            </a:r>
            <a:r>
              <a:rPr lang="en-US" dirty="0" err="1"/>
              <a:t>los</a:t>
            </a:r>
            <a:r>
              <a:rPr lang="en-US" dirty="0"/>
              <a:t> </a:t>
            </a:r>
            <a:r>
              <a:rPr lang="en-US" dirty="0" err="1"/>
              <a:t>procesos</a:t>
            </a:r>
            <a:r>
              <a:rPr lang="en-US" dirty="0"/>
              <a:t> </a:t>
            </a:r>
            <a:r>
              <a:rPr lang="en-US" dirty="0" err="1"/>
              <a:t>internos</a:t>
            </a:r>
            <a:r>
              <a:rPr lang="en-US" dirty="0"/>
              <a:t>.</a:t>
            </a:r>
          </a:p>
        </p:txBody>
      </p:sp>
      <p:pic>
        <p:nvPicPr>
          <p:cNvPr id="4" name="Picture 2" descr="https://cftdelosrios.cl/wp-content/uploads/2021/09/cropped-Recurso-2.png">
            <a:extLst>
              <a:ext uri="{FF2B5EF4-FFF2-40B4-BE49-F238E27FC236}">
                <a16:creationId xmlns:a16="http://schemas.microsoft.com/office/drawing/2014/main" id="{7CD7D193-FF28-46CD-80A8-45A812B0F5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82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36C08D-1FFD-4243-8BFA-47D3AF244717}"/>
              </a:ext>
            </a:extLst>
          </p:cNvPr>
          <p:cNvSpPr>
            <a:spLocks noGrp="1"/>
          </p:cNvSpPr>
          <p:nvPr>
            <p:ph type="title"/>
          </p:nvPr>
        </p:nvSpPr>
        <p:spPr/>
        <p:txBody>
          <a:bodyPr/>
          <a:lstStyle/>
          <a:p>
            <a:r>
              <a:rPr lang="en-US" b="1" dirty="0"/>
              <a:t>La </a:t>
            </a:r>
            <a:r>
              <a:rPr lang="en-US" b="1" dirty="0" err="1"/>
              <a:t>Ciencia</a:t>
            </a:r>
            <a:r>
              <a:rPr lang="en-US" b="1" dirty="0"/>
              <a:t> de </a:t>
            </a:r>
            <a:r>
              <a:rPr lang="en-US" b="1" dirty="0" err="1"/>
              <a:t>Datos</a:t>
            </a:r>
            <a:r>
              <a:rPr lang="en-US" b="1" dirty="0"/>
              <a:t>…</a:t>
            </a:r>
            <a:endParaRPr lang="es-CL" b="1" dirty="0"/>
          </a:p>
        </p:txBody>
      </p:sp>
      <p:sp>
        <p:nvSpPr>
          <p:cNvPr id="3" name="Marcador de contenido 2">
            <a:extLst>
              <a:ext uri="{FF2B5EF4-FFF2-40B4-BE49-F238E27FC236}">
                <a16:creationId xmlns:a16="http://schemas.microsoft.com/office/drawing/2014/main" id="{CDF0DD4E-260C-4E5C-82FF-1879746C5397}"/>
              </a:ext>
            </a:extLst>
          </p:cNvPr>
          <p:cNvSpPr>
            <a:spLocks noGrp="1"/>
          </p:cNvSpPr>
          <p:nvPr>
            <p:ph idx="1"/>
          </p:nvPr>
        </p:nvSpPr>
        <p:spPr>
          <a:xfrm>
            <a:off x="522514" y="1825625"/>
            <a:ext cx="11056776" cy="4351338"/>
          </a:xfrm>
        </p:spPr>
        <p:txBody>
          <a:bodyPr>
            <a:normAutofit fontScale="92500" lnSpcReduction="20000"/>
          </a:bodyPr>
          <a:lstStyle/>
          <a:p>
            <a:pPr marL="0" indent="0" algn="just">
              <a:lnSpc>
                <a:spcPct val="115000"/>
              </a:lnSpc>
              <a:buClr>
                <a:srgbClr val="CC00CC"/>
              </a:buClr>
              <a:buSzPts val="1300"/>
              <a:buNone/>
            </a:pPr>
            <a:r>
              <a:rPr lang="en-US" sz="2800" dirty="0">
                <a:solidFill>
                  <a:srgbClr val="2E333A"/>
                </a:solidFill>
                <a:latin typeface="Work Sans Medium"/>
              </a:rPr>
              <a:t>“</a:t>
            </a:r>
            <a:r>
              <a:rPr lang="es-MX" sz="2800" dirty="0">
                <a:solidFill>
                  <a:srgbClr val="2E333A"/>
                </a:solidFill>
                <a:latin typeface="Work Sans Medium"/>
              </a:rPr>
              <a:t>La ciencia de datos es el estudio de datos con el fin de extraer información significativa para empresas y organizaciones. Es un enfoque multidisciplinario que combina principios y prácticas del campo de las matemáticas, la estadística, la inteligencia artificial y la ingeniería de computación para analizar grandes cantidades de datos. Este análisis permite que los científicos de datos planteen y respondan a preguntas como “qué pasó”, “por qué pasó”, “qué pasará” y “qué se puede hacer con los resultados”.</a:t>
            </a:r>
            <a:r>
              <a:rPr lang="en-US" sz="2800" dirty="0">
                <a:solidFill>
                  <a:srgbClr val="2E333A"/>
                </a:solidFill>
                <a:latin typeface="Work Sans Medium"/>
              </a:rPr>
              <a:t>”</a:t>
            </a:r>
          </a:p>
          <a:p>
            <a:pPr marL="146050" algn="just">
              <a:lnSpc>
                <a:spcPct val="115000"/>
              </a:lnSpc>
              <a:buClr>
                <a:srgbClr val="CC00CC"/>
              </a:buClr>
              <a:buSzPts val="1300"/>
            </a:pPr>
            <a:endParaRPr lang="en-US" sz="2800" dirty="0">
              <a:solidFill>
                <a:srgbClr val="2E333A"/>
              </a:solidFill>
              <a:latin typeface="Work Sans Medium"/>
            </a:endParaRPr>
          </a:p>
          <a:p>
            <a:pPr marL="146050" algn="r">
              <a:lnSpc>
                <a:spcPct val="115000"/>
              </a:lnSpc>
              <a:buClr>
                <a:srgbClr val="CC00CC"/>
              </a:buClr>
              <a:buSzPts val="1300"/>
            </a:pPr>
            <a:r>
              <a:rPr lang="es-CL" sz="2800" dirty="0">
                <a:solidFill>
                  <a:srgbClr val="2E333A"/>
                </a:solidFill>
                <a:latin typeface="Work Sans Medium"/>
                <a:hlinkClick r:id="rId2"/>
              </a:rPr>
              <a:t>https://aws.amazon.com/es/what-is/data-science/</a:t>
            </a:r>
            <a:endParaRPr lang="es-CL" sz="2800" dirty="0">
              <a:solidFill>
                <a:srgbClr val="2E333A"/>
              </a:solidFill>
              <a:latin typeface="Work Sans Medium"/>
            </a:endParaRPr>
          </a:p>
          <a:p>
            <a:endParaRPr lang="es-CL" dirty="0"/>
          </a:p>
        </p:txBody>
      </p:sp>
      <p:pic>
        <p:nvPicPr>
          <p:cNvPr id="4" name="Picture 2" descr="https://cftdelosrios.cl/wp-content/uploads/2021/09/cropped-Recurso-2.png">
            <a:extLst>
              <a:ext uri="{FF2B5EF4-FFF2-40B4-BE49-F238E27FC236}">
                <a16:creationId xmlns:a16="http://schemas.microsoft.com/office/drawing/2014/main" id="{12F6A36B-0C5C-4C4E-88CA-6C41485F22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41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EACB1-35D8-4124-8769-393DB7BF95DD}"/>
              </a:ext>
            </a:extLst>
          </p:cNvPr>
          <p:cNvSpPr>
            <a:spLocks noGrp="1"/>
          </p:cNvSpPr>
          <p:nvPr>
            <p:ph type="title"/>
          </p:nvPr>
        </p:nvSpPr>
        <p:spPr/>
        <p:txBody>
          <a:bodyPr/>
          <a:lstStyle/>
          <a:p>
            <a:r>
              <a:rPr lang="en-US" b="1" dirty="0"/>
              <a:t>La </a:t>
            </a:r>
            <a:r>
              <a:rPr lang="en-US" b="1" dirty="0" err="1"/>
              <a:t>Inteligencia</a:t>
            </a:r>
            <a:r>
              <a:rPr lang="en-US" b="1" dirty="0"/>
              <a:t> Artificial es…</a:t>
            </a:r>
            <a:endParaRPr lang="es-CL" b="1" dirty="0"/>
          </a:p>
        </p:txBody>
      </p:sp>
      <p:sp>
        <p:nvSpPr>
          <p:cNvPr id="3" name="Marcador de contenido 2">
            <a:extLst>
              <a:ext uri="{FF2B5EF4-FFF2-40B4-BE49-F238E27FC236}">
                <a16:creationId xmlns:a16="http://schemas.microsoft.com/office/drawing/2014/main" id="{6C617F49-9DCF-45A2-8A5D-9FD7EF61429F}"/>
              </a:ext>
            </a:extLst>
          </p:cNvPr>
          <p:cNvSpPr>
            <a:spLocks noGrp="1"/>
          </p:cNvSpPr>
          <p:nvPr>
            <p:ph idx="1"/>
          </p:nvPr>
        </p:nvSpPr>
        <p:spPr/>
        <p:txBody>
          <a:bodyPr/>
          <a:lstStyle/>
          <a:p>
            <a:pPr marL="0" indent="0" algn="just">
              <a:lnSpc>
                <a:spcPct val="115000"/>
              </a:lnSpc>
              <a:buClr>
                <a:srgbClr val="CC00CC"/>
              </a:buClr>
              <a:buSzPts val="1300"/>
              <a:buNone/>
            </a:pPr>
            <a:r>
              <a:rPr lang="es-MX" sz="2800" dirty="0">
                <a:solidFill>
                  <a:srgbClr val="2E333A"/>
                </a:solidFill>
                <a:latin typeface="Work Sans Medium"/>
              </a:rPr>
              <a:t>“La tecnología que permite que las computadoras simulen la inteligencia humana y las capacidades humanas de resolución de problemas.”</a:t>
            </a:r>
          </a:p>
          <a:p>
            <a:pPr marL="146050" algn="just">
              <a:lnSpc>
                <a:spcPct val="115000"/>
              </a:lnSpc>
              <a:buClr>
                <a:srgbClr val="CC00CC"/>
              </a:buClr>
              <a:buSzPts val="1300"/>
            </a:pPr>
            <a:endParaRPr lang="es-MX" sz="2800" dirty="0">
              <a:solidFill>
                <a:srgbClr val="2E333A"/>
              </a:solidFill>
              <a:latin typeface="Work Sans Medium"/>
            </a:endParaRPr>
          </a:p>
          <a:p>
            <a:pPr marL="146050" algn="r">
              <a:lnSpc>
                <a:spcPct val="115000"/>
              </a:lnSpc>
              <a:buClr>
                <a:srgbClr val="CC00CC"/>
              </a:buClr>
              <a:buSzPts val="1300"/>
            </a:pPr>
            <a:r>
              <a:rPr lang="es-MX" sz="2800" dirty="0">
                <a:solidFill>
                  <a:srgbClr val="2E333A"/>
                </a:solidFill>
                <a:latin typeface="Work Sans Medium"/>
                <a:hlinkClick r:id="rId2"/>
              </a:rPr>
              <a:t>https://www.ibm.com/mx-es/topics/artificial-intelligence</a:t>
            </a:r>
            <a:endParaRPr lang="es-MX" sz="2800" dirty="0">
              <a:solidFill>
                <a:srgbClr val="2E333A"/>
              </a:solidFill>
              <a:latin typeface="Work Sans Medium"/>
            </a:endParaRPr>
          </a:p>
          <a:p>
            <a:endParaRPr lang="es-CL" dirty="0"/>
          </a:p>
        </p:txBody>
      </p:sp>
      <p:pic>
        <p:nvPicPr>
          <p:cNvPr id="4" name="Picture 2" descr="https://cftdelosrios.cl/wp-content/uploads/2021/09/cropped-Recurso-2.png">
            <a:extLst>
              <a:ext uri="{FF2B5EF4-FFF2-40B4-BE49-F238E27FC236}">
                <a16:creationId xmlns:a16="http://schemas.microsoft.com/office/drawing/2014/main" id="{4B878D34-A5F2-4609-A7E4-34F00BDCD2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DB29C-4C2B-40FA-A34E-FE41E30B7927}"/>
              </a:ext>
            </a:extLst>
          </p:cNvPr>
          <p:cNvSpPr>
            <a:spLocks noGrp="1"/>
          </p:cNvSpPr>
          <p:nvPr>
            <p:ph type="title"/>
          </p:nvPr>
        </p:nvSpPr>
        <p:spPr/>
        <p:txBody>
          <a:bodyPr/>
          <a:lstStyle/>
          <a:p>
            <a:r>
              <a:rPr lang="en-US" b="1" dirty="0"/>
              <a:t>Segun Noam Chomsky…</a:t>
            </a:r>
            <a:endParaRPr lang="es-CL" b="1" dirty="0"/>
          </a:p>
        </p:txBody>
      </p:sp>
      <p:sp>
        <p:nvSpPr>
          <p:cNvPr id="3" name="Marcador de contenido 2">
            <a:extLst>
              <a:ext uri="{FF2B5EF4-FFF2-40B4-BE49-F238E27FC236}">
                <a16:creationId xmlns:a16="http://schemas.microsoft.com/office/drawing/2014/main" id="{6A792C19-8BA8-4331-A9D7-986A440F2071}"/>
              </a:ext>
            </a:extLst>
          </p:cNvPr>
          <p:cNvSpPr>
            <a:spLocks noGrp="1"/>
          </p:cNvSpPr>
          <p:nvPr>
            <p:ph idx="1"/>
          </p:nvPr>
        </p:nvSpPr>
        <p:spPr/>
        <p:txBody>
          <a:bodyPr/>
          <a:lstStyle/>
          <a:p>
            <a:pPr marL="0" indent="0" algn="just">
              <a:lnSpc>
                <a:spcPct val="115000"/>
              </a:lnSpc>
              <a:buClr>
                <a:srgbClr val="CC00CC"/>
              </a:buClr>
              <a:buSzPts val="1300"/>
              <a:buNone/>
            </a:pPr>
            <a:r>
              <a:rPr lang="es-MX" sz="2800" dirty="0">
                <a:solidFill>
                  <a:srgbClr val="2E333A"/>
                </a:solidFill>
                <a:latin typeface="Work Sans Medium"/>
              </a:rPr>
              <a:t>"La mente humana no es, como </a:t>
            </a:r>
            <a:r>
              <a:rPr lang="es-MX" sz="2800" dirty="0" err="1">
                <a:solidFill>
                  <a:srgbClr val="2E333A"/>
                </a:solidFill>
                <a:latin typeface="Work Sans Medium"/>
              </a:rPr>
              <a:t>ChatGPT</a:t>
            </a:r>
            <a:r>
              <a:rPr lang="es-MX" sz="2800" dirty="0">
                <a:solidFill>
                  <a:srgbClr val="2E333A"/>
                </a:solidFill>
                <a:latin typeface="Work Sans Medium"/>
              </a:rPr>
              <a:t> y sus semejantes, una máquina estadística y glotona de datos que se atiborra de cientos de terabytes de datos y extrapola la respuesta más probable en una conversación o la respuesta más probable a una pregunta científica.“</a:t>
            </a:r>
          </a:p>
          <a:p>
            <a:pPr marL="146050" algn="r">
              <a:lnSpc>
                <a:spcPct val="115000"/>
              </a:lnSpc>
              <a:buClr>
                <a:srgbClr val="CC00CC"/>
              </a:buClr>
              <a:buSzPts val="1300"/>
            </a:pPr>
            <a:r>
              <a:rPr lang="es-CL" sz="2800" dirty="0">
                <a:solidFill>
                  <a:srgbClr val="2E333A"/>
                </a:solidFill>
                <a:latin typeface="Work Sans Medium"/>
              </a:rPr>
              <a:t>Noam Chomsky, 2023.</a:t>
            </a:r>
          </a:p>
          <a:p>
            <a:pPr marL="146050" algn="r">
              <a:lnSpc>
                <a:spcPct val="115000"/>
              </a:lnSpc>
              <a:buClr>
                <a:srgbClr val="CC00CC"/>
              </a:buClr>
              <a:buSzPts val="1300"/>
            </a:pPr>
            <a:r>
              <a:rPr lang="es-CL" sz="2800" dirty="0">
                <a:solidFill>
                  <a:srgbClr val="2E333A"/>
                </a:solidFill>
                <a:latin typeface="Work Sans Medium"/>
                <a:hlinkClick r:id="rId2"/>
              </a:rPr>
              <a:t>https://es-us.noticias.yahoo.com/</a:t>
            </a:r>
            <a:endParaRPr lang="es-CL" sz="2800" dirty="0">
              <a:solidFill>
                <a:srgbClr val="2E333A"/>
              </a:solidFill>
              <a:latin typeface="Work Sans Medium"/>
            </a:endParaRPr>
          </a:p>
          <a:p>
            <a:endParaRPr lang="es-CL" dirty="0"/>
          </a:p>
        </p:txBody>
      </p:sp>
      <p:pic>
        <p:nvPicPr>
          <p:cNvPr id="4" name="Picture 2" descr="https://cftdelosrios.cl/wp-content/uploads/2021/09/cropped-Recurso-2.png">
            <a:extLst>
              <a:ext uri="{FF2B5EF4-FFF2-40B4-BE49-F238E27FC236}">
                <a16:creationId xmlns:a16="http://schemas.microsoft.com/office/drawing/2014/main" id="{D044889A-421D-4B9C-957C-8E5B9B90A9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40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 la Ciencia de Datos</a:t>
            </a:r>
            <a:r>
              <a:rPr lang="es-MX" b="1" i="1" dirty="0"/>
              <a:t>…</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pic>
        <p:nvPicPr>
          <p:cNvPr id="5" name="Picture 2" descr="https://cftdelosrios.cl/wp-content/uploads/2021/09/cropped-Recurso-2.png">
            <a:extLst>
              <a:ext uri="{FF2B5EF4-FFF2-40B4-BE49-F238E27FC236}">
                <a16:creationId xmlns:a16="http://schemas.microsoft.com/office/drawing/2014/main" id="{670AEBD2-ACAC-4068-A4B5-9E303357DF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59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pic>
        <p:nvPicPr>
          <p:cNvPr id="5" name="Picture 2" descr="https://cftdelosrios.cl/wp-content/uploads/2021/09/cropped-Recurso-2.png">
            <a:extLst>
              <a:ext uri="{FF2B5EF4-FFF2-40B4-BE49-F238E27FC236}">
                <a16:creationId xmlns:a16="http://schemas.microsoft.com/office/drawing/2014/main" id="{9571A7F6-5991-4C40-A2D3-C1A8CB2D07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0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pic>
        <p:nvPicPr>
          <p:cNvPr id="4" name="Picture 2" descr="https://cftdelosrios.cl/wp-content/uploads/2021/09/cropped-Recurso-2.png">
            <a:extLst>
              <a:ext uri="{FF2B5EF4-FFF2-40B4-BE49-F238E27FC236}">
                <a16:creationId xmlns:a16="http://schemas.microsoft.com/office/drawing/2014/main" id="{A9CAA8BB-71FE-469A-8FDE-6C439C7326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6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pic>
        <p:nvPicPr>
          <p:cNvPr id="4" name="Picture 2" descr="https://cftdelosrios.cl/wp-content/uploads/2021/09/cropped-Recurso-2.png">
            <a:extLst>
              <a:ext uri="{FF2B5EF4-FFF2-40B4-BE49-F238E27FC236}">
                <a16:creationId xmlns:a16="http://schemas.microsoft.com/office/drawing/2014/main" id="{9DE476AC-BA3A-4971-A1CE-513AAD6BB3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3418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2239</Words>
  <Application>Microsoft Office PowerPoint</Application>
  <PresentationFormat>Panorámica</PresentationFormat>
  <Paragraphs>116</Paragraphs>
  <Slides>28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Work Sans Medium</vt:lpstr>
      <vt:lpstr>Tema de Office</vt:lpstr>
      <vt:lpstr> Curso: Fundamentos de Data Science Unidad I: Transformación Digital.</vt:lpstr>
      <vt:lpstr>Unidades y Objetivos del Curso:</vt:lpstr>
      <vt:lpstr>La Ciencia de Datos…</vt:lpstr>
      <vt:lpstr>La Inteligencia Artificial es…</vt:lpstr>
      <vt:lpstr>Segun Noam Chomsky…</vt:lpstr>
      <vt:lpstr>Importancia de la Ciencia de Datos…</vt:lpstr>
      <vt:lpstr>Estamos en la 4ta Revolución Industrial…5ta?</vt:lpstr>
      <vt:lpstr>Qué es un Dato?</vt:lpstr>
      <vt:lpstr>Cómo se almacenan los Datos?</vt:lpstr>
      <vt:lpstr>Algunos softwares de Bases de Datos…</vt:lpstr>
      <vt:lpstr>Qué es Big Data?</vt:lpstr>
      <vt:lpstr>El Big Data…</vt:lpstr>
      <vt:lpstr>Cuántos Datos generamos?</vt:lpstr>
      <vt:lpstr>4V del Big Data</vt:lpstr>
      <vt:lpstr>4V del Big Data</vt:lpstr>
      <vt:lpstr>La 5V</vt:lpstr>
      <vt:lpstr>Cantidad de trabajos en Big Data  </vt:lpstr>
      <vt:lpstr>Roles si quieres especializarte en el mundo del Big Data…</vt:lpstr>
      <vt:lpstr>Creación de Modelos Analíticos</vt:lpstr>
      <vt:lpstr>Creación de Modelos Analíticos</vt:lpstr>
      <vt:lpstr>Pero… Como creo estos Modelos Analíticos?</vt:lpstr>
      <vt:lpstr>Python</vt:lpstr>
      <vt:lpstr>R</vt:lpstr>
      <vt:lpstr>Casos de éxito en Big Data </vt:lpstr>
      <vt:lpstr>Casos de éxito en Big Data: Industria Minera.</vt:lpstr>
      <vt:lpstr>Casos de éxito en Big Data: Industria Financiera.</vt:lpstr>
      <vt:lpstr>Casos de éxito en Big Data: Alibaba.</vt:lpstr>
      <vt:lpstr>Transformación Digital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90</cp:revision>
  <dcterms:created xsi:type="dcterms:W3CDTF">2023-03-12T23:30:38Z</dcterms:created>
  <dcterms:modified xsi:type="dcterms:W3CDTF">2025-03-12T03:26:42Z</dcterms:modified>
</cp:coreProperties>
</file>