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60" r:id="rId3"/>
    <p:sldId id="257" r:id="rId4"/>
    <p:sldId id="258" r:id="rId5"/>
    <p:sldId id="266" r:id="rId6"/>
    <p:sldId id="274" r:id="rId7"/>
    <p:sldId id="275" r:id="rId8"/>
    <p:sldId id="277" r:id="rId9"/>
    <p:sldId id="276" r:id="rId10"/>
    <p:sldId id="278" r:id="rId11"/>
    <p:sldId id="279" r:id="rId12"/>
    <p:sldId id="280" r:id="rId13"/>
    <p:sldId id="281" r:id="rId14"/>
    <p:sldId id="282" r:id="rId15"/>
    <p:sldId id="284" r:id="rId16"/>
    <p:sldId id="259" r:id="rId17"/>
    <p:sldId id="285" r:id="rId18"/>
    <p:sldId id="286" r:id="rId19"/>
    <p:sldId id="261" r:id="rId20"/>
    <p:sldId id="262" r:id="rId21"/>
    <p:sldId id="263" r:id="rId22"/>
    <p:sldId id="288" r:id="rId23"/>
    <p:sldId id="287" r:id="rId24"/>
    <p:sldId id="26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83" autoAdjust="0"/>
    <p:restoredTop sz="94660"/>
  </p:normalViewPr>
  <p:slideViewPr>
    <p:cSldViewPr snapToGrid="0">
      <p:cViewPr varScale="1">
        <p:scale>
          <a:sx n="103" d="100"/>
          <a:sy n="103" d="100"/>
        </p:scale>
        <p:origin x="780"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E9854C-C8EB-417A-8C59-1DCAB049B5D7}" type="datetimeFigureOut">
              <a:rPr lang="en-US" smtClean="0"/>
              <a:t>3/12/2025</a:t>
            </a:fld>
            <a:endParaRPr lang="en-U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CB035B-31CA-4442-BFE9-10EC6513BF9F}" type="slidenum">
              <a:rPr lang="en-US" smtClean="0"/>
              <a:t>‹Nº›</a:t>
            </a:fld>
            <a:endParaRPr lang="en-US"/>
          </a:p>
        </p:txBody>
      </p:sp>
    </p:spTree>
    <p:extLst>
      <p:ext uri="{BB962C8B-B14F-4D97-AF65-F5344CB8AC3E}">
        <p14:creationId xmlns:p14="http://schemas.microsoft.com/office/powerpoint/2010/main" val="2102057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05991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5918347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9640683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42757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D761D31C-A632-495E-8BB5-42DD370ADF38}"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575782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fecha 4"/>
          <p:cNvSpPr>
            <a:spLocks noGrp="1"/>
          </p:cNvSpPr>
          <p:nvPr>
            <p:ph type="dt" sz="half" idx="10"/>
          </p:nvPr>
        </p:nvSpPr>
        <p:spPr/>
        <p:txBody>
          <a:bodyPr/>
          <a:lstStyle/>
          <a:p>
            <a:fld id="{D761D31C-A632-495E-8BB5-42DD370ADF38}" type="datetimeFigureOut">
              <a:rPr lang="en-US" smtClean="0"/>
              <a:t>3/12/2025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93944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7" name="Marcador de fecha 6"/>
          <p:cNvSpPr>
            <a:spLocks noGrp="1"/>
          </p:cNvSpPr>
          <p:nvPr>
            <p:ph type="dt" sz="half" idx="10"/>
          </p:nvPr>
        </p:nvSpPr>
        <p:spPr/>
        <p:txBody>
          <a:bodyPr/>
          <a:lstStyle/>
          <a:p>
            <a:fld id="{D761D31C-A632-495E-8BB5-42DD370ADF38}" type="datetimeFigureOut">
              <a:rPr lang="en-US" smtClean="0"/>
              <a:t>3/12/2025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4802128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n-US"/>
          </a:p>
        </p:txBody>
      </p:sp>
      <p:sp>
        <p:nvSpPr>
          <p:cNvPr id="3" name="Marcador de fecha 2"/>
          <p:cNvSpPr>
            <a:spLocks noGrp="1"/>
          </p:cNvSpPr>
          <p:nvPr>
            <p:ph type="dt" sz="half" idx="10"/>
          </p:nvPr>
        </p:nvSpPr>
        <p:spPr/>
        <p:txBody>
          <a:bodyPr/>
          <a:lstStyle/>
          <a:p>
            <a:fld id="{D761D31C-A632-495E-8BB5-42DD370ADF38}" type="datetimeFigureOut">
              <a:rPr lang="en-US" smtClean="0"/>
              <a:t>3/12/2025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8065937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D761D31C-A632-495E-8BB5-42DD370ADF38}" type="datetimeFigureOut">
              <a:rPr lang="en-US" smtClean="0"/>
              <a:t>3/12/2025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1786488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3/12/2025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4113383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Marcador de fecha 4"/>
          <p:cNvSpPr>
            <a:spLocks noGrp="1"/>
          </p:cNvSpPr>
          <p:nvPr>
            <p:ph type="dt" sz="half" idx="10"/>
          </p:nvPr>
        </p:nvSpPr>
        <p:spPr/>
        <p:txBody>
          <a:bodyPr/>
          <a:lstStyle/>
          <a:p>
            <a:fld id="{D761D31C-A632-495E-8BB5-42DD370ADF38}" type="datetimeFigureOut">
              <a:rPr lang="en-US" smtClean="0"/>
              <a:t>3/12/2025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072839CA-732A-47B2-9A6B-D4181EB3C650}" type="slidenum">
              <a:rPr lang="en-US" smtClean="0"/>
              <a:t>‹Nº›</a:t>
            </a:fld>
            <a:endParaRPr lang="en-US"/>
          </a:p>
        </p:txBody>
      </p:sp>
    </p:spTree>
    <p:extLst>
      <p:ext uri="{BB962C8B-B14F-4D97-AF65-F5344CB8AC3E}">
        <p14:creationId xmlns:p14="http://schemas.microsoft.com/office/powerpoint/2010/main" val="3923125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1D31C-A632-495E-8BB5-42DD370ADF38}" type="datetimeFigureOut">
              <a:rPr lang="en-US" smtClean="0"/>
              <a:t>3/12/2025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2839CA-732A-47B2-9A6B-D4181EB3C650}" type="slidenum">
              <a:rPr lang="en-US" smtClean="0"/>
              <a:t>‹Nº›</a:t>
            </a:fld>
            <a:endParaRPr lang="en-US"/>
          </a:p>
        </p:txBody>
      </p:sp>
    </p:spTree>
    <p:extLst>
      <p:ext uri="{BB962C8B-B14F-4D97-AF65-F5344CB8AC3E}">
        <p14:creationId xmlns:p14="http://schemas.microsoft.com/office/powerpoint/2010/main" val="139219517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1444991" y="2032430"/>
            <a:ext cx="9144000" cy="2055994"/>
          </a:xfrm>
        </p:spPr>
        <p:txBody>
          <a:bodyPr>
            <a:normAutofit fontScale="90000"/>
          </a:bodyPr>
          <a:lstStyle/>
          <a:p>
            <a:br>
              <a:rPr lang="es-MX" dirty="0"/>
            </a:br>
            <a:r>
              <a:rPr lang="es-MX" sz="5300" b="1" dirty="0"/>
              <a:t>Curso:</a:t>
            </a:r>
            <a:br>
              <a:rPr lang="es-MX" sz="5300" b="1" dirty="0"/>
            </a:br>
            <a:r>
              <a:rPr lang="es-MX" sz="5300" b="1" dirty="0"/>
              <a:t>Fundamentos de </a:t>
            </a:r>
            <a:r>
              <a:rPr lang="es-MX" sz="5300" b="1" i="1" dirty="0"/>
              <a:t>Data </a:t>
            </a:r>
            <a:r>
              <a:rPr lang="es-MX" sz="5300" b="1" i="1" dirty="0" err="1"/>
              <a:t>Science</a:t>
            </a:r>
            <a:br>
              <a:rPr lang="es-MX" b="1" i="1" dirty="0"/>
            </a:br>
            <a:r>
              <a:rPr lang="es-MX" sz="4000" b="1" dirty="0"/>
              <a:t>Unidad I: Transformación Digital.</a:t>
            </a:r>
            <a:endParaRPr lang="en-US" sz="4000" b="1" i="1" dirty="0"/>
          </a:p>
        </p:txBody>
      </p:sp>
      <p:sp>
        <p:nvSpPr>
          <p:cNvPr id="3" name="Subtítulo 2"/>
          <p:cNvSpPr>
            <a:spLocks noGrp="1"/>
          </p:cNvSpPr>
          <p:nvPr>
            <p:ph type="subTitle" idx="1"/>
          </p:nvPr>
        </p:nvSpPr>
        <p:spPr>
          <a:xfrm>
            <a:off x="1550377" y="4182332"/>
            <a:ext cx="9144000" cy="635854"/>
          </a:xfrm>
        </p:spPr>
        <p:txBody>
          <a:bodyPr>
            <a:normAutofit fontScale="92500"/>
          </a:bodyPr>
          <a:lstStyle/>
          <a:p>
            <a:r>
              <a:rPr lang="es-MX" b="1" dirty="0"/>
              <a:t>Clase 2: Proceso de Transformación Digital en empresas u organizaciones.</a:t>
            </a:r>
          </a:p>
        </p:txBody>
      </p:sp>
      <p:pic>
        <p:nvPicPr>
          <p:cNvPr id="1026" name="Picture 2" descr="https://cftdelosrios.cl/wp-content/uploads/2021/09/cropped-Recurso-2.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37429" y="92137"/>
            <a:ext cx="3194294" cy="1846385"/>
          </a:xfrm>
          <a:prstGeom prst="rect">
            <a:avLst/>
          </a:prstGeom>
          <a:noFill/>
          <a:extLst>
            <a:ext uri="{909E8E84-426E-40DD-AFC4-6F175D3DCCD1}">
              <a14:hiddenFill xmlns:a14="http://schemas.microsoft.com/office/drawing/2010/main">
                <a:solidFill>
                  <a:srgbClr val="FFFFFF"/>
                </a:solidFill>
              </a14:hiddenFill>
            </a:ext>
          </a:extLst>
        </p:spPr>
      </p:pic>
      <p:sp>
        <p:nvSpPr>
          <p:cNvPr id="5" name="Subtítulo 2"/>
          <p:cNvSpPr txBox="1">
            <a:spLocks/>
          </p:cNvSpPr>
          <p:nvPr/>
        </p:nvSpPr>
        <p:spPr>
          <a:xfrm>
            <a:off x="1462576" y="5061561"/>
            <a:ext cx="9144000" cy="1646970"/>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s-MX" sz="2000" dirty="0"/>
              <a:t>Profesor: Diego Miranda </a:t>
            </a:r>
          </a:p>
          <a:p>
            <a:r>
              <a:rPr lang="es-MX" sz="2000" i="1" dirty="0"/>
              <a:t>Data </a:t>
            </a:r>
            <a:r>
              <a:rPr lang="es-MX" sz="2000" i="1" dirty="0" err="1"/>
              <a:t>Scientist</a:t>
            </a:r>
            <a:endParaRPr lang="es-MX" sz="2000" i="1" dirty="0"/>
          </a:p>
        </p:txBody>
      </p:sp>
      <p:pic>
        <p:nvPicPr>
          <p:cNvPr id="6" name="Picture 2" descr="https://cftdelosrios.cl/wp-content/uploads/2021/09/cropped-Recurso-2.png">
            <a:extLst>
              <a:ext uri="{FF2B5EF4-FFF2-40B4-BE49-F238E27FC236}">
                <a16:creationId xmlns:a16="http://schemas.microsoft.com/office/drawing/2014/main" id="{EE31BC97-8EF5-47D2-8E52-6C6C3E4C6FB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6050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Fuentes de Datos</a:t>
            </a:r>
            <a:endParaRPr lang="en-US" b="1" dirty="0"/>
          </a:p>
        </p:txBody>
      </p:sp>
      <p:sp>
        <p:nvSpPr>
          <p:cNvPr id="3" name="Marcador de contenido 2"/>
          <p:cNvSpPr>
            <a:spLocks noGrp="1"/>
          </p:cNvSpPr>
          <p:nvPr>
            <p:ph idx="1"/>
          </p:nvPr>
        </p:nvSpPr>
        <p:spPr>
          <a:xfrm>
            <a:off x="158262" y="1825625"/>
            <a:ext cx="11676184" cy="2122121"/>
          </a:xfrm>
        </p:spPr>
        <p:txBody>
          <a:bodyPr/>
          <a:lstStyle/>
          <a:p>
            <a:pPr marL="0" indent="0" algn="just">
              <a:buNone/>
            </a:pPr>
            <a:r>
              <a:rPr lang="es-MX" dirty="0"/>
              <a:t>Es la ubicación principal de los datos. Por ejemplo, un sistema ERP, CRM, Excel, etc. Puede tener diferentes formatos, y por lo general provienen de varios sistemas. Identificar las fuentes de datos disponibles, informar de su actualización, integridad, etc. Veremos que es parte del rol del Ingeniero de Datos.</a:t>
            </a:r>
            <a:endParaRPr lang="en-US" dirty="0"/>
          </a:p>
        </p:txBody>
      </p:sp>
      <p:pic>
        <p:nvPicPr>
          <p:cNvPr id="8194" name="Picture 2" descr="Qué es un ERP? ¿Qué significa y para qué sirve? | Emiral"/>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087" y="4053253"/>
            <a:ext cx="3640015" cy="2549769"/>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descr="Qué es un CRM? ¿Y Por Qué es Importante Implementar Este Sistema en tu  Negocio?"/>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68102" y="3947746"/>
            <a:ext cx="4179033" cy="2655276"/>
          </a:xfrm>
          <a:prstGeom prst="rect">
            <a:avLst/>
          </a:prstGeom>
          <a:noFill/>
          <a:extLst>
            <a:ext uri="{909E8E84-426E-40DD-AFC4-6F175D3DCCD1}">
              <a14:hiddenFill xmlns:a14="http://schemas.microsoft.com/office/drawing/2010/main">
                <a:solidFill>
                  <a:srgbClr val="FFFFFF"/>
                </a:solidFill>
              </a14:hiddenFill>
            </a:ext>
          </a:extLst>
        </p:spPr>
      </p:pic>
      <p:pic>
        <p:nvPicPr>
          <p:cNvPr id="8200" name="Picture 8" descr="Cómo cruzar bases de datos en Excel paso a pas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05396" y="3947746"/>
            <a:ext cx="3987311" cy="26552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https://cftdelosrios.cl/wp-content/uploads/2021/09/cropped-Recurso-2.png">
            <a:extLst>
              <a:ext uri="{FF2B5EF4-FFF2-40B4-BE49-F238E27FC236}">
                <a16:creationId xmlns:a16="http://schemas.microsoft.com/office/drawing/2014/main" id="{E1FFB004-D499-47F3-B2CE-D57F14C348AF}"/>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65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Adquisición de Datos</a:t>
            </a:r>
            <a:endParaRPr lang="en-US" b="1" dirty="0"/>
          </a:p>
        </p:txBody>
      </p:sp>
      <p:sp>
        <p:nvSpPr>
          <p:cNvPr id="3" name="Marcador de contenido 2"/>
          <p:cNvSpPr>
            <a:spLocks noGrp="1"/>
          </p:cNvSpPr>
          <p:nvPr>
            <p:ph idx="1"/>
          </p:nvPr>
        </p:nvSpPr>
        <p:spPr>
          <a:xfrm>
            <a:off x="211015" y="1325563"/>
            <a:ext cx="11790485" cy="2639768"/>
          </a:xfrm>
        </p:spPr>
        <p:txBody>
          <a:bodyPr>
            <a:normAutofit/>
          </a:bodyPr>
          <a:lstStyle/>
          <a:p>
            <a:pPr marL="0" indent="0" algn="just">
              <a:buNone/>
            </a:pPr>
            <a:r>
              <a:rPr lang="es-MX" dirty="0"/>
              <a:t>Es el proceso de extraer, transformar y volver cargar los datos. Es un método de integración de información, por el cual se transfieren los datos brutos de los sistemas de la empresa a un repositorio de destino, que puede ser, por ejemplo, un data </a:t>
            </a:r>
            <a:r>
              <a:rPr lang="es-MX" dirty="0" err="1"/>
              <a:t>warehouse</a:t>
            </a:r>
            <a:r>
              <a:rPr lang="es-MX" dirty="0"/>
              <a:t> (Almacén electrónico donde las empresas guardan su información) o un </a:t>
            </a:r>
            <a:r>
              <a:rPr lang="es-MX" dirty="0" err="1"/>
              <a:t>sandbox</a:t>
            </a:r>
            <a:r>
              <a:rPr lang="es-MX" dirty="0"/>
              <a:t> analítico. Los procesos que forman parte de esta etapa son responsabilidad del Ingeniero de Datos. </a:t>
            </a:r>
            <a:endParaRPr lang="en-US" dirty="0"/>
          </a:p>
        </p:txBody>
      </p:sp>
      <p:pic>
        <p:nvPicPr>
          <p:cNvPr id="2050" name="Picture 2" descr="https://tableauperu.com/wp-content/uploads/2019/02/data-warehouse-tableau-peru-sit-consulting-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0129" y="3965331"/>
            <a:ext cx="5524500" cy="277836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ftdelosrios.cl/wp-content/uploads/2021/09/cropped-Recurso-2.png">
            <a:extLst>
              <a:ext uri="{FF2B5EF4-FFF2-40B4-BE49-F238E27FC236}">
                <a16:creationId xmlns:a16="http://schemas.microsoft.com/office/drawing/2014/main" id="{F7D4E93E-F450-4045-9C61-55E36179C54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67160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Almacenamiento de Datos</a:t>
            </a:r>
            <a:endParaRPr lang="en-US" b="1" dirty="0"/>
          </a:p>
        </p:txBody>
      </p:sp>
      <p:sp>
        <p:nvSpPr>
          <p:cNvPr id="3" name="Marcador de contenido 2"/>
          <p:cNvSpPr>
            <a:spLocks noGrp="1"/>
          </p:cNvSpPr>
          <p:nvPr>
            <p:ph idx="1"/>
          </p:nvPr>
        </p:nvSpPr>
        <p:spPr>
          <a:xfrm>
            <a:off x="131885" y="1325563"/>
            <a:ext cx="11808069" cy="1189037"/>
          </a:xfrm>
        </p:spPr>
        <p:txBody>
          <a:bodyPr/>
          <a:lstStyle/>
          <a:p>
            <a:pPr marL="0" indent="0">
              <a:buNone/>
            </a:pPr>
            <a:r>
              <a:rPr lang="es-MX" dirty="0"/>
              <a:t>Es el proceso de guardar la información de forma centralizada e integrada. A este repositorio se conectarán los científicos de datos.</a:t>
            </a:r>
            <a:endParaRPr lang="en-US" dirty="0"/>
          </a:p>
        </p:txBody>
      </p:sp>
      <p:pic>
        <p:nvPicPr>
          <p:cNvPr id="3074" name="Picture 2" descr="Qué es un DBMS o sistema de administración de bases de datos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4906" y="2848708"/>
            <a:ext cx="8030063" cy="32971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ftdelosrios.cl/wp-content/uploads/2021/09/cropped-Recurso-2.png">
            <a:extLst>
              <a:ext uri="{FF2B5EF4-FFF2-40B4-BE49-F238E27FC236}">
                <a16:creationId xmlns:a16="http://schemas.microsoft.com/office/drawing/2014/main" id="{5FBD14BF-14D7-426B-862B-032249C8E99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4849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Análisis de Datos</a:t>
            </a:r>
            <a:endParaRPr lang="en-US" b="1" dirty="0"/>
          </a:p>
        </p:txBody>
      </p:sp>
      <p:sp>
        <p:nvSpPr>
          <p:cNvPr id="3" name="Marcador de contenido 2"/>
          <p:cNvSpPr>
            <a:spLocks noGrp="1"/>
          </p:cNvSpPr>
          <p:nvPr>
            <p:ph idx="1"/>
          </p:nvPr>
        </p:nvSpPr>
        <p:spPr>
          <a:xfrm>
            <a:off x="175845" y="1325563"/>
            <a:ext cx="11799277" cy="1778122"/>
          </a:xfrm>
        </p:spPr>
        <p:txBody>
          <a:bodyPr/>
          <a:lstStyle/>
          <a:p>
            <a:pPr marL="0" indent="0" algn="just">
              <a:buNone/>
            </a:pPr>
            <a:r>
              <a:rPr lang="es-MX" dirty="0"/>
              <a:t>Es el proceso de inspeccionar, limpiar, transformar y modelar los datos. El principal objetivo es descubrir información útil, construir diferentes modelos analíticos y dar apoyo al proceso de toma de decisiones. </a:t>
            </a:r>
            <a:endParaRPr lang="en-US" dirty="0"/>
          </a:p>
        </p:txBody>
      </p:sp>
      <p:pic>
        <p:nvPicPr>
          <p:cNvPr id="1026" name="Picture 2" descr="Análisis de datos de temperatura a largo plazo con Python y Pandas -  Tutorial — gidahatari"/>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1023" y="3103685"/>
            <a:ext cx="8387862" cy="355209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ftdelosrios.cl/wp-content/uploads/2021/09/cropped-Recurso-2.png">
            <a:extLst>
              <a:ext uri="{FF2B5EF4-FFF2-40B4-BE49-F238E27FC236}">
                <a16:creationId xmlns:a16="http://schemas.microsoft.com/office/drawing/2014/main" id="{659D5A63-E2B3-432F-9BB3-064E70D577B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4574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Reportes y Visualización</a:t>
            </a:r>
            <a:endParaRPr lang="en-US" b="1" dirty="0"/>
          </a:p>
        </p:txBody>
      </p:sp>
      <p:sp>
        <p:nvSpPr>
          <p:cNvPr id="3" name="Marcador de contenido 2"/>
          <p:cNvSpPr>
            <a:spLocks noGrp="1"/>
          </p:cNvSpPr>
          <p:nvPr>
            <p:ph idx="1"/>
          </p:nvPr>
        </p:nvSpPr>
        <p:spPr>
          <a:xfrm>
            <a:off x="158262" y="1325563"/>
            <a:ext cx="11790484" cy="2340829"/>
          </a:xfrm>
        </p:spPr>
        <p:txBody>
          <a:bodyPr/>
          <a:lstStyle/>
          <a:p>
            <a:pPr marL="0" indent="0" algn="just">
              <a:buNone/>
            </a:pPr>
            <a:r>
              <a:rPr lang="es-MX" dirty="0"/>
              <a:t>Es el procedimiento de mostrar y presentar los resultados en forma gráfica. Es una fase cada vez más importante al a hora de mostrar el conocimiento descubierto de los datos, en especial, cuando hablamos de datos no estructurados o combinaciones de datos tales como, por ejemplo, flujo de personas en una ciudad y actividad en las redes sociales.</a:t>
            </a:r>
            <a:endParaRPr lang="en-US" dirty="0"/>
          </a:p>
        </p:txBody>
      </p:sp>
      <p:pic>
        <p:nvPicPr>
          <p:cNvPr id="9220" name="Picture 4" descr="La toma de decisiones a través de los Dashboard – RECL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262" y="3568125"/>
            <a:ext cx="11684976" cy="30788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s://cftdelosrios.cl/wp-content/uploads/2021/09/cropped-Recurso-2.png">
            <a:extLst>
              <a:ext uri="{FF2B5EF4-FFF2-40B4-BE49-F238E27FC236}">
                <a16:creationId xmlns:a16="http://schemas.microsoft.com/office/drawing/2014/main" id="{854D78C3-6A9B-40ED-A111-480B9751E51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19002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094232" y="2047621"/>
            <a:ext cx="9759696" cy="2314067"/>
          </a:xfrm>
        </p:spPr>
        <p:txBody>
          <a:bodyPr/>
          <a:lstStyle/>
          <a:p>
            <a:pPr algn="ctr"/>
            <a:r>
              <a:rPr lang="es-ES" b="1" dirty="0"/>
              <a:t>Roles y Responsabilidades al interior de un equipo analítico </a:t>
            </a:r>
            <a:endParaRPr lang="en-US" b="1" dirty="0"/>
          </a:p>
        </p:txBody>
      </p:sp>
      <p:pic>
        <p:nvPicPr>
          <p:cNvPr id="3" name="Picture 2" descr="https://cftdelosrios.cl/wp-content/uploads/2021/09/cropped-Recurso-2.png">
            <a:extLst>
              <a:ext uri="{FF2B5EF4-FFF2-40B4-BE49-F238E27FC236}">
                <a16:creationId xmlns:a16="http://schemas.microsoft.com/office/drawing/2014/main" id="{8DB2AC19-F19B-4F71-B3FD-CC1CEAF4EB9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61516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a:t>Ingeniero de datos</a:t>
            </a:r>
            <a:endParaRPr lang="en-US" b="1" dirty="0"/>
          </a:p>
        </p:txBody>
      </p:sp>
      <p:sp>
        <p:nvSpPr>
          <p:cNvPr id="3" name="Marcador de contenido 2"/>
          <p:cNvSpPr>
            <a:spLocks noGrp="1"/>
          </p:cNvSpPr>
          <p:nvPr>
            <p:ph idx="1"/>
          </p:nvPr>
        </p:nvSpPr>
        <p:spPr>
          <a:xfrm>
            <a:off x="155448" y="1325562"/>
            <a:ext cx="11850624" cy="5440997"/>
          </a:xfrm>
        </p:spPr>
        <p:txBody>
          <a:bodyPr>
            <a:normAutofit fontScale="92500" lnSpcReduction="20000"/>
          </a:bodyPr>
          <a:lstStyle/>
          <a:p>
            <a:pPr marL="0" indent="0" algn="just">
              <a:buNone/>
            </a:pPr>
            <a:r>
              <a:rPr lang="es-ES" dirty="0"/>
              <a:t>El Ingeniero de Datos es el profesional con fuerte perfil de tecnología que es el responsable de dar acceso a los datos, desde un punto de vista de herramientas y plataformas, al resto del equipo analítico. Para poder presentar los datos de una manera simple para facilitar el análisis y la exploración de la información, los Ingenieros de Datos deben dominar una serie de habilidades como, por ejemplo: </a:t>
            </a:r>
          </a:p>
          <a:p>
            <a:pPr algn="just"/>
            <a:r>
              <a:rPr lang="en-US" dirty="0" err="1"/>
              <a:t>Entender</a:t>
            </a:r>
            <a:r>
              <a:rPr lang="en-US" dirty="0"/>
              <a:t> la </a:t>
            </a:r>
            <a:r>
              <a:rPr lang="en-US" dirty="0" err="1"/>
              <a:t>arquitectura</a:t>
            </a:r>
            <a:r>
              <a:rPr lang="en-US" dirty="0"/>
              <a:t> de Big Data </a:t>
            </a:r>
            <a:r>
              <a:rPr lang="en-US" dirty="0" err="1"/>
              <a:t>implementada</a:t>
            </a:r>
            <a:r>
              <a:rPr lang="en-US" dirty="0"/>
              <a:t>. </a:t>
            </a:r>
            <a:r>
              <a:rPr lang="en-US" dirty="0" err="1"/>
              <a:t>Incluso</a:t>
            </a:r>
            <a:r>
              <a:rPr lang="en-US" dirty="0"/>
              <a:t> </a:t>
            </a:r>
            <a:r>
              <a:rPr lang="en-US" dirty="0" err="1"/>
              <a:t>algunos</a:t>
            </a:r>
            <a:r>
              <a:rPr lang="en-US" dirty="0"/>
              <a:t> </a:t>
            </a:r>
            <a:r>
              <a:rPr lang="en-US" dirty="0" err="1"/>
              <a:t>Ingenieros</a:t>
            </a:r>
            <a:r>
              <a:rPr lang="en-US" dirty="0"/>
              <a:t> de </a:t>
            </a:r>
            <a:r>
              <a:rPr lang="en-US" dirty="0" err="1"/>
              <a:t>Datos</a:t>
            </a:r>
            <a:r>
              <a:rPr lang="en-US" dirty="0"/>
              <a:t>, se </a:t>
            </a:r>
            <a:r>
              <a:rPr lang="en-US" dirty="0" err="1"/>
              <a:t>especializan</a:t>
            </a:r>
            <a:r>
              <a:rPr lang="en-US" dirty="0"/>
              <a:t> </a:t>
            </a:r>
            <a:r>
              <a:rPr lang="en-US" dirty="0" err="1"/>
              <a:t>como</a:t>
            </a:r>
            <a:r>
              <a:rPr lang="en-US" dirty="0"/>
              <a:t> </a:t>
            </a:r>
            <a:r>
              <a:rPr lang="en-US" dirty="0" err="1"/>
              <a:t>Arquitectos</a:t>
            </a:r>
            <a:r>
              <a:rPr lang="en-US" dirty="0"/>
              <a:t> de Big Data. </a:t>
            </a:r>
          </a:p>
          <a:p>
            <a:pPr algn="just"/>
            <a:r>
              <a:rPr lang="es-ES" dirty="0"/>
              <a:t>Programar en diversos lenguajes que sirvan de interfaz para la construcción de procesos de extracción, modificación y carga de datos. Estos procesos se conocen como ETL por su sigla en inglés (</a:t>
            </a:r>
            <a:r>
              <a:rPr lang="es-ES" i="1" dirty="0" err="1"/>
              <a:t>Extract</a:t>
            </a:r>
            <a:r>
              <a:rPr lang="es-ES" i="1" dirty="0"/>
              <a:t>, </a:t>
            </a:r>
            <a:r>
              <a:rPr lang="es-ES" i="1" dirty="0" err="1"/>
              <a:t>Transform</a:t>
            </a:r>
            <a:r>
              <a:rPr lang="es-ES" i="1" dirty="0"/>
              <a:t> and Load</a:t>
            </a:r>
            <a:r>
              <a:rPr lang="es-ES" dirty="0"/>
              <a:t>). </a:t>
            </a:r>
          </a:p>
          <a:p>
            <a:pPr algn="just"/>
            <a:r>
              <a:rPr lang="es-ES" dirty="0"/>
              <a:t>También pueden participar del proceso de diseño del proceso de ingesta de datos, de forma que todos los datos relevantes para el análisis sean adecuadamente capturados. </a:t>
            </a:r>
          </a:p>
          <a:p>
            <a:pPr algn="just"/>
            <a:r>
              <a:rPr lang="es-ES" dirty="0"/>
              <a:t>Deben conocer del negocio y de los datos generados por el mismo, para facilitar la combinación lógica de datos de diferentes fuentes, bajo el principio de mantener una única fuente de verdad (</a:t>
            </a:r>
            <a:r>
              <a:rPr lang="es-ES" i="1" dirty="0"/>
              <a:t>Single </a:t>
            </a:r>
            <a:r>
              <a:rPr lang="es-ES" i="1" dirty="0" err="1"/>
              <a:t>Source</a:t>
            </a:r>
            <a:r>
              <a:rPr lang="es-ES" i="1" dirty="0"/>
              <a:t> of </a:t>
            </a:r>
            <a:r>
              <a:rPr lang="es-ES" i="1" dirty="0" err="1"/>
              <a:t>Truth</a:t>
            </a:r>
            <a:r>
              <a:rPr lang="es-ES" dirty="0"/>
              <a:t>, en inglés).</a:t>
            </a:r>
          </a:p>
          <a:p>
            <a:pPr marL="0" indent="0">
              <a:buNone/>
            </a:pPr>
            <a:endParaRPr lang="en-US" dirty="0"/>
          </a:p>
        </p:txBody>
      </p:sp>
      <p:pic>
        <p:nvPicPr>
          <p:cNvPr id="4" name="Picture 2" descr="https://cftdelosrios.cl/wp-content/uploads/2021/09/cropped-Recurso-2.png">
            <a:extLst>
              <a:ext uri="{FF2B5EF4-FFF2-40B4-BE49-F238E27FC236}">
                <a16:creationId xmlns:a16="http://schemas.microsoft.com/office/drawing/2014/main" id="{A44ECA12-9B27-4759-ADDB-228F9F921C3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5266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a:t>Científico de datos</a:t>
            </a:r>
            <a:endParaRPr lang="en-US" b="1" dirty="0"/>
          </a:p>
        </p:txBody>
      </p:sp>
      <p:sp>
        <p:nvSpPr>
          <p:cNvPr id="3" name="Marcador de contenido 2"/>
          <p:cNvSpPr>
            <a:spLocks noGrp="1"/>
          </p:cNvSpPr>
          <p:nvPr>
            <p:ph idx="1"/>
          </p:nvPr>
        </p:nvSpPr>
        <p:spPr>
          <a:xfrm>
            <a:off x="164592" y="1325563"/>
            <a:ext cx="11832336" cy="4851400"/>
          </a:xfrm>
        </p:spPr>
        <p:txBody>
          <a:bodyPr/>
          <a:lstStyle/>
          <a:p>
            <a:pPr marL="0" indent="0" algn="just">
              <a:buNone/>
            </a:pPr>
            <a:r>
              <a:rPr lang="es-ES" dirty="0"/>
              <a:t>El Científico de Datos es el responsable de la construcción de los modelos analíticos con los cuales la compañía busca resolver problemas de negocio, utilizando </a:t>
            </a:r>
            <a:r>
              <a:rPr lang="es-ES" i="1" dirty="0"/>
              <a:t>Big Data</a:t>
            </a:r>
            <a:r>
              <a:rPr lang="es-ES" dirty="0"/>
              <a:t>. Es el responsable de ejecutar las diferentes etapas en la construcción de un modelo, las cuales veremos más adelante; de supervisar la puesta en producción del modelo entrenado para asegurar que funciona de acuerdo con lo especificado; de monitorear su funcionamiento para detectar de manera temprana cualquier apartamiento de lo esperado y, en caso de que sea necesario, realizar una </a:t>
            </a:r>
            <a:r>
              <a:rPr lang="es-ES" dirty="0" err="1"/>
              <a:t>recalibración</a:t>
            </a:r>
            <a:r>
              <a:rPr lang="es-ES" dirty="0"/>
              <a:t> del modelo. </a:t>
            </a:r>
            <a:endParaRPr lang="en-US" dirty="0"/>
          </a:p>
        </p:txBody>
      </p:sp>
      <p:pic>
        <p:nvPicPr>
          <p:cNvPr id="4" name="Picture 2" descr="https://cftdelosrios.cl/wp-content/uploads/2021/09/cropped-Recurso-2.png">
            <a:extLst>
              <a:ext uri="{FF2B5EF4-FFF2-40B4-BE49-F238E27FC236}">
                <a16:creationId xmlns:a16="http://schemas.microsoft.com/office/drawing/2014/main" id="{DB5B5573-E637-4326-8BDE-3A0A6B6AE07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57474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ES" b="1" dirty="0"/>
              <a:t>Científico de datos</a:t>
            </a:r>
            <a:endParaRPr lang="en-US" b="1" dirty="0"/>
          </a:p>
        </p:txBody>
      </p:sp>
      <p:sp>
        <p:nvSpPr>
          <p:cNvPr id="3" name="Marcador de contenido 2"/>
          <p:cNvSpPr>
            <a:spLocks noGrp="1"/>
          </p:cNvSpPr>
          <p:nvPr>
            <p:ph idx="1"/>
          </p:nvPr>
        </p:nvSpPr>
        <p:spPr>
          <a:xfrm>
            <a:off x="164592" y="1325562"/>
            <a:ext cx="11832336" cy="5422709"/>
          </a:xfrm>
        </p:spPr>
        <p:txBody>
          <a:bodyPr>
            <a:normAutofit fontScale="92500" lnSpcReduction="10000"/>
          </a:bodyPr>
          <a:lstStyle/>
          <a:p>
            <a:pPr marL="0" indent="0" algn="just">
              <a:buNone/>
            </a:pPr>
            <a:r>
              <a:rPr lang="es-ES" dirty="0"/>
              <a:t>En general, la experiencia de base de los Científicos de Datos es en matemáticas y estadística (a veces en otras ciencias duras como la física). Al comenzarse a trabajar con Big Data, fue necesario que el Científico de Datos, además de su formación matemática, incorpore elementos de programación para poder analizar grandes bases de datos y construir modelos complejos aplicados, capaces de funcionar adecuadamente con Terabytes o </a:t>
            </a:r>
            <a:r>
              <a:rPr lang="es-ES" dirty="0" err="1"/>
              <a:t>Petabytes</a:t>
            </a:r>
            <a:r>
              <a:rPr lang="es-ES" dirty="0"/>
              <a:t> de información y en tiempo real. Como en muchos casos, el aprendizaje de programación se dio por necesidad, para lograr análisis que ya no podían lograr de otra manera; por ello es que las habilidades promedio de programación de un Científico de Datos no son las de un programador o ingeniero de datos, ni deberían serlo. </a:t>
            </a:r>
          </a:p>
          <a:p>
            <a:pPr marL="0" indent="0" algn="just">
              <a:buNone/>
            </a:pPr>
            <a:r>
              <a:rPr lang="es-ES" dirty="0"/>
              <a:t>Además de esta formación en ciencias duras, los Científicos de Datos deben ser capaces de interactuar con el lado empresarial. Esto incluye comprender las actividades de la compañía como para interpretar la información que manejan; entender los problemas de negocio de forma de poder modelarlos matemáticamente; y, por último, los resultados obtenidos deben ser presentados a los responsables del negocio de manera clara y comprensible, para que puedan traducirse en acciones. </a:t>
            </a:r>
            <a:endParaRPr lang="en-US" dirty="0"/>
          </a:p>
        </p:txBody>
      </p:sp>
      <p:pic>
        <p:nvPicPr>
          <p:cNvPr id="4" name="Picture 2" descr="https://cftdelosrios.cl/wp-content/uploads/2021/09/cropped-Recurso-2.png">
            <a:extLst>
              <a:ext uri="{FF2B5EF4-FFF2-40B4-BE49-F238E27FC236}">
                <a16:creationId xmlns:a16="http://schemas.microsoft.com/office/drawing/2014/main" id="{EA08FE54-34DB-4EEF-BEE6-012E258FF15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48700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3152" y="99949"/>
            <a:ext cx="11996928" cy="1325563"/>
          </a:xfrm>
        </p:spPr>
        <p:txBody>
          <a:bodyPr/>
          <a:lstStyle/>
          <a:p>
            <a:r>
              <a:rPr lang="es-ES" b="1" dirty="0"/>
              <a:t>Superposición de funciones y errores más comunes </a:t>
            </a:r>
            <a:endParaRPr lang="en-US" b="1" dirty="0"/>
          </a:p>
        </p:txBody>
      </p:sp>
      <p:sp>
        <p:nvSpPr>
          <p:cNvPr id="3" name="Marcador de contenido 2"/>
          <p:cNvSpPr>
            <a:spLocks noGrp="1"/>
          </p:cNvSpPr>
          <p:nvPr>
            <p:ph idx="1"/>
          </p:nvPr>
        </p:nvSpPr>
        <p:spPr>
          <a:xfrm>
            <a:off x="192024" y="1425512"/>
            <a:ext cx="11777472" cy="5258752"/>
          </a:xfrm>
        </p:spPr>
        <p:txBody>
          <a:bodyPr/>
          <a:lstStyle/>
          <a:p>
            <a:pPr marL="0" indent="0" algn="just">
              <a:buNone/>
            </a:pPr>
            <a:r>
              <a:rPr lang="es-ES" dirty="0"/>
              <a:t>Por ejemplo, se superponen en el análisis de datos, ya que ambos perfiles son capaces de realizarlo. Sin embargo, las habilidades analíticas de un científico de datos deberían ser mucho más avanzadas que las habilidades analíticas de un ingeniero de datos. </a:t>
            </a:r>
          </a:p>
          <a:p>
            <a:pPr marL="0" indent="0" algn="just">
              <a:buNone/>
            </a:pPr>
            <a:r>
              <a:rPr lang="es-ES" dirty="0"/>
              <a:t>Otro ámbito de superposición son las habilidades de programación. Aquí el escenario es el inverso. Las habilidades de programación de un ingeniero de datos están mucho más allá de las habilidades de programación de un científico de datos.</a:t>
            </a:r>
          </a:p>
          <a:p>
            <a:pPr marL="0" indent="0" algn="just">
              <a:buNone/>
            </a:pPr>
            <a:endParaRPr lang="en-US" dirty="0"/>
          </a:p>
        </p:txBody>
      </p:sp>
      <p:pic>
        <p:nvPicPr>
          <p:cNvPr id="4" name="Picture 2" descr="https://cftdelosrios.cl/wp-content/uploads/2021/09/cropped-Recurso-2.png">
            <a:extLst>
              <a:ext uri="{FF2B5EF4-FFF2-40B4-BE49-F238E27FC236}">
                <a16:creationId xmlns:a16="http://schemas.microsoft.com/office/drawing/2014/main" id="{8534998D-9DB1-47C9-A5EB-925782CA758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8599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CL" b="1" dirty="0"/>
              <a:t>Qué es Transformación Digital? </a:t>
            </a:r>
          </a:p>
        </p:txBody>
      </p:sp>
      <p:sp>
        <p:nvSpPr>
          <p:cNvPr id="3" name="Marcador de contenido 2"/>
          <p:cNvSpPr>
            <a:spLocks noGrp="1"/>
          </p:cNvSpPr>
          <p:nvPr>
            <p:ph idx="1"/>
          </p:nvPr>
        </p:nvSpPr>
        <p:spPr>
          <a:xfrm>
            <a:off x="140677" y="1325563"/>
            <a:ext cx="11755315" cy="5444514"/>
          </a:xfrm>
        </p:spPr>
        <p:txBody>
          <a:bodyPr/>
          <a:lstStyle/>
          <a:p>
            <a:pPr marL="0" indent="0" algn="just">
              <a:buNone/>
            </a:pPr>
            <a:r>
              <a:rPr lang="es-MX" dirty="0"/>
              <a:t>El concepto de Transformación Digital se refiere a un conjunto de actividades de cambio organizacional cuyo objetivo es aprovechar las oportunidades de negocio que surgen a partir de las nuevas tecnologías y los datos. Una compañía no necesita tener grandes cantidades de datos para iniciar un proceso de Transformación Digital, pero no podrá sacar el máximo provecho de Big Data si no se embarca en un verdadero proceso de Transformación Digital. </a:t>
            </a:r>
          </a:p>
          <a:p>
            <a:pPr marL="0" indent="0" algn="just">
              <a:buNone/>
            </a:pPr>
            <a:r>
              <a:rPr lang="es-MX" dirty="0"/>
              <a:t>Un proceso de este tipo requiere cambios en al menos cuatro niveles o verticales de la organización: </a:t>
            </a:r>
          </a:p>
          <a:p>
            <a:pPr marL="514350" indent="-514350" algn="just">
              <a:buAutoNum type="arabicPeriod"/>
            </a:pPr>
            <a:r>
              <a:rPr lang="es-MX" dirty="0"/>
              <a:t>Infraestructura. </a:t>
            </a:r>
          </a:p>
          <a:p>
            <a:pPr marL="514350" indent="-514350" algn="just">
              <a:buAutoNum type="arabicPeriod"/>
            </a:pPr>
            <a:r>
              <a:rPr lang="es-MX" dirty="0"/>
              <a:t>Cultura. </a:t>
            </a:r>
          </a:p>
          <a:p>
            <a:pPr marL="514350" indent="-514350" algn="just">
              <a:buAutoNum type="arabicPeriod"/>
            </a:pPr>
            <a:r>
              <a:rPr lang="es-MX" dirty="0"/>
              <a:t>Procesos. </a:t>
            </a:r>
          </a:p>
          <a:p>
            <a:pPr marL="514350" indent="-514350" algn="just">
              <a:buAutoNum type="arabicPeriod"/>
            </a:pPr>
            <a:r>
              <a:rPr lang="es-MX" dirty="0"/>
              <a:t>Modelo de Negocios.</a:t>
            </a:r>
            <a:endParaRPr lang="en-US" dirty="0"/>
          </a:p>
        </p:txBody>
      </p:sp>
      <p:pic>
        <p:nvPicPr>
          <p:cNvPr id="4" name="Picture 2" descr="https://cftdelosrios.cl/wp-content/uploads/2021/09/cropped-Recurso-2.png">
            <a:extLst>
              <a:ext uri="{FF2B5EF4-FFF2-40B4-BE49-F238E27FC236}">
                <a16:creationId xmlns:a16="http://schemas.microsoft.com/office/drawing/2014/main" id="{EF0C45AF-1200-47F8-82FA-545ECDC1F9E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1256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n-US" b="1" dirty="0" err="1"/>
              <a:t>Ejemplo</a:t>
            </a:r>
            <a:r>
              <a:rPr lang="en-US" b="1" dirty="0"/>
              <a:t> de </a:t>
            </a:r>
            <a:r>
              <a:rPr lang="en-US" b="1" dirty="0" err="1"/>
              <a:t>arquitectura</a:t>
            </a:r>
            <a:r>
              <a:rPr lang="en-US" b="1" dirty="0"/>
              <a:t> de </a:t>
            </a:r>
            <a:r>
              <a:rPr lang="en-US" b="1" dirty="0" err="1"/>
              <a:t>Ciencia</a:t>
            </a:r>
            <a:r>
              <a:rPr lang="en-US" b="1" dirty="0"/>
              <a:t> de </a:t>
            </a:r>
            <a:r>
              <a:rPr lang="en-US" b="1" dirty="0" err="1"/>
              <a:t>Datos</a:t>
            </a:r>
            <a:r>
              <a:rPr lang="en-US" b="1" dirty="0"/>
              <a:t> </a:t>
            </a:r>
          </a:p>
        </p:txBody>
      </p:sp>
      <p:pic>
        <p:nvPicPr>
          <p:cNvPr id="1026" name="Picture 2" descr="C:\Users\DIEGOM~1\AppData\Local\Temp\SNAGHTML33aa6c89.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7472" y="1515490"/>
            <a:ext cx="11311127" cy="477558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https://cftdelosrios.cl/wp-content/uploads/2021/09/cropped-Recurso-2.png">
            <a:extLst>
              <a:ext uri="{FF2B5EF4-FFF2-40B4-BE49-F238E27FC236}">
                <a16:creationId xmlns:a16="http://schemas.microsoft.com/office/drawing/2014/main" id="{201A787F-3019-4E3F-897B-43D66F8D3E76}"/>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086592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2097512" cy="1325563"/>
          </a:xfrm>
        </p:spPr>
        <p:txBody>
          <a:bodyPr/>
          <a:lstStyle/>
          <a:p>
            <a:r>
              <a:rPr lang="es-ES" b="1" dirty="0"/>
              <a:t>Para las diferentes etapas, podemos listar el siguiente ejemplo de librerías en Python: </a:t>
            </a:r>
            <a:endParaRPr lang="en-US" b="1" dirty="0"/>
          </a:p>
        </p:txBody>
      </p:sp>
      <p:pic>
        <p:nvPicPr>
          <p:cNvPr id="4" name="Imagen 3"/>
          <p:cNvPicPr>
            <a:picLocks noChangeAspect="1"/>
          </p:cNvPicPr>
          <p:nvPr/>
        </p:nvPicPr>
        <p:blipFill>
          <a:blip r:embed="rId2"/>
          <a:stretch>
            <a:fillRect/>
          </a:stretch>
        </p:blipFill>
        <p:spPr>
          <a:xfrm>
            <a:off x="1444752" y="1700784"/>
            <a:ext cx="9015984" cy="4434840"/>
          </a:xfrm>
          <a:prstGeom prst="rect">
            <a:avLst/>
          </a:prstGeom>
        </p:spPr>
      </p:pic>
    </p:spTree>
    <p:extLst>
      <p:ext uri="{BB962C8B-B14F-4D97-AF65-F5344CB8AC3E}">
        <p14:creationId xmlns:p14="http://schemas.microsoft.com/office/powerpoint/2010/main" val="5897999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872" y="1441894"/>
            <a:ext cx="10515600" cy="1325563"/>
          </a:xfrm>
        </p:spPr>
        <p:txBody>
          <a:bodyPr/>
          <a:lstStyle/>
          <a:p>
            <a:pPr algn="ctr"/>
            <a:r>
              <a:rPr lang="es-ES" b="1" dirty="0"/>
              <a:t>Big Data: Ciudades del futuro</a:t>
            </a:r>
            <a:endParaRPr lang="en-US" b="1" dirty="0"/>
          </a:p>
        </p:txBody>
      </p:sp>
      <p:sp>
        <p:nvSpPr>
          <p:cNvPr id="3" name="Marcador de contenido 2"/>
          <p:cNvSpPr>
            <a:spLocks noGrp="1"/>
          </p:cNvSpPr>
          <p:nvPr>
            <p:ph idx="1"/>
          </p:nvPr>
        </p:nvSpPr>
        <p:spPr>
          <a:xfrm>
            <a:off x="2109216" y="3151505"/>
            <a:ext cx="7757160" cy="816991"/>
          </a:xfrm>
        </p:spPr>
        <p:txBody>
          <a:bodyPr/>
          <a:lstStyle/>
          <a:p>
            <a:pPr marL="0" indent="0">
              <a:buNone/>
            </a:pPr>
            <a:r>
              <a:rPr lang="en-US" dirty="0"/>
              <a:t>https://www.youtube.com/watch?v=m5yVHer5SPk</a:t>
            </a:r>
          </a:p>
        </p:txBody>
      </p:sp>
      <p:pic>
        <p:nvPicPr>
          <p:cNvPr id="4" name="Picture 2" descr="https://cftdelosrios.cl/wp-content/uploads/2021/09/cropped-Recurso-2.png">
            <a:extLst>
              <a:ext uri="{FF2B5EF4-FFF2-40B4-BE49-F238E27FC236}">
                <a16:creationId xmlns:a16="http://schemas.microsoft.com/office/drawing/2014/main" id="{91F22BEA-7336-4EB6-A9DD-3C00A53E867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95770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99872" y="1441894"/>
            <a:ext cx="10515600" cy="1325563"/>
          </a:xfrm>
        </p:spPr>
        <p:txBody>
          <a:bodyPr/>
          <a:lstStyle/>
          <a:p>
            <a:pPr algn="ctr"/>
            <a:r>
              <a:rPr lang="es-ES" b="1" dirty="0"/>
              <a:t>Qué es Científico de datos?</a:t>
            </a:r>
            <a:endParaRPr lang="en-US" b="1" dirty="0"/>
          </a:p>
        </p:txBody>
      </p:sp>
      <p:sp>
        <p:nvSpPr>
          <p:cNvPr id="3" name="Marcador de contenido 2"/>
          <p:cNvSpPr>
            <a:spLocks noGrp="1"/>
          </p:cNvSpPr>
          <p:nvPr>
            <p:ph idx="1"/>
          </p:nvPr>
        </p:nvSpPr>
        <p:spPr>
          <a:xfrm>
            <a:off x="2109216" y="3151505"/>
            <a:ext cx="7757160" cy="816991"/>
          </a:xfrm>
        </p:spPr>
        <p:txBody>
          <a:bodyPr/>
          <a:lstStyle/>
          <a:p>
            <a:pPr marL="0" indent="0">
              <a:buNone/>
            </a:pPr>
            <a:r>
              <a:rPr lang="en-US" dirty="0"/>
              <a:t>https://www.youtube.com/watch?v=D6j3VS1L96o</a:t>
            </a:r>
          </a:p>
        </p:txBody>
      </p:sp>
      <p:pic>
        <p:nvPicPr>
          <p:cNvPr id="4" name="Picture 2" descr="https://cftdelosrios.cl/wp-content/uploads/2021/09/cropped-Recurso-2.png">
            <a:extLst>
              <a:ext uri="{FF2B5EF4-FFF2-40B4-BE49-F238E27FC236}">
                <a16:creationId xmlns:a16="http://schemas.microsoft.com/office/drawing/2014/main" id="{011A9CE4-09BD-4241-A551-7A220D41A64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3947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728472" y="91441"/>
            <a:ext cx="10515600" cy="6537960"/>
          </a:xfrm>
        </p:spPr>
        <p:txBody>
          <a:bodyPr>
            <a:noAutofit/>
          </a:bodyPr>
          <a:lstStyle/>
          <a:p>
            <a:pPr algn="ctr"/>
            <a:r>
              <a:rPr lang="es-ES" sz="7200" b="1" i="1" dirty="0"/>
              <a:t>“Los datos son el petróleo del futuro”</a:t>
            </a:r>
            <a:br>
              <a:rPr lang="es-ES" sz="7200" b="1" i="1" dirty="0"/>
            </a:br>
            <a:r>
              <a:rPr lang="es-ES" sz="7200" b="1" i="1" dirty="0"/>
              <a:t>                                 </a:t>
            </a:r>
            <a:r>
              <a:rPr lang="en-US" dirty="0"/>
              <a:t>Clive </a:t>
            </a:r>
            <a:r>
              <a:rPr lang="en-US" dirty="0" err="1"/>
              <a:t>Humby</a:t>
            </a:r>
            <a:endParaRPr lang="en-US" sz="7200" b="1" i="1" dirty="0"/>
          </a:p>
        </p:txBody>
      </p:sp>
      <p:pic>
        <p:nvPicPr>
          <p:cNvPr id="3" name="Picture 2" descr="https://cftdelosrios.cl/wp-content/uploads/2021/09/cropped-Recurso-2.png">
            <a:extLst>
              <a:ext uri="{FF2B5EF4-FFF2-40B4-BE49-F238E27FC236}">
                <a16:creationId xmlns:a16="http://schemas.microsoft.com/office/drawing/2014/main" id="{FBCD19EB-2CCA-42E5-810F-909E8D2C18E8}"/>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09664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34108" y="1921363"/>
            <a:ext cx="11635154" cy="2527544"/>
          </a:xfrm>
        </p:spPr>
        <p:txBody>
          <a:bodyPr/>
          <a:lstStyle/>
          <a:p>
            <a:pPr algn="ctr"/>
            <a:r>
              <a:rPr lang="es-MX" b="1" dirty="0"/>
              <a:t>Por que una empresa u organización decide iniciar un proyecto de Transformación Digital?</a:t>
            </a:r>
            <a:endParaRPr lang="en-US" b="1" dirty="0"/>
          </a:p>
        </p:txBody>
      </p:sp>
      <p:pic>
        <p:nvPicPr>
          <p:cNvPr id="3" name="Picture 2" descr="https://cftdelosrios.cl/wp-content/uploads/2021/09/cropped-Recurso-2.png">
            <a:extLst>
              <a:ext uri="{FF2B5EF4-FFF2-40B4-BE49-F238E27FC236}">
                <a16:creationId xmlns:a16="http://schemas.microsoft.com/office/drawing/2014/main" id="{055CC755-F700-4E2E-8395-1F9D2B6D24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418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158261" y="105508"/>
            <a:ext cx="11808069" cy="6611815"/>
          </a:xfrm>
        </p:spPr>
        <p:txBody>
          <a:bodyPr>
            <a:normAutofit fontScale="92500" lnSpcReduction="10000"/>
          </a:bodyPr>
          <a:lstStyle/>
          <a:p>
            <a:pPr marL="0" indent="0" algn="just">
              <a:buNone/>
            </a:pPr>
            <a:r>
              <a:rPr lang="es-MX" dirty="0"/>
              <a:t>Las empresas u organizaciones necesitan cambiar para adaptarse, y en estos tiempos, los cambios competitivos de las nuevas tecnologías hacen que las necesidades de adaptación sean aún mayores. </a:t>
            </a:r>
          </a:p>
          <a:p>
            <a:pPr marL="0" indent="0" algn="just">
              <a:buNone/>
            </a:pPr>
            <a:r>
              <a:rPr lang="es-MX" dirty="0"/>
              <a:t>Algunas razones que podemos dar para la necesidad de emprender un proceso de transformación son las siguientes: </a:t>
            </a:r>
          </a:p>
          <a:p>
            <a:pPr marL="514350" indent="-514350" algn="just">
              <a:buAutoNum type="alphaLcPeriod"/>
            </a:pPr>
            <a:r>
              <a:rPr lang="es-MX" b="1" dirty="0"/>
              <a:t>Aceleración del cambio: </a:t>
            </a:r>
            <a:r>
              <a:rPr lang="es-MX" dirty="0"/>
              <a:t>El ritmo del cambio tecnológico se incrementa exponencialmente, lo que hace que sea muy difícil mantener una posición de liderazgo. </a:t>
            </a:r>
          </a:p>
          <a:p>
            <a:pPr marL="514350" indent="-514350" algn="just">
              <a:buAutoNum type="alphaLcPeriod"/>
            </a:pPr>
            <a:r>
              <a:rPr lang="es-MX" b="1" dirty="0"/>
              <a:t>Competencia Digital:</a:t>
            </a:r>
            <a:r>
              <a:rPr lang="es-MX" dirty="0"/>
              <a:t> La competencia digital fuerza a las compañías establecidas a reexaminar sus modelos de negocios para enfrentar a las </a:t>
            </a:r>
            <a:r>
              <a:rPr lang="es-MX" dirty="0" err="1"/>
              <a:t>startups</a:t>
            </a:r>
            <a:r>
              <a:rPr lang="es-MX" dirty="0"/>
              <a:t> digitales. </a:t>
            </a:r>
          </a:p>
          <a:p>
            <a:pPr marL="514350" indent="-514350" algn="just">
              <a:buAutoNum type="alphaLcPeriod"/>
            </a:pPr>
            <a:r>
              <a:rPr lang="es-MX" b="1" dirty="0"/>
              <a:t>Expectativas de los consumidores:</a:t>
            </a:r>
            <a:r>
              <a:rPr lang="es-MX" dirty="0"/>
              <a:t> Los consumidores esperan tener una buena experiencia multicanal, es decir, en todos los puntos de contacto que tienen con una empresa. Es por eso que es importante asegurar que la interacción fluya y sea excepcional, y para ello los datos juegan un rol fundamental. </a:t>
            </a:r>
          </a:p>
          <a:p>
            <a:pPr marL="514350" indent="-514350" algn="just">
              <a:buAutoNum type="alphaLcPeriod"/>
            </a:pPr>
            <a:r>
              <a:rPr lang="es-MX" b="1" dirty="0"/>
              <a:t>Adopción Digital: </a:t>
            </a:r>
            <a:r>
              <a:rPr lang="es-MX" dirty="0"/>
              <a:t>La adopción de tecnologías como Big Data e Internet de las Cosas ha obligado a las compañías a transformarse completamente para seguir en siendo competitivos.</a:t>
            </a:r>
            <a:endParaRPr lang="en-US" dirty="0"/>
          </a:p>
        </p:txBody>
      </p:sp>
    </p:spTree>
    <p:extLst>
      <p:ext uri="{BB962C8B-B14F-4D97-AF65-F5344CB8AC3E}">
        <p14:creationId xmlns:p14="http://schemas.microsoft.com/office/powerpoint/2010/main" val="2854878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normAutofit/>
          </a:bodyPr>
          <a:lstStyle/>
          <a:p>
            <a:r>
              <a:rPr lang="es-MX" b="1" dirty="0"/>
              <a:t>Qué beneficios tiene la Transformación Digital? </a:t>
            </a:r>
            <a:br>
              <a:rPr lang="es-MX" b="1" dirty="0">
                <a:solidFill>
                  <a:srgbClr val="FFFF00"/>
                </a:solidFill>
              </a:rPr>
            </a:br>
            <a:endParaRPr lang="en-US" b="1" dirty="0">
              <a:solidFill>
                <a:srgbClr val="FFFF00"/>
              </a:solidFill>
            </a:endParaRPr>
          </a:p>
        </p:txBody>
      </p:sp>
      <p:sp>
        <p:nvSpPr>
          <p:cNvPr id="3" name="Marcador de contenido 2"/>
          <p:cNvSpPr>
            <a:spLocks noGrp="1"/>
          </p:cNvSpPr>
          <p:nvPr>
            <p:ph idx="1"/>
          </p:nvPr>
        </p:nvSpPr>
        <p:spPr>
          <a:xfrm>
            <a:off x="123091" y="1325563"/>
            <a:ext cx="11895993" cy="5444514"/>
          </a:xfrm>
        </p:spPr>
        <p:txBody>
          <a:bodyPr>
            <a:normAutofit fontScale="62500" lnSpcReduction="20000"/>
          </a:bodyPr>
          <a:lstStyle/>
          <a:p>
            <a:pPr marL="0" indent="0" algn="just" fontAlgn="base">
              <a:buNone/>
            </a:pPr>
            <a:r>
              <a:rPr lang="es-MX" b="1" dirty="0"/>
              <a:t>Reducción de costos en Tecnologías de la Información</a:t>
            </a:r>
            <a:r>
              <a:rPr lang="es-MX" dirty="0"/>
              <a:t>: La contratación de servicios </a:t>
            </a:r>
            <a:r>
              <a:rPr lang="es-MX" dirty="0" err="1"/>
              <a:t>cloud</a:t>
            </a:r>
            <a:r>
              <a:rPr lang="es-MX" dirty="0"/>
              <a:t> en lugar de contar con instalaciones ya aporta gran cantidad de beneficios. No solo por la reducción de costos, que es evidente, también se producen mejoras en otras áreas. Entre ellas, la estandarización, la estabilidad de los servicios, la disponibilidad de actualizaciones, accesibilidad de la información y documentación o la reducción de reprocesos por no contar con la información actualizada entre otros.</a:t>
            </a:r>
          </a:p>
          <a:p>
            <a:pPr marL="0" indent="0" algn="just" fontAlgn="base">
              <a:buNone/>
            </a:pPr>
            <a:r>
              <a:rPr lang="es-MX" b="1" dirty="0"/>
              <a:t>Mejora de la productividad</a:t>
            </a:r>
            <a:r>
              <a:rPr lang="es-MX" dirty="0"/>
              <a:t>: En ocasiones no somos conscientes de la cantidad de tiempo que se emplea en procesos manuales o soportados por documentos físicos. Esto supone un gran perjuicio a la organización tanto en costos de horas hombre como en costos directos de papel, impresiones o almacenamiento físico de archivos.</a:t>
            </a:r>
          </a:p>
          <a:p>
            <a:pPr marL="0" indent="0" algn="just" fontAlgn="base">
              <a:buNone/>
            </a:pPr>
            <a:r>
              <a:rPr lang="es-MX" b="1" dirty="0"/>
              <a:t>Nuevas oportunidades de negocio</a:t>
            </a:r>
            <a:r>
              <a:rPr lang="es-MX" dirty="0"/>
              <a:t>: Gracias a la transformación digital muchas organizaciones han comenzado a comercializar online sus productos, acceder a clientes potenciales fuera de su zona habitual de influencia e incluso entrar en mercados extranjeros. Este impacto se ha visto reforzado por el cambio en los comportamientos del consumidor, que durante los últimos dos años ha variado sus hábitos de consumo. Los clientes potenciales (la demanda) también han sufrido su propia transformación digital.</a:t>
            </a:r>
          </a:p>
          <a:p>
            <a:pPr marL="0" indent="0" algn="just" fontAlgn="base">
              <a:buNone/>
            </a:pPr>
            <a:r>
              <a:rPr lang="es-MX" b="1" dirty="0"/>
              <a:t>Mejora de la experiencia del cliente:</a:t>
            </a:r>
            <a:r>
              <a:rPr lang="es-MX" dirty="0"/>
              <a:t> Los clientes cada vez reclaman servicios y atención más ágil, rápida y eficaz, tendiendo a abandonar a las organizaciones que no son capaces de darles una respuesta, sí no inmediata en cuestión de horas, independientemente de donde esté ubicada. Gracias a la adopción de las nuevas tecnologías las organizaciones han sido capaces de mejorar en gran medida la disponibilidad de sus servicios de atención al cliente y asesoría comercial.</a:t>
            </a:r>
          </a:p>
          <a:p>
            <a:pPr marL="0" indent="0" algn="just" fontAlgn="base">
              <a:buNone/>
            </a:pPr>
            <a:r>
              <a:rPr lang="es-MX" b="1" dirty="0"/>
              <a:t>Mejora de la satisfacción del equipo humano</a:t>
            </a:r>
            <a:r>
              <a:rPr lang="es-MX" dirty="0"/>
              <a:t>: Está claro que cada persona ha aceptado el teletrabajo y la </a:t>
            </a:r>
            <a:r>
              <a:rPr lang="es-MX" dirty="0" err="1"/>
              <a:t>semipresencialidad</a:t>
            </a:r>
            <a:r>
              <a:rPr lang="es-MX" dirty="0"/>
              <a:t> con mayor o menor agrado, pero todas coinciden en que han visto mejorada la calidad de vida, la conciliación familiar y la productividad. Por supuesto esto depende de las condiciones de vida y circunstancia de cada persona, pero, en líneas generales y en base a la información recogida en los múltiples estudios que se han publicado en el último año, la satisfacción de los equipos se ha visto mejorada.</a:t>
            </a:r>
          </a:p>
        </p:txBody>
      </p:sp>
      <p:pic>
        <p:nvPicPr>
          <p:cNvPr id="4" name="Picture 2" descr="https://cftdelosrios.cl/wp-content/uploads/2021/09/cropped-Recurso-2.png">
            <a:extLst>
              <a:ext uri="{FF2B5EF4-FFF2-40B4-BE49-F238E27FC236}">
                <a16:creationId xmlns:a16="http://schemas.microsoft.com/office/drawing/2014/main" id="{938B209C-C7D8-459F-82D8-921FA03D73C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1794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383323" y="2167548"/>
            <a:ext cx="10515600" cy="1325563"/>
          </a:xfrm>
        </p:spPr>
        <p:txBody>
          <a:bodyPr/>
          <a:lstStyle/>
          <a:p>
            <a:r>
              <a:rPr lang="es-MX" b="1" dirty="0"/>
              <a:t>Conformación de un equipo analítico</a:t>
            </a:r>
            <a:endParaRPr lang="en-US" b="1" dirty="0"/>
          </a:p>
        </p:txBody>
      </p:sp>
      <p:pic>
        <p:nvPicPr>
          <p:cNvPr id="3" name="Picture 2" descr="https://cftdelosrios.cl/wp-content/uploads/2021/09/cropped-Recurso-2.png">
            <a:extLst>
              <a:ext uri="{FF2B5EF4-FFF2-40B4-BE49-F238E27FC236}">
                <a16:creationId xmlns:a16="http://schemas.microsoft.com/office/drawing/2014/main" id="{3E619DE5-D918-49DA-AD66-6D32A50C93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44138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Cómo se construye un Equipo Analítico?</a:t>
            </a:r>
            <a:endParaRPr lang="en-US" b="1" dirty="0"/>
          </a:p>
        </p:txBody>
      </p:sp>
      <p:sp>
        <p:nvSpPr>
          <p:cNvPr id="3" name="Marcador de contenido 2"/>
          <p:cNvSpPr>
            <a:spLocks noGrp="1"/>
          </p:cNvSpPr>
          <p:nvPr>
            <p:ph idx="1"/>
          </p:nvPr>
        </p:nvSpPr>
        <p:spPr>
          <a:xfrm>
            <a:off x="158262" y="1325563"/>
            <a:ext cx="11799276" cy="5339006"/>
          </a:xfrm>
        </p:spPr>
        <p:txBody>
          <a:bodyPr>
            <a:normAutofit lnSpcReduction="10000"/>
          </a:bodyPr>
          <a:lstStyle/>
          <a:p>
            <a:pPr marL="0" indent="0" algn="just">
              <a:buNone/>
            </a:pPr>
            <a:r>
              <a:rPr lang="es-MX" dirty="0"/>
              <a:t>La clave para armar un equipo analítico exitoso es la diversidad, de perfiles, de experiencias y de formas de pensar. Algunas organizaciones, a la hora de conformar un equipo analítico piensan en un perfil de Científico de Datos que sea un gran programador, que además entienda y aplique conceptos complejos de matemáticas aplicadas, que también conozca muchísimo sobre el negocio al cual se dedica la compañía y sea capaz de comunicarse eficazmente con clientes internos y externos, con los demás interesados en el proyecto y, si la posición es de nivel medio hacia arriba, que además sea un líder de equipo motivador. El problema es que quizás existan una o dos personas así en el mercado, los llamados “unicornios”. Las organizaciones maduras, que llevan tiempo trabajando en el análisis de datos, compañías que ya pueden considerarse data </a:t>
            </a:r>
            <a:r>
              <a:rPr lang="es-MX" dirty="0" err="1"/>
              <a:t>driven</a:t>
            </a:r>
            <a:r>
              <a:rPr lang="es-MX" dirty="0"/>
              <a:t> o están muy cerca de serlo, en cambio, entienden que la Ciencia de Datos es un deporte de equipo, con miembros que contribuyen cada uno con habilidades únicas y valiosas y aportan cada uno, su propio punto de vista.</a:t>
            </a:r>
            <a:endParaRPr lang="en-US" dirty="0"/>
          </a:p>
        </p:txBody>
      </p:sp>
      <p:pic>
        <p:nvPicPr>
          <p:cNvPr id="4" name="Picture 2" descr="https://cftdelosrios.cl/wp-content/uploads/2021/09/cropped-Recurso-2.png">
            <a:extLst>
              <a:ext uri="{FF2B5EF4-FFF2-40B4-BE49-F238E27FC236}">
                <a16:creationId xmlns:a16="http://schemas.microsoft.com/office/drawing/2014/main" id="{D18A10DD-21B1-4692-9BB1-CCC6CF195BF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54968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0515600" cy="1325563"/>
          </a:xfrm>
        </p:spPr>
        <p:txBody>
          <a:bodyPr/>
          <a:lstStyle/>
          <a:p>
            <a:r>
              <a:rPr lang="es-MX" b="1" dirty="0"/>
              <a:t>Habilidades requeridas en un Equipo Analítico</a:t>
            </a:r>
            <a:endParaRPr lang="en-US" b="1" dirty="0"/>
          </a:p>
        </p:txBody>
      </p:sp>
      <p:sp>
        <p:nvSpPr>
          <p:cNvPr id="3" name="Marcador de contenido 2"/>
          <p:cNvSpPr>
            <a:spLocks noGrp="1"/>
          </p:cNvSpPr>
          <p:nvPr>
            <p:ph idx="1"/>
          </p:nvPr>
        </p:nvSpPr>
        <p:spPr>
          <a:xfrm>
            <a:off x="131885" y="1325563"/>
            <a:ext cx="11869615" cy="5400552"/>
          </a:xfrm>
        </p:spPr>
        <p:txBody>
          <a:bodyPr/>
          <a:lstStyle/>
          <a:p>
            <a:pPr algn="just"/>
            <a:r>
              <a:rPr lang="es-MX" b="1" dirty="0"/>
              <a:t>Gestión avanzada de datos / bases de datos:</a:t>
            </a:r>
            <a:r>
              <a:rPr lang="es-MX" dirty="0"/>
              <a:t> Generación de metadatos (datos sobre datos) inteligentes para indexación, búsqueda y recuperación</a:t>
            </a:r>
            <a:r>
              <a:rPr lang="en-US" dirty="0"/>
              <a:t>.</a:t>
            </a:r>
          </a:p>
          <a:p>
            <a:pPr algn="just"/>
            <a:r>
              <a:rPr lang="es-MX" b="1" dirty="0"/>
              <a:t>Minería de datos</a:t>
            </a:r>
            <a:r>
              <a:rPr lang="es-MX" dirty="0"/>
              <a:t> (aprendizaje automático) </a:t>
            </a:r>
            <a:r>
              <a:rPr lang="es-MX" b="1" dirty="0"/>
              <a:t>y análisis </a:t>
            </a:r>
            <a:r>
              <a:rPr lang="es-MX" dirty="0"/>
              <a:t>(KDD = descubrimiento de conocimientos a partir de datos).</a:t>
            </a:r>
          </a:p>
          <a:p>
            <a:pPr algn="just"/>
            <a:r>
              <a:rPr lang="en-US" b="1" dirty="0" err="1"/>
              <a:t>Estadística</a:t>
            </a:r>
            <a:r>
              <a:rPr lang="en-US" b="1" dirty="0"/>
              <a:t> y </a:t>
            </a:r>
            <a:r>
              <a:rPr lang="en-US" b="1" dirty="0" err="1"/>
              <a:t>programación</a:t>
            </a:r>
            <a:r>
              <a:rPr lang="en-US" b="1" dirty="0"/>
              <a:t> </a:t>
            </a:r>
            <a:r>
              <a:rPr lang="en-US" b="1" dirty="0" err="1"/>
              <a:t>estadística</a:t>
            </a:r>
            <a:endParaRPr lang="en-US" b="1" dirty="0"/>
          </a:p>
          <a:p>
            <a:pPr algn="just"/>
            <a:r>
              <a:rPr lang="es-MX" b="1" dirty="0"/>
              <a:t>Visualización de datos e información: </a:t>
            </a:r>
            <a:r>
              <a:rPr lang="es-MX" dirty="0"/>
              <a:t>Análisis de redes y grafos</a:t>
            </a:r>
          </a:p>
          <a:p>
            <a:pPr algn="just"/>
            <a:r>
              <a:rPr lang="es-MX" b="1" dirty="0"/>
              <a:t>Procesamiento de Big Data </a:t>
            </a:r>
            <a:r>
              <a:rPr lang="es-MX" dirty="0"/>
              <a:t>(por ejemplo, </a:t>
            </a:r>
            <a:r>
              <a:rPr lang="es-MX" dirty="0" err="1"/>
              <a:t>Hadoop</a:t>
            </a:r>
            <a:r>
              <a:rPr lang="es-MX" dirty="0"/>
              <a:t>, </a:t>
            </a:r>
            <a:r>
              <a:rPr lang="es-MX" dirty="0" err="1"/>
              <a:t>Spark</a:t>
            </a:r>
            <a:r>
              <a:rPr lang="es-MX" dirty="0"/>
              <a:t>, Cloud, etc.); Modelado y simulación por computadoras.</a:t>
            </a:r>
          </a:p>
          <a:p>
            <a:pPr algn="just"/>
            <a:r>
              <a:rPr lang="es-MX" dirty="0"/>
              <a:t>Herramientas de análisis de datos específicas de un negocio en particular.</a:t>
            </a:r>
            <a:endParaRPr lang="en-US" b="1" dirty="0"/>
          </a:p>
        </p:txBody>
      </p:sp>
      <p:pic>
        <p:nvPicPr>
          <p:cNvPr id="4" name="Picture 2" descr="https://cftdelosrios.cl/wp-content/uploads/2021/09/cropped-Recurso-2.png">
            <a:extLst>
              <a:ext uri="{FF2B5EF4-FFF2-40B4-BE49-F238E27FC236}">
                <a16:creationId xmlns:a16="http://schemas.microsoft.com/office/drawing/2014/main" id="{94E154A2-34B9-49CA-8640-01E0B1C5A63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34550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0" y="0"/>
            <a:ext cx="11895993" cy="1325563"/>
          </a:xfrm>
        </p:spPr>
        <p:txBody>
          <a:bodyPr/>
          <a:lstStyle/>
          <a:p>
            <a:r>
              <a:rPr lang="es-MX" b="1" dirty="0"/>
              <a:t>Roles y Responsabilidades al interior de un equipo analítico</a:t>
            </a:r>
            <a:endParaRPr lang="en-US" b="1" dirty="0"/>
          </a:p>
        </p:txBody>
      </p:sp>
      <p:sp>
        <p:nvSpPr>
          <p:cNvPr id="3" name="Marcador de contenido 2"/>
          <p:cNvSpPr>
            <a:spLocks noGrp="1"/>
          </p:cNvSpPr>
          <p:nvPr>
            <p:ph idx="1"/>
          </p:nvPr>
        </p:nvSpPr>
        <p:spPr>
          <a:xfrm>
            <a:off x="35170" y="1545371"/>
            <a:ext cx="11860823" cy="1813291"/>
          </a:xfrm>
        </p:spPr>
        <p:txBody>
          <a:bodyPr/>
          <a:lstStyle/>
          <a:p>
            <a:pPr marL="0" indent="0" algn="just">
              <a:buNone/>
            </a:pPr>
            <a:r>
              <a:rPr lang="es-MX" dirty="0"/>
              <a:t>El proceso de analítico o de extracción de valor del Big Data, puede ser descripto siguiendo el siguiente diagrama:</a:t>
            </a:r>
            <a:endParaRPr lang="en-US" dirty="0"/>
          </a:p>
        </p:txBody>
      </p:sp>
      <p:pic>
        <p:nvPicPr>
          <p:cNvPr id="4" name="Imagen 3"/>
          <p:cNvPicPr>
            <a:picLocks noChangeAspect="1"/>
          </p:cNvPicPr>
          <p:nvPr/>
        </p:nvPicPr>
        <p:blipFill>
          <a:blip r:embed="rId2"/>
          <a:stretch>
            <a:fillRect/>
          </a:stretch>
        </p:blipFill>
        <p:spPr>
          <a:xfrm>
            <a:off x="1002323" y="3578470"/>
            <a:ext cx="10313378" cy="1433147"/>
          </a:xfrm>
          <a:prstGeom prst="rect">
            <a:avLst/>
          </a:prstGeom>
        </p:spPr>
      </p:pic>
      <p:pic>
        <p:nvPicPr>
          <p:cNvPr id="5" name="Picture 2" descr="https://cftdelosrios.cl/wp-content/uploads/2021/09/cropped-Recurso-2.png">
            <a:extLst>
              <a:ext uri="{FF2B5EF4-FFF2-40B4-BE49-F238E27FC236}">
                <a16:creationId xmlns:a16="http://schemas.microsoft.com/office/drawing/2014/main" id="{AD7D5CCA-9D75-4617-A3F9-AB7BE4D53CC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215397" y="62696"/>
            <a:ext cx="976604" cy="5064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7253328"/>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4289</TotalTime>
  <Words>2069</Words>
  <Application>Microsoft Office PowerPoint</Application>
  <PresentationFormat>Panorámica</PresentationFormat>
  <Paragraphs>68</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Arial</vt:lpstr>
      <vt:lpstr>Calibri</vt:lpstr>
      <vt:lpstr>Calibri Light</vt:lpstr>
      <vt:lpstr>Tema de Office</vt:lpstr>
      <vt:lpstr> Curso: Fundamentos de Data Science Unidad I: Transformación Digital.</vt:lpstr>
      <vt:lpstr>Qué es Transformación Digital? </vt:lpstr>
      <vt:lpstr>Por que una empresa u organización decide iniciar un proyecto de Transformación Digital?</vt:lpstr>
      <vt:lpstr>Presentación de PowerPoint</vt:lpstr>
      <vt:lpstr>Qué beneficios tiene la Transformación Digital?  </vt:lpstr>
      <vt:lpstr>Conformación de un equipo analítico</vt:lpstr>
      <vt:lpstr>Cómo se construye un Equipo Analítico?</vt:lpstr>
      <vt:lpstr>Habilidades requeridas en un Equipo Analítico</vt:lpstr>
      <vt:lpstr>Roles y Responsabilidades al interior de un equipo analítico</vt:lpstr>
      <vt:lpstr>Fuentes de Datos</vt:lpstr>
      <vt:lpstr>Adquisición de Datos</vt:lpstr>
      <vt:lpstr>Almacenamiento de Datos</vt:lpstr>
      <vt:lpstr>Análisis de Datos</vt:lpstr>
      <vt:lpstr>Reportes y Visualización</vt:lpstr>
      <vt:lpstr>Roles y Responsabilidades al interior de un equipo analítico </vt:lpstr>
      <vt:lpstr>Ingeniero de datos</vt:lpstr>
      <vt:lpstr>Científico de datos</vt:lpstr>
      <vt:lpstr>Científico de datos</vt:lpstr>
      <vt:lpstr>Superposición de funciones y errores más comunes </vt:lpstr>
      <vt:lpstr>Ejemplo de arquitectura de Ciencia de Datos </vt:lpstr>
      <vt:lpstr>Para las diferentes etapas, podemos listar el siguiente ejemplo de librerías en Python: </vt:lpstr>
      <vt:lpstr>Big Data: Ciudades del futuro</vt:lpstr>
      <vt:lpstr>Qué es Científico de datos?</vt:lpstr>
      <vt:lpstr>“Los datos son el petróleo del futuro”                                  Clive Humby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Fundamentos de Data Science</dc:title>
  <dc:creator>PC</dc:creator>
  <cp:lastModifiedBy>DIEGO MIRANDA OLAVARRIA</cp:lastModifiedBy>
  <cp:revision>152</cp:revision>
  <dcterms:created xsi:type="dcterms:W3CDTF">2023-03-12T23:30:38Z</dcterms:created>
  <dcterms:modified xsi:type="dcterms:W3CDTF">2025-03-12T03:35:03Z</dcterms:modified>
</cp:coreProperties>
</file>