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4" r:id="rId3"/>
    <p:sldId id="265" r:id="rId4"/>
    <p:sldId id="266" r:id="rId5"/>
    <p:sldId id="267" r:id="rId6"/>
    <p:sldId id="268" r:id="rId7"/>
    <p:sldId id="269" r:id="rId8"/>
    <p:sldId id="270" r:id="rId9"/>
    <p:sldId id="273" r:id="rId10"/>
    <p:sldId id="274" r:id="rId11"/>
    <p:sldId id="276" r:id="rId12"/>
    <p:sldId id="272" r:id="rId13"/>
    <p:sldId id="271"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660"/>
  </p:normalViewPr>
  <p:slideViewPr>
    <p:cSldViewPr snapToGrid="0">
      <p:cViewPr varScale="1">
        <p:scale>
          <a:sx n="84" d="100"/>
          <a:sy n="84" d="100"/>
        </p:scale>
        <p:origin x="61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9854C-C8EB-417A-8C59-1DCAB049B5D7}" type="datetimeFigureOut">
              <a:rPr lang="en-US" smtClean="0"/>
              <a:t>5/10/2023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B035B-31CA-4442-BFE9-10EC6513BF9F}" type="slidenum">
              <a:rPr lang="en-US" smtClean="0"/>
              <a:t>‹Nº›</a:t>
            </a:fld>
            <a:endParaRPr lang="en-US"/>
          </a:p>
        </p:txBody>
      </p:sp>
    </p:spTree>
    <p:extLst>
      <p:ext uri="{BB962C8B-B14F-4D97-AF65-F5344CB8AC3E}">
        <p14:creationId xmlns:p14="http://schemas.microsoft.com/office/powerpoint/2010/main" val="21020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5/10/2023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059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5/10/2023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59183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5/10/2023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96406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5/10/2023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4275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D761D31C-A632-495E-8BB5-42DD370ADF38}" type="datetimeFigureOut">
              <a:rPr lang="en-US" smtClean="0"/>
              <a:t>5/10/2023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57578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D761D31C-A632-495E-8BB5-42DD370ADF38}" type="datetimeFigureOut">
              <a:rPr lang="en-US" smtClean="0"/>
              <a:t>5/10/2023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9394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D761D31C-A632-495E-8BB5-42DD370ADF38}" type="datetimeFigureOut">
              <a:rPr lang="en-US" smtClean="0"/>
              <a:t>5/10/2023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8021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D761D31C-A632-495E-8BB5-42DD370ADF38}" type="datetimeFigureOut">
              <a:rPr lang="en-US" smtClean="0"/>
              <a:t>5/10/2023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80659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761D31C-A632-495E-8BB5-42DD370ADF38}" type="datetimeFigureOut">
              <a:rPr lang="en-US" smtClean="0"/>
              <a:t>5/10/2023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78648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5/10/2023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1338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5/10/2023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92312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1D31C-A632-495E-8BB5-42DD370ADF38}" type="datetimeFigureOut">
              <a:rPr lang="en-US" smtClean="0"/>
              <a:t>5/10/2023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839CA-732A-47B2-9A6B-D4181EB3C650}" type="slidenum">
              <a:rPr lang="en-US" smtClean="0"/>
              <a:t>‹Nº›</a:t>
            </a:fld>
            <a:endParaRPr lang="en-US"/>
          </a:p>
        </p:txBody>
      </p:sp>
    </p:spTree>
    <p:extLst>
      <p:ext uri="{BB962C8B-B14F-4D97-AF65-F5344CB8AC3E}">
        <p14:creationId xmlns:p14="http://schemas.microsoft.com/office/powerpoint/2010/main" val="1392195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r>
              <a:rPr lang="es-MX" dirty="0" smtClean="0"/>
              <a:t/>
            </a:r>
            <a:br>
              <a:rPr lang="es-MX" dirty="0" smtClean="0"/>
            </a:br>
            <a:r>
              <a:rPr lang="es-MX" sz="5300" b="1" dirty="0" smtClean="0"/>
              <a:t>Curso:</a:t>
            </a:r>
            <a:br>
              <a:rPr lang="es-MX" sz="5300" b="1" dirty="0" smtClean="0"/>
            </a:br>
            <a:r>
              <a:rPr lang="es-MX" sz="5300" b="1" dirty="0" smtClean="0"/>
              <a:t>Fundamentos de </a:t>
            </a:r>
            <a:r>
              <a:rPr lang="es-MX" sz="5300" b="1" i="1" dirty="0" smtClean="0"/>
              <a:t>Data </a:t>
            </a:r>
            <a:r>
              <a:rPr lang="es-MX" sz="5300" b="1" i="1" dirty="0" err="1" smtClean="0"/>
              <a:t>Science</a:t>
            </a:r>
            <a:r>
              <a:rPr lang="es-MX" b="1" i="1" dirty="0" smtClean="0"/>
              <a:t/>
            </a:r>
            <a:br>
              <a:rPr lang="es-MX" b="1" i="1" dirty="0" smtClean="0"/>
            </a:br>
            <a:r>
              <a:rPr lang="es-MX" sz="4000" b="1" dirty="0" smtClean="0"/>
              <a:t>Unidad III: Visualización de datos.</a:t>
            </a:r>
            <a:endParaRPr lang="en-US" sz="4000" b="1" i="1" dirty="0"/>
          </a:p>
        </p:txBody>
      </p:sp>
      <p:sp>
        <p:nvSpPr>
          <p:cNvPr id="3" name="Subtítulo 2"/>
          <p:cNvSpPr>
            <a:spLocks noGrp="1"/>
          </p:cNvSpPr>
          <p:nvPr>
            <p:ph type="subTitle" idx="1"/>
          </p:nvPr>
        </p:nvSpPr>
        <p:spPr>
          <a:xfrm>
            <a:off x="1550377" y="4182332"/>
            <a:ext cx="9144000" cy="635854"/>
          </a:xfrm>
        </p:spPr>
        <p:txBody>
          <a:bodyPr>
            <a:normAutofit/>
          </a:bodyPr>
          <a:lstStyle/>
          <a:p>
            <a:r>
              <a:rPr lang="es-MX" b="1" dirty="0" smtClean="0"/>
              <a:t>Clase 1: Introducción a la visualización de datos.</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7429" y="92137"/>
            <a:ext cx="319429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dirty="0" smtClean="0"/>
              <a:t>Profesor: Diego Miranda Olavarría.</a:t>
            </a:r>
          </a:p>
          <a:p>
            <a:r>
              <a:rPr lang="es-MX" sz="2000" dirty="0" smtClean="0"/>
              <a:t>Ingeniero de Ejecución en Administración (UST)</a:t>
            </a:r>
          </a:p>
          <a:p>
            <a:r>
              <a:rPr lang="es-MX" sz="2000" dirty="0" smtClean="0"/>
              <a:t>Diplomado en </a:t>
            </a:r>
            <a:r>
              <a:rPr lang="es-MX" sz="2000" i="1" dirty="0" smtClean="0"/>
              <a:t>Big Data </a:t>
            </a:r>
            <a:r>
              <a:rPr lang="es-MX" sz="2000" dirty="0" smtClean="0"/>
              <a:t>para la toma de decisiones (PUC)</a:t>
            </a:r>
          </a:p>
          <a:p>
            <a:r>
              <a:rPr lang="es-MX" sz="2000" dirty="0" smtClean="0"/>
              <a:t>Magíster en </a:t>
            </a:r>
            <a:r>
              <a:rPr lang="es-MX" sz="2000" i="1" dirty="0" smtClean="0"/>
              <a:t>Data </a:t>
            </a:r>
            <a:r>
              <a:rPr lang="es-MX" sz="2000" i="1" dirty="0" err="1" smtClean="0"/>
              <a:t>Science</a:t>
            </a:r>
            <a:r>
              <a:rPr lang="es-MX" sz="2000" i="1" dirty="0" smtClean="0"/>
              <a:t> </a:t>
            </a:r>
            <a:r>
              <a:rPr lang="es-MX" sz="2000" dirty="0" smtClean="0"/>
              <a:t>(Estudiante, USS) </a:t>
            </a:r>
          </a:p>
        </p:txBody>
      </p:sp>
    </p:spTree>
    <p:extLst>
      <p:ext uri="{BB962C8B-B14F-4D97-AF65-F5344CB8AC3E}">
        <p14:creationId xmlns:p14="http://schemas.microsoft.com/office/powerpoint/2010/main" val="2336050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smtClean="0"/>
              <a:t>Gráfico de barras</a:t>
            </a:r>
            <a:endParaRPr lang="en-US" b="1" dirty="0"/>
          </a:p>
        </p:txBody>
      </p:sp>
      <p:sp>
        <p:nvSpPr>
          <p:cNvPr id="3" name="Marcador de contenido 2"/>
          <p:cNvSpPr>
            <a:spLocks noGrp="1"/>
          </p:cNvSpPr>
          <p:nvPr>
            <p:ph idx="1"/>
          </p:nvPr>
        </p:nvSpPr>
        <p:spPr>
          <a:xfrm>
            <a:off x="838200" y="1825625"/>
            <a:ext cx="5013960" cy="4351338"/>
          </a:xfrm>
        </p:spPr>
        <p:txBody>
          <a:bodyPr>
            <a:normAutofit lnSpcReduction="10000"/>
          </a:bodyPr>
          <a:lstStyle/>
          <a:p>
            <a:pPr marL="0" indent="0" algn="just">
              <a:buNone/>
            </a:pPr>
            <a:r>
              <a:rPr lang="es-ES" dirty="0" smtClean="0"/>
              <a:t>Resumen y </a:t>
            </a:r>
            <a:r>
              <a:rPr lang="es-ES" dirty="0"/>
              <a:t>comparan los datos categóricos mediante longitudes de barras proporcionales para representar valores.</a:t>
            </a:r>
          </a:p>
          <a:p>
            <a:pPr marL="0" indent="0" algn="just">
              <a:buNone/>
            </a:pPr>
            <a:r>
              <a:rPr lang="es-ES" dirty="0" smtClean="0"/>
              <a:t>Estos gráficos se </a:t>
            </a:r>
            <a:r>
              <a:rPr lang="es-ES" dirty="0"/>
              <a:t>componen de un eje x y un eje y. El eje x representa categorías discretas que corresponden a una o varias barras. La altura de cada barra corresponde a un valor numérico que se mide en el eje y.</a:t>
            </a:r>
          </a:p>
          <a:p>
            <a:endParaRPr lang="en-US" dirty="0"/>
          </a:p>
        </p:txBody>
      </p:sp>
      <p:pic>
        <p:nvPicPr>
          <p:cNvPr id="4098" name="Picture 2" descr="https://blog.facialix.com/wp-content/uploads/2019/11/barras_si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879" y="1563624"/>
            <a:ext cx="6096000" cy="412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347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smtClean="0"/>
              <a:t>Gráfico de torta o pie</a:t>
            </a:r>
            <a:endParaRPr lang="en-US" b="1" dirty="0"/>
          </a:p>
        </p:txBody>
      </p:sp>
      <p:sp>
        <p:nvSpPr>
          <p:cNvPr id="3" name="Marcador de contenido 2"/>
          <p:cNvSpPr>
            <a:spLocks noGrp="1"/>
          </p:cNvSpPr>
          <p:nvPr>
            <p:ph idx="1"/>
          </p:nvPr>
        </p:nvSpPr>
        <p:spPr>
          <a:xfrm>
            <a:off x="838200" y="1825625"/>
            <a:ext cx="4593336" cy="4351338"/>
          </a:xfrm>
        </p:spPr>
        <p:txBody>
          <a:bodyPr/>
          <a:lstStyle/>
          <a:p>
            <a:pPr marL="0" indent="0">
              <a:buNone/>
            </a:pPr>
            <a:r>
              <a:rPr lang="es-ES" dirty="0" smtClean="0"/>
              <a:t>Es </a:t>
            </a:r>
            <a:r>
              <a:rPr lang="es-ES" dirty="0"/>
              <a:t>un tipo de representación para el análisis de datos estadísticos. Tiene la forma de un disco dividido en sectores, cuyas áreas son proporcionales a los porcentajes de los distintos componentes de la población estadística.</a:t>
            </a:r>
            <a:endParaRPr lang="en-US" dirty="0"/>
          </a:p>
        </p:txBody>
      </p:sp>
      <p:pic>
        <p:nvPicPr>
          <p:cNvPr id="5128" name="Picture 8" descr="https://reisdigital.es/wp-content/uploads/2022/10/que-es-una-grafica-de-pastel-y-para-que-sirv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504" y="1659318"/>
            <a:ext cx="5212080" cy="3525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468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smtClean="0"/>
              <a:t>Histograma</a:t>
            </a:r>
            <a:endParaRPr lang="en-US" b="1" dirty="0"/>
          </a:p>
        </p:txBody>
      </p:sp>
      <p:sp>
        <p:nvSpPr>
          <p:cNvPr id="3" name="Marcador de contenido 2"/>
          <p:cNvSpPr>
            <a:spLocks noGrp="1"/>
          </p:cNvSpPr>
          <p:nvPr>
            <p:ph idx="1"/>
          </p:nvPr>
        </p:nvSpPr>
        <p:spPr>
          <a:xfrm>
            <a:off x="573024" y="1825625"/>
            <a:ext cx="3605784" cy="4351338"/>
          </a:xfrm>
        </p:spPr>
        <p:txBody>
          <a:bodyPr/>
          <a:lstStyle/>
          <a:p>
            <a:pPr marL="0" indent="0" algn="just">
              <a:buNone/>
            </a:pPr>
            <a:r>
              <a:rPr lang="es-ES" dirty="0"/>
              <a:t>E</a:t>
            </a:r>
            <a:r>
              <a:rPr lang="es-ES" dirty="0" smtClean="0"/>
              <a:t>s </a:t>
            </a:r>
            <a:r>
              <a:rPr lang="es-ES" dirty="0"/>
              <a:t>un gráfico que se utiliza para representar la distribución de frecuencias de algunos puntos de datos de una </a:t>
            </a:r>
            <a:r>
              <a:rPr lang="es-ES" dirty="0" smtClean="0"/>
              <a:t>variable. En el eje de las X se representa la variable y en el eje de las Y se encuentra la frecuencia.</a:t>
            </a:r>
            <a:endParaRPr lang="en-US" dirty="0"/>
          </a:p>
        </p:txBody>
      </p:sp>
      <p:pic>
        <p:nvPicPr>
          <p:cNvPr id="2050" name="Picture 2" descr="Diagrama que muestra la distribución del histograma de Pand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4880" y="1325563"/>
            <a:ext cx="6528689" cy="4851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939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err="1" smtClean="0"/>
              <a:t>Scatter</a:t>
            </a:r>
            <a:r>
              <a:rPr lang="es-ES" b="1" dirty="0" smtClean="0"/>
              <a:t> </a:t>
            </a:r>
            <a:r>
              <a:rPr lang="es-ES" b="1" dirty="0" err="1" smtClean="0"/>
              <a:t>Plot</a:t>
            </a:r>
            <a:endParaRPr lang="en-US" b="1" dirty="0"/>
          </a:p>
        </p:txBody>
      </p:sp>
      <p:sp>
        <p:nvSpPr>
          <p:cNvPr id="3" name="Marcador de contenido 2"/>
          <p:cNvSpPr>
            <a:spLocks noGrp="1"/>
          </p:cNvSpPr>
          <p:nvPr>
            <p:ph idx="1"/>
          </p:nvPr>
        </p:nvSpPr>
        <p:spPr>
          <a:xfrm>
            <a:off x="128016" y="1825624"/>
            <a:ext cx="5733288" cy="4794631"/>
          </a:xfrm>
        </p:spPr>
        <p:txBody>
          <a:bodyPr/>
          <a:lstStyle/>
          <a:p>
            <a:pPr marL="0" indent="0" algn="just">
              <a:buNone/>
            </a:pPr>
            <a:r>
              <a:rPr lang="es-ES" dirty="0"/>
              <a:t>S</a:t>
            </a:r>
            <a:r>
              <a:rPr lang="es-ES" dirty="0" smtClean="0"/>
              <a:t>e </a:t>
            </a:r>
            <a:r>
              <a:rPr lang="es-ES" dirty="0"/>
              <a:t>utiliza para estudiar la asociación de dos variables de intervalo. Es el gráfico de los valores de una variable sobre otra. Viene a sugerir una relación entre dos variables, para comprobar una relación lineal o </a:t>
            </a:r>
            <a:r>
              <a:rPr lang="es-ES" dirty="0" smtClean="0"/>
              <a:t>cuadrática, </a:t>
            </a:r>
            <a:r>
              <a:rPr lang="es-ES" dirty="0"/>
              <a:t>o ayudarnos a identificar patrones o </a:t>
            </a:r>
            <a:r>
              <a:rPr lang="es-ES" dirty="0" smtClean="0"/>
              <a:t>clúster </a:t>
            </a:r>
            <a:r>
              <a:rPr lang="es-ES" dirty="0"/>
              <a:t>en los </a:t>
            </a:r>
            <a:r>
              <a:rPr lang="es-ES" dirty="0" smtClean="0"/>
              <a:t>datos.</a:t>
            </a:r>
            <a:endParaRPr lang="en-US" dirty="0"/>
          </a:p>
        </p:txBody>
      </p:sp>
      <p:pic>
        <p:nvPicPr>
          <p:cNvPr id="1026" name="Picture 2" descr="matplotlib simple scatter plot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3327" y="914400"/>
            <a:ext cx="5907025" cy="5276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68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err="1" smtClean="0"/>
              <a:t>Boxplot</a:t>
            </a:r>
            <a:endParaRPr lang="en-US" b="1" dirty="0"/>
          </a:p>
        </p:txBody>
      </p:sp>
      <p:sp>
        <p:nvSpPr>
          <p:cNvPr id="3" name="Marcador de contenido 2"/>
          <p:cNvSpPr>
            <a:spLocks noGrp="1"/>
          </p:cNvSpPr>
          <p:nvPr>
            <p:ph idx="1"/>
          </p:nvPr>
        </p:nvSpPr>
        <p:spPr>
          <a:xfrm>
            <a:off x="618744" y="1560449"/>
            <a:ext cx="5507736" cy="4351338"/>
          </a:xfrm>
        </p:spPr>
        <p:txBody>
          <a:bodyPr>
            <a:normAutofit lnSpcReduction="10000"/>
          </a:bodyPr>
          <a:lstStyle/>
          <a:p>
            <a:pPr marL="0" indent="0" algn="just">
              <a:buNone/>
            </a:pPr>
            <a:r>
              <a:rPr lang="es-ES" dirty="0" smtClean="0"/>
              <a:t>Es </a:t>
            </a:r>
            <a:r>
              <a:rPr lang="es-ES" dirty="0"/>
              <a:t>una forma de presentación estadística destinada, fundamentalmente, a resaltar aspectos de la distribución de las observaciones en una o más series de datos cuantitativos. Reemplaza, en consecuencia, al histograma y a la curva de distribución de frecuencias sobre los que tiene ventajas en cuanto a la información que brinda y a la apreciación global que surge de la lectura. </a:t>
            </a:r>
            <a:endParaRPr lang="en-US" dirty="0"/>
          </a:p>
        </p:txBody>
      </p:sp>
      <p:pic>
        <p:nvPicPr>
          <p:cNvPr id="6146" name="Picture 2" descr="box-plot-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4663" y="1727898"/>
            <a:ext cx="4663313" cy="326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83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0584" y="1216153"/>
            <a:ext cx="12091416" cy="4471416"/>
          </a:xfrm>
        </p:spPr>
        <p:txBody>
          <a:bodyPr>
            <a:normAutofit/>
          </a:bodyPr>
          <a:lstStyle/>
          <a:p>
            <a:pPr marL="0" indent="0" algn="ctr">
              <a:buNone/>
            </a:pPr>
            <a:r>
              <a:rPr lang="es-ES" sz="4800" b="1" dirty="0"/>
              <a:t>“El pensamiento visual no es un patrimonio exclusivo de los artistas, no se trata de dibujar bien sino de aprender por esta vía.” </a:t>
            </a:r>
            <a:endParaRPr lang="es-ES" sz="4800" b="1" dirty="0" smtClean="0"/>
          </a:p>
          <a:p>
            <a:pPr algn="just"/>
            <a:endParaRPr lang="es-ES" dirty="0"/>
          </a:p>
          <a:p>
            <a:pPr algn="just"/>
            <a:endParaRPr lang="es-ES" dirty="0" smtClean="0"/>
          </a:p>
          <a:p>
            <a:pPr marL="0" indent="0" algn="r">
              <a:buNone/>
            </a:pPr>
            <a:r>
              <a:rPr lang="es-ES" dirty="0" smtClean="0"/>
              <a:t>Robert </a:t>
            </a:r>
            <a:r>
              <a:rPr lang="es-ES" dirty="0" err="1"/>
              <a:t>McKim</a:t>
            </a:r>
            <a:r>
              <a:rPr lang="es-ES" dirty="0"/>
              <a:t>, </a:t>
            </a:r>
            <a:r>
              <a:rPr lang="es-ES" dirty="0" err="1"/>
              <a:t>Experiences</a:t>
            </a:r>
            <a:r>
              <a:rPr lang="es-ES" dirty="0"/>
              <a:t> in Visual </a:t>
            </a:r>
            <a:r>
              <a:rPr lang="es-ES" dirty="0" err="1"/>
              <a:t>Thinking</a:t>
            </a:r>
            <a:r>
              <a:rPr lang="es-ES" dirty="0"/>
              <a:t>, 1980. </a:t>
            </a:r>
            <a:endParaRPr lang="en-US" dirty="0"/>
          </a:p>
        </p:txBody>
      </p:sp>
    </p:spTree>
    <p:extLst>
      <p:ext uri="{BB962C8B-B14F-4D97-AF65-F5344CB8AC3E}">
        <p14:creationId xmlns:p14="http://schemas.microsoft.com/office/powerpoint/2010/main" val="1636742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smtClean="0"/>
              <a:t>Qué es la visualización de datos?</a:t>
            </a:r>
            <a:endParaRPr lang="en-US" b="1" dirty="0"/>
          </a:p>
        </p:txBody>
      </p:sp>
      <p:sp>
        <p:nvSpPr>
          <p:cNvPr id="3" name="Marcador de contenido 2"/>
          <p:cNvSpPr>
            <a:spLocks noGrp="1"/>
          </p:cNvSpPr>
          <p:nvPr>
            <p:ph idx="1"/>
          </p:nvPr>
        </p:nvSpPr>
        <p:spPr>
          <a:xfrm>
            <a:off x="356616" y="2020825"/>
            <a:ext cx="11430000" cy="3465576"/>
          </a:xfrm>
        </p:spPr>
        <p:txBody>
          <a:bodyPr>
            <a:normAutofit/>
          </a:bodyPr>
          <a:lstStyle/>
          <a:p>
            <a:pPr marL="0" indent="0" algn="just">
              <a:buNone/>
            </a:pPr>
            <a:r>
              <a:rPr lang="es-ES" sz="3200" dirty="0"/>
              <a:t>La visualización como la conocemos hoy es una actividad orientada a la comunicación visual de complejidad, donde convergen diversas disciplinas, como Ciencias de la Computación, Estadística, Ciencias Cognitivas, Comunicación y Diseño, entre otras. </a:t>
            </a:r>
            <a:r>
              <a:rPr lang="es-ES" sz="3200" dirty="0" smtClean="0"/>
              <a:t>Podemos </a:t>
            </a:r>
            <a:r>
              <a:rPr lang="es-ES" sz="3200" dirty="0"/>
              <a:t>entender la visualización de datos como una estrategia que nos permitirá pasar de los datos en bruto a una representación útil y eficaz con el objetivo de transmitir conocimiento. </a:t>
            </a:r>
            <a:endParaRPr lang="en-US" sz="3200" dirty="0"/>
          </a:p>
        </p:txBody>
      </p:sp>
    </p:spTree>
    <p:extLst>
      <p:ext uri="{BB962C8B-B14F-4D97-AF65-F5344CB8AC3E}">
        <p14:creationId xmlns:p14="http://schemas.microsoft.com/office/powerpoint/2010/main" val="778740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smtClean="0"/>
              <a:t>Por qué es importante la visualización?</a:t>
            </a:r>
            <a:endParaRPr lang="en-US" b="1" dirty="0"/>
          </a:p>
        </p:txBody>
      </p:sp>
      <p:sp>
        <p:nvSpPr>
          <p:cNvPr id="3" name="Marcador de contenido 2"/>
          <p:cNvSpPr>
            <a:spLocks noGrp="1"/>
          </p:cNvSpPr>
          <p:nvPr>
            <p:ph idx="1"/>
          </p:nvPr>
        </p:nvSpPr>
        <p:spPr>
          <a:xfrm>
            <a:off x="356616" y="1880489"/>
            <a:ext cx="11430000" cy="4351338"/>
          </a:xfrm>
        </p:spPr>
        <p:txBody>
          <a:bodyPr>
            <a:normAutofit lnSpcReduction="10000"/>
          </a:bodyPr>
          <a:lstStyle/>
          <a:p>
            <a:pPr marL="0" indent="0" algn="just">
              <a:buNone/>
            </a:pPr>
            <a:r>
              <a:rPr lang="es-ES" dirty="0"/>
              <a:t>El 28 de enero de 1986, en una mañana de mucho frío, el Transbordador </a:t>
            </a:r>
            <a:r>
              <a:rPr lang="es-ES" i="1" dirty="0" err="1"/>
              <a:t>Challenger</a:t>
            </a:r>
            <a:r>
              <a:rPr lang="es-ES" i="1" dirty="0"/>
              <a:t> </a:t>
            </a:r>
            <a:r>
              <a:rPr lang="es-ES" dirty="0"/>
              <a:t>despegó en un nuevo viaje. Sin embargo, luego de 73 segundos de vuelo, explotó ante la mirada atónita de personas que presenciaban el evento. </a:t>
            </a:r>
          </a:p>
          <a:p>
            <a:pPr marL="0" indent="0" algn="just">
              <a:buNone/>
            </a:pPr>
            <a:r>
              <a:rPr lang="es-ES" dirty="0"/>
              <a:t>La investigación desarrollada posteriormente reveló que unos anillos de goma que formaban parte de los tambores de combustible fueron una de las causas de la tragedia, debido al frío reinante esa mañana que produjo un cambio en su respuesta a bajas temperaturas. Esto había sido informado con anterioridad por los ingenieros de la empresa contratista, quienes mostraron una tabla con datos recomendando no lanzar el transbordador. Finalmente, la nave fue lanzada, con las consecuencias ya conocidas. </a:t>
            </a:r>
            <a:endParaRPr lang="en-US" dirty="0"/>
          </a:p>
        </p:txBody>
      </p:sp>
    </p:spTree>
    <p:extLst>
      <p:ext uri="{BB962C8B-B14F-4D97-AF65-F5344CB8AC3E}">
        <p14:creationId xmlns:p14="http://schemas.microsoft.com/office/powerpoint/2010/main" val="1031158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smtClean="0"/>
              <a:t>Finalmente lo que mostraron fue esto…</a:t>
            </a:r>
            <a:endParaRPr lang="en-US" b="1" dirty="0"/>
          </a:p>
        </p:txBody>
      </p:sp>
      <p:pic>
        <p:nvPicPr>
          <p:cNvPr id="4" name="Imagen 3"/>
          <p:cNvPicPr>
            <a:picLocks noChangeAspect="1"/>
          </p:cNvPicPr>
          <p:nvPr/>
        </p:nvPicPr>
        <p:blipFill>
          <a:blip r:embed="rId2"/>
          <a:stretch>
            <a:fillRect/>
          </a:stretch>
        </p:blipFill>
        <p:spPr>
          <a:xfrm>
            <a:off x="277369" y="1325564"/>
            <a:ext cx="11914631" cy="5422708"/>
          </a:xfrm>
          <a:prstGeom prst="rect">
            <a:avLst/>
          </a:prstGeom>
        </p:spPr>
      </p:pic>
    </p:spTree>
    <p:extLst>
      <p:ext uri="{BB962C8B-B14F-4D97-AF65-F5344CB8AC3E}">
        <p14:creationId xmlns:p14="http://schemas.microsoft.com/office/powerpoint/2010/main" val="3548935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smtClean="0"/>
              <a:t>Pioneros en la visualización</a:t>
            </a:r>
            <a:endParaRPr lang="en-US" b="1" dirty="0"/>
          </a:p>
        </p:txBody>
      </p:sp>
      <p:sp>
        <p:nvSpPr>
          <p:cNvPr id="3" name="Marcador de contenido 2"/>
          <p:cNvSpPr>
            <a:spLocks noGrp="1"/>
          </p:cNvSpPr>
          <p:nvPr>
            <p:ph idx="1"/>
          </p:nvPr>
        </p:nvSpPr>
        <p:spPr>
          <a:xfrm>
            <a:off x="173736" y="1527048"/>
            <a:ext cx="11768328" cy="4649915"/>
          </a:xfrm>
        </p:spPr>
        <p:txBody>
          <a:bodyPr>
            <a:normAutofit lnSpcReduction="10000"/>
          </a:bodyPr>
          <a:lstStyle/>
          <a:p>
            <a:endParaRPr lang="en-US" dirty="0"/>
          </a:p>
          <a:p>
            <a:pPr marL="0" indent="0" algn="just">
              <a:buNone/>
            </a:pPr>
            <a:r>
              <a:rPr lang="es-ES" dirty="0"/>
              <a:t>John Snow (Médico inglés, 1813–1858): En medio del brote de cólera que se produjo en Londres en 1850, el doctor John Snow decidió graficar los casos de fallecidos por la epidemia en un mapa de la ciudad. Por medio de esta representación surgieron patrones visuales que llevaron a Snow a considerar que la enfermedad no se transmitía por el aire, sino que su origen estaba en una bomba de agua ubicada en la calle donde se distribuían la mayoría de los casos. Con esta información, se tomaron medidas de higiene para controlar la enfermedad, logrando impactar en las políticas de salud pública hasta el día de hoy. Es importante destacar de este caso que el simple hecho de mapear los datos en una superficie, permitió que emergiera información relevante que los datos por sí solos no permitían ver. </a:t>
            </a:r>
          </a:p>
          <a:p>
            <a:pPr marL="0" indent="0">
              <a:buNone/>
            </a:pPr>
            <a:endParaRPr lang="en-US" dirty="0"/>
          </a:p>
        </p:txBody>
      </p:sp>
    </p:spTree>
    <p:extLst>
      <p:ext uri="{BB962C8B-B14F-4D97-AF65-F5344CB8AC3E}">
        <p14:creationId xmlns:p14="http://schemas.microsoft.com/office/powerpoint/2010/main" val="958337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smtClean="0"/>
              <a:t>Gráfico de John Snow</a:t>
            </a:r>
            <a:endParaRPr lang="en-US" b="1" dirty="0"/>
          </a:p>
        </p:txBody>
      </p:sp>
      <p:pic>
        <p:nvPicPr>
          <p:cNvPr id="4" name="Imagen 3"/>
          <p:cNvPicPr>
            <a:picLocks noChangeAspect="1"/>
          </p:cNvPicPr>
          <p:nvPr/>
        </p:nvPicPr>
        <p:blipFill>
          <a:blip r:embed="rId2"/>
          <a:stretch>
            <a:fillRect/>
          </a:stretch>
        </p:blipFill>
        <p:spPr>
          <a:xfrm>
            <a:off x="73152" y="1399033"/>
            <a:ext cx="11923775" cy="5358384"/>
          </a:xfrm>
          <a:prstGeom prst="rect">
            <a:avLst/>
          </a:prstGeom>
        </p:spPr>
      </p:pic>
    </p:spTree>
    <p:extLst>
      <p:ext uri="{BB962C8B-B14F-4D97-AF65-F5344CB8AC3E}">
        <p14:creationId xmlns:p14="http://schemas.microsoft.com/office/powerpoint/2010/main" val="2569917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smtClean="0"/>
              <a:t>Librería </a:t>
            </a:r>
            <a:r>
              <a:rPr lang="es-ES" b="1" dirty="0" err="1" smtClean="0"/>
              <a:t>Matplotlib</a:t>
            </a:r>
            <a:endParaRPr lang="en-US" b="1" dirty="0"/>
          </a:p>
        </p:txBody>
      </p:sp>
      <p:sp>
        <p:nvSpPr>
          <p:cNvPr id="3" name="Marcador de contenido 2"/>
          <p:cNvSpPr>
            <a:spLocks noGrp="1"/>
          </p:cNvSpPr>
          <p:nvPr>
            <p:ph idx="1"/>
          </p:nvPr>
        </p:nvSpPr>
        <p:spPr>
          <a:xfrm>
            <a:off x="301752" y="2491612"/>
            <a:ext cx="5925312" cy="3185288"/>
          </a:xfrm>
        </p:spPr>
        <p:txBody>
          <a:bodyPr/>
          <a:lstStyle/>
          <a:p>
            <a:pPr marL="0" indent="0" algn="just">
              <a:buNone/>
            </a:pPr>
            <a:r>
              <a:rPr lang="es-ES" dirty="0" smtClean="0"/>
              <a:t>Es una librería de Python que permite realizar visualizaciones de datos. </a:t>
            </a:r>
            <a:endParaRPr lang="es-ES" dirty="0"/>
          </a:p>
          <a:p>
            <a:pPr marL="0" indent="0" algn="just">
              <a:buNone/>
            </a:pPr>
            <a:r>
              <a:rPr lang="es-ES" dirty="0" smtClean="0"/>
              <a:t>Para importar esta librería debemos ocupar el módulo </a:t>
            </a:r>
            <a:r>
              <a:rPr lang="es-ES" dirty="0" err="1" smtClean="0"/>
              <a:t>pyplot</a:t>
            </a:r>
            <a:r>
              <a:rPr lang="es-ES" dirty="0" smtClean="0"/>
              <a:t>:</a:t>
            </a:r>
          </a:p>
          <a:p>
            <a:pPr marL="0" indent="0" algn="just">
              <a:buNone/>
            </a:pPr>
            <a:r>
              <a:rPr lang="es-ES" dirty="0" err="1" smtClean="0"/>
              <a:t>Import</a:t>
            </a:r>
            <a:r>
              <a:rPr lang="es-ES" dirty="0" smtClean="0"/>
              <a:t> </a:t>
            </a:r>
            <a:r>
              <a:rPr lang="es-ES" dirty="0" err="1" smtClean="0"/>
              <a:t>matplotlib.pyplot</a:t>
            </a:r>
            <a:r>
              <a:rPr lang="es-ES" dirty="0" smtClean="0"/>
              <a:t> as </a:t>
            </a:r>
            <a:r>
              <a:rPr lang="es-ES" dirty="0" err="1" smtClean="0"/>
              <a:t>plt</a:t>
            </a:r>
            <a:endParaRPr lang="es-ES" dirty="0" smtClean="0"/>
          </a:p>
          <a:p>
            <a:pPr marL="0" indent="0" algn="just">
              <a:buNone/>
            </a:pPr>
            <a:endParaRPr lang="en-US" dirty="0"/>
          </a:p>
        </p:txBody>
      </p:sp>
      <p:pic>
        <p:nvPicPr>
          <p:cNvPr id="1026" name="Picture 2" descr="Gráfico con matplotli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6872" y="324642"/>
            <a:ext cx="4718304" cy="9189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_images/Introduccion_a_Matplotlib_19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3899" y="1613945"/>
            <a:ext cx="352425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_images/Introduccion_a_Matplotlib_9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0099" y="4495800"/>
            <a:ext cx="34480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15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smtClean="0"/>
              <a:t>Gráfico de líneas</a:t>
            </a:r>
            <a:endParaRPr lang="en-US" b="1" dirty="0"/>
          </a:p>
        </p:txBody>
      </p:sp>
      <p:sp>
        <p:nvSpPr>
          <p:cNvPr id="3" name="Marcador de contenido 2"/>
          <p:cNvSpPr>
            <a:spLocks noGrp="1"/>
          </p:cNvSpPr>
          <p:nvPr>
            <p:ph idx="1"/>
          </p:nvPr>
        </p:nvSpPr>
        <p:spPr>
          <a:xfrm>
            <a:off x="838200" y="1825625"/>
            <a:ext cx="4776216" cy="4351338"/>
          </a:xfrm>
        </p:spPr>
        <p:txBody>
          <a:bodyPr/>
          <a:lstStyle/>
          <a:p>
            <a:pPr marL="0" indent="0" algn="just">
              <a:buNone/>
            </a:pPr>
            <a:r>
              <a:rPr lang="es-ES" dirty="0" smtClean="0"/>
              <a:t>Permiten </a:t>
            </a:r>
            <a:r>
              <a:rPr lang="es-ES" dirty="0"/>
              <a:t>visualizar los cambios a lo largo de un rango continuo, como el tiempo o la distancia. La visualización del cambio con un gráfico de líneas permite ver de una sola vez la tendencia general y comparar simultáneamente varias tendencias.</a:t>
            </a:r>
            <a:endParaRPr lang="en-US" dirty="0"/>
          </a:p>
        </p:txBody>
      </p:sp>
      <p:pic>
        <p:nvPicPr>
          <p:cNvPr id="3074" name="Picture 2" descr="Gráfico con matplotli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1431" y="1499616"/>
            <a:ext cx="6096000" cy="4224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64858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6732</TotalTime>
  <Words>770</Words>
  <Application>Microsoft Office PowerPoint</Application>
  <PresentationFormat>Panorámica</PresentationFormat>
  <Paragraphs>37</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 Curso: Fundamentos de Data Science Unidad III: Visualización de datos.</vt:lpstr>
      <vt:lpstr>Presentación de PowerPoint</vt:lpstr>
      <vt:lpstr>Qué es la visualización de datos?</vt:lpstr>
      <vt:lpstr>Por qué es importante la visualización?</vt:lpstr>
      <vt:lpstr>Finalmente lo que mostraron fue esto…</vt:lpstr>
      <vt:lpstr>Pioneros en la visualización</vt:lpstr>
      <vt:lpstr>Gráfico de John Snow</vt:lpstr>
      <vt:lpstr>Librería Matplotlib</vt:lpstr>
      <vt:lpstr>Gráfico de líneas</vt:lpstr>
      <vt:lpstr>Gráfico de barras</vt:lpstr>
      <vt:lpstr>Gráfico de torta o pie</vt:lpstr>
      <vt:lpstr>Histograma</vt:lpstr>
      <vt:lpstr>Scatter Plot</vt:lpstr>
      <vt:lpstr>Boxplot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Data Science</dc:title>
  <dc:creator>PC</dc:creator>
  <cp:lastModifiedBy>Diego Miranda</cp:lastModifiedBy>
  <cp:revision>212</cp:revision>
  <dcterms:created xsi:type="dcterms:W3CDTF">2023-03-12T23:30:38Z</dcterms:created>
  <dcterms:modified xsi:type="dcterms:W3CDTF">2023-05-11T04:54:04Z</dcterms:modified>
</cp:coreProperties>
</file>