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4" r:id="rId3"/>
    <p:sldId id="260" r:id="rId4"/>
    <p:sldId id="271" r:id="rId5"/>
    <p:sldId id="272" r:id="rId6"/>
    <p:sldId id="268" r:id="rId7"/>
    <p:sldId id="273" r:id="rId8"/>
    <p:sldId id="275" r:id="rId9"/>
    <p:sldId id="276" r:id="rId10"/>
    <p:sldId id="265" r:id="rId11"/>
    <p:sldId id="262" r:id="rId12"/>
    <p:sldId id="266" r:id="rId13"/>
    <p:sldId id="274" r:id="rId14"/>
    <p:sldId id="295" r:id="rId15"/>
    <p:sldId id="277" r:id="rId16"/>
    <p:sldId id="278" r:id="rId17"/>
    <p:sldId id="279" r:id="rId18"/>
    <p:sldId id="280" r:id="rId19"/>
    <p:sldId id="281" r:id="rId20"/>
    <p:sldId id="282" r:id="rId21"/>
    <p:sldId id="283" r:id="rId22"/>
    <p:sldId id="290" r:id="rId23"/>
    <p:sldId id="284" r:id="rId24"/>
    <p:sldId id="285" r:id="rId25"/>
    <p:sldId id="286" r:id="rId26"/>
    <p:sldId id="288" r:id="rId27"/>
    <p:sldId id="289" r:id="rId28"/>
    <p:sldId id="291" r:id="rId29"/>
    <p:sldId id="292" r:id="rId30"/>
    <p:sldId id="293" r:id="rId31"/>
    <p:sldId id="27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9854C-C8EB-417A-8C59-1DCAB049B5D7}" type="datetimeFigureOut">
              <a:rPr lang="en-US" smtClean="0"/>
              <a:t>5/9/2023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B035B-31CA-4442-BFE9-10EC6513BF9F}" type="slidenum">
              <a:rPr lang="en-US" smtClean="0"/>
              <a:t>‹Nº›</a:t>
            </a:fld>
            <a:endParaRPr lang="en-US"/>
          </a:p>
        </p:txBody>
      </p:sp>
    </p:spTree>
    <p:extLst>
      <p:ext uri="{BB962C8B-B14F-4D97-AF65-F5344CB8AC3E}">
        <p14:creationId xmlns:p14="http://schemas.microsoft.com/office/powerpoint/2010/main" val="21020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1915cad92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1915cad92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595959"/>
              </a:solidFill>
            </a:endParaRPr>
          </a:p>
        </p:txBody>
      </p:sp>
    </p:spTree>
    <p:extLst>
      <p:ext uri="{BB962C8B-B14F-4D97-AF65-F5344CB8AC3E}">
        <p14:creationId xmlns:p14="http://schemas.microsoft.com/office/powerpoint/2010/main" val="3818588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C19EF11-8D7B-4D48-965A-A5E04A892477}" type="slidenum">
              <a:rPr lang="en-US" smtClean="0"/>
              <a:t>24</a:t>
            </a:fld>
            <a:endParaRPr lang="en-US"/>
          </a:p>
        </p:txBody>
      </p:sp>
    </p:spTree>
    <p:extLst>
      <p:ext uri="{BB962C8B-B14F-4D97-AF65-F5344CB8AC3E}">
        <p14:creationId xmlns:p14="http://schemas.microsoft.com/office/powerpoint/2010/main" val="126395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5/9/2023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059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5/9/2023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59183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5/9/2023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964068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223450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5/9/2023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4275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D761D31C-A632-495E-8BB5-42DD370ADF38}" type="datetimeFigureOut">
              <a:rPr lang="en-US" smtClean="0"/>
              <a:t>5/9/2023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57578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D761D31C-A632-495E-8BB5-42DD370ADF38}" type="datetimeFigureOut">
              <a:rPr lang="en-US" smtClean="0"/>
              <a:t>5/9/2023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9394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D761D31C-A632-495E-8BB5-42DD370ADF38}" type="datetimeFigureOut">
              <a:rPr lang="en-US" smtClean="0"/>
              <a:t>5/9/2023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8021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D761D31C-A632-495E-8BB5-42DD370ADF38}" type="datetimeFigureOut">
              <a:rPr lang="en-US" smtClean="0"/>
              <a:t>5/9/2023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80659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761D31C-A632-495E-8BB5-42DD370ADF38}" type="datetimeFigureOut">
              <a:rPr lang="en-US" smtClean="0"/>
              <a:t>5/9/2023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78648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5/9/2023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1338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5/9/2023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92312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1D31C-A632-495E-8BB5-42DD370ADF38}" type="datetimeFigureOut">
              <a:rPr lang="en-US" smtClean="0"/>
              <a:t>5/9/2023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839CA-732A-47B2-9A6B-D4181EB3C650}" type="slidenum">
              <a:rPr lang="en-US" smtClean="0"/>
              <a:t>‹Nº›</a:t>
            </a:fld>
            <a:endParaRPr lang="en-US"/>
          </a:p>
        </p:txBody>
      </p:sp>
    </p:spTree>
    <p:extLst>
      <p:ext uri="{BB962C8B-B14F-4D97-AF65-F5344CB8AC3E}">
        <p14:creationId xmlns:p14="http://schemas.microsoft.com/office/powerpoint/2010/main" val="1392195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r>
              <a:rPr lang="es-MX" dirty="0" smtClean="0"/>
              <a:t/>
            </a:r>
            <a:br>
              <a:rPr lang="es-MX" dirty="0" smtClean="0"/>
            </a:br>
            <a:r>
              <a:rPr lang="es-MX" sz="5300" b="1" dirty="0" smtClean="0"/>
              <a:t>Curso:</a:t>
            </a:r>
            <a:br>
              <a:rPr lang="es-MX" sz="5300" b="1" dirty="0" smtClean="0"/>
            </a:br>
            <a:r>
              <a:rPr lang="es-MX" sz="5300" b="1" dirty="0" smtClean="0"/>
              <a:t>Fundamentos de </a:t>
            </a:r>
            <a:r>
              <a:rPr lang="es-MX" sz="5300" b="1" i="1" dirty="0" smtClean="0"/>
              <a:t>Data </a:t>
            </a:r>
            <a:r>
              <a:rPr lang="es-MX" sz="5300" b="1" i="1" dirty="0" err="1" smtClean="0"/>
              <a:t>Science</a:t>
            </a:r>
            <a:r>
              <a:rPr lang="es-MX" b="1" i="1" dirty="0" smtClean="0"/>
              <a:t/>
            </a:r>
            <a:br>
              <a:rPr lang="es-MX" b="1" i="1" dirty="0" smtClean="0"/>
            </a:br>
            <a:r>
              <a:rPr lang="es-MX" sz="4000" b="1" dirty="0" smtClean="0"/>
              <a:t>Unidad I: Transformación Digital.</a:t>
            </a:r>
            <a:endParaRPr lang="en-US" sz="4000" b="1" i="1" dirty="0"/>
          </a:p>
        </p:txBody>
      </p:sp>
      <p:sp>
        <p:nvSpPr>
          <p:cNvPr id="3" name="Subtítulo 2"/>
          <p:cNvSpPr>
            <a:spLocks noGrp="1"/>
          </p:cNvSpPr>
          <p:nvPr>
            <p:ph type="subTitle" idx="1"/>
          </p:nvPr>
        </p:nvSpPr>
        <p:spPr>
          <a:xfrm>
            <a:off x="1550377" y="4182332"/>
            <a:ext cx="9144000" cy="635854"/>
          </a:xfrm>
        </p:spPr>
        <p:txBody>
          <a:bodyPr>
            <a:normAutofit fontScale="92500" lnSpcReduction="10000"/>
          </a:bodyPr>
          <a:lstStyle/>
          <a:p>
            <a:r>
              <a:rPr lang="es-MX" b="1" dirty="0" smtClean="0"/>
              <a:t>Clase 1: Conceptos generales y la importancia del </a:t>
            </a:r>
            <a:r>
              <a:rPr lang="es-MX" b="1" i="1" dirty="0" smtClean="0"/>
              <a:t>Big Data </a:t>
            </a:r>
            <a:r>
              <a:rPr lang="es-MX" b="1" dirty="0" smtClean="0"/>
              <a:t>en el contexto tecnológico actual.</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7429" y="92137"/>
            <a:ext cx="319429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dirty="0" smtClean="0"/>
              <a:t>Profesor: Diego Miranda O.</a:t>
            </a:r>
          </a:p>
          <a:p>
            <a:r>
              <a:rPr lang="es-MX" sz="2000" dirty="0" smtClean="0"/>
              <a:t>Ingeniero de Ejecución en Administración (UST)</a:t>
            </a:r>
          </a:p>
          <a:p>
            <a:r>
              <a:rPr lang="es-MX" sz="2000" dirty="0" smtClean="0"/>
              <a:t>Diplomado en </a:t>
            </a:r>
            <a:r>
              <a:rPr lang="es-MX" sz="2000" i="1" dirty="0" smtClean="0"/>
              <a:t>Big Data </a:t>
            </a:r>
            <a:r>
              <a:rPr lang="es-MX" sz="2000" dirty="0" smtClean="0"/>
              <a:t>para la toma de decisiones (PUC)</a:t>
            </a:r>
          </a:p>
          <a:p>
            <a:r>
              <a:rPr lang="es-MX" sz="2000" dirty="0" smtClean="0"/>
              <a:t>Magíster en </a:t>
            </a:r>
            <a:r>
              <a:rPr lang="es-MX" sz="2000" i="1" dirty="0" smtClean="0"/>
              <a:t>Data </a:t>
            </a:r>
            <a:r>
              <a:rPr lang="es-MX" sz="2000" i="1" dirty="0" err="1" smtClean="0"/>
              <a:t>Science</a:t>
            </a:r>
            <a:r>
              <a:rPr lang="es-MX" sz="2000" i="1" dirty="0" smtClean="0"/>
              <a:t> </a:t>
            </a:r>
            <a:r>
              <a:rPr lang="es-MX" sz="2000" dirty="0" smtClean="0"/>
              <a:t>(Estudiante, USS) </a:t>
            </a:r>
          </a:p>
        </p:txBody>
      </p:sp>
    </p:spTree>
    <p:extLst>
      <p:ext uri="{BB962C8B-B14F-4D97-AF65-F5344CB8AC3E}">
        <p14:creationId xmlns:p14="http://schemas.microsoft.com/office/powerpoint/2010/main" val="233605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4238" y="1591408"/>
            <a:ext cx="10515600" cy="3244361"/>
          </a:xfrm>
        </p:spPr>
        <p:txBody>
          <a:bodyPr/>
          <a:lstStyle/>
          <a:p>
            <a:pPr algn="ctr"/>
            <a:r>
              <a:rPr lang="es-MX" b="1" dirty="0" smtClean="0"/>
              <a:t>Qué es </a:t>
            </a:r>
            <a:r>
              <a:rPr lang="es-MX" b="1" i="1" dirty="0" smtClean="0"/>
              <a:t>Big Data</a:t>
            </a:r>
            <a:r>
              <a:rPr lang="es-MX" b="1" dirty="0" smtClean="0"/>
              <a:t>?</a:t>
            </a:r>
            <a:endParaRPr lang="en-US" b="1" dirty="0"/>
          </a:p>
        </p:txBody>
      </p:sp>
    </p:spTree>
    <p:extLst>
      <p:ext uri="{BB962C8B-B14F-4D97-AF65-F5344CB8AC3E}">
        <p14:creationId xmlns:p14="http://schemas.microsoft.com/office/powerpoint/2010/main" val="710938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a:t>
            </a:r>
            <a:r>
              <a:rPr lang="es-MX" b="1" i="1" dirty="0" smtClean="0"/>
              <a:t>Big Data</a:t>
            </a:r>
            <a:r>
              <a:rPr lang="es-MX" b="1" dirty="0" smtClean="0"/>
              <a:t>…</a:t>
            </a:r>
            <a:endParaRPr lang="en-US" b="1" dirty="0"/>
          </a:p>
        </p:txBody>
      </p:sp>
      <p:sp>
        <p:nvSpPr>
          <p:cNvPr id="3" name="Marcador de contenido 2"/>
          <p:cNvSpPr>
            <a:spLocks noGrp="1"/>
          </p:cNvSpPr>
          <p:nvPr>
            <p:ph idx="1"/>
          </p:nvPr>
        </p:nvSpPr>
        <p:spPr/>
        <p:txBody>
          <a:bodyPr/>
          <a:lstStyle/>
          <a:p>
            <a:pPr algn="just"/>
            <a:r>
              <a:rPr lang="es-MX" i="1" dirty="0" smtClean="0"/>
              <a:t>“Son grandes y complejas colecciones de datos, los cuales, debido a su enorme tamaño es muy difícil su captura, almacenamiento, búsqueda, compartición, análisis, visualización, administración, usando herramientas de software tradicionales”.</a:t>
            </a:r>
          </a:p>
          <a:p>
            <a:pPr marL="0" indent="0" algn="just">
              <a:buNone/>
            </a:pPr>
            <a:endParaRPr lang="es-MX" dirty="0"/>
          </a:p>
          <a:p>
            <a:pPr algn="just"/>
            <a:r>
              <a:rPr lang="es-MX" dirty="0" smtClean="0"/>
              <a:t>Una definición mas simple es, si no podemos compartirlo en la red ni procesarlo en nuestras computadoras o no tenemos los softwares necesarios, </a:t>
            </a:r>
            <a:r>
              <a:rPr lang="es-MX" b="1" dirty="0" smtClean="0"/>
              <a:t>ESO ES BIG DATA.</a:t>
            </a:r>
            <a:endParaRPr lang="en-US" b="1" dirty="0" smtClean="0"/>
          </a:p>
          <a:p>
            <a:endParaRPr lang="en-US" dirty="0"/>
          </a:p>
        </p:txBody>
      </p:sp>
    </p:spTree>
    <p:extLst>
      <p:ext uri="{BB962C8B-B14F-4D97-AF65-F5344CB8AC3E}">
        <p14:creationId xmlns:p14="http://schemas.microsoft.com/office/powerpoint/2010/main" val="27777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0515600" cy="852854"/>
          </a:xfrm>
        </p:spPr>
        <p:txBody>
          <a:bodyPr/>
          <a:lstStyle/>
          <a:p>
            <a:r>
              <a:rPr lang="es-MX" b="1" dirty="0" smtClean="0"/>
              <a:t>Cuántos Datos generamos?</a:t>
            </a:r>
            <a:endParaRPr lang="en-US" b="1" dirty="0"/>
          </a:p>
        </p:txBody>
      </p:sp>
      <p:sp>
        <p:nvSpPr>
          <p:cNvPr id="3" name="Marcador de contenido 2"/>
          <p:cNvSpPr>
            <a:spLocks noGrp="1"/>
          </p:cNvSpPr>
          <p:nvPr>
            <p:ph idx="1"/>
          </p:nvPr>
        </p:nvSpPr>
        <p:spPr>
          <a:xfrm>
            <a:off x="0" y="852854"/>
            <a:ext cx="6383215" cy="6005145"/>
          </a:xfrm>
        </p:spPr>
        <p:txBody>
          <a:bodyPr>
            <a:normAutofit/>
          </a:bodyPr>
          <a:lstStyle/>
          <a:p>
            <a:pPr algn="just"/>
            <a:r>
              <a:rPr lang="es-MX" dirty="0" smtClean="0"/>
              <a:t>Según el informe de </a:t>
            </a:r>
            <a:r>
              <a:rPr lang="es-MX" i="1" dirty="0" smtClean="0"/>
              <a:t>Data </a:t>
            </a:r>
            <a:r>
              <a:rPr lang="es-MX" i="1" dirty="0" err="1" smtClean="0"/>
              <a:t>Never</a:t>
            </a:r>
            <a:r>
              <a:rPr lang="es-MX" i="1" dirty="0" smtClean="0"/>
              <a:t> </a:t>
            </a:r>
            <a:r>
              <a:rPr lang="es-MX" i="1" dirty="0" err="1" smtClean="0"/>
              <a:t>Sleeps</a:t>
            </a:r>
            <a:r>
              <a:rPr lang="es-MX" i="1" dirty="0" smtClean="0"/>
              <a:t>, </a:t>
            </a:r>
            <a:r>
              <a:rPr lang="es-MX" dirty="0" smtClean="0"/>
              <a:t>en un solo minuto durante el 2019, se enviaron 511.200 tuits, se subieron 55.140 fotos a Instagram, se visualizaron 694.444 horas de video en </a:t>
            </a:r>
            <a:r>
              <a:rPr lang="es-MX" dirty="0" err="1" smtClean="0"/>
              <a:t>Netflix</a:t>
            </a:r>
            <a:r>
              <a:rPr lang="es-MX" dirty="0" smtClean="0"/>
              <a:t>, 231.840 llamadas de Skype y fueron revisados 1.400.000 perfiles potenciales de parejas en </a:t>
            </a:r>
            <a:r>
              <a:rPr lang="es-MX" dirty="0" err="1" smtClean="0"/>
              <a:t>Tinder</a:t>
            </a:r>
            <a:r>
              <a:rPr lang="es-MX" dirty="0" smtClean="0"/>
              <a:t>.</a:t>
            </a:r>
          </a:p>
          <a:p>
            <a:pPr algn="just"/>
            <a:endParaRPr lang="es-MX" i="1" dirty="0"/>
          </a:p>
          <a:p>
            <a:pPr algn="just"/>
            <a:endParaRPr lang="es-MX" i="1" dirty="0" smtClean="0"/>
          </a:p>
          <a:p>
            <a:pPr marL="0" indent="0" algn="ctr">
              <a:buNone/>
            </a:pPr>
            <a:r>
              <a:rPr lang="en-US" i="1" dirty="0" smtClean="0"/>
              <a:t>https://www.domo.com/learn/infographic/data-never-sleeps-7</a:t>
            </a:r>
            <a:endParaRPr lang="en-US" i="1" dirty="0"/>
          </a:p>
        </p:txBody>
      </p:sp>
      <p:pic>
        <p:nvPicPr>
          <p:cNvPr id="1026" name="Picture 2" descr="Data Never Sleep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762" y="2"/>
            <a:ext cx="5747238" cy="6857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187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8895ACC-EF0C-14D5-C106-EFA9B4A3E42C}"/>
              </a:ext>
            </a:extLst>
          </p:cNvPr>
          <p:cNvSpPr>
            <a:spLocks noGrp="1"/>
          </p:cNvSpPr>
          <p:nvPr>
            <p:ph type="title"/>
          </p:nvPr>
        </p:nvSpPr>
        <p:spPr>
          <a:xfrm>
            <a:off x="838200" y="365125"/>
            <a:ext cx="10515600" cy="1325563"/>
          </a:xfrm>
        </p:spPr>
        <p:txBody>
          <a:bodyPr/>
          <a:lstStyle/>
          <a:p>
            <a:r>
              <a:rPr lang="es-MX" b="1" dirty="0"/>
              <a:t>Aplicaciones en la sociedad de la información</a:t>
            </a:r>
            <a:endParaRPr lang="en-US" b="1" dirty="0"/>
          </a:p>
        </p:txBody>
      </p:sp>
      <p:sp>
        <p:nvSpPr>
          <p:cNvPr id="5" name="Marcador de contenido 2">
            <a:extLst>
              <a:ext uri="{FF2B5EF4-FFF2-40B4-BE49-F238E27FC236}">
                <a16:creationId xmlns:a16="http://schemas.microsoft.com/office/drawing/2014/main" id="{9324E0A0-B7AF-8648-399E-6138BE82203B}"/>
              </a:ext>
            </a:extLst>
          </p:cNvPr>
          <p:cNvSpPr>
            <a:spLocks noGrp="1"/>
          </p:cNvSpPr>
          <p:nvPr>
            <p:ph idx="1"/>
          </p:nvPr>
        </p:nvSpPr>
        <p:spPr>
          <a:xfrm>
            <a:off x="838200" y="1825625"/>
            <a:ext cx="10515600" cy="4351338"/>
          </a:xfrm>
        </p:spPr>
        <p:txBody>
          <a:bodyPr>
            <a:normAutofit fontScale="92500" lnSpcReduction="10000"/>
          </a:bodyPr>
          <a:lstStyle/>
          <a:p>
            <a:pPr algn="just"/>
            <a:r>
              <a:rPr lang="es-ES" dirty="0"/>
              <a:t>¿Se convertirá el INE en un referente en Big Data?</a:t>
            </a:r>
          </a:p>
          <a:p>
            <a:pPr algn="just"/>
            <a:r>
              <a:rPr lang="es-ES" dirty="0"/>
              <a:t>El Reglamento de IA de la Unión Europea entrará en vigor en enero de 2024  y servirá para regular este tipo de tecnología.</a:t>
            </a:r>
          </a:p>
          <a:p>
            <a:pPr algn="just"/>
            <a:r>
              <a:rPr lang="es-ES" dirty="0"/>
              <a:t>Según el estudio </a:t>
            </a:r>
            <a:r>
              <a:rPr lang="es-ES" dirty="0" err="1"/>
              <a:t>State</a:t>
            </a:r>
            <a:r>
              <a:rPr lang="es-ES" dirty="0"/>
              <a:t> </a:t>
            </a:r>
            <a:r>
              <a:rPr lang="es-ES" dirty="0" err="1"/>
              <a:t>of</a:t>
            </a:r>
            <a:r>
              <a:rPr lang="es-ES" dirty="0"/>
              <a:t> Commerce, realizado por Salesforce, el canal digital de venta en el que más invierte actualmente el sector del comercio español es la página web.</a:t>
            </a:r>
          </a:p>
          <a:p>
            <a:pPr algn="just"/>
            <a:r>
              <a:rPr lang="es-ES" dirty="0"/>
              <a:t>Johnson </a:t>
            </a:r>
            <a:r>
              <a:rPr lang="es-ES" dirty="0" err="1"/>
              <a:t>Controls</a:t>
            </a:r>
            <a:r>
              <a:rPr lang="es-ES" dirty="0"/>
              <a:t> demuestra la excelencia global en materia de privacidad a través de su Centro de Privacidad, el primero del sector, una herramienta única para clientes, proveedores, empleados, inversores y reguladores.</a:t>
            </a:r>
          </a:p>
          <a:p>
            <a:pPr algn="just"/>
            <a:r>
              <a:rPr lang="es-ES" dirty="0" smtClean="0"/>
              <a:t>Se </a:t>
            </a:r>
            <a:r>
              <a:rPr lang="es-ES" dirty="0"/>
              <a:t>prevé que en 2025 se creen 463 exabytes de datos diarios en el mundo, lo que ha revolucionado el mundo del </a:t>
            </a:r>
            <a:r>
              <a:rPr lang="es-ES" dirty="0" err="1"/>
              <a:t>big</a:t>
            </a:r>
            <a:r>
              <a:rPr lang="es-ES" dirty="0"/>
              <a:t> data entre las empresas</a:t>
            </a:r>
            <a:r>
              <a:rPr lang="es-ES" dirty="0" smtClean="0"/>
              <a:t>.</a:t>
            </a:r>
            <a:endParaRPr lang="es-ES" dirty="0"/>
          </a:p>
        </p:txBody>
      </p:sp>
    </p:spTree>
    <p:extLst>
      <p:ext uri="{BB962C8B-B14F-4D97-AF65-F5344CB8AC3E}">
        <p14:creationId xmlns:p14="http://schemas.microsoft.com/office/powerpoint/2010/main" val="293617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Qué no es </a:t>
            </a:r>
            <a:r>
              <a:rPr lang="es-MX" b="1" i="1" dirty="0" smtClean="0"/>
              <a:t>Big Data</a:t>
            </a:r>
            <a:r>
              <a:rPr lang="es-MX" b="1" dirty="0" smtClean="0"/>
              <a:t>?</a:t>
            </a:r>
            <a:endParaRPr lang="en-US" b="1" dirty="0"/>
          </a:p>
        </p:txBody>
      </p:sp>
      <p:sp>
        <p:nvSpPr>
          <p:cNvPr id="3" name="Marcador de contenido 2"/>
          <p:cNvSpPr>
            <a:spLocks noGrp="1"/>
          </p:cNvSpPr>
          <p:nvPr>
            <p:ph idx="1"/>
          </p:nvPr>
        </p:nvSpPr>
        <p:spPr>
          <a:xfrm>
            <a:off x="87923" y="1325563"/>
            <a:ext cx="11895992" cy="5435722"/>
          </a:xfrm>
        </p:spPr>
        <p:txBody>
          <a:bodyPr>
            <a:normAutofit/>
          </a:bodyPr>
          <a:lstStyle/>
          <a:p>
            <a:pPr algn="just"/>
            <a:r>
              <a:rPr lang="es-MX" dirty="0"/>
              <a:t>1) Big Data no son todos los datos. Es decir que, aunque estemos colectando terabytes o </a:t>
            </a:r>
            <a:r>
              <a:rPr lang="es-MX" dirty="0" err="1"/>
              <a:t>petabytes</a:t>
            </a:r>
            <a:r>
              <a:rPr lang="es-MX" dirty="0"/>
              <a:t> de información, estos datos no son todos los datos. Nuestro modelo analítico o nuestro reporte basado en estos datos, solo será válido para la población que genera nuestro Big Data. Por ejemplo, todas las interacciones de nuestros clientes pueden generar Big Data, pero no nos dicen nada sobre nuestros no clientes. Iguales sesgos o limitaciones de información pueden existir si hablamos de regiones geográficas, rangos etarios u otras combinaciones más sutiles. </a:t>
            </a:r>
            <a:endParaRPr lang="es-MX" dirty="0" smtClean="0"/>
          </a:p>
          <a:p>
            <a:pPr algn="just"/>
            <a:endParaRPr lang="es-MX" dirty="0" smtClean="0"/>
          </a:p>
          <a:p>
            <a:pPr algn="just"/>
            <a:r>
              <a:rPr lang="es-MX" dirty="0" smtClean="0"/>
              <a:t>2</a:t>
            </a:r>
            <a:r>
              <a:rPr lang="es-MX" dirty="0"/>
              <a:t>) Los datos acumulados por Big Data, por su naturaleza, no suelen ser generados a partir de un diseño experimental. Son originados por la experiencia y el uso. Y esto limita el uso y las conclusiones que se pueden sacar de ellos.</a:t>
            </a:r>
            <a:endParaRPr lang="en-US" dirty="0"/>
          </a:p>
        </p:txBody>
      </p:sp>
    </p:spTree>
    <p:extLst>
      <p:ext uri="{BB962C8B-B14F-4D97-AF65-F5344CB8AC3E}">
        <p14:creationId xmlns:p14="http://schemas.microsoft.com/office/powerpoint/2010/main" val="1977197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4V del </a:t>
            </a:r>
            <a:r>
              <a:rPr lang="es-MX" b="1" i="1" dirty="0" smtClean="0"/>
              <a:t>Big Data</a:t>
            </a:r>
            <a:endParaRPr lang="en-US" b="1" i="1" dirty="0"/>
          </a:p>
        </p:txBody>
      </p:sp>
      <p:sp>
        <p:nvSpPr>
          <p:cNvPr id="3" name="Marcador de contenido 2"/>
          <p:cNvSpPr>
            <a:spLocks noGrp="1"/>
          </p:cNvSpPr>
          <p:nvPr>
            <p:ph idx="1"/>
          </p:nvPr>
        </p:nvSpPr>
        <p:spPr>
          <a:xfrm>
            <a:off x="0" y="1213338"/>
            <a:ext cx="11887200" cy="4963625"/>
          </a:xfrm>
        </p:spPr>
        <p:txBody>
          <a:bodyPr/>
          <a:lstStyle/>
          <a:p>
            <a:pPr algn="just"/>
            <a:r>
              <a:rPr lang="es-MX" b="1" dirty="0"/>
              <a:t>Velocidad: </a:t>
            </a:r>
            <a:r>
              <a:rPr lang="es-MX" dirty="0"/>
              <a:t>Hablamos de Big Data cuando los datos se generan a gran </a:t>
            </a:r>
            <a:r>
              <a:rPr lang="es-MX" dirty="0" smtClean="0"/>
              <a:t>velocidad. </a:t>
            </a:r>
            <a:r>
              <a:rPr lang="es-MX" dirty="0"/>
              <a:t>Muchas veces se trata de información que se genera sin detenciones y hablamos de </a:t>
            </a:r>
            <a:r>
              <a:rPr lang="es-MX" i="1" dirty="0" err="1"/>
              <a:t>streaming</a:t>
            </a:r>
            <a:r>
              <a:rPr lang="es-MX" dirty="0"/>
              <a:t> de datos. Algunos atributos relacionados con esta dimensión </a:t>
            </a:r>
            <a:r>
              <a:rPr lang="es-MX" dirty="0" smtClean="0"/>
              <a:t>son</a:t>
            </a:r>
            <a:r>
              <a:rPr lang="es-MX" dirty="0"/>
              <a:t>: </a:t>
            </a:r>
            <a:r>
              <a:rPr lang="es-MX" dirty="0" err="1"/>
              <a:t>Batch</a:t>
            </a:r>
            <a:r>
              <a:rPr lang="es-MX" dirty="0"/>
              <a:t> o lotes; </a:t>
            </a:r>
            <a:r>
              <a:rPr lang="es-MX" dirty="0" err="1"/>
              <a:t>near</a:t>
            </a:r>
            <a:r>
              <a:rPr lang="es-MX" dirty="0"/>
              <a:t>-real time; y </a:t>
            </a:r>
            <a:r>
              <a:rPr lang="es-MX" dirty="0" err="1"/>
              <a:t>streams</a:t>
            </a:r>
            <a:r>
              <a:rPr lang="es-MX" dirty="0"/>
              <a:t> o flujos de datos</a:t>
            </a:r>
            <a:r>
              <a:rPr lang="es-MX" dirty="0" smtClean="0"/>
              <a:t>.</a:t>
            </a:r>
          </a:p>
          <a:p>
            <a:pPr algn="just"/>
            <a:endParaRPr lang="es-MX" dirty="0"/>
          </a:p>
          <a:p>
            <a:pPr algn="just"/>
            <a:r>
              <a:rPr lang="es-MX" b="1" dirty="0"/>
              <a:t>Volumen: </a:t>
            </a:r>
            <a:r>
              <a:rPr lang="es-MX" dirty="0"/>
              <a:t>Cuando el tamaño de la información generada es tan grande </a:t>
            </a:r>
            <a:r>
              <a:rPr lang="es-MX" dirty="0" smtClean="0"/>
              <a:t>se vuelve </a:t>
            </a:r>
            <a:r>
              <a:rPr lang="es-MX" dirty="0"/>
              <a:t>complejo almacenar, conservar y poner a </a:t>
            </a:r>
            <a:r>
              <a:rPr lang="es-MX" dirty="0" smtClean="0"/>
              <a:t>disposición, </a:t>
            </a:r>
            <a:r>
              <a:rPr lang="es-MX" dirty="0"/>
              <a:t>entonces es </a:t>
            </a:r>
            <a:r>
              <a:rPr lang="es-MX" i="1" dirty="0"/>
              <a:t>Big Data</a:t>
            </a:r>
            <a:r>
              <a:rPr lang="es-MX" dirty="0"/>
              <a:t>. En esta dimensión, se comienza a hablar de exabyte, </a:t>
            </a:r>
            <a:r>
              <a:rPr lang="es-MX" dirty="0" err="1"/>
              <a:t>zettabyte</a:t>
            </a:r>
            <a:r>
              <a:rPr lang="es-MX" dirty="0"/>
              <a:t>, </a:t>
            </a:r>
            <a:r>
              <a:rPr lang="es-MX" dirty="0" err="1"/>
              <a:t>yottabyte</a:t>
            </a:r>
            <a:r>
              <a:rPr lang="es-MX" dirty="0"/>
              <a:t> y otras palabras creadas para nombrar estas cantidades inimaginables de información. </a:t>
            </a:r>
            <a:endParaRPr lang="en-US" dirty="0"/>
          </a:p>
        </p:txBody>
      </p:sp>
    </p:spTree>
    <p:extLst>
      <p:ext uri="{BB962C8B-B14F-4D97-AF65-F5344CB8AC3E}">
        <p14:creationId xmlns:p14="http://schemas.microsoft.com/office/powerpoint/2010/main" val="346219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4V del </a:t>
            </a:r>
            <a:r>
              <a:rPr lang="es-MX" b="1" i="1" dirty="0" smtClean="0"/>
              <a:t>Big Data</a:t>
            </a:r>
            <a:endParaRPr lang="en-US" b="1" i="1" dirty="0"/>
          </a:p>
        </p:txBody>
      </p:sp>
      <p:sp>
        <p:nvSpPr>
          <p:cNvPr id="3" name="Marcador de contenido 2"/>
          <p:cNvSpPr>
            <a:spLocks noGrp="1"/>
          </p:cNvSpPr>
          <p:nvPr>
            <p:ph idx="1"/>
          </p:nvPr>
        </p:nvSpPr>
        <p:spPr>
          <a:xfrm>
            <a:off x="0" y="1213338"/>
            <a:ext cx="11887200" cy="4963625"/>
          </a:xfrm>
        </p:spPr>
        <p:txBody>
          <a:bodyPr>
            <a:normAutofit/>
          </a:bodyPr>
          <a:lstStyle/>
          <a:p>
            <a:pPr algn="just"/>
            <a:r>
              <a:rPr lang="es-MX" b="1" dirty="0"/>
              <a:t>Variedad: </a:t>
            </a:r>
            <a:r>
              <a:rPr lang="es-MX" dirty="0"/>
              <a:t>Es interesante destacar que, si la información viene en múltiples </a:t>
            </a:r>
            <a:r>
              <a:rPr lang="es-MX" dirty="0" smtClean="0"/>
              <a:t>formatos, </a:t>
            </a:r>
            <a:r>
              <a:rPr lang="es-MX" dirty="0"/>
              <a:t>casi siempre estaremos hablando de Big Data. El 90% del volumen de Big Data lo generan los datos no estructurados, es decir, aquellos que no cumplen con formatos simples de manejar en bases de datos, como videos, audios, imágenes, lecturas térmicas de sensores y otros tipos de datos similares. Entonces, hablaremos de cantidad de fuentes de datos </a:t>
            </a:r>
            <a:r>
              <a:rPr lang="es-MX" dirty="0" smtClean="0"/>
              <a:t>diferentes.</a:t>
            </a:r>
          </a:p>
          <a:p>
            <a:pPr algn="just"/>
            <a:endParaRPr lang="es-MX" dirty="0" smtClean="0"/>
          </a:p>
          <a:p>
            <a:pPr algn="just"/>
            <a:r>
              <a:rPr lang="es-MX" b="1" dirty="0" smtClean="0"/>
              <a:t>Veracidad</a:t>
            </a:r>
            <a:r>
              <a:rPr lang="es-MX" b="1" dirty="0"/>
              <a:t>: </a:t>
            </a:r>
            <a:r>
              <a:rPr lang="es-MX" dirty="0"/>
              <a:t>Cuando trabajamos con grandes bases de datos, comienza el desafío de asegurar la calidad de los diferentes orígenes de datos. Y es aquí donde aparecen términos tales como consistencia, completitud, integridad, trazabilidad y ambigüedad de los datos. Todas características relacionadas con la veracidad del Big Data.</a:t>
            </a:r>
            <a:endParaRPr lang="en-US" dirty="0"/>
          </a:p>
        </p:txBody>
      </p:sp>
    </p:spTree>
    <p:extLst>
      <p:ext uri="{BB962C8B-B14F-4D97-AF65-F5344CB8AC3E}">
        <p14:creationId xmlns:p14="http://schemas.microsoft.com/office/powerpoint/2010/main" val="717578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La 5V</a:t>
            </a:r>
            <a:endParaRPr lang="en-US" b="1" i="1" dirty="0"/>
          </a:p>
        </p:txBody>
      </p:sp>
      <p:sp>
        <p:nvSpPr>
          <p:cNvPr id="3" name="Marcador de contenido 2"/>
          <p:cNvSpPr>
            <a:spLocks noGrp="1"/>
          </p:cNvSpPr>
          <p:nvPr>
            <p:ph idx="1"/>
          </p:nvPr>
        </p:nvSpPr>
        <p:spPr>
          <a:xfrm>
            <a:off x="0" y="1213338"/>
            <a:ext cx="11887200" cy="4963625"/>
          </a:xfrm>
        </p:spPr>
        <p:txBody>
          <a:bodyPr>
            <a:normAutofit/>
          </a:bodyPr>
          <a:lstStyle/>
          <a:p>
            <a:pPr algn="just"/>
            <a:r>
              <a:rPr lang="es-MX" dirty="0"/>
              <a:t>Pero también el Big Data tiene una quinta V, quizás la más importante, la que motiva su estudio y la inversión de miles y miles de compañías del mundo… la V de Valor. Por qué no hay dudas de que en estos verdaderos océanos de información se esconde mucho </a:t>
            </a:r>
            <a:r>
              <a:rPr lang="es-MX" dirty="0" smtClean="0"/>
              <a:t>valor. </a:t>
            </a:r>
            <a:r>
              <a:rPr lang="es-MX" dirty="0"/>
              <a:t>Hablamos de Valor, porque son muchas las ventajas que proporciona </a:t>
            </a:r>
            <a:r>
              <a:rPr lang="es-MX" dirty="0" smtClean="0"/>
              <a:t>el </a:t>
            </a:r>
            <a:r>
              <a:rPr lang="es-MX" dirty="0"/>
              <a:t>uso del Big Data, como, por ejemplo: </a:t>
            </a:r>
            <a:endParaRPr lang="es-MX" dirty="0" smtClean="0"/>
          </a:p>
          <a:p>
            <a:pPr algn="just"/>
            <a:r>
              <a:rPr lang="es-MX" dirty="0" smtClean="0"/>
              <a:t>Mejores decisiones.</a:t>
            </a:r>
          </a:p>
          <a:p>
            <a:pPr algn="just"/>
            <a:r>
              <a:rPr lang="es-MX" dirty="0" smtClean="0"/>
              <a:t>Soluciones diferentes. </a:t>
            </a:r>
          </a:p>
          <a:p>
            <a:pPr algn="just"/>
            <a:r>
              <a:rPr lang="es-MX" dirty="0" smtClean="0"/>
              <a:t>Nuevas oportunidades. </a:t>
            </a:r>
          </a:p>
          <a:p>
            <a:pPr algn="just"/>
            <a:r>
              <a:rPr lang="es-MX" dirty="0" smtClean="0"/>
              <a:t>Visualización </a:t>
            </a:r>
            <a:r>
              <a:rPr lang="es-MX" dirty="0"/>
              <a:t>dinámica de los </a:t>
            </a:r>
            <a:r>
              <a:rPr lang="es-MX" dirty="0" smtClean="0"/>
              <a:t>datos</a:t>
            </a:r>
            <a:r>
              <a:rPr lang="es-MX" dirty="0"/>
              <a:t>.</a:t>
            </a:r>
            <a:endParaRPr lang="en-US" dirty="0"/>
          </a:p>
        </p:txBody>
      </p:sp>
    </p:spTree>
    <p:extLst>
      <p:ext uri="{BB962C8B-B14F-4D97-AF65-F5344CB8AC3E}">
        <p14:creationId xmlns:p14="http://schemas.microsoft.com/office/powerpoint/2010/main" val="1630996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343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 y="763601"/>
            <a:ext cx="12192000" cy="6094400"/>
          </a:xfrm>
          <a:prstGeom prst="rect">
            <a:avLst/>
          </a:prstGeom>
          <a:noFill/>
          <a:ln>
            <a:noFill/>
          </a:ln>
        </p:spPr>
      </p:pic>
      <p:sp>
        <p:nvSpPr>
          <p:cNvPr id="83" name="Google Shape;83;p17"/>
          <p:cNvSpPr txBox="1">
            <a:spLocks noGrp="1"/>
          </p:cNvSpPr>
          <p:nvPr>
            <p:ph type="title"/>
          </p:nvPr>
        </p:nvSpPr>
        <p:spPr>
          <a:xfrm>
            <a:off x="0" y="0"/>
            <a:ext cx="11360800" cy="763600"/>
          </a:xfrm>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s" b="1" dirty="0"/>
              <a:t>Cantidad de trabajos en Big </a:t>
            </a:r>
            <a:r>
              <a:rPr lang="es" b="1" dirty="0" smtClean="0"/>
              <a:t>Data</a:t>
            </a:r>
            <a:endParaRPr b="1" dirty="0"/>
          </a:p>
          <a:p>
            <a:pPr>
              <a:buClr>
                <a:schemeClr val="dk1"/>
              </a:buClr>
              <a:buSzPct val="39285"/>
            </a:pPr>
            <a:endParaRPr dirty="0"/>
          </a:p>
          <a:p>
            <a:endParaRPr dirty="0"/>
          </a:p>
        </p:txBody>
      </p:sp>
    </p:spTree>
    <p:extLst>
      <p:ext uri="{BB962C8B-B14F-4D97-AF65-F5344CB8AC3E}">
        <p14:creationId xmlns:p14="http://schemas.microsoft.com/office/powerpoint/2010/main" val="1740054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Un poco de mi…</a:t>
            </a:r>
            <a:endParaRPr lang="en-US" b="1" dirty="0"/>
          </a:p>
        </p:txBody>
      </p:sp>
      <p:sp>
        <p:nvSpPr>
          <p:cNvPr id="3" name="Marcador de contenido 2"/>
          <p:cNvSpPr>
            <a:spLocks noGrp="1"/>
          </p:cNvSpPr>
          <p:nvPr>
            <p:ph idx="1"/>
          </p:nvPr>
        </p:nvSpPr>
        <p:spPr/>
        <p:txBody>
          <a:bodyPr>
            <a:normAutofit fontScale="85000" lnSpcReduction="20000"/>
          </a:bodyPr>
          <a:lstStyle/>
          <a:p>
            <a:r>
              <a:rPr lang="es-MX" dirty="0" smtClean="0"/>
              <a:t>Soy Ingeniero de Ejecución en Administración.</a:t>
            </a:r>
          </a:p>
          <a:p>
            <a:r>
              <a:rPr lang="es-MX" dirty="0" smtClean="0"/>
              <a:t>Fui encuestador del INE.</a:t>
            </a:r>
          </a:p>
          <a:p>
            <a:r>
              <a:rPr lang="es-MX" dirty="0" smtClean="0"/>
              <a:t>He trabajado en diversos proyectos de investigación en la UACH (Valdivia) y la ULA (Osorno).</a:t>
            </a:r>
          </a:p>
          <a:p>
            <a:r>
              <a:rPr lang="es-MX" dirty="0" smtClean="0"/>
              <a:t>He trabajado como consultor para el MOP.</a:t>
            </a:r>
          </a:p>
          <a:p>
            <a:r>
              <a:rPr lang="es-MX" dirty="0" smtClean="0"/>
              <a:t>He realizado diversos cursos de programación, IA y Cloud en UDEMY y en HUAWEI.</a:t>
            </a:r>
          </a:p>
          <a:p>
            <a:r>
              <a:rPr lang="es-MX" dirty="0" smtClean="0"/>
              <a:t>Hice un Diplomado en Big Data en la PUC (Santiago).</a:t>
            </a:r>
          </a:p>
          <a:p>
            <a:r>
              <a:rPr lang="es-MX" dirty="0" smtClean="0"/>
              <a:t>Actualmente trabajo en el Proyecto Austral-Patagonia de PEW como Científico de Datos.</a:t>
            </a:r>
          </a:p>
          <a:p>
            <a:r>
              <a:rPr lang="es-MX" dirty="0" smtClean="0"/>
              <a:t>Actualmente también me encuentro terminando mi Magíster en Data </a:t>
            </a:r>
            <a:r>
              <a:rPr lang="es-MX" dirty="0" err="1" smtClean="0"/>
              <a:t>Science</a:t>
            </a:r>
            <a:r>
              <a:rPr lang="es-MX" dirty="0" smtClean="0"/>
              <a:t>.</a:t>
            </a:r>
          </a:p>
          <a:p>
            <a:r>
              <a:rPr lang="es-MX" dirty="0" smtClean="0"/>
              <a:t>En mis ratos libres juego tenis y comparto con mis amigos.</a:t>
            </a:r>
          </a:p>
        </p:txBody>
      </p:sp>
    </p:spTree>
    <p:extLst>
      <p:ext uri="{BB962C8B-B14F-4D97-AF65-F5344CB8AC3E}">
        <p14:creationId xmlns:p14="http://schemas.microsoft.com/office/powerpoint/2010/main" val="2871262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Roles si quieres especializarte en el mundo del Big Data…</a:t>
            </a:r>
            <a:endParaRPr lang="en-US" b="1" dirty="0"/>
          </a:p>
        </p:txBody>
      </p:sp>
      <p:sp>
        <p:nvSpPr>
          <p:cNvPr id="3" name="Marcador de contenido 2"/>
          <p:cNvSpPr>
            <a:spLocks noGrp="1"/>
          </p:cNvSpPr>
          <p:nvPr>
            <p:ph idx="1"/>
          </p:nvPr>
        </p:nvSpPr>
        <p:spPr/>
        <p:txBody>
          <a:bodyPr>
            <a:normAutofit lnSpcReduction="10000"/>
          </a:bodyPr>
          <a:lstStyle/>
          <a:p>
            <a:pPr algn="just"/>
            <a:r>
              <a:rPr lang="es-MX" b="1" dirty="0"/>
              <a:t>Ingeniero de Datos</a:t>
            </a:r>
            <a:r>
              <a:rPr lang="es-MX" dirty="0"/>
              <a:t>, que es el encargado de programar en diversos lenguajes que permitan la extracción, modificación y carga de los datos, además de entender la arquitectura de Big Data. </a:t>
            </a:r>
            <a:endParaRPr lang="es-MX" dirty="0" smtClean="0"/>
          </a:p>
          <a:p>
            <a:pPr marL="0" indent="0" algn="just">
              <a:buNone/>
            </a:pPr>
            <a:endParaRPr lang="es-MX" dirty="0"/>
          </a:p>
          <a:p>
            <a:pPr algn="just"/>
            <a:r>
              <a:rPr lang="es-MX" b="1" dirty="0"/>
              <a:t>Científico de Datos</a:t>
            </a:r>
            <a:r>
              <a:rPr lang="es-MX" dirty="0"/>
              <a:t>, que es el responsable de crear modelos analíticos para resolver problemas y de supervisar la puesta en marcha del modelo.</a:t>
            </a:r>
            <a:endParaRPr lang="en-US" dirty="0"/>
          </a:p>
          <a:p>
            <a:pPr marL="0" indent="0" algn="just">
              <a:buNone/>
            </a:pPr>
            <a:endParaRPr lang="es-MX" dirty="0"/>
          </a:p>
          <a:p>
            <a:pPr marL="0" indent="0" algn="just">
              <a:buNone/>
            </a:pPr>
            <a:r>
              <a:rPr lang="es-MX" dirty="0"/>
              <a:t>Pero si cumples ambos roles… </a:t>
            </a:r>
          </a:p>
          <a:p>
            <a:pPr marL="0" indent="0" algn="just">
              <a:buNone/>
            </a:pPr>
            <a:r>
              <a:rPr lang="es-MX" dirty="0"/>
              <a:t>Serás un </a:t>
            </a:r>
            <a:r>
              <a:rPr lang="es-MX" b="1" dirty="0"/>
              <a:t>UNICORNIO</a:t>
            </a:r>
            <a:r>
              <a:rPr lang="es-MX" dirty="0"/>
              <a:t> </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4429" y="4352193"/>
            <a:ext cx="3687641" cy="2505807"/>
          </a:xfrm>
          <a:prstGeom prst="rect">
            <a:avLst/>
          </a:prstGeom>
        </p:spPr>
      </p:pic>
    </p:spTree>
    <p:extLst>
      <p:ext uri="{BB962C8B-B14F-4D97-AF65-F5344CB8AC3E}">
        <p14:creationId xmlns:p14="http://schemas.microsoft.com/office/powerpoint/2010/main" val="883215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Creación de Modelos Analíticos</a:t>
            </a:r>
            <a:endParaRPr lang="en-US" b="1" dirty="0"/>
          </a:p>
        </p:txBody>
      </p:sp>
      <p:sp>
        <p:nvSpPr>
          <p:cNvPr id="3" name="Marcador de contenido 2"/>
          <p:cNvSpPr>
            <a:spLocks noGrp="1"/>
          </p:cNvSpPr>
          <p:nvPr>
            <p:ph idx="1"/>
          </p:nvPr>
        </p:nvSpPr>
        <p:spPr>
          <a:xfrm>
            <a:off x="0" y="1239715"/>
            <a:ext cx="12063046" cy="5486400"/>
          </a:xfrm>
        </p:spPr>
        <p:txBody>
          <a:bodyPr>
            <a:normAutofit lnSpcReduction="10000"/>
          </a:bodyPr>
          <a:lstStyle/>
          <a:p>
            <a:pPr marL="0" indent="0" algn="just">
              <a:buNone/>
            </a:pPr>
            <a:r>
              <a:rPr lang="es-MX" dirty="0"/>
              <a:t>Con los Datos se pueden crear diversos modelos analíticos:</a:t>
            </a:r>
          </a:p>
          <a:p>
            <a:pPr marL="0" indent="0" algn="just">
              <a:buNone/>
            </a:pPr>
            <a:endParaRPr lang="es-MX" dirty="0"/>
          </a:p>
          <a:p>
            <a:pPr algn="just"/>
            <a:r>
              <a:rPr lang="es-MX" dirty="0" smtClean="0"/>
              <a:t>Modelos </a:t>
            </a:r>
            <a:r>
              <a:rPr lang="es-MX" dirty="0"/>
              <a:t>para saber… Qué fue lo que sucedió?, que se denominan Modelos </a:t>
            </a:r>
            <a:r>
              <a:rPr lang="es-MX" b="1" dirty="0" smtClean="0"/>
              <a:t>Descriptivos</a:t>
            </a:r>
            <a:r>
              <a:rPr lang="es-MX" dirty="0"/>
              <a:t>: Son diseñados para acceder a información pasada y su foco es resumir los hechos o resultados pasados. Es la forma más convencional de modelos analíticos y consiste en agregar datos, calcular indicadores claves de gestión y ponerlos a disposición del tomado de decisiones. </a:t>
            </a:r>
            <a:endParaRPr lang="es-MX" dirty="0" smtClean="0"/>
          </a:p>
          <a:p>
            <a:pPr marL="514350" indent="-514350" algn="just">
              <a:buAutoNum type="alphaLcParenR"/>
            </a:pPr>
            <a:endParaRPr lang="es-MX" dirty="0"/>
          </a:p>
          <a:p>
            <a:pPr algn="just"/>
            <a:r>
              <a:rPr lang="es-MX" dirty="0"/>
              <a:t>Modelos para saber… Por qué sucedió lo que sucedió?, que se denominan Modelos de </a:t>
            </a:r>
            <a:r>
              <a:rPr lang="es-MX" b="1" dirty="0" smtClean="0"/>
              <a:t>Diagnóstico</a:t>
            </a:r>
            <a:r>
              <a:rPr lang="es-MX" dirty="0" smtClean="0"/>
              <a:t>: </a:t>
            </a:r>
            <a:r>
              <a:rPr lang="es-MX" dirty="0"/>
              <a:t>Ayudan a entender el porqué de eventos pasados. Los ejemplos de usos provienen de problemas de negocios relacionados con el día a día de la empresa, tales como entender el desempeño de la fuerza de ventas y encontrar posibles causas de por qué un producto o un ejecutivo de venta tiene más éxito comercial que otros.</a:t>
            </a:r>
          </a:p>
          <a:p>
            <a:pPr marL="514350" indent="-514350">
              <a:buAutoNum type="alphaLcParenR"/>
            </a:pPr>
            <a:endParaRPr lang="en-US" dirty="0"/>
          </a:p>
        </p:txBody>
      </p:sp>
    </p:spTree>
    <p:extLst>
      <p:ext uri="{BB962C8B-B14F-4D97-AF65-F5344CB8AC3E}">
        <p14:creationId xmlns:p14="http://schemas.microsoft.com/office/powerpoint/2010/main" val="2102594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Creación de Modelos Analíticos</a:t>
            </a:r>
            <a:endParaRPr lang="en-US" b="1" dirty="0"/>
          </a:p>
        </p:txBody>
      </p:sp>
      <p:sp>
        <p:nvSpPr>
          <p:cNvPr id="3" name="Marcador de contenido 2"/>
          <p:cNvSpPr>
            <a:spLocks noGrp="1"/>
          </p:cNvSpPr>
          <p:nvPr>
            <p:ph idx="1"/>
          </p:nvPr>
        </p:nvSpPr>
        <p:spPr>
          <a:xfrm>
            <a:off x="-1" y="1325563"/>
            <a:ext cx="12027877" cy="5382968"/>
          </a:xfrm>
        </p:spPr>
        <p:txBody>
          <a:bodyPr>
            <a:normAutofit fontScale="92500" lnSpcReduction="10000"/>
          </a:bodyPr>
          <a:lstStyle/>
          <a:p>
            <a:pPr marL="0" indent="0" algn="just">
              <a:buNone/>
            </a:pPr>
            <a:endParaRPr lang="es-MX" dirty="0"/>
          </a:p>
          <a:p>
            <a:pPr algn="just"/>
            <a:r>
              <a:rPr lang="es-MX" dirty="0" smtClean="0"/>
              <a:t>Modelos para saber… Qué es lo que más probablemente sucederá?, que se denominan Modelos </a:t>
            </a:r>
            <a:r>
              <a:rPr lang="es-MX" b="1" dirty="0" smtClean="0"/>
              <a:t>Predictivos</a:t>
            </a:r>
            <a:r>
              <a:rPr lang="es-MX" dirty="0" smtClean="0"/>
              <a:t>: </a:t>
            </a:r>
            <a:r>
              <a:rPr lang="es-MX" dirty="0"/>
              <a:t>Se usan para predecir resultados futuros en base a probabilidades. Algunos ejemplos pueden ser: </a:t>
            </a:r>
            <a:r>
              <a:rPr lang="es-MX" dirty="0" smtClean="0"/>
              <a:t>Probabilidad </a:t>
            </a:r>
            <a:r>
              <a:rPr lang="es-MX" dirty="0"/>
              <a:t>de pago de un </a:t>
            </a:r>
            <a:r>
              <a:rPr lang="es-MX" dirty="0" smtClean="0"/>
              <a:t>crédito, Predecir </a:t>
            </a:r>
            <a:r>
              <a:rPr lang="es-MX" dirty="0"/>
              <a:t>el sentimiento hacia una marca o producto de un usuario en base a sus redes </a:t>
            </a:r>
            <a:r>
              <a:rPr lang="es-MX" dirty="0" smtClean="0"/>
              <a:t>sociales, Predecir </a:t>
            </a:r>
            <a:r>
              <a:rPr lang="es-MX" dirty="0"/>
              <a:t>fenómenos </a:t>
            </a:r>
            <a:r>
              <a:rPr lang="es-MX" dirty="0" smtClean="0"/>
              <a:t>meteorológicos o La </a:t>
            </a:r>
            <a:r>
              <a:rPr lang="es-MX" dirty="0"/>
              <a:t>probabilidad de falla de una máquina.</a:t>
            </a:r>
            <a:endParaRPr lang="es-MX" dirty="0" smtClean="0"/>
          </a:p>
          <a:p>
            <a:pPr marL="514350" indent="-514350" algn="just">
              <a:buAutoNum type="alphaLcParenR"/>
            </a:pPr>
            <a:endParaRPr lang="es-MX" dirty="0"/>
          </a:p>
          <a:p>
            <a:pPr algn="just"/>
            <a:r>
              <a:rPr lang="es-MX" dirty="0"/>
              <a:t>Modelos para saber… Cómo puedo hacer para obtener el resultado esperado?, que se denominan Modelos </a:t>
            </a:r>
            <a:r>
              <a:rPr lang="es-MX" b="1" dirty="0" smtClean="0"/>
              <a:t>Prescriptivos</a:t>
            </a:r>
            <a:r>
              <a:rPr lang="es-MX" dirty="0" smtClean="0"/>
              <a:t>: Estos </a:t>
            </a:r>
            <a:r>
              <a:rPr lang="es-MX" dirty="0"/>
              <a:t>modelos proveen una solución o respuesta a una predicción del futuro. Ayudan a realizar recomendaciones óptimas durante los procesos de decisión al proveer una estimación de los </a:t>
            </a:r>
            <a:r>
              <a:rPr lang="es-MX" dirty="0" smtClean="0"/>
              <a:t>posibles resultados de las </a:t>
            </a:r>
            <a:r>
              <a:rPr lang="es-MX" dirty="0"/>
              <a:t>alternativas posibles. Se aplican cuando las compañías necesitan establecer precios en base a la competencia, planificar el mantenimiento de </a:t>
            </a:r>
            <a:r>
              <a:rPr lang="es-MX" dirty="0" smtClean="0"/>
              <a:t>equipos o </a:t>
            </a:r>
            <a:r>
              <a:rPr lang="es-MX" dirty="0"/>
              <a:t>planear la capacidad de </a:t>
            </a:r>
            <a:r>
              <a:rPr lang="es-MX" dirty="0" smtClean="0"/>
              <a:t>producción.</a:t>
            </a:r>
            <a:endParaRPr lang="en-US" dirty="0"/>
          </a:p>
        </p:txBody>
      </p:sp>
    </p:spTree>
    <p:extLst>
      <p:ext uri="{BB962C8B-B14F-4D97-AF65-F5344CB8AC3E}">
        <p14:creationId xmlns:p14="http://schemas.microsoft.com/office/powerpoint/2010/main" val="1673021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Pero… Como creo estos Modelos Analíticos?</a:t>
            </a:r>
            <a:endParaRPr lang="en-US" b="1" dirty="0"/>
          </a:p>
        </p:txBody>
      </p:sp>
      <p:sp>
        <p:nvSpPr>
          <p:cNvPr id="3" name="Marcador de contenido 2"/>
          <p:cNvSpPr>
            <a:spLocks noGrp="1"/>
          </p:cNvSpPr>
          <p:nvPr>
            <p:ph idx="1"/>
          </p:nvPr>
        </p:nvSpPr>
        <p:spPr/>
        <p:txBody>
          <a:bodyPr/>
          <a:lstStyle/>
          <a:p>
            <a:pPr marL="0" indent="0">
              <a:buNone/>
            </a:pPr>
            <a:r>
              <a:rPr lang="es-MX" dirty="0"/>
              <a:t>Las herramientas mas utilizadas son los Lenguajes de Programación:</a:t>
            </a:r>
          </a:p>
          <a:p>
            <a:pPr marL="0" indent="0">
              <a:buNone/>
            </a:pP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76" y="2751992"/>
            <a:ext cx="5363308" cy="3757002"/>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8845" y="3199361"/>
            <a:ext cx="2143125" cy="2862263"/>
          </a:xfrm>
          <a:prstGeom prst="rect">
            <a:avLst/>
          </a:prstGeom>
        </p:spPr>
      </p:pic>
    </p:spTree>
    <p:extLst>
      <p:ext uri="{BB962C8B-B14F-4D97-AF65-F5344CB8AC3E}">
        <p14:creationId xmlns:p14="http://schemas.microsoft.com/office/powerpoint/2010/main" val="3281701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92564"/>
            <a:ext cx="10515600" cy="1325563"/>
          </a:xfrm>
        </p:spPr>
        <p:txBody>
          <a:bodyPr/>
          <a:lstStyle/>
          <a:p>
            <a:r>
              <a:rPr lang="es-MX" b="1" dirty="0"/>
              <a:t>Python</a:t>
            </a:r>
            <a:endParaRPr lang="en-US" b="1" dirty="0"/>
          </a:p>
        </p:txBody>
      </p:sp>
      <p:sp>
        <p:nvSpPr>
          <p:cNvPr id="3" name="Marcador de contenido 2"/>
          <p:cNvSpPr>
            <a:spLocks noGrp="1"/>
          </p:cNvSpPr>
          <p:nvPr>
            <p:ph idx="1"/>
          </p:nvPr>
        </p:nvSpPr>
        <p:spPr>
          <a:xfrm>
            <a:off x="838200" y="1227748"/>
            <a:ext cx="10515600" cy="4351338"/>
          </a:xfrm>
        </p:spPr>
        <p:txBody>
          <a:bodyPr/>
          <a:lstStyle/>
          <a:p>
            <a:pPr marL="0" indent="0" algn="just">
              <a:buNone/>
            </a:pPr>
            <a:r>
              <a:rPr lang="es-MX" dirty="0"/>
              <a:t>Es sin duda uno de los lenguajes mas usados desde hace algunos años por su flexibilidad, facilidad de escritura y sobre todo por una gran comunidad de personas que desarrollan librerías de todo tipo. Algunas librerías que podemos mencionar para el uso de Big Data son: </a:t>
            </a:r>
            <a:r>
              <a:rPr lang="es-MX" dirty="0" err="1"/>
              <a:t>Matplotlib</a:t>
            </a:r>
            <a:r>
              <a:rPr lang="es-MX" dirty="0"/>
              <a:t>, </a:t>
            </a:r>
            <a:r>
              <a:rPr lang="es-MX" dirty="0" err="1" smtClean="0"/>
              <a:t>Numpy</a:t>
            </a:r>
            <a:r>
              <a:rPr lang="es-MX" dirty="0" smtClean="0"/>
              <a:t> </a:t>
            </a:r>
            <a:r>
              <a:rPr lang="es-MX" dirty="0"/>
              <a:t>y </a:t>
            </a:r>
            <a:r>
              <a:rPr lang="es-MX" dirty="0" smtClean="0"/>
              <a:t>Pandas, </a:t>
            </a:r>
            <a:r>
              <a:rPr lang="es-MX" dirty="0"/>
              <a:t>entre otras.</a:t>
            </a:r>
            <a:endParaRPr lang="en-US" dirty="0"/>
          </a:p>
        </p:txBody>
      </p:sp>
      <p:sp>
        <p:nvSpPr>
          <p:cNvPr id="6" name="Marcador de contenido 2"/>
          <p:cNvSpPr txBox="1">
            <a:spLocks/>
          </p:cNvSpPr>
          <p:nvPr/>
        </p:nvSpPr>
        <p:spPr>
          <a:xfrm>
            <a:off x="222738" y="4179612"/>
            <a:ext cx="3540369" cy="1801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t>Vista del entorno </a:t>
            </a:r>
          </a:p>
          <a:p>
            <a:pPr marL="0" indent="0" algn="ctr">
              <a:buFont typeface="Arial" panose="020B0604020202020204" pitchFamily="34" charset="0"/>
              <a:buNone/>
            </a:pPr>
            <a:r>
              <a:rPr lang="es-MX" dirty="0"/>
              <a:t>PYTHON:</a:t>
            </a:r>
            <a:endParaRPr lang="en-US" dirty="0"/>
          </a:p>
        </p:txBody>
      </p:sp>
      <p:pic>
        <p:nvPicPr>
          <p:cNvPr id="3074" name="Picture 2" descr="http://programacion.espol.edu.ec/static/media/uploads/.thumbnails/jupyter_notebook_empty.png/jupyter_notebook_empty-692x3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183" y="3288323"/>
            <a:ext cx="7625618" cy="354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342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b="1" dirty="0"/>
              <a:t>R</a:t>
            </a:r>
            <a:endParaRPr lang="en-US" b="1" dirty="0"/>
          </a:p>
        </p:txBody>
      </p:sp>
      <p:sp>
        <p:nvSpPr>
          <p:cNvPr id="3" name="Marcador de contenido 2"/>
          <p:cNvSpPr>
            <a:spLocks noGrp="1"/>
          </p:cNvSpPr>
          <p:nvPr>
            <p:ph idx="1"/>
          </p:nvPr>
        </p:nvSpPr>
        <p:spPr>
          <a:xfrm>
            <a:off x="679938" y="1104656"/>
            <a:ext cx="10515600" cy="4351338"/>
          </a:xfrm>
        </p:spPr>
        <p:txBody>
          <a:bodyPr/>
          <a:lstStyle/>
          <a:p>
            <a:pPr marL="0" indent="0" algn="just">
              <a:buNone/>
            </a:pPr>
            <a:r>
              <a:rPr lang="es-MX" dirty="0"/>
              <a:t>Es un proyecto para la estadística computacional, es sin duda una de las plataformas mas completas en la actualidad. Posee su propio lenguaje de programación, por lo que requiere de un conocimiento medio de programación. Es </a:t>
            </a:r>
            <a:r>
              <a:rPr lang="es-MX" i="1" dirty="0" err="1"/>
              <a:t>Opensource</a:t>
            </a:r>
            <a:r>
              <a:rPr lang="es-MX" i="1" dirty="0"/>
              <a:t>, </a:t>
            </a:r>
            <a:r>
              <a:rPr lang="es-MX" dirty="0"/>
              <a:t>lo que lo convierte en una de las herramientas mas usadas para el análisis estadístico.</a:t>
            </a:r>
            <a:endParaRPr lang="en-US" i="1" dirty="0"/>
          </a:p>
        </p:txBody>
      </p:sp>
      <p:sp>
        <p:nvSpPr>
          <p:cNvPr id="4" name="Marcador de contenido 2"/>
          <p:cNvSpPr txBox="1">
            <a:spLocks/>
          </p:cNvSpPr>
          <p:nvPr/>
        </p:nvSpPr>
        <p:spPr>
          <a:xfrm>
            <a:off x="222738" y="4179612"/>
            <a:ext cx="3540369" cy="1801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t>Vista del entorno </a:t>
            </a:r>
          </a:p>
          <a:p>
            <a:pPr marL="0" indent="0" algn="ctr">
              <a:buFont typeface="Arial" panose="020B0604020202020204" pitchFamily="34" charset="0"/>
              <a:buNone/>
            </a:pPr>
            <a:r>
              <a:rPr lang="es-MX" dirty="0"/>
              <a:t>R:</a:t>
            </a:r>
            <a:endParaRPr lang="en-US" dirty="0"/>
          </a:p>
        </p:txBody>
      </p:sp>
      <p:pic>
        <p:nvPicPr>
          <p:cNvPr id="2050" name="Picture 2" descr="Interfaz del software R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3106" y="3086099"/>
            <a:ext cx="8352693" cy="3683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857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De forma individual conteste y argumente…</a:t>
            </a:r>
            <a:endParaRPr lang="en-US" b="1" dirty="0"/>
          </a:p>
        </p:txBody>
      </p:sp>
      <p:sp>
        <p:nvSpPr>
          <p:cNvPr id="3" name="Marcador de contenido 2"/>
          <p:cNvSpPr>
            <a:spLocks noGrp="1"/>
          </p:cNvSpPr>
          <p:nvPr>
            <p:ph idx="1"/>
          </p:nvPr>
        </p:nvSpPr>
        <p:spPr/>
        <p:txBody>
          <a:bodyPr/>
          <a:lstStyle/>
          <a:p>
            <a:pPr algn="just"/>
            <a:r>
              <a:rPr lang="es-MX" dirty="0" smtClean="0"/>
              <a:t>Analizando su entorno, en donde cree usted que sería necesario la utilización de Big </a:t>
            </a:r>
            <a:r>
              <a:rPr lang="es-MX" dirty="0" smtClean="0"/>
              <a:t>Data</a:t>
            </a:r>
            <a:r>
              <a:rPr lang="es-MX" dirty="0" smtClean="0"/>
              <a:t>? Y que haría usted para almacenar los datos y que modelo analítico usaría?</a:t>
            </a:r>
            <a:endParaRPr lang="en-US" dirty="0"/>
          </a:p>
        </p:txBody>
      </p:sp>
    </p:spTree>
    <p:extLst>
      <p:ext uri="{BB962C8B-B14F-4D97-AF65-F5344CB8AC3E}">
        <p14:creationId xmlns:p14="http://schemas.microsoft.com/office/powerpoint/2010/main" val="1479913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Casos de éxito en </a:t>
            </a:r>
            <a:r>
              <a:rPr lang="es-MX" b="1" i="1" dirty="0" smtClean="0"/>
              <a:t>Big Data </a:t>
            </a:r>
            <a:endParaRPr lang="en-US" b="1" i="1" dirty="0"/>
          </a:p>
        </p:txBody>
      </p:sp>
      <p:sp>
        <p:nvSpPr>
          <p:cNvPr id="3" name="Marcador de contenido 2"/>
          <p:cNvSpPr>
            <a:spLocks noGrp="1"/>
          </p:cNvSpPr>
          <p:nvPr>
            <p:ph idx="1"/>
          </p:nvPr>
        </p:nvSpPr>
        <p:spPr/>
        <p:txBody>
          <a:bodyPr/>
          <a:lstStyle/>
          <a:p>
            <a:pPr algn="just"/>
            <a:r>
              <a:rPr lang="es-MX" dirty="0" smtClean="0"/>
              <a:t>Existen diversas empresas u organizaciones alrededor del mundo que a través del uso de </a:t>
            </a:r>
            <a:r>
              <a:rPr lang="es-MX" dirty="0"/>
              <a:t>Big Data y sus tecnologías relacionadas como por ejemplo Inteligencia </a:t>
            </a:r>
            <a:r>
              <a:rPr lang="es-MX" dirty="0" smtClean="0"/>
              <a:t>Artificial han logrado han logrado obtener un impacto positivo en sus diferentes procesos. </a:t>
            </a:r>
            <a:endParaRPr lang="en-US" dirty="0"/>
          </a:p>
        </p:txBody>
      </p:sp>
    </p:spTree>
    <p:extLst>
      <p:ext uri="{BB962C8B-B14F-4D97-AF65-F5344CB8AC3E}">
        <p14:creationId xmlns:p14="http://schemas.microsoft.com/office/powerpoint/2010/main" val="3799612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Casos de éxito en </a:t>
            </a:r>
            <a:r>
              <a:rPr lang="es-MX" b="1" i="1" dirty="0" smtClean="0"/>
              <a:t>Big Data</a:t>
            </a:r>
            <a:r>
              <a:rPr lang="es-MX" b="1" dirty="0" smtClean="0"/>
              <a:t>: Industria Minera.</a:t>
            </a:r>
            <a:endParaRPr lang="en-US" b="1" i="1" dirty="0"/>
          </a:p>
        </p:txBody>
      </p:sp>
      <p:sp>
        <p:nvSpPr>
          <p:cNvPr id="3" name="Marcador de contenido 2"/>
          <p:cNvSpPr>
            <a:spLocks noGrp="1"/>
          </p:cNvSpPr>
          <p:nvPr>
            <p:ph idx="1"/>
          </p:nvPr>
        </p:nvSpPr>
        <p:spPr>
          <a:xfrm>
            <a:off x="131885" y="1325563"/>
            <a:ext cx="11887200" cy="5453306"/>
          </a:xfrm>
        </p:spPr>
        <p:txBody>
          <a:bodyPr>
            <a:normAutofit lnSpcReduction="10000"/>
          </a:bodyPr>
          <a:lstStyle/>
          <a:p>
            <a:pPr marL="0" indent="0" algn="just">
              <a:buNone/>
            </a:pPr>
            <a:r>
              <a:rPr lang="es-MX" dirty="0"/>
              <a:t>En los procesos </a:t>
            </a:r>
            <a:r>
              <a:rPr lang="es-MX" dirty="0" smtClean="0"/>
              <a:t>de </a:t>
            </a:r>
            <a:r>
              <a:rPr lang="es-MX" dirty="0"/>
              <a:t>las empresas mineras, tenemos una serie de tecnologías que impactan significativamente en el futuro de la minería: </a:t>
            </a:r>
            <a:endParaRPr lang="es-MX" dirty="0" smtClean="0"/>
          </a:p>
          <a:p>
            <a:pPr algn="just"/>
            <a:r>
              <a:rPr lang="es-MX" dirty="0" smtClean="0"/>
              <a:t>Internet </a:t>
            </a:r>
            <a:r>
              <a:rPr lang="es-MX" dirty="0"/>
              <a:t>de las Cosas (</a:t>
            </a:r>
            <a:r>
              <a:rPr lang="es-MX" dirty="0" err="1"/>
              <a:t>IoT</a:t>
            </a:r>
            <a:r>
              <a:rPr lang="es-MX" dirty="0"/>
              <a:t> su sigla en inglés): la proliferación de sensores en maquinarias y estructuras, permiten monitorear y medir condiciones de todo tipo, generando numerosos puntos de datos que permiten, entre otras cosas, evaluar condiciones de operación, posicionamiento de vehículos y máquinas, etc</a:t>
            </a:r>
            <a:r>
              <a:rPr lang="es-MX" dirty="0" smtClean="0"/>
              <a:t>.</a:t>
            </a:r>
          </a:p>
          <a:p>
            <a:pPr algn="just"/>
            <a:r>
              <a:rPr lang="es-MX" dirty="0" smtClean="0"/>
              <a:t> Avances </a:t>
            </a:r>
            <a:r>
              <a:rPr lang="es-MX" dirty="0"/>
              <a:t>en Inteligencia Artificial que permiten generar modelos de clasificación de mayor precisión, procesar en tiempo real imágenes, operar maquinarias en forma remota o autónoma, etc. </a:t>
            </a:r>
            <a:endParaRPr lang="es-MX" dirty="0" smtClean="0"/>
          </a:p>
          <a:p>
            <a:pPr algn="just"/>
            <a:r>
              <a:rPr lang="es-MX" dirty="0" smtClean="0"/>
              <a:t>Cámaras </a:t>
            </a:r>
            <a:r>
              <a:rPr lang="es-MX" dirty="0"/>
              <a:t>a bordo de vehículos y satélites que permiten recoger no sólo imágenes sino también cambios de densidades y temperaturas, y enviar estas imágenes en tiempo real, georreferenciarlas y combinarlas en capas de información. </a:t>
            </a:r>
            <a:endParaRPr lang="en-US" dirty="0"/>
          </a:p>
        </p:txBody>
      </p:sp>
    </p:spTree>
    <p:extLst>
      <p:ext uri="{BB962C8B-B14F-4D97-AF65-F5344CB8AC3E}">
        <p14:creationId xmlns:p14="http://schemas.microsoft.com/office/powerpoint/2010/main" val="1392056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 y="0"/>
            <a:ext cx="12089423" cy="1325563"/>
          </a:xfrm>
        </p:spPr>
        <p:txBody>
          <a:bodyPr/>
          <a:lstStyle/>
          <a:p>
            <a:r>
              <a:rPr lang="es-MX" b="1" dirty="0" smtClean="0"/>
              <a:t>Casos de éxito en </a:t>
            </a:r>
            <a:r>
              <a:rPr lang="es-MX" b="1" i="1" dirty="0" smtClean="0"/>
              <a:t>Big Data</a:t>
            </a:r>
            <a:r>
              <a:rPr lang="es-MX" b="1" dirty="0" smtClean="0"/>
              <a:t>: Industria Financiera.</a:t>
            </a:r>
            <a:endParaRPr lang="en-US" b="1" i="1" dirty="0"/>
          </a:p>
        </p:txBody>
      </p:sp>
      <p:sp>
        <p:nvSpPr>
          <p:cNvPr id="3" name="Marcador de contenido 2"/>
          <p:cNvSpPr>
            <a:spLocks noGrp="1"/>
          </p:cNvSpPr>
          <p:nvPr>
            <p:ph idx="1"/>
          </p:nvPr>
        </p:nvSpPr>
        <p:spPr>
          <a:xfrm>
            <a:off x="131885" y="1325563"/>
            <a:ext cx="11887200" cy="5453306"/>
          </a:xfrm>
        </p:spPr>
        <p:txBody>
          <a:bodyPr>
            <a:normAutofit fontScale="85000" lnSpcReduction="20000"/>
          </a:bodyPr>
          <a:lstStyle/>
          <a:p>
            <a:pPr marL="0" indent="0" algn="just">
              <a:buNone/>
            </a:pPr>
            <a:r>
              <a:rPr lang="es-MX" dirty="0"/>
              <a:t>Cuando hablamos de la industria financiera, conformada por bancos y otras entidades relacionadas como las empresas de pagos, </a:t>
            </a:r>
            <a:r>
              <a:rPr lang="es-MX" dirty="0" err="1"/>
              <a:t>retailers</a:t>
            </a:r>
            <a:r>
              <a:rPr lang="es-MX" dirty="0"/>
              <a:t> financieros, y otras entidades de crédito, tenemos un conjunto de aplicaciones de las tecnologías asociadas al Big Data un poco más tradicionales</a:t>
            </a:r>
            <a:r>
              <a:rPr lang="es-MX" dirty="0" smtClean="0"/>
              <a:t>:</a:t>
            </a:r>
          </a:p>
          <a:p>
            <a:pPr marL="0" indent="0" algn="just">
              <a:buNone/>
            </a:pPr>
            <a:endParaRPr lang="es-MX" dirty="0" smtClean="0"/>
          </a:p>
          <a:p>
            <a:pPr algn="just"/>
            <a:r>
              <a:rPr lang="es-MX" dirty="0"/>
              <a:t>Evaluación de Riesgo de Crédito</a:t>
            </a:r>
            <a:r>
              <a:rPr lang="es-MX" dirty="0" smtClean="0"/>
              <a:t>: </a:t>
            </a:r>
            <a:r>
              <a:rPr lang="es-MX" dirty="0"/>
              <a:t>fue una de las aplicaciones pioneras de las técnicas de Machine </a:t>
            </a:r>
            <a:r>
              <a:rPr lang="es-MX" dirty="0" err="1"/>
              <a:t>Learning</a:t>
            </a:r>
            <a:r>
              <a:rPr lang="es-MX" dirty="0"/>
              <a:t>, en particular, de las Regresiones Logísticas. Aquí los modelos buscan predecir un resultado dicotómico, es decir, de dos valores posibles: si el cliente pagará o </a:t>
            </a:r>
            <a:r>
              <a:rPr lang="es-MX" dirty="0" smtClean="0"/>
              <a:t>no </a:t>
            </a:r>
            <a:r>
              <a:rPr lang="es-MX" dirty="0"/>
              <a:t>sus obligaciones </a:t>
            </a:r>
            <a:r>
              <a:rPr lang="es-MX" dirty="0" smtClean="0"/>
              <a:t>financieras.</a:t>
            </a:r>
          </a:p>
          <a:p>
            <a:pPr algn="just"/>
            <a:endParaRPr lang="es-MX" dirty="0" smtClean="0"/>
          </a:p>
          <a:p>
            <a:pPr algn="just"/>
            <a:r>
              <a:rPr lang="es-MX" dirty="0"/>
              <a:t>Prevención del Fraude: Aplicando modelos más sofisticados, la industria financiera y de pagos busca protegerse de potenciales fraudes, detectando patrones de comportamiento inusual en sus clientes, como por ejemplo la frecuencia, el tipo y el monto de las compras</a:t>
            </a:r>
            <a:r>
              <a:rPr lang="es-MX" dirty="0" smtClean="0"/>
              <a:t>.</a:t>
            </a:r>
          </a:p>
          <a:p>
            <a:pPr algn="just"/>
            <a:endParaRPr lang="es-MX" dirty="0" smtClean="0"/>
          </a:p>
          <a:p>
            <a:pPr algn="just"/>
            <a:r>
              <a:rPr lang="es-MX" dirty="0"/>
              <a:t>Mejorar el proceso de cobranzas: otra aplicación tradicional es mejorar el proceso de cobranzas. Aquí lo que se busca es maximizar el retorno de esfuerzo de cobranzas, clasificando los clientes según su probabilidad de pago.</a:t>
            </a:r>
            <a:endParaRPr lang="es-MX" dirty="0" smtClean="0"/>
          </a:p>
          <a:p>
            <a:pPr algn="just"/>
            <a:endParaRPr lang="en-US" dirty="0"/>
          </a:p>
        </p:txBody>
      </p:sp>
    </p:spTree>
    <p:extLst>
      <p:ext uri="{BB962C8B-B14F-4D97-AF65-F5344CB8AC3E}">
        <p14:creationId xmlns:p14="http://schemas.microsoft.com/office/powerpoint/2010/main" val="1584901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Unidades y Objetivos del Curso:</a:t>
            </a:r>
            <a:endParaRPr lang="en-US" b="1" dirty="0"/>
          </a:p>
        </p:txBody>
      </p:sp>
      <p:sp>
        <p:nvSpPr>
          <p:cNvPr id="3" name="Marcador de contenido 2"/>
          <p:cNvSpPr>
            <a:spLocks noGrp="1"/>
          </p:cNvSpPr>
          <p:nvPr>
            <p:ph idx="1"/>
          </p:nvPr>
        </p:nvSpPr>
        <p:spPr/>
        <p:txBody>
          <a:bodyPr>
            <a:normAutofit lnSpcReduction="10000"/>
          </a:bodyPr>
          <a:lstStyle/>
          <a:p>
            <a:pPr algn="just"/>
            <a:r>
              <a:rPr lang="es-MX" b="1" dirty="0" smtClean="0"/>
              <a:t>Unidad 1: Transformación Digital: </a:t>
            </a:r>
            <a:r>
              <a:rPr lang="es-MX" dirty="0" smtClean="0"/>
              <a:t>Entender los conceptos de </a:t>
            </a:r>
            <a:r>
              <a:rPr lang="es-MX" i="1" dirty="0" smtClean="0"/>
              <a:t>Big Data </a:t>
            </a:r>
            <a:r>
              <a:rPr lang="es-MX" dirty="0" smtClean="0"/>
              <a:t>y la importancia que tiene en el contexto tecnológico actual.</a:t>
            </a:r>
          </a:p>
          <a:p>
            <a:pPr algn="just"/>
            <a:endParaRPr lang="es-MX" dirty="0" smtClean="0"/>
          </a:p>
          <a:p>
            <a:pPr algn="just"/>
            <a:r>
              <a:rPr lang="es-MX" b="1" dirty="0" smtClean="0">
                <a:solidFill>
                  <a:srgbClr val="FF0000"/>
                </a:solidFill>
              </a:rPr>
              <a:t>Unidad 2: Introducción al D</a:t>
            </a:r>
            <a:r>
              <a:rPr lang="es-MX" b="1" i="1" dirty="0" smtClean="0">
                <a:solidFill>
                  <a:srgbClr val="FF0000"/>
                </a:solidFill>
              </a:rPr>
              <a:t>ata </a:t>
            </a:r>
            <a:r>
              <a:rPr lang="es-MX" b="1" i="1" dirty="0" err="1" smtClean="0">
                <a:solidFill>
                  <a:srgbClr val="FF0000"/>
                </a:solidFill>
              </a:rPr>
              <a:t>Science</a:t>
            </a:r>
            <a:r>
              <a:rPr lang="es-MX" b="1" dirty="0" smtClean="0">
                <a:solidFill>
                  <a:srgbClr val="FF0000"/>
                </a:solidFill>
              </a:rPr>
              <a:t>: </a:t>
            </a:r>
            <a:r>
              <a:rPr lang="es-MX" dirty="0" smtClean="0">
                <a:solidFill>
                  <a:srgbClr val="FF0000"/>
                </a:solidFill>
              </a:rPr>
              <a:t>Conocer los fundamentos del Data </a:t>
            </a:r>
            <a:r>
              <a:rPr lang="es-MX" dirty="0" err="1" smtClean="0">
                <a:solidFill>
                  <a:srgbClr val="FF0000"/>
                </a:solidFill>
              </a:rPr>
              <a:t>Science</a:t>
            </a:r>
            <a:r>
              <a:rPr lang="es-MX" dirty="0" smtClean="0">
                <a:solidFill>
                  <a:srgbClr val="FF0000"/>
                </a:solidFill>
              </a:rPr>
              <a:t> y aprender a usar el entorno </a:t>
            </a:r>
            <a:r>
              <a:rPr lang="es-MX" dirty="0" err="1" smtClean="0">
                <a:solidFill>
                  <a:srgbClr val="FF0000"/>
                </a:solidFill>
              </a:rPr>
              <a:t>Jupyter</a:t>
            </a:r>
            <a:r>
              <a:rPr lang="es-MX" dirty="0" smtClean="0">
                <a:solidFill>
                  <a:srgbClr val="FF0000"/>
                </a:solidFill>
              </a:rPr>
              <a:t> </a:t>
            </a:r>
            <a:r>
              <a:rPr lang="es-MX" dirty="0" smtClean="0">
                <a:solidFill>
                  <a:srgbClr val="FF0000"/>
                </a:solidFill>
              </a:rPr>
              <a:t>Notebook para aprender análisis exploratorio de datos.</a:t>
            </a:r>
            <a:endParaRPr lang="en-US" dirty="0" smtClean="0">
              <a:solidFill>
                <a:srgbClr val="FF0000"/>
              </a:solidFill>
            </a:endParaRPr>
          </a:p>
          <a:p>
            <a:pPr algn="just"/>
            <a:endParaRPr lang="es-MX" dirty="0" smtClean="0">
              <a:solidFill>
                <a:srgbClr val="FF0000"/>
              </a:solidFill>
            </a:endParaRPr>
          </a:p>
          <a:p>
            <a:pPr algn="just"/>
            <a:r>
              <a:rPr lang="es-MX" b="1" dirty="0" smtClean="0">
                <a:solidFill>
                  <a:srgbClr val="FF0000"/>
                </a:solidFill>
              </a:rPr>
              <a:t>Unidad 3: Visualización de Datos: </a:t>
            </a:r>
            <a:r>
              <a:rPr lang="es-MX" dirty="0" smtClean="0">
                <a:solidFill>
                  <a:srgbClr val="FF0000"/>
                </a:solidFill>
              </a:rPr>
              <a:t>Aprender</a:t>
            </a:r>
            <a:r>
              <a:rPr lang="es-MX" dirty="0" smtClean="0">
                <a:solidFill>
                  <a:srgbClr val="FF0000"/>
                </a:solidFill>
              </a:rPr>
              <a:t> </a:t>
            </a:r>
            <a:r>
              <a:rPr lang="es-MX" dirty="0" smtClean="0">
                <a:solidFill>
                  <a:srgbClr val="FF0000"/>
                </a:solidFill>
              </a:rPr>
              <a:t>visualización de datos usando </a:t>
            </a:r>
            <a:r>
              <a:rPr lang="es-MX" dirty="0" smtClean="0">
                <a:solidFill>
                  <a:srgbClr val="FF0000"/>
                </a:solidFill>
              </a:rPr>
              <a:t>la librería </a:t>
            </a:r>
            <a:r>
              <a:rPr lang="es-MX" dirty="0" err="1" smtClean="0">
                <a:solidFill>
                  <a:srgbClr val="FF0000"/>
                </a:solidFill>
              </a:rPr>
              <a:t>matplotlib</a:t>
            </a:r>
            <a:r>
              <a:rPr lang="es-MX" dirty="0" smtClean="0">
                <a:solidFill>
                  <a:srgbClr val="FF0000"/>
                </a:solidFill>
              </a:rPr>
              <a:t> </a:t>
            </a:r>
            <a:r>
              <a:rPr lang="es-MX" dirty="0" smtClean="0">
                <a:solidFill>
                  <a:srgbClr val="FF0000"/>
                </a:solidFill>
              </a:rPr>
              <a:t>de </a:t>
            </a:r>
            <a:r>
              <a:rPr lang="es-MX" dirty="0" smtClean="0">
                <a:solidFill>
                  <a:srgbClr val="FF0000"/>
                </a:solidFill>
              </a:rPr>
              <a:t>Python y elaboración de </a:t>
            </a:r>
            <a:r>
              <a:rPr lang="es-MX" i="1" dirty="0" err="1" smtClean="0">
                <a:solidFill>
                  <a:srgbClr val="FF0000"/>
                </a:solidFill>
              </a:rPr>
              <a:t>dashboard</a:t>
            </a:r>
            <a:r>
              <a:rPr lang="es-MX" dirty="0">
                <a:solidFill>
                  <a:srgbClr val="FF0000"/>
                </a:solidFill>
              </a:rPr>
              <a:t> </a:t>
            </a:r>
            <a:r>
              <a:rPr lang="es-MX" dirty="0" smtClean="0">
                <a:solidFill>
                  <a:srgbClr val="FF0000"/>
                </a:solidFill>
              </a:rPr>
              <a:t>en </a:t>
            </a:r>
            <a:r>
              <a:rPr lang="es-MX" dirty="0" err="1" smtClean="0">
                <a:solidFill>
                  <a:srgbClr val="FF0000"/>
                </a:solidFill>
              </a:rPr>
              <a:t>Power</a:t>
            </a:r>
            <a:r>
              <a:rPr lang="es-MX" dirty="0" smtClean="0">
                <a:solidFill>
                  <a:srgbClr val="FF0000"/>
                </a:solidFill>
              </a:rPr>
              <a:t> BI.</a:t>
            </a:r>
            <a:endParaRPr lang="en-US" b="1" dirty="0">
              <a:solidFill>
                <a:srgbClr val="FF0000"/>
              </a:solidFill>
            </a:endParaRPr>
          </a:p>
        </p:txBody>
      </p:sp>
    </p:spTree>
    <p:extLst>
      <p:ext uri="{BB962C8B-B14F-4D97-AF65-F5344CB8AC3E}">
        <p14:creationId xmlns:p14="http://schemas.microsoft.com/office/powerpoint/2010/main" val="4242618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Casos de éxito en </a:t>
            </a:r>
            <a:r>
              <a:rPr lang="es-MX" b="1" i="1" dirty="0" smtClean="0"/>
              <a:t>Big Data</a:t>
            </a:r>
            <a:r>
              <a:rPr lang="es-MX" b="1" dirty="0" smtClean="0"/>
              <a:t>: </a:t>
            </a:r>
            <a:r>
              <a:rPr lang="es-MX" b="1" dirty="0" err="1" smtClean="0"/>
              <a:t>Alibaba</a:t>
            </a:r>
            <a:r>
              <a:rPr lang="es-MX" b="1" dirty="0" smtClean="0"/>
              <a:t>.</a:t>
            </a:r>
            <a:endParaRPr lang="en-US" b="1" i="1" dirty="0"/>
          </a:p>
        </p:txBody>
      </p:sp>
      <p:sp>
        <p:nvSpPr>
          <p:cNvPr id="3" name="Marcador de contenido 2"/>
          <p:cNvSpPr>
            <a:spLocks noGrp="1"/>
          </p:cNvSpPr>
          <p:nvPr>
            <p:ph idx="1"/>
          </p:nvPr>
        </p:nvSpPr>
        <p:spPr>
          <a:xfrm>
            <a:off x="131885" y="1325563"/>
            <a:ext cx="11887200" cy="5453306"/>
          </a:xfrm>
        </p:spPr>
        <p:txBody>
          <a:bodyPr>
            <a:normAutofit/>
          </a:bodyPr>
          <a:lstStyle/>
          <a:p>
            <a:pPr marL="0" indent="0" algn="just">
              <a:buNone/>
            </a:pPr>
            <a:r>
              <a:rPr lang="es-MX" dirty="0" err="1"/>
              <a:t>Alibaba</a:t>
            </a:r>
            <a:r>
              <a:rPr lang="es-MX" dirty="0"/>
              <a:t> es un conglomerado multinacional chino que opera la red de comercio electrónico más grande del mundo a través de sus portales web, que incluyen Alibaba.com, </a:t>
            </a:r>
            <a:r>
              <a:rPr lang="es-MX" dirty="0" err="1"/>
              <a:t>Taobao</a:t>
            </a:r>
            <a:r>
              <a:rPr lang="es-MX" dirty="0"/>
              <a:t>, </a:t>
            </a:r>
            <a:r>
              <a:rPr lang="es-MX" dirty="0" err="1"/>
              <a:t>Tmall</a:t>
            </a:r>
            <a:r>
              <a:rPr lang="es-MX" dirty="0"/>
              <a:t> y Ali Express. Con ventas globales que eclipsan las de Amazon y eBay </a:t>
            </a:r>
            <a:r>
              <a:rPr lang="es-MX" dirty="0" smtClean="0"/>
              <a:t>juntas. Esta empresa utiliza las herramientas de Big Data para generar contenido automatizado utilizando algoritmos de IA. También posee servicios de Computación en la Nube, ofreciendo a las empresas funciones de computación cognitiva como por ejemplo procesamiento de lenguaje natural o visión por computadora. Además ha desarrollado un procesamiento basada en la nube denominada </a:t>
            </a:r>
            <a:r>
              <a:rPr lang="es-MX" i="1" dirty="0" smtClean="0"/>
              <a:t>Smart </a:t>
            </a:r>
            <a:r>
              <a:rPr lang="es-MX" i="1" dirty="0" err="1" smtClean="0"/>
              <a:t>Cities</a:t>
            </a:r>
            <a:r>
              <a:rPr lang="es-MX" i="1" dirty="0" smtClean="0"/>
              <a:t> </a:t>
            </a:r>
            <a:r>
              <a:rPr lang="es-MX" dirty="0" smtClean="0"/>
              <a:t>que se transforma en un concepto</a:t>
            </a:r>
            <a:r>
              <a:rPr lang="es-MX" i="1" dirty="0" smtClean="0"/>
              <a:t> </a:t>
            </a:r>
            <a:r>
              <a:rPr lang="es-MX" dirty="0" smtClean="0"/>
              <a:t>esencial </a:t>
            </a:r>
            <a:r>
              <a:rPr lang="es-MX" dirty="0"/>
              <a:t>para una ciudad, </a:t>
            </a:r>
            <a:r>
              <a:rPr lang="es-MX" dirty="0" smtClean="0"/>
              <a:t>como para medir </a:t>
            </a:r>
            <a:r>
              <a:rPr lang="es-MX" dirty="0"/>
              <a:t>la gestión del flujo de tráfico, la iluminación y la recolección de residuos, en ciudades donde la infraestructura está conectada a través de tecnología inteligente en línea.</a:t>
            </a:r>
            <a:endParaRPr lang="en-US" i="1" dirty="0"/>
          </a:p>
        </p:txBody>
      </p:sp>
    </p:spTree>
    <p:extLst>
      <p:ext uri="{BB962C8B-B14F-4D97-AF65-F5344CB8AC3E}">
        <p14:creationId xmlns:p14="http://schemas.microsoft.com/office/powerpoint/2010/main" val="502447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Transformación Digital</a:t>
            </a:r>
            <a:endParaRPr lang="en-US" b="1" dirty="0"/>
          </a:p>
        </p:txBody>
      </p:sp>
      <p:sp>
        <p:nvSpPr>
          <p:cNvPr id="3" name="Marcador de contenido 2"/>
          <p:cNvSpPr>
            <a:spLocks noGrp="1"/>
          </p:cNvSpPr>
          <p:nvPr>
            <p:ph idx="1"/>
          </p:nvPr>
        </p:nvSpPr>
        <p:spPr>
          <a:xfrm>
            <a:off x="87923" y="1325562"/>
            <a:ext cx="12104077" cy="5532437"/>
          </a:xfrm>
        </p:spPr>
        <p:txBody>
          <a:bodyPr>
            <a:normAutofit lnSpcReduction="10000"/>
          </a:bodyPr>
          <a:lstStyle/>
          <a:p>
            <a:pPr algn="just"/>
            <a:r>
              <a:rPr lang="es-MX" dirty="0" smtClean="0"/>
              <a:t>Este concepto </a:t>
            </a:r>
            <a:r>
              <a:rPr lang="es-MX" dirty="0"/>
              <a:t>se refiere a un conjunto de actividades de cambio organizacional cuyo objetivo es apalancar las </a:t>
            </a:r>
            <a:r>
              <a:rPr lang="es-MX" dirty="0" smtClean="0"/>
              <a:t>oportunidades que </a:t>
            </a:r>
            <a:r>
              <a:rPr lang="es-MX" dirty="0"/>
              <a:t>surgen a partir de las nuevas tecnologías y los datos. </a:t>
            </a:r>
            <a:r>
              <a:rPr lang="es-MX" dirty="0" smtClean="0"/>
              <a:t>No se </a:t>
            </a:r>
            <a:r>
              <a:rPr lang="es-MX" dirty="0"/>
              <a:t>necesita tener grandes cantidades de datos para iniciar un proceso de Transformación Digital, pero </a:t>
            </a:r>
            <a:r>
              <a:rPr lang="es-MX" dirty="0" smtClean="0"/>
              <a:t>no se </a:t>
            </a:r>
            <a:r>
              <a:rPr lang="es-MX" dirty="0"/>
              <a:t>podrá sacar el máximo provecho de Big Data si no se embarca en un verdadero proceso de Transformación </a:t>
            </a:r>
            <a:r>
              <a:rPr lang="es-MX" dirty="0" smtClean="0"/>
              <a:t>Digital, que incluye:</a:t>
            </a:r>
          </a:p>
          <a:p>
            <a:pPr algn="just"/>
            <a:endParaRPr lang="es-MX" dirty="0" smtClean="0"/>
          </a:p>
          <a:p>
            <a:pPr algn="just"/>
            <a:r>
              <a:rPr lang="en-US" dirty="0"/>
              <a:t>1. </a:t>
            </a:r>
            <a:r>
              <a:rPr lang="es-CL" dirty="0" smtClean="0"/>
              <a:t>Infraestructura: Equipamiento tecnológico necesario como computadoras.</a:t>
            </a:r>
          </a:p>
          <a:p>
            <a:pPr algn="just"/>
            <a:endParaRPr lang="es-CL" dirty="0" smtClean="0"/>
          </a:p>
          <a:p>
            <a:pPr algn="just"/>
            <a:r>
              <a:rPr lang="en-US" dirty="0" smtClean="0"/>
              <a:t>2</a:t>
            </a:r>
            <a:r>
              <a:rPr lang="en-US" dirty="0"/>
              <a:t>. </a:t>
            </a:r>
            <a:r>
              <a:rPr lang="es-CL" dirty="0" smtClean="0"/>
              <a:t>Cultura: Que todas las personas involucradas tomen conciencia del cambio y se sientan participes del nuevo proceso de Transformación Digital.</a:t>
            </a:r>
          </a:p>
          <a:p>
            <a:pPr algn="just"/>
            <a:endParaRPr lang="es-CL" dirty="0" smtClean="0"/>
          </a:p>
          <a:p>
            <a:pPr algn="just"/>
            <a:r>
              <a:rPr lang="en-US" dirty="0" smtClean="0"/>
              <a:t>3</a:t>
            </a:r>
            <a:r>
              <a:rPr lang="en-US" dirty="0"/>
              <a:t>. </a:t>
            </a:r>
            <a:r>
              <a:rPr lang="es-CL" dirty="0" smtClean="0"/>
              <a:t>Procesos: Reestructuración organizacional</a:t>
            </a:r>
            <a:r>
              <a:rPr lang="en-US" dirty="0" smtClean="0"/>
              <a:t> de </a:t>
            </a:r>
            <a:r>
              <a:rPr lang="en-US" dirty="0" err="1" smtClean="0"/>
              <a:t>los</a:t>
            </a:r>
            <a:r>
              <a:rPr lang="en-US" dirty="0" smtClean="0"/>
              <a:t> </a:t>
            </a:r>
            <a:r>
              <a:rPr lang="en-US" dirty="0" err="1" smtClean="0"/>
              <a:t>procesos</a:t>
            </a:r>
            <a:r>
              <a:rPr lang="en-US" dirty="0" smtClean="0"/>
              <a:t> </a:t>
            </a:r>
            <a:r>
              <a:rPr lang="en-US" dirty="0" err="1" smtClean="0"/>
              <a:t>internos</a:t>
            </a:r>
            <a:r>
              <a:rPr lang="en-US" dirty="0" smtClean="0"/>
              <a:t>.</a:t>
            </a:r>
          </a:p>
        </p:txBody>
      </p:sp>
    </p:spTree>
    <p:extLst>
      <p:ext uri="{BB962C8B-B14F-4D97-AF65-F5344CB8AC3E}">
        <p14:creationId xmlns:p14="http://schemas.microsoft.com/office/powerpoint/2010/main" val="632826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Importancia del </a:t>
            </a:r>
            <a:r>
              <a:rPr lang="es-MX" b="1" i="1" dirty="0"/>
              <a:t>Big Data </a:t>
            </a:r>
            <a:r>
              <a:rPr lang="es-MX" b="1" dirty="0"/>
              <a:t>en la Actualidad</a:t>
            </a:r>
            <a:endParaRPr lang="en-US"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01262"/>
            <a:ext cx="12192000" cy="5556738"/>
          </a:xfrm>
        </p:spPr>
      </p:pic>
    </p:spTree>
    <p:extLst>
      <p:ext uri="{BB962C8B-B14F-4D97-AF65-F5344CB8AC3E}">
        <p14:creationId xmlns:p14="http://schemas.microsoft.com/office/powerpoint/2010/main" val="125459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normAutofit/>
          </a:bodyPr>
          <a:lstStyle/>
          <a:p>
            <a:r>
              <a:rPr lang="es-MX" sz="4000" b="1" dirty="0"/>
              <a:t>Estamos en la 4ta Revolución Industrial…5ta</a:t>
            </a:r>
            <a:r>
              <a:rPr lang="es-MX" sz="4000" b="1" dirty="0" smtClean="0"/>
              <a:t>?</a:t>
            </a:r>
            <a:endParaRPr lang="en-US" sz="4000"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2324"/>
            <a:ext cx="12192000" cy="5855676"/>
          </a:xfrm>
        </p:spPr>
      </p:pic>
    </p:spTree>
    <p:extLst>
      <p:ext uri="{BB962C8B-B14F-4D97-AF65-F5344CB8AC3E}">
        <p14:creationId xmlns:p14="http://schemas.microsoft.com/office/powerpoint/2010/main" val="155250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Responda las siguientes preguntas:</a:t>
            </a:r>
            <a:endParaRPr lang="en-US" b="1" dirty="0"/>
          </a:p>
        </p:txBody>
      </p:sp>
      <p:sp>
        <p:nvSpPr>
          <p:cNvPr id="3" name="Marcador de contenido 2"/>
          <p:cNvSpPr>
            <a:spLocks noGrp="1"/>
          </p:cNvSpPr>
          <p:nvPr>
            <p:ph idx="1"/>
          </p:nvPr>
        </p:nvSpPr>
        <p:spPr/>
        <p:txBody>
          <a:bodyPr>
            <a:normAutofit lnSpcReduction="10000"/>
          </a:bodyPr>
          <a:lstStyle/>
          <a:p>
            <a:r>
              <a:rPr lang="es-MX" dirty="0" smtClean="0"/>
              <a:t>Pregunta 1: Por qué motivo cree usted que es importante el uso de los datos en el contexto mundial actual? </a:t>
            </a:r>
          </a:p>
          <a:p>
            <a:pPr marL="0" indent="0">
              <a:buNone/>
            </a:pPr>
            <a:endParaRPr lang="es-MX" dirty="0" smtClean="0"/>
          </a:p>
          <a:p>
            <a:r>
              <a:rPr lang="es-MX" dirty="0" smtClean="0"/>
              <a:t>Pregunta 2: De que manera cree usted que el </a:t>
            </a:r>
            <a:r>
              <a:rPr lang="es-MX" i="1" dirty="0" smtClean="0"/>
              <a:t>Big Data </a:t>
            </a:r>
            <a:r>
              <a:rPr lang="es-MX" dirty="0" smtClean="0"/>
              <a:t>puede contribuir positivamente en la sociedad actual?</a:t>
            </a:r>
          </a:p>
          <a:p>
            <a:pPr marL="0" indent="0">
              <a:buNone/>
            </a:pPr>
            <a:endParaRPr lang="es-MX" dirty="0" smtClean="0"/>
          </a:p>
          <a:p>
            <a:r>
              <a:rPr lang="es-MX" dirty="0" smtClean="0"/>
              <a:t>Pregunta 3: </a:t>
            </a:r>
            <a:r>
              <a:rPr lang="es-MX" dirty="0"/>
              <a:t>De que manera cree usted que el </a:t>
            </a:r>
            <a:r>
              <a:rPr lang="es-MX" i="1" dirty="0"/>
              <a:t>Big Data </a:t>
            </a:r>
            <a:r>
              <a:rPr lang="es-MX" dirty="0"/>
              <a:t>puede contribuir </a:t>
            </a:r>
            <a:r>
              <a:rPr lang="es-MX" dirty="0" smtClean="0"/>
              <a:t>negativamente </a:t>
            </a:r>
            <a:r>
              <a:rPr lang="es-MX" dirty="0"/>
              <a:t>en la sociedad </a:t>
            </a:r>
            <a:r>
              <a:rPr lang="es-MX" dirty="0" smtClean="0"/>
              <a:t>actual?</a:t>
            </a:r>
          </a:p>
          <a:p>
            <a:pPr marL="0" indent="0">
              <a:buNone/>
            </a:pPr>
            <a:endParaRPr lang="es-MX" dirty="0" smtClean="0"/>
          </a:p>
          <a:p>
            <a:r>
              <a:rPr lang="es-MX" dirty="0" smtClean="0"/>
              <a:t>Pregunta 4: Cree una definición de </a:t>
            </a:r>
            <a:r>
              <a:rPr lang="es-MX" i="1" dirty="0" smtClean="0"/>
              <a:t>Big Data</a:t>
            </a:r>
            <a:r>
              <a:rPr lang="es-MX" dirty="0" smtClean="0"/>
              <a:t>.</a:t>
            </a:r>
            <a:endParaRPr lang="en-US" dirty="0"/>
          </a:p>
        </p:txBody>
      </p:sp>
    </p:spTree>
    <p:extLst>
      <p:ext uri="{BB962C8B-B14F-4D97-AF65-F5344CB8AC3E}">
        <p14:creationId xmlns:p14="http://schemas.microsoft.com/office/powerpoint/2010/main" val="3639406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Qué es un Dato?</a:t>
            </a:r>
            <a:endParaRPr lang="en-US" b="1" dirty="0"/>
          </a:p>
        </p:txBody>
      </p:sp>
      <p:sp>
        <p:nvSpPr>
          <p:cNvPr id="3" name="Marcador de contenido 2"/>
          <p:cNvSpPr>
            <a:spLocks noGrp="1"/>
          </p:cNvSpPr>
          <p:nvPr>
            <p:ph idx="1"/>
          </p:nvPr>
        </p:nvSpPr>
        <p:spPr>
          <a:xfrm>
            <a:off x="838200" y="1825625"/>
            <a:ext cx="10628870" cy="4351338"/>
          </a:xfrm>
        </p:spPr>
        <p:txBody>
          <a:bodyPr>
            <a:normAutofit fontScale="92500" lnSpcReduction="10000"/>
          </a:bodyPr>
          <a:lstStyle/>
          <a:p>
            <a:pPr marL="0" indent="0" algn="just">
              <a:buNone/>
            </a:pPr>
            <a:r>
              <a:rPr lang="es-MX" dirty="0"/>
              <a:t>Información dispuesta de manera adecuada para su tratamiento por una </a:t>
            </a:r>
          </a:p>
          <a:p>
            <a:pPr marL="0" indent="0" algn="just">
              <a:buNone/>
            </a:pPr>
            <a:r>
              <a:rPr lang="es-MX" dirty="0"/>
              <a:t>computadora.</a:t>
            </a:r>
          </a:p>
          <a:p>
            <a:pPr marL="0" indent="0" algn="r">
              <a:buNone/>
            </a:pPr>
            <a:r>
              <a:rPr lang="es-MX" b="1" i="1" dirty="0"/>
              <a:t>RAE  3</a:t>
            </a:r>
          </a:p>
          <a:p>
            <a:pPr marL="0" indent="0" algn="r">
              <a:buNone/>
            </a:pPr>
            <a:endParaRPr lang="es-MX" b="1" i="1" dirty="0"/>
          </a:p>
          <a:p>
            <a:pPr marL="0" indent="0" algn="just">
              <a:buNone/>
            </a:pPr>
            <a:r>
              <a:rPr lang="es-MX" dirty="0"/>
              <a:t>Otra definición… </a:t>
            </a:r>
          </a:p>
          <a:p>
            <a:pPr marL="0" indent="0" algn="just">
              <a:buNone/>
            </a:pPr>
            <a:endParaRPr lang="es-MX" dirty="0"/>
          </a:p>
          <a:p>
            <a:pPr marL="0" indent="0" algn="just">
              <a:buNone/>
            </a:pPr>
            <a:r>
              <a:rPr lang="es-MX" dirty="0"/>
              <a:t>La palabra proviene del Latín </a:t>
            </a:r>
            <a:r>
              <a:rPr lang="es-MX" dirty="0" err="1"/>
              <a:t>datum</a:t>
            </a:r>
            <a:r>
              <a:rPr lang="es-MX" dirty="0"/>
              <a:t>, “lo que se da” o “lo dado”. Podemos pensarlo como una representación simbólica de algún atributo observado respecto a determinadas entidades (objeto, individuo, etc.). Estos símbolos pueden ser numéricos o de otro tipo, representado valores cualitativos o cuantitativos.</a:t>
            </a:r>
          </a:p>
          <a:p>
            <a:pPr marL="0" indent="0" algn="just">
              <a:buNone/>
            </a:pPr>
            <a:endParaRPr lang="en-US" i="1" dirty="0"/>
          </a:p>
        </p:txBody>
      </p:sp>
    </p:spTree>
    <p:extLst>
      <p:ext uri="{BB962C8B-B14F-4D97-AF65-F5344CB8AC3E}">
        <p14:creationId xmlns:p14="http://schemas.microsoft.com/office/powerpoint/2010/main" val="172163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Cómo se almacenan los Datos?</a:t>
            </a:r>
            <a:endParaRPr lang="en-US" b="1" dirty="0"/>
          </a:p>
        </p:txBody>
      </p:sp>
      <p:sp>
        <p:nvSpPr>
          <p:cNvPr id="3" name="Marcador de contenido 2"/>
          <p:cNvSpPr>
            <a:spLocks noGrp="1"/>
          </p:cNvSpPr>
          <p:nvPr>
            <p:ph idx="1"/>
          </p:nvPr>
        </p:nvSpPr>
        <p:spPr/>
        <p:txBody>
          <a:bodyPr/>
          <a:lstStyle/>
          <a:p>
            <a:pPr marL="0" indent="0" algn="just">
              <a:buNone/>
            </a:pPr>
            <a:r>
              <a:rPr lang="es-MX" dirty="0"/>
              <a:t>Los datos se almacenan en Bases de Datos, que son colecciones de datos, describiendo actividades de una o mas organizaciones y se manejan a través de un </a:t>
            </a:r>
            <a:r>
              <a:rPr lang="es-MX" b="1" dirty="0"/>
              <a:t>Sistema de Base de Datos </a:t>
            </a:r>
            <a:r>
              <a:rPr lang="es-MX" dirty="0"/>
              <a:t>(DBMS), que es un software diseñado para ayudar en el manejo de grandes volúmenes de datos de manera estructurada, consistente y eficiente.</a:t>
            </a:r>
          </a:p>
          <a:p>
            <a:pPr marL="0" indent="0" algn="just">
              <a:buNone/>
            </a:pPr>
            <a:endParaRPr lang="es-MX" dirty="0"/>
          </a:p>
          <a:p>
            <a:pPr marL="0" indent="0" algn="just">
              <a:buNone/>
            </a:pPr>
            <a:r>
              <a:rPr lang="es-MX" dirty="0"/>
              <a:t>Ejemplo: Una empresa que se dedica a la venta de diversos artículos, debe almacenar las planillas de </a:t>
            </a:r>
            <a:r>
              <a:rPr lang="es-MX" b="1" dirty="0"/>
              <a:t>Ventas</a:t>
            </a:r>
            <a:r>
              <a:rPr lang="es-MX" dirty="0"/>
              <a:t>, </a:t>
            </a:r>
            <a:r>
              <a:rPr lang="es-MX" b="1" dirty="0"/>
              <a:t>Productos</a:t>
            </a:r>
            <a:r>
              <a:rPr lang="es-MX" dirty="0"/>
              <a:t>, </a:t>
            </a:r>
            <a:r>
              <a:rPr lang="es-MX" b="1" dirty="0"/>
              <a:t>Stock</a:t>
            </a:r>
            <a:r>
              <a:rPr lang="es-MX" dirty="0"/>
              <a:t>, etc. En un </a:t>
            </a:r>
            <a:r>
              <a:rPr lang="es-MX" b="1" dirty="0"/>
              <a:t>DBMS</a:t>
            </a:r>
            <a:r>
              <a:rPr lang="es-MX" dirty="0"/>
              <a:t>.</a:t>
            </a:r>
            <a:endParaRPr lang="en-US" dirty="0"/>
          </a:p>
        </p:txBody>
      </p:sp>
    </p:spTree>
    <p:extLst>
      <p:ext uri="{BB962C8B-B14F-4D97-AF65-F5344CB8AC3E}">
        <p14:creationId xmlns:p14="http://schemas.microsoft.com/office/powerpoint/2010/main" val="2648341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653" y="0"/>
            <a:ext cx="10515600" cy="1325563"/>
          </a:xfrm>
        </p:spPr>
        <p:txBody>
          <a:bodyPr/>
          <a:lstStyle/>
          <a:p>
            <a:r>
              <a:rPr lang="es-MX" b="1" dirty="0"/>
              <a:t>Algunos softwares de Bases de Datos…</a:t>
            </a:r>
            <a:endParaRPr lang="en-US" b="1"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063868"/>
            <a:ext cx="12192000" cy="5794131"/>
          </a:xfrm>
        </p:spPr>
      </p:pic>
    </p:spTree>
    <p:extLst>
      <p:ext uri="{BB962C8B-B14F-4D97-AF65-F5344CB8AC3E}">
        <p14:creationId xmlns:p14="http://schemas.microsoft.com/office/powerpoint/2010/main" val="924716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1466</TotalTime>
  <Words>2477</Words>
  <Application>Microsoft Office PowerPoint</Application>
  <PresentationFormat>Panorámica</PresentationFormat>
  <Paragraphs>136</Paragraphs>
  <Slides>31</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31</vt:i4>
      </vt:variant>
    </vt:vector>
  </HeadingPairs>
  <TitlesOfParts>
    <vt:vector size="35" baseType="lpstr">
      <vt:lpstr>Arial</vt:lpstr>
      <vt:lpstr>Calibri</vt:lpstr>
      <vt:lpstr>Calibri Light</vt:lpstr>
      <vt:lpstr>Tema de Office</vt:lpstr>
      <vt:lpstr> Curso: Fundamentos de Data Science Unidad I: Transformación Digital.</vt:lpstr>
      <vt:lpstr>Un poco de mi…</vt:lpstr>
      <vt:lpstr>Unidades y Objetivos del Curso:</vt:lpstr>
      <vt:lpstr>Importancia del Big Data en la Actualidad</vt:lpstr>
      <vt:lpstr>Estamos en la 4ta Revolución Industrial…5ta?</vt:lpstr>
      <vt:lpstr>Responda las siguientes preguntas:</vt:lpstr>
      <vt:lpstr>Qué es un Dato?</vt:lpstr>
      <vt:lpstr>Cómo se almacenan los Datos?</vt:lpstr>
      <vt:lpstr>Algunos softwares de Bases de Datos…</vt:lpstr>
      <vt:lpstr>Qué es Big Data?</vt:lpstr>
      <vt:lpstr>El Big Data…</vt:lpstr>
      <vt:lpstr>Cuántos Datos generamos?</vt:lpstr>
      <vt:lpstr>Aplicaciones en la sociedad de la información</vt:lpstr>
      <vt:lpstr>Qué no es Big Data?</vt:lpstr>
      <vt:lpstr>4V del Big Data</vt:lpstr>
      <vt:lpstr>4V del Big Data</vt:lpstr>
      <vt:lpstr>La 5V</vt:lpstr>
      <vt:lpstr>Presentación de PowerPoint</vt:lpstr>
      <vt:lpstr>Cantidad de trabajos en Big Data  </vt:lpstr>
      <vt:lpstr>Roles si quieres especializarte en el mundo del Big Data…</vt:lpstr>
      <vt:lpstr>Creación de Modelos Analíticos</vt:lpstr>
      <vt:lpstr>Creación de Modelos Analíticos</vt:lpstr>
      <vt:lpstr>Pero… Como creo estos Modelos Analíticos?</vt:lpstr>
      <vt:lpstr>Python</vt:lpstr>
      <vt:lpstr>R</vt:lpstr>
      <vt:lpstr>De forma individual conteste y argumente…</vt:lpstr>
      <vt:lpstr>Casos de éxito en Big Data </vt:lpstr>
      <vt:lpstr>Casos de éxito en Big Data: Industria Minera.</vt:lpstr>
      <vt:lpstr>Casos de éxito en Big Data: Industria Financiera.</vt:lpstr>
      <vt:lpstr>Casos de éxito en Big Data: Alibaba.</vt:lpstr>
      <vt:lpstr>Transformación Digital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Data Science</dc:title>
  <dc:creator>PC</dc:creator>
  <cp:lastModifiedBy>Diego Miranda</cp:lastModifiedBy>
  <cp:revision>82</cp:revision>
  <dcterms:created xsi:type="dcterms:W3CDTF">2023-03-12T23:30:38Z</dcterms:created>
  <dcterms:modified xsi:type="dcterms:W3CDTF">2023-05-10T03:01:02Z</dcterms:modified>
</cp:coreProperties>
</file>