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4" d="100"/>
          <a:sy n="84" d="100"/>
        </p:scale>
        <p:origin x="614"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3/28/2023</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3/28/2023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3/28/2023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3/28/2023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3/28/2023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3/28/2023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3/28/2023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3/28/2023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3/28/2023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Fundamentos de </a:t>
            </a:r>
            <a:r>
              <a:rPr lang="es-MX" sz="5300" b="1" i="1" dirty="0" smtClean="0"/>
              <a:t>Data </a:t>
            </a:r>
            <a:r>
              <a:rPr lang="es-MX" sz="5300" b="1" i="1" dirty="0" err="1" smtClean="0"/>
              <a:t>Science</a:t>
            </a:r>
            <a:r>
              <a:rPr lang="es-MX" b="1" i="1" dirty="0" smtClean="0"/>
              <a:t/>
            </a:r>
            <a:br>
              <a:rPr lang="es-MX" b="1" i="1" dirty="0" smtClean="0"/>
            </a:br>
            <a:r>
              <a:rPr lang="es-MX" sz="4000" b="1" dirty="0" smtClean="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smtClean="0"/>
              <a:t>Clase 3: Roles y responsabilidades dentro de un Equipo Analítico.</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smtClean="0"/>
              <a:t>Profesor: Diego Miranda O.</a:t>
            </a:r>
          </a:p>
          <a:p>
            <a:r>
              <a:rPr lang="es-MX" sz="2000" dirty="0" smtClean="0"/>
              <a:t>Ingeniero de Ejecución en Administración (UST)</a:t>
            </a:r>
          </a:p>
          <a:p>
            <a:r>
              <a:rPr lang="es-MX" sz="2000" dirty="0" smtClean="0"/>
              <a:t>Diplomado en </a:t>
            </a:r>
            <a:r>
              <a:rPr lang="es-MX" sz="2000" i="1" dirty="0" smtClean="0"/>
              <a:t>Big Data </a:t>
            </a:r>
            <a:r>
              <a:rPr lang="es-MX" sz="2000" dirty="0" smtClean="0"/>
              <a:t>para la toma de decisiones (PUC)</a:t>
            </a:r>
          </a:p>
          <a:p>
            <a:r>
              <a:rPr lang="es-MX" sz="2000" dirty="0" smtClean="0"/>
              <a:t>Magíster en </a:t>
            </a:r>
            <a:r>
              <a:rPr lang="es-MX" sz="2000" i="1" dirty="0" smtClean="0"/>
              <a:t>Data </a:t>
            </a:r>
            <a:r>
              <a:rPr lang="es-MX" sz="2000" i="1" dirty="0" err="1" smtClean="0"/>
              <a:t>Science</a:t>
            </a:r>
            <a:r>
              <a:rPr lang="es-MX" sz="2000" i="1" dirty="0" smtClean="0"/>
              <a:t> </a:t>
            </a:r>
            <a:r>
              <a:rPr lang="es-MX" sz="2000" dirty="0" smtClean="0"/>
              <a:t>(Estudiante, USS) </a:t>
            </a:r>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a:t>Qué es Científico de </a:t>
            </a:r>
            <a:r>
              <a:rPr lang="es-ES" b="1" dirty="0" smtClean="0"/>
              <a:t>datos?</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https://www.youtube.com/watch?v=D6j3VS1L96o</a:t>
            </a:r>
          </a:p>
        </p:txBody>
      </p:sp>
    </p:spTree>
    <p:extLst>
      <p:ext uri="{BB962C8B-B14F-4D97-AF65-F5344CB8AC3E}">
        <p14:creationId xmlns:p14="http://schemas.microsoft.com/office/powerpoint/2010/main" val="77394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8472" y="91441"/>
            <a:ext cx="10515600" cy="6537960"/>
          </a:xfrm>
        </p:spPr>
        <p:txBody>
          <a:bodyPr>
            <a:noAutofit/>
          </a:bodyPr>
          <a:lstStyle/>
          <a:p>
            <a:pPr algn="ctr"/>
            <a:r>
              <a:rPr lang="es-ES" sz="7200" b="1" i="1" dirty="0" smtClean="0"/>
              <a:t>“Los datos son el petróleo del futuro”</a:t>
            </a:r>
            <a:br>
              <a:rPr lang="es-ES" sz="7200" b="1" i="1" dirty="0" smtClean="0"/>
            </a:br>
            <a:r>
              <a:rPr lang="es-ES" sz="7200" b="1" i="1" dirty="0" smtClean="0"/>
              <a:t>                                 </a:t>
            </a:r>
            <a:r>
              <a:rPr lang="en-US" dirty="0" smtClean="0"/>
              <a:t>Clive </a:t>
            </a:r>
            <a:r>
              <a:rPr lang="en-US" dirty="0" err="1"/>
              <a:t>Humby</a:t>
            </a:r>
            <a:endParaRPr lang="en-US" sz="7200" b="1" i="1" dirty="0"/>
          </a:p>
        </p:txBody>
      </p:sp>
    </p:spTree>
    <p:extLst>
      <p:ext uri="{BB962C8B-B14F-4D97-AF65-F5344CB8AC3E}">
        <p14:creationId xmlns:p14="http://schemas.microsoft.com/office/powerpoint/2010/main" val="308096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smtClean="0"/>
              <a:t>Big Data: Ciudades del futuro</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https://www.youtube.com/watch?v=m5yVHer5SPk</a:t>
            </a:r>
          </a:p>
        </p:txBody>
      </p:sp>
    </p:spTree>
    <p:extLst>
      <p:ext uri="{BB962C8B-B14F-4D97-AF65-F5344CB8AC3E}">
        <p14:creationId xmlns:p14="http://schemas.microsoft.com/office/powerpoint/2010/main" val="9460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4232" y="2047621"/>
            <a:ext cx="9759696" cy="2314067"/>
          </a:xfrm>
        </p:spPr>
        <p:txBody>
          <a:bodyPr/>
          <a:lstStyle/>
          <a:p>
            <a:pPr algn="ctr"/>
            <a:r>
              <a:rPr lang="es-ES" b="1" dirty="0"/>
              <a:t>Roles y Responsabilidades al interior de un equipo analítico </a:t>
            </a:r>
            <a:endParaRPr lang="en-US" b="1" dirty="0"/>
          </a:p>
        </p:txBody>
      </p:sp>
    </p:spTree>
    <p:extLst>
      <p:ext uri="{BB962C8B-B14F-4D97-AF65-F5344CB8AC3E}">
        <p14:creationId xmlns:p14="http://schemas.microsoft.com/office/powerpoint/2010/main" val="144615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Ingeniero de datos</a:t>
            </a:r>
            <a:endParaRPr lang="en-US" b="1" dirty="0"/>
          </a:p>
        </p:txBody>
      </p:sp>
      <p:sp>
        <p:nvSpPr>
          <p:cNvPr id="3" name="Marcador de contenido 2"/>
          <p:cNvSpPr>
            <a:spLocks noGrp="1"/>
          </p:cNvSpPr>
          <p:nvPr>
            <p:ph idx="1"/>
          </p:nvPr>
        </p:nvSpPr>
        <p:spPr>
          <a:xfrm>
            <a:off x="155448" y="1325562"/>
            <a:ext cx="11850624" cy="5440997"/>
          </a:xfrm>
        </p:spPr>
        <p:txBody>
          <a:bodyPr>
            <a:normAutofit fontScale="92500" lnSpcReduction="20000"/>
          </a:bodyPr>
          <a:lstStyle/>
          <a:p>
            <a:pPr marL="0" indent="0" algn="just">
              <a:buNone/>
            </a:pPr>
            <a:r>
              <a:rPr lang="es-ES" dirty="0"/>
              <a:t>El Ingeniero de Datos es el profesional con fuerte perfil de tecnología que es el responsable de dar acceso a los datos, desde un punto de vista de herramientas y plataformas, al resto del equipo analítico. Para poder presentar los datos de una manera simple para facilitar el análisis y la exploración de la información, los Ingenieros de Datos deben dominar una serie de habilidades como, por ejemplo: </a:t>
            </a:r>
          </a:p>
          <a:p>
            <a:pPr algn="just"/>
            <a:r>
              <a:rPr lang="en-US" dirty="0" err="1" smtClean="0"/>
              <a:t>Entender</a:t>
            </a:r>
            <a:r>
              <a:rPr lang="en-US" dirty="0" smtClean="0"/>
              <a:t> </a:t>
            </a:r>
            <a:r>
              <a:rPr lang="en-US" dirty="0"/>
              <a:t>la </a:t>
            </a:r>
            <a:r>
              <a:rPr lang="en-US" dirty="0" err="1"/>
              <a:t>arquitectura</a:t>
            </a:r>
            <a:r>
              <a:rPr lang="en-US" dirty="0"/>
              <a:t> de Big Data </a:t>
            </a:r>
            <a:r>
              <a:rPr lang="en-US" dirty="0" err="1"/>
              <a:t>implementada</a:t>
            </a:r>
            <a:r>
              <a:rPr lang="en-US" dirty="0"/>
              <a:t>. </a:t>
            </a:r>
            <a:r>
              <a:rPr lang="en-US" dirty="0" err="1"/>
              <a:t>Incluso</a:t>
            </a:r>
            <a:r>
              <a:rPr lang="en-US" dirty="0"/>
              <a:t> </a:t>
            </a:r>
            <a:r>
              <a:rPr lang="en-US" dirty="0" err="1"/>
              <a:t>algunos</a:t>
            </a:r>
            <a:r>
              <a:rPr lang="en-US" dirty="0"/>
              <a:t> </a:t>
            </a:r>
            <a:r>
              <a:rPr lang="en-US" dirty="0" err="1"/>
              <a:t>Ingenieros</a:t>
            </a:r>
            <a:r>
              <a:rPr lang="en-US" dirty="0"/>
              <a:t> de </a:t>
            </a:r>
            <a:r>
              <a:rPr lang="en-US" dirty="0" err="1"/>
              <a:t>Datos</a:t>
            </a:r>
            <a:r>
              <a:rPr lang="en-US" dirty="0"/>
              <a:t>, se </a:t>
            </a:r>
            <a:r>
              <a:rPr lang="en-US" dirty="0" err="1"/>
              <a:t>especializan</a:t>
            </a:r>
            <a:r>
              <a:rPr lang="en-US" dirty="0"/>
              <a:t> </a:t>
            </a:r>
            <a:r>
              <a:rPr lang="en-US" dirty="0" err="1"/>
              <a:t>como</a:t>
            </a:r>
            <a:r>
              <a:rPr lang="en-US" dirty="0"/>
              <a:t> </a:t>
            </a:r>
            <a:r>
              <a:rPr lang="en-US" dirty="0" err="1"/>
              <a:t>Arquitectos</a:t>
            </a:r>
            <a:r>
              <a:rPr lang="en-US" dirty="0"/>
              <a:t> de Big Data. </a:t>
            </a:r>
          </a:p>
          <a:p>
            <a:pPr algn="just"/>
            <a:r>
              <a:rPr lang="es-ES" dirty="0" smtClean="0"/>
              <a:t>Programar </a:t>
            </a:r>
            <a:r>
              <a:rPr lang="es-ES" dirty="0"/>
              <a:t>en diversos lenguajes que sirvan de interfaz para la construcción de procesos de extracción, modificación y carga de datos. Estos procesos se conocen como ETL por su sigla en inglés (</a:t>
            </a:r>
            <a:r>
              <a:rPr lang="es-ES" i="1" dirty="0" err="1"/>
              <a:t>Extract</a:t>
            </a:r>
            <a:r>
              <a:rPr lang="es-ES" i="1" dirty="0"/>
              <a:t>, </a:t>
            </a:r>
            <a:r>
              <a:rPr lang="es-ES" i="1" dirty="0" err="1"/>
              <a:t>Transform</a:t>
            </a:r>
            <a:r>
              <a:rPr lang="es-ES" i="1" dirty="0"/>
              <a:t> and Load</a:t>
            </a:r>
            <a:r>
              <a:rPr lang="es-ES" dirty="0"/>
              <a:t>). </a:t>
            </a:r>
          </a:p>
          <a:p>
            <a:pPr algn="just"/>
            <a:r>
              <a:rPr lang="es-ES" dirty="0" smtClean="0"/>
              <a:t>También </a:t>
            </a:r>
            <a:r>
              <a:rPr lang="es-ES" dirty="0"/>
              <a:t>pueden participar del proceso de diseño del proceso de ingesta de datos, de forma que todos los datos relevantes para el análisis sean adecuadamente capturados. </a:t>
            </a:r>
          </a:p>
          <a:p>
            <a:pPr algn="just"/>
            <a:r>
              <a:rPr lang="es-ES" dirty="0" smtClean="0"/>
              <a:t>Deben </a:t>
            </a:r>
            <a:r>
              <a:rPr lang="es-ES" dirty="0"/>
              <a:t>conocer del negocio y de los datos generados por el mismo, para facilitar la combinación lógica de datos de diferentes fuentes, bajo el principio de mantener una única fuente de verdad (</a:t>
            </a:r>
            <a:r>
              <a:rPr lang="es-ES" i="1" dirty="0"/>
              <a:t>Single </a:t>
            </a:r>
            <a:r>
              <a:rPr lang="es-ES" i="1" dirty="0" err="1"/>
              <a:t>Source</a:t>
            </a:r>
            <a:r>
              <a:rPr lang="es-ES" i="1" dirty="0"/>
              <a:t> of </a:t>
            </a:r>
            <a:r>
              <a:rPr lang="es-ES" i="1" dirty="0" err="1"/>
              <a:t>Truth</a:t>
            </a:r>
            <a:r>
              <a:rPr lang="es-ES" dirty="0"/>
              <a:t>, en inglés</a:t>
            </a:r>
            <a:r>
              <a:rPr lang="es-ES" dirty="0" smtClean="0"/>
              <a:t>).</a:t>
            </a:r>
            <a:endParaRPr lang="es-ES" dirty="0"/>
          </a:p>
          <a:p>
            <a:pPr marL="0" indent="0">
              <a:buNone/>
            </a:pPr>
            <a:endParaRPr lang="en-US" dirty="0"/>
          </a:p>
        </p:txBody>
      </p:sp>
    </p:spTree>
    <p:extLst>
      <p:ext uri="{BB962C8B-B14F-4D97-AF65-F5344CB8AC3E}">
        <p14:creationId xmlns:p14="http://schemas.microsoft.com/office/powerpoint/2010/main" val="411526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Científico de datos</a:t>
            </a:r>
            <a:endParaRPr lang="en-US" b="1" dirty="0"/>
          </a:p>
        </p:txBody>
      </p:sp>
      <p:sp>
        <p:nvSpPr>
          <p:cNvPr id="3" name="Marcador de contenido 2"/>
          <p:cNvSpPr>
            <a:spLocks noGrp="1"/>
          </p:cNvSpPr>
          <p:nvPr>
            <p:ph idx="1"/>
          </p:nvPr>
        </p:nvSpPr>
        <p:spPr>
          <a:xfrm>
            <a:off x="164592" y="1325563"/>
            <a:ext cx="11832336" cy="4851400"/>
          </a:xfrm>
        </p:spPr>
        <p:txBody>
          <a:bodyPr/>
          <a:lstStyle/>
          <a:p>
            <a:pPr marL="0" indent="0" algn="just">
              <a:buNone/>
            </a:pPr>
            <a:r>
              <a:rPr lang="es-ES" dirty="0"/>
              <a:t>El Científico de Datos es el responsable de la construcción de los modelos analíticos con los cuales la compañía busca resolver problemas de negocio, utilizando </a:t>
            </a:r>
            <a:r>
              <a:rPr lang="es-ES" i="1" dirty="0"/>
              <a:t>Big Data</a:t>
            </a:r>
            <a:r>
              <a:rPr lang="es-ES" dirty="0"/>
              <a:t>. Es el responsable de ejecutar las diferentes etapas en la construcción de un modelo, las cuales veremos más adelante; de supervisar la puesta en producción del modelo entrenado para asegurar que funciona de acuerdo con lo especificado; de monitorear su funcionamiento para detectar de manera temprana cualquier apartamiento de lo esperado y, en caso de que sea necesario, realizar una </a:t>
            </a:r>
            <a:r>
              <a:rPr lang="es-ES" dirty="0" err="1"/>
              <a:t>recalibración</a:t>
            </a:r>
            <a:r>
              <a:rPr lang="es-ES" dirty="0"/>
              <a:t> del modelo. </a:t>
            </a:r>
            <a:endParaRPr lang="en-US" dirty="0"/>
          </a:p>
        </p:txBody>
      </p:sp>
    </p:spTree>
    <p:extLst>
      <p:ext uri="{BB962C8B-B14F-4D97-AF65-F5344CB8AC3E}">
        <p14:creationId xmlns:p14="http://schemas.microsoft.com/office/powerpoint/2010/main" val="334574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smtClean="0"/>
              <a:t>Científico de datos</a:t>
            </a:r>
            <a:endParaRPr lang="en-US" b="1" dirty="0"/>
          </a:p>
        </p:txBody>
      </p:sp>
      <p:sp>
        <p:nvSpPr>
          <p:cNvPr id="3" name="Marcador de contenido 2"/>
          <p:cNvSpPr>
            <a:spLocks noGrp="1"/>
          </p:cNvSpPr>
          <p:nvPr>
            <p:ph idx="1"/>
          </p:nvPr>
        </p:nvSpPr>
        <p:spPr>
          <a:xfrm>
            <a:off x="164592" y="1325562"/>
            <a:ext cx="11832336" cy="5422709"/>
          </a:xfrm>
        </p:spPr>
        <p:txBody>
          <a:bodyPr>
            <a:normAutofit fontScale="92500" lnSpcReduction="10000"/>
          </a:bodyPr>
          <a:lstStyle/>
          <a:p>
            <a:pPr marL="0" indent="0" algn="just">
              <a:buNone/>
            </a:pPr>
            <a:r>
              <a:rPr lang="es-ES" dirty="0"/>
              <a:t>En general, la experiencia de base de los Científicos de Datos es en matemáticas y estadística (a veces en otras ciencias duras como la física). Al comenzarse a trabajar con Big Data, fue necesario que el Científico de Datos, además de su formación matemática, incorpore elementos de programación para poder analizar grandes bases de datos y construir modelos complejos aplicados, capaces de funcionar adecuadamente con Terabytes o </a:t>
            </a:r>
            <a:r>
              <a:rPr lang="es-ES" dirty="0" err="1"/>
              <a:t>Petabytes</a:t>
            </a:r>
            <a:r>
              <a:rPr lang="es-ES" dirty="0"/>
              <a:t> de información y en tiempo real. Como en muchos casos, el aprendizaje de programación se dio por necesidad, para lograr análisis que ya no podían lograr de otra manera; por ello es que las habilidades promedio de programación de un Científico de Datos no son las de un programador o ingeniero de datos, ni deberían serlo. </a:t>
            </a:r>
            <a:endParaRPr lang="es-ES" dirty="0" smtClean="0"/>
          </a:p>
          <a:p>
            <a:pPr marL="0" indent="0" algn="just">
              <a:buNone/>
            </a:pPr>
            <a:r>
              <a:rPr lang="es-ES" dirty="0"/>
              <a:t>Además de esta formación en ciencias duras, los Científicos de Datos deben ser capaces de interactuar con el lado empresarial. Esto incluye comprender las actividades de la compañía como para interpretar la información que manejan; entender los problemas de negocio de forma de poder modelarlos matemáticamente; y, por último, los resultados obtenidos deben ser presentados a los responsables del negocio de manera clara y comprensible, para que puedan traducirse en acciones. </a:t>
            </a:r>
            <a:endParaRPr lang="en-US" dirty="0"/>
          </a:p>
        </p:txBody>
      </p:sp>
    </p:spTree>
    <p:extLst>
      <p:ext uri="{BB962C8B-B14F-4D97-AF65-F5344CB8AC3E}">
        <p14:creationId xmlns:p14="http://schemas.microsoft.com/office/powerpoint/2010/main" val="99487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152" y="99949"/>
            <a:ext cx="11996928" cy="1325563"/>
          </a:xfrm>
        </p:spPr>
        <p:txBody>
          <a:bodyPr/>
          <a:lstStyle/>
          <a:p>
            <a:r>
              <a:rPr lang="es-ES" b="1" dirty="0"/>
              <a:t>Superposición de funciones y errores más comunes </a:t>
            </a:r>
            <a:endParaRPr lang="en-US" b="1" dirty="0"/>
          </a:p>
        </p:txBody>
      </p:sp>
      <p:sp>
        <p:nvSpPr>
          <p:cNvPr id="3" name="Marcador de contenido 2"/>
          <p:cNvSpPr>
            <a:spLocks noGrp="1"/>
          </p:cNvSpPr>
          <p:nvPr>
            <p:ph idx="1"/>
          </p:nvPr>
        </p:nvSpPr>
        <p:spPr>
          <a:xfrm>
            <a:off x="192024" y="1425512"/>
            <a:ext cx="11777472" cy="5258752"/>
          </a:xfrm>
        </p:spPr>
        <p:txBody>
          <a:bodyPr/>
          <a:lstStyle/>
          <a:p>
            <a:pPr marL="0" indent="0" algn="just">
              <a:buNone/>
            </a:pPr>
            <a:r>
              <a:rPr lang="es-ES" dirty="0"/>
              <a:t>Por ejemplo, se superponen en el análisis de datos, ya que ambos perfiles son capaces de realizarlo. Sin embargo, las habilidades analíticas de un científico de datos deberían ser mucho más avanzadas que las habilidades analíticas de un ingeniero de datos. </a:t>
            </a:r>
            <a:endParaRPr lang="es-ES" dirty="0" smtClean="0"/>
          </a:p>
          <a:p>
            <a:pPr marL="0" indent="0" algn="just">
              <a:buNone/>
            </a:pPr>
            <a:r>
              <a:rPr lang="es-ES" dirty="0"/>
              <a:t>Otro ámbito de superposición son las habilidades de programación. Aquí el escenario es el inverso. Las habilidades de programación de un ingeniero de datos están mucho más allá de las habilidades de programación de un científico de datos</a:t>
            </a:r>
            <a:r>
              <a:rPr lang="es-ES" dirty="0" smtClean="0"/>
              <a:t>.</a:t>
            </a:r>
          </a:p>
          <a:p>
            <a:pPr marL="0" indent="0" algn="just">
              <a:buNone/>
            </a:pPr>
            <a:endParaRPr lang="en-US" dirty="0"/>
          </a:p>
        </p:txBody>
      </p:sp>
    </p:spTree>
    <p:extLst>
      <p:ext uri="{BB962C8B-B14F-4D97-AF65-F5344CB8AC3E}">
        <p14:creationId xmlns:p14="http://schemas.microsoft.com/office/powerpoint/2010/main" val="90859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err="1"/>
              <a:t>Ejemplo</a:t>
            </a:r>
            <a:r>
              <a:rPr lang="en-US" b="1" dirty="0"/>
              <a:t> de </a:t>
            </a:r>
            <a:r>
              <a:rPr lang="en-US" b="1" dirty="0" err="1"/>
              <a:t>arquitectura</a:t>
            </a:r>
            <a:r>
              <a:rPr lang="en-US" b="1" dirty="0"/>
              <a:t> de </a:t>
            </a:r>
            <a:r>
              <a:rPr lang="en-US" b="1" dirty="0" err="1"/>
              <a:t>Ciencia</a:t>
            </a:r>
            <a:r>
              <a:rPr lang="en-US" b="1" dirty="0"/>
              <a:t> de </a:t>
            </a:r>
            <a:r>
              <a:rPr lang="en-US" b="1" dirty="0" err="1"/>
              <a:t>Datos</a:t>
            </a:r>
            <a:r>
              <a:rPr lang="en-US" b="1" dirty="0"/>
              <a:t> </a:t>
            </a:r>
          </a:p>
        </p:txBody>
      </p:sp>
      <p:pic>
        <p:nvPicPr>
          <p:cNvPr id="1026" name="Picture 2" descr="C:\Users\DIEGOM~1\AppData\Local\Temp\SNAGHTML33aa6c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 y="1515490"/>
            <a:ext cx="11311127" cy="477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5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097512" cy="1325563"/>
          </a:xfrm>
        </p:spPr>
        <p:txBody>
          <a:bodyPr/>
          <a:lstStyle/>
          <a:p>
            <a:r>
              <a:rPr lang="es-ES" b="1" dirty="0"/>
              <a:t>Para las diferentes etapas, podemos listar el siguiente ejemplo de </a:t>
            </a:r>
            <a:r>
              <a:rPr lang="es-ES" b="1" dirty="0" smtClean="0"/>
              <a:t>librerías </a:t>
            </a:r>
            <a:r>
              <a:rPr lang="es-ES" b="1" dirty="0"/>
              <a:t>en Python: </a:t>
            </a:r>
            <a:endParaRPr lang="en-US" b="1" dirty="0"/>
          </a:p>
        </p:txBody>
      </p:sp>
      <p:pic>
        <p:nvPicPr>
          <p:cNvPr id="4" name="Imagen 3"/>
          <p:cNvPicPr>
            <a:picLocks noChangeAspect="1"/>
          </p:cNvPicPr>
          <p:nvPr/>
        </p:nvPicPr>
        <p:blipFill>
          <a:blip r:embed="rId2"/>
          <a:stretch>
            <a:fillRect/>
          </a:stretch>
        </p:blipFill>
        <p:spPr>
          <a:xfrm>
            <a:off x="1444752" y="1700784"/>
            <a:ext cx="9015984" cy="4434840"/>
          </a:xfrm>
          <a:prstGeom prst="rect">
            <a:avLst/>
          </a:prstGeom>
        </p:spPr>
      </p:pic>
    </p:spTree>
    <p:extLst>
      <p:ext uri="{BB962C8B-B14F-4D97-AF65-F5344CB8AC3E}">
        <p14:creationId xmlns:p14="http://schemas.microsoft.com/office/powerpoint/2010/main" val="5897999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4651</TotalTime>
  <Words>729</Words>
  <Application>Microsoft Office PowerPoint</Application>
  <PresentationFormat>Panorámica</PresentationFormat>
  <Paragraphs>28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 Curso: Fundamentos de Data Science Unidad I: Transformación Digital.</vt:lpstr>
      <vt:lpstr>Big Data: Ciudades del futuro</vt:lpstr>
      <vt:lpstr>Roles y Responsabilidades al interior de un equipo analítico </vt:lpstr>
      <vt:lpstr>Ingeniero de datos</vt:lpstr>
      <vt:lpstr>Científico de datos</vt:lpstr>
      <vt:lpstr>Científico de datos</vt:lpstr>
      <vt:lpstr>Superposición de funciones y errores más comunes </vt:lpstr>
      <vt:lpstr>Ejemplo de arquitectura de Ciencia de Datos </vt:lpstr>
      <vt:lpstr>Para las diferentes etapas, podemos listar el siguiente ejemplo de librerías en Python: </vt:lpstr>
      <vt:lpstr>Qué es Científico de datos?</vt:lpstr>
      <vt:lpstr>“Los datos son el petróleo del futuro”                                  Clive Humby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cp:lastModifiedBy>
  <cp:revision>170</cp:revision>
  <dcterms:created xsi:type="dcterms:W3CDTF">2023-03-12T23:30:38Z</dcterms:created>
  <dcterms:modified xsi:type="dcterms:W3CDTF">2023-03-28T16:33:25Z</dcterms:modified>
</cp:coreProperties>
</file>