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9" r:id="rId4"/>
    <p:sldId id="265" r:id="rId5"/>
    <p:sldId id="266" r:id="rId6"/>
    <p:sldId id="263" r:id="rId7"/>
    <p:sldId id="257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9854C-C8EB-417A-8C59-1DCAB049B5D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B035B-31CA-4442-BFE9-10EC6513B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D31C-A632-495E-8BB5-42DD370ADF3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test.com/quest-ce-quun-dataframe" TargetMode="External"/><Relationship Id="rId2" Type="http://schemas.openxmlformats.org/officeDocument/2006/relationships/hyperlink" Target="https://datascientest.com/es/python-un-zoom-en-el-lenguaje-mas-popu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4991" y="2032430"/>
            <a:ext cx="9144000" cy="205599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5300" b="1" dirty="0" smtClean="0"/>
              <a:t>Curso:</a:t>
            </a:r>
            <a:br>
              <a:rPr lang="es-MX" sz="5300" b="1" dirty="0" smtClean="0"/>
            </a:br>
            <a:r>
              <a:rPr lang="es-MX" sz="5300" b="1" dirty="0" smtClean="0"/>
              <a:t>Fundamentos de </a:t>
            </a:r>
            <a:r>
              <a:rPr lang="es-MX" sz="5300" b="1" i="1" dirty="0" smtClean="0"/>
              <a:t>Data </a:t>
            </a:r>
            <a:r>
              <a:rPr lang="es-MX" sz="5300" b="1" i="1" dirty="0" err="1" smtClean="0"/>
              <a:t>Science</a:t>
            </a:r>
            <a:r>
              <a:rPr lang="es-MX" b="1" i="1" dirty="0" smtClean="0"/>
              <a:t/>
            </a:r>
            <a:br>
              <a:rPr lang="es-MX" b="1" i="1" dirty="0" smtClean="0"/>
            </a:br>
            <a:r>
              <a:rPr lang="es-MX" sz="4000" b="1" dirty="0" smtClean="0"/>
              <a:t>Unidad II: Fundamentos para Data </a:t>
            </a:r>
            <a:r>
              <a:rPr lang="es-MX" sz="4000" b="1" dirty="0" err="1" smtClean="0"/>
              <a:t>Science</a:t>
            </a:r>
            <a:r>
              <a:rPr lang="es-MX" sz="4000" b="1" dirty="0" smtClean="0"/>
              <a:t>.</a:t>
            </a:r>
            <a:endParaRPr lang="en-US" sz="40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0377" y="4182332"/>
            <a:ext cx="9144000" cy="635854"/>
          </a:xfrm>
        </p:spPr>
        <p:txBody>
          <a:bodyPr>
            <a:normAutofit/>
          </a:bodyPr>
          <a:lstStyle/>
          <a:p>
            <a:r>
              <a:rPr lang="es-MX" b="1" dirty="0" smtClean="0"/>
              <a:t>Clase 3: Conceptos básicos.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29" y="92137"/>
            <a:ext cx="3194294" cy="18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462576" y="5061561"/>
            <a:ext cx="9144000" cy="164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/>
              <a:t>Profesor: Diego Miranda O.</a:t>
            </a:r>
          </a:p>
          <a:p>
            <a:r>
              <a:rPr lang="es-MX" sz="2000" dirty="0" smtClean="0"/>
              <a:t>Ingeniero de Ejecución en Administración (UST)</a:t>
            </a:r>
          </a:p>
          <a:p>
            <a:r>
              <a:rPr lang="es-MX" sz="2000" dirty="0" smtClean="0"/>
              <a:t>Diplomado en </a:t>
            </a:r>
            <a:r>
              <a:rPr lang="es-MX" sz="2000" i="1" dirty="0" smtClean="0"/>
              <a:t>Big Data </a:t>
            </a:r>
            <a:r>
              <a:rPr lang="es-MX" sz="2000" dirty="0" smtClean="0"/>
              <a:t>para la toma de decisiones (PUC)</a:t>
            </a:r>
          </a:p>
          <a:p>
            <a:r>
              <a:rPr lang="es-MX" sz="2000" dirty="0" smtClean="0"/>
              <a:t>Magíster en </a:t>
            </a:r>
            <a:r>
              <a:rPr lang="es-MX" sz="2000" i="1" dirty="0" smtClean="0"/>
              <a:t>Data </a:t>
            </a:r>
            <a:r>
              <a:rPr lang="es-MX" sz="2000" i="1" dirty="0" err="1" smtClean="0"/>
              <a:t>Science</a:t>
            </a:r>
            <a:r>
              <a:rPr lang="es-MX" sz="2000" i="1" dirty="0" smtClean="0"/>
              <a:t> </a:t>
            </a:r>
            <a:r>
              <a:rPr lang="es-MX" sz="2000" dirty="0" smtClean="0"/>
              <a:t>(Estudiante, USS) </a:t>
            </a:r>
          </a:p>
        </p:txBody>
      </p:sp>
    </p:spTree>
    <p:extLst>
      <p:ext uri="{BB962C8B-B14F-4D97-AF65-F5344CB8AC3E}">
        <p14:creationId xmlns:p14="http://schemas.microsoft.com/office/powerpoint/2010/main" val="23360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err="1" smtClean="0"/>
              <a:t>Dataframe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584" y="1216152"/>
            <a:ext cx="5202936" cy="564184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Es una estructura de datos tabulares bidimensionales, es decir que tenemos dos planos para almacenar los datos.</a:t>
            </a:r>
          </a:p>
          <a:p>
            <a:pPr algn="just"/>
            <a:r>
              <a:rPr lang="es-ES" dirty="0" smtClean="0"/>
              <a:t>Es de tamaño variable, es decir que se pueden agregar o eliminar filas o columnas. </a:t>
            </a:r>
          </a:p>
          <a:p>
            <a:pPr algn="just"/>
            <a:r>
              <a:rPr lang="es-ES" dirty="0" smtClean="0"/>
              <a:t>Es potencialmente heterogénea, esto quiere decir que podemos almacenar diferentes tipos de datos.</a:t>
            </a:r>
          </a:p>
          <a:p>
            <a:pPr algn="just"/>
            <a:r>
              <a:rPr lang="es-ES" dirty="0" smtClean="0"/>
              <a:t>Sus ejes están etiquetados como filas o columnas</a:t>
            </a:r>
          </a:p>
          <a:p>
            <a:pPr algn="just"/>
            <a:r>
              <a:rPr lang="es-ES" dirty="0" smtClean="0"/>
              <a:t>Además podemos realizar operaciones aritméticas en ellas.</a:t>
            </a:r>
            <a:endParaRPr lang="en-US" dirty="0"/>
          </a:p>
        </p:txBody>
      </p:sp>
      <p:pic>
        <p:nvPicPr>
          <p:cNvPr id="1026" name="Picture 2" descr="data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04" y="1042099"/>
            <a:ext cx="6787895" cy="553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err="1" smtClean="0"/>
              <a:t>Dataset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825625"/>
            <a:ext cx="5852160" cy="4351338"/>
          </a:xfrm>
        </p:spPr>
        <p:txBody>
          <a:bodyPr/>
          <a:lstStyle/>
          <a:p>
            <a:pPr algn="just"/>
            <a:r>
              <a:rPr lang="es-ES" dirty="0" smtClean="0"/>
              <a:t>Básicamente los </a:t>
            </a:r>
            <a:r>
              <a:rPr lang="es-ES" dirty="0" err="1" smtClean="0"/>
              <a:t>Dataset</a:t>
            </a:r>
            <a:r>
              <a:rPr lang="es-ES" dirty="0" smtClean="0"/>
              <a:t> son idénticos a los </a:t>
            </a:r>
            <a:r>
              <a:rPr lang="es-ES" dirty="0" err="1" smtClean="0"/>
              <a:t>Dataframe</a:t>
            </a:r>
            <a:r>
              <a:rPr lang="es-ES" dirty="0" smtClean="0"/>
              <a:t>, la principal diferencia radica en que los </a:t>
            </a:r>
            <a:r>
              <a:rPr lang="es-ES" dirty="0" err="1" smtClean="0"/>
              <a:t>Dataset</a:t>
            </a:r>
            <a:r>
              <a:rPr lang="es-ES" dirty="0" smtClean="0"/>
              <a:t> no se pueden almacenar datos alfanuméricos (letras y números).</a:t>
            </a:r>
            <a:endParaRPr lang="en-US" dirty="0"/>
          </a:p>
        </p:txBody>
      </p:sp>
      <p:sp>
        <p:nvSpPr>
          <p:cNvPr id="4" name="AutoShape 2" descr="Práctica 1 | Estadíst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Práctica 1 | Estadís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191" y="1205484"/>
            <a:ext cx="46767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7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" y="72517"/>
            <a:ext cx="11786616" cy="1325563"/>
          </a:xfrm>
        </p:spPr>
        <p:txBody>
          <a:bodyPr/>
          <a:lstStyle/>
          <a:p>
            <a:r>
              <a:rPr lang="es-ES" b="1" dirty="0" smtClean="0"/>
              <a:t>Formato: separados por comas .</a:t>
            </a:r>
            <a:r>
              <a:rPr lang="es-ES" b="1" dirty="0" err="1" smtClean="0"/>
              <a:t>csv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" y="1825625"/>
            <a:ext cx="11271504" cy="107302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Del inglés </a:t>
            </a:r>
            <a:r>
              <a:rPr lang="es-ES" dirty="0" err="1" smtClean="0"/>
              <a:t>comma</a:t>
            </a:r>
            <a:r>
              <a:rPr lang="es-ES" dirty="0" smtClean="0"/>
              <a:t> </a:t>
            </a:r>
            <a:r>
              <a:rPr lang="es-ES" dirty="0" err="1" smtClean="0"/>
              <a:t>separated</a:t>
            </a:r>
            <a:r>
              <a:rPr lang="es-ES" dirty="0" smtClean="0"/>
              <a:t> </a:t>
            </a:r>
            <a:r>
              <a:rPr lang="es-ES" dirty="0" err="1" smtClean="0"/>
              <a:t>values</a:t>
            </a:r>
            <a:r>
              <a:rPr lang="es-ES" dirty="0" smtClean="0"/>
              <a:t>, son un formato de documento que sirven para almacenar datos en forma de tabla.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8" y="2752529"/>
            <a:ext cx="10179699" cy="40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9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Formato: Excel .</a:t>
            </a:r>
            <a:r>
              <a:rPr lang="es-ES" b="1" dirty="0" err="1" smtClean="0"/>
              <a:t>xlsx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" y="1325563"/>
            <a:ext cx="5413248" cy="53678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Es una hoja de cálculo desarrollada por Windows, que c</a:t>
            </a:r>
            <a:r>
              <a:rPr lang="es-ES" dirty="0" smtClean="0"/>
              <a:t>uenta </a:t>
            </a:r>
            <a:r>
              <a:rPr lang="es-ES" dirty="0"/>
              <a:t>con cálculos, gráficas, tablas calculares y un </a:t>
            </a:r>
            <a:r>
              <a:rPr lang="es-ES" dirty="0" smtClean="0"/>
              <a:t>lenguaje de programación llamado Visual Basic. </a:t>
            </a:r>
          </a:p>
          <a:p>
            <a:pPr marL="0" indent="0" algn="just">
              <a:buNone/>
            </a:pPr>
            <a:r>
              <a:rPr lang="es-ES" dirty="0"/>
              <a:t>Excel permite a los usuarios elaborar tablas y formatos que incluyan cálculos matemáticos mediante </a:t>
            </a:r>
            <a:r>
              <a:rPr lang="es-ES" dirty="0" smtClean="0"/>
              <a:t>fórmulas, además </a:t>
            </a:r>
            <a:r>
              <a:rPr lang="es-ES" dirty="0"/>
              <a:t>de poder utilizar elementos denominados “funciones” (especie de </a:t>
            </a:r>
            <a:r>
              <a:rPr lang="es-ES" dirty="0" smtClean="0"/>
              <a:t>fórmulas) </a:t>
            </a:r>
            <a:r>
              <a:rPr lang="es-ES" dirty="0"/>
              <a:t>como por ejemplo: Suma, Promedio, Buscar, etc</a:t>
            </a:r>
            <a:r>
              <a:rPr lang="es-ES" dirty="0" smtClean="0"/>
              <a:t>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568" y="182880"/>
            <a:ext cx="6504432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5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Librerías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" y="1825625"/>
            <a:ext cx="11951208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ES" smtClean="0"/>
              <a:t>En </a:t>
            </a:r>
            <a:r>
              <a:rPr lang="es-ES" dirty="0" smtClean="0"/>
              <a:t>programación una librería se define como un conjunto de implementaciones funcionales, codificadas en un lenguaje de programación, que ofrece una interfaz bien definida para la funcionalidad que se invoca, e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quiere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que son </a:t>
            </a:r>
            <a:r>
              <a:rPr lang="en-US" dirty="0" err="1" smtClean="0"/>
              <a:t>herramientas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 que </a:t>
            </a:r>
            <a:r>
              <a:rPr lang="en-US" dirty="0" err="1" smtClean="0"/>
              <a:t>sirven</a:t>
            </a:r>
            <a:r>
              <a:rPr lang="en-US" dirty="0" smtClean="0"/>
              <a:t> para </a:t>
            </a:r>
            <a:r>
              <a:rPr lang="en-US" dirty="0" err="1" smtClean="0"/>
              <a:t>simplificar</a:t>
            </a:r>
            <a:r>
              <a:rPr lang="en-US" dirty="0" smtClean="0"/>
              <a:t> las </a:t>
            </a:r>
            <a:r>
              <a:rPr lang="en-US" dirty="0" err="1" smtClean="0"/>
              <a:t>tareas</a:t>
            </a:r>
            <a:r>
              <a:rPr lang="en-US" dirty="0" smtClean="0"/>
              <a:t> que </a:t>
            </a:r>
            <a:r>
              <a:rPr lang="en-US" dirty="0" err="1" smtClean="0"/>
              <a:t>quieres</a:t>
            </a:r>
            <a:r>
              <a:rPr lang="en-US" dirty="0" smtClean="0"/>
              <a:t> </a:t>
            </a:r>
            <a:r>
              <a:rPr lang="es-CL" dirty="0" smtClean="0"/>
              <a:t>realizar</a:t>
            </a:r>
            <a:r>
              <a:rPr lang="en-US" dirty="0" smtClean="0"/>
              <a:t>. </a:t>
            </a:r>
            <a:endParaRPr lang="es-ES" dirty="0" smtClean="0"/>
          </a:p>
        </p:txBody>
      </p:sp>
      <p:sp>
        <p:nvSpPr>
          <p:cNvPr id="4" name="AutoShape 2" descr="Práctica 1 | Estadíst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Librería Pandas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584" y="1825624"/>
            <a:ext cx="11932920" cy="4904359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Es una librería de </a:t>
            </a:r>
            <a:r>
              <a:rPr lang="es-ES" dirty="0"/>
              <a:t>código </a:t>
            </a:r>
            <a:r>
              <a:rPr lang="es-ES" dirty="0" smtClean="0"/>
              <a:t>abierto, que</a:t>
            </a:r>
            <a:r>
              <a:rPr lang="es-ES" dirty="0"/>
              <a:t> está diseñada específicamente para la manipulación y el análisis de datos en el lenguaje </a:t>
            </a:r>
            <a:r>
              <a:rPr lang="es-ES" u="sng" dirty="0">
                <a:hlinkClick r:id="rId2"/>
              </a:rPr>
              <a:t>Python</a:t>
            </a:r>
            <a:r>
              <a:rPr lang="es-ES" dirty="0"/>
              <a:t>. Es potente, flexible y fácil de </a:t>
            </a:r>
            <a:r>
              <a:rPr lang="es-ES" dirty="0" smtClean="0"/>
              <a:t>usar. Con Pandas</a:t>
            </a:r>
            <a:r>
              <a:rPr lang="es-ES" dirty="0"/>
              <a:t>, </a:t>
            </a:r>
            <a:r>
              <a:rPr lang="es-ES" dirty="0" smtClean="0"/>
              <a:t>se </a:t>
            </a:r>
            <a:r>
              <a:rPr lang="es-ES" dirty="0"/>
              <a:t>puede utilizar el lenguaje Python para </a:t>
            </a:r>
            <a:r>
              <a:rPr lang="es-ES" b="1" dirty="0"/>
              <a:t>cargar, alinear, </a:t>
            </a:r>
            <a:r>
              <a:rPr lang="es-ES" b="1" dirty="0" smtClean="0"/>
              <a:t>manipular</a:t>
            </a:r>
            <a:r>
              <a:rPr lang="es-ES" b="1" dirty="0"/>
              <a:t> o incluso fusionar datos. </a:t>
            </a:r>
            <a:endParaRPr lang="es-ES" b="1" dirty="0" smtClean="0"/>
          </a:p>
          <a:p>
            <a:pPr marL="0" indent="0" algn="just">
              <a:buNone/>
            </a:pPr>
            <a:r>
              <a:rPr lang="es-ES" dirty="0"/>
              <a:t>Además del análisis de datos, Pandas se utiliza mucho para la «Data </a:t>
            </a:r>
            <a:r>
              <a:rPr lang="es-ES" dirty="0" err="1"/>
              <a:t>Wrangling</a:t>
            </a:r>
            <a:r>
              <a:rPr lang="es-ES" dirty="0"/>
              <a:t>«. Este </a:t>
            </a:r>
            <a:r>
              <a:rPr lang="es-ES" dirty="0" smtClean="0"/>
              <a:t>término </a:t>
            </a:r>
            <a:r>
              <a:rPr lang="es-ES" dirty="0"/>
              <a:t>engloba los métodos de transformación de datos </a:t>
            </a:r>
            <a:r>
              <a:rPr lang="es-ES" dirty="0" smtClean="0"/>
              <a:t>para procesarlos.</a:t>
            </a:r>
          </a:p>
          <a:p>
            <a:pPr marL="0" indent="0" algn="just">
              <a:buNone/>
            </a:pPr>
            <a:r>
              <a:rPr lang="es-ES" dirty="0"/>
              <a:t>Pandas trabaja sobre </a:t>
            </a:r>
            <a:r>
              <a:rPr lang="es-ES" u="sng" dirty="0" err="1" smtClean="0">
                <a:hlinkClick r:id="rId3"/>
              </a:rPr>
              <a:t>DataFrames</a:t>
            </a:r>
            <a:r>
              <a:rPr lang="es-ES" dirty="0" smtClean="0"/>
              <a:t>, </a:t>
            </a:r>
            <a:r>
              <a:rPr lang="es-ES" dirty="0"/>
              <a:t>donde cada columna contiene los valores de una variable y cada fila contiene un conjunto de valores de cada columna. Los datos almacenados en un </a:t>
            </a:r>
            <a:r>
              <a:rPr lang="es-ES" dirty="0" err="1"/>
              <a:t>DataFrame</a:t>
            </a:r>
            <a:r>
              <a:rPr lang="es-ES" dirty="0"/>
              <a:t> pueden ser números o caracteres.</a:t>
            </a:r>
            <a:endParaRPr lang="en-US" dirty="0"/>
          </a:p>
        </p:txBody>
      </p:sp>
      <p:pic>
        <p:nvPicPr>
          <p:cNvPr id="2050" name="Picture 2" descr="Pandas en Python - Data Science - Mi Diario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879" y="42068"/>
            <a:ext cx="3800475" cy="178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3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Librería </a:t>
            </a:r>
            <a:r>
              <a:rPr lang="es-ES" b="1" dirty="0" err="1" smtClean="0"/>
              <a:t>Matplotlib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" y="1825624"/>
            <a:ext cx="11942064" cy="486778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Es una librería para </a:t>
            </a:r>
            <a:r>
              <a:rPr lang="es-ES" dirty="0"/>
              <a:t>la generación de gráficos en dos dimensiones, a partir de datos contenidos en listas o </a:t>
            </a:r>
            <a:r>
              <a:rPr lang="es-ES" dirty="0" err="1" smtClean="0"/>
              <a:t>arrays</a:t>
            </a:r>
            <a:r>
              <a:rPr lang="es-ES" dirty="0" smtClean="0"/>
              <a:t>. </a:t>
            </a:r>
            <a:r>
              <a:rPr lang="es-ES" dirty="0"/>
              <a:t>Produce figuras de calidad de publicación en una variedad de formatos impresos y entornos </a:t>
            </a:r>
            <a:r>
              <a:rPr lang="es-ES" dirty="0" smtClean="0"/>
              <a:t>interactivos.</a:t>
            </a:r>
            <a:endParaRPr lang="en-US" dirty="0"/>
          </a:p>
        </p:txBody>
      </p:sp>
      <p:pic>
        <p:nvPicPr>
          <p:cNvPr id="3078" name="Picture 6" descr="Tutorial de matplotl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07" y="82168"/>
            <a:ext cx="3346577" cy="174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ráficos en Python: Librería Matplotli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03" y="3300984"/>
            <a:ext cx="3428873" cy="28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ráficos en Python: Librería Matplotli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944" y="3300984"/>
            <a:ext cx="3401568" cy="28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Gráficos en Python: Librería Matplotli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671" y="3364993"/>
            <a:ext cx="3191129" cy="25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45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5488" y="2020189"/>
            <a:ext cx="1088136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https://github.com/dhmiraola/Fundamentos-para-Data-Science.git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Repositorio </a:t>
            </a:r>
            <a:r>
              <a:rPr lang="es-ES" b="1" dirty="0" err="1" smtClean="0"/>
              <a:t>Github</a:t>
            </a:r>
            <a:r>
              <a:rPr lang="es-ES" b="1" dirty="0" smtClean="0"/>
              <a:t> del curso:</a:t>
            </a:r>
            <a:endParaRPr lang="en-US" b="1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18872" y="3575304"/>
            <a:ext cx="11942064" cy="1481327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err="1" smtClean="0"/>
              <a:t>Github</a:t>
            </a:r>
            <a:r>
              <a:rPr lang="es-ES" dirty="0" smtClean="0"/>
              <a:t> es un servicio basado en la nube. Se suele usar principalmente para almacenar líneas de código de programación y diversos tipos de proyectos.</a:t>
            </a:r>
            <a:endParaRPr lang="en-US" dirty="0"/>
          </a:p>
        </p:txBody>
      </p:sp>
      <p:pic>
        <p:nvPicPr>
          <p:cNvPr id="5122" name="Picture 2" descr="Qué es GitHub y por qué es útil al aprender programación | HACK A B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84" y="4570888"/>
            <a:ext cx="6873240" cy="192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88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4885</TotalTime>
  <Words>328</Words>
  <Application>Microsoft Office PowerPoint</Application>
  <PresentationFormat>Panorámica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 Curso: Fundamentos de Data Science Unidad II: Fundamentos para Data Science.</vt:lpstr>
      <vt:lpstr>Dataframe</vt:lpstr>
      <vt:lpstr>Dataset</vt:lpstr>
      <vt:lpstr>Formato: separados por comas .csv</vt:lpstr>
      <vt:lpstr>Formato: Excel .xlsx</vt:lpstr>
      <vt:lpstr>Librerías</vt:lpstr>
      <vt:lpstr>Librería Pandas</vt:lpstr>
      <vt:lpstr>Librería Matplotlib</vt:lpstr>
      <vt:lpstr>https://github.com/dhmiraola/Fundamentos-para-Data-Science.git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Data Science</dc:title>
  <dc:creator>PC</dc:creator>
  <cp:lastModifiedBy>Diego Miranda</cp:lastModifiedBy>
  <cp:revision>172</cp:revision>
  <dcterms:created xsi:type="dcterms:W3CDTF">2023-03-12T23:30:38Z</dcterms:created>
  <dcterms:modified xsi:type="dcterms:W3CDTF">2023-04-20T14:35:16Z</dcterms:modified>
</cp:coreProperties>
</file>