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1" r:id="rId4"/>
    <p:sldId id="258" r:id="rId5"/>
    <p:sldId id="260" r:id="rId6"/>
    <p:sldId id="265" r:id="rId7"/>
    <p:sldId id="267" r:id="rId8"/>
    <p:sldId id="269" r:id="rId9"/>
    <p:sldId id="270" r:id="rId10"/>
    <p:sldId id="271" r:id="rId11"/>
    <p:sldId id="273" r:id="rId12"/>
    <p:sldId id="274" r:id="rId13"/>
    <p:sldId id="275" r:id="rId14"/>
    <p:sldId id="276" r:id="rId15"/>
    <p:sldId id="279" r:id="rId16"/>
    <p:sldId id="280" r:id="rId17"/>
    <p:sldId id="281" r:id="rId18"/>
    <p:sldId id="282" r:id="rId19"/>
    <p:sldId id="293" r:id="rId20"/>
    <p:sldId id="263" r:id="rId21"/>
    <p:sldId id="264" r:id="rId22"/>
    <p:sldId id="283" r:id="rId23"/>
    <p:sldId id="266" r:id="rId24"/>
    <p:sldId id="284" r:id="rId25"/>
    <p:sldId id="268" r:id="rId26"/>
    <p:sldId id="286" r:id="rId27"/>
    <p:sldId id="287" r:id="rId28"/>
    <p:sldId id="288" r:id="rId29"/>
    <p:sldId id="289" r:id="rId3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43263-A3A4-4AFB-A648-7853CA8757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1069ACED-AED6-46D4-9341-BBE5C3303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9D67C7AE-099F-40EA-89D2-A5120569715C}"/>
              </a:ext>
            </a:extLst>
          </p:cNvPr>
          <p:cNvSpPr>
            <a:spLocks noGrp="1"/>
          </p:cNvSpPr>
          <p:nvPr>
            <p:ph type="dt" sz="half" idx="10"/>
          </p:nvPr>
        </p:nvSpPr>
        <p:spPr/>
        <p:txBody>
          <a:bodyPr/>
          <a:lstStyle/>
          <a:p>
            <a:fld id="{0DA58CD0-B027-4293-AA00-D05E0944061F}" type="datetimeFigureOut">
              <a:rPr lang="es-CL" smtClean="0"/>
              <a:t>15-03-2024</a:t>
            </a:fld>
            <a:endParaRPr lang="es-CL"/>
          </a:p>
        </p:txBody>
      </p:sp>
      <p:sp>
        <p:nvSpPr>
          <p:cNvPr id="5" name="Marcador de pie de página 4">
            <a:extLst>
              <a:ext uri="{FF2B5EF4-FFF2-40B4-BE49-F238E27FC236}">
                <a16:creationId xmlns:a16="http://schemas.microsoft.com/office/drawing/2014/main" id="{8392C679-5251-4D90-AE64-7F1D998B58E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20319BB-1C26-49D9-80CB-9424823F7A2E}"/>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124717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2B189D-AFB0-403B-B576-EFC81E4B618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EAB6497-B961-4C74-AAE5-90AA4CCE19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E2A24B3-FCB8-4198-86B4-4C3C4B2EA5E2}"/>
              </a:ext>
            </a:extLst>
          </p:cNvPr>
          <p:cNvSpPr>
            <a:spLocks noGrp="1"/>
          </p:cNvSpPr>
          <p:nvPr>
            <p:ph type="dt" sz="half" idx="10"/>
          </p:nvPr>
        </p:nvSpPr>
        <p:spPr/>
        <p:txBody>
          <a:bodyPr/>
          <a:lstStyle/>
          <a:p>
            <a:fld id="{0DA58CD0-B027-4293-AA00-D05E0944061F}" type="datetimeFigureOut">
              <a:rPr lang="es-CL" smtClean="0"/>
              <a:t>15-03-2024</a:t>
            </a:fld>
            <a:endParaRPr lang="es-CL"/>
          </a:p>
        </p:txBody>
      </p:sp>
      <p:sp>
        <p:nvSpPr>
          <p:cNvPr id="5" name="Marcador de pie de página 4">
            <a:extLst>
              <a:ext uri="{FF2B5EF4-FFF2-40B4-BE49-F238E27FC236}">
                <a16:creationId xmlns:a16="http://schemas.microsoft.com/office/drawing/2014/main" id="{7D45FF59-FCA4-4E7D-8DB3-1CB16E75E04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D2E0151-0028-47C1-B0D6-F1FFC1B625D7}"/>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202872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BDE8876-00A6-4AF8-8156-2DDB39C4800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15166A6-95A0-4838-B290-E9053C024F0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1515E78-2E76-4BE2-A325-8F340C72C549}"/>
              </a:ext>
            </a:extLst>
          </p:cNvPr>
          <p:cNvSpPr>
            <a:spLocks noGrp="1"/>
          </p:cNvSpPr>
          <p:nvPr>
            <p:ph type="dt" sz="half" idx="10"/>
          </p:nvPr>
        </p:nvSpPr>
        <p:spPr/>
        <p:txBody>
          <a:bodyPr/>
          <a:lstStyle/>
          <a:p>
            <a:fld id="{0DA58CD0-B027-4293-AA00-D05E0944061F}" type="datetimeFigureOut">
              <a:rPr lang="es-CL" smtClean="0"/>
              <a:t>15-03-2024</a:t>
            </a:fld>
            <a:endParaRPr lang="es-CL"/>
          </a:p>
        </p:txBody>
      </p:sp>
      <p:sp>
        <p:nvSpPr>
          <p:cNvPr id="5" name="Marcador de pie de página 4">
            <a:extLst>
              <a:ext uri="{FF2B5EF4-FFF2-40B4-BE49-F238E27FC236}">
                <a16:creationId xmlns:a16="http://schemas.microsoft.com/office/drawing/2014/main" id="{1B0F1B81-C2C1-4583-8FBE-95E117109D7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E2D161A-E697-4C33-9436-6E1D2FD5553D}"/>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262456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‹Nº›</a:t>
            </a:fld>
            <a:endParaRPr dirty="0"/>
          </a:p>
        </p:txBody>
      </p:sp>
    </p:spTree>
    <p:extLst>
      <p:ext uri="{BB962C8B-B14F-4D97-AF65-F5344CB8AC3E}">
        <p14:creationId xmlns:p14="http://schemas.microsoft.com/office/powerpoint/2010/main" val="2870037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8938260" y="0"/>
            <a:ext cx="3253740" cy="620395"/>
          </a:xfrm>
          <a:custGeom>
            <a:avLst/>
            <a:gdLst/>
            <a:ahLst/>
            <a:cxnLst/>
            <a:rect l="l" t="t" r="r" b="b"/>
            <a:pathLst>
              <a:path w="3253740" h="620395">
                <a:moveTo>
                  <a:pt x="3253740" y="0"/>
                </a:moveTo>
                <a:lnTo>
                  <a:pt x="0" y="0"/>
                </a:lnTo>
                <a:lnTo>
                  <a:pt x="0" y="526034"/>
                </a:lnTo>
                <a:lnTo>
                  <a:pt x="7401" y="562725"/>
                </a:lnTo>
                <a:lnTo>
                  <a:pt x="27590" y="592677"/>
                </a:lnTo>
                <a:lnTo>
                  <a:pt x="57542" y="612866"/>
                </a:lnTo>
                <a:lnTo>
                  <a:pt x="94234" y="620267"/>
                </a:lnTo>
                <a:lnTo>
                  <a:pt x="3159506" y="620267"/>
                </a:lnTo>
                <a:lnTo>
                  <a:pt x="3196197" y="612866"/>
                </a:lnTo>
                <a:lnTo>
                  <a:pt x="3226149" y="592677"/>
                </a:lnTo>
                <a:lnTo>
                  <a:pt x="3246338" y="562725"/>
                </a:lnTo>
                <a:lnTo>
                  <a:pt x="3253740" y="526034"/>
                </a:lnTo>
                <a:lnTo>
                  <a:pt x="3253740" y="0"/>
                </a:lnTo>
                <a:close/>
              </a:path>
            </a:pathLst>
          </a:custGeom>
          <a:solidFill>
            <a:srgbClr val="6FAC46"/>
          </a:solidFill>
        </p:spPr>
        <p:txBody>
          <a:bodyPr wrap="square" lIns="0" tIns="0" rIns="0" bIns="0" rtlCol="0"/>
          <a:lstStyle/>
          <a:p>
            <a:endParaRPr/>
          </a:p>
        </p:txBody>
      </p:sp>
      <p:sp>
        <p:nvSpPr>
          <p:cNvPr id="18" name="bg object 18"/>
          <p:cNvSpPr/>
          <p:nvPr/>
        </p:nvSpPr>
        <p:spPr>
          <a:xfrm>
            <a:off x="8938260" y="0"/>
            <a:ext cx="3253740" cy="620395"/>
          </a:xfrm>
          <a:custGeom>
            <a:avLst/>
            <a:gdLst/>
            <a:ahLst/>
            <a:cxnLst/>
            <a:rect l="l" t="t" r="r" b="b"/>
            <a:pathLst>
              <a:path w="3253740" h="620395">
                <a:moveTo>
                  <a:pt x="0" y="0"/>
                </a:moveTo>
                <a:lnTo>
                  <a:pt x="3253740" y="0"/>
                </a:lnTo>
                <a:lnTo>
                  <a:pt x="3253740" y="526034"/>
                </a:lnTo>
                <a:lnTo>
                  <a:pt x="3246338" y="562725"/>
                </a:lnTo>
                <a:lnTo>
                  <a:pt x="3226149" y="592677"/>
                </a:lnTo>
                <a:lnTo>
                  <a:pt x="3196197" y="612866"/>
                </a:lnTo>
                <a:lnTo>
                  <a:pt x="3159506" y="620267"/>
                </a:lnTo>
                <a:lnTo>
                  <a:pt x="94234" y="620267"/>
                </a:lnTo>
                <a:lnTo>
                  <a:pt x="57542" y="612866"/>
                </a:lnTo>
                <a:lnTo>
                  <a:pt x="27590" y="592677"/>
                </a:lnTo>
                <a:lnTo>
                  <a:pt x="7401" y="562725"/>
                </a:lnTo>
                <a:lnTo>
                  <a:pt x="0" y="526034"/>
                </a:lnTo>
                <a:lnTo>
                  <a:pt x="0" y="0"/>
                </a:lnTo>
                <a:close/>
              </a:path>
            </a:pathLst>
          </a:custGeom>
          <a:ln w="12191">
            <a:solidFill>
              <a:srgbClr val="507D3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576173" y="2265934"/>
            <a:ext cx="4298950" cy="3619500"/>
          </a:xfrm>
          <a:prstGeom prst="rect">
            <a:avLst/>
          </a:prstGeom>
        </p:spPr>
        <p:txBody>
          <a:bodyPr wrap="square" lIns="0" tIns="0" rIns="0" bIns="0">
            <a:spAutoFit/>
          </a:bodyPr>
          <a:lstStyle>
            <a:lvl1pPr>
              <a:defRPr sz="3600" b="0" i="0">
                <a:solidFill>
                  <a:srgbClr val="374151"/>
                </a:solidFill>
                <a:latin typeface="Arial MT"/>
                <a:cs typeface="Arial MT"/>
              </a:defRPr>
            </a:lvl1pPr>
          </a:lstStyle>
          <a:p>
            <a:endParaRPr/>
          </a:p>
        </p:txBody>
      </p:sp>
      <p:sp>
        <p:nvSpPr>
          <p:cNvPr id="4" name="Holder 4"/>
          <p:cNvSpPr>
            <a:spLocks noGrp="1"/>
          </p:cNvSpPr>
          <p:nvPr>
            <p:ph sz="half" idx="3"/>
          </p:nvPr>
        </p:nvSpPr>
        <p:spPr>
          <a:xfrm>
            <a:off x="6501765" y="2212086"/>
            <a:ext cx="4945380" cy="4222115"/>
          </a:xfrm>
          <a:prstGeom prst="rect">
            <a:avLst/>
          </a:prstGeom>
        </p:spPr>
        <p:txBody>
          <a:bodyPr wrap="square" lIns="0" tIns="0" rIns="0" bIns="0">
            <a:spAutoFit/>
          </a:bodyPr>
          <a:lstStyle>
            <a:lvl1pPr>
              <a:defRPr sz="3600" b="0" i="0">
                <a:solidFill>
                  <a:srgbClr val="374151"/>
                </a:solidFill>
                <a:latin typeface="Arial MT"/>
                <a:cs typeface="Arial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‹Nº›</a:t>
            </a:fld>
            <a:endParaRPr dirty="0"/>
          </a:p>
        </p:txBody>
      </p:sp>
    </p:spTree>
    <p:extLst>
      <p:ext uri="{BB962C8B-B14F-4D97-AF65-F5344CB8AC3E}">
        <p14:creationId xmlns:p14="http://schemas.microsoft.com/office/powerpoint/2010/main" val="65808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EAF17-091D-4136-8800-F3FA117C966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36C21EC-C23F-4B66-9548-73500765239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DC8027-725C-44D1-98A6-B0078C13FED0}"/>
              </a:ext>
            </a:extLst>
          </p:cNvPr>
          <p:cNvSpPr>
            <a:spLocks noGrp="1"/>
          </p:cNvSpPr>
          <p:nvPr>
            <p:ph type="dt" sz="half" idx="10"/>
          </p:nvPr>
        </p:nvSpPr>
        <p:spPr/>
        <p:txBody>
          <a:bodyPr/>
          <a:lstStyle/>
          <a:p>
            <a:fld id="{0DA58CD0-B027-4293-AA00-D05E0944061F}" type="datetimeFigureOut">
              <a:rPr lang="es-CL" smtClean="0"/>
              <a:t>15-03-2024</a:t>
            </a:fld>
            <a:endParaRPr lang="es-CL"/>
          </a:p>
        </p:txBody>
      </p:sp>
      <p:sp>
        <p:nvSpPr>
          <p:cNvPr id="5" name="Marcador de pie de página 4">
            <a:extLst>
              <a:ext uri="{FF2B5EF4-FFF2-40B4-BE49-F238E27FC236}">
                <a16:creationId xmlns:a16="http://schemas.microsoft.com/office/drawing/2014/main" id="{8E611E91-B9FE-44B5-94B2-D97BCA0D192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BE8B2CA-8854-4432-8F4E-B8441CEAC83D}"/>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355978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631D23-EE4B-4B19-B562-E6BB6138ED6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65C47C4-4567-4DD6-9D40-EE2AD163A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ADDDE0D-2366-43F3-A9F0-ACBF626F0A4A}"/>
              </a:ext>
            </a:extLst>
          </p:cNvPr>
          <p:cNvSpPr>
            <a:spLocks noGrp="1"/>
          </p:cNvSpPr>
          <p:nvPr>
            <p:ph type="dt" sz="half" idx="10"/>
          </p:nvPr>
        </p:nvSpPr>
        <p:spPr/>
        <p:txBody>
          <a:bodyPr/>
          <a:lstStyle/>
          <a:p>
            <a:fld id="{0DA58CD0-B027-4293-AA00-D05E0944061F}" type="datetimeFigureOut">
              <a:rPr lang="es-CL" smtClean="0"/>
              <a:t>15-03-2024</a:t>
            </a:fld>
            <a:endParaRPr lang="es-CL"/>
          </a:p>
        </p:txBody>
      </p:sp>
      <p:sp>
        <p:nvSpPr>
          <p:cNvPr id="5" name="Marcador de pie de página 4">
            <a:extLst>
              <a:ext uri="{FF2B5EF4-FFF2-40B4-BE49-F238E27FC236}">
                <a16:creationId xmlns:a16="http://schemas.microsoft.com/office/drawing/2014/main" id="{B25050C2-46F3-4F0B-971B-FBFC3402B76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2D9BB21-271A-4CEA-9FEB-6A93FE6CE13A}"/>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62762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1216AB-FF74-418D-A082-FC4F3869448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A45A6A5-4C96-4E4E-9B21-69BCF830434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7A77D7DB-122A-4CA0-A872-AE0B8527585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9E3E0023-56EB-44D9-B06B-75EB326FA0C0}"/>
              </a:ext>
            </a:extLst>
          </p:cNvPr>
          <p:cNvSpPr>
            <a:spLocks noGrp="1"/>
          </p:cNvSpPr>
          <p:nvPr>
            <p:ph type="dt" sz="half" idx="10"/>
          </p:nvPr>
        </p:nvSpPr>
        <p:spPr/>
        <p:txBody>
          <a:bodyPr/>
          <a:lstStyle/>
          <a:p>
            <a:fld id="{0DA58CD0-B027-4293-AA00-D05E0944061F}" type="datetimeFigureOut">
              <a:rPr lang="es-CL" smtClean="0"/>
              <a:t>15-03-2024</a:t>
            </a:fld>
            <a:endParaRPr lang="es-CL"/>
          </a:p>
        </p:txBody>
      </p:sp>
      <p:sp>
        <p:nvSpPr>
          <p:cNvPr id="6" name="Marcador de pie de página 5">
            <a:extLst>
              <a:ext uri="{FF2B5EF4-FFF2-40B4-BE49-F238E27FC236}">
                <a16:creationId xmlns:a16="http://schemas.microsoft.com/office/drawing/2014/main" id="{88B966ED-2C36-4C22-9850-5C72EF1B4DA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1229D0A-D7E9-43B8-8517-85F4E38A17D1}"/>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377598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CE079-0826-41B2-92AF-01082560750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DD20999-C3C7-4F78-9C71-5F00DD50D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650DEFF-375A-4A55-A371-DD8C838A78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7D5C0C82-277A-4D65-B6FA-7B31BED34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D9FB3DB-DB85-4AA1-9E5A-85B81E75220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1BA458DD-9936-4F99-9F69-FD12154501F7}"/>
              </a:ext>
            </a:extLst>
          </p:cNvPr>
          <p:cNvSpPr>
            <a:spLocks noGrp="1"/>
          </p:cNvSpPr>
          <p:nvPr>
            <p:ph type="dt" sz="half" idx="10"/>
          </p:nvPr>
        </p:nvSpPr>
        <p:spPr/>
        <p:txBody>
          <a:bodyPr/>
          <a:lstStyle/>
          <a:p>
            <a:fld id="{0DA58CD0-B027-4293-AA00-D05E0944061F}" type="datetimeFigureOut">
              <a:rPr lang="es-CL" smtClean="0"/>
              <a:t>15-03-2024</a:t>
            </a:fld>
            <a:endParaRPr lang="es-CL"/>
          </a:p>
        </p:txBody>
      </p:sp>
      <p:sp>
        <p:nvSpPr>
          <p:cNvPr id="8" name="Marcador de pie de página 7">
            <a:extLst>
              <a:ext uri="{FF2B5EF4-FFF2-40B4-BE49-F238E27FC236}">
                <a16:creationId xmlns:a16="http://schemas.microsoft.com/office/drawing/2014/main" id="{BC08A670-7799-4962-9F85-EB10C3CA88E1}"/>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6A5502CE-5EC9-49D0-8411-4E907A06F15E}"/>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40424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ED485-BAC6-4338-B707-40ED284D122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40CD4FC4-74BD-490E-A02E-47CF92B94F1B}"/>
              </a:ext>
            </a:extLst>
          </p:cNvPr>
          <p:cNvSpPr>
            <a:spLocks noGrp="1"/>
          </p:cNvSpPr>
          <p:nvPr>
            <p:ph type="dt" sz="half" idx="10"/>
          </p:nvPr>
        </p:nvSpPr>
        <p:spPr/>
        <p:txBody>
          <a:bodyPr/>
          <a:lstStyle/>
          <a:p>
            <a:fld id="{0DA58CD0-B027-4293-AA00-D05E0944061F}" type="datetimeFigureOut">
              <a:rPr lang="es-CL" smtClean="0"/>
              <a:t>15-03-2024</a:t>
            </a:fld>
            <a:endParaRPr lang="es-CL"/>
          </a:p>
        </p:txBody>
      </p:sp>
      <p:sp>
        <p:nvSpPr>
          <p:cNvPr id="4" name="Marcador de pie de página 3">
            <a:extLst>
              <a:ext uri="{FF2B5EF4-FFF2-40B4-BE49-F238E27FC236}">
                <a16:creationId xmlns:a16="http://schemas.microsoft.com/office/drawing/2014/main" id="{F94911D0-7BCF-4FF7-AEE9-BBC16225860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73378E8-611F-48E7-AA3D-9DDA059B627E}"/>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370557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4431EC1-FC29-4270-87AF-C16DE7D01B16}"/>
              </a:ext>
            </a:extLst>
          </p:cNvPr>
          <p:cNvSpPr>
            <a:spLocks noGrp="1"/>
          </p:cNvSpPr>
          <p:nvPr>
            <p:ph type="dt" sz="half" idx="10"/>
          </p:nvPr>
        </p:nvSpPr>
        <p:spPr/>
        <p:txBody>
          <a:bodyPr/>
          <a:lstStyle/>
          <a:p>
            <a:fld id="{0DA58CD0-B027-4293-AA00-D05E0944061F}" type="datetimeFigureOut">
              <a:rPr lang="es-CL" smtClean="0"/>
              <a:t>15-03-2024</a:t>
            </a:fld>
            <a:endParaRPr lang="es-CL"/>
          </a:p>
        </p:txBody>
      </p:sp>
      <p:sp>
        <p:nvSpPr>
          <p:cNvPr id="3" name="Marcador de pie de página 2">
            <a:extLst>
              <a:ext uri="{FF2B5EF4-FFF2-40B4-BE49-F238E27FC236}">
                <a16:creationId xmlns:a16="http://schemas.microsoft.com/office/drawing/2014/main" id="{FEA899CC-02AA-43B2-89A2-E8769EA0A49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B7428931-2DAC-4139-8C46-2A0A9542ADB3}"/>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2465811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04D49-EE90-488F-8475-EE5FF951D8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633C3EB-556A-4A7C-BA25-95BA071AA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2300C054-BDE5-4FF3-8595-618ECA5D7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4D004D9-D0CC-43B6-9D3B-7EC5BF0640C0}"/>
              </a:ext>
            </a:extLst>
          </p:cNvPr>
          <p:cNvSpPr>
            <a:spLocks noGrp="1"/>
          </p:cNvSpPr>
          <p:nvPr>
            <p:ph type="dt" sz="half" idx="10"/>
          </p:nvPr>
        </p:nvSpPr>
        <p:spPr/>
        <p:txBody>
          <a:bodyPr/>
          <a:lstStyle/>
          <a:p>
            <a:fld id="{0DA58CD0-B027-4293-AA00-D05E0944061F}" type="datetimeFigureOut">
              <a:rPr lang="es-CL" smtClean="0"/>
              <a:t>15-03-2024</a:t>
            </a:fld>
            <a:endParaRPr lang="es-CL"/>
          </a:p>
        </p:txBody>
      </p:sp>
      <p:sp>
        <p:nvSpPr>
          <p:cNvPr id="6" name="Marcador de pie de página 5">
            <a:extLst>
              <a:ext uri="{FF2B5EF4-FFF2-40B4-BE49-F238E27FC236}">
                <a16:creationId xmlns:a16="http://schemas.microsoft.com/office/drawing/2014/main" id="{CC6BF32C-251A-4916-90B2-ED9AF9F250A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37F6452-DB67-4BA7-9D87-AF9CE17F7C0F}"/>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163458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DF2BF-8AC1-4BEB-91E4-2E1ABB7588D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2FD6D6B-8912-4631-AD86-EA329FCEF6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13D93A05-21EC-4D85-BE59-6449D600C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A00CF1-0422-4181-BBC5-050A0A7B2AE4}"/>
              </a:ext>
            </a:extLst>
          </p:cNvPr>
          <p:cNvSpPr>
            <a:spLocks noGrp="1"/>
          </p:cNvSpPr>
          <p:nvPr>
            <p:ph type="dt" sz="half" idx="10"/>
          </p:nvPr>
        </p:nvSpPr>
        <p:spPr/>
        <p:txBody>
          <a:bodyPr/>
          <a:lstStyle/>
          <a:p>
            <a:fld id="{0DA58CD0-B027-4293-AA00-D05E0944061F}" type="datetimeFigureOut">
              <a:rPr lang="es-CL" smtClean="0"/>
              <a:t>15-03-2024</a:t>
            </a:fld>
            <a:endParaRPr lang="es-CL"/>
          </a:p>
        </p:txBody>
      </p:sp>
      <p:sp>
        <p:nvSpPr>
          <p:cNvPr id="6" name="Marcador de pie de página 5">
            <a:extLst>
              <a:ext uri="{FF2B5EF4-FFF2-40B4-BE49-F238E27FC236}">
                <a16:creationId xmlns:a16="http://schemas.microsoft.com/office/drawing/2014/main" id="{7B50B51A-38C1-4D5D-BB4A-2B7037359E0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399282D-A3E4-4FF8-B3BB-762482367F0C}"/>
              </a:ext>
            </a:extLst>
          </p:cNvPr>
          <p:cNvSpPr>
            <a:spLocks noGrp="1"/>
          </p:cNvSpPr>
          <p:nvPr>
            <p:ph type="sldNum" sz="quarter" idx="12"/>
          </p:nvPr>
        </p:nvSpPr>
        <p:spPr/>
        <p:txBody>
          <a:bodyPr/>
          <a:lstStyle/>
          <a:p>
            <a:fld id="{C3745F3B-1830-4EF8-82E5-35CEB1B407C6}" type="slidenum">
              <a:rPr lang="es-CL" smtClean="0"/>
              <a:t>‹Nº›</a:t>
            </a:fld>
            <a:endParaRPr lang="es-CL"/>
          </a:p>
        </p:txBody>
      </p:sp>
    </p:spTree>
    <p:extLst>
      <p:ext uri="{BB962C8B-B14F-4D97-AF65-F5344CB8AC3E}">
        <p14:creationId xmlns:p14="http://schemas.microsoft.com/office/powerpoint/2010/main" val="135126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EC9746-CF41-44B2-9BFC-0FCD9D2F2B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3227ED0-9550-462B-BCFA-63B9A16CB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3D6BB4B-37EC-4740-A282-2A765F837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58CD0-B027-4293-AA00-D05E0944061F}" type="datetimeFigureOut">
              <a:rPr lang="es-CL" smtClean="0"/>
              <a:t>15-03-2024</a:t>
            </a:fld>
            <a:endParaRPr lang="es-CL"/>
          </a:p>
        </p:txBody>
      </p:sp>
      <p:sp>
        <p:nvSpPr>
          <p:cNvPr id="5" name="Marcador de pie de página 4">
            <a:extLst>
              <a:ext uri="{FF2B5EF4-FFF2-40B4-BE49-F238E27FC236}">
                <a16:creationId xmlns:a16="http://schemas.microsoft.com/office/drawing/2014/main" id="{49DDA45C-01A3-4174-89B6-299088A2B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4FFD83D0-5C02-4D2E-9747-706863A9D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45F3B-1830-4EF8-82E5-35CEB1B407C6}" type="slidenum">
              <a:rPr lang="es-CL" smtClean="0"/>
              <a:t>‹Nº›</a:t>
            </a:fld>
            <a:endParaRPr lang="es-CL"/>
          </a:p>
        </p:txBody>
      </p:sp>
    </p:spTree>
    <p:extLst>
      <p:ext uri="{BB962C8B-B14F-4D97-AF65-F5344CB8AC3E}">
        <p14:creationId xmlns:p14="http://schemas.microsoft.com/office/powerpoint/2010/main" val="319178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1.png"/><Relationship Id="rId4" Type="http://schemas.openxmlformats.org/officeDocument/2006/relationships/image" Target="../media/image40.jpg"/></Relationships>
</file>

<file path=ppt/slides/_rels/slide1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hyperlink" Target="http://www.youtube.com/watch?v=oQ1OyqvL7dQ"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0.jpg"/><Relationship Id="rId7" Type="http://schemas.openxmlformats.org/officeDocument/2006/relationships/image" Target="../media/image47.jp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2.jp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56.png"/><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3.jpg"/><Relationship Id="rId2" Type="http://schemas.openxmlformats.org/officeDocument/2006/relationships/image" Target="../media/image64.png"/><Relationship Id="rId1" Type="http://schemas.openxmlformats.org/officeDocument/2006/relationships/slideLayout" Target="../slideLayouts/slideLayout1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Taller de Analítica</a:t>
            </a:r>
            <a:br>
              <a:rPr lang="es-MX" b="1" i="1" dirty="0"/>
            </a:br>
            <a:r>
              <a:rPr lang="es-MX" sz="4000" b="1" dirty="0"/>
              <a:t>Unidad I: Algoritmos de Predicción.</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1: Introducción al Machine </a:t>
            </a:r>
            <a:r>
              <a:rPr lang="es-MX" b="1" dirty="0" err="1"/>
              <a:t>Learning</a:t>
            </a:r>
            <a:r>
              <a:rPr lang="es-MX" b="1" dirty="0"/>
              <a:t>.</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 Olavarría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861550" y="130505"/>
            <a:ext cx="140906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30" dirty="0">
                <a:solidFill>
                  <a:srgbClr val="FFFFFF"/>
                </a:solidFill>
                <a:latin typeface="Calibri"/>
                <a:cs typeface="Calibri"/>
              </a:rPr>
              <a:t> </a:t>
            </a:r>
            <a:r>
              <a:rPr sz="1800" dirty="0">
                <a:solidFill>
                  <a:srgbClr val="FFFFFF"/>
                </a:solidFill>
                <a:latin typeface="Calibri"/>
                <a:cs typeface="Calibri"/>
              </a:rPr>
              <a:t>I</a:t>
            </a:r>
            <a:r>
              <a:rPr sz="1800" spc="-30" dirty="0">
                <a:solidFill>
                  <a:srgbClr val="FFFFFF"/>
                </a:solidFill>
                <a:latin typeface="Calibri"/>
                <a:cs typeface="Calibri"/>
              </a:rPr>
              <a:t> </a:t>
            </a:r>
            <a:r>
              <a:rPr sz="1800" spc="-5" dirty="0">
                <a:solidFill>
                  <a:srgbClr val="FFFFFF"/>
                </a:solidFill>
                <a:latin typeface="Calibri"/>
                <a:cs typeface="Calibri"/>
              </a:rPr>
              <a:t>(KNN)</a:t>
            </a:r>
            <a:endParaRPr sz="1800">
              <a:latin typeface="Calibri"/>
              <a:cs typeface="Calibri"/>
            </a:endParaRPr>
          </a:p>
        </p:txBody>
      </p:sp>
      <p:sp>
        <p:nvSpPr>
          <p:cNvPr id="6" name="object 6"/>
          <p:cNvSpPr txBox="1">
            <a:spLocks noGrp="1"/>
          </p:cNvSpPr>
          <p:nvPr>
            <p:ph type="title"/>
          </p:nvPr>
        </p:nvSpPr>
        <p:spPr>
          <a:xfrm>
            <a:off x="2974085" y="244856"/>
            <a:ext cx="5091430" cy="696595"/>
          </a:xfrm>
          <a:prstGeom prst="rect">
            <a:avLst/>
          </a:prstGeom>
        </p:spPr>
        <p:txBody>
          <a:bodyPr vert="horz" wrap="square" lIns="0" tIns="12700" rIns="0" bIns="0" rtlCol="0">
            <a:spAutoFit/>
          </a:bodyPr>
          <a:lstStyle/>
          <a:p>
            <a:pPr marL="12700">
              <a:lnSpc>
                <a:spcPct val="100000"/>
              </a:lnSpc>
              <a:spcBef>
                <a:spcPts val="100"/>
              </a:spcBef>
            </a:pPr>
            <a:r>
              <a:rPr sz="4400" dirty="0"/>
              <a:t>K</a:t>
            </a:r>
            <a:r>
              <a:rPr sz="4400" spc="-5" dirty="0"/>
              <a:t> </a:t>
            </a:r>
            <a:r>
              <a:rPr sz="4400" dirty="0"/>
              <a:t>–</a:t>
            </a:r>
            <a:r>
              <a:rPr sz="4400" spc="-25" dirty="0"/>
              <a:t> </a:t>
            </a:r>
            <a:r>
              <a:rPr sz="4400" spc="-20" dirty="0"/>
              <a:t>Nearest</a:t>
            </a:r>
            <a:r>
              <a:rPr sz="4400" spc="-30" dirty="0"/>
              <a:t> </a:t>
            </a:r>
            <a:r>
              <a:rPr sz="4400" spc="-5" dirty="0"/>
              <a:t>Neighbour</a:t>
            </a:r>
            <a:endParaRPr sz="4400"/>
          </a:p>
        </p:txBody>
      </p:sp>
      <p:grpSp>
        <p:nvGrpSpPr>
          <p:cNvPr id="7" name="object 7"/>
          <p:cNvGrpSpPr/>
          <p:nvPr/>
        </p:nvGrpSpPr>
        <p:grpSpPr>
          <a:xfrm>
            <a:off x="330581" y="961516"/>
            <a:ext cx="6389370" cy="5227955"/>
            <a:chOff x="330581" y="961516"/>
            <a:chExt cx="6389370" cy="5227955"/>
          </a:xfrm>
        </p:grpSpPr>
        <p:pic>
          <p:nvPicPr>
            <p:cNvPr id="8" name="object 8"/>
            <p:cNvPicPr/>
            <p:nvPr/>
          </p:nvPicPr>
          <p:blipFill>
            <a:blip r:embed="rId2" cstate="print"/>
            <a:stretch>
              <a:fillRect/>
            </a:stretch>
          </p:blipFill>
          <p:spPr>
            <a:xfrm>
              <a:off x="4002023" y="964691"/>
              <a:ext cx="2714244" cy="1985772"/>
            </a:xfrm>
            <a:prstGeom prst="rect">
              <a:avLst/>
            </a:prstGeom>
          </p:spPr>
        </p:pic>
        <p:sp>
          <p:nvSpPr>
            <p:cNvPr id="9" name="object 9"/>
            <p:cNvSpPr/>
            <p:nvPr/>
          </p:nvSpPr>
          <p:spPr>
            <a:xfrm>
              <a:off x="4002023" y="964691"/>
              <a:ext cx="2714625" cy="1986280"/>
            </a:xfrm>
            <a:custGeom>
              <a:avLst/>
              <a:gdLst/>
              <a:ahLst/>
              <a:cxnLst/>
              <a:rect l="l" t="t" r="r" b="b"/>
              <a:pathLst>
                <a:path w="2714625" h="1986280">
                  <a:moveTo>
                    <a:pt x="0" y="330962"/>
                  </a:moveTo>
                  <a:lnTo>
                    <a:pt x="3589" y="282062"/>
                  </a:lnTo>
                  <a:lnTo>
                    <a:pt x="14015" y="235387"/>
                  </a:lnTo>
                  <a:lnTo>
                    <a:pt x="30765" y="191450"/>
                  </a:lnTo>
                  <a:lnTo>
                    <a:pt x="53328" y="150763"/>
                  </a:lnTo>
                  <a:lnTo>
                    <a:pt x="81190" y="113839"/>
                  </a:lnTo>
                  <a:lnTo>
                    <a:pt x="113839" y="81190"/>
                  </a:lnTo>
                  <a:lnTo>
                    <a:pt x="150763" y="53328"/>
                  </a:lnTo>
                  <a:lnTo>
                    <a:pt x="191450" y="30765"/>
                  </a:lnTo>
                  <a:lnTo>
                    <a:pt x="235387" y="14015"/>
                  </a:lnTo>
                  <a:lnTo>
                    <a:pt x="282062" y="3589"/>
                  </a:lnTo>
                  <a:lnTo>
                    <a:pt x="330962" y="0"/>
                  </a:lnTo>
                  <a:lnTo>
                    <a:pt x="2383281" y="0"/>
                  </a:lnTo>
                  <a:lnTo>
                    <a:pt x="2432181" y="3589"/>
                  </a:lnTo>
                  <a:lnTo>
                    <a:pt x="2478856" y="14015"/>
                  </a:lnTo>
                  <a:lnTo>
                    <a:pt x="2522793" y="30765"/>
                  </a:lnTo>
                  <a:lnTo>
                    <a:pt x="2563480" y="53328"/>
                  </a:lnTo>
                  <a:lnTo>
                    <a:pt x="2600404" y="81190"/>
                  </a:lnTo>
                  <a:lnTo>
                    <a:pt x="2633053" y="113839"/>
                  </a:lnTo>
                  <a:lnTo>
                    <a:pt x="2660915" y="150763"/>
                  </a:lnTo>
                  <a:lnTo>
                    <a:pt x="2683478" y="191450"/>
                  </a:lnTo>
                  <a:lnTo>
                    <a:pt x="2700228" y="235387"/>
                  </a:lnTo>
                  <a:lnTo>
                    <a:pt x="2710654" y="282062"/>
                  </a:lnTo>
                  <a:lnTo>
                    <a:pt x="2714244" y="330962"/>
                  </a:lnTo>
                  <a:lnTo>
                    <a:pt x="2714244" y="1654810"/>
                  </a:lnTo>
                  <a:lnTo>
                    <a:pt x="2710654" y="1703709"/>
                  </a:lnTo>
                  <a:lnTo>
                    <a:pt x="2700228" y="1750384"/>
                  </a:lnTo>
                  <a:lnTo>
                    <a:pt x="2683478" y="1794321"/>
                  </a:lnTo>
                  <a:lnTo>
                    <a:pt x="2660915" y="1835008"/>
                  </a:lnTo>
                  <a:lnTo>
                    <a:pt x="2633053" y="1871932"/>
                  </a:lnTo>
                  <a:lnTo>
                    <a:pt x="2600404" y="1904581"/>
                  </a:lnTo>
                  <a:lnTo>
                    <a:pt x="2563480" y="1932443"/>
                  </a:lnTo>
                  <a:lnTo>
                    <a:pt x="2522793" y="1955006"/>
                  </a:lnTo>
                  <a:lnTo>
                    <a:pt x="2478856" y="1971756"/>
                  </a:lnTo>
                  <a:lnTo>
                    <a:pt x="2432181" y="1982182"/>
                  </a:lnTo>
                  <a:lnTo>
                    <a:pt x="2383281" y="1985772"/>
                  </a:lnTo>
                  <a:lnTo>
                    <a:pt x="330962" y="1985772"/>
                  </a:lnTo>
                  <a:lnTo>
                    <a:pt x="282062" y="1982182"/>
                  </a:lnTo>
                  <a:lnTo>
                    <a:pt x="235387" y="1971756"/>
                  </a:lnTo>
                  <a:lnTo>
                    <a:pt x="191450" y="1955006"/>
                  </a:lnTo>
                  <a:lnTo>
                    <a:pt x="150763" y="1932443"/>
                  </a:lnTo>
                  <a:lnTo>
                    <a:pt x="113839" y="1904581"/>
                  </a:lnTo>
                  <a:lnTo>
                    <a:pt x="81190" y="1871932"/>
                  </a:lnTo>
                  <a:lnTo>
                    <a:pt x="53328" y="1835008"/>
                  </a:lnTo>
                  <a:lnTo>
                    <a:pt x="30765" y="1794321"/>
                  </a:lnTo>
                  <a:lnTo>
                    <a:pt x="14015" y="1750384"/>
                  </a:lnTo>
                  <a:lnTo>
                    <a:pt x="3589" y="1703709"/>
                  </a:lnTo>
                  <a:lnTo>
                    <a:pt x="0" y="1654810"/>
                  </a:lnTo>
                  <a:lnTo>
                    <a:pt x="0" y="330962"/>
                  </a:lnTo>
                  <a:close/>
                </a:path>
              </a:pathLst>
            </a:custGeom>
            <a:ln w="6096">
              <a:solidFill>
                <a:srgbClr val="A4A4A4"/>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5318759" y="1917191"/>
              <a:ext cx="365760" cy="329184"/>
            </a:xfrm>
            <a:prstGeom prst="rect">
              <a:avLst/>
            </a:prstGeom>
          </p:spPr>
        </p:pic>
        <p:sp>
          <p:nvSpPr>
            <p:cNvPr id="11" name="object 11"/>
            <p:cNvSpPr/>
            <p:nvPr/>
          </p:nvSpPr>
          <p:spPr>
            <a:xfrm>
              <a:off x="5318759" y="1917191"/>
              <a:ext cx="365760" cy="329565"/>
            </a:xfrm>
            <a:custGeom>
              <a:avLst/>
              <a:gdLst/>
              <a:ahLst/>
              <a:cxnLst/>
              <a:rect l="l" t="t" r="r" b="b"/>
              <a:pathLst>
                <a:path w="365760" h="329564">
                  <a:moveTo>
                    <a:pt x="105282" y="115316"/>
                  </a:moveTo>
                  <a:lnTo>
                    <a:pt x="106777" y="108672"/>
                  </a:lnTo>
                  <a:lnTo>
                    <a:pt x="110855" y="103219"/>
                  </a:lnTo>
                  <a:lnTo>
                    <a:pt x="116909" y="99528"/>
                  </a:lnTo>
                  <a:lnTo>
                    <a:pt x="124332" y="98171"/>
                  </a:lnTo>
                  <a:lnTo>
                    <a:pt x="131756" y="99528"/>
                  </a:lnTo>
                  <a:lnTo>
                    <a:pt x="137810" y="103219"/>
                  </a:lnTo>
                  <a:lnTo>
                    <a:pt x="141888" y="108672"/>
                  </a:lnTo>
                  <a:lnTo>
                    <a:pt x="143382" y="115316"/>
                  </a:lnTo>
                  <a:lnTo>
                    <a:pt x="141888" y="122013"/>
                  </a:lnTo>
                  <a:lnTo>
                    <a:pt x="137810" y="127460"/>
                  </a:lnTo>
                  <a:lnTo>
                    <a:pt x="131756" y="131121"/>
                  </a:lnTo>
                  <a:lnTo>
                    <a:pt x="124332" y="132461"/>
                  </a:lnTo>
                  <a:lnTo>
                    <a:pt x="116909" y="131121"/>
                  </a:lnTo>
                  <a:lnTo>
                    <a:pt x="110855" y="127460"/>
                  </a:lnTo>
                  <a:lnTo>
                    <a:pt x="106777" y="122013"/>
                  </a:lnTo>
                  <a:lnTo>
                    <a:pt x="105282" y="115316"/>
                  </a:lnTo>
                  <a:close/>
                </a:path>
                <a:path w="365760" h="329564">
                  <a:moveTo>
                    <a:pt x="222376" y="115316"/>
                  </a:moveTo>
                  <a:lnTo>
                    <a:pt x="223871" y="108672"/>
                  </a:lnTo>
                  <a:lnTo>
                    <a:pt x="227949" y="103219"/>
                  </a:lnTo>
                  <a:lnTo>
                    <a:pt x="234003" y="99528"/>
                  </a:lnTo>
                  <a:lnTo>
                    <a:pt x="241426" y="98171"/>
                  </a:lnTo>
                  <a:lnTo>
                    <a:pt x="248850" y="99528"/>
                  </a:lnTo>
                  <a:lnTo>
                    <a:pt x="254904" y="103219"/>
                  </a:lnTo>
                  <a:lnTo>
                    <a:pt x="258982" y="108672"/>
                  </a:lnTo>
                  <a:lnTo>
                    <a:pt x="260476" y="115316"/>
                  </a:lnTo>
                  <a:lnTo>
                    <a:pt x="258982" y="122013"/>
                  </a:lnTo>
                  <a:lnTo>
                    <a:pt x="254904" y="127460"/>
                  </a:lnTo>
                  <a:lnTo>
                    <a:pt x="248850" y="131121"/>
                  </a:lnTo>
                  <a:lnTo>
                    <a:pt x="241426" y="132461"/>
                  </a:lnTo>
                  <a:lnTo>
                    <a:pt x="234003" y="131121"/>
                  </a:lnTo>
                  <a:lnTo>
                    <a:pt x="227949" y="127460"/>
                  </a:lnTo>
                  <a:lnTo>
                    <a:pt x="223871" y="122013"/>
                  </a:lnTo>
                  <a:lnTo>
                    <a:pt x="222376" y="115316"/>
                  </a:lnTo>
                  <a:close/>
                </a:path>
                <a:path w="365760" h="329564">
                  <a:moveTo>
                    <a:pt x="83819" y="253492"/>
                  </a:moveTo>
                  <a:lnTo>
                    <a:pt x="133348" y="250777"/>
                  </a:lnTo>
                  <a:lnTo>
                    <a:pt x="182864" y="249872"/>
                  </a:lnTo>
                  <a:lnTo>
                    <a:pt x="232356" y="250777"/>
                  </a:lnTo>
                  <a:lnTo>
                    <a:pt x="281813" y="253492"/>
                  </a:lnTo>
                </a:path>
                <a:path w="365760" h="329564">
                  <a:moveTo>
                    <a:pt x="0" y="164592"/>
                  </a:moveTo>
                  <a:lnTo>
                    <a:pt x="6535" y="120826"/>
                  </a:lnTo>
                  <a:lnTo>
                    <a:pt x="24976" y="81505"/>
                  </a:lnTo>
                  <a:lnTo>
                    <a:pt x="53578" y="48196"/>
                  </a:lnTo>
                  <a:lnTo>
                    <a:pt x="90593" y="22464"/>
                  </a:lnTo>
                  <a:lnTo>
                    <a:pt x="134276" y="5877"/>
                  </a:lnTo>
                  <a:lnTo>
                    <a:pt x="182879" y="0"/>
                  </a:lnTo>
                  <a:lnTo>
                    <a:pt x="231483" y="5877"/>
                  </a:lnTo>
                  <a:lnTo>
                    <a:pt x="275166" y="22464"/>
                  </a:lnTo>
                  <a:lnTo>
                    <a:pt x="312181" y="48196"/>
                  </a:lnTo>
                  <a:lnTo>
                    <a:pt x="340783" y="81505"/>
                  </a:lnTo>
                  <a:lnTo>
                    <a:pt x="359224" y="120826"/>
                  </a:lnTo>
                  <a:lnTo>
                    <a:pt x="365760" y="164592"/>
                  </a:lnTo>
                  <a:lnTo>
                    <a:pt x="359224" y="208357"/>
                  </a:lnTo>
                  <a:lnTo>
                    <a:pt x="340783" y="247678"/>
                  </a:lnTo>
                  <a:lnTo>
                    <a:pt x="312181" y="280987"/>
                  </a:lnTo>
                  <a:lnTo>
                    <a:pt x="275166" y="306719"/>
                  </a:lnTo>
                  <a:lnTo>
                    <a:pt x="231483" y="323306"/>
                  </a:lnTo>
                  <a:lnTo>
                    <a:pt x="182879" y="329184"/>
                  </a:lnTo>
                  <a:lnTo>
                    <a:pt x="134276" y="323306"/>
                  </a:lnTo>
                  <a:lnTo>
                    <a:pt x="90593" y="306719"/>
                  </a:lnTo>
                  <a:lnTo>
                    <a:pt x="53578" y="280987"/>
                  </a:lnTo>
                  <a:lnTo>
                    <a:pt x="24976" y="247678"/>
                  </a:lnTo>
                  <a:lnTo>
                    <a:pt x="6535" y="208357"/>
                  </a:lnTo>
                  <a:lnTo>
                    <a:pt x="0" y="164592"/>
                  </a:lnTo>
                  <a:close/>
                </a:path>
              </a:pathLst>
            </a:custGeom>
            <a:ln w="6096">
              <a:solidFill>
                <a:srgbClr val="000000"/>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5388864" y="1274063"/>
              <a:ext cx="365760" cy="327660"/>
            </a:xfrm>
            <a:prstGeom prst="rect">
              <a:avLst/>
            </a:prstGeom>
          </p:spPr>
        </p:pic>
        <p:sp>
          <p:nvSpPr>
            <p:cNvPr id="13" name="object 13"/>
            <p:cNvSpPr/>
            <p:nvPr/>
          </p:nvSpPr>
          <p:spPr>
            <a:xfrm>
              <a:off x="5388864" y="1274063"/>
              <a:ext cx="365760" cy="327660"/>
            </a:xfrm>
            <a:custGeom>
              <a:avLst/>
              <a:gdLst/>
              <a:ahLst/>
              <a:cxnLst/>
              <a:rect l="l" t="t" r="r" b="b"/>
              <a:pathLst>
                <a:path w="365760" h="327659">
                  <a:moveTo>
                    <a:pt x="105283" y="114808"/>
                  </a:moveTo>
                  <a:lnTo>
                    <a:pt x="106777" y="108184"/>
                  </a:lnTo>
                  <a:lnTo>
                    <a:pt x="110855" y="102774"/>
                  </a:lnTo>
                  <a:lnTo>
                    <a:pt x="116909" y="99127"/>
                  </a:lnTo>
                  <a:lnTo>
                    <a:pt x="124333" y="97789"/>
                  </a:lnTo>
                  <a:lnTo>
                    <a:pt x="131756" y="99127"/>
                  </a:lnTo>
                  <a:lnTo>
                    <a:pt x="137810" y="102774"/>
                  </a:lnTo>
                  <a:lnTo>
                    <a:pt x="141888" y="108184"/>
                  </a:lnTo>
                  <a:lnTo>
                    <a:pt x="143383" y="114808"/>
                  </a:lnTo>
                  <a:lnTo>
                    <a:pt x="141888" y="121451"/>
                  </a:lnTo>
                  <a:lnTo>
                    <a:pt x="137810" y="126904"/>
                  </a:lnTo>
                  <a:lnTo>
                    <a:pt x="131756" y="130595"/>
                  </a:lnTo>
                  <a:lnTo>
                    <a:pt x="124333" y="131952"/>
                  </a:lnTo>
                  <a:lnTo>
                    <a:pt x="116909" y="130595"/>
                  </a:lnTo>
                  <a:lnTo>
                    <a:pt x="110855" y="126904"/>
                  </a:lnTo>
                  <a:lnTo>
                    <a:pt x="106777" y="121451"/>
                  </a:lnTo>
                  <a:lnTo>
                    <a:pt x="105283" y="114808"/>
                  </a:lnTo>
                  <a:close/>
                </a:path>
                <a:path w="365760" h="327659">
                  <a:moveTo>
                    <a:pt x="222376" y="114808"/>
                  </a:moveTo>
                  <a:lnTo>
                    <a:pt x="223871" y="108184"/>
                  </a:lnTo>
                  <a:lnTo>
                    <a:pt x="227949" y="102774"/>
                  </a:lnTo>
                  <a:lnTo>
                    <a:pt x="234003" y="99127"/>
                  </a:lnTo>
                  <a:lnTo>
                    <a:pt x="241426" y="97789"/>
                  </a:lnTo>
                  <a:lnTo>
                    <a:pt x="248850" y="99127"/>
                  </a:lnTo>
                  <a:lnTo>
                    <a:pt x="254904" y="102774"/>
                  </a:lnTo>
                  <a:lnTo>
                    <a:pt x="258982" y="108184"/>
                  </a:lnTo>
                  <a:lnTo>
                    <a:pt x="260476" y="114808"/>
                  </a:lnTo>
                  <a:lnTo>
                    <a:pt x="258982" y="121451"/>
                  </a:lnTo>
                  <a:lnTo>
                    <a:pt x="254904" y="126904"/>
                  </a:lnTo>
                  <a:lnTo>
                    <a:pt x="248850" y="130595"/>
                  </a:lnTo>
                  <a:lnTo>
                    <a:pt x="241426" y="131952"/>
                  </a:lnTo>
                  <a:lnTo>
                    <a:pt x="234003" y="130595"/>
                  </a:lnTo>
                  <a:lnTo>
                    <a:pt x="227949" y="126904"/>
                  </a:lnTo>
                  <a:lnTo>
                    <a:pt x="223871" y="121451"/>
                  </a:lnTo>
                  <a:lnTo>
                    <a:pt x="222376" y="114808"/>
                  </a:lnTo>
                  <a:close/>
                </a:path>
                <a:path w="365760" h="327659">
                  <a:moveTo>
                    <a:pt x="83820" y="235331"/>
                  </a:moveTo>
                  <a:lnTo>
                    <a:pt x="133348" y="258191"/>
                  </a:lnTo>
                  <a:lnTo>
                    <a:pt x="182864" y="265811"/>
                  </a:lnTo>
                  <a:lnTo>
                    <a:pt x="232356" y="258191"/>
                  </a:lnTo>
                  <a:lnTo>
                    <a:pt x="281813" y="235331"/>
                  </a:lnTo>
                </a:path>
                <a:path w="365760" h="327659">
                  <a:moveTo>
                    <a:pt x="0" y="163830"/>
                  </a:moveTo>
                  <a:lnTo>
                    <a:pt x="6535" y="120297"/>
                  </a:lnTo>
                  <a:lnTo>
                    <a:pt x="24976" y="81167"/>
                  </a:lnTo>
                  <a:lnTo>
                    <a:pt x="53578" y="48005"/>
                  </a:lnTo>
                  <a:lnTo>
                    <a:pt x="90593" y="22380"/>
                  </a:lnTo>
                  <a:lnTo>
                    <a:pt x="134276" y="5856"/>
                  </a:lnTo>
                  <a:lnTo>
                    <a:pt x="182880" y="0"/>
                  </a:lnTo>
                  <a:lnTo>
                    <a:pt x="231483" y="5856"/>
                  </a:lnTo>
                  <a:lnTo>
                    <a:pt x="275166" y="22380"/>
                  </a:lnTo>
                  <a:lnTo>
                    <a:pt x="312181" y="48006"/>
                  </a:lnTo>
                  <a:lnTo>
                    <a:pt x="340783" y="81167"/>
                  </a:lnTo>
                  <a:lnTo>
                    <a:pt x="359224" y="120297"/>
                  </a:lnTo>
                  <a:lnTo>
                    <a:pt x="365760" y="163830"/>
                  </a:lnTo>
                  <a:lnTo>
                    <a:pt x="359224" y="207362"/>
                  </a:lnTo>
                  <a:lnTo>
                    <a:pt x="340783" y="246492"/>
                  </a:lnTo>
                  <a:lnTo>
                    <a:pt x="312181" y="279653"/>
                  </a:lnTo>
                  <a:lnTo>
                    <a:pt x="275166" y="305279"/>
                  </a:lnTo>
                  <a:lnTo>
                    <a:pt x="231483" y="321803"/>
                  </a:lnTo>
                  <a:lnTo>
                    <a:pt x="182880" y="327660"/>
                  </a:lnTo>
                  <a:lnTo>
                    <a:pt x="134276" y="321803"/>
                  </a:lnTo>
                  <a:lnTo>
                    <a:pt x="90593" y="305279"/>
                  </a:lnTo>
                  <a:lnTo>
                    <a:pt x="53578" y="279653"/>
                  </a:lnTo>
                  <a:lnTo>
                    <a:pt x="24976" y="246492"/>
                  </a:lnTo>
                  <a:lnTo>
                    <a:pt x="6535" y="207362"/>
                  </a:lnTo>
                  <a:lnTo>
                    <a:pt x="0" y="163830"/>
                  </a:lnTo>
                  <a:close/>
                </a:path>
              </a:pathLst>
            </a:custGeom>
            <a:ln w="6096">
              <a:solidFill>
                <a:srgbClr val="4471C4"/>
              </a:solidFill>
            </a:ln>
          </p:spPr>
          <p:txBody>
            <a:bodyPr wrap="square" lIns="0" tIns="0" rIns="0" bIns="0" rtlCol="0"/>
            <a:lstStyle/>
            <a:p>
              <a:endParaRPr/>
            </a:p>
          </p:txBody>
        </p:sp>
        <p:pic>
          <p:nvPicPr>
            <p:cNvPr id="14" name="object 14"/>
            <p:cNvPicPr/>
            <p:nvPr/>
          </p:nvPicPr>
          <p:blipFill>
            <a:blip r:embed="rId5" cstate="print"/>
            <a:stretch>
              <a:fillRect/>
            </a:stretch>
          </p:blipFill>
          <p:spPr>
            <a:xfrm>
              <a:off x="4436364" y="1109471"/>
              <a:ext cx="365760" cy="327660"/>
            </a:xfrm>
            <a:prstGeom prst="rect">
              <a:avLst/>
            </a:prstGeom>
          </p:spPr>
        </p:pic>
        <p:sp>
          <p:nvSpPr>
            <p:cNvPr id="15" name="object 15"/>
            <p:cNvSpPr/>
            <p:nvPr/>
          </p:nvSpPr>
          <p:spPr>
            <a:xfrm>
              <a:off x="4436364" y="1109471"/>
              <a:ext cx="365760" cy="327660"/>
            </a:xfrm>
            <a:custGeom>
              <a:avLst/>
              <a:gdLst/>
              <a:ahLst/>
              <a:cxnLst/>
              <a:rect l="l" t="t" r="r" b="b"/>
              <a:pathLst>
                <a:path w="365760" h="327659">
                  <a:moveTo>
                    <a:pt x="105283" y="114807"/>
                  </a:moveTo>
                  <a:lnTo>
                    <a:pt x="106777" y="108184"/>
                  </a:lnTo>
                  <a:lnTo>
                    <a:pt x="110855" y="102774"/>
                  </a:lnTo>
                  <a:lnTo>
                    <a:pt x="116909" y="99127"/>
                  </a:lnTo>
                  <a:lnTo>
                    <a:pt x="124333" y="97789"/>
                  </a:lnTo>
                  <a:lnTo>
                    <a:pt x="131756" y="99127"/>
                  </a:lnTo>
                  <a:lnTo>
                    <a:pt x="137810" y="102774"/>
                  </a:lnTo>
                  <a:lnTo>
                    <a:pt x="141888" y="108184"/>
                  </a:lnTo>
                  <a:lnTo>
                    <a:pt x="143383" y="114807"/>
                  </a:lnTo>
                  <a:lnTo>
                    <a:pt x="141888" y="121451"/>
                  </a:lnTo>
                  <a:lnTo>
                    <a:pt x="137810" y="126904"/>
                  </a:lnTo>
                  <a:lnTo>
                    <a:pt x="131756" y="130595"/>
                  </a:lnTo>
                  <a:lnTo>
                    <a:pt x="124333" y="131952"/>
                  </a:lnTo>
                  <a:lnTo>
                    <a:pt x="116909" y="130595"/>
                  </a:lnTo>
                  <a:lnTo>
                    <a:pt x="110855" y="126904"/>
                  </a:lnTo>
                  <a:lnTo>
                    <a:pt x="106777" y="121451"/>
                  </a:lnTo>
                  <a:lnTo>
                    <a:pt x="105283" y="114807"/>
                  </a:lnTo>
                  <a:close/>
                </a:path>
                <a:path w="365760" h="327659">
                  <a:moveTo>
                    <a:pt x="222376" y="114807"/>
                  </a:moveTo>
                  <a:lnTo>
                    <a:pt x="223871" y="108184"/>
                  </a:lnTo>
                  <a:lnTo>
                    <a:pt x="227949" y="102774"/>
                  </a:lnTo>
                  <a:lnTo>
                    <a:pt x="234003" y="99127"/>
                  </a:lnTo>
                  <a:lnTo>
                    <a:pt x="241426" y="97789"/>
                  </a:lnTo>
                  <a:lnTo>
                    <a:pt x="248850" y="99127"/>
                  </a:lnTo>
                  <a:lnTo>
                    <a:pt x="254904" y="102774"/>
                  </a:lnTo>
                  <a:lnTo>
                    <a:pt x="258982" y="108184"/>
                  </a:lnTo>
                  <a:lnTo>
                    <a:pt x="260476" y="114807"/>
                  </a:lnTo>
                  <a:lnTo>
                    <a:pt x="258982" y="121451"/>
                  </a:lnTo>
                  <a:lnTo>
                    <a:pt x="254904" y="126904"/>
                  </a:lnTo>
                  <a:lnTo>
                    <a:pt x="248850" y="130595"/>
                  </a:lnTo>
                  <a:lnTo>
                    <a:pt x="241426" y="131952"/>
                  </a:lnTo>
                  <a:lnTo>
                    <a:pt x="234003" y="130595"/>
                  </a:lnTo>
                  <a:lnTo>
                    <a:pt x="227949" y="126904"/>
                  </a:lnTo>
                  <a:lnTo>
                    <a:pt x="223871" y="121451"/>
                  </a:lnTo>
                  <a:lnTo>
                    <a:pt x="222376" y="114807"/>
                  </a:lnTo>
                  <a:close/>
                </a:path>
                <a:path w="365760" h="327659">
                  <a:moveTo>
                    <a:pt x="83820" y="235330"/>
                  </a:moveTo>
                  <a:lnTo>
                    <a:pt x="133348" y="258190"/>
                  </a:lnTo>
                  <a:lnTo>
                    <a:pt x="182864" y="265811"/>
                  </a:lnTo>
                  <a:lnTo>
                    <a:pt x="232356" y="258190"/>
                  </a:lnTo>
                  <a:lnTo>
                    <a:pt x="281813" y="235330"/>
                  </a:lnTo>
                </a:path>
                <a:path w="365760" h="327659">
                  <a:moveTo>
                    <a:pt x="0" y="163829"/>
                  </a:moveTo>
                  <a:lnTo>
                    <a:pt x="6535" y="120297"/>
                  </a:lnTo>
                  <a:lnTo>
                    <a:pt x="24976" y="81167"/>
                  </a:lnTo>
                  <a:lnTo>
                    <a:pt x="53578" y="48005"/>
                  </a:lnTo>
                  <a:lnTo>
                    <a:pt x="90593" y="22380"/>
                  </a:lnTo>
                  <a:lnTo>
                    <a:pt x="134276" y="5856"/>
                  </a:lnTo>
                  <a:lnTo>
                    <a:pt x="182880" y="0"/>
                  </a:lnTo>
                  <a:lnTo>
                    <a:pt x="231483" y="5856"/>
                  </a:lnTo>
                  <a:lnTo>
                    <a:pt x="275166" y="22380"/>
                  </a:lnTo>
                  <a:lnTo>
                    <a:pt x="312181" y="48005"/>
                  </a:lnTo>
                  <a:lnTo>
                    <a:pt x="340783" y="81167"/>
                  </a:lnTo>
                  <a:lnTo>
                    <a:pt x="359224" y="120297"/>
                  </a:lnTo>
                  <a:lnTo>
                    <a:pt x="365760" y="163829"/>
                  </a:lnTo>
                  <a:lnTo>
                    <a:pt x="359224" y="207362"/>
                  </a:lnTo>
                  <a:lnTo>
                    <a:pt x="340783" y="246492"/>
                  </a:lnTo>
                  <a:lnTo>
                    <a:pt x="312181" y="279654"/>
                  </a:lnTo>
                  <a:lnTo>
                    <a:pt x="275166" y="305279"/>
                  </a:lnTo>
                  <a:lnTo>
                    <a:pt x="231483" y="321803"/>
                  </a:lnTo>
                  <a:lnTo>
                    <a:pt x="182880" y="327660"/>
                  </a:lnTo>
                  <a:lnTo>
                    <a:pt x="134276" y="321803"/>
                  </a:lnTo>
                  <a:lnTo>
                    <a:pt x="90593" y="305279"/>
                  </a:lnTo>
                  <a:lnTo>
                    <a:pt x="53578" y="279653"/>
                  </a:lnTo>
                  <a:lnTo>
                    <a:pt x="24976" y="246492"/>
                  </a:lnTo>
                  <a:lnTo>
                    <a:pt x="6535" y="207362"/>
                  </a:lnTo>
                  <a:lnTo>
                    <a:pt x="0" y="163829"/>
                  </a:lnTo>
                  <a:close/>
                </a:path>
              </a:pathLst>
            </a:custGeom>
            <a:ln w="6096">
              <a:solidFill>
                <a:srgbClr val="4471C4"/>
              </a:solidFill>
            </a:ln>
          </p:spPr>
          <p:txBody>
            <a:bodyPr wrap="square" lIns="0" tIns="0" rIns="0" bIns="0" rtlCol="0"/>
            <a:lstStyle/>
            <a:p>
              <a:endParaRPr/>
            </a:p>
          </p:txBody>
        </p:sp>
        <p:pic>
          <p:nvPicPr>
            <p:cNvPr id="16" name="object 16"/>
            <p:cNvPicPr/>
            <p:nvPr/>
          </p:nvPicPr>
          <p:blipFill>
            <a:blip r:embed="rId6" cstate="print"/>
            <a:stretch>
              <a:fillRect/>
            </a:stretch>
          </p:blipFill>
          <p:spPr>
            <a:xfrm>
              <a:off x="4710684" y="1620011"/>
              <a:ext cx="365760" cy="329184"/>
            </a:xfrm>
            <a:prstGeom prst="rect">
              <a:avLst/>
            </a:prstGeom>
          </p:spPr>
        </p:pic>
        <p:sp>
          <p:nvSpPr>
            <p:cNvPr id="17" name="object 17"/>
            <p:cNvSpPr/>
            <p:nvPr/>
          </p:nvSpPr>
          <p:spPr>
            <a:xfrm>
              <a:off x="4710684" y="1620011"/>
              <a:ext cx="365760" cy="329565"/>
            </a:xfrm>
            <a:custGeom>
              <a:avLst/>
              <a:gdLst/>
              <a:ahLst/>
              <a:cxnLst/>
              <a:rect l="l" t="t" r="r" b="b"/>
              <a:pathLst>
                <a:path w="365760" h="329564">
                  <a:moveTo>
                    <a:pt x="105282" y="115315"/>
                  </a:moveTo>
                  <a:lnTo>
                    <a:pt x="106777" y="108672"/>
                  </a:lnTo>
                  <a:lnTo>
                    <a:pt x="110855" y="103219"/>
                  </a:lnTo>
                  <a:lnTo>
                    <a:pt x="116909" y="99528"/>
                  </a:lnTo>
                  <a:lnTo>
                    <a:pt x="124332" y="98171"/>
                  </a:lnTo>
                  <a:lnTo>
                    <a:pt x="131756" y="99528"/>
                  </a:lnTo>
                  <a:lnTo>
                    <a:pt x="137810" y="103219"/>
                  </a:lnTo>
                  <a:lnTo>
                    <a:pt x="141888" y="108672"/>
                  </a:lnTo>
                  <a:lnTo>
                    <a:pt x="143382" y="115315"/>
                  </a:lnTo>
                  <a:lnTo>
                    <a:pt x="141888" y="122013"/>
                  </a:lnTo>
                  <a:lnTo>
                    <a:pt x="137810" y="127460"/>
                  </a:lnTo>
                  <a:lnTo>
                    <a:pt x="131756" y="131121"/>
                  </a:lnTo>
                  <a:lnTo>
                    <a:pt x="124332" y="132461"/>
                  </a:lnTo>
                  <a:lnTo>
                    <a:pt x="116909" y="131121"/>
                  </a:lnTo>
                  <a:lnTo>
                    <a:pt x="110855" y="127460"/>
                  </a:lnTo>
                  <a:lnTo>
                    <a:pt x="106777" y="122013"/>
                  </a:lnTo>
                  <a:lnTo>
                    <a:pt x="105282" y="115315"/>
                  </a:lnTo>
                  <a:close/>
                </a:path>
                <a:path w="365760" h="329564">
                  <a:moveTo>
                    <a:pt x="222376" y="115315"/>
                  </a:moveTo>
                  <a:lnTo>
                    <a:pt x="223871" y="108672"/>
                  </a:lnTo>
                  <a:lnTo>
                    <a:pt x="227949" y="103219"/>
                  </a:lnTo>
                  <a:lnTo>
                    <a:pt x="234003" y="99528"/>
                  </a:lnTo>
                  <a:lnTo>
                    <a:pt x="241426" y="98171"/>
                  </a:lnTo>
                  <a:lnTo>
                    <a:pt x="248850" y="99528"/>
                  </a:lnTo>
                  <a:lnTo>
                    <a:pt x="254904" y="103219"/>
                  </a:lnTo>
                  <a:lnTo>
                    <a:pt x="258982" y="108672"/>
                  </a:lnTo>
                  <a:lnTo>
                    <a:pt x="260476" y="115315"/>
                  </a:lnTo>
                  <a:lnTo>
                    <a:pt x="258982" y="122013"/>
                  </a:lnTo>
                  <a:lnTo>
                    <a:pt x="254904" y="127460"/>
                  </a:lnTo>
                  <a:lnTo>
                    <a:pt x="248850" y="131121"/>
                  </a:lnTo>
                  <a:lnTo>
                    <a:pt x="241426" y="132461"/>
                  </a:lnTo>
                  <a:lnTo>
                    <a:pt x="234003" y="131121"/>
                  </a:lnTo>
                  <a:lnTo>
                    <a:pt x="227949" y="127460"/>
                  </a:lnTo>
                  <a:lnTo>
                    <a:pt x="223871" y="122013"/>
                  </a:lnTo>
                  <a:lnTo>
                    <a:pt x="222376" y="115315"/>
                  </a:lnTo>
                  <a:close/>
                </a:path>
                <a:path w="365760" h="329564">
                  <a:moveTo>
                    <a:pt x="83819" y="236347"/>
                  </a:moveTo>
                  <a:lnTo>
                    <a:pt x="133348" y="259349"/>
                  </a:lnTo>
                  <a:lnTo>
                    <a:pt x="182864" y="267017"/>
                  </a:lnTo>
                  <a:lnTo>
                    <a:pt x="232356" y="259349"/>
                  </a:lnTo>
                  <a:lnTo>
                    <a:pt x="281813" y="236347"/>
                  </a:lnTo>
                </a:path>
                <a:path w="365760" h="329564">
                  <a:moveTo>
                    <a:pt x="0" y="164591"/>
                  </a:moveTo>
                  <a:lnTo>
                    <a:pt x="6535" y="120826"/>
                  </a:lnTo>
                  <a:lnTo>
                    <a:pt x="24976" y="81505"/>
                  </a:lnTo>
                  <a:lnTo>
                    <a:pt x="53578" y="48196"/>
                  </a:lnTo>
                  <a:lnTo>
                    <a:pt x="90593" y="22464"/>
                  </a:lnTo>
                  <a:lnTo>
                    <a:pt x="134276" y="5877"/>
                  </a:lnTo>
                  <a:lnTo>
                    <a:pt x="182879" y="0"/>
                  </a:lnTo>
                  <a:lnTo>
                    <a:pt x="231483" y="5877"/>
                  </a:lnTo>
                  <a:lnTo>
                    <a:pt x="275166" y="22464"/>
                  </a:lnTo>
                  <a:lnTo>
                    <a:pt x="312181" y="48196"/>
                  </a:lnTo>
                  <a:lnTo>
                    <a:pt x="340783" y="81505"/>
                  </a:lnTo>
                  <a:lnTo>
                    <a:pt x="359224" y="120826"/>
                  </a:lnTo>
                  <a:lnTo>
                    <a:pt x="365760" y="164591"/>
                  </a:lnTo>
                  <a:lnTo>
                    <a:pt x="359224" y="208357"/>
                  </a:lnTo>
                  <a:lnTo>
                    <a:pt x="340783" y="247678"/>
                  </a:lnTo>
                  <a:lnTo>
                    <a:pt x="312181" y="280987"/>
                  </a:lnTo>
                  <a:lnTo>
                    <a:pt x="275166" y="306719"/>
                  </a:lnTo>
                  <a:lnTo>
                    <a:pt x="231483" y="323306"/>
                  </a:lnTo>
                  <a:lnTo>
                    <a:pt x="182879" y="329184"/>
                  </a:lnTo>
                  <a:lnTo>
                    <a:pt x="134276" y="323306"/>
                  </a:lnTo>
                  <a:lnTo>
                    <a:pt x="90593" y="306719"/>
                  </a:lnTo>
                  <a:lnTo>
                    <a:pt x="53578" y="280987"/>
                  </a:lnTo>
                  <a:lnTo>
                    <a:pt x="24976" y="247678"/>
                  </a:lnTo>
                  <a:lnTo>
                    <a:pt x="6535" y="208357"/>
                  </a:lnTo>
                  <a:lnTo>
                    <a:pt x="0" y="164591"/>
                  </a:lnTo>
                  <a:close/>
                </a:path>
              </a:pathLst>
            </a:custGeom>
            <a:ln w="6096">
              <a:solidFill>
                <a:srgbClr val="4471C4"/>
              </a:solidFill>
            </a:ln>
          </p:spPr>
          <p:txBody>
            <a:bodyPr wrap="square" lIns="0" tIns="0" rIns="0" bIns="0" rtlCol="0"/>
            <a:lstStyle/>
            <a:p>
              <a:endParaRPr/>
            </a:p>
          </p:txBody>
        </p:sp>
        <p:pic>
          <p:nvPicPr>
            <p:cNvPr id="18" name="object 18"/>
            <p:cNvPicPr/>
            <p:nvPr/>
          </p:nvPicPr>
          <p:blipFill>
            <a:blip r:embed="rId7" cstate="print"/>
            <a:stretch>
              <a:fillRect/>
            </a:stretch>
          </p:blipFill>
          <p:spPr>
            <a:xfrm>
              <a:off x="4178808" y="2005583"/>
              <a:ext cx="364236" cy="329183"/>
            </a:xfrm>
            <a:prstGeom prst="rect">
              <a:avLst/>
            </a:prstGeom>
          </p:spPr>
        </p:pic>
        <p:sp>
          <p:nvSpPr>
            <p:cNvPr id="19" name="object 19"/>
            <p:cNvSpPr/>
            <p:nvPr/>
          </p:nvSpPr>
          <p:spPr>
            <a:xfrm>
              <a:off x="4178808" y="2005583"/>
              <a:ext cx="364490" cy="329565"/>
            </a:xfrm>
            <a:custGeom>
              <a:avLst/>
              <a:gdLst/>
              <a:ahLst/>
              <a:cxnLst/>
              <a:rect l="l" t="t" r="r" b="b"/>
              <a:pathLst>
                <a:path w="364489" h="329564">
                  <a:moveTo>
                    <a:pt x="104775" y="115315"/>
                  </a:moveTo>
                  <a:lnTo>
                    <a:pt x="106269" y="108672"/>
                  </a:lnTo>
                  <a:lnTo>
                    <a:pt x="110347" y="103219"/>
                  </a:lnTo>
                  <a:lnTo>
                    <a:pt x="116401" y="99528"/>
                  </a:lnTo>
                  <a:lnTo>
                    <a:pt x="123825" y="98170"/>
                  </a:lnTo>
                  <a:lnTo>
                    <a:pt x="131175" y="99528"/>
                  </a:lnTo>
                  <a:lnTo>
                    <a:pt x="137191" y="103219"/>
                  </a:lnTo>
                  <a:lnTo>
                    <a:pt x="141255" y="108672"/>
                  </a:lnTo>
                  <a:lnTo>
                    <a:pt x="142747" y="115315"/>
                  </a:lnTo>
                  <a:lnTo>
                    <a:pt x="141255" y="122013"/>
                  </a:lnTo>
                  <a:lnTo>
                    <a:pt x="137191" y="127460"/>
                  </a:lnTo>
                  <a:lnTo>
                    <a:pt x="131175" y="131121"/>
                  </a:lnTo>
                  <a:lnTo>
                    <a:pt x="123825" y="132461"/>
                  </a:lnTo>
                  <a:lnTo>
                    <a:pt x="116401" y="131121"/>
                  </a:lnTo>
                  <a:lnTo>
                    <a:pt x="110347" y="127460"/>
                  </a:lnTo>
                  <a:lnTo>
                    <a:pt x="106269" y="122013"/>
                  </a:lnTo>
                  <a:lnTo>
                    <a:pt x="104775" y="115315"/>
                  </a:lnTo>
                  <a:close/>
                </a:path>
                <a:path w="364489" h="329564">
                  <a:moveTo>
                    <a:pt x="221487" y="115315"/>
                  </a:moveTo>
                  <a:lnTo>
                    <a:pt x="222980" y="108672"/>
                  </a:lnTo>
                  <a:lnTo>
                    <a:pt x="227044" y="103219"/>
                  </a:lnTo>
                  <a:lnTo>
                    <a:pt x="233060" y="99528"/>
                  </a:lnTo>
                  <a:lnTo>
                    <a:pt x="240411" y="98170"/>
                  </a:lnTo>
                  <a:lnTo>
                    <a:pt x="247834" y="99528"/>
                  </a:lnTo>
                  <a:lnTo>
                    <a:pt x="253888" y="103219"/>
                  </a:lnTo>
                  <a:lnTo>
                    <a:pt x="257966" y="108672"/>
                  </a:lnTo>
                  <a:lnTo>
                    <a:pt x="259461" y="115315"/>
                  </a:lnTo>
                  <a:lnTo>
                    <a:pt x="257966" y="122013"/>
                  </a:lnTo>
                  <a:lnTo>
                    <a:pt x="253888" y="127460"/>
                  </a:lnTo>
                  <a:lnTo>
                    <a:pt x="247834" y="131121"/>
                  </a:lnTo>
                  <a:lnTo>
                    <a:pt x="240411" y="132461"/>
                  </a:lnTo>
                  <a:lnTo>
                    <a:pt x="233060" y="131121"/>
                  </a:lnTo>
                  <a:lnTo>
                    <a:pt x="227044" y="127460"/>
                  </a:lnTo>
                  <a:lnTo>
                    <a:pt x="222980" y="122013"/>
                  </a:lnTo>
                  <a:lnTo>
                    <a:pt x="221487" y="115315"/>
                  </a:lnTo>
                  <a:close/>
                </a:path>
                <a:path w="364489" h="329564">
                  <a:moveTo>
                    <a:pt x="83438" y="236346"/>
                  </a:moveTo>
                  <a:lnTo>
                    <a:pt x="132756" y="259349"/>
                  </a:lnTo>
                  <a:lnTo>
                    <a:pt x="182038" y="267017"/>
                  </a:lnTo>
                  <a:lnTo>
                    <a:pt x="231296" y="259349"/>
                  </a:lnTo>
                  <a:lnTo>
                    <a:pt x="280542" y="236346"/>
                  </a:lnTo>
                </a:path>
                <a:path w="364489" h="329564">
                  <a:moveTo>
                    <a:pt x="0" y="164591"/>
                  </a:moveTo>
                  <a:lnTo>
                    <a:pt x="6505" y="120826"/>
                  </a:lnTo>
                  <a:lnTo>
                    <a:pt x="24863" y="81505"/>
                  </a:lnTo>
                  <a:lnTo>
                    <a:pt x="53339" y="48196"/>
                  </a:lnTo>
                  <a:lnTo>
                    <a:pt x="90198" y="22464"/>
                  </a:lnTo>
                  <a:lnTo>
                    <a:pt x="133702" y="5877"/>
                  </a:lnTo>
                  <a:lnTo>
                    <a:pt x="182117" y="0"/>
                  </a:lnTo>
                  <a:lnTo>
                    <a:pt x="230533" y="5877"/>
                  </a:lnTo>
                  <a:lnTo>
                    <a:pt x="274037" y="22464"/>
                  </a:lnTo>
                  <a:lnTo>
                    <a:pt x="310895" y="48196"/>
                  </a:lnTo>
                  <a:lnTo>
                    <a:pt x="339372" y="81505"/>
                  </a:lnTo>
                  <a:lnTo>
                    <a:pt x="357730" y="120826"/>
                  </a:lnTo>
                  <a:lnTo>
                    <a:pt x="364236" y="164591"/>
                  </a:lnTo>
                  <a:lnTo>
                    <a:pt x="357730" y="208357"/>
                  </a:lnTo>
                  <a:lnTo>
                    <a:pt x="339372" y="247678"/>
                  </a:lnTo>
                  <a:lnTo>
                    <a:pt x="310895" y="280987"/>
                  </a:lnTo>
                  <a:lnTo>
                    <a:pt x="274037" y="306719"/>
                  </a:lnTo>
                  <a:lnTo>
                    <a:pt x="230533" y="323306"/>
                  </a:lnTo>
                  <a:lnTo>
                    <a:pt x="182117" y="329183"/>
                  </a:lnTo>
                  <a:lnTo>
                    <a:pt x="133702" y="323306"/>
                  </a:lnTo>
                  <a:lnTo>
                    <a:pt x="90198" y="306719"/>
                  </a:lnTo>
                  <a:lnTo>
                    <a:pt x="53339" y="280987"/>
                  </a:lnTo>
                  <a:lnTo>
                    <a:pt x="24863" y="247678"/>
                  </a:lnTo>
                  <a:lnTo>
                    <a:pt x="6505" y="208357"/>
                  </a:lnTo>
                  <a:lnTo>
                    <a:pt x="0" y="164591"/>
                  </a:lnTo>
                  <a:close/>
                </a:path>
              </a:pathLst>
            </a:custGeom>
            <a:ln w="6096">
              <a:solidFill>
                <a:srgbClr val="4471C4"/>
              </a:solidFill>
            </a:ln>
          </p:spPr>
          <p:txBody>
            <a:bodyPr wrap="square" lIns="0" tIns="0" rIns="0" bIns="0" rtlCol="0"/>
            <a:lstStyle/>
            <a:p>
              <a:endParaRPr/>
            </a:p>
          </p:txBody>
        </p:sp>
        <p:pic>
          <p:nvPicPr>
            <p:cNvPr id="20" name="object 20"/>
            <p:cNvPicPr/>
            <p:nvPr/>
          </p:nvPicPr>
          <p:blipFill>
            <a:blip r:embed="rId8" cstate="print"/>
            <a:stretch>
              <a:fillRect/>
            </a:stretch>
          </p:blipFill>
          <p:spPr>
            <a:xfrm>
              <a:off x="5588508" y="2382011"/>
              <a:ext cx="347471" cy="320039"/>
            </a:xfrm>
            <a:prstGeom prst="rect">
              <a:avLst/>
            </a:prstGeom>
          </p:spPr>
        </p:pic>
        <p:sp>
          <p:nvSpPr>
            <p:cNvPr id="21" name="object 21"/>
            <p:cNvSpPr/>
            <p:nvPr/>
          </p:nvSpPr>
          <p:spPr>
            <a:xfrm>
              <a:off x="5588508" y="2382011"/>
              <a:ext cx="347980" cy="320040"/>
            </a:xfrm>
            <a:custGeom>
              <a:avLst/>
              <a:gdLst/>
              <a:ahLst/>
              <a:cxnLst/>
              <a:rect l="l" t="t" r="r" b="b"/>
              <a:pathLst>
                <a:path w="347979" h="320039">
                  <a:moveTo>
                    <a:pt x="99949" y="112140"/>
                  </a:moveTo>
                  <a:lnTo>
                    <a:pt x="99949" y="102997"/>
                  </a:lnTo>
                  <a:lnTo>
                    <a:pt x="108076" y="95503"/>
                  </a:lnTo>
                  <a:lnTo>
                    <a:pt x="118109" y="95503"/>
                  </a:lnTo>
                  <a:lnTo>
                    <a:pt x="128015" y="95503"/>
                  </a:lnTo>
                  <a:lnTo>
                    <a:pt x="136143" y="102997"/>
                  </a:lnTo>
                  <a:lnTo>
                    <a:pt x="136143" y="112140"/>
                  </a:lnTo>
                  <a:lnTo>
                    <a:pt x="136143" y="121412"/>
                  </a:lnTo>
                  <a:lnTo>
                    <a:pt x="128015" y="128777"/>
                  </a:lnTo>
                  <a:lnTo>
                    <a:pt x="118109" y="128777"/>
                  </a:lnTo>
                  <a:lnTo>
                    <a:pt x="108076" y="128777"/>
                  </a:lnTo>
                  <a:lnTo>
                    <a:pt x="99949" y="121412"/>
                  </a:lnTo>
                  <a:lnTo>
                    <a:pt x="99949" y="112140"/>
                  </a:lnTo>
                  <a:close/>
                </a:path>
                <a:path w="347979" h="320039">
                  <a:moveTo>
                    <a:pt x="211327" y="112140"/>
                  </a:moveTo>
                  <a:lnTo>
                    <a:pt x="211327" y="102997"/>
                  </a:lnTo>
                  <a:lnTo>
                    <a:pt x="219455" y="95503"/>
                  </a:lnTo>
                  <a:lnTo>
                    <a:pt x="229362" y="95503"/>
                  </a:lnTo>
                  <a:lnTo>
                    <a:pt x="239394" y="95503"/>
                  </a:lnTo>
                  <a:lnTo>
                    <a:pt x="247522" y="102997"/>
                  </a:lnTo>
                  <a:lnTo>
                    <a:pt x="247522" y="112140"/>
                  </a:lnTo>
                  <a:lnTo>
                    <a:pt x="247522" y="121412"/>
                  </a:lnTo>
                  <a:lnTo>
                    <a:pt x="239394" y="128777"/>
                  </a:lnTo>
                  <a:lnTo>
                    <a:pt x="229362" y="128777"/>
                  </a:lnTo>
                  <a:lnTo>
                    <a:pt x="219455" y="128777"/>
                  </a:lnTo>
                  <a:lnTo>
                    <a:pt x="211327" y="121412"/>
                  </a:lnTo>
                  <a:lnTo>
                    <a:pt x="211327" y="112140"/>
                  </a:lnTo>
                  <a:close/>
                </a:path>
                <a:path w="347979" h="320039">
                  <a:moveTo>
                    <a:pt x="79628" y="259587"/>
                  </a:moveTo>
                  <a:lnTo>
                    <a:pt x="126680" y="237228"/>
                  </a:lnTo>
                  <a:lnTo>
                    <a:pt x="173720" y="229774"/>
                  </a:lnTo>
                  <a:lnTo>
                    <a:pt x="220735" y="237228"/>
                  </a:lnTo>
                  <a:lnTo>
                    <a:pt x="267715" y="259587"/>
                  </a:lnTo>
                </a:path>
                <a:path w="347979" h="320039">
                  <a:moveTo>
                    <a:pt x="0" y="160020"/>
                  </a:moveTo>
                  <a:lnTo>
                    <a:pt x="6201" y="117475"/>
                  </a:lnTo>
                  <a:lnTo>
                    <a:pt x="23706" y="79248"/>
                  </a:lnTo>
                  <a:lnTo>
                    <a:pt x="50863" y="46862"/>
                  </a:lnTo>
                  <a:lnTo>
                    <a:pt x="86021" y="21843"/>
                  </a:lnTo>
                  <a:lnTo>
                    <a:pt x="127529" y="5714"/>
                  </a:lnTo>
                  <a:lnTo>
                    <a:pt x="173736" y="0"/>
                  </a:lnTo>
                  <a:lnTo>
                    <a:pt x="219942" y="5714"/>
                  </a:lnTo>
                  <a:lnTo>
                    <a:pt x="261450" y="21843"/>
                  </a:lnTo>
                  <a:lnTo>
                    <a:pt x="296608" y="46862"/>
                  </a:lnTo>
                  <a:lnTo>
                    <a:pt x="323765" y="79248"/>
                  </a:lnTo>
                  <a:lnTo>
                    <a:pt x="341270" y="117475"/>
                  </a:lnTo>
                  <a:lnTo>
                    <a:pt x="347471" y="160020"/>
                  </a:lnTo>
                  <a:lnTo>
                    <a:pt x="341270" y="202564"/>
                  </a:lnTo>
                  <a:lnTo>
                    <a:pt x="323765" y="240791"/>
                  </a:lnTo>
                  <a:lnTo>
                    <a:pt x="296608" y="273176"/>
                  </a:lnTo>
                  <a:lnTo>
                    <a:pt x="261450" y="298195"/>
                  </a:lnTo>
                  <a:lnTo>
                    <a:pt x="219942" y="314324"/>
                  </a:lnTo>
                  <a:lnTo>
                    <a:pt x="173736" y="320039"/>
                  </a:lnTo>
                  <a:lnTo>
                    <a:pt x="127529" y="314325"/>
                  </a:lnTo>
                  <a:lnTo>
                    <a:pt x="86021" y="298196"/>
                  </a:lnTo>
                  <a:lnTo>
                    <a:pt x="50863" y="273177"/>
                  </a:lnTo>
                  <a:lnTo>
                    <a:pt x="23706" y="240792"/>
                  </a:lnTo>
                  <a:lnTo>
                    <a:pt x="6201" y="202565"/>
                  </a:lnTo>
                  <a:lnTo>
                    <a:pt x="0" y="160020"/>
                  </a:lnTo>
                  <a:close/>
                </a:path>
              </a:pathLst>
            </a:custGeom>
            <a:ln w="6096">
              <a:solidFill>
                <a:srgbClr val="EC7C30"/>
              </a:solidFill>
            </a:ln>
          </p:spPr>
          <p:txBody>
            <a:bodyPr wrap="square" lIns="0" tIns="0" rIns="0" bIns="0" rtlCol="0"/>
            <a:lstStyle/>
            <a:p>
              <a:endParaRPr/>
            </a:p>
          </p:txBody>
        </p:sp>
        <p:pic>
          <p:nvPicPr>
            <p:cNvPr id="22" name="object 22"/>
            <p:cNvPicPr/>
            <p:nvPr/>
          </p:nvPicPr>
          <p:blipFill>
            <a:blip r:embed="rId9" cstate="print"/>
            <a:stretch>
              <a:fillRect/>
            </a:stretch>
          </p:blipFill>
          <p:spPr>
            <a:xfrm>
              <a:off x="6240779" y="2061972"/>
              <a:ext cx="345948" cy="320039"/>
            </a:xfrm>
            <a:prstGeom prst="rect">
              <a:avLst/>
            </a:prstGeom>
          </p:spPr>
        </p:pic>
        <p:sp>
          <p:nvSpPr>
            <p:cNvPr id="23" name="object 23"/>
            <p:cNvSpPr/>
            <p:nvPr/>
          </p:nvSpPr>
          <p:spPr>
            <a:xfrm>
              <a:off x="6240779" y="2061972"/>
              <a:ext cx="346075" cy="320040"/>
            </a:xfrm>
            <a:custGeom>
              <a:avLst/>
              <a:gdLst/>
              <a:ahLst/>
              <a:cxnLst/>
              <a:rect l="l" t="t" r="r" b="b"/>
              <a:pathLst>
                <a:path w="346075" h="320039">
                  <a:moveTo>
                    <a:pt x="99568" y="112140"/>
                  </a:moveTo>
                  <a:lnTo>
                    <a:pt x="99568" y="102997"/>
                  </a:lnTo>
                  <a:lnTo>
                    <a:pt x="107569" y="95503"/>
                  </a:lnTo>
                  <a:lnTo>
                    <a:pt x="117602" y="95503"/>
                  </a:lnTo>
                  <a:lnTo>
                    <a:pt x="127508" y="95503"/>
                  </a:lnTo>
                  <a:lnTo>
                    <a:pt x="135636" y="102997"/>
                  </a:lnTo>
                  <a:lnTo>
                    <a:pt x="135636" y="112140"/>
                  </a:lnTo>
                  <a:lnTo>
                    <a:pt x="135636" y="121412"/>
                  </a:lnTo>
                  <a:lnTo>
                    <a:pt x="127508" y="128777"/>
                  </a:lnTo>
                  <a:lnTo>
                    <a:pt x="117602" y="128777"/>
                  </a:lnTo>
                  <a:lnTo>
                    <a:pt x="107569" y="128777"/>
                  </a:lnTo>
                  <a:lnTo>
                    <a:pt x="99568" y="121412"/>
                  </a:lnTo>
                  <a:lnTo>
                    <a:pt x="99568" y="112140"/>
                  </a:lnTo>
                  <a:close/>
                </a:path>
                <a:path w="346075" h="320039">
                  <a:moveTo>
                    <a:pt x="210312" y="112140"/>
                  </a:moveTo>
                  <a:lnTo>
                    <a:pt x="210312" y="102997"/>
                  </a:lnTo>
                  <a:lnTo>
                    <a:pt x="218440" y="95503"/>
                  </a:lnTo>
                  <a:lnTo>
                    <a:pt x="228346" y="95503"/>
                  </a:lnTo>
                  <a:lnTo>
                    <a:pt x="238379" y="95503"/>
                  </a:lnTo>
                  <a:lnTo>
                    <a:pt x="246380" y="102997"/>
                  </a:lnTo>
                  <a:lnTo>
                    <a:pt x="246380" y="112140"/>
                  </a:lnTo>
                  <a:lnTo>
                    <a:pt x="246380" y="121412"/>
                  </a:lnTo>
                  <a:lnTo>
                    <a:pt x="238379" y="128777"/>
                  </a:lnTo>
                  <a:lnTo>
                    <a:pt x="228346" y="128777"/>
                  </a:lnTo>
                  <a:lnTo>
                    <a:pt x="218440" y="128777"/>
                  </a:lnTo>
                  <a:lnTo>
                    <a:pt x="210312" y="121412"/>
                  </a:lnTo>
                  <a:lnTo>
                    <a:pt x="210312" y="112140"/>
                  </a:lnTo>
                  <a:close/>
                </a:path>
                <a:path w="346075" h="320039">
                  <a:moveTo>
                    <a:pt x="79248" y="259587"/>
                  </a:moveTo>
                  <a:lnTo>
                    <a:pt x="126089" y="237228"/>
                  </a:lnTo>
                  <a:lnTo>
                    <a:pt x="172894" y="229774"/>
                  </a:lnTo>
                  <a:lnTo>
                    <a:pt x="219676" y="237228"/>
                  </a:lnTo>
                  <a:lnTo>
                    <a:pt x="266446" y="259587"/>
                  </a:lnTo>
                </a:path>
                <a:path w="346075" h="320039">
                  <a:moveTo>
                    <a:pt x="0" y="160019"/>
                  </a:moveTo>
                  <a:lnTo>
                    <a:pt x="6180" y="117475"/>
                  </a:lnTo>
                  <a:lnTo>
                    <a:pt x="23622" y="79248"/>
                  </a:lnTo>
                  <a:lnTo>
                    <a:pt x="50673" y="46862"/>
                  </a:lnTo>
                  <a:lnTo>
                    <a:pt x="85682" y="21844"/>
                  </a:lnTo>
                  <a:lnTo>
                    <a:pt x="127000" y="5715"/>
                  </a:lnTo>
                  <a:lnTo>
                    <a:pt x="172974" y="0"/>
                  </a:lnTo>
                  <a:lnTo>
                    <a:pt x="218948" y="5714"/>
                  </a:lnTo>
                  <a:lnTo>
                    <a:pt x="260265" y="21843"/>
                  </a:lnTo>
                  <a:lnTo>
                    <a:pt x="295275" y="46862"/>
                  </a:lnTo>
                  <a:lnTo>
                    <a:pt x="322325" y="79247"/>
                  </a:lnTo>
                  <a:lnTo>
                    <a:pt x="339767" y="117474"/>
                  </a:lnTo>
                  <a:lnTo>
                    <a:pt x="345948" y="160019"/>
                  </a:lnTo>
                  <a:lnTo>
                    <a:pt x="339767" y="202564"/>
                  </a:lnTo>
                  <a:lnTo>
                    <a:pt x="322325" y="240791"/>
                  </a:lnTo>
                  <a:lnTo>
                    <a:pt x="295275" y="273176"/>
                  </a:lnTo>
                  <a:lnTo>
                    <a:pt x="260265" y="298196"/>
                  </a:lnTo>
                  <a:lnTo>
                    <a:pt x="218948" y="314325"/>
                  </a:lnTo>
                  <a:lnTo>
                    <a:pt x="172974" y="320039"/>
                  </a:lnTo>
                  <a:lnTo>
                    <a:pt x="127000" y="314325"/>
                  </a:lnTo>
                  <a:lnTo>
                    <a:pt x="85682" y="298196"/>
                  </a:lnTo>
                  <a:lnTo>
                    <a:pt x="50673" y="273176"/>
                  </a:lnTo>
                  <a:lnTo>
                    <a:pt x="23622" y="240791"/>
                  </a:lnTo>
                  <a:lnTo>
                    <a:pt x="6180" y="202564"/>
                  </a:lnTo>
                  <a:lnTo>
                    <a:pt x="0" y="160019"/>
                  </a:lnTo>
                  <a:close/>
                </a:path>
              </a:pathLst>
            </a:custGeom>
            <a:ln w="6096">
              <a:solidFill>
                <a:srgbClr val="EC7C30"/>
              </a:solidFill>
            </a:ln>
          </p:spPr>
          <p:txBody>
            <a:bodyPr wrap="square" lIns="0" tIns="0" rIns="0" bIns="0" rtlCol="0"/>
            <a:lstStyle/>
            <a:p>
              <a:endParaRPr/>
            </a:p>
          </p:txBody>
        </p:sp>
        <p:pic>
          <p:nvPicPr>
            <p:cNvPr id="24" name="object 24"/>
            <p:cNvPicPr/>
            <p:nvPr/>
          </p:nvPicPr>
          <p:blipFill>
            <a:blip r:embed="rId10" cstate="print"/>
            <a:stretch>
              <a:fillRect/>
            </a:stretch>
          </p:blipFill>
          <p:spPr>
            <a:xfrm>
              <a:off x="6047232" y="1491995"/>
              <a:ext cx="345947" cy="320039"/>
            </a:xfrm>
            <a:prstGeom prst="rect">
              <a:avLst/>
            </a:prstGeom>
          </p:spPr>
        </p:pic>
        <p:sp>
          <p:nvSpPr>
            <p:cNvPr id="25" name="object 25"/>
            <p:cNvSpPr/>
            <p:nvPr/>
          </p:nvSpPr>
          <p:spPr>
            <a:xfrm>
              <a:off x="6047232" y="1491995"/>
              <a:ext cx="346075" cy="320040"/>
            </a:xfrm>
            <a:custGeom>
              <a:avLst/>
              <a:gdLst/>
              <a:ahLst/>
              <a:cxnLst/>
              <a:rect l="l" t="t" r="r" b="b"/>
              <a:pathLst>
                <a:path w="346075" h="320039">
                  <a:moveTo>
                    <a:pt x="99567" y="112140"/>
                  </a:moveTo>
                  <a:lnTo>
                    <a:pt x="99567" y="102996"/>
                  </a:lnTo>
                  <a:lnTo>
                    <a:pt x="107568" y="95503"/>
                  </a:lnTo>
                  <a:lnTo>
                    <a:pt x="117601" y="95503"/>
                  </a:lnTo>
                  <a:lnTo>
                    <a:pt x="127507" y="95503"/>
                  </a:lnTo>
                  <a:lnTo>
                    <a:pt x="135635" y="102996"/>
                  </a:lnTo>
                  <a:lnTo>
                    <a:pt x="135635" y="112140"/>
                  </a:lnTo>
                  <a:lnTo>
                    <a:pt x="135635" y="121412"/>
                  </a:lnTo>
                  <a:lnTo>
                    <a:pt x="127507" y="128777"/>
                  </a:lnTo>
                  <a:lnTo>
                    <a:pt x="117601" y="128777"/>
                  </a:lnTo>
                  <a:lnTo>
                    <a:pt x="107568" y="128777"/>
                  </a:lnTo>
                  <a:lnTo>
                    <a:pt x="99567" y="121412"/>
                  </a:lnTo>
                  <a:lnTo>
                    <a:pt x="99567" y="112140"/>
                  </a:lnTo>
                  <a:close/>
                </a:path>
                <a:path w="346075" h="320039">
                  <a:moveTo>
                    <a:pt x="210312" y="112140"/>
                  </a:moveTo>
                  <a:lnTo>
                    <a:pt x="210312" y="102996"/>
                  </a:lnTo>
                  <a:lnTo>
                    <a:pt x="218439" y="95503"/>
                  </a:lnTo>
                  <a:lnTo>
                    <a:pt x="228345" y="95503"/>
                  </a:lnTo>
                  <a:lnTo>
                    <a:pt x="238378" y="95503"/>
                  </a:lnTo>
                  <a:lnTo>
                    <a:pt x="246379" y="102996"/>
                  </a:lnTo>
                  <a:lnTo>
                    <a:pt x="246379" y="112140"/>
                  </a:lnTo>
                  <a:lnTo>
                    <a:pt x="246379" y="121412"/>
                  </a:lnTo>
                  <a:lnTo>
                    <a:pt x="238378" y="128777"/>
                  </a:lnTo>
                  <a:lnTo>
                    <a:pt x="228345" y="128777"/>
                  </a:lnTo>
                  <a:lnTo>
                    <a:pt x="218439" y="128777"/>
                  </a:lnTo>
                  <a:lnTo>
                    <a:pt x="210312" y="121412"/>
                  </a:lnTo>
                  <a:lnTo>
                    <a:pt x="210312" y="112140"/>
                  </a:lnTo>
                  <a:close/>
                </a:path>
                <a:path w="346075" h="320039">
                  <a:moveTo>
                    <a:pt x="79247" y="259587"/>
                  </a:moveTo>
                  <a:lnTo>
                    <a:pt x="126089" y="237228"/>
                  </a:lnTo>
                  <a:lnTo>
                    <a:pt x="172894" y="229774"/>
                  </a:lnTo>
                  <a:lnTo>
                    <a:pt x="219676" y="237228"/>
                  </a:lnTo>
                  <a:lnTo>
                    <a:pt x="266445" y="259587"/>
                  </a:lnTo>
                </a:path>
                <a:path w="346075" h="320039">
                  <a:moveTo>
                    <a:pt x="0" y="160019"/>
                  </a:moveTo>
                  <a:lnTo>
                    <a:pt x="6180" y="117475"/>
                  </a:lnTo>
                  <a:lnTo>
                    <a:pt x="23622" y="79248"/>
                  </a:lnTo>
                  <a:lnTo>
                    <a:pt x="50673" y="46862"/>
                  </a:lnTo>
                  <a:lnTo>
                    <a:pt x="85682" y="21844"/>
                  </a:lnTo>
                  <a:lnTo>
                    <a:pt x="127000" y="5715"/>
                  </a:lnTo>
                  <a:lnTo>
                    <a:pt x="172973" y="0"/>
                  </a:lnTo>
                  <a:lnTo>
                    <a:pt x="218947" y="5714"/>
                  </a:lnTo>
                  <a:lnTo>
                    <a:pt x="260265" y="21843"/>
                  </a:lnTo>
                  <a:lnTo>
                    <a:pt x="295274" y="46862"/>
                  </a:lnTo>
                  <a:lnTo>
                    <a:pt x="322325" y="79247"/>
                  </a:lnTo>
                  <a:lnTo>
                    <a:pt x="339767" y="117474"/>
                  </a:lnTo>
                  <a:lnTo>
                    <a:pt x="345947" y="160019"/>
                  </a:lnTo>
                  <a:lnTo>
                    <a:pt x="339767" y="202564"/>
                  </a:lnTo>
                  <a:lnTo>
                    <a:pt x="322325" y="240791"/>
                  </a:lnTo>
                  <a:lnTo>
                    <a:pt x="295274" y="273176"/>
                  </a:lnTo>
                  <a:lnTo>
                    <a:pt x="260265" y="298196"/>
                  </a:lnTo>
                  <a:lnTo>
                    <a:pt x="218947" y="314325"/>
                  </a:lnTo>
                  <a:lnTo>
                    <a:pt x="172973" y="320039"/>
                  </a:lnTo>
                  <a:lnTo>
                    <a:pt x="126999" y="314325"/>
                  </a:lnTo>
                  <a:lnTo>
                    <a:pt x="85682" y="298196"/>
                  </a:lnTo>
                  <a:lnTo>
                    <a:pt x="50672" y="273176"/>
                  </a:lnTo>
                  <a:lnTo>
                    <a:pt x="23621" y="240791"/>
                  </a:lnTo>
                  <a:lnTo>
                    <a:pt x="6180" y="202564"/>
                  </a:lnTo>
                  <a:lnTo>
                    <a:pt x="0" y="160019"/>
                  </a:lnTo>
                  <a:close/>
                </a:path>
              </a:pathLst>
            </a:custGeom>
            <a:ln w="6096">
              <a:solidFill>
                <a:srgbClr val="EC7C30"/>
              </a:solidFill>
            </a:ln>
          </p:spPr>
          <p:txBody>
            <a:bodyPr wrap="square" lIns="0" tIns="0" rIns="0" bIns="0" rtlCol="0"/>
            <a:lstStyle/>
            <a:p>
              <a:endParaRPr/>
            </a:p>
          </p:txBody>
        </p:sp>
        <p:pic>
          <p:nvPicPr>
            <p:cNvPr id="26" name="object 26"/>
            <p:cNvPicPr/>
            <p:nvPr/>
          </p:nvPicPr>
          <p:blipFill>
            <a:blip r:embed="rId11" cstate="print"/>
            <a:stretch>
              <a:fillRect/>
            </a:stretch>
          </p:blipFill>
          <p:spPr>
            <a:xfrm>
              <a:off x="4719827" y="2502408"/>
              <a:ext cx="345948" cy="320039"/>
            </a:xfrm>
            <a:prstGeom prst="rect">
              <a:avLst/>
            </a:prstGeom>
          </p:spPr>
        </p:pic>
        <p:sp>
          <p:nvSpPr>
            <p:cNvPr id="27" name="object 27"/>
            <p:cNvSpPr/>
            <p:nvPr/>
          </p:nvSpPr>
          <p:spPr>
            <a:xfrm>
              <a:off x="4719827" y="2502408"/>
              <a:ext cx="346075" cy="320040"/>
            </a:xfrm>
            <a:custGeom>
              <a:avLst/>
              <a:gdLst/>
              <a:ahLst/>
              <a:cxnLst/>
              <a:rect l="l" t="t" r="r" b="b"/>
              <a:pathLst>
                <a:path w="346075" h="320039">
                  <a:moveTo>
                    <a:pt x="99568" y="112140"/>
                  </a:moveTo>
                  <a:lnTo>
                    <a:pt x="99568" y="102996"/>
                  </a:lnTo>
                  <a:lnTo>
                    <a:pt x="107569" y="95503"/>
                  </a:lnTo>
                  <a:lnTo>
                    <a:pt x="117601" y="95503"/>
                  </a:lnTo>
                  <a:lnTo>
                    <a:pt x="127508" y="95503"/>
                  </a:lnTo>
                  <a:lnTo>
                    <a:pt x="135636" y="102996"/>
                  </a:lnTo>
                  <a:lnTo>
                    <a:pt x="135636" y="112140"/>
                  </a:lnTo>
                  <a:lnTo>
                    <a:pt x="135636" y="121412"/>
                  </a:lnTo>
                  <a:lnTo>
                    <a:pt x="127508" y="128777"/>
                  </a:lnTo>
                  <a:lnTo>
                    <a:pt x="117601" y="128777"/>
                  </a:lnTo>
                  <a:lnTo>
                    <a:pt x="107569" y="128777"/>
                  </a:lnTo>
                  <a:lnTo>
                    <a:pt x="99568" y="121412"/>
                  </a:lnTo>
                  <a:lnTo>
                    <a:pt x="99568" y="112140"/>
                  </a:lnTo>
                  <a:close/>
                </a:path>
                <a:path w="346075" h="320039">
                  <a:moveTo>
                    <a:pt x="210312" y="112140"/>
                  </a:moveTo>
                  <a:lnTo>
                    <a:pt x="210312" y="102996"/>
                  </a:lnTo>
                  <a:lnTo>
                    <a:pt x="218439" y="95503"/>
                  </a:lnTo>
                  <a:lnTo>
                    <a:pt x="228346" y="95503"/>
                  </a:lnTo>
                  <a:lnTo>
                    <a:pt x="238379" y="95503"/>
                  </a:lnTo>
                  <a:lnTo>
                    <a:pt x="246380" y="102996"/>
                  </a:lnTo>
                  <a:lnTo>
                    <a:pt x="246380" y="112140"/>
                  </a:lnTo>
                  <a:lnTo>
                    <a:pt x="246380" y="121412"/>
                  </a:lnTo>
                  <a:lnTo>
                    <a:pt x="238379" y="128777"/>
                  </a:lnTo>
                  <a:lnTo>
                    <a:pt x="228346" y="128777"/>
                  </a:lnTo>
                  <a:lnTo>
                    <a:pt x="218439" y="128777"/>
                  </a:lnTo>
                  <a:lnTo>
                    <a:pt x="210312" y="121412"/>
                  </a:lnTo>
                  <a:lnTo>
                    <a:pt x="210312" y="112140"/>
                  </a:lnTo>
                  <a:close/>
                </a:path>
                <a:path w="346075" h="320039">
                  <a:moveTo>
                    <a:pt x="79248" y="259587"/>
                  </a:moveTo>
                  <a:lnTo>
                    <a:pt x="126089" y="237228"/>
                  </a:lnTo>
                  <a:lnTo>
                    <a:pt x="172894" y="229774"/>
                  </a:lnTo>
                  <a:lnTo>
                    <a:pt x="219676" y="237228"/>
                  </a:lnTo>
                  <a:lnTo>
                    <a:pt x="266446" y="259587"/>
                  </a:lnTo>
                </a:path>
                <a:path w="346075" h="320039">
                  <a:moveTo>
                    <a:pt x="0" y="160019"/>
                  </a:moveTo>
                  <a:lnTo>
                    <a:pt x="6180" y="117475"/>
                  </a:lnTo>
                  <a:lnTo>
                    <a:pt x="23622" y="79248"/>
                  </a:lnTo>
                  <a:lnTo>
                    <a:pt x="50673" y="46862"/>
                  </a:lnTo>
                  <a:lnTo>
                    <a:pt x="85682" y="21844"/>
                  </a:lnTo>
                  <a:lnTo>
                    <a:pt x="127000" y="5715"/>
                  </a:lnTo>
                  <a:lnTo>
                    <a:pt x="172974" y="0"/>
                  </a:lnTo>
                  <a:lnTo>
                    <a:pt x="218948" y="5714"/>
                  </a:lnTo>
                  <a:lnTo>
                    <a:pt x="260265" y="21843"/>
                  </a:lnTo>
                  <a:lnTo>
                    <a:pt x="295275" y="46862"/>
                  </a:lnTo>
                  <a:lnTo>
                    <a:pt x="322325" y="79247"/>
                  </a:lnTo>
                  <a:lnTo>
                    <a:pt x="339767" y="117474"/>
                  </a:lnTo>
                  <a:lnTo>
                    <a:pt x="345948" y="160019"/>
                  </a:lnTo>
                  <a:lnTo>
                    <a:pt x="339767" y="202564"/>
                  </a:lnTo>
                  <a:lnTo>
                    <a:pt x="322325" y="240791"/>
                  </a:lnTo>
                  <a:lnTo>
                    <a:pt x="295275" y="273176"/>
                  </a:lnTo>
                  <a:lnTo>
                    <a:pt x="260265" y="298196"/>
                  </a:lnTo>
                  <a:lnTo>
                    <a:pt x="218948" y="314325"/>
                  </a:lnTo>
                  <a:lnTo>
                    <a:pt x="172974" y="320039"/>
                  </a:lnTo>
                  <a:lnTo>
                    <a:pt x="127000" y="314325"/>
                  </a:lnTo>
                  <a:lnTo>
                    <a:pt x="85682" y="298196"/>
                  </a:lnTo>
                  <a:lnTo>
                    <a:pt x="50673" y="273176"/>
                  </a:lnTo>
                  <a:lnTo>
                    <a:pt x="23622" y="240791"/>
                  </a:lnTo>
                  <a:lnTo>
                    <a:pt x="6180" y="202564"/>
                  </a:lnTo>
                  <a:lnTo>
                    <a:pt x="0" y="160019"/>
                  </a:lnTo>
                  <a:close/>
                </a:path>
              </a:pathLst>
            </a:custGeom>
            <a:ln w="6096">
              <a:solidFill>
                <a:srgbClr val="EC7C30"/>
              </a:solidFill>
            </a:ln>
          </p:spPr>
          <p:txBody>
            <a:bodyPr wrap="square" lIns="0" tIns="0" rIns="0" bIns="0" rtlCol="0"/>
            <a:lstStyle/>
            <a:p>
              <a:endParaRPr/>
            </a:p>
          </p:txBody>
        </p:sp>
        <p:pic>
          <p:nvPicPr>
            <p:cNvPr id="28" name="object 28"/>
            <p:cNvPicPr/>
            <p:nvPr/>
          </p:nvPicPr>
          <p:blipFill>
            <a:blip r:embed="rId12" cstate="print"/>
            <a:stretch>
              <a:fillRect/>
            </a:stretch>
          </p:blipFill>
          <p:spPr>
            <a:xfrm>
              <a:off x="333756" y="2843784"/>
              <a:ext cx="4076700" cy="3342131"/>
            </a:xfrm>
            <a:prstGeom prst="rect">
              <a:avLst/>
            </a:prstGeom>
          </p:spPr>
        </p:pic>
        <p:sp>
          <p:nvSpPr>
            <p:cNvPr id="29" name="object 29"/>
            <p:cNvSpPr/>
            <p:nvPr/>
          </p:nvSpPr>
          <p:spPr>
            <a:xfrm>
              <a:off x="333756" y="2843784"/>
              <a:ext cx="4076700" cy="3342640"/>
            </a:xfrm>
            <a:custGeom>
              <a:avLst/>
              <a:gdLst/>
              <a:ahLst/>
              <a:cxnLst/>
              <a:rect l="l" t="t" r="r" b="b"/>
              <a:pathLst>
                <a:path w="4076700" h="3342640">
                  <a:moveTo>
                    <a:pt x="0" y="557021"/>
                  </a:moveTo>
                  <a:lnTo>
                    <a:pt x="2044" y="508965"/>
                  </a:lnTo>
                  <a:lnTo>
                    <a:pt x="8067" y="462043"/>
                  </a:lnTo>
                  <a:lnTo>
                    <a:pt x="17900" y="416422"/>
                  </a:lnTo>
                  <a:lnTo>
                    <a:pt x="31376" y="372270"/>
                  </a:lnTo>
                  <a:lnTo>
                    <a:pt x="48329" y="329754"/>
                  </a:lnTo>
                  <a:lnTo>
                    <a:pt x="68590" y="289041"/>
                  </a:lnTo>
                  <a:lnTo>
                    <a:pt x="91993" y="250299"/>
                  </a:lnTo>
                  <a:lnTo>
                    <a:pt x="118371" y="213695"/>
                  </a:lnTo>
                  <a:lnTo>
                    <a:pt x="147557" y="179396"/>
                  </a:lnTo>
                  <a:lnTo>
                    <a:pt x="179382" y="147569"/>
                  </a:lnTo>
                  <a:lnTo>
                    <a:pt x="213681" y="118382"/>
                  </a:lnTo>
                  <a:lnTo>
                    <a:pt x="250285" y="92003"/>
                  </a:lnTo>
                  <a:lnTo>
                    <a:pt x="289028" y="68597"/>
                  </a:lnTo>
                  <a:lnTo>
                    <a:pt x="329743" y="48334"/>
                  </a:lnTo>
                  <a:lnTo>
                    <a:pt x="372261" y="31380"/>
                  </a:lnTo>
                  <a:lnTo>
                    <a:pt x="416417" y="17902"/>
                  </a:lnTo>
                  <a:lnTo>
                    <a:pt x="462043" y="8068"/>
                  </a:lnTo>
                  <a:lnTo>
                    <a:pt x="508971" y="2044"/>
                  </a:lnTo>
                  <a:lnTo>
                    <a:pt x="557034" y="0"/>
                  </a:lnTo>
                  <a:lnTo>
                    <a:pt x="3519678" y="0"/>
                  </a:lnTo>
                  <a:lnTo>
                    <a:pt x="3567734" y="2044"/>
                  </a:lnTo>
                  <a:lnTo>
                    <a:pt x="3614656" y="8068"/>
                  </a:lnTo>
                  <a:lnTo>
                    <a:pt x="3660277" y="17902"/>
                  </a:lnTo>
                  <a:lnTo>
                    <a:pt x="3704429" y="31380"/>
                  </a:lnTo>
                  <a:lnTo>
                    <a:pt x="3746945" y="48334"/>
                  </a:lnTo>
                  <a:lnTo>
                    <a:pt x="3787658" y="68597"/>
                  </a:lnTo>
                  <a:lnTo>
                    <a:pt x="3826400" y="92003"/>
                  </a:lnTo>
                  <a:lnTo>
                    <a:pt x="3863004" y="118382"/>
                  </a:lnTo>
                  <a:lnTo>
                    <a:pt x="3897303" y="147569"/>
                  </a:lnTo>
                  <a:lnTo>
                    <a:pt x="3929130" y="179396"/>
                  </a:lnTo>
                  <a:lnTo>
                    <a:pt x="3958317" y="213695"/>
                  </a:lnTo>
                  <a:lnTo>
                    <a:pt x="3984696" y="250299"/>
                  </a:lnTo>
                  <a:lnTo>
                    <a:pt x="4008102" y="289041"/>
                  </a:lnTo>
                  <a:lnTo>
                    <a:pt x="4028365" y="329754"/>
                  </a:lnTo>
                  <a:lnTo>
                    <a:pt x="4045319" y="372270"/>
                  </a:lnTo>
                  <a:lnTo>
                    <a:pt x="4058797" y="416422"/>
                  </a:lnTo>
                  <a:lnTo>
                    <a:pt x="4068631" y="462043"/>
                  </a:lnTo>
                  <a:lnTo>
                    <a:pt x="4074655" y="508965"/>
                  </a:lnTo>
                  <a:lnTo>
                    <a:pt x="4076700" y="557021"/>
                  </a:lnTo>
                  <a:lnTo>
                    <a:pt x="4076700" y="2785097"/>
                  </a:lnTo>
                  <a:lnTo>
                    <a:pt x="4074655" y="2833160"/>
                  </a:lnTo>
                  <a:lnTo>
                    <a:pt x="4068631" y="2880088"/>
                  </a:lnTo>
                  <a:lnTo>
                    <a:pt x="4058797" y="2925714"/>
                  </a:lnTo>
                  <a:lnTo>
                    <a:pt x="4045319" y="2969870"/>
                  </a:lnTo>
                  <a:lnTo>
                    <a:pt x="4028365" y="3012388"/>
                  </a:lnTo>
                  <a:lnTo>
                    <a:pt x="4008102" y="3053103"/>
                  </a:lnTo>
                  <a:lnTo>
                    <a:pt x="3984696" y="3091846"/>
                  </a:lnTo>
                  <a:lnTo>
                    <a:pt x="3958317" y="3128450"/>
                  </a:lnTo>
                  <a:lnTo>
                    <a:pt x="3929130" y="3162749"/>
                  </a:lnTo>
                  <a:lnTo>
                    <a:pt x="3897303" y="3194574"/>
                  </a:lnTo>
                  <a:lnTo>
                    <a:pt x="3863004" y="3223760"/>
                  </a:lnTo>
                  <a:lnTo>
                    <a:pt x="3826400" y="3250138"/>
                  </a:lnTo>
                  <a:lnTo>
                    <a:pt x="3787658" y="3273541"/>
                  </a:lnTo>
                  <a:lnTo>
                    <a:pt x="3746945" y="3293802"/>
                  </a:lnTo>
                  <a:lnTo>
                    <a:pt x="3704429" y="3310755"/>
                  </a:lnTo>
                  <a:lnTo>
                    <a:pt x="3660277" y="3324231"/>
                  </a:lnTo>
                  <a:lnTo>
                    <a:pt x="3614656" y="3334064"/>
                  </a:lnTo>
                  <a:lnTo>
                    <a:pt x="3567734" y="3340087"/>
                  </a:lnTo>
                  <a:lnTo>
                    <a:pt x="3519678" y="3342131"/>
                  </a:lnTo>
                  <a:lnTo>
                    <a:pt x="557034" y="3342131"/>
                  </a:lnTo>
                  <a:lnTo>
                    <a:pt x="508971" y="3340087"/>
                  </a:lnTo>
                  <a:lnTo>
                    <a:pt x="462043" y="3334064"/>
                  </a:lnTo>
                  <a:lnTo>
                    <a:pt x="416417" y="3324231"/>
                  </a:lnTo>
                  <a:lnTo>
                    <a:pt x="372261" y="3310755"/>
                  </a:lnTo>
                  <a:lnTo>
                    <a:pt x="329743" y="3293802"/>
                  </a:lnTo>
                  <a:lnTo>
                    <a:pt x="289028" y="3273541"/>
                  </a:lnTo>
                  <a:lnTo>
                    <a:pt x="250285" y="3250138"/>
                  </a:lnTo>
                  <a:lnTo>
                    <a:pt x="213681" y="3223760"/>
                  </a:lnTo>
                  <a:lnTo>
                    <a:pt x="179382" y="3194574"/>
                  </a:lnTo>
                  <a:lnTo>
                    <a:pt x="147557" y="3162749"/>
                  </a:lnTo>
                  <a:lnTo>
                    <a:pt x="118371" y="3128450"/>
                  </a:lnTo>
                  <a:lnTo>
                    <a:pt x="91993" y="3091846"/>
                  </a:lnTo>
                  <a:lnTo>
                    <a:pt x="68590" y="3053103"/>
                  </a:lnTo>
                  <a:lnTo>
                    <a:pt x="48329" y="3012388"/>
                  </a:lnTo>
                  <a:lnTo>
                    <a:pt x="31376" y="2969870"/>
                  </a:lnTo>
                  <a:lnTo>
                    <a:pt x="17900" y="2925714"/>
                  </a:lnTo>
                  <a:lnTo>
                    <a:pt x="8067" y="2880088"/>
                  </a:lnTo>
                  <a:lnTo>
                    <a:pt x="2044" y="2833160"/>
                  </a:lnTo>
                  <a:lnTo>
                    <a:pt x="0" y="2785097"/>
                  </a:lnTo>
                  <a:lnTo>
                    <a:pt x="0" y="557021"/>
                  </a:lnTo>
                  <a:close/>
                </a:path>
              </a:pathLst>
            </a:custGeom>
            <a:ln w="6096">
              <a:solidFill>
                <a:srgbClr val="5B9BD4"/>
              </a:solidFill>
            </a:ln>
          </p:spPr>
          <p:txBody>
            <a:bodyPr wrap="square" lIns="0" tIns="0" rIns="0" bIns="0" rtlCol="0"/>
            <a:lstStyle/>
            <a:p>
              <a:endParaRPr/>
            </a:p>
          </p:txBody>
        </p:sp>
      </p:grpSp>
      <p:sp>
        <p:nvSpPr>
          <p:cNvPr id="30" name="object 30"/>
          <p:cNvSpPr txBox="1"/>
          <p:nvPr/>
        </p:nvSpPr>
        <p:spPr>
          <a:xfrm>
            <a:off x="576173" y="4350511"/>
            <a:ext cx="3410585"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20" dirty="0">
                <a:latin typeface="Calibri"/>
                <a:cs typeface="Calibri"/>
              </a:rPr>
              <a:t>Versatil</a:t>
            </a:r>
            <a:r>
              <a:rPr sz="1800" spc="-10" dirty="0">
                <a:latin typeface="Calibri"/>
                <a:cs typeface="Calibri"/>
              </a:rPr>
              <a:t> (Clasificación</a:t>
            </a:r>
            <a:r>
              <a:rPr sz="1800" spc="35" dirty="0">
                <a:latin typeface="Calibri"/>
                <a:cs typeface="Calibri"/>
              </a:rPr>
              <a:t> </a:t>
            </a:r>
            <a:r>
              <a:rPr sz="1800" dirty="0">
                <a:latin typeface="Calibri"/>
                <a:cs typeface="Calibri"/>
              </a:rPr>
              <a:t>y</a:t>
            </a:r>
            <a:r>
              <a:rPr sz="1800" spc="10" dirty="0">
                <a:latin typeface="Calibri"/>
                <a:cs typeface="Calibri"/>
              </a:rPr>
              <a:t> </a:t>
            </a:r>
            <a:r>
              <a:rPr sz="1800" spc="-10" dirty="0">
                <a:latin typeface="Calibri"/>
                <a:cs typeface="Calibri"/>
              </a:rPr>
              <a:t>regresión)</a:t>
            </a:r>
            <a:endParaRPr sz="1800">
              <a:latin typeface="Calibri"/>
              <a:cs typeface="Calibri"/>
            </a:endParaRPr>
          </a:p>
        </p:txBody>
      </p:sp>
      <p:sp>
        <p:nvSpPr>
          <p:cNvPr id="31" name="object 31"/>
          <p:cNvSpPr txBox="1"/>
          <p:nvPr/>
        </p:nvSpPr>
        <p:spPr>
          <a:xfrm>
            <a:off x="576173" y="4899152"/>
            <a:ext cx="2286635"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5" dirty="0">
                <a:latin typeface="Calibri"/>
                <a:cs typeface="Calibri"/>
              </a:rPr>
              <a:t>Simple</a:t>
            </a:r>
            <a:r>
              <a:rPr sz="1800" spc="-30" dirty="0">
                <a:latin typeface="Calibri"/>
                <a:cs typeface="Calibri"/>
              </a:rPr>
              <a:t> </a:t>
            </a:r>
            <a:r>
              <a:rPr sz="1800" spc="-5" dirty="0">
                <a:latin typeface="Calibri"/>
                <a:cs typeface="Calibri"/>
              </a:rPr>
              <a:t>de</a:t>
            </a:r>
            <a:r>
              <a:rPr sz="1800" spc="-40" dirty="0">
                <a:latin typeface="Calibri"/>
                <a:cs typeface="Calibri"/>
              </a:rPr>
              <a:t> </a:t>
            </a:r>
            <a:r>
              <a:rPr sz="1800" spc="-10" dirty="0">
                <a:latin typeface="Calibri"/>
                <a:cs typeface="Calibri"/>
              </a:rPr>
              <a:t>interpretar</a:t>
            </a:r>
            <a:endParaRPr sz="1800">
              <a:latin typeface="Calibri"/>
              <a:cs typeface="Calibri"/>
            </a:endParaRPr>
          </a:p>
        </p:txBody>
      </p:sp>
      <p:sp>
        <p:nvSpPr>
          <p:cNvPr id="32" name="object 32"/>
          <p:cNvSpPr txBox="1"/>
          <p:nvPr/>
        </p:nvSpPr>
        <p:spPr>
          <a:xfrm>
            <a:off x="576173" y="5447487"/>
            <a:ext cx="3039110" cy="30035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15" dirty="0">
                <a:latin typeface="Calibri"/>
                <a:cs typeface="Calibri"/>
              </a:rPr>
              <a:t>Robusto ante</a:t>
            </a:r>
            <a:r>
              <a:rPr sz="1800" dirty="0">
                <a:latin typeface="Calibri"/>
                <a:cs typeface="Calibri"/>
              </a:rPr>
              <a:t> </a:t>
            </a:r>
            <a:r>
              <a:rPr sz="1800" spc="-10" dirty="0">
                <a:latin typeface="Calibri"/>
                <a:cs typeface="Calibri"/>
              </a:rPr>
              <a:t>datos</a:t>
            </a:r>
            <a:r>
              <a:rPr sz="1800" spc="-25" dirty="0">
                <a:latin typeface="Calibri"/>
                <a:cs typeface="Calibri"/>
              </a:rPr>
              <a:t> </a:t>
            </a:r>
            <a:r>
              <a:rPr sz="1800" spc="-10" dirty="0">
                <a:latin typeface="Calibri"/>
                <a:cs typeface="Calibri"/>
              </a:rPr>
              <a:t>con</a:t>
            </a:r>
            <a:r>
              <a:rPr sz="1800" spc="5" dirty="0">
                <a:latin typeface="Calibri"/>
                <a:cs typeface="Calibri"/>
              </a:rPr>
              <a:t> </a:t>
            </a:r>
            <a:r>
              <a:rPr sz="1800" spc="-5" dirty="0">
                <a:latin typeface="Calibri"/>
                <a:cs typeface="Calibri"/>
              </a:rPr>
              <a:t>ruido</a:t>
            </a:r>
            <a:endParaRPr sz="1800">
              <a:latin typeface="Calibri"/>
              <a:cs typeface="Calibri"/>
            </a:endParaRPr>
          </a:p>
        </p:txBody>
      </p:sp>
      <p:grpSp>
        <p:nvGrpSpPr>
          <p:cNvPr id="33" name="object 33"/>
          <p:cNvGrpSpPr/>
          <p:nvPr/>
        </p:nvGrpSpPr>
        <p:grpSpPr>
          <a:xfrm>
            <a:off x="6242177" y="2840608"/>
            <a:ext cx="5787390" cy="3348990"/>
            <a:chOff x="6242177" y="2840608"/>
            <a:chExt cx="5787390" cy="3348990"/>
          </a:xfrm>
        </p:grpSpPr>
        <p:pic>
          <p:nvPicPr>
            <p:cNvPr id="34" name="object 34"/>
            <p:cNvPicPr/>
            <p:nvPr/>
          </p:nvPicPr>
          <p:blipFill>
            <a:blip r:embed="rId13" cstate="print"/>
            <a:stretch>
              <a:fillRect/>
            </a:stretch>
          </p:blipFill>
          <p:spPr>
            <a:xfrm>
              <a:off x="6245352" y="2843783"/>
              <a:ext cx="5780532" cy="3342131"/>
            </a:xfrm>
            <a:prstGeom prst="rect">
              <a:avLst/>
            </a:prstGeom>
          </p:spPr>
        </p:pic>
        <p:sp>
          <p:nvSpPr>
            <p:cNvPr id="35" name="object 35"/>
            <p:cNvSpPr/>
            <p:nvPr/>
          </p:nvSpPr>
          <p:spPr>
            <a:xfrm>
              <a:off x="6245352" y="2843783"/>
              <a:ext cx="5781040" cy="3342640"/>
            </a:xfrm>
            <a:custGeom>
              <a:avLst/>
              <a:gdLst/>
              <a:ahLst/>
              <a:cxnLst/>
              <a:rect l="l" t="t" r="r" b="b"/>
              <a:pathLst>
                <a:path w="5781040" h="3342640">
                  <a:moveTo>
                    <a:pt x="0" y="557021"/>
                  </a:moveTo>
                  <a:lnTo>
                    <a:pt x="2044" y="508965"/>
                  </a:lnTo>
                  <a:lnTo>
                    <a:pt x="8068" y="462043"/>
                  </a:lnTo>
                  <a:lnTo>
                    <a:pt x="17902" y="416422"/>
                  </a:lnTo>
                  <a:lnTo>
                    <a:pt x="31380" y="372270"/>
                  </a:lnTo>
                  <a:lnTo>
                    <a:pt x="48334" y="329754"/>
                  </a:lnTo>
                  <a:lnTo>
                    <a:pt x="68597" y="289041"/>
                  </a:lnTo>
                  <a:lnTo>
                    <a:pt x="92003" y="250299"/>
                  </a:lnTo>
                  <a:lnTo>
                    <a:pt x="118382" y="213695"/>
                  </a:lnTo>
                  <a:lnTo>
                    <a:pt x="147569" y="179396"/>
                  </a:lnTo>
                  <a:lnTo>
                    <a:pt x="179396" y="147569"/>
                  </a:lnTo>
                  <a:lnTo>
                    <a:pt x="213695" y="118382"/>
                  </a:lnTo>
                  <a:lnTo>
                    <a:pt x="250299" y="92003"/>
                  </a:lnTo>
                  <a:lnTo>
                    <a:pt x="289041" y="68597"/>
                  </a:lnTo>
                  <a:lnTo>
                    <a:pt x="329754" y="48334"/>
                  </a:lnTo>
                  <a:lnTo>
                    <a:pt x="372270" y="31380"/>
                  </a:lnTo>
                  <a:lnTo>
                    <a:pt x="416422" y="17902"/>
                  </a:lnTo>
                  <a:lnTo>
                    <a:pt x="462043" y="8068"/>
                  </a:lnTo>
                  <a:lnTo>
                    <a:pt x="508965" y="2044"/>
                  </a:lnTo>
                  <a:lnTo>
                    <a:pt x="557022" y="0"/>
                  </a:lnTo>
                  <a:lnTo>
                    <a:pt x="5223509" y="0"/>
                  </a:lnTo>
                  <a:lnTo>
                    <a:pt x="5271566" y="2044"/>
                  </a:lnTo>
                  <a:lnTo>
                    <a:pt x="5318488" y="8068"/>
                  </a:lnTo>
                  <a:lnTo>
                    <a:pt x="5364109" y="17902"/>
                  </a:lnTo>
                  <a:lnTo>
                    <a:pt x="5408261" y="31380"/>
                  </a:lnTo>
                  <a:lnTo>
                    <a:pt x="5450777" y="48334"/>
                  </a:lnTo>
                  <a:lnTo>
                    <a:pt x="5491490" y="68597"/>
                  </a:lnTo>
                  <a:lnTo>
                    <a:pt x="5530232" y="92003"/>
                  </a:lnTo>
                  <a:lnTo>
                    <a:pt x="5566836" y="118382"/>
                  </a:lnTo>
                  <a:lnTo>
                    <a:pt x="5601135" y="147569"/>
                  </a:lnTo>
                  <a:lnTo>
                    <a:pt x="5632962" y="179396"/>
                  </a:lnTo>
                  <a:lnTo>
                    <a:pt x="5662149" y="213695"/>
                  </a:lnTo>
                  <a:lnTo>
                    <a:pt x="5688528" y="250299"/>
                  </a:lnTo>
                  <a:lnTo>
                    <a:pt x="5711934" y="289041"/>
                  </a:lnTo>
                  <a:lnTo>
                    <a:pt x="5732197" y="329754"/>
                  </a:lnTo>
                  <a:lnTo>
                    <a:pt x="5749151" y="372270"/>
                  </a:lnTo>
                  <a:lnTo>
                    <a:pt x="5762629" y="416422"/>
                  </a:lnTo>
                  <a:lnTo>
                    <a:pt x="5772463" y="462043"/>
                  </a:lnTo>
                  <a:lnTo>
                    <a:pt x="5778487" y="508965"/>
                  </a:lnTo>
                  <a:lnTo>
                    <a:pt x="5780532" y="557021"/>
                  </a:lnTo>
                  <a:lnTo>
                    <a:pt x="5780532" y="2785097"/>
                  </a:lnTo>
                  <a:lnTo>
                    <a:pt x="5778487" y="2833160"/>
                  </a:lnTo>
                  <a:lnTo>
                    <a:pt x="5772463" y="2880088"/>
                  </a:lnTo>
                  <a:lnTo>
                    <a:pt x="5762629" y="2925714"/>
                  </a:lnTo>
                  <a:lnTo>
                    <a:pt x="5749151" y="2969870"/>
                  </a:lnTo>
                  <a:lnTo>
                    <a:pt x="5732197" y="3012388"/>
                  </a:lnTo>
                  <a:lnTo>
                    <a:pt x="5711934" y="3053103"/>
                  </a:lnTo>
                  <a:lnTo>
                    <a:pt x="5688528" y="3091846"/>
                  </a:lnTo>
                  <a:lnTo>
                    <a:pt x="5662149" y="3128450"/>
                  </a:lnTo>
                  <a:lnTo>
                    <a:pt x="5632962" y="3162749"/>
                  </a:lnTo>
                  <a:lnTo>
                    <a:pt x="5601135" y="3194574"/>
                  </a:lnTo>
                  <a:lnTo>
                    <a:pt x="5566836" y="3223760"/>
                  </a:lnTo>
                  <a:lnTo>
                    <a:pt x="5530232" y="3250138"/>
                  </a:lnTo>
                  <a:lnTo>
                    <a:pt x="5491490" y="3273541"/>
                  </a:lnTo>
                  <a:lnTo>
                    <a:pt x="5450777" y="3293802"/>
                  </a:lnTo>
                  <a:lnTo>
                    <a:pt x="5408261" y="3310755"/>
                  </a:lnTo>
                  <a:lnTo>
                    <a:pt x="5364109" y="3324231"/>
                  </a:lnTo>
                  <a:lnTo>
                    <a:pt x="5318488" y="3334064"/>
                  </a:lnTo>
                  <a:lnTo>
                    <a:pt x="5271566" y="3340087"/>
                  </a:lnTo>
                  <a:lnTo>
                    <a:pt x="5223509" y="3342131"/>
                  </a:lnTo>
                  <a:lnTo>
                    <a:pt x="557022" y="3342131"/>
                  </a:lnTo>
                  <a:lnTo>
                    <a:pt x="508965" y="3340087"/>
                  </a:lnTo>
                  <a:lnTo>
                    <a:pt x="462043" y="3334064"/>
                  </a:lnTo>
                  <a:lnTo>
                    <a:pt x="416422" y="3324231"/>
                  </a:lnTo>
                  <a:lnTo>
                    <a:pt x="372270" y="3310755"/>
                  </a:lnTo>
                  <a:lnTo>
                    <a:pt x="329754" y="3293802"/>
                  </a:lnTo>
                  <a:lnTo>
                    <a:pt x="289041" y="3273541"/>
                  </a:lnTo>
                  <a:lnTo>
                    <a:pt x="250299" y="3250138"/>
                  </a:lnTo>
                  <a:lnTo>
                    <a:pt x="213695" y="3223760"/>
                  </a:lnTo>
                  <a:lnTo>
                    <a:pt x="179396" y="3194574"/>
                  </a:lnTo>
                  <a:lnTo>
                    <a:pt x="147569" y="3162749"/>
                  </a:lnTo>
                  <a:lnTo>
                    <a:pt x="118382" y="3128450"/>
                  </a:lnTo>
                  <a:lnTo>
                    <a:pt x="92003" y="3091846"/>
                  </a:lnTo>
                  <a:lnTo>
                    <a:pt x="68597" y="3053103"/>
                  </a:lnTo>
                  <a:lnTo>
                    <a:pt x="48334" y="3012388"/>
                  </a:lnTo>
                  <a:lnTo>
                    <a:pt x="31380" y="2969870"/>
                  </a:lnTo>
                  <a:lnTo>
                    <a:pt x="17902" y="2925714"/>
                  </a:lnTo>
                  <a:lnTo>
                    <a:pt x="8068" y="2880088"/>
                  </a:lnTo>
                  <a:lnTo>
                    <a:pt x="2044" y="2833160"/>
                  </a:lnTo>
                  <a:lnTo>
                    <a:pt x="0" y="2785097"/>
                  </a:lnTo>
                  <a:lnTo>
                    <a:pt x="0" y="557021"/>
                  </a:lnTo>
                  <a:close/>
                </a:path>
              </a:pathLst>
            </a:custGeom>
            <a:ln w="6096">
              <a:solidFill>
                <a:srgbClr val="EC7C30"/>
              </a:solidFill>
            </a:ln>
          </p:spPr>
          <p:txBody>
            <a:bodyPr wrap="square" lIns="0" tIns="0" rIns="0" bIns="0" rtlCol="0"/>
            <a:lstStyle/>
            <a:p>
              <a:endParaRPr/>
            </a:p>
          </p:txBody>
        </p:sp>
      </p:grpSp>
      <p:sp>
        <p:nvSpPr>
          <p:cNvPr id="36" name="object 36"/>
          <p:cNvSpPr txBox="1"/>
          <p:nvPr/>
        </p:nvSpPr>
        <p:spPr>
          <a:xfrm>
            <a:off x="6488429" y="4350511"/>
            <a:ext cx="4838065"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dirty="0">
                <a:latin typeface="Calibri"/>
                <a:cs typeface="Calibri"/>
              </a:rPr>
              <a:t>No</a:t>
            </a:r>
            <a:r>
              <a:rPr sz="1800" spc="5" dirty="0">
                <a:latin typeface="Calibri"/>
                <a:cs typeface="Calibri"/>
              </a:rPr>
              <a:t> </a:t>
            </a:r>
            <a:r>
              <a:rPr sz="1800" spc="-5" dirty="0">
                <a:latin typeface="Calibri"/>
                <a:cs typeface="Calibri"/>
              </a:rPr>
              <a:t>recomendado</a:t>
            </a:r>
            <a:r>
              <a:rPr sz="1800" spc="25" dirty="0">
                <a:latin typeface="Calibri"/>
                <a:cs typeface="Calibri"/>
              </a:rPr>
              <a:t> </a:t>
            </a:r>
            <a:r>
              <a:rPr sz="1800" spc="-10" dirty="0">
                <a:latin typeface="Calibri"/>
                <a:cs typeface="Calibri"/>
              </a:rPr>
              <a:t>para</a:t>
            </a:r>
            <a:r>
              <a:rPr sz="1800" spc="5" dirty="0">
                <a:latin typeface="Calibri"/>
                <a:cs typeface="Calibri"/>
              </a:rPr>
              <a:t> </a:t>
            </a:r>
            <a:r>
              <a:rPr sz="1800" spc="-10" dirty="0">
                <a:latin typeface="Calibri"/>
                <a:cs typeface="Calibri"/>
              </a:rPr>
              <a:t>datos</a:t>
            </a:r>
            <a:r>
              <a:rPr sz="1800" spc="-5" dirty="0">
                <a:latin typeface="Calibri"/>
                <a:cs typeface="Calibri"/>
              </a:rPr>
              <a:t> multidimensionales</a:t>
            </a:r>
            <a:endParaRPr sz="1800">
              <a:latin typeface="Calibri"/>
              <a:cs typeface="Calibri"/>
            </a:endParaRPr>
          </a:p>
        </p:txBody>
      </p:sp>
      <p:sp>
        <p:nvSpPr>
          <p:cNvPr id="37" name="object 37"/>
          <p:cNvSpPr txBox="1"/>
          <p:nvPr/>
        </p:nvSpPr>
        <p:spPr>
          <a:xfrm>
            <a:off x="6488429" y="4899152"/>
            <a:ext cx="5093335"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10" dirty="0">
                <a:latin typeface="Calibri"/>
                <a:cs typeface="Calibri"/>
              </a:rPr>
              <a:t>Requiere</a:t>
            </a:r>
            <a:r>
              <a:rPr sz="1800" spc="20" dirty="0">
                <a:latin typeface="Calibri"/>
                <a:cs typeface="Calibri"/>
              </a:rPr>
              <a:t> </a:t>
            </a:r>
            <a:r>
              <a:rPr sz="1800" spc="-5" dirty="0">
                <a:latin typeface="Calibri"/>
                <a:cs typeface="Calibri"/>
              </a:rPr>
              <a:t>escalado</a:t>
            </a:r>
            <a:r>
              <a:rPr sz="1800" spc="-10" dirty="0">
                <a:latin typeface="Calibri"/>
                <a:cs typeface="Calibri"/>
              </a:rPr>
              <a:t> </a:t>
            </a:r>
            <a:r>
              <a:rPr sz="1800" dirty="0">
                <a:latin typeface="Calibri"/>
                <a:cs typeface="Calibri"/>
              </a:rPr>
              <a:t>o</a:t>
            </a:r>
            <a:r>
              <a:rPr sz="1800" spc="5" dirty="0">
                <a:latin typeface="Calibri"/>
                <a:cs typeface="Calibri"/>
              </a:rPr>
              <a:t> </a:t>
            </a:r>
            <a:r>
              <a:rPr sz="1800" spc="-5" dirty="0">
                <a:latin typeface="Calibri"/>
                <a:cs typeface="Calibri"/>
              </a:rPr>
              <a:t>estandarización</a:t>
            </a:r>
            <a:r>
              <a:rPr sz="1800" spc="20" dirty="0">
                <a:latin typeface="Calibri"/>
                <a:cs typeface="Calibri"/>
              </a:rPr>
              <a:t> </a:t>
            </a:r>
            <a:r>
              <a:rPr sz="1800" dirty="0">
                <a:latin typeface="Calibri"/>
                <a:cs typeface="Calibri"/>
              </a:rPr>
              <a:t>de</a:t>
            </a:r>
            <a:r>
              <a:rPr sz="1800" spc="-5" dirty="0">
                <a:latin typeface="Calibri"/>
                <a:cs typeface="Calibri"/>
              </a:rPr>
              <a:t> mediciones</a:t>
            </a:r>
            <a:endParaRPr sz="1800">
              <a:latin typeface="Calibri"/>
              <a:cs typeface="Calibri"/>
            </a:endParaRPr>
          </a:p>
        </p:txBody>
      </p:sp>
      <p:sp>
        <p:nvSpPr>
          <p:cNvPr id="38" name="object 38"/>
          <p:cNvSpPr txBox="1"/>
          <p:nvPr/>
        </p:nvSpPr>
        <p:spPr>
          <a:xfrm>
            <a:off x="6488429" y="5447487"/>
            <a:ext cx="4316095" cy="30035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dirty="0">
                <a:latin typeface="Calibri"/>
                <a:cs typeface="Calibri"/>
              </a:rPr>
              <a:t>Mal</a:t>
            </a:r>
            <a:r>
              <a:rPr sz="1800" spc="-10" dirty="0">
                <a:latin typeface="Calibri"/>
                <a:cs typeface="Calibri"/>
              </a:rPr>
              <a:t> </a:t>
            </a:r>
            <a:r>
              <a:rPr sz="1800" dirty="0">
                <a:latin typeface="Calibri"/>
                <a:cs typeface="Calibri"/>
              </a:rPr>
              <a:t>desempeño</a:t>
            </a:r>
            <a:r>
              <a:rPr sz="1800" spc="-15" dirty="0">
                <a:latin typeface="Calibri"/>
                <a:cs typeface="Calibri"/>
              </a:rPr>
              <a:t> </a:t>
            </a:r>
            <a:r>
              <a:rPr sz="1800" spc="-10" dirty="0">
                <a:latin typeface="Calibri"/>
                <a:cs typeface="Calibri"/>
              </a:rPr>
              <a:t>con</a:t>
            </a:r>
            <a:r>
              <a:rPr sz="1800" spc="5" dirty="0">
                <a:latin typeface="Calibri"/>
                <a:cs typeface="Calibri"/>
              </a:rPr>
              <a:t> </a:t>
            </a:r>
            <a:r>
              <a:rPr sz="1800" spc="-10" dirty="0">
                <a:latin typeface="Calibri"/>
                <a:cs typeface="Calibri"/>
              </a:rPr>
              <a:t>datos</a:t>
            </a:r>
            <a:r>
              <a:rPr sz="1800" spc="-25" dirty="0">
                <a:latin typeface="Calibri"/>
                <a:cs typeface="Calibri"/>
              </a:rPr>
              <a:t> </a:t>
            </a:r>
            <a:r>
              <a:rPr sz="1800" dirty="0">
                <a:latin typeface="Calibri"/>
                <a:cs typeface="Calibri"/>
              </a:rPr>
              <a:t>desbalanceados</a:t>
            </a:r>
            <a:endParaRPr sz="1800">
              <a:latin typeface="Calibri"/>
              <a:cs typeface="Calibri"/>
            </a:endParaRPr>
          </a:p>
        </p:txBody>
      </p:sp>
      <p:grpSp>
        <p:nvGrpSpPr>
          <p:cNvPr id="39" name="object 39"/>
          <p:cNvGrpSpPr/>
          <p:nvPr/>
        </p:nvGrpSpPr>
        <p:grpSpPr>
          <a:xfrm>
            <a:off x="8186801" y="2372741"/>
            <a:ext cx="2527300" cy="721360"/>
            <a:chOff x="8186801" y="2372741"/>
            <a:chExt cx="2527300" cy="721360"/>
          </a:xfrm>
        </p:grpSpPr>
        <p:pic>
          <p:nvPicPr>
            <p:cNvPr id="40" name="object 40"/>
            <p:cNvPicPr/>
            <p:nvPr/>
          </p:nvPicPr>
          <p:blipFill>
            <a:blip r:embed="rId14" cstate="print"/>
            <a:stretch>
              <a:fillRect/>
            </a:stretch>
          </p:blipFill>
          <p:spPr>
            <a:xfrm>
              <a:off x="8189976" y="2375916"/>
              <a:ext cx="2520696" cy="714756"/>
            </a:xfrm>
            <a:prstGeom prst="rect">
              <a:avLst/>
            </a:prstGeom>
          </p:spPr>
        </p:pic>
        <p:sp>
          <p:nvSpPr>
            <p:cNvPr id="41" name="object 41"/>
            <p:cNvSpPr/>
            <p:nvPr/>
          </p:nvSpPr>
          <p:spPr>
            <a:xfrm>
              <a:off x="8189976" y="2375916"/>
              <a:ext cx="2520950" cy="715010"/>
            </a:xfrm>
            <a:custGeom>
              <a:avLst/>
              <a:gdLst/>
              <a:ahLst/>
              <a:cxnLst/>
              <a:rect l="l" t="t" r="r" b="b"/>
              <a:pathLst>
                <a:path w="2520950" h="715010">
                  <a:moveTo>
                    <a:pt x="0" y="119125"/>
                  </a:moveTo>
                  <a:lnTo>
                    <a:pt x="9362" y="72759"/>
                  </a:lnTo>
                  <a:lnTo>
                    <a:pt x="34893" y="34893"/>
                  </a:lnTo>
                  <a:lnTo>
                    <a:pt x="72759" y="9362"/>
                  </a:lnTo>
                  <a:lnTo>
                    <a:pt x="119125" y="0"/>
                  </a:lnTo>
                  <a:lnTo>
                    <a:pt x="2401570" y="0"/>
                  </a:lnTo>
                  <a:lnTo>
                    <a:pt x="2447936" y="9362"/>
                  </a:lnTo>
                  <a:lnTo>
                    <a:pt x="2485802" y="34893"/>
                  </a:lnTo>
                  <a:lnTo>
                    <a:pt x="2511333" y="72759"/>
                  </a:lnTo>
                  <a:lnTo>
                    <a:pt x="2520696" y="119125"/>
                  </a:lnTo>
                  <a:lnTo>
                    <a:pt x="2520696" y="595630"/>
                  </a:lnTo>
                  <a:lnTo>
                    <a:pt x="2511333" y="641996"/>
                  </a:lnTo>
                  <a:lnTo>
                    <a:pt x="2485802" y="679862"/>
                  </a:lnTo>
                  <a:lnTo>
                    <a:pt x="2447936" y="705393"/>
                  </a:lnTo>
                  <a:lnTo>
                    <a:pt x="2401570" y="714756"/>
                  </a:lnTo>
                  <a:lnTo>
                    <a:pt x="119125" y="714756"/>
                  </a:lnTo>
                  <a:lnTo>
                    <a:pt x="72759" y="705393"/>
                  </a:lnTo>
                  <a:lnTo>
                    <a:pt x="34893" y="679862"/>
                  </a:lnTo>
                  <a:lnTo>
                    <a:pt x="9362" y="641996"/>
                  </a:lnTo>
                  <a:lnTo>
                    <a:pt x="0" y="595630"/>
                  </a:lnTo>
                  <a:lnTo>
                    <a:pt x="0" y="119125"/>
                  </a:lnTo>
                  <a:close/>
                </a:path>
              </a:pathLst>
            </a:custGeom>
            <a:ln w="6095">
              <a:solidFill>
                <a:srgbClr val="5B9BD4"/>
              </a:solidFill>
            </a:ln>
          </p:spPr>
          <p:txBody>
            <a:bodyPr wrap="square" lIns="0" tIns="0" rIns="0" bIns="0" rtlCol="0"/>
            <a:lstStyle/>
            <a:p>
              <a:endParaRPr/>
            </a:p>
          </p:txBody>
        </p:sp>
      </p:grpSp>
      <p:sp>
        <p:nvSpPr>
          <p:cNvPr id="42" name="object 42"/>
          <p:cNvSpPr txBox="1"/>
          <p:nvPr/>
        </p:nvSpPr>
        <p:spPr>
          <a:xfrm>
            <a:off x="6488429" y="2388695"/>
            <a:ext cx="4040504" cy="1713230"/>
          </a:xfrm>
          <a:prstGeom prst="rect">
            <a:avLst/>
          </a:prstGeom>
        </p:spPr>
        <p:txBody>
          <a:bodyPr vert="horz" wrap="square" lIns="0" tIns="55880" rIns="0" bIns="0" rtlCol="0">
            <a:spAutoFit/>
          </a:bodyPr>
          <a:lstStyle/>
          <a:p>
            <a:pPr marL="1828800">
              <a:lnSpc>
                <a:spcPct val="100000"/>
              </a:lnSpc>
              <a:spcBef>
                <a:spcPts val="440"/>
              </a:spcBef>
            </a:pPr>
            <a:r>
              <a:rPr sz="3600" dirty="0">
                <a:solidFill>
                  <a:srgbClr val="374151"/>
                </a:solidFill>
                <a:latin typeface="Arial MT"/>
                <a:cs typeface="Arial MT"/>
              </a:rPr>
              <a:t>Debilidade</a:t>
            </a:r>
            <a:endParaRPr sz="3600">
              <a:latin typeface="Arial MT"/>
              <a:cs typeface="Arial MT"/>
            </a:endParaRPr>
          </a:p>
          <a:p>
            <a:pPr marL="299085" indent="-287020">
              <a:lnSpc>
                <a:spcPct val="100000"/>
              </a:lnSpc>
              <a:spcBef>
                <a:spcPts val="345"/>
              </a:spcBef>
              <a:buFont typeface="Arial MT"/>
              <a:buChar char="•"/>
              <a:tabLst>
                <a:tab pos="299085" algn="l"/>
                <a:tab pos="299720" algn="l"/>
              </a:tabLst>
            </a:pPr>
            <a:r>
              <a:rPr sz="1800" spc="-10" dirty="0">
                <a:latin typeface="Calibri"/>
                <a:cs typeface="Calibri"/>
              </a:rPr>
              <a:t>Costoso</a:t>
            </a:r>
            <a:r>
              <a:rPr sz="1800" spc="-20" dirty="0">
                <a:latin typeface="Calibri"/>
                <a:cs typeface="Calibri"/>
              </a:rPr>
              <a:t> </a:t>
            </a:r>
            <a:r>
              <a:rPr sz="1800" spc="-100" dirty="0">
                <a:latin typeface="Calibri"/>
                <a:cs typeface="Calibri"/>
              </a:rPr>
              <a:t>computa</a:t>
            </a:r>
            <a:r>
              <a:rPr sz="5400" spc="-150" baseline="5401" dirty="0">
                <a:solidFill>
                  <a:srgbClr val="374151"/>
                </a:solidFill>
                <a:latin typeface="Arial MT"/>
                <a:cs typeface="Arial MT"/>
              </a:rPr>
              <a:t>s</a:t>
            </a:r>
            <a:r>
              <a:rPr sz="1800" spc="-100" dirty="0">
                <a:latin typeface="Calibri"/>
                <a:cs typeface="Calibri"/>
              </a:rPr>
              <a:t>cionalmente</a:t>
            </a:r>
            <a:r>
              <a:rPr sz="1800" spc="10" dirty="0">
                <a:latin typeface="Calibri"/>
                <a:cs typeface="Calibri"/>
              </a:rPr>
              <a:t> </a:t>
            </a:r>
            <a:r>
              <a:rPr sz="1800" spc="-5" dirty="0">
                <a:latin typeface="Calibri"/>
                <a:cs typeface="Calibri"/>
              </a:rPr>
              <a:t>(Big </a:t>
            </a:r>
            <a:r>
              <a:rPr sz="1800" spc="-10" dirty="0">
                <a:latin typeface="Calibri"/>
                <a:cs typeface="Calibri"/>
              </a:rPr>
              <a:t>Data)</a:t>
            </a:r>
            <a:endParaRPr sz="1800">
              <a:latin typeface="Calibri"/>
              <a:cs typeface="Calibri"/>
            </a:endParaRPr>
          </a:p>
          <a:p>
            <a:pPr marL="299085" indent="-287020">
              <a:lnSpc>
                <a:spcPct val="100000"/>
              </a:lnSpc>
              <a:spcBef>
                <a:spcPts val="1800"/>
              </a:spcBef>
              <a:buFont typeface="Arial MT"/>
              <a:buChar char="•"/>
              <a:tabLst>
                <a:tab pos="299085" algn="l"/>
                <a:tab pos="299720" algn="l"/>
              </a:tabLst>
            </a:pPr>
            <a:r>
              <a:rPr sz="1800" spc="-5" dirty="0">
                <a:latin typeface="Calibri"/>
                <a:cs typeface="Calibri"/>
              </a:rPr>
              <a:t>Sensible </a:t>
            </a:r>
            <a:r>
              <a:rPr sz="1800" dirty="0">
                <a:latin typeface="Calibri"/>
                <a:cs typeface="Calibri"/>
              </a:rPr>
              <a:t>al</a:t>
            </a:r>
            <a:r>
              <a:rPr sz="1800" spc="-10" dirty="0">
                <a:latin typeface="Calibri"/>
                <a:cs typeface="Calibri"/>
              </a:rPr>
              <a:t> </a:t>
            </a:r>
            <a:r>
              <a:rPr sz="1800" spc="-5" dirty="0">
                <a:latin typeface="Calibri"/>
                <a:cs typeface="Calibri"/>
              </a:rPr>
              <a:t>valor de</a:t>
            </a:r>
            <a:r>
              <a:rPr sz="1800" spc="-10" dirty="0">
                <a:latin typeface="Calibri"/>
                <a:cs typeface="Calibri"/>
              </a:rPr>
              <a:t> </a:t>
            </a:r>
            <a:r>
              <a:rPr sz="1800" dirty="0">
                <a:latin typeface="Calibri"/>
                <a:cs typeface="Calibri"/>
              </a:rPr>
              <a:t>K</a:t>
            </a:r>
            <a:endParaRPr sz="1800">
              <a:latin typeface="Calibri"/>
              <a:cs typeface="Calibri"/>
            </a:endParaRPr>
          </a:p>
        </p:txBody>
      </p:sp>
      <p:grpSp>
        <p:nvGrpSpPr>
          <p:cNvPr id="43" name="object 43"/>
          <p:cNvGrpSpPr/>
          <p:nvPr/>
        </p:nvGrpSpPr>
        <p:grpSpPr>
          <a:xfrm>
            <a:off x="1179575" y="2372867"/>
            <a:ext cx="2222500" cy="721360"/>
            <a:chOff x="1179575" y="2372867"/>
            <a:chExt cx="2222500" cy="721360"/>
          </a:xfrm>
        </p:grpSpPr>
        <p:pic>
          <p:nvPicPr>
            <p:cNvPr id="44" name="object 44"/>
            <p:cNvPicPr/>
            <p:nvPr/>
          </p:nvPicPr>
          <p:blipFill>
            <a:blip r:embed="rId15" cstate="print"/>
            <a:stretch>
              <a:fillRect/>
            </a:stretch>
          </p:blipFill>
          <p:spPr>
            <a:xfrm>
              <a:off x="1182623" y="2375915"/>
              <a:ext cx="2215896" cy="714756"/>
            </a:xfrm>
            <a:prstGeom prst="rect">
              <a:avLst/>
            </a:prstGeom>
          </p:spPr>
        </p:pic>
        <p:sp>
          <p:nvSpPr>
            <p:cNvPr id="45" name="object 45"/>
            <p:cNvSpPr/>
            <p:nvPr/>
          </p:nvSpPr>
          <p:spPr>
            <a:xfrm>
              <a:off x="1182623" y="2375915"/>
              <a:ext cx="2216150" cy="715010"/>
            </a:xfrm>
            <a:custGeom>
              <a:avLst/>
              <a:gdLst/>
              <a:ahLst/>
              <a:cxnLst/>
              <a:rect l="l" t="t" r="r" b="b"/>
              <a:pathLst>
                <a:path w="2216150" h="715010">
                  <a:moveTo>
                    <a:pt x="0" y="119125"/>
                  </a:moveTo>
                  <a:lnTo>
                    <a:pt x="9362" y="72759"/>
                  </a:lnTo>
                  <a:lnTo>
                    <a:pt x="34893" y="34893"/>
                  </a:lnTo>
                  <a:lnTo>
                    <a:pt x="72759" y="9362"/>
                  </a:lnTo>
                  <a:lnTo>
                    <a:pt x="119125" y="0"/>
                  </a:lnTo>
                  <a:lnTo>
                    <a:pt x="2096770" y="0"/>
                  </a:lnTo>
                  <a:lnTo>
                    <a:pt x="2143136" y="9362"/>
                  </a:lnTo>
                  <a:lnTo>
                    <a:pt x="2181002" y="34893"/>
                  </a:lnTo>
                  <a:lnTo>
                    <a:pt x="2206533" y="72759"/>
                  </a:lnTo>
                  <a:lnTo>
                    <a:pt x="2215896" y="119125"/>
                  </a:lnTo>
                  <a:lnTo>
                    <a:pt x="2215896" y="595630"/>
                  </a:lnTo>
                  <a:lnTo>
                    <a:pt x="2206533" y="641996"/>
                  </a:lnTo>
                  <a:lnTo>
                    <a:pt x="2181002" y="679862"/>
                  </a:lnTo>
                  <a:lnTo>
                    <a:pt x="2143136" y="705393"/>
                  </a:lnTo>
                  <a:lnTo>
                    <a:pt x="2096770" y="714756"/>
                  </a:lnTo>
                  <a:lnTo>
                    <a:pt x="119125" y="714756"/>
                  </a:lnTo>
                  <a:lnTo>
                    <a:pt x="72759" y="705393"/>
                  </a:lnTo>
                  <a:lnTo>
                    <a:pt x="34893" y="679862"/>
                  </a:lnTo>
                  <a:lnTo>
                    <a:pt x="9362" y="641996"/>
                  </a:lnTo>
                  <a:lnTo>
                    <a:pt x="0" y="595630"/>
                  </a:lnTo>
                  <a:lnTo>
                    <a:pt x="0" y="119125"/>
                  </a:lnTo>
                  <a:close/>
                </a:path>
              </a:pathLst>
            </a:custGeom>
            <a:ln w="6096">
              <a:solidFill>
                <a:srgbClr val="EC7C30"/>
              </a:solidFill>
            </a:ln>
          </p:spPr>
          <p:txBody>
            <a:bodyPr wrap="square" lIns="0" tIns="0" rIns="0" bIns="0" rtlCol="0"/>
            <a:lstStyle/>
            <a:p>
              <a:endParaRPr/>
            </a:p>
          </p:txBody>
        </p:sp>
      </p:grpSp>
      <p:sp>
        <p:nvSpPr>
          <p:cNvPr id="46" name="object 46"/>
          <p:cNvSpPr txBox="1"/>
          <p:nvPr/>
        </p:nvSpPr>
        <p:spPr>
          <a:xfrm>
            <a:off x="576173" y="2388695"/>
            <a:ext cx="3061335" cy="1713230"/>
          </a:xfrm>
          <a:prstGeom prst="rect">
            <a:avLst/>
          </a:prstGeom>
        </p:spPr>
        <p:txBody>
          <a:bodyPr vert="horz" wrap="square" lIns="0" tIns="55880" rIns="0" bIns="0" rtlCol="0">
            <a:spAutoFit/>
          </a:bodyPr>
          <a:lstStyle/>
          <a:p>
            <a:pPr marL="733425">
              <a:lnSpc>
                <a:spcPct val="100000"/>
              </a:lnSpc>
              <a:spcBef>
                <a:spcPts val="440"/>
              </a:spcBef>
            </a:pPr>
            <a:r>
              <a:rPr sz="3600" spc="-5" dirty="0">
                <a:solidFill>
                  <a:srgbClr val="374151"/>
                </a:solidFill>
                <a:latin typeface="Arial MT"/>
                <a:cs typeface="Arial MT"/>
              </a:rPr>
              <a:t>Fortaleza</a:t>
            </a:r>
            <a:endParaRPr sz="3600">
              <a:latin typeface="Arial MT"/>
              <a:cs typeface="Arial MT"/>
            </a:endParaRPr>
          </a:p>
          <a:p>
            <a:pPr marL="299085" indent="-287020">
              <a:lnSpc>
                <a:spcPct val="100000"/>
              </a:lnSpc>
              <a:spcBef>
                <a:spcPts val="345"/>
              </a:spcBef>
              <a:buFont typeface="Arial MT"/>
              <a:buChar char="•"/>
              <a:tabLst>
                <a:tab pos="299085" algn="l"/>
                <a:tab pos="299720" algn="l"/>
              </a:tabLst>
            </a:pPr>
            <a:r>
              <a:rPr sz="1800" spc="-5" dirty="0">
                <a:latin typeface="Calibri"/>
                <a:cs typeface="Calibri"/>
              </a:rPr>
              <a:t>Sim</a:t>
            </a:r>
            <a:r>
              <a:rPr sz="1800" spc="-204" dirty="0">
                <a:latin typeface="Calibri"/>
                <a:cs typeface="Calibri"/>
              </a:rPr>
              <a:t>p</a:t>
            </a:r>
            <a:r>
              <a:rPr sz="5400" spc="-2407" baseline="5401" dirty="0">
                <a:solidFill>
                  <a:srgbClr val="374151"/>
                </a:solidFill>
                <a:latin typeface="Arial MT"/>
                <a:cs typeface="Arial MT"/>
              </a:rPr>
              <a:t>s</a:t>
            </a:r>
            <a:r>
              <a:rPr sz="1800" spc="-10" dirty="0">
                <a:latin typeface="Calibri"/>
                <a:cs typeface="Calibri"/>
              </a:rPr>
              <a:t>l</a:t>
            </a:r>
            <a:r>
              <a:rPr sz="1800" dirty="0">
                <a:latin typeface="Calibri"/>
                <a:cs typeface="Calibri"/>
              </a:rPr>
              <a:t>e</a:t>
            </a:r>
            <a:r>
              <a:rPr sz="1800" spc="15" dirty="0">
                <a:latin typeface="Calibri"/>
                <a:cs typeface="Calibri"/>
              </a:rPr>
              <a:t> </a:t>
            </a:r>
            <a:r>
              <a:rPr sz="1800" dirty="0">
                <a:latin typeface="Calibri"/>
                <a:cs typeface="Calibri"/>
              </a:rPr>
              <a:t>y </a:t>
            </a:r>
            <a:r>
              <a:rPr sz="1800" spc="-35" dirty="0">
                <a:latin typeface="Calibri"/>
                <a:cs typeface="Calibri"/>
              </a:rPr>
              <a:t>f</a:t>
            </a:r>
            <a:r>
              <a:rPr sz="1800" dirty="0">
                <a:latin typeface="Calibri"/>
                <a:cs typeface="Calibri"/>
              </a:rPr>
              <a:t>ác</a:t>
            </a:r>
            <a:r>
              <a:rPr sz="1800" spc="-10" dirty="0">
                <a:latin typeface="Calibri"/>
                <a:cs typeface="Calibri"/>
              </a:rPr>
              <a:t>i</a:t>
            </a:r>
            <a:r>
              <a:rPr sz="1800" dirty="0">
                <a:latin typeface="Calibri"/>
                <a:cs typeface="Calibri"/>
              </a:rPr>
              <a:t>l</a:t>
            </a:r>
            <a:r>
              <a:rPr sz="1800" spc="5" dirty="0">
                <a:latin typeface="Calibri"/>
                <a:cs typeface="Calibri"/>
              </a:rPr>
              <a:t> </a:t>
            </a:r>
            <a:r>
              <a:rPr sz="1800" spc="-5" dirty="0">
                <a:latin typeface="Calibri"/>
                <a:cs typeface="Calibri"/>
              </a:rPr>
              <a:t>d</a:t>
            </a:r>
            <a:r>
              <a:rPr sz="1800" dirty="0">
                <a:latin typeface="Calibri"/>
                <a:cs typeface="Calibri"/>
              </a:rPr>
              <a:t>e</a:t>
            </a:r>
            <a:r>
              <a:rPr sz="1800" spc="15" dirty="0">
                <a:latin typeface="Calibri"/>
                <a:cs typeface="Calibri"/>
              </a:rPr>
              <a:t> </a:t>
            </a:r>
            <a:r>
              <a:rPr sz="1800" spc="-5" dirty="0">
                <a:latin typeface="Calibri"/>
                <a:cs typeface="Calibri"/>
              </a:rPr>
              <a:t>i</a:t>
            </a:r>
            <a:r>
              <a:rPr sz="1800" dirty="0">
                <a:latin typeface="Calibri"/>
                <a:cs typeface="Calibri"/>
              </a:rPr>
              <a:t>mplem</a:t>
            </a:r>
            <a:r>
              <a:rPr sz="1800" spc="5" dirty="0">
                <a:latin typeface="Calibri"/>
                <a:cs typeface="Calibri"/>
              </a:rPr>
              <a:t>e</a:t>
            </a:r>
            <a:r>
              <a:rPr sz="1800" spc="-10" dirty="0">
                <a:latin typeface="Calibri"/>
                <a:cs typeface="Calibri"/>
              </a:rPr>
              <a:t>n</a:t>
            </a:r>
            <a:r>
              <a:rPr sz="1800" spc="-30" dirty="0">
                <a:latin typeface="Calibri"/>
                <a:cs typeface="Calibri"/>
              </a:rPr>
              <a:t>t</a:t>
            </a:r>
            <a:r>
              <a:rPr sz="1800" dirty="0">
                <a:latin typeface="Calibri"/>
                <a:cs typeface="Calibri"/>
              </a:rPr>
              <a:t>ar</a:t>
            </a:r>
            <a:endParaRPr sz="1800">
              <a:latin typeface="Calibri"/>
              <a:cs typeface="Calibri"/>
            </a:endParaRPr>
          </a:p>
          <a:p>
            <a:pPr marL="299085" indent="-287020">
              <a:lnSpc>
                <a:spcPct val="100000"/>
              </a:lnSpc>
              <a:spcBef>
                <a:spcPts val="1800"/>
              </a:spcBef>
              <a:buFont typeface="Arial MT"/>
              <a:buChar char="•"/>
              <a:tabLst>
                <a:tab pos="299085" algn="l"/>
                <a:tab pos="299720" algn="l"/>
              </a:tabLst>
            </a:pPr>
            <a:r>
              <a:rPr sz="1800" dirty="0">
                <a:latin typeface="Calibri"/>
                <a:cs typeface="Calibri"/>
              </a:rPr>
              <a:t>NO</a:t>
            </a:r>
            <a:r>
              <a:rPr sz="1800" spc="-30" dirty="0">
                <a:latin typeface="Calibri"/>
                <a:cs typeface="Calibri"/>
              </a:rPr>
              <a:t> </a:t>
            </a:r>
            <a:r>
              <a:rPr sz="1800" spc="-15" dirty="0">
                <a:latin typeface="Calibri"/>
                <a:cs typeface="Calibri"/>
              </a:rPr>
              <a:t>Paramétrico</a:t>
            </a:r>
            <a:endParaRPr sz="1800">
              <a:latin typeface="Calibri"/>
              <a:cs typeface="Calibri"/>
            </a:endParaRPr>
          </a:p>
        </p:txBody>
      </p:sp>
      <p:sp>
        <p:nvSpPr>
          <p:cNvPr id="47" name="object 47"/>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512554" y="130505"/>
            <a:ext cx="21082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10" dirty="0">
                <a:solidFill>
                  <a:srgbClr val="FFFFFF"/>
                </a:solidFill>
                <a:latin typeface="Calibri"/>
                <a:cs typeface="Calibri"/>
              </a:rPr>
              <a:t> </a:t>
            </a:r>
            <a:r>
              <a:rPr sz="1800" dirty="0">
                <a:solidFill>
                  <a:srgbClr val="FFFFFF"/>
                </a:solidFill>
                <a:latin typeface="Calibri"/>
                <a:cs typeface="Calibri"/>
              </a:rPr>
              <a:t>I</a:t>
            </a:r>
            <a:r>
              <a:rPr sz="1800" spc="-20" dirty="0">
                <a:solidFill>
                  <a:srgbClr val="FFFFFF"/>
                </a:solidFill>
                <a:latin typeface="Calibri"/>
                <a:cs typeface="Calibri"/>
              </a:rPr>
              <a:t> </a:t>
            </a:r>
            <a:r>
              <a:rPr sz="1800" spc="-5" dirty="0">
                <a:solidFill>
                  <a:srgbClr val="FFFFFF"/>
                </a:solidFill>
                <a:latin typeface="Calibri"/>
                <a:cs typeface="Calibri"/>
              </a:rPr>
              <a:t>(Naive</a:t>
            </a:r>
            <a:r>
              <a:rPr sz="1800" spc="-20" dirty="0">
                <a:solidFill>
                  <a:srgbClr val="FFFFFF"/>
                </a:solidFill>
                <a:latin typeface="Calibri"/>
                <a:cs typeface="Calibri"/>
              </a:rPr>
              <a:t> </a:t>
            </a:r>
            <a:r>
              <a:rPr sz="1800" spc="-10" dirty="0">
                <a:solidFill>
                  <a:srgbClr val="FFFFFF"/>
                </a:solidFill>
                <a:latin typeface="Calibri"/>
                <a:cs typeface="Calibri"/>
              </a:rPr>
              <a:t>Bayes)</a:t>
            </a:r>
            <a:endParaRPr sz="18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6" name="object 6"/>
          <p:cNvSpPr txBox="1">
            <a:spLocks noGrp="1"/>
          </p:cNvSpPr>
          <p:nvPr>
            <p:ph type="title"/>
          </p:nvPr>
        </p:nvSpPr>
        <p:spPr>
          <a:xfrm>
            <a:off x="4657090" y="3011246"/>
            <a:ext cx="2700020" cy="697230"/>
          </a:xfrm>
          <a:prstGeom prst="rect">
            <a:avLst/>
          </a:prstGeom>
        </p:spPr>
        <p:txBody>
          <a:bodyPr vert="horz" wrap="square" lIns="0" tIns="13335" rIns="0" bIns="0" rtlCol="0">
            <a:spAutoFit/>
          </a:bodyPr>
          <a:lstStyle/>
          <a:p>
            <a:pPr marL="12700">
              <a:lnSpc>
                <a:spcPct val="100000"/>
              </a:lnSpc>
              <a:spcBef>
                <a:spcPts val="105"/>
              </a:spcBef>
            </a:pPr>
            <a:r>
              <a:rPr sz="4400" spc="-15" dirty="0"/>
              <a:t>Naive</a:t>
            </a:r>
            <a:r>
              <a:rPr sz="4400" spc="-40" dirty="0"/>
              <a:t> </a:t>
            </a:r>
            <a:r>
              <a:rPr sz="4400" spc="-30" dirty="0"/>
              <a:t>Bayes</a:t>
            </a:r>
            <a:endParaRPr sz="4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512554" y="130505"/>
            <a:ext cx="21082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10" dirty="0">
                <a:solidFill>
                  <a:srgbClr val="FFFFFF"/>
                </a:solidFill>
                <a:latin typeface="Calibri"/>
                <a:cs typeface="Calibri"/>
              </a:rPr>
              <a:t> </a:t>
            </a:r>
            <a:r>
              <a:rPr sz="1800" spc="-20" dirty="0">
                <a:solidFill>
                  <a:srgbClr val="FFFFFF"/>
                </a:solidFill>
                <a:latin typeface="Calibri"/>
                <a:cs typeface="Calibri"/>
              </a:rPr>
              <a:t> </a:t>
            </a:r>
            <a:r>
              <a:rPr sz="1800" spc="-5" dirty="0">
                <a:solidFill>
                  <a:srgbClr val="FFFFFF"/>
                </a:solidFill>
                <a:latin typeface="Calibri"/>
                <a:cs typeface="Calibri"/>
              </a:rPr>
              <a:t>(Naive</a:t>
            </a:r>
            <a:r>
              <a:rPr sz="1800" spc="-20" dirty="0">
                <a:solidFill>
                  <a:srgbClr val="FFFFFF"/>
                </a:solidFill>
                <a:latin typeface="Calibri"/>
                <a:cs typeface="Calibri"/>
              </a:rPr>
              <a:t> </a:t>
            </a:r>
            <a:r>
              <a:rPr sz="1800" spc="-10" dirty="0">
                <a:solidFill>
                  <a:srgbClr val="FFFFFF"/>
                </a:solidFill>
                <a:latin typeface="Calibri"/>
                <a:cs typeface="Calibri"/>
              </a:rPr>
              <a:t>Bayes)</a:t>
            </a:r>
            <a:endParaRPr sz="1800" dirty="0">
              <a:latin typeface="Calibri"/>
              <a:cs typeface="Calibri"/>
            </a:endParaRPr>
          </a:p>
        </p:txBody>
      </p:sp>
      <p:sp>
        <p:nvSpPr>
          <p:cNvPr id="6" name="object 6"/>
          <p:cNvSpPr txBox="1">
            <a:spLocks noGrp="1"/>
          </p:cNvSpPr>
          <p:nvPr>
            <p:ph type="title"/>
          </p:nvPr>
        </p:nvSpPr>
        <p:spPr>
          <a:xfrm>
            <a:off x="2974085" y="244856"/>
            <a:ext cx="2699385" cy="696595"/>
          </a:xfrm>
          <a:prstGeom prst="rect">
            <a:avLst/>
          </a:prstGeom>
        </p:spPr>
        <p:txBody>
          <a:bodyPr vert="horz" wrap="square" lIns="0" tIns="12700" rIns="0" bIns="0" rtlCol="0">
            <a:spAutoFit/>
          </a:bodyPr>
          <a:lstStyle/>
          <a:p>
            <a:pPr marL="12700">
              <a:lnSpc>
                <a:spcPct val="100000"/>
              </a:lnSpc>
              <a:spcBef>
                <a:spcPts val="100"/>
              </a:spcBef>
            </a:pPr>
            <a:r>
              <a:rPr sz="4400" spc="-15" dirty="0"/>
              <a:t>Naive</a:t>
            </a:r>
            <a:r>
              <a:rPr sz="4400" spc="-45" dirty="0"/>
              <a:t> </a:t>
            </a:r>
            <a:r>
              <a:rPr sz="4400" spc="-30" dirty="0"/>
              <a:t>Bayes</a:t>
            </a:r>
            <a:endParaRPr sz="4400"/>
          </a:p>
        </p:txBody>
      </p:sp>
      <p:sp>
        <p:nvSpPr>
          <p:cNvPr id="7" name="object 7"/>
          <p:cNvSpPr txBox="1"/>
          <p:nvPr/>
        </p:nvSpPr>
        <p:spPr>
          <a:xfrm>
            <a:off x="7176643" y="4240529"/>
            <a:ext cx="2218055" cy="112268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5" dirty="0">
                <a:latin typeface="Calibri"/>
                <a:cs typeface="Calibri"/>
              </a:rPr>
              <a:t>Clasificación</a:t>
            </a:r>
            <a:endParaRPr sz="2400">
              <a:latin typeface="Calibri"/>
              <a:cs typeface="Calibri"/>
            </a:endParaRPr>
          </a:p>
          <a:p>
            <a:pPr>
              <a:lnSpc>
                <a:spcPct val="100000"/>
              </a:lnSpc>
              <a:spcBef>
                <a:spcPts val="10"/>
              </a:spcBef>
              <a:buFont typeface="Arial MT"/>
              <a:buChar char="•"/>
            </a:pPr>
            <a:endParaRPr sz="2350">
              <a:latin typeface="Calibri"/>
              <a:cs typeface="Calibri"/>
            </a:endParaRPr>
          </a:p>
          <a:p>
            <a:pPr marL="299085" indent="-287020">
              <a:lnSpc>
                <a:spcPct val="100000"/>
              </a:lnSpc>
              <a:buFont typeface="Arial MT"/>
              <a:buChar char="•"/>
              <a:tabLst>
                <a:tab pos="299085" algn="l"/>
                <a:tab pos="299720" algn="l"/>
              </a:tabLst>
            </a:pPr>
            <a:r>
              <a:rPr sz="2400" spc="-5" dirty="0">
                <a:latin typeface="Calibri"/>
                <a:cs typeface="Calibri"/>
              </a:rPr>
              <a:t>Simple</a:t>
            </a:r>
            <a:r>
              <a:rPr sz="2400" spc="-50" dirty="0">
                <a:latin typeface="Calibri"/>
                <a:cs typeface="Calibri"/>
              </a:rPr>
              <a:t> </a:t>
            </a:r>
            <a:r>
              <a:rPr sz="2400" dirty="0">
                <a:latin typeface="Calibri"/>
                <a:cs typeface="Calibri"/>
              </a:rPr>
              <a:t>y</a:t>
            </a:r>
            <a:r>
              <a:rPr sz="2400" spc="-45" dirty="0">
                <a:latin typeface="Calibri"/>
                <a:cs typeface="Calibri"/>
              </a:rPr>
              <a:t> </a:t>
            </a:r>
            <a:r>
              <a:rPr sz="2400" spc="-10" dirty="0">
                <a:latin typeface="Calibri"/>
                <a:cs typeface="Calibri"/>
              </a:rPr>
              <a:t>rápido</a:t>
            </a:r>
            <a:endParaRPr sz="2400">
              <a:latin typeface="Calibri"/>
              <a:cs typeface="Calibri"/>
            </a:endParaRPr>
          </a:p>
        </p:txBody>
      </p:sp>
      <p:grpSp>
        <p:nvGrpSpPr>
          <p:cNvPr id="8" name="object 8"/>
          <p:cNvGrpSpPr/>
          <p:nvPr/>
        </p:nvGrpSpPr>
        <p:grpSpPr>
          <a:xfrm>
            <a:off x="6123432" y="2715818"/>
            <a:ext cx="2813685" cy="917575"/>
            <a:chOff x="6123432" y="2715818"/>
            <a:chExt cx="2813685" cy="917575"/>
          </a:xfrm>
        </p:grpSpPr>
        <p:pic>
          <p:nvPicPr>
            <p:cNvPr id="9" name="object 9"/>
            <p:cNvPicPr/>
            <p:nvPr/>
          </p:nvPicPr>
          <p:blipFill>
            <a:blip r:embed="rId2" cstate="print"/>
            <a:stretch>
              <a:fillRect/>
            </a:stretch>
          </p:blipFill>
          <p:spPr>
            <a:xfrm>
              <a:off x="6123432" y="2715818"/>
              <a:ext cx="2813177" cy="917270"/>
            </a:xfrm>
            <a:prstGeom prst="rect">
              <a:avLst/>
            </a:prstGeom>
          </p:spPr>
        </p:pic>
        <p:sp>
          <p:nvSpPr>
            <p:cNvPr id="10" name="object 10"/>
            <p:cNvSpPr/>
            <p:nvPr/>
          </p:nvSpPr>
          <p:spPr>
            <a:xfrm>
              <a:off x="6724904" y="2927349"/>
              <a:ext cx="537845" cy="212090"/>
            </a:xfrm>
            <a:custGeom>
              <a:avLst/>
              <a:gdLst/>
              <a:ahLst/>
              <a:cxnLst/>
              <a:rect l="l" t="t" r="r" b="b"/>
              <a:pathLst>
                <a:path w="537845" h="212089">
                  <a:moveTo>
                    <a:pt x="270128" y="1524"/>
                  </a:moveTo>
                  <a:lnTo>
                    <a:pt x="252856" y="1524"/>
                  </a:lnTo>
                  <a:lnTo>
                    <a:pt x="252856" y="209296"/>
                  </a:lnTo>
                  <a:lnTo>
                    <a:pt x="270128" y="209296"/>
                  </a:lnTo>
                  <a:lnTo>
                    <a:pt x="270128" y="1524"/>
                  </a:lnTo>
                  <a:close/>
                </a:path>
                <a:path w="537845" h="212089">
                  <a:moveTo>
                    <a:pt x="470280" y="0"/>
                  </a:moveTo>
                  <a:lnTo>
                    <a:pt x="467232" y="8509"/>
                  </a:lnTo>
                  <a:lnTo>
                    <a:pt x="479518" y="13890"/>
                  </a:lnTo>
                  <a:lnTo>
                    <a:pt x="490077" y="21272"/>
                  </a:lnTo>
                  <a:lnTo>
                    <a:pt x="511468" y="55322"/>
                  </a:lnTo>
                  <a:lnTo>
                    <a:pt x="518541" y="104775"/>
                  </a:lnTo>
                  <a:lnTo>
                    <a:pt x="517755" y="123444"/>
                  </a:lnTo>
                  <a:lnTo>
                    <a:pt x="505968" y="169163"/>
                  </a:lnTo>
                  <a:lnTo>
                    <a:pt x="479661" y="197738"/>
                  </a:lnTo>
                  <a:lnTo>
                    <a:pt x="467614" y="203073"/>
                  </a:lnTo>
                  <a:lnTo>
                    <a:pt x="470280" y="211709"/>
                  </a:lnTo>
                  <a:lnTo>
                    <a:pt x="510750" y="187705"/>
                  </a:lnTo>
                  <a:lnTo>
                    <a:pt x="533479" y="143335"/>
                  </a:lnTo>
                  <a:lnTo>
                    <a:pt x="537845" y="105917"/>
                  </a:lnTo>
                  <a:lnTo>
                    <a:pt x="536749" y="86483"/>
                  </a:lnTo>
                  <a:lnTo>
                    <a:pt x="520319" y="37084"/>
                  </a:lnTo>
                  <a:lnTo>
                    <a:pt x="485636" y="5526"/>
                  </a:lnTo>
                  <a:lnTo>
                    <a:pt x="470280" y="0"/>
                  </a:lnTo>
                  <a:close/>
                </a:path>
                <a:path w="537845" h="212089">
                  <a:moveTo>
                    <a:pt x="67564" y="0"/>
                  </a:moveTo>
                  <a:lnTo>
                    <a:pt x="27219" y="24056"/>
                  </a:lnTo>
                  <a:lnTo>
                    <a:pt x="4381" y="68548"/>
                  </a:lnTo>
                  <a:lnTo>
                    <a:pt x="0" y="105917"/>
                  </a:lnTo>
                  <a:lnTo>
                    <a:pt x="1093" y="125370"/>
                  </a:lnTo>
                  <a:lnTo>
                    <a:pt x="17399" y="174751"/>
                  </a:lnTo>
                  <a:lnTo>
                    <a:pt x="52153" y="206184"/>
                  </a:lnTo>
                  <a:lnTo>
                    <a:pt x="67564" y="211709"/>
                  </a:lnTo>
                  <a:lnTo>
                    <a:pt x="70230" y="203073"/>
                  </a:lnTo>
                  <a:lnTo>
                    <a:pt x="58183" y="197739"/>
                  </a:lnTo>
                  <a:lnTo>
                    <a:pt x="47767" y="190309"/>
                  </a:lnTo>
                  <a:lnTo>
                    <a:pt x="26376" y="155638"/>
                  </a:lnTo>
                  <a:lnTo>
                    <a:pt x="19303" y="104775"/>
                  </a:lnTo>
                  <a:lnTo>
                    <a:pt x="20089" y="86703"/>
                  </a:lnTo>
                  <a:lnTo>
                    <a:pt x="31876" y="42037"/>
                  </a:lnTo>
                  <a:lnTo>
                    <a:pt x="58398" y="13890"/>
                  </a:lnTo>
                  <a:lnTo>
                    <a:pt x="70612" y="8509"/>
                  </a:lnTo>
                  <a:lnTo>
                    <a:pt x="67564" y="0"/>
                  </a:lnTo>
                  <a:close/>
                </a:path>
              </a:pathLst>
            </a:custGeom>
            <a:solidFill>
              <a:srgbClr val="000000"/>
            </a:solidFill>
          </p:spPr>
          <p:txBody>
            <a:bodyPr wrap="square" lIns="0" tIns="0" rIns="0" bIns="0" rtlCol="0"/>
            <a:lstStyle/>
            <a:p>
              <a:endParaRPr/>
            </a:p>
          </p:txBody>
        </p:sp>
      </p:grpSp>
      <p:sp>
        <p:nvSpPr>
          <p:cNvPr id="11" name="object 11"/>
          <p:cNvSpPr txBox="1"/>
          <p:nvPr/>
        </p:nvSpPr>
        <p:spPr>
          <a:xfrm>
            <a:off x="6535928" y="2856991"/>
            <a:ext cx="995044" cy="299720"/>
          </a:xfrm>
          <a:prstGeom prst="rect">
            <a:avLst/>
          </a:prstGeom>
        </p:spPr>
        <p:txBody>
          <a:bodyPr vert="horz" wrap="square" lIns="0" tIns="12700" rIns="0" bIns="0" rtlCol="0">
            <a:spAutoFit/>
          </a:bodyPr>
          <a:lstStyle/>
          <a:p>
            <a:pPr marL="12700">
              <a:lnSpc>
                <a:spcPct val="100000"/>
              </a:lnSpc>
              <a:spcBef>
                <a:spcPts val="100"/>
              </a:spcBef>
              <a:tabLst>
                <a:tab pos="810895" algn="l"/>
              </a:tabLst>
            </a:pPr>
            <a:r>
              <a:rPr sz="1800" dirty="0">
                <a:latin typeface="Cambria Math"/>
                <a:cs typeface="Cambria Math"/>
              </a:rPr>
              <a:t>𝑷 </a:t>
            </a:r>
            <a:r>
              <a:rPr sz="1800" spc="-50" dirty="0">
                <a:latin typeface="Cambria Math"/>
                <a:cs typeface="Cambria Math"/>
              </a:rPr>
              <a:t> </a:t>
            </a:r>
            <a:r>
              <a:rPr sz="1800" dirty="0">
                <a:latin typeface="Cambria Math"/>
                <a:cs typeface="Cambria Math"/>
              </a:rPr>
              <a:t>𝑨</a:t>
            </a:r>
            <a:r>
              <a:rPr sz="1800" spc="165" dirty="0">
                <a:latin typeface="Cambria Math"/>
                <a:cs typeface="Cambria Math"/>
              </a:rPr>
              <a:t> </a:t>
            </a:r>
            <a:r>
              <a:rPr sz="1800" dirty="0">
                <a:latin typeface="Cambria Math"/>
                <a:cs typeface="Cambria Math"/>
              </a:rPr>
              <a:t>𝑩	=</a:t>
            </a:r>
            <a:endParaRPr sz="1800">
              <a:latin typeface="Cambria Math"/>
              <a:cs typeface="Cambria Math"/>
            </a:endParaRPr>
          </a:p>
        </p:txBody>
      </p:sp>
      <p:sp>
        <p:nvSpPr>
          <p:cNvPr id="12" name="object 12"/>
          <p:cNvSpPr/>
          <p:nvPr/>
        </p:nvSpPr>
        <p:spPr>
          <a:xfrm>
            <a:off x="7758176" y="2753613"/>
            <a:ext cx="1122045" cy="537845"/>
          </a:xfrm>
          <a:custGeom>
            <a:avLst/>
            <a:gdLst/>
            <a:ahLst/>
            <a:cxnLst/>
            <a:rect l="l" t="t" r="r" b="b"/>
            <a:pathLst>
              <a:path w="1122045" h="537845">
                <a:moveTo>
                  <a:pt x="70612" y="8509"/>
                </a:moveTo>
                <a:lnTo>
                  <a:pt x="67564" y="0"/>
                </a:lnTo>
                <a:lnTo>
                  <a:pt x="52222" y="5537"/>
                </a:lnTo>
                <a:lnTo>
                  <a:pt x="38773" y="13550"/>
                </a:lnTo>
                <a:lnTo>
                  <a:pt x="9855" y="52095"/>
                </a:lnTo>
                <a:lnTo>
                  <a:pt x="0" y="105918"/>
                </a:lnTo>
                <a:lnTo>
                  <a:pt x="1092" y="125374"/>
                </a:lnTo>
                <a:lnTo>
                  <a:pt x="17399" y="174752"/>
                </a:lnTo>
                <a:lnTo>
                  <a:pt x="52146" y="206184"/>
                </a:lnTo>
                <a:lnTo>
                  <a:pt x="67564" y="211709"/>
                </a:lnTo>
                <a:lnTo>
                  <a:pt x="70231" y="203073"/>
                </a:lnTo>
                <a:lnTo>
                  <a:pt x="58178" y="197739"/>
                </a:lnTo>
                <a:lnTo>
                  <a:pt x="47764" y="190309"/>
                </a:lnTo>
                <a:lnTo>
                  <a:pt x="26365" y="155638"/>
                </a:lnTo>
                <a:lnTo>
                  <a:pt x="19304" y="104775"/>
                </a:lnTo>
                <a:lnTo>
                  <a:pt x="20078" y="86715"/>
                </a:lnTo>
                <a:lnTo>
                  <a:pt x="31877" y="42164"/>
                </a:lnTo>
                <a:lnTo>
                  <a:pt x="58394" y="13893"/>
                </a:lnTo>
                <a:lnTo>
                  <a:pt x="70612" y="8509"/>
                </a:lnTo>
                <a:close/>
              </a:path>
              <a:path w="1122045" h="537845">
                <a:moveTo>
                  <a:pt x="285369" y="1524"/>
                </a:moveTo>
                <a:lnTo>
                  <a:pt x="268097" y="1524"/>
                </a:lnTo>
                <a:lnTo>
                  <a:pt x="268097" y="209296"/>
                </a:lnTo>
                <a:lnTo>
                  <a:pt x="285369" y="209296"/>
                </a:lnTo>
                <a:lnTo>
                  <a:pt x="285369" y="1524"/>
                </a:lnTo>
                <a:close/>
              </a:path>
              <a:path w="1122045" h="537845">
                <a:moveTo>
                  <a:pt x="474472" y="334645"/>
                </a:moveTo>
                <a:lnTo>
                  <a:pt x="471424" y="326136"/>
                </a:lnTo>
                <a:lnTo>
                  <a:pt x="456082" y="331673"/>
                </a:lnTo>
                <a:lnTo>
                  <a:pt x="442633" y="339686"/>
                </a:lnTo>
                <a:lnTo>
                  <a:pt x="413715" y="378231"/>
                </a:lnTo>
                <a:lnTo>
                  <a:pt x="403860" y="432054"/>
                </a:lnTo>
                <a:lnTo>
                  <a:pt x="404952" y="451510"/>
                </a:lnTo>
                <a:lnTo>
                  <a:pt x="421259" y="500888"/>
                </a:lnTo>
                <a:lnTo>
                  <a:pt x="456006" y="532320"/>
                </a:lnTo>
                <a:lnTo>
                  <a:pt x="471424" y="537845"/>
                </a:lnTo>
                <a:lnTo>
                  <a:pt x="474091" y="529209"/>
                </a:lnTo>
                <a:lnTo>
                  <a:pt x="462038" y="523887"/>
                </a:lnTo>
                <a:lnTo>
                  <a:pt x="451624" y="516445"/>
                </a:lnTo>
                <a:lnTo>
                  <a:pt x="430225" y="481774"/>
                </a:lnTo>
                <a:lnTo>
                  <a:pt x="423164" y="430911"/>
                </a:lnTo>
                <a:lnTo>
                  <a:pt x="423938" y="412851"/>
                </a:lnTo>
                <a:lnTo>
                  <a:pt x="435737" y="368173"/>
                </a:lnTo>
                <a:lnTo>
                  <a:pt x="462254" y="340029"/>
                </a:lnTo>
                <a:lnTo>
                  <a:pt x="474472" y="334645"/>
                </a:lnTo>
                <a:close/>
              </a:path>
              <a:path w="1122045" h="537845">
                <a:moveTo>
                  <a:pt x="537845" y="105918"/>
                </a:moveTo>
                <a:lnTo>
                  <a:pt x="527977" y="52095"/>
                </a:lnTo>
                <a:lnTo>
                  <a:pt x="499110" y="13550"/>
                </a:lnTo>
                <a:lnTo>
                  <a:pt x="470281" y="0"/>
                </a:lnTo>
                <a:lnTo>
                  <a:pt x="467233" y="8509"/>
                </a:lnTo>
                <a:lnTo>
                  <a:pt x="479513" y="13893"/>
                </a:lnTo>
                <a:lnTo>
                  <a:pt x="490067" y="21297"/>
                </a:lnTo>
                <a:lnTo>
                  <a:pt x="511467" y="55384"/>
                </a:lnTo>
                <a:lnTo>
                  <a:pt x="518541" y="104775"/>
                </a:lnTo>
                <a:lnTo>
                  <a:pt x="517753" y="123444"/>
                </a:lnTo>
                <a:lnTo>
                  <a:pt x="505968" y="169164"/>
                </a:lnTo>
                <a:lnTo>
                  <a:pt x="479653" y="197739"/>
                </a:lnTo>
                <a:lnTo>
                  <a:pt x="467614" y="203073"/>
                </a:lnTo>
                <a:lnTo>
                  <a:pt x="470281" y="211709"/>
                </a:lnTo>
                <a:lnTo>
                  <a:pt x="510743" y="187706"/>
                </a:lnTo>
                <a:lnTo>
                  <a:pt x="533476" y="143344"/>
                </a:lnTo>
                <a:lnTo>
                  <a:pt x="536740" y="125374"/>
                </a:lnTo>
                <a:lnTo>
                  <a:pt x="537845" y="105918"/>
                </a:lnTo>
                <a:close/>
              </a:path>
              <a:path w="1122045" h="537845">
                <a:moveTo>
                  <a:pt x="717677" y="432054"/>
                </a:moveTo>
                <a:lnTo>
                  <a:pt x="707809" y="378231"/>
                </a:lnTo>
                <a:lnTo>
                  <a:pt x="678942" y="339686"/>
                </a:lnTo>
                <a:lnTo>
                  <a:pt x="650113" y="326136"/>
                </a:lnTo>
                <a:lnTo>
                  <a:pt x="647065" y="334645"/>
                </a:lnTo>
                <a:lnTo>
                  <a:pt x="659345" y="340029"/>
                </a:lnTo>
                <a:lnTo>
                  <a:pt x="669899" y="347408"/>
                </a:lnTo>
                <a:lnTo>
                  <a:pt x="691299" y="381469"/>
                </a:lnTo>
                <a:lnTo>
                  <a:pt x="698373" y="430911"/>
                </a:lnTo>
                <a:lnTo>
                  <a:pt x="697585" y="449580"/>
                </a:lnTo>
                <a:lnTo>
                  <a:pt x="685800" y="495300"/>
                </a:lnTo>
                <a:lnTo>
                  <a:pt x="659485" y="523875"/>
                </a:lnTo>
                <a:lnTo>
                  <a:pt x="647446" y="529209"/>
                </a:lnTo>
                <a:lnTo>
                  <a:pt x="650113" y="537845"/>
                </a:lnTo>
                <a:lnTo>
                  <a:pt x="690575" y="513842"/>
                </a:lnTo>
                <a:lnTo>
                  <a:pt x="713308" y="469480"/>
                </a:lnTo>
                <a:lnTo>
                  <a:pt x="716572" y="451510"/>
                </a:lnTo>
                <a:lnTo>
                  <a:pt x="717677" y="432054"/>
                </a:lnTo>
                <a:close/>
              </a:path>
              <a:path w="1122045" h="537845">
                <a:moveTo>
                  <a:pt x="892048" y="8509"/>
                </a:moveTo>
                <a:lnTo>
                  <a:pt x="889000" y="0"/>
                </a:lnTo>
                <a:lnTo>
                  <a:pt x="873658" y="5537"/>
                </a:lnTo>
                <a:lnTo>
                  <a:pt x="860209" y="13550"/>
                </a:lnTo>
                <a:lnTo>
                  <a:pt x="831291" y="52095"/>
                </a:lnTo>
                <a:lnTo>
                  <a:pt x="821436" y="105918"/>
                </a:lnTo>
                <a:lnTo>
                  <a:pt x="822528" y="125374"/>
                </a:lnTo>
                <a:lnTo>
                  <a:pt x="838835" y="174752"/>
                </a:lnTo>
                <a:lnTo>
                  <a:pt x="873582" y="206184"/>
                </a:lnTo>
                <a:lnTo>
                  <a:pt x="889000" y="211709"/>
                </a:lnTo>
                <a:lnTo>
                  <a:pt x="891667" y="203073"/>
                </a:lnTo>
                <a:lnTo>
                  <a:pt x="879614" y="197739"/>
                </a:lnTo>
                <a:lnTo>
                  <a:pt x="869200" y="190309"/>
                </a:lnTo>
                <a:lnTo>
                  <a:pt x="847801" y="155638"/>
                </a:lnTo>
                <a:lnTo>
                  <a:pt x="840740" y="104775"/>
                </a:lnTo>
                <a:lnTo>
                  <a:pt x="841514" y="86715"/>
                </a:lnTo>
                <a:lnTo>
                  <a:pt x="853313" y="42164"/>
                </a:lnTo>
                <a:lnTo>
                  <a:pt x="879830" y="13893"/>
                </a:lnTo>
                <a:lnTo>
                  <a:pt x="892048" y="8509"/>
                </a:lnTo>
                <a:close/>
              </a:path>
              <a:path w="1122045" h="537845">
                <a:moveTo>
                  <a:pt x="1121537" y="105918"/>
                </a:moveTo>
                <a:lnTo>
                  <a:pt x="1111669" y="52095"/>
                </a:lnTo>
                <a:lnTo>
                  <a:pt x="1082802" y="13550"/>
                </a:lnTo>
                <a:lnTo>
                  <a:pt x="1053973" y="0"/>
                </a:lnTo>
                <a:lnTo>
                  <a:pt x="1050925" y="8509"/>
                </a:lnTo>
                <a:lnTo>
                  <a:pt x="1063205" y="13893"/>
                </a:lnTo>
                <a:lnTo>
                  <a:pt x="1073759" y="21297"/>
                </a:lnTo>
                <a:lnTo>
                  <a:pt x="1095159" y="55384"/>
                </a:lnTo>
                <a:lnTo>
                  <a:pt x="1102233" y="104775"/>
                </a:lnTo>
                <a:lnTo>
                  <a:pt x="1101445" y="123444"/>
                </a:lnTo>
                <a:lnTo>
                  <a:pt x="1089660" y="169164"/>
                </a:lnTo>
                <a:lnTo>
                  <a:pt x="1063345" y="197739"/>
                </a:lnTo>
                <a:lnTo>
                  <a:pt x="1051306" y="203073"/>
                </a:lnTo>
                <a:lnTo>
                  <a:pt x="1053973" y="211709"/>
                </a:lnTo>
                <a:lnTo>
                  <a:pt x="1094435" y="187706"/>
                </a:lnTo>
                <a:lnTo>
                  <a:pt x="1117168" y="143344"/>
                </a:lnTo>
                <a:lnTo>
                  <a:pt x="1120432" y="125374"/>
                </a:lnTo>
                <a:lnTo>
                  <a:pt x="1121537" y="105918"/>
                </a:lnTo>
                <a:close/>
              </a:path>
            </a:pathLst>
          </a:custGeom>
          <a:solidFill>
            <a:srgbClr val="000000"/>
          </a:solidFill>
        </p:spPr>
        <p:txBody>
          <a:bodyPr wrap="square" lIns="0" tIns="0" rIns="0" bIns="0" rtlCol="0"/>
          <a:lstStyle/>
          <a:p>
            <a:endParaRPr/>
          </a:p>
        </p:txBody>
      </p:sp>
      <p:sp>
        <p:nvSpPr>
          <p:cNvPr id="13" name="object 13"/>
          <p:cNvSpPr txBox="1"/>
          <p:nvPr/>
        </p:nvSpPr>
        <p:spPr>
          <a:xfrm>
            <a:off x="7569454" y="2631440"/>
            <a:ext cx="1249680" cy="678180"/>
          </a:xfrm>
          <a:prstGeom prst="rect">
            <a:avLst/>
          </a:prstGeom>
        </p:spPr>
        <p:txBody>
          <a:bodyPr vert="horz" wrap="square" lIns="0" tIns="64135" rIns="0" bIns="0" rtlCol="0">
            <a:spAutoFit/>
          </a:bodyPr>
          <a:lstStyle/>
          <a:p>
            <a:pPr algn="ctr">
              <a:lnSpc>
                <a:spcPct val="100000"/>
              </a:lnSpc>
              <a:spcBef>
                <a:spcPts val="505"/>
              </a:spcBef>
            </a:pPr>
            <a:r>
              <a:rPr sz="1800" dirty="0">
                <a:latin typeface="Cambria Math"/>
                <a:cs typeface="Cambria Math"/>
              </a:rPr>
              <a:t>𝑷 </a:t>
            </a:r>
            <a:r>
              <a:rPr sz="1800" spc="-50" dirty="0">
                <a:latin typeface="Cambria Math"/>
                <a:cs typeface="Cambria Math"/>
              </a:rPr>
              <a:t> </a:t>
            </a:r>
            <a:r>
              <a:rPr sz="1800" dirty="0">
                <a:latin typeface="Cambria Math"/>
                <a:cs typeface="Cambria Math"/>
              </a:rPr>
              <a:t>𝑩</a:t>
            </a:r>
            <a:r>
              <a:rPr sz="1800" spc="170" dirty="0">
                <a:latin typeface="Cambria Math"/>
                <a:cs typeface="Cambria Math"/>
              </a:rPr>
              <a:t> </a:t>
            </a:r>
            <a:r>
              <a:rPr sz="1800" dirty="0">
                <a:latin typeface="Cambria Math"/>
                <a:cs typeface="Cambria Math"/>
              </a:rPr>
              <a:t>𝑨 </a:t>
            </a:r>
            <a:r>
              <a:rPr sz="1800" spc="-55" dirty="0">
                <a:latin typeface="Cambria Math"/>
                <a:cs typeface="Cambria Math"/>
              </a:rPr>
              <a:t> </a:t>
            </a:r>
            <a:r>
              <a:rPr sz="1800" dirty="0">
                <a:latin typeface="Cambria Math"/>
                <a:cs typeface="Cambria Math"/>
              </a:rPr>
              <a:t>.</a:t>
            </a:r>
            <a:r>
              <a:rPr sz="1800" spc="-95" dirty="0">
                <a:latin typeface="Cambria Math"/>
                <a:cs typeface="Cambria Math"/>
              </a:rPr>
              <a:t> </a:t>
            </a:r>
            <a:r>
              <a:rPr sz="1800" dirty="0">
                <a:latin typeface="Cambria Math"/>
                <a:cs typeface="Cambria Math"/>
              </a:rPr>
              <a:t>𝑷 </a:t>
            </a:r>
            <a:r>
              <a:rPr sz="1800" spc="-40" dirty="0">
                <a:latin typeface="Cambria Math"/>
                <a:cs typeface="Cambria Math"/>
              </a:rPr>
              <a:t> </a:t>
            </a:r>
            <a:r>
              <a:rPr sz="1800" dirty="0">
                <a:latin typeface="Cambria Math"/>
                <a:cs typeface="Cambria Math"/>
              </a:rPr>
              <a:t>𝑨</a:t>
            </a:r>
            <a:endParaRPr sz="1800">
              <a:latin typeface="Cambria Math"/>
              <a:cs typeface="Cambria Math"/>
            </a:endParaRPr>
          </a:p>
          <a:p>
            <a:pPr algn="ctr">
              <a:lnSpc>
                <a:spcPct val="100000"/>
              </a:lnSpc>
              <a:spcBef>
                <a:spcPts val="409"/>
              </a:spcBef>
            </a:pPr>
            <a:r>
              <a:rPr sz="1800" dirty="0">
                <a:latin typeface="Cambria Math"/>
                <a:cs typeface="Cambria Math"/>
              </a:rPr>
              <a:t>𝑷</a:t>
            </a:r>
            <a:r>
              <a:rPr sz="1800" spc="300" dirty="0">
                <a:latin typeface="Cambria Math"/>
                <a:cs typeface="Cambria Math"/>
              </a:rPr>
              <a:t> </a:t>
            </a:r>
            <a:r>
              <a:rPr sz="1800" dirty="0">
                <a:latin typeface="Cambria Math"/>
                <a:cs typeface="Cambria Math"/>
              </a:rPr>
              <a:t>𝑩</a:t>
            </a:r>
            <a:endParaRPr sz="1800">
              <a:latin typeface="Cambria Math"/>
              <a:cs typeface="Cambria Math"/>
            </a:endParaRPr>
          </a:p>
        </p:txBody>
      </p:sp>
      <p:grpSp>
        <p:nvGrpSpPr>
          <p:cNvPr id="14" name="object 14"/>
          <p:cNvGrpSpPr/>
          <p:nvPr/>
        </p:nvGrpSpPr>
        <p:grpSpPr>
          <a:xfrm>
            <a:off x="402336" y="1034796"/>
            <a:ext cx="4042410" cy="5676900"/>
            <a:chOff x="402336" y="1034796"/>
            <a:chExt cx="4042410" cy="5676900"/>
          </a:xfrm>
        </p:grpSpPr>
        <p:pic>
          <p:nvPicPr>
            <p:cNvPr id="15" name="object 15"/>
            <p:cNvPicPr/>
            <p:nvPr/>
          </p:nvPicPr>
          <p:blipFill>
            <a:blip r:embed="rId3" cstate="print"/>
            <a:stretch>
              <a:fillRect/>
            </a:stretch>
          </p:blipFill>
          <p:spPr>
            <a:xfrm>
              <a:off x="402336" y="3674402"/>
              <a:ext cx="4042029" cy="3036951"/>
            </a:xfrm>
            <a:prstGeom prst="rect">
              <a:avLst/>
            </a:prstGeom>
          </p:spPr>
        </p:pic>
        <p:pic>
          <p:nvPicPr>
            <p:cNvPr id="16" name="object 16"/>
            <p:cNvPicPr/>
            <p:nvPr/>
          </p:nvPicPr>
          <p:blipFill>
            <a:blip r:embed="rId4" cstate="print"/>
            <a:stretch>
              <a:fillRect/>
            </a:stretch>
          </p:blipFill>
          <p:spPr>
            <a:xfrm>
              <a:off x="597407" y="3869436"/>
              <a:ext cx="3491484" cy="2487168"/>
            </a:xfrm>
            <a:prstGeom prst="rect">
              <a:avLst/>
            </a:prstGeom>
          </p:spPr>
        </p:pic>
        <p:pic>
          <p:nvPicPr>
            <p:cNvPr id="17" name="object 17"/>
            <p:cNvPicPr/>
            <p:nvPr/>
          </p:nvPicPr>
          <p:blipFill>
            <a:blip r:embed="rId5" cstate="print"/>
            <a:stretch>
              <a:fillRect/>
            </a:stretch>
          </p:blipFill>
          <p:spPr>
            <a:xfrm>
              <a:off x="402336" y="1034796"/>
              <a:ext cx="4042029" cy="2993390"/>
            </a:xfrm>
            <a:prstGeom prst="rect">
              <a:avLst/>
            </a:prstGeom>
          </p:spPr>
        </p:pic>
        <p:pic>
          <p:nvPicPr>
            <p:cNvPr id="18" name="object 18"/>
            <p:cNvPicPr/>
            <p:nvPr/>
          </p:nvPicPr>
          <p:blipFill>
            <a:blip r:embed="rId6" cstate="print"/>
            <a:stretch>
              <a:fillRect/>
            </a:stretch>
          </p:blipFill>
          <p:spPr>
            <a:xfrm>
              <a:off x="597407" y="1229868"/>
              <a:ext cx="3491484" cy="2442972"/>
            </a:xfrm>
            <a:prstGeom prst="rect">
              <a:avLst/>
            </a:prstGeom>
          </p:spPr>
        </p:pic>
      </p:grpSp>
      <p:sp>
        <p:nvSpPr>
          <p:cNvPr id="19" name="object 19"/>
          <p:cNvSpPr txBox="1"/>
          <p:nvPr/>
        </p:nvSpPr>
        <p:spPr>
          <a:xfrm>
            <a:off x="5164328" y="1444878"/>
            <a:ext cx="2265680" cy="39116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Calibri"/>
                <a:cs typeface="Calibri"/>
              </a:rPr>
              <a:t>Teorema</a:t>
            </a:r>
            <a:r>
              <a:rPr sz="2400" spc="-25" dirty="0">
                <a:latin typeface="Calibri"/>
                <a:cs typeface="Calibri"/>
              </a:rPr>
              <a:t> </a:t>
            </a:r>
            <a:r>
              <a:rPr sz="2400" spc="-5" dirty="0">
                <a:latin typeface="Calibri"/>
                <a:cs typeface="Calibri"/>
              </a:rPr>
              <a:t>de</a:t>
            </a:r>
            <a:r>
              <a:rPr sz="2400" spc="-35" dirty="0">
                <a:latin typeface="Calibri"/>
                <a:cs typeface="Calibri"/>
              </a:rPr>
              <a:t> </a:t>
            </a:r>
            <a:r>
              <a:rPr sz="2400" spc="-15" dirty="0">
                <a:latin typeface="Calibri"/>
                <a:cs typeface="Calibri"/>
              </a:rPr>
              <a:t>Bayes</a:t>
            </a:r>
            <a:endParaRPr sz="2400">
              <a:latin typeface="Calibri"/>
              <a:cs typeface="Calibri"/>
            </a:endParaRPr>
          </a:p>
        </p:txBody>
      </p:sp>
      <p:sp>
        <p:nvSpPr>
          <p:cNvPr id="20" name="object 20"/>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74085" y="244856"/>
            <a:ext cx="2699385" cy="696595"/>
          </a:xfrm>
          <a:prstGeom prst="rect">
            <a:avLst/>
          </a:prstGeom>
        </p:spPr>
        <p:txBody>
          <a:bodyPr vert="horz" wrap="square" lIns="0" tIns="12700" rIns="0" bIns="0" rtlCol="0">
            <a:spAutoFit/>
          </a:bodyPr>
          <a:lstStyle/>
          <a:p>
            <a:pPr marL="12700">
              <a:lnSpc>
                <a:spcPct val="100000"/>
              </a:lnSpc>
              <a:spcBef>
                <a:spcPts val="100"/>
              </a:spcBef>
            </a:pPr>
            <a:r>
              <a:rPr sz="4400" spc="-15" dirty="0"/>
              <a:t>Naive</a:t>
            </a:r>
            <a:r>
              <a:rPr sz="4400" spc="-45" dirty="0"/>
              <a:t> </a:t>
            </a:r>
            <a:r>
              <a:rPr sz="4400" spc="-30" dirty="0"/>
              <a:t>Bayes</a:t>
            </a:r>
            <a:endParaRPr sz="4400"/>
          </a:p>
        </p:txBody>
      </p:sp>
      <p:sp>
        <p:nvSpPr>
          <p:cNvPr id="4" name="object 4"/>
          <p:cNvSpPr txBox="1"/>
          <p:nvPr/>
        </p:nvSpPr>
        <p:spPr>
          <a:xfrm>
            <a:off x="277469" y="1059306"/>
            <a:ext cx="3533775" cy="452120"/>
          </a:xfrm>
          <a:prstGeom prst="rect">
            <a:avLst/>
          </a:prstGeom>
        </p:spPr>
        <p:txBody>
          <a:bodyPr vert="horz" wrap="square" lIns="0" tIns="12065" rIns="0" bIns="0" rtlCol="0">
            <a:spAutoFit/>
          </a:bodyPr>
          <a:lstStyle/>
          <a:p>
            <a:pPr marL="12700">
              <a:lnSpc>
                <a:spcPct val="100000"/>
              </a:lnSpc>
              <a:spcBef>
                <a:spcPts val="95"/>
              </a:spcBef>
            </a:pPr>
            <a:r>
              <a:rPr sz="2800" spc="-20" dirty="0">
                <a:latin typeface="Calibri Light"/>
                <a:cs typeface="Calibri Light"/>
              </a:rPr>
              <a:t>Explicación</a:t>
            </a:r>
            <a:r>
              <a:rPr sz="2800" spc="-90" dirty="0">
                <a:latin typeface="Calibri Light"/>
                <a:cs typeface="Calibri Light"/>
              </a:rPr>
              <a:t> </a:t>
            </a:r>
            <a:r>
              <a:rPr sz="2800" spc="-15" dirty="0">
                <a:latin typeface="Calibri Light"/>
                <a:cs typeface="Calibri Light"/>
              </a:rPr>
              <a:t>del</a:t>
            </a:r>
            <a:r>
              <a:rPr sz="2800" spc="-60" dirty="0">
                <a:latin typeface="Calibri Light"/>
                <a:cs typeface="Calibri Light"/>
              </a:rPr>
              <a:t> </a:t>
            </a:r>
            <a:r>
              <a:rPr sz="2800" spc="-20" dirty="0">
                <a:latin typeface="Calibri Light"/>
                <a:cs typeface="Calibri Light"/>
              </a:rPr>
              <a:t>algoritmo</a:t>
            </a:r>
            <a:endParaRPr sz="2800">
              <a:latin typeface="Calibri Light"/>
              <a:cs typeface="Calibri Light"/>
            </a:endParaRPr>
          </a:p>
        </p:txBody>
      </p:sp>
      <p:sp>
        <p:nvSpPr>
          <p:cNvPr id="5" name="object 5"/>
          <p:cNvSpPr txBox="1"/>
          <p:nvPr/>
        </p:nvSpPr>
        <p:spPr>
          <a:xfrm>
            <a:off x="277469" y="4124959"/>
            <a:ext cx="3829685" cy="1732280"/>
          </a:xfrm>
          <a:prstGeom prst="rect">
            <a:avLst/>
          </a:prstGeom>
        </p:spPr>
        <p:txBody>
          <a:bodyPr vert="horz" wrap="square" lIns="0" tIns="12065" rIns="0" bIns="0" rtlCol="0">
            <a:spAutoFit/>
          </a:bodyPr>
          <a:lstStyle/>
          <a:p>
            <a:pPr marL="469900" indent="-457200">
              <a:lnSpc>
                <a:spcPct val="100000"/>
              </a:lnSpc>
              <a:spcBef>
                <a:spcPts val="95"/>
              </a:spcBef>
              <a:buAutoNum type="arabicPeriod"/>
              <a:tabLst>
                <a:tab pos="469265" algn="l"/>
                <a:tab pos="469900" algn="l"/>
              </a:tabLst>
            </a:pPr>
            <a:r>
              <a:rPr sz="1600" spc="-10" dirty="0">
                <a:latin typeface="Calibri"/>
                <a:cs typeface="Calibri"/>
              </a:rPr>
              <a:t>Probabilidades</a:t>
            </a:r>
            <a:r>
              <a:rPr sz="1600" spc="-35" dirty="0">
                <a:latin typeface="Calibri"/>
                <a:cs typeface="Calibri"/>
              </a:rPr>
              <a:t> </a:t>
            </a:r>
            <a:r>
              <a:rPr sz="1600" spc="-5" dirty="0">
                <a:latin typeface="Calibri"/>
                <a:cs typeface="Calibri"/>
              </a:rPr>
              <a:t>a priori</a:t>
            </a:r>
            <a:r>
              <a:rPr sz="1600" spc="10" dirty="0">
                <a:latin typeface="Calibri"/>
                <a:cs typeface="Calibri"/>
              </a:rPr>
              <a:t> </a:t>
            </a:r>
            <a:r>
              <a:rPr sz="1600" spc="-5" dirty="0">
                <a:latin typeface="Calibri"/>
                <a:cs typeface="Calibri"/>
              </a:rPr>
              <a:t>de</a:t>
            </a:r>
            <a:r>
              <a:rPr sz="1600" dirty="0">
                <a:latin typeface="Calibri"/>
                <a:cs typeface="Calibri"/>
              </a:rPr>
              <a:t> </a:t>
            </a:r>
            <a:r>
              <a:rPr sz="1600" spc="-10" dirty="0">
                <a:latin typeface="Calibri"/>
                <a:cs typeface="Calibri"/>
              </a:rPr>
              <a:t>cada</a:t>
            </a:r>
            <a:r>
              <a:rPr sz="1600" spc="-15" dirty="0">
                <a:latin typeface="Calibri"/>
                <a:cs typeface="Calibri"/>
              </a:rPr>
              <a:t> </a:t>
            </a:r>
            <a:r>
              <a:rPr sz="1600" spc="-5" dirty="0">
                <a:latin typeface="Calibri"/>
                <a:cs typeface="Calibri"/>
              </a:rPr>
              <a:t>clase</a:t>
            </a:r>
            <a:endParaRPr sz="1600">
              <a:latin typeface="Calibri"/>
              <a:cs typeface="Calibri"/>
            </a:endParaRPr>
          </a:p>
          <a:p>
            <a:pPr>
              <a:lnSpc>
                <a:spcPct val="100000"/>
              </a:lnSpc>
              <a:spcBef>
                <a:spcPts val="25"/>
              </a:spcBef>
              <a:buFont typeface="Calibri"/>
              <a:buAutoNum type="arabicPeriod"/>
            </a:pPr>
            <a:endParaRPr sz="1550">
              <a:latin typeface="Calibri"/>
              <a:cs typeface="Calibri"/>
            </a:endParaRPr>
          </a:p>
          <a:p>
            <a:pPr marL="469900" indent="-457200">
              <a:lnSpc>
                <a:spcPct val="100000"/>
              </a:lnSpc>
              <a:buAutoNum type="arabicPeriod"/>
              <a:tabLst>
                <a:tab pos="469265" algn="l"/>
                <a:tab pos="469900" algn="l"/>
              </a:tabLst>
            </a:pPr>
            <a:r>
              <a:rPr sz="1600" spc="-10" dirty="0">
                <a:latin typeface="Calibri"/>
                <a:cs typeface="Calibri"/>
              </a:rPr>
              <a:t>Probabilidades</a:t>
            </a:r>
            <a:r>
              <a:rPr sz="1600" spc="-40" dirty="0">
                <a:latin typeface="Calibri"/>
                <a:cs typeface="Calibri"/>
              </a:rPr>
              <a:t> </a:t>
            </a:r>
            <a:r>
              <a:rPr sz="1600" spc="-5" dirty="0">
                <a:latin typeface="Calibri"/>
                <a:cs typeface="Calibri"/>
              </a:rPr>
              <a:t>condicionales</a:t>
            </a:r>
            <a:endParaRPr sz="1600">
              <a:latin typeface="Calibri"/>
              <a:cs typeface="Calibri"/>
            </a:endParaRPr>
          </a:p>
          <a:p>
            <a:pPr>
              <a:lnSpc>
                <a:spcPct val="100000"/>
              </a:lnSpc>
              <a:spcBef>
                <a:spcPts val="30"/>
              </a:spcBef>
              <a:buFont typeface="Calibri"/>
              <a:buAutoNum type="arabicPeriod"/>
            </a:pPr>
            <a:endParaRPr sz="1550">
              <a:latin typeface="Calibri"/>
              <a:cs typeface="Calibri"/>
            </a:endParaRPr>
          </a:p>
          <a:p>
            <a:pPr marL="469900" indent="-457200">
              <a:lnSpc>
                <a:spcPct val="100000"/>
              </a:lnSpc>
              <a:buAutoNum type="arabicPeriod"/>
              <a:tabLst>
                <a:tab pos="469265" algn="l"/>
                <a:tab pos="469900" algn="l"/>
              </a:tabLst>
            </a:pPr>
            <a:r>
              <a:rPr sz="1600" spc="-10" dirty="0">
                <a:latin typeface="Calibri"/>
                <a:cs typeface="Calibri"/>
              </a:rPr>
              <a:t>Probabilidades</a:t>
            </a:r>
            <a:r>
              <a:rPr sz="1600" spc="-30" dirty="0">
                <a:latin typeface="Calibri"/>
                <a:cs typeface="Calibri"/>
              </a:rPr>
              <a:t> </a:t>
            </a:r>
            <a:r>
              <a:rPr sz="1600" spc="-5" dirty="0">
                <a:latin typeface="Calibri"/>
                <a:cs typeface="Calibri"/>
              </a:rPr>
              <a:t>a</a:t>
            </a:r>
            <a:r>
              <a:rPr sz="1600" dirty="0">
                <a:latin typeface="Calibri"/>
                <a:cs typeface="Calibri"/>
              </a:rPr>
              <a:t> </a:t>
            </a:r>
            <a:r>
              <a:rPr sz="1600" spc="-10" dirty="0">
                <a:latin typeface="Calibri"/>
                <a:cs typeface="Calibri"/>
              </a:rPr>
              <a:t>posteriori</a:t>
            </a:r>
            <a:r>
              <a:rPr sz="1600" spc="10" dirty="0">
                <a:latin typeface="Calibri"/>
                <a:cs typeface="Calibri"/>
              </a:rPr>
              <a:t> </a:t>
            </a:r>
            <a:r>
              <a:rPr sz="1600" spc="-5" dirty="0">
                <a:latin typeface="Calibri"/>
                <a:cs typeface="Calibri"/>
              </a:rPr>
              <a:t>de</a:t>
            </a:r>
            <a:r>
              <a:rPr sz="1600" spc="10" dirty="0">
                <a:latin typeface="Calibri"/>
                <a:cs typeface="Calibri"/>
              </a:rPr>
              <a:t> </a:t>
            </a:r>
            <a:r>
              <a:rPr sz="1600" spc="-10" dirty="0">
                <a:latin typeface="Calibri"/>
                <a:cs typeface="Calibri"/>
              </a:rPr>
              <a:t>cada </a:t>
            </a:r>
            <a:r>
              <a:rPr sz="1600" spc="-5" dirty="0">
                <a:latin typeface="Calibri"/>
                <a:cs typeface="Calibri"/>
              </a:rPr>
              <a:t>clase</a:t>
            </a:r>
            <a:endParaRPr sz="1600">
              <a:latin typeface="Calibri"/>
              <a:cs typeface="Calibri"/>
            </a:endParaRPr>
          </a:p>
          <a:p>
            <a:pPr>
              <a:lnSpc>
                <a:spcPct val="100000"/>
              </a:lnSpc>
              <a:spcBef>
                <a:spcPts val="30"/>
              </a:spcBef>
              <a:buFont typeface="Calibri"/>
              <a:buAutoNum type="arabicPeriod"/>
            </a:pPr>
            <a:endParaRPr sz="1550">
              <a:latin typeface="Calibri"/>
              <a:cs typeface="Calibri"/>
            </a:endParaRPr>
          </a:p>
          <a:p>
            <a:pPr marL="469900" indent="-457200">
              <a:lnSpc>
                <a:spcPct val="100000"/>
              </a:lnSpc>
              <a:buAutoNum type="arabicPeriod"/>
              <a:tabLst>
                <a:tab pos="469265" algn="l"/>
                <a:tab pos="469900" algn="l"/>
              </a:tabLst>
            </a:pPr>
            <a:r>
              <a:rPr sz="1600" spc="-15" dirty="0">
                <a:latin typeface="Calibri"/>
                <a:cs typeface="Calibri"/>
              </a:rPr>
              <a:t>Evaluar</a:t>
            </a:r>
            <a:r>
              <a:rPr sz="1600" spc="-20" dirty="0">
                <a:latin typeface="Calibri"/>
                <a:cs typeface="Calibri"/>
              </a:rPr>
              <a:t> </a:t>
            </a:r>
            <a:r>
              <a:rPr sz="1600" spc="-5" dirty="0">
                <a:latin typeface="Calibri"/>
                <a:cs typeface="Calibri"/>
              </a:rPr>
              <a:t>el </a:t>
            </a:r>
            <a:r>
              <a:rPr sz="1600" spc="-10" dirty="0">
                <a:latin typeface="Calibri"/>
                <a:cs typeface="Calibri"/>
              </a:rPr>
              <a:t>desempeño</a:t>
            </a:r>
            <a:r>
              <a:rPr sz="1600" spc="25" dirty="0">
                <a:latin typeface="Calibri"/>
                <a:cs typeface="Calibri"/>
              </a:rPr>
              <a:t> </a:t>
            </a:r>
            <a:r>
              <a:rPr sz="1600" spc="-5" dirty="0">
                <a:latin typeface="Calibri"/>
                <a:cs typeface="Calibri"/>
              </a:rPr>
              <a:t>del</a:t>
            </a:r>
            <a:r>
              <a:rPr sz="1600" spc="-15" dirty="0">
                <a:latin typeface="Calibri"/>
                <a:cs typeface="Calibri"/>
              </a:rPr>
              <a:t> </a:t>
            </a:r>
            <a:r>
              <a:rPr sz="1600" spc="-5" dirty="0">
                <a:latin typeface="Calibri"/>
                <a:cs typeface="Calibri"/>
              </a:rPr>
              <a:t>algoritmo</a:t>
            </a:r>
            <a:endParaRPr sz="1600">
              <a:latin typeface="Calibri"/>
              <a:cs typeface="Calibri"/>
            </a:endParaRPr>
          </a:p>
        </p:txBody>
      </p:sp>
      <p:grpSp>
        <p:nvGrpSpPr>
          <p:cNvPr id="6" name="object 6"/>
          <p:cNvGrpSpPr/>
          <p:nvPr/>
        </p:nvGrpSpPr>
        <p:grpSpPr>
          <a:xfrm>
            <a:off x="547116" y="1548383"/>
            <a:ext cx="3618229" cy="2735580"/>
            <a:chOff x="547116" y="1548383"/>
            <a:chExt cx="3618229" cy="2735580"/>
          </a:xfrm>
        </p:grpSpPr>
        <p:pic>
          <p:nvPicPr>
            <p:cNvPr id="7" name="object 7"/>
            <p:cNvPicPr/>
            <p:nvPr/>
          </p:nvPicPr>
          <p:blipFill>
            <a:blip r:embed="rId2" cstate="print"/>
            <a:stretch>
              <a:fillRect/>
            </a:stretch>
          </p:blipFill>
          <p:spPr>
            <a:xfrm>
              <a:off x="547116" y="1548383"/>
              <a:ext cx="3617976" cy="2735199"/>
            </a:xfrm>
            <a:prstGeom prst="rect">
              <a:avLst/>
            </a:prstGeom>
          </p:spPr>
        </p:pic>
        <p:pic>
          <p:nvPicPr>
            <p:cNvPr id="8" name="object 8"/>
            <p:cNvPicPr/>
            <p:nvPr/>
          </p:nvPicPr>
          <p:blipFill>
            <a:blip r:embed="rId3" cstate="print"/>
            <a:stretch>
              <a:fillRect/>
            </a:stretch>
          </p:blipFill>
          <p:spPr>
            <a:xfrm>
              <a:off x="742188" y="1743455"/>
              <a:ext cx="3067812" cy="2185416"/>
            </a:xfrm>
            <a:prstGeom prst="rect">
              <a:avLst/>
            </a:prstGeom>
          </p:spPr>
        </p:pic>
      </p:grpSp>
      <p:sp>
        <p:nvSpPr>
          <p:cNvPr id="9" name="object 9"/>
          <p:cNvSpPr/>
          <p:nvPr/>
        </p:nvSpPr>
        <p:spPr>
          <a:xfrm>
            <a:off x="9748011" y="1150111"/>
            <a:ext cx="350520" cy="212090"/>
          </a:xfrm>
          <a:custGeom>
            <a:avLst/>
            <a:gdLst/>
            <a:ahLst/>
            <a:cxnLst/>
            <a:rect l="l" t="t" r="r" b="b"/>
            <a:pathLst>
              <a:path w="350520" h="212090">
                <a:moveTo>
                  <a:pt x="282702" y="0"/>
                </a:moveTo>
                <a:lnTo>
                  <a:pt x="279781" y="8636"/>
                </a:lnTo>
                <a:lnTo>
                  <a:pt x="291994" y="13946"/>
                </a:lnTo>
                <a:lnTo>
                  <a:pt x="302529" y="21304"/>
                </a:lnTo>
                <a:lnTo>
                  <a:pt x="323943" y="55449"/>
                </a:lnTo>
                <a:lnTo>
                  <a:pt x="330962" y="104901"/>
                </a:lnTo>
                <a:lnTo>
                  <a:pt x="330176" y="123571"/>
                </a:lnTo>
                <a:lnTo>
                  <a:pt x="318389" y="169290"/>
                </a:lnTo>
                <a:lnTo>
                  <a:pt x="292135" y="197865"/>
                </a:lnTo>
                <a:lnTo>
                  <a:pt x="280035" y="203200"/>
                </a:lnTo>
                <a:lnTo>
                  <a:pt x="282702" y="211836"/>
                </a:lnTo>
                <a:lnTo>
                  <a:pt x="323224" y="187725"/>
                </a:lnTo>
                <a:lnTo>
                  <a:pt x="345900" y="143398"/>
                </a:lnTo>
                <a:lnTo>
                  <a:pt x="350266" y="106045"/>
                </a:lnTo>
                <a:lnTo>
                  <a:pt x="349172" y="86592"/>
                </a:lnTo>
                <a:lnTo>
                  <a:pt x="332867" y="37211"/>
                </a:lnTo>
                <a:lnTo>
                  <a:pt x="298112" y="5599"/>
                </a:lnTo>
                <a:lnTo>
                  <a:pt x="282702" y="0"/>
                </a:lnTo>
                <a:close/>
              </a:path>
              <a:path w="350520" h="212090">
                <a:moveTo>
                  <a:pt x="67437" y="0"/>
                </a:moveTo>
                <a:lnTo>
                  <a:pt x="27092" y="24181"/>
                </a:lnTo>
                <a:lnTo>
                  <a:pt x="4318" y="68627"/>
                </a:lnTo>
                <a:lnTo>
                  <a:pt x="0" y="106045"/>
                </a:lnTo>
                <a:lnTo>
                  <a:pt x="1075" y="125477"/>
                </a:lnTo>
                <a:lnTo>
                  <a:pt x="17399" y="174751"/>
                </a:lnTo>
                <a:lnTo>
                  <a:pt x="52081" y="206291"/>
                </a:lnTo>
                <a:lnTo>
                  <a:pt x="67437" y="211836"/>
                </a:lnTo>
                <a:lnTo>
                  <a:pt x="70104" y="203200"/>
                </a:lnTo>
                <a:lnTo>
                  <a:pt x="58056" y="197865"/>
                </a:lnTo>
                <a:lnTo>
                  <a:pt x="47640" y="190436"/>
                </a:lnTo>
                <a:lnTo>
                  <a:pt x="26322" y="155765"/>
                </a:lnTo>
                <a:lnTo>
                  <a:pt x="19304" y="104901"/>
                </a:lnTo>
                <a:lnTo>
                  <a:pt x="20087" y="86830"/>
                </a:lnTo>
                <a:lnTo>
                  <a:pt x="31750" y="42163"/>
                </a:lnTo>
                <a:lnTo>
                  <a:pt x="58271" y="13946"/>
                </a:lnTo>
                <a:lnTo>
                  <a:pt x="70485" y="8636"/>
                </a:lnTo>
                <a:lnTo>
                  <a:pt x="67437" y="0"/>
                </a:lnTo>
                <a:close/>
              </a:path>
            </a:pathLst>
          </a:custGeom>
          <a:solidFill>
            <a:srgbClr val="000000"/>
          </a:solidFill>
        </p:spPr>
        <p:txBody>
          <a:bodyPr wrap="square" lIns="0" tIns="0" rIns="0" bIns="0" rtlCol="0"/>
          <a:lstStyle/>
          <a:p>
            <a:endParaRPr/>
          </a:p>
        </p:txBody>
      </p:sp>
      <p:sp>
        <p:nvSpPr>
          <p:cNvPr id="10" name="object 10"/>
          <p:cNvSpPr txBox="1"/>
          <p:nvPr/>
        </p:nvSpPr>
        <p:spPr>
          <a:xfrm>
            <a:off x="9570211" y="1079753"/>
            <a:ext cx="4584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𝑃</a:t>
            </a:r>
            <a:r>
              <a:rPr sz="1800" spc="290" dirty="0">
                <a:latin typeface="Cambria Math"/>
                <a:cs typeface="Cambria Math"/>
              </a:rPr>
              <a:t> </a:t>
            </a:r>
            <a:r>
              <a:rPr sz="1800" spc="-5" dirty="0">
                <a:latin typeface="Cambria Math"/>
                <a:cs typeface="Cambria Math"/>
              </a:rPr>
              <a:t>𝑆𝑖</a:t>
            </a:r>
            <a:endParaRPr sz="1800">
              <a:latin typeface="Cambria Math"/>
              <a:cs typeface="Cambria Math"/>
            </a:endParaRPr>
          </a:p>
        </p:txBody>
      </p:sp>
      <p:sp>
        <p:nvSpPr>
          <p:cNvPr id="11" name="object 11"/>
          <p:cNvSpPr/>
          <p:nvPr/>
        </p:nvSpPr>
        <p:spPr>
          <a:xfrm>
            <a:off x="10416667" y="1247394"/>
            <a:ext cx="254635" cy="15240"/>
          </a:xfrm>
          <a:custGeom>
            <a:avLst/>
            <a:gdLst/>
            <a:ahLst/>
            <a:cxnLst/>
            <a:rect l="l" t="t" r="r" b="b"/>
            <a:pathLst>
              <a:path w="254634" h="15240">
                <a:moveTo>
                  <a:pt x="254507" y="0"/>
                </a:moveTo>
                <a:lnTo>
                  <a:pt x="0" y="0"/>
                </a:lnTo>
                <a:lnTo>
                  <a:pt x="0" y="15239"/>
                </a:lnTo>
                <a:lnTo>
                  <a:pt x="254507" y="15239"/>
                </a:lnTo>
                <a:lnTo>
                  <a:pt x="254507" y="0"/>
                </a:lnTo>
                <a:close/>
              </a:path>
            </a:pathLst>
          </a:custGeom>
          <a:solidFill>
            <a:srgbClr val="000000"/>
          </a:solidFill>
        </p:spPr>
        <p:txBody>
          <a:bodyPr wrap="square" lIns="0" tIns="0" rIns="0" bIns="0" rtlCol="0"/>
          <a:lstStyle/>
          <a:p>
            <a:endParaRPr/>
          </a:p>
        </p:txBody>
      </p:sp>
      <p:sp>
        <p:nvSpPr>
          <p:cNvPr id="12" name="object 12"/>
          <p:cNvSpPr txBox="1"/>
          <p:nvPr/>
        </p:nvSpPr>
        <p:spPr>
          <a:xfrm>
            <a:off x="10145268" y="905332"/>
            <a:ext cx="1544320" cy="474345"/>
          </a:xfrm>
          <a:prstGeom prst="rect">
            <a:avLst/>
          </a:prstGeom>
        </p:spPr>
        <p:txBody>
          <a:bodyPr vert="horz" wrap="square" lIns="0" tIns="12700" rIns="0" bIns="0" rtlCol="0">
            <a:spAutoFit/>
          </a:bodyPr>
          <a:lstStyle/>
          <a:p>
            <a:pPr marL="272415">
              <a:lnSpc>
                <a:spcPts val="1764"/>
              </a:lnSpc>
              <a:spcBef>
                <a:spcPts val="100"/>
              </a:spcBef>
            </a:pPr>
            <a:r>
              <a:rPr sz="1800" spc="-5" dirty="0">
                <a:latin typeface="Cambria Math"/>
                <a:cs typeface="Cambria Math"/>
              </a:rPr>
              <a:t>15</a:t>
            </a:r>
            <a:endParaRPr sz="1800">
              <a:latin typeface="Cambria Math"/>
              <a:cs typeface="Cambria Math"/>
            </a:endParaRPr>
          </a:p>
          <a:p>
            <a:pPr marL="38100">
              <a:lnSpc>
                <a:spcPts val="1764"/>
              </a:lnSpc>
            </a:pPr>
            <a:r>
              <a:rPr sz="1800" dirty="0">
                <a:latin typeface="Cambria Math"/>
                <a:cs typeface="Cambria Math"/>
              </a:rPr>
              <a:t>=</a:t>
            </a:r>
            <a:r>
              <a:rPr sz="1800" spc="80" dirty="0">
                <a:latin typeface="Cambria Math"/>
                <a:cs typeface="Cambria Math"/>
              </a:rPr>
              <a:t> </a:t>
            </a:r>
            <a:r>
              <a:rPr sz="2700" spc="-7" baseline="-37037" dirty="0">
                <a:latin typeface="Cambria Math"/>
                <a:cs typeface="Cambria Math"/>
              </a:rPr>
              <a:t>22</a:t>
            </a:r>
            <a:r>
              <a:rPr sz="2700" spc="135" baseline="-37037" dirty="0">
                <a:latin typeface="Cambria Math"/>
                <a:cs typeface="Cambria Math"/>
              </a:rPr>
              <a:t> </a:t>
            </a:r>
            <a:r>
              <a:rPr sz="1800" dirty="0">
                <a:latin typeface="Cambria Math"/>
                <a:cs typeface="Cambria Math"/>
              </a:rPr>
              <a:t>=</a:t>
            </a:r>
            <a:r>
              <a:rPr sz="1800" spc="80" dirty="0">
                <a:latin typeface="Cambria Math"/>
                <a:cs typeface="Cambria Math"/>
              </a:rPr>
              <a:t> </a:t>
            </a:r>
            <a:r>
              <a:rPr sz="1800" spc="-5" dirty="0">
                <a:latin typeface="Cambria Math"/>
                <a:cs typeface="Cambria Math"/>
              </a:rPr>
              <a:t>0,6818</a:t>
            </a:r>
            <a:endParaRPr sz="1800">
              <a:latin typeface="Cambria Math"/>
              <a:cs typeface="Cambria Math"/>
            </a:endParaRPr>
          </a:p>
        </p:txBody>
      </p:sp>
      <p:sp>
        <p:nvSpPr>
          <p:cNvPr id="13" name="object 13"/>
          <p:cNvSpPr/>
          <p:nvPr/>
        </p:nvSpPr>
        <p:spPr>
          <a:xfrm>
            <a:off x="8369045" y="1785492"/>
            <a:ext cx="443865" cy="212090"/>
          </a:xfrm>
          <a:custGeom>
            <a:avLst/>
            <a:gdLst/>
            <a:ahLst/>
            <a:cxnLst/>
            <a:rect l="l" t="t" r="r" b="b"/>
            <a:pathLst>
              <a:path w="443865" h="212089">
                <a:moveTo>
                  <a:pt x="375793" y="0"/>
                </a:moveTo>
                <a:lnTo>
                  <a:pt x="372745" y="8636"/>
                </a:lnTo>
                <a:lnTo>
                  <a:pt x="385030" y="13946"/>
                </a:lnTo>
                <a:lnTo>
                  <a:pt x="395589" y="21304"/>
                </a:lnTo>
                <a:lnTo>
                  <a:pt x="416980" y="55429"/>
                </a:lnTo>
                <a:lnTo>
                  <a:pt x="424052" y="104775"/>
                </a:lnTo>
                <a:lnTo>
                  <a:pt x="423267" y="123444"/>
                </a:lnTo>
                <a:lnTo>
                  <a:pt x="411479" y="169164"/>
                </a:lnTo>
                <a:lnTo>
                  <a:pt x="385173" y="197792"/>
                </a:lnTo>
                <a:lnTo>
                  <a:pt x="373125" y="203200"/>
                </a:lnTo>
                <a:lnTo>
                  <a:pt x="375793" y="211709"/>
                </a:lnTo>
                <a:lnTo>
                  <a:pt x="416262" y="187706"/>
                </a:lnTo>
                <a:lnTo>
                  <a:pt x="438991" y="143335"/>
                </a:lnTo>
                <a:lnTo>
                  <a:pt x="443356" y="105918"/>
                </a:lnTo>
                <a:lnTo>
                  <a:pt x="442261" y="86536"/>
                </a:lnTo>
                <a:lnTo>
                  <a:pt x="425830" y="37084"/>
                </a:lnTo>
                <a:lnTo>
                  <a:pt x="391148" y="5544"/>
                </a:lnTo>
                <a:lnTo>
                  <a:pt x="375793" y="0"/>
                </a:lnTo>
                <a:close/>
              </a:path>
              <a:path w="443865" h="212089">
                <a:moveTo>
                  <a:pt x="67563" y="0"/>
                </a:moveTo>
                <a:lnTo>
                  <a:pt x="27166" y="24110"/>
                </a:lnTo>
                <a:lnTo>
                  <a:pt x="4381" y="68595"/>
                </a:lnTo>
                <a:lnTo>
                  <a:pt x="0" y="105918"/>
                </a:lnTo>
                <a:lnTo>
                  <a:pt x="1093" y="125370"/>
                </a:lnTo>
                <a:lnTo>
                  <a:pt x="17399" y="174752"/>
                </a:lnTo>
                <a:lnTo>
                  <a:pt x="52153" y="206184"/>
                </a:lnTo>
                <a:lnTo>
                  <a:pt x="67563" y="211709"/>
                </a:lnTo>
                <a:lnTo>
                  <a:pt x="70230" y="203200"/>
                </a:lnTo>
                <a:lnTo>
                  <a:pt x="58183" y="197792"/>
                </a:lnTo>
                <a:lnTo>
                  <a:pt x="47767" y="190325"/>
                </a:lnTo>
                <a:lnTo>
                  <a:pt x="26376" y="155638"/>
                </a:lnTo>
                <a:lnTo>
                  <a:pt x="19303" y="104775"/>
                </a:lnTo>
                <a:lnTo>
                  <a:pt x="20089" y="86723"/>
                </a:lnTo>
                <a:lnTo>
                  <a:pt x="31876" y="42164"/>
                </a:lnTo>
                <a:lnTo>
                  <a:pt x="58398" y="13946"/>
                </a:lnTo>
                <a:lnTo>
                  <a:pt x="70611" y="8636"/>
                </a:lnTo>
                <a:lnTo>
                  <a:pt x="67563" y="0"/>
                </a:lnTo>
                <a:close/>
              </a:path>
            </a:pathLst>
          </a:custGeom>
          <a:solidFill>
            <a:srgbClr val="000000"/>
          </a:solidFill>
        </p:spPr>
        <p:txBody>
          <a:bodyPr wrap="square" lIns="0" tIns="0" rIns="0" bIns="0" rtlCol="0"/>
          <a:lstStyle/>
          <a:p>
            <a:endParaRPr/>
          </a:p>
        </p:txBody>
      </p:sp>
      <p:sp>
        <p:nvSpPr>
          <p:cNvPr id="14" name="object 14"/>
          <p:cNvSpPr txBox="1"/>
          <p:nvPr/>
        </p:nvSpPr>
        <p:spPr>
          <a:xfrm>
            <a:off x="8190992" y="1714576"/>
            <a:ext cx="55626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𝑃</a:t>
            </a:r>
            <a:r>
              <a:rPr sz="1800" spc="295" dirty="0">
                <a:latin typeface="Cambria Math"/>
                <a:cs typeface="Cambria Math"/>
              </a:rPr>
              <a:t> </a:t>
            </a:r>
            <a:r>
              <a:rPr sz="1800" spc="-5" dirty="0">
                <a:latin typeface="Cambria Math"/>
                <a:cs typeface="Cambria Math"/>
              </a:rPr>
              <a:t>𝑁𝑜</a:t>
            </a:r>
            <a:endParaRPr sz="1800">
              <a:latin typeface="Cambria Math"/>
              <a:cs typeface="Cambria Math"/>
            </a:endParaRPr>
          </a:p>
        </p:txBody>
      </p:sp>
      <p:sp>
        <p:nvSpPr>
          <p:cNvPr id="15" name="object 15"/>
          <p:cNvSpPr/>
          <p:nvPr/>
        </p:nvSpPr>
        <p:spPr>
          <a:xfrm>
            <a:off x="9130792" y="1882775"/>
            <a:ext cx="254635" cy="15240"/>
          </a:xfrm>
          <a:custGeom>
            <a:avLst/>
            <a:gdLst/>
            <a:ahLst/>
            <a:cxnLst/>
            <a:rect l="l" t="t" r="r" b="b"/>
            <a:pathLst>
              <a:path w="254634" h="15239">
                <a:moveTo>
                  <a:pt x="254507" y="0"/>
                </a:moveTo>
                <a:lnTo>
                  <a:pt x="0" y="0"/>
                </a:lnTo>
                <a:lnTo>
                  <a:pt x="0" y="15239"/>
                </a:lnTo>
                <a:lnTo>
                  <a:pt x="254507" y="15239"/>
                </a:lnTo>
                <a:lnTo>
                  <a:pt x="254507" y="0"/>
                </a:lnTo>
                <a:close/>
              </a:path>
            </a:pathLst>
          </a:custGeom>
          <a:solidFill>
            <a:srgbClr val="000000"/>
          </a:solidFill>
        </p:spPr>
        <p:txBody>
          <a:bodyPr wrap="square" lIns="0" tIns="0" rIns="0" bIns="0" rtlCol="0"/>
          <a:lstStyle/>
          <a:p>
            <a:endParaRPr/>
          </a:p>
        </p:txBody>
      </p:sp>
      <p:sp>
        <p:nvSpPr>
          <p:cNvPr id="16" name="object 16"/>
          <p:cNvSpPr txBox="1"/>
          <p:nvPr/>
        </p:nvSpPr>
        <p:spPr>
          <a:xfrm>
            <a:off x="8859011" y="1541145"/>
            <a:ext cx="1545590" cy="473709"/>
          </a:xfrm>
          <a:prstGeom prst="rect">
            <a:avLst/>
          </a:prstGeom>
        </p:spPr>
        <p:txBody>
          <a:bodyPr vert="horz" wrap="square" lIns="0" tIns="12700" rIns="0" bIns="0" rtlCol="0">
            <a:spAutoFit/>
          </a:bodyPr>
          <a:lstStyle/>
          <a:p>
            <a:pPr marL="336550">
              <a:lnSpc>
                <a:spcPts val="1764"/>
              </a:lnSpc>
              <a:spcBef>
                <a:spcPts val="100"/>
              </a:spcBef>
            </a:pPr>
            <a:r>
              <a:rPr sz="1800" dirty="0">
                <a:latin typeface="Cambria Math"/>
                <a:cs typeface="Cambria Math"/>
              </a:rPr>
              <a:t>7</a:t>
            </a:r>
            <a:endParaRPr sz="1800">
              <a:latin typeface="Cambria Math"/>
              <a:cs typeface="Cambria Math"/>
            </a:endParaRPr>
          </a:p>
          <a:p>
            <a:pPr marL="38100">
              <a:lnSpc>
                <a:spcPts val="1764"/>
              </a:lnSpc>
            </a:pPr>
            <a:r>
              <a:rPr sz="1800" dirty="0">
                <a:latin typeface="Cambria Math"/>
                <a:cs typeface="Cambria Math"/>
              </a:rPr>
              <a:t>=</a:t>
            </a:r>
            <a:r>
              <a:rPr sz="1800" spc="85" dirty="0">
                <a:latin typeface="Cambria Math"/>
                <a:cs typeface="Cambria Math"/>
              </a:rPr>
              <a:t> </a:t>
            </a:r>
            <a:r>
              <a:rPr sz="2700" spc="-7" baseline="-37037" dirty="0">
                <a:latin typeface="Cambria Math"/>
                <a:cs typeface="Cambria Math"/>
              </a:rPr>
              <a:t>22</a:t>
            </a:r>
            <a:r>
              <a:rPr sz="2700" spc="142" baseline="-37037" dirty="0">
                <a:latin typeface="Cambria Math"/>
                <a:cs typeface="Cambria Math"/>
              </a:rPr>
              <a:t> </a:t>
            </a:r>
            <a:r>
              <a:rPr sz="1800" dirty="0">
                <a:latin typeface="Cambria Math"/>
                <a:cs typeface="Cambria Math"/>
              </a:rPr>
              <a:t>=</a:t>
            </a:r>
            <a:r>
              <a:rPr sz="1800" spc="90" dirty="0">
                <a:latin typeface="Cambria Math"/>
                <a:cs typeface="Cambria Math"/>
              </a:rPr>
              <a:t> </a:t>
            </a:r>
            <a:r>
              <a:rPr sz="1800" spc="-5" dirty="0">
                <a:latin typeface="Cambria Math"/>
                <a:cs typeface="Cambria Math"/>
              </a:rPr>
              <a:t>0,3182</a:t>
            </a:r>
            <a:endParaRPr sz="1800">
              <a:latin typeface="Cambria Math"/>
              <a:cs typeface="Cambria Math"/>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graphicFrame>
        <p:nvGraphicFramePr>
          <p:cNvPr id="17" name="object 17"/>
          <p:cNvGraphicFramePr>
            <a:graphicFrameLocks noGrp="1"/>
          </p:cNvGraphicFramePr>
          <p:nvPr/>
        </p:nvGraphicFramePr>
        <p:xfrm>
          <a:off x="4203191" y="1235984"/>
          <a:ext cx="3750309" cy="4844099"/>
        </p:xfrm>
        <a:graphic>
          <a:graphicData uri="http://schemas.openxmlformats.org/drawingml/2006/table">
            <a:tbl>
              <a:tblPr firstRow="1" bandRow="1">
                <a:tableStyleId>{2D5ABB26-0587-4C30-8999-92F81FD0307C}</a:tableStyleId>
              </a:tblPr>
              <a:tblGrid>
                <a:gridCol w="1146810">
                  <a:extLst>
                    <a:ext uri="{9D8B030D-6E8A-4147-A177-3AD203B41FA5}">
                      <a16:colId xmlns:a16="http://schemas.microsoft.com/office/drawing/2014/main" val="20000"/>
                    </a:ext>
                  </a:extLst>
                </a:gridCol>
                <a:gridCol w="856615">
                  <a:extLst>
                    <a:ext uri="{9D8B030D-6E8A-4147-A177-3AD203B41FA5}">
                      <a16:colId xmlns:a16="http://schemas.microsoft.com/office/drawing/2014/main" val="20001"/>
                    </a:ext>
                  </a:extLst>
                </a:gridCol>
                <a:gridCol w="896619">
                  <a:extLst>
                    <a:ext uri="{9D8B030D-6E8A-4147-A177-3AD203B41FA5}">
                      <a16:colId xmlns:a16="http://schemas.microsoft.com/office/drawing/2014/main" val="20002"/>
                    </a:ext>
                  </a:extLst>
                </a:gridCol>
                <a:gridCol w="850265">
                  <a:extLst>
                    <a:ext uri="{9D8B030D-6E8A-4147-A177-3AD203B41FA5}">
                      <a16:colId xmlns:a16="http://schemas.microsoft.com/office/drawing/2014/main" val="20003"/>
                    </a:ext>
                  </a:extLst>
                </a:gridCol>
              </a:tblGrid>
              <a:tr h="207686">
                <a:tc>
                  <a:txBody>
                    <a:bodyPr/>
                    <a:lstStyle/>
                    <a:p>
                      <a:pPr marL="33020">
                        <a:lnSpc>
                          <a:spcPct val="100000"/>
                        </a:lnSpc>
                        <a:spcBef>
                          <a:spcPts val="25"/>
                        </a:spcBef>
                      </a:pPr>
                      <a:r>
                        <a:rPr sz="1250" b="1" spc="-5" dirty="0">
                          <a:solidFill>
                            <a:srgbClr val="FFFFFF"/>
                          </a:solidFill>
                          <a:latin typeface="Calibri"/>
                          <a:cs typeface="Calibri"/>
                        </a:rPr>
                        <a:t>Rango</a:t>
                      </a:r>
                      <a:r>
                        <a:rPr sz="1250" b="1" spc="-35" dirty="0">
                          <a:solidFill>
                            <a:srgbClr val="FFFFFF"/>
                          </a:solidFill>
                          <a:latin typeface="Calibri"/>
                          <a:cs typeface="Calibri"/>
                        </a:rPr>
                        <a:t> </a:t>
                      </a:r>
                      <a:r>
                        <a:rPr sz="1250" b="1" spc="-15" dirty="0">
                          <a:solidFill>
                            <a:srgbClr val="FFFFFF"/>
                          </a:solidFill>
                          <a:latin typeface="Calibri"/>
                          <a:cs typeface="Calibri"/>
                        </a:rPr>
                        <a:t>etario</a:t>
                      </a:r>
                      <a:endParaRPr sz="1250">
                        <a:latin typeface="Calibri"/>
                        <a:cs typeface="Calibri"/>
                      </a:endParaRPr>
                    </a:p>
                  </a:txBody>
                  <a:tcPr marL="0" marR="0" marT="3175" marB="0">
                    <a:lnL w="19050">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solidFill>
                      <a:srgbClr val="8EA9DB"/>
                    </a:solidFill>
                  </a:tcPr>
                </a:tc>
                <a:tc>
                  <a:txBody>
                    <a:bodyPr/>
                    <a:lstStyle/>
                    <a:p>
                      <a:pPr marL="33020">
                        <a:lnSpc>
                          <a:spcPct val="100000"/>
                        </a:lnSpc>
                        <a:spcBef>
                          <a:spcPts val="25"/>
                        </a:spcBef>
                      </a:pPr>
                      <a:r>
                        <a:rPr sz="1250" b="1" spc="-25" dirty="0">
                          <a:solidFill>
                            <a:srgbClr val="FFFFFF"/>
                          </a:solidFill>
                          <a:latin typeface="Calibri"/>
                          <a:cs typeface="Calibri"/>
                        </a:rPr>
                        <a:t>Carrera</a:t>
                      </a:r>
                      <a:endParaRPr sz="1250">
                        <a:latin typeface="Calibri"/>
                        <a:cs typeface="Calibri"/>
                      </a:endParaRPr>
                    </a:p>
                  </a:txBody>
                  <a:tcPr marL="0" marR="0" marT="3175" marB="0">
                    <a:lnL w="19050">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solidFill>
                      <a:srgbClr val="8EA9DB"/>
                    </a:solidFill>
                  </a:tcPr>
                </a:tc>
                <a:tc>
                  <a:txBody>
                    <a:bodyPr/>
                    <a:lstStyle/>
                    <a:p>
                      <a:pPr marL="33655">
                        <a:lnSpc>
                          <a:spcPct val="100000"/>
                        </a:lnSpc>
                        <a:spcBef>
                          <a:spcPts val="25"/>
                        </a:spcBef>
                      </a:pPr>
                      <a:r>
                        <a:rPr sz="1250" b="1" dirty="0">
                          <a:solidFill>
                            <a:srgbClr val="FFFFFF"/>
                          </a:solidFill>
                          <a:latin typeface="Calibri"/>
                          <a:cs typeface="Calibri"/>
                        </a:rPr>
                        <a:t>Domicilio</a:t>
                      </a:r>
                      <a:endParaRPr sz="1250">
                        <a:latin typeface="Calibri"/>
                        <a:cs typeface="Calibri"/>
                      </a:endParaRPr>
                    </a:p>
                  </a:txBody>
                  <a:tcPr marL="0" marR="0" marT="3175" marB="0">
                    <a:lnL w="19050">
                      <a:solidFill>
                        <a:srgbClr val="000000"/>
                      </a:solidFill>
                      <a:prstDash val="solid"/>
                    </a:lnL>
                    <a:lnR w="19050">
                      <a:solidFill>
                        <a:srgbClr val="000000"/>
                      </a:solidFill>
                      <a:prstDash val="solid"/>
                    </a:lnR>
                    <a:lnT w="9525">
                      <a:solidFill>
                        <a:srgbClr val="000000"/>
                      </a:solidFill>
                      <a:prstDash val="solid"/>
                    </a:lnT>
                    <a:lnB w="19050">
                      <a:solidFill>
                        <a:srgbClr val="000000"/>
                      </a:solidFill>
                      <a:prstDash val="solid"/>
                    </a:lnB>
                    <a:solidFill>
                      <a:srgbClr val="8EA9DB"/>
                    </a:solidFill>
                  </a:tcPr>
                </a:tc>
                <a:tc>
                  <a:txBody>
                    <a:bodyPr/>
                    <a:lstStyle/>
                    <a:p>
                      <a:pPr marL="33020">
                        <a:lnSpc>
                          <a:spcPct val="100000"/>
                        </a:lnSpc>
                        <a:spcBef>
                          <a:spcPts val="25"/>
                        </a:spcBef>
                      </a:pPr>
                      <a:r>
                        <a:rPr sz="1250" b="1" spc="-40" dirty="0">
                          <a:solidFill>
                            <a:srgbClr val="FFFFFF"/>
                          </a:solidFill>
                          <a:latin typeface="Calibri"/>
                          <a:cs typeface="Calibri"/>
                        </a:rPr>
                        <a:t>Aprobó</a:t>
                      </a:r>
                      <a:endParaRPr sz="1250">
                        <a:latin typeface="Calibri"/>
                        <a:cs typeface="Calibri"/>
                      </a:endParaRPr>
                    </a:p>
                  </a:txBody>
                  <a:tcPr marL="0" marR="0" marT="3175" marB="0">
                    <a:lnL w="19050">
                      <a:solidFill>
                        <a:srgbClr val="000000"/>
                      </a:solidFill>
                      <a:prstDash val="solid"/>
                    </a:lnL>
                    <a:lnR w="3175">
                      <a:solidFill>
                        <a:srgbClr val="000000"/>
                      </a:solidFill>
                      <a:prstDash val="solid"/>
                    </a:lnR>
                    <a:lnT w="9525">
                      <a:solidFill>
                        <a:srgbClr val="000000"/>
                      </a:solidFill>
                      <a:prstDash val="solid"/>
                    </a:lnT>
                    <a:lnB w="19050">
                      <a:solidFill>
                        <a:srgbClr val="000000"/>
                      </a:solidFill>
                      <a:prstDash val="solid"/>
                    </a:lnB>
                    <a:solidFill>
                      <a:srgbClr val="8EA9DB"/>
                    </a:solidFill>
                  </a:tcPr>
                </a:tc>
                <a:extLst>
                  <a:ext uri="{0D108BD9-81ED-4DB2-BD59-A6C34878D82A}">
                    <a16:rowId xmlns:a16="http://schemas.microsoft.com/office/drawing/2014/main" val="10000"/>
                  </a:ext>
                </a:extLst>
              </a:tr>
              <a:tr h="211172">
                <a:tc>
                  <a:txBody>
                    <a:bodyPr/>
                    <a:lstStyle/>
                    <a:p>
                      <a:pPr marL="33020">
                        <a:lnSpc>
                          <a:spcPct val="100000"/>
                        </a:lnSpc>
                        <a:spcBef>
                          <a:spcPts val="55"/>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5"/>
                        </a:spcBef>
                      </a:pPr>
                      <a:r>
                        <a:rPr sz="1250" spc="-10" dirty="0">
                          <a:latin typeface="Calibri"/>
                          <a:cs typeface="Calibri"/>
                        </a:rPr>
                        <a:t>Industrial</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5"/>
                        </a:spcBef>
                      </a:pPr>
                      <a:r>
                        <a:rPr sz="1250" spc="-10" dirty="0">
                          <a:latin typeface="Calibri"/>
                          <a:cs typeface="Calibri"/>
                        </a:rPr>
                        <a:t>Lejos</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5"/>
                        </a:spcBef>
                      </a:pPr>
                      <a:r>
                        <a:rPr sz="1250" spc="20" dirty="0">
                          <a:latin typeface="Calibri"/>
                          <a:cs typeface="Calibri"/>
                        </a:rPr>
                        <a:t>Si</a:t>
                      </a:r>
                      <a:endParaRPr sz="1250">
                        <a:latin typeface="Calibri"/>
                        <a:cs typeface="Calibri"/>
                      </a:endParaRPr>
                    </a:p>
                  </a:txBody>
                  <a:tcPr marL="0" marR="0" marT="698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01"/>
                  </a:ext>
                </a:extLst>
              </a:tr>
              <a:tr h="211172">
                <a:tc>
                  <a:txBody>
                    <a:bodyPr/>
                    <a:lstStyle/>
                    <a:p>
                      <a:pPr marL="33020">
                        <a:lnSpc>
                          <a:spcPct val="100000"/>
                        </a:lnSpc>
                        <a:spcBef>
                          <a:spcPts val="45"/>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10" dirty="0">
                          <a:latin typeface="Calibri"/>
                          <a:cs typeface="Calibri"/>
                        </a:rPr>
                        <a:t>Mecánica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45"/>
                        </a:spcBef>
                      </a:pPr>
                      <a:r>
                        <a:rPr sz="1250" spc="-20" dirty="0">
                          <a:latin typeface="Calibri"/>
                          <a:cs typeface="Calibri"/>
                        </a:rPr>
                        <a:t>Cerca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210515">
                <a:tc>
                  <a:txBody>
                    <a:bodyPr/>
                    <a:lstStyle/>
                    <a:p>
                      <a:pPr marL="33020">
                        <a:lnSpc>
                          <a:spcPct val="100000"/>
                        </a:lnSpc>
                        <a:spcBef>
                          <a:spcPts val="45"/>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10" dirty="0">
                          <a:latin typeface="Calibri"/>
                          <a:cs typeface="Calibri"/>
                        </a:rPr>
                        <a:t>Industrial</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45"/>
                        </a:spcBef>
                      </a:pPr>
                      <a:r>
                        <a:rPr sz="1250" spc="-20" dirty="0">
                          <a:latin typeface="Calibri"/>
                          <a:cs typeface="Calibri"/>
                        </a:rPr>
                        <a:t>Cerca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10" dirty="0">
                          <a:latin typeface="Calibri"/>
                          <a:cs typeface="Calibri"/>
                        </a:rPr>
                        <a:t>No</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03"/>
                  </a:ext>
                </a:extLst>
              </a:tr>
              <a:tr h="211172">
                <a:tc>
                  <a:txBody>
                    <a:bodyPr/>
                    <a:lstStyle/>
                    <a:p>
                      <a:pPr marL="33020">
                        <a:lnSpc>
                          <a:spcPct val="100000"/>
                        </a:lnSpc>
                        <a:spcBef>
                          <a:spcPts val="50"/>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10" dirty="0">
                          <a:latin typeface="Calibri"/>
                          <a:cs typeface="Calibri"/>
                        </a:rPr>
                        <a:t>Mecánica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211172">
                <a:tc>
                  <a:txBody>
                    <a:bodyPr/>
                    <a:lstStyle/>
                    <a:p>
                      <a:pPr marL="33020">
                        <a:lnSpc>
                          <a:spcPct val="100000"/>
                        </a:lnSpc>
                        <a:spcBef>
                          <a:spcPts val="50"/>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Industrial</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No</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05"/>
                  </a:ext>
                </a:extLst>
              </a:tr>
              <a:tr h="210646">
                <a:tc>
                  <a:txBody>
                    <a:bodyPr/>
                    <a:lstStyle/>
                    <a:p>
                      <a:pPr marL="33020">
                        <a:lnSpc>
                          <a:spcPct val="100000"/>
                        </a:lnSpc>
                        <a:spcBef>
                          <a:spcPts val="45"/>
                        </a:spcBef>
                      </a:pPr>
                      <a:r>
                        <a:rPr sz="1250" spc="-10" dirty="0">
                          <a:latin typeface="Calibri"/>
                          <a:cs typeface="Calibri"/>
                        </a:rPr>
                        <a:t>18</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25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10" dirty="0">
                          <a:latin typeface="Calibri"/>
                          <a:cs typeface="Calibri"/>
                        </a:rPr>
                        <a:t>Mecánica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45"/>
                        </a:spcBef>
                      </a:pPr>
                      <a:r>
                        <a:rPr sz="1250" spc="-20" dirty="0">
                          <a:latin typeface="Calibri"/>
                          <a:cs typeface="Calibri"/>
                        </a:rPr>
                        <a:t>Cerca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210975">
                <a:tc>
                  <a:txBody>
                    <a:bodyPr/>
                    <a:lstStyle/>
                    <a:p>
                      <a:pPr marL="33020">
                        <a:lnSpc>
                          <a:spcPct val="100000"/>
                        </a:lnSpc>
                        <a:spcBef>
                          <a:spcPts val="50"/>
                        </a:spcBef>
                      </a:pPr>
                      <a:r>
                        <a:rPr sz="1250" spc="-10" dirty="0">
                          <a:latin typeface="Calibri"/>
                          <a:cs typeface="Calibri"/>
                        </a:rPr>
                        <a:t>26</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30</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Industrial</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No</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07"/>
                  </a:ext>
                </a:extLst>
              </a:tr>
              <a:tr h="211172">
                <a:tc>
                  <a:txBody>
                    <a:bodyPr/>
                    <a:lstStyle/>
                    <a:p>
                      <a:pPr marL="33020">
                        <a:lnSpc>
                          <a:spcPct val="100000"/>
                        </a:lnSpc>
                        <a:spcBef>
                          <a:spcPts val="50"/>
                        </a:spcBef>
                      </a:pPr>
                      <a:r>
                        <a:rPr sz="1250" spc="-10" dirty="0">
                          <a:latin typeface="Calibri"/>
                          <a:cs typeface="Calibri"/>
                        </a:rPr>
                        <a:t>26</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30</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33020">
                        <a:lnSpc>
                          <a:spcPct val="100000"/>
                        </a:lnSpc>
                        <a:spcBef>
                          <a:spcPts val="50"/>
                        </a:spcBef>
                      </a:pPr>
                      <a:r>
                        <a:rPr sz="1250" spc="-10" dirty="0">
                          <a:latin typeface="Calibri"/>
                          <a:cs typeface="Calibri"/>
                        </a:rPr>
                        <a:t>Industrial</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33655">
                        <a:lnSpc>
                          <a:spcPct val="100000"/>
                        </a:lnSpc>
                        <a:spcBef>
                          <a:spcPts val="50"/>
                        </a:spcBef>
                      </a:pPr>
                      <a:r>
                        <a:rPr sz="1250" spc="-20" dirty="0">
                          <a:latin typeface="Calibri"/>
                          <a:cs typeface="Calibri"/>
                        </a:rPr>
                        <a:t>Cerca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10712">
                <a:tc>
                  <a:txBody>
                    <a:bodyPr/>
                    <a:lstStyle/>
                    <a:p>
                      <a:pPr marL="33020">
                        <a:lnSpc>
                          <a:spcPct val="100000"/>
                        </a:lnSpc>
                        <a:spcBef>
                          <a:spcPts val="45"/>
                        </a:spcBef>
                      </a:pPr>
                      <a:r>
                        <a:rPr sz="1250" spc="-10" dirty="0">
                          <a:latin typeface="Calibri"/>
                          <a:cs typeface="Calibri"/>
                        </a:rPr>
                        <a:t>26</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30</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15" dirty="0">
                          <a:latin typeface="Calibri"/>
                          <a:cs typeface="Calibri"/>
                        </a:rPr>
                        <a:t>Sistemas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45"/>
                        </a:spcBef>
                      </a:pPr>
                      <a:r>
                        <a:rPr sz="1250" spc="-20" dirty="0">
                          <a:latin typeface="Calibri"/>
                          <a:cs typeface="Calibri"/>
                        </a:rPr>
                        <a:t>Cerca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270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09"/>
                  </a:ext>
                </a:extLst>
              </a:tr>
              <a:tr h="211107">
                <a:tc>
                  <a:txBody>
                    <a:bodyPr/>
                    <a:lstStyle/>
                    <a:p>
                      <a:pPr marL="33020">
                        <a:lnSpc>
                          <a:spcPct val="100000"/>
                        </a:lnSpc>
                        <a:spcBef>
                          <a:spcPts val="55"/>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5"/>
                        </a:spcBef>
                      </a:pPr>
                      <a:r>
                        <a:rPr sz="1250" spc="-10" dirty="0">
                          <a:latin typeface="Calibri"/>
                          <a:cs typeface="Calibri"/>
                        </a:rPr>
                        <a:t>Mecánica</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55"/>
                        </a:spcBef>
                      </a:pPr>
                      <a:r>
                        <a:rPr sz="1250" spc="-10" dirty="0">
                          <a:latin typeface="Calibri"/>
                          <a:cs typeface="Calibri"/>
                        </a:rPr>
                        <a:t>Lejos</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5"/>
                        </a:spcBef>
                      </a:pPr>
                      <a:r>
                        <a:rPr sz="1250" spc="20" dirty="0">
                          <a:latin typeface="Calibri"/>
                          <a:cs typeface="Calibri"/>
                        </a:rPr>
                        <a:t>Si</a:t>
                      </a:r>
                      <a:endParaRPr sz="1250">
                        <a:latin typeface="Calibri"/>
                        <a:cs typeface="Calibri"/>
                      </a:endParaRPr>
                    </a:p>
                  </a:txBody>
                  <a:tcPr marL="0" marR="0" marT="698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0"/>
                  </a:ext>
                </a:extLst>
              </a:tr>
              <a:tr h="211172">
                <a:tc>
                  <a:txBody>
                    <a:bodyPr/>
                    <a:lstStyle/>
                    <a:p>
                      <a:pPr marL="33020">
                        <a:lnSpc>
                          <a:spcPct val="100000"/>
                        </a:lnSpc>
                        <a:spcBef>
                          <a:spcPts val="50"/>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33020">
                        <a:lnSpc>
                          <a:spcPct val="100000"/>
                        </a:lnSpc>
                        <a:spcBef>
                          <a:spcPts val="50"/>
                        </a:spcBef>
                      </a:pPr>
                      <a:r>
                        <a:rPr sz="1250" spc="15" dirty="0">
                          <a:latin typeface="Calibri"/>
                          <a:cs typeface="Calibri"/>
                        </a:rPr>
                        <a:t>Sistemas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2700">
                      <a:solidFill>
                        <a:srgbClr val="000000"/>
                      </a:solidFill>
                      <a:prstDash val="solid"/>
                    </a:lnB>
                    <a:solidFill>
                      <a:srgbClr val="D9E0F1"/>
                    </a:solidFill>
                  </a:tcPr>
                </a:tc>
                <a:extLst>
                  <a:ext uri="{0D108BD9-81ED-4DB2-BD59-A6C34878D82A}">
                    <a16:rowId xmlns:a16="http://schemas.microsoft.com/office/drawing/2014/main" val="10011"/>
                  </a:ext>
                </a:extLst>
              </a:tr>
              <a:tr h="210712">
                <a:tc>
                  <a:txBody>
                    <a:bodyPr/>
                    <a:lstStyle/>
                    <a:p>
                      <a:pPr marL="33020">
                        <a:lnSpc>
                          <a:spcPct val="100000"/>
                        </a:lnSpc>
                        <a:spcBef>
                          <a:spcPts val="45"/>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25" dirty="0">
                          <a:latin typeface="Calibri"/>
                          <a:cs typeface="Calibri"/>
                        </a:rPr>
                        <a:t>Cs</a:t>
                      </a:r>
                      <a:r>
                        <a:rPr sz="1250" spc="15" dirty="0">
                          <a:latin typeface="Calibri"/>
                          <a:cs typeface="Calibri"/>
                        </a:rPr>
                        <a:t> </a:t>
                      </a:r>
                      <a:r>
                        <a:rPr sz="1250" spc="5" dirty="0">
                          <a:latin typeface="Calibri"/>
                          <a:cs typeface="Calibri"/>
                        </a:rPr>
                        <a:t>sociales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33655">
                        <a:lnSpc>
                          <a:spcPct val="100000"/>
                        </a:lnSpc>
                        <a:spcBef>
                          <a:spcPts val="45"/>
                        </a:spcBef>
                      </a:pPr>
                      <a:r>
                        <a:rPr sz="1250" spc="-10" dirty="0">
                          <a:latin typeface="Calibri"/>
                          <a:cs typeface="Calibri"/>
                        </a:rPr>
                        <a:t>Lejos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12"/>
                  </a:ext>
                </a:extLst>
              </a:tr>
              <a:tr h="210909">
                <a:tc>
                  <a:txBody>
                    <a:bodyPr/>
                    <a:lstStyle/>
                    <a:p>
                      <a:pPr marL="33020">
                        <a:lnSpc>
                          <a:spcPct val="100000"/>
                        </a:lnSpc>
                        <a:spcBef>
                          <a:spcPts val="50"/>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Industrial</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13"/>
                  </a:ext>
                </a:extLst>
              </a:tr>
              <a:tr h="211172">
                <a:tc>
                  <a:txBody>
                    <a:bodyPr/>
                    <a:lstStyle/>
                    <a:p>
                      <a:pPr marL="33020">
                        <a:lnSpc>
                          <a:spcPct val="100000"/>
                        </a:lnSpc>
                        <a:spcBef>
                          <a:spcPts val="50"/>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25" dirty="0">
                          <a:latin typeface="Calibri"/>
                          <a:cs typeface="Calibri"/>
                        </a:rPr>
                        <a:t>Cs</a:t>
                      </a:r>
                      <a:r>
                        <a:rPr sz="1250" spc="15" dirty="0">
                          <a:latin typeface="Calibri"/>
                          <a:cs typeface="Calibri"/>
                        </a:rPr>
                        <a:t> </a:t>
                      </a:r>
                      <a:r>
                        <a:rPr sz="1250" spc="5" dirty="0">
                          <a:latin typeface="Calibri"/>
                          <a:cs typeface="Calibri"/>
                        </a:rPr>
                        <a:t>sociales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50"/>
                        </a:spcBef>
                      </a:pPr>
                      <a:r>
                        <a:rPr sz="1250" spc="-20" dirty="0">
                          <a:latin typeface="Calibri"/>
                          <a:cs typeface="Calibri"/>
                        </a:rPr>
                        <a:t>Cerca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4"/>
                  </a:ext>
                </a:extLst>
              </a:tr>
              <a:tr h="210712">
                <a:tc>
                  <a:txBody>
                    <a:bodyPr/>
                    <a:lstStyle/>
                    <a:p>
                      <a:pPr marL="33020">
                        <a:lnSpc>
                          <a:spcPct val="100000"/>
                        </a:lnSpc>
                        <a:spcBef>
                          <a:spcPts val="45"/>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15" dirty="0">
                          <a:latin typeface="Calibri"/>
                          <a:cs typeface="Calibri"/>
                        </a:rPr>
                        <a:t>Sistemas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45"/>
                        </a:spcBef>
                      </a:pPr>
                      <a:r>
                        <a:rPr sz="1250" spc="-10" dirty="0">
                          <a:latin typeface="Calibri"/>
                          <a:cs typeface="Calibri"/>
                        </a:rPr>
                        <a:t>Lejos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15"/>
                  </a:ext>
                </a:extLst>
              </a:tr>
              <a:tr h="211153">
                <a:tc>
                  <a:txBody>
                    <a:bodyPr/>
                    <a:lstStyle/>
                    <a:p>
                      <a:pPr marL="33020">
                        <a:lnSpc>
                          <a:spcPct val="100000"/>
                        </a:lnSpc>
                        <a:spcBef>
                          <a:spcPts val="50"/>
                        </a:spcBef>
                      </a:pPr>
                      <a:r>
                        <a:rPr sz="1250" spc="-10" dirty="0">
                          <a:latin typeface="Calibri"/>
                          <a:cs typeface="Calibri"/>
                        </a:rPr>
                        <a:t>31</a:t>
                      </a:r>
                      <a:r>
                        <a:rPr sz="1250" spc="-15" dirty="0">
                          <a:latin typeface="Calibri"/>
                          <a:cs typeface="Calibri"/>
                        </a:rPr>
                        <a:t> </a:t>
                      </a:r>
                      <a:r>
                        <a:rPr sz="1250" spc="-5" dirty="0">
                          <a:latin typeface="Calibri"/>
                          <a:cs typeface="Calibri"/>
                        </a:rPr>
                        <a:t>a</a:t>
                      </a:r>
                      <a:r>
                        <a:rPr sz="1250" spc="3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15" dirty="0">
                          <a:latin typeface="Calibri"/>
                          <a:cs typeface="Calibri"/>
                        </a:rPr>
                        <a:t>Sistemas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50"/>
                        </a:spcBef>
                      </a:pPr>
                      <a:r>
                        <a:rPr sz="1250" spc="-20" dirty="0">
                          <a:latin typeface="Calibri"/>
                          <a:cs typeface="Calibri"/>
                        </a:rPr>
                        <a:t>Cerca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10" dirty="0">
                          <a:latin typeface="Calibri"/>
                          <a:cs typeface="Calibri"/>
                        </a:rPr>
                        <a:t>No</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6"/>
                  </a:ext>
                </a:extLst>
              </a:tr>
              <a:tr h="210995">
                <a:tc>
                  <a:txBody>
                    <a:bodyPr/>
                    <a:lstStyle/>
                    <a:p>
                      <a:pPr marL="33020">
                        <a:lnSpc>
                          <a:spcPct val="100000"/>
                        </a:lnSpc>
                        <a:spcBef>
                          <a:spcPts val="50"/>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Mecánica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0"/>
                        </a:spcBef>
                      </a:pPr>
                      <a:r>
                        <a:rPr sz="1250" spc="-20" dirty="0">
                          <a:latin typeface="Calibri"/>
                          <a:cs typeface="Calibri"/>
                        </a:rPr>
                        <a:t>Cerca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0"/>
                        </a:spcBef>
                      </a:pPr>
                      <a:r>
                        <a:rPr sz="1250" spc="10" dirty="0">
                          <a:latin typeface="Calibri"/>
                          <a:cs typeface="Calibri"/>
                        </a:rPr>
                        <a:t>No</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17"/>
                  </a:ext>
                </a:extLst>
              </a:tr>
              <a:tr h="210673">
                <a:tc>
                  <a:txBody>
                    <a:bodyPr/>
                    <a:lstStyle/>
                    <a:p>
                      <a:pPr marL="33020">
                        <a:lnSpc>
                          <a:spcPct val="100000"/>
                        </a:lnSpc>
                        <a:spcBef>
                          <a:spcPts val="45"/>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10" dirty="0">
                          <a:latin typeface="Calibri"/>
                          <a:cs typeface="Calibri"/>
                        </a:rPr>
                        <a:t>Mecánica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45"/>
                        </a:spcBef>
                      </a:pPr>
                      <a:r>
                        <a:rPr sz="1250" spc="-20" dirty="0">
                          <a:latin typeface="Calibri"/>
                          <a:cs typeface="Calibri"/>
                        </a:rPr>
                        <a:t>Cerca</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45"/>
                        </a:spcBef>
                      </a:pPr>
                      <a:r>
                        <a:rPr sz="1250" spc="10" dirty="0">
                          <a:latin typeface="Calibri"/>
                          <a:cs typeface="Calibri"/>
                        </a:rPr>
                        <a:t>No</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18"/>
                  </a:ext>
                </a:extLst>
              </a:tr>
              <a:tr h="211153">
                <a:tc>
                  <a:txBody>
                    <a:bodyPr/>
                    <a:lstStyle/>
                    <a:p>
                      <a:pPr marL="33020">
                        <a:lnSpc>
                          <a:spcPct val="100000"/>
                        </a:lnSpc>
                        <a:spcBef>
                          <a:spcPts val="55"/>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5"/>
                        </a:spcBef>
                      </a:pPr>
                      <a:r>
                        <a:rPr sz="1250" spc="15" dirty="0">
                          <a:latin typeface="Calibri"/>
                          <a:cs typeface="Calibri"/>
                        </a:rPr>
                        <a:t>Sistemas</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55"/>
                        </a:spcBef>
                      </a:pPr>
                      <a:r>
                        <a:rPr sz="1250" spc="-20" dirty="0">
                          <a:latin typeface="Calibri"/>
                          <a:cs typeface="Calibri"/>
                        </a:rPr>
                        <a:t>Cerca</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55"/>
                        </a:spcBef>
                      </a:pPr>
                      <a:r>
                        <a:rPr sz="1250" spc="10" dirty="0">
                          <a:latin typeface="Calibri"/>
                          <a:cs typeface="Calibri"/>
                        </a:rPr>
                        <a:t>No</a:t>
                      </a:r>
                      <a:endParaRPr sz="1250">
                        <a:latin typeface="Calibri"/>
                        <a:cs typeface="Calibri"/>
                      </a:endParaRPr>
                    </a:p>
                  </a:txBody>
                  <a:tcPr marL="0" marR="0" marT="698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19"/>
                  </a:ext>
                </a:extLst>
              </a:tr>
              <a:tr h="211166">
                <a:tc>
                  <a:txBody>
                    <a:bodyPr/>
                    <a:lstStyle/>
                    <a:p>
                      <a:pPr marL="33020">
                        <a:lnSpc>
                          <a:spcPct val="100000"/>
                        </a:lnSpc>
                        <a:spcBef>
                          <a:spcPts val="50"/>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10" dirty="0">
                          <a:latin typeface="Calibri"/>
                          <a:cs typeface="Calibri"/>
                        </a:rPr>
                        <a:t>Mecánica</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655">
                        <a:lnSpc>
                          <a:spcPct val="100000"/>
                        </a:lnSpc>
                        <a:spcBef>
                          <a:spcPts val="50"/>
                        </a:spcBef>
                      </a:pPr>
                      <a:r>
                        <a:rPr sz="1250" spc="-10" dirty="0">
                          <a:latin typeface="Calibri"/>
                          <a:cs typeface="Calibri"/>
                        </a:rPr>
                        <a:t>Lejos</a:t>
                      </a:r>
                      <a:endParaRPr sz="1250">
                        <a:latin typeface="Calibri"/>
                        <a:cs typeface="Calibri"/>
                      </a:endParaRPr>
                    </a:p>
                  </a:txBody>
                  <a:tcPr marL="0" marR="0" marT="635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3020">
                        <a:lnSpc>
                          <a:spcPct val="100000"/>
                        </a:lnSpc>
                        <a:spcBef>
                          <a:spcPts val="50"/>
                        </a:spcBef>
                      </a:pPr>
                      <a:r>
                        <a:rPr sz="1250" spc="20" dirty="0">
                          <a:latin typeface="Calibri"/>
                          <a:cs typeface="Calibri"/>
                        </a:rPr>
                        <a:t>Si</a:t>
                      </a:r>
                      <a:endParaRPr sz="1250">
                        <a:latin typeface="Calibri"/>
                        <a:cs typeface="Calibri"/>
                      </a:endParaRPr>
                    </a:p>
                  </a:txBody>
                  <a:tcPr marL="0" marR="0" marT="6350"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20"/>
                  </a:ext>
                </a:extLst>
              </a:tr>
              <a:tr h="210666">
                <a:tc>
                  <a:txBody>
                    <a:bodyPr/>
                    <a:lstStyle/>
                    <a:p>
                      <a:pPr marL="33020">
                        <a:lnSpc>
                          <a:spcPct val="100000"/>
                        </a:lnSpc>
                        <a:spcBef>
                          <a:spcPts val="45"/>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25" dirty="0">
                          <a:latin typeface="Calibri"/>
                          <a:cs typeface="Calibri"/>
                        </a:rPr>
                        <a:t>Cs</a:t>
                      </a:r>
                      <a:r>
                        <a:rPr sz="1250" spc="15" dirty="0">
                          <a:latin typeface="Calibri"/>
                          <a:cs typeface="Calibri"/>
                        </a:rPr>
                        <a:t> </a:t>
                      </a:r>
                      <a:r>
                        <a:rPr sz="1250" spc="5" dirty="0">
                          <a:latin typeface="Calibri"/>
                          <a:cs typeface="Calibri"/>
                        </a:rPr>
                        <a:t>sociales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655">
                        <a:lnSpc>
                          <a:spcPct val="100000"/>
                        </a:lnSpc>
                        <a:spcBef>
                          <a:spcPts val="45"/>
                        </a:spcBef>
                      </a:pPr>
                      <a:r>
                        <a:rPr sz="1250" spc="-10" dirty="0">
                          <a:latin typeface="Calibri"/>
                          <a:cs typeface="Calibri"/>
                        </a:rPr>
                        <a:t>Lejos</a:t>
                      </a:r>
                      <a:endParaRPr sz="1250">
                        <a:latin typeface="Calibri"/>
                        <a:cs typeface="Calibri"/>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E0F1"/>
                    </a:solidFill>
                  </a:tcPr>
                </a:tc>
                <a:tc>
                  <a:txBody>
                    <a:bodyPr/>
                    <a:lstStyle/>
                    <a:p>
                      <a:pPr marL="33020">
                        <a:lnSpc>
                          <a:spcPct val="100000"/>
                        </a:lnSpc>
                        <a:spcBef>
                          <a:spcPts val="45"/>
                        </a:spcBef>
                      </a:pPr>
                      <a:r>
                        <a:rPr sz="1250" spc="20" dirty="0">
                          <a:latin typeface="Calibri"/>
                          <a:cs typeface="Calibri"/>
                        </a:rPr>
                        <a:t>Si</a:t>
                      </a:r>
                      <a:endParaRPr sz="1250">
                        <a:latin typeface="Calibri"/>
                        <a:cs typeface="Calibri"/>
                      </a:endParaRPr>
                    </a:p>
                  </a:txBody>
                  <a:tcPr marL="0" marR="0" marT="5715" marB="0">
                    <a:lnL w="19050">
                      <a:solidFill>
                        <a:srgbClr val="000000"/>
                      </a:solidFill>
                      <a:prstDash val="solid"/>
                    </a:lnL>
                    <a:lnR w="3175">
                      <a:solidFill>
                        <a:srgbClr val="000000"/>
                      </a:solidFill>
                      <a:prstDash val="solid"/>
                    </a:lnR>
                    <a:lnT w="19050">
                      <a:solidFill>
                        <a:srgbClr val="000000"/>
                      </a:solidFill>
                      <a:prstDash val="solid"/>
                    </a:lnT>
                    <a:lnB w="19050">
                      <a:solidFill>
                        <a:srgbClr val="000000"/>
                      </a:solidFill>
                      <a:prstDash val="solid"/>
                    </a:lnB>
                    <a:solidFill>
                      <a:srgbClr val="D9E0F1"/>
                    </a:solidFill>
                  </a:tcPr>
                </a:tc>
                <a:extLst>
                  <a:ext uri="{0D108BD9-81ED-4DB2-BD59-A6C34878D82A}">
                    <a16:rowId xmlns:a16="http://schemas.microsoft.com/office/drawing/2014/main" val="10021"/>
                  </a:ext>
                </a:extLst>
              </a:tr>
              <a:tr h="206115">
                <a:tc>
                  <a:txBody>
                    <a:bodyPr/>
                    <a:lstStyle/>
                    <a:p>
                      <a:pPr marL="33020">
                        <a:lnSpc>
                          <a:spcPts val="1470"/>
                        </a:lnSpc>
                        <a:spcBef>
                          <a:spcPts val="55"/>
                        </a:spcBef>
                      </a:pPr>
                      <a:r>
                        <a:rPr sz="1250" spc="-10" dirty="0">
                          <a:latin typeface="Calibri"/>
                          <a:cs typeface="Calibri"/>
                        </a:rPr>
                        <a:t>mayor</a:t>
                      </a:r>
                      <a:r>
                        <a:rPr sz="1250" spc="-20" dirty="0">
                          <a:latin typeface="Calibri"/>
                          <a:cs typeface="Calibri"/>
                        </a:rPr>
                        <a:t> </a:t>
                      </a:r>
                      <a:r>
                        <a:rPr sz="1250" spc="-5" dirty="0">
                          <a:latin typeface="Calibri"/>
                          <a:cs typeface="Calibri"/>
                        </a:rPr>
                        <a:t>a</a:t>
                      </a:r>
                      <a:r>
                        <a:rPr sz="1250" spc="40" dirty="0">
                          <a:latin typeface="Calibri"/>
                          <a:cs typeface="Calibri"/>
                        </a:rPr>
                        <a:t> </a:t>
                      </a:r>
                      <a:r>
                        <a:rPr sz="1250" spc="-10" dirty="0">
                          <a:latin typeface="Calibri"/>
                          <a:cs typeface="Calibri"/>
                        </a:rPr>
                        <a:t>35</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c>
                  <a:txBody>
                    <a:bodyPr/>
                    <a:lstStyle/>
                    <a:p>
                      <a:pPr marL="33020">
                        <a:lnSpc>
                          <a:spcPts val="1470"/>
                        </a:lnSpc>
                        <a:spcBef>
                          <a:spcPts val="55"/>
                        </a:spcBef>
                      </a:pPr>
                      <a:r>
                        <a:rPr sz="1250" spc="-25" dirty="0">
                          <a:latin typeface="Calibri"/>
                          <a:cs typeface="Calibri"/>
                        </a:rPr>
                        <a:t>Cs</a:t>
                      </a:r>
                      <a:r>
                        <a:rPr sz="1250" spc="15" dirty="0">
                          <a:latin typeface="Calibri"/>
                          <a:cs typeface="Calibri"/>
                        </a:rPr>
                        <a:t> </a:t>
                      </a:r>
                      <a:r>
                        <a:rPr sz="1250" spc="5" dirty="0">
                          <a:latin typeface="Calibri"/>
                          <a:cs typeface="Calibri"/>
                        </a:rPr>
                        <a:t>sociales</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c>
                  <a:txBody>
                    <a:bodyPr/>
                    <a:lstStyle/>
                    <a:p>
                      <a:pPr marL="33655">
                        <a:lnSpc>
                          <a:spcPts val="1470"/>
                        </a:lnSpc>
                        <a:spcBef>
                          <a:spcPts val="55"/>
                        </a:spcBef>
                      </a:pPr>
                      <a:r>
                        <a:rPr sz="1250" spc="-20" dirty="0">
                          <a:latin typeface="Calibri"/>
                          <a:cs typeface="Calibri"/>
                        </a:rPr>
                        <a:t>Cerca</a:t>
                      </a:r>
                      <a:endParaRPr sz="1250">
                        <a:latin typeface="Calibri"/>
                        <a:cs typeface="Calibri"/>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6350">
                      <a:solidFill>
                        <a:srgbClr val="000000"/>
                      </a:solidFill>
                      <a:prstDash val="solid"/>
                    </a:lnB>
                  </a:tcPr>
                </a:tc>
                <a:tc>
                  <a:txBody>
                    <a:bodyPr/>
                    <a:lstStyle/>
                    <a:p>
                      <a:pPr marL="33020">
                        <a:lnSpc>
                          <a:spcPts val="1470"/>
                        </a:lnSpc>
                        <a:spcBef>
                          <a:spcPts val="55"/>
                        </a:spcBef>
                      </a:pPr>
                      <a:r>
                        <a:rPr sz="1250" spc="20" dirty="0">
                          <a:latin typeface="Calibri"/>
                          <a:cs typeface="Calibri"/>
                        </a:rPr>
                        <a:t>Si</a:t>
                      </a:r>
                      <a:endParaRPr sz="1250">
                        <a:latin typeface="Calibri"/>
                        <a:cs typeface="Calibri"/>
                      </a:endParaRPr>
                    </a:p>
                  </a:txBody>
                  <a:tcPr marL="0" marR="0" marT="6985" marB="0">
                    <a:lnL w="19050">
                      <a:solidFill>
                        <a:srgbClr val="000000"/>
                      </a:solidFill>
                      <a:prstDash val="solid"/>
                    </a:lnL>
                    <a:lnR w="3175">
                      <a:solidFill>
                        <a:srgbClr val="000000"/>
                      </a:solidFill>
                      <a:prstDash val="solid"/>
                    </a:lnR>
                    <a:lnT w="19050">
                      <a:solidFill>
                        <a:srgbClr val="000000"/>
                      </a:solidFill>
                      <a:prstDash val="solid"/>
                    </a:lnT>
                    <a:lnB w="38100">
                      <a:solidFill>
                        <a:srgbClr val="475DB0"/>
                      </a:solidFill>
                      <a:prstDash val="solid"/>
                    </a:lnB>
                  </a:tcPr>
                </a:tc>
                <a:extLst>
                  <a:ext uri="{0D108BD9-81ED-4DB2-BD59-A6C34878D82A}">
                    <a16:rowId xmlns:a16="http://schemas.microsoft.com/office/drawing/2014/main" val="10022"/>
                  </a:ext>
                </a:extLst>
              </a:tr>
            </a:tbl>
          </a:graphicData>
        </a:graphic>
      </p:graphicFrame>
      <p:sp>
        <p:nvSpPr>
          <p:cNvPr id="18" name="object 18"/>
          <p:cNvSpPr txBox="1"/>
          <p:nvPr/>
        </p:nvSpPr>
        <p:spPr>
          <a:xfrm>
            <a:off x="7077836" y="6103111"/>
            <a:ext cx="481774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https://</a:t>
            </a:r>
            <a:r>
              <a:rPr sz="1800" spc="-15" dirty="0">
                <a:latin typeface="Calibri"/>
                <a:cs typeface="Calibri"/>
                <a:hlinkClick r:id="rId4"/>
              </a:rPr>
              <a:t>www.youtube.com/watch?v=oQ1OyqvL7dQ</a:t>
            </a:r>
            <a:endParaRPr sz="1800">
              <a:latin typeface="Calibri"/>
              <a:cs typeface="Calibri"/>
            </a:endParaRPr>
          </a:p>
        </p:txBody>
      </p:sp>
      <p:graphicFrame>
        <p:nvGraphicFramePr>
          <p:cNvPr id="19" name="object 19"/>
          <p:cNvGraphicFramePr>
            <a:graphicFrameLocks noGrp="1"/>
          </p:cNvGraphicFramePr>
          <p:nvPr/>
        </p:nvGraphicFramePr>
        <p:xfrm>
          <a:off x="8209788" y="3428972"/>
          <a:ext cx="3624578" cy="1226802"/>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828039">
                  <a:extLst>
                    <a:ext uri="{9D8B030D-6E8A-4147-A177-3AD203B41FA5}">
                      <a16:colId xmlns:a16="http://schemas.microsoft.com/office/drawing/2014/main" val="20001"/>
                    </a:ext>
                  </a:extLst>
                </a:gridCol>
                <a:gridCol w="866775">
                  <a:extLst>
                    <a:ext uri="{9D8B030D-6E8A-4147-A177-3AD203B41FA5}">
                      <a16:colId xmlns:a16="http://schemas.microsoft.com/office/drawing/2014/main" val="20002"/>
                    </a:ext>
                  </a:extLst>
                </a:gridCol>
                <a:gridCol w="821689">
                  <a:extLst>
                    <a:ext uri="{9D8B030D-6E8A-4147-A177-3AD203B41FA5}">
                      <a16:colId xmlns:a16="http://schemas.microsoft.com/office/drawing/2014/main" val="20003"/>
                    </a:ext>
                  </a:extLst>
                </a:gridCol>
              </a:tblGrid>
              <a:tr h="202219">
                <a:tc rowSpan="2" gridSpan="2">
                  <a:txBody>
                    <a:bodyPr/>
                    <a:lstStyle/>
                    <a:p>
                      <a:pPr>
                        <a:lnSpc>
                          <a:spcPct val="100000"/>
                        </a:lnSpc>
                      </a:pPr>
                      <a:endParaRPr sz="13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rowSpan="2" hMerge="1">
                  <a:txBody>
                    <a:bodyPr/>
                    <a:lstStyle/>
                    <a:p>
                      <a:endParaRPr/>
                    </a:p>
                  </a:txBody>
                  <a:tcPr marL="0" marR="0" marT="0" marB="0"/>
                </a:tc>
                <a:tc gridSpan="2">
                  <a:txBody>
                    <a:bodyPr/>
                    <a:lstStyle/>
                    <a:p>
                      <a:pPr marL="24130" algn="ctr">
                        <a:lnSpc>
                          <a:spcPts val="1380"/>
                        </a:lnSpc>
                      </a:pPr>
                      <a:r>
                        <a:rPr sz="1200" spc="-20" dirty="0">
                          <a:latin typeface="Calibri"/>
                          <a:cs typeface="Calibri"/>
                        </a:rPr>
                        <a:t>Aprobó</a:t>
                      </a:r>
                      <a:endParaRPr sz="1200">
                        <a:latin typeface="Calibri"/>
                        <a:cs typeface="Calibri"/>
                      </a:endParaRPr>
                    </a:p>
                  </a:txBody>
                  <a:tcPr marL="0" marR="0" marT="0" marB="0">
                    <a:lnL w="12700">
                      <a:solidFill>
                        <a:srgbClr val="000000"/>
                      </a:solidFill>
                      <a:prstDash val="solid"/>
                    </a:lnL>
                    <a:lnR w="3175">
                      <a:solidFill>
                        <a:srgbClr val="000000"/>
                      </a:solidFill>
                      <a:prstDash val="solid"/>
                    </a:lnR>
                    <a:lnT w="6350">
                      <a:solidFill>
                        <a:srgbClr val="000000"/>
                      </a:solidFill>
                      <a:prstDash val="solid"/>
                    </a:lnT>
                    <a:lnB w="12700">
                      <a:solidFill>
                        <a:srgbClr val="000000"/>
                      </a:solidFill>
                      <a:prstDash val="solid"/>
                    </a:lnB>
                    <a:solidFill>
                      <a:srgbClr val="D9E0F1"/>
                    </a:solidFill>
                  </a:tcPr>
                </a:tc>
                <a:tc hMerge="1">
                  <a:txBody>
                    <a:bodyPr/>
                    <a:lstStyle/>
                    <a:p>
                      <a:endParaRPr/>
                    </a:p>
                  </a:txBody>
                  <a:tcPr marL="0" marR="0" marT="0" marB="0"/>
                </a:tc>
                <a:extLst>
                  <a:ext uri="{0D108BD9-81ED-4DB2-BD59-A6C34878D82A}">
                    <a16:rowId xmlns:a16="http://schemas.microsoft.com/office/drawing/2014/main" val="10000"/>
                  </a:ext>
                </a:extLst>
              </a:tr>
              <a:tr h="205704">
                <a:tc gridSpan="2" vMerge="1">
                  <a:txBody>
                    <a:bodyPr/>
                    <a:lstStyle/>
                    <a:p>
                      <a:endParaRPr/>
                    </a:p>
                  </a:txBody>
                  <a:tcPr marL="0" marR="0" marT="0" marB="0">
                    <a:lnR w="12700">
                      <a:solidFill>
                        <a:srgbClr val="000000"/>
                      </a:solidFill>
                      <a:prstDash val="solid"/>
                    </a:lnR>
                    <a:lnB w="12700">
                      <a:solidFill>
                        <a:srgbClr val="000000"/>
                      </a:solidFill>
                      <a:prstDash val="solid"/>
                    </a:lnB>
                  </a:tcPr>
                </a:tc>
                <a:tc hMerge="1" vMerge="1">
                  <a:txBody>
                    <a:bodyPr/>
                    <a:lstStyle/>
                    <a:p>
                      <a:endParaRPr/>
                    </a:p>
                  </a:txBody>
                  <a:tcPr marL="0" marR="0" marT="0" marB="0"/>
                </a:tc>
                <a:tc>
                  <a:txBody>
                    <a:bodyPr/>
                    <a:lstStyle/>
                    <a:p>
                      <a:pPr algn="ctr">
                        <a:lnSpc>
                          <a:spcPct val="100000"/>
                        </a:lnSpc>
                        <a:spcBef>
                          <a:spcPts val="65"/>
                        </a:spcBef>
                      </a:pPr>
                      <a:r>
                        <a:rPr sz="1200" spc="25" dirty="0">
                          <a:latin typeface="Calibri"/>
                          <a:cs typeface="Calibri"/>
                        </a:rPr>
                        <a:t>Si</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E0F1"/>
                    </a:solidFill>
                  </a:tcPr>
                </a:tc>
                <a:tc>
                  <a:txBody>
                    <a:bodyPr/>
                    <a:lstStyle/>
                    <a:p>
                      <a:pPr marL="12065" algn="ctr">
                        <a:lnSpc>
                          <a:spcPct val="100000"/>
                        </a:lnSpc>
                        <a:spcBef>
                          <a:spcPts val="65"/>
                        </a:spcBef>
                      </a:pPr>
                      <a:r>
                        <a:rPr sz="1200" spc="15" dirty="0">
                          <a:latin typeface="Calibri"/>
                          <a:cs typeface="Calibri"/>
                        </a:rPr>
                        <a:t>No</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2700">
                      <a:solidFill>
                        <a:srgbClr val="000000"/>
                      </a:solidFill>
                      <a:prstDash val="solid"/>
                    </a:lnT>
                    <a:lnB w="12700">
                      <a:solidFill>
                        <a:srgbClr val="000000"/>
                      </a:solidFill>
                      <a:prstDash val="solid"/>
                    </a:lnB>
                    <a:solidFill>
                      <a:srgbClr val="D9E0F1"/>
                    </a:solidFill>
                  </a:tcPr>
                </a:tc>
                <a:extLst>
                  <a:ext uri="{0D108BD9-81ED-4DB2-BD59-A6C34878D82A}">
                    <a16:rowId xmlns:a16="http://schemas.microsoft.com/office/drawing/2014/main" val="10001"/>
                  </a:ext>
                </a:extLst>
              </a:tr>
              <a:tr h="206023">
                <a:tc rowSpan="4">
                  <a:txBody>
                    <a:bodyPr/>
                    <a:lstStyle/>
                    <a:p>
                      <a:pPr>
                        <a:lnSpc>
                          <a:spcPct val="100000"/>
                        </a:lnSpc>
                      </a:pPr>
                      <a:endParaRPr sz="1200">
                        <a:latin typeface="Times New Roman"/>
                        <a:cs typeface="Times New Roman"/>
                      </a:endParaRPr>
                    </a:p>
                    <a:p>
                      <a:pPr marL="325120">
                        <a:lnSpc>
                          <a:spcPct val="100000"/>
                        </a:lnSpc>
                        <a:spcBef>
                          <a:spcPts val="1020"/>
                        </a:spcBef>
                      </a:pPr>
                      <a:r>
                        <a:rPr sz="1200" spc="-10" dirty="0">
                          <a:latin typeface="Calibri"/>
                          <a:cs typeface="Calibri"/>
                        </a:rPr>
                        <a:t>Carrera</a:t>
                      </a:r>
                      <a:endParaRPr sz="1200">
                        <a:latin typeface="Calibri"/>
                        <a:cs typeface="Calibri"/>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70"/>
                        </a:spcBef>
                      </a:pPr>
                      <a:r>
                        <a:rPr sz="1200" spc="-20" dirty="0">
                          <a:latin typeface="Calibri"/>
                          <a:cs typeface="Calibri"/>
                        </a:rPr>
                        <a:t>Cs</a:t>
                      </a:r>
                      <a:r>
                        <a:rPr sz="1200" spc="20" dirty="0">
                          <a:latin typeface="Calibri"/>
                          <a:cs typeface="Calibri"/>
                        </a:rPr>
                        <a:t> </a:t>
                      </a:r>
                      <a:r>
                        <a:rPr sz="1200" spc="5" dirty="0">
                          <a:latin typeface="Calibri"/>
                          <a:cs typeface="Calibri"/>
                        </a:rPr>
                        <a:t>sociales</a:t>
                      </a:r>
                      <a:endParaRPr sz="1200">
                        <a:latin typeface="Calibri"/>
                        <a:cs typeface="Calibri"/>
                      </a:endParaRPr>
                    </a:p>
                  </a:txBody>
                  <a:tcPr marL="0" marR="0" marT="889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D9E0F1"/>
                    </a:solidFill>
                  </a:tcPr>
                </a:tc>
                <a:tc>
                  <a:txBody>
                    <a:bodyPr/>
                    <a:lstStyle/>
                    <a:p>
                      <a:pPr marL="10160" algn="ctr">
                        <a:lnSpc>
                          <a:spcPct val="100000"/>
                        </a:lnSpc>
                        <a:spcBef>
                          <a:spcPts val="70"/>
                        </a:spcBef>
                      </a:pPr>
                      <a:r>
                        <a:rPr sz="1200" dirty="0">
                          <a:latin typeface="Calibri"/>
                          <a:cs typeface="Calibri"/>
                        </a:rPr>
                        <a:t>4</a:t>
                      </a:r>
                      <a:r>
                        <a:rPr sz="1200" spc="-20" dirty="0">
                          <a:latin typeface="Calibri"/>
                          <a:cs typeface="Calibri"/>
                        </a:rPr>
                        <a:t> </a:t>
                      </a:r>
                      <a:r>
                        <a:rPr sz="1200" spc="5" dirty="0">
                          <a:latin typeface="Calibri"/>
                          <a:cs typeface="Calibri"/>
                        </a:rPr>
                        <a:t>(4/15)</a:t>
                      </a:r>
                      <a:endParaRPr sz="1200">
                        <a:latin typeface="Calibri"/>
                        <a:cs typeface="Calibri"/>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3175" algn="ctr">
                        <a:lnSpc>
                          <a:spcPct val="100000"/>
                        </a:lnSpc>
                        <a:spcBef>
                          <a:spcPts val="70"/>
                        </a:spcBef>
                      </a:pPr>
                      <a:r>
                        <a:rPr sz="1200" dirty="0">
                          <a:latin typeface="Calibri"/>
                          <a:cs typeface="Calibri"/>
                        </a:rPr>
                        <a:t>0</a:t>
                      </a:r>
                      <a:r>
                        <a:rPr sz="1200" spc="-25" dirty="0">
                          <a:latin typeface="Calibri"/>
                          <a:cs typeface="Calibri"/>
                        </a:rPr>
                        <a:t> </a:t>
                      </a:r>
                      <a:r>
                        <a:rPr sz="1200" spc="10" dirty="0">
                          <a:latin typeface="Calibri"/>
                          <a:cs typeface="Calibri"/>
                        </a:rPr>
                        <a:t>(0/7)</a:t>
                      </a:r>
                      <a:endParaRPr sz="1200">
                        <a:latin typeface="Calibri"/>
                        <a:cs typeface="Calibri"/>
                      </a:endParaRPr>
                    </a:p>
                  </a:txBody>
                  <a:tcPr marL="0" marR="0" marT="8890" marB="0">
                    <a:lnL w="12700">
                      <a:solidFill>
                        <a:srgbClr val="000000"/>
                      </a:solidFill>
                      <a:prstDash val="solid"/>
                    </a:lnL>
                    <a:lnR w="31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206023">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65"/>
                        </a:spcBef>
                      </a:pPr>
                      <a:r>
                        <a:rPr sz="1200" spc="-5" dirty="0">
                          <a:latin typeface="Calibri"/>
                          <a:cs typeface="Calibri"/>
                        </a:rPr>
                        <a:t>Industrial</a:t>
                      </a:r>
                      <a:endParaRPr sz="1200">
                        <a:latin typeface="Calibri"/>
                        <a:cs typeface="Calibri"/>
                      </a:endParaRPr>
                    </a:p>
                  </a:txBody>
                  <a:tcPr marL="0" marR="0" marT="8255"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10160" algn="ctr">
                        <a:lnSpc>
                          <a:spcPct val="100000"/>
                        </a:lnSpc>
                        <a:spcBef>
                          <a:spcPts val="65"/>
                        </a:spcBef>
                      </a:pPr>
                      <a:r>
                        <a:rPr sz="1200" dirty="0">
                          <a:latin typeface="Calibri"/>
                          <a:cs typeface="Calibri"/>
                        </a:rPr>
                        <a:t>3</a:t>
                      </a:r>
                      <a:r>
                        <a:rPr sz="1200" spc="-20" dirty="0">
                          <a:latin typeface="Calibri"/>
                          <a:cs typeface="Calibri"/>
                        </a:rPr>
                        <a:t> </a:t>
                      </a:r>
                      <a:r>
                        <a:rPr sz="1200" spc="5" dirty="0">
                          <a:latin typeface="Calibri"/>
                          <a:cs typeface="Calibri"/>
                        </a:rPr>
                        <a:t>(3/15)</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3175" algn="ctr">
                        <a:lnSpc>
                          <a:spcPct val="100000"/>
                        </a:lnSpc>
                        <a:spcBef>
                          <a:spcPts val="65"/>
                        </a:spcBef>
                      </a:pPr>
                      <a:r>
                        <a:rPr sz="1200" dirty="0">
                          <a:latin typeface="Calibri"/>
                          <a:cs typeface="Calibri"/>
                        </a:rPr>
                        <a:t>3</a:t>
                      </a:r>
                      <a:r>
                        <a:rPr sz="1200" spc="-25" dirty="0">
                          <a:latin typeface="Calibri"/>
                          <a:cs typeface="Calibri"/>
                        </a:rPr>
                        <a:t> </a:t>
                      </a:r>
                      <a:r>
                        <a:rPr sz="1200" spc="10" dirty="0">
                          <a:latin typeface="Calibri"/>
                          <a:cs typeface="Calibri"/>
                        </a:rPr>
                        <a:t>(3/7)</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05545">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65"/>
                        </a:spcBef>
                      </a:pPr>
                      <a:r>
                        <a:rPr sz="1200" spc="-5" dirty="0">
                          <a:latin typeface="Calibri"/>
                          <a:cs typeface="Calibri"/>
                        </a:rPr>
                        <a:t>Mecánica</a:t>
                      </a:r>
                      <a:endParaRPr sz="1200">
                        <a:latin typeface="Calibri"/>
                        <a:cs typeface="Calibri"/>
                      </a:endParaRPr>
                    </a:p>
                  </a:txBody>
                  <a:tcPr marL="0" marR="0" marT="825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E0F1"/>
                    </a:solidFill>
                  </a:tcPr>
                </a:tc>
                <a:tc>
                  <a:txBody>
                    <a:bodyPr/>
                    <a:lstStyle/>
                    <a:p>
                      <a:pPr marL="10160" algn="ctr">
                        <a:lnSpc>
                          <a:spcPct val="100000"/>
                        </a:lnSpc>
                        <a:spcBef>
                          <a:spcPts val="65"/>
                        </a:spcBef>
                      </a:pPr>
                      <a:r>
                        <a:rPr sz="1200" dirty="0">
                          <a:latin typeface="Calibri"/>
                          <a:cs typeface="Calibri"/>
                        </a:rPr>
                        <a:t>5</a:t>
                      </a:r>
                      <a:r>
                        <a:rPr sz="1200" spc="-20" dirty="0">
                          <a:latin typeface="Calibri"/>
                          <a:cs typeface="Calibri"/>
                        </a:rPr>
                        <a:t> </a:t>
                      </a:r>
                      <a:r>
                        <a:rPr sz="1200" spc="5" dirty="0">
                          <a:latin typeface="Calibri"/>
                          <a:cs typeface="Calibri"/>
                        </a:rPr>
                        <a:t>(5/15)</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65"/>
                        </a:spcBef>
                      </a:pPr>
                      <a:r>
                        <a:rPr sz="1200" dirty="0">
                          <a:latin typeface="Calibri"/>
                          <a:cs typeface="Calibri"/>
                        </a:rPr>
                        <a:t>2</a:t>
                      </a:r>
                      <a:r>
                        <a:rPr sz="1200" spc="-25" dirty="0">
                          <a:latin typeface="Calibri"/>
                          <a:cs typeface="Calibri"/>
                        </a:rPr>
                        <a:t> </a:t>
                      </a:r>
                      <a:r>
                        <a:rPr sz="1200" spc="10" dirty="0">
                          <a:latin typeface="Calibri"/>
                          <a:cs typeface="Calibri"/>
                        </a:rPr>
                        <a:t>(2/7)</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01288">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ts val="1410"/>
                        </a:lnSpc>
                        <a:spcBef>
                          <a:spcPts val="75"/>
                        </a:spcBef>
                      </a:pPr>
                      <a:r>
                        <a:rPr sz="1200" spc="20" dirty="0">
                          <a:latin typeface="Calibri"/>
                          <a:cs typeface="Calibri"/>
                        </a:rPr>
                        <a:t>Sistemas</a:t>
                      </a:r>
                      <a:endParaRPr sz="1200">
                        <a:latin typeface="Calibri"/>
                        <a:cs typeface="Calibri"/>
                      </a:endParaRPr>
                    </a:p>
                  </a:txBody>
                  <a:tcPr marL="0" marR="0" marT="9525" marB="0">
                    <a:lnL w="190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solidFill>
                      <a:srgbClr val="D9E0F1"/>
                    </a:solidFill>
                  </a:tcPr>
                </a:tc>
                <a:tc>
                  <a:txBody>
                    <a:bodyPr/>
                    <a:lstStyle/>
                    <a:p>
                      <a:pPr marL="10160" algn="ctr">
                        <a:lnSpc>
                          <a:spcPts val="1410"/>
                        </a:lnSpc>
                        <a:spcBef>
                          <a:spcPts val="75"/>
                        </a:spcBef>
                      </a:pPr>
                      <a:r>
                        <a:rPr sz="1200" dirty="0">
                          <a:latin typeface="Calibri"/>
                          <a:cs typeface="Calibri"/>
                        </a:rPr>
                        <a:t>3</a:t>
                      </a:r>
                      <a:r>
                        <a:rPr sz="1200" spc="-20" dirty="0">
                          <a:latin typeface="Calibri"/>
                          <a:cs typeface="Calibri"/>
                        </a:rPr>
                        <a:t> </a:t>
                      </a:r>
                      <a:r>
                        <a:rPr sz="1200" spc="5" dirty="0">
                          <a:latin typeface="Calibri"/>
                          <a:cs typeface="Calibri"/>
                        </a:rPr>
                        <a:t>(3/15)</a:t>
                      </a:r>
                      <a:endParaRPr sz="1200">
                        <a:latin typeface="Calibri"/>
                        <a:cs typeface="Calibri"/>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tc>
                  <a:txBody>
                    <a:bodyPr/>
                    <a:lstStyle/>
                    <a:p>
                      <a:pPr marL="3175" algn="ctr">
                        <a:lnSpc>
                          <a:spcPts val="1410"/>
                        </a:lnSpc>
                        <a:spcBef>
                          <a:spcPts val="75"/>
                        </a:spcBef>
                      </a:pPr>
                      <a:r>
                        <a:rPr sz="1200" dirty="0">
                          <a:latin typeface="Calibri"/>
                          <a:cs typeface="Calibri"/>
                        </a:rPr>
                        <a:t>2</a:t>
                      </a:r>
                      <a:r>
                        <a:rPr sz="1200" spc="-25" dirty="0">
                          <a:latin typeface="Calibri"/>
                          <a:cs typeface="Calibri"/>
                        </a:rPr>
                        <a:t> </a:t>
                      </a:r>
                      <a:r>
                        <a:rPr sz="1200" spc="10" dirty="0">
                          <a:latin typeface="Calibri"/>
                          <a:cs typeface="Calibri"/>
                        </a:rPr>
                        <a:t>(2/7)</a:t>
                      </a:r>
                      <a:endParaRPr sz="1200">
                        <a:latin typeface="Calibri"/>
                        <a:cs typeface="Calibri"/>
                      </a:endParaRPr>
                    </a:p>
                  </a:txBody>
                  <a:tcPr marL="0" marR="0" marT="9525" marB="0">
                    <a:lnL w="12700">
                      <a:solidFill>
                        <a:srgbClr val="000000"/>
                      </a:solidFill>
                      <a:prstDash val="solid"/>
                    </a:lnL>
                    <a:lnR w="3175">
                      <a:solidFill>
                        <a:srgbClr val="000000"/>
                      </a:solidFill>
                      <a:prstDash val="solid"/>
                    </a:lnR>
                    <a:lnT w="1270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graphicFrame>
        <p:nvGraphicFramePr>
          <p:cNvPr id="20" name="object 20"/>
          <p:cNvGraphicFramePr>
            <a:graphicFrameLocks noGrp="1"/>
          </p:cNvGraphicFramePr>
          <p:nvPr/>
        </p:nvGraphicFramePr>
        <p:xfrm>
          <a:off x="8165592" y="2151860"/>
          <a:ext cx="3627120" cy="1226803"/>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67410">
                  <a:extLst>
                    <a:ext uri="{9D8B030D-6E8A-4147-A177-3AD203B41FA5}">
                      <a16:colId xmlns:a16="http://schemas.microsoft.com/office/drawing/2014/main" val="20002"/>
                    </a:ext>
                  </a:extLst>
                </a:gridCol>
                <a:gridCol w="822325">
                  <a:extLst>
                    <a:ext uri="{9D8B030D-6E8A-4147-A177-3AD203B41FA5}">
                      <a16:colId xmlns:a16="http://schemas.microsoft.com/office/drawing/2014/main" val="20003"/>
                    </a:ext>
                  </a:extLst>
                </a:gridCol>
              </a:tblGrid>
              <a:tr h="202219">
                <a:tc rowSpan="2" gridSpan="2">
                  <a:txBody>
                    <a:bodyPr/>
                    <a:lstStyle/>
                    <a:p>
                      <a:pPr>
                        <a:lnSpc>
                          <a:spcPct val="100000"/>
                        </a:lnSpc>
                      </a:pPr>
                      <a:endParaRPr sz="13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rowSpan="2" hMerge="1">
                  <a:txBody>
                    <a:bodyPr/>
                    <a:lstStyle/>
                    <a:p>
                      <a:endParaRPr/>
                    </a:p>
                  </a:txBody>
                  <a:tcPr marL="0" marR="0" marT="0" marB="0"/>
                </a:tc>
                <a:tc gridSpan="2">
                  <a:txBody>
                    <a:bodyPr/>
                    <a:lstStyle/>
                    <a:p>
                      <a:pPr marL="24130" algn="ctr">
                        <a:lnSpc>
                          <a:spcPts val="1380"/>
                        </a:lnSpc>
                      </a:pPr>
                      <a:r>
                        <a:rPr sz="1200" spc="-20" dirty="0">
                          <a:latin typeface="Calibri"/>
                          <a:cs typeface="Calibri"/>
                        </a:rPr>
                        <a:t>Aprobó</a:t>
                      </a:r>
                      <a:endParaRPr sz="1200">
                        <a:latin typeface="Calibri"/>
                        <a:cs typeface="Calibri"/>
                      </a:endParaRPr>
                    </a:p>
                  </a:txBody>
                  <a:tcPr marL="0" marR="0" marT="0" marB="0">
                    <a:lnL w="12700">
                      <a:solidFill>
                        <a:srgbClr val="000000"/>
                      </a:solidFill>
                      <a:prstDash val="solid"/>
                    </a:lnL>
                    <a:lnR w="3175">
                      <a:solidFill>
                        <a:srgbClr val="000000"/>
                      </a:solidFill>
                      <a:prstDash val="solid"/>
                    </a:lnR>
                    <a:lnT w="6350">
                      <a:solidFill>
                        <a:srgbClr val="000000"/>
                      </a:solidFill>
                      <a:prstDash val="solid"/>
                    </a:lnT>
                    <a:lnB w="12700">
                      <a:solidFill>
                        <a:srgbClr val="000000"/>
                      </a:solidFill>
                      <a:prstDash val="solid"/>
                    </a:lnB>
                    <a:solidFill>
                      <a:srgbClr val="D9E0F1"/>
                    </a:solidFill>
                  </a:tcPr>
                </a:tc>
                <a:tc hMerge="1">
                  <a:txBody>
                    <a:bodyPr/>
                    <a:lstStyle/>
                    <a:p>
                      <a:endParaRPr/>
                    </a:p>
                  </a:txBody>
                  <a:tcPr marL="0" marR="0" marT="0" marB="0"/>
                </a:tc>
                <a:extLst>
                  <a:ext uri="{0D108BD9-81ED-4DB2-BD59-A6C34878D82A}">
                    <a16:rowId xmlns:a16="http://schemas.microsoft.com/office/drawing/2014/main" val="10000"/>
                  </a:ext>
                </a:extLst>
              </a:tr>
              <a:tr h="205704">
                <a:tc gridSpan="2" vMerge="1">
                  <a:txBody>
                    <a:bodyPr/>
                    <a:lstStyle/>
                    <a:p>
                      <a:endParaRPr/>
                    </a:p>
                  </a:txBody>
                  <a:tcPr marL="0" marR="0" marT="0" marB="0">
                    <a:lnR w="12700">
                      <a:solidFill>
                        <a:srgbClr val="000000"/>
                      </a:solidFill>
                      <a:prstDash val="solid"/>
                    </a:lnR>
                    <a:lnB w="12700">
                      <a:solidFill>
                        <a:srgbClr val="000000"/>
                      </a:solidFill>
                      <a:prstDash val="solid"/>
                    </a:lnB>
                  </a:tcPr>
                </a:tc>
                <a:tc hMerge="1" vMerge="1">
                  <a:txBody>
                    <a:bodyPr/>
                    <a:lstStyle/>
                    <a:p>
                      <a:endParaRPr/>
                    </a:p>
                  </a:txBody>
                  <a:tcPr marL="0" marR="0" marT="0" marB="0"/>
                </a:tc>
                <a:tc>
                  <a:txBody>
                    <a:bodyPr/>
                    <a:lstStyle/>
                    <a:p>
                      <a:pPr algn="ctr">
                        <a:lnSpc>
                          <a:spcPct val="100000"/>
                        </a:lnSpc>
                        <a:spcBef>
                          <a:spcPts val="65"/>
                        </a:spcBef>
                      </a:pPr>
                      <a:r>
                        <a:rPr sz="1200" spc="25" dirty="0">
                          <a:latin typeface="Calibri"/>
                          <a:cs typeface="Calibri"/>
                        </a:rPr>
                        <a:t>Si</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E0F1"/>
                    </a:solidFill>
                  </a:tcPr>
                </a:tc>
                <a:tc>
                  <a:txBody>
                    <a:bodyPr/>
                    <a:lstStyle/>
                    <a:p>
                      <a:pPr marL="12065" algn="ctr">
                        <a:lnSpc>
                          <a:spcPct val="100000"/>
                        </a:lnSpc>
                        <a:spcBef>
                          <a:spcPts val="65"/>
                        </a:spcBef>
                      </a:pPr>
                      <a:r>
                        <a:rPr sz="1200" spc="15" dirty="0">
                          <a:latin typeface="Calibri"/>
                          <a:cs typeface="Calibri"/>
                        </a:rPr>
                        <a:t>No</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2700">
                      <a:solidFill>
                        <a:srgbClr val="000000"/>
                      </a:solidFill>
                      <a:prstDash val="solid"/>
                    </a:lnT>
                    <a:lnB w="12700">
                      <a:solidFill>
                        <a:srgbClr val="000000"/>
                      </a:solidFill>
                      <a:prstDash val="solid"/>
                    </a:lnB>
                    <a:solidFill>
                      <a:srgbClr val="D9E0F1"/>
                    </a:solidFill>
                  </a:tcPr>
                </a:tc>
                <a:extLst>
                  <a:ext uri="{0D108BD9-81ED-4DB2-BD59-A6C34878D82A}">
                    <a16:rowId xmlns:a16="http://schemas.microsoft.com/office/drawing/2014/main" val="10001"/>
                  </a:ext>
                </a:extLst>
              </a:tr>
              <a:tr h="206024">
                <a:tc rowSpan="4">
                  <a:txBody>
                    <a:bodyPr/>
                    <a:lstStyle/>
                    <a:p>
                      <a:pPr>
                        <a:lnSpc>
                          <a:spcPct val="100000"/>
                        </a:lnSpc>
                      </a:pPr>
                      <a:endParaRPr sz="1200">
                        <a:latin typeface="Times New Roman"/>
                        <a:cs typeface="Times New Roman"/>
                      </a:endParaRPr>
                    </a:p>
                    <a:p>
                      <a:pPr marL="158750">
                        <a:lnSpc>
                          <a:spcPct val="100000"/>
                        </a:lnSpc>
                        <a:spcBef>
                          <a:spcPts val="1020"/>
                        </a:spcBef>
                      </a:pPr>
                      <a:r>
                        <a:rPr sz="1200" spc="15" dirty="0">
                          <a:latin typeface="Calibri"/>
                          <a:cs typeface="Calibri"/>
                        </a:rPr>
                        <a:t>Rango</a:t>
                      </a:r>
                      <a:r>
                        <a:rPr sz="1200" spc="-40" dirty="0">
                          <a:latin typeface="Calibri"/>
                          <a:cs typeface="Calibri"/>
                        </a:rPr>
                        <a:t> </a:t>
                      </a:r>
                      <a:r>
                        <a:rPr sz="1200" spc="5" dirty="0">
                          <a:latin typeface="Calibri"/>
                          <a:cs typeface="Calibri"/>
                        </a:rPr>
                        <a:t>etario</a:t>
                      </a:r>
                      <a:endParaRPr sz="1200">
                        <a:latin typeface="Calibri"/>
                        <a:cs typeface="Calibri"/>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70"/>
                        </a:spcBef>
                      </a:pPr>
                      <a:r>
                        <a:rPr sz="1200" dirty="0">
                          <a:latin typeface="Calibri"/>
                          <a:cs typeface="Calibri"/>
                        </a:rPr>
                        <a:t>18</a:t>
                      </a:r>
                      <a:r>
                        <a:rPr sz="1200" spc="-15" dirty="0">
                          <a:latin typeface="Calibri"/>
                          <a:cs typeface="Calibri"/>
                        </a:rPr>
                        <a:t> </a:t>
                      </a:r>
                      <a:r>
                        <a:rPr sz="1200" dirty="0">
                          <a:latin typeface="Calibri"/>
                          <a:cs typeface="Calibri"/>
                        </a:rPr>
                        <a:t>a</a:t>
                      </a:r>
                      <a:r>
                        <a:rPr sz="1200" spc="25" dirty="0">
                          <a:latin typeface="Calibri"/>
                          <a:cs typeface="Calibri"/>
                        </a:rPr>
                        <a:t> </a:t>
                      </a:r>
                      <a:r>
                        <a:rPr sz="1200" spc="-5" dirty="0">
                          <a:latin typeface="Calibri"/>
                          <a:cs typeface="Calibri"/>
                        </a:rPr>
                        <a:t>25</a:t>
                      </a:r>
                      <a:endParaRPr sz="1200">
                        <a:latin typeface="Calibri"/>
                        <a:cs typeface="Calibri"/>
                      </a:endParaRPr>
                    </a:p>
                  </a:txBody>
                  <a:tcPr marL="0" marR="0" marT="889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D9E0F1"/>
                    </a:solidFill>
                  </a:tcPr>
                </a:tc>
                <a:tc>
                  <a:txBody>
                    <a:bodyPr/>
                    <a:lstStyle/>
                    <a:p>
                      <a:pPr marL="10160" algn="ctr">
                        <a:lnSpc>
                          <a:spcPct val="100000"/>
                        </a:lnSpc>
                        <a:spcBef>
                          <a:spcPts val="70"/>
                        </a:spcBef>
                      </a:pPr>
                      <a:r>
                        <a:rPr sz="1200" spc="5" dirty="0">
                          <a:latin typeface="Calibri"/>
                          <a:cs typeface="Calibri"/>
                        </a:rPr>
                        <a:t>4</a:t>
                      </a:r>
                      <a:r>
                        <a:rPr sz="1200" spc="-20" dirty="0">
                          <a:latin typeface="Calibri"/>
                          <a:cs typeface="Calibri"/>
                        </a:rPr>
                        <a:t> </a:t>
                      </a:r>
                      <a:r>
                        <a:rPr sz="1200" spc="5" dirty="0">
                          <a:latin typeface="Calibri"/>
                          <a:cs typeface="Calibri"/>
                        </a:rPr>
                        <a:t>(4/15)</a:t>
                      </a:r>
                      <a:endParaRPr sz="1200">
                        <a:latin typeface="Calibri"/>
                        <a:cs typeface="Calibri"/>
                      </a:endParaRP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3175" algn="ctr">
                        <a:lnSpc>
                          <a:spcPct val="100000"/>
                        </a:lnSpc>
                        <a:spcBef>
                          <a:spcPts val="70"/>
                        </a:spcBef>
                      </a:pPr>
                      <a:r>
                        <a:rPr sz="1200" spc="5" dirty="0">
                          <a:latin typeface="Calibri"/>
                          <a:cs typeface="Calibri"/>
                        </a:rPr>
                        <a:t>2</a:t>
                      </a:r>
                      <a:r>
                        <a:rPr sz="1200" spc="-25" dirty="0">
                          <a:latin typeface="Calibri"/>
                          <a:cs typeface="Calibri"/>
                        </a:rPr>
                        <a:t> </a:t>
                      </a:r>
                      <a:r>
                        <a:rPr sz="1200" spc="10" dirty="0">
                          <a:latin typeface="Calibri"/>
                          <a:cs typeface="Calibri"/>
                        </a:rPr>
                        <a:t>(2/7)</a:t>
                      </a:r>
                      <a:endParaRPr sz="1200">
                        <a:latin typeface="Calibri"/>
                        <a:cs typeface="Calibri"/>
                      </a:endParaRPr>
                    </a:p>
                  </a:txBody>
                  <a:tcPr marL="0" marR="0" marT="8890" marB="0">
                    <a:lnL w="12700">
                      <a:solidFill>
                        <a:srgbClr val="000000"/>
                      </a:solidFill>
                      <a:prstDash val="solid"/>
                    </a:lnL>
                    <a:lnR w="3175">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206023">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65"/>
                        </a:spcBef>
                      </a:pPr>
                      <a:r>
                        <a:rPr sz="1200" dirty="0">
                          <a:latin typeface="Calibri"/>
                          <a:cs typeface="Calibri"/>
                        </a:rPr>
                        <a:t>26</a:t>
                      </a:r>
                      <a:r>
                        <a:rPr sz="1200" spc="-15" dirty="0">
                          <a:latin typeface="Calibri"/>
                          <a:cs typeface="Calibri"/>
                        </a:rPr>
                        <a:t> </a:t>
                      </a:r>
                      <a:r>
                        <a:rPr sz="1200" dirty="0">
                          <a:latin typeface="Calibri"/>
                          <a:cs typeface="Calibri"/>
                        </a:rPr>
                        <a:t>a</a:t>
                      </a:r>
                      <a:r>
                        <a:rPr sz="1200" spc="25" dirty="0">
                          <a:latin typeface="Calibri"/>
                          <a:cs typeface="Calibri"/>
                        </a:rPr>
                        <a:t> </a:t>
                      </a:r>
                      <a:r>
                        <a:rPr sz="1200" spc="-5" dirty="0">
                          <a:latin typeface="Calibri"/>
                          <a:cs typeface="Calibri"/>
                        </a:rPr>
                        <a:t>30</a:t>
                      </a:r>
                      <a:endParaRPr sz="1200">
                        <a:latin typeface="Calibri"/>
                        <a:cs typeface="Calibri"/>
                      </a:endParaRPr>
                    </a:p>
                  </a:txBody>
                  <a:tcPr marL="0" marR="0" marT="8255"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10160" algn="ctr">
                        <a:lnSpc>
                          <a:spcPct val="100000"/>
                        </a:lnSpc>
                        <a:spcBef>
                          <a:spcPts val="65"/>
                        </a:spcBef>
                      </a:pPr>
                      <a:r>
                        <a:rPr sz="1200" spc="5" dirty="0">
                          <a:latin typeface="Calibri"/>
                          <a:cs typeface="Calibri"/>
                        </a:rPr>
                        <a:t>2</a:t>
                      </a:r>
                      <a:r>
                        <a:rPr sz="1200" spc="-20" dirty="0">
                          <a:latin typeface="Calibri"/>
                          <a:cs typeface="Calibri"/>
                        </a:rPr>
                        <a:t> </a:t>
                      </a:r>
                      <a:r>
                        <a:rPr sz="1200" spc="5" dirty="0">
                          <a:latin typeface="Calibri"/>
                          <a:cs typeface="Calibri"/>
                        </a:rPr>
                        <a:t>(2/15)</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3175" algn="ctr">
                        <a:lnSpc>
                          <a:spcPct val="100000"/>
                        </a:lnSpc>
                        <a:spcBef>
                          <a:spcPts val="65"/>
                        </a:spcBef>
                      </a:pPr>
                      <a:r>
                        <a:rPr sz="1200" spc="5" dirty="0">
                          <a:latin typeface="Calibri"/>
                          <a:cs typeface="Calibri"/>
                        </a:rPr>
                        <a:t>1</a:t>
                      </a:r>
                      <a:r>
                        <a:rPr sz="1200" spc="-25" dirty="0">
                          <a:latin typeface="Calibri"/>
                          <a:cs typeface="Calibri"/>
                        </a:rPr>
                        <a:t> </a:t>
                      </a:r>
                      <a:r>
                        <a:rPr sz="1200" spc="10" dirty="0">
                          <a:latin typeface="Calibri"/>
                          <a:cs typeface="Calibri"/>
                        </a:rPr>
                        <a:t>(1/7)</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05545">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65"/>
                        </a:spcBef>
                      </a:pPr>
                      <a:r>
                        <a:rPr sz="1200" dirty="0">
                          <a:latin typeface="Calibri"/>
                          <a:cs typeface="Calibri"/>
                        </a:rPr>
                        <a:t>31</a:t>
                      </a:r>
                      <a:r>
                        <a:rPr sz="1200" spc="-15" dirty="0">
                          <a:latin typeface="Calibri"/>
                          <a:cs typeface="Calibri"/>
                        </a:rPr>
                        <a:t> </a:t>
                      </a:r>
                      <a:r>
                        <a:rPr sz="1200" dirty="0">
                          <a:latin typeface="Calibri"/>
                          <a:cs typeface="Calibri"/>
                        </a:rPr>
                        <a:t>a</a:t>
                      </a:r>
                      <a:r>
                        <a:rPr sz="1200" spc="25" dirty="0">
                          <a:latin typeface="Calibri"/>
                          <a:cs typeface="Calibri"/>
                        </a:rPr>
                        <a:t> </a:t>
                      </a:r>
                      <a:r>
                        <a:rPr sz="1200" spc="-5" dirty="0">
                          <a:latin typeface="Calibri"/>
                          <a:cs typeface="Calibri"/>
                        </a:rPr>
                        <a:t>35</a:t>
                      </a:r>
                      <a:endParaRPr sz="1200">
                        <a:latin typeface="Calibri"/>
                        <a:cs typeface="Calibri"/>
                      </a:endParaRPr>
                    </a:p>
                  </a:txBody>
                  <a:tcPr marL="0" marR="0" marT="825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E0F1"/>
                    </a:solidFill>
                  </a:tcPr>
                </a:tc>
                <a:tc>
                  <a:txBody>
                    <a:bodyPr/>
                    <a:lstStyle/>
                    <a:p>
                      <a:pPr marL="10160" algn="ctr">
                        <a:lnSpc>
                          <a:spcPct val="100000"/>
                        </a:lnSpc>
                        <a:spcBef>
                          <a:spcPts val="65"/>
                        </a:spcBef>
                      </a:pPr>
                      <a:r>
                        <a:rPr sz="1200" spc="5" dirty="0">
                          <a:latin typeface="Calibri"/>
                          <a:cs typeface="Calibri"/>
                        </a:rPr>
                        <a:t>6</a:t>
                      </a:r>
                      <a:r>
                        <a:rPr sz="1200" spc="-20" dirty="0">
                          <a:latin typeface="Calibri"/>
                          <a:cs typeface="Calibri"/>
                        </a:rPr>
                        <a:t> </a:t>
                      </a:r>
                      <a:r>
                        <a:rPr sz="1200" spc="5" dirty="0">
                          <a:latin typeface="Calibri"/>
                          <a:cs typeface="Calibri"/>
                        </a:rPr>
                        <a:t>(6/15)</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65"/>
                        </a:spcBef>
                      </a:pPr>
                      <a:r>
                        <a:rPr sz="1200" spc="5" dirty="0">
                          <a:latin typeface="Calibri"/>
                          <a:cs typeface="Calibri"/>
                        </a:rPr>
                        <a:t>1</a:t>
                      </a:r>
                      <a:r>
                        <a:rPr sz="1200" spc="-25" dirty="0">
                          <a:latin typeface="Calibri"/>
                          <a:cs typeface="Calibri"/>
                        </a:rPr>
                        <a:t> </a:t>
                      </a:r>
                      <a:r>
                        <a:rPr sz="1200" spc="10" dirty="0">
                          <a:latin typeface="Calibri"/>
                          <a:cs typeface="Calibri"/>
                        </a:rPr>
                        <a:t>(1/7)</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01288">
                <a:tc vMerge="1">
                  <a:txBody>
                    <a:bodyPr/>
                    <a:lstStyle/>
                    <a:p>
                      <a:endParaRPr/>
                    </a:p>
                  </a:txBody>
                  <a:tcPr marL="0" marR="0" marT="0"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ts val="1410"/>
                        </a:lnSpc>
                        <a:spcBef>
                          <a:spcPts val="75"/>
                        </a:spcBef>
                      </a:pPr>
                      <a:r>
                        <a:rPr sz="1200" spc="-5" dirty="0">
                          <a:latin typeface="Calibri"/>
                          <a:cs typeface="Calibri"/>
                        </a:rPr>
                        <a:t>mayor</a:t>
                      </a:r>
                      <a:r>
                        <a:rPr sz="1200" spc="-20" dirty="0">
                          <a:latin typeface="Calibri"/>
                          <a:cs typeface="Calibri"/>
                        </a:rPr>
                        <a:t> </a:t>
                      </a:r>
                      <a:r>
                        <a:rPr sz="1200" dirty="0">
                          <a:latin typeface="Calibri"/>
                          <a:cs typeface="Calibri"/>
                        </a:rPr>
                        <a:t>a</a:t>
                      </a:r>
                      <a:r>
                        <a:rPr sz="1200" spc="30" dirty="0">
                          <a:latin typeface="Calibri"/>
                          <a:cs typeface="Calibri"/>
                        </a:rPr>
                        <a:t> </a:t>
                      </a:r>
                      <a:r>
                        <a:rPr sz="1200" dirty="0">
                          <a:latin typeface="Calibri"/>
                          <a:cs typeface="Calibri"/>
                        </a:rPr>
                        <a:t>35</a:t>
                      </a:r>
                      <a:endParaRPr sz="1200">
                        <a:latin typeface="Calibri"/>
                        <a:cs typeface="Calibri"/>
                      </a:endParaRPr>
                    </a:p>
                  </a:txBody>
                  <a:tcPr marL="0" marR="0" marT="9525" marB="0">
                    <a:lnL w="190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solidFill>
                      <a:srgbClr val="D9E0F1"/>
                    </a:solidFill>
                  </a:tcPr>
                </a:tc>
                <a:tc>
                  <a:txBody>
                    <a:bodyPr/>
                    <a:lstStyle/>
                    <a:p>
                      <a:pPr marL="10160" algn="ctr">
                        <a:lnSpc>
                          <a:spcPts val="1410"/>
                        </a:lnSpc>
                        <a:spcBef>
                          <a:spcPts val="75"/>
                        </a:spcBef>
                      </a:pPr>
                      <a:r>
                        <a:rPr sz="1200" spc="5" dirty="0">
                          <a:latin typeface="Calibri"/>
                          <a:cs typeface="Calibri"/>
                        </a:rPr>
                        <a:t>3</a:t>
                      </a:r>
                      <a:r>
                        <a:rPr sz="1200" spc="-20" dirty="0">
                          <a:latin typeface="Calibri"/>
                          <a:cs typeface="Calibri"/>
                        </a:rPr>
                        <a:t> </a:t>
                      </a:r>
                      <a:r>
                        <a:rPr sz="1200" spc="5" dirty="0">
                          <a:latin typeface="Calibri"/>
                          <a:cs typeface="Calibri"/>
                        </a:rPr>
                        <a:t>(3/15)</a:t>
                      </a:r>
                      <a:endParaRPr sz="1200">
                        <a:latin typeface="Calibri"/>
                        <a:cs typeface="Calibri"/>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tc>
                  <a:txBody>
                    <a:bodyPr/>
                    <a:lstStyle/>
                    <a:p>
                      <a:pPr marL="3175" algn="ctr">
                        <a:lnSpc>
                          <a:spcPts val="1410"/>
                        </a:lnSpc>
                        <a:spcBef>
                          <a:spcPts val="75"/>
                        </a:spcBef>
                      </a:pPr>
                      <a:r>
                        <a:rPr sz="1200" spc="5" dirty="0">
                          <a:latin typeface="Calibri"/>
                          <a:cs typeface="Calibri"/>
                        </a:rPr>
                        <a:t>3</a:t>
                      </a:r>
                      <a:r>
                        <a:rPr sz="1200" spc="-25" dirty="0">
                          <a:latin typeface="Calibri"/>
                          <a:cs typeface="Calibri"/>
                        </a:rPr>
                        <a:t> </a:t>
                      </a:r>
                      <a:r>
                        <a:rPr sz="1200" spc="10" dirty="0">
                          <a:latin typeface="Calibri"/>
                          <a:cs typeface="Calibri"/>
                        </a:rPr>
                        <a:t>(3/7)</a:t>
                      </a:r>
                      <a:endParaRPr sz="1200">
                        <a:latin typeface="Calibri"/>
                        <a:cs typeface="Calibri"/>
                      </a:endParaRPr>
                    </a:p>
                  </a:txBody>
                  <a:tcPr marL="0" marR="0" marT="9525" marB="0">
                    <a:lnL w="12700">
                      <a:solidFill>
                        <a:srgbClr val="000000"/>
                      </a:solidFill>
                      <a:prstDash val="solid"/>
                    </a:lnL>
                    <a:lnR w="3175">
                      <a:solidFill>
                        <a:srgbClr val="000000"/>
                      </a:solidFill>
                      <a:prstDash val="solid"/>
                    </a:lnR>
                    <a:lnT w="1270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bl>
          </a:graphicData>
        </a:graphic>
      </p:graphicFrame>
      <p:graphicFrame>
        <p:nvGraphicFramePr>
          <p:cNvPr id="21" name="object 21"/>
          <p:cNvGraphicFramePr>
            <a:graphicFrameLocks noGrp="1"/>
          </p:cNvGraphicFramePr>
          <p:nvPr/>
        </p:nvGraphicFramePr>
        <p:xfrm>
          <a:off x="8165592" y="4916428"/>
          <a:ext cx="3627120" cy="819570"/>
        </p:xfrm>
        <a:graphic>
          <a:graphicData uri="http://schemas.openxmlformats.org/drawingml/2006/table">
            <a:tbl>
              <a:tblPr firstRow="1" bandRow="1">
                <a:tableStyleId>{2D5ABB26-0587-4C30-8999-92F81FD0307C}</a:tableStyleId>
              </a:tblPr>
              <a:tblGrid>
                <a:gridCol w="1108710">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67410">
                  <a:extLst>
                    <a:ext uri="{9D8B030D-6E8A-4147-A177-3AD203B41FA5}">
                      <a16:colId xmlns:a16="http://schemas.microsoft.com/office/drawing/2014/main" val="20002"/>
                    </a:ext>
                  </a:extLst>
                </a:gridCol>
                <a:gridCol w="822325">
                  <a:extLst>
                    <a:ext uri="{9D8B030D-6E8A-4147-A177-3AD203B41FA5}">
                      <a16:colId xmlns:a16="http://schemas.microsoft.com/office/drawing/2014/main" val="20003"/>
                    </a:ext>
                  </a:extLst>
                </a:gridCol>
              </a:tblGrid>
              <a:tr h="204629">
                <a:tc rowSpan="2" gridSpan="2">
                  <a:txBody>
                    <a:bodyPr/>
                    <a:lstStyle/>
                    <a:p>
                      <a:pPr>
                        <a:lnSpc>
                          <a:spcPct val="100000"/>
                        </a:lnSpc>
                      </a:pPr>
                      <a:endParaRPr sz="13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rowSpan="2" hMerge="1">
                  <a:txBody>
                    <a:bodyPr/>
                    <a:lstStyle/>
                    <a:p>
                      <a:endParaRPr/>
                    </a:p>
                  </a:txBody>
                  <a:tcPr marL="0" marR="0" marT="0" marB="0"/>
                </a:tc>
                <a:tc gridSpan="2">
                  <a:txBody>
                    <a:bodyPr/>
                    <a:lstStyle/>
                    <a:p>
                      <a:pPr marL="24765" algn="ctr">
                        <a:lnSpc>
                          <a:spcPts val="1395"/>
                        </a:lnSpc>
                      </a:pPr>
                      <a:r>
                        <a:rPr sz="1200" spc="-20" dirty="0">
                          <a:latin typeface="Calibri"/>
                          <a:cs typeface="Calibri"/>
                        </a:rPr>
                        <a:t>Aprobó</a:t>
                      </a:r>
                      <a:endParaRPr sz="1200">
                        <a:latin typeface="Calibri"/>
                        <a:cs typeface="Calibri"/>
                      </a:endParaRPr>
                    </a:p>
                  </a:txBody>
                  <a:tcPr marL="0" marR="0" marT="0" marB="0">
                    <a:lnL w="12700">
                      <a:solidFill>
                        <a:srgbClr val="000000"/>
                      </a:solidFill>
                      <a:prstDash val="solid"/>
                    </a:lnL>
                    <a:lnR w="3175">
                      <a:solidFill>
                        <a:srgbClr val="000000"/>
                      </a:solidFill>
                      <a:prstDash val="solid"/>
                    </a:lnR>
                    <a:lnT w="9525">
                      <a:solidFill>
                        <a:srgbClr val="000000"/>
                      </a:solidFill>
                      <a:prstDash val="solid"/>
                    </a:lnT>
                    <a:lnB w="19050">
                      <a:solidFill>
                        <a:srgbClr val="000000"/>
                      </a:solidFill>
                      <a:prstDash val="solid"/>
                    </a:lnB>
                    <a:solidFill>
                      <a:srgbClr val="D9E0F1"/>
                    </a:solidFill>
                  </a:tcPr>
                </a:tc>
                <a:tc hMerge="1">
                  <a:txBody>
                    <a:bodyPr/>
                    <a:lstStyle/>
                    <a:p>
                      <a:endParaRPr/>
                    </a:p>
                  </a:txBody>
                  <a:tcPr marL="0" marR="0" marT="0" marB="0"/>
                </a:tc>
                <a:extLst>
                  <a:ext uri="{0D108BD9-81ED-4DB2-BD59-A6C34878D82A}">
                    <a16:rowId xmlns:a16="http://schemas.microsoft.com/office/drawing/2014/main" val="10000"/>
                  </a:ext>
                </a:extLst>
              </a:tr>
              <a:tr h="206848">
                <a:tc gridSpan="2" vMerge="1">
                  <a:txBody>
                    <a:bodyPr/>
                    <a:lstStyle/>
                    <a:p>
                      <a:endParaRPr/>
                    </a:p>
                  </a:txBody>
                  <a:tcPr marL="0" marR="0" marT="0" marB="0">
                    <a:lnR w="12700">
                      <a:solidFill>
                        <a:srgbClr val="000000"/>
                      </a:solidFill>
                      <a:prstDash val="solid"/>
                    </a:lnR>
                    <a:lnB w="12700">
                      <a:solidFill>
                        <a:srgbClr val="000000"/>
                      </a:solidFill>
                      <a:prstDash val="solid"/>
                    </a:lnB>
                  </a:tcPr>
                </a:tc>
                <a:tc hMerge="1" vMerge="1">
                  <a:txBody>
                    <a:bodyPr/>
                    <a:lstStyle/>
                    <a:p>
                      <a:endParaRPr/>
                    </a:p>
                  </a:txBody>
                  <a:tcPr marL="0" marR="0" marT="0" marB="0"/>
                </a:tc>
                <a:tc>
                  <a:txBody>
                    <a:bodyPr/>
                    <a:lstStyle/>
                    <a:p>
                      <a:pPr algn="ctr">
                        <a:lnSpc>
                          <a:spcPct val="100000"/>
                        </a:lnSpc>
                        <a:spcBef>
                          <a:spcPts val="75"/>
                        </a:spcBef>
                      </a:pPr>
                      <a:r>
                        <a:rPr sz="1200" spc="25" dirty="0">
                          <a:latin typeface="Calibri"/>
                          <a:cs typeface="Calibri"/>
                        </a:rPr>
                        <a:t>Si</a:t>
                      </a:r>
                      <a:endParaRPr sz="1200">
                        <a:latin typeface="Calibri"/>
                        <a:cs typeface="Calibri"/>
                      </a:endParaRPr>
                    </a:p>
                  </a:txBody>
                  <a:tcPr marL="0" marR="0" marT="9525"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D9E0F1"/>
                    </a:solidFill>
                  </a:tcPr>
                </a:tc>
                <a:tc>
                  <a:txBody>
                    <a:bodyPr/>
                    <a:lstStyle/>
                    <a:p>
                      <a:pPr marL="12065" algn="ctr">
                        <a:lnSpc>
                          <a:spcPct val="100000"/>
                        </a:lnSpc>
                        <a:spcBef>
                          <a:spcPts val="75"/>
                        </a:spcBef>
                      </a:pPr>
                      <a:r>
                        <a:rPr sz="1200" spc="15" dirty="0">
                          <a:latin typeface="Calibri"/>
                          <a:cs typeface="Calibri"/>
                        </a:rPr>
                        <a:t>No</a:t>
                      </a:r>
                      <a:endParaRPr sz="1200">
                        <a:latin typeface="Calibri"/>
                        <a:cs typeface="Calibri"/>
                      </a:endParaRPr>
                    </a:p>
                  </a:txBody>
                  <a:tcPr marL="0" marR="0" marT="9525" marB="0">
                    <a:lnL w="12700">
                      <a:solidFill>
                        <a:srgbClr val="000000"/>
                      </a:solidFill>
                      <a:prstDash val="solid"/>
                    </a:lnL>
                    <a:lnR w="3175">
                      <a:solidFill>
                        <a:srgbClr val="000000"/>
                      </a:solidFill>
                      <a:prstDash val="solid"/>
                    </a:lnR>
                    <a:lnT w="19050">
                      <a:solidFill>
                        <a:srgbClr val="000000"/>
                      </a:solidFill>
                      <a:prstDash val="solid"/>
                    </a:lnT>
                    <a:lnB w="12700">
                      <a:solidFill>
                        <a:srgbClr val="000000"/>
                      </a:solidFill>
                      <a:prstDash val="solid"/>
                    </a:lnB>
                    <a:solidFill>
                      <a:srgbClr val="D9E0F1"/>
                    </a:solidFill>
                  </a:tcPr>
                </a:tc>
                <a:extLst>
                  <a:ext uri="{0D108BD9-81ED-4DB2-BD59-A6C34878D82A}">
                    <a16:rowId xmlns:a16="http://schemas.microsoft.com/office/drawing/2014/main" val="10001"/>
                  </a:ext>
                </a:extLst>
              </a:tr>
              <a:tr h="206057">
                <a:tc rowSpan="2">
                  <a:txBody>
                    <a:bodyPr/>
                    <a:lstStyle/>
                    <a:p>
                      <a:pPr marL="260985">
                        <a:lnSpc>
                          <a:spcPct val="100000"/>
                        </a:lnSpc>
                        <a:spcBef>
                          <a:spcPts val="785"/>
                        </a:spcBef>
                      </a:pPr>
                      <a:r>
                        <a:rPr sz="1200" spc="5" dirty="0">
                          <a:latin typeface="Calibri"/>
                          <a:cs typeface="Calibri"/>
                        </a:rPr>
                        <a:t>Domicilio</a:t>
                      </a:r>
                      <a:endParaRPr sz="1200">
                        <a:latin typeface="Calibri"/>
                        <a:cs typeface="Calibri"/>
                      </a:endParaRPr>
                    </a:p>
                  </a:txBody>
                  <a:tcPr marL="0" marR="0" marT="99695"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ct val="100000"/>
                        </a:lnSpc>
                        <a:spcBef>
                          <a:spcPts val="65"/>
                        </a:spcBef>
                      </a:pPr>
                      <a:r>
                        <a:rPr sz="1200" spc="-15" dirty="0">
                          <a:latin typeface="Calibri"/>
                          <a:cs typeface="Calibri"/>
                        </a:rPr>
                        <a:t>Cerca</a:t>
                      </a:r>
                      <a:endParaRPr sz="1200">
                        <a:latin typeface="Calibri"/>
                        <a:cs typeface="Calibri"/>
                      </a:endParaRPr>
                    </a:p>
                  </a:txBody>
                  <a:tcPr marL="0" marR="0" marT="8255"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E0F1"/>
                    </a:solidFill>
                  </a:tcPr>
                </a:tc>
                <a:tc>
                  <a:txBody>
                    <a:bodyPr/>
                    <a:lstStyle/>
                    <a:p>
                      <a:pPr marL="10160" algn="ctr">
                        <a:lnSpc>
                          <a:spcPct val="100000"/>
                        </a:lnSpc>
                        <a:spcBef>
                          <a:spcPts val="65"/>
                        </a:spcBef>
                      </a:pPr>
                      <a:r>
                        <a:rPr sz="1200" spc="5" dirty="0">
                          <a:latin typeface="Calibri"/>
                          <a:cs typeface="Calibri"/>
                        </a:rPr>
                        <a:t>6</a:t>
                      </a:r>
                      <a:r>
                        <a:rPr sz="1200" spc="-25" dirty="0">
                          <a:latin typeface="Calibri"/>
                          <a:cs typeface="Calibri"/>
                        </a:rPr>
                        <a:t> </a:t>
                      </a:r>
                      <a:r>
                        <a:rPr sz="1200" spc="5" dirty="0">
                          <a:latin typeface="Calibri"/>
                          <a:cs typeface="Calibri"/>
                        </a:rPr>
                        <a:t>(6/15)</a:t>
                      </a:r>
                      <a:endParaRPr sz="1200">
                        <a:latin typeface="Calibri"/>
                        <a:cs typeface="Calibri"/>
                      </a:endParaRPr>
                    </a:p>
                  </a:txBody>
                  <a:tcPr marL="0" marR="0" marT="82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810" algn="ctr">
                        <a:lnSpc>
                          <a:spcPct val="100000"/>
                        </a:lnSpc>
                        <a:spcBef>
                          <a:spcPts val="65"/>
                        </a:spcBef>
                      </a:pPr>
                      <a:r>
                        <a:rPr sz="1200" spc="5" dirty="0">
                          <a:latin typeface="Calibri"/>
                          <a:cs typeface="Calibri"/>
                        </a:rPr>
                        <a:t>5</a:t>
                      </a:r>
                      <a:r>
                        <a:rPr sz="1200" spc="-25" dirty="0">
                          <a:latin typeface="Calibri"/>
                          <a:cs typeface="Calibri"/>
                        </a:rPr>
                        <a:t> </a:t>
                      </a:r>
                      <a:r>
                        <a:rPr sz="1200" spc="10" dirty="0">
                          <a:latin typeface="Calibri"/>
                          <a:cs typeface="Calibri"/>
                        </a:rPr>
                        <a:t>(5/7)</a:t>
                      </a:r>
                      <a:endParaRPr sz="1200">
                        <a:latin typeface="Calibri"/>
                        <a:cs typeface="Calibri"/>
                      </a:endParaRPr>
                    </a:p>
                  </a:txBody>
                  <a:tcPr marL="0" marR="0" marT="8255" marB="0">
                    <a:lnL w="12700">
                      <a:solidFill>
                        <a:srgbClr val="000000"/>
                      </a:solidFill>
                      <a:prstDash val="solid"/>
                    </a:lnL>
                    <a:lnR w="31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02036">
                <a:tc vMerge="1">
                  <a:txBody>
                    <a:bodyPr/>
                    <a:lstStyle/>
                    <a:p>
                      <a:endParaRPr/>
                    </a:p>
                  </a:txBody>
                  <a:tcPr marL="0" marR="0" marT="99695" marB="0">
                    <a:lnL w="12700">
                      <a:solidFill>
                        <a:srgbClr val="000000"/>
                      </a:solidFill>
                      <a:prstDash val="solid"/>
                    </a:lnL>
                    <a:lnR w="19050">
                      <a:solidFill>
                        <a:srgbClr val="000000"/>
                      </a:solidFill>
                      <a:prstDash val="solid"/>
                    </a:lnR>
                    <a:lnT w="12700">
                      <a:solidFill>
                        <a:srgbClr val="000000"/>
                      </a:solidFill>
                      <a:prstDash val="solid"/>
                    </a:lnT>
                    <a:lnB w="6350">
                      <a:solidFill>
                        <a:srgbClr val="000000"/>
                      </a:solidFill>
                      <a:prstDash val="solid"/>
                    </a:lnB>
                    <a:solidFill>
                      <a:srgbClr val="8EA9DB"/>
                    </a:solidFill>
                  </a:tcPr>
                </a:tc>
                <a:tc>
                  <a:txBody>
                    <a:bodyPr/>
                    <a:lstStyle/>
                    <a:p>
                      <a:pPr marL="31750">
                        <a:lnSpc>
                          <a:spcPts val="1410"/>
                        </a:lnSpc>
                        <a:spcBef>
                          <a:spcPts val="75"/>
                        </a:spcBef>
                      </a:pPr>
                      <a:r>
                        <a:rPr sz="1200" spc="-5" dirty="0">
                          <a:latin typeface="Calibri"/>
                          <a:cs typeface="Calibri"/>
                        </a:rPr>
                        <a:t>Lejos</a:t>
                      </a:r>
                      <a:endParaRPr sz="1200">
                        <a:latin typeface="Calibri"/>
                        <a:cs typeface="Calibri"/>
                      </a:endParaRPr>
                    </a:p>
                  </a:txBody>
                  <a:tcPr marL="0" marR="0" marT="9525" marB="0">
                    <a:lnL w="1905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solidFill>
                      <a:srgbClr val="D9E0F1"/>
                    </a:solidFill>
                  </a:tcPr>
                </a:tc>
                <a:tc>
                  <a:txBody>
                    <a:bodyPr/>
                    <a:lstStyle/>
                    <a:p>
                      <a:pPr marL="10160" algn="ctr">
                        <a:lnSpc>
                          <a:spcPts val="1410"/>
                        </a:lnSpc>
                        <a:spcBef>
                          <a:spcPts val="75"/>
                        </a:spcBef>
                      </a:pPr>
                      <a:r>
                        <a:rPr sz="1200" spc="5" dirty="0">
                          <a:latin typeface="Calibri"/>
                          <a:cs typeface="Calibri"/>
                        </a:rPr>
                        <a:t>9</a:t>
                      </a:r>
                      <a:r>
                        <a:rPr sz="1200" spc="-25" dirty="0">
                          <a:latin typeface="Calibri"/>
                          <a:cs typeface="Calibri"/>
                        </a:rPr>
                        <a:t> </a:t>
                      </a:r>
                      <a:r>
                        <a:rPr sz="1200" spc="5" dirty="0">
                          <a:latin typeface="Calibri"/>
                          <a:cs typeface="Calibri"/>
                        </a:rPr>
                        <a:t>(9/15)</a:t>
                      </a:r>
                      <a:endParaRPr sz="1200">
                        <a:latin typeface="Calibri"/>
                        <a:cs typeface="Calibri"/>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tcPr>
                </a:tc>
                <a:tc>
                  <a:txBody>
                    <a:bodyPr/>
                    <a:lstStyle/>
                    <a:p>
                      <a:pPr marL="3810" algn="ctr">
                        <a:lnSpc>
                          <a:spcPts val="1410"/>
                        </a:lnSpc>
                        <a:spcBef>
                          <a:spcPts val="75"/>
                        </a:spcBef>
                      </a:pPr>
                      <a:r>
                        <a:rPr sz="1200" spc="5" dirty="0">
                          <a:latin typeface="Calibri"/>
                          <a:cs typeface="Calibri"/>
                        </a:rPr>
                        <a:t>2</a:t>
                      </a:r>
                      <a:r>
                        <a:rPr sz="1200" spc="-25" dirty="0">
                          <a:latin typeface="Calibri"/>
                          <a:cs typeface="Calibri"/>
                        </a:rPr>
                        <a:t> </a:t>
                      </a:r>
                      <a:r>
                        <a:rPr sz="1200" spc="10" dirty="0">
                          <a:latin typeface="Calibri"/>
                          <a:cs typeface="Calibri"/>
                        </a:rPr>
                        <a:t>(2/7)</a:t>
                      </a:r>
                      <a:endParaRPr sz="1200">
                        <a:latin typeface="Calibri"/>
                        <a:cs typeface="Calibri"/>
                      </a:endParaRPr>
                    </a:p>
                  </a:txBody>
                  <a:tcPr marL="0" marR="0" marT="9525" marB="0">
                    <a:lnL w="12700">
                      <a:solidFill>
                        <a:srgbClr val="000000"/>
                      </a:solidFill>
                      <a:prstDash val="solid"/>
                    </a:lnL>
                    <a:lnR w="3175">
                      <a:solidFill>
                        <a:srgbClr val="000000"/>
                      </a:solidFill>
                      <a:prstDash val="solid"/>
                    </a:lnR>
                    <a:lnT w="1270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512554" y="130505"/>
            <a:ext cx="210820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10" dirty="0">
                <a:solidFill>
                  <a:srgbClr val="FFFFFF"/>
                </a:solidFill>
                <a:latin typeface="Calibri"/>
                <a:cs typeface="Calibri"/>
              </a:rPr>
              <a:t> </a:t>
            </a:r>
            <a:r>
              <a:rPr sz="1800" dirty="0">
                <a:solidFill>
                  <a:srgbClr val="FFFFFF"/>
                </a:solidFill>
                <a:latin typeface="Calibri"/>
                <a:cs typeface="Calibri"/>
              </a:rPr>
              <a:t>I</a:t>
            </a:r>
            <a:r>
              <a:rPr sz="1800" spc="-20" dirty="0">
                <a:solidFill>
                  <a:srgbClr val="FFFFFF"/>
                </a:solidFill>
                <a:latin typeface="Calibri"/>
                <a:cs typeface="Calibri"/>
              </a:rPr>
              <a:t> </a:t>
            </a:r>
            <a:r>
              <a:rPr sz="1800" spc="-5" dirty="0">
                <a:solidFill>
                  <a:srgbClr val="FFFFFF"/>
                </a:solidFill>
                <a:latin typeface="Calibri"/>
                <a:cs typeface="Calibri"/>
              </a:rPr>
              <a:t>(Naive</a:t>
            </a:r>
            <a:r>
              <a:rPr sz="1800" spc="-20" dirty="0">
                <a:solidFill>
                  <a:srgbClr val="FFFFFF"/>
                </a:solidFill>
                <a:latin typeface="Calibri"/>
                <a:cs typeface="Calibri"/>
              </a:rPr>
              <a:t> </a:t>
            </a:r>
            <a:r>
              <a:rPr sz="1800" spc="-10" dirty="0">
                <a:solidFill>
                  <a:srgbClr val="FFFFFF"/>
                </a:solidFill>
                <a:latin typeface="Calibri"/>
                <a:cs typeface="Calibri"/>
              </a:rPr>
              <a:t>Bayes)</a:t>
            </a:r>
            <a:endParaRPr sz="1800" dirty="0">
              <a:latin typeface="Calibri"/>
              <a:cs typeface="Calibri"/>
            </a:endParaRPr>
          </a:p>
        </p:txBody>
      </p:sp>
      <p:sp>
        <p:nvSpPr>
          <p:cNvPr id="6" name="object 6"/>
          <p:cNvSpPr txBox="1">
            <a:spLocks noGrp="1"/>
          </p:cNvSpPr>
          <p:nvPr>
            <p:ph type="title"/>
          </p:nvPr>
        </p:nvSpPr>
        <p:spPr>
          <a:xfrm>
            <a:off x="2974085" y="244856"/>
            <a:ext cx="2699385" cy="696595"/>
          </a:xfrm>
          <a:prstGeom prst="rect">
            <a:avLst/>
          </a:prstGeom>
        </p:spPr>
        <p:txBody>
          <a:bodyPr vert="horz" wrap="square" lIns="0" tIns="12700" rIns="0" bIns="0" rtlCol="0">
            <a:spAutoFit/>
          </a:bodyPr>
          <a:lstStyle/>
          <a:p>
            <a:pPr marL="12700">
              <a:lnSpc>
                <a:spcPct val="100000"/>
              </a:lnSpc>
              <a:spcBef>
                <a:spcPts val="100"/>
              </a:spcBef>
            </a:pPr>
            <a:r>
              <a:rPr sz="4400" spc="-15" dirty="0"/>
              <a:t>Naive</a:t>
            </a:r>
            <a:r>
              <a:rPr sz="4400" spc="-45" dirty="0"/>
              <a:t> </a:t>
            </a:r>
            <a:r>
              <a:rPr sz="4400" spc="-30" dirty="0"/>
              <a:t>Bayes</a:t>
            </a:r>
            <a:endParaRPr sz="4400"/>
          </a:p>
        </p:txBody>
      </p:sp>
      <p:sp>
        <p:nvSpPr>
          <p:cNvPr id="7" name="object 7"/>
          <p:cNvSpPr txBox="1"/>
          <p:nvPr/>
        </p:nvSpPr>
        <p:spPr>
          <a:xfrm>
            <a:off x="4396232" y="1186688"/>
            <a:ext cx="470027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374151"/>
                </a:solidFill>
                <a:latin typeface="Arial MT"/>
                <a:cs typeface="Arial MT"/>
              </a:rPr>
              <a:t>Ejemplos</a:t>
            </a:r>
            <a:r>
              <a:rPr sz="3600" spc="-55" dirty="0">
                <a:solidFill>
                  <a:srgbClr val="374151"/>
                </a:solidFill>
                <a:latin typeface="Arial MT"/>
                <a:cs typeface="Arial MT"/>
              </a:rPr>
              <a:t> </a:t>
            </a:r>
            <a:r>
              <a:rPr sz="3600" spc="-5" dirty="0">
                <a:solidFill>
                  <a:srgbClr val="374151"/>
                </a:solidFill>
                <a:latin typeface="Arial MT"/>
                <a:cs typeface="Arial MT"/>
              </a:rPr>
              <a:t>de</a:t>
            </a:r>
            <a:r>
              <a:rPr sz="3600" spc="-50" dirty="0">
                <a:solidFill>
                  <a:srgbClr val="374151"/>
                </a:solidFill>
                <a:latin typeface="Arial MT"/>
                <a:cs typeface="Arial MT"/>
              </a:rPr>
              <a:t> </a:t>
            </a:r>
            <a:r>
              <a:rPr sz="3600" dirty="0">
                <a:solidFill>
                  <a:srgbClr val="374151"/>
                </a:solidFill>
                <a:latin typeface="Arial MT"/>
                <a:cs typeface="Arial MT"/>
              </a:rPr>
              <a:t>aplicación</a:t>
            </a:r>
            <a:endParaRPr sz="3600">
              <a:latin typeface="Arial MT"/>
              <a:cs typeface="Arial MT"/>
            </a:endParaRPr>
          </a:p>
        </p:txBody>
      </p:sp>
      <p:sp>
        <p:nvSpPr>
          <p:cNvPr id="8" name="object 8"/>
          <p:cNvSpPr txBox="1"/>
          <p:nvPr/>
        </p:nvSpPr>
        <p:spPr>
          <a:xfrm>
            <a:off x="7435722" y="2170938"/>
            <a:ext cx="4155440" cy="331787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2400" spc="-5" dirty="0">
                <a:solidFill>
                  <a:srgbClr val="374151"/>
                </a:solidFill>
                <a:latin typeface="Arial MT"/>
                <a:cs typeface="Arial MT"/>
              </a:rPr>
              <a:t>Filtros</a:t>
            </a:r>
            <a:r>
              <a:rPr sz="2400" spc="-10" dirty="0">
                <a:solidFill>
                  <a:srgbClr val="374151"/>
                </a:solidFill>
                <a:latin typeface="Arial MT"/>
                <a:cs typeface="Arial MT"/>
              </a:rPr>
              <a:t> </a:t>
            </a:r>
            <a:r>
              <a:rPr sz="2400" spc="-5" dirty="0">
                <a:solidFill>
                  <a:srgbClr val="374151"/>
                </a:solidFill>
                <a:latin typeface="Arial MT"/>
                <a:cs typeface="Arial MT"/>
              </a:rPr>
              <a:t>de</a:t>
            </a:r>
            <a:r>
              <a:rPr sz="2400" spc="-15" dirty="0">
                <a:solidFill>
                  <a:srgbClr val="374151"/>
                </a:solidFill>
                <a:latin typeface="Arial MT"/>
                <a:cs typeface="Arial MT"/>
              </a:rPr>
              <a:t> </a:t>
            </a:r>
            <a:r>
              <a:rPr sz="2400" spc="-5" dirty="0">
                <a:solidFill>
                  <a:srgbClr val="374151"/>
                </a:solidFill>
                <a:latin typeface="Arial MT"/>
                <a:cs typeface="Arial MT"/>
              </a:rPr>
              <a:t>spam</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Análisis</a:t>
            </a:r>
            <a:r>
              <a:rPr sz="2400" spc="20" dirty="0">
                <a:solidFill>
                  <a:srgbClr val="374151"/>
                </a:solidFill>
                <a:latin typeface="Arial MT"/>
                <a:cs typeface="Arial MT"/>
              </a:rPr>
              <a:t> </a:t>
            </a:r>
            <a:r>
              <a:rPr sz="2400" dirty="0">
                <a:solidFill>
                  <a:srgbClr val="374151"/>
                </a:solidFill>
                <a:latin typeface="Arial MT"/>
                <a:cs typeface="Arial MT"/>
              </a:rPr>
              <a:t>de</a:t>
            </a:r>
            <a:r>
              <a:rPr sz="2400" spc="-20" dirty="0">
                <a:solidFill>
                  <a:srgbClr val="374151"/>
                </a:solidFill>
                <a:latin typeface="Arial MT"/>
                <a:cs typeface="Arial MT"/>
              </a:rPr>
              <a:t> </a:t>
            </a:r>
            <a:r>
              <a:rPr sz="2400" spc="-5" dirty="0">
                <a:solidFill>
                  <a:srgbClr val="374151"/>
                </a:solidFill>
                <a:latin typeface="Arial MT"/>
                <a:cs typeface="Arial MT"/>
              </a:rPr>
              <a:t>sentimientos</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Diagnósticos</a:t>
            </a:r>
            <a:r>
              <a:rPr sz="2400" spc="15" dirty="0">
                <a:solidFill>
                  <a:srgbClr val="374151"/>
                </a:solidFill>
                <a:latin typeface="Arial MT"/>
                <a:cs typeface="Arial MT"/>
              </a:rPr>
              <a:t> </a:t>
            </a:r>
            <a:r>
              <a:rPr sz="2400" spc="-5" dirty="0">
                <a:solidFill>
                  <a:srgbClr val="374151"/>
                </a:solidFill>
                <a:latin typeface="Arial MT"/>
                <a:cs typeface="Arial MT"/>
              </a:rPr>
              <a:t>médicos</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Detección</a:t>
            </a:r>
            <a:r>
              <a:rPr sz="2400" spc="5" dirty="0">
                <a:solidFill>
                  <a:srgbClr val="374151"/>
                </a:solidFill>
                <a:latin typeface="Arial MT"/>
                <a:cs typeface="Arial MT"/>
              </a:rPr>
              <a:t> </a:t>
            </a:r>
            <a:r>
              <a:rPr sz="2400" spc="-5" dirty="0">
                <a:solidFill>
                  <a:srgbClr val="374151"/>
                </a:solidFill>
                <a:latin typeface="Arial MT"/>
                <a:cs typeface="Arial MT"/>
              </a:rPr>
              <a:t>de fraudes</a:t>
            </a:r>
            <a:endParaRPr sz="2400">
              <a:latin typeface="Arial MT"/>
              <a:cs typeface="Arial MT"/>
            </a:endParaRPr>
          </a:p>
          <a:p>
            <a:pPr>
              <a:lnSpc>
                <a:spcPct val="100000"/>
              </a:lnSpc>
              <a:spcBef>
                <a:spcPts val="10"/>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Sistemas</a:t>
            </a:r>
            <a:r>
              <a:rPr sz="2400" spc="-10" dirty="0">
                <a:solidFill>
                  <a:srgbClr val="374151"/>
                </a:solidFill>
                <a:latin typeface="Arial MT"/>
                <a:cs typeface="Arial MT"/>
              </a:rPr>
              <a:t> </a:t>
            </a:r>
            <a:r>
              <a:rPr sz="2400" spc="-5" dirty="0">
                <a:solidFill>
                  <a:srgbClr val="374151"/>
                </a:solidFill>
                <a:latin typeface="Arial MT"/>
                <a:cs typeface="Arial MT"/>
              </a:rPr>
              <a:t>de</a:t>
            </a:r>
            <a:r>
              <a:rPr sz="2400" spc="-10" dirty="0">
                <a:solidFill>
                  <a:srgbClr val="374151"/>
                </a:solidFill>
                <a:latin typeface="Arial MT"/>
                <a:cs typeface="Arial MT"/>
              </a:rPr>
              <a:t> </a:t>
            </a:r>
            <a:r>
              <a:rPr sz="2400" spc="-5" dirty="0">
                <a:solidFill>
                  <a:srgbClr val="374151"/>
                </a:solidFill>
                <a:latin typeface="Arial MT"/>
                <a:cs typeface="Arial MT"/>
              </a:rPr>
              <a:t>recomendación</a:t>
            </a:r>
            <a:endParaRPr sz="2400">
              <a:latin typeface="Arial MT"/>
              <a:cs typeface="Arial MT"/>
            </a:endParaRPr>
          </a:p>
        </p:txBody>
      </p:sp>
      <p:grpSp>
        <p:nvGrpSpPr>
          <p:cNvPr id="9" name="object 9"/>
          <p:cNvGrpSpPr/>
          <p:nvPr/>
        </p:nvGrpSpPr>
        <p:grpSpPr>
          <a:xfrm>
            <a:off x="179831" y="1676400"/>
            <a:ext cx="6383020" cy="4754245"/>
            <a:chOff x="179831" y="1676400"/>
            <a:chExt cx="6383020" cy="4754245"/>
          </a:xfrm>
        </p:grpSpPr>
        <p:pic>
          <p:nvPicPr>
            <p:cNvPr id="10" name="object 10"/>
            <p:cNvPicPr/>
            <p:nvPr/>
          </p:nvPicPr>
          <p:blipFill>
            <a:blip r:embed="rId2" cstate="print"/>
            <a:stretch>
              <a:fillRect/>
            </a:stretch>
          </p:blipFill>
          <p:spPr>
            <a:xfrm>
              <a:off x="2157983" y="1676400"/>
              <a:ext cx="3505580" cy="2654427"/>
            </a:xfrm>
            <a:prstGeom prst="rect">
              <a:avLst/>
            </a:prstGeom>
          </p:spPr>
        </p:pic>
        <p:pic>
          <p:nvPicPr>
            <p:cNvPr id="11" name="object 11"/>
            <p:cNvPicPr/>
            <p:nvPr/>
          </p:nvPicPr>
          <p:blipFill>
            <a:blip r:embed="rId3" cstate="print"/>
            <a:stretch>
              <a:fillRect/>
            </a:stretch>
          </p:blipFill>
          <p:spPr>
            <a:xfrm>
              <a:off x="2353055" y="1871471"/>
              <a:ext cx="2955036" cy="2104644"/>
            </a:xfrm>
            <a:prstGeom prst="rect">
              <a:avLst/>
            </a:prstGeom>
          </p:spPr>
        </p:pic>
        <p:pic>
          <p:nvPicPr>
            <p:cNvPr id="12" name="object 12"/>
            <p:cNvPicPr/>
            <p:nvPr/>
          </p:nvPicPr>
          <p:blipFill>
            <a:blip r:embed="rId4" cstate="print"/>
            <a:stretch>
              <a:fillRect/>
            </a:stretch>
          </p:blipFill>
          <p:spPr>
            <a:xfrm>
              <a:off x="179831" y="4067517"/>
              <a:ext cx="3141218" cy="2362835"/>
            </a:xfrm>
            <a:prstGeom prst="rect">
              <a:avLst/>
            </a:prstGeom>
          </p:spPr>
        </p:pic>
        <p:pic>
          <p:nvPicPr>
            <p:cNvPr id="13" name="object 13"/>
            <p:cNvPicPr/>
            <p:nvPr/>
          </p:nvPicPr>
          <p:blipFill>
            <a:blip r:embed="rId5" cstate="print"/>
            <a:stretch>
              <a:fillRect/>
            </a:stretch>
          </p:blipFill>
          <p:spPr>
            <a:xfrm>
              <a:off x="374903" y="4262627"/>
              <a:ext cx="2590800" cy="1812036"/>
            </a:xfrm>
            <a:prstGeom prst="rect">
              <a:avLst/>
            </a:prstGeom>
          </p:spPr>
        </p:pic>
        <p:pic>
          <p:nvPicPr>
            <p:cNvPr id="14" name="object 14"/>
            <p:cNvPicPr/>
            <p:nvPr/>
          </p:nvPicPr>
          <p:blipFill>
            <a:blip r:embed="rId6" cstate="print"/>
            <a:stretch>
              <a:fillRect/>
            </a:stretch>
          </p:blipFill>
          <p:spPr>
            <a:xfrm>
              <a:off x="3270504" y="4398276"/>
              <a:ext cx="3292094" cy="1702562"/>
            </a:xfrm>
            <a:prstGeom prst="rect">
              <a:avLst/>
            </a:prstGeom>
          </p:spPr>
        </p:pic>
        <p:pic>
          <p:nvPicPr>
            <p:cNvPr id="15" name="object 15"/>
            <p:cNvPicPr/>
            <p:nvPr/>
          </p:nvPicPr>
          <p:blipFill>
            <a:blip r:embed="rId7" cstate="print"/>
            <a:stretch>
              <a:fillRect/>
            </a:stretch>
          </p:blipFill>
          <p:spPr>
            <a:xfrm>
              <a:off x="3465576" y="4593335"/>
              <a:ext cx="2741676" cy="1152144"/>
            </a:xfrm>
            <a:prstGeom prst="rect">
              <a:avLst/>
            </a:prstGeom>
          </p:spPr>
        </p:pic>
      </p:grpSp>
      <p:sp>
        <p:nvSpPr>
          <p:cNvPr id="16" name="object 16"/>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446768" y="130505"/>
            <a:ext cx="223964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Unidad I</a:t>
            </a:r>
            <a:r>
              <a:rPr sz="1800" spc="-10" dirty="0">
                <a:solidFill>
                  <a:srgbClr val="FFFFFF"/>
                </a:solidFill>
                <a:latin typeface="Calibri"/>
                <a:cs typeface="Calibri"/>
              </a:rPr>
              <a:t> (Decision</a:t>
            </a:r>
            <a:r>
              <a:rPr sz="1800" spc="25" dirty="0">
                <a:solidFill>
                  <a:srgbClr val="FFFFFF"/>
                </a:solidFill>
                <a:latin typeface="Calibri"/>
                <a:cs typeface="Calibri"/>
              </a:rPr>
              <a:t> </a:t>
            </a:r>
            <a:r>
              <a:rPr sz="1800" spc="-30" dirty="0">
                <a:solidFill>
                  <a:srgbClr val="FFFFFF"/>
                </a:solidFill>
                <a:latin typeface="Calibri"/>
                <a:cs typeface="Calibri"/>
              </a:rPr>
              <a:t>Tree)</a:t>
            </a:r>
            <a:endParaRPr sz="1800" dirty="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
        <p:nvSpPr>
          <p:cNvPr id="6" name="object 6"/>
          <p:cNvSpPr txBox="1">
            <a:spLocks noGrp="1"/>
          </p:cNvSpPr>
          <p:nvPr>
            <p:ph type="title"/>
          </p:nvPr>
        </p:nvSpPr>
        <p:spPr>
          <a:xfrm>
            <a:off x="3995165" y="2775330"/>
            <a:ext cx="4046220" cy="1183640"/>
          </a:xfrm>
          <a:prstGeom prst="rect">
            <a:avLst/>
          </a:prstGeom>
        </p:spPr>
        <p:txBody>
          <a:bodyPr vert="horz" wrap="square" lIns="0" tIns="81280" rIns="0" bIns="0" rtlCol="0">
            <a:spAutoFit/>
          </a:bodyPr>
          <a:lstStyle/>
          <a:p>
            <a:pPr marL="12700" marR="5080">
              <a:lnSpc>
                <a:spcPts val="4320"/>
              </a:lnSpc>
              <a:spcBef>
                <a:spcPts val="640"/>
              </a:spcBef>
            </a:pPr>
            <a:r>
              <a:rPr sz="4000" spc="-5" dirty="0"/>
              <a:t>Árboles</a:t>
            </a:r>
            <a:r>
              <a:rPr sz="4000" spc="-50" dirty="0"/>
              <a:t> </a:t>
            </a:r>
            <a:r>
              <a:rPr sz="4000" spc="-5" dirty="0"/>
              <a:t>de</a:t>
            </a:r>
            <a:r>
              <a:rPr sz="4000" spc="-35" dirty="0"/>
              <a:t> </a:t>
            </a:r>
            <a:r>
              <a:rPr sz="4000" dirty="0"/>
              <a:t>Decisión </a:t>
            </a:r>
            <a:r>
              <a:rPr sz="4000" spc="-890" dirty="0"/>
              <a:t> </a:t>
            </a:r>
            <a:r>
              <a:rPr sz="4000" dirty="0"/>
              <a:t>Decision</a:t>
            </a:r>
            <a:r>
              <a:rPr sz="4000" spc="-35" dirty="0"/>
              <a:t> </a:t>
            </a:r>
            <a:r>
              <a:rPr sz="4000" spc="-90" dirty="0"/>
              <a:t>Tree</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446768" y="130505"/>
            <a:ext cx="223964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Unidad I</a:t>
            </a:r>
            <a:r>
              <a:rPr sz="1800" spc="-10" dirty="0">
                <a:solidFill>
                  <a:srgbClr val="FFFFFF"/>
                </a:solidFill>
                <a:latin typeface="Calibri"/>
                <a:cs typeface="Calibri"/>
              </a:rPr>
              <a:t> (Decision</a:t>
            </a:r>
            <a:r>
              <a:rPr sz="1800" spc="25" dirty="0">
                <a:solidFill>
                  <a:srgbClr val="FFFFFF"/>
                </a:solidFill>
                <a:latin typeface="Calibri"/>
                <a:cs typeface="Calibri"/>
              </a:rPr>
              <a:t> </a:t>
            </a:r>
            <a:r>
              <a:rPr sz="1800" spc="-30" dirty="0">
                <a:solidFill>
                  <a:srgbClr val="FFFFFF"/>
                </a:solidFill>
                <a:latin typeface="Calibri"/>
                <a:cs typeface="Calibri"/>
              </a:rPr>
              <a:t>Tree)</a:t>
            </a:r>
            <a:endParaRPr sz="1800">
              <a:latin typeface="Calibri"/>
              <a:cs typeface="Calibri"/>
            </a:endParaRPr>
          </a:p>
        </p:txBody>
      </p:sp>
      <p:sp>
        <p:nvSpPr>
          <p:cNvPr id="6" name="object 6"/>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25</a:t>
            </a:r>
            <a:endParaRPr sz="1200">
              <a:latin typeface="Calibri"/>
              <a:cs typeface="Calibri"/>
            </a:endParaRPr>
          </a:p>
        </p:txBody>
      </p:sp>
      <p:sp>
        <p:nvSpPr>
          <p:cNvPr id="7" name="object 7"/>
          <p:cNvSpPr txBox="1">
            <a:spLocks noGrp="1"/>
          </p:cNvSpPr>
          <p:nvPr>
            <p:ph type="title"/>
          </p:nvPr>
        </p:nvSpPr>
        <p:spPr>
          <a:xfrm>
            <a:off x="2837433" y="201244"/>
            <a:ext cx="3023235" cy="697230"/>
          </a:xfrm>
          <a:prstGeom prst="rect">
            <a:avLst/>
          </a:prstGeom>
        </p:spPr>
        <p:txBody>
          <a:bodyPr vert="horz" wrap="square" lIns="0" tIns="13335" rIns="0" bIns="0" rtlCol="0">
            <a:spAutoFit/>
          </a:bodyPr>
          <a:lstStyle/>
          <a:p>
            <a:pPr marL="12700">
              <a:lnSpc>
                <a:spcPct val="100000"/>
              </a:lnSpc>
              <a:spcBef>
                <a:spcPts val="105"/>
              </a:spcBef>
            </a:pPr>
            <a:r>
              <a:rPr sz="4400" dirty="0"/>
              <a:t>Decision</a:t>
            </a:r>
            <a:r>
              <a:rPr sz="4400" spc="-60" dirty="0"/>
              <a:t> </a:t>
            </a:r>
            <a:r>
              <a:rPr sz="4400" spc="-95" dirty="0"/>
              <a:t>Tree</a:t>
            </a:r>
            <a:endParaRPr sz="4400"/>
          </a:p>
        </p:txBody>
      </p:sp>
      <p:sp>
        <p:nvSpPr>
          <p:cNvPr id="8" name="object 8"/>
          <p:cNvSpPr txBox="1"/>
          <p:nvPr/>
        </p:nvSpPr>
        <p:spPr>
          <a:xfrm>
            <a:off x="5367273" y="4812538"/>
            <a:ext cx="5744845" cy="574040"/>
          </a:xfrm>
          <a:prstGeom prst="rect">
            <a:avLst/>
          </a:prstGeom>
        </p:spPr>
        <p:txBody>
          <a:bodyPr vert="horz" wrap="square" lIns="0" tIns="12700" rIns="0" bIns="0" rtlCol="0">
            <a:spAutoFit/>
          </a:bodyPr>
          <a:lstStyle/>
          <a:p>
            <a:pPr marL="12700" marR="5080">
              <a:lnSpc>
                <a:spcPct val="100000"/>
              </a:lnSpc>
              <a:spcBef>
                <a:spcPts val="100"/>
              </a:spcBef>
              <a:buSzPct val="94444"/>
              <a:buChar char="•"/>
              <a:tabLst>
                <a:tab pos="93980" algn="l"/>
              </a:tabLst>
            </a:pPr>
            <a:r>
              <a:rPr sz="1800" spc="-5" dirty="0">
                <a:solidFill>
                  <a:srgbClr val="374151"/>
                </a:solidFill>
                <a:latin typeface="Arial MT"/>
                <a:cs typeface="Arial MT"/>
              </a:rPr>
              <a:t>Se</a:t>
            </a:r>
            <a:r>
              <a:rPr sz="1800" dirty="0">
                <a:solidFill>
                  <a:srgbClr val="374151"/>
                </a:solidFill>
                <a:latin typeface="Arial MT"/>
                <a:cs typeface="Arial MT"/>
              </a:rPr>
              <a:t> </a:t>
            </a:r>
            <a:r>
              <a:rPr sz="1800" spc="-5" dirty="0">
                <a:solidFill>
                  <a:srgbClr val="374151"/>
                </a:solidFill>
                <a:latin typeface="Arial MT"/>
                <a:cs typeface="Arial MT"/>
              </a:rPr>
              <a:t>analiza</a:t>
            </a:r>
            <a:r>
              <a:rPr sz="1800" spc="15" dirty="0">
                <a:solidFill>
                  <a:srgbClr val="374151"/>
                </a:solidFill>
                <a:latin typeface="Arial MT"/>
                <a:cs typeface="Arial MT"/>
              </a:rPr>
              <a:t> </a:t>
            </a:r>
            <a:r>
              <a:rPr sz="1800" spc="-5" dirty="0">
                <a:solidFill>
                  <a:srgbClr val="374151"/>
                </a:solidFill>
                <a:latin typeface="Arial MT"/>
                <a:cs typeface="Arial MT"/>
              </a:rPr>
              <a:t>la</a:t>
            </a:r>
            <a:r>
              <a:rPr sz="1800" spc="-10" dirty="0">
                <a:solidFill>
                  <a:srgbClr val="374151"/>
                </a:solidFill>
                <a:latin typeface="Arial MT"/>
                <a:cs typeface="Arial MT"/>
              </a:rPr>
              <a:t> </a:t>
            </a:r>
            <a:r>
              <a:rPr sz="1800" spc="-5" dirty="0">
                <a:solidFill>
                  <a:srgbClr val="374151"/>
                </a:solidFill>
                <a:latin typeface="Arial MT"/>
                <a:cs typeface="Arial MT"/>
              </a:rPr>
              <a:t>dimension</a:t>
            </a:r>
            <a:r>
              <a:rPr sz="1800" spc="20" dirty="0">
                <a:solidFill>
                  <a:srgbClr val="374151"/>
                </a:solidFill>
                <a:latin typeface="Arial MT"/>
                <a:cs typeface="Arial MT"/>
              </a:rPr>
              <a:t> </a:t>
            </a:r>
            <a:r>
              <a:rPr sz="1800" spc="-5" dirty="0">
                <a:solidFill>
                  <a:srgbClr val="374151"/>
                </a:solidFill>
                <a:latin typeface="Arial MT"/>
                <a:cs typeface="Arial MT"/>
              </a:rPr>
              <a:t>que</a:t>
            </a:r>
            <a:r>
              <a:rPr sz="1800" spc="5" dirty="0">
                <a:solidFill>
                  <a:srgbClr val="374151"/>
                </a:solidFill>
                <a:latin typeface="Arial MT"/>
                <a:cs typeface="Arial MT"/>
              </a:rPr>
              <a:t> </a:t>
            </a:r>
            <a:r>
              <a:rPr sz="1800" spc="-10" dirty="0">
                <a:solidFill>
                  <a:srgbClr val="374151"/>
                </a:solidFill>
                <a:latin typeface="Arial MT"/>
                <a:cs typeface="Arial MT"/>
              </a:rPr>
              <a:t>mayor</a:t>
            </a:r>
            <a:r>
              <a:rPr sz="1800" spc="30" dirty="0">
                <a:solidFill>
                  <a:srgbClr val="374151"/>
                </a:solidFill>
                <a:latin typeface="Arial MT"/>
                <a:cs typeface="Arial MT"/>
              </a:rPr>
              <a:t> </a:t>
            </a:r>
            <a:r>
              <a:rPr sz="1800" spc="-5" dirty="0">
                <a:solidFill>
                  <a:srgbClr val="374151"/>
                </a:solidFill>
                <a:latin typeface="Arial MT"/>
                <a:cs typeface="Arial MT"/>
              </a:rPr>
              <a:t>variabilidad</a:t>
            </a:r>
            <a:r>
              <a:rPr sz="1800" spc="30" dirty="0">
                <a:solidFill>
                  <a:srgbClr val="374151"/>
                </a:solidFill>
                <a:latin typeface="Arial MT"/>
                <a:cs typeface="Arial MT"/>
              </a:rPr>
              <a:t> </a:t>
            </a:r>
            <a:r>
              <a:rPr sz="1800" spc="-5" dirty="0">
                <a:solidFill>
                  <a:srgbClr val="374151"/>
                </a:solidFill>
                <a:latin typeface="Arial MT"/>
                <a:cs typeface="Arial MT"/>
              </a:rPr>
              <a:t>posea</a:t>
            </a:r>
            <a:r>
              <a:rPr sz="1800" spc="10" dirty="0">
                <a:solidFill>
                  <a:srgbClr val="374151"/>
                </a:solidFill>
                <a:latin typeface="Arial MT"/>
                <a:cs typeface="Arial MT"/>
              </a:rPr>
              <a:t> </a:t>
            </a:r>
            <a:r>
              <a:rPr sz="1800" dirty="0">
                <a:solidFill>
                  <a:srgbClr val="374151"/>
                </a:solidFill>
                <a:latin typeface="Arial MT"/>
                <a:cs typeface="Arial MT"/>
              </a:rPr>
              <a:t>y </a:t>
            </a:r>
            <a:r>
              <a:rPr sz="1800" spc="-484" dirty="0">
                <a:solidFill>
                  <a:srgbClr val="374151"/>
                </a:solidFill>
                <a:latin typeface="Arial MT"/>
                <a:cs typeface="Arial MT"/>
              </a:rPr>
              <a:t> </a:t>
            </a:r>
            <a:r>
              <a:rPr sz="1800" dirty="0">
                <a:solidFill>
                  <a:srgbClr val="374151"/>
                </a:solidFill>
                <a:latin typeface="Arial MT"/>
                <a:cs typeface="Arial MT"/>
              </a:rPr>
              <a:t>esta</a:t>
            </a:r>
            <a:r>
              <a:rPr sz="1800" spc="-5" dirty="0">
                <a:solidFill>
                  <a:srgbClr val="374151"/>
                </a:solidFill>
                <a:latin typeface="Arial MT"/>
                <a:cs typeface="Arial MT"/>
              </a:rPr>
              <a:t> pasa</a:t>
            </a:r>
            <a:r>
              <a:rPr sz="1800" spc="10" dirty="0">
                <a:solidFill>
                  <a:srgbClr val="374151"/>
                </a:solidFill>
                <a:latin typeface="Arial MT"/>
                <a:cs typeface="Arial MT"/>
              </a:rPr>
              <a:t> </a:t>
            </a:r>
            <a:r>
              <a:rPr sz="1800" spc="-5" dirty="0">
                <a:solidFill>
                  <a:srgbClr val="374151"/>
                </a:solidFill>
                <a:latin typeface="Arial MT"/>
                <a:cs typeface="Arial MT"/>
              </a:rPr>
              <a:t>a</a:t>
            </a:r>
            <a:r>
              <a:rPr sz="1800" dirty="0">
                <a:solidFill>
                  <a:srgbClr val="374151"/>
                </a:solidFill>
                <a:latin typeface="Arial MT"/>
                <a:cs typeface="Arial MT"/>
              </a:rPr>
              <a:t> </a:t>
            </a:r>
            <a:r>
              <a:rPr sz="1800" spc="-5" dirty="0">
                <a:solidFill>
                  <a:srgbClr val="374151"/>
                </a:solidFill>
                <a:latin typeface="Arial MT"/>
                <a:cs typeface="Arial MT"/>
              </a:rPr>
              <a:t>ser</a:t>
            </a:r>
            <a:r>
              <a:rPr sz="1800" dirty="0">
                <a:solidFill>
                  <a:srgbClr val="374151"/>
                </a:solidFill>
                <a:latin typeface="Arial MT"/>
                <a:cs typeface="Arial MT"/>
              </a:rPr>
              <a:t> </a:t>
            </a:r>
            <a:r>
              <a:rPr sz="1800" spc="-5" dirty="0">
                <a:solidFill>
                  <a:srgbClr val="374151"/>
                </a:solidFill>
                <a:latin typeface="Arial MT"/>
                <a:cs typeface="Arial MT"/>
              </a:rPr>
              <a:t>el</a:t>
            </a:r>
            <a:r>
              <a:rPr sz="1800" dirty="0">
                <a:solidFill>
                  <a:srgbClr val="374151"/>
                </a:solidFill>
                <a:latin typeface="Arial MT"/>
                <a:cs typeface="Arial MT"/>
              </a:rPr>
              <a:t> </a:t>
            </a:r>
            <a:r>
              <a:rPr sz="1800" spc="-5" dirty="0">
                <a:solidFill>
                  <a:srgbClr val="374151"/>
                </a:solidFill>
                <a:latin typeface="Arial MT"/>
                <a:cs typeface="Arial MT"/>
              </a:rPr>
              <a:t>primer</a:t>
            </a:r>
            <a:r>
              <a:rPr sz="1800" spc="10" dirty="0">
                <a:solidFill>
                  <a:srgbClr val="374151"/>
                </a:solidFill>
                <a:latin typeface="Arial MT"/>
                <a:cs typeface="Arial MT"/>
              </a:rPr>
              <a:t> </a:t>
            </a:r>
            <a:r>
              <a:rPr sz="1800" spc="-5" dirty="0">
                <a:solidFill>
                  <a:srgbClr val="374151"/>
                </a:solidFill>
                <a:latin typeface="Arial MT"/>
                <a:cs typeface="Arial MT"/>
              </a:rPr>
              <a:t>nodo</a:t>
            </a:r>
            <a:r>
              <a:rPr sz="1800" spc="5" dirty="0">
                <a:solidFill>
                  <a:srgbClr val="374151"/>
                </a:solidFill>
                <a:latin typeface="Arial MT"/>
                <a:cs typeface="Arial MT"/>
              </a:rPr>
              <a:t> </a:t>
            </a:r>
            <a:r>
              <a:rPr sz="1800" spc="-5" dirty="0">
                <a:solidFill>
                  <a:srgbClr val="374151"/>
                </a:solidFill>
                <a:latin typeface="Arial MT"/>
                <a:cs typeface="Arial MT"/>
              </a:rPr>
              <a:t>(Raíz).</a:t>
            </a:r>
            <a:endParaRPr sz="1800">
              <a:latin typeface="Arial MT"/>
              <a:cs typeface="Arial MT"/>
            </a:endParaRPr>
          </a:p>
        </p:txBody>
      </p:sp>
      <p:sp>
        <p:nvSpPr>
          <p:cNvPr id="9" name="object 9"/>
          <p:cNvSpPr txBox="1"/>
          <p:nvPr/>
        </p:nvSpPr>
        <p:spPr>
          <a:xfrm>
            <a:off x="5367273" y="5635549"/>
            <a:ext cx="4981575" cy="574675"/>
          </a:xfrm>
          <a:prstGeom prst="rect">
            <a:avLst/>
          </a:prstGeom>
        </p:spPr>
        <p:txBody>
          <a:bodyPr vert="horz" wrap="square" lIns="0" tIns="12700" rIns="0" bIns="0" rtlCol="0">
            <a:spAutoFit/>
          </a:bodyPr>
          <a:lstStyle/>
          <a:p>
            <a:pPr marL="93345" indent="-81280">
              <a:lnSpc>
                <a:spcPct val="100000"/>
              </a:lnSpc>
              <a:spcBef>
                <a:spcPts val="100"/>
              </a:spcBef>
              <a:buSzPct val="94444"/>
              <a:buChar char="•"/>
              <a:tabLst>
                <a:tab pos="93980" algn="l"/>
              </a:tabLst>
            </a:pPr>
            <a:r>
              <a:rPr sz="1800" spc="-5" dirty="0">
                <a:solidFill>
                  <a:srgbClr val="374151"/>
                </a:solidFill>
                <a:latin typeface="Arial MT"/>
                <a:cs typeface="Arial MT"/>
              </a:rPr>
              <a:t>División</a:t>
            </a:r>
            <a:r>
              <a:rPr sz="1800" spc="10" dirty="0">
                <a:solidFill>
                  <a:srgbClr val="374151"/>
                </a:solidFill>
                <a:latin typeface="Arial MT"/>
                <a:cs typeface="Arial MT"/>
              </a:rPr>
              <a:t> </a:t>
            </a:r>
            <a:r>
              <a:rPr sz="1800" spc="-5" dirty="0">
                <a:solidFill>
                  <a:srgbClr val="374151"/>
                </a:solidFill>
                <a:latin typeface="Arial MT"/>
                <a:cs typeface="Arial MT"/>
              </a:rPr>
              <a:t>repetitiva</a:t>
            </a:r>
            <a:r>
              <a:rPr sz="1800" spc="10" dirty="0">
                <a:solidFill>
                  <a:srgbClr val="374151"/>
                </a:solidFill>
                <a:latin typeface="Arial MT"/>
                <a:cs typeface="Arial MT"/>
              </a:rPr>
              <a:t> </a:t>
            </a:r>
            <a:r>
              <a:rPr sz="1800" spc="-5" dirty="0">
                <a:solidFill>
                  <a:srgbClr val="374151"/>
                </a:solidFill>
                <a:latin typeface="Arial MT"/>
                <a:cs typeface="Arial MT"/>
              </a:rPr>
              <a:t>de</a:t>
            </a:r>
            <a:r>
              <a:rPr sz="1800" dirty="0">
                <a:solidFill>
                  <a:srgbClr val="374151"/>
                </a:solidFill>
                <a:latin typeface="Arial MT"/>
                <a:cs typeface="Arial MT"/>
              </a:rPr>
              <a:t> </a:t>
            </a:r>
            <a:r>
              <a:rPr sz="1800" spc="-5" dirty="0">
                <a:solidFill>
                  <a:srgbClr val="374151"/>
                </a:solidFill>
                <a:latin typeface="Arial MT"/>
                <a:cs typeface="Arial MT"/>
              </a:rPr>
              <a:t>los</a:t>
            </a:r>
            <a:r>
              <a:rPr sz="1800" spc="10" dirty="0">
                <a:solidFill>
                  <a:srgbClr val="374151"/>
                </a:solidFill>
                <a:latin typeface="Arial MT"/>
                <a:cs typeface="Arial MT"/>
              </a:rPr>
              <a:t> </a:t>
            </a:r>
            <a:r>
              <a:rPr sz="1800" spc="-5" dirty="0">
                <a:solidFill>
                  <a:srgbClr val="374151"/>
                </a:solidFill>
                <a:latin typeface="Arial MT"/>
                <a:cs typeface="Arial MT"/>
              </a:rPr>
              <a:t>datos</a:t>
            </a:r>
            <a:r>
              <a:rPr sz="1800" spc="15" dirty="0">
                <a:solidFill>
                  <a:srgbClr val="374151"/>
                </a:solidFill>
                <a:latin typeface="Arial MT"/>
                <a:cs typeface="Arial MT"/>
              </a:rPr>
              <a:t> </a:t>
            </a:r>
            <a:r>
              <a:rPr sz="1800" spc="-5" dirty="0">
                <a:solidFill>
                  <a:srgbClr val="374151"/>
                </a:solidFill>
                <a:latin typeface="Arial MT"/>
                <a:cs typeface="Arial MT"/>
              </a:rPr>
              <a:t>en función</a:t>
            </a:r>
            <a:r>
              <a:rPr sz="1800" spc="15" dirty="0">
                <a:solidFill>
                  <a:srgbClr val="374151"/>
                </a:solidFill>
                <a:latin typeface="Arial MT"/>
                <a:cs typeface="Arial MT"/>
              </a:rPr>
              <a:t> </a:t>
            </a:r>
            <a:r>
              <a:rPr sz="1800" spc="-5" dirty="0">
                <a:solidFill>
                  <a:srgbClr val="374151"/>
                </a:solidFill>
                <a:latin typeface="Arial MT"/>
                <a:cs typeface="Arial MT"/>
              </a:rPr>
              <a:t>de las</a:t>
            </a:r>
            <a:endParaRPr sz="1800">
              <a:latin typeface="Arial MT"/>
              <a:cs typeface="Arial MT"/>
            </a:endParaRPr>
          </a:p>
          <a:p>
            <a:pPr marL="12700">
              <a:lnSpc>
                <a:spcPct val="100000"/>
              </a:lnSpc>
            </a:pPr>
            <a:r>
              <a:rPr sz="1800" spc="-5" dirty="0">
                <a:solidFill>
                  <a:srgbClr val="374151"/>
                </a:solidFill>
                <a:latin typeface="Arial MT"/>
                <a:cs typeface="Arial MT"/>
              </a:rPr>
              <a:t>dimensiones.</a:t>
            </a:r>
            <a:endParaRPr sz="1800">
              <a:latin typeface="Arial MT"/>
              <a:cs typeface="Arial MT"/>
            </a:endParaRPr>
          </a:p>
        </p:txBody>
      </p:sp>
      <p:sp>
        <p:nvSpPr>
          <p:cNvPr id="10" name="object 10"/>
          <p:cNvSpPr txBox="1"/>
          <p:nvPr/>
        </p:nvSpPr>
        <p:spPr>
          <a:xfrm>
            <a:off x="5367273" y="6458813"/>
            <a:ext cx="5349875" cy="299720"/>
          </a:xfrm>
          <a:prstGeom prst="rect">
            <a:avLst/>
          </a:prstGeom>
        </p:spPr>
        <p:txBody>
          <a:bodyPr vert="horz" wrap="square" lIns="0" tIns="12700" rIns="0" bIns="0" rtlCol="0">
            <a:spAutoFit/>
          </a:bodyPr>
          <a:lstStyle/>
          <a:p>
            <a:pPr marL="93345" indent="-81280">
              <a:lnSpc>
                <a:spcPct val="100000"/>
              </a:lnSpc>
              <a:spcBef>
                <a:spcPts val="100"/>
              </a:spcBef>
              <a:buSzPct val="94444"/>
              <a:buChar char="•"/>
              <a:tabLst>
                <a:tab pos="93980" algn="l"/>
              </a:tabLst>
            </a:pPr>
            <a:r>
              <a:rPr sz="1800" spc="-5" dirty="0">
                <a:solidFill>
                  <a:srgbClr val="374151"/>
                </a:solidFill>
                <a:latin typeface="Arial MT"/>
                <a:cs typeface="Arial MT"/>
              </a:rPr>
              <a:t>Generación</a:t>
            </a:r>
            <a:r>
              <a:rPr sz="1800" spc="5" dirty="0">
                <a:solidFill>
                  <a:srgbClr val="374151"/>
                </a:solidFill>
                <a:latin typeface="Arial MT"/>
                <a:cs typeface="Arial MT"/>
              </a:rPr>
              <a:t> </a:t>
            </a:r>
            <a:r>
              <a:rPr sz="1800" spc="-5" dirty="0">
                <a:solidFill>
                  <a:srgbClr val="374151"/>
                </a:solidFill>
                <a:latin typeface="Arial MT"/>
                <a:cs typeface="Arial MT"/>
              </a:rPr>
              <a:t>de nodos</a:t>
            </a:r>
            <a:r>
              <a:rPr sz="1800" spc="20" dirty="0">
                <a:solidFill>
                  <a:srgbClr val="374151"/>
                </a:solidFill>
                <a:latin typeface="Arial MT"/>
                <a:cs typeface="Arial MT"/>
              </a:rPr>
              <a:t> </a:t>
            </a:r>
            <a:r>
              <a:rPr sz="1800" spc="-5" dirty="0">
                <a:solidFill>
                  <a:srgbClr val="374151"/>
                </a:solidFill>
                <a:latin typeface="Arial MT"/>
                <a:cs typeface="Arial MT"/>
              </a:rPr>
              <a:t>hasta</a:t>
            </a:r>
            <a:r>
              <a:rPr sz="1800" dirty="0">
                <a:solidFill>
                  <a:srgbClr val="374151"/>
                </a:solidFill>
                <a:latin typeface="Arial MT"/>
                <a:cs typeface="Arial MT"/>
              </a:rPr>
              <a:t> </a:t>
            </a:r>
            <a:r>
              <a:rPr sz="1800" spc="-5" dirty="0">
                <a:solidFill>
                  <a:srgbClr val="374151"/>
                </a:solidFill>
                <a:latin typeface="Arial MT"/>
                <a:cs typeface="Arial MT"/>
              </a:rPr>
              <a:t>llegar</a:t>
            </a:r>
            <a:r>
              <a:rPr sz="1800" spc="20" dirty="0">
                <a:solidFill>
                  <a:srgbClr val="374151"/>
                </a:solidFill>
                <a:latin typeface="Arial MT"/>
                <a:cs typeface="Arial MT"/>
              </a:rPr>
              <a:t> </a:t>
            </a:r>
            <a:r>
              <a:rPr sz="1800" spc="-5" dirty="0">
                <a:solidFill>
                  <a:srgbClr val="374151"/>
                </a:solidFill>
                <a:latin typeface="Arial MT"/>
                <a:cs typeface="Arial MT"/>
              </a:rPr>
              <a:t>a</a:t>
            </a:r>
            <a:r>
              <a:rPr sz="1800" spc="5" dirty="0">
                <a:solidFill>
                  <a:srgbClr val="374151"/>
                </a:solidFill>
                <a:latin typeface="Arial MT"/>
                <a:cs typeface="Arial MT"/>
              </a:rPr>
              <a:t> </a:t>
            </a:r>
            <a:r>
              <a:rPr sz="1800" spc="-5" dirty="0">
                <a:solidFill>
                  <a:srgbClr val="374151"/>
                </a:solidFill>
                <a:latin typeface="Arial MT"/>
                <a:cs typeface="Arial MT"/>
              </a:rPr>
              <a:t>la</a:t>
            </a:r>
            <a:r>
              <a:rPr sz="1800" spc="-10" dirty="0">
                <a:solidFill>
                  <a:srgbClr val="374151"/>
                </a:solidFill>
                <a:latin typeface="Arial MT"/>
                <a:cs typeface="Arial MT"/>
              </a:rPr>
              <a:t> </a:t>
            </a:r>
            <a:r>
              <a:rPr sz="1800" spc="-5" dirty="0">
                <a:solidFill>
                  <a:srgbClr val="374151"/>
                </a:solidFill>
                <a:latin typeface="Arial MT"/>
                <a:cs typeface="Arial MT"/>
              </a:rPr>
              <a:t>decision</a:t>
            </a:r>
            <a:r>
              <a:rPr sz="1800" spc="20" dirty="0">
                <a:solidFill>
                  <a:srgbClr val="374151"/>
                </a:solidFill>
                <a:latin typeface="Arial MT"/>
                <a:cs typeface="Arial MT"/>
              </a:rPr>
              <a:t> </a:t>
            </a:r>
            <a:r>
              <a:rPr sz="1800" spc="-5" dirty="0">
                <a:solidFill>
                  <a:srgbClr val="374151"/>
                </a:solidFill>
                <a:latin typeface="Arial MT"/>
                <a:cs typeface="Arial MT"/>
              </a:rPr>
              <a:t>final</a:t>
            </a:r>
            <a:endParaRPr sz="1800">
              <a:latin typeface="Arial MT"/>
              <a:cs typeface="Arial MT"/>
            </a:endParaRPr>
          </a:p>
        </p:txBody>
      </p:sp>
      <p:sp>
        <p:nvSpPr>
          <p:cNvPr id="11" name="object 11"/>
          <p:cNvSpPr txBox="1"/>
          <p:nvPr/>
        </p:nvSpPr>
        <p:spPr>
          <a:xfrm>
            <a:off x="1514094" y="5262753"/>
            <a:ext cx="1891664" cy="39116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5" dirty="0">
                <a:latin typeface="Calibri"/>
                <a:cs typeface="Calibri"/>
              </a:rPr>
              <a:t>Clasificación</a:t>
            </a:r>
            <a:endParaRPr sz="2400">
              <a:latin typeface="Calibri"/>
              <a:cs typeface="Calibri"/>
            </a:endParaRPr>
          </a:p>
        </p:txBody>
      </p:sp>
      <p:sp>
        <p:nvSpPr>
          <p:cNvPr id="12" name="object 12"/>
          <p:cNvSpPr txBox="1"/>
          <p:nvPr/>
        </p:nvSpPr>
        <p:spPr>
          <a:xfrm>
            <a:off x="1514094" y="5994298"/>
            <a:ext cx="1590040" cy="39116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35" dirty="0">
                <a:latin typeface="Calibri"/>
                <a:cs typeface="Calibri"/>
              </a:rPr>
              <a:t>R</a:t>
            </a:r>
            <a:r>
              <a:rPr sz="2400" dirty="0">
                <a:latin typeface="Calibri"/>
                <a:cs typeface="Calibri"/>
              </a:rPr>
              <a:t>eg</a:t>
            </a:r>
            <a:r>
              <a:rPr sz="2400" spc="-35" dirty="0">
                <a:latin typeface="Calibri"/>
                <a:cs typeface="Calibri"/>
              </a:rPr>
              <a:t>r</a:t>
            </a:r>
            <a:r>
              <a:rPr sz="2400" dirty="0">
                <a:latin typeface="Calibri"/>
                <a:cs typeface="Calibri"/>
              </a:rPr>
              <a:t>esión</a:t>
            </a:r>
            <a:endParaRPr sz="2400">
              <a:latin typeface="Calibri"/>
              <a:cs typeface="Calibri"/>
            </a:endParaRPr>
          </a:p>
        </p:txBody>
      </p:sp>
      <p:pic>
        <p:nvPicPr>
          <p:cNvPr id="13" name="object 13"/>
          <p:cNvPicPr/>
          <p:nvPr/>
        </p:nvPicPr>
        <p:blipFill>
          <a:blip r:embed="rId2" cstate="print"/>
          <a:stretch>
            <a:fillRect/>
          </a:stretch>
        </p:blipFill>
        <p:spPr>
          <a:xfrm>
            <a:off x="192023" y="2014727"/>
            <a:ext cx="5318760" cy="2346960"/>
          </a:xfrm>
          <a:prstGeom prst="rect">
            <a:avLst/>
          </a:prstGeom>
        </p:spPr>
      </p:pic>
      <p:grpSp>
        <p:nvGrpSpPr>
          <p:cNvPr id="14" name="object 14"/>
          <p:cNvGrpSpPr/>
          <p:nvPr/>
        </p:nvGrpSpPr>
        <p:grpSpPr>
          <a:xfrm>
            <a:off x="5562346" y="986027"/>
            <a:ext cx="6630034" cy="3735704"/>
            <a:chOff x="5562346" y="986027"/>
            <a:chExt cx="6630034" cy="3735704"/>
          </a:xfrm>
        </p:grpSpPr>
        <p:pic>
          <p:nvPicPr>
            <p:cNvPr id="15" name="object 15"/>
            <p:cNvPicPr/>
            <p:nvPr/>
          </p:nvPicPr>
          <p:blipFill>
            <a:blip r:embed="rId3" cstate="print"/>
            <a:stretch>
              <a:fillRect/>
            </a:stretch>
          </p:blipFill>
          <p:spPr>
            <a:xfrm>
              <a:off x="7115556" y="986027"/>
              <a:ext cx="5076443" cy="3735704"/>
            </a:xfrm>
            <a:prstGeom prst="rect">
              <a:avLst/>
            </a:prstGeom>
          </p:spPr>
        </p:pic>
        <p:pic>
          <p:nvPicPr>
            <p:cNvPr id="16" name="object 16"/>
            <p:cNvPicPr/>
            <p:nvPr/>
          </p:nvPicPr>
          <p:blipFill>
            <a:blip r:embed="rId4" cstate="print"/>
            <a:stretch>
              <a:fillRect/>
            </a:stretch>
          </p:blipFill>
          <p:spPr>
            <a:xfrm>
              <a:off x="7310628" y="1181099"/>
              <a:ext cx="4750308" cy="3185160"/>
            </a:xfrm>
            <a:prstGeom prst="rect">
              <a:avLst/>
            </a:prstGeom>
          </p:spPr>
        </p:pic>
        <p:pic>
          <p:nvPicPr>
            <p:cNvPr id="17" name="object 17"/>
            <p:cNvPicPr/>
            <p:nvPr/>
          </p:nvPicPr>
          <p:blipFill>
            <a:blip r:embed="rId5" cstate="print"/>
            <a:stretch>
              <a:fillRect/>
            </a:stretch>
          </p:blipFill>
          <p:spPr>
            <a:xfrm>
              <a:off x="8153400" y="1469136"/>
              <a:ext cx="2855976" cy="2807208"/>
            </a:xfrm>
            <a:prstGeom prst="rect">
              <a:avLst/>
            </a:prstGeom>
          </p:spPr>
        </p:pic>
        <p:sp>
          <p:nvSpPr>
            <p:cNvPr id="18" name="object 18"/>
            <p:cNvSpPr/>
            <p:nvPr/>
          </p:nvSpPr>
          <p:spPr>
            <a:xfrm>
              <a:off x="5568696" y="2011680"/>
              <a:ext cx="1496695" cy="429895"/>
            </a:xfrm>
            <a:custGeom>
              <a:avLst/>
              <a:gdLst/>
              <a:ahLst/>
              <a:cxnLst/>
              <a:rect l="l" t="t" r="r" b="b"/>
              <a:pathLst>
                <a:path w="1496695" h="429894">
                  <a:moveTo>
                    <a:pt x="1424939" y="0"/>
                  </a:moveTo>
                  <a:lnTo>
                    <a:pt x="71627" y="0"/>
                  </a:lnTo>
                  <a:lnTo>
                    <a:pt x="43773" y="5637"/>
                  </a:lnTo>
                  <a:lnTo>
                    <a:pt x="21002" y="21002"/>
                  </a:lnTo>
                  <a:lnTo>
                    <a:pt x="5637" y="43773"/>
                  </a:lnTo>
                  <a:lnTo>
                    <a:pt x="0" y="71628"/>
                  </a:lnTo>
                  <a:lnTo>
                    <a:pt x="0" y="358140"/>
                  </a:lnTo>
                  <a:lnTo>
                    <a:pt x="5637" y="385994"/>
                  </a:lnTo>
                  <a:lnTo>
                    <a:pt x="21002" y="408765"/>
                  </a:lnTo>
                  <a:lnTo>
                    <a:pt x="43773" y="424130"/>
                  </a:lnTo>
                  <a:lnTo>
                    <a:pt x="71627" y="429768"/>
                  </a:lnTo>
                  <a:lnTo>
                    <a:pt x="1424939" y="429768"/>
                  </a:lnTo>
                  <a:lnTo>
                    <a:pt x="1452794" y="424130"/>
                  </a:lnTo>
                  <a:lnTo>
                    <a:pt x="1475565" y="408765"/>
                  </a:lnTo>
                  <a:lnTo>
                    <a:pt x="1490930" y="385994"/>
                  </a:lnTo>
                  <a:lnTo>
                    <a:pt x="1496568" y="358140"/>
                  </a:lnTo>
                  <a:lnTo>
                    <a:pt x="1496568" y="71628"/>
                  </a:lnTo>
                  <a:lnTo>
                    <a:pt x="1490930" y="43773"/>
                  </a:lnTo>
                  <a:lnTo>
                    <a:pt x="1475565" y="21002"/>
                  </a:lnTo>
                  <a:lnTo>
                    <a:pt x="1452794" y="5637"/>
                  </a:lnTo>
                  <a:lnTo>
                    <a:pt x="1424939" y="0"/>
                  </a:lnTo>
                  <a:close/>
                </a:path>
              </a:pathLst>
            </a:custGeom>
            <a:solidFill>
              <a:srgbClr val="FFFFFF"/>
            </a:solidFill>
          </p:spPr>
          <p:txBody>
            <a:bodyPr wrap="square" lIns="0" tIns="0" rIns="0" bIns="0" rtlCol="0"/>
            <a:lstStyle/>
            <a:p>
              <a:endParaRPr/>
            </a:p>
          </p:txBody>
        </p:sp>
        <p:sp>
          <p:nvSpPr>
            <p:cNvPr id="19" name="object 19"/>
            <p:cNvSpPr/>
            <p:nvPr/>
          </p:nvSpPr>
          <p:spPr>
            <a:xfrm>
              <a:off x="5568696" y="2011680"/>
              <a:ext cx="1496695" cy="429895"/>
            </a:xfrm>
            <a:custGeom>
              <a:avLst/>
              <a:gdLst/>
              <a:ahLst/>
              <a:cxnLst/>
              <a:rect l="l" t="t" r="r" b="b"/>
              <a:pathLst>
                <a:path w="1496695" h="429894">
                  <a:moveTo>
                    <a:pt x="0" y="71628"/>
                  </a:moveTo>
                  <a:lnTo>
                    <a:pt x="5637" y="43773"/>
                  </a:lnTo>
                  <a:lnTo>
                    <a:pt x="21002" y="21002"/>
                  </a:lnTo>
                  <a:lnTo>
                    <a:pt x="43773" y="5637"/>
                  </a:lnTo>
                  <a:lnTo>
                    <a:pt x="71627" y="0"/>
                  </a:lnTo>
                  <a:lnTo>
                    <a:pt x="1424939" y="0"/>
                  </a:lnTo>
                  <a:lnTo>
                    <a:pt x="1452794" y="5637"/>
                  </a:lnTo>
                  <a:lnTo>
                    <a:pt x="1475565" y="21002"/>
                  </a:lnTo>
                  <a:lnTo>
                    <a:pt x="1490930" y="43773"/>
                  </a:lnTo>
                  <a:lnTo>
                    <a:pt x="1496568" y="71628"/>
                  </a:lnTo>
                  <a:lnTo>
                    <a:pt x="1496568" y="358140"/>
                  </a:lnTo>
                  <a:lnTo>
                    <a:pt x="1490930" y="385994"/>
                  </a:lnTo>
                  <a:lnTo>
                    <a:pt x="1475565" y="408765"/>
                  </a:lnTo>
                  <a:lnTo>
                    <a:pt x="1452794" y="424130"/>
                  </a:lnTo>
                  <a:lnTo>
                    <a:pt x="1424939" y="429768"/>
                  </a:lnTo>
                  <a:lnTo>
                    <a:pt x="71627" y="429768"/>
                  </a:lnTo>
                  <a:lnTo>
                    <a:pt x="43773" y="424130"/>
                  </a:lnTo>
                  <a:lnTo>
                    <a:pt x="21002" y="408765"/>
                  </a:lnTo>
                  <a:lnTo>
                    <a:pt x="5637" y="385994"/>
                  </a:lnTo>
                  <a:lnTo>
                    <a:pt x="0" y="358140"/>
                  </a:lnTo>
                  <a:lnTo>
                    <a:pt x="0" y="71628"/>
                  </a:lnTo>
                  <a:close/>
                </a:path>
              </a:pathLst>
            </a:custGeom>
            <a:ln w="12192">
              <a:solidFill>
                <a:srgbClr val="000000"/>
              </a:solidFill>
            </a:ln>
          </p:spPr>
          <p:txBody>
            <a:bodyPr wrap="square" lIns="0" tIns="0" rIns="0" bIns="0" rtlCol="0"/>
            <a:lstStyle/>
            <a:p>
              <a:endParaRPr/>
            </a:p>
          </p:txBody>
        </p:sp>
      </p:grpSp>
      <p:sp>
        <p:nvSpPr>
          <p:cNvPr id="20" name="object 20"/>
          <p:cNvSpPr txBox="1"/>
          <p:nvPr/>
        </p:nvSpPr>
        <p:spPr>
          <a:xfrm>
            <a:off x="5721477" y="2062353"/>
            <a:ext cx="11938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Nodo</a:t>
            </a:r>
            <a:r>
              <a:rPr sz="1800" spc="-30" dirty="0">
                <a:latin typeface="Calibri"/>
                <a:cs typeface="Calibri"/>
              </a:rPr>
              <a:t> </a:t>
            </a:r>
            <a:r>
              <a:rPr sz="1800" spc="-5" dirty="0">
                <a:latin typeface="Calibri"/>
                <a:cs typeface="Calibri"/>
              </a:rPr>
              <a:t>1:</a:t>
            </a:r>
            <a:r>
              <a:rPr sz="1800" spc="-25" dirty="0">
                <a:latin typeface="Calibri"/>
                <a:cs typeface="Calibri"/>
              </a:rPr>
              <a:t> </a:t>
            </a:r>
            <a:r>
              <a:rPr sz="1800" spc="-5" dirty="0">
                <a:latin typeface="Calibri"/>
                <a:cs typeface="Calibri"/>
              </a:rPr>
              <a:t>Raíz</a:t>
            </a:r>
            <a:endParaRPr sz="1800">
              <a:latin typeface="Calibri"/>
              <a:cs typeface="Calibri"/>
            </a:endParaRPr>
          </a:p>
        </p:txBody>
      </p:sp>
      <p:grpSp>
        <p:nvGrpSpPr>
          <p:cNvPr id="21" name="object 21"/>
          <p:cNvGrpSpPr/>
          <p:nvPr/>
        </p:nvGrpSpPr>
        <p:grpSpPr>
          <a:xfrm>
            <a:off x="5577840" y="3044951"/>
            <a:ext cx="1508760" cy="1330960"/>
            <a:chOff x="5577840" y="3044951"/>
            <a:chExt cx="1508760" cy="1330960"/>
          </a:xfrm>
        </p:grpSpPr>
        <p:sp>
          <p:nvSpPr>
            <p:cNvPr id="22" name="object 22"/>
            <p:cNvSpPr/>
            <p:nvPr/>
          </p:nvSpPr>
          <p:spPr>
            <a:xfrm>
              <a:off x="5583936" y="3051047"/>
              <a:ext cx="1496695" cy="428625"/>
            </a:xfrm>
            <a:custGeom>
              <a:avLst/>
              <a:gdLst/>
              <a:ahLst/>
              <a:cxnLst/>
              <a:rect l="l" t="t" r="r" b="b"/>
              <a:pathLst>
                <a:path w="1496695" h="428625">
                  <a:moveTo>
                    <a:pt x="1425193" y="0"/>
                  </a:moveTo>
                  <a:lnTo>
                    <a:pt x="71374" y="0"/>
                  </a:lnTo>
                  <a:lnTo>
                    <a:pt x="43612" y="5615"/>
                  </a:lnTo>
                  <a:lnTo>
                    <a:pt x="20923" y="20923"/>
                  </a:lnTo>
                  <a:lnTo>
                    <a:pt x="5615" y="43612"/>
                  </a:lnTo>
                  <a:lnTo>
                    <a:pt x="0" y="71374"/>
                  </a:lnTo>
                  <a:lnTo>
                    <a:pt x="0" y="356869"/>
                  </a:lnTo>
                  <a:lnTo>
                    <a:pt x="5615" y="384631"/>
                  </a:lnTo>
                  <a:lnTo>
                    <a:pt x="20923" y="407320"/>
                  </a:lnTo>
                  <a:lnTo>
                    <a:pt x="43612" y="422628"/>
                  </a:lnTo>
                  <a:lnTo>
                    <a:pt x="71374" y="428243"/>
                  </a:lnTo>
                  <a:lnTo>
                    <a:pt x="1425193" y="428243"/>
                  </a:lnTo>
                  <a:lnTo>
                    <a:pt x="1452955" y="422628"/>
                  </a:lnTo>
                  <a:lnTo>
                    <a:pt x="1475644" y="407320"/>
                  </a:lnTo>
                  <a:lnTo>
                    <a:pt x="1490952" y="384631"/>
                  </a:lnTo>
                  <a:lnTo>
                    <a:pt x="1496567" y="356869"/>
                  </a:lnTo>
                  <a:lnTo>
                    <a:pt x="1496567" y="71374"/>
                  </a:lnTo>
                  <a:lnTo>
                    <a:pt x="1490952" y="43612"/>
                  </a:lnTo>
                  <a:lnTo>
                    <a:pt x="1475644" y="20923"/>
                  </a:lnTo>
                  <a:lnTo>
                    <a:pt x="1452955" y="5615"/>
                  </a:lnTo>
                  <a:lnTo>
                    <a:pt x="1425193" y="0"/>
                  </a:lnTo>
                  <a:close/>
                </a:path>
              </a:pathLst>
            </a:custGeom>
            <a:solidFill>
              <a:srgbClr val="FFFFFF"/>
            </a:solidFill>
          </p:spPr>
          <p:txBody>
            <a:bodyPr wrap="square" lIns="0" tIns="0" rIns="0" bIns="0" rtlCol="0"/>
            <a:lstStyle/>
            <a:p>
              <a:endParaRPr/>
            </a:p>
          </p:txBody>
        </p:sp>
        <p:sp>
          <p:nvSpPr>
            <p:cNvPr id="23" name="object 23"/>
            <p:cNvSpPr/>
            <p:nvPr/>
          </p:nvSpPr>
          <p:spPr>
            <a:xfrm>
              <a:off x="5583936" y="3051047"/>
              <a:ext cx="1496695" cy="428625"/>
            </a:xfrm>
            <a:custGeom>
              <a:avLst/>
              <a:gdLst/>
              <a:ahLst/>
              <a:cxnLst/>
              <a:rect l="l" t="t" r="r" b="b"/>
              <a:pathLst>
                <a:path w="1496695" h="428625">
                  <a:moveTo>
                    <a:pt x="0" y="71374"/>
                  </a:moveTo>
                  <a:lnTo>
                    <a:pt x="5615" y="43612"/>
                  </a:lnTo>
                  <a:lnTo>
                    <a:pt x="20923" y="20923"/>
                  </a:lnTo>
                  <a:lnTo>
                    <a:pt x="43612" y="5615"/>
                  </a:lnTo>
                  <a:lnTo>
                    <a:pt x="71374" y="0"/>
                  </a:lnTo>
                  <a:lnTo>
                    <a:pt x="1425193" y="0"/>
                  </a:lnTo>
                  <a:lnTo>
                    <a:pt x="1452955" y="5615"/>
                  </a:lnTo>
                  <a:lnTo>
                    <a:pt x="1475644" y="20923"/>
                  </a:lnTo>
                  <a:lnTo>
                    <a:pt x="1490952" y="43612"/>
                  </a:lnTo>
                  <a:lnTo>
                    <a:pt x="1496567" y="71374"/>
                  </a:lnTo>
                  <a:lnTo>
                    <a:pt x="1496567" y="356869"/>
                  </a:lnTo>
                  <a:lnTo>
                    <a:pt x="1490952" y="384631"/>
                  </a:lnTo>
                  <a:lnTo>
                    <a:pt x="1475644" y="407320"/>
                  </a:lnTo>
                  <a:lnTo>
                    <a:pt x="1452955" y="422628"/>
                  </a:lnTo>
                  <a:lnTo>
                    <a:pt x="1425193" y="428243"/>
                  </a:lnTo>
                  <a:lnTo>
                    <a:pt x="71374" y="428243"/>
                  </a:lnTo>
                  <a:lnTo>
                    <a:pt x="43612" y="422628"/>
                  </a:lnTo>
                  <a:lnTo>
                    <a:pt x="20923" y="407320"/>
                  </a:lnTo>
                  <a:lnTo>
                    <a:pt x="5615" y="384631"/>
                  </a:lnTo>
                  <a:lnTo>
                    <a:pt x="0" y="356869"/>
                  </a:lnTo>
                  <a:lnTo>
                    <a:pt x="0" y="71374"/>
                  </a:lnTo>
                  <a:close/>
                </a:path>
              </a:pathLst>
            </a:custGeom>
            <a:ln w="12192">
              <a:solidFill>
                <a:srgbClr val="000000"/>
              </a:solidFill>
            </a:ln>
          </p:spPr>
          <p:txBody>
            <a:bodyPr wrap="square" lIns="0" tIns="0" rIns="0" bIns="0" rtlCol="0"/>
            <a:lstStyle/>
            <a:p>
              <a:endParaRPr/>
            </a:p>
          </p:txBody>
        </p:sp>
        <p:sp>
          <p:nvSpPr>
            <p:cNvPr id="24" name="object 24"/>
            <p:cNvSpPr/>
            <p:nvPr/>
          </p:nvSpPr>
          <p:spPr>
            <a:xfrm>
              <a:off x="5583936" y="3939539"/>
              <a:ext cx="1496695" cy="429895"/>
            </a:xfrm>
            <a:custGeom>
              <a:avLst/>
              <a:gdLst/>
              <a:ahLst/>
              <a:cxnLst/>
              <a:rect l="l" t="t" r="r" b="b"/>
              <a:pathLst>
                <a:path w="1496695" h="429895">
                  <a:moveTo>
                    <a:pt x="1424939" y="0"/>
                  </a:moveTo>
                  <a:lnTo>
                    <a:pt x="71627" y="0"/>
                  </a:lnTo>
                  <a:lnTo>
                    <a:pt x="43773" y="5637"/>
                  </a:lnTo>
                  <a:lnTo>
                    <a:pt x="21002" y="21002"/>
                  </a:lnTo>
                  <a:lnTo>
                    <a:pt x="5637" y="43773"/>
                  </a:lnTo>
                  <a:lnTo>
                    <a:pt x="0" y="71628"/>
                  </a:lnTo>
                  <a:lnTo>
                    <a:pt x="0" y="358140"/>
                  </a:lnTo>
                  <a:lnTo>
                    <a:pt x="5637" y="385994"/>
                  </a:lnTo>
                  <a:lnTo>
                    <a:pt x="21002" y="408765"/>
                  </a:lnTo>
                  <a:lnTo>
                    <a:pt x="43773" y="424130"/>
                  </a:lnTo>
                  <a:lnTo>
                    <a:pt x="71627" y="429768"/>
                  </a:lnTo>
                  <a:lnTo>
                    <a:pt x="1424939" y="429768"/>
                  </a:lnTo>
                  <a:lnTo>
                    <a:pt x="1452794" y="424130"/>
                  </a:lnTo>
                  <a:lnTo>
                    <a:pt x="1475565" y="408765"/>
                  </a:lnTo>
                  <a:lnTo>
                    <a:pt x="1490930" y="385994"/>
                  </a:lnTo>
                  <a:lnTo>
                    <a:pt x="1496567" y="358140"/>
                  </a:lnTo>
                  <a:lnTo>
                    <a:pt x="1496567" y="71628"/>
                  </a:lnTo>
                  <a:lnTo>
                    <a:pt x="1490930" y="43773"/>
                  </a:lnTo>
                  <a:lnTo>
                    <a:pt x="1475565" y="21002"/>
                  </a:lnTo>
                  <a:lnTo>
                    <a:pt x="1452794" y="5637"/>
                  </a:lnTo>
                  <a:lnTo>
                    <a:pt x="1424939" y="0"/>
                  </a:lnTo>
                  <a:close/>
                </a:path>
              </a:pathLst>
            </a:custGeom>
            <a:solidFill>
              <a:srgbClr val="FFFFFF"/>
            </a:solidFill>
          </p:spPr>
          <p:txBody>
            <a:bodyPr wrap="square" lIns="0" tIns="0" rIns="0" bIns="0" rtlCol="0"/>
            <a:lstStyle/>
            <a:p>
              <a:endParaRPr/>
            </a:p>
          </p:txBody>
        </p:sp>
        <p:sp>
          <p:nvSpPr>
            <p:cNvPr id="25" name="object 25"/>
            <p:cNvSpPr/>
            <p:nvPr/>
          </p:nvSpPr>
          <p:spPr>
            <a:xfrm>
              <a:off x="5583936" y="3939539"/>
              <a:ext cx="1496695" cy="429895"/>
            </a:xfrm>
            <a:custGeom>
              <a:avLst/>
              <a:gdLst/>
              <a:ahLst/>
              <a:cxnLst/>
              <a:rect l="l" t="t" r="r" b="b"/>
              <a:pathLst>
                <a:path w="1496695" h="429895">
                  <a:moveTo>
                    <a:pt x="0" y="71628"/>
                  </a:moveTo>
                  <a:lnTo>
                    <a:pt x="5637" y="43773"/>
                  </a:lnTo>
                  <a:lnTo>
                    <a:pt x="21002" y="21002"/>
                  </a:lnTo>
                  <a:lnTo>
                    <a:pt x="43773" y="5637"/>
                  </a:lnTo>
                  <a:lnTo>
                    <a:pt x="71627" y="0"/>
                  </a:lnTo>
                  <a:lnTo>
                    <a:pt x="1424939" y="0"/>
                  </a:lnTo>
                  <a:lnTo>
                    <a:pt x="1452794" y="5637"/>
                  </a:lnTo>
                  <a:lnTo>
                    <a:pt x="1475565" y="21002"/>
                  </a:lnTo>
                  <a:lnTo>
                    <a:pt x="1490930" y="43773"/>
                  </a:lnTo>
                  <a:lnTo>
                    <a:pt x="1496567" y="71628"/>
                  </a:lnTo>
                  <a:lnTo>
                    <a:pt x="1496567" y="358140"/>
                  </a:lnTo>
                  <a:lnTo>
                    <a:pt x="1490930" y="385994"/>
                  </a:lnTo>
                  <a:lnTo>
                    <a:pt x="1475565" y="408765"/>
                  </a:lnTo>
                  <a:lnTo>
                    <a:pt x="1452794" y="424130"/>
                  </a:lnTo>
                  <a:lnTo>
                    <a:pt x="1424939" y="429768"/>
                  </a:lnTo>
                  <a:lnTo>
                    <a:pt x="71627" y="429768"/>
                  </a:lnTo>
                  <a:lnTo>
                    <a:pt x="43773" y="424130"/>
                  </a:lnTo>
                  <a:lnTo>
                    <a:pt x="21002" y="408765"/>
                  </a:lnTo>
                  <a:lnTo>
                    <a:pt x="5637" y="385994"/>
                  </a:lnTo>
                  <a:lnTo>
                    <a:pt x="0" y="358140"/>
                  </a:lnTo>
                  <a:lnTo>
                    <a:pt x="0" y="71628"/>
                  </a:lnTo>
                  <a:close/>
                </a:path>
              </a:pathLst>
            </a:custGeom>
            <a:ln w="12192">
              <a:solidFill>
                <a:srgbClr val="000000"/>
              </a:solidFill>
            </a:ln>
          </p:spPr>
          <p:txBody>
            <a:bodyPr wrap="square" lIns="0" tIns="0" rIns="0" bIns="0" rtlCol="0"/>
            <a:lstStyle/>
            <a:p>
              <a:endParaRPr/>
            </a:p>
          </p:txBody>
        </p:sp>
      </p:grpSp>
      <p:sp>
        <p:nvSpPr>
          <p:cNvPr id="26" name="object 26"/>
          <p:cNvSpPr txBox="1"/>
          <p:nvPr/>
        </p:nvSpPr>
        <p:spPr>
          <a:xfrm>
            <a:off x="5709920" y="3100273"/>
            <a:ext cx="1243965" cy="118999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Nodos</a:t>
            </a:r>
            <a:r>
              <a:rPr sz="1800" spc="-65" dirty="0">
                <a:latin typeface="Calibri"/>
                <a:cs typeface="Calibri"/>
              </a:rPr>
              <a:t> </a:t>
            </a:r>
            <a:r>
              <a:rPr sz="1800" spc="-10" dirty="0">
                <a:latin typeface="Calibri"/>
                <a:cs typeface="Calibri"/>
              </a:rPr>
              <a:t>ramas</a:t>
            </a:r>
            <a:endParaRPr sz="1800">
              <a:latin typeface="Calibri"/>
              <a:cs typeface="Calibri"/>
            </a:endParaRPr>
          </a:p>
          <a:p>
            <a:pPr>
              <a:lnSpc>
                <a:spcPct val="100000"/>
              </a:lnSpc>
            </a:pPr>
            <a:endParaRPr sz="1800">
              <a:latin typeface="Calibri"/>
              <a:cs typeface="Calibri"/>
            </a:endParaRPr>
          </a:p>
          <a:p>
            <a:pPr>
              <a:lnSpc>
                <a:spcPct val="100000"/>
              </a:lnSpc>
              <a:spcBef>
                <a:spcPts val="25"/>
              </a:spcBef>
            </a:pPr>
            <a:endParaRPr sz="2150">
              <a:latin typeface="Calibri"/>
              <a:cs typeface="Calibri"/>
            </a:endParaRPr>
          </a:p>
          <a:p>
            <a:pPr marL="38100">
              <a:lnSpc>
                <a:spcPct val="100000"/>
              </a:lnSpc>
            </a:pPr>
            <a:r>
              <a:rPr sz="1800" dirty="0">
                <a:latin typeface="Calibri"/>
                <a:cs typeface="Calibri"/>
              </a:rPr>
              <a:t>Nodos</a:t>
            </a:r>
            <a:r>
              <a:rPr sz="1800" spc="-55" dirty="0">
                <a:latin typeface="Calibri"/>
                <a:cs typeface="Calibri"/>
              </a:rPr>
              <a:t> </a:t>
            </a:r>
            <a:r>
              <a:rPr sz="1800" spc="-5" dirty="0">
                <a:latin typeface="Calibri"/>
                <a:cs typeface="Calibri"/>
              </a:rPr>
              <a:t>Hojas</a:t>
            </a:r>
            <a:endParaRPr sz="18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446768" y="130505"/>
            <a:ext cx="223964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Unidad I</a:t>
            </a:r>
            <a:r>
              <a:rPr sz="1800" spc="-10" dirty="0">
                <a:solidFill>
                  <a:srgbClr val="FFFFFF"/>
                </a:solidFill>
                <a:latin typeface="Calibri"/>
                <a:cs typeface="Calibri"/>
              </a:rPr>
              <a:t> (Decision</a:t>
            </a:r>
            <a:r>
              <a:rPr sz="1800" spc="25" dirty="0">
                <a:solidFill>
                  <a:srgbClr val="FFFFFF"/>
                </a:solidFill>
                <a:latin typeface="Calibri"/>
                <a:cs typeface="Calibri"/>
              </a:rPr>
              <a:t> </a:t>
            </a:r>
            <a:r>
              <a:rPr sz="1800" spc="-30" dirty="0">
                <a:solidFill>
                  <a:srgbClr val="FFFFFF"/>
                </a:solidFill>
                <a:latin typeface="Calibri"/>
                <a:cs typeface="Calibri"/>
              </a:rPr>
              <a:t>Tree)</a:t>
            </a:r>
            <a:endParaRPr sz="1800">
              <a:latin typeface="Calibri"/>
              <a:cs typeface="Calibri"/>
            </a:endParaRPr>
          </a:p>
        </p:txBody>
      </p:sp>
      <p:sp>
        <p:nvSpPr>
          <p:cNvPr id="6" name="object 6"/>
          <p:cNvSpPr txBox="1">
            <a:spLocks noGrp="1"/>
          </p:cNvSpPr>
          <p:nvPr>
            <p:ph type="title"/>
          </p:nvPr>
        </p:nvSpPr>
        <p:spPr>
          <a:xfrm>
            <a:off x="2974085" y="244856"/>
            <a:ext cx="3022600" cy="696595"/>
          </a:xfrm>
          <a:prstGeom prst="rect">
            <a:avLst/>
          </a:prstGeom>
        </p:spPr>
        <p:txBody>
          <a:bodyPr vert="horz" wrap="square" lIns="0" tIns="12700" rIns="0" bIns="0" rtlCol="0">
            <a:spAutoFit/>
          </a:bodyPr>
          <a:lstStyle/>
          <a:p>
            <a:pPr marL="12700">
              <a:lnSpc>
                <a:spcPct val="100000"/>
              </a:lnSpc>
              <a:spcBef>
                <a:spcPts val="100"/>
              </a:spcBef>
            </a:pPr>
            <a:r>
              <a:rPr sz="4400" dirty="0"/>
              <a:t>Decision</a:t>
            </a:r>
            <a:r>
              <a:rPr sz="4400" spc="-65" dirty="0"/>
              <a:t> </a:t>
            </a:r>
            <a:r>
              <a:rPr sz="4400" spc="-95" dirty="0"/>
              <a:t>Tree</a:t>
            </a:r>
            <a:endParaRPr sz="4400"/>
          </a:p>
        </p:txBody>
      </p:sp>
      <p:sp>
        <p:nvSpPr>
          <p:cNvPr id="7" name="object 7"/>
          <p:cNvSpPr txBox="1"/>
          <p:nvPr/>
        </p:nvSpPr>
        <p:spPr>
          <a:xfrm>
            <a:off x="4396232" y="1186688"/>
            <a:ext cx="470027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374151"/>
                </a:solidFill>
                <a:latin typeface="Arial MT"/>
                <a:cs typeface="Arial MT"/>
              </a:rPr>
              <a:t>Ejemplos</a:t>
            </a:r>
            <a:r>
              <a:rPr sz="3600" spc="-55" dirty="0">
                <a:solidFill>
                  <a:srgbClr val="374151"/>
                </a:solidFill>
                <a:latin typeface="Arial MT"/>
                <a:cs typeface="Arial MT"/>
              </a:rPr>
              <a:t> </a:t>
            </a:r>
            <a:r>
              <a:rPr sz="3600" spc="-5" dirty="0">
                <a:solidFill>
                  <a:srgbClr val="374151"/>
                </a:solidFill>
                <a:latin typeface="Arial MT"/>
                <a:cs typeface="Arial MT"/>
              </a:rPr>
              <a:t>de</a:t>
            </a:r>
            <a:r>
              <a:rPr sz="3600" spc="-50" dirty="0">
                <a:solidFill>
                  <a:srgbClr val="374151"/>
                </a:solidFill>
                <a:latin typeface="Arial MT"/>
                <a:cs typeface="Arial MT"/>
              </a:rPr>
              <a:t> </a:t>
            </a:r>
            <a:r>
              <a:rPr sz="3600" dirty="0">
                <a:solidFill>
                  <a:srgbClr val="374151"/>
                </a:solidFill>
                <a:latin typeface="Arial MT"/>
                <a:cs typeface="Arial MT"/>
              </a:rPr>
              <a:t>aplicación</a:t>
            </a:r>
            <a:endParaRPr sz="3600">
              <a:latin typeface="Arial MT"/>
              <a:cs typeface="Arial MT"/>
            </a:endParaRPr>
          </a:p>
        </p:txBody>
      </p:sp>
      <p:sp>
        <p:nvSpPr>
          <p:cNvPr id="8" name="object 8"/>
          <p:cNvSpPr txBox="1"/>
          <p:nvPr/>
        </p:nvSpPr>
        <p:spPr>
          <a:xfrm>
            <a:off x="7329678" y="2930397"/>
            <a:ext cx="3808729" cy="185483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2400" spc="-5" dirty="0">
                <a:solidFill>
                  <a:srgbClr val="374151"/>
                </a:solidFill>
                <a:latin typeface="Arial MT"/>
                <a:cs typeface="Arial MT"/>
              </a:rPr>
              <a:t>Diagnósticos</a:t>
            </a:r>
            <a:r>
              <a:rPr sz="2400" spc="30" dirty="0">
                <a:solidFill>
                  <a:srgbClr val="374151"/>
                </a:solidFill>
                <a:latin typeface="Arial MT"/>
                <a:cs typeface="Arial MT"/>
              </a:rPr>
              <a:t> </a:t>
            </a:r>
            <a:r>
              <a:rPr sz="2400" spc="-5" dirty="0">
                <a:solidFill>
                  <a:srgbClr val="374151"/>
                </a:solidFill>
                <a:latin typeface="Arial MT"/>
                <a:cs typeface="Arial MT"/>
              </a:rPr>
              <a:t>médicos</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Ranqueo</a:t>
            </a:r>
            <a:r>
              <a:rPr sz="2400" spc="15" dirty="0">
                <a:solidFill>
                  <a:srgbClr val="374151"/>
                </a:solidFill>
                <a:latin typeface="Arial MT"/>
                <a:cs typeface="Arial MT"/>
              </a:rPr>
              <a:t> </a:t>
            </a:r>
            <a:r>
              <a:rPr sz="2400" spc="-5" dirty="0">
                <a:solidFill>
                  <a:srgbClr val="374151"/>
                </a:solidFill>
                <a:latin typeface="Arial MT"/>
                <a:cs typeface="Arial MT"/>
              </a:rPr>
              <a:t>de</a:t>
            </a:r>
            <a:r>
              <a:rPr sz="2400" spc="-10" dirty="0">
                <a:solidFill>
                  <a:srgbClr val="374151"/>
                </a:solidFill>
                <a:latin typeface="Arial MT"/>
                <a:cs typeface="Arial MT"/>
              </a:rPr>
              <a:t> </a:t>
            </a:r>
            <a:r>
              <a:rPr sz="2400" dirty="0">
                <a:solidFill>
                  <a:srgbClr val="374151"/>
                </a:solidFill>
                <a:latin typeface="Arial MT"/>
                <a:cs typeface="Arial MT"/>
              </a:rPr>
              <a:t>créditos</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dirty="0">
                <a:solidFill>
                  <a:srgbClr val="374151"/>
                </a:solidFill>
                <a:latin typeface="Arial MT"/>
                <a:cs typeface="Arial MT"/>
              </a:rPr>
              <a:t>Segmentación</a:t>
            </a:r>
            <a:r>
              <a:rPr sz="2400" spc="-5" dirty="0">
                <a:solidFill>
                  <a:srgbClr val="374151"/>
                </a:solidFill>
                <a:latin typeface="Arial MT"/>
                <a:cs typeface="Arial MT"/>
              </a:rPr>
              <a:t> de</a:t>
            </a:r>
            <a:r>
              <a:rPr sz="2400" spc="-10" dirty="0">
                <a:solidFill>
                  <a:srgbClr val="374151"/>
                </a:solidFill>
                <a:latin typeface="Arial MT"/>
                <a:cs typeface="Arial MT"/>
              </a:rPr>
              <a:t> </a:t>
            </a:r>
            <a:r>
              <a:rPr sz="2400" spc="-5" dirty="0">
                <a:solidFill>
                  <a:srgbClr val="374151"/>
                </a:solidFill>
                <a:latin typeface="Arial MT"/>
                <a:cs typeface="Arial MT"/>
              </a:rPr>
              <a:t>clientes</a:t>
            </a:r>
            <a:endParaRPr sz="2400">
              <a:latin typeface="Arial MT"/>
              <a:cs typeface="Arial MT"/>
            </a:endParaRPr>
          </a:p>
        </p:txBody>
      </p:sp>
      <p:grpSp>
        <p:nvGrpSpPr>
          <p:cNvPr id="9" name="object 9"/>
          <p:cNvGrpSpPr/>
          <p:nvPr/>
        </p:nvGrpSpPr>
        <p:grpSpPr>
          <a:xfrm>
            <a:off x="242315" y="2304288"/>
            <a:ext cx="5869305" cy="2898140"/>
            <a:chOff x="242315" y="2304288"/>
            <a:chExt cx="5869305" cy="2898140"/>
          </a:xfrm>
        </p:grpSpPr>
        <p:pic>
          <p:nvPicPr>
            <p:cNvPr id="10" name="object 10"/>
            <p:cNvPicPr/>
            <p:nvPr/>
          </p:nvPicPr>
          <p:blipFill>
            <a:blip r:embed="rId2" cstate="print"/>
            <a:stretch>
              <a:fillRect/>
            </a:stretch>
          </p:blipFill>
          <p:spPr>
            <a:xfrm>
              <a:off x="242315" y="2304288"/>
              <a:ext cx="5869178" cy="2897632"/>
            </a:xfrm>
            <a:prstGeom prst="rect">
              <a:avLst/>
            </a:prstGeom>
          </p:spPr>
        </p:pic>
        <p:pic>
          <p:nvPicPr>
            <p:cNvPr id="11" name="object 11"/>
            <p:cNvPicPr/>
            <p:nvPr/>
          </p:nvPicPr>
          <p:blipFill>
            <a:blip r:embed="rId3" cstate="print"/>
            <a:stretch>
              <a:fillRect/>
            </a:stretch>
          </p:blipFill>
          <p:spPr>
            <a:xfrm>
              <a:off x="437387" y="2499360"/>
              <a:ext cx="5318760" cy="2346960"/>
            </a:xfrm>
            <a:prstGeom prst="rect">
              <a:avLst/>
            </a:prstGeom>
          </p:spPr>
        </p:pic>
      </p:grpSp>
      <p:sp>
        <p:nvSpPr>
          <p:cNvPr id="12" name="object 12"/>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74085" y="244856"/>
            <a:ext cx="3022600" cy="696595"/>
          </a:xfrm>
          <a:prstGeom prst="rect">
            <a:avLst/>
          </a:prstGeom>
        </p:spPr>
        <p:txBody>
          <a:bodyPr vert="horz" wrap="square" lIns="0" tIns="12700" rIns="0" bIns="0" rtlCol="0">
            <a:spAutoFit/>
          </a:bodyPr>
          <a:lstStyle/>
          <a:p>
            <a:pPr marL="12700">
              <a:lnSpc>
                <a:spcPct val="100000"/>
              </a:lnSpc>
              <a:spcBef>
                <a:spcPts val="100"/>
              </a:spcBef>
            </a:pPr>
            <a:r>
              <a:rPr sz="4400" dirty="0"/>
              <a:t>Decision</a:t>
            </a:r>
            <a:r>
              <a:rPr sz="4400" spc="-65" dirty="0"/>
              <a:t> </a:t>
            </a:r>
            <a:r>
              <a:rPr sz="4400" spc="-95" dirty="0"/>
              <a:t>Tree</a:t>
            </a:r>
            <a:endParaRPr sz="4400"/>
          </a:p>
        </p:txBody>
      </p:sp>
      <p:grpSp>
        <p:nvGrpSpPr>
          <p:cNvPr id="4" name="object 4"/>
          <p:cNvGrpSpPr/>
          <p:nvPr/>
        </p:nvGrpSpPr>
        <p:grpSpPr>
          <a:xfrm>
            <a:off x="330581" y="2206625"/>
            <a:ext cx="11698605" cy="4257040"/>
            <a:chOff x="330581" y="2206625"/>
            <a:chExt cx="11698605" cy="4257040"/>
          </a:xfrm>
        </p:grpSpPr>
        <p:pic>
          <p:nvPicPr>
            <p:cNvPr id="5" name="object 5"/>
            <p:cNvPicPr/>
            <p:nvPr/>
          </p:nvPicPr>
          <p:blipFill>
            <a:blip r:embed="rId2" cstate="print"/>
            <a:stretch>
              <a:fillRect/>
            </a:stretch>
          </p:blipFill>
          <p:spPr>
            <a:xfrm>
              <a:off x="333756" y="2843783"/>
              <a:ext cx="5068824" cy="3342131"/>
            </a:xfrm>
            <a:prstGeom prst="rect">
              <a:avLst/>
            </a:prstGeom>
          </p:spPr>
        </p:pic>
        <p:sp>
          <p:nvSpPr>
            <p:cNvPr id="6" name="object 6"/>
            <p:cNvSpPr/>
            <p:nvPr/>
          </p:nvSpPr>
          <p:spPr>
            <a:xfrm>
              <a:off x="333756" y="2843783"/>
              <a:ext cx="5069205" cy="3342640"/>
            </a:xfrm>
            <a:custGeom>
              <a:avLst/>
              <a:gdLst/>
              <a:ahLst/>
              <a:cxnLst/>
              <a:rect l="l" t="t" r="r" b="b"/>
              <a:pathLst>
                <a:path w="5069205" h="3342640">
                  <a:moveTo>
                    <a:pt x="0" y="557021"/>
                  </a:moveTo>
                  <a:lnTo>
                    <a:pt x="2044" y="508965"/>
                  </a:lnTo>
                  <a:lnTo>
                    <a:pt x="8067" y="462043"/>
                  </a:lnTo>
                  <a:lnTo>
                    <a:pt x="17900" y="416422"/>
                  </a:lnTo>
                  <a:lnTo>
                    <a:pt x="31376" y="372270"/>
                  </a:lnTo>
                  <a:lnTo>
                    <a:pt x="48329" y="329754"/>
                  </a:lnTo>
                  <a:lnTo>
                    <a:pt x="68590" y="289041"/>
                  </a:lnTo>
                  <a:lnTo>
                    <a:pt x="91993" y="250299"/>
                  </a:lnTo>
                  <a:lnTo>
                    <a:pt x="118371" y="213695"/>
                  </a:lnTo>
                  <a:lnTo>
                    <a:pt x="147557" y="179396"/>
                  </a:lnTo>
                  <a:lnTo>
                    <a:pt x="179382" y="147569"/>
                  </a:lnTo>
                  <a:lnTo>
                    <a:pt x="213681" y="118382"/>
                  </a:lnTo>
                  <a:lnTo>
                    <a:pt x="250285" y="92003"/>
                  </a:lnTo>
                  <a:lnTo>
                    <a:pt x="289028" y="68597"/>
                  </a:lnTo>
                  <a:lnTo>
                    <a:pt x="329743" y="48334"/>
                  </a:lnTo>
                  <a:lnTo>
                    <a:pt x="372261" y="31380"/>
                  </a:lnTo>
                  <a:lnTo>
                    <a:pt x="416417" y="17902"/>
                  </a:lnTo>
                  <a:lnTo>
                    <a:pt x="462043" y="8068"/>
                  </a:lnTo>
                  <a:lnTo>
                    <a:pt x="508971" y="2044"/>
                  </a:lnTo>
                  <a:lnTo>
                    <a:pt x="557034" y="0"/>
                  </a:lnTo>
                  <a:lnTo>
                    <a:pt x="4511802" y="0"/>
                  </a:lnTo>
                  <a:lnTo>
                    <a:pt x="4559858" y="2044"/>
                  </a:lnTo>
                  <a:lnTo>
                    <a:pt x="4606780" y="8068"/>
                  </a:lnTo>
                  <a:lnTo>
                    <a:pt x="4652401" y="17902"/>
                  </a:lnTo>
                  <a:lnTo>
                    <a:pt x="4696553" y="31380"/>
                  </a:lnTo>
                  <a:lnTo>
                    <a:pt x="4739069" y="48334"/>
                  </a:lnTo>
                  <a:lnTo>
                    <a:pt x="4779782" y="68597"/>
                  </a:lnTo>
                  <a:lnTo>
                    <a:pt x="4818524" y="92003"/>
                  </a:lnTo>
                  <a:lnTo>
                    <a:pt x="4855128" y="118382"/>
                  </a:lnTo>
                  <a:lnTo>
                    <a:pt x="4889427" y="147569"/>
                  </a:lnTo>
                  <a:lnTo>
                    <a:pt x="4921254" y="179396"/>
                  </a:lnTo>
                  <a:lnTo>
                    <a:pt x="4950441" y="213695"/>
                  </a:lnTo>
                  <a:lnTo>
                    <a:pt x="4976820" y="250299"/>
                  </a:lnTo>
                  <a:lnTo>
                    <a:pt x="5000226" y="289041"/>
                  </a:lnTo>
                  <a:lnTo>
                    <a:pt x="5020489" y="329754"/>
                  </a:lnTo>
                  <a:lnTo>
                    <a:pt x="5037443" y="372270"/>
                  </a:lnTo>
                  <a:lnTo>
                    <a:pt x="5050921" y="416422"/>
                  </a:lnTo>
                  <a:lnTo>
                    <a:pt x="5060755" y="462043"/>
                  </a:lnTo>
                  <a:lnTo>
                    <a:pt x="5066779" y="508965"/>
                  </a:lnTo>
                  <a:lnTo>
                    <a:pt x="5068824" y="557021"/>
                  </a:lnTo>
                  <a:lnTo>
                    <a:pt x="5068824" y="2785097"/>
                  </a:lnTo>
                  <a:lnTo>
                    <a:pt x="5066779" y="2833160"/>
                  </a:lnTo>
                  <a:lnTo>
                    <a:pt x="5060755" y="2880088"/>
                  </a:lnTo>
                  <a:lnTo>
                    <a:pt x="5050921" y="2925714"/>
                  </a:lnTo>
                  <a:lnTo>
                    <a:pt x="5037443" y="2969870"/>
                  </a:lnTo>
                  <a:lnTo>
                    <a:pt x="5020489" y="3012388"/>
                  </a:lnTo>
                  <a:lnTo>
                    <a:pt x="5000226" y="3053103"/>
                  </a:lnTo>
                  <a:lnTo>
                    <a:pt x="4976820" y="3091846"/>
                  </a:lnTo>
                  <a:lnTo>
                    <a:pt x="4950441" y="3128450"/>
                  </a:lnTo>
                  <a:lnTo>
                    <a:pt x="4921254" y="3162749"/>
                  </a:lnTo>
                  <a:lnTo>
                    <a:pt x="4889427" y="3194574"/>
                  </a:lnTo>
                  <a:lnTo>
                    <a:pt x="4855128" y="3223760"/>
                  </a:lnTo>
                  <a:lnTo>
                    <a:pt x="4818524" y="3250138"/>
                  </a:lnTo>
                  <a:lnTo>
                    <a:pt x="4779782" y="3273541"/>
                  </a:lnTo>
                  <a:lnTo>
                    <a:pt x="4739069" y="3293802"/>
                  </a:lnTo>
                  <a:lnTo>
                    <a:pt x="4696553" y="3310755"/>
                  </a:lnTo>
                  <a:lnTo>
                    <a:pt x="4652401" y="3324231"/>
                  </a:lnTo>
                  <a:lnTo>
                    <a:pt x="4606780" y="3334064"/>
                  </a:lnTo>
                  <a:lnTo>
                    <a:pt x="4559858" y="3340087"/>
                  </a:lnTo>
                  <a:lnTo>
                    <a:pt x="4511802" y="3342131"/>
                  </a:lnTo>
                  <a:lnTo>
                    <a:pt x="557034" y="3342131"/>
                  </a:lnTo>
                  <a:lnTo>
                    <a:pt x="508971" y="3340087"/>
                  </a:lnTo>
                  <a:lnTo>
                    <a:pt x="462043" y="3334064"/>
                  </a:lnTo>
                  <a:lnTo>
                    <a:pt x="416417" y="3324231"/>
                  </a:lnTo>
                  <a:lnTo>
                    <a:pt x="372261" y="3310755"/>
                  </a:lnTo>
                  <a:lnTo>
                    <a:pt x="329743" y="3293802"/>
                  </a:lnTo>
                  <a:lnTo>
                    <a:pt x="289028" y="3273541"/>
                  </a:lnTo>
                  <a:lnTo>
                    <a:pt x="250285" y="3250138"/>
                  </a:lnTo>
                  <a:lnTo>
                    <a:pt x="213681" y="3223760"/>
                  </a:lnTo>
                  <a:lnTo>
                    <a:pt x="179382" y="3194574"/>
                  </a:lnTo>
                  <a:lnTo>
                    <a:pt x="147557" y="3162749"/>
                  </a:lnTo>
                  <a:lnTo>
                    <a:pt x="118371" y="3128450"/>
                  </a:lnTo>
                  <a:lnTo>
                    <a:pt x="91993" y="3091846"/>
                  </a:lnTo>
                  <a:lnTo>
                    <a:pt x="68590" y="3053103"/>
                  </a:lnTo>
                  <a:lnTo>
                    <a:pt x="48329" y="3012388"/>
                  </a:lnTo>
                  <a:lnTo>
                    <a:pt x="31376" y="2969870"/>
                  </a:lnTo>
                  <a:lnTo>
                    <a:pt x="17900" y="2925714"/>
                  </a:lnTo>
                  <a:lnTo>
                    <a:pt x="8067" y="2880088"/>
                  </a:lnTo>
                  <a:lnTo>
                    <a:pt x="2044" y="2833160"/>
                  </a:lnTo>
                  <a:lnTo>
                    <a:pt x="0" y="2785097"/>
                  </a:lnTo>
                  <a:lnTo>
                    <a:pt x="0" y="557021"/>
                  </a:lnTo>
                  <a:close/>
                </a:path>
              </a:pathLst>
            </a:custGeom>
            <a:ln w="6096">
              <a:solidFill>
                <a:srgbClr val="5B9BD4"/>
              </a:solidFill>
            </a:ln>
          </p:spPr>
          <p:txBody>
            <a:bodyPr wrap="square" lIns="0" tIns="0" rIns="0" bIns="0" rtlCol="0"/>
            <a:lstStyle/>
            <a:p>
              <a:endParaRPr/>
            </a:p>
          </p:txBody>
        </p:sp>
        <p:pic>
          <p:nvPicPr>
            <p:cNvPr id="7" name="object 7"/>
            <p:cNvPicPr/>
            <p:nvPr/>
          </p:nvPicPr>
          <p:blipFill>
            <a:blip r:embed="rId3" cstate="print"/>
            <a:stretch>
              <a:fillRect/>
            </a:stretch>
          </p:blipFill>
          <p:spPr>
            <a:xfrm>
              <a:off x="6245352" y="2843783"/>
              <a:ext cx="5780532" cy="3616452"/>
            </a:xfrm>
            <a:prstGeom prst="rect">
              <a:avLst/>
            </a:prstGeom>
          </p:spPr>
        </p:pic>
        <p:sp>
          <p:nvSpPr>
            <p:cNvPr id="8" name="object 8"/>
            <p:cNvSpPr/>
            <p:nvPr/>
          </p:nvSpPr>
          <p:spPr>
            <a:xfrm>
              <a:off x="6245352" y="2843783"/>
              <a:ext cx="5781040" cy="3616960"/>
            </a:xfrm>
            <a:custGeom>
              <a:avLst/>
              <a:gdLst/>
              <a:ahLst/>
              <a:cxnLst/>
              <a:rect l="l" t="t" r="r" b="b"/>
              <a:pathLst>
                <a:path w="5781040" h="3616960">
                  <a:moveTo>
                    <a:pt x="0" y="602741"/>
                  </a:moveTo>
                  <a:lnTo>
                    <a:pt x="1813" y="555640"/>
                  </a:lnTo>
                  <a:lnTo>
                    <a:pt x="7164" y="509529"/>
                  </a:lnTo>
                  <a:lnTo>
                    <a:pt x="15919" y="464544"/>
                  </a:lnTo>
                  <a:lnTo>
                    <a:pt x="27944" y="420818"/>
                  </a:lnTo>
                  <a:lnTo>
                    <a:pt x="43104" y="378485"/>
                  </a:lnTo>
                  <a:lnTo>
                    <a:pt x="61266" y="337679"/>
                  </a:lnTo>
                  <a:lnTo>
                    <a:pt x="82296" y="298534"/>
                  </a:lnTo>
                  <a:lnTo>
                    <a:pt x="106058" y="261185"/>
                  </a:lnTo>
                  <a:lnTo>
                    <a:pt x="132421" y="225765"/>
                  </a:lnTo>
                  <a:lnTo>
                    <a:pt x="161249" y="192408"/>
                  </a:lnTo>
                  <a:lnTo>
                    <a:pt x="192408" y="161249"/>
                  </a:lnTo>
                  <a:lnTo>
                    <a:pt x="225765" y="132421"/>
                  </a:lnTo>
                  <a:lnTo>
                    <a:pt x="261185" y="106058"/>
                  </a:lnTo>
                  <a:lnTo>
                    <a:pt x="298534" y="82295"/>
                  </a:lnTo>
                  <a:lnTo>
                    <a:pt x="337679" y="61266"/>
                  </a:lnTo>
                  <a:lnTo>
                    <a:pt x="378485" y="43104"/>
                  </a:lnTo>
                  <a:lnTo>
                    <a:pt x="420818" y="27944"/>
                  </a:lnTo>
                  <a:lnTo>
                    <a:pt x="464544" y="15919"/>
                  </a:lnTo>
                  <a:lnTo>
                    <a:pt x="509529" y="7164"/>
                  </a:lnTo>
                  <a:lnTo>
                    <a:pt x="555640" y="1813"/>
                  </a:lnTo>
                  <a:lnTo>
                    <a:pt x="602742" y="0"/>
                  </a:lnTo>
                  <a:lnTo>
                    <a:pt x="5177790" y="0"/>
                  </a:lnTo>
                  <a:lnTo>
                    <a:pt x="5224891" y="1813"/>
                  </a:lnTo>
                  <a:lnTo>
                    <a:pt x="5271002" y="7164"/>
                  </a:lnTo>
                  <a:lnTo>
                    <a:pt x="5315987" y="15919"/>
                  </a:lnTo>
                  <a:lnTo>
                    <a:pt x="5359713" y="27944"/>
                  </a:lnTo>
                  <a:lnTo>
                    <a:pt x="5402046" y="43104"/>
                  </a:lnTo>
                  <a:lnTo>
                    <a:pt x="5442852" y="61266"/>
                  </a:lnTo>
                  <a:lnTo>
                    <a:pt x="5481997" y="82296"/>
                  </a:lnTo>
                  <a:lnTo>
                    <a:pt x="5519346" y="106058"/>
                  </a:lnTo>
                  <a:lnTo>
                    <a:pt x="5554766" y="132421"/>
                  </a:lnTo>
                  <a:lnTo>
                    <a:pt x="5588123" y="161249"/>
                  </a:lnTo>
                  <a:lnTo>
                    <a:pt x="5619282" y="192408"/>
                  </a:lnTo>
                  <a:lnTo>
                    <a:pt x="5648110" y="225765"/>
                  </a:lnTo>
                  <a:lnTo>
                    <a:pt x="5674473" y="261185"/>
                  </a:lnTo>
                  <a:lnTo>
                    <a:pt x="5698236" y="298534"/>
                  </a:lnTo>
                  <a:lnTo>
                    <a:pt x="5719265" y="337679"/>
                  </a:lnTo>
                  <a:lnTo>
                    <a:pt x="5737427" y="378485"/>
                  </a:lnTo>
                  <a:lnTo>
                    <a:pt x="5752587" y="420818"/>
                  </a:lnTo>
                  <a:lnTo>
                    <a:pt x="5764612" y="464544"/>
                  </a:lnTo>
                  <a:lnTo>
                    <a:pt x="5773367" y="509529"/>
                  </a:lnTo>
                  <a:lnTo>
                    <a:pt x="5778718" y="555640"/>
                  </a:lnTo>
                  <a:lnTo>
                    <a:pt x="5780532" y="602741"/>
                  </a:lnTo>
                  <a:lnTo>
                    <a:pt x="5780532" y="3013697"/>
                  </a:lnTo>
                  <a:lnTo>
                    <a:pt x="5778718" y="3060802"/>
                  </a:lnTo>
                  <a:lnTo>
                    <a:pt x="5773367" y="3106915"/>
                  </a:lnTo>
                  <a:lnTo>
                    <a:pt x="5764612" y="3151903"/>
                  </a:lnTo>
                  <a:lnTo>
                    <a:pt x="5752587" y="3195631"/>
                  </a:lnTo>
                  <a:lnTo>
                    <a:pt x="5737427" y="3237966"/>
                  </a:lnTo>
                  <a:lnTo>
                    <a:pt x="5719265" y="3278773"/>
                  </a:lnTo>
                  <a:lnTo>
                    <a:pt x="5698235" y="3317919"/>
                  </a:lnTo>
                  <a:lnTo>
                    <a:pt x="5674473" y="3355269"/>
                  </a:lnTo>
                  <a:lnTo>
                    <a:pt x="5648110" y="3390689"/>
                  </a:lnTo>
                  <a:lnTo>
                    <a:pt x="5619282" y="3424046"/>
                  </a:lnTo>
                  <a:lnTo>
                    <a:pt x="5588123" y="3455205"/>
                  </a:lnTo>
                  <a:lnTo>
                    <a:pt x="5554766" y="3484033"/>
                  </a:lnTo>
                  <a:lnTo>
                    <a:pt x="5519346" y="3510395"/>
                  </a:lnTo>
                  <a:lnTo>
                    <a:pt x="5481997" y="3534158"/>
                  </a:lnTo>
                  <a:lnTo>
                    <a:pt x="5442852" y="3555187"/>
                  </a:lnTo>
                  <a:lnTo>
                    <a:pt x="5402046" y="3573348"/>
                  </a:lnTo>
                  <a:lnTo>
                    <a:pt x="5359713" y="3588508"/>
                  </a:lnTo>
                  <a:lnTo>
                    <a:pt x="5315987" y="3600532"/>
                  </a:lnTo>
                  <a:lnTo>
                    <a:pt x="5271002" y="3609287"/>
                  </a:lnTo>
                  <a:lnTo>
                    <a:pt x="5224891" y="3614638"/>
                  </a:lnTo>
                  <a:lnTo>
                    <a:pt x="5177790" y="3616452"/>
                  </a:lnTo>
                  <a:lnTo>
                    <a:pt x="602742" y="3616452"/>
                  </a:lnTo>
                  <a:lnTo>
                    <a:pt x="555640" y="3614638"/>
                  </a:lnTo>
                  <a:lnTo>
                    <a:pt x="509529" y="3609287"/>
                  </a:lnTo>
                  <a:lnTo>
                    <a:pt x="464544" y="3600532"/>
                  </a:lnTo>
                  <a:lnTo>
                    <a:pt x="420818" y="3588508"/>
                  </a:lnTo>
                  <a:lnTo>
                    <a:pt x="378485" y="3573348"/>
                  </a:lnTo>
                  <a:lnTo>
                    <a:pt x="337679" y="3555187"/>
                  </a:lnTo>
                  <a:lnTo>
                    <a:pt x="298534" y="3534158"/>
                  </a:lnTo>
                  <a:lnTo>
                    <a:pt x="261185" y="3510395"/>
                  </a:lnTo>
                  <a:lnTo>
                    <a:pt x="225765" y="3484033"/>
                  </a:lnTo>
                  <a:lnTo>
                    <a:pt x="192408" y="3455205"/>
                  </a:lnTo>
                  <a:lnTo>
                    <a:pt x="161249" y="3424046"/>
                  </a:lnTo>
                  <a:lnTo>
                    <a:pt x="132421" y="3390689"/>
                  </a:lnTo>
                  <a:lnTo>
                    <a:pt x="106058" y="3355269"/>
                  </a:lnTo>
                  <a:lnTo>
                    <a:pt x="82295" y="3317919"/>
                  </a:lnTo>
                  <a:lnTo>
                    <a:pt x="61266" y="3278773"/>
                  </a:lnTo>
                  <a:lnTo>
                    <a:pt x="43104" y="3237966"/>
                  </a:lnTo>
                  <a:lnTo>
                    <a:pt x="27944" y="3195631"/>
                  </a:lnTo>
                  <a:lnTo>
                    <a:pt x="15919" y="3151903"/>
                  </a:lnTo>
                  <a:lnTo>
                    <a:pt x="7164" y="3106915"/>
                  </a:lnTo>
                  <a:lnTo>
                    <a:pt x="1813" y="3060802"/>
                  </a:lnTo>
                  <a:lnTo>
                    <a:pt x="0" y="3013697"/>
                  </a:lnTo>
                  <a:lnTo>
                    <a:pt x="0" y="602741"/>
                  </a:lnTo>
                  <a:close/>
                </a:path>
              </a:pathLst>
            </a:custGeom>
            <a:ln w="6095">
              <a:solidFill>
                <a:srgbClr val="EC7C30"/>
              </a:solidFill>
            </a:ln>
          </p:spPr>
          <p:txBody>
            <a:bodyPr wrap="square" lIns="0" tIns="0" rIns="0" bIns="0" rtlCol="0"/>
            <a:lstStyle/>
            <a:p>
              <a:endParaRPr/>
            </a:p>
          </p:txBody>
        </p:sp>
        <p:pic>
          <p:nvPicPr>
            <p:cNvPr id="9" name="object 9"/>
            <p:cNvPicPr/>
            <p:nvPr/>
          </p:nvPicPr>
          <p:blipFill>
            <a:blip r:embed="rId4" cstate="print"/>
            <a:stretch>
              <a:fillRect/>
            </a:stretch>
          </p:blipFill>
          <p:spPr>
            <a:xfrm>
              <a:off x="8189975" y="2209800"/>
              <a:ext cx="2743200" cy="714755"/>
            </a:xfrm>
            <a:prstGeom prst="rect">
              <a:avLst/>
            </a:prstGeom>
          </p:spPr>
        </p:pic>
        <p:sp>
          <p:nvSpPr>
            <p:cNvPr id="10" name="object 10"/>
            <p:cNvSpPr/>
            <p:nvPr/>
          </p:nvSpPr>
          <p:spPr>
            <a:xfrm>
              <a:off x="8189975" y="2209800"/>
              <a:ext cx="2743200" cy="715010"/>
            </a:xfrm>
            <a:custGeom>
              <a:avLst/>
              <a:gdLst/>
              <a:ahLst/>
              <a:cxnLst/>
              <a:rect l="l" t="t" r="r" b="b"/>
              <a:pathLst>
                <a:path w="2743200" h="715010">
                  <a:moveTo>
                    <a:pt x="0" y="119125"/>
                  </a:moveTo>
                  <a:lnTo>
                    <a:pt x="9362" y="72759"/>
                  </a:lnTo>
                  <a:lnTo>
                    <a:pt x="34893" y="34893"/>
                  </a:lnTo>
                  <a:lnTo>
                    <a:pt x="72759" y="9362"/>
                  </a:lnTo>
                  <a:lnTo>
                    <a:pt x="119125" y="0"/>
                  </a:lnTo>
                  <a:lnTo>
                    <a:pt x="2624074" y="0"/>
                  </a:lnTo>
                  <a:lnTo>
                    <a:pt x="2670440" y="9362"/>
                  </a:lnTo>
                  <a:lnTo>
                    <a:pt x="2708306" y="34893"/>
                  </a:lnTo>
                  <a:lnTo>
                    <a:pt x="2733837" y="72759"/>
                  </a:lnTo>
                  <a:lnTo>
                    <a:pt x="2743200" y="119125"/>
                  </a:lnTo>
                  <a:lnTo>
                    <a:pt x="2743200" y="595629"/>
                  </a:lnTo>
                  <a:lnTo>
                    <a:pt x="2733837" y="641996"/>
                  </a:lnTo>
                  <a:lnTo>
                    <a:pt x="2708306" y="679862"/>
                  </a:lnTo>
                  <a:lnTo>
                    <a:pt x="2670440" y="705393"/>
                  </a:lnTo>
                  <a:lnTo>
                    <a:pt x="2624074" y="714755"/>
                  </a:lnTo>
                  <a:lnTo>
                    <a:pt x="119125" y="714755"/>
                  </a:lnTo>
                  <a:lnTo>
                    <a:pt x="72759" y="705393"/>
                  </a:lnTo>
                  <a:lnTo>
                    <a:pt x="34893" y="679862"/>
                  </a:lnTo>
                  <a:lnTo>
                    <a:pt x="9362" y="641996"/>
                  </a:lnTo>
                  <a:lnTo>
                    <a:pt x="0" y="595629"/>
                  </a:lnTo>
                  <a:lnTo>
                    <a:pt x="0" y="119125"/>
                  </a:lnTo>
                  <a:close/>
                </a:path>
              </a:pathLst>
            </a:custGeom>
            <a:ln w="6096">
              <a:solidFill>
                <a:srgbClr val="5B9BD4"/>
              </a:solidFill>
            </a:ln>
          </p:spPr>
          <p:txBody>
            <a:bodyPr wrap="square" lIns="0" tIns="0" rIns="0" bIns="0" rtlCol="0"/>
            <a:lstStyle/>
            <a:p>
              <a:endParaRPr/>
            </a:p>
          </p:txBody>
        </p:sp>
      </p:grpSp>
      <p:sp>
        <p:nvSpPr>
          <p:cNvPr id="11" name="object 11"/>
          <p:cNvSpPr txBox="1">
            <a:spLocks noGrp="1"/>
          </p:cNvSpPr>
          <p:nvPr>
            <p:ph sz="half" idx="3"/>
          </p:nvPr>
        </p:nvSpPr>
        <p:spPr>
          <a:prstGeom prst="rect">
            <a:avLst/>
          </a:prstGeom>
        </p:spPr>
        <p:txBody>
          <a:bodyPr vert="horz" wrap="square" lIns="0" tIns="66040" rIns="0" bIns="0" rtlCol="0">
            <a:spAutoFit/>
          </a:bodyPr>
          <a:lstStyle/>
          <a:p>
            <a:pPr marL="1815464">
              <a:lnSpc>
                <a:spcPct val="100000"/>
              </a:lnSpc>
              <a:spcBef>
                <a:spcPts val="520"/>
              </a:spcBef>
            </a:pPr>
            <a:r>
              <a:rPr dirty="0"/>
              <a:t>Debilidades</a:t>
            </a:r>
          </a:p>
          <a:p>
            <a:pPr marL="299085" marR="217170" indent="-287020">
              <a:lnSpc>
                <a:spcPct val="100000"/>
              </a:lnSpc>
              <a:spcBef>
                <a:spcPts val="215"/>
              </a:spcBef>
              <a:buFont typeface="Arial MT"/>
              <a:buChar char="•"/>
              <a:tabLst>
                <a:tab pos="299085" algn="l"/>
                <a:tab pos="299720" algn="l"/>
              </a:tabLst>
            </a:pPr>
            <a:r>
              <a:rPr sz="1800" spc="-10" dirty="0">
                <a:solidFill>
                  <a:srgbClr val="000000"/>
                </a:solidFill>
                <a:latin typeface="Calibri"/>
                <a:cs typeface="Calibri"/>
              </a:rPr>
              <a:t>Propenso</a:t>
            </a:r>
            <a:r>
              <a:rPr sz="1800" spc="-15" dirty="0">
                <a:solidFill>
                  <a:srgbClr val="000000"/>
                </a:solidFill>
                <a:latin typeface="Calibri"/>
                <a:cs typeface="Calibri"/>
              </a:rPr>
              <a:t> </a:t>
            </a:r>
            <a:r>
              <a:rPr sz="1800" dirty="0">
                <a:solidFill>
                  <a:srgbClr val="000000"/>
                </a:solidFill>
                <a:latin typeface="Calibri"/>
                <a:cs typeface="Calibri"/>
              </a:rPr>
              <a:t>a</a:t>
            </a:r>
            <a:r>
              <a:rPr sz="1800" spc="5" dirty="0">
                <a:solidFill>
                  <a:srgbClr val="000000"/>
                </a:solidFill>
                <a:latin typeface="Calibri"/>
                <a:cs typeface="Calibri"/>
              </a:rPr>
              <a:t> </a:t>
            </a:r>
            <a:r>
              <a:rPr sz="1800" spc="-10" dirty="0">
                <a:solidFill>
                  <a:srgbClr val="000000"/>
                </a:solidFill>
                <a:latin typeface="Calibri"/>
                <a:cs typeface="Calibri"/>
              </a:rPr>
              <a:t>sobreajustarse</a:t>
            </a:r>
            <a:r>
              <a:rPr sz="1800" spc="5" dirty="0">
                <a:solidFill>
                  <a:srgbClr val="000000"/>
                </a:solidFill>
                <a:latin typeface="Calibri"/>
                <a:cs typeface="Calibri"/>
              </a:rPr>
              <a:t> </a:t>
            </a:r>
            <a:r>
              <a:rPr sz="1800" spc="-10" dirty="0">
                <a:solidFill>
                  <a:srgbClr val="000000"/>
                </a:solidFill>
                <a:latin typeface="Calibri"/>
                <a:cs typeface="Calibri"/>
              </a:rPr>
              <a:t>con</a:t>
            </a:r>
            <a:r>
              <a:rPr sz="1800" spc="10" dirty="0">
                <a:solidFill>
                  <a:srgbClr val="000000"/>
                </a:solidFill>
                <a:latin typeface="Calibri"/>
                <a:cs typeface="Calibri"/>
              </a:rPr>
              <a:t> </a:t>
            </a:r>
            <a:r>
              <a:rPr sz="1800" spc="-10" dirty="0">
                <a:solidFill>
                  <a:srgbClr val="000000"/>
                </a:solidFill>
                <a:latin typeface="Calibri"/>
                <a:cs typeface="Calibri"/>
              </a:rPr>
              <a:t>datos </a:t>
            </a:r>
            <a:r>
              <a:rPr sz="1800" dirty="0">
                <a:solidFill>
                  <a:srgbClr val="000000"/>
                </a:solidFill>
                <a:latin typeface="Calibri"/>
                <a:cs typeface="Calibri"/>
              </a:rPr>
              <a:t>ruidosos o </a:t>
            </a:r>
            <a:r>
              <a:rPr sz="1800" spc="-395" dirty="0">
                <a:solidFill>
                  <a:srgbClr val="000000"/>
                </a:solidFill>
                <a:latin typeface="Calibri"/>
                <a:cs typeface="Calibri"/>
              </a:rPr>
              <a:t> </a:t>
            </a:r>
            <a:r>
              <a:rPr sz="1800" spc="-5" dirty="0">
                <a:solidFill>
                  <a:srgbClr val="000000"/>
                </a:solidFill>
                <a:latin typeface="Calibri"/>
                <a:cs typeface="Calibri"/>
              </a:rPr>
              <a:t>árboles</a:t>
            </a:r>
            <a:r>
              <a:rPr sz="1800" dirty="0">
                <a:solidFill>
                  <a:srgbClr val="000000"/>
                </a:solidFill>
                <a:latin typeface="Calibri"/>
                <a:cs typeface="Calibri"/>
              </a:rPr>
              <a:t> </a:t>
            </a:r>
            <a:r>
              <a:rPr sz="1800" spc="-5" dirty="0">
                <a:solidFill>
                  <a:srgbClr val="000000"/>
                </a:solidFill>
                <a:latin typeface="Calibri"/>
                <a:cs typeface="Calibri"/>
              </a:rPr>
              <a:t>profundos.</a:t>
            </a:r>
            <a:endParaRPr sz="1800">
              <a:latin typeface="Calibri"/>
              <a:cs typeface="Calibri"/>
            </a:endParaRPr>
          </a:p>
          <a:p>
            <a:pPr>
              <a:lnSpc>
                <a:spcPct val="100000"/>
              </a:lnSpc>
              <a:spcBef>
                <a:spcPts val="20"/>
              </a:spcBef>
              <a:buFont typeface="Arial MT"/>
              <a:buChar char="•"/>
            </a:pPr>
            <a:endParaRPr sz="1750">
              <a:latin typeface="Calibri"/>
              <a:cs typeface="Calibri"/>
            </a:endParaRPr>
          </a:p>
          <a:p>
            <a:pPr marL="286385" marR="748665" indent="-286385" algn="r">
              <a:lnSpc>
                <a:spcPct val="100000"/>
              </a:lnSpc>
              <a:spcBef>
                <a:spcPts val="5"/>
              </a:spcBef>
              <a:buFont typeface="Arial MT"/>
              <a:buChar char="•"/>
              <a:tabLst>
                <a:tab pos="286385" algn="l"/>
                <a:tab pos="299720" algn="l"/>
              </a:tabLst>
            </a:pPr>
            <a:r>
              <a:rPr sz="1800" spc="-5" dirty="0">
                <a:solidFill>
                  <a:srgbClr val="000000"/>
                </a:solidFill>
                <a:latin typeface="Calibri"/>
                <a:cs typeface="Calibri"/>
              </a:rPr>
              <a:t>Genera </a:t>
            </a:r>
            <a:r>
              <a:rPr sz="1800" spc="-10" dirty="0">
                <a:solidFill>
                  <a:srgbClr val="000000"/>
                </a:solidFill>
                <a:latin typeface="Calibri"/>
                <a:cs typeface="Calibri"/>
              </a:rPr>
              <a:t>resultados</a:t>
            </a:r>
            <a:r>
              <a:rPr sz="1800" spc="-5" dirty="0">
                <a:solidFill>
                  <a:srgbClr val="000000"/>
                </a:solidFill>
                <a:latin typeface="Calibri"/>
                <a:cs typeface="Calibri"/>
              </a:rPr>
              <a:t> </a:t>
            </a:r>
            <a:r>
              <a:rPr sz="1800" spc="-10" dirty="0">
                <a:solidFill>
                  <a:srgbClr val="000000"/>
                </a:solidFill>
                <a:latin typeface="Calibri"/>
                <a:cs typeface="Calibri"/>
              </a:rPr>
              <a:t>con</a:t>
            </a:r>
            <a:r>
              <a:rPr sz="1800" spc="5" dirty="0">
                <a:solidFill>
                  <a:srgbClr val="000000"/>
                </a:solidFill>
                <a:latin typeface="Calibri"/>
                <a:cs typeface="Calibri"/>
              </a:rPr>
              <a:t> </a:t>
            </a:r>
            <a:r>
              <a:rPr sz="1800" dirty="0">
                <a:solidFill>
                  <a:srgbClr val="000000"/>
                </a:solidFill>
                <a:latin typeface="Calibri"/>
                <a:cs typeface="Calibri"/>
              </a:rPr>
              <a:t>mucho</a:t>
            </a:r>
            <a:r>
              <a:rPr sz="1800" spc="15" dirty="0">
                <a:solidFill>
                  <a:srgbClr val="000000"/>
                </a:solidFill>
                <a:latin typeface="Calibri"/>
                <a:cs typeface="Calibri"/>
              </a:rPr>
              <a:t> </a:t>
            </a:r>
            <a:r>
              <a:rPr sz="1800" spc="-5" dirty="0">
                <a:solidFill>
                  <a:srgbClr val="000000"/>
                </a:solidFill>
                <a:latin typeface="Calibri"/>
                <a:cs typeface="Calibri"/>
              </a:rPr>
              <a:t>sesgo</a:t>
            </a:r>
            <a:r>
              <a:rPr sz="1800" spc="-20" dirty="0">
                <a:solidFill>
                  <a:srgbClr val="000000"/>
                </a:solidFill>
                <a:latin typeface="Calibri"/>
                <a:cs typeface="Calibri"/>
              </a:rPr>
              <a:t> </a:t>
            </a:r>
            <a:r>
              <a:rPr sz="1800" spc="-5" dirty="0">
                <a:solidFill>
                  <a:srgbClr val="000000"/>
                </a:solidFill>
                <a:latin typeface="Calibri"/>
                <a:cs typeface="Calibri"/>
              </a:rPr>
              <a:t>hacia</a:t>
            </a:r>
            <a:endParaRPr sz="1800">
              <a:latin typeface="Calibri"/>
              <a:cs typeface="Calibri"/>
            </a:endParaRPr>
          </a:p>
          <a:p>
            <a:pPr marR="776605" algn="r">
              <a:lnSpc>
                <a:spcPct val="100000"/>
              </a:lnSpc>
            </a:pPr>
            <a:r>
              <a:rPr sz="1800" spc="-15" dirty="0">
                <a:solidFill>
                  <a:srgbClr val="000000"/>
                </a:solidFill>
                <a:latin typeface="Calibri"/>
                <a:cs typeface="Calibri"/>
              </a:rPr>
              <a:t>características</a:t>
            </a:r>
            <a:r>
              <a:rPr sz="1800" spc="15" dirty="0">
                <a:solidFill>
                  <a:srgbClr val="000000"/>
                </a:solidFill>
                <a:latin typeface="Calibri"/>
                <a:cs typeface="Calibri"/>
              </a:rPr>
              <a:t> </a:t>
            </a:r>
            <a:r>
              <a:rPr sz="1800" spc="-10" dirty="0">
                <a:solidFill>
                  <a:srgbClr val="000000"/>
                </a:solidFill>
                <a:latin typeface="Calibri"/>
                <a:cs typeface="Calibri"/>
              </a:rPr>
              <a:t>con</a:t>
            </a:r>
            <a:r>
              <a:rPr sz="1800" spc="15" dirty="0">
                <a:solidFill>
                  <a:srgbClr val="000000"/>
                </a:solidFill>
                <a:latin typeface="Calibri"/>
                <a:cs typeface="Calibri"/>
              </a:rPr>
              <a:t> </a:t>
            </a:r>
            <a:r>
              <a:rPr sz="1800" dirty="0">
                <a:solidFill>
                  <a:srgbClr val="000000"/>
                </a:solidFill>
                <a:latin typeface="Calibri"/>
                <a:cs typeface="Calibri"/>
              </a:rPr>
              <a:t>muchas</a:t>
            </a:r>
            <a:r>
              <a:rPr sz="1800" spc="25" dirty="0">
                <a:solidFill>
                  <a:srgbClr val="000000"/>
                </a:solidFill>
                <a:latin typeface="Calibri"/>
                <a:cs typeface="Calibri"/>
              </a:rPr>
              <a:t> </a:t>
            </a:r>
            <a:r>
              <a:rPr sz="1800" spc="-10" dirty="0">
                <a:solidFill>
                  <a:srgbClr val="000000"/>
                </a:solidFill>
                <a:latin typeface="Calibri"/>
                <a:cs typeface="Calibri"/>
              </a:rPr>
              <a:t>subcategorías.</a:t>
            </a:r>
            <a:endParaRPr sz="1800">
              <a:latin typeface="Calibri"/>
              <a:cs typeface="Calibri"/>
            </a:endParaRPr>
          </a:p>
          <a:p>
            <a:pPr>
              <a:lnSpc>
                <a:spcPct val="100000"/>
              </a:lnSpc>
              <a:spcBef>
                <a:spcPts val="25"/>
              </a:spcBef>
            </a:pPr>
            <a:endParaRPr sz="1750">
              <a:latin typeface="Calibri"/>
              <a:cs typeface="Calibri"/>
            </a:endParaRPr>
          </a:p>
          <a:p>
            <a:pPr marL="299085" indent="-287020">
              <a:lnSpc>
                <a:spcPct val="100000"/>
              </a:lnSpc>
              <a:buFont typeface="Arial MT"/>
              <a:buChar char="•"/>
              <a:tabLst>
                <a:tab pos="299085" algn="l"/>
                <a:tab pos="299720" algn="l"/>
              </a:tabLst>
            </a:pPr>
            <a:r>
              <a:rPr sz="1800" spc="-5" dirty="0">
                <a:solidFill>
                  <a:srgbClr val="000000"/>
                </a:solidFill>
                <a:latin typeface="Calibri"/>
                <a:cs typeface="Calibri"/>
              </a:rPr>
              <a:t>Sensible</a:t>
            </a:r>
            <a:r>
              <a:rPr sz="1800" spc="5" dirty="0">
                <a:solidFill>
                  <a:srgbClr val="000000"/>
                </a:solidFill>
                <a:latin typeface="Calibri"/>
                <a:cs typeface="Calibri"/>
              </a:rPr>
              <a:t> </a:t>
            </a:r>
            <a:r>
              <a:rPr sz="1800" dirty="0">
                <a:solidFill>
                  <a:srgbClr val="000000"/>
                </a:solidFill>
                <a:latin typeface="Calibri"/>
                <a:cs typeface="Calibri"/>
              </a:rPr>
              <a:t>al</a:t>
            </a:r>
            <a:r>
              <a:rPr sz="1800" spc="-10" dirty="0">
                <a:solidFill>
                  <a:srgbClr val="000000"/>
                </a:solidFill>
                <a:latin typeface="Calibri"/>
                <a:cs typeface="Calibri"/>
              </a:rPr>
              <a:t> orden</a:t>
            </a:r>
            <a:r>
              <a:rPr sz="1800" spc="10" dirty="0">
                <a:solidFill>
                  <a:srgbClr val="000000"/>
                </a:solidFill>
                <a:latin typeface="Calibri"/>
                <a:cs typeface="Calibri"/>
              </a:rPr>
              <a:t> </a:t>
            </a:r>
            <a:r>
              <a:rPr sz="1800" spc="-5" dirty="0">
                <a:solidFill>
                  <a:srgbClr val="000000"/>
                </a:solidFill>
                <a:latin typeface="Calibri"/>
                <a:cs typeface="Calibri"/>
              </a:rPr>
              <a:t>de</a:t>
            </a:r>
            <a:r>
              <a:rPr sz="1800" spc="10" dirty="0">
                <a:solidFill>
                  <a:srgbClr val="000000"/>
                </a:solidFill>
                <a:latin typeface="Calibri"/>
                <a:cs typeface="Calibri"/>
              </a:rPr>
              <a:t> </a:t>
            </a:r>
            <a:r>
              <a:rPr sz="1800" spc="-5" dirty="0">
                <a:solidFill>
                  <a:srgbClr val="000000"/>
                </a:solidFill>
                <a:latin typeface="Calibri"/>
                <a:cs typeface="Calibri"/>
              </a:rPr>
              <a:t>las </a:t>
            </a:r>
            <a:r>
              <a:rPr sz="1800" spc="-10" dirty="0">
                <a:solidFill>
                  <a:srgbClr val="000000"/>
                </a:solidFill>
                <a:latin typeface="Calibri"/>
                <a:cs typeface="Calibri"/>
              </a:rPr>
              <a:t>categorías</a:t>
            </a:r>
            <a:r>
              <a:rPr sz="1800" dirty="0">
                <a:solidFill>
                  <a:srgbClr val="000000"/>
                </a:solidFill>
                <a:latin typeface="Calibri"/>
                <a:cs typeface="Calibri"/>
              </a:rPr>
              <a:t> o</a:t>
            </a:r>
            <a:r>
              <a:rPr sz="1800" spc="-10" dirty="0">
                <a:solidFill>
                  <a:srgbClr val="000000"/>
                </a:solidFill>
                <a:latin typeface="Calibri"/>
                <a:cs typeface="Calibri"/>
              </a:rPr>
              <a:t> </a:t>
            </a:r>
            <a:r>
              <a:rPr sz="1800" spc="-5" dirty="0">
                <a:solidFill>
                  <a:srgbClr val="000000"/>
                </a:solidFill>
                <a:latin typeface="Calibri"/>
                <a:cs typeface="Calibri"/>
              </a:rPr>
              <a:t>dimensiones.</a:t>
            </a:r>
            <a:endParaRPr sz="1800">
              <a:latin typeface="Calibri"/>
              <a:cs typeface="Calibri"/>
            </a:endParaRPr>
          </a:p>
          <a:p>
            <a:pPr>
              <a:lnSpc>
                <a:spcPct val="100000"/>
              </a:lnSpc>
              <a:spcBef>
                <a:spcPts val="20"/>
              </a:spcBef>
              <a:buFont typeface="Arial MT"/>
              <a:buChar char="•"/>
            </a:pPr>
            <a:endParaRPr sz="1750">
              <a:latin typeface="Calibri"/>
              <a:cs typeface="Calibri"/>
            </a:endParaRPr>
          </a:p>
          <a:p>
            <a:pPr marL="299085" marR="370840" indent="-287020">
              <a:lnSpc>
                <a:spcPct val="100000"/>
              </a:lnSpc>
              <a:spcBef>
                <a:spcPts val="5"/>
              </a:spcBef>
              <a:buFont typeface="Arial MT"/>
              <a:buChar char="•"/>
              <a:tabLst>
                <a:tab pos="299085" algn="l"/>
                <a:tab pos="299720" algn="l"/>
              </a:tabLst>
            </a:pPr>
            <a:r>
              <a:rPr sz="1800" spc="-10" dirty="0">
                <a:solidFill>
                  <a:srgbClr val="000000"/>
                </a:solidFill>
                <a:latin typeface="Calibri"/>
                <a:cs typeface="Calibri"/>
              </a:rPr>
              <a:t>Inestable ante</a:t>
            </a:r>
            <a:r>
              <a:rPr sz="1800" spc="15" dirty="0">
                <a:solidFill>
                  <a:srgbClr val="000000"/>
                </a:solidFill>
                <a:latin typeface="Calibri"/>
                <a:cs typeface="Calibri"/>
              </a:rPr>
              <a:t> </a:t>
            </a:r>
            <a:r>
              <a:rPr sz="1800" spc="-5" dirty="0">
                <a:solidFill>
                  <a:srgbClr val="000000"/>
                </a:solidFill>
                <a:latin typeface="Calibri"/>
                <a:cs typeface="Calibri"/>
              </a:rPr>
              <a:t>modificaciones</a:t>
            </a:r>
            <a:r>
              <a:rPr sz="1800" spc="25" dirty="0">
                <a:solidFill>
                  <a:srgbClr val="000000"/>
                </a:solidFill>
                <a:latin typeface="Calibri"/>
                <a:cs typeface="Calibri"/>
              </a:rPr>
              <a:t> </a:t>
            </a:r>
            <a:r>
              <a:rPr sz="1800" spc="-5" dirty="0">
                <a:solidFill>
                  <a:srgbClr val="000000"/>
                </a:solidFill>
                <a:latin typeface="Calibri"/>
                <a:cs typeface="Calibri"/>
              </a:rPr>
              <a:t>del </a:t>
            </a:r>
            <a:r>
              <a:rPr sz="1800" spc="-10" dirty="0">
                <a:solidFill>
                  <a:srgbClr val="000000"/>
                </a:solidFill>
                <a:latin typeface="Calibri"/>
                <a:cs typeface="Calibri"/>
              </a:rPr>
              <a:t>conjunto</a:t>
            </a:r>
            <a:r>
              <a:rPr sz="1800" spc="5" dirty="0">
                <a:solidFill>
                  <a:srgbClr val="000000"/>
                </a:solidFill>
                <a:latin typeface="Calibri"/>
                <a:cs typeface="Calibri"/>
              </a:rPr>
              <a:t> </a:t>
            </a:r>
            <a:r>
              <a:rPr sz="1800" spc="-5" dirty="0">
                <a:solidFill>
                  <a:srgbClr val="000000"/>
                </a:solidFill>
                <a:latin typeface="Calibri"/>
                <a:cs typeface="Calibri"/>
              </a:rPr>
              <a:t>de </a:t>
            </a:r>
            <a:r>
              <a:rPr sz="1800" spc="-395" dirty="0">
                <a:solidFill>
                  <a:srgbClr val="000000"/>
                </a:solidFill>
                <a:latin typeface="Calibri"/>
                <a:cs typeface="Calibri"/>
              </a:rPr>
              <a:t> </a:t>
            </a:r>
            <a:r>
              <a:rPr sz="1800" spc="-5" dirty="0">
                <a:solidFill>
                  <a:srgbClr val="000000"/>
                </a:solidFill>
                <a:latin typeface="Calibri"/>
                <a:cs typeface="Calibri"/>
              </a:rPr>
              <a:t>entrenamiento.</a:t>
            </a:r>
            <a:endParaRPr sz="1800">
              <a:latin typeface="Calibri"/>
              <a:cs typeface="Calibri"/>
            </a:endParaRPr>
          </a:p>
          <a:p>
            <a:pPr>
              <a:lnSpc>
                <a:spcPct val="100000"/>
              </a:lnSpc>
              <a:spcBef>
                <a:spcPts val="25"/>
              </a:spcBef>
              <a:buFont typeface="Arial MT"/>
              <a:buChar char="•"/>
            </a:pPr>
            <a:endParaRPr sz="1750">
              <a:latin typeface="Calibri"/>
              <a:cs typeface="Calibri"/>
            </a:endParaRPr>
          </a:p>
          <a:p>
            <a:pPr marL="299085" marR="160655" indent="-287020">
              <a:lnSpc>
                <a:spcPct val="100000"/>
              </a:lnSpc>
              <a:buFont typeface="Arial MT"/>
              <a:buChar char="•"/>
              <a:tabLst>
                <a:tab pos="299085" algn="l"/>
                <a:tab pos="299720" algn="l"/>
              </a:tabLst>
            </a:pPr>
            <a:r>
              <a:rPr sz="1800" spc="-5" dirty="0">
                <a:solidFill>
                  <a:srgbClr val="000000"/>
                </a:solidFill>
                <a:latin typeface="Calibri"/>
                <a:cs typeface="Calibri"/>
              </a:rPr>
              <a:t>Puede</a:t>
            </a:r>
            <a:r>
              <a:rPr sz="1800" spc="10" dirty="0">
                <a:solidFill>
                  <a:srgbClr val="000000"/>
                </a:solidFill>
                <a:latin typeface="Calibri"/>
                <a:cs typeface="Calibri"/>
              </a:rPr>
              <a:t> </a:t>
            </a:r>
            <a:r>
              <a:rPr sz="1800" spc="-5" dirty="0">
                <a:solidFill>
                  <a:srgbClr val="000000"/>
                </a:solidFill>
                <a:latin typeface="Calibri"/>
                <a:cs typeface="Calibri"/>
              </a:rPr>
              <a:t>no</a:t>
            </a:r>
            <a:r>
              <a:rPr sz="1800" spc="-10" dirty="0">
                <a:solidFill>
                  <a:srgbClr val="000000"/>
                </a:solidFill>
                <a:latin typeface="Calibri"/>
                <a:cs typeface="Calibri"/>
              </a:rPr>
              <a:t> </a:t>
            </a:r>
            <a:r>
              <a:rPr sz="1800" spc="-5" dirty="0">
                <a:solidFill>
                  <a:srgbClr val="000000"/>
                </a:solidFill>
                <a:latin typeface="Calibri"/>
                <a:cs typeface="Calibri"/>
              </a:rPr>
              <a:t>funcionar</a:t>
            </a:r>
            <a:r>
              <a:rPr sz="1800" spc="15" dirty="0">
                <a:solidFill>
                  <a:srgbClr val="000000"/>
                </a:solidFill>
                <a:latin typeface="Calibri"/>
                <a:cs typeface="Calibri"/>
              </a:rPr>
              <a:t> </a:t>
            </a:r>
            <a:r>
              <a:rPr sz="1800" spc="-5" dirty="0">
                <a:solidFill>
                  <a:srgbClr val="000000"/>
                </a:solidFill>
                <a:latin typeface="Calibri"/>
                <a:cs typeface="Calibri"/>
              </a:rPr>
              <a:t>bien</a:t>
            </a:r>
            <a:r>
              <a:rPr sz="1800" spc="5" dirty="0">
                <a:solidFill>
                  <a:srgbClr val="000000"/>
                </a:solidFill>
                <a:latin typeface="Calibri"/>
                <a:cs typeface="Calibri"/>
              </a:rPr>
              <a:t> </a:t>
            </a:r>
            <a:r>
              <a:rPr sz="1800" spc="-10" dirty="0">
                <a:solidFill>
                  <a:srgbClr val="000000"/>
                </a:solidFill>
                <a:latin typeface="Calibri"/>
                <a:cs typeface="Calibri"/>
              </a:rPr>
              <a:t>ante</a:t>
            </a:r>
            <a:r>
              <a:rPr sz="1800" spc="10" dirty="0">
                <a:solidFill>
                  <a:srgbClr val="000000"/>
                </a:solidFill>
                <a:latin typeface="Calibri"/>
                <a:cs typeface="Calibri"/>
              </a:rPr>
              <a:t> </a:t>
            </a:r>
            <a:r>
              <a:rPr sz="1800" spc="-10" dirty="0">
                <a:solidFill>
                  <a:srgbClr val="000000"/>
                </a:solidFill>
                <a:latin typeface="Calibri"/>
                <a:cs typeface="Calibri"/>
              </a:rPr>
              <a:t>conjunto </a:t>
            </a:r>
            <a:r>
              <a:rPr sz="1800" spc="-5" dirty="0">
                <a:solidFill>
                  <a:srgbClr val="000000"/>
                </a:solidFill>
                <a:latin typeface="Calibri"/>
                <a:cs typeface="Calibri"/>
              </a:rPr>
              <a:t>de </a:t>
            </a:r>
            <a:r>
              <a:rPr sz="1800" spc="-10" dirty="0">
                <a:solidFill>
                  <a:srgbClr val="000000"/>
                </a:solidFill>
                <a:latin typeface="Calibri"/>
                <a:cs typeface="Calibri"/>
              </a:rPr>
              <a:t>datos </a:t>
            </a:r>
            <a:r>
              <a:rPr sz="1800" spc="-395" dirty="0">
                <a:solidFill>
                  <a:srgbClr val="000000"/>
                </a:solidFill>
                <a:latin typeface="Calibri"/>
                <a:cs typeface="Calibri"/>
              </a:rPr>
              <a:t> </a:t>
            </a:r>
            <a:r>
              <a:rPr sz="1800" dirty="0">
                <a:solidFill>
                  <a:srgbClr val="000000"/>
                </a:solidFill>
                <a:latin typeface="Calibri"/>
                <a:cs typeface="Calibri"/>
              </a:rPr>
              <a:t>desbalanceados.</a:t>
            </a:r>
            <a:endParaRPr sz="1800">
              <a:latin typeface="Calibri"/>
              <a:cs typeface="Calibri"/>
            </a:endParaRPr>
          </a:p>
        </p:txBody>
      </p:sp>
      <p:grpSp>
        <p:nvGrpSpPr>
          <p:cNvPr id="12" name="object 12"/>
          <p:cNvGrpSpPr/>
          <p:nvPr/>
        </p:nvGrpSpPr>
        <p:grpSpPr>
          <a:xfrm>
            <a:off x="1179449" y="2206625"/>
            <a:ext cx="2417445" cy="721360"/>
            <a:chOff x="1179449" y="2206625"/>
            <a:chExt cx="2417445" cy="721360"/>
          </a:xfrm>
        </p:grpSpPr>
        <p:pic>
          <p:nvPicPr>
            <p:cNvPr id="13" name="object 13"/>
            <p:cNvPicPr/>
            <p:nvPr/>
          </p:nvPicPr>
          <p:blipFill>
            <a:blip r:embed="rId5" cstate="print"/>
            <a:stretch>
              <a:fillRect/>
            </a:stretch>
          </p:blipFill>
          <p:spPr>
            <a:xfrm>
              <a:off x="1182624" y="2209800"/>
              <a:ext cx="2410967" cy="714755"/>
            </a:xfrm>
            <a:prstGeom prst="rect">
              <a:avLst/>
            </a:prstGeom>
          </p:spPr>
        </p:pic>
        <p:sp>
          <p:nvSpPr>
            <p:cNvPr id="14" name="object 14"/>
            <p:cNvSpPr/>
            <p:nvPr/>
          </p:nvSpPr>
          <p:spPr>
            <a:xfrm>
              <a:off x="1182624" y="2209800"/>
              <a:ext cx="2411095" cy="715010"/>
            </a:xfrm>
            <a:custGeom>
              <a:avLst/>
              <a:gdLst/>
              <a:ahLst/>
              <a:cxnLst/>
              <a:rect l="l" t="t" r="r" b="b"/>
              <a:pathLst>
                <a:path w="2411095" h="715010">
                  <a:moveTo>
                    <a:pt x="0" y="119125"/>
                  </a:moveTo>
                  <a:lnTo>
                    <a:pt x="9362" y="72759"/>
                  </a:lnTo>
                  <a:lnTo>
                    <a:pt x="34893" y="34893"/>
                  </a:lnTo>
                  <a:lnTo>
                    <a:pt x="72759" y="9362"/>
                  </a:lnTo>
                  <a:lnTo>
                    <a:pt x="119125" y="0"/>
                  </a:lnTo>
                  <a:lnTo>
                    <a:pt x="2291841" y="0"/>
                  </a:lnTo>
                  <a:lnTo>
                    <a:pt x="2338208" y="9362"/>
                  </a:lnTo>
                  <a:lnTo>
                    <a:pt x="2376074" y="34893"/>
                  </a:lnTo>
                  <a:lnTo>
                    <a:pt x="2401605" y="72759"/>
                  </a:lnTo>
                  <a:lnTo>
                    <a:pt x="2410967" y="119125"/>
                  </a:lnTo>
                  <a:lnTo>
                    <a:pt x="2410967" y="595629"/>
                  </a:lnTo>
                  <a:lnTo>
                    <a:pt x="2401605" y="641996"/>
                  </a:lnTo>
                  <a:lnTo>
                    <a:pt x="2376074" y="679862"/>
                  </a:lnTo>
                  <a:lnTo>
                    <a:pt x="2338208" y="705393"/>
                  </a:lnTo>
                  <a:lnTo>
                    <a:pt x="2291841" y="714755"/>
                  </a:lnTo>
                  <a:lnTo>
                    <a:pt x="119125" y="714755"/>
                  </a:lnTo>
                  <a:lnTo>
                    <a:pt x="72759" y="705393"/>
                  </a:lnTo>
                  <a:lnTo>
                    <a:pt x="34893" y="679862"/>
                  </a:lnTo>
                  <a:lnTo>
                    <a:pt x="9362" y="641996"/>
                  </a:lnTo>
                  <a:lnTo>
                    <a:pt x="0" y="595629"/>
                  </a:lnTo>
                  <a:lnTo>
                    <a:pt x="0" y="119125"/>
                  </a:lnTo>
                  <a:close/>
                </a:path>
              </a:pathLst>
            </a:custGeom>
            <a:ln w="6096">
              <a:solidFill>
                <a:srgbClr val="EC7C30"/>
              </a:solidFill>
            </a:ln>
          </p:spPr>
          <p:txBody>
            <a:bodyPr wrap="square" lIns="0" tIns="0" rIns="0" bIns="0" rtlCol="0"/>
            <a:lstStyle/>
            <a:p>
              <a:endParaRPr/>
            </a:p>
          </p:txBody>
        </p:sp>
      </p:grpSp>
      <p:sp>
        <p:nvSpPr>
          <p:cNvPr id="15" name="object 15"/>
          <p:cNvSpPr txBox="1">
            <a:spLocks noGrp="1"/>
          </p:cNvSpPr>
          <p:nvPr>
            <p:ph sz="half" idx="2"/>
          </p:nvPr>
        </p:nvSpPr>
        <p:spPr>
          <a:prstGeom prst="rect">
            <a:avLst/>
          </a:prstGeom>
        </p:spPr>
        <p:txBody>
          <a:bodyPr vert="horz" wrap="square" lIns="0" tIns="12700" rIns="0" bIns="0" rtlCol="0">
            <a:spAutoFit/>
          </a:bodyPr>
          <a:lstStyle/>
          <a:p>
            <a:pPr marL="733425">
              <a:lnSpc>
                <a:spcPct val="100000"/>
              </a:lnSpc>
              <a:spcBef>
                <a:spcPts val="100"/>
              </a:spcBef>
            </a:pPr>
            <a:r>
              <a:rPr spc="-5" dirty="0"/>
              <a:t>Fortalezas</a:t>
            </a:r>
          </a:p>
          <a:p>
            <a:pPr marL="299085" indent="-287020">
              <a:lnSpc>
                <a:spcPct val="100000"/>
              </a:lnSpc>
              <a:spcBef>
                <a:spcPts val="2370"/>
              </a:spcBef>
              <a:buFont typeface="Arial MT"/>
              <a:buChar char="•"/>
              <a:tabLst>
                <a:tab pos="299085" algn="l"/>
                <a:tab pos="299720" algn="l"/>
              </a:tabLst>
            </a:pPr>
            <a:r>
              <a:rPr sz="1800" spc="-5" dirty="0">
                <a:solidFill>
                  <a:srgbClr val="000000"/>
                </a:solidFill>
                <a:latin typeface="Calibri"/>
                <a:cs typeface="Calibri"/>
              </a:rPr>
              <a:t>Simple</a:t>
            </a:r>
            <a:r>
              <a:rPr sz="1800" spc="10" dirty="0">
                <a:solidFill>
                  <a:srgbClr val="000000"/>
                </a:solidFill>
                <a:latin typeface="Calibri"/>
                <a:cs typeface="Calibri"/>
              </a:rPr>
              <a:t> </a:t>
            </a:r>
            <a:r>
              <a:rPr sz="1800" dirty="0">
                <a:solidFill>
                  <a:srgbClr val="000000"/>
                </a:solidFill>
                <a:latin typeface="Calibri"/>
                <a:cs typeface="Calibri"/>
              </a:rPr>
              <a:t>y</a:t>
            </a:r>
            <a:r>
              <a:rPr sz="1800" spc="-5" dirty="0">
                <a:solidFill>
                  <a:srgbClr val="000000"/>
                </a:solidFill>
                <a:latin typeface="Calibri"/>
                <a:cs typeface="Calibri"/>
              </a:rPr>
              <a:t> </a:t>
            </a:r>
            <a:r>
              <a:rPr sz="1800" spc="-10" dirty="0">
                <a:solidFill>
                  <a:srgbClr val="000000"/>
                </a:solidFill>
                <a:latin typeface="Calibri"/>
                <a:cs typeface="Calibri"/>
              </a:rPr>
              <a:t>fácil</a:t>
            </a:r>
            <a:r>
              <a:rPr sz="1800" dirty="0">
                <a:solidFill>
                  <a:srgbClr val="000000"/>
                </a:solidFill>
                <a:latin typeface="Calibri"/>
                <a:cs typeface="Calibri"/>
              </a:rPr>
              <a:t> </a:t>
            </a:r>
            <a:r>
              <a:rPr sz="1800" spc="-5" dirty="0">
                <a:solidFill>
                  <a:srgbClr val="000000"/>
                </a:solidFill>
                <a:latin typeface="Calibri"/>
                <a:cs typeface="Calibri"/>
              </a:rPr>
              <a:t>de</a:t>
            </a:r>
            <a:r>
              <a:rPr sz="1800" spc="10" dirty="0">
                <a:solidFill>
                  <a:srgbClr val="000000"/>
                </a:solidFill>
                <a:latin typeface="Calibri"/>
                <a:cs typeface="Calibri"/>
              </a:rPr>
              <a:t> </a:t>
            </a:r>
            <a:r>
              <a:rPr sz="1800" spc="-10" dirty="0">
                <a:solidFill>
                  <a:srgbClr val="000000"/>
                </a:solidFill>
                <a:latin typeface="Calibri"/>
                <a:cs typeface="Calibri"/>
              </a:rPr>
              <a:t>explicar</a:t>
            </a:r>
            <a:r>
              <a:rPr sz="1800" dirty="0">
                <a:solidFill>
                  <a:srgbClr val="000000"/>
                </a:solidFill>
                <a:latin typeface="Calibri"/>
                <a:cs typeface="Calibri"/>
              </a:rPr>
              <a:t> </a:t>
            </a:r>
            <a:r>
              <a:rPr sz="1800" spc="-10" dirty="0">
                <a:solidFill>
                  <a:srgbClr val="000000"/>
                </a:solidFill>
                <a:latin typeface="Calibri"/>
                <a:cs typeface="Calibri"/>
              </a:rPr>
              <a:t>resultados.</a:t>
            </a:r>
            <a:endParaRPr sz="1800">
              <a:latin typeface="Calibri"/>
              <a:cs typeface="Calibri"/>
            </a:endParaRPr>
          </a:p>
          <a:p>
            <a:pPr>
              <a:lnSpc>
                <a:spcPct val="100000"/>
              </a:lnSpc>
              <a:spcBef>
                <a:spcPts val="25"/>
              </a:spcBef>
              <a:buFont typeface="Arial MT"/>
              <a:buChar char="•"/>
            </a:pPr>
            <a:endParaRPr sz="1750">
              <a:latin typeface="Calibri"/>
              <a:cs typeface="Calibri"/>
            </a:endParaRPr>
          </a:p>
          <a:p>
            <a:pPr marL="299085" indent="-287020">
              <a:lnSpc>
                <a:spcPct val="100000"/>
              </a:lnSpc>
              <a:buFont typeface="Arial MT"/>
              <a:buChar char="•"/>
              <a:tabLst>
                <a:tab pos="299085" algn="l"/>
                <a:tab pos="299720" algn="l"/>
              </a:tabLst>
            </a:pPr>
            <a:r>
              <a:rPr sz="1800" spc="-5" dirty="0">
                <a:solidFill>
                  <a:srgbClr val="000000"/>
                </a:solidFill>
                <a:latin typeface="Calibri"/>
                <a:cs typeface="Calibri"/>
              </a:rPr>
              <a:t>Maneja</a:t>
            </a:r>
            <a:r>
              <a:rPr sz="1800" spc="-10" dirty="0">
                <a:solidFill>
                  <a:srgbClr val="000000"/>
                </a:solidFill>
                <a:latin typeface="Calibri"/>
                <a:cs typeface="Calibri"/>
              </a:rPr>
              <a:t> datos cualitativos</a:t>
            </a:r>
            <a:r>
              <a:rPr sz="1800" spc="10" dirty="0">
                <a:solidFill>
                  <a:srgbClr val="000000"/>
                </a:solidFill>
                <a:latin typeface="Calibri"/>
                <a:cs typeface="Calibri"/>
              </a:rPr>
              <a:t> </a:t>
            </a:r>
            <a:r>
              <a:rPr sz="1800" dirty="0">
                <a:solidFill>
                  <a:srgbClr val="000000"/>
                </a:solidFill>
                <a:latin typeface="Calibri"/>
                <a:cs typeface="Calibri"/>
              </a:rPr>
              <a:t>y </a:t>
            </a:r>
            <a:r>
              <a:rPr sz="1800" spc="-10" dirty="0">
                <a:solidFill>
                  <a:srgbClr val="000000"/>
                </a:solidFill>
                <a:latin typeface="Calibri"/>
                <a:cs typeface="Calibri"/>
              </a:rPr>
              <a:t>cuantitativos.</a:t>
            </a:r>
            <a:endParaRPr sz="1800">
              <a:latin typeface="Calibri"/>
              <a:cs typeface="Calibri"/>
            </a:endParaRPr>
          </a:p>
          <a:p>
            <a:pPr>
              <a:lnSpc>
                <a:spcPct val="100000"/>
              </a:lnSpc>
              <a:spcBef>
                <a:spcPts val="25"/>
              </a:spcBef>
              <a:buFont typeface="Arial MT"/>
              <a:buChar char="•"/>
            </a:pPr>
            <a:endParaRPr sz="1750">
              <a:latin typeface="Calibri"/>
              <a:cs typeface="Calibri"/>
            </a:endParaRPr>
          </a:p>
          <a:p>
            <a:pPr marL="299085" indent="-287020">
              <a:lnSpc>
                <a:spcPct val="100000"/>
              </a:lnSpc>
              <a:buFont typeface="Arial MT"/>
              <a:buChar char="•"/>
              <a:tabLst>
                <a:tab pos="299085" algn="l"/>
                <a:tab pos="299720" algn="l"/>
              </a:tabLst>
            </a:pPr>
            <a:r>
              <a:rPr sz="1800" spc="-5" dirty="0">
                <a:solidFill>
                  <a:srgbClr val="000000"/>
                </a:solidFill>
                <a:latin typeface="Calibri"/>
                <a:cs typeface="Calibri"/>
              </a:rPr>
              <a:t>Puede</a:t>
            </a:r>
            <a:r>
              <a:rPr sz="1800" spc="10" dirty="0">
                <a:solidFill>
                  <a:srgbClr val="000000"/>
                </a:solidFill>
                <a:latin typeface="Calibri"/>
                <a:cs typeface="Calibri"/>
              </a:rPr>
              <a:t> </a:t>
            </a:r>
            <a:r>
              <a:rPr sz="1800" dirty="0">
                <a:solidFill>
                  <a:srgbClr val="000000"/>
                </a:solidFill>
                <a:latin typeface="Calibri"/>
                <a:cs typeface="Calibri"/>
              </a:rPr>
              <a:t>manejar</a:t>
            </a:r>
            <a:r>
              <a:rPr sz="1800" spc="-10" dirty="0">
                <a:solidFill>
                  <a:srgbClr val="000000"/>
                </a:solidFill>
                <a:latin typeface="Calibri"/>
                <a:cs typeface="Calibri"/>
              </a:rPr>
              <a:t> outliers</a:t>
            </a:r>
            <a:r>
              <a:rPr sz="1800" spc="30" dirty="0">
                <a:solidFill>
                  <a:srgbClr val="000000"/>
                </a:solidFill>
                <a:latin typeface="Calibri"/>
                <a:cs typeface="Calibri"/>
              </a:rPr>
              <a:t> </a:t>
            </a:r>
            <a:r>
              <a:rPr sz="1800" dirty="0">
                <a:solidFill>
                  <a:srgbClr val="000000"/>
                </a:solidFill>
                <a:latin typeface="Calibri"/>
                <a:cs typeface="Calibri"/>
              </a:rPr>
              <a:t>y</a:t>
            </a:r>
            <a:r>
              <a:rPr sz="1800" spc="-5" dirty="0">
                <a:solidFill>
                  <a:srgbClr val="000000"/>
                </a:solidFill>
                <a:latin typeface="Calibri"/>
                <a:cs typeface="Calibri"/>
              </a:rPr>
              <a:t> </a:t>
            </a:r>
            <a:r>
              <a:rPr sz="1800" spc="-10" dirty="0">
                <a:solidFill>
                  <a:srgbClr val="000000"/>
                </a:solidFill>
                <a:latin typeface="Calibri"/>
                <a:cs typeface="Calibri"/>
              </a:rPr>
              <a:t>datos</a:t>
            </a:r>
            <a:r>
              <a:rPr sz="1800" spc="-15" dirty="0">
                <a:solidFill>
                  <a:srgbClr val="000000"/>
                </a:solidFill>
                <a:latin typeface="Calibri"/>
                <a:cs typeface="Calibri"/>
              </a:rPr>
              <a:t> faltantes.</a:t>
            </a:r>
            <a:endParaRPr sz="1800">
              <a:latin typeface="Calibri"/>
              <a:cs typeface="Calibri"/>
            </a:endParaRPr>
          </a:p>
          <a:p>
            <a:pPr>
              <a:lnSpc>
                <a:spcPct val="100000"/>
              </a:lnSpc>
              <a:spcBef>
                <a:spcPts val="25"/>
              </a:spcBef>
              <a:buFont typeface="Arial MT"/>
              <a:buChar char="•"/>
            </a:pPr>
            <a:endParaRPr sz="1750">
              <a:latin typeface="Calibri"/>
              <a:cs typeface="Calibri"/>
            </a:endParaRPr>
          </a:p>
          <a:p>
            <a:pPr marL="299085" indent="-287020">
              <a:lnSpc>
                <a:spcPct val="100000"/>
              </a:lnSpc>
              <a:buFont typeface="Arial MT"/>
              <a:buChar char="•"/>
              <a:tabLst>
                <a:tab pos="299085" algn="l"/>
                <a:tab pos="299720" algn="l"/>
              </a:tabLst>
            </a:pPr>
            <a:r>
              <a:rPr sz="1800" spc="-10" dirty="0">
                <a:solidFill>
                  <a:srgbClr val="000000"/>
                </a:solidFill>
                <a:latin typeface="Calibri"/>
                <a:cs typeface="Calibri"/>
              </a:rPr>
              <a:t>Genera </a:t>
            </a:r>
            <a:r>
              <a:rPr sz="1800" spc="-5" dirty="0">
                <a:solidFill>
                  <a:srgbClr val="000000"/>
                </a:solidFill>
                <a:latin typeface="Calibri"/>
                <a:cs typeface="Calibri"/>
              </a:rPr>
              <a:t>nodos</a:t>
            </a:r>
            <a:r>
              <a:rPr sz="1800" spc="10" dirty="0">
                <a:solidFill>
                  <a:srgbClr val="000000"/>
                </a:solidFill>
                <a:latin typeface="Calibri"/>
                <a:cs typeface="Calibri"/>
              </a:rPr>
              <a:t> </a:t>
            </a:r>
            <a:r>
              <a:rPr sz="1800" spc="-10" dirty="0">
                <a:solidFill>
                  <a:srgbClr val="000000"/>
                </a:solidFill>
                <a:latin typeface="Calibri"/>
                <a:cs typeface="Calibri"/>
              </a:rPr>
              <a:t>fáciles</a:t>
            </a:r>
            <a:r>
              <a:rPr sz="1800" spc="5" dirty="0">
                <a:solidFill>
                  <a:srgbClr val="000000"/>
                </a:solidFill>
                <a:latin typeface="Calibri"/>
                <a:cs typeface="Calibri"/>
              </a:rPr>
              <a:t> </a:t>
            </a:r>
            <a:r>
              <a:rPr sz="1800" spc="-5" dirty="0">
                <a:solidFill>
                  <a:srgbClr val="000000"/>
                </a:solidFill>
                <a:latin typeface="Calibri"/>
                <a:cs typeface="Calibri"/>
              </a:rPr>
              <a:t>de</a:t>
            </a:r>
            <a:r>
              <a:rPr sz="1800" spc="10" dirty="0">
                <a:solidFill>
                  <a:srgbClr val="000000"/>
                </a:solidFill>
                <a:latin typeface="Calibri"/>
                <a:cs typeface="Calibri"/>
              </a:rPr>
              <a:t> </a:t>
            </a:r>
            <a:r>
              <a:rPr sz="1800" spc="-5" dirty="0">
                <a:solidFill>
                  <a:srgbClr val="000000"/>
                </a:solidFill>
                <a:latin typeface="Calibri"/>
                <a:cs typeface="Calibri"/>
              </a:rPr>
              <a:t>entender</a:t>
            </a:r>
            <a:r>
              <a:rPr sz="1800" spc="5" dirty="0">
                <a:solidFill>
                  <a:srgbClr val="000000"/>
                </a:solidFill>
                <a:latin typeface="Calibri"/>
                <a:cs typeface="Calibri"/>
              </a:rPr>
              <a:t> </a:t>
            </a:r>
            <a:r>
              <a:rPr sz="1800" dirty="0">
                <a:solidFill>
                  <a:srgbClr val="000000"/>
                </a:solidFill>
                <a:latin typeface="Calibri"/>
                <a:cs typeface="Calibri"/>
              </a:rPr>
              <a:t>y </a:t>
            </a:r>
            <a:r>
              <a:rPr sz="1800" spc="-30" dirty="0">
                <a:solidFill>
                  <a:srgbClr val="000000"/>
                </a:solidFill>
                <a:latin typeface="Calibri"/>
                <a:cs typeface="Calibri"/>
              </a:rPr>
              <a:t>aplicar.</a:t>
            </a:r>
            <a:endParaRPr sz="1800">
              <a:latin typeface="Calibri"/>
              <a:cs typeface="Calibri"/>
            </a:endParaRPr>
          </a:p>
          <a:p>
            <a:pPr>
              <a:lnSpc>
                <a:spcPct val="100000"/>
              </a:lnSpc>
              <a:spcBef>
                <a:spcPts val="20"/>
              </a:spcBef>
              <a:buFont typeface="Arial MT"/>
              <a:buChar char="•"/>
            </a:pPr>
            <a:endParaRPr sz="1750">
              <a:latin typeface="Calibri"/>
              <a:cs typeface="Calibri"/>
            </a:endParaRPr>
          </a:p>
          <a:p>
            <a:pPr marL="299085" indent="-287020">
              <a:lnSpc>
                <a:spcPct val="100000"/>
              </a:lnSpc>
              <a:spcBef>
                <a:spcPts val="5"/>
              </a:spcBef>
              <a:buFont typeface="Arial MT"/>
              <a:buChar char="•"/>
              <a:tabLst>
                <a:tab pos="299085" algn="l"/>
                <a:tab pos="299720" algn="l"/>
              </a:tabLst>
            </a:pPr>
            <a:r>
              <a:rPr sz="1800" spc="-5" dirty="0">
                <a:solidFill>
                  <a:srgbClr val="000000"/>
                </a:solidFill>
                <a:latin typeface="Calibri"/>
                <a:cs typeface="Calibri"/>
              </a:rPr>
              <a:t>Se</a:t>
            </a:r>
            <a:r>
              <a:rPr sz="1800" spc="-15" dirty="0">
                <a:solidFill>
                  <a:srgbClr val="000000"/>
                </a:solidFill>
                <a:latin typeface="Calibri"/>
                <a:cs typeface="Calibri"/>
              </a:rPr>
              <a:t> </a:t>
            </a:r>
            <a:r>
              <a:rPr sz="1800" spc="-10" dirty="0">
                <a:solidFill>
                  <a:srgbClr val="000000"/>
                </a:solidFill>
                <a:latin typeface="Calibri"/>
                <a:cs typeface="Calibri"/>
              </a:rPr>
              <a:t>utiliza</a:t>
            </a:r>
            <a:r>
              <a:rPr sz="1800" spc="10" dirty="0">
                <a:solidFill>
                  <a:srgbClr val="000000"/>
                </a:solidFill>
                <a:latin typeface="Calibri"/>
                <a:cs typeface="Calibri"/>
              </a:rPr>
              <a:t> </a:t>
            </a:r>
            <a:r>
              <a:rPr sz="1800" spc="-15" dirty="0">
                <a:solidFill>
                  <a:srgbClr val="000000"/>
                </a:solidFill>
                <a:latin typeface="Calibri"/>
                <a:cs typeface="Calibri"/>
              </a:rPr>
              <a:t>para</a:t>
            </a:r>
            <a:r>
              <a:rPr sz="1800" spc="-5" dirty="0">
                <a:solidFill>
                  <a:srgbClr val="000000"/>
                </a:solidFill>
                <a:latin typeface="Calibri"/>
                <a:cs typeface="Calibri"/>
              </a:rPr>
              <a:t> problemas</a:t>
            </a:r>
            <a:r>
              <a:rPr sz="1800" spc="-10" dirty="0">
                <a:solidFill>
                  <a:srgbClr val="000000"/>
                </a:solidFill>
                <a:latin typeface="Calibri"/>
                <a:cs typeface="Calibri"/>
              </a:rPr>
              <a:t> </a:t>
            </a:r>
            <a:r>
              <a:rPr sz="1800" spc="-5" dirty="0">
                <a:solidFill>
                  <a:srgbClr val="000000"/>
                </a:solidFill>
                <a:latin typeface="Calibri"/>
                <a:cs typeface="Calibri"/>
              </a:rPr>
              <a:t>de clasificación</a:t>
            </a:r>
            <a:r>
              <a:rPr sz="1800" spc="20" dirty="0">
                <a:solidFill>
                  <a:srgbClr val="000000"/>
                </a:solidFill>
                <a:latin typeface="Calibri"/>
                <a:cs typeface="Calibri"/>
              </a:rPr>
              <a:t> </a:t>
            </a:r>
            <a:r>
              <a:rPr sz="1800" dirty="0">
                <a:solidFill>
                  <a:srgbClr val="000000"/>
                </a:solidFill>
                <a:latin typeface="Calibri"/>
                <a:cs typeface="Calibri"/>
              </a:rPr>
              <a:t>y</a:t>
            </a:r>
            <a:endParaRPr sz="1800">
              <a:latin typeface="Calibri"/>
              <a:cs typeface="Calibri"/>
            </a:endParaRPr>
          </a:p>
          <a:p>
            <a:pPr marL="299085">
              <a:lnSpc>
                <a:spcPct val="100000"/>
              </a:lnSpc>
            </a:pPr>
            <a:r>
              <a:rPr sz="1800" spc="-10" dirty="0">
                <a:solidFill>
                  <a:srgbClr val="000000"/>
                </a:solidFill>
                <a:latin typeface="Calibri"/>
                <a:cs typeface="Calibri"/>
              </a:rPr>
              <a:t>regresión</a:t>
            </a:r>
            <a:endParaRPr sz="1800">
              <a:latin typeface="Calibri"/>
              <a:cs typeface="Calibri"/>
            </a:endParaRPr>
          </a:p>
        </p:txBody>
      </p:sp>
      <p:pic>
        <p:nvPicPr>
          <p:cNvPr id="16" name="object 16"/>
          <p:cNvPicPr/>
          <p:nvPr/>
        </p:nvPicPr>
        <p:blipFill>
          <a:blip r:embed="rId6" cstate="print"/>
          <a:stretch>
            <a:fillRect/>
          </a:stretch>
        </p:blipFill>
        <p:spPr>
          <a:xfrm>
            <a:off x="3904488" y="1237488"/>
            <a:ext cx="3273552" cy="1444752"/>
          </a:xfrm>
          <a:prstGeom prst="rect">
            <a:avLst/>
          </a:prstGeom>
        </p:spPr>
      </p:pic>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2D653B-87D3-6C8E-1A46-32DA81DEF325}"/>
              </a:ext>
            </a:extLst>
          </p:cNvPr>
          <p:cNvSpPr>
            <a:spLocks noGrp="1"/>
          </p:cNvSpPr>
          <p:nvPr>
            <p:ph type="title"/>
          </p:nvPr>
        </p:nvSpPr>
        <p:spPr>
          <a:xfrm>
            <a:off x="838200" y="2354181"/>
            <a:ext cx="10515600" cy="1325563"/>
          </a:xfrm>
        </p:spPr>
        <p:txBody>
          <a:bodyPr>
            <a:normAutofit fontScale="90000"/>
          </a:bodyPr>
          <a:lstStyle/>
          <a:p>
            <a:pPr algn="ctr"/>
            <a:r>
              <a:rPr lang="es-MX" dirty="0"/>
              <a:t>Métricas de evaluación para los modelos de clasificación</a:t>
            </a:r>
            <a:endParaRPr lang="es-CL" dirty="0"/>
          </a:p>
        </p:txBody>
      </p:sp>
    </p:spTree>
    <p:extLst>
      <p:ext uri="{BB962C8B-B14F-4D97-AF65-F5344CB8AC3E}">
        <p14:creationId xmlns:p14="http://schemas.microsoft.com/office/powerpoint/2010/main" val="388967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Unidades y Objetivos del Curso:</a:t>
            </a:r>
            <a:endParaRPr lang="en-US" b="1" dirty="0"/>
          </a:p>
        </p:txBody>
      </p:sp>
      <p:sp>
        <p:nvSpPr>
          <p:cNvPr id="3" name="Marcador de contenido 2"/>
          <p:cNvSpPr>
            <a:spLocks noGrp="1"/>
          </p:cNvSpPr>
          <p:nvPr>
            <p:ph idx="1"/>
          </p:nvPr>
        </p:nvSpPr>
        <p:spPr/>
        <p:txBody>
          <a:bodyPr/>
          <a:lstStyle/>
          <a:p>
            <a:r>
              <a:rPr lang="es-MX" b="1" dirty="0"/>
              <a:t>Unidad 1: Algoritmos de Predicción y Clasificación</a:t>
            </a:r>
            <a:r>
              <a:rPr lang="es-MX" dirty="0"/>
              <a:t>: Utilizar algoritmos de predicción y clasificación usando librerías de Python.</a:t>
            </a:r>
          </a:p>
          <a:p>
            <a:endParaRPr lang="es-MX" dirty="0"/>
          </a:p>
          <a:p>
            <a:r>
              <a:rPr lang="es-MX" b="1" dirty="0"/>
              <a:t>Unidad 2: Análisis Clúster: </a:t>
            </a:r>
            <a:r>
              <a:rPr lang="es-MX" dirty="0"/>
              <a:t>Elaborar análisis clúster usando librerías de Python.</a:t>
            </a:r>
          </a:p>
          <a:p>
            <a:endParaRPr lang="es-MX" b="1" dirty="0"/>
          </a:p>
          <a:p>
            <a:r>
              <a:rPr lang="es-MX" b="1" dirty="0"/>
              <a:t>Unidad 3: Deep </a:t>
            </a:r>
            <a:r>
              <a:rPr lang="es-MX" b="1" dirty="0" err="1"/>
              <a:t>Learning</a:t>
            </a:r>
            <a:r>
              <a:rPr lang="es-MX" b="1" dirty="0"/>
              <a:t>: </a:t>
            </a:r>
            <a:r>
              <a:rPr lang="es-MX" dirty="0"/>
              <a:t>Utilizar algoritmos de Redes Neuronales para problemas de predicción </a:t>
            </a:r>
            <a:r>
              <a:rPr lang="es-MX"/>
              <a:t>y clasificación</a:t>
            </a:r>
            <a:endParaRPr lang="en-US" b="1" dirty="0"/>
          </a:p>
        </p:txBody>
      </p:sp>
    </p:spTree>
    <p:extLst>
      <p:ext uri="{BB962C8B-B14F-4D97-AF65-F5344CB8AC3E}">
        <p14:creationId xmlns:p14="http://schemas.microsoft.com/office/powerpoint/2010/main" val="4242618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sp>
        <p:nvSpPr>
          <p:cNvPr id="7" name="object 7"/>
          <p:cNvSpPr txBox="1"/>
          <p:nvPr/>
        </p:nvSpPr>
        <p:spPr>
          <a:xfrm>
            <a:off x="6698275" y="3456539"/>
            <a:ext cx="2178984" cy="1681966"/>
          </a:xfrm>
          <a:prstGeom prst="rect">
            <a:avLst/>
          </a:prstGeom>
        </p:spPr>
        <p:txBody>
          <a:bodyPr vert="horz" wrap="square" lIns="0" tIns="11206" rIns="0" bIns="0" rtlCol="0">
            <a:spAutoFit/>
          </a:bodyPr>
          <a:lstStyle/>
          <a:p>
            <a:pPr marL="197793" indent="-186587">
              <a:spcBef>
                <a:spcPts val="88"/>
              </a:spcBef>
              <a:buFont typeface="Arial MT"/>
              <a:buChar char="•"/>
              <a:tabLst>
                <a:tab pos="197793" algn="l"/>
              </a:tabLst>
            </a:pPr>
            <a:r>
              <a:rPr sz="1588" spc="-9" dirty="0">
                <a:latin typeface="Calibri"/>
                <a:cs typeface="Calibri"/>
              </a:rPr>
              <a:t>Precisión</a:t>
            </a:r>
            <a:r>
              <a:rPr sz="1588" spc="-71" dirty="0">
                <a:latin typeface="Calibri"/>
                <a:cs typeface="Calibri"/>
              </a:rPr>
              <a:t> </a:t>
            </a:r>
            <a:r>
              <a:rPr sz="1588" spc="-9" dirty="0">
                <a:latin typeface="Calibri"/>
                <a:cs typeface="Calibri"/>
              </a:rPr>
              <a:t>(</a:t>
            </a:r>
            <a:r>
              <a:rPr sz="1588" spc="-9" dirty="0">
                <a:solidFill>
                  <a:srgbClr val="8FAADC"/>
                </a:solidFill>
                <a:latin typeface="Calibri"/>
                <a:cs typeface="Calibri"/>
              </a:rPr>
              <a:t>Positivos</a:t>
            </a:r>
            <a:r>
              <a:rPr sz="1588" spc="-9" dirty="0">
                <a:latin typeface="Calibri"/>
                <a:cs typeface="Calibri"/>
              </a:rPr>
              <a:t>)</a:t>
            </a:r>
            <a:endParaRPr sz="1588">
              <a:latin typeface="Calibri"/>
              <a:cs typeface="Calibri"/>
            </a:endParaRPr>
          </a:p>
          <a:p>
            <a:pPr>
              <a:spcBef>
                <a:spcPts val="1725"/>
              </a:spcBef>
              <a:buFont typeface="Arial MT"/>
              <a:buChar char="•"/>
            </a:pPr>
            <a:endParaRPr sz="1588">
              <a:latin typeface="Calibri"/>
              <a:cs typeface="Calibri"/>
            </a:endParaRPr>
          </a:p>
          <a:p>
            <a:pPr marL="197793" indent="-186587">
              <a:buFont typeface="Arial MT"/>
              <a:buChar char="•"/>
              <a:tabLst>
                <a:tab pos="197793" algn="l"/>
              </a:tabLst>
            </a:pPr>
            <a:r>
              <a:rPr sz="1588" spc="-9" dirty="0">
                <a:latin typeface="Calibri"/>
                <a:cs typeface="Calibri"/>
              </a:rPr>
              <a:t>Sensibilidad</a:t>
            </a:r>
            <a:r>
              <a:rPr sz="1588" spc="-66" dirty="0">
                <a:latin typeface="Calibri"/>
                <a:cs typeface="Calibri"/>
              </a:rPr>
              <a:t> </a:t>
            </a:r>
            <a:r>
              <a:rPr sz="1588" spc="-9" dirty="0">
                <a:latin typeface="Calibri"/>
                <a:cs typeface="Calibri"/>
              </a:rPr>
              <a:t>(</a:t>
            </a:r>
            <a:r>
              <a:rPr sz="1588" spc="-9" dirty="0">
                <a:solidFill>
                  <a:srgbClr val="8FAADC"/>
                </a:solidFill>
                <a:latin typeface="Calibri"/>
                <a:cs typeface="Calibri"/>
              </a:rPr>
              <a:t>Positivos</a:t>
            </a:r>
            <a:r>
              <a:rPr sz="1588" spc="-9" dirty="0">
                <a:latin typeface="Calibri"/>
                <a:cs typeface="Calibri"/>
              </a:rPr>
              <a:t>)</a:t>
            </a:r>
            <a:endParaRPr sz="1588">
              <a:latin typeface="Calibri"/>
              <a:cs typeface="Calibri"/>
            </a:endParaRPr>
          </a:p>
          <a:p>
            <a:pPr>
              <a:spcBef>
                <a:spcPts val="1809"/>
              </a:spcBef>
              <a:buFont typeface="Arial MT"/>
              <a:buChar char="•"/>
            </a:pPr>
            <a:endParaRPr sz="1588">
              <a:latin typeface="Calibri"/>
              <a:cs typeface="Calibri"/>
            </a:endParaRPr>
          </a:p>
          <a:p>
            <a:pPr marL="197793" indent="-186587">
              <a:buFont typeface="Arial MT"/>
              <a:buChar char="•"/>
              <a:tabLst>
                <a:tab pos="197793" algn="l"/>
              </a:tabLst>
            </a:pPr>
            <a:r>
              <a:rPr sz="1588" spc="-9" dirty="0">
                <a:latin typeface="Calibri"/>
                <a:cs typeface="Calibri"/>
              </a:rPr>
              <a:t>Especificidad(</a:t>
            </a:r>
            <a:r>
              <a:rPr sz="1588" spc="-9" dirty="0">
                <a:solidFill>
                  <a:srgbClr val="F4B183"/>
                </a:solidFill>
                <a:latin typeface="Calibri"/>
                <a:cs typeface="Calibri"/>
              </a:rPr>
              <a:t>Negativos</a:t>
            </a:r>
            <a:r>
              <a:rPr sz="1588" spc="-9" dirty="0">
                <a:latin typeface="Calibri"/>
                <a:cs typeface="Calibri"/>
              </a:rPr>
              <a:t>)</a:t>
            </a:r>
            <a:endParaRPr sz="1588">
              <a:latin typeface="Calibri"/>
              <a:cs typeface="Calibri"/>
            </a:endParaRPr>
          </a:p>
        </p:txBody>
      </p:sp>
      <p:sp>
        <p:nvSpPr>
          <p:cNvPr id="8" name="object 8"/>
          <p:cNvSpPr txBox="1"/>
          <p:nvPr/>
        </p:nvSpPr>
        <p:spPr>
          <a:xfrm>
            <a:off x="5894654" y="2539713"/>
            <a:ext cx="346822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 del</a:t>
            </a:r>
            <a:r>
              <a:rPr sz="1809" spc="26" dirty="0">
                <a:latin typeface="Calibri Light"/>
                <a:cs typeface="Calibri Light"/>
              </a:rPr>
              <a:t> </a:t>
            </a:r>
            <a:r>
              <a:rPr sz="1809" dirty="0">
                <a:latin typeface="Calibri Light"/>
                <a:cs typeface="Calibri Light"/>
              </a:rPr>
              <a:t>criterio</a:t>
            </a:r>
            <a:r>
              <a:rPr sz="1809" spc="13" dirty="0">
                <a:latin typeface="Calibri Light"/>
                <a:cs typeface="Calibri Light"/>
              </a:rPr>
              <a:t> </a:t>
            </a:r>
            <a:r>
              <a:rPr sz="1809" dirty="0">
                <a:latin typeface="Calibri Light"/>
                <a:cs typeface="Calibri Light"/>
              </a:rPr>
              <a:t>de</a:t>
            </a:r>
            <a:r>
              <a:rPr sz="1809" spc="22" dirty="0">
                <a:latin typeface="Calibri Light"/>
                <a:cs typeface="Calibri Light"/>
              </a:rPr>
              <a:t> </a:t>
            </a:r>
            <a:r>
              <a:rPr sz="1809" spc="-9" dirty="0">
                <a:latin typeface="Calibri Light"/>
                <a:cs typeface="Calibri Light"/>
              </a:rPr>
              <a:t>evaluación</a:t>
            </a:r>
            <a:endParaRPr sz="1809">
              <a:latin typeface="Calibri Light"/>
              <a:cs typeface="Calibri Light"/>
            </a:endParaRPr>
          </a:p>
        </p:txBody>
      </p:sp>
      <p:pic>
        <p:nvPicPr>
          <p:cNvPr id="9" name="object 9"/>
          <p:cNvPicPr/>
          <p:nvPr/>
        </p:nvPicPr>
        <p:blipFill>
          <a:blip r:embed="rId2" cstate="print"/>
          <a:stretch>
            <a:fillRect/>
          </a:stretch>
        </p:blipFill>
        <p:spPr>
          <a:xfrm>
            <a:off x="2551291" y="2501860"/>
            <a:ext cx="2600812" cy="2634767"/>
          </a:xfrm>
          <a:prstGeom prst="rect">
            <a:avLst/>
          </a:prstGeom>
        </p:spPr>
      </p:pic>
      <p:sp>
        <p:nvSpPr>
          <p:cNvPr id="10" name="object 10"/>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20</a:t>
            </a:fld>
            <a:endParaRPr spc="-22"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sp>
        <p:nvSpPr>
          <p:cNvPr id="7" name="object 7"/>
          <p:cNvSpPr txBox="1"/>
          <p:nvPr/>
        </p:nvSpPr>
        <p:spPr>
          <a:xfrm>
            <a:off x="5147720" y="3214492"/>
            <a:ext cx="941854" cy="255678"/>
          </a:xfrm>
          <a:prstGeom prst="rect">
            <a:avLst/>
          </a:prstGeom>
        </p:spPr>
        <p:txBody>
          <a:bodyPr vert="horz" wrap="square" lIns="0" tIns="11206" rIns="0" bIns="0" rtlCol="0">
            <a:spAutoFit/>
          </a:bodyPr>
          <a:lstStyle/>
          <a:p>
            <a:pPr marL="197793" indent="-186587">
              <a:spcBef>
                <a:spcPts val="88"/>
              </a:spcBef>
              <a:buFont typeface="Arial MT"/>
              <a:buChar char="•"/>
              <a:tabLst>
                <a:tab pos="197793" algn="l"/>
              </a:tabLst>
            </a:pPr>
            <a:r>
              <a:rPr sz="1588" spc="-9" dirty="0">
                <a:latin typeface="Calibri"/>
                <a:cs typeface="Calibri"/>
              </a:rPr>
              <a:t>Precisión</a:t>
            </a:r>
            <a:endParaRPr sz="1588">
              <a:latin typeface="Calibri"/>
              <a:cs typeface="Calibri"/>
            </a:endParaRPr>
          </a:p>
        </p:txBody>
      </p:sp>
      <p:sp>
        <p:nvSpPr>
          <p:cNvPr id="8" name="object 8"/>
          <p:cNvSpPr txBox="1"/>
          <p:nvPr/>
        </p:nvSpPr>
        <p:spPr>
          <a:xfrm>
            <a:off x="5147720" y="3921807"/>
            <a:ext cx="1177738" cy="255678"/>
          </a:xfrm>
          <a:prstGeom prst="rect">
            <a:avLst/>
          </a:prstGeom>
        </p:spPr>
        <p:txBody>
          <a:bodyPr vert="horz" wrap="square" lIns="0" tIns="11206" rIns="0" bIns="0" rtlCol="0">
            <a:spAutoFit/>
          </a:bodyPr>
          <a:lstStyle/>
          <a:p>
            <a:pPr marL="197793" indent="-186587">
              <a:spcBef>
                <a:spcPts val="88"/>
              </a:spcBef>
              <a:buFont typeface="Arial MT"/>
              <a:buChar char="•"/>
              <a:tabLst>
                <a:tab pos="197793" algn="l"/>
              </a:tabLst>
            </a:pPr>
            <a:r>
              <a:rPr sz="1588" spc="-9" dirty="0">
                <a:latin typeface="Calibri"/>
                <a:cs typeface="Calibri"/>
              </a:rPr>
              <a:t>Sensibilidad</a:t>
            </a:r>
            <a:endParaRPr sz="1588">
              <a:latin typeface="Calibri"/>
              <a:cs typeface="Calibri"/>
            </a:endParaRPr>
          </a:p>
        </p:txBody>
      </p:sp>
      <p:sp>
        <p:nvSpPr>
          <p:cNvPr id="9" name="object 9"/>
          <p:cNvSpPr txBox="1"/>
          <p:nvPr/>
        </p:nvSpPr>
        <p:spPr>
          <a:xfrm>
            <a:off x="5147720" y="4639880"/>
            <a:ext cx="1263463" cy="255678"/>
          </a:xfrm>
          <a:prstGeom prst="rect">
            <a:avLst/>
          </a:prstGeom>
        </p:spPr>
        <p:txBody>
          <a:bodyPr vert="horz" wrap="square" lIns="0" tIns="11206" rIns="0" bIns="0" rtlCol="0">
            <a:spAutoFit/>
          </a:bodyPr>
          <a:lstStyle/>
          <a:p>
            <a:pPr marL="197793" indent="-186587">
              <a:spcBef>
                <a:spcPts val="88"/>
              </a:spcBef>
              <a:buFont typeface="Arial MT"/>
              <a:buChar char="•"/>
              <a:tabLst>
                <a:tab pos="197793" algn="l"/>
              </a:tabLst>
            </a:pPr>
            <a:r>
              <a:rPr sz="1588" spc="-9" dirty="0">
                <a:latin typeface="Calibri"/>
                <a:cs typeface="Calibri"/>
              </a:rPr>
              <a:t>Especificidad</a:t>
            </a:r>
            <a:endParaRPr sz="1588">
              <a:latin typeface="Calibri"/>
              <a:cs typeface="Calibri"/>
            </a:endParaRPr>
          </a:p>
        </p:txBody>
      </p:sp>
      <p:sp>
        <p:nvSpPr>
          <p:cNvPr id="10" name="object 10"/>
          <p:cNvSpPr txBox="1"/>
          <p:nvPr/>
        </p:nvSpPr>
        <p:spPr>
          <a:xfrm>
            <a:off x="5894654" y="2539713"/>
            <a:ext cx="346822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 del</a:t>
            </a:r>
            <a:r>
              <a:rPr sz="1809" spc="26" dirty="0">
                <a:latin typeface="Calibri Light"/>
                <a:cs typeface="Calibri Light"/>
              </a:rPr>
              <a:t> </a:t>
            </a:r>
            <a:r>
              <a:rPr sz="1809" dirty="0">
                <a:latin typeface="Calibri Light"/>
                <a:cs typeface="Calibri Light"/>
              </a:rPr>
              <a:t>criterio</a:t>
            </a:r>
            <a:r>
              <a:rPr sz="1809" spc="13" dirty="0">
                <a:latin typeface="Calibri Light"/>
                <a:cs typeface="Calibri Light"/>
              </a:rPr>
              <a:t> </a:t>
            </a:r>
            <a:r>
              <a:rPr sz="1809" dirty="0">
                <a:latin typeface="Calibri Light"/>
                <a:cs typeface="Calibri Light"/>
              </a:rPr>
              <a:t>de</a:t>
            </a:r>
            <a:r>
              <a:rPr sz="1809" spc="22" dirty="0">
                <a:latin typeface="Calibri Light"/>
                <a:cs typeface="Calibri Light"/>
              </a:rPr>
              <a:t> </a:t>
            </a:r>
            <a:r>
              <a:rPr sz="1809" spc="-9" dirty="0">
                <a:latin typeface="Calibri Light"/>
                <a:cs typeface="Calibri Light"/>
              </a:rPr>
              <a:t>evaluación</a:t>
            </a:r>
            <a:endParaRPr sz="1809">
              <a:latin typeface="Calibri Light"/>
              <a:cs typeface="Calibri Light"/>
            </a:endParaRPr>
          </a:p>
        </p:txBody>
      </p:sp>
      <p:grpSp>
        <p:nvGrpSpPr>
          <p:cNvPr id="11" name="object 11"/>
          <p:cNvGrpSpPr/>
          <p:nvPr/>
        </p:nvGrpSpPr>
        <p:grpSpPr>
          <a:xfrm>
            <a:off x="2748651" y="2708736"/>
            <a:ext cx="2167218" cy="2212601"/>
            <a:chOff x="1235538" y="3069900"/>
            <a:chExt cx="2456180" cy="2507615"/>
          </a:xfrm>
        </p:grpSpPr>
        <p:pic>
          <p:nvPicPr>
            <p:cNvPr id="12" name="object 12"/>
            <p:cNvPicPr/>
            <p:nvPr/>
          </p:nvPicPr>
          <p:blipFill>
            <a:blip r:embed="rId2" cstate="print"/>
            <a:stretch>
              <a:fillRect/>
            </a:stretch>
          </p:blipFill>
          <p:spPr>
            <a:xfrm>
              <a:off x="1235538" y="3069901"/>
              <a:ext cx="1227886" cy="2507057"/>
            </a:xfrm>
            <a:prstGeom prst="rect">
              <a:avLst/>
            </a:prstGeom>
          </p:spPr>
        </p:pic>
        <p:pic>
          <p:nvPicPr>
            <p:cNvPr id="13" name="object 13"/>
            <p:cNvPicPr/>
            <p:nvPr/>
          </p:nvPicPr>
          <p:blipFill>
            <a:blip r:embed="rId3" cstate="print"/>
            <a:stretch>
              <a:fillRect/>
            </a:stretch>
          </p:blipFill>
          <p:spPr>
            <a:xfrm>
              <a:off x="2463424" y="4323429"/>
              <a:ext cx="1227885" cy="1253529"/>
            </a:xfrm>
            <a:prstGeom prst="rect">
              <a:avLst/>
            </a:prstGeom>
          </p:spPr>
        </p:pic>
        <p:pic>
          <p:nvPicPr>
            <p:cNvPr id="14" name="object 14"/>
            <p:cNvPicPr/>
            <p:nvPr/>
          </p:nvPicPr>
          <p:blipFill>
            <a:blip r:embed="rId4" cstate="print"/>
            <a:stretch>
              <a:fillRect/>
            </a:stretch>
          </p:blipFill>
          <p:spPr>
            <a:xfrm>
              <a:off x="2463425" y="3069900"/>
              <a:ext cx="1227884" cy="1253529"/>
            </a:xfrm>
            <a:prstGeom prst="rect">
              <a:avLst/>
            </a:prstGeom>
          </p:spPr>
        </p:pic>
      </p:grpSp>
      <p:graphicFrame>
        <p:nvGraphicFramePr>
          <p:cNvPr id="15" name="object 15"/>
          <p:cNvGraphicFramePr>
            <a:graphicFrameLocks noGrp="1"/>
          </p:cNvGraphicFramePr>
          <p:nvPr/>
        </p:nvGraphicFramePr>
        <p:xfrm>
          <a:off x="2746573" y="2706657"/>
          <a:ext cx="2167218" cy="2212042"/>
        </p:xfrm>
        <a:graphic>
          <a:graphicData uri="http://schemas.openxmlformats.org/drawingml/2006/table">
            <a:tbl>
              <a:tblPr firstRow="1" bandRow="1">
                <a:tableStyleId>{2D5ABB26-0587-4C30-8999-92F81FD0307C}</a:tableStyleId>
              </a:tblPr>
              <a:tblGrid>
                <a:gridCol w="1083609">
                  <a:extLst>
                    <a:ext uri="{9D8B030D-6E8A-4147-A177-3AD203B41FA5}">
                      <a16:colId xmlns:a16="http://schemas.microsoft.com/office/drawing/2014/main" val="20000"/>
                    </a:ext>
                  </a:extLst>
                </a:gridCol>
                <a:gridCol w="1083609">
                  <a:extLst>
                    <a:ext uri="{9D8B030D-6E8A-4147-A177-3AD203B41FA5}">
                      <a16:colId xmlns:a16="http://schemas.microsoft.com/office/drawing/2014/main" val="20001"/>
                    </a:ext>
                  </a:extLst>
                </a:gridCol>
              </a:tblGrid>
              <a:tr h="1106021">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marL="1270" algn="ctr">
                        <a:lnSpc>
                          <a:spcPct val="100000"/>
                        </a:lnSpc>
                        <a:spcBef>
                          <a:spcPts val="5"/>
                        </a:spcBef>
                      </a:pPr>
                      <a:r>
                        <a:rPr sz="1100" spc="-25" dirty="0">
                          <a:latin typeface="Calibri"/>
                          <a:cs typeface="Calibri"/>
                        </a:rPr>
                        <a:t>VP</a:t>
                      </a:r>
                      <a:endParaRPr sz="1100">
                        <a:latin typeface="Calibri"/>
                        <a:cs typeface="Calibri"/>
                      </a:endParaRPr>
                    </a:p>
                  </a:txBody>
                  <a:tcPr marL="0" marR="0" marT="0" marB="0">
                    <a:lnL w="6350">
                      <a:solidFill>
                        <a:srgbClr val="5B9BD5"/>
                      </a:solidFill>
                      <a:prstDash val="solid"/>
                    </a:lnL>
                    <a:lnR w="6350">
                      <a:solidFill>
                        <a:srgbClr val="ED7D31"/>
                      </a:solidFill>
                      <a:prstDash val="solid"/>
                    </a:lnR>
                    <a:lnT w="6350">
                      <a:solidFill>
                        <a:srgbClr val="5B9BD5"/>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spc="-25" dirty="0">
                          <a:latin typeface="Calibri"/>
                          <a:cs typeface="Calibri"/>
                        </a:rPr>
                        <a:t>FP</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extLst>
                  <a:ext uri="{0D108BD9-81ED-4DB2-BD59-A6C34878D82A}">
                    <a16:rowId xmlns:a16="http://schemas.microsoft.com/office/drawing/2014/main" val="10000"/>
                  </a:ext>
                </a:extLst>
              </a:tr>
              <a:tr h="1106021">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FN</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VN</a:t>
                      </a:r>
                      <a:endParaRPr sz="1100">
                        <a:latin typeface="Calibri"/>
                        <a:cs typeface="Calibri"/>
                      </a:endParaRPr>
                    </a:p>
                  </a:txBody>
                  <a:tcPr marL="0" marR="0" marT="0" marB="0">
                    <a:lnL w="6350">
                      <a:solidFill>
                        <a:srgbClr val="ED7D31"/>
                      </a:solidFill>
                      <a:prstDash val="solid"/>
                    </a:lnL>
                    <a:lnR w="6350">
                      <a:solidFill>
                        <a:srgbClr val="5B9BD5"/>
                      </a:solidFill>
                      <a:prstDash val="solid"/>
                    </a:lnR>
                    <a:lnT w="6350">
                      <a:solidFill>
                        <a:srgbClr val="ED7D31"/>
                      </a:solidFill>
                      <a:prstDash val="solid"/>
                    </a:lnT>
                    <a:lnB w="6350">
                      <a:solidFill>
                        <a:srgbClr val="5B9BD5"/>
                      </a:solidFill>
                      <a:prstDash val="solid"/>
                    </a:lnB>
                  </a:tcPr>
                </a:tc>
                <a:extLst>
                  <a:ext uri="{0D108BD9-81ED-4DB2-BD59-A6C34878D82A}">
                    <a16:rowId xmlns:a16="http://schemas.microsoft.com/office/drawing/2014/main" val="10001"/>
                  </a:ext>
                </a:extLst>
              </a:tr>
            </a:tbl>
          </a:graphicData>
        </a:graphic>
      </p:graphicFrame>
      <p:sp>
        <p:nvSpPr>
          <p:cNvPr id="16" name="object 16"/>
          <p:cNvSpPr txBox="1"/>
          <p:nvPr/>
        </p:nvSpPr>
        <p:spPr>
          <a:xfrm>
            <a:off x="7245676" y="3182219"/>
            <a:ext cx="1079687"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𝑃𝑟𝑒𝑐𝑖𝑠𝑖ó𝑛</a:t>
            </a:r>
            <a:r>
              <a:rPr sz="1588" spc="-4"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17" name="object 17"/>
          <p:cNvSpPr/>
          <p:nvPr/>
        </p:nvSpPr>
        <p:spPr>
          <a:xfrm>
            <a:off x="8351064" y="3326326"/>
            <a:ext cx="739588" cy="11766"/>
          </a:xfrm>
          <a:custGeom>
            <a:avLst/>
            <a:gdLst/>
            <a:ahLst/>
            <a:cxnLst/>
            <a:rect l="l" t="t" r="r" b="b"/>
            <a:pathLst>
              <a:path w="838200" h="13335">
                <a:moveTo>
                  <a:pt x="838200" y="0"/>
                </a:moveTo>
                <a:lnTo>
                  <a:pt x="0" y="0"/>
                </a:lnTo>
                <a:lnTo>
                  <a:pt x="0" y="12716"/>
                </a:lnTo>
                <a:lnTo>
                  <a:pt x="838200" y="12716"/>
                </a:lnTo>
                <a:lnTo>
                  <a:pt x="838200" y="0"/>
                </a:lnTo>
                <a:close/>
              </a:path>
            </a:pathLst>
          </a:custGeom>
          <a:solidFill>
            <a:srgbClr val="000000"/>
          </a:solidFill>
        </p:spPr>
        <p:txBody>
          <a:bodyPr wrap="square" lIns="0" tIns="0" rIns="0" bIns="0" rtlCol="0"/>
          <a:lstStyle/>
          <a:p>
            <a:endParaRPr sz="1588"/>
          </a:p>
        </p:txBody>
      </p:sp>
      <p:sp>
        <p:nvSpPr>
          <p:cNvPr id="18" name="object 18"/>
          <p:cNvSpPr txBox="1"/>
          <p:nvPr/>
        </p:nvSpPr>
        <p:spPr>
          <a:xfrm>
            <a:off x="8599793" y="3031612"/>
            <a:ext cx="271182" cy="255678"/>
          </a:xfrm>
          <a:prstGeom prst="rect">
            <a:avLst/>
          </a:prstGeom>
        </p:spPr>
        <p:txBody>
          <a:bodyPr vert="horz" wrap="square" lIns="0" tIns="11206" rIns="0" bIns="0" rtlCol="0">
            <a:spAutoFit/>
          </a:bodyPr>
          <a:lstStyle/>
          <a:p>
            <a:pPr marL="11206">
              <a:spcBef>
                <a:spcPts val="88"/>
              </a:spcBef>
            </a:pPr>
            <a:r>
              <a:rPr sz="1588" spc="-22" dirty="0">
                <a:latin typeface="Cambria Math"/>
                <a:cs typeface="Cambria Math"/>
              </a:rPr>
              <a:t>𝑉𝑃</a:t>
            </a:r>
            <a:endParaRPr sz="1588">
              <a:latin typeface="Cambria Math"/>
              <a:cs typeface="Cambria Math"/>
            </a:endParaRPr>
          </a:p>
        </p:txBody>
      </p:sp>
      <p:sp>
        <p:nvSpPr>
          <p:cNvPr id="19" name="object 19"/>
          <p:cNvSpPr txBox="1"/>
          <p:nvPr/>
        </p:nvSpPr>
        <p:spPr>
          <a:xfrm>
            <a:off x="8356155" y="3316690"/>
            <a:ext cx="758078"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𝐹𝑃</a:t>
            </a:r>
            <a:endParaRPr sz="1588">
              <a:latin typeface="Cambria Math"/>
              <a:cs typeface="Cambria Math"/>
            </a:endParaRPr>
          </a:p>
        </p:txBody>
      </p:sp>
      <p:sp>
        <p:nvSpPr>
          <p:cNvPr id="20" name="object 20"/>
          <p:cNvSpPr txBox="1"/>
          <p:nvPr/>
        </p:nvSpPr>
        <p:spPr>
          <a:xfrm>
            <a:off x="7099319" y="3940633"/>
            <a:ext cx="1349749"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𝑆𝑒𝑛𝑠𝑖𝑏𝑖𝑙𝑖𝑑𝑎𝑑</a:t>
            </a:r>
            <a:r>
              <a:rPr sz="1588" spc="-13"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21" name="object 21"/>
          <p:cNvSpPr/>
          <p:nvPr/>
        </p:nvSpPr>
        <p:spPr>
          <a:xfrm>
            <a:off x="8474329" y="4085024"/>
            <a:ext cx="762000" cy="11766"/>
          </a:xfrm>
          <a:custGeom>
            <a:avLst/>
            <a:gdLst/>
            <a:ahLst/>
            <a:cxnLst/>
            <a:rect l="l" t="t" r="r" b="b"/>
            <a:pathLst>
              <a:path w="863600" h="13335">
                <a:moveTo>
                  <a:pt x="863600" y="0"/>
                </a:moveTo>
                <a:lnTo>
                  <a:pt x="0" y="0"/>
                </a:lnTo>
                <a:lnTo>
                  <a:pt x="0" y="12716"/>
                </a:lnTo>
                <a:lnTo>
                  <a:pt x="863600" y="12716"/>
                </a:lnTo>
                <a:lnTo>
                  <a:pt x="863600" y="0"/>
                </a:lnTo>
                <a:close/>
              </a:path>
            </a:pathLst>
          </a:custGeom>
          <a:solidFill>
            <a:srgbClr val="000000"/>
          </a:solidFill>
        </p:spPr>
        <p:txBody>
          <a:bodyPr wrap="square" lIns="0" tIns="0" rIns="0" bIns="0" rtlCol="0"/>
          <a:lstStyle/>
          <a:p>
            <a:endParaRPr sz="1588"/>
          </a:p>
        </p:txBody>
      </p:sp>
      <p:sp>
        <p:nvSpPr>
          <p:cNvPr id="22" name="object 22"/>
          <p:cNvSpPr txBox="1"/>
          <p:nvPr/>
        </p:nvSpPr>
        <p:spPr>
          <a:xfrm>
            <a:off x="8734764" y="3790026"/>
            <a:ext cx="271182" cy="255678"/>
          </a:xfrm>
          <a:prstGeom prst="rect">
            <a:avLst/>
          </a:prstGeom>
        </p:spPr>
        <p:txBody>
          <a:bodyPr vert="horz" wrap="square" lIns="0" tIns="11206" rIns="0" bIns="0" rtlCol="0">
            <a:spAutoFit/>
          </a:bodyPr>
          <a:lstStyle/>
          <a:p>
            <a:pPr marL="11206">
              <a:spcBef>
                <a:spcPts val="88"/>
              </a:spcBef>
            </a:pPr>
            <a:r>
              <a:rPr sz="1588" spc="-22" dirty="0">
                <a:latin typeface="Cambria Math"/>
                <a:cs typeface="Cambria Math"/>
              </a:rPr>
              <a:t>𝑉𝑃</a:t>
            </a:r>
            <a:endParaRPr sz="1588">
              <a:latin typeface="Cambria Math"/>
              <a:cs typeface="Cambria Math"/>
            </a:endParaRPr>
          </a:p>
        </p:txBody>
      </p:sp>
      <p:sp>
        <p:nvSpPr>
          <p:cNvPr id="23" name="object 23"/>
          <p:cNvSpPr txBox="1"/>
          <p:nvPr/>
        </p:nvSpPr>
        <p:spPr>
          <a:xfrm>
            <a:off x="8479700" y="4075104"/>
            <a:ext cx="780490"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𝐹𝑁</a:t>
            </a:r>
            <a:endParaRPr sz="1588">
              <a:latin typeface="Cambria Math"/>
              <a:cs typeface="Cambria Math"/>
            </a:endParaRPr>
          </a:p>
        </p:txBody>
      </p:sp>
      <p:sp>
        <p:nvSpPr>
          <p:cNvPr id="24" name="object 24"/>
          <p:cNvSpPr txBox="1"/>
          <p:nvPr/>
        </p:nvSpPr>
        <p:spPr>
          <a:xfrm>
            <a:off x="7030754" y="4682911"/>
            <a:ext cx="1487020"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𝐸𝑠𝑝𝑒𝑐𝑖𝑓𝑖𝑐𝑖𝑑𝑎𝑑</a:t>
            </a:r>
            <a:r>
              <a:rPr sz="1588" spc="-35"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25" name="object 25"/>
          <p:cNvSpPr/>
          <p:nvPr/>
        </p:nvSpPr>
        <p:spPr>
          <a:xfrm>
            <a:off x="8541565" y="4826529"/>
            <a:ext cx="762000" cy="11766"/>
          </a:xfrm>
          <a:custGeom>
            <a:avLst/>
            <a:gdLst/>
            <a:ahLst/>
            <a:cxnLst/>
            <a:rect l="l" t="t" r="r" b="b"/>
            <a:pathLst>
              <a:path w="863600" h="13335">
                <a:moveTo>
                  <a:pt x="863600" y="0"/>
                </a:moveTo>
                <a:lnTo>
                  <a:pt x="0" y="0"/>
                </a:lnTo>
                <a:lnTo>
                  <a:pt x="0" y="12715"/>
                </a:lnTo>
                <a:lnTo>
                  <a:pt x="863600" y="12715"/>
                </a:lnTo>
                <a:lnTo>
                  <a:pt x="863600" y="0"/>
                </a:lnTo>
                <a:close/>
              </a:path>
            </a:pathLst>
          </a:custGeom>
          <a:solidFill>
            <a:srgbClr val="000000"/>
          </a:solidFill>
        </p:spPr>
        <p:txBody>
          <a:bodyPr wrap="square" lIns="0" tIns="0" rIns="0" bIns="0" rtlCol="0"/>
          <a:lstStyle/>
          <a:p>
            <a:endParaRPr sz="1588"/>
          </a:p>
        </p:txBody>
      </p:sp>
      <p:sp>
        <p:nvSpPr>
          <p:cNvPr id="26" name="object 26"/>
          <p:cNvSpPr txBox="1"/>
          <p:nvPr/>
        </p:nvSpPr>
        <p:spPr>
          <a:xfrm>
            <a:off x="8791902" y="4532304"/>
            <a:ext cx="293594" cy="255678"/>
          </a:xfrm>
          <a:prstGeom prst="rect">
            <a:avLst/>
          </a:prstGeom>
        </p:spPr>
        <p:txBody>
          <a:bodyPr vert="horz" wrap="square" lIns="0" tIns="11206" rIns="0" bIns="0" rtlCol="0">
            <a:spAutoFit/>
          </a:bodyPr>
          <a:lstStyle/>
          <a:p>
            <a:pPr marL="11206">
              <a:spcBef>
                <a:spcPts val="88"/>
              </a:spcBef>
            </a:pPr>
            <a:r>
              <a:rPr sz="1588" spc="-22" dirty="0">
                <a:latin typeface="Cambria Math"/>
                <a:cs typeface="Cambria Math"/>
              </a:rPr>
              <a:t>𝑉𝑁</a:t>
            </a:r>
            <a:endParaRPr sz="1588">
              <a:latin typeface="Cambria Math"/>
              <a:cs typeface="Cambria Math"/>
            </a:endParaRPr>
          </a:p>
        </p:txBody>
      </p:sp>
      <p:sp>
        <p:nvSpPr>
          <p:cNvPr id="28" name="object 28"/>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21</a:t>
            </a:fld>
            <a:endParaRPr spc="-22" dirty="0"/>
          </a:p>
        </p:txBody>
      </p:sp>
      <p:sp>
        <p:nvSpPr>
          <p:cNvPr id="27" name="object 27"/>
          <p:cNvSpPr txBox="1"/>
          <p:nvPr/>
        </p:nvSpPr>
        <p:spPr>
          <a:xfrm>
            <a:off x="8548264" y="4817381"/>
            <a:ext cx="781050"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𝑉𝑁</a:t>
            </a:r>
            <a:r>
              <a:rPr sz="1588" spc="9" dirty="0">
                <a:latin typeface="Cambria Math"/>
                <a:cs typeface="Cambria Math"/>
              </a:rPr>
              <a:t> </a:t>
            </a:r>
            <a:r>
              <a:rPr sz="1588" dirty="0">
                <a:latin typeface="Cambria Math"/>
                <a:cs typeface="Cambria Math"/>
              </a:rPr>
              <a:t>+</a:t>
            </a:r>
            <a:r>
              <a:rPr sz="1588" spc="-26" dirty="0">
                <a:latin typeface="Cambria Math"/>
                <a:cs typeface="Cambria Math"/>
              </a:rPr>
              <a:t> </a:t>
            </a:r>
            <a:r>
              <a:rPr sz="1588" spc="-22" dirty="0">
                <a:latin typeface="Cambria Math"/>
                <a:cs typeface="Cambria Math"/>
              </a:rPr>
              <a:t>𝐹𝑃</a:t>
            </a:r>
            <a:endParaRPr sz="1588">
              <a:latin typeface="Cambria Math"/>
              <a:cs typeface="Cambria Math"/>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sp>
        <p:nvSpPr>
          <p:cNvPr id="7" name="object 7"/>
          <p:cNvSpPr txBox="1"/>
          <p:nvPr/>
        </p:nvSpPr>
        <p:spPr>
          <a:xfrm>
            <a:off x="5894654" y="2539713"/>
            <a:ext cx="346822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 del</a:t>
            </a:r>
            <a:r>
              <a:rPr sz="1809" spc="26" dirty="0">
                <a:latin typeface="Calibri Light"/>
                <a:cs typeface="Calibri Light"/>
              </a:rPr>
              <a:t> </a:t>
            </a:r>
            <a:r>
              <a:rPr sz="1809" dirty="0">
                <a:latin typeface="Calibri Light"/>
                <a:cs typeface="Calibri Light"/>
              </a:rPr>
              <a:t>criterio</a:t>
            </a:r>
            <a:r>
              <a:rPr sz="1809" spc="13" dirty="0">
                <a:latin typeface="Calibri Light"/>
                <a:cs typeface="Calibri Light"/>
              </a:rPr>
              <a:t> </a:t>
            </a:r>
            <a:r>
              <a:rPr sz="1809" dirty="0">
                <a:latin typeface="Calibri Light"/>
                <a:cs typeface="Calibri Light"/>
              </a:rPr>
              <a:t>de</a:t>
            </a:r>
            <a:r>
              <a:rPr sz="1809" spc="22" dirty="0">
                <a:latin typeface="Calibri Light"/>
                <a:cs typeface="Calibri Light"/>
              </a:rPr>
              <a:t> </a:t>
            </a:r>
            <a:r>
              <a:rPr sz="1809" spc="-9" dirty="0">
                <a:latin typeface="Calibri Light"/>
                <a:cs typeface="Calibri Light"/>
              </a:rPr>
              <a:t>evaluación</a:t>
            </a:r>
            <a:endParaRPr sz="1809">
              <a:latin typeface="Calibri Light"/>
              <a:cs typeface="Calibri Light"/>
            </a:endParaRPr>
          </a:p>
        </p:txBody>
      </p:sp>
      <p:grpSp>
        <p:nvGrpSpPr>
          <p:cNvPr id="8" name="object 8"/>
          <p:cNvGrpSpPr/>
          <p:nvPr/>
        </p:nvGrpSpPr>
        <p:grpSpPr>
          <a:xfrm>
            <a:off x="2748651" y="2708736"/>
            <a:ext cx="2167218" cy="2212601"/>
            <a:chOff x="1235538" y="3069900"/>
            <a:chExt cx="2456180" cy="2507615"/>
          </a:xfrm>
        </p:grpSpPr>
        <p:pic>
          <p:nvPicPr>
            <p:cNvPr id="9" name="object 9"/>
            <p:cNvPicPr/>
            <p:nvPr/>
          </p:nvPicPr>
          <p:blipFill>
            <a:blip r:embed="rId2" cstate="print"/>
            <a:stretch>
              <a:fillRect/>
            </a:stretch>
          </p:blipFill>
          <p:spPr>
            <a:xfrm>
              <a:off x="1235538" y="3069901"/>
              <a:ext cx="1227886" cy="2507057"/>
            </a:xfrm>
            <a:prstGeom prst="rect">
              <a:avLst/>
            </a:prstGeom>
          </p:spPr>
        </p:pic>
        <p:pic>
          <p:nvPicPr>
            <p:cNvPr id="10" name="object 10"/>
            <p:cNvPicPr/>
            <p:nvPr/>
          </p:nvPicPr>
          <p:blipFill>
            <a:blip r:embed="rId3" cstate="print"/>
            <a:stretch>
              <a:fillRect/>
            </a:stretch>
          </p:blipFill>
          <p:spPr>
            <a:xfrm>
              <a:off x="2463424" y="4323429"/>
              <a:ext cx="1227885" cy="1253529"/>
            </a:xfrm>
            <a:prstGeom prst="rect">
              <a:avLst/>
            </a:prstGeom>
          </p:spPr>
        </p:pic>
        <p:pic>
          <p:nvPicPr>
            <p:cNvPr id="11" name="object 11"/>
            <p:cNvPicPr/>
            <p:nvPr/>
          </p:nvPicPr>
          <p:blipFill>
            <a:blip r:embed="rId4" cstate="print"/>
            <a:stretch>
              <a:fillRect/>
            </a:stretch>
          </p:blipFill>
          <p:spPr>
            <a:xfrm>
              <a:off x="2463425" y="3069900"/>
              <a:ext cx="1227884" cy="1253529"/>
            </a:xfrm>
            <a:prstGeom prst="rect">
              <a:avLst/>
            </a:prstGeom>
          </p:spPr>
        </p:pic>
      </p:grpSp>
      <p:graphicFrame>
        <p:nvGraphicFramePr>
          <p:cNvPr id="12" name="object 12"/>
          <p:cNvGraphicFramePr>
            <a:graphicFrameLocks noGrp="1"/>
          </p:cNvGraphicFramePr>
          <p:nvPr/>
        </p:nvGraphicFramePr>
        <p:xfrm>
          <a:off x="2746573" y="2706657"/>
          <a:ext cx="2167218" cy="2212042"/>
        </p:xfrm>
        <a:graphic>
          <a:graphicData uri="http://schemas.openxmlformats.org/drawingml/2006/table">
            <a:tbl>
              <a:tblPr firstRow="1" bandRow="1">
                <a:tableStyleId>{2D5ABB26-0587-4C30-8999-92F81FD0307C}</a:tableStyleId>
              </a:tblPr>
              <a:tblGrid>
                <a:gridCol w="1083609">
                  <a:extLst>
                    <a:ext uri="{9D8B030D-6E8A-4147-A177-3AD203B41FA5}">
                      <a16:colId xmlns:a16="http://schemas.microsoft.com/office/drawing/2014/main" val="20000"/>
                    </a:ext>
                  </a:extLst>
                </a:gridCol>
                <a:gridCol w="1083609">
                  <a:extLst>
                    <a:ext uri="{9D8B030D-6E8A-4147-A177-3AD203B41FA5}">
                      <a16:colId xmlns:a16="http://schemas.microsoft.com/office/drawing/2014/main" val="20001"/>
                    </a:ext>
                  </a:extLst>
                </a:gridCol>
              </a:tblGrid>
              <a:tr h="1106021">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dirty="0">
                          <a:latin typeface="Calibri"/>
                          <a:cs typeface="Calibri"/>
                        </a:rPr>
                        <a:t>VP</a:t>
                      </a:r>
                      <a:r>
                        <a:rPr sz="1100" spc="20" dirty="0">
                          <a:latin typeface="Calibri"/>
                          <a:cs typeface="Calibri"/>
                        </a:rPr>
                        <a:t> </a:t>
                      </a:r>
                      <a:r>
                        <a:rPr sz="1100" dirty="0">
                          <a:latin typeface="Calibri"/>
                          <a:cs typeface="Calibri"/>
                        </a:rPr>
                        <a:t>=</a:t>
                      </a:r>
                      <a:r>
                        <a:rPr sz="1100" spc="30" dirty="0">
                          <a:latin typeface="Calibri"/>
                          <a:cs typeface="Calibri"/>
                        </a:rPr>
                        <a:t> </a:t>
                      </a:r>
                      <a:r>
                        <a:rPr sz="1100" spc="-25" dirty="0">
                          <a:latin typeface="Calibri"/>
                          <a:cs typeface="Calibri"/>
                        </a:rPr>
                        <a:t>100</a:t>
                      </a:r>
                      <a:endParaRPr sz="1100">
                        <a:latin typeface="Calibri"/>
                        <a:cs typeface="Calibri"/>
                      </a:endParaRPr>
                    </a:p>
                  </a:txBody>
                  <a:tcPr marL="0" marR="0" marT="0" marB="0">
                    <a:lnL w="6350">
                      <a:solidFill>
                        <a:srgbClr val="5B9BD5"/>
                      </a:solidFill>
                      <a:prstDash val="solid"/>
                    </a:lnL>
                    <a:lnR w="6350">
                      <a:solidFill>
                        <a:srgbClr val="ED7D31"/>
                      </a:solidFill>
                      <a:prstDash val="solid"/>
                    </a:lnR>
                    <a:lnT w="6350">
                      <a:solidFill>
                        <a:srgbClr val="5B9BD5"/>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dirty="0">
                          <a:latin typeface="Calibri"/>
                          <a:cs typeface="Calibri"/>
                        </a:rPr>
                        <a:t>FP=</a:t>
                      </a:r>
                      <a:r>
                        <a:rPr sz="1100" spc="35" dirty="0">
                          <a:latin typeface="Calibri"/>
                          <a:cs typeface="Calibri"/>
                        </a:rPr>
                        <a:t> </a:t>
                      </a:r>
                      <a:r>
                        <a:rPr sz="1100" spc="-25" dirty="0">
                          <a:latin typeface="Calibri"/>
                          <a:cs typeface="Calibri"/>
                        </a:rPr>
                        <a:t>10</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extLst>
                  <a:ext uri="{0D108BD9-81ED-4DB2-BD59-A6C34878D82A}">
                    <a16:rowId xmlns:a16="http://schemas.microsoft.com/office/drawing/2014/main" val="10000"/>
                  </a:ext>
                </a:extLst>
              </a:tr>
              <a:tr h="1106021">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dirty="0">
                          <a:latin typeface="Calibri"/>
                          <a:cs typeface="Calibri"/>
                        </a:rPr>
                        <a:t>FN=</a:t>
                      </a:r>
                      <a:r>
                        <a:rPr sz="1100" spc="40" dirty="0">
                          <a:latin typeface="Calibri"/>
                          <a:cs typeface="Calibri"/>
                        </a:rPr>
                        <a:t> </a:t>
                      </a:r>
                      <a:r>
                        <a:rPr sz="1100" spc="-25" dirty="0">
                          <a:latin typeface="Calibri"/>
                          <a:cs typeface="Calibri"/>
                        </a:rPr>
                        <a:t>20</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dirty="0">
                          <a:latin typeface="Calibri"/>
                          <a:cs typeface="Calibri"/>
                        </a:rPr>
                        <a:t>VN=</a:t>
                      </a:r>
                      <a:r>
                        <a:rPr sz="1100" spc="60" dirty="0">
                          <a:latin typeface="Calibri"/>
                          <a:cs typeface="Calibri"/>
                        </a:rPr>
                        <a:t> </a:t>
                      </a:r>
                      <a:r>
                        <a:rPr sz="1100" spc="-25" dirty="0">
                          <a:latin typeface="Calibri"/>
                          <a:cs typeface="Calibri"/>
                        </a:rPr>
                        <a:t>500</a:t>
                      </a:r>
                      <a:endParaRPr sz="1100">
                        <a:latin typeface="Calibri"/>
                        <a:cs typeface="Calibri"/>
                      </a:endParaRPr>
                    </a:p>
                  </a:txBody>
                  <a:tcPr marL="0" marR="0" marT="0" marB="0">
                    <a:lnL w="6350">
                      <a:solidFill>
                        <a:srgbClr val="ED7D31"/>
                      </a:solidFill>
                      <a:prstDash val="solid"/>
                    </a:lnL>
                    <a:lnR w="6350">
                      <a:solidFill>
                        <a:srgbClr val="5B9BD5"/>
                      </a:solidFill>
                      <a:prstDash val="solid"/>
                    </a:lnR>
                    <a:lnT w="6350">
                      <a:solidFill>
                        <a:srgbClr val="ED7D31"/>
                      </a:solidFill>
                      <a:prstDash val="solid"/>
                    </a:lnT>
                    <a:lnB w="6350">
                      <a:solidFill>
                        <a:srgbClr val="5B9BD5"/>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5539771" y="3152636"/>
            <a:ext cx="1079687"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𝑃𝑟𝑒𝑐𝑖𝑠𝑖ó𝑛</a:t>
            </a:r>
            <a:r>
              <a:rPr sz="1588" spc="-4"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14" name="object 14"/>
          <p:cNvSpPr/>
          <p:nvPr/>
        </p:nvSpPr>
        <p:spPr>
          <a:xfrm>
            <a:off x="6650215" y="3296131"/>
            <a:ext cx="739588" cy="11766"/>
          </a:xfrm>
          <a:custGeom>
            <a:avLst/>
            <a:gdLst/>
            <a:ahLst/>
            <a:cxnLst/>
            <a:rect l="l" t="t" r="r" b="b"/>
            <a:pathLst>
              <a:path w="838200" h="13335">
                <a:moveTo>
                  <a:pt x="838200" y="0"/>
                </a:moveTo>
                <a:lnTo>
                  <a:pt x="0" y="0"/>
                </a:lnTo>
                <a:lnTo>
                  <a:pt x="0" y="12715"/>
                </a:lnTo>
                <a:lnTo>
                  <a:pt x="838200" y="12715"/>
                </a:lnTo>
                <a:lnTo>
                  <a:pt x="838200" y="0"/>
                </a:lnTo>
                <a:close/>
              </a:path>
            </a:pathLst>
          </a:custGeom>
          <a:solidFill>
            <a:srgbClr val="000000"/>
          </a:solidFill>
        </p:spPr>
        <p:txBody>
          <a:bodyPr wrap="square" lIns="0" tIns="0" rIns="0" bIns="0" rtlCol="0"/>
          <a:lstStyle/>
          <a:p>
            <a:endParaRPr sz="1588"/>
          </a:p>
        </p:txBody>
      </p:sp>
      <p:sp>
        <p:nvSpPr>
          <p:cNvPr id="15" name="object 15"/>
          <p:cNvSpPr/>
          <p:nvPr/>
        </p:nvSpPr>
        <p:spPr>
          <a:xfrm>
            <a:off x="7647538" y="3296131"/>
            <a:ext cx="784412" cy="11766"/>
          </a:xfrm>
          <a:custGeom>
            <a:avLst/>
            <a:gdLst/>
            <a:ahLst/>
            <a:cxnLst/>
            <a:rect l="l" t="t" r="r" b="b"/>
            <a:pathLst>
              <a:path w="889000" h="13335">
                <a:moveTo>
                  <a:pt x="889000" y="0"/>
                </a:moveTo>
                <a:lnTo>
                  <a:pt x="0" y="0"/>
                </a:lnTo>
                <a:lnTo>
                  <a:pt x="0" y="12715"/>
                </a:lnTo>
                <a:lnTo>
                  <a:pt x="889000" y="12715"/>
                </a:lnTo>
                <a:lnTo>
                  <a:pt x="889000" y="0"/>
                </a:lnTo>
                <a:close/>
              </a:path>
            </a:pathLst>
          </a:custGeom>
          <a:solidFill>
            <a:srgbClr val="000000"/>
          </a:solidFill>
        </p:spPr>
        <p:txBody>
          <a:bodyPr wrap="square" lIns="0" tIns="0" rIns="0" bIns="0" rtlCol="0"/>
          <a:lstStyle/>
          <a:p>
            <a:endParaRPr sz="1588"/>
          </a:p>
        </p:txBody>
      </p:sp>
      <p:sp>
        <p:nvSpPr>
          <p:cNvPr id="16" name="object 16"/>
          <p:cNvSpPr txBox="1"/>
          <p:nvPr/>
        </p:nvSpPr>
        <p:spPr>
          <a:xfrm>
            <a:off x="6893886" y="3002028"/>
            <a:ext cx="1337982" cy="255678"/>
          </a:xfrm>
          <a:prstGeom prst="rect">
            <a:avLst/>
          </a:prstGeom>
        </p:spPr>
        <p:txBody>
          <a:bodyPr vert="horz" wrap="square" lIns="0" tIns="11206" rIns="0" bIns="0" rtlCol="0">
            <a:spAutoFit/>
          </a:bodyPr>
          <a:lstStyle/>
          <a:p>
            <a:pPr marL="11206">
              <a:spcBef>
                <a:spcPts val="88"/>
              </a:spcBef>
              <a:tabLst>
                <a:tab pos="995696" algn="l"/>
              </a:tabLst>
            </a:pPr>
            <a:r>
              <a:rPr sz="1588" spc="-22" dirty="0">
                <a:latin typeface="Cambria Math"/>
                <a:cs typeface="Cambria Math"/>
              </a:rPr>
              <a:t>𝑉𝑃</a:t>
            </a:r>
            <a:r>
              <a:rPr sz="1588" dirty="0">
                <a:latin typeface="Cambria Math"/>
                <a:cs typeface="Cambria Math"/>
              </a:rPr>
              <a:t>	</a:t>
            </a:r>
            <a:r>
              <a:rPr sz="1588" spc="-22" dirty="0">
                <a:latin typeface="Cambria Math"/>
                <a:cs typeface="Cambria Math"/>
              </a:rPr>
              <a:t>100</a:t>
            </a:r>
            <a:endParaRPr sz="1588">
              <a:latin typeface="Cambria Math"/>
              <a:cs typeface="Cambria Math"/>
            </a:endParaRPr>
          </a:p>
        </p:txBody>
      </p:sp>
      <p:sp>
        <p:nvSpPr>
          <p:cNvPr id="17" name="object 17"/>
          <p:cNvSpPr txBox="1"/>
          <p:nvPr/>
        </p:nvSpPr>
        <p:spPr>
          <a:xfrm>
            <a:off x="6650250" y="3287106"/>
            <a:ext cx="1810310" cy="255678"/>
          </a:xfrm>
          <a:prstGeom prst="rect">
            <a:avLst/>
          </a:prstGeom>
        </p:spPr>
        <p:txBody>
          <a:bodyPr vert="horz" wrap="square" lIns="0" tIns="11206" rIns="0" bIns="0" rtlCol="0">
            <a:spAutoFit/>
          </a:bodyPr>
          <a:lstStyle/>
          <a:p>
            <a:pPr marL="11206">
              <a:spcBef>
                <a:spcPts val="88"/>
              </a:spcBef>
              <a:tabLst>
                <a:tab pos="1010824" algn="l"/>
              </a:tabLst>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𝐹𝑃</a:t>
            </a:r>
            <a:r>
              <a:rPr sz="1588" dirty="0">
                <a:latin typeface="Cambria Math"/>
                <a:cs typeface="Cambria Math"/>
              </a:rPr>
              <a:t>	100</a:t>
            </a:r>
            <a:r>
              <a:rPr sz="1588" spc="-49" dirty="0">
                <a:latin typeface="Cambria Math"/>
                <a:cs typeface="Cambria Math"/>
              </a:rPr>
              <a:t> </a:t>
            </a:r>
            <a:r>
              <a:rPr sz="1588" dirty="0">
                <a:latin typeface="Cambria Math"/>
                <a:cs typeface="Cambria Math"/>
              </a:rPr>
              <a:t>+</a:t>
            </a:r>
            <a:r>
              <a:rPr sz="1588" spc="-49" dirty="0">
                <a:latin typeface="Cambria Math"/>
                <a:cs typeface="Cambria Math"/>
              </a:rPr>
              <a:t> </a:t>
            </a:r>
            <a:r>
              <a:rPr sz="1588" spc="-22" dirty="0">
                <a:latin typeface="Cambria Math"/>
                <a:cs typeface="Cambria Math"/>
              </a:rPr>
              <a:t>10</a:t>
            </a:r>
            <a:endParaRPr sz="1588">
              <a:latin typeface="Cambria Math"/>
              <a:cs typeface="Cambria Math"/>
            </a:endParaRPr>
          </a:p>
        </p:txBody>
      </p:sp>
      <p:sp>
        <p:nvSpPr>
          <p:cNvPr id="18" name="object 18"/>
          <p:cNvSpPr txBox="1"/>
          <p:nvPr/>
        </p:nvSpPr>
        <p:spPr>
          <a:xfrm>
            <a:off x="7446072" y="3152636"/>
            <a:ext cx="1754841" cy="255678"/>
          </a:xfrm>
          <a:prstGeom prst="rect">
            <a:avLst/>
          </a:prstGeom>
        </p:spPr>
        <p:txBody>
          <a:bodyPr vert="horz" wrap="square" lIns="0" tIns="11206" rIns="0" bIns="0" rtlCol="0">
            <a:spAutoFit/>
          </a:bodyPr>
          <a:lstStyle/>
          <a:p>
            <a:pPr marL="11206">
              <a:spcBef>
                <a:spcPts val="88"/>
              </a:spcBef>
              <a:tabLst>
                <a:tab pos="1057892" algn="l"/>
              </a:tabLst>
            </a:pPr>
            <a:r>
              <a:rPr sz="1588" spc="-44" dirty="0">
                <a:latin typeface="Cambria Math"/>
                <a:cs typeface="Cambria Math"/>
              </a:rPr>
              <a:t>=</a:t>
            </a:r>
            <a:r>
              <a:rPr sz="1588" dirty="0">
                <a:latin typeface="Cambria Math"/>
                <a:cs typeface="Cambria Math"/>
              </a:rPr>
              <a:t>	=</a:t>
            </a:r>
            <a:r>
              <a:rPr sz="1588" spc="53" dirty="0">
                <a:latin typeface="Cambria Math"/>
                <a:cs typeface="Cambria Math"/>
              </a:rPr>
              <a:t> </a:t>
            </a:r>
            <a:r>
              <a:rPr sz="1588" spc="-9" dirty="0">
                <a:latin typeface="Cambria Math"/>
                <a:cs typeface="Cambria Math"/>
              </a:rPr>
              <a:t>0,909</a:t>
            </a:r>
            <a:endParaRPr sz="1588">
              <a:latin typeface="Cambria Math"/>
              <a:cs typeface="Cambria Math"/>
            </a:endParaRPr>
          </a:p>
        </p:txBody>
      </p:sp>
      <p:sp>
        <p:nvSpPr>
          <p:cNvPr id="19" name="object 19"/>
          <p:cNvSpPr txBox="1"/>
          <p:nvPr/>
        </p:nvSpPr>
        <p:spPr>
          <a:xfrm>
            <a:off x="5454168" y="3911050"/>
            <a:ext cx="1349749"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𝑆𝑒𝑛𝑠𝑖𝑏𝑖𝑙𝑖𝑑𝑎𝑑</a:t>
            </a:r>
            <a:r>
              <a:rPr sz="1588" spc="-13"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20" name="object 20"/>
          <p:cNvSpPr/>
          <p:nvPr/>
        </p:nvSpPr>
        <p:spPr>
          <a:xfrm>
            <a:off x="6829510" y="4054828"/>
            <a:ext cx="762000" cy="11766"/>
          </a:xfrm>
          <a:custGeom>
            <a:avLst/>
            <a:gdLst/>
            <a:ahLst/>
            <a:cxnLst/>
            <a:rect l="l" t="t" r="r" b="b"/>
            <a:pathLst>
              <a:path w="863600" h="13335">
                <a:moveTo>
                  <a:pt x="863599" y="0"/>
                </a:moveTo>
                <a:lnTo>
                  <a:pt x="0" y="0"/>
                </a:lnTo>
                <a:lnTo>
                  <a:pt x="0" y="12715"/>
                </a:lnTo>
                <a:lnTo>
                  <a:pt x="863599" y="12715"/>
                </a:lnTo>
                <a:lnTo>
                  <a:pt x="863599" y="0"/>
                </a:lnTo>
                <a:close/>
              </a:path>
            </a:pathLst>
          </a:custGeom>
          <a:solidFill>
            <a:srgbClr val="000000"/>
          </a:solidFill>
        </p:spPr>
        <p:txBody>
          <a:bodyPr wrap="square" lIns="0" tIns="0" rIns="0" bIns="0" rtlCol="0"/>
          <a:lstStyle/>
          <a:p>
            <a:endParaRPr sz="1588"/>
          </a:p>
        </p:txBody>
      </p:sp>
      <p:sp>
        <p:nvSpPr>
          <p:cNvPr id="21" name="object 21"/>
          <p:cNvSpPr txBox="1"/>
          <p:nvPr/>
        </p:nvSpPr>
        <p:spPr>
          <a:xfrm>
            <a:off x="7653225" y="3911050"/>
            <a:ext cx="173131" cy="255678"/>
          </a:xfrm>
          <a:prstGeom prst="rect">
            <a:avLst/>
          </a:prstGeom>
        </p:spPr>
        <p:txBody>
          <a:bodyPr vert="horz" wrap="square" lIns="0" tIns="11206" rIns="0" bIns="0" rtlCol="0">
            <a:spAutoFit/>
          </a:bodyPr>
          <a:lstStyle/>
          <a:p>
            <a:pPr marL="11206">
              <a:spcBef>
                <a:spcPts val="88"/>
              </a:spcBef>
            </a:pPr>
            <a:r>
              <a:rPr sz="1588" spc="-44" dirty="0">
                <a:latin typeface="Cambria Math"/>
                <a:cs typeface="Cambria Math"/>
              </a:rPr>
              <a:t>=</a:t>
            </a:r>
            <a:endParaRPr sz="1588">
              <a:latin typeface="Cambria Math"/>
              <a:cs typeface="Cambria Math"/>
            </a:endParaRPr>
          </a:p>
        </p:txBody>
      </p:sp>
      <p:sp>
        <p:nvSpPr>
          <p:cNvPr id="22" name="object 22"/>
          <p:cNvSpPr/>
          <p:nvPr/>
        </p:nvSpPr>
        <p:spPr>
          <a:xfrm>
            <a:off x="7849245" y="4054828"/>
            <a:ext cx="784412" cy="11766"/>
          </a:xfrm>
          <a:custGeom>
            <a:avLst/>
            <a:gdLst/>
            <a:ahLst/>
            <a:cxnLst/>
            <a:rect l="l" t="t" r="r" b="b"/>
            <a:pathLst>
              <a:path w="889000" h="13335">
                <a:moveTo>
                  <a:pt x="889000" y="0"/>
                </a:moveTo>
                <a:lnTo>
                  <a:pt x="0" y="0"/>
                </a:lnTo>
                <a:lnTo>
                  <a:pt x="0" y="12715"/>
                </a:lnTo>
                <a:lnTo>
                  <a:pt x="889000" y="12715"/>
                </a:lnTo>
                <a:lnTo>
                  <a:pt x="889000" y="0"/>
                </a:lnTo>
                <a:close/>
              </a:path>
            </a:pathLst>
          </a:custGeom>
          <a:solidFill>
            <a:srgbClr val="000000"/>
          </a:solidFill>
        </p:spPr>
        <p:txBody>
          <a:bodyPr wrap="square" lIns="0" tIns="0" rIns="0" bIns="0" rtlCol="0"/>
          <a:lstStyle/>
          <a:p>
            <a:endParaRPr sz="1588"/>
          </a:p>
        </p:txBody>
      </p:sp>
      <p:sp>
        <p:nvSpPr>
          <p:cNvPr id="23" name="object 23"/>
          <p:cNvSpPr txBox="1"/>
          <p:nvPr/>
        </p:nvSpPr>
        <p:spPr>
          <a:xfrm>
            <a:off x="7089613" y="3760443"/>
            <a:ext cx="1349188" cy="255678"/>
          </a:xfrm>
          <a:prstGeom prst="rect">
            <a:avLst/>
          </a:prstGeom>
        </p:spPr>
        <p:txBody>
          <a:bodyPr vert="horz" wrap="square" lIns="0" tIns="11206" rIns="0" bIns="0" rtlCol="0">
            <a:spAutoFit/>
          </a:bodyPr>
          <a:lstStyle/>
          <a:p>
            <a:pPr marL="11206">
              <a:spcBef>
                <a:spcPts val="88"/>
              </a:spcBef>
              <a:tabLst>
                <a:tab pos="1007463" algn="l"/>
              </a:tabLst>
            </a:pPr>
            <a:r>
              <a:rPr sz="1588" spc="-22" dirty="0">
                <a:latin typeface="Cambria Math"/>
                <a:cs typeface="Cambria Math"/>
              </a:rPr>
              <a:t>𝑉𝑃</a:t>
            </a:r>
            <a:r>
              <a:rPr sz="1588" dirty="0">
                <a:latin typeface="Cambria Math"/>
                <a:cs typeface="Cambria Math"/>
              </a:rPr>
              <a:t>	</a:t>
            </a:r>
            <a:r>
              <a:rPr sz="1588" spc="-22" dirty="0">
                <a:latin typeface="Cambria Math"/>
                <a:cs typeface="Cambria Math"/>
              </a:rPr>
              <a:t>100</a:t>
            </a:r>
            <a:endParaRPr sz="1588">
              <a:latin typeface="Cambria Math"/>
              <a:cs typeface="Cambria Math"/>
            </a:endParaRPr>
          </a:p>
        </p:txBody>
      </p:sp>
      <p:sp>
        <p:nvSpPr>
          <p:cNvPr id="24" name="object 24"/>
          <p:cNvSpPr txBox="1"/>
          <p:nvPr/>
        </p:nvSpPr>
        <p:spPr>
          <a:xfrm>
            <a:off x="6834548" y="4045520"/>
            <a:ext cx="1834963" cy="255678"/>
          </a:xfrm>
          <a:prstGeom prst="rect">
            <a:avLst/>
          </a:prstGeom>
        </p:spPr>
        <p:txBody>
          <a:bodyPr vert="horz" wrap="square" lIns="0" tIns="11206" rIns="0" bIns="0" rtlCol="0">
            <a:spAutoFit/>
          </a:bodyPr>
          <a:lstStyle/>
          <a:p>
            <a:pPr marL="11206">
              <a:spcBef>
                <a:spcPts val="88"/>
              </a:spcBef>
              <a:tabLst>
                <a:tab pos="1033798" algn="l"/>
              </a:tabLst>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𝐹𝑁</a:t>
            </a:r>
            <a:r>
              <a:rPr sz="1588" dirty="0">
                <a:latin typeface="Cambria Math"/>
                <a:cs typeface="Cambria Math"/>
              </a:rPr>
              <a:t>	100</a:t>
            </a:r>
            <a:r>
              <a:rPr sz="1588" spc="-49" dirty="0">
                <a:latin typeface="Cambria Math"/>
                <a:cs typeface="Cambria Math"/>
              </a:rPr>
              <a:t> </a:t>
            </a:r>
            <a:r>
              <a:rPr sz="1588" dirty="0">
                <a:latin typeface="Cambria Math"/>
                <a:cs typeface="Cambria Math"/>
              </a:rPr>
              <a:t>+</a:t>
            </a:r>
            <a:r>
              <a:rPr sz="1588" spc="-49" dirty="0">
                <a:latin typeface="Cambria Math"/>
                <a:cs typeface="Cambria Math"/>
              </a:rPr>
              <a:t> </a:t>
            </a:r>
            <a:r>
              <a:rPr sz="1588" spc="-22" dirty="0">
                <a:latin typeface="Cambria Math"/>
                <a:cs typeface="Cambria Math"/>
              </a:rPr>
              <a:t>20</a:t>
            </a:r>
            <a:endParaRPr sz="1588">
              <a:latin typeface="Cambria Math"/>
              <a:cs typeface="Cambria Math"/>
            </a:endParaRPr>
          </a:p>
        </p:txBody>
      </p:sp>
      <p:sp>
        <p:nvSpPr>
          <p:cNvPr id="25" name="object 25"/>
          <p:cNvSpPr txBox="1"/>
          <p:nvPr/>
        </p:nvSpPr>
        <p:spPr>
          <a:xfrm>
            <a:off x="8700415" y="3911050"/>
            <a:ext cx="707651"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a:t>
            </a:r>
            <a:r>
              <a:rPr sz="1588" spc="53" dirty="0">
                <a:latin typeface="Cambria Math"/>
                <a:cs typeface="Cambria Math"/>
              </a:rPr>
              <a:t> </a:t>
            </a:r>
            <a:r>
              <a:rPr sz="1588" spc="-9" dirty="0">
                <a:latin typeface="Cambria Math"/>
                <a:cs typeface="Cambria Math"/>
              </a:rPr>
              <a:t>0,833</a:t>
            </a:r>
            <a:endParaRPr sz="1588">
              <a:latin typeface="Cambria Math"/>
              <a:cs typeface="Cambria Math"/>
            </a:endParaRPr>
          </a:p>
        </p:txBody>
      </p:sp>
      <p:sp>
        <p:nvSpPr>
          <p:cNvPr id="26" name="object 26"/>
          <p:cNvSpPr/>
          <p:nvPr/>
        </p:nvSpPr>
        <p:spPr>
          <a:xfrm>
            <a:off x="6795892" y="4796333"/>
            <a:ext cx="762000" cy="11766"/>
          </a:xfrm>
          <a:custGeom>
            <a:avLst/>
            <a:gdLst/>
            <a:ahLst/>
            <a:cxnLst/>
            <a:rect l="l" t="t" r="r" b="b"/>
            <a:pathLst>
              <a:path w="863600" h="13335">
                <a:moveTo>
                  <a:pt x="863599" y="0"/>
                </a:moveTo>
                <a:lnTo>
                  <a:pt x="0" y="0"/>
                </a:lnTo>
                <a:lnTo>
                  <a:pt x="0" y="12715"/>
                </a:lnTo>
                <a:lnTo>
                  <a:pt x="863599" y="12715"/>
                </a:lnTo>
                <a:lnTo>
                  <a:pt x="863599" y="0"/>
                </a:lnTo>
                <a:close/>
              </a:path>
            </a:pathLst>
          </a:custGeom>
          <a:solidFill>
            <a:srgbClr val="000000"/>
          </a:solidFill>
        </p:spPr>
        <p:txBody>
          <a:bodyPr wrap="square" lIns="0" tIns="0" rIns="0" bIns="0" rtlCol="0"/>
          <a:lstStyle/>
          <a:p>
            <a:endParaRPr sz="1588"/>
          </a:p>
        </p:txBody>
      </p:sp>
      <p:sp>
        <p:nvSpPr>
          <p:cNvPr id="27" name="object 27"/>
          <p:cNvSpPr/>
          <p:nvPr/>
        </p:nvSpPr>
        <p:spPr>
          <a:xfrm>
            <a:off x="7815627" y="4796333"/>
            <a:ext cx="784412" cy="11766"/>
          </a:xfrm>
          <a:custGeom>
            <a:avLst/>
            <a:gdLst/>
            <a:ahLst/>
            <a:cxnLst/>
            <a:rect l="l" t="t" r="r" b="b"/>
            <a:pathLst>
              <a:path w="889000" h="13335">
                <a:moveTo>
                  <a:pt x="889000" y="0"/>
                </a:moveTo>
                <a:lnTo>
                  <a:pt x="0" y="0"/>
                </a:lnTo>
                <a:lnTo>
                  <a:pt x="0" y="12715"/>
                </a:lnTo>
                <a:lnTo>
                  <a:pt x="889000" y="12715"/>
                </a:lnTo>
                <a:lnTo>
                  <a:pt x="889000" y="0"/>
                </a:lnTo>
                <a:close/>
              </a:path>
            </a:pathLst>
          </a:custGeom>
          <a:solidFill>
            <a:srgbClr val="000000"/>
          </a:solidFill>
        </p:spPr>
        <p:txBody>
          <a:bodyPr wrap="square" lIns="0" tIns="0" rIns="0" bIns="0" rtlCol="0"/>
          <a:lstStyle/>
          <a:p>
            <a:endParaRPr sz="1588"/>
          </a:p>
        </p:txBody>
      </p:sp>
      <p:sp>
        <p:nvSpPr>
          <p:cNvPr id="28" name="object 28"/>
          <p:cNvSpPr txBox="1"/>
          <p:nvPr/>
        </p:nvSpPr>
        <p:spPr>
          <a:xfrm>
            <a:off x="5244980" y="4653328"/>
            <a:ext cx="4158503" cy="396036"/>
          </a:xfrm>
          <a:prstGeom prst="rect">
            <a:avLst/>
          </a:prstGeom>
        </p:spPr>
        <p:txBody>
          <a:bodyPr vert="horz" wrap="square" lIns="0" tIns="11206" rIns="0" bIns="0" rtlCol="0">
            <a:spAutoFit/>
          </a:bodyPr>
          <a:lstStyle/>
          <a:p>
            <a:pPr marL="44826">
              <a:lnSpc>
                <a:spcPts val="1482"/>
              </a:lnSpc>
              <a:spcBef>
                <a:spcPts val="88"/>
              </a:spcBef>
              <a:tabLst>
                <a:tab pos="1805924" algn="l"/>
                <a:tab pos="2380817" algn="l"/>
                <a:tab pos="2813387" algn="l"/>
                <a:tab pos="3428061" algn="l"/>
              </a:tabLst>
            </a:pPr>
            <a:r>
              <a:rPr sz="1588" dirty="0">
                <a:latin typeface="Cambria Math"/>
                <a:cs typeface="Cambria Math"/>
              </a:rPr>
              <a:t>𝐸𝑠𝑝𝑒𝑐𝑖𝑓𝑖𝑐𝑖𝑑𝑎𝑑</a:t>
            </a:r>
            <a:r>
              <a:rPr sz="1588" spc="-35" dirty="0">
                <a:latin typeface="Cambria Math"/>
                <a:cs typeface="Cambria Math"/>
              </a:rPr>
              <a:t> </a:t>
            </a:r>
            <a:r>
              <a:rPr sz="1588" spc="-44" dirty="0">
                <a:latin typeface="Cambria Math"/>
                <a:cs typeface="Cambria Math"/>
              </a:rPr>
              <a:t>=</a:t>
            </a:r>
            <a:r>
              <a:rPr sz="1588" dirty="0">
                <a:latin typeface="Cambria Math"/>
                <a:cs typeface="Cambria Math"/>
              </a:rPr>
              <a:t>	</a:t>
            </a:r>
            <a:r>
              <a:rPr sz="2382" spc="-33" baseline="41666" dirty="0">
                <a:latin typeface="Cambria Math"/>
                <a:cs typeface="Cambria Math"/>
              </a:rPr>
              <a:t>𝑉𝑁</a:t>
            </a:r>
            <a:r>
              <a:rPr sz="2382" baseline="41666" dirty="0">
                <a:latin typeface="Cambria Math"/>
                <a:cs typeface="Cambria Math"/>
              </a:rPr>
              <a:t>	</a:t>
            </a:r>
            <a:r>
              <a:rPr sz="1588" spc="-44" dirty="0">
                <a:latin typeface="Cambria Math"/>
                <a:cs typeface="Cambria Math"/>
              </a:rPr>
              <a:t>=</a:t>
            </a:r>
            <a:r>
              <a:rPr sz="1588" dirty="0">
                <a:latin typeface="Cambria Math"/>
                <a:cs typeface="Cambria Math"/>
              </a:rPr>
              <a:t>	</a:t>
            </a:r>
            <a:r>
              <a:rPr sz="2382" spc="-33" baseline="41666" dirty="0">
                <a:latin typeface="Cambria Math"/>
                <a:cs typeface="Cambria Math"/>
              </a:rPr>
              <a:t>500</a:t>
            </a:r>
            <a:r>
              <a:rPr sz="2382" baseline="41666" dirty="0">
                <a:latin typeface="Cambria Math"/>
                <a:cs typeface="Cambria Math"/>
              </a:rPr>
              <a:t>	</a:t>
            </a:r>
            <a:r>
              <a:rPr sz="1588" dirty="0">
                <a:latin typeface="Cambria Math"/>
                <a:cs typeface="Cambria Math"/>
              </a:rPr>
              <a:t>=</a:t>
            </a:r>
            <a:r>
              <a:rPr sz="1588" spc="53" dirty="0">
                <a:latin typeface="Cambria Math"/>
                <a:cs typeface="Cambria Math"/>
              </a:rPr>
              <a:t> </a:t>
            </a:r>
            <a:r>
              <a:rPr sz="1588" spc="-9" dirty="0">
                <a:latin typeface="Cambria Math"/>
                <a:cs typeface="Cambria Math"/>
              </a:rPr>
              <a:t>0,980</a:t>
            </a:r>
            <a:endParaRPr sz="1588">
              <a:latin typeface="Cambria Math"/>
              <a:cs typeface="Cambria Math"/>
            </a:endParaRPr>
          </a:p>
          <a:p>
            <a:pPr marL="1562183">
              <a:lnSpc>
                <a:spcPts val="1482"/>
              </a:lnSpc>
              <a:tabLst>
                <a:tab pos="2584775" algn="l"/>
              </a:tabLst>
            </a:pPr>
            <a:r>
              <a:rPr sz="1588" dirty="0">
                <a:latin typeface="Cambria Math"/>
                <a:cs typeface="Cambria Math"/>
              </a:rPr>
              <a:t>𝑉𝑁</a:t>
            </a:r>
            <a:r>
              <a:rPr sz="1588" spc="9" dirty="0">
                <a:latin typeface="Cambria Math"/>
                <a:cs typeface="Cambria Math"/>
              </a:rPr>
              <a:t> </a:t>
            </a:r>
            <a:r>
              <a:rPr sz="1588" dirty="0">
                <a:latin typeface="Cambria Math"/>
                <a:cs typeface="Cambria Math"/>
              </a:rPr>
              <a:t>+</a:t>
            </a:r>
            <a:r>
              <a:rPr sz="1588" spc="-26" dirty="0">
                <a:latin typeface="Cambria Math"/>
                <a:cs typeface="Cambria Math"/>
              </a:rPr>
              <a:t> </a:t>
            </a:r>
            <a:r>
              <a:rPr sz="1588" spc="-22" dirty="0">
                <a:latin typeface="Cambria Math"/>
                <a:cs typeface="Cambria Math"/>
              </a:rPr>
              <a:t>𝐹𝑃</a:t>
            </a:r>
            <a:r>
              <a:rPr sz="1588" dirty="0">
                <a:latin typeface="Cambria Math"/>
                <a:cs typeface="Cambria Math"/>
              </a:rPr>
              <a:t>	500</a:t>
            </a:r>
            <a:r>
              <a:rPr sz="1588" spc="-49" dirty="0">
                <a:latin typeface="Cambria Math"/>
                <a:cs typeface="Cambria Math"/>
              </a:rPr>
              <a:t> </a:t>
            </a:r>
            <a:r>
              <a:rPr sz="1588" dirty="0">
                <a:latin typeface="Cambria Math"/>
                <a:cs typeface="Cambria Math"/>
              </a:rPr>
              <a:t>+</a:t>
            </a:r>
            <a:r>
              <a:rPr sz="1588" spc="-49" dirty="0">
                <a:latin typeface="Cambria Math"/>
                <a:cs typeface="Cambria Math"/>
              </a:rPr>
              <a:t> </a:t>
            </a:r>
            <a:r>
              <a:rPr sz="1588" spc="-22" dirty="0">
                <a:latin typeface="Cambria Math"/>
                <a:cs typeface="Cambria Math"/>
              </a:rPr>
              <a:t>10</a:t>
            </a:r>
            <a:endParaRPr sz="1588">
              <a:latin typeface="Cambria Math"/>
              <a:cs typeface="Cambria Math"/>
            </a:endParaRPr>
          </a:p>
        </p:txBody>
      </p:sp>
      <p:sp>
        <p:nvSpPr>
          <p:cNvPr id="34" name="object 34"/>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22</a:t>
            </a:fld>
            <a:endParaRPr spc="-22" dirty="0"/>
          </a:p>
        </p:txBody>
      </p:sp>
      <p:sp>
        <p:nvSpPr>
          <p:cNvPr id="29" name="object 29"/>
          <p:cNvSpPr txBox="1"/>
          <p:nvPr/>
        </p:nvSpPr>
        <p:spPr>
          <a:xfrm>
            <a:off x="5253291" y="1902322"/>
            <a:ext cx="240310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Ejemplo</a:t>
            </a:r>
            <a:r>
              <a:rPr sz="1809" spc="4" dirty="0">
                <a:latin typeface="Calibri Light"/>
                <a:cs typeface="Calibri Light"/>
              </a:rPr>
              <a:t> </a:t>
            </a:r>
            <a:r>
              <a:rPr sz="1809" dirty="0">
                <a:latin typeface="Calibri Light"/>
                <a:cs typeface="Calibri Light"/>
              </a:rPr>
              <a:t>de</a:t>
            </a:r>
            <a:r>
              <a:rPr sz="1809" spc="13" dirty="0">
                <a:latin typeface="Calibri Light"/>
                <a:cs typeface="Calibri Light"/>
              </a:rPr>
              <a:t> </a:t>
            </a:r>
            <a:r>
              <a:rPr sz="1809" dirty="0">
                <a:latin typeface="Calibri Light"/>
                <a:cs typeface="Calibri Light"/>
              </a:rPr>
              <a:t>correos</a:t>
            </a:r>
            <a:r>
              <a:rPr sz="1809" spc="13" dirty="0">
                <a:latin typeface="Calibri Light"/>
                <a:cs typeface="Calibri Light"/>
              </a:rPr>
              <a:t> </a:t>
            </a:r>
            <a:r>
              <a:rPr sz="1809" spc="-18" dirty="0">
                <a:latin typeface="Calibri Light"/>
                <a:cs typeface="Calibri Light"/>
              </a:rPr>
              <a:t>Spam</a:t>
            </a:r>
            <a:endParaRPr sz="1809">
              <a:latin typeface="Calibri Light"/>
              <a:cs typeface="Calibri Light"/>
            </a:endParaRPr>
          </a:p>
        </p:txBody>
      </p:sp>
      <p:sp>
        <p:nvSpPr>
          <p:cNvPr id="30" name="object 30"/>
          <p:cNvSpPr txBox="1"/>
          <p:nvPr/>
        </p:nvSpPr>
        <p:spPr>
          <a:xfrm>
            <a:off x="2155339" y="3185172"/>
            <a:ext cx="544606" cy="290856"/>
          </a:xfrm>
          <a:prstGeom prst="rect">
            <a:avLst/>
          </a:prstGeom>
        </p:spPr>
        <p:txBody>
          <a:bodyPr vert="horz" wrap="square" lIns="0" tIns="12326" rIns="0" bIns="0" rtlCol="0">
            <a:spAutoFit/>
          </a:bodyPr>
          <a:lstStyle/>
          <a:p>
            <a:pPr marL="11206">
              <a:spcBef>
                <a:spcPts val="97"/>
              </a:spcBef>
            </a:pPr>
            <a:r>
              <a:rPr sz="1809" spc="-18" dirty="0">
                <a:latin typeface="Calibri Light"/>
                <a:cs typeface="Calibri Light"/>
              </a:rPr>
              <a:t>Spam</a:t>
            </a:r>
            <a:endParaRPr sz="1809">
              <a:latin typeface="Calibri Light"/>
              <a:cs typeface="Calibri Light"/>
            </a:endParaRPr>
          </a:p>
        </p:txBody>
      </p:sp>
      <p:sp>
        <p:nvSpPr>
          <p:cNvPr id="31" name="object 31"/>
          <p:cNvSpPr txBox="1"/>
          <p:nvPr/>
        </p:nvSpPr>
        <p:spPr>
          <a:xfrm>
            <a:off x="2155339" y="4126466"/>
            <a:ext cx="544606" cy="561779"/>
          </a:xfrm>
          <a:prstGeom prst="rect">
            <a:avLst/>
          </a:prstGeom>
        </p:spPr>
        <p:txBody>
          <a:bodyPr vert="horz" wrap="square" lIns="0" tIns="8404" rIns="0" bIns="0" rtlCol="0">
            <a:spAutoFit/>
          </a:bodyPr>
          <a:lstStyle/>
          <a:p>
            <a:pPr marL="11206" marR="4483">
              <a:lnSpc>
                <a:spcPct val="101499"/>
              </a:lnSpc>
              <a:spcBef>
                <a:spcPts val="66"/>
              </a:spcBef>
            </a:pPr>
            <a:r>
              <a:rPr sz="1809" spc="-22" dirty="0">
                <a:latin typeface="Calibri Light"/>
                <a:cs typeface="Calibri Light"/>
              </a:rPr>
              <a:t>No </a:t>
            </a:r>
            <a:r>
              <a:rPr sz="1809" spc="-18" dirty="0">
                <a:latin typeface="Calibri Light"/>
                <a:cs typeface="Calibri Light"/>
              </a:rPr>
              <a:t>Spam</a:t>
            </a:r>
            <a:endParaRPr sz="1809">
              <a:latin typeface="Calibri Light"/>
              <a:cs typeface="Calibri Light"/>
            </a:endParaRPr>
          </a:p>
        </p:txBody>
      </p:sp>
      <p:sp>
        <p:nvSpPr>
          <p:cNvPr id="32" name="object 32"/>
          <p:cNvSpPr txBox="1"/>
          <p:nvPr/>
        </p:nvSpPr>
        <p:spPr>
          <a:xfrm>
            <a:off x="2599695" y="2300355"/>
            <a:ext cx="963706"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Pre.</a:t>
            </a:r>
            <a:r>
              <a:rPr sz="1809" spc="-13" dirty="0">
                <a:latin typeface="Calibri Light"/>
                <a:cs typeface="Calibri Light"/>
              </a:rPr>
              <a:t> </a:t>
            </a:r>
            <a:r>
              <a:rPr sz="1809" spc="-18" dirty="0">
                <a:latin typeface="Calibri Light"/>
                <a:cs typeface="Calibri Light"/>
              </a:rPr>
              <a:t>Spam</a:t>
            </a:r>
            <a:endParaRPr sz="1809">
              <a:latin typeface="Calibri Light"/>
              <a:cs typeface="Calibri Light"/>
            </a:endParaRPr>
          </a:p>
        </p:txBody>
      </p:sp>
      <p:sp>
        <p:nvSpPr>
          <p:cNvPr id="33" name="object 33"/>
          <p:cNvSpPr txBox="1"/>
          <p:nvPr/>
        </p:nvSpPr>
        <p:spPr>
          <a:xfrm>
            <a:off x="3830230" y="2292287"/>
            <a:ext cx="1286996"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Pre.</a:t>
            </a:r>
            <a:r>
              <a:rPr sz="1809" spc="4" dirty="0">
                <a:latin typeface="Calibri Light"/>
                <a:cs typeface="Calibri Light"/>
              </a:rPr>
              <a:t> </a:t>
            </a:r>
            <a:r>
              <a:rPr sz="1809" dirty="0">
                <a:latin typeface="Calibri Light"/>
                <a:cs typeface="Calibri Light"/>
              </a:rPr>
              <a:t>No </a:t>
            </a:r>
            <a:r>
              <a:rPr sz="1809" spc="-18" dirty="0">
                <a:latin typeface="Calibri Light"/>
                <a:cs typeface="Calibri Light"/>
              </a:rPr>
              <a:t>Spam</a:t>
            </a:r>
            <a:endParaRPr sz="1809">
              <a:latin typeface="Calibri Light"/>
              <a:cs typeface="Calibri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sp>
        <p:nvSpPr>
          <p:cNvPr id="7" name="object 7"/>
          <p:cNvSpPr txBox="1"/>
          <p:nvPr/>
        </p:nvSpPr>
        <p:spPr>
          <a:xfrm>
            <a:off x="5894654" y="2539713"/>
            <a:ext cx="346822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 del</a:t>
            </a:r>
            <a:r>
              <a:rPr sz="1809" spc="26" dirty="0">
                <a:latin typeface="Calibri Light"/>
                <a:cs typeface="Calibri Light"/>
              </a:rPr>
              <a:t> </a:t>
            </a:r>
            <a:r>
              <a:rPr sz="1809" dirty="0">
                <a:latin typeface="Calibri Light"/>
                <a:cs typeface="Calibri Light"/>
              </a:rPr>
              <a:t>criterio</a:t>
            </a:r>
            <a:r>
              <a:rPr sz="1809" spc="13" dirty="0">
                <a:latin typeface="Calibri Light"/>
                <a:cs typeface="Calibri Light"/>
              </a:rPr>
              <a:t> </a:t>
            </a:r>
            <a:r>
              <a:rPr sz="1809" dirty="0">
                <a:latin typeface="Calibri Light"/>
                <a:cs typeface="Calibri Light"/>
              </a:rPr>
              <a:t>de</a:t>
            </a:r>
            <a:r>
              <a:rPr sz="1809" spc="22" dirty="0">
                <a:latin typeface="Calibri Light"/>
                <a:cs typeface="Calibri Light"/>
              </a:rPr>
              <a:t> </a:t>
            </a:r>
            <a:r>
              <a:rPr sz="1809" spc="-9" dirty="0">
                <a:latin typeface="Calibri Light"/>
                <a:cs typeface="Calibri Light"/>
              </a:rPr>
              <a:t>evaluación</a:t>
            </a:r>
            <a:endParaRPr sz="1809">
              <a:latin typeface="Calibri Light"/>
              <a:cs typeface="Calibri Light"/>
            </a:endParaRPr>
          </a:p>
        </p:txBody>
      </p:sp>
      <p:grpSp>
        <p:nvGrpSpPr>
          <p:cNvPr id="8" name="object 8"/>
          <p:cNvGrpSpPr/>
          <p:nvPr/>
        </p:nvGrpSpPr>
        <p:grpSpPr>
          <a:xfrm>
            <a:off x="2748651" y="2708736"/>
            <a:ext cx="2167218" cy="2212601"/>
            <a:chOff x="1235538" y="3069900"/>
            <a:chExt cx="2456180" cy="2507615"/>
          </a:xfrm>
        </p:grpSpPr>
        <p:pic>
          <p:nvPicPr>
            <p:cNvPr id="9" name="object 9"/>
            <p:cNvPicPr/>
            <p:nvPr/>
          </p:nvPicPr>
          <p:blipFill>
            <a:blip r:embed="rId2" cstate="print"/>
            <a:stretch>
              <a:fillRect/>
            </a:stretch>
          </p:blipFill>
          <p:spPr>
            <a:xfrm>
              <a:off x="1235538" y="3069901"/>
              <a:ext cx="1227886" cy="2507057"/>
            </a:xfrm>
            <a:prstGeom prst="rect">
              <a:avLst/>
            </a:prstGeom>
          </p:spPr>
        </p:pic>
        <p:pic>
          <p:nvPicPr>
            <p:cNvPr id="10" name="object 10"/>
            <p:cNvPicPr/>
            <p:nvPr/>
          </p:nvPicPr>
          <p:blipFill>
            <a:blip r:embed="rId3" cstate="print"/>
            <a:stretch>
              <a:fillRect/>
            </a:stretch>
          </p:blipFill>
          <p:spPr>
            <a:xfrm>
              <a:off x="2463424" y="4323429"/>
              <a:ext cx="1227885" cy="1253529"/>
            </a:xfrm>
            <a:prstGeom prst="rect">
              <a:avLst/>
            </a:prstGeom>
          </p:spPr>
        </p:pic>
        <p:pic>
          <p:nvPicPr>
            <p:cNvPr id="11" name="object 11"/>
            <p:cNvPicPr/>
            <p:nvPr/>
          </p:nvPicPr>
          <p:blipFill>
            <a:blip r:embed="rId4" cstate="print"/>
            <a:stretch>
              <a:fillRect/>
            </a:stretch>
          </p:blipFill>
          <p:spPr>
            <a:xfrm>
              <a:off x="2463425" y="3069900"/>
              <a:ext cx="1227884" cy="1253529"/>
            </a:xfrm>
            <a:prstGeom prst="rect">
              <a:avLst/>
            </a:prstGeom>
          </p:spPr>
        </p:pic>
      </p:grpSp>
      <p:graphicFrame>
        <p:nvGraphicFramePr>
          <p:cNvPr id="12" name="object 12"/>
          <p:cNvGraphicFramePr>
            <a:graphicFrameLocks noGrp="1"/>
          </p:cNvGraphicFramePr>
          <p:nvPr/>
        </p:nvGraphicFramePr>
        <p:xfrm>
          <a:off x="2746573" y="2706657"/>
          <a:ext cx="2167218" cy="2212042"/>
        </p:xfrm>
        <a:graphic>
          <a:graphicData uri="http://schemas.openxmlformats.org/drawingml/2006/table">
            <a:tbl>
              <a:tblPr firstRow="1" bandRow="1">
                <a:tableStyleId>{2D5ABB26-0587-4C30-8999-92F81FD0307C}</a:tableStyleId>
              </a:tblPr>
              <a:tblGrid>
                <a:gridCol w="1083609">
                  <a:extLst>
                    <a:ext uri="{9D8B030D-6E8A-4147-A177-3AD203B41FA5}">
                      <a16:colId xmlns:a16="http://schemas.microsoft.com/office/drawing/2014/main" val="20000"/>
                    </a:ext>
                  </a:extLst>
                </a:gridCol>
                <a:gridCol w="1083609">
                  <a:extLst>
                    <a:ext uri="{9D8B030D-6E8A-4147-A177-3AD203B41FA5}">
                      <a16:colId xmlns:a16="http://schemas.microsoft.com/office/drawing/2014/main" val="20001"/>
                    </a:ext>
                  </a:extLst>
                </a:gridCol>
              </a:tblGrid>
              <a:tr h="1106021">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dirty="0">
                          <a:latin typeface="Calibri"/>
                          <a:cs typeface="Calibri"/>
                        </a:rPr>
                        <a:t>VP</a:t>
                      </a:r>
                      <a:r>
                        <a:rPr sz="1100" spc="20" dirty="0">
                          <a:latin typeface="Calibri"/>
                          <a:cs typeface="Calibri"/>
                        </a:rPr>
                        <a:t> </a:t>
                      </a:r>
                      <a:r>
                        <a:rPr sz="1100" dirty="0">
                          <a:latin typeface="Calibri"/>
                          <a:cs typeface="Calibri"/>
                        </a:rPr>
                        <a:t>=</a:t>
                      </a:r>
                      <a:r>
                        <a:rPr sz="1100" spc="30" dirty="0">
                          <a:latin typeface="Calibri"/>
                          <a:cs typeface="Calibri"/>
                        </a:rPr>
                        <a:t> </a:t>
                      </a:r>
                      <a:r>
                        <a:rPr sz="1100" spc="-50" dirty="0">
                          <a:latin typeface="Calibri"/>
                          <a:cs typeface="Calibri"/>
                        </a:rPr>
                        <a:t>9</a:t>
                      </a:r>
                      <a:endParaRPr sz="1100">
                        <a:latin typeface="Calibri"/>
                        <a:cs typeface="Calibri"/>
                      </a:endParaRPr>
                    </a:p>
                  </a:txBody>
                  <a:tcPr marL="0" marR="0" marT="0" marB="0">
                    <a:lnL w="6350">
                      <a:solidFill>
                        <a:srgbClr val="5B9BD5"/>
                      </a:solidFill>
                      <a:prstDash val="solid"/>
                    </a:lnL>
                    <a:lnR w="6350">
                      <a:solidFill>
                        <a:srgbClr val="ED7D31"/>
                      </a:solidFill>
                      <a:prstDash val="solid"/>
                    </a:lnR>
                    <a:lnT w="6350">
                      <a:solidFill>
                        <a:srgbClr val="5B9BD5"/>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dirty="0">
                          <a:latin typeface="Calibri"/>
                          <a:cs typeface="Calibri"/>
                        </a:rPr>
                        <a:t>FP=</a:t>
                      </a:r>
                      <a:r>
                        <a:rPr sz="1100" spc="35" dirty="0">
                          <a:latin typeface="Calibri"/>
                          <a:cs typeface="Calibri"/>
                        </a:rPr>
                        <a:t> </a:t>
                      </a:r>
                      <a:r>
                        <a:rPr sz="1100" spc="-25" dirty="0">
                          <a:latin typeface="Calibri"/>
                          <a:cs typeface="Calibri"/>
                        </a:rPr>
                        <a:t>100</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extLst>
                  <a:ext uri="{0D108BD9-81ED-4DB2-BD59-A6C34878D82A}">
                    <a16:rowId xmlns:a16="http://schemas.microsoft.com/office/drawing/2014/main" val="10000"/>
                  </a:ext>
                </a:extLst>
              </a:tr>
              <a:tr h="1106021">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dirty="0">
                          <a:latin typeface="Calibri"/>
                          <a:cs typeface="Calibri"/>
                        </a:rPr>
                        <a:t>FN=</a:t>
                      </a:r>
                      <a:r>
                        <a:rPr sz="1100" spc="40" dirty="0">
                          <a:latin typeface="Calibri"/>
                          <a:cs typeface="Calibri"/>
                        </a:rPr>
                        <a:t> </a:t>
                      </a:r>
                      <a:r>
                        <a:rPr sz="1100" spc="-50" dirty="0">
                          <a:latin typeface="Calibri"/>
                          <a:cs typeface="Calibri"/>
                        </a:rPr>
                        <a:t>1</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dirty="0">
                          <a:latin typeface="Calibri"/>
                          <a:cs typeface="Calibri"/>
                        </a:rPr>
                        <a:t>VN=</a:t>
                      </a:r>
                      <a:r>
                        <a:rPr sz="1100" spc="60" dirty="0">
                          <a:latin typeface="Calibri"/>
                          <a:cs typeface="Calibri"/>
                        </a:rPr>
                        <a:t> </a:t>
                      </a:r>
                      <a:r>
                        <a:rPr sz="1100" spc="-20" dirty="0">
                          <a:latin typeface="Calibri"/>
                          <a:cs typeface="Calibri"/>
                        </a:rPr>
                        <a:t>9890</a:t>
                      </a:r>
                      <a:endParaRPr sz="1100">
                        <a:latin typeface="Calibri"/>
                        <a:cs typeface="Calibri"/>
                      </a:endParaRPr>
                    </a:p>
                  </a:txBody>
                  <a:tcPr marL="0" marR="0" marT="0" marB="0">
                    <a:lnL w="6350">
                      <a:solidFill>
                        <a:srgbClr val="ED7D31"/>
                      </a:solidFill>
                      <a:prstDash val="solid"/>
                    </a:lnL>
                    <a:lnR w="6350">
                      <a:solidFill>
                        <a:srgbClr val="5B9BD5"/>
                      </a:solidFill>
                      <a:prstDash val="solid"/>
                    </a:lnR>
                    <a:lnT w="6350">
                      <a:solidFill>
                        <a:srgbClr val="ED7D31"/>
                      </a:solidFill>
                      <a:prstDash val="solid"/>
                    </a:lnT>
                    <a:lnB w="6350">
                      <a:solidFill>
                        <a:srgbClr val="5B9BD5"/>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5594832" y="3152636"/>
            <a:ext cx="1079687"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𝑃𝑟𝑒𝑐𝑖𝑠𝑖ó𝑛</a:t>
            </a:r>
            <a:r>
              <a:rPr sz="1588" spc="-4"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14" name="object 14"/>
          <p:cNvSpPr/>
          <p:nvPr/>
        </p:nvSpPr>
        <p:spPr>
          <a:xfrm>
            <a:off x="6706244" y="3296131"/>
            <a:ext cx="739588" cy="11766"/>
          </a:xfrm>
          <a:custGeom>
            <a:avLst/>
            <a:gdLst/>
            <a:ahLst/>
            <a:cxnLst/>
            <a:rect l="l" t="t" r="r" b="b"/>
            <a:pathLst>
              <a:path w="838200" h="13335">
                <a:moveTo>
                  <a:pt x="838200" y="0"/>
                </a:moveTo>
                <a:lnTo>
                  <a:pt x="0" y="0"/>
                </a:lnTo>
                <a:lnTo>
                  <a:pt x="0" y="12715"/>
                </a:lnTo>
                <a:lnTo>
                  <a:pt x="838200" y="12715"/>
                </a:lnTo>
                <a:lnTo>
                  <a:pt x="838200" y="0"/>
                </a:lnTo>
                <a:close/>
              </a:path>
            </a:pathLst>
          </a:custGeom>
          <a:solidFill>
            <a:srgbClr val="000000"/>
          </a:solidFill>
        </p:spPr>
        <p:txBody>
          <a:bodyPr wrap="square" lIns="0" tIns="0" rIns="0" bIns="0" rtlCol="0"/>
          <a:lstStyle/>
          <a:p>
            <a:endParaRPr sz="1588"/>
          </a:p>
        </p:txBody>
      </p:sp>
      <p:sp>
        <p:nvSpPr>
          <p:cNvPr id="15" name="object 15"/>
          <p:cNvSpPr/>
          <p:nvPr/>
        </p:nvSpPr>
        <p:spPr>
          <a:xfrm>
            <a:off x="7692362" y="3296131"/>
            <a:ext cx="672353" cy="11766"/>
          </a:xfrm>
          <a:custGeom>
            <a:avLst/>
            <a:gdLst/>
            <a:ahLst/>
            <a:cxnLst/>
            <a:rect l="l" t="t" r="r" b="b"/>
            <a:pathLst>
              <a:path w="762000" h="13335">
                <a:moveTo>
                  <a:pt x="762000" y="0"/>
                </a:moveTo>
                <a:lnTo>
                  <a:pt x="0" y="0"/>
                </a:lnTo>
                <a:lnTo>
                  <a:pt x="0" y="12715"/>
                </a:lnTo>
                <a:lnTo>
                  <a:pt x="762000" y="12715"/>
                </a:lnTo>
                <a:lnTo>
                  <a:pt x="762000" y="0"/>
                </a:lnTo>
                <a:close/>
              </a:path>
            </a:pathLst>
          </a:custGeom>
          <a:solidFill>
            <a:srgbClr val="000000"/>
          </a:solidFill>
        </p:spPr>
        <p:txBody>
          <a:bodyPr wrap="square" lIns="0" tIns="0" rIns="0" bIns="0" rtlCol="0"/>
          <a:lstStyle/>
          <a:p>
            <a:endParaRPr sz="1588"/>
          </a:p>
        </p:txBody>
      </p:sp>
      <p:sp>
        <p:nvSpPr>
          <p:cNvPr id="16" name="object 16"/>
          <p:cNvSpPr txBox="1"/>
          <p:nvPr/>
        </p:nvSpPr>
        <p:spPr>
          <a:xfrm>
            <a:off x="6948948" y="3002028"/>
            <a:ext cx="1174376" cy="255678"/>
          </a:xfrm>
          <a:prstGeom prst="rect">
            <a:avLst/>
          </a:prstGeom>
        </p:spPr>
        <p:txBody>
          <a:bodyPr vert="horz" wrap="square" lIns="0" tIns="11206" rIns="0" bIns="0" rtlCol="0">
            <a:spAutoFit/>
          </a:bodyPr>
          <a:lstStyle/>
          <a:p>
            <a:pPr marL="11206">
              <a:spcBef>
                <a:spcPts val="88"/>
              </a:spcBef>
              <a:tabLst>
                <a:tab pos="1050608" algn="l"/>
              </a:tabLst>
            </a:pPr>
            <a:r>
              <a:rPr sz="1588" spc="-22" dirty="0">
                <a:latin typeface="Cambria Math"/>
                <a:cs typeface="Cambria Math"/>
              </a:rPr>
              <a:t>𝑉𝑃</a:t>
            </a:r>
            <a:r>
              <a:rPr sz="1588" dirty="0">
                <a:latin typeface="Cambria Math"/>
                <a:cs typeface="Cambria Math"/>
              </a:rPr>
              <a:t>	</a:t>
            </a:r>
            <a:r>
              <a:rPr sz="1588" spc="-44" dirty="0">
                <a:latin typeface="Cambria Math"/>
                <a:cs typeface="Cambria Math"/>
              </a:rPr>
              <a:t>9</a:t>
            </a:r>
            <a:endParaRPr sz="1588">
              <a:latin typeface="Cambria Math"/>
              <a:cs typeface="Cambria Math"/>
            </a:endParaRPr>
          </a:p>
        </p:txBody>
      </p:sp>
      <p:sp>
        <p:nvSpPr>
          <p:cNvPr id="17" name="object 17"/>
          <p:cNvSpPr txBox="1"/>
          <p:nvPr/>
        </p:nvSpPr>
        <p:spPr>
          <a:xfrm>
            <a:off x="6705310" y="3287106"/>
            <a:ext cx="1699931" cy="255678"/>
          </a:xfrm>
          <a:prstGeom prst="rect">
            <a:avLst/>
          </a:prstGeom>
        </p:spPr>
        <p:txBody>
          <a:bodyPr vert="horz" wrap="square" lIns="0" tIns="11206" rIns="0" bIns="0" rtlCol="0">
            <a:spAutoFit/>
          </a:bodyPr>
          <a:lstStyle/>
          <a:p>
            <a:pPr marL="11206">
              <a:spcBef>
                <a:spcPts val="88"/>
              </a:spcBef>
              <a:tabLst>
                <a:tab pos="1010824" algn="l"/>
              </a:tabLst>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𝐹𝑃</a:t>
            </a:r>
            <a:r>
              <a:rPr sz="1588" dirty="0">
                <a:latin typeface="Cambria Math"/>
                <a:cs typeface="Cambria Math"/>
              </a:rPr>
              <a:t>	9</a:t>
            </a:r>
            <a:r>
              <a:rPr sz="1588" spc="-26" dirty="0">
                <a:latin typeface="Cambria Math"/>
                <a:cs typeface="Cambria Math"/>
              </a:rPr>
              <a:t> </a:t>
            </a:r>
            <a:r>
              <a:rPr sz="1588" dirty="0">
                <a:latin typeface="Cambria Math"/>
                <a:cs typeface="Cambria Math"/>
              </a:rPr>
              <a:t>+</a:t>
            </a:r>
            <a:r>
              <a:rPr sz="1588" spc="-26" dirty="0">
                <a:latin typeface="Cambria Math"/>
                <a:cs typeface="Cambria Math"/>
              </a:rPr>
              <a:t> </a:t>
            </a:r>
            <a:r>
              <a:rPr sz="1588" spc="-22" dirty="0">
                <a:latin typeface="Cambria Math"/>
                <a:cs typeface="Cambria Math"/>
              </a:rPr>
              <a:t>100</a:t>
            </a:r>
            <a:endParaRPr sz="1588">
              <a:latin typeface="Cambria Math"/>
              <a:cs typeface="Cambria Math"/>
            </a:endParaRPr>
          </a:p>
        </p:txBody>
      </p:sp>
      <p:sp>
        <p:nvSpPr>
          <p:cNvPr id="18" name="object 18"/>
          <p:cNvSpPr txBox="1"/>
          <p:nvPr/>
        </p:nvSpPr>
        <p:spPr>
          <a:xfrm>
            <a:off x="7501133" y="3152636"/>
            <a:ext cx="1644463" cy="255678"/>
          </a:xfrm>
          <a:prstGeom prst="rect">
            <a:avLst/>
          </a:prstGeom>
        </p:spPr>
        <p:txBody>
          <a:bodyPr vert="horz" wrap="square" lIns="0" tIns="11206" rIns="0" bIns="0" rtlCol="0">
            <a:spAutoFit/>
          </a:bodyPr>
          <a:lstStyle/>
          <a:p>
            <a:pPr marL="11206">
              <a:spcBef>
                <a:spcPts val="88"/>
              </a:spcBef>
              <a:tabLst>
                <a:tab pos="948068" algn="l"/>
              </a:tabLst>
            </a:pPr>
            <a:r>
              <a:rPr sz="1588" spc="-44" dirty="0">
                <a:latin typeface="Cambria Math"/>
                <a:cs typeface="Cambria Math"/>
              </a:rPr>
              <a:t>=</a:t>
            </a:r>
            <a:r>
              <a:rPr sz="1588" dirty="0">
                <a:latin typeface="Cambria Math"/>
                <a:cs typeface="Cambria Math"/>
              </a:rPr>
              <a:t>	=</a:t>
            </a:r>
            <a:r>
              <a:rPr sz="1588" spc="53" dirty="0">
                <a:latin typeface="Cambria Math"/>
                <a:cs typeface="Cambria Math"/>
              </a:rPr>
              <a:t> </a:t>
            </a:r>
            <a:r>
              <a:rPr sz="1588" spc="-9" dirty="0">
                <a:latin typeface="Cambria Math"/>
                <a:cs typeface="Cambria Math"/>
              </a:rPr>
              <a:t>0,082</a:t>
            </a:r>
            <a:endParaRPr sz="1588">
              <a:latin typeface="Cambria Math"/>
              <a:cs typeface="Cambria Math"/>
            </a:endParaRPr>
          </a:p>
        </p:txBody>
      </p:sp>
      <p:sp>
        <p:nvSpPr>
          <p:cNvPr id="19" name="object 19"/>
          <p:cNvSpPr txBox="1"/>
          <p:nvPr/>
        </p:nvSpPr>
        <p:spPr>
          <a:xfrm>
            <a:off x="5729471" y="3911050"/>
            <a:ext cx="1349749"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𝑆𝑒𝑛𝑠𝑖𝑏𝑖𝑙𝑖𝑑𝑎𝑑</a:t>
            </a:r>
            <a:r>
              <a:rPr sz="1588" spc="-13" dirty="0">
                <a:latin typeface="Cambria Math"/>
                <a:cs typeface="Cambria Math"/>
              </a:rPr>
              <a:t> </a:t>
            </a:r>
            <a:r>
              <a:rPr sz="1588" spc="-44" dirty="0">
                <a:latin typeface="Cambria Math"/>
                <a:cs typeface="Cambria Math"/>
              </a:rPr>
              <a:t>=</a:t>
            </a:r>
            <a:endParaRPr sz="1588">
              <a:latin typeface="Cambria Math"/>
              <a:cs typeface="Cambria Math"/>
            </a:endParaRPr>
          </a:p>
        </p:txBody>
      </p:sp>
      <p:sp>
        <p:nvSpPr>
          <p:cNvPr id="20" name="object 20"/>
          <p:cNvSpPr/>
          <p:nvPr/>
        </p:nvSpPr>
        <p:spPr>
          <a:xfrm>
            <a:off x="7109657" y="4054828"/>
            <a:ext cx="762000" cy="11766"/>
          </a:xfrm>
          <a:custGeom>
            <a:avLst/>
            <a:gdLst/>
            <a:ahLst/>
            <a:cxnLst/>
            <a:rect l="l" t="t" r="r" b="b"/>
            <a:pathLst>
              <a:path w="863600" h="13335">
                <a:moveTo>
                  <a:pt x="863599" y="0"/>
                </a:moveTo>
                <a:lnTo>
                  <a:pt x="0" y="0"/>
                </a:lnTo>
                <a:lnTo>
                  <a:pt x="0" y="12715"/>
                </a:lnTo>
                <a:lnTo>
                  <a:pt x="863599" y="12715"/>
                </a:lnTo>
                <a:lnTo>
                  <a:pt x="863599" y="0"/>
                </a:lnTo>
                <a:close/>
              </a:path>
            </a:pathLst>
          </a:custGeom>
          <a:solidFill>
            <a:srgbClr val="000000"/>
          </a:solidFill>
        </p:spPr>
        <p:txBody>
          <a:bodyPr wrap="square" lIns="0" tIns="0" rIns="0" bIns="0" rtlCol="0"/>
          <a:lstStyle/>
          <a:p>
            <a:endParaRPr sz="1588"/>
          </a:p>
        </p:txBody>
      </p:sp>
      <p:sp>
        <p:nvSpPr>
          <p:cNvPr id="21" name="object 21"/>
          <p:cNvSpPr txBox="1"/>
          <p:nvPr/>
        </p:nvSpPr>
        <p:spPr>
          <a:xfrm>
            <a:off x="7364915" y="3760443"/>
            <a:ext cx="271182" cy="255678"/>
          </a:xfrm>
          <a:prstGeom prst="rect">
            <a:avLst/>
          </a:prstGeom>
        </p:spPr>
        <p:txBody>
          <a:bodyPr vert="horz" wrap="square" lIns="0" tIns="11206" rIns="0" bIns="0" rtlCol="0">
            <a:spAutoFit/>
          </a:bodyPr>
          <a:lstStyle/>
          <a:p>
            <a:pPr marL="11206">
              <a:spcBef>
                <a:spcPts val="88"/>
              </a:spcBef>
            </a:pPr>
            <a:r>
              <a:rPr sz="1588" spc="-22" dirty="0">
                <a:latin typeface="Cambria Math"/>
                <a:cs typeface="Cambria Math"/>
              </a:rPr>
              <a:t>𝑉𝑃</a:t>
            </a:r>
            <a:endParaRPr sz="1588">
              <a:latin typeface="Cambria Math"/>
              <a:cs typeface="Cambria Math"/>
            </a:endParaRPr>
          </a:p>
        </p:txBody>
      </p:sp>
      <p:sp>
        <p:nvSpPr>
          <p:cNvPr id="22" name="object 22"/>
          <p:cNvSpPr txBox="1"/>
          <p:nvPr/>
        </p:nvSpPr>
        <p:spPr>
          <a:xfrm>
            <a:off x="7928528" y="3911050"/>
            <a:ext cx="173131" cy="255678"/>
          </a:xfrm>
          <a:prstGeom prst="rect">
            <a:avLst/>
          </a:prstGeom>
        </p:spPr>
        <p:txBody>
          <a:bodyPr vert="horz" wrap="square" lIns="0" tIns="11206" rIns="0" bIns="0" rtlCol="0">
            <a:spAutoFit/>
          </a:bodyPr>
          <a:lstStyle/>
          <a:p>
            <a:pPr marL="11206">
              <a:spcBef>
                <a:spcPts val="88"/>
              </a:spcBef>
            </a:pPr>
            <a:r>
              <a:rPr sz="1588" spc="-44" dirty="0">
                <a:latin typeface="Cambria Math"/>
                <a:cs typeface="Cambria Math"/>
              </a:rPr>
              <a:t>=</a:t>
            </a:r>
            <a:endParaRPr sz="1588">
              <a:latin typeface="Cambria Math"/>
              <a:cs typeface="Cambria Math"/>
            </a:endParaRPr>
          </a:p>
        </p:txBody>
      </p:sp>
      <p:sp>
        <p:nvSpPr>
          <p:cNvPr id="23" name="object 23"/>
          <p:cNvSpPr/>
          <p:nvPr/>
        </p:nvSpPr>
        <p:spPr>
          <a:xfrm>
            <a:off x="8118186" y="4054828"/>
            <a:ext cx="459441" cy="11766"/>
          </a:xfrm>
          <a:custGeom>
            <a:avLst/>
            <a:gdLst/>
            <a:ahLst/>
            <a:cxnLst/>
            <a:rect l="l" t="t" r="r" b="b"/>
            <a:pathLst>
              <a:path w="520700" h="13335">
                <a:moveTo>
                  <a:pt x="520700" y="0"/>
                </a:moveTo>
                <a:lnTo>
                  <a:pt x="0" y="0"/>
                </a:lnTo>
                <a:lnTo>
                  <a:pt x="0" y="12715"/>
                </a:lnTo>
                <a:lnTo>
                  <a:pt x="520700" y="12715"/>
                </a:lnTo>
                <a:lnTo>
                  <a:pt x="520700" y="0"/>
                </a:lnTo>
                <a:close/>
              </a:path>
            </a:pathLst>
          </a:custGeom>
          <a:solidFill>
            <a:srgbClr val="000000"/>
          </a:solidFill>
        </p:spPr>
        <p:txBody>
          <a:bodyPr wrap="square" lIns="0" tIns="0" rIns="0" bIns="0" rtlCol="0"/>
          <a:lstStyle/>
          <a:p>
            <a:endParaRPr sz="1588"/>
          </a:p>
        </p:txBody>
      </p:sp>
      <p:sp>
        <p:nvSpPr>
          <p:cNvPr id="24" name="object 24"/>
          <p:cNvSpPr txBox="1"/>
          <p:nvPr/>
        </p:nvSpPr>
        <p:spPr>
          <a:xfrm>
            <a:off x="8306139" y="3760443"/>
            <a:ext cx="134471" cy="255678"/>
          </a:xfrm>
          <a:prstGeom prst="rect">
            <a:avLst/>
          </a:prstGeom>
        </p:spPr>
        <p:txBody>
          <a:bodyPr vert="horz" wrap="square" lIns="0" tIns="11206" rIns="0" bIns="0" rtlCol="0">
            <a:spAutoFit/>
          </a:bodyPr>
          <a:lstStyle/>
          <a:p>
            <a:pPr marL="11206">
              <a:spcBef>
                <a:spcPts val="88"/>
              </a:spcBef>
            </a:pPr>
            <a:r>
              <a:rPr sz="1588" spc="-44" dirty="0">
                <a:latin typeface="Cambria Math"/>
                <a:cs typeface="Cambria Math"/>
              </a:rPr>
              <a:t>9</a:t>
            </a:r>
            <a:endParaRPr sz="1588">
              <a:latin typeface="Cambria Math"/>
              <a:cs typeface="Cambria Math"/>
            </a:endParaRPr>
          </a:p>
        </p:txBody>
      </p:sp>
      <p:sp>
        <p:nvSpPr>
          <p:cNvPr id="25" name="object 25"/>
          <p:cNvSpPr txBox="1"/>
          <p:nvPr/>
        </p:nvSpPr>
        <p:spPr>
          <a:xfrm>
            <a:off x="7109849" y="4045520"/>
            <a:ext cx="1504390" cy="255678"/>
          </a:xfrm>
          <a:prstGeom prst="rect">
            <a:avLst/>
          </a:prstGeom>
        </p:spPr>
        <p:txBody>
          <a:bodyPr vert="horz" wrap="square" lIns="0" tIns="11206" rIns="0" bIns="0" rtlCol="0">
            <a:spAutoFit/>
          </a:bodyPr>
          <a:lstStyle/>
          <a:p>
            <a:pPr marL="11206">
              <a:spcBef>
                <a:spcPts val="88"/>
              </a:spcBef>
              <a:tabLst>
                <a:tab pos="1033798" algn="l"/>
              </a:tabLst>
            </a:pPr>
            <a:r>
              <a:rPr sz="1588" dirty="0">
                <a:latin typeface="Cambria Math"/>
                <a:cs typeface="Cambria Math"/>
              </a:rPr>
              <a:t>𝑉𝑃</a:t>
            </a:r>
            <a:r>
              <a:rPr sz="1588" spc="9"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𝐹𝑁</a:t>
            </a:r>
            <a:r>
              <a:rPr sz="1588" dirty="0">
                <a:latin typeface="Cambria Math"/>
                <a:cs typeface="Cambria Math"/>
              </a:rPr>
              <a:t>	9</a:t>
            </a:r>
            <a:r>
              <a:rPr sz="1588" spc="-26" dirty="0">
                <a:latin typeface="Cambria Math"/>
                <a:cs typeface="Cambria Math"/>
              </a:rPr>
              <a:t> </a:t>
            </a:r>
            <a:r>
              <a:rPr sz="1588" dirty="0">
                <a:latin typeface="Cambria Math"/>
                <a:cs typeface="Cambria Math"/>
              </a:rPr>
              <a:t>+</a:t>
            </a:r>
            <a:r>
              <a:rPr sz="1588" spc="-26" dirty="0">
                <a:latin typeface="Cambria Math"/>
                <a:cs typeface="Cambria Math"/>
              </a:rPr>
              <a:t> </a:t>
            </a:r>
            <a:r>
              <a:rPr sz="1588" spc="-44" dirty="0">
                <a:latin typeface="Cambria Math"/>
                <a:cs typeface="Cambria Math"/>
              </a:rPr>
              <a:t>1</a:t>
            </a:r>
            <a:endParaRPr sz="1588">
              <a:latin typeface="Cambria Math"/>
              <a:cs typeface="Cambria Math"/>
            </a:endParaRPr>
          </a:p>
        </p:txBody>
      </p:sp>
      <p:sp>
        <p:nvSpPr>
          <p:cNvPr id="26" name="object 26"/>
          <p:cNvSpPr txBox="1"/>
          <p:nvPr/>
        </p:nvSpPr>
        <p:spPr>
          <a:xfrm>
            <a:off x="8645354" y="3911050"/>
            <a:ext cx="489137"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a:t>
            </a:r>
            <a:r>
              <a:rPr sz="1588" spc="53" dirty="0">
                <a:latin typeface="Cambria Math"/>
                <a:cs typeface="Cambria Math"/>
              </a:rPr>
              <a:t> </a:t>
            </a:r>
            <a:r>
              <a:rPr sz="1588" spc="-22" dirty="0">
                <a:latin typeface="Cambria Math"/>
                <a:cs typeface="Cambria Math"/>
              </a:rPr>
              <a:t>0,9</a:t>
            </a:r>
            <a:endParaRPr sz="1588">
              <a:latin typeface="Cambria Math"/>
              <a:cs typeface="Cambria Math"/>
            </a:endParaRPr>
          </a:p>
        </p:txBody>
      </p:sp>
      <p:sp>
        <p:nvSpPr>
          <p:cNvPr id="27" name="object 27"/>
          <p:cNvSpPr/>
          <p:nvPr/>
        </p:nvSpPr>
        <p:spPr>
          <a:xfrm>
            <a:off x="6691267" y="4796333"/>
            <a:ext cx="762000" cy="11766"/>
          </a:xfrm>
          <a:custGeom>
            <a:avLst/>
            <a:gdLst/>
            <a:ahLst/>
            <a:cxnLst/>
            <a:rect l="l" t="t" r="r" b="b"/>
            <a:pathLst>
              <a:path w="863600" h="13335">
                <a:moveTo>
                  <a:pt x="863600" y="0"/>
                </a:moveTo>
                <a:lnTo>
                  <a:pt x="0" y="0"/>
                </a:lnTo>
                <a:lnTo>
                  <a:pt x="0" y="12715"/>
                </a:lnTo>
                <a:lnTo>
                  <a:pt x="863600" y="12715"/>
                </a:lnTo>
                <a:lnTo>
                  <a:pt x="863600" y="0"/>
                </a:lnTo>
                <a:close/>
              </a:path>
            </a:pathLst>
          </a:custGeom>
          <a:solidFill>
            <a:srgbClr val="000000"/>
          </a:solidFill>
        </p:spPr>
        <p:txBody>
          <a:bodyPr wrap="square" lIns="0" tIns="0" rIns="0" bIns="0" rtlCol="0"/>
          <a:lstStyle/>
          <a:p>
            <a:endParaRPr sz="1588"/>
          </a:p>
        </p:txBody>
      </p:sp>
      <p:sp>
        <p:nvSpPr>
          <p:cNvPr id="28" name="object 28"/>
          <p:cNvSpPr/>
          <p:nvPr/>
        </p:nvSpPr>
        <p:spPr>
          <a:xfrm>
            <a:off x="7711002" y="4796333"/>
            <a:ext cx="997324" cy="11766"/>
          </a:xfrm>
          <a:custGeom>
            <a:avLst/>
            <a:gdLst/>
            <a:ahLst/>
            <a:cxnLst/>
            <a:rect l="l" t="t" r="r" b="b"/>
            <a:pathLst>
              <a:path w="1130300" h="13335">
                <a:moveTo>
                  <a:pt x="1130299" y="0"/>
                </a:moveTo>
                <a:lnTo>
                  <a:pt x="0" y="0"/>
                </a:lnTo>
                <a:lnTo>
                  <a:pt x="0" y="12715"/>
                </a:lnTo>
                <a:lnTo>
                  <a:pt x="1130299" y="12715"/>
                </a:lnTo>
                <a:lnTo>
                  <a:pt x="1130299" y="0"/>
                </a:lnTo>
                <a:close/>
              </a:path>
            </a:pathLst>
          </a:custGeom>
          <a:solidFill>
            <a:srgbClr val="000000"/>
          </a:solidFill>
        </p:spPr>
        <p:txBody>
          <a:bodyPr wrap="square" lIns="0" tIns="0" rIns="0" bIns="0" rtlCol="0"/>
          <a:lstStyle/>
          <a:p>
            <a:endParaRPr sz="1588"/>
          </a:p>
        </p:txBody>
      </p:sp>
      <p:sp>
        <p:nvSpPr>
          <p:cNvPr id="29" name="object 29"/>
          <p:cNvSpPr txBox="1"/>
          <p:nvPr/>
        </p:nvSpPr>
        <p:spPr>
          <a:xfrm>
            <a:off x="5142710" y="4653328"/>
            <a:ext cx="4270001" cy="396036"/>
          </a:xfrm>
          <a:prstGeom prst="rect">
            <a:avLst/>
          </a:prstGeom>
        </p:spPr>
        <p:txBody>
          <a:bodyPr vert="horz" wrap="square" lIns="0" tIns="11206" rIns="0" bIns="0" rtlCol="0">
            <a:spAutoFit/>
          </a:bodyPr>
          <a:lstStyle/>
          <a:p>
            <a:pPr marL="44826">
              <a:lnSpc>
                <a:spcPts val="1482"/>
              </a:lnSpc>
              <a:spcBef>
                <a:spcPts val="88"/>
              </a:spcBef>
              <a:tabLst>
                <a:tab pos="1805924" algn="l"/>
                <a:tab pos="2380817" algn="l"/>
                <a:tab pos="2868299" algn="l"/>
                <a:tab pos="3648270" algn="l"/>
              </a:tabLst>
            </a:pPr>
            <a:r>
              <a:rPr sz="1588" dirty="0">
                <a:latin typeface="Cambria Math"/>
                <a:cs typeface="Cambria Math"/>
              </a:rPr>
              <a:t>𝐸𝑠𝑝𝑒𝑐𝑖𝑓𝑖𝑐𝑖𝑑𝑎𝑑</a:t>
            </a:r>
            <a:r>
              <a:rPr sz="1588" spc="-35" dirty="0">
                <a:latin typeface="Cambria Math"/>
                <a:cs typeface="Cambria Math"/>
              </a:rPr>
              <a:t> </a:t>
            </a:r>
            <a:r>
              <a:rPr sz="1588" spc="-44" dirty="0">
                <a:latin typeface="Cambria Math"/>
                <a:cs typeface="Cambria Math"/>
              </a:rPr>
              <a:t>=</a:t>
            </a:r>
            <a:r>
              <a:rPr sz="1588" dirty="0">
                <a:latin typeface="Cambria Math"/>
                <a:cs typeface="Cambria Math"/>
              </a:rPr>
              <a:t>	</a:t>
            </a:r>
            <a:r>
              <a:rPr sz="2382" spc="-33" baseline="41666" dirty="0">
                <a:latin typeface="Cambria Math"/>
                <a:cs typeface="Cambria Math"/>
              </a:rPr>
              <a:t>𝑉𝑁</a:t>
            </a:r>
            <a:r>
              <a:rPr sz="2382" baseline="41666" dirty="0">
                <a:latin typeface="Cambria Math"/>
                <a:cs typeface="Cambria Math"/>
              </a:rPr>
              <a:t>	</a:t>
            </a:r>
            <a:r>
              <a:rPr sz="1588" spc="-44" dirty="0">
                <a:latin typeface="Cambria Math"/>
                <a:cs typeface="Cambria Math"/>
              </a:rPr>
              <a:t>=</a:t>
            </a:r>
            <a:r>
              <a:rPr sz="1588" dirty="0">
                <a:latin typeface="Cambria Math"/>
                <a:cs typeface="Cambria Math"/>
              </a:rPr>
              <a:t>	</a:t>
            </a:r>
            <a:r>
              <a:rPr sz="2382" spc="-26" baseline="41666" dirty="0">
                <a:latin typeface="Cambria Math"/>
                <a:cs typeface="Cambria Math"/>
              </a:rPr>
              <a:t>9890</a:t>
            </a:r>
            <a:r>
              <a:rPr sz="2382" baseline="41666" dirty="0">
                <a:latin typeface="Cambria Math"/>
                <a:cs typeface="Cambria Math"/>
              </a:rPr>
              <a:t>	</a:t>
            </a:r>
            <a:r>
              <a:rPr sz="1588" dirty="0">
                <a:latin typeface="Cambria Math"/>
                <a:cs typeface="Cambria Math"/>
              </a:rPr>
              <a:t>=</a:t>
            </a:r>
            <a:r>
              <a:rPr sz="1588" spc="53" dirty="0">
                <a:latin typeface="Cambria Math"/>
                <a:cs typeface="Cambria Math"/>
              </a:rPr>
              <a:t> </a:t>
            </a:r>
            <a:r>
              <a:rPr sz="1588" spc="-18" dirty="0">
                <a:latin typeface="Cambria Math"/>
                <a:cs typeface="Cambria Math"/>
              </a:rPr>
              <a:t>0,99</a:t>
            </a:r>
            <a:endParaRPr sz="1588">
              <a:latin typeface="Cambria Math"/>
              <a:cs typeface="Cambria Math"/>
            </a:endParaRPr>
          </a:p>
          <a:p>
            <a:pPr marL="1562183">
              <a:lnSpc>
                <a:spcPts val="1482"/>
              </a:lnSpc>
              <a:tabLst>
                <a:tab pos="2584775" algn="l"/>
              </a:tabLst>
            </a:pPr>
            <a:r>
              <a:rPr sz="1588" dirty="0">
                <a:latin typeface="Cambria Math"/>
                <a:cs typeface="Cambria Math"/>
              </a:rPr>
              <a:t>𝑉𝑁</a:t>
            </a:r>
            <a:r>
              <a:rPr sz="1588" spc="9" dirty="0">
                <a:latin typeface="Cambria Math"/>
                <a:cs typeface="Cambria Math"/>
              </a:rPr>
              <a:t> </a:t>
            </a:r>
            <a:r>
              <a:rPr sz="1588" dirty="0">
                <a:latin typeface="Cambria Math"/>
                <a:cs typeface="Cambria Math"/>
              </a:rPr>
              <a:t>+</a:t>
            </a:r>
            <a:r>
              <a:rPr sz="1588" spc="-26" dirty="0">
                <a:latin typeface="Cambria Math"/>
                <a:cs typeface="Cambria Math"/>
              </a:rPr>
              <a:t> </a:t>
            </a:r>
            <a:r>
              <a:rPr sz="1588" spc="-22" dirty="0">
                <a:latin typeface="Cambria Math"/>
                <a:cs typeface="Cambria Math"/>
              </a:rPr>
              <a:t>𝐹𝑃</a:t>
            </a:r>
            <a:r>
              <a:rPr sz="1588" dirty="0">
                <a:latin typeface="Cambria Math"/>
                <a:cs typeface="Cambria Math"/>
              </a:rPr>
              <a:t>	9890</a:t>
            </a:r>
            <a:r>
              <a:rPr sz="1588" spc="-57" dirty="0">
                <a:latin typeface="Cambria Math"/>
                <a:cs typeface="Cambria Math"/>
              </a:rPr>
              <a:t> </a:t>
            </a:r>
            <a:r>
              <a:rPr sz="1588" dirty="0">
                <a:latin typeface="Cambria Math"/>
                <a:cs typeface="Cambria Math"/>
              </a:rPr>
              <a:t>+</a:t>
            </a:r>
            <a:r>
              <a:rPr sz="1588" spc="-62" dirty="0">
                <a:latin typeface="Cambria Math"/>
                <a:cs typeface="Cambria Math"/>
              </a:rPr>
              <a:t> </a:t>
            </a:r>
            <a:r>
              <a:rPr sz="1588" spc="-22" dirty="0">
                <a:latin typeface="Cambria Math"/>
                <a:cs typeface="Cambria Math"/>
              </a:rPr>
              <a:t>100</a:t>
            </a:r>
            <a:endParaRPr sz="1588">
              <a:latin typeface="Cambria Math"/>
              <a:cs typeface="Cambria Math"/>
            </a:endParaRPr>
          </a:p>
        </p:txBody>
      </p:sp>
      <p:sp>
        <p:nvSpPr>
          <p:cNvPr id="35" name="object 35"/>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23</a:t>
            </a:fld>
            <a:endParaRPr spc="-22" dirty="0"/>
          </a:p>
        </p:txBody>
      </p:sp>
      <p:sp>
        <p:nvSpPr>
          <p:cNvPr id="30" name="object 30"/>
          <p:cNvSpPr txBox="1"/>
          <p:nvPr/>
        </p:nvSpPr>
        <p:spPr>
          <a:xfrm>
            <a:off x="5253290" y="1902322"/>
            <a:ext cx="2724150"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Ejemplo</a:t>
            </a:r>
            <a:r>
              <a:rPr sz="1809" spc="35" dirty="0">
                <a:latin typeface="Calibri Light"/>
                <a:cs typeface="Calibri Light"/>
              </a:rPr>
              <a:t> </a:t>
            </a:r>
            <a:r>
              <a:rPr sz="1809" dirty="0">
                <a:latin typeface="Calibri Light"/>
                <a:cs typeface="Calibri Light"/>
              </a:rPr>
              <a:t>de</a:t>
            </a:r>
            <a:r>
              <a:rPr sz="1809" spc="40" dirty="0">
                <a:latin typeface="Calibri Light"/>
                <a:cs typeface="Calibri Light"/>
              </a:rPr>
              <a:t> </a:t>
            </a:r>
            <a:r>
              <a:rPr sz="1809" dirty="0">
                <a:latin typeface="Calibri Light"/>
                <a:cs typeface="Calibri Light"/>
              </a:rPr>
              <a:t>10.000</a:t>
            </a:r>
            <a:r>
              <a:rPr sz="1809" spc="44" dirty="0">
                <a:latin typeface="Calibri Light"/>
                <a:cs typeface="Calibri Light"/>
              </a:rPr>
              <a:t> </a:t>
            </a:r>
            <a:r>
              <a:rPr sz="1809" spc="-9" dirty="0">
                <a:latin typeface="Calibri Light"/>
                <a:cs typeface="Calibri Light"/>
              </a:rPr>
              <a:t>pacientes</a:t>
            </a:r>
            <a:endParaRPr sz="1809">
              <a:latin typeface="Calibri Light"/>
              <a:cs typeface="Calibri Light"/>
            </a:endParaRPr>
          </a:p>
        </p:txBody>
      </p:sp>
      <p:sp>
        <p:nvSpPr>
          <p:cNvPr id="31" name="object 31"/>
          <p:cNvSpPr txBox="1"/>
          <p:nvPr/>
        </p:nvSpPr>
        <p:spPr>
          <a:xfrm>
            <a:off x="2155340" y="3185172"/>
            <a:ext cx="406213" cy="290856"/>
          </a:xfrm>
          <a:prstGeom prst="rect">
            <a:avLst/>
          </a:prstGeom>
        </p:spPr>
        <p:txBody>
          <a:bodyPr vert="horz" wrap="square" lIns="0" tIns="12326" rIns="0" bIns="0" rtlCol="0">
            <a:spAutoFit/>
          </a:bodyPr>
          <a:lstStyle/>
          <a:p>
            <a:pPr marL="11206">
              <a:spcBef>
                <a:spcPts val="97"/>
              </a:spcBef>
            </a:pPr>
            <a:r>
              <a:rPr sz="1809" spc="-18" dirty="0">
                <a:latin typeface="Calibri Light"/>
                <a:cs typeface="Calibri Light"/>
              </a:rPr>
              <a:t>Enfr</a:t>
            </a:r>
            <a:endParaRPr sz="1809">
              <a:latin typeface="Calibri Light"/>
              <a:cs typeface="Calibri Light"/>
            </a:endParaRPr>
          </a:p>
        </p:txBody>
      </p:sp>
      <p:sp>
        <p:nvSpPr>
          <p:cNvPr id="32" name="object 32"/>
          <p:cNvSpPr txBox="1"/>
          <p:nvPr/>
        </p:nvSpPr>
        <p:spPr>
          <a:xfrm>
            <a:off x="2155339" y="4126466"/>
            <a:ext cx="515471" cy="561779"/>
          </a:xfrm>
          <a:prstGeom prst="rect">
            <a:avLst/>
          </a:prstGeom>
        </p:spPr>
        <p:txBody>
          <a:bodyPr vert="horz" wrap="square" lIns="0" tIns="8404" rIns="0" bIns="0" rtlCol="0">
            <a:spAutoFit/>
          </a:bodyPr>
          <a:lstStyle/>
          <a:p>
            <a:pPr marL="11206" marR="4483">
              <a:lnSpc>
                <a:spcPct val="101499"/>
              </a:lnSpc>
              <a:spcBef>
                <a:spcPts val="66"/>
              </a:spcBef>
            </a:pPr>
            <a:r>
              <a:rPr sz="1809" spc="-22" dirty="0">
                <a:latin typeface="Calibri Light"/>
                <a:cs typeface="Calibri Light"/>
              </a:rPr>
              <a:t>No </a:t>
            </a:r>
            <a:r>
              <a:rPr sz="1809" spc="-9" dirty="0">
                <a:latin typeface="Calibri Light"/>
                <a:cs typeface="Calibri Light"/>
              </a:rPr>
              <a:t>Enfer</a:t>
            </a:r>
            <a:endParaRPr sz="1809">
              <a:latin typeface="Calibri Light"/>
              <a:cs typeface="Calibri Light"/>
            </a:endParaRPr>
          </a:p>
        </p:txBody>
      </p:sp>
      <p:sp>
        <p:nvSpPr>
          <p:cNvPr id="33" name="object 33"/>
          <p:cNvSpPr txBox="1"/>
          <p:nvPr/>
        </p:nvSpPr>
        <p:spPr>
          <a:xfrm>
            <a:off x="2599695" y="2300355"/>
            <a:ext cx="933450"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Pre.</a:t>
            </a:r>
            <a:r>
              <a:rPr sz="1809" spc="-13" dirty="0">
                <a:latin typeface="Calibri Light"/>
                <a:cs typeface="Calibri Light"/>
              </a:rPr>
              <a:t> </a:t>
            </a:r>
            <a:r>
              <a:rPr sz="1809" spc="-9" dirty="0">
                <a:latin typeface="Calibri Light"/>
                <a:cs typeface="Calibri Light"/>
              </a:rPr>
              <a:t>Enfer</a:t>
            </a:r>
            <a:endParaRPr sz="1809">
              <a:latin typeface="Calibri Light"/>
              <a:cs typeface="Calibri Light"/>
            </a:endParaRPr>
          </a:p>
        </p:txBody>
      </p:sp>
      <p:sp>
        <p:nvSpPr>
          <p:cNvPr id="34" name="object 34"/>
          <p:cNvSpPr txBox="1"/>
          <p:nvPr/>
        </p:nvSpPr>
        <p:spPr>
          <a:xfrm>
            <a:off x="3830230" y="2292287"/>
            <a:ext cx="1256740"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Pre.</a:t>
            </a:r>
            <a:r>
              <a:rPr sz="1809" spc="4" dirty="0">
                <a:latin typeface="Calibri Light"/>
                <a:cs typeface="Calibri Light"/>
              </a:rPr>
              <a:t> </a:t>
            </a:r>
            <a:r>
              <a:rPr sz="1809" dirty="0">
                <a:latin typeface="Calibri Light"/>
                <a:cs typeface="Calibri Light"/>
              </a:rPr>
              <a:t>No</a:t>
            </a:r>
            <a:r>
              <a:rPr sz="1809" spc="-4" dirty="0">
                <a:latin typeface="Calibri Light"/>
                <a:cs typeface="Calibri Light"/>
              </a:rPr>
              <a:t> </a:t>
            </a:r>
            <a:r>
              <a:rPr sz="1809" spc="-18" dirty="0">
                <a:latin typeface="Calibri Light"/>
                <a:cs typeface="Calibri Light"/>
              </a:rPr>
              <a:t>Enfer</a:t>
            </a:r>
            <a:endParaRPr sz="1809">
              <a:latin typeface="Calibri Light"/>
              <a:cs typeface="Calibri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sp>
        <p:nvSpPr>
          <p:cNvPr id="7" name="object 7"/>
          <p:cNvSpPr txBox="1"/>
          <p:nvPr/>
        </p:nvSpPr>
        <p:spPr>
          <a:xfrm>
            <a:off x="5894654" y="2539713"/>
            <a:ext cx="3468221"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 del</a:t>
            </a:r>
            <a:r>
              <a:rPr sz="1809" spc="26" dirty="0">
                <a:latin typeface="Calibri Light"/>
                <a:cs typeface="Calibri Light"/>
              </a:rPr>
              <a:t> </a:t>
            </a:r>
            <a:r>
              <a:rPr sz="1809" dirty="0">
                <a:latin typeface="Calibri Light"/>
                <a:cs typeface="Calibri Light"/>
              </a:rPr>
              <a:t>criterio</a:t>
            </a:r>
            <a:r>
              <a:rPr sz="1809" spc="13" dirty="0">
                <a:latin typeface="Calibri Light"/>
                <a:cs typeface="Calibri Light"/>
              </a:rPr>
              <a:t> </a:t>
            </a:r>
            <a:r>
              <a:rPr sz="1809" dirty="0">
                <a:latin typeface="Calibri Light"/>
                <a:cs typeface="Calibri Light"/>
              </a:rPr>
              <a:t>de</a:t>
            </a:r>
            <a:r>
              <a:rPr sz="1809" spc="22" dirty="0">
                <a:latin typeface="Calibri Light"/>
                <a:cs typeface="Calibri Light"/>
              </a:rPr>
              <a:t> </a:t>
            </a:r>
            <a:r>
              <a:rPr sz="1809" spc="-9" dirty="0">
                <a:latin typeface="Calibri Light"/>
                <a:cs typeface="Calibri Light"/>
              </a:rPr>
              <a:t>evaluación</a:t>
            </a:r>
            <a:endParaRPr sz="1809">
              <a:latin typeface="Calibri Light"/>
              <a:cs typeface="Calibri Light"/>
            </a:endParaRPr>
          </a:p>
        </p:txBody>
      </p:sp>
      <p:grpSp>
        <p:nvGrpSpPr>
          <p:cNvPr id="8" name="object 8"/>
          <p:cNvGrpSpPr/>
          <p:nvPr/>
        </p:nvGrpSpPr>
        <p:grpSpPr>
          <a:xfrm>
            <a:off x="2748651" y="2708736"/>
            <a:ext cx="2167218" cy="2212601"/>
            <a:chOff x="1235538" y="3069900"/>
            <a:chExt cx="2456180" cy="2507615"/>
          </a:xfrm>
        </p:grpSpPr>
        <p:pic>
          <p:nvPicPr>
            <p:cNvPr id="9" name="object 9"/>
            <p:cNvPicPr/>
            <p:nvPr/>
          </p:nvPicPr>
          <p:blipFill>
            <a:blip r:embed="rId2" cstate="print"/>
            <a:stretch>
              <a:fillRect/>
            </a:stretch>
          </p:blipFill>
          <p:spPr>
            <a:xfrm>
              <a:off x="1235538" y="3069901"/>
              <a:ext cx="1227886" cy="2507057"/>
            </a:xfrm>
            <a:prstGeom prst="rect">
              <a:avLst/>
            </a:prstGeom>
          </p:spPr>
        </p:pic>
        <p:pic>
          <p:nvPicPr>
            <p:cNvPr id="10" name="object 10"/>
            <p:cNvPicPr/>
            <p:nvPr/>
          </p:nvPicPr>
          <p:blipFill>
            <a:blip r:embed="rId3" cstate="print"/>
            <a:stretch>
              <a:fillRect/>
            </a:stretch>
          </p:blipFill>
          <p:spPr>
            <a:xfrm>
              <a:off x="2463424" y="4323429"/>
              <a:ext cx="1227885" cy="1253529"/>
            </a:xfrm>
            <a:prstGeom prst="rect">
              <a:avLst/>
            </a:prstGeom>
          </p:spPr>
        </p:pic>
        <p:pic>
          <p:nvPicPr>
            <p:cNvPr id="11" name="object 11"/>
            <p:cNvPicPr/>
            <p:nvPr/>
          </p:nvPicPr>
          <p:blipFill>
            <a:blip r:embed="rId4" cstate="print"/>
            <a:stretch>
              <a:fillRect/>
            </a:stretch>
          </p:blipFill>
          <p:spPr>
            <a:xfrm>
              <a:off x="2463425" y="3069900"/>
              <a:ext cx="1227884" cy="1253529"/>
            </a:xfrm>
            <a:prstGeom prst="rect">
              <a:avLst/>
            </a:prstGeom>
          </p:spPr>
        </p:pic>
      </p:grpSp>
      <p:graphicFrame>
        <p:nvGraphicFramePr>
          <p:cNvPr id="12" name="object 12"/>
          <p:cNvGraphicFramePr>
            <a:graphicFrameLocks noGrp="1"/>
          </p:cNvGraphicFramePr>
          <p:nvPr/>
        </p:nvGraphicFramePr>
        <p:xfrm>
          <a:off x="2746573" y="2706657"/>
          <a:ext cx="2167218" cy="2212042"/>
        </p:xfrm>
        <a:graphic>
          <a:graphicData uri="http://schemas.openxmlformats.org/drawingml/2006/table">
            <a:tbl>
              <a:tblPr firstRow="1" bandRow="1">
                <a:tableStyleId>{2D5ABB26-0587-4C30-8999-92F81FD0307C}</a:tableStyleId>
              </a:tblPr>
              <a:tblGrid>
                <a:gridCol w="1083609">
                  <a:extLst>
                    <a:ext uri="{9D8B030D-6E8A-4147-A177-3AD203B41FA5}">
                      <a16:colId xmlns:a16="http://schemas.microsoft.com/office/drawing/2014/main" val="20000"/>
                    </a:ext>
                  </a:extLst>
                </a:gridCol>
                <a:gridCol w="1083609">
                  <a:extLst>
                    <a:ext uri="{9D8B030D-6E8A-4147-A177-3AD203B41FA5}">
                      <a16:colId xmlns:a16="http://schemas.microsoft.com/office/drawing/2014/main" val="20001"/>
                    </a:ext>
                  </a:extLst>
                </a:gridCol>
              </a:tblGrid>
              <a:tr h="1106021">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marL="1270" algn="ctr">
                        <a:lnSpc>
                          <a:spcPct val="100000"/>
                        </a:lnSpc>
                        <a:spcBef>
                          <a:spcPts val="5"/>
                        </a:spcBef>
                      </a:pPr>
                      <a:r>
                        <a:rPr sz="1100" spc="-25" dirty="0">
                          <a:latin typeface="Calibri"/>
                          <a:cs typeface="Calibri"/>
                        </a:rPr>
                        <a:t>VP</a:t>
                      </a:r>
                      <a:endParaRPr sz="1100">
                        <a:latin typeface="Calibri"/>
                        <a:cs typeface="Calibri"/>
                      </a:endParaRPr>
                    </a:p>
                  </a:txBody>
                  <a:tcPr marL="0" marR="0" marT="0" marB="0">
                    <a:lnL w="6350">
                      <a:solidFill>
                        <a:srgbClr val="5B9BD5"/>
                      </a:solidFill>
                      <a:prstDash val="solid"/>
                    </a:lnL>
                    <a:lnR w="6350">
                      <a:solidFill>
                        <a:srgbClr val="ED7D31"/>
                      </a:solidFill>
                      <a:prstDash val="solid"/>
                    </a:lnR>
                    <a:lnT w="6350">
                      <a:solidFill>
                        <a:srgbClr val="5B9BD5"/>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spc="-25" dirty="0">
                          <a:latin typeface="Calibri"/>
                          <a:cs typeface="Calibri"/>
                        </a:rPr>
                        <a:t>FP</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extLst>
                  <a:ext uri="{0D108BD9-81ED-4DB2-BD59-A6C34878D82A}">
                    <a16:rowId xmlns:a16="http://schemas.microsoft.com/office/drawing/2014/main" val="10000"/>
                  </a:ext>
                </a:extLst>
              </a:tr>
              <a:tr h="1106021">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FN</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VN</a:t>
                      </a:r>
                      <a:endParaRPr sz="1100">
                        <a:latin typeface="Calibri"/>
                        <a:cs typeface="Calibri"/>
                      </a:endParaRPr>
                    </a:p>
                  </a:txBody>
                  <a:tcPr marL="0" marR="0" marT="0" marB="0">
                    <a:lnL w="6350">
                      <a:solidFill>
                        <a:srgbClr val="ED7D31"/>
                      </a:solidFill>
                      <a:prstDash val="solid"/>
                    </a:lnL>
                    <a:lnR w="6350">
                      <a:solidFill>
                        <a:srgbClr val="5B9BD5"/>
                      </a:solidFill>
                      <a:prstDash val="solid"/>
                    </a:lnR>
                    <a:lnT w="6350">
                      <a:solidFill>
                        <a:srgbClr val="ED7D31"/>
                      </a:solidFill>
                      <a:prstDash val="solid"/>
                    </a:lnT>
                    <a:lnB w="6350">
                      <a:solidFill>
                        <a:srgbClr val="5B9BD5"/>
                      </a:solidFill>
                      <a:prstDash val="solid"/>
                    </a:lnB>
                  </a:tcPr>
                </a:tc>
                <a:extLst>
                  <a:ext uri="{0D108BD9-81ED-4DB2-BD59-A6C34878D82A}">
                    <a16:rowId xmlns:a16="http://schemas.microsoft.com/office/drawing/2014/main" val="10001"/>
                  </a:ext>
                </a:extLst>
              </a:tr>
            </a:tbl>
          </a:graphicData>
        </a:graphic>
      </p:graphicFrame>
      <p:sp>
        <p:nvSpPr>
          <p:cNvPr id="13" name="object 13"/>
          <p:cNvSpPr/>
          <p:nvPr/>
        </p:nvSpPr>
        <p:spPr>
          <a:xfrm>
            <a:off x="6967730" y="3984320"/>
            <a:ext cx="2196353" cy="11766"/>
          </a:xfrm>
          <a:custGeom>
            <a:avLst/>
            <a:gdLst/>
            <a:ahLst/>
            <a:cxnLst/>
            <a:rect l="l" t="t" r="r" b="b"/>
            <a:pathLst>
              <a:path w="2489200" h="13335">
                <a:moveTo>
                  <a:pt x="2489200" y="0"/>
                </a:moveTo>
                <a:lnTo>
                  <a:pt x="0" y="0"/>
                </a:lnTo>
                <a:lnTo>
                  <a:pt x="0" y="12716"/>
                </a:lnTo>
                <a:lnTo>
                  <a:pt x="2489200" y="12716"/>
                </a:lnTo>
                <a:lnTo>
                  <a:pt x="2489200" y="0"/>
                </a:lnTo>
                <a:close/>
              </a:path>
            </a:pathLst>
          </a:custGeom>
          <a:solidFill>
            <a:srgbClr val="000000"/>
          </a:solidFill>
        </p:spPr>
        <p:txBody>
          <a:bodyPr wrap="square" lIns="0" tIns="0" rIns="0" bIns="0" rtlCol="0"/>
          <a:lstStyle/>
          <a:p>
            <a:endParaRPr sz="1588"/>
          </a:p>
        </p:txBody>
      </p:sp>
      <p:sp>
        <p:nvSpPr>
          <p:cNvPr id="14" name="object 14"/>
          <p:cNvSpPr txBox="1"/>
          <p:nvPr/>
        </p:nvSpPr>
        <p:spPr>
          <a:xfrm>
            <a:off x="6252902" y="3647790"/>
            <a:ext cx="2968437" cy="581509"/>
          </a:xfrm>
          <a:prstGeom prst="rect">
            <a:avLst/>
          </a:prstGeom>
        </p:spPr>
        <p:txBody>
          <a:bodyPr vert="horz" wrap="square" lIns="0" tIns="53788" rIns="0" bIns="0" rtlCol="0">
            <a:spAutoFit/>
          </a:bodyPr>
          <a:lstStyle/>
          <a:p>
            <a:pPr marL="44826">
              <a:spcBef>
                <a:spcPts val="424"/>
              </a:spcBef>
            </a:pPr>
            <a:r>
              <a:rPr sz="2382" baseline="-41666" dirty="0">
                <a:latin typeface="Cambria Math"/>
                <a:cs typeface="Cambria Math"/>
              </a:rPr>
              <a:t>𝐹1</a:t>
            </a:r>
            <a:r>
              <a:rPr sz="2382" spc="59" baseline="-41666" dirty="0">
                <a:latin typeface="Cambria Math"/>
                <a:cs typeface="Cambria Math"/>
              </a:rPr>
              <a:t> </a:t>
            </a:r>
            <a:r>
              <a:rPr sz="2382" baseline="-41666" dirty="0">
                <a:latin typeface="Cambria Math"/>
                <a:cs typeface="Cambria Math"/>
              </a:rPr>
              <a:t>=</a:t>
            </a:r>
            <a:r>
              <a:rPr sz="2382" spc="59" baseline="-41666" dirty="0">
                <a:latin typeface="Cambria Math"/>
                <a:cs typeface="Cambria Math"/>
              </a:rPr>
              <a:t> </a:t>
            </a:r>
            <a:r>
              <a:rPr sz="2382" baseline="-41666" dirty="0">
                <a:latin typeface="Cambria Math"/>
                <a:cs typeface="Cambria Math"/>
              </a:rPr>
              <a:t>2</a:t>
            </a:r>
            <a:r>
              <a:rPr sz="2382" spc="357" baseline="-41666" dirty="0">
                <a:latin typeface="Cambria Math"/>
                <a:cs typeface="Cambria Math"/>
              </a:rPr>
              <a:t> </a:t>
            </a:r>
            <a:r>
              <a:rPr sz="1588" dirty="0">
                <a:latin typeface="Cambria Math"/>
                <a:cs typeface="Cambria Math"/>
              </a:rPr>
              <a:t>𝑃𝑟𝑒𝑐𝑖𝑠𝑖ó𝑛</a:t>
            </a:r>
            <a:r>
              <a:rPr sz="1588" spc="309" dirty="0">
                <a:latin typeface="Cambria Math"/>
                <a:cs typeface="Cambria Math"/>
              </a:rPr>
              <a:t> </a:t>
            </a:r>
            <a:r>
              <a:rPr sz="1588" dirty="0">
                <a:latin typeface="Cambria Math"/>
                <a:cs typeface="Cambria Math"/>
              </a:rPr>
              <a:t>∗</a:t>
            </a:r>
            <a:r>
              <a:rPr sz="1588" spc="-31" dirty="0">
                <a:latin typeface="Cambria Math"/>
                <a:cs typeface="Cambria Math"/>
              </a:rPr>
              <a:t> </a:t>
            </a:r>
            <a:r>
              <a:rPr sz="1588" spc="-9" dirty="0">
                <a:latin typeface="Cambria Math"/>
                <a:cs typeface="Cambria Math"/>
              </a:rPr>
              <a:t>𝑆𝑒𝑛𝑠𝑖𝑏𝑖𝑙𝑖𝑑𝑎𝑑</a:t>
            </a:r>
            <a:endParaRPr sz="1588">
              <a:latin typeface="Cambria Math"/>
              <a:cs typeface="Cambria Math"/>
            </a:endParaRPr>
          </a:p>
          <a:p>
            <a:pPr marL="722818">
              <a:spcBef>
                <a:spcPts val="340"/>
              </a:spcBef>
            </a:pPr>
            <a:r>
              <a:rPr sz="1588" spc="-9" dirty="0">
                <a:latin typeface="Cambria Math"/>
                <a:cs typeface="Cambria Math"/>
              </a:rPr>
              <a:t>𝑃𝑟𝑒𝑐𝑖𝑠𝑖ó𝑛 </a:t>
            </a:r>
            <a:r>
              <a:rPr sz="1588" dirty="0">
                <a:latin typeface="Cambria Math"/>
                <a:cs typeface="Cambria Math"/>
              </a:rPr>
              <a:t>+</a:t>
            </a:r>
            <a:r>
              <a:rPr sz="1588" spc="-40" dirty="0">
                <a:latin typeface="Cambria Math"/>
                <a:cs typeface="Cambria Math"/>
              </a:rPr>
              <a:t> </a:t>
            </a:r>
            <a:r>
              <a:rPr sz="1588" spc="-9" dirty="0">
                <a:latin typeface="Cambria Math"/>
                <a:cs typeface="Cambria Math"/>
              </a:rPr>
              <a:t>𝑆𝑒𝑛𝑠𝑖𝑏𝑖𝑙𝑖𝑑𝑎𝑑</a:t>
            </a:r>
            <a:endParaRPr sz="1588">
              <a:latin typeface="Cambria Math"/>
              <a:cs typeface="Cambria Math"/>
            </a:endParaRPr>
          </a:p>
        </p:txBody>
      </p:sp>
      <p:sp>
        <p:nvSpPr>
          <p:cNvPr id="15" name="object 15"/>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24</a:t>
            </a:fld>
            <a:endParaRPr spc="-22"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54254" y="1258912"/>
            <a:ext cx="53171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44" dirty="0">
                <a:solidFill>
                  <a:srgbClr val="FFFFFF"/>
                </a:solidFill>
                <a:latin typeface="Calibri"/>
                <a:cs typeface="Calibri"/>
              </a:rPr>
              <a:t>I</a:t>
            </a:r>
            <a:endParaRPr sz="1147">
              <a:latin typeface="Calibri"/>
              <a:cs typeface="Calibri"/>
            </a:endParaRPr>
          </a:p>
        </p:txBody>
      </p:sp>
      <p:sp>
        <p:nvSpPr>
          <p:cNvPr id="6" name="object 6"/>
          <p:cNvSpPr txBox="1">
            <a:spLocks noGrp="1"/>
          </p:cNvSpPr>
          <p:nvPr>
            <p:ph type="title"/>
          </p:nvPr>
        </p:nvSpPr>
        <p:spPr>
          <a:xfrm>
            <a:off x="2398059" y="562482"/>
            <a:ext cx="9278471" cy="688989"/>
          </a:xfrm>
          <a:prstGeom prst="rect">
            <a:avLst/>
          </a:prstGeom>
        </p:spPr>
        <p:txBody>
          <a:bodyPr vert="horz" wrap="square" lIns="0" tIns="11766" rIns="0" bIns="0" rtlCol="0" anchor="ctr">
            <a:spAutoFit/>
          </a:bodyPr>
          <a:lstStyle/>
          <a:p>
            <a:pPr marL="100297">
              <a:lnSpc>
                <a:spcPct val="100000"/>
              </a:lnSpc>
              <a:spcBef>
                <a:spcPts val="93"/>
              </a:spcBef>
            </a:pPr>
            <a:r>
              <a:rPr dirty="0"/>
              <a:t>Matriz</a:t>
            </a:r>
            <a:r>
              <a:rPr spc="-88" dirty="0"/>
              <a:t> </a:t>
            </a:r>
            <a:r>
              <a:rPr dirty="0"/>
              <a:t>de</a:t>
            </a:r>
            <a:r>
              <a:rPr spc="-93" dirty="0"/>
              <a:t> </a:t>
            </a:r>
            <a:r>
              <a:rPr spc="-9" dirty="0"/>
              <a:t>Confusión</a:t>
            </a:r>
          </a:p>
        </p:txBody>
      </p:sp>
      <p:grpSp>
        <p:nvGrpSpPr>
          <p:cNvPr id="7" name="object 7"/>
          <p:cNvGrpSpPr/>
          <p:nvPr/>
        </p:nvGrpSpPr>
        <p:grpSpPr>
          <a:xfrm>
            <a:off x="2748651" y="2708736"/>
            <a:ext cx="2167218" cy="2212601"/>
            <a:chOff x="1235538" y="3069900"/>
            <a:chExt cx="2456180" cy="2507615"/>
          </a:xfrm>
        </p:grpSpPr>
        <p:pic>
          <p:nvPicPr>
            <p:cNvPr id="8" name="object 8"/>
            <p:cNvPicPr/>
            <p:nvPr/>
          </p:nvPicPr>
          <p:blipFill>
            <a:blip r:embed="rId2" cstate="print"/>
            <a:stretch>
              <a:fillRect/>
            </a:stretch>
          </p:blipFill>
          <p:spPr>
            <a:xfrm>
              <a:off x="1235538" y="3069901"/>
              <a:ext cx="1227886" cy="2507057"/>
            </a:xfrm>
            <a:prstGeom prst="rect">
              <a:avLst/>
            </a:prstGeom>
          </p:spPr>
        </p:pic>
        <p:pic>
          <p:nvPicPr>
            <p:cNvPr id="9" name="object 9"/>
            <p:cNvPicPr/>
            <p:nvPr/>
          </p:nvPicPr>
          <p:blipFill>
            <a:blip r:embed="rId3" cstate="print"/>
            <a:stretch>
              <a:fillRect/>
            </a:stretch>
          </p:blipFill>
          <p:spPr>
            <a:xfrm>
              <a:off x="2463424" y="4323429"/>
              <a:ext cx="1227885" cy="1253529"/>
            </a:xfrm>
            <a:prstGeom prst="rect">
              <a:avLst/>
            </a:prstGeom>
          </p:spPr>
        </p:pic>
        <p:pic>
          <p:nvPicPr>
            <p:cNvPr id="10" name="object 10"/>
            <p:cNvPicPr/>
            <p:nvPr/>
          </p:nvPicPr>
          <p:blipFill>
            <a:blip r:embed="rId4" cstate="print"/>
            <a:stretch>
              <a:fillRect/>
            </a:stretch>
          </p:blipFill>
          <p:spPr>
            <a:xfrm>
              <a:off x="2463425" y="3069900"/>
              <a:ext cx="1227884" cy="1253529"/>
            </a:xfrm>
            <a:prstGeom prst="rect">
              <a:avLst/>
            </a:prstGeom>
          </p:spPr>
        </p:pic>
      </p:grpSp>
      <p:graphicFrame>
        <p:nvGraphicFramePr>
          <p:cNvPr id="11" name="object 11"/>
          <p:cNvGraphicFramePr>
            <a:graphicFrameLocks noGrp="1"/>
          </p:cNvGraphicFramePr>
          <p:nvPr/>
        </p:nvGraphicFramePr>
        <p:xfrm>
          <a:off x="2746573" y="2706657"/>
          <a:ext cx="2167218" cy="2212042"/>
        </p:xfrm>
        <a:graphic>
          <a:graphicData uri="http://schemas.openxmlformats.org/drawingml/2006/table">
            <a:tbl>
              <a:tblPr firstRow="1" bandRow="1">
                <a:tableStyleId>{2D5ABB26-0587-4C30-8999-92F81FD0307C}</a:tableStyleId>
              </a:tblPr>
              <a:tblGrid>
                <a:gridCol w="1083609">
                  <a:extLst>
                    <a:ext uri="{9D8B030D-6E8A-4147-A177-3AD203B41FA5}">
                      <a16:colId xmlns:a16="http://schemas.microsoft.com/office/drawing/2014/main" val="20000"/>
                    </a:ext>
                  </a:extLst>
                </a:gridCol>
                <a:gridCol w="1083609">
                  <a:extLst>
                    <a:ext uri="{9D8B030D-6E8A-4147-A177-3AD203B41FA5}">
                      <a16:colId xmlns:a16="http://schemas.microsoft.com/office/drawing/2014/main" val="20001"/>
                    </a:ext>
                  </a:extLst>
                </a:gridCol>
              </a:tblGrid>
              <a:tr h="1106021">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marL="1270" algn="ctr">
                        <a:lnSpc>
                          <a:spcPct val="100000"/>
                        </a:lnSpc>
                        <a:spcBef>
                          <a:spcPts val="5"/>
                        </a:spcBef>
                      </a:pPr>
                      <a:r>
                        <a:rPr sz="1100" spc="-25" dirty="0">
                          <a:latin typeface="Calibri"/>
                          <a:cs typeface="Calibri"/>
                        </a:rPr>
                        <a:t>VP</a:t>
                      </a:r>
                      <a:endParaRPr sz="1100">
                        <a:latin typeface="Calibri"/>
                        <a:cs typeface="Calibri"/>
                      </a:endParaRPr>
                    </a:p>
                  </a:txBody>
                  <a:tcPr marL="0" marR="0" marT="0" marB="0">
                    <a:lnL w="6350">
                      <a:solidFill>
                        <a:srgbClr val="5B9BD5"/>
                      </a:solidFill>
                      <a:prstDash val="solid"/>
                    </a:lnL>
                    <a:lnR w="6350">
                      <a:solidFill>
                        <a:srgbClr val="ED7D31"/>
                      </a:solidFill>
                      <a:prstDash val="solid"/>
                    </a:lnR>
                    <a:lnT w="6350">
                      <a:solidFill>
                        <a:srgbClr val="5B9BD5"/>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65"/>
                        </a:spcBef>
                      </a:pPr>
                      <a:endParaRPr sz="1100">
                        <a:latin typeface="Times New Roman"/>
                        <a:cs typeface="Times New Roman"/>
                      </a:endParaRPr>
                    </a:p>
                    <a:p>
                      <a:pPr algn="ctr">
                        <a:lnSpc>
                          <a:spcPct val="100000"/>
                        </a:lnSpc>
                        <a:spcBef>
                          <a:spcPts val="5"/>
                        </a:spcBef>
                      </a:pPr>
                      <a:r>
                        <a:rPr sz="1100" spc="-25" dirty="0">
                          <a:latin typeface="Calibri"/>
                          <a:cs typeface="Calibri"/>
                        </a:rPr>
                        <a:t>FP</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extLst>
                  <a:ext uri="{0D108BD9-81ED-4DB2-BD59-A6C34878D82A}">
                    <a16:rowId xmlns:a16="http://schemas.microsoft.com/office/drawing/2014/main" val="10000"/>
                  </a:ext>
                </a:extLst>
              </a:tr>
              <a:tr h="1106021">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FN</a:t>
                      </a:r>
                      <a:endParaRPr sz="1100">
                        <a:latin typeface="Calibri"/>
                        <a:cs typeface="Calibri"/>
                      </a:endParaRPr>
                    </a:p>
                  </a:txBody>
                  <a:tcPr marL="0" marR="0" marT="0" marB="0">
                    <a:lnL w="6350">
                      <a:solidFill>
                        <a:srgbClr val="ED7D31"/>
                      </a:solidFill>
                      <a:prstDash val="solid"/>
                    </a:lnL>
                    <a:lnR w="6350">
                      <a:solidFill>
                        <a:srgbClr val="ED7D31"/>
                      </a:solidFill>
                      <a:prstDash val="solid"/>
                    </a:lnR>
                    <a:lnT w="6350">
                      <a:solidFill>
                        <a:srgbClr val="ED7D31"/>
                      </a:solidFill>
                      <a:prstDash val="solid"/>
                    </a:lnT>
                    <a:lnB w="6350">
                      <a:solidFill>
                        <a:srgbClr val="ED7D31"/>
                      </a:solidFill>
                      <a:prstDash val="solid"/>
                    </a:lnB>
                  </a:tcPr>
                </a:tc>
                <a:tc>
                  <a:txBody>
                    <a:bodyPr/>
                    <a:lstStyle/>
                    <a:p>
                      <a:pPr>
                        <a:lnSpc>
                          <a:spcPct val="100000"/>
                        </a:lnSpc>
                      </a:pPr>
                      <a:endParaRPr sz="1100">
                        <a:latin typeface="Times New Roman"/>
                        <a:cs typeface="Times New Roman"/>
                      </a:endParaRPr>
                    </a:p>
                    <a:p>
                      <a:pPr>
                        <a:lnSpc>
                          <a:spcPct val="100000"/>
                        </a:lnSpc>
                        <a:spcBef>
                          <a:spcPts val="1085"/>
                        </a:spcBef>
                      </a:pPr>
                      <a:endParaRPr sz="1100">
                        <a:latin typeface="Times New Roman"/>
                        <a:cs typeface="Times New Roman"/>
                      </a:endParaRPr>
                    </a:p>
                    <a:p>
                      <a:pPr algn="ctr">
                        <a:lnSpc>
                          <a:spcPct val="100000"/>
                        </a:lnSpc>
                      </a:pPr>
                      <a:r>
                        <a:rPr sz="1100" spc="-25" dirty="0">
                          <a:latin typeface="Calibri"/>
                          <a:cs typeface="Calibri"/>
                        </a:rPr>
                        <a:t>VN</a:t>
                      </a:r>
                      <a:endParaRPr sz="1100">
                        <a:latin typeface="Calibri"/>
                        <a:cs typeface="Calibri"/>
                      </a:endParaRPr>
                    </a:p>
                  </a:txBody>
                  <a:tcPr marL="0" marR="0" marT="0" marB="0">
                    <a:lnL w="6350">
                      <a:solidFill>
                        <a:srgbClr val="ED7D31"/>
                      </a:solidFill>
                      <a:prstDash val="solid"/>
                    </a:lnL>
                    <a:lnR w="6350">
                      <a:solidFill>
                        <a:srgbClr val="5B9BD5"/>
                      </a:solidFill>
                      <a:prstDash val="solid"/>
                    </a:lnR>
                    <a:lnT w="6350">
                      <a:solidFill>
                        <a:srgbClr val="ED7D31"/>
                      </a:solidFill>
                      <a:prstDash val="solid"/>
                    </a:lnT>
                    <a:lnB w="6350">
                      <a:solidFill>
                        <a:srgbClr val="5B9BD5"/>
                      </a:solidFill>
                      <a:prstDash val="solid"/>
                    </a:lnB>
                  </a:tcPr>
                </a:tc>
                <a:extLst>
                  <a:ext uri="{0D108BD9-81ED-4DB2-BD59-A6C34878D82A}">
                    <a16:rowId xmlns:a16="http://schemas.microsoft.com/office/drawing/2014/main" val="10001"/>
                  </a:ext>
                </a:extLst>
              </a:tr>
            </a:tbl>
          </a:graphicData>
        </a:graphic>
      </p:graphicFrame>
      <p:sp>
        <p:nvSpPr>
          <p:cNvPr id="12" name="object 12"/>
          <p:cNvSpPr/>
          <p:nvPr/>
        </p:nvSpPr>
        <p:spPr>
          <a:xfrm>
            <a:off x="6767619" y="2502308"/>
            <a:ext cx="2196353" cy="11766"/>
          </a:xfrm>
          <a:custGeom>
            <a:avLst/>
            <a:gdLst/>
            <a:ahLst/>
            <a:cxnLst/>
            <a:rect l="l" t="t" r="r" b="b"/>
            <a:pathLst>
              <a:path w="2489200" h="13335">
                <a:moveTo>
                  <a:pt x="2489199" y="0"/>
                </a:moveTo>
                <a:lnTo>
                  <a:pt x="0" y="0"/>
                </a:lnTo>
                <a:lnTo>
                  <a:pt x="0" y="12715"/>
                </a:lnTo>
                <a:lnTo>
                  <a:pt x="2489199" y="12715"/>
                </a:lnTo>
                <a:lnTo>
                  <a:pt x="2489199" y="0"/>
                </a:lnTo>
                <a:close/>
              </a:path>
            </a:pathLst>
          </a:custGeom>
          <a:solidFill>
            <a:srgbClr val="000000"/>
          </a:solidFill>
        </p:spPr>
        <p:txBody>
          <a:bodyPr wrap="square" lIns="0" tIns="0" rIns="0" bIns="0" rtlCol="0"/>
          <a:lstStyle/>
          <a:p>
            <a:endParaRPr sz="1588"/>
          </a:p>
        </p:txBody>
      </p:sp>
      <p:sp>
        <p:nvSpPr>
          <p:cNvPr id="13" name="object 13"/>
          <p:cNvSpPr txBox="1"/>
          <p:nvPr/>
        </p:nvSpPr>
        <p:spPr>
          <a:xfrm>
            <a:off x="6052792" y="2165924"/>
            <a:ext cx="2968437" cy="581509"/>
          </a:xfrm>
          <a:prstGeom prst="rect">
            <a:avLst/>
          </a:prstGeom>
        </p:spPr>
        <p:txBody>
          <a:bodyPr vert="horz" wrap="square" lIns="0" tIns="53788" rIns="0" bIns="0" rtlCol="0">
            <a:spAutoFit/>
          </a:bodyPr>
          <a:lstStyle/>
          <a:p>
            <a:pPr marL="44826">
              <a:spcBef>
                <a:spcPts val="424"/>
              </a:spcBef>
            </a:pPr>
            <a:r>
              <a:rPr sz="2382" baseline="-41666" dirty="0">
                <a:latin typeface="Cambria Math"/>
                <a:cs typeface="Cambria Math"/>
              </a:rPr>
              <a:t>𝐹1</a:t>
            </a:r>
            <a:r>
              <a:rPr sz="2382" spc="59" baseline="-41666" dirty="0">
                <a:latin typeface="Cambria Math"/>
                <a:cs typeface="Cambria Math"/>
              </a:rPr>
              <a:t> </a:t>
            </a:r>
            <a:r>
              <a:rPr sz="2382" baseline="-41666" dirty="0">
                <a:latin typeface="Cambria Math"/>
                <a:cs typeface="Cambria Math"/>
              </a:rPr>
              <a:t>=</a:t>
            </a:r>
            <a:r>
              <a:rPr sz="2382" spc="59" baseline="-41666" dirty="0">
                <a:latin typeface="Cambria Math"/>
                <a:cs typeface="Cambria Math"/>
              </a:rPr>
              <a:t> </a:t>
            </a:r>
            <a:r>
              <a:rPr sz="2382" baseline="-41666" dirty="0">
                <a:latin typeface="Cambria Math"/>
                <a:cs typeface="Cambria Math"/>
              </a:rPr>
              <a:t>2</a:t>
            </a:r>
            <a:r>
              <a:rPr sz="2382" spc="357" baseline="-41666" dirty="0">
                <a:latin typeface="Cambria Math"/>
                <a:cs typeface="Cambria Math"/>
              </a:rPr>
              <a:t> </a:t>
            </a:r>
            <a:r>
              <a:rPr sz="1588" dirty="0">
                <a:latin typeface="Cambria Math"/>
                <a:cs typeface="Cambria Math"/>
              </a:rPr>
              <a:t>𝑃𝑟𝑒𝑐𝑖𝑠𝑖ó𝑛</a:t>
            </a:r>
            <a:r>
              <a:rPr sz="1588" spc="309" dirty="0">
                <a:latin typeface="Cambria Math"/>
                <a:cs typeface="Cambria Math"/>
              </a:rPr>
              <a:t> </a:t>
            </a:r>
            <a:r>
              <a:rPr sz="1588" dirty="0">
                <a:latin typeface="Cambria Math"/>
                <a:cs typeface="Cambria Math"/>
              </a:rPr>
              <a:t>∗</a:t>
            </a:r>
            <a:r>
              <a:rPr sz="1588" spc="-31" dirty="0">
                <a:latin typeface="Cambria Math"/>
                <a:cs typeface="Cambria Math"/>
              </a:rPr>
              <a:t> </a:t>
            </a:r>
            <a:r>
              <a:rPr sz="1588" spc="-9" dirty="0">
                <a:latin typeface="Cambria Math"/>
                <a:cs typeface="Cambria Math"/>
              </a:rPr>
              <a:t>𝑆𝑒𝑛𝑠𝑖𝑏𝑖𝑙𝑖𝑑𝑎𝑑</a:t>
            </a:r>
            <a:endParaRPr sz="1588">
              <a:latin typeface="Cambria Math"/>
              <a:cs typeface="Cambria Math"/>
            </a:endParaRPr>
          </a:p>
          <a:p>
            <a:pPr marL="722818">
              <a:spcBef>
                <a:spcPts val="340"/>
              </a:spcBef>
            </a:pPr>
            <a:r>
              <a:rPr sz="1588" spc="-9" dirty="0">
                <a:latin typeface="Cambria Math"/>
                <a:cs typeface="Cambria Math"/>
              </a:rPr>
              <a:t>𝑃𝑟𝑒𝑐𝑖𝑠𝑖ó𝑛 </a:t>
            </a:r>
            <a:r>
              <a:rPr sz="1588" dirty="0">
                <a:latin typeface="Cambria Math"/>
                <a:cs typeface="Cambria Math"/>
              </a:rPr>
              <a:t>+</a:t>
            </a:r>
            <a:r>
              <a:rPr sz="1588" spc="-40" dirty="0">
                <a:latin typeface="Cambria Math"/>
                <a:cs typeface="Cambria Math"/>
              </a:rPr>
              <a:t> </a:t>
            </a:r>
            <a:r>
              <a:rPr sz="1588" spc="-9" dirty="0">
                <a:latin typeface="Cambria Math"/>
                <a:cs typeface="Cambria Math"/>
              </a:rPr>
              <a:t>𝑆𝑒𝑛𝑠𝑖𝑏𝑖𝑙𝑖𝑑𝑎𝑑</a:t>
            </a:r>
            <a:endParaRPr sz="1588">
              <a:latin typeface="Cambria Math"/>
              <a:cs typeface="Cambria Math"/>
            </a:endParaRPr>
          </a:p>
        </p:txBody>
      </p:sp>
      <p:sp>
        <p:nvSpPr>
          <p:cNvPr id="14" name="object 14"/>
          <p:cNvSpPr/>
          <p:nvPr/>
        </p:nvSpPr>
        <p:spPr>
          <a:xfrm>
            <a:off x="5730789" y="3821162"/>
            <a:ext cx="1187824" cy="11766"/>
          </a:xfrm>
          <a:custGeom>
            <a:avLst/>
            <a:gdLst/>
            <a:ahLst/>
            <a:cxnLst/>
            <a:rect l="l" t="t" r="r" b="b"/>
            <a:pathLst>
              <a:path w="1346200" h="13335">
                <a:moveTo>
                  <a:pt x="1346200" y="0"/>
                </a:moveTo>
                <a:lnTo>
                  <a:pt x="0" y="0"/>
                </a:lnTo>
                <a:lnTo>
                  <a:pt x="0" y="12715"/>
                </a:lnTo>
                <a:lnTo>
                  <a:pt x="1346200" y="12715"/>
                </a:lnTo>
                <a:lnTo>
                  <a:pt x="1346200" y="0"/>
                </a:lnTo>
                <a:close/>
              </a:path>
            </a:pathLst>
          </a:custGeom>
          <a:solidFill>
            <a:srgbClr val="000000"/>
          </a:solidFill>
        </p:spPr>
        <p:txBody>
          <a:bodyPr wrap="square" lIns="0" tIns="0" rIns="0" bIns="0" rtlCol="0"/>
          <a:lstStyle/>
          <a:p>
            <a:endParaRPr sz="1588"/>
          </a:p>
        </p:txBody>
      </p:sp>
      <p:sp>
        <p:nvSpPr>
          <p:cNvPr id="15" name="object 15"/>
          <p:cNvSpPr txBox="1"/>
          <p:nvPr/>
        </p:nvSpPr>
        <p:spPr>
          <a:xfrm>
            <a:off x="5026650" y="3526464"/>
            <a:ext cx="1940859" cy="255678"/>
          </a:xfrm>
          <a:prstGeom prst="rect">
            <a:avLst/>
          </a:prstGeom>
        </p:spPr>
        <p:txBody>
          <a:bodyPr vert="horz" wrap="square" lIns="0" tIns="11206" rIns="0" bIns="0" rtlCol="0">
            <a:spAutoFit/>
          </a:bodyPr>
          <a:lstStyle/>
          <a:p>
            <a:pPr marL="33619">
              <a:spcBef>
                <a:spcPts val="88"/>
              </a:spcBef>
            </a:pPr>
            <a:r>
              <a:rPr sz="2382" baseline="-41666" dirty="0">
                <a:latin typeface="Cambria Math"/>
                <a:cs typeface="Cambria Math"/>
              </a:rPr>
              <a:t>𝐹1</a:t>
            </a:r>
            <a:r>
              <a:rPr sz="2382" spc="66" baseline="-41666" dirty="0">
                <a:latin typeface="Cambria Math"/>
                <a:cs typeface="Cambria Math"/>
              </a:rPr>
              <a:t> </a:t>
            </a:r>
            <a:r>
              <a:rPr sz="2382" baseline="-41666" dirty="0">
                <a:latin typeface="Cambria Math"/>
                <a:cs typeface="Cambria Math"/>
              </a:rPr>
              <a:t>=</a:t>
            </a:r>
            <a:r>
              <a:rPr sz="2382" spc="59" baseline="-41666" dirty="0">
                <a:latin typeface="Cambria Math"/>
                <a:cs typeface="Cambria Math"/>
              </a:rPr>
              <a:t> </a:t>
            </a:r>
            <a:r>
              <a:rPr sz="2382" baseline="-41666" dirty="0">
                <a:latin typeface="Cambria Math"/>
                <a:cs typeface="Cambria Math"/>
              </a:rPr>
              <a:t>2</a:t>
            </a:r>
            <a:r>
              <a:rPr sz="2382" spc="357" baseline="-41666" dirty="0">
                <a:latin typeface="Cambria Math"/>
                <a:cs typeface="Cambria Math"/>
              </a:rPr>
              <a:t> </a:t>
            </a:r>
            <a:r>
              <a:rPr sz="1588" dirty="0">
                <a:latin typeface="Cambria Math"/>
                <a:cs typeface="Cambria Math"/>
              </a:rPr>
              <a:t>0,909</a:t>
            </a:r>
            <a:r>
              <a:rPr sz="1588" spc="291" dirty="0">
                <a:latin typeface="Cambria Math"/>
                <a:cs typeface="Cambria Math"/>
              </a:rPr>
              <a:t> </a:t>
            </a:r>
            <a:r>
              <a:rPr sz="1588" dirty="0">
                <a:latin typeface="Cambria Math"/>
                <a:cs typeface="Cambria Math"/>
              </a:rPr>
              <a:t>∗</a:t>
            </a:r>
            <a:r>
              <a:rPr sz="1588" spc="-31" dirty="0">
                <a:latin typeface="Cambria Math"/>
                <a:cs typeface="Cambria Math"/>
              </a:rPr>
              <a:t> </a:t>
            </a:r>
            <a:r>
              <a:rPr sz="1588" spc="-9" dirty="0">
                <a:latin typeface="Cambria Math"/>
                <a:cs typeface="Cambria Math"/>
              </a:rPr>
              <a:t>0,833</a:t>
            </a:r>
            <a:endParaRPr sz="1588">
              <a:latin typeface="Cambria Math"/>
              <a:cs typeface="Cambria Math"/>
            </a:endParaRPr>
          </a:p>
        </p:txBody>
      </p:sp>
      <p:sp>
        <p:nvSpPr>
          <p:cNvPr id="16" name="object 16"/>
          <p:cNvSpPr txBox="1"/>
          <p:nvPr/>
        </p:nvSpPr>
        <p:spPr>
          <a:xfrm>
            <a:off x="5727077" y="3811541"/>
            <a:ext cx="1222001" cy="255678"/>
          </a:xfrm>
          <a:prstGeom prst="rect">
            <a:avLst/>
          </a:prstGeom>
        </p:spPr>
        <p:txBody>
          <a:bodyPr vert="horz" wrap="square" lIns="0" tIns="11206" rIns="0" bIns="0" rtlCol="0">
            <a:spAutoFit/>
          </a:bodyPr>
          <a:lstStyle/>
          <a:p>
            <a:pPr marL="11206">
              <a:spcBef>
                <a:spcPts val="88"/>
              </a:spcBef>
            </a:pPr>
            <a:r>
              <a:rPr sz="1588" spc="-9" dirty="0">
                <a:latin typeface="Cambria Math"/>
                <a:cs typeface="Cambria Math"/>
              </a:rPr>
              <a:t>0,909</a:t>
            </a:r>
            <a:r>
              <a:rPr sz="1588" spc="-44" dirty="0">
                <a:latin typeface="Cambria Math"/>
                <a:cs typeface="Cambria Math"/>
              </a:rPr>
              <a:t> </a:t>
            </a:r>
            <a:r>
              <a:rPr sz="1588" dirty="0">
                <a:latin typeface="Cambria Math"/>
                <a:cs typeface="Cambria Math"/>
              </a:rPr>
              <a:t>+</a:t>
            </a:r>
            <a:r>
              <a:rPr sz="1588" spc="-49" dirty="0">
                <a:latin typeface="Cambria Math"/>
                <a:cs typeface="Cambria Math"/>
              </a:rPr>
              <a:t> </a:t>
            </a:r>
            <a:r>
              <a:rPr sz="1588" spc="-9" dirty="0">
                <a:latin typeface="Cambria Math"/>
                <a:cs typeface="Cambria Math"/>
              </a:rPr>
              <a:t>0,833</a:t>
            </a:r>
            <a:endParaRPr sz="1588">
              <a:latin typeface="Cambria Math"/>
              <a:cs typeface="Cambria Math"/>
            </a:endParaRPr>
          </a:p>
        </p:txBody>
      </p:sp>
      <p:sp>
        <p:nvSpPr>
          <p:cNvPr id="17" name="object 17"/>
          <p:cNvSpPr txBox="1"/>
          <p:nvPr/>
        </p:nvSpPr>
        <p:spPr>
          <a:xfrm>
            <a:off x="5668714" y="2967329"/>
            <a:ext cx="544606" cy="290856"/>
          </a:xfrm>
          <a:prstGeom prst="rect">
            <a:avLst/>
          </a:prstGeom>
        </p:spPr>
        <p:txBody>
          <a:bodyPr vert="horz" wrap="square" lIns="0" tIns="12326" rIns="0" bIns="0" rtlCol="0">
            <a:spAutoFit/>
          </a:bodyPr>
          <a:lstStyle/>
          <a:p>
            <a:pPr marL="11206">
              <a:spcBef>
                <a:spcPts val="97"/>
              </a:spcBef>
            </a:pPr>
            <a:r>
              <a:rPr sz="1809" spc="-18" dirty="0">
                <a:latin typeface="Calibri Light"/>
                <a:cs typeface="Calibri Light"/>
              </a:rPr>
              <a:t>Spam</a:t>
            </a:r>
            <a:endParaRPr sz="1809">
              <a:latin typeface="Calibri Light"/>
              <a:cs typeface="Calibri Light"/>
            </a:endParaRPr>
          </a:p>
        </p:txBody>
      </p:sp>
      <p:sp>
        <p:nvSpPr>
          <p:cNvPr id="18" name="object 18"/>
          <p:cNvSpPr txBox="1"/>
          <p:nvPr/>
        </p:nvSpPr>
        <p:spPr>
          <a:xfrm>
            <a:off x="8094559" y="2945814"/>
            <a:ext cx="911038" cy="290856"/>
          </a:xfrm>
          <a:prstGeom prst="rect">
            <a:avLst/>
          </a:prstGeom>
        </p:spPr>
        <p:txBody>
          <a:bodyPr vert="horz" wrap="square" lIns="0" tIns="12326" rIns="0" bIns="0" rtlCol="0">
            <a:spAutoFit/>
          </a:bodyPr>
          <a:lstStyle/>
          <a:p>
            <a:pPr marL="11206">
              <a:spcBef>
                <a:spcPts val="97"/>
              </a:spcBef>
            </a:pPr>
            <a:r>
              <a:rPr sz="1809" spc="-9" dirty="0">
                <a:latin typeface="Calibri Light"/>
                <a:cs typeface="Calibri Light"/>
              </a:rPr>
              <a:t>Pacientes</a:t>
            </a:r>
            <a:endParaRPr sz="1809">
              <a:latin typeface="Calibri Light"/>
              <a:cs typeface="Calibri Light"/>
            </a:endParaRPr>
          </a:p>
        </p:txBody>
      </p:sp>
      <p:sp>
        <p:nvSpPr>
          <p:cNvPr id="19" name="object 19"/>
          <p:cNvSpPr txBox="1"/>
          <p:nvPr/>
        </p:nvSpPr>
        <p:spPr>
          <a:xfrm>
            <a:off x="5556742" y="4330598"/>
            <a:ext cx="884704"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𝐹1</a:t>
            </a:r>
            <a:r>
              <a:rPr sz="1588" spc="49" dirty="0">
                <a:latin typeface="Cambria Math"/>
                <a:cs typeface="Cambria Math"/>
              </a:rPr>
              <a:t> </a:t>
            </a:r>
            <a:r>
              <a:rPr sz="1588" dirty="0">
                <a:latin typeface="Cambria Math"/>
                <a:cs typeface="Cambria Math"/>
              </a:rPr>
              <a:t>=</a:t>
            </a:r>
            <a:r>
              <a:rPr sz="1588" spc="44" dirty="0">
                <a:latin typeface="Cambria Math"/>
                <a:cs typeface="Cambria Math"/>
              </a:rPr>
              <a:t> </a:t>
            </a:r>
            <a:r>
              <a:rPr sz="1588" spc="-18" dirty="0">
                <a:latin typeface="Cambria Math"/>
                <a:cs typeface="Cambria Math"/>
              </a:rPr>
              <a:t>0,87</a:t>
            </a:r>
            <a:endParaRPr sz="1588">
              <a:latin typeface="Cambria Math"/>
              <a:cs typeface="Cambria Math"/>
            </a:endParaRPr>
          </a:p>
        </p:txBody>
      </p:sp>
      <p:sp>
        <p:nvSpPr>
          <p:cNvPr id="20" name="object 20"/>
          <p:cNvSpPr/>
          <p:nvPr/>
        </p:nvSpPr>
        <p:spPr>
          <a:xfrm>
            <a:off x="8326610" y="3762661"/>
            <a:ext cx="974912" cy="11766"/>
          </a:xfrm>
          <a:custGeom>
            <a:avLst/>
            <a:gdLst/>
            <a:ahLst/>
            <a:cxnLst/>
            <a:rect l="l" t="t" r="r" b="b"/>
            <a:pathLst>
              <a:path w="1104900" h="13335">
                <a:moveTo>
                  <a:pt x="1104900" y="0"/>
                </a:moveTo>
                <a:lnTo>
                  <a:pt x="0" y="0"/>
                </a:lnTo>
                <a:lnTo>
                  <a:pt x="0" y="12715"/>
                </a:lnTo>
                <a:lnTo>
                  <a:pt x="1104900" y="12715"/>
                </a:lnTo>
                <a:lnTo>
                  <a:pt x="1104900" y="0"/>
                </a:lnTo>
                <a:close/>
              </a:path>
            </a:pathLst>
          </a:custGeom>
          <a:solidFill>
            <a:srgbClr val="000000"/>
          </a:solidFill>
        </p:spPr>
        <p:txBody>
          <a:bodyPr wrap="square" lIns="0" tIns="0" rIns="0" bIns="0" rtlCol="0"/>
          <a:lstStyle/>
          <a:p>
            <a:endParaRPr sz="1588"/>
          </a:p>
        </p:txBody>
      </p:sp>
      <p:sp>
        <p:nvSpPr>
          <p:cNvPr id="21" name="object 21"/>
          <p:cNvSpPr txBox="1"/>
          <p:nvPr/>
        </p:nvSpPr>
        <p:spPr>
          <a:xfrm>
            <a:off x="7620535" y="3467297"/>
            <a:ext cx="1721784" cy="255678"/>
          </a:xfrm>
          <a:prstGeom prst="rect">
            <a:avLst/>
          </a:prstGeom>
        </p:spPr>
        <p:txBody>
          <a:bodyPr vert="horz" wrap="square" lIns="0" tIns="11206" rIns="0" bIns="0" rtlCol="0">
            <a:spAutoFit/>
          </a:bodyPr>
          <a:lstStyle/>
          <a:p>
            <a:pPr marL="33619">
              <a:spcBef>
                <a:spcPts val="88"/>
              </a:spcBef>
            </a:pPr>
            <a:r>
              <a:rPr sz="2382" baseline="-41666" dirty="0">
                <a:latin typeface="Cambria Math"/>
                <a:cs typeface="Cambria Math"/>
              </a:rPr>
              <a:t>𝐹1</a:t>
            </a:r>
            <a:r>
              <a:rPr sz="2382" spc="66" baseline="-41666" dirty="0">
                <a:latin typeface="Cambria Math"/>
                <a:cs typeface="Cambria Math"/>
              </a:rPr>
              <a:t> </a:t>
            </a:r>
            <a:r>
              <a:rPr sz="2382" baseline="-41666" dirty="0">
                <a:latin typeface="Cambria Math"/>
                <a:cs typeface="Cambria Math"/>
              </a:rPr>
              <a:t>=</a:t>
            </a:r>
            <a:r>
              <a:rPr sz="2382" spc="59" baseline="-41666" dirty="0">
                <a:latin typeface="Cambria Math"/>
                <a:cs typeface="Cambria Math"/>
              </a:rPr>
              <a:t> </a:t>
            </a:r>
            <a:r>
              <a:rPr sz="2382" baseline="-41666" dirty="0">
                <a:latin typeface="Cambria Math"/>
                <a:cs typeface="Cambria Math"/>
              </a:rPr>
              <a:t>2</a:t>
            </a:r>
            <a:r>
              <a:rPr sz="2382" spc="357" baseline="-41666" dirty="0">
                <a:latin typeface="Cambria Math"/>
                <a:cs typeface="Cambria Math"/>
              </a:rPr>
              <a:t> </a:t>
            </a:r>
            <a:r>
              <a:rPr sz="1588" dirty="0">
                <a:latin typeface="Cambria Math"/>
                <a:cs typeface="Cambria Math"/>
              </a:rPr>
              <a:t>0,082</a:t>
            </a:r>
            <a:r>
              <a:rPr sz="1588" spc="291" dirty="0">
                <a:latin typeface="Cambria Math"/>
                <a:cs typeface="Cambria Math"/>
              </a:rPr>
              <a:t> </a:t>
            </a:r>
            <a:r>
              <a:rPr sz="1588" dirty="0">
                <a:latin typeface="Cambria Math"/>
                <a:cs typeface="Cambria Math"/>
              </a:rPr>
              <a:t>∗</a:t>
            </a:r>
            <a:r>
              <a:rPr sz="1588" spc="-31" dirty="0">
                <a:latin typeface="Cambria Math"/>
                <a:cs typeface="Cambria Math"/>
              </a:rPr>
              <a:t> </a:t>
            </a:r>
            <a:r>
              <a:rPr sz="1588" spc="-22" dirty="0">
                <a:latin typeface="Cambria Math"/>
                <a:cs typeface="Cambria Math"/>
              </a:rPr>
              <a:t>0,9</a:t>
            </a:r>
            <a:endParaRPr sz="1588">
              <a:latin typeface="Cambria Math"/>
              <a:cs typeface="Cambria Math"/>
            </a:endParaRPr>
          </a:p>
        </p:txBody>
      </p:sp>
      <p:sp>
        <p:nvSpPr>
          <p:cNvPr id="25" name="object 25"/>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25</a:t>
            </a:fld>
            <a:endParaRPr spc="-22" dirty="0"/>
          </a:p>
        </p:txBody>
      </p:sp>
      <p:sp>
        <p:nvSpPr>
          <p:cNvPr id="22" name="object 22"/>
          <p:cNvSpPr txBox="1"/>
          <p:nvPr/>
        </p:nvSpPr>
        <p:spPr>
          <a:xfrm>
            <a:off x="8320961" y="3752374"/>
            <a:ext cx="1003487" cy="255678"/>
          </a:xfrm>
          <a:prstGeom prst="rect">
            <a:avLst/>
          </a:prstGeom>
        </p:spPr>
        <p:txBody>
          <a:bodyPr vert="horz" wrap="square" lIns="0" tIns="11206" rIns="0" bIns="0" rtlCol="0">
            <a:spAutoFit/>
          </a:bodyPr>
          <a:lstStyle/>
          <a:p>
            <a:pPr marL="11206">
              <a:spcBef>
                <a:spcPts val="88"/>
              </a:spcBef>
            </a:pPr>
            <a:r>
              <a:rPr sz="1588" spc="-9" dirty="0">
                <a:latin typeface="Cambria Math"/>
                <a:cs typeface="Cambria Math"/>
              </a:rPr>
              <a:t>0,082</a:t>
            </a:r>
            <a:r>
              <a:rPr sz="1588" spc="-44" dirty="0">
                <a:latin typeface="Cambria Math"/>
                <a:cs typeface="Cambria Math"/>
              </a:rPr>
              <a:t> </a:t>
            </a:r>
            <a:r>
              <a:rPr sz="1588" dirty="0">
                <a:latin typeface="Cambria Math"/>
                <a:cs typeface="Cambria Math"/>
              </a:rPr>
              <a:t>+</a:t>
            </a:r>
            <a:r>
              <a:rPr sz="1588" spc="-49" dirty="0">
                <a:latin typeface="Cambria Math"/>
                <a:cs typeface="Cambria Math"/>
              </a:rPr>
              <a:t> </a:t>
            </a:r>
            <a:r>
              <a:rPr sz="1588" spc="-22" dirty="0">
                <a:latin typeface="Cambria Math"/>
                <a:cs typeface="Cambria Math"/>
              </a:rPr>
              <a:t>0,9</a:t>
            </a:r>
            <a:endParaRPr sz="1588">
              <a:latin typeface="Cambria Math"/>
              <a:cs typeface="Cambria Math"/>
            </a:endParaRPr>
          </a:p>
        </p:txBody>
      </p:sp>
      <p:sp>
        <p:nvSpPr>
          <p:cNvPr id="23" name="object 23"/>
          <p:cNvSpPr txBox="1"/>
          <p:nvPr/>
        </p:nvSpPr>
        <p:spPr>
          <a:xfrm>
            <a:off x="8077358" y="4330598"/>
            <a:ext cx="884704" cy="255678"/>
          </a:xfrm>
          <a:prstGeom prst="rect">
            <a:avLst/>
          </a:prstGeom>
        </p:spPr>
        <p:txBody>
          <a:bodyPr vert="horz" wrap="square" lIns="0" tIns="11206" rIns="0" bIns="0" rtlCol="0">
            <a:spAutoFit/>
          </a:bodyPr>
          <a:lstStyle/>
          <a:p>
            <a:pPr marL="11206">
              <a:spcBef>
                <a:spcPts val="88"/>
              </a:spcBef>
            </a:pPr>
            <a:r>
              <a:rPr sz="1588" dirty="0">
                <a:latin typeface="Cambria Math"/>
                <a:cs typeface="Cambria Math"/>
              </a:rPr>
              <a:t>𝐹1</a:t>
            </a:r>
            <a:r>
              <a:rPr sz="1588" spc="49" dirty="0">
                <a:latin typeface="Cambria Math"/>
                <a:cs typeface="Cambria Math"/>
              </a:rPr>
              <a:t> </a:t>
            </a:r>
            <a:r>
              <a:rPr sz="1588" dirty="0">
                <a:latin typeface="Cambria Math"/>
                <a:cs typeface="Cambria Math"/>
              </a:rPr>
              <a:t>=</a:t>
            </a:r>
            <a:r>
              <a:rPr sz="1588" spc="44" dirty="0">
                <a:latin typeface="Cambria Math"/>
                <a:cs typeface="Cambria Math"/>
              </a:rPr>
              <a:t> </a:t>
            </a:r>
            <a:r>
              <a:rPr sz="1588" spc="-18" dirty="0">
                <a:latin typeface="Cambria Math"/>
                <a:cs typeface="Cambria Math"/>
              </a:rPr>
              <a:t>0,15</a:t>
            </a:r>
            <a:endParaRPr sz="1588">
              <a:latin typeface="Cambria Math"/>
              <a:cs typeface="Cambria Math"/>
            </a:endParaRPr>
          </a:p>
        </p:txBody>
      </p:sp>
      <p:sp>
        <p:nvSpPr>
          <p:cNvPr id="24" name="object 24"/>
          <p:cNvSpPr txBox="1"/>
          <p:nvPr/>
        </p:nvSpPr>
        <p:spPr>
          <a:xfrm>
            <a:off x="5779439" y="5048934"/>
            <a:ext cx="2460812" cy="290856"/>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Desequilibrio</a:t>
            </a:r>
            <a:r>
              <a:rPr sz="1809" spc="40" dirty="0">
                <a:latin typeface="Calibri Light"/>
                <a:cs typeface="Calibri Light"/>
              </a:rPr>
              <a:t> </a:t>
            </a:r>
            <a:r>
              <a:rPr sz="1809" dirty="0">
                <a:latin typeface="Calibri Light"/>
                <a:cs typeface="Calibri Light"/>
              </a:rPr>
              <a:t>de</a:t>
            </a:r>
            <a:r>
              <a:rPr sz="1809" spc="49" dirty="0">
                <a:latin typeface="Calibri Light"/>
                <a:cs typeface="Calibri Light"/>
              </a:rPr>
              <a:t> </a:t>
            </a:r>
            <a:r>
              <a:rPr sz="1809" dirty="0">
                <a:latin typeface="Calibri Light"/>
                <a:cs typeface="Calibri Light"/>
              </a:rPr>
              <a:t>las</a:t>
            </a:r>
            <a:r>
              <a:rPr sz="1809" spc="44" dirty="0">
                <a:latin typeface="Calibri Light"/>
                <a:cs typeface="Calibri Light"/>
              </a:rPr>
              <a:t> </a:t>
            </a:r>
            <a:r>
              <a:rPr sz="1809" spc="-9" dirty="0">
                <a:latin typeface="Calibri Light"/>
                <a:cs typeface="Calibri Light"/>
              </a:rPr>
              <a:t>clases</a:t>
            </a:r>
            <a:endParaRPr sz="1809">
              <a:latin typeface="Calibri Light"/>
              <a:cs typeface="Calibri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35553" y="1258912"/>
            <a:ext cx="56925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22" dirty="0">
                <a:solidFill>
                  <a:srgbClr val="FFFFFF"/>
                </a:solidFill>
                <a:latin typeface="Calibri"/>
                <a:cs typeface="Calibri"/>
              </a:rPr>
              <a:t>II</a:t>
            </a:r>
            <a:endParaRPr sz="1147">
              <a:latin typeface="Calibri"/>
              <a:cs typeface="Calibri"/>
            </a:endParaRPr>
          </a:p>
        </p:txBody>
      </p:sp>
      <p:sp>
        <p:nvSpPr>
          <p:cNvPr id="7" name="object 7"/>
          <p:cNvSpPr txBox="1">
            <a:spLocks noGrp="1"/>
          </p:cNvSpPr>
          <p:nvPr>
            <p:ph type="sldNum" sz="quarter" idx="7"/>
          </p:nvPr>
        </p:nvSpPr>
        <p:spPr>
          <a:xfrm>
            <a:off x="9256059" y="5674185"/>
            <a:ext cx="2420471" cy="190889"/>
          </a:xfrm>
          <a:prstGeom prst="rect">
            <a:avLst/>
          </a:prstGeom>
        </p:spPr>
        <p:txBody>
          <a:bodyPr vert="horz" wrap="square" lIns="0" tIns="6163" rIns="0" bIns="0" rtlCol="0" anchor="ctr">
            <a:spAutoFit/>
          </a:bodyPr>
          <a:lstStyle/>
          <a:p>
            <a:pPr marL="33619">
              <a:spcBef>
                <a:spcPts val="49"/>
              </a:spcBef>
            </a:pPr>
            <a:fld id="{81D60167-4931-47E6-BA6A-407CBD079E47}" type="slidenum">
              <a:rPr spc="-22" dirty="0"/>
              <a:pPr marL="33619">
                <a:spcBef>
                  <a:spcPts val="49"/>
                </a:spcBef>
              </a:pPr>
              <a:t>26</a:t>
            </a:fld>
            <a:endParaRPr spc="-22" dirty="0"/>
          </a:p>
        </p:txBody>
      </p:sp>
      <p:sp>
        <p:nvSpPr>
          <p:cNvPr id="6" name="object 6"/>
          <p:cNvSpPr txBox="1">
            <a:spLocks noGrp="1"/>
          </p:cNvSpPr>
          <p:nvPr>
            <p:ph type="title"/>
          </p:nvPr>
        </p:nvSpPr>
        <p:spPr>
          <a:xfrm>
            <a:off x="782425" y="2701487"/>
            <a:ext cx="11189616" cy="1344513"/>
          </a:xfrm>
          <a:prstGeom prst="rect">
            <a:avLst/>
          </a:prstGeom>
        </p:spPr>
        <p:txBody>
          <a:bodyPr vert="horz" wrap="square" lIns="0" tIns="67796" rIns="0" bIns="0" rtlCol="0" anchor="ctr">
            <a:spAutoFit/>
          </a:bodyPr>
          <a:lstStyle/>
          <a:p>
            <a:pPr marL="11206" marR="4483">
              <a:lnSpc>
                <a:spcPts val="3088"/>
              </a:lnSpc>
              <a:spcBef>
                <a:spcPts val="534"/>
              </a:spcBef>
            </a:pPr>
            <a:r>
              <a:rPr dirty="0"/>
              <a:t>Support</a:t>
            </a:r>
            <a:r>
              <a:rPr spc="-128" dirty="0"/>
              <a:t> </a:t>
            </a:r>
            <a:r>
              <a:rPr spc="-26" dirty="0"/>
              <a:t>Vector</a:t>
            </a:r>
            <a:r>
              <a:rPr spc="-137" dirty="0"/>
              <a:t> </a:t>
            </a:r>
            <a:r>
              <a:rPr dirty="0"/>
              <a:t>Machines</a:t>
            </a:r>
            <a:r>
              <a:rPr spc="-137" dirty="0"/>
              <a:t> </a:t>
            </a:r>
            <a:r>
              <a:rPr spc="-9" dirty="0"/>
              <a:t>(SVMs)</a:t>
            </a:r>
            <a:br>
              <a:rPr lang="es-MX" spc="-9" dirty="0"/>
            </a:br>
            <a:br>
              <a:rPr lang="es-CL" spc="-9" dirty="0"/>
            </a:br>
            <a:r>
              <a:rPr spc="-9" dirty="0"/>
              <a:t> </a:t>
            </a:r>
            <a:r>
              <a:rPr dirty="0"/>
              <a:t>Máquinas</a:t>
            </a:r>
            <a:r>
              <a:rPr spc="-93" dirty="0"/>
              <a:t> </a:t>
            </a:r>
            <a:r>
              <a:rPr dirty="0"/>
              <a:t>de</a:t>
            </a:r>
            <a:r>
              <a:rPr spc="-97" dirty="0"/>
              <a:t> </a:t>
            </a:r>
            <a:r>
              <a:rPr spc="-9" dirty="0"/>
              <a:t>soporte</a:t>
            </a:r>
            <a:r>
              <a:rPr spc="-97" dirty="0"/>
              <a:t> </a:t>
            </a:r>
            <a:r>
              <a:rPr spc="-9" dirty="0"/>
              <a:t>vectorial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35553" y="1258912"/>
            <a:ext cx="56925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22" dirty="0">
                <a:solidFill>
                  <a:srgbClr val="FFFFFF"/>
                </a:solidFill>
                <a:latin typeface="Calibri"/>
                <a:cs typeface="Calibri"/>
              </a:rPr>
              <a:t>II</a:t>
            </a:r>
            <a:endParaRPr sz="1147">
              <a:latin typeface="Calibri"/>
              <a:cs typeface="Calibri"/>
            </a:endParaRPr>
          </a:p>
        </p:txBody>
      </p:sp>
      <p:sp>
        <p:nvSpPr>
          <p:cNvPr id="6" name="object 6"/>
          <p:cNvSpPr txBox="1">
            <a:spLocks noGrp="1"/>
          </p:cNvSpPr>
          <p:nvPr>
            <p:ph type="title"/>
          </p:nvPr>
        </p:nvSpPr>
        <p:spPr>
          <a:xfrm>
            <a:off x="4284919" y="1130466"/>
            <a:ext cx="1974479" cy="688989"/>
          </a:xfrm>
          <a:prstGeom prst="rect">
            <a:avLst/>
          </a:prstGeom>
        </p:spPr>
        <p:txBody>
          <a:bodyPr vert="horz" wrap="square" lIns="0" tIns="11766" rIns="0" bIns="0" rtlCol="0" anchor="ctr">
            <a:spAutoFit/>
          </a:bodyPr>
          <a:lstStyle/>
          <a:p>
            <a:pPr marL="11206">
              <a:lnSpc>
                <a:spcPct val="100000"/>
              </a:lnSpc>
              <a:spcBef>
                <a:spcPts val="93"/>
              </a:spcBef>
            </a:pPr>
            <a:r>
              <a:rPr spc="-18" dirty="0"/>
              <a:t>SVMs</a:t>
            </a:r>
          </a:p>
        </p:txBody>
      </p:sp>
      <p:sp>
        <p:nvSpPr>
          <p:cNvPr id="7" name="object 7"/>
          <p:cNvSpPr txBox="1"/>
          <p:nvPr/>
        </p:nvSpPr>
        <p:spPr>
          <a:xfrm>
            <a:off x="5794922" y="2160506"/>
            <a:ext cx="3730438" cy="3242113"/>
          </a:xfrm>
          <a:prstGeom prst="rect">
            <a:avLst/>
          </a:prstGeom>
        </p:spPr>
        <p:txBody>
          <a:bodyPr vert="horz" wrap="square" lIns="0" tIns="12326" rIns="0" bIns="0" rtlCol="0">
            <a:spAutoFit/>
          </a:bodyPr>
          <a:lstStyle/>
          <a:p>
            <a:pPr marL="11206">
              <a:spcBef>
                <a:spcPts val="97"/>
              </a:spcBef>
            </a:pPr>
            <a:r>
              <a:rPr sz="1809" dirty="0">
                <a:latin typeface="Calibri Light"/>
                <a:cs typeface="Calibri Light"/>
              </a:rPr>
              <a:t>Explicación</a:t>
            </a:r>
            <a:r>
              <a:rPr sz="1809" spc="18" dirty="0">
                <a:latin typeface="Calibri Light"/>
                <a:cs typeface="Calibri Light"/>
              </a:rPr>
              <a:t> </a:t>
            </a:r>
            <a:r>
              <a:rPr sz="1809" dirty="0">
                <a:latin typeface="Calibri Light"/>
                <a:cs typeface="Calibri Light"/>
              </a:rPr>
              <a:t>del</a:t>
            </a:r>
            <a:r>
              <a:rPr sz="1809" spc="35" dirty="0">
                <a:latin typeface="Calibri Light"/>
                <a:cs typeface="Calibri Light"/>
              </a:rPr>
              <a:t> </a:t>
            </a:r>
            <a:r>
              <a:rPr sz="1809" spc="-9" dirty="0">
                <a:latin typeface="Calibri Light"/>
                <a:cs typeface="Calibri Light"/>
              </a:rPr>
              <a:t>algoritmo</a:t>
            </a:r>
            <a:endParaRPr sz="1809">
              <a:latin typeface="Calibri Light"/>
              <a:cs typeface="Calibri Light"/>
            </a:endParaRPr>
          </a:p>
          <a:p>
            <a:pPr>
              <a:spcBef>
                <a:spcPts val="2113"/>
              </a:spcBef>
            </a:pPr>
            <a:endParaRPr sz="1809">
              <a:latin typeface="Calibri Light"/>
              <a:cs typeface="Calibri Light"/>
            </a:endParaRPr>
          </a:p>
          <a:p>
            <a:pPr marL="976645" indent="-187148">
              <a:buFont typeface="Arial MT"/>
              <a:buChar char="•"/>
              <a:tabLst>
                <a:tab pos="976645" algn="l"/>
              </a:tabLst>
            </a:pPr>
            <a:r>
              <a:rPr sz="1588" spc="-18" dirty="0">
                <a:latin typeface="Calibri"/>
                <a:cs typeface="Calibri"/>
              </a:rPr>
              <a:t>Clasificación</a:t>
            </a:r>
            <a:r>
              <a:rPr sz="1588" dirty="0">
                <a:latin typeface="Calibri"/>
                <a:cs typeface="Calibri"/>
              </a:rPr>
              <a:t> y</a:t>
            </a:r>
            <a:r>
              <a:rPr sz="1588" spc="4" dirty="0">
                <a:latin typeface="Calibri"/>
                <a:cs typeface="Calibri"/>
              </a:rPr>
              <a:t> </a:t>
            </a:r>
            <a:r>
              <a:rPr sz="1588" spc="-9" dirty="0">
                <a:latin typeface="Calibri"/>
                <a:cs typeface="Calibri"/>
              </a:rPr>
              <a:t>Regresión</a:t>
            </a:r>
            <a:endParaRPr sz="1588">
              <a:latin typeface="Calibri"/>
              <a:cs typeface="Calibri"/>
            </a:endParaRPr>
          </a:p>
          <a:p>
            <a:pPr marL="976645" indent="-187148">
              <a:spcBef>
                <a:spcPts val="1799"/>
              </a:spcBef>
              <a:buFont typeface="Arial MT"/>
              <a:buChar char="•"/>
              <a:tabLst>
                <a:tab pos="976645" algn="l"/>
              </a:tabLst>
            </a:pPr>
            <a:r>
              <a:rPr sz="1588" spc="-9" dirty="0">
                <a:latin typeface="Calibri"/>
                <a:cs typeface="Calibri"/>
              </a:rPr>
              <a:t>Optimiza</a:t>
            </a:r>
            <a:r>
              <a:rPr sz="1588" spc="-49" dirty="0">
                <a:latin typeface="Calibri"/>
                <a:cs typeface="Calibri"/>
              </a:rPr>
              <a:t> </a:t>
            </a:r>
            <a:r>
              <a:rPr sz="1588" dirty="0">
                <a:latin typeface="Calibri"/>
                <a:cs typeface="Calibri"/>
              </a:rPr>
              <a:t>la</a:t>
            </a:r>
            <a:r>
              <a:rPr sz="1588" spc="-44" dirty="0">
                <a:latin typeface="Calibri"/>
                <a:cs typeface="Calibri"/>
              </a:rPr>
              <a:t> </a:t>
            </a:r>
            <a:r>
              <a:rPr sz="1588" spc="-9" dirty="0">
                <a:latin typeface="Calibri"/>
                <a:cs typeface="Calibri"/>
              </a:rPr>
              <a:t>distancia</a:t>
            </a:r>
            <a:endParaRPr sz="1588">
              <a:latin typeface="Calibri"/>
              <a:cs typeface="Calibri"/>
            </a:endParaRPr>
          </a:p>
          <a:p>
            <a:pPr marL="976645" indent="-187148">
              <a:spcBef>
                <a:spcPts val="1884"/>
              </a:spcBef>
              <a:buFont typeface="Arial MT"/>
              <a:buChar char="•"/>
              <a:tabLst>
                <a:tab pos="976645" algn="l"/>
              </a:tabLst>
            </a:pPr>
            <a:r>
              <a:rPr sz="1588" spc="-9" dirty="0">
                <a:latin typeface="Calibri"/>
                <a:cs typeface="Calibri"/>
              </a:rPr>
              <a:t>Datos</a:t>
            </a:r>
            <a:r>
              <a:rPr sz="1588" spc="-71" dirty="0">
                <a:latin typeface="Calibri"/>
                <a:cs typeface="Calibri"/>
              </a:rPr>
              <a:t> </a:t>
            </a:r>
            <a:r>
              <a:rPr sz="1588" spc="-9" dirty="0">
                <a:latin typeface="Calibri"/>
                <a:cs typeface="Calibri"/>
              </a:rPr>
              <a:t>multidimensionales</a:t>
            </a:r>
            <a:endParaRPr sz="1588">
              <a:latin typeface="Calibri"/>
              <a:cs typeface="Calibri"/>
            </a:endParaRPr>
          </a:p>
          <a:p>
            <a:pPr marL="976645" indent="-187148">
              <a:spcBef>
                <a:spcPts val="1822"/>
              </a:spcBef>
              <a:buFont typeface="Arial MT"/>
              <a:buChar char="•"/>
              <a:tabLst>
                <a:tab pos="976645" algn="l"/>
              </a:tabLst>
            </a:pPr>
            <a:r>
              <a:rPr sz="1588" spc="-18" dirty="0">
                <a:latin typeface="Calibri"/>
                <a:cs typeface="Calibri"/>
              </a:rPr>
              <a:t>Altamente</a:t>
            </a:r>
            <a:r>
              <a:rPr sz="1588" spc="-44" dirty="0">
                <a:latin typeface="Calibri"/>
                <a:cs typeface="Calibri"/>
              </a:rPr>
              <a:t> </a:t>
            </a:r>
            <a:r>
              <a:rPr sz="1588" spc="-22" dirty="0">
                <a:latin typeface="Calibri"/>
                <a:cs typeface="Calibri"/>
              </a:rPr>
              <a:t>No-</a:t>
            </a:r>
            <a:r>
              <a:rPr sz="1588" spc="-9" dirty="0">
                <a:latin typeface="Calibri"/>
                <a:cs typeface="Calibri"/>
              </a:rPr>
              <a:t>Lineales</a:t>
            </a:r>
            <a:r>
              <a:rPr sz="1588" spc="-49" dirty="0">
                <a:latin typeface="Calibri"/>
                <a:cs typeface="Calibri"/>
              </a:rPr>
              <a:t> </a:t>
            </a:r>
            <a:r>
              <a:rPr sz="1588" dirty="0">
                <a:latin typeface="Calibri"/>
                <a:cs typeface="Calibri"/>
              </a:rPr>
              <a:t>con</a:t>
            </a:r>
            <a:r>
              <a:rPr sz="1588" spc="-49" dirty="0">
                <a:latin typeface="Calibri"/>
                <a:cs typeface="Calibri"/>
              </a:rPr>
              <a:t> </a:t>
            </a:r>
            <a:r>
              <a:rPr sz="1588" spc="-9" dirty="0">
                <a:latin typeface="Calibri"/>
                <a:cs typeface="Calibri"/>
              </a:rPr>
              <a:t>Kernel</a:t>
            </a:r>
            <a:endParaRPr sz="1588">
              <a:latin typeface="Calibri"/>
              <a:cs typeface="Calibri"/>
            </a:endParaRPr>
          </a:p>
          <a:p>
            <a:pPr marL="976645" marR="203958" indent="-187148">
              <a:lnSpc>
                <a:spcPct val="102200"/>
              </a:lnSpc>
              <a:spcBef>
                <a:spcPts val="1755"/>
              </a:spcBef>
              <a:buFont typeface="Arial MT"/>
              <a:buChar char="•"/>
              <a:tabLst>
                <a:tab pos="976645" algn="l"/>
              </a:tabLst>
            </a:pPr>
            <a:r>
              <a:rPr sz="1588" spc="-18" dirty="0">
                <a:latin typeface="Calibri"/>
                <a:cs typeface="Calibri"/>
              </a:rPr>
              <a:t>Costoso</a:t>
            </a:r>
            <a:r>
              <a:rPr sz="1588" spc="-4" dirty="0">
                <a:latin typeface="Calibri"/>
                <a:cs typeface="Calibri"/>
              </a:rPr>
              <a:t> </a:t>
            </a:r>
            <a:r>
              <a:rPr sz="1588" spc="-22" dirty="0">
                <a:latin typeface="Calibri"/>
                <a:cs typeface="Calibri"/>
              </a:rPr>
              <a:t>computacionalmente</a:t>
            </a:r>
            <a:r>
              <a:rPr sz="1588" spc="9" dirty="0">
                <a:latin typeface="Calibri"/>
                <a:cs typeface="Calibri"/>
              </a:rPr>
              <a:t> </a:t>
            </a:r>
            <a:r>
              <a:rPr sz="1588" spc="-44" dirty="0">
                <a:latin typeface="Calibri"/>
                <a:cs typeface="Calibri"/>
              </a:rPr>
              <a:t>y </a:t>
            </a:r>
            <a:r>
              <a:rPr sz="1588" spc="-9" dirty="0">
                <a:latin typeface="Calibri"/>
                <a:cs typeface="Calibri"/>
              </a:rPr>
              <a:t>seteo</a:t>
            </a:r>
            <a:r>
              <a:rPr sz="1588" spc="-57" dirty="0">
                <a:latin typeface="Calibri"/>
                <a:cs typeface="Calibri"/>
              </a:rPr>
              <a:t> </a:t>
            </a:r>
            <a:r>
              <a:rPr sz="1588" dirty="0">
                <a:latin typeface="Calibri"/>
                <a:cs typeface="Calibri"/>
              </a:rPr>
              <a:t>de</a:t>
            </a:r>
            <a:r>
              <a:rPr sz="1588" spc="-53" dirty="0">
                <a:latin typeface="Calibri"/>
                <a:cs typeface="Calibri"/>
              </a:rPr>
              <a:t> </a:t>
            </a:r>
            <a:r>
              <a:rPr sz="1588" spc="-9" dirty="0">
                <a:latin typeface="Calibri"/>
                <a:cs typeface="Calibri"/>
              </a:rPr>
              <a:t>hiperparámetros</a:t>
            </a:r>
            <a:endParaRPr sz="1588">
              <a:latin typeface="Calibri"/>
              <a:cs typeface="Calibri"/>
            </a:endParaRPr>
          </a:p>
        </p:txBody>
      </p:sp>
      <p:pic>
        <p:nvPicPr>
          <p:cNvPr id="8" name="object 8"/>
          <p:cNvPicPr/>
          <p:nvPr/>
        </p:nvPicPr>
        <p:blipFill>
          <a:blip r:embed="rId2" cstate="print"/>
          <a:stretch>
            <a:fillRect/>
          </a:stretch>
        </p:blipFill>
        <p:spPr>
          <a:xfrm>
            <a:off x="650449" y="2559469"/>
            <a:ext cx="5492810" cy="3040053"/>
          </a:xfrm>
          <a:prstGeom prst="rect">
            <a:avLst/>
          </a:prstGeom>
        </p:spPr>
      </p:pic>
      <p:sp>
        <p:nvSpPr>
          <p:cNvPr id="9" name="object 9"/>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27</a:t>
            </a:fld>
            <a:endParaRPr spc="-22"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35553" y="1258912"/>
            <a:ext cx="56925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22" dirty="0">
                <a:solidFill>
                  <a:srgbClr val="FFFFFF"/>
                </a:solidFill>
                <a:latin typeface="Calibri"/>
                <a:cs typeface="Calibri"/>
              </a:rPr>
              <a:t>II</a:t>
            </a:r>
            <a:endParaRPr sz="1147">
              <a:latin typeface="Calibri"/>
              <a:cs typeface="Calibri"/>
            </a:endParaRPr>
          </a:p>
        </p:txBody>
      </p:sp>
      <p:sp>
        <p:nvSpPr>
          <p:cNvPr id="6" name="object 6"/>
          <p:cNvSpPr txBox="1">
            <a:spLocks noGrp="1"/>
          </p:cNvSpPr>
          <p:nvPr>
            <p:ph type="title"/>
          </p:nvPr>
        </p:nvSpPr>
        <p:spPr>
          <a:xfrm>
            <a:off x="809716" y="330328"/>
            <a:ext cx="2485855" cy="688989"/>
          </a:xfrm>
          <a:prstGeom prst="rect">
            <a:avLst/>
          </a:prstGeom>
        </p:spPr>
        <p:txBody>
          <a:bodyPr vert="horz" wrap="square" lIns="0" tIns="11766" rIns="0" bIns="0" rtlCol="0" anchor="ctr">
            <a:spAutoFit/>
          </a:bodyPr>
          <a:lstStyle/>
          <a:p>
            <a:pPr marL="11206">
              <a:lnSpc>
                <a:spcPct val="100000"/>
              </a:lnSpc>
              <a:spcBef>
                <a:spcPts val="93"/>
              </a:spcBef>
            </a:pPr>
            <a:r>
              <a:rPr spc="-18" dirty="0"/>
              <a:t>SVMs</a:t>
            </a:r>
          </a:p>
        </p:txBody>
      </p:sp>
      <p:sp>
        <p:nvSpPr>
          <p:cNvPr id="7" name="object 7"/>
          <p:cNvSpPr txBox="1">
            <a:spLocks noGrp="1"/>
          </p:cNvSpPr>
          <p:nvPr>
            <p:ph type="body" idx="1"/>
          </p:nvPr>
        </p:nvSpPr>
        <p:spPr>
          <a:xfrm>
            <a:off x="2398059" y="1610846"/>
            <a:ext cx="9278471" cy="2895118"/>
          </a:xfrm>
          <a:prstGeom prst="rect">
            <a:avLst/>
          </a:prstGeom>
        </p:spPr>
        <p:txBody>
          <a:bodyPr vert="horz" wrap="square" lIns="0" tIns="11206" rIns="0" bIns="0" rtlCol="0">
            <a:spAutoFit/>
          </a:bodyPr>
          <a:lstStyle/>
          <a:p>
            <a:pPr marL="11206">
              <a:lnSpc>
                <a:spcPct val="100000"/>
              </a:lnSpc>
              <a:spcBef>
                <a:spcPts val="88"/>
              </a:spcBef>
            </a:pPr>
            <a:r>
              <a:rPr spc="-9" dirty="0"/>
              <a:t>Ejemplos</a:t>
            </a:r>
            <a:r>
              <a:rPr spc="-62" dirty="0"/>
              <a:t> </a:t>
            </a:r>
            <a:r>
              <a:rPr dirty="0"/>
              <a:t>de</a:t>
            </a:r>
            <a:r>
              <a:rPr spc="-71" dirty="0"/>
              <a:t> </a:t>
            </a:r>
            <a:r>
              <a:rPr spc="-9" dirty="0"/>
              <a:t>aplicación</a:t>
            </a:r>
          </a:p>
          <a:p>
            <a:pPr marL="2186945" indent="-187148">
              <a:lnSpc>
                <a:spcPct val="100000"/>
              </a:lnSpc>
              <a:spcBef>
                <a:spcPts val="2277"/>
              </a:spcBef>
              <a:buFont typeface="Arial MT"/>
              <a:buChar char="•"/>
              <a:tabLst>
                <a:tab pos="2186945" algn="l"/>
              </a:tabLst>
            </a:pPr>
            <a:r>
              <a:rPr sz="1588" spc="-18" dirty="0"/>
              <a:t>Detección</a:t>
            </a:r>
            <a:r>
              <a:rPr sz="1588" spc="-35" dirty="0"/>
              <a:t> </a:t>
            </a:r>
            <a:r>
              <a:rPr sz="1588" dirty="0"/>
              <a:t>de</a:t>
            </a:r>
            <a:r>
              <a:rPr sz="1588" spc="-31" dirty="0"/>
              <a:t> </a:t>
            </a:r>
            <a:r>
              <a:rPr sz="1588" spc="-18" dirty="0"/>
              <a:t>spam</a:t>
            </a:r>
            <a:endParaRPr sz="1588" dirty="0"/>
          </a:p>
          <a:p>
            <a:pPr marL="2186945" indent="-187148">
              <a:lnSpc>
                <a:spcPct val="100000"/>
              </a:lnSpc>
              <a:spcBef>
                <a:spcPts val="1799"/>
              </a:spcBef>
              <a:buFont typeface="Arial MT"/>
              <a:buChar char="•"/>
              <a:tabLst>
                <a:tab pos="2186945" algn="l"/>
              </a:tabLst>
            </a:pPr>
            <a:r>
              <a:rPr sz="1588" spc="-22" dirty="0"/>
              <a:t>Reconocimiento</a:t>
            </a:r>
            <a:r>
              <a:rPr sz="1588" spc="-9" dirty="0"/>
              <a:t> facial</a:t>
            </a:r>
            <a:endParaRPr sz="1588" dirty="0"/>
          </a:p>
          <a:p>
            <a:pPr marL="2186945" indent="-187148">
              <a:lnSpc>
                <a:spcPct val="100000"/>
              </a:lnSpc>
              <a:spcBef>
                <a:spcPts val="1799"/>
              </a:spcBef>
              <a:buFont typeface="Arial MT"/>
              <a:buChar char="•"/>
              <a:tabLst>
                <a:tab pos="2186945" algn="l"/>
              </a:tabLst>
            </a:pPr>
            <a:r>
              <a:rPr sz="1588" spc="-18" dirty="0"/>
              <a:t>Diagnóstico</a:t>
            </a:r>
            <a:r>
              <a:rPr sz="1588" spc="-13" dirty="0"/>
              <a:t> </a:t>
            </a:r>
            <a:r>
              <a:rPr sz="1588" spc="-9" dirty="0"/>
              <a:t>medico</a:t>
            </a:r>
            <a:endParaRPr sz="1588" dirty="0"/>
          </a:p>
          <a:p>
            <a:pPr marL="2186945" indent="-187148">
              <a:lnSpc>
                <a:spcPct val="100000"/>
              </a:lnSpc>
              <a:spcBef>
                <a:spcPts val="1906"/>
              </a:spcBef>
              <a:buFont typeface="Arial MT"/>
              <a:buChar char="•"/>
              <a:tabLst>
                <a:tab pos="2186945" algn="l"/>
              </a:tabLst>
            </a:pPr>
            <a:r>
              <a:rPr sz="1588" spc="-18" dirty="0"/>
              <a:t>Detección</a:t>
            </a:r>
            <a:r>
              <a:rPr sz="1588" spc="-35" dirty="0"/>
              <a:t> </a:t>
            </a:r>
            <a:r>
              <a:rPr sz="1588" dirty="0"/>
              <a:t>de</a:t>
            </a:r>
            <a:r>
              <a:rPr sz="1588" spc="-31" dirty="0"/>
              <a:t> </a:t>
            </a:r>
            <a:r>
              <a:rPr sz="1588" spc="-9" dirty="0"/>
              <a:t>fraudes</a:t>
            </a:r>
            <a:endParaRPr sz="1588" dirty="0"/>
          </a:p>
          <a:p>
            <a:pPr marL="2186945" indent="-187148">
              <a:lnSpc>
                <a:spcPct val="100000"/>
              </a:lnSpc>
              <a:spcBef>
                <a:spcPts val="1799"/>
              </a:spcBef>
              <a:buFont typeface="Arial MT"/>
              <a:buChar char="•"/>
              <a:tabLst>
                <a:tab pos="2186945" algn="l"/>
              </a:tabLst>
            </a:pPr>
            <a:r>
              <a:rPr sz="1588" spc="-18" dirty="0"/>
              <a:t>Clasificación</a:t>
            </a:r>
            <a:r>
              <a:rPr sz="1588" spc="-9" dirty="0"/>
              <a:t> </a:t>
            </a:r>
            <a:r>
              <a:rPr sz="1588" dirty="0"/>
              <a:t>de</a:t>
            </a:r>
            <a:r>
              <a:rPr sz="1588" spc="-4" dirty="0"/>
              <a:t> </a:t>
            </a:r>
            <a:r>
              <a:rPr sz="1588" spc="-9" dirty="0"/>
              <a:t>noticias</a:t>
            </a:r>
            <a:endParaRPr sz="1588" dirty="0"/>
          </a:p>
        </p:txBody>
      </p:sp>
      <p:grpSp>
        <p:nvGrpSpPr>
          <p:cNvPr id="8" name="object 8"/>
          <p:cNvGrpSpPr/>
          <p:nvPr/>
        </p:nvGrpSpPr>
        <p:grpSpPr>
          <a:xfrm>
            <a:off x="443872" y="2158010"/>
            <a:ext cx="3348318" cy="2829485"/>
            <a:chOff x="1294383" y="2647188"/>
            <a:chExt cx="3794760" cy="3206750"/>
          </a:xfrm>
        </p:grpSpPr>
        <p:pic>
          <p:nvPicPr>
            <p:cNvPr id="9" name="object 9"/>
            <p:cNvPicPr/>
            <p:nvPr/>
          </p:nvPicPr>
          <p:blipFill>
            <a:blip r:embed="rId2" cstate="print"/>
            <a:stretch>
              <a:fillRect/>
            </a:stretch>
          </p:blipFill>
          <p:spPr>
            <a:xfrm>
              <a:off x="1294383" y="2647188"/>
              <a:ext cx="3794760" cy="3206496"/>
            </a:xfrm>
            <a:prstGeom prst="rect">
              <a:avLst/>
            </a:prstGeom>
          </p:spPr>
        </p:pic>
        <p:pic>
          <p:nvPicPr>
            <p:cNvPr id="10" name="object 10"/>
            <p:cNvPicPr/>
            <p:nvPr/>
          </p:nvPicPr>
          <p:blipFill>
            <a:blip r:embed="rId3" cstate="print"/>
            <a:stretch>
              <a:fillRect/>
            </a:stretch>
          </p:blipFill>
          <p:spPr>
            <a:xfrm>
              <a:off x="1437798" y="2792346"/>
              <a:ext cx="3359720" cy="2768337"/>
            </a:xfrm>
            <a:prstGeom prst="rect">
              <a:avLst/>
            </a:prstGeom>
          </p:spPr>
        </p:pic>
      </p:grpSp>
      <p:sp>
        <p:nvSpPr>
          <p:cNvPr id="11" name="object 11"/>
          <p:cNvSpPr txBox="1">
            <a:spLocks noGrp="1"/>
          </p:cNvSpPr>
          <p:nvPr>
            <p:ph type="sldNum" sz="quarter" idx="7"/>
          </p:nvPr>
        </p:nvSpPr>
        <p:spPr>
          <a:xfrm>
            <a:off x="8706490" y="6106922"/>
            <a:ext cx="205011" cy="165100"/>
          </a:xfrm>
          <a:prstGeom prst="rect">
            <a:avLst/>
          </a:prstGeom>
        </p:spPr>
        <p:txBody>
          <a:bodyPr vert="horz" wrap="square" lIns="0" tIns="0" rIns="0" bIns="0" rtlCol="0">
            <a:spAutoFit/>
          </a:bodyPr>
          <a:lstStyle>
            <a:defPPr>
              <a:defRPr kern="0"/>
            </a:defPPr>
            <a:lvl1pPr>
              <a:defRPr sz="900" b="0" i="0">
                <a:solidFill>
                  <a:srgbClr val="898989"/>
                </a:solidFill>
                <a:latin typeface="Calibri"/>
                <a:cs typeface="Calibri"/>
              </a:defRPr>
            </a:lvl1pPr>
          </a:lstStyle>
          <a:p>
            <a:pPr marL="95250">
              <a:spcBef>
                <a:spcPts val="55"/>
              </a:spcBef>
            </a:pPr>
            <a:fld id="{81D60167-4931-47E6-BA6A-407CBD079E47}" type="slidenum">
              <a:rPr lang="es-CL" spc="-50" smtClean="0"/>
              <a:pPr marL="95250">
                <a:spcBef>
                  <a:spcPts val="55"/>
                </a:spcBef>
              </a:pPr>
              <a:t>28</a:t>
            </a:fld>
            <a:endParaRPr spc="-22"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35553" y="1258912"/>
            <a:ext cx="569259" cy="187839"/>
          </a:xfrm>
          <a:prstGeom prst="rect">
            <a:avLst/>
          </a:prstGeom>
        </p:spPr>
        <p:txBody>
          <a:bodyPr vert="horz" wrap="square" lIns="0" tIns="11206" rIns="0" bIns="0" rtlCol="0">
            <a:spAutoFit/>
          </a:bodyPr>
          <a:lstStyle/>
          <a:p>
            <a:pPr marL="11206">
              <a:spcBef>
                <a:spcPts val="88"/>
              </a:spcBef>
            </a:pPr>
            <a:r>
              <a:rPr sz="1147" dirty="0">
                <a:solidFill>
                  <a:srgbClr val="FFFFFF"/>
                </a:solidFill>
                <a:latin typeface="Calibri"/>
                <a:cs typeface="Calibri"/>
              </a:rPr>
              <a:t>Unidad</a:t>
            </a:r>
            <a:r>
              <a:rPr sz="1147" spc="57" dirty="0">
                <a:solidFill>
                  <a:srgbClr val="FFFFFF"/>
                </a:solidFill>
                <a:latin typeface="Calibri"/>
                <a:cs typeface="Calibri"/>
              </a:rPr>
              <a:t> </a:t>
            </a:r>
            <a:r>
              <a:rPr sz="1147" spc="-22" dirty="0">
                <a:solidFill>
                  <a:srgbClr val="FFFFFF"/>
                </a:solidFill>
                <a:latin typeface="Calibri"/>
                <a:cs typeface="Calibri"/>
              </a:rPr>
              <a:t>II</a:t>
            </a:r>
            <a:endParaRPr sz="1147">
              <a:latin typeface="Calibri"/>
              <a:cs typeface="Calibri"/>
            </a:endParaRPr>
          </a:p>
        </p:txBody>
      </p:sp>
      <p:sp>
        <p:nvSpPr>
          <p:cNvPr id="6" name="object 6"/>
          <p:cNvSpPr txBox="1">
            <a:spLocks noGrp="1"/>
          </p:cNvSpPr>
          <p:nvPr>
            <p:ph type="title"/>
          </p:nvPr>
        </p:nvSpPr>
        <p:spPr>
          <a:xfrm>
            <a:off x="2682091" y="1053522"/>
            <a:ext cx="2443270" cy="842878"/>
          </a:xfrm>
          <a:prstGeom prst="rect">
            <a:avLst/>
          </a:prstGeom>
        </p:spPr>
        <p:txBody>
          <a:bodyPr vert="horz" wrap="square" lIns="0" tIns="11766" rIns="0" bIns="0" rtlCol="0" anchor="ctr">
            <a:spAutoFit/>
          </a:bodyPr>
          <a:lstStyle/>
          <a:p>
            <a:pPr marL="11206">
              <a:lnSpc>
                <a:spcPct val="100000"/>
              </a:lnSpc>
              <a:spcBef>
                <a:spcPts val="93"/>
              </a:spcBef>
            </a:pPr>
            <a:r>
              <a:rPr spc="-18" dirty="0"/>
              <a:t>SVMs</a:t>
            </a:r>
          </a:p>
        </p:txBody>
      </p:sp>
      <p:grpSp>
        <p:nvGrpSpPr>
          <p:cNvPr id="7" name="object 7"/>
          <p:cNvGrpSpPr/>
          <p:nvPr/>
        </p:nvGrpSpPr>
        <p:grpSpPr>
          <a:xfrm>
            <a:off x="2323129" y="2622151"/>
            <a:ext cx="7656419" cy="2789704"/>
            <a:chOff x="753279" y="2971770"/>
            <a:chExt cx="8677275" cy="3161665"/>
          </a:xfrm>
        </p:grpSpPr>
        <p:pic>
          <p:nvPicPr>
            <p:cNvPr id="8" name="object 8"/>
            <p:cNvPicPr/>
            <p:nvPr/>
          </p:nvPicPr>
          <p:blipFill>
            <a:blip r:embed="rId2" cstate="print"/>
            <a:stretch>
              <a:fillRect/>
            </a:stretch>
          </p:blipFill>
          <p:spPr>
            <a:xfrm>
              <a:off x="755819" y="3445054"/>
              <a:ext cx="3759608" cy="2481959"/>
            </a:xfrm>
            <a:prstGeom prst="rect">
              <a:avLst/>
            </a:prstGeom>
          </p:spPr>
        </p:pic>
        <p:sp>
          <p:nvSpPr>
            <p:cNvPr id="9" name="object 9"/>
            <p:cNvSpPr/>
            <p:nvPr/>
          </p:nvSpPr>
          <p:spPr>
            <a:xfrm>
              <a:off x="755819" y="3445054"/>
              <a:ext cx="3759835" cy="2482215"/>
            </a:xfrm>
            <a:custGeom>
              <a:avLst/>
              <a:gdLst/>
              <a:ahLst/>
              <a:cxnLst/>
              <a:rect l="l" t="t" r="r" b="b"/>
              <a:pathLst>
                <a:path w="3759835" h="2482215">
                  <a:moveTo>
                    <a:pt x="0" y="413670"/>
                  </a:moveTo>
                  <a:lnTo>
                    <a:pt x="2779" y="365427"/>
                  </a:lnTo>
                  <a:lnTo>
                    <a:pt x="10911" y="318819"/>
                  </a:lnTo>
                  <a:lnTo>
                    <a:pt x="24086" y="274156"/>
                  </a:lnTo>
                  <a:lnTo>
                    <a:pt x="41993" y="231748"/>
                  </a:lnTo>
                  <a:lnTo>
                    <a:pt x="64323" y="191906"/>
                  </a:lnTo>
                  <a:lnTo>
                    <a:pt x="90765" y="154940"/>
                  </a:lnTo>
                  <a:lnTo>
                    <a:pt x="121010" y="121161"/>
                  </a:lnTo>
                  <a:lnTo>
                    <a:pt x="154747" y="90878"/>
                  </a:lnTo>
                  <a:lnTo>
                    <a:pt x="191667" y="64403"/>
                  </a:lnTo>
                  <a:lnTo>
                    <a:pt x="231459" y="42045"/>
                  </a:lnTo>
                  <a:lnTo>
                    <a:pt x="273814" y="24116"/>
                  </a:lnTo>
                  <a:lnTo>
                    <a:pt x="318421" y="10925"/>
                  </a:lnTo>
                  <a:lnTo>
                    <a:pt x="364971" y="2783"/>
                  </a:lnTo>
                  <a:lnTo>
                    <a:pt x="413154" y="0"/>
                  </a:lnTo>
                  <a:lnTo>
                    <a:pt x="3346454" y="0"/>
                  </a:lnTo>
                  <a:lnTo>
                    <a:pt x="3394636" y="2783"/>
                  </a:lnTo>
                  <a:lnTo>
                    <a:pt x="3441186" y="10925"/>
                  </a:lnTo>
                  <a:lnTo>
                    <a:pt x="3485794" y="24116"/>
                  </a:lnTo>
                  <a:lnTo>
                    <a:pt x="3528148" y="42045"/>
                  </a:lnTo>
                  <a:lnTo>
                    <a:pt x="3567941" y="64403"/>
                  </a:lnTo>
                  <a:lnTo>
                    <a:pt x="3604861" y="90878"/>
                  </a:lnTo>
                  <a:lnTo>
                    <a:pt x="3638598" y="121161"/>
                  </a:lnTo>
                  <a:lnTo>
                    <a:pt x="3668843" y="154940"/>
                  </a:lnTo>
                  <a:lnTo>
                    <a:pt x="3695285" y="191906"/>
                  </a:lnTo>
                  <a:lnTo>
                    <a:pt x="3717614" y="231748"/>
                  </a:lnTo>
                  <a:lnTo>
                    <a:pt x="3735522" y="274156"/>
                  </a:lnTo>
                  <a:lnTo>
                    <a:pt x="3748696" y="318819"/>
                  </a:lnTo>
                  <a:lnTo>
                    <a:pt x="3756828" y="365427"/>
                  </a:lnTo>
                  <a:lnTo>
                    <a:pt x="3759608" y="413670"/>
                  </a:lnTo>
                  <a:lnTo>
                    <a:pt x="3759608" y="2068289"/>
                  </a:lnTo>
                  <a:lnTo>
                    <a:pt x="3756828" y="2116532"/>
                  </a:lnTo>
                  <a:lnTo>
                    <a:pt x="3748696" y="2163140"/>
                  </a:lnTo>
                  <a:lnTo>
                    <a:pt x="3735522" y="2207803"/>
                  </a:lnTo>
                  <a:lnTo>
                    <a:pt x="3717614" y="2250211"/>
                  </a:lnTo>
                  <a:lnTo>
                    <a:pt x="3695285" y="2290053"/>
                  </a:lnTo>
                  <a:lnTo>
                    <a:pt x="3668843" y="2327019"/>
                  </a:lnTo>
                  <a:lnTo>
                    <a:pt x="3638598" y="2360798"/>
                  </a:lnTo>
                  <a:lnTo>
                    <a:pt x="3604861" y="2391080"/>
                  </a:lnTo>
                  <a:lnTo>
                    <a:pt x="3567941" y="2417556"/>
                  </a:lnTo>
                  <a:lnTo>
                    <a:pt x="3528148" y="2439913"/>
                  </a:lnTo>
                  <a:lnTo>
                    <a:pt x="3485794" y="2457843"/>
                  </a:lnTo>
                  <a:lnTo>
                    <a:pt x="3441186" y="2471034"/>
                  </a:lnTo>
                  <a:lnTo>
                    <a:pt x="3394636" y="2479176"/>
                  </a:lnTo>
                  <a:lnTo>
                    <a:pt x="3346454" y="2481959"/>
                  </a:lnTo>
                  <a:lnTo>
                    <a:pt x="413154" y="2481959"/>
                  </a:lnTo>
                  <a:lnTo>
                    <a:pt x="364971" y="2479176"/>
                  </a:lnTo>
                  <a:lnTo>
                    <a:pt x="318421" y="2471034"/>
                  </a:lnTo>
                  <a:lnTo>
                    <a:pt x="273814" y="2457843"/>
                  </a:lnTo>
                  <a:lnTo>
                    <a:pt x="231459" y="2439913"/>
                  </a:lnTo>
                  <a:lnTo>
                    <a:pt x="191667" y="2417556"/>
                  </a:lnTo>
                  <a:lnTo>
                    <a:pt x="154747" y="2391080"/>
                  </a:lnTo>
                  <a:lnTo>
                    <a:pt x="121010" y="2360798"/>
                  </a:lnTo>
                  <a:lnTo>
                    <a:pt x="90765" y="2327019"/>
                  </a:lnTo>
                  <a:lnTo>
                    <a:pt x="64323" y="2290053"/>
                  </a:lnTo>
                  <a:lnTo>
                    <a:pt x="41993" y="2250211"/>
                  </a:lnTo>
                  <a:lnTo>
                    <a:pt x="24086" y="2207803"/>
                  </a:lnTo>
                  <a:lnTo>
                    <a:pt x="10911" y="2163140"/>
                  </a:lnTo>
                  <a:lnTo>
                    <a:pt x="2779" y="2116532"/>
                  </a:lnTo>
                  <a:lnTo>
                    <a:pt x="0" y="2068289"/>
                  </a:lnTo>
                  <a:lnTo>
                    <a:pt x="0" y="413670"/>
                  </a:lnTo>
                  <a:close/>
                </a:path>
              </a:pathLst>
            </a:custGeom>
            <a:ln w="4713">
              <a:solidFill>
                <a:srgbClr val="5B9BD5"/>
              </a:solidFill>
            </a:ln>
          </p:spPr>
          <p:txBody>
            <a:bodyPr wrap="square" lIns="0" tIns="0" rIns="0" bIns="0" rtlCol="0"/>
            <a:lstStyle/>
            <a:p>
              <a:endParaRPr sz="1588"/>
            </a:p>
          </p:txBody>
        </p:sp>
        <p:pic>
          <p:nvPicPr>
            <p:cNvPr id="10" name="object 10"/>
            <p:cNvPicPr/>
            <p:nvPr/>
          </p:nvPicPr>
          <p:blipFill>
            <a:blip r:embed="rId3" cstate="print"/>
            <a:stretch>
              <a:fillRect/>
            </a:stretch>
          </p:blipFill>
          <p:spPr>
            <a:xfrm>
              <a:off x="5140255" y="3445054"/>
              <a:ext cx="4287344" cy="2685724"/>
            </a:xfrm>
            <a:prstGeom prst="rect">
              <a:avLst/>
            </a:prstGeom>
          </p:spPr>
        </p:pic>
        <p:sp>
          <p:nvSpPr>
            <p:cNvPr id="11" name="object 11"/>
            <p:cNvSpPr/>
            <p:nvPr/>
          </p:nvSpPr>
          <p:spPr>
            <a:xfrm>
              <a:off x="5140255" y="3445054"/>
              <a:ext cx="4287520" cy="2686050"/>
            </a:xfrm>
            <a:custGeom>
              <a:avLst/>
              <a:gdLst/>
              <a:ahLst/>
              <a:cxnLst/>
              <a:rect l="l" t="t" r="r" b="b"/>
              <a:pathLst>
                <a:path w="4287520" h="2686050">
                  <a:moveTo>
                    <a:pt x="0" y="447630"/>
                  </a:moveTo>
                  <a:lnTo>
                    <a:pt x="2623" y="398856"/>
                  </a:lnTo>
                  <a:lnTo>
                    <a:pt x="10311" y="351603"/>
                  </a:lnTo>
                  <a:lnTo>
                    <a:pt x="22792" y="306144"/>
                  </a:lnTo>
                  <a:lnTo>
                    <a:pt x="39791" y="262753"/>
                  </a:lnTo>
                  <a:lnTo>
                    <a:pt x="61038" y="221702"/>
                  </a:lnTo>
                  <a:lnTo>
                    <a:pt x="86258" y="183265"/>
                  </a:lnTo>
                  <a:lnTo>
                    <a:pt x="115180" y="147715"/>
                  </a:lnTo>
                  <a:lnTo>
                    <a:pt x="147531" y="115324"/>
                  </a:lnTo>
                  <a:lnTo>
                    <a:pt x="183037" y="86366"/>
                  </a:lnTo>
                  <a:lnTo>
                    <a:pt x="221426" y="61114"/>
                  </a:lnTo>
                  <a:lnTo>
                    <a:pt x="262425" y="39841"/>
                  </a:lnTo>
                  <a:lnTo>
                    <a:pt x="305762" y="22820"/>
                  </a:lnTo>
                  <a:lnTo>
                    <a:pt x="351164" y="10324"/>
                  </a:lnTo>
                  <a:lnTo>
                    <a:pt x="398358" y="2626"/>
                  </a:lnTo>
                  <a:lnTo>
                    <a:pt x="447071" y="0"/>
                  </a:lnTo>
                  <a:lnTo>
                    <a:pt x="3840272" y="0"/>
                  </a:lnTo>
                  <a:lnTo>
                    <a:pt x="3888986" y="2626"/>
                  </a:lnTo>
                  <a:lnTo>
                    <a:pt x="3936180" y="10324"/>
                  </a:lnTo>
                  <a:lnTo>
                    <a:pt x="3981582" y="22820"/>
                  </a:lnTo>
                  <a:lnTo>
                    <a:pt x="4024919" y="39841"/>
                  </a:lnTo>
                  <a:lnTo>
                    <a:pt x="4065918" y="61114"/>
                  </a:lnTo>
                  <a:lnTo>
                    <a:pt x="4104307" y="86366"/>
                  </a:lnTo>
                  <a:lnTo>
                    <a:pt x="4139813" y="115324"/>
                  </a:lnTo>
                  <a:lnTo>
                    <a:pt x="4172164" y="147715"/>
                  </a:lnTo>
                  <a:lnTo>
                    <a:pt x="4201086" y="183265"/>
                  </a:lnTo>
                  <a:lnTo>
                    <a:pt x="4226306" y="221702"/>
                  </a:lnTo>
                  <a:lnTo>
                    <a:pt x="4247553" y="262753"/>
                  </a:lnTo>
                  <a:lnTo>
                    <a:pt x="4264553" y="306144"/>
                  </a:lnTo>
                  <a:lnTo>
                    <a:pt x="4277033" y="351603"/>
                  </a:lnTo>
                  <a:lnTo>
                    <a:pt x="4284721" y="398856"/>
                  </a:lnTo>
                  <a:lnTo>
                    <a:pt x="4287345" y="447630"/>
                  </a:lnTo>
                  <a:lnTo>
                    <a:pt x="4287345" y="2238095"/>
                  </a:lnTo>
                  <a:lnTo>
                    <a:pt x="4284721" y="2286869"/>
                  </a:lnTo>
                  <a:lnTo>
                    <a:pt x="4277033" y="2334122"/>
                  </a:lnTo>
                  <a:lnTo>
                    <a:pt x="4264553" y="2379580"/>
                  </a:lnTo>
                  <a:lnTo>
                    <a:pt x="4247553" y="2422972"/>
                  </a:lnTo>
                  <a:lnTo>
                    <a:pt x="4226306" y="2464022"/>
                  </a:lnTo>
                  <a:lnTo>
                    <a:pt x="4201086" y="2502459"/>
                  </a:lnTo>
                  <a:lnTo>
                    <a:pt x="4172164" y="2538010"/>
                  </a:lnTo>
                  <a:lnTo>
                    <a:pt x="4139813" y="2570400"/>
                  </a:lnTo>
                  <a:lnTo>
                    <a:pt x="4104307" y="2599358"/>
                  </a:lnTo>
                  <a:lnTo>
                    <a:pt x="4065918" y="2624610"/>
                  </a:lnTo>
                  <a:lnTo>
                    <a:pt x="4024919" y="2645883"/>
                  </a:lnTo>
                  <a:lnTo>
                    <a:pt x="3981582" y="2662904"/>
                  </a:lnTo>
                  <a:lnTo>
                    <a:pt x="3936180" y="2675400"/>
                  </a:lnTo>
                  <a:lnTo>
                    <a:pt x="3888986" y="2683098"/>
                  </a:lnTo>
                  <a:lnTo>
                    <a:pt x="3840272" y="2685725"/>
                  </a:lnTo>
                  <a:lnTo>
                    <a:pt x="447071" y="2685725"/>
                  </a:lnTo>
                  <a:lnTo>
                    <a:pt x="398358" y="2683098"/>
                  </a:lnTo>
                  <a:lnTo>
                    <a:pt x="351164" y="2675400"/>
                  </a:lnTo>
                  <a:lnTo>
                    <a:pt x="305762" y="2662904"/>
                  </a:lnTo>
                  <a:lnTo>
                    <a:pt x="262425" y="2645883"/>
                  </a:lnTo>
                  <a:lnTo>
                    <a:pt x="221426" y="2624610"/>
                  </a:lnTo>
                  <a:lnTo>
                    <a:pt x="183037" y="2599358"/>
                  </a:lnTo>
                  <a:lnTo>
                    <a:pt x="147531" y="2570400"/>
                  </a:lnTo>
                  <a:lnTo>
                    <a:pt x="115180" y="2538010"/>
                  </a:lnTo>
                  <a:lnTo>
                    <a:pt x="86258" y="2502459"/>
                  </a:lnTo>
                  <a:lnTo>
                    <a:pt x="61038" y="2464022"/>
                  </a:lnTo>
                  <a:lnTo>
                    <a:pt x="39791" y="2422972"/>
                  </a:lnTo>
                  <a:lnTo>
                    <a:pt x="22792" y="2379580"/>
                  </a:lnTo>
                  <a:lnTo>
                    <a:pt x="10311" y="2334122"/>
                  </a:lnTo>
                  <a:lnTo>
                    <a:pt x="2623" y="2286869"/>
                  </a:lnTo>
                  <a:lnTo>
                    <a:pt x="0" y="2238095"/>
                  </a:lnTo>
                  <a:lnTo>
                    <a:pt x="0" y="447630"/>
                  </a:lnTo>
                  <a:close/>
                </a:path>
              </a:pathLst>
            </a:custGeom>
            <a:ln w="4713">
              <a:solidFill>
                <a:srgbClr val="ED7D31"/>
              </a:solidFill>
            </a:ln>
          </p:spPr>
          <p:txBody>
            <a:bodyPr wrap="square" lIns="0" tIns="0" rIns="0" bIns="0" rtlCol="0"/>
            <a:lstStyle/>
            <a:p>
              <a:endParaRPr sz="1588"/>
            </a:p>
          </p:txBody>
        </p:sp>
        <p:pic>
          <p:nvPicPr>
            <p:cNvPr id="12" name="object 12"/>
            <p:cNvPicPr/>
            <p:nvPr/>
          </p:nvPicPr>
          <p:blipFill>
            <a:blip r:embed="rId4" cstate="print"/>
            <a:stretch>
              <a:fillRect/>
            </a:stretch>
          </p:blipFill>
          <p:spPr>
            <a:xfrm>
              <a:off x="6582388" y="2974310"/>
              <a:ext cx="1869809" cy="531018"/>
            </a:xfrm>
            <a:prstGeom prst="rect">
              <a:avLst/>
            </a:prstGeom>
          </p:spPr>
        </p:pic>
        <p:sp>
          <p:nvSpPr>
            <p:cNvPr id="13" name="object 13"/>
            <p:cNvSpPr/>
            <p:nvPr/>
          </p:nvSpPr>
          <p:spPr>
            <a:xfrm>
              <a:off x="6582388" y="2974310"/>
              <a:ext cx="1870075" cy="531495"/>
            </a:xfrm>
            <a:custGeom>
              <a:avLst/>
              <a:gdLst/>
              <a:ahLst/>
              <a:cxnLst/>
              <a:rect l="l" t="t" r="r" b="b"/>
              <a:pathLst>
                <a:path w="1870075" h="531495">
                  <a:moveTo>
                    <a:pt x="0" y="88505"/>
                  </a:moveTo>
                  <a:lnTo>
                    <a:pt x="6946" y="54055"/>
                  </a:lnTo>
                  <a:lnTo>
                    <a:pt x="25890" y="25922"/>
                  </a:lnTo>
                  <a:lnTo>
                    <a:pt x="53987" y="6955"/>
                  </a:lnTo>
                  <a:lnTo>
                    <a:pt x="88394" y="0"/>
                  </a:lnTo>
                  <a:lnTo>
                    <a:pt x="1781414" y="0"/>
                  </a:lnTo>
                  <a:lnTo>
                    <a:pt x="1815821" y="6955"/>
                  </a:lnTo>
                  <a:lnTo>
                    <a:pt x="1843919" y="25922"/>
                  </a:lnTo>
                  <a:lnTo>
                    <a:pt x="1862862" y="54055"/>
                  </a:lnTo>
                  <a:lnTo>
                    <a:pt x="1869809" y="88505"/>
                  </a:lnTo>
                  <a:lnTo>
                    <a:pt x="1869809" y="442514"/>
                  </a:lnTo>
                  <a:lnTo>
                    <a:pt x="1862862" y="476964"/>
                  </a:lnTo>
                  <a:lnTo>
                    <a:pt x="1843919" y="505097"/>
                  </a:lnTo>
                  <a:lnTo>
                    <a:pt x="1815821" y="524064"/>
                  </a:lnTo>
                  <a:lnTo>
                    <a:pt x="1781414" y="531019"/>
                  </a:lnTo>
                  <a:lnTo>
                    <a:pt x="88394" y="531019"/>
                  </a:lnTo>
                  <a:lnTo>
                    <a:pt x="53987" y="524064"/>
                  </a:lnTo>
                  <a:lnTo>
                    <a:pt x="25890" y="505097"/>
                  </a:lnTo>
                  <a:lnTo>
                    <a:pt x="6946" y="476964"/>
                  </a:lnTo>
                  <a:lnTo>
                    <a:pt x="0" y="442514"/>
                  </a:lnTo>
                  <a:lnTo>
                    <a:pt x="0" y="88505"/>
                  </a:lnTo>
                  <a:close/>
                </a:path>
              </a:pathLst>
            </a:custGeom>
            <a:ln w="4715">
              <a:solidFill>
                <a:srgbClr val="5B9BD5"/>
              </a:solidFill>
            </a:ln>
          </p:spPr>
          <p:txBody>
            <a:bodyPr wrap="square" lIns="0" tIns="0" rIns="0" bIns="0" rtlCol="0"/>
            <a:lstStyle/>
            <a:p>
              <a:endParaRPr sz="1588"/>
            </a:p>
          </p:txBody>
        </p:sp>
      </p:grpSp>
      <p:sp>
        <p:nvSpPr>
          <p:cNvPr id="14" name="object 14"/>
          <p:cNvSpPr txBox="1"/>
          <p:nvPr/>
        </p:nvSpPr>
        <p:spPr>
          <a:xfrm>
            <a:off x="6358160" y="2648245"/>
            <a:ext cx="3420035" cy="2642485"/>
          </a:xfrm>
          <a:prstGeom prst="rect">
            <a:avLst/>
          </a:prstGeom>
        </p:spPr>
        <p:txBody>
          <a:bodyPr vert="horz" wrap="square" lIns="0" tIns="11206" rIns="0" bIns="0" rtlCol="0">
            <a:spAutoFit/>
          </a:bodyPr>
          <a:lstStyle/>
          <a:p>
            <a:pPr marL="379339" algn="ctr">
              <a:spcBef>
                <a:spcPts val="88"/>
              </a:spcBef>
            </a:pPr>
            <a:r>
              <a:rPr sz="2382" spc="-9" dirty="0">
                <a:solidFill>
                  <a:srgbClr val="374151"/>
                </a:solidFill>
                <a:latin typeface="Calibri"/>
                <a:cs typeface="Calibri"/>
              </a:rPr>
              <a:t>Debilidades</a:t>
            </a:r>
            <a:endParaRPr sz="2382">
              <a:latin typeface="Calibri"/>
              <a:cs typeface="Calibri"/>
            </a:endParaRPr>
          </a:p>
          <a:p>
            <a:pPr marL="197793" indent="-186587">
              <a:spcBef>
                <a:spcPts val="918"/>
              </a:spcBef>
              <a:buFont typeface="Arial MT"/>
              <a:buChar char="•"/>
              <a:tabLst>
                <a:tab pos="197793" algn="l"/>
              </a:tabLst>
            </a:pPr>
            <a:r>
              <a:rPr sz="1147" dirty="0">
                <a:latin typeface="Calibri"/>
                <a:cs typeface="Calibri"/>
              </a:rPr>
              <a:t>Sensible</a:t>
            </a:r>
            <a:r>
              <a:rPr sz="1147" spc="40" dirty="0">
                <a:latin typeface="Calibri"/>
                <a:cs typeface="Calibri"/>
              </a:rPr>
              <a:t> </a:t>
            </a:r>
            <a:r>
              <a:rPr sz="1147" dirty="0">
                <a:latin typeface="Calibri"/>
                <a:cs typeface="Calibri"/>
              </a:rPr>
              <a:t>a</a:t>
            </a:r>
            <a:r>
              <a:rPr sz="1147" spc="35" dirty="0">
                <a:latin typeface="Calibri"/>
                <a:cs typeface="Calibri"/>
              </a:rPr>
              <a:t> </a:t>
            </a:r>
            <a:r>
              <a:rPr sz="1147" dirty="0">
                <a:latin typeface="Calibri"/>
                <a:cs typeface="Calibri"/>
              </a:rPr>
              <a:t>la</a:t>
            </a:r>
            <a:r>
              <a:rPr sz="1147" spc="35" dirty="0">
                <a:latin typeface="Calibri"/>
                <a:cs typeface="Calibri"/>
              </a:rPr>
              <a:t> </a:t>
            </a:r>
            <a:r>
              <a:rPr sz="1147" dirty="0">
                <a:latin typeface="Calibri"/>
                <a:cs typeface="Calibri"/>
              </a:rPr>
              <a:t>elección</a:t>
            </a:r>
            <a:r>
              <a:rPr sz="1147" spc="40" dirty="0">
                <a:latin typeface="Calibri"/>
                <a:cs typeface="Calibri"/>
              </a:rPr>
              <a:t> </a:t>
            </a:r>
            <a:r>
              <a:rPr sz="1147" dirty="0">
                <a:latin typeface="Calibri"/>
                <a:cs typeface="Calibri"/>
              </a:rPr>
              <a:t>de</a:t>
            </a:r>
            <a:r>
              <a:rPr sz="1147" spc="40" dirty="0">
                <a:latin typeface="Calibri"/>
                <a:cs typeface="Calibri"/>
              </a:rPr>
              <a:t> </a:t>
            </a:r>
            <a:r>
              <a:rPr sz="1147" dirty="0">
                <a:latin typeface="Calibri"/>
                <a:cs typeface="Calibri"/>
              </a:rPr>
              <a:t>los</a:t>
            </a:r>
            <a:r>
              <a:rPr sz="1147" spc="31" dirty="0">
                <a:latin typeface="Calibri"/>
                <a:cs typeface="Calibri"/>
              </a:rPr>
              <a:t> </a:t>
            </a:r>
            <a:r>
              <a:rPr sz="1147" spc="-9" dirty="0">
                <a:latin typeface="Calibri"/>
                <a:cs typeface="Calibri"/>
              </a:rPr>
              <a:t>hiperparámetros.</a:t>
            </a:r>
            <a:endParaRPr sz="1147">
              <a:latin typeface="Calibri"/>
              <a:cs typeface="Calibri"/>
            </a:endParaRPr>
          </a:p>
          <a:p>
            <a:pPr>
              <a:lnSpc>
                <a:spcPct val="100000"/>
              </a:lnSpc>
              <a:buFont typeface="Arial MT"/>
              <a:buChar char="•"/>
            </a:pPr>
            <a:endParaRPr sz="1147">
              <a:latin typeface="Calibri"/>
              <a:cs typeface="Calibri"/>
            </a:endParaRPr>
          </a:p>
          <a:p>
            <a:pPr marL="197793" marR="4483" indent="-187148">
              <a:lnSpc>
                <a:spcPct val="103099"/>
              </a:lnSpc>
              <a:buFont typeface="Arial MT"/>
              <a:buChar char="•"/>
              <a:tabLst>
                <a:tab pos="197793" algn="l"/>
              </a:tabLst>
            </a:pPr>
            <a:r>
              <a:rPr sz="1147" dirty="0">
                <a:latin typeface="Calibri"/>
                <a:cs typeface="Calibri"/>
              </a:rPr>
              <a:t>Computacionalmente</a:t>
            </a:r>
            <a:r>
              <a:rPr sz="1147" spc="62" dirty="0">
                <a:latin typeface="Calibri"/>
                <a:cs typeface="Calibri"/>
              </a:rPr>
              <a:t> </a:t>
            </a:r>
            <a:r>
              <a:rPr sz="1147" dirty="0">
                <a:latin typeface="Calibri"/>
                <a:cs typeface="Calibri"/>
              </a:rPr>
              <a:t>costoso</a:t>
            </a:r>
            <a:r>
              <a:rPr sz="1147" spc="66" dirty="0">
                <a:latin typeface="Calibri"/>
                <a:cs typeface="Calibri"/>
              </a:rPr>
              <a:t> </a:t>
            </a:r>
            <a:r>
              <a:rPr sz="1147" dirty="0">
                <a:latin typeface="Calibri"/>
                <a:cs typeface="Calibri"/>
              </a:rPr>
              <a:t>en</a:t>
            </a:r>
            <a:r>
              <a:rPr sz="1147" spc="66" dirty="0">
                <a:latin typeface="Calibri"/>
                <a:cs typeface="Calibri"/>
              </a:rPr>
              <a:t> </a:t>
            </a:r>
            <a:r>
              <a:rPr sz="1147" dirty="0">
                <a:latin typeface="Calibri"/>
                <a:cs typeface="Calibri"/>
              </a:rPr>
              <a:t>grandes</a:t>
            </a:r>
            <a:r>
              <a:rPr sz="1147" spc="53" dirty="0">
                <a:latin typeface="Calibri"/>
                <a:cs typeface="Calibri"/>
              </a:rPr>
              <a:t> </a:t>
            </a:r>
            <a:r>
              <a:rPr sz="1147" spc="-9" dirty="0">
                <a:latin typeface="Calibri"/>
                <a:cs typeface="Calibri"/>
              </a:rPr>
              <a:t>volúmenes </a:t>
            </a:r>
            <a:r>
              <a:rPr sz="1147" dirty="0">
                <a:latin typeface="Calibri"/>
                <a:cs typeface="Calibri"/>
              </a:rPr>
              <a:t>de</a:t>
            </a:r>
            <a:r>
              <a:rPr sz="1147" spc="31" dirty="0">
                <a:latin typeface="Calibri"/>
                <a:cs typeface="Calibri"/>
              </a:rPr>
              <a:t> </a:t>
            </a:r>
            <a:r>
              <a:rPr sz="1147" spc="-9" dirty="0">
                <a:latin typeface="Calibri"/>
                <a:cs typeface="Calibri"/>
              </a:rPr>
              <a:t>datos.</a:t>
            </a:r>
            <a:endParaRPr sz="1147">
              <a:latin typeface="Calibri"/>
              <a:cs typeface="Calibri"/>
            </a:endParaRPr>
          </a:p>
          <a:p>
            <a:pPr>
              <a:spcBef>
                <a:spcPts val="40"/>
              </a:spcBef>
              <a:buFont typeface="Arial MT"/>
              <a:buChar char="•"/>
            </a:pPr>
            <a:endParaRPr sz="1147">
              <a:latin typeface="Calibri"/>
              <a:cs typeface="Calibri"/>
            </a:endParaRPr>
          </a:p>
          <a:p>
            <a:pPr marL="197793" indent="-186587">
              <a:buFont typeface="Arial MT"/>
              <a:buChar char="•"/>
              <a:tabLst>
                <a:tab pos="197793" algn="l"/>
              </a:tabLst>
            </a:pPr>
            <a:r>
              <a:rPr sz="1147" dirty="0">
                <a:latin typeface="Calibri"/>
                <a:cs typeface="Calibri"/>
              </a:rPr>
              <a:t>Dificultad</a:t>
            </a:r>
            <a:r>
              <a:rPr sz="1147" spc="44" dirty="0">
                <a:latin typeface="Calibri"/>
                <a:cs typeface="Calibri"/>
              </a:rPr>
              <a:t> </a:t>
            </a:r>
            <a:r>
              <a:rPr sz="1147" dirty="0">
                <a:latin typeface="Calibri"/>
                <a:cs typeface="Calibri"/>
              </a:rPr>
              <a:t>de</a:t>
            </a:r>
            <a:r>
              <a:rPr sz="1147" spc="44" dirty="0">
                <a:latin typeface="Calibri"/>
                <a:cs typeface="Calibri"/>
              </a:rPr>
              <a:t> </a:t>
            </a:r>
            <a:r>
              <a:rPr sz="1147" dirty="0">
                <a:latin typeface="Calibri"/>
                <a:cs typeface="Calibri"/>
              </a:rPr>
              <a:t>manejo</a:t>
            </a:r>
            <a:r>
              <a:rPr sz="1147" spc="44" dirty="0">
                <a:latin typeface="Calibri"/>
                <a:cs typeface="Calibri"/>
              </a:rPr>
              <a:t> </a:t>
            </a:r>
            <a:r>
              <a:rPr sz="1147" dirty="0">
                <a:latin typeface="Calibri"/>
                <a:cs typeface="Calibri"/>
              </a:rPr>
              <a:t>de</a:t>
            </a:r>
            <a:r>
              <a:rPr sz="1147" spc="44" dirty="0">
                <a:latin typeface="Calibri"/>
                <a:cs typeface="Calibri"/>
              </a:rPr>
              <a:t> </a:t>
            </a:r>
            <a:r>
              <a:rPr sz="1147" dirty="0">
                <a:latin typeface="Calibri"/>
                <a:cs typeface="Calibri"/>
              </a:rPr>
              <a:t>datos</a:t>
            </a:r>
            <a:r>
              <a:rPr sz="1147" spc="35" dirty="0">
                <a:latin typeface="Calibri"/>
                <a:cs typeface="Calibri"/>
              </a:rPr>
              <a:t> </a:t>
            </a:r>
            <a:r>
              <a:rPr sz="1147" spc="-9" dirty="0">
                <a:latin typeface="Calibri"/>
                <a:cs typeface="Calibri"/>
              </a:rPr>
              <a:t>desbalaceados.</a:t>
            </a:r>
            <a:endParaRPr sz="1147">
              <a:latin typeface="Calibri"/>
              <a:cs typeface="Calibri"/>
            </a:endParaRPr>
          </a:p>
          <a:p>
            <a:pPr>
              <a:spcBef>
                <a:spcPts val="57"/>
              </a:spcBef>
              <a:buFont typeface="Arial MT"/>
              <a:buChar char="•"/>
            </a:pPr>
            <a:endParaRPr sz="1147">
              <a:latin typeface="Calibri"/>
              <a:cs typeface="Calibri"/>
            </a:endParaRPr>
          </a:p>
          <a:p>
            <a:pPr marL="197793" indent="-186587">
              <a:spcBef>
                <a:spcPts val="4"/>
              </a:spcBef>
              <a:buFont typeface="Arial MT"/>
              <a:buChar char="•"/>
              <a:tabLst>
                <a:tab pos="197793" algn="l"/>
              </a:tabLst>
            </a:pPr>
            <a:r>
              <a:rPr sz="1147" dirty="0">
                <a:latin typeface="Calibri"/>
                <a:cs typeface="Calibri"/>
              </a:rPr>
              <a:t>Dificultad</a:t>
            </a:r>
            <a:r>
              <a:rPr sz="1147" spc="40" dirty="0">
                <a:latin typeface="Calibri"/>
                <a:cs typeface="Calibri"/>
              </a:rPr>
              <a:t> </a:t>
            </a:r>
            <a:r>
              <a:rPr sz="1147" dirty="0">
                <a:latin typeface="Calibri"/>
                <a:cs typeface="Calibri"/>
              </a:rPr>
              <a:t>para</a:t>
            </a:r>
            <a:r>
              <a:rPr sz="1147" spc="40" dirty="0">
                <a:latin typeface="Calibri"/>
                <a:cs typeface="Calibri"/>
              </a:rPr>
              <a:t> </a:t>
            </a:r>
            <a:r>
              <a:rPr sz="1147" dirty="0">
                <a:latin typeface="Calibri"/>
                <a:cs typeface="Calibri"/>
              </a:rPr>
              <a:t>manejo</a:t>
            </a:r>
            <a:r>
              <a:rPr sz="1147" spc="44" dirty="0">
                <a:latin typeface="Calibri"/>
                <a:cs typeface="Calibri"/>
              </a:rPr>
              <a:t> </a:t>
            </a:r>
            <a:r>
              <a:rPr sz="1147" dirty="0">
                <a:latin typeface="Calibri"/>
                <a:cs typeface="Calibri"/>
              </a:rPr>
              <a:t>de</a:t>
            </a:r>
            <a:r>
              <a:rPr sz="1147" spc="40" dirty="0">
                <a:latin typeface="Calibri"/>
                <a:cs typeface="Calibri"/>
              </a:rPr>
              <a:t> </a:t>
            </a:r>
            <a:r>
              <a:rPr sz="1147" dirty="0">
                <a:latin typeface="Calibri"/>
                <a:cs typeface="Calibri"/>
              </a:rPr>
              <a:t>datos</a:t>
            </a:r>
            <a:r>
              <a:rPr sz="1147" spc="35" dirty="0">
                <a:latin typeface="Calibri"/>
                <a:cs typeface="Calibri"/>
              </a:rPr>
              <a:t> </a:t>
            </a:r>
            <a:r>
              <a:rPr sz="1147" spc="-9" dirty="0">
                <a:latin typeface="Calibri"/>
                <a:cs typeface="Calibri"/>
              </a:rPr>
              <a:t>ruidosos.</a:t>
            </a:r>
            <a:endParaRPr sz="1147">
              <a:latin typeface="Calibri"/>
              <a:cs typeface="Calibri"/>
            </a:endParaRPr>
          </a:p>
          <a:p>
            <a:pPr>
              <a:spcBef>
                <a:spcPts val="71"/>
              </a:spcBef>
              <a:buFont typeface="Arial MT"/>
              <a:buChar char="•"/>
            </a:pPr>
            <a:endParaRPr sz="1147">
              <a:latin typeface="Calibri"/>
              <a:cs typeface="Calibri"/>
            </a:endParaRPr>
          </a:p>
          <a:p>
            <a:pPr marL="197793" marR="591702" indent="-187148" algn="just">
              <a:lnSpc>
                <a:spcPct val="99200"/>
              </a:lnSpc>
              <a:buFont typeface="Arial MT"/>
              <a:buChar char="•"/>
              <a:tabLst>
                <a:tab pos="197793" algn="l"/>
              </a:tabLst>
            </a:pPr>
            <a:r>
              <a:rPr sz="1147" dirty="0">
                <a:latin typeface="Calibri"/>
                <a:cs typeface="Calibri"/>
              </a:rPr>
              <a:t>Dificil</a:t>
            </a:r>
            <a:r>
              <a:rPr sz="1147" spc="31" dirty="0">
                <a:latin typeface="Calibri"/>
                <a:cs typeface="Calibri"/>
              </a:rPr>
              <a:t> </a:t>
            </a:r>
            <a:r>
              <a:rPr sz="1147" dirty="0">
                <a:latin typeface="Calibri"/>
                <a:cs typeface="Calibri"/>
              </a:rPr>
              <a:t>interpretación</a:t>
            </a:r>
            <a:r>
              <a:rPr sz="1147" spc="49" dirty="0">
                <a:latin typeface="Calibri"/>
                <a:cs typeface="Calibri"/>
              </a:rPr>
              <a:t> </a:t>
            </a:r>
            <a:r>
              <a:rPr sz="1147" dirty="0">
                <a:latin typeface="Calibri"/>
                <a:cs typeface="Calibri"/>
              </a:rPr>
              <a:t>y</a:t>
            </a:r>
            <a:r>
              <a:rPr sz="1147" spc="44" dirty="0">
                <a:latin typeface="Calibri"/>
                <a:cs typeface="Calibri"/>
              </a:rPr>
              <a:t> </a:t>
            </a:r>
            <a:r>
              <a:rPr sz="1147" dirty="0">
                <a:latin typeface="Calibri"/>
                <a:cs typeface="Calibri"/>
              </a:rPr>
              <a:t>explicabilidad</a:t>
            </a:r>
            <a:r>
              <a:rPr sz="1147" spc="53" dirty="0">
                <a:latin typeface="Calibri"/>
                <a:cs typeface="Calibri"/>
              </a:rPr>
              <a:t> </a:t>
            </a:r>
            <a:r>
              <a:rPr sz="1147" dirty="0">
                <a:latin typeface="Calibri"/>
                <a:cs typeface="Calibri"/>
              </a:rPr>
              <a:t>de</a:t>
            </a:r>
            <a:r>
              <a:rPr sz="1147" spc="49" dirty="0">
                <a:latin typeface="Calibri"/>
                <a:cs typeface="Calibri"/>
              </a:rPr>
              <a:t> </a:t>
            </a:r>
            <a:r>
              <a:rPr sz="1147" spc="-22" dirty="0">
                <a:latin typeface="Calibri"/>
                <a:cs typeface="Calibri"/>
              </a:rPr>
              <a:t>sus </a:t>
            </a:r>
            <a:r>
              <a:rPr sz="1147" dirty="0">
                <a:latin typeface="Calibri"/>
                <a:cs typeface="Calibri"/>
              </a:rPr>
              <a:t>resultados</a:t>
            </a:r>
            <a:r>
              <a:rPr sz="1147" spc="49" dirty="0">
                <a:latin typeface="Calibri"/>
                <a:cs typeface="Calibri"/>
              </a:rPr>
              <a:t> </a:t>
            </a:r>
            <a:r>
              <a:rPr sz="1147" dirty="0">
                <a:latin typeface="Calibri"/>
                <a:cs typeface="Calibri"/>
              </a:rPr>
              <a:t>(cajas</a:t>
            </a:r>
            <a:r>
              <a:rPr sz="1147" spc="53" dirty="0">
                <a:latin typeface="Calibri"/>
                <a:cs typeface="Calibri"/>
              </a:rPr>
              <a:t> </a:t>
            </a:r>
            <a:r>
              <a:rPr sz="1147" dirty="0">
                <a:latin typeface="Calibri"/>
                <a:cs typeface="Calibri"/>
              </a:rPr>
              <a:t>negras)</a:t>
            </a:r>
            <a:r>
              <a:rPr sz="1147" spc="57" dirty="0">
                <a:latin typeface="Calibri"/>
                <a:cs typeface="Calibri"/>
              </a:rPr>
              <a:t> </a:t>
            </a:r>
            <a:r>
              <a:rPr sz="1147" dirty="0">
                <a:latin typeface="Calibri"/>
                <a:cs typeface="Calibri"/>
              </a:rPr>
              <a:t>especialmente</a:t>
            </a:r>
            <a:r>
              <a:rPr sz="1147" spc="62" dirty="0">
                <a:latin typeface="Calibri"/>
                <a:cs typeface="Calibri"/>
              </a:rPr>
              <a:t> </a:t>
            </a:r>
            <a:r>
              <a:rPr sz="1147" spc="-22" dirty="0">
                <a:latin typeface="Calibri"/>
                <a:cs typeface="Calibri"/>
              </a:rPr>
              <a:t>en </a:t>
            </a:r>
            <a:r>
              <a:rPr sz="1147" dirty="0">
                <a:latin typeface="Calibri"/>
                <a:cs typeface="Calibri"/>
              </a:rPr>
              <a:t>relaciones</a:t>
            </a:r>
            <a:r>
              <a:rPr sz="1147" spc="44" dirty="0">
                <a:latin typeface="Calibri"/>
                <a:cs typeface="Calibri"/>
              </a:rPr>
              <a:t> </a:t>
            </a:r>
            <a:r>
              <a:rPr sz="1147" dirty="0">
                <a:latin typeface="Calibri"/>
                <a:cs typeface="Calibri"/>
              </a:rPr>
              <a:t>no</a:t>
            </a:r>
            <a:r>
              <a:rPr sz="1147" spc="57" dirty="0">
                <a:latin typeface="Calibri"/>
                <a:cs typeface="Calibri"/>
              </a:rPr>
              <a:t> </a:t>
            </a:r>
            <a:r>
              <a:rPr sz="1147" spc="-9" dirty="0">
                <a:latin typeface="Calibri"/>
                <a:cs typeface="Calibri"/>
              </a:rPr>
              <a:t>lineales.</a:t>
            </a:r>
            <a:endParaRPr sz="1147">
              <a:latin typeface="Calibri"/>
              <a:cs typeface="Calibri"/>
            </a:endParaRPr>
          </a:p>
        </p:txBody>
      </p:sp>
      <p:grpSp>
        <p:nvGrpSpPr>
          <p:cNvPr id="15" name="object 15"/>
          <p:cNvGrpSpPr/>
          <p:nvPr/>
        </p:nvGrpSpPr>
        <p:grpSpPr>
          <a:xfrm>
            <a:off x="2878750" y="2622150"/>
            <a:ext cx="1454524" cy="473449"/>
            <a:chOff x="1382984" y="2971770"/>
            <a:chExt cx="1648460" cy="536575"/>
          </a:xfrm>
        </p:grpSpPr>
        <p:pic>
          <p:nvPicPr>
            <p:cNvPr id="16" name="object 16"/>
            <p:cNvPicPr/>
            <p:nvPr/>
          </p:nvPicPr>
          <p:blipFill>
            <a:blip r:embed="rId5" cstate="print"/>
            <a:stretch>
              <a:fillRect/>
            </a:stretch>
          </p:blipFill>
          <p:spPr>
            <a:xfrm>
              <a:off x="1385524" y="2974310"/>
              <a:ext cx="1642831" cy="531020"/>
            </a:xfrm>
            <a:prstGeom prst="rect">
              <a:avLst/>
            </a:prstGeom>
          </p:spPr>
        </p:pic>
        <p:sp>
          <p:nvSpPr>
            <p:cNvPr id="17" name="object 17"/>
            <p:cNvSpPr/>
            <p:nvPr/>
          </p:nvSpPr>
          <p:spPr>
            <a:xfrm>
              <a:off x="1385524" y="2974310"/>
              <a:ext cx="1643380" cy="531495"/>
            </a:xfrm>
            <a:custGeom>
              <a:avLst/>
              <a:gdLst/>
              <a:ahLst/>
              <a:cxnLst/>
              <a:rect l="l" t="t" r="r" b="b"/>
              <a:pathLst>
                <a:path w="1643380" h="531495">
                  <a:moveTo>
                    <a:pt x="0" y="88504"/>
                  </a:moveTo>
                  <a:lnTo>
                    <a:pt x="6946" y="54054"/>
                  </a:lnTo>
                  <a:lnTo>
                    <a:pt x="25889" y="25922"/>
                  </a:lnTo>
                  <a:lnTo>
                    <a:pt x="53986" y="6955"/>
                  </a:lnTo>
                  <a:lnTo>
                    <a:pt x="88393" y="0"/>
                  </a:lnTo>
                  <a:lnTo>
                    <a:pt x="1554437" y="0"/>
                  </a:lnTo>
                  <a:lnTo>
                    <a:pt x="1588844" y="6955"/>
                  </a:lnTo>
                  <a:lnTo>
                    <a:pt x="1616941" y="25922"/>
                  </a:lnTo>
                  <a:lnTo>
                    <a:pt x="1635885" y="54054"/>
                  </a:lnTo>
                  <a:lnTo>
                    <a:pt x="1642831" y="88504"/>
                  </a:lnTo>
                  <a:lnTo>
                    <a:pt x="1642831" y="442515"/>
                  </a:lnTo>
                  <a:lnTo>
                    <a:pt x="1635885" y="476965"/>
                  </a:lnTo>
                  <a:lnTo>
                    <a:pt x="1616941" y="505097"/>
                  </a:lnTo>
                  <a:lnTo>
                    <a:pt x="1588844" y="524064"/>
                  </a:lnTo>
                  <a:lnTo>
                    <a:pt x="1554437" y="531019"/>
                  </a:lnTo>
                  <a:lnTo>
                    <a:pt x="88393" y="531019"/>
                  </a:lnTo>
                  <a:lnTo>
                    <a:pt x="53986" y="524064"/>
                  </a:lnTo>
                  <a:lnTo>
                    <a:pt x="25889" y="505097"/>
                  </a:lnTo>
                  <a:lnTo>
                    <a:pt x="6946" y="476965"/>
                  </a:lnTo>
                  <a:lnTo>
                    <a:pt x="0" y="442515"/>
                  </a:lnTo>
                  <a:lnTo>
                    <a:pt x="0" y="88504"/>
                  </a:lnTo>
                  <a:close/>
                </a:path>
              </a:pathLst>
            </a:custGeom>
            <a:ln w="4714">
              <a:solidFill>
                <a:srgbClr val="ED7D31"/>
              </a:solidFill>
            </a:ln>
          </p:spPr>
          <p:txBody>
            <a:bodyPr wrap="square" lIns="0" tIns="0" rIns="0" bIns="0" rtlCol="0"/>
            <a:lstStyle/>
            <a:p>
              <a:endParaRPr sz="1588"/>
            </a:p>
          </p:txBody>
        </p:sp>
      </p:grpSp>
      <p:sp>
        <p:nvSpPr>
          <p:cNvPr id="18" name="object 18"/>
          <p:cNvSpPr txBox="1"/>
          <p:nvPr/>
        </p:nvSpPr>
        <p:spPr>
          <a:xfrm>
            <a:off x="2480775" y="2596646"/>
            <a:ext cx="2905125" cy="2604831"/>
          </a:xfrm>
          <a:prstGeom prst="rect">
            <a:avLst/>
          </a:prstGeom>
        </p:spPr>
        <p:txBody>
          <a:bodyPr vert="horz" wrap="square" lIns="0" tIns="62753" rIns="0" bIns="0" rtlCol="0">
            <a:spAutoFit/>
          </a:bodyPr>
          <a:lstStyle/>
          <a:p>
            <a:pPr marL="482439">
              <a:spcBef>
                <a:spcPts val="494"/>
              </a:spcBef>
            </a:pPr>
            <a:r>
              <a:rPr sz="2382" spc="-9" dirty="0">
                <a:solidFill>
                  <a:srgbClr val="374151"/>
                </a:solidFill>
                <a:latin typeface="Calibri"/>
                <a:cs typeface="Calibri"/>
              </a:rPr>
              <a:t>Fortalezas</a:t>
            </a:r>
            <a:endParaRPr sz="2382">
              <a:latin typeface="Calibri"/>
              <a:cs typeface="Calibri"/>
            </a:endParaRPr>
          </a:p>
          <a:p>
            <a:pPr marL="197793" indent="-186587">
              <a:spcBef>
                <a:spcPts val="199"/>
              </a:spcBef>
              <a:buFont typeface="Arial MT"/>
              <a:buChar char="•"/>
              <a:tabLst>
                <a:tab pos="197793" algn="l"/>
              </a:tabLst>
            </a:pPr>
            <a:r>
              <a:rPr sz="1147" dirty="0">
                <a:latin typeface="Calibri"/>
                <a:cs typeface="Calibri"/>
              </a:rPr>
              <a:t>Manejo</a:t>
            </a:r>
            <a:r>
              <a:rPr sz="1147" spc="35" dirty="0">
                <a:latin typeface="Calibri"/>
                <a:cs typeface="Calibri"/>
              </a:rPr>
              <a:t> </a:t>
            </a:r>
            <a:r>
              <a:rPr sz="1147" dirty="0">
                <a:latin typeface="Calibri"/>
                <a:cs typeface="Calibri"/>
              </a:rPr>
              <a:t>eficaz</a:t>
            </a:r>
            <a:r>
              <a:rPr sz="1147" spc="31" dirty="0">
                <a:latin typeface="Calibri"/>
                <a:cs typeface="Calibri"/>
              </a:rPr>
              <a:t> </a:t>
            </a:r>
            <a:r>
              <a:rPr sz="1147" dirty="0">
                <a:latin typeface="Calibri"/>
                <a:cs typeface="Calibri"/>
              </a:rPr>
              <a:t>en</a:t>
            </a:r>
            <a:r>
              <a:rPr sz="1147" spc="35" dirty="0">
                <a:latin typeface="Calibri"/>
                <a:cs typeface="Calibri"/>
              </a:rPr>
              <a:t> </a:t>
            </a:r>
            <a:r>
              <a:rPr sz="1147" dirty="0">
                <a:latin typeface="Calibri"/>
                <a:cs typeface="Calibri"/>
              </a:rPr>
              <a:t>alta</a:t>
            </a:r>
            <a:r>
              <a:rPr sz="1147" spc="35" dirty="0">
                <a:latin typeface="Calibri"/>
                <a:cs typeface="Calibri"/>
              </a:rPr>
              <a:t> </a:t>
            </a:r>
            <a:r>
              <a:rPr sz="1147" spc="-9" dirty="0">
                <a:latin typeface="Calibri"/>
                <a:cs typeface="Calibri"/>
              </a:rPr>
              <a:t>dimensionalidad.</a:t>
            </a:r>
            <a:endParaRPr sz="1147">
              <a:latin typeface="Calibri"/>
              <a:cs typeface="Calibri"/>
            </a:endParaRPr>
          </a:p>
          <a:p>
            <a:pPr>
              <a:spcBef>
                <a:spcPts val="62"/>
              </a:spcBef>
              <a:buFont typeface="Arial MT"/>
              <a:buChar char="•"/>
            </a:pPr>
            <a:endParaRPr sz="1147">
              <a:latin typeface="Calibri"/>
              <a:cs typeface="Calibri"/>
            </a:endParaRPr>
          </a:p>
          <a:p>
            <a:pPr marL="197793" indent="-186587">
              <a:buFont typeface="Arial MT"/>
              <a:buChar char="•"/>
              <a:tabLst>
                <a:tab pos="197793" algn="l"/>
              </a:tabLst>
            </a:pPr>
            <a:r>
              <a:rPr sz="1147" dirty="0">
                <a:latin typeface="Calibri"/>
                <a:cs typeface="Calibri"/>
              </a:rPr>
              <a:t>Manejo</a:t>
            </a:r>
            <a:r>
              <a:rPr sz="1147" spc="44" dirty="0">
                <a:latin typeface="Calibri"/>
                <a:cs typeface="Calibri"/>
              </a:rPr>
              <a:t> </a:t>
            </a:r>
            <a:r>
              <a:rPr sz="1147" dirty="0">
                <a:latin typeface="Calibri"/>
                <a:cs typeface="Calibri"/>
              </a:rPr>
              <a:t>de</a:t>
            </a:r>
            <a:r>
              <a:rPr sz="1147" spc="44" dirty="0">
                <a:latin typeface="Calibri"/>
                <a:cs typeface="Calibri"/>
              </a:rPr>
              <a:t> </a:t>
            </a:r>
            <a:r>
              <a:rPr sz="1147" dirty="0">
                <a:latin typeface="Calibri"/>
                <a:cs typeface="Calibri"/>
              </a:rPr>
              <a:t>datos</a:t>
            </a:r>
            <a:r>
              <a:rPr sz="1147" spc="35" dirty="0">
                <a:latin typeface="Calibri"/>
                <a:cs typeface="Calibri"/>
              </a:rPr>
              <a:t> </a:t>
            </a:r>
            <a:r>
              <a:rPr sz="1147" dirty="0">
                <a:latin typeface="Calibri"/>
                <a:cs typeface="Calibri"/>
              </a:rPr>
              <a:t>no</a:t>
            </a:r>
            <a:r>
              <a:rPr sz="1147" spc="44" dirty="0">
                <a:latin typeface="Calibri"/>
                <a:cs typeface="Calibri"/>
              </a:rPr>
              <a:t> </a:t>
            </a:r>
            <a:r>
              <a:rPr sz="1147" dirty="0">
                <a:latin typeface="Calibri"/>
                <a:cs typeface="Calibri"/>
              </a:rPr>
              <a:t>separables</a:t>
            </a:r>
            <a:r>
              <a:rPr sz="1147" spc="40" dirty="0">
                <a:latin typeface="Calibri"/>
                <a:cs typeface="Calibri"/>
              </a:rPr>
              <a:t> </a:t>
            </a:r>
            <a:r>
              <a:rPr sz="1147" spc="-9" dirty="0">
                <a:latin typeface="Calibri"/>
                <a:cs typeface="Calibri"/>
              </a:rPr>
              <a:t>linealmente.</a:t>
            </a:r>
            <a:endParaRPr sz="1147">
              <a:latin typeface="Calibri"/>
              <a:cs typeface="Calibri"/>
            </a:endParaRPr>
          </a:p>
          <a:p>
            <a:pPr marL="197793" marR="420802" indent="-187148">
              <a:lnSpc>
                <a:spcPct val="103099"/>
              </a:lnSpc>
              <a:spcBef>
                <a:spcPts val="1399"/>
              </a:spcBef>
              <a:buFont typeface="Arial MT"/>
              <a:buChar char="•"/>
              <a:tabLst>
                <a:tab pos="197793" algn="l"/>
              </a:tabLst>
            </a:pPr>
            <a:r>
              <a:rPr sz="1147" dirty="0">
                <a:latin typeface="Calibri"/>
                <a:cs typeface="Calibri"/>
              </a:rPr>
              <a:t>Control</a:t>
            </a:r>
            <a:r>
              <a:rPr sz="1147" spc="31" dirty="0">
                <a:latin typeface="Calibri"/>
                <a:cs typeface="Calibri"/>
              </a:rPr>
              <a:t> </a:t>
            </a:r>
            <a:r>
              <a:rPr sz="1147" dirty="0">
                <a:latin typeface="Calibri"/>
                <a:cs typeface="Calibri"/>
              </a:rPr>
              <a:t>del</a:t>
            </a:r>
            <a:r>
              <a:rPr sz="1147" spc="35" dirty="0">
                <a:latin typeface="Calibri"/>
                <a:cs typeface="Calibri"/>
              </a:rPr>
              <a:t> </a:t>
            </a:r>
            <a:r>
              <a:rPr sz="1147" dirty="0">
                <a:latin typeface="Calibri"/>
                <a:cs typeface="Calibri"/>
              </a:rPr>
              <a:t>sobreajuste</a:t>
            </a:r>
            <a:r>
              <a:rPr sz="1147" spc="49" dirty="0">
                <a:latin typeface="Calibri"/>
                <a:cs typeface="Calibri"/>
              </a:rPr>
              <a:t> </a:t>
            </a:r>
            <a:r>
              <a:rPr sz="1147" dirty="0">
                <a:latin typeface="Calibri"/>
                <a:cs typeface="Calibri"/>
              </a:rPr>
              <a:t>en</a:t>
            </a:r>
            <a:r>
              <a:rPr sz="1147" spc="49" dirty="0">
                <a:latin typeface="Calibri"/>
                <a:cs typeface="Calibri"/>
              </a:rPr>
              <a:t> </a:t>
            </a:r>
            <a:r>
              <a:rPr sz="1147" dirty="0">
                <a:latin typeface="Calibri"/>
                <a:cs typeface="Calibri"/>
              </a:rPr>
              <a:t>función</a:t>
            </a:r>
            <a:r>
              <a:rPr sz="1147" spc="49" dirty="0">
                <a:latin typeface="Calibri"/>
                <a:cs typeface="Calibri"/>
              </a:rPr>
              <a:t> </a:t>
            </a:r>
            <a:r>
              <a:rPr sz="1147" spc="-22" dirty="0">
                <a:latin typeface="Calibri"/>
                <a:cs typeface="Calibri"/>
              </a:rPr>
              <a:t>de </a:t>
            </a:r>
            <a:r>
              <a:rPr sz="1147" spc="-9" dirty="0">
                <a:latin typeface="Calibri"/>
                <a:cs typeface="Calibri"/>
              </a:rPr>
              <a:t>parámetros.</a:t>
            </a:r>
            <a:endParaRPr sz="1147">
              <a:latin typeface="Calibri"/>
              <a:cs typeface="Calibri"/>
            </a:endParaRPr>
          </a:p>
          <a:p>
            <a:pPr>
              <a:spcBef>
                <a:spcPts val="40"/>
              </a:spcBef>
              <a:buFont typeface="Arial MT"/>
              <a:buChar char="•"/>
            </a:pPr>
            <a:endParaRPr sz="1147">
              <a:latin typeface="Calibri"/>
              <a:cs typeface="Calibri"/>
            </a:endParaRPr>
          </a:p>
          <a:p>
            <a:pPr marL="197793" marR="180424" indent="-187148">
              <a:lnSpc>
                <a:spcPct val="101499"/>
              </a:lnSpc>
              <a:buFont typeface="Arial MT"/>
              <a:buChar char="•"/>
              <a:tabLst>
                <a:tab pos="197793" algn="l"/>
              </a:tabLst>
            </a:pPr>
            <a:r>
              <a:rPr sz="1147" dirty="0">
                <a:latin typeface="Calibri"/>
                <a:cs typeface="Calibri"/>
              </a:rPr>
              <a:t>Eficiente</a:t>
            </a:r>
            <a:r>
              <a:rPr sz="1147" spc="31" dirty="0">
                <a:latin typeface="Calibri"/>
                <a:cs typeface="Calibri"/>
              </a:rPr>
              <a:t> </a:t>
            </a:r>
            <a:r>
              <a:rPr sz="1147" dirty="0">
                <a:latin typeface="Calibri"/>
                <a:cs typeface="Calibri"/>
              </a:rPr>
              <a:t>manejo</a:t>
            </a:r>
            <a:r>
              <a:rPr sz="1147" spc="35" dirty="0">
                <a:latin typeface="Calibri"/>
                <a:cs typeface="Calibri"/>
              </a:rPr>
              <a:t> </a:t>
            </a:r>
            <a:r>
              <a:rPr sz="1147" dirty="0">
                <a:latin typeface="Calibri"/>
                <a:cs typeface="Calibri"/>
              </a:rPr>
              <a:t>de</a:t>
            </a:r>
            <a:r>
              <a:rPr sz="1147" spc="35" dirty="0">
                <a:latin typeface="Calibri"/>
                <a:cs typeface="Calibri"/>
              </a:rPr>
              <a:t> </a:t>
            </a:r>
            <a:r>
              <a:rPr sz="1147" dirty="0">
                <a:latin typeface="Calibri"/>
                <a:cs typeface="Calibri"/>
              </a:rPr>
              <a:t>conjunto</a:t>
            </a:r>
            <a:r>
              <a:rPr sz="1147" spc="35" dirty="0">
                <a:latin typeface="Calibri"/>
                <a:cs typeface="Calibri"/>
              </a:rPr>
              <a:t> </a:t>
            </a:r>
            <a:r>
              <a:rPr sz="1147" dirty="0">
                <a:latin typeface="Calibri"/>
                <a:cs typeface="Calibri"/>
              </a:rPr>
              <a:t>de</a:t>
            </a:r>
            <a:r>
              <a:rPr sz="1147" spc="35" dirty="0">
                <a:latin typeface="Calibri"/>
                <a:cs typeface="Calibri"/>
              </a:rPr>
              <a:t> </a:t>
            </a:r>
            <a:r>
              <a:rPr sz="1147" dirty="0">
                <a:latin typeface="Calibri"/>
                <a:cs typeface="Calibri"/>
              </a:rPr>
              <a:t>datos</a:t>
            </a:r>
            <a:r>
              <a:rPr sz="1147" spc="26" dirty="0">
                <a:latin typeface="Calibri"/>
                <a:cs typeface="Calibri"/>
              </a:rPr>
              <a:t> </a:t>
            </a:r>
            <a:r>
              <a:rPr sz="1147" spc="-22" dirty="0">
                <a:latin typeface="Calibri"/>
                <a:cs typeface="Calibri"/>
              </a:rPr>
              <a:t>de </a:t>
            </a:r>
            <a:r>
              <a:rPr sz="1147" dirty="0">
                <a:latin typeface="Calibri"/>
                <a:cs typeface="Calibri"/>
              </a:rPr>
              <a:t>tamaño</a:t>
            </a:r>
            <a:r>
              <a:rPr sz="1147" spc="62" dirty="0">
                <a:latin typeface="Calibri"/>
                <a:cs typeface="Calibri"/>
              </a:rPr>
              <a:t> </a:t>
            </a:r>
            <a:r>
              <a:rPr sz="1147" dirty="0">
                <a:latin typeface="Calibri"/>
                <a:cs typeface="Calibri"/>
              </a:rPr>
              <a:t>moderado</a:t>
            </a:r>
            <a:r>
              <a:rPr sz="1147" spc="62" dirty="0">
                <a:latin typeface="Calibri"/>
                <a:cs typeface="Calibri"/>
              </a:rPr>
              <a:t> </a:t>
            </a:r>
            <a:r>
              <a:rPr sz="1147" dirty="0">
                <a:latin typeface="Calibri"/>
                <a:cs typeface="Calibri"/>
              </a:rPr>
              <a:t>(memoria</a:t>
            </a:r>
            <a:r>
              <a:rPr sz="1147" spc="62" dirty="0">
                <a:latin typeface="Calibri"/>
                <a:cs typeface="Calibri"/>
              </a:rPr>
              <a:t> </a:t>
            </a:r>
            <a:r>
              <a:rPr sz="1147" dirty="0">
                <a:latin typeface="Calibri"/>
                <a:cs typeface="Calibri"/>
              </a:rPr>
              <a:t>y</a:t>
            </a:r>
            <a:r>
              <a:rPr sz="1147" spc="57" dirty="0">
                <a:latin typeface="Calibri"/>
                <a:cs typeface="Calibri"/>
              </a:rPr>
              <a:t> </a:t>
            </a:r>
            <a:r>
              <a:rPr sz="1147" spc="-9" dirty="0">
                <a:latin typeface="Calibri"/>
                <a:cs typeface="Calibri"/>
              </a:rPr>
              <a:t>tiempo).</a:t>
            </a:r>
            <a:endParaRPr sz="1147">
              <a:latin typeface="Calibri"/>
              <a:cs typeface="Calibri"/>
            </a:endParaRPr>
          </a:p>
          <a:p>
            <a:pPr marL="197793" marR="123271" indent="-187148">
              <a:lnSpc>
                <a:spcPct val="101499"/>
              </a:lnSpc>
              <a:spcBef>
                <a:spcPts val="1354"/>
              </a:spcBef>
              <a:buFont typeface="Arial MT"/>
              <a:buChar char="•"/>
              <a:tabLst>
                <a:tab pos="197793" algn="l"/>
              </a:tabLst>
            </a:pPr>
            <a:r>
              <a:rPr sz="1147" dirty="0">
                <a:latin typeface="Calibri"/>
                <a:cs typeface="Calibri"/>
              </a:rPr>
              <a:t>Se</a:t>
            </a:r>
            <a:r>
              <a:rPr sz="1147" spc="44" dirty="0">
                <a:latin typeface="Calibri"/>
                <a:cs typeface="Calibri"/>
              </a:rPr>
              <a:t> </a:t>
            </a:r>
            <a:r>
              <a:rPr sz="1147" dirty="0">
                <a:latin typeface="Calibri"/>
                <a:cs typeface="Calibri"/>
              </a:rPr>
              <a:t>utiliza</a:t>
            </a:r>
            <a:r>
              <a:rPr sz="1147" spc="40" dirty="0">
                <a:latin typeface="Calibri"/>
                <a:cs typeface="Calibri"/>
              </a:rPr>
              <a:t> </a:t>
            </a:r>
            <a:r>
              <a:rPr sz="1147" dirty="0">
                <a:latin typeface="Calibri"/>
                <a:cs typeface="Calibri"/>
              </a:rPr>
              <a:t>para</a:t>
            </a:r>
            <a:r>
              <a:rPr sz="1147" spc="40" dirty="0">
                <a:latin typeface="Calibri"/>
                <a:cs typeface="Calibri"/>
              </a:rPr>
              <a:t> </a:t>
            </a:r>
            <a:r>
              <a:rPr sz="1147" dirty="0">
                <a:latin typeface="Calibri"/>
                <a:cs typeface="Calibri"/>
              </a:rPr>
              <a:t>problemas</a:t>
            </a:r>
            <a:r>
              <a:rPr sz="1147" spc="35" dirty="0">
                <a:latin typeface="Calibri"/>
                <a:cs typeface="Calibri"/>
              </a:rPr>
              <a:t> </a:t>
            </a:r>
            <a:r>
              <a:rPr sz="1147" dirty="0">
                <a:latin typeface="Calibri"/>
                <a:cs typeface="Calibri"/>
              </a:rPr>
              <a:t>de</a:t>
            </a:r>
            <a:r>
              <a:rPr sz="1147" spc="44" dirty="0">
                <a:latin typeface="Calibri"/>
                <a:cs typeface="Calibri"/>
              </a:rPr>
              <a:t> </a:t>
            </a:r>
            <a:r>
              <a:rPr sz="1147" dirty="0">
                <a:latin typeface="Calibri"/>
                <a:cs typeface="Calibri"/>
              </a:rPr>
              <a:t>clasificación</a:t>
            </a:r>
            <a:r>
              <a:rPr sz="1147" spc="44" dirty="0">
                <a:latin typeface="Calibri"/>
                <a:cs typeface="Calibri"/>
              </a:rPr>
              <a:t> </a:t>
            </a:r>
            <a:r>
              <a:rPr sz="1147" spc="-44" dirty="0">
                <a:latin typeface="Calibri"/>
                <a:cs typeface="Calibri"/>
              </a:rPr>
              <a:t>y </a:t>
            </a:r>
            <a:r>
              <a:rPr sz="1147" spc="-9" dirty="0">
                <a:latin typeface="Calibri"/>
                <a:cs typeface="Calibri"/>
              </a:rPr>
              <a:t>regresión</a:t>
            </a:r>
            <a:endParaRPr sz="1147">
              <a:latin typeface="Calibri"/>
              <a:cs typeface="Calibri"/>
            </a:endParaRPr>
          </a:p>
        </p:txBody>
      </p:sp>
      <p:grpSp>
        <p:nvGrpSpPr>
          <p:cNvPr id="19" name="object 19"/>
          <p:cNvGrpSpPr/>
          <p:nvPr/>
        </p:nvGrpSpPr>
        <p:grpSpPr>
          <a:xfrm>
            <a:off x="5027408" y="1585408"/>
            <a:ext cx="1834402" cy="1581710"/>
            <a:chOff x="3818128" y="1796795"/>
            <a:chExt cx="2078989" cy="1792605"/>
          </a:xfrm>
        </p:grpSpPr>
        <p:pic>
          <p:nvPicPr>
            <p:cNvPr id="20" name="object 20"/>
            <p:cNvPicPr/>
            <p:nvPr/>
          </p:nvPicPr>
          <p:blipFill>
            <a:blip r:embed="rId6" cstate="print"/>
            <a:stretch>
              <a:fillRect/>
            </a:stretch>
          </p:blipFill>
          <p:spPr>
            <a:xfrm>
              <a:off x="3818128" y="1796795"/>
              <a:ext cx="2078736" cy="1792224"/>
            </a:xfrm>
            <a:prstGeom prst="rect">
              <a:avLst/>
            </a:prstGeom>
          </p:spPr>
        </p:pic>
        <p:pic>
          <p:nvPicPr>
            <p:cNvPr id="21" name="object 21"/>
            <p:cNvPicPr/>
            <p:nvPr/>
          </p:nvPicPr>
          <p:blipFill>
            <a:blip r:embed="rId7" cstate="print"/>
            <a:stretch>
              <a:fillRect/>
            </a:stretch>
          </p:blipFill>
          <p:spPr>
            <a:xfrm>
              <a:off x="3962020" y="1942506"/>
              <a:ext cx="1642831" cy="1353657"/>
            </a:xfrm>
            <a:prstGeom prst="rect">
              <a:avLst/>
            </a:prstGeom>
          </p:spPr>
        </p:pic>
      </p:grpSp>
      <p:sp>
        <p:nvSpPr>
          <p:cNvPr id="22" name="object 22"/>
          <p:cNvSpPr txBox="1">
            <a:spLocks noGrp="1"/>
          </p:cNvSpPr>
          <p:nvPr>
            <p:ph type="sldNum" sz="quarter" idx="7"/>
          </p:nvPr>
        </p:nvSpPr>
        <p:spPr>
          <a:xfrm>
            <a:off x="9256059" y="5674185"/>
            <a:ext cx="2420471" cy="190889"/>
          </a:xfrm>
          <a:prstGeom prst="rect">
            <a:avLst/>
          </a:prstGeom>
        </p:spPr>
        <p:txBody>
          <a:bodyPr vert="horz" wrap="square" lIns="0" tIns="6163" rIns="0" bIns="0" rtlCol="0" anchor="ctr">
            <a:spAutoFit/>
          </a:bodyPr>
          <a:lstStyle/>
          <a:p>
            <a:pPr marL="33619">
              <a:spcBef>
                <a:spcPts val="49"/>
              </a:spcBef>
            </a:pPr>
            <a:fld id="{81D60167-4931-47E6-BA6A-407CBD079E47}" type="slidenum">
              <a:rPr spc="-22" dirty="0"/>
              <a:pPr marL="33619">
                <a:spcBef>
                  <a:spcPts val="49"/>
                </a:spcBef>
              </a:pPr>
              <a:t>29</a:t>
            </a:fld>
            <a:endParaRPr spc="-2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089E6-32D5-4EBF-A9BE-B3EC2C9F9C31}"/>
              </a:ext>
            </a:extLst>
          </p:cNvPr>
          <p:cNvSpPr>
            <a:spLocks noGrp="1"/>
          </p:cNvSpPr>
          <p:nvPr>
            <p:ph type="title"/>
          </p:nvPr>
        </p:nvSpPr>
        <p:spPr/>
        <p:txBody>
          <a:bodyPr/>
          <a:lstStyle/>
          <a:p>
            <a:r>
              <a:rPr lang="en-US" b="1" dirty="0"/>
              <a:t>Que es </a:t>
            </a:r>
            <a:r>
              <a:rPr lang="en-US" b="1" dirty="0" err="1"/>
              <a:t>el</a:t>
            </a:r>
            <a:r>
              <a:rPr lang="en-US" b="1" dirty="0"/>
              <a:t> Machine Learning</a:t>
            </a:r>
            <a:endParaRPr lang="es-CL" b="1" dirty="0"/>
          </a:p>
        </p:txBody>
      </p:sp>
      <p:sp>
        <p:nvSpPr>
          <p:cNvPr id="3" name="Marcador de contenido 2">
            <a:extLst>
              <a:ext uri="{FF2B5EF4-FFF2-40B4-BE49-F238E27FC236}">
                <a16:creationId xmlns:a16="http://schemas.microsoft.com/office/drawing/2014/main" id="{EC30E8F0-76B1-4BAB-BADF-6569272F13B0}"/>
              </a:ext>
            </a:extLst>
          </p:cNvPr>
          <p:cNvSpPr>
            <a:spLocks noGrp="1"/>
          </p:cNvSpPr>
          <p:nvPr>
            <p:ph idx="1"/>
          </p:nvPr>
        </p:nvSpPr>
        <p:spPr>
          <a:xfrm>
            <a:off x="291353" y="1995955"/>
            <a:ext cx="11609294" cy="4667250"/>
          </a:xfrm>
        </p:spPr>
        <p:txBody>
          <a:bodyPr>
            <a:normAutofit fontScale="85000" lnSpcReduction="20000"/>
          </a:bodyPr>
          <a:lstStyle/>
          <a:p>
            <a:pPr algn="just"/>
            <a:r>
              <a:rPr lang="es-MX" dirty="0"/>
              <a:t>El Machine </a:t>
            </a:r>
            <a:r>
              <a:rPr lang="es-MX" dirty="0" err="1"/>
              <a:t>Learning</a:t>
            </a:r>
            <a:r>
              <a:rPr lang="es-MX" dirty="0"/>
              <a:t> es una técnica asociada a la detección automática de patrones relevantes dentro de un conjunto de datos. En los últimos años, se ha convertido en una herramienta muy común en prácticamente todas las tareas que requieren extraer información a partir de grandes cantidades de datos(</a:t>
            </a:r>
            <a:r>
              <a:rPr lang="es-MX" dirty="0" err="1"/>
              <a:t>Shalev-Shwartz</a:t>
            </a:r>
            <a:r>
              <a:rPr lang="es-MX" dirty="0"/>
              <a:t> &amp; Ben-David, 2014). En el día a día, estamos rodeados de tecnología basada en Machine </a:t>
            </a:r>
            <a:r>
              <a:rPr lang="es-MX" dirty="0" err="1"/>
              <a:t>Learning</a:t>
            </a:r>
            <a:r>
              <a:rPr lang="es-MX" dirty="0"/>
              <a:t>: el filtrado de correos electrónicos, los sistemas de recomendaciones, la detección facial y el reconocimiento del habla del smartphone, la previsión del tiempo atmosférico o la consulta del tráfico en la carretera. También se emplea en otros ámbitos como la medicina, el marketing, la logística o el mantenimiento de equipos industriales. Debido a la complejidad de todas estas aplicaciones, un ser humano no es capaz de programar una serie de especificaciones concretas para la realización de dichas tareas, sino que tiene que dotar a las propias computadoras con la habilidad de aprender de la experiencia y de adaptarse a las nuevas situaciones(</a:t>
            </a:r>
            <a:r>
              <a:rPr lang="es-MX" dirty="0" err="1"/>
              <a:t>Shalev-Shwartz</a:t>
            </a:r>
            <a:r>
              <a:rPr lang="es-MX" dirty="0"/>
              <a:t> &amp; Ben-David, 2014).Por otro lado, existen diferentes tipos de aprendizaje: el aprendizaje supervisado, el aprendizaje no supervisado, el aprendizaje reforzado y el aprendizaje profundo. Cada uno de ellos tiene unas características y unos algoritmos determinados, por lo que se utilizarán unos u otros dependiendo del problema</a:t>
            </a:r>
            <a:endParaRPr lang="es-CL" dirty="0"/>
          </a:p>
        </p:txBody>
      </p:sp>
    </p:spTree>
    <p:extLst>
      <p:ext uri="{BB962C8B-B14F-4D97-AF65-F5344CB8AC3E}">
        <p14:creationId xmlns:p14="http://schemas.microsoft.com/office/powerpoint/2010/main" val="39275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32164" y="0"/>
            <a:ext cx="3266440" cy="632460"/>
            <a:chOff x="8932164" y="0"/>
            <a:chExt cx="3266440" cy="632460"/>
          </a:xfrm>
        </p:grpSpPr>
        <p:sp>
          <p:nvSpPr>
            <p:cNvPr id="3" name="object 3"/>
            <p:cNvSpPr/>
            <p:nvPr/>
          </p:nvSpPr>
          <p:spPr>
            <a:xfrm>
              <a:off x="8938260" y="0"/>
              <a:ext cx="3253740" cy="620395"/>
            </a:xfrm>
            <a:custGeom>
              <a:avLst/>
              <a:gdLst/>
              <a:ahLst/>
              <a:cxnLst/>
              <a:rect l="l" t="t" r="r" b="b"/>
              <a:pathLst>
                <a:path w="3253740" h="620395">
                  <a:moveTo>
                    <a:pt x="3253740" y="0"/>
                  </a:moveTo>
                  <a:lnTo>
                    <a:pt x="0" y="0"/>
                  </a:lnTo>
                  <a:lnTo>
                    <a:pt x="0" y="526034"/>
                  </a:lnTo>
                  <a:lnTo>
                    <a:pt x="7401" y="562725"/>
                  </a:lnTo>
                  <a:lnTo>
                    <a:pt x="27590" y="592677"/>
                  </a:lnTo>
                  <a:lnTo>
                    <a:pt x="57542" y="612866"/>
                  </a:lnTo>
                  <a:lnTo>
                    <a:pt x="94234" y="620267"/>
                  </a:lnTo>
                  <a:lnTo>
                    <a:pt x="3159506" y="620267"/>
                  </a:lnTo>
                  <a:lnTo>
                    <a:pt x="3196197" y="612866"/>
                  </a:lnTo>
                  <a:lnTo>
                    <a:pt x="3226149" y="592677"/>
                  </a:lnTo>
                  <a:lnTo>
                    <a:pt x="3246338" y="562725"/>
                  </a:lnTo>
                  <a:lnTo>
                    <a:pt x="3253740" y="526034"/>
                  </a:lnTo>
                  <a:lnTo>
                    <a:pt x="3253740" y="0"/>
                  </a:lnTo>
                  <a:close/>
                </a:path>
              </a:pathLst>
            </a:custGeom>
            <a:solidFill>
              <a:srgbClr val="4471C4"/>
            </a:solidFill>
          </p:spPr>
          <p:txBody>
            <a:bodyPr wrap="square" lIns="0" tIns="0" rIns="0" bIns="0" rtlCol="0"/>
            <a:lstStyle/>
            <a:p>
              <a:endParaRPr/>
            </a:p>
          </p:txBody>
        </p:sp>
        <p:sp>
          <p:nvSpPr>
            <p:cNvPr id="4" name="object 4"/>
            <p:cNvSpPr/>
            <p:nvPr/>
          </p:nvSpPr>
          <p:spPr>
            <a:xfrm>
              <a:off x="8938260" y="0"/>
              <a:ext cx="3253740" cy="620395"/>
            </a:xfrm>
            <a:custGeom>
              <a:avLst/>
              <a:gdLst/>
              <a:ahLst/>
              <a:cxnLst/>
              <a:rect l="l" t="t" r="r" b="b"/>
              <a:pathLst>
                <a:path w="3253740" h="620395">
                  <a:moveTo>
                    <a:pt x="0" y="0"/>
                  </a:moveTo>
                  <a:lnTo>
                    <a:pt x="3253740" y="0"/>
                  </a:lnTo>
                  <a:lnTo>
                    <a:pt x="3253740" y="526034"/>
                  </a:lnTo>
                  <a:lnTo>
                    <a:pt x="3246338" y="562725"/>
                  </a:lnTo>
                  <a:lnTo>
                    <a:pt x="3226149" y="592677"/>
                  </a:lnTo>
                  <a:lnTo>
                    <a:pt x="3196197" y="612866"/>
                  </a:lnTo>
                  <a:lnTo>
                    <a:pt x="3159506" y="620267"/>
                  </a:lnTo>
                  <a:lnTo>
                    <a:pt x="94234" y="620267"/>
                  </a:lnTo>
                  <a:lnTo>
                    <a:pt x="57542" y="612866"/>
                  </a:lnTo>
                  <a:lnTo>
                    <a:pt x="27590" y="592677"/>
                  </a:lnTo>
                  <a:lnTo>
                    <a:pt x="7401" y="562725"/>
                  </a:lnTo>
                  <a:lnTo>
                    <a:pt x="0" y="526034"/>
                  </a:lnTo>
                  <a:lnTo>
                    <a:pt x="0" y="0"/>
                  </a:lnTo>
                  <a:close/>
                </a:path>
              </a:pathLst>
            </a:custGeom>
            <a:ln w="12191">
              <a:solidFill>
                <a:srgbClr val="2E528F"/>
              </a:solidFill>
            </a:ln>
          </p:spPr>
          <p:txBody>
            <a:bodyPr wrap="square" lIns="0" tIns="0" rIns="0" bIns="0" rtlCol="0"/>
            <a:lstStyle/>
            <a:p>
              <a:endParaRPr/>
            </a:p>
          </p:txBody>
        </p:sp>
      </p:grpSp>
      <p:sp>
        <p:nvSpPr>
          <p:cNvPr id="5" name="object 5"/>
          <p:cNvSpPr txBox="1"/>
          <p:nvPr/>
        </p:nvSpPr>
        <p:spPr>
          <a:xfrm>
            <a:off x="9965181" y="130505"/>
            <a:ext cx="120078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Introducción</a:t>
            </a:r>
            <a:endParaRPr sz="1800">
              <a:latin typeface="Calibri"/>
              <a:cs typeface="Calibri"/>
            </a:endParaRPr>
          </a:p>
        </p:txBody>
      </p:sp>
      <p:grpSp>
        <p:nvGrpSpPr>
          <p:cNvPr id="6" name="object 6"/>
          <p:cNvGrpSpPr/>
          <p:nvPr/>
        </p:nvGrpSpPr>
        <p:grpSpPr>
          <a:xfrm>
            <a:off x="4103503" y="1895855"/>
            <a:ext cx="3542029" cy="4568825"/>
            <a:chOff x="643127" y="2023833"/>
            <a:chExt cx="3542029" cy="4568825"/>
          </a:xfrm>
        </p:grpSpPr>
        <p:pic>
          <p:nvPicPr>
            <p:cNvPr id="7" name="object 7"/>
            <p:cNvPicPr/>
            <p:nvPr/>
          </p:nvPicPr>
          <p:blipFill>
            <a:blip r:embed="rId2" cstate="print"/>
            <a:stretch>
              <a:fillRect/>
            </a:stretch>
          </p:blipFill>
          <p:spPr>
            <a:xfrm>
              <a:off x="643127" y="2023833"/>
              <a:ext cx="3541776" cy="4568698"/>
            </a:xfrm>
            <a:prstGeom prst="rect">
              <a:avLst/>
            </a:prstGeom>
          </p:spPr>
        </p:pic>
        <p:pic>
          <p:nvPicPr>
            <p:cNvPr id="8" name="object 8"/>
            <p:cNvPicPr/>
            <p:nvPr/>
          </p:nvPicPr>
          <p:blipFill>
            <a:blip r:embed="rId3" cstate="print"/>
            <a:stretch>
              <a:fillRect/>
            </a:stretch>
          </p:blipFill>
          <p:spPr>
            <a:xfrm>
              <a:off x="838199" y="2218943"/>
              <a:ext cx="2991611" cy="4018788"/>
            </a:xfrm>
            <a:prstGeom prst="rect">
              <a:avLst/>
            </a:prstGeom>
          </p:spPr>
        </p:pic>
      </p:grpSp>
      <p:sp>
        <p:nvSpPr>
          <p:cNvPr id="9" name="object 9"/>
          <p:cNvSpPr txBox="1">
            <a:spLocks noGrp="1"/>
          </p:cNvSpPr>
          <p:nvPr>
            <p:ph type="title"/>
          </p:nvPr>
        </p:nvSpPr>
        <p:spPr>
          <a:xfrm>
            <a:off x="916939" y="864183"/>
            <a:ext cx="7197725" cy="697230"/>
          </a:xfrm>
          <a:prstGeom prst="rect">
            <a:avLst/>
          </a:prstGeom>
        </p:spPr>
        <p:txBody>
          <a:bodyPr vert="horz" wrap="square" lIns="0" tIns="13335" rIns="0" bIns="0" rtlCol="0">
            <a:spAutoFit/>
          </a:bodyPr>
          <a:lstStyle/>
          <a:p>
            <a:pPr marL="12700">
              <a:lnSpc>
                <a:spcPct val="100000"/>
              </a:lnSpc>
              <a:spcBef>
                <a:spcPts val="105"/>
              </a:spcBef>
            </a:pPr>
            <a:r>
              <a:rPr sz="4400" spc="-5" dirty="0"/>
              <a:t>¿Cómo</a:t>
            </a:r>
            <a:r>
              <a:rPr sz="4400" spc="-20" dirty="0"/>
              <a:t> </a:t>
            </a:r>
            <a:r>
              <a:rPr sz="4400" spc="-5" dirty="0"/>
              <a:t>aprenden</a:t>
            </a:r>
            <a:r>
              <a:rPr sz="4400" spc="-35" dirty="0"/>
              <a:t> </a:t>
            </a:r>
            <a:r>
              <a:rPr sz="4400" dirty="0"/>
              <a:t>las</a:t>
            </a:r>
            <a:r>
              <a:rPr sz="4400" spc="-10" dirty="0"/>
              <a:t> </a:t>
            </a:r>
            <a:r>
              <a:rPr sz="4400" spc="-5" dirty="0"/>
              <a:t>máquinas?</a:t>
            </a:r>
            <a:endParaRPr sz="4400"/>
          </a:p>
        </p:txBody>
      </p:sp>
      <p:sp>
        <p:nvSpPr>
          <p:cNvPr id="16" name="object 16"/>
          <p:cNvSpPr txBox="1"/>
          <p:nvPr/>
        </p:nvSpPr>
        <p:spPr>
          <a:xfrm>
            <a:off x="11146535"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4</a:t>
            </a:fld>
            <a:endParaRPr sz="12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965181" y="130505"/>
            <a:ext cx="120078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Introducción</a:t>
            </a:r>
            <a:endParaRPr sz="1800">
              <a:latin typeface="Calibri"/>
              <a:cs typeface="Calibri"/>
            </a:endParaRPr>
          </a:p>
        </p:txBody>
      </p:sp>
      <p:sp>
        <p:nvSpPr>
          <p:cNvPr id="6" name="object 6"/>
          <p:cNvSpPr txBox="1">
            <a:spLocks noGrp="1"/>
          </p:cNvSpPr>
          <p:nvPr>
            <p:ph type="title"/>
          </p:nvPr>
        </p:nvSpPr>
        <p:spPr>
          <a:xfrm>
            <a:off x="916939" y="960246"/>
            <a:ext cx="4546600" cy="696595"/>
          </a:xfrm>
          <a:prstGeom prst="rect">
            <a:avLst/>
          </a:prstGeom>
        </p:spPr>
        <p:txBody>
          <a:bodyPr vert="horz" wrap="square" lIns="0" tIns="13335" rIns="0" bIns="0" rtlCol="0">
            <a:spAutoFit/>
          </a:bodyPr>
          <a:lstStyle/>
          <a:p>
            <a:pPr marL="12700">
              <a:lnSpc>
                <a:spcPct val="100000"/>
              </a:lnSpc>
              <a:spcBef>
                <a:spcPts val="105"/>
              </a:spcBef>
            </a:pPr>
            <a:r>
              <a:rPr sz="4400" spc="5" dirty="0"/>
              <a:t>Supervised</a:t>
            </a:r>
            <a:r>
              <a:rPr sz="4400" spc="-95" dirty="0"/>
              <a:t> </a:t>
            </a:r>
            <a:r>
              <a:rPr sz="4400" dirty="0"/>
              <a:t>Learning</a:t>
            </a:r>
            <a:endParaRPr sz="4400"/>
          </a:p>
        </p:txBody>
      </p:sp>
      <p:sp>
        <p:nvSpPr>
          <p:cNvPr id="7" name="object 7"/>
          <p:cNvSpPr txBox="1"/>
          <p:nvPr/>
        </p:nvSpPr>
        <p:spPr>
          <a:xfrm>
            <a:off x="11184635" y="6477380"/>
            <a:ext cx="77470" cy="153035"/>
          </a:xfrm>
          <a:prstGeom prst="rect">
            <a:avLst/>
          </a:prstGeom>
        </p:spPr>
        <p:txBody>
          <a:bodyPr vert="horz" wrap="square" lIns="0" tIns="0" rIns="0" bIns="0" rtlCol="0">
            <a:spAutoFit/>
          </a:bodyPr>
          <a:lstStyle/>
          <a:p>
            <a:pPr>
              <a:lnSpc>
                <a:spcPts val="1140"/>
              </a:lnSpc>
            </a:pPr>
            <a:r>
              <a:rPr sz="1200" dirty="0">
                <a:solidFill>
                  <a:srgbClr val="888888"/>
                </a:solidFill>
                <a:latin typeface="Calibri"/>
                <a:cs typeface="Calibri"/>
              </a:rPr>
              <a:t>5</a:t>
            </a:r>
            <a:endParaRPr sz="1200">
              <a:latin typeface="Calibri"/>
              <a:cs typeface="Calibri"/>
            </a:endParaRPr>
          </a:p>
        </p:txBody>
      </p:sp>
      <p:pic>
        <p:nvPicPr>
          <p:cNvPr id="8" name="object 8"/>
          <p:cNvPicPr/>
          <p:nvPr/>
        </p:nvPicPr>
        <p:blipFill>
          <a:blip r:embed="rId2" cstate="print"/>
          <a:stretch>
            <a:fillRect/>
          </a:stretch>
        </p:blipFill>
        <p:spPr>
          <a:xfrm>
            <a:off x="531876" y="1836420"/>
            <a:ext cx="3188208" cy="2680716"/>
          </a:xfrm>
          <a:prstGeom prst="rect">
            <a:avLst/>
          </a:prstGeom>
        </p:spPr>
      </p:pic>
      <p:sp>
        <p:nvSpPr>
          <p:cNvPr id="9" name="object 9"/>
          <p:cNvSpPr txBox="1"/>
          <p:nvPr/>
        </p:nvSpPr>
        <p:spPr>
          <a:xfrm>
            <a:off x="4459351" y="2286711"/>
            <a:ext cx="6816725" cy="139763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25" dirty="0">
                <a:solidFill>
                  <a:srgbClr val="161616"/>
                </a:solidFill>
                <a:latin typeface="Calibri"/>
                <a:cs typeface="Calibri"/>
              </a:rPr>
              <a:t>También</a:t>
            </a:r>
            <a:r>
              <a:rPr sz="1800" spc="60" dirty="0">
                <a:solidFill>
                  <a:srgbClr val="161616"/>
                </a:solidFill>
                <a:latin typeface="Calibri"/>
                <a:cs typeface="Calibri"/>
              </a:rPr>
              <a:t> </a:t>
            </a:r>
            <a:r>
              <a:rPr sz="1800" dirty="0">
                <a:solidFill>
                  <a:srgbClr val="161616"/>
                </a:solidFill>
                <a:latin typeface="Calibri"/>
                <a:cs typeface="Calibri"/>
              </a:rPr>
              <a:t>se</a:t>
            </a:r>
            <a:r>
              <a:rPr sz="1800" spc="65" dirty="0">
                <a:solidFill>
                  <a:srgbClr val="161616"/>
                </a:solidFill>
                <a:latin typeface="Calibri"/>
                <a:cs typeface="Calibri"/>
              </a:rPr>
              <a:t> </a:t>
            </a:r>
            <a:r>
              <a:rPr sz="1800" spc="-5" dirty="0">
                <a:solidFill>
                  <a:srgbClr val="161616"/>
                </a:solidFill>
                <a:latin typeface="Calibri"/>
                <a:cs typeface="Calibri"/>
              </a:rPr>
              <a:t>conoce</a:t>
            </a:r>
            <a:r>
              <a:rPr sz="1800" spc="85" dirty="0">
                <a:solidFill>
                  <a:srgbClr val="161616"/>
                </a:solidFill>
                <a:latin typeface="Calibri"/>
                <a:cs typeface="Calibri"/>
              </a:rPr>
              <a:t> </a:t>
            </a:r>
            <a:r>
              <a:rPr sz="1800" spc="-10" dirty="0">
                <a:solidFill>
                  <a:srgbClr val="161616"/>
                </a:solidFill>
                <a:latin typeface="Calibri"/>
                <a:cs typeface="Calibri"/>
              </a:rPr>
              <a:t>como</a:t>
            </a:r>
            <a:r>
              <a:rPr sz="1800" spc="55" dirty="0">
                <a:solidFill>
                  <a:srgbClr val="161616"/>
                </a:solidFill>
                <a:latin typeface="Calibri"/>
                <a:cs typeface="Calibri"/>
              </a:rPr>
              <a:t> </a:t>
            </a:r>
            <a:r>
              <a:rPr sz="1800" dirty="0">
                <a:solidFill>
                  <a:srgbClr val="161616"/>
                </a:solidFill>
                <a:latin typeface="Calibri"/>
                <a:cs typeface="Calibri"/>
              </a:rPr>
              <a:t>supervised</a:t>
            </a:r>
            <a:r>
              <a:rPr sz="1800" spc="70" dirty="0">
                <a:solidFill>
                  <a:srgbClr val="161616"/>
                </a:solidFill>
                <a:latin typeface="Calibri"/>
                <a:cs typeface="Calibri"/>
              </a:rPr>
              <a:t> </a:t>
            </a:r>
            <a:r>
              <a:rPr sz="1800" spc="-5" dirty="0">
                <a:solidFill>
                  <a:srgbClr val="161616"/>
                </a:solidFill>
                <a:latin typeface="Calibri"/>
                <a:cs typeface="Calibri"/>
              </a:rPr>
              <a:t>machine</a:t>
            </a:r>
            <a:r>
              <a:rPr sz="1800" spc="80" dirty="0">
                <a:solidFill>
                  <a:srgbClr val="161616"/>
                </a:solidFill>
                <a:latin typeface="Calibri"/>
                <a:cs typeface="Calibri"/>
              </a:rPr>
              <a:t> </a:t>
            </a:r>
            <a:r>
              <a:rPr sz="1800" dirty="0">
                <a:solidFill>
                  <a:srgbClr val="161616"/>
                </a:solidFill>
                <a:latin typeface="Calibri"/>
                <a:cs typeface="Calibri"/>
              </a:rPr>
              <a:t>learning,</a:t>
            </a:r>
            <a:r>
              <a:rPr sz="1800" spc="55" dirty="0">
                <a:solidFill>
                  <a:srgbClr val="161616"/>
                </a:solidFill>
                <a:latin typeface="Calibri"/>
                <a:cs typeface="Calibri"/>
              </a:rPr>
              <a:t> </a:t>
            </a:r>
            <a:r>
              <a:rPr sz="1800" dirty="0">
                <a:solidFill>
                  <a:srgbClr val="161616"/>
                </a:solidFill>
                <a:latin typeface="Calibri"/>
                <a:cs typeface="Calibri"/>
              </a:rPr>
              <a:t>y</a:t>
            </a:r>
            <a:r>
              <a:rPr sz="1800" spc="75" dirty="0">
                <a:solidFill>
                  <a:srgbClr val="161616"/>
                </a:solidFill>
                <a:latin typeface="Calibri"/>
                <a:cs typeface="Calibri"/>
              </a:rPr>
              <a:t> </a:t>
            </a:r>
            <a:r>
              <a:rPr sz="1800" spc="-10" dirty="0">
                <a:solidFill>
                  <a:srgbClr val="161616"/>
                </a:solidFill>
                <a:latin typeface="Calibri"/>
                <a:cs typeface="Calibri"/>
              </a:rPr>
              <a:t>forma</a:t>
            </a:r>
            <a:r>
              <a:rPr sz="1800" spc="65" dirty="0">
                <a:solidFill>
                  <a:srgbClr val="161616"/>
                </a:solidFill>
                <a:latin typeface="Calibri"/>
                <a:cs typeface="Calibri"/>
              </a:rPr>
              <a:t> </a:t>
            </a:r>
            <a:r>
              <a:rPr sz="1800" spc="-10" dirty="0">
                <a:solidFill>
                  <a:srgbClr val="161616"/>
                </a:solidFill>
                <a:latin typeface="Calibri"/>
                <a:cs typeface="Calibri"/>
              </a:rPr>
              <a:t>parte</a:t>
            </a:r>
            <a:endParaRPr sz="1800">
              <a:latin typeface="Calibri"/>
              <a:cs typeface="Calibri"/>
            </a:endParaRPr>
          </a:p>
          <a:p>
            <a:pPr marL="299085">
              <a:lnSpc>
                <a:spcPct val="100000"/>
              </a:lnSpc>
              <a:spcBef>
                <a:spcPts val="5"/>
              </a:spcBef>
            </a:pPr>
            <a:r>
              <a:rPr sz="1800" dirty="0">
                <a:solidFill>
                  <a:srgbClr val="161616"/>
                </a:solidFill>
                <a:latin typeface="Calibri"/>
                <a:cs typeface="Calibri"/>
              </a:rPr>
              <a:t>de</a:t>
            </a:r>
            <a:r>
              <a:rPr sz="1800" spc="15" dirty="0">
                <a:solidFill>
                  <a:srgbClr val="161616"/>
                </a:solidFill>
                <a:latin typeface="Calibri"/>
                <a:cs typeface="Calibri"/>
              </a:rPr>
              <a:t> </a:t>
            </a:r>
            <a:r>
              <a:rPr sz="1800" dirty="0">
                <a:solidFill>
                  <a:srgbClr val="161616"/>
                </a:solidFill>
                <a:latin typeface="Calibri"/>
                <a:cs typeface="Calibri"/>
              </a:rPr>
              <a:t>una</a:t>
            </a:r>
            <a:r>
              <a:rPr sz="1800" spc="5" dirty="0">
                <a:solidFill>
                  <a:srgbClr val="161616"/>
                </a:solidFill>
                <a:latin typeface="Calibri"/>
                <a:cs typeface="Calibri"/>
              </a:rPr>
              <a:t> </a:t>
            </a:r>
            <a:r>
              <a:rPr sz="1800" spc="-10" dirty="0">
                <a:solidFill>
                  <a:srgbClr val="161616"/>
                </a:solidFill>
                <a:latin typeface="Calibri"/>
                <a:cs typeface="Calibri"/>
              </a:rPr>
              <a:t>subcategoría</a:t>
            </a:r>
            <a:r>
              <a:rPr sz="1800" spc="15" dirty="0">
                <a:solidFill>
                  <a:srgbClr val="161616"/>
                </a:solidFill>
                <a:latin typeface="Calibri"/>
                <a:cs typeface="Calibri"/>
              </a:rPr>
              <a:t> </a:t>
            </a:r>
            <a:r>
              <a:rPr sz="1800" dirty="0">
                <a:solidFill>
                  <a:srgbClr val="161616"/>
                </a:solidFill>
                <a:latin typeface="Calibri"/>
                <a:cs typeface="Calibri"/>
              </a:rPr>
              <a:t>del</a:t>
            </a:r>
            <a:r>
              <a:rPr sz="1800" spc="15" dirty="0">
                <a:solidFill>
                  <a:srgbClr val="161616"/>
                </a:solidFill>
                <a:latin typeface="Calibri"/>
                <a:cs typeface="Calibri"/>
              </a:rPr>
              <a:t> </a:t>
            </a:r>
            <a:r>
              <a:rPr sz="1800" dirty="0">
                <a:solidFill>
                  <a:srgbClr val="161616"/>
                </a:solidFill>
                <a:latin typeface="Calibri"/>
                <a:cs typeface="Calibri"/>
              </a:rPr>
              <a:t>machine</a:t>
            </a:r>
            <a:r>
              <a:rPr sz="1800" spc="15" dirty="0">
                <a:solidFill>
                  <a:srgbClr val="161616"/>
                </a:solidFill>
                <a:latin typeface="Calibri"/>
                <a:cs typeface="Calibri"/>
              </a:rPr>
              <a:t> </a:t>
            </a:r>
            <a:r>
              <a:rPr sz="1800" spc="-5" dirty="0">
                <a:solidFill>
                  <a:srgbClr val="161616"/>
                </a:solidFill>
                <a:latin typeface="Calibri"/>
                <a:cs typeface="Calibri"/>
              </a:rPr>
              <a:t>learning</a:t>
            </a:r>
            <a:r>
              <a:rPr sz="1800" spc="15" dirty="0">
                <a:solidFill>
                  <a:srgbClr val="161616"/>
                </a:solidFill>
                <a:latin typeface="Calibri"/>
                <a:cs typeface="Calibri"/>
              </a:rPr>
              <a:t> </a:t>
            </a:r>
            <a:r>
              <a:rPr sz="1800" dirty="0">
                <a:solidFill>
                  <a:srgbClr val="161616"/>
                </a:solidFill>
                <a:latin typeface="Calibri"/>
                <a:cs typeface="Calibri"/>
              </a:rPr>
              <a:t>e</a:t>
            </a:r>
            <a:r>
              <a:rPr sz="1800" spc="5" dirty="0">
                <a:solidFill>
                  <a:srgbClr val="161616"/>
                </a:solidFill>
                <a:latin typeface="Calibri"/>
                <a:cs typeface="Calibri"/>
              </a:rPr>
              <a:t> </a:t>
            </a:r>
            <a:r>
              <a:rPr sz="1800" spc="-10" dirty="0">
                <a:solidFill>
                  <a:srgbClr val="161616"/>
                </a:solidFill>
                <a:latin typeface="Calibri"/>
                <a:cs typeface="Calibri"/>
              </a:rPr>
              <a:t>inteligencia</a:t>
            </a:r>
            <a:r>
              <a:rPr sz="1800" spc="40" dirty="0">
                <a:solidFill>
                  <a:srgbClr val="161616"/>
                </a:solidFill>
                <a:latin typeface="Calibri"/>
                <a:cs typeface="Calibri"/>
              </a:rPr>
              <a:t> </a:t>
            </a:r>
            <a:r>
              <a:rPr sz="1800" spc="-5" dirty="0">
                <a:solidFill>
                  <a:srgbClr val="161616"/>
                </a:solidFill>
                <a:latin typeface="Calibri"/>
                <a:cs typeface="Calibri"/>
              </a:rPr>
              <a:t>artificial.</a:t>
            </a:r>
            <a:endParaRPr sz="1800">
              <a:latin typeface="Calibri"/>
              <a:cs typeface="Calibri"/>
            </a:endParaRPr>
          </a:p>
          <a:p>
            <a:pPr>
              <a:lnSpc>
                <a:spcPct val="100000"/>
              </a:lnSpc>
              <a:spcBef>
                <a:spcPts val="20"/>
              </a:spcBef>
            </a:pPr>
            <a:endParaRPr sz="1750">
              <a:latin typeface="Calibri"/>
              <a:cs typeface="Calibri"/>
            </a:endParaRPr>
          </a:p>
          <a:p>
            <a:pPr marL="299085" marR="5080" indent="-287020">
              <a:lnSpc>
                <a:spcPct val="100000"/>
              </a:lnSpc>
              <a:buFont typeface="Arial MT"/>
              <a:buChar char="•"/>
              <a:tabLst>
                <a:tab pos="299085" algn="l"/>
                <a:tab pos="299720" algn="l"/>
              </a:tabLst>
            </a:pPr>
            <a:r>
              <a:rPr sz="1800" dirty="0">
                <a:solidFill>
                  <a:srgbClr val="161616"/>
                </a:solidFill>
                <a:latin typeface="Calibri"/>
                <a:cs typeface="Calibri"/>
              </a:rPr>
              <a:t>Se</a:t>
            </a:r>
            <a:r>
              <a:rPr sz="1800" spc="155" dirty="0">
                <a:solidFill>
                  <a:srgbClr val="161616"/>
                </a:solidFill>
                <a:latin typeface="Calibri"/>
                <a:cs typeface="Calibri"/>
              </a:rPr>
              <a:t> </a:t>
            </a:r>
            <a:r>
              <a:rPr sz="1800" spc="-5" dirty="0">
                <a:solidFill>
                  <a:srgbClr val="161616"/>
                </a:solidFill>
                <a:latin typeface="Calibri"/>
                <a:cs typeface="Calibri"/>
              </a:rPr>
              <a:t>define</a:t>
            </a:r>
            <a:r>
              <a:rPr sz="1800" spc="175" dirty="0">
                <a:solidFill>
                  <a:srgbClr val="161616"/>
                </a:solidFill>
                <a:latin typeface="Calibri"/>
                <a:cs typeface="Calibri"/>
              </a:rPr>
              <a:t> </a:t>
            </a:r>
            <a:r>
              <a:rPr sz="1800" spc="-5" dirty="0">
                <a:solidFill>
                  <a:srgbClr val="161616"/>
                </a:solidFill>
                <a:latin typeface="Calibri"/>
                <a:cs typeface="Calibri"/>
              </a:rPr>
              <a:t>como</a:t>
            </a:r>
            <a:r>
              <a:rPr sz="1800" spc="160" dirty="0">
                <a:solidFill>
                  <a:srgbClr val="161616"/>
                </a:solidFill>
                <a:latin typeface="Calibri"/>
                <a:cs typeface="Calibri"/>
              </a:rPr>
              <a:t> </a:t>
            </a:r>
            <a:r>
              <a:rPr sz="1800" dirty="0">
                <a:solidFill>
                  <a:srgbClr val="161616"/>
                </a:solidFill>
                <a:latin typeface="Calibri"/>
                <a:cs typeface="Calibri"/>
              </a:rPr>
              <a:t>un</a:t>
            </a:r>
            <a:r>
              <a:rPr sz="1800" spc="165" dirty="0">
                <a:solidFill>
                  <a:srgbClr val="161616"/>
                </a:solidFill>
                <a:latin typeface="Calibri"/>
                <a:cs typeface="Calibri"/>
              </a:rPr>
              <a:t> </a:t>
            </a:r>
            <a:r>
              <a:rPr sz="1800" spc="-5" dirty="0">
                <a:solidFill>
                  <a:srgbClr val="161616"/>
                </a:solidFill>
                <a:latin typeface="Calibri"/>
                <a:cs typeface="Calibri"/>
              </a:rPr>
              <a:t>algoritmo</a:t>
            </a:r>
            <a:r>
              <a:rPr sz="1800" spc="175" dirty="0">
                <a:solidFill>
                  <a:srgbClr val="161616"/>
                </a:solidFill>
                <a:latin typeface="Calibri"/>
                <a:cs typeface="Calibri"/>
              </a:rPr>
              <a:t> </a:t>
            </a:r>
            <a:r>
              <a:rPr sz="1800" dirty="0">
                <a:solidFill>
                  <a:srgbClr val="161616"/>
                </a:solidFill>
                <a:latin typeface="Calibri"/>
                <a:cs typeface="Calibri"/>
              </a:rPr>
              <a:t>que</a:t>
            </a:r>
            <a:r>
              <a:rPr sz="1800" spc="165" dirty="0">
                <a:solidFill>
                  <a:srgbClr val="161616"/>
                </a:solidFill>
                <a:latin typeface="Calibri"/>
                <a:cs typeface="Calibri"/>
              </a:rPr>
              <a:t> </a:t>
            </a:r>
            <a:r>
              <a:rPr sz="1800" dirty="0">
                <a:solidFill>
                  <a:srgbClr val="161616"/>
                </a:solidFill>
                <a:latin typeface="Calibri"/>
                <a:cs typeface="Calibri"/>
              </a:rPr>
              <a:t>se</a:t>
            </a:r>
            <a:r>
              <a:rPr sz="1800" spc="155" dirty="0">
                <a:solidFill>
                  <a:srgbClr val="161616"/>
                </a:solidFill>
                <a:latin typeface="Calibri"/>
                <a:cs typeface="Calibri"/>
              </a:rPr>
              <a:t> </a:t>
            </a:r>
            <a:r>
              <a:rPr sz="1800" spc="-5" dirty="0">
                <a:solidFill>
                  <a:srgbClr val="161616"/>
                </a:solidFill>
                <a:latin typeface="Calibri"/>
                <a:cs typeface="Calibri"/>
              </a:rPr>
              <a:t>entrena</a:t>
            </a:r>
            <a:r>
              <a:rPr sz="1800" spc="155" dirty="0">
                <a:solidFill>
                  <a:srgbClr val="161616"/>
                </a:solidFill>
                <a:latin typeface="Calibri"/>
                <a:cs typeface="Calibri"/>
              </a:rPr>
              <a:t> </a:t>
            </a:r>
            <a:r>
              <a:rPr sz="1800" dirty="0">
                <a:solidFill>
                  <a:srgbClr val="161616"/>
                </a:solidFill>
                <a:latin typeface="Calibri"/>
                <a:cs typeface="Calibri"/>
              </a:rPr>
              <a:t>a</a:t>
            </a:r>
            <a:r>
              <a:rPr sz="1800" spc="165" dirty="0">
                <a:solidFill>
                  <a:srgbClr val="161616"/>
                </a:solidFill>
                <a:latin typeface="Calibri"/>
                <a:cs typeface="Calibri"/>
              </a:rPr>
              <a:t> </a:t>
            </a:r>
            <a:r>
              <a:rPr sz="1800" spc="-5" dirty="0">
                <a:solidFill>
                  <a:srgbClr val="161616"/>
                </a:solidFill>
                <a:latin typeface="Calibri"/>
                <a:cs typeface="Calibri"/>
              </a:rPr>
              <a:t>partir</a:t>
            </a:r>
            <a:r>
              <a:rPr sz="1800" spc="170" dirty="0">
                <a:solidFill>
                  <a:srgbClr val="161616"/>
                </a:solidFill>
                <a:latin typeface="Calibri"/>
                <a:cs typeface="Calibri"/>
              </a:rPr>
              <a:t> </a:t>
            </a:r>
            <a:r>
              <a:rPr sz="1800" dirty="0">
                <a:solidFill>
                  <a:srgbClr val="161616"/>
                </a:solidFill>
                <a:latin typeface="Calibri"/>
                <a:cs typeface="Calibri"/>
              </a:rPr>
              <a:t>de</a:t>
            </a:r>
            <a:r>
              <a:rPr sz="1800" spc="180" dirty="0">
                <a:solidFill>
                  <a:srgbClr val="161616"/>
                </a:solidFill>
                <a:latin typeface="Calibri"/>
                <a:cs typeface="Calibri"/>
              </a:rPr>
              <a:t> </a:t>
            </a:r>
            <a:r>
              <a:rPr sz="1800" spc="-10" dirty="0">
                <a:solidFill>
                  <a:srgbClr val="161616"/>
                </a:solidFill>
                <a:latin typeface="Calibri"/>
                <a:cs typeface="Calibri"/>
              </a:rPr>
              <a:t>datos </a:t>
            </a:r>
            <a:r>
              <a:rPr sz="1800" spc="-395" dirty="0">
                <a:solidFill>
                  <a:srgbClr val="161616"/>
                </a:solidFill>
                <a:latin typeface="Calibri"/>
                <a:cs typeface="Calibri"/>
              </a:rPr>
              <a:t> </a:t>
            </a:r>
            <a:r>
              <a:rPr sz="1800" spc="-10" dirty="0">
                <a:solidFill>
                  <a:srgbClr val="161616"/>
                </a:solidFill>
                <a:latin typeface="Calibri"/>
                <a:cs typeface="Calibri"/>
              </a:rPr>
              <a:t>etiquetados</a:t>
            </a:r>
            <a:r>
              <a:rPr sz="1800" spc="35" dirty="0">
                <a:solidFill>
                  <a:srgbClr val="161616"/>
                </a:solidFill>
                <a:latin typeface="Calibri"/>
                <a:cs typeface="Calibri"/>
              </a:rPr>
              <a:t> </a:t>
            </a:r>
            <a:r>
              <a:rPr sz="1800" spc="-15" dirty="0">
                <a:solidFill>
                  <a:srgbClr val="161616"/>
                </a:solidFill>
                <a:latin typeface="Calibri"/>
                <a:cs typeface="Calibri"/>
              </a:rPr>
              <a:t>para</a:t>
            </a:r>
            <a:r>
              <a:rPr sz="1800" spc="25" dirty="0">
                <a:solidFill>
                  <a:srgbClr val="161616"/>
                </a:solidFill>
                <a:latin typeface="Calibri"/>
                <a:cs typeface="Calibri"/>
              </a:rPr>
              <a:t> </a:t>
            </a:r>
            <a:r>
              <a:rPr sz="1800" spc="-5" dirty="0">
                <a:solidFill>
                  <a:srgbClr val="161616"/>
                </a:solidFill>
                <a:latin typeface="Calibri"/>
                <a:cs typeface="Calibri"/>
              </a:rPr>
              <a:t>la</a:t>
            </a:r>
            <a:r>
              <a:rPr sz="1800" spc="10" dirty="0">
                <a:solidFill>
                  <a:srgbClr val="161616"/>
                </a:solidFill>
                <a:latin typeface="Calibri"/>
                <a:cs typeface="Calibri"/>
              </a:rPr>
              <a:t> </a:t>
            </a:r>
            <a:r>
              <a:rPr sz="1800" spc="-10" dirty="0">
                <a:solidFill>
                  <a:srgbClr val="161616"/>
                </a:solidFill>
                <a:latin typeface="Calibri"/>
                <a:cs typeface="Calibri"/>
              </a:rPr>
              <a:t>clasificación</a:t>
            </a:r>
            <a:r>
              <a:rPr sz="1800" spc="50" dirty="0">
                <a:solidFill>
                  <a:srgbClr val="161616"/>
                </a:solidFill>
                <a:latin typeface="Calibri"/>
                <a:cs typeface="Calibri"/>
              </a:rPr>
              <a:t> </a:t>
            </a:r>
            <a:r>
              <a:rPr sz="1800" dirty="0">
                <a:solidFill>
                  <a:srgbClr val="161616"/>
                </a:solidFill>
                <a:latin typeface="Calibri"/>
                <a:cs typeface="Calibri"/>
              </a:rPr>
              <a:t>o</a:t>
            </a:r>
            <a:r>
              <a:rPr sz="1800" spc="5" dirty="0">
                <a:solidFill>
                  <a:srgbClr val="161616"/>
                </a:solidFill>
                <a:latin typeface="Calibri"/>
                <a:cs typeface="Calibri"/>
              </a:rPr>
              <a:t> </a:t>
            </a:r>
            <a:r>
              <a:rPr sz="1800" spc="-10" dirty="0">
                <a:solidFill>
                  <a:srgbClr val="161616"/>
                </a:solidFill>
                <a:latin typeface="Calibri"/>
                <a:cs typeface="Calibri"/>
              </a:rPr>
              <a:t>predicción</a:t>
            </a:r>
            <a:r>
              <a:rPr sz="1800" spc="45" dirty="0">
                <a:solidFill>
                  <a:srgbClr val="161616"/>
                </a:solidFill>
                <a:latin typeface="Calibri"/>
                <a:cs typeface="Calibri"/>
              </a:rPr>
              <a:t> </a:t>
            </a:r>
            <a:r>
              <a:rPr sz="1800" dirty="0">
                <a:solidFill>
                  <a:srgbClr val="161616"/>
                </a:solidFill>
                <a:latin typeface="Calibri"/>
                <a:cs typeface="Calibri"/>
              </a:rPr>
              <a:t>de</a:t>
            </a:r>
            <a:r>
              <a:rPr sz="1800" spc="25" dirty="0">
                <a:solidFill>
                  <a:srgbClr val="161616"/>
                </a:solidFill>
                <a:latin typeface="Calibri"/>
                <a:cs typeface="Calibri"/>
              </a:rPr>
              <a:t> </a:t>
            </a:r>
            <a:r>
              <a:rPr sz="1800" spc="-10" dirty="0">
                <a:solidFill>
                  <a:srgbClr val="161616"/>
                </a:solidFill>
                <a:latin typeface="Calibri"/>
                <a:cs typeface="Calibri"/>
              </a:rPr>
              <a:t>resultados</a:t>
            </a:r>
            <a:r>
              <a:rPr sz="1800" spc="20" dirty="0">
                <a:solidFill>
                  <a:srgbClr val="161616"/>
                </a:solidFill>
                <a:latin typeface="Calibri"/>
                <a:cs typeface="Calibri"/>
              </a:rPr>
              <a:t> </a:t>
            </a:r>
            <a:r>
              <a:rPr sz="1800" spc="-10" dirty="0">
                <a:solidFill>
                  <a:srgbClr val="161616"/>
                </a:solidFill>
                <a:latin typeface="Calibri"/>
                <a:cs typeface="Calibri"/>
              </a:rPr>
              <a:t>precisos.</a:t>
            </a:r>
            <a:endParaRPr sz="1800">
              <a:latin typeface="Calibri"/>
              <a:cs typeface="Calibri"/>
            </a:endParaRPr>
          </a:p>
        </p:txBody>
      </p:sp>
      <p:pic>
        <p:nvPicPr>
          <p:cNvPr id="10" name="object 10"/>
          <p:cNvPicPr/>
          <p:nvPr/>
        </p:nvPicPr>
        <p:blipFill>
          <a:blip r:embed="rId3" cstate="print"/>
          <a:stretch>
            <a:fillRect/>
          </a:stretch>
        </p:blipFill>
        <p:spPr>
          <a:xfrm>
            <a:off x="8761476" y="3998976"/>
            <a:ext cx="3192779" cy="2680716"/>
          </a:xfrm>
          <a:prstGeom prst="rect">
            <a:avLst/>
          </a:prstGeom>
        </p:spPr>
      </p:pic>
      <p:sp>
        <p:nvSpPr>
          <p:cNvPr id="11" name="object 11"/>
          <p:cNvSpPr txBox="1"/>
          <p:nvPr/>
        </p:nvSpPr>
        <p:spPr>
          <a:xfrm>
            <a:off x="1325117" y="4764151"/>
            <a:ext cx="6464935" cy="1397635"/>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spc="-5" dirty="0">
                <a:solidFill>
                  <a:srgbClr val="161616"/>
                </a:solidFill>
                <a:latin typeface="Calibri"/>
                <a:cs typeface="Calibri"/>
              </a:rPr>
              <a:t>El</a:t>
            </a:r>
            <a:r>
              <a:rPr sz="1800" spc="275" dirty="0">
                <a:solidFill>
                  <a:srgbClr val="161616"/>
                </a:solidFill>
                <a:latin typeface="Calibri"/>
                <a:cs typeface="Calibri"/>
              </a:rPr>
              <a:t> </a:t>
            </a:r>
            <a:r>
              <a:rPr sz="1800" dirty="0">
                <a:solidFill>
                  <a:srgbClr val="161616"/>
                </a:solidFill>
                <a:latin typeface="Calibri"/>
                <a:cs typeface="Calibri"/>
              </a:rPr>
              <a:t>modelo</a:t>
            </a:r>
            <a:r>
              <a:rPr sz="1800" spc="285" dirty="0">
                <a:solidFill>
                  <a:srgbClr val="161616"/>
                </a:solidFill>
                <a:latin typeface="Calibri"/>
                <a:cs typeface="Calibri"/>
              </a:rPr>
              <a:t> </a:t>
            </a:r>
            <a:r>
              <a:rPr sz="1800" spc="-5" dirty="0">
                <a:solidFill>
                  <a:srgbClr val="161616"/>
                </a:solidFill>
                <a:latin typeface="Calibri"/>
                <a:cs typeface="Calibri"/>
              </a:rPr>
              <a:t>trabaja</a:t>
            </a:r>
            <a:r>
              <a:rPr sz="1800" spc="290" dirty="0">
                <a:solidFill>
                  <a:srgbClr val="161616"/>
                </a:solidFill>
                <a:latin typeface="Calibri"/>
                <a:cs typeface="Calibri"/>
              </a:rPr>
              <a:t> </a:t>
            </a:r>
            <a:r>
              <a:rPr sz="1800" spc="-10" dirty="0">
                <a:solidFill>
                  <a:srgbClr val="161616"/>
                </a:solidFill>
                <a:latin typeface="Calibri"/>
                <a:cs typeface="Calibri"/>
              </a:rPr>
              <a:t>con</a:t>
            </a:r>
            <a:r>
              <a:rPr sz="1800" spc="290" dirty="0">
                <a:solidFill>
                  <a:srgbClr val="161616"/>
                </a:solidFill>
                <a:latin typeface="Calibri"/>
                <a:cs typeface="Calibri"/>
              </a:rPr>
              <a:t> </a:t>
            </a:r>
            <a:r>
              <a:rPr sz="1800" spc="-10" dirty="0">
                <a:solidFill>
                  <a:srgbClr val="161616"/>
                </a:solidFill>
                <a:latin typeface="Calibri"/>
                <a:cs typeface="Calibri"/>
              </a:rPr>
              <a:t>datos</a:t>
            </a:r>
            <a:r>
              <a:rPr sz="1800" spc="290" dirty="0">
                <a:solidFill>
                  <a:srgbClr val="161616"/>
                </a:solidFill>
                <a:latin typeface="Calibri"/>
                <a:cs typeface="Calibri"/>
              </a:rPr>
              <a:t> </a:t>
            </a:r>
            <a:r>
              <a:rPr sz="1800" dirty="0">
                <a:solidFill>
                  <a:srgbClr val="161616"/>
                </a:solidFill>
                <a:latin typeface="Calibri"/>
                <a:cs typeface="Calibri"/>
              </a:rPr>
              <a:t>de</a:t>
            </a:r>
            <a:r>
              <a:rPr sz="1800" spc="275" dirty="0">
                <a:solidFill>
                  <a:srgbClr val="161616"/>
                </a:solidFill>
                <a:latin typeface="Calibri"/>
                <a:cs typeface="Calibri"/>
              </a:rPr>
              <a:t> </a:t>
            </a:r>
            <a:r>
              <a:rPr sz="1800" spc="-10" dirty="0">
                <a:solidFill>
                  <a:srgbClr val="161616"/>
                </a:solidFill>
                <a:latin typeface="Calibri"/>
                <a:cs typeface="Calibri"/>
              </a:rPr>
              <a:t>entrada</a:t>
            </a:r>
            <a:r>
              <a:rPr sz="1800" spc="290" dirty="0">
                <a:solidFill>
                  <a:srgbClr val="161616"/>
                </a:solidFill>
                <a:latin typeface="Calibri"/>
                <a:cs typeface="Calibri"/>
              </a:rPr>
              <a:t> </a:t>
            </a:r>
            <a:r>
              <a:rPr sz="1800" dirty="0">
                <a:solidFill>
                  <a:srgbClr val="161616"/>
                </a:solidFill>
                <a:latin typeface="Calibri"/>
                <a:cs typeface="Calibri"/>
              </a:rPr>
              <a:t>y</a:t>
            </a:r>
            <a:r>
              <a:rPr sz="1800" spc="285" dirty="0">
                <a:solidFill>
                  <a:srgbClr val="161616"/>
                </a:solidFill>
                <a:latin typeface="Calibri"/>
                <a:cs typeface="Calibri"/>
              </a:rPr>
              <a:t> </a:t>
            </a:r>
            <a:r>
              <a:rPr sz="1800" spc="-15" dirty="0">
                <a:solidFill>
                  <a:srgbClr val="161616"/>
                </a:solidFill>
                <a:latin typeface="Calibri"/>
                <a:cs typeface="Calibri"/>
              </a:rPr>
              <a:t>éste</a:t>
            </a:r>
            <a:r>
              <a:rPr sz="1800" spc="290" dirty="0">
                <a:solidFill>
                  <a:srgbClr val="161616"/>
                </a:solidFill>
                <a:latin typeface="Calibri"/>
                <a:cs typeface="Calibri"/>
              </a:rPr>
              <a:t> </a:t>
            </a:r>
            <a:r>
              <a:rPr sz="1800" spc="-5" dirty="0">
                <a:solidFill>
                  <a:srgbClr val="161616"/>
                </a:solidFill>
                <a:latin typeface="Calibri"/>
                <a:cs typeface="Calibri"/>
              </a:rPr>
              <a:t>usa</a:t>
            </a:r>
            <a:r>
              <a:rPr sz="1800" spc="290" dirty="0">
                <a:solidFill>
                  <a:srgbClr val="161616"/>
                </a:solidFill>
                <a:latin typeface="Calibri"/>
                <a:cs typeface="Calibri"/>
              </a:rPr>
              <a:t> </a:t>
            </a:r>
            <a:r>
              <a:rPr sz="1800" spc="-5" dirty="0">
                <a:solidFill>
                  <a:srgbClr val="161616"/>
                </a:solidFill>
                <a:latin typeface="Calibri"/>
                <a:cs typeface="Calibri"/>
              </a:rPr>
              <a:t>pesos</a:t>
            </a:r>
            <a:r>
              <a:rPr sz="1800" spc="290" dirty="0">
                <a:solidFill>
                  <a:srgbClr val="161616"/>
                </a:solidFill>
                <a:latin typeface="Calibri"/>
                <a:cs typeface="Calibri"/>
              </a:rPr>
              <a:t> </a:t>
            </a:r>
            <a:r>
              <a:rPr sz="1800" spc="-15" dirty="0">
                <a:solidFill>
                  <a:srgbClr val="161616"/>
                </a:solidFill>
                <a:latin typeface="Calibri"/>
                <a:cs typeface="Calibri"/>
              </a:rPr>
              <a:t>hasta</a:t>
            </a:r>
            <a:endParaRPr sz="1800" dirty="0">
              <a:latin typeface="Calibri"/>
              <a:cs typeface="Calibri"/>
            </a:endParaRPr>
          </a:p>
          <a:p>
            <a:pPr marL="299085">
              <a:lnSpc>
                <a:spcPct val="100000"/>
              </a:lnSpc>
            </a:pPr>
            <a:r>
              <a:rPr sz="1800" dirty="0">
                <a:solidFill>
                  <a:srgbClr val="161616"/>
                </a:solidFill>
                <a:latin typeface="Calibri"/>
                <a:cs typeface="Calibri"/>
              </a:rPr>
              <a:t>que</a:t>
            </a:r>
            <a:r>
              <a:rPr sz="1800" spc="5" dirty="0">
                <a:solidFill>
                  <a:srgbClr val="161616"/>
                </a:solidFill>
                <a:latin typeface="Calibri"/>
                <a:cs typeface="Calibri"/>
              </a:rPr>
              <a:t> </a:t>
            </a:r>
            <a:r>
              <a:rPr sz="1800" dirty="0">
                <a:solidFill>
                  <a:srgbClr val="161616"/>
                </a:solidFill>
                <a:latin typeface="Calibri"/>
                <a:cs typeface="Calibri"/>
              </a:rPr>
              <a:t>el</a:t>
            </a:r>
            <a:r>
              <a:rPr sz="1800" spc="-10" dirty="0">
                <a:solidFill>
                  <a:srgbClr val="161616"/>
                </a:solidFill>
                <a:latin typeface="Calibri"/>
                <a:cs typeface="Calibri"/>
              </a:rPr>
              <a:t> </a:t>
            </a:r>
            <a:r>
              <a:rPr sz="1800" dirty="0">
                <a:solidFill>
                  <a:srgbClr val="161616"/>
                </a:solidFill>
                <a:latin typeface="Calibri"/>
                <a:cs typeface="Calibri"/>
              </a:rPr>
              <a:t>modelo</a:t>
            </a:r>
            <a:r>
              <a:rPr sz="1800" spc="-5" dirty="0">
                <a:solidFill>
                  <a:srgbClr val="161616"/>
                </a:solidFill>
                <a:latin typeface="Calibri"/>
                <a:cs typeface="Calibri"/>
              </a:rPr>
              <a:t> </a:t>
            </a:r>
            <a:r>
              <a:rPr sz="1800" dirty="0">
                <a:solidFill>
                  <a:srgbClr val="161616"/>
                </a:solidFill>
                <a:latin typeface="Calibri"/>
                <a:cs typeface="Calibri"/>
              </a:rPr>
              <a:t>es</a:t>
            </a:r>
            <a:r>
              <a:rPr sz="1800" spc="-5" dirty="0">
                <a:solidFill>
                  <a:srgbClr val="161616"/>
                </a:solidFill>
                <a:latin typeface="Calibri"/>
                <a:cs typeface="Calibri"/>
              </a:rPr>
              <a:t> </a:t>
            </a:r>
            <a:r>
              <a:rPr sz="1800" spc="-10" dirty="0">
                <a:solidFill>
                  <a:srgbClr val="161616"/>
                </a:solidFill>
                <a:latin typeface="Calibri"/>
                <a:cs typeface="Calibri"/>
              </a:rPr>
              <a:t>ajustado </a:t>
            </a:r>
            <a:r>
              <a:rPr sz="1800" b="1" spc="-5" dirty="0">
                <a:solidFill>
                  <a:srgbClr val="161616"/>
                </a:solidFill>
                <a:latin typeface="Calibri"/>
                <a:cs typeface="Calibri"/>
              </a:rPr>
              <a:t>apropiadamente</a:t>
            </a:r>
            <a:r>
              <a:rPr sz="1800" spc="-5" dirty="0">
                <a:solidFill>
                  <a:srgbClr val="161616"/>
                </a:solidFill>
                <a:latin typeface="Calibri"/>
                <a:cs typeface="Calibri"/>
              </a:rPr>
              <a:t>.</a:t>
            </a:r>
            <a:endParaRPr sz="1800" dirty="0">
              <a:latin typeface="Calibri"/>
              <a:cs typeface="Calibri"/>
            </a:endParaRPr>
          </a:p>
          <a:p>
            <a:pPr>
              <a:lnSpc>
                <a:spcPct val="100000"/>
              </a:lnSpc>
              <a:spcBef>
                <a:spcPts val="25"/>
              </a:spcBef>
            </a:pPr>
            <a:endParaRPr sz="1750" dirty="0">
              <a:latin typeface="Calibri"/>
              <a:cs typeface="Calibri"/>
            </a:endParaRPr>
          </a:p>
          <a:p>
            <a:pPr marL="299085" marR="5080" indent="-287020">
              <a:lnSpc>
                <a:spcPct val="100000"/>
              </a:lnSpc>
              <a:buFont typeface="Arial MT"/>
              <a:buChar char="•"/>
              <a:tabLst>
                <a:tab pos="299085" algn="l"/>
                <a:tab pos="299720" algn="l"/>
                <a:tab pos="636905" algn="l"/>
                <a:tab pos="1892935" algn="l"/>
                <a:tab pos="3191510" algn="l"/>
                <a:tab pos="3571240" algn="l"/>
                <a:tab pos="4295140" algn="l"/>
                <a:tab pos="4708525" algn="l"/>
                <a:tab pos="5234305" algn="l"/>
                <a:tab pos="6217285" algn="l"/>
              </a:tabLst>
            </a:pPr>
            <a:r>
              <a:rPr sz="1800" spc="-5" dirty="0">
                <a:solidFill>
                  <a:srgbClr val="161616"/>
                </a:solidFill>
                <a:latin typeface="Calibri"/>
                <a:cs typeface="Calibri"/>
              </a:rPr>
              <a:t>E</a:t>
            </a:r>
            <a:r>
              <a:rPr sz="1800" dirty="0">
                <a:solidFill>
                  <a:srgbClr val="161616"/>
                </a:solidFill>
                <a:latin typeface="Calibri"/>
                <a:cs typeface="Calibri"/>
              </a:rPr>
              <a:t>l	ap</a:t>
            </a:r>
            <a:r>
              <a:rPr sz="1800" spc="-25" dirty="0">
                <a:solidFill>
                  <a:srgbClr val="161616"/>
                </a:solidFill>
                <a:latin typeface="Calibri"/>
                <a:cs typeface="Calibri"/>
              </a:rPr>
              <a:t>r</a:t>
            </a:r>
            <a:r>
              <a:rPr sz="1800" dirty="0">
                <a:solidFill>
                  <a:srgbClr val="161616"/>
                </a:solidFill>
                <a:latin typeface="Calibri"/>
                <a:cs typeface="Calibri"/>
              </a:rPr>
              <a:t>e</a:t>
            </a:r>
            <a:r>
              <a:rPr sz="1800" spc="5" dirty="0">
                <a:solidFill>
                  <a:srgbClr val="161616"/>
                </a:solidFill>
                <a:latin typeface="Calibri"/>
                <a:cs typeface="Calibri"/>
              </a:rPr>
              <a:t>n</a:t>
            </a:r>
            <a:r>
              <a:rPr sz="1800" spc="10" dirty="0">
                <a:solidFill>
                  <a:srgbClr val="161616"/>
                </a:solidFill>
                <a:latin typeface="Calibri"/>
                <a:cs typeface="Calibri"/>
              </a:rPr>
              <a:t>d</a:t>
            </a:r>
            <a:r>
              <a:rPr sz="1800" spc="-5" dirty="0">
                <a:solidFill>
                  <a:srgbClr val="161616"/>
                </a:solidFill>
                <a:latin typeface="Calibri"/>
                <a:cs typeface="Calibri"/>
              </a:rPr>
              <a:t>i</a:t>
            </a:r>
            <a:r>
              <a:rPr sz="1800" spc="-30" dirty="0">
                <a:solidFill>
                  <a:srgbClr val="161616"/>
                </a:solidFill>
                <a:latin typeface="Calibri"/>
                <a:cs typeface="Calibri"/>
              </a:rPr>
              <a:t>z</a:t>
            </a:r>
            <a:r>
              <a:rPr sz="1800" dirty="0">
                <a:solidFill>
                  <a:srgbClr val="161616"/>
                </a:solidFill>
                <a:latin typeface="Calibri"/>
                <a:cs typeface="Calibri"/>
              </a:rPr>
              <a:t>aje	</a:t>
            </a:r>
            <a:r>
              <a:rPr sz="1800" spc="-5" dirty="0">
                <a:solidFill>
                  <a:srgbClr val="161616"/>
                </a:solidFill>
                <a:latin typeface="Calibri"/>
                <a:cs typeface="Calibri"/>
              </a:rPr>
              <a:t>s</a:t>
            </a:r>
            <a:r>
              <a:rPr sz="1800" spc="5" dirty="0">
                <a:solidFill>
                  <a:srgbClr val="161616"/>
                </a:solidFill>
                <a:latin typeface="Calibri"/>
                <a:cs typeface="Calibri"/>
              </a:rPr>
              <a:t>u</a:t>
            </a:r>
            <a:r>
              <a:rPr sz="1800" spc="-5" dirty="0">
                <a:solidFill>
                  <a:srgbClr val="161616"/>
                </a:solidFill>
                <a:latin typeface="Calibri"/>
                <a:cs typeface="Calibri"/>
              </a:rPr>
              <a:t>p</a:t>
            </a:r>
            <a:r>
              <a:rPr sz="1800" dirty="0">
                <a:solidFill>
                  <a:srgbClr val="161616"/>
                </a:solidFill>
                <a:latin typeface="Calibri"/>
                <a:cs typeface="Calibri"/>
              </a:rPr>
              <a:t>e</a:t>
            </a:r>
            <a:r>
              <a:rPr sz="1800" spc="5" dirty="0">
                <a:solidFill>
                  <a:srgbClr val="161616"/>
                </a:solidFill>
                <a:latin typeface="Calibri"/>
                <a:cs typeface="Calibri"/>
              </a:rPr>
              <a:t>r</a:t>
            </a:r>
            <a:r>
              <a:rPr sz="1800" dirty="0">
                <a:solidFill>
                  <a:srgbClr val="161616"/>
                </a:solidFill>
                <a:latin typeface="Calibri"/>
                <a:cs typeface="Calibri"/>
              </a:rPr>
              <a:t>visado	se	</a:t>
            </a:r>
            <a:r>
              <a:rPr sz="1800" spc="-5" dirty="0">
                <a:solidFill>
                  <a:srgbClr val="161616"/>
                </a:solidFill>
                <a:latin typeface="Calibri"/>
                <a:cs typeface="Calibri"/>
              </a:rPr>
              <a:t>ut</a:t>
            </a:r>
            <a:r>
              <a:rPr sz="1800" spc="-10" dirty="0">
                <a:solidFill>
                  <a:srgbClr val="161616"/>
                </a:solidFill>
                <a:latin typeface="Calibri"/>
                <a:cs typeface="Calibri"/>
              </a:rPr>
              <a:t>i</a:t>
            </a:r>
            <a:r>
              <a:rPr sz="1800" spc="-5" dirty="0">
                <a:solidFill>
                  <a:srgbClr val="161616"/>
                </a:solidFill>
                <a:latin typeface="Calibri"/>
                <a:cs typeface="Calibri"/>
              </a:rPr>
              <a:t>li</a:t>
            </a:r>
            <a:r>
              <a:rPr sz="1800" spc="-30" dirty="0">
                <a:solidFill>
                  <a:srgbClr val="161616"/>
                </a:solidFill>
                <a:latin typeface="Calibri"/>
                <a:cs typeface="Calibri"/>
              </a:rPr>
              <a:t>z</a:t>
            </a:r>
            <a:r>
              <a:rPr sz="1800" dirty="0">
                <a:solidFill>
                  <a:srgbClr val="161616"/>
                </a:solidFill>
                <a:latin typeface="Calibri"/>
                <a:cs typeface="Calibri"/>
              </a:rPr>
              <a:t>a	en	una	</a:t>
            </a:r>
            <a:r>
              <a:rPr sz="1800" spc="-25" dirty="0">
                <a:solidFill>
                  <a:srgbClr val="161616"/>
                </a:solidFill>
                <a:latin typeface="Calibri"/>
                <a:cs typeface="Calibri"/>
              </a:rPr>
              <a:t>v</a:t>
            </a:r>
            <a:r>
              <a:rPr sz="1800" dirty="0">
                <a:solidFill>
                  <a:srgbClr val="161616"/>
                </a:solidFill>
                <a:latin typeface="Calibri"/>
                <a:cs typeface="Calibri"/>
              </a:rPr>
              <a:t>ar</a:t>
            </a:r>
            <a:r>
              <a:rPr sz="1800" spc="-10" dirty="0">
                <a:solidFill>
                  <a:srgbClr val="161616"/>
                </a:solidFill>
                <a:latin typeface="Calibri"/>
                <a:cs typeface="Calibri"/>
              </a:rPr>
              <a:t>i</a:t>
            </a:r>
            <a:r>
              <a:rPr sz="1800" dirty="0">
                <a:solidFill>
                  <a:srgbClr val="161616"/>
                </a:solidFill>
                <a:latin typeface="Calibri"/>
                <a:cs typeface="Calibri"/>
              </a:rPr>
              <a:t>e</a:t>
            </a:r>
            <a:r>
              <a:rPr sz="1800" spc="5" dirty="0">
                <a:solidFill>
                  <a:srgbClr val="161616"/>
                </a:solidFill>
                <a:latin typeface="Calibri"/>
                <a:cs typeface="Calibri"/>
              </a:rPr>
              <a:t>d</a:t>
            </a:r>
            <a:r>
              <a:rPr sz="1800" dirty="0">
                <a:solidFill>
                  <a:srgbClr val="161616"/>
                </a:solidFill>
                <a:latin typeface="Calibri"/>
                <a:cs typeface="Calibri"/>
              </a:rPr>
              <a:t>ad	de  </a:t>
            </a:r>
            <a:r>
              <a:rPr sz="1800" spc="-10" dirty="0">
                <a:solidFill>
                  <a:srgbClr val="161616"/>
                </a:solidFill>
                <a:latin typeface="Calibri"/>
                <a:cs typeface="Calibri"/>
              </a:rPr>
              <a:t>problemas</a:t>
            </a:r>
            <a:r>
              <a:rPr sz="1800" spc="10" dirty="0">
                <a:solidFill>
                  <a:srgbClr val="161616"/>
                </a:solidFill>
                <a:latin typeface="Calibri"/>
                <a:cs typeface="Calibri"/>
              </a:rPr>
              <a:t> </a:t>
            </a:r>
            <a:r>
              <a:rPr sz="1800" spc="-5" dirty="0">
                <a:solidFill>
                  <a:srgbClr val="161616"/>
                </a:solidFill>
                <a:latin typeface="Calibri"/>
                <a:cs typeface="Calibri"/>
              </a:rPr>
              <a:t>reales</a:t>
            </a:r>
            <a:r>
              <a:rPr sz="1800" spc="10" dirty="0">
                <a:solidFill>
                  <a:srgbClr val="161616"/>
                </a:solidFill>
                <a:latin typeface="Calibri"/>
                <a:cs typeface="Calibri"/>
              </a:rPr>
              <a:t> </a:t>
            </a:r>
            <a:r>
              <a:rPr sz="1800" spc="-10" dirty="0">
                <a:solidFill>
                  <a:srgbClr val="161616"/>
                </a:solidFill>
                <a:latin typeface="Calibri"/>
                <a:cs typeface="Calibri"/>
              </a:rPr>
              <a:t>como</a:t>
            </a:r>
            <a:r>
              <a:rPr sz="1800" spc="20" dirty="0">
                <a:solidFill>
                  <a:srgbClr val="161616"/>
                </a:solidFill>
                <a:latin typeface="Calibri"/>
                <a:cs typeface="Calibri"/>
              </a:rPr>
              <a:t> </a:t>
            </a:r>
            <a:r>
              <a:rPr sz="1800" spc="-5" dirty="0">
                <a:solidFill>
                  <a:srgbClr val="161616"/>
                </a:solidFill>
                <a:latin typeface="Calibri"/>
                <a:cs typeface="Calibri"/>
              </a:rPr>
              <a:t>aquellos</a:t>
            </a:r>
            <a:r>
              <a:rPr sz="1800" spc="20" dirty="0">
                <a:solidFill>
                  <a:srgbClr val="161616"/>
                </a:solidFill>
                <a:latin typeface="Calibri"/>
                <a:cs typeface="Calibri"/>
              </a:rPr>
              <a:t> </a:t>
            </a:r>
            <a:r>
              <a:rPr sz="1800" dirty="0">
                <a:solidFill>
                  <a:srgbClr val="161616"/>
                </a:solidFill>
                <a:latin typeface="Calibri"/>
                <a:cs typeface="Calibri"/>
              </a:rPr>
              <a:t>de</a:t>
            </a:r>
            <a:r>
              <a:rPr sz="1800" spc="5" dirty="0">
                <a:solidFill>
                  <a:srgbClr val="161616"/>
                </a:solidFill>
                <a:latin typeface="Calibri"/>
                <a:cs typeface="Calibri"/>
              </a:rPr>
              <a:t> </a:t>
            </a:r>
            <a:r>
              <a:rPr sz="1800" spc="-10" dirty="0">
                <a:solidFill>
                  <a:srgbClr val="161616"/>
                </a:solidFill>
                <a:latin typeface="Calibri"/>
                <a:cs typeface="Calibri"/>
              </a:rPr>
              <a:t>clasificación</a:t>
            </a:r>
            <a:r>
              <a:rPr sz="1800" spc="45" dirty="0">
                <a:solidFill>
                  <a:srgbClr val="161616"/>
                </a:solidFill>
                <a:latin typeface="Calibri"/>
                <a:cs typeface="Calibri"/>
              </a:rPr>
              <a:t> </a:t>
            </a:r>
            <a:r>
              <a:rPr sz="1800" dirty="0">
                <a:solidFill>
                  <a:srgbClr val="161616"/>
                </a:solidFill>
                <a:latin typeface="Calibri"/>
                <a:cs typeface="Calibri"/>
              </a:rPr>
              <a:t>y</a:t>
            </a:r>
            <a:r>
              <a:rPr sz="1800" spc="5" dirty="0">
                <a:solidFill>
                  <a:srgbClr val="161616"/>
                </a:solidFill>
                <a:latin typeface="Calibri"/>
                <a:cs typeface="Calibri"/>
              </a:rPr>
              <a:t> </a:t>
            </a:r>
            <a:r>
              <a:rPr sz="1800" spc="-10" dirty="0">
                <a:solidFill>
                  <a:srgbClr val="161616"/>
                </a:solidFill>
                <a:latin typeface="Calibri"/>
                <a:cs typeface="Calibri"/>
              </a:rPr>
              <a:t>regresión.</a:t>
            </a:r>
            <a:endParaRPr sz="1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9"/>
          </a:xfrm>
          <a:prstGeom prst="rect">
            <a:avLst/>
          </a:prstGeom>
        </p:spPr>
      </p:pic>
      <p:grpSp>
        <p:nvGrpSpPr>
          <p:cNvPr id="3" name="object 3"/>
          <p:cNvGrpSpPr/>
          <p:nvPr/>
        </p:nvGrpSpPr>
        <p:grpSpPr>
          <a:xfrm>
            <a:off x="67056" y="1411224"/>
            <a:ext cx="7440295" cy="4688205"/>
            <a:chOff x="67056" y="1411224"/>
            <a:chExt cx="7440295" cy="4688205"/>
          </a:xfrm>
        </p:grpSpPr>
        <p:pic>
          <p:nvPicPr>
            <p:cNvPr id="4" name="object 4"/>
            <p:cNvPicPr/>
            <p:nvPr/>
          </p:nvPicPr>
          <p:blipFill>
            <a:blip r:embed="rId3" cstate="print"/>
            <a:stretch>
              <a:fillRect/>
            </a:stretch>
          </p:blipFill>
          <p:spPr>
            <a:xfrm>
              <a:off x="70104" y="1414272"/>
              <a:ext cx="7434072" cy="4681728"/>
            </a:xfrm>
            <a:prstGeom prst="rect">
              <a:avLst/>
            </a:prstGeom>
          </p:spPr>
        </p:pic>
        <p:sp>
          <p:nvSpPr>
            <p:cNvPr id="5" name="object 5"/>
            <p:cNvSpPr/>
            <p:nvPr/>
          </p:nvSpPr>
          <p:spPr>
            <a:xfrm>
              <a:off x="70104" y="1414272"/>
              <a:ext cx="7434580" cy="4681855"/>
            </a:xfrm>
            <a:custGeom>
              <a:avLst/>
              <a:gdLst/>
              <a:ahLst/>
              <a:cxnLst/>
              <a:rect l="l" t="t" r="r" b="b"/>
              <a:pathLst>
                <a:path w="7434580" h="4681855">
                  <a:moveTo>
                    <a:pt x="0" y="349376"/>
                  </a:moveTo>
                  <a:lnTo>
                    <a:pt x="3189" y="301977"/>
                  </a:lnTo>
                  <a:lnTo>
                    <a:pt x="12479" y="256513"/>
                  </a:lnTo>
                  <a:lnTo>
                    <a:pt x="27454" y="213401"/>
                  </a:lnTo>
                  <a:lnTo>
                    <a:pt x="47697" y="173058"/>
                  </a:lnTo>
                  <a:lnTo>
                    <a:pt x="72792" y="135901"/>
                  </a:lnTo>
                  <a:lnTo>
                    <a:pt x="102323" y="102346"/>
                  </a:lnTo>
                  <a:lnTo>
                    <a:pt x="135874" y="72810"/>
                  </a:lnTo>
                  <a:lnTo>
                    <a:pt x="173028" y="47709"/>
                  </a:lnTo>
                  <a:lnTo>
                    <a:pt x="213369" y="27461"/>
                  </a:lnTo>
                  <a:lnTo>
                    <a:pt x="256481" y="12483"/>
                  </a:lnTo>
                  <a:lnTo>
                    <a:pt x="301947" y="3190"/>
                  </a:lnTo>
                  <a:lnTo>
                    <a:pt x="349351" y="0"/>
                  </a:lnTo>
                  <a:lnTo>
                    <a:pt x="7084695" y="0"/>
                  </a:lnTo>
                  <a:lnTo>
                    <a:pt x="7132094" y="3190"/>
                  </a:lnTo>
                  <a:lnTo>
                    <a:pt x="7177558" y="12483"/>
                  </a:lnTo>
                  <a:lnTo>
                    <a:pt x="7220670" y="27461"/>
                  </a:lnTo>
                  <a:lnTo>
                    <a:pt x="7261013" y="47709"/>
                  </a:lnTo>
                  <a:lnTo>
                    <a:pt x="7298170" y="72810"/>
                  </a:lnTo>
                  <a:lnTo>
                    <a:pt x="7331725" y="102346"/>
                  </a:lnTo>
                  <a:lnTo>
                    <a:pt x="7361261" y="135901"/>
                  </a:lnTo>
                  <a:lnTo>
                    <a:pt x="7386362" y="173058"/>
                  </a:lnTo>
                  <a:lnTo>
                    <a:pt x="7406610" y="213401"/>
                  </a:lnTo>
                  <a:lnTo>
                    <a:pt x="7421588" y="256513"/>
                  </a:lnTo>
                  <a:lnTo>
                    <a:pt x="7430881" y="301977"/>
                  </a:lnTo>
                  <a:lnTo>
                    <a:pt x="7434072" y="349376"/>
                  </a:lnTo>
                  <a:lnTo>
                    <a:pt x="7434072" y="4332376"/>
                  </a:lnTo>
                  <a:lnTo>
                    <a:pt x="7430881" y="4379780"/>
                  </a:lnTo>
                  <a:lnTo>
                    <a:pt x="7421588" y="4425246"/>
                  </a:lnTo>
                  <a:lnTo>
                    <a:pt x="7406610" y="4468358"/>
                  </a:lnTo>
                  <a:lnTo>
                    <a:pt x="7386362" y="4508699"/>
                  </a:lnTo>
                  <a:lnTo>
                    <a:pt x="7361261" y="4545853"/>
                  </a:lnTo>
                  <a:lnTo>
                    <a:pt x="7331725" y="4579404"/>
                  </a:lnTo>
                  <a:lnTo>
                    <a:pt x="7298170" y="4608935"/>
                  </a:lnTo>
                  <a:lnTo>
                    <a:pt x="7261013" y="4634030"/>
                  </a:lnTo>
                  <a:lnTo>
                    <a:pt x="7220670" y="4654273"/>
                  </a:lnTo>
                  <a:lnTo>
                    <a:pt x="7177558" y="4669248"/>
                  </a:lnTo>
                  <a:lnTo>
                    <a:pt x="7132094" y="4678538"/>
                  </a:lnTo>
                  <a:lnTo>
                    <a:pt x="7084695" y="4681728"/>
                  </a:lnTo>
                  <a:lnTo>
                    <a:pt x="349351" y="4681728"/>
                  </a:lnTo>
                  <a:lnTo>
                    <a:pt x="301947" y="4678538"/>
                  </a:lnTo>
                  <a:lnTo>
                    <a:pt x="256481" y="4669248"/>
                  </a:lnTo>
                  <a:lnTo>
                    <a:pt x="213369" y="4654273"/>
                  </a:lnTo>
                  <a:lnTo>
                    <a:pt x="173028" y="4634030"/>
                  </a:lnTo>
                  <a:lnTo>
                    <a:pt x="135874" y="4608935"/>
                  </a:lnTo>
                  <a:lnTo>
                    <a:pt x="102323" y="4579404"/>
                  </a:lnTo>
                  <a:lnTo>
                    <a:pt x="72792" y="4545853"/>
                  </a:lnTo>
                  <a:lnTo>
                    <a:pt x="47697" y="4508699"/>
                  </a:lnTo>
                  <a:lnTo>
                    <a:pt x="27454" y="4468358"/>
                  </a:lnTo>
                  <a:lnTo>
                    <a:pt x="12479" y="4425246"/>
                  </a:lnTo>
                  <a:lnTo>
                    <a:pt x="3189" y="4379780"/>
                  </a:lnTo>
                  <a:lnTo>
                    <a:pt x="0" y="4332376"/>
                  </a:lnTo>
                  <a:lnTo>
                    <a:pt x="0" y="349376"/>
                  </a:lnTo>
                  <a:close/>
                </a:path>
              </a:pathLst>
            </a:custGeom>
            <a:ln w="6096">
              <a:solidFill>
                <a:srgbClr val="A4A4A4"/>
              </a:solidFill>
            </a:ln>
          </p:spPr>
          <p:txBody>
            <a:bodyPr wrap="square" lIns="0" tIns="0" rIns="0" bIns="0" rtlCol="0"/>
            <a:lstStyle/>
            <a:p>
              <a:endParaRPr/>
            </a:p>
          </p:txBody>
        </p:sp>
      </p:grpSp>
      <p:sp>
        <p:nvSpPr>
          <p:cNvPr id="9" name="object 9"/>
          <p:cNvSpPr txBox="1"/>
          <p:nvPr/>
        </p:nvSpPr>
        <p:spPr>
          <a:xfrm>
            <a:off x="9965181" y="130505"/>
            <a:ext cx="120078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Introducción</a:t>
            </a:r>
            <a:endParaRPr sz="1800">
              <a:latin typeface="Calibri"/>
              <a:cs typeface="Calibri"/>
            </a:endParaRPr>
          </a:p>
        </p:txBody>
      </p:sp>
      <p:sp>
        <p:nvSpPr>
          <p:cNvPr id="10" name="object 10"/>
          <p:cNvSpPr txBox="1">
            <a:spLocks noGrp="1"/>
          </p:cNvSpPr>
          <p:nvPr>
            <p:ph type="title"/>
          </p:nvPr>
        </p:nvSpPr>
        <p:spPr>
          <a:xfrm>
            <a:off x="2937510" y="14173"/>
            <a:ext cx="4869815" cy="848994"/>
          </a:xfrm>
          <a:prstGeom prst="rect">
            <a:avLst/>
          </a:prstGeom>
        </p:spPr>
        <p:txBody>
          <a:bodyPr vert="horz" wrap="square" lIns="0" tIns="12700" rIns="0" bIns="0" rtlCol="0">
            <a:spAutoFit/>
          </a:bodyPr>
          <a:lstStyle/>
          <a:p>
            <a:pPr marL="12700">
              <a:lnSpc>
                <a:spcPct val="100000"/>
              </a:lnSpc>
              <a:spcBef>
                <a:spcPts val="100"/>
              </a:spcBef>
            </a:pPr>
            <a:r>
              <a:rPr spc="-40" dirty="0"/>
              <a:t>Machine</a:t>
            </a:r>
            <a:r>
              <a:rPr spc="-190" dirty="0"/>
              <a:t> </a:t>
            </a:r>
            <a:r>
              <a:rPr spc="-35" dirty="0"/>
              <a:t>Learning</a:t>
            </a:r>
          </a:p>
        </p:txBody>
      </p:sp>
      <p:grpSp>
        <p:nvGrpSpPr>
          <p:cNvPr id="11" name="object 11"/>
          <p:cNvGrpSpPr/>
          <p:nvPr/>
        </p:nvGrpSpPr>
        <p:grpSpPr>
          <a:xfrm>
            <a:off x="265049" y="1964308"/>
            <a:ext cx="6514465" cy="3354704"/>
            <a:chOff x="265049" y="1964308"/>
            <a:chExt cx="6514465" cy="3354704"/>
          </a:xfrm>
        </p:grpSpPr>
        <p:pic>
          <p:nvPicPr>
            <p:cNvPr id="12" name="object 12"/>
            <p:cNvPicPr/>
            <p:nvPr/>
          </p:nvPicPr>
          <p:blipFill>
            <a:blip r:embed="rId4" cstate="print"/>
            <a:stretch>
              <a:fillRect/>
            </a:stretch>
          </p:blipFill>
          <p:spPr>
            <a:xfrm>
              <a:off x="353568" y="1967483"/>
              <a:ext cx="1709927" cy="1246632"/>
            </a:xfrm>
            <a:prstGeom prst="rect">
              <a:avLst/>
            </a:prstGeom>
          </p:spPr>
        </p:pic>
        <p:sp>
          <p:nvSpPr>
            <p:cNvPr id="13" name="object 13"/>
            <p:cNvSpPr/>
            <p:nvPr/>
          </p:nvSpPr>
          <p:spPr>
            <a:xfrm>
              <a:off x="353568" y="1967483"/>
              <a:ext cx="1710055" cy="1247140"/>
            </a:xfrm>
            <a:custGeom>
              <a:avLst/>
              <a:gdLst/>
              <a:ahLst/>
              <a:cxnLst/>
              <a:rect l="l" t="t" r="r" b="b"/>
              <a:pathLst>
                <a:path w="1710055" h="1247139">
                  <a:moveTo>
                    <a:pt x="0" y="1246632"/>
                  </a:moveTo>
                  <a:lnTo>
                    <a:pt x="1709927" y="1246632"/>
                  </a:lnTo>
                  <a:lnTo>
                    <a:pt x="1709927" y="0"/>
                  </a:lnTo>
                  <a:lnTo>
                    <a:pt x="0" y="0"/>
                  </a:lnTo>
                  <a:lnTo>
                    <a:pt x="0" y="1246632"/>
                  </a:lnTo>
                  <a:close/>
                </a:path>
              </a:pathLst>
            </a:custGeom>
            <a:ln w="6096">
              <a:solidFill>
                <a:srgbClr val="000000"/>
              </a:solidFill>
            </a:ln>
          </p:spPr>
          <p:txBody>
            <a:bodyPr wrap="square" lIns="0" tIns="0" rIns="0" bIns="0" rtlCol="0"/>
            <a:lstStyle/>
            <a:p>
              <a:endParaRPr/>
            </a:p>
          </p:txBody>
        </p:sp>
        <p:sp>
          <p:nvSpPr>
            <p:cNvPr id="14" name="object 14"/>
            <p:cNvSpPr/>
            <p:nvPr/>
          </p:nvSpPr>
          <p:spPr>
            <a:xfrm>
              <a:off x="420624" y="2654807"/>
              <a:ext cx="413384" cy="391795"/>
            </a:xfrm>
            <a:custGeom>
              <a:avLst/>
              <a:gdLst/>
              <a:ahLst/>
              <a:cxnLst/>
              <a:rect l="l" t="t" r="r" b="b"/>
              <a:pathLst>
                <a:path w="413384" h="391794">
                  <a:moveTo>
                    <a:pt x="206502" y="0"/>
                  </a:moveTo>
                  <a:lnTo>
                    <a:pt x="159153" y="5169"/>
                  </a:lnTo>
                  <a:lnTo>
                    <a:pt x="115688" y="19896"/>
                  </a:lnTo>
                  <a:lnTo>
                    <a:pt x="77346" y="43007"/>
                  </a:lnTo>
                  <a:lnTo>
                    <a:pt x="45366" y="73329"/>
                  </a:lnTo>
                  <a:lnTo>
                    <a:pt x="20989" y="109690"/>
                  </a:lnTo>
                  <a:lnTo>
                    <a:pt x="5453" y="150915"/>
                  </a:lnTo>
                  <a:lnTo>
                    <a:pt x="0" y="195833"/>
                  </a:lnTo>
                  <a:lnTo>
                    <a:pt x="5453" y="240752"/>
                  </a:lnTo>
                  <a:lnTo>
                    <a:pt x="20989" y="281977"/>
                  </a:lnTo>
                  <a:lnTo>
                    <a:pt x="45366" y="318338"/>
                  </a:lnTo>
                  <a:lnTo>
                    <a:pt x="77346" y="348660"/>
                  </a:lnTo>
                  <a:lnTo>
                    <a:pt x="115688" y="371771"/>
                  </a:lnTo>
                  <a:lnTo>
                    <a:pt x="159153" y="386498"/>
                  </a:lnTo>
                  <a:lnTo>
                    <a:pt x="206502" y="391667"/>
                  </a:lnTo>
                  <a:lnTo>
                    <a:pt x="253850" y="386498"/>
                  </a:lnTo>
                  <a:lnTo>
                    <a:pt x="297315" y="371771"/>
                  </a:lnTo>
                  <a:lnTo>
                    <a:pt x="335657" y="348660"/>
                  </a:lnTo>
                  <a:lnTo>
                    <a:pt x="367637" y="318338"/>
                  </a:lnTo>
                  <a:lnTo>
                    <a:pt x="392014" y="281977"/>
                  </a:lnTo>
                  <a:lnTo>
                    <a:pt x="407550" y="240752"/>
                  </a:lnTo>
                  <a:lnTo>
                    <a:pt x="413004" y="195833"/>
                  </a:lnTo>
                  <a:lnTo>
                    <a:pt x="407550" y="150915"/>
                  </a:lnTo>
                  <a:lnTo>
                    <a:pt x="392014" y="109690"/>
                  </a:lnTo>
                  <a:lnTo>
                    <a:pt x="367637" y="73329"/>
                  </a:lnTo>
                  <a:lnTo>
                    <a:pt x="335657" y="43007"/>
                  </a:lnTo>
                  <a:lnTo>
                    <a:pt x="297315" y="19896"/>
                  </a:lnTo>
                  <a:lnTo>
                    <a:pt x="253850" y="5169"/>
                  </a:lnTo>
                  <a:lnTo>
                    <a:pt x="206502" y="0"/>
                  </a:lnTo>
                  <a:close/>
                </a:path>
              </a:pathLst>
            </a:custGeom>
            <a:solidFill>
              <a:srgbClr val="4471C4"/>
            </a:solidFill>
          </p:spPr>
          <p:txBody>
            <a:bodyPr wrap="square" lIns="0" tIns="0" rIns="0" bIns="0" rtlCol="0"/>
            <a:lstStyle/>
            <a:p>
              <a:endParaRPr/>
            </a:p>
          </p:txBody>
        </p:sp>
        <p:sp>
          <p:nvSpPr>
            <p:cNvPr id="15" name="object 15"/>
            <p:cNvSpPr/>
            <p:nvPr/>
          </p:nvSpPr>
          <p:spPr>
            <a:xfrm>
              <a:off x="420624" y="2654807"/>
              <a:ext cx="413384" cy="391795"/>
            </a:xfrm>
            <a:custGeom>
              <a:avLst/>
              <a:gdLst/>
              <a:ahLst/>
              <a:cxnLst/>
              <a:rect l="l" t="t" r="r" b="b"/>
              <a:pathLst>
                <a:path w="413384" h="391794">
                  <a:moveTo>
                    <a:pt x="0" y="195833"/>
                  </a:moveTo>
                  <a:lnTo>
                    <a:pt x="5453" y="150915"/>
                  </a:lnTo>
                  <a:lnTo>
                    <a:pt x="20989" y="109690"/>
                  </a:lnTo>
                  <a:lnTo>
                    <a:pt x="45366" y="73329"/>
                  </a:lnTo>
                  <a:lnTo>
                    <a:pt x="77346" y="43007"/>
                  </a:lnTo>
                  <a:lnTo>
                    <a:pt x="115688" y="19896"/>
                  </a:lnTo>
                  <a:lnTo>
                    <a:pt x="159153" y="5169"/>
                  </a:lnTo>
                  <a:lnTo>
                    <a:pt x="206502" y="0"/>
                  </a:lnTo>
                  <a:lnTo>
                    <a:pt x="253850" y="5169"/>
                  </a:lnTo>
                  <a:lnTo>
                    <a:pt x="297315" y="19896"/>
                  </a:lnTo>
                  <a:lnTo>
                    <a:pt x="335657" y="43007"/>
                  </a:lnTo>
                  <a:lnTo>
                    <a:pt x="367637" y="73329"/>
                  </a:lnTo>
                  <a:lnTo>
                    <a:pt x="392014" y="109690"/>
                  </a:lnTo>
                  <a:lnTo>
                    <a:pt x="407550" y="150915"/>
                  </a:lnTo>
                  <a:lnTo>
                    <a:pt x="413004" y="195833"/>
                  </a:lnTo>
                  <a:lnTo>
                    <a:pt x="407550" y="240752"/>
                  </a:lnTo>
                  <a:lnTo>
                    <a:pt x="392014" y="281977"/>
                  </a:lnTo>
                  <a:lnTo>
                    <a:pt x="367637" y="318338"/>
                  </a:lnTo>
                  <a:lnTo>
                    <a:pt x="335657" y="348660"/>
                  </a:lnTo>
                  <a:lnTo>
                    <a:pt x="297315" y="371771"/>
                  </a:lnTo>
                  <a:lnTo>
                    <a:pt x="253850" y="386498"/>
                  </a:lnTo>
                  <a:lnTo>
                    <a:pt x="206502" y="391667"/>
                  </a:lnTo>
                  <a:lnTo>
                    <a:pt x="159153" y="386498"/>
                  </a:lnTo>
                  <a:lnTo>
                    <a:pt x="115688" y="371771"/>
                  </a:lnTo>
                  <a:lnTo>
                    <a:pt x="77346" y="348660"/>
                  </a:lnTo>
                  <a:lnTo>
                    <a:pt x="45366" y="318338"/>
                  </a:lnTo>
                  <a:lnTo>
                    <a:pt x="20989" y="281977"/>
                  </a:lnTo>
                  <a:lnTo>
                    <a:pt x="5453" y="240752"/>
                  </a:lnTo>
                  <a:lnTo>
                    <a:pt x="0" y="195833"/>
                  </a:lnTo>
                  <a:close/>
                </a:path>
              </a:pathLst>
            </a:custGeom>
            <a:ln w="12192">
              <a:solidFill>
                <a:srgbClr val="2E528F"/>
              </a:solidFill>
            </a:ln>
          </p:spPr>
          <p:txBody>
            <a:bodyPr wrap="square" lIns="0" tIns="0" rIns="0" bIns="0" rtlCol="0"/>
            <a:lstStyle/>
            <a:p>
              <a:endParaRPr/>
            </a:p>
          </p:txBody>
        </p:sp>
        <p:sp>
          <p:nvSpPr>
            <p:cNvPr id="16" name="object 16"/>
            <p:cNvSpPr/>
            <p:nvPr/>
          </p:nvSpPr>
          <p:spPr>
            <a:xfrm>
              <a:off x="1565148" y="2014727"/>
              <a:ext cx="414655" cy="391795"/>
            </a:xfrm>
            <a:custGeom>
              <a:avLst/>
              <a:gdLst/>
              <a:ahLst/>
              <a:cxnLst/>
              <a:rect l="l" t="t" r="r" b="b"/>
              <a:pathLst>
                <a:path w="414655" h="391794">
                  <a:moveTo>
                    <a:pt x="207264" y="0"/>
                  </a:moveTo>
                  <a:lnTo>
                    <a:pt x="159753" y="5169"/>
                  </a:lnTo>
                  <a:lnTo>
                    <a:pt x="116132" y="19896"/>
                  </a:lnTo>
                  <a:lnTo>
                    <a:pt x="77648" y="43007"/>
                  </a:lnTo>
                  <a:lnTo>
                    <a:pt x="45546" y="73329"/>
                  </a:lnTo>
                  <a:lnTo>
                    <a:pt x="21073" y="109690"/>
                  </a:lnTo>
                  <a:lnTo>
                    <a:pt x="5476" y="150915"/>
                  </a:lnTo>
                  <a:lnTo>
                    <a:pt x="0" y="195834"/>
                  </a:lnTo>
                  <a:lnTo>
                    <a:pt x="5476" y="240752"/>
                  </a:lnTo>
                  <a:lnTo>
                    <a:pt x="21073" y="281977"/>
                  </a:lnTo>
                  <a:lnTo>
                    <a:pt x="45546" y="318338"/>
                  </a:lnTo>
                  <a:lnTo>
                    <a:pt x="77648" y="348660"/>
                  </a:lnTo>
                  <a:lnTo>
                    <a:pt x="116132" y="371771"/>
                  </a:lnTo>
                  <a:lnTo>
                    <a:pt x="159753" y="386498"/>
                  </a:lnTo>
                  <a:lnTo>
                    <a:pt x="207264" y="391668"/>
                  </a:lnTo>
                  <a:lnTo>
                    <a:pt x="254774" y="386498"/>
                  </a:lnTo>
                  <a:lnTo>
                    <a:pt x="298395" y="371771"/>
                  </a:lnTo>
                  <a:lnTo>
                    <a:pt x="336879" y="348660"/>
                  </a:lnTo>
                  <a:lnTo>
                    <a:pt x="368981" y="318338"/>
                  </a:lnTo>
                  <a:lnTo>
                    <a:pt x="393454" y="281977"/>
                  </a:lnTo>
                  <a:lnTo>
                    <a:pt x="409051" y="240752"/>
                  </a:lnTo>
                  <a:lnTo>
                    <a:pt x="414528" y="195834"/>
                  </a:lnTo>
                  <a:lnTo>
                    <a:pt x="409051" y="150915"/>
                  </a:lnTo>
                  <a:lnTo>
                    <a:pt x="393454" y="109690"/>
                  </a:lnTo>
                  <a:lnTo>
                    <a:pt x="368981" y="73329"/>
                  </a:lnTo>
                  <a:lnTo>
                    <a:pt x="336879" y="43007"/>
                  </a:lnTo>
                  <a:lnTo>
                    <a:pt x="298395" y="19896"/>
                  </a:lnTo>
                  <a:lnTo>
                    <a:pt x="254774" y="5169"/>
                  </a:lnTo>
                  <a:lnTo>
                    <a:pt x="207264" y="0"/>
                  </a:lnTo>
                  <a:close/>
                </a:path>
              </a:pathLst>
            </a:custGeom>
            <a:solidFill>
              <a:srgbClr val="4471C4"/>
            </a:solidFill>
          </p:spPr>
          <p:txBody>
            <a:bodyPr wrap="square" lIns="0" tIns="0" rIns="0" bIns="0" rtlCol="0"/>
            <a:lstStyle/>
            <a:p>
              <a:endParaRPr/>
            </a:p>
          </p:txBody>
        </p:sp>
        <p:sp>
          <p:nvSpPr>
            <p:cNvPr id="17" name="object 17"/>
            <p:cNvSpPr/>
            <p:nvPr/>
          </p:nvSpPr>
          <p:spPr>
            <a:xfrm>
              <a:off x="1565148" y="2014727"/>
              <a:ext cx="414655" cy="391795"/>
            </a:xfrm>
            <a:custGeom>
              <a:avLst/>
              <a:gdLst/>
              <a:ahLst/>
              <a:cxnLst/>
              <a:rect l="l" t="t" r="r" b="b"/>
              <a:pathLst>
                <a:path w="414655" h="391794">
                  <a:moveTo>
                    <a:pt x="0" y="195834"/>
                  </a:moveTo>
                  <a:lnTo>
                    <a:pt x="5476" y="150915"/>
                  </a:lnTo>
                  <a:lnTo>
                    <a:pt x="21073" y="109690"/>
                  </a:lnTo>
                  <a:lnTo>
                    <a:pt x="45546" y="73329"/>
                  </a:lnTo>
                  <a:lnTo>
                    <a:pt x="77648" y="43007"/>
                  </a:lnTo>
                  <a:lnTo>
                    <a:pt x="116132" y="19896"/>
                  </a:lnTo>
                  <a:lnTo>
                    <a:pt x="159753" y="5169"/>
                  </a:lnTo>
                  <a:lnTo>
                    <a:pt x="207264" y="0"/>
                  </a:lnTo>
                  <a:lnTo>
                    <a:pt x="254774" y="5169"/>
                  </a:lnTo>
                  <a:lnTo>
                    <a:pt x="298395" y="19896"/>
                  </a:lnTo>
                  <a:lnTo>
                    <a:pt x="336879" y="43007"/>
                  </a:lnTo>
                  <a:lnTo>
                    <a:pt x="368981" y="73329"/>
                  </a:lnTo>
                  <a:lnTo>
                    <a:pt x="393454" y="109690"/>
                  </a:lnTo>
                  <a:lnTo>
                    <a:pt x="409051" y="150915"/>
                  </a:lnTo>
                  <a:lnTo>
                    <a:pt x="414528" y="195834"/>
                  </a:lnTo>
                  <a:lnTo>
                    <a:pt x="409051" y="240752"/>
                  </a:lnTo>
                  <a:lnTo>
                    <a:pt x="393454" y="281977"/>
                  </a:lnTo>
                  <a:lnTo>
                    <a:pt x="368981" y="318338"/>
                  </a:lnTo>
                  <a:lnTo>
                    <a:pt x="336879" y="348660"/>
                  </a:lnTo>
                  <a:lnTo>
                    <a:pt x="298395" y="371771"/>
                  </a:lnTo>
                  <a:lnTo>
                    <a:pt x="254774" y="386498"/>
                  </a:lnTo>
                  <a:lnTo>
                    <a:pt x="207264" y="391668"/>
                  </a:lnTo>
                  <a:lnTo>
                    <a:pt x="159753" y="386498"/>
                  </a:lnTo>
                  <a:lnTo>
                    <a:pt x="116132" y="371771"/>
                  </a:lnTo>
                  <a:lnTo>
                    <a:pt x="77648" y="348660"/>
                  </a:lnTo>
                  <a:lnTo>
                    <a:pt x="45546" y="318338"/>
                  </a:lnTo>
                  <a:lnTo>
                    <a:pt x="21073" y="281977"/>
                  </a:lnTo>
                  <a:lnTo>
                    <a:pt x="5476" y="240752"/>
                  </a:lnTo>
                  <a:lnTo>
                    <a:pt x="0" y="195834"/>
                  </a:lnTo>
                  <a:close/>
                </a:path>
              </a:pathLst>
            </a:custGeom>
            <a:ln w="12192">
              <a:solidFill>
                <a:srgbClr val="2E528F"/>
              </a:solidFill>
            </a:ln>
          </p:spPr>
          <p:txBody>
            <a:bodyPr wrap="square" lIns="0" tIns="0" rIns="0" bIns="0" rtlCol="0"/>
            <a:lstStyle/>
            <a:p>
              <a:endParaRPr/>
            </a:p>
          </p:txBody>
        </p:sp>
        <p:sp>
          <p:nvSpPr>
            <p:cNvPr id="18" name="object 18"/>
            <p:cNvSpPr/>
            <p:nvPr/>
          </p:nvSpPr>
          <p:spPr>
            <a:xfrm>
              <a:off x="739140" y="2081783"/>
              <a:ext cx="523240" cy="478790"/>
            </a:xfrm>
            <a:custGeom>
              <a:avLst/>
              <a:gdLst/>
              <a:ahLst/>
              <a:cxnLst/>
              <a:rect l="l" t="t" r="r" b="b"/>
              <a:pathLst>
                <a:path w="523240" h="478789">
                  <a:moveTo>
                    <a:pt x="261365" y="0"/>
                  </a:moveTo>
                  <a:lnTo>
                    <a:pt x="199669" y="182752"/>
                  </a:lnTo>
                  <a:lnTo>
                    <a:pt x="0" y="182752"/>
                  </a:lnTo>
                  <a:lnTo>
                    <a:pt x="161531" y="295782"/>
                  </a:lnTo>
                  <a:lnTo>
                    <a:pt x="99834" y="478536"/>
                  </a:lnTo>
                  <a:lnTo>
                    <a:pt x="261365" y="365505"/>
                  </a:lnTo>
                  <a:lnTo>
                    <a:pt x="422897" y="478536"/>
                  </a:lnTo>
                  <a:lnTo>
                    <a:pt x="361200" y="295782"/>
                  </a:lnTo>
                  <a:lnTo>
                    <a:pt x="522731" y="182752"/>
                  </a:lnTo>
                  <a:lnTo>
                    <a:pt x="323062" y="182752"/>
                  </a:lnTo>
                  <a:lnTo>
                    <a:pt x="261365" y="0"/>
                  </a:lnTo>
                  <a:close/>
                </a:path>
              </a:pathLst>
            </a:custGeom>
            <a:solidFill>
              <a:srgbClr val="4471C4"/>
            </a:solidFill>
          </p:spPr>
          <p:txBody>
            <a:bodyPr wrap="square" lIns="0" tIns="0" rIns="0" bIns="0" rtlCol="0"/>
            <a:lstStyle/>
            <a:p>
              <a:endParaRPr/>
            </a:p>
          </p:txBody>
        </p:sp>
        <p:sp>
          <p:nvSpPr>
            <p:cNvPr id="19" name="object 19"/>
            <p:cNvSpPr/>
            <p:nvPr/>
          </p:nvSpPr>
          <p:spPr>
            <a:xfrm>
              <a:off x="739140" y="2081783"/>
              <a:ext cx="523240" cy="478790"/>
            </a:xfrm>
            <a:custGeom>
              <a:avLst/>
              <a:gdLst/>
              <a:ahLst/>
              <a:cxnLst/>
              <a:rect l="l" t="t" r="r" b="b"/>
              <a:pathLst>
                <a:path w="523240" h="478789">
                  <a:moveTo>
                    <a:pt x="0" y="182752"/>
                  </a:moveTo>
                  <a:lnTo>
                    <a:pt x="199669" y="182752"/>
                  </a:lnTo>
                  <a:lnTo>
                    <a:pt x="261365" y="0"/>
                  </a:lnTo>
                  <a:lnTo>
                    <a:pt x="323062" y="182752"/>
                  </a:lnTo>
                  <a:lnTo>
                    <a:pt x="522731" y="182752"/>
                  </a:lnTo>
                  <a:lnTo>
                    <a:pt x="361200" y="295782"/>
                  </a:lnTo>
                  <a:lnTo>
                    <a:pt x="422897" y="478536"/>
                  </a:lnTo>
                  <a:lnTo>
                    <a:pt x="261365" y="365505"/>
                  </a:lnTo>
                  <a:lnTo>
                    <a:pt x="99834" y="478536"/>
                  </a:lnTo>
                  <a:lnTo>
                    <a:pt x="161531" y="295782"/>
                  </a:lnTo>
                  <a:lnTo>
                    <a:pt x="0" y="182752"/>
                  </a:lnTo>
                  <a:close/>
                </a:path>
              </a:pathLst>
            </a:custGeom>
            <a:ln w="12192">
              <a:solidFill>
                <a:srgbClr val="2E528F"/>
              </a:solidFill>
            </a:ln>
          </p:spPr>
          <p:txBody>
            <a:bodyPr wrap="square" lIns="0" tIns="0" rIns="0" bIns="0" rtlCol="0"/>
            <a:lstStyle/>
            <a:p>
              <a:endParaRPr/>
            </a:p>
          </p:txBody>
        </p:sp>
        <p:sp>
          <p:nvSpPr>
            <p:cNvPr id="20" name="object 20"/>
            <p:cNvSpPr/>
            <p:nvPr/>
          </p:nvSpPr>
          <p:spPr>
            <a:xfrm>
              <a:off x="1402079" y="2622803"/>
              <a:ext cx="523240" cy="478790"/>
            </a:xfrm>
            <a:custGeom>
              <a:avLst/>
              <a:gdLst/>
              <a:ahLst/>
              <a:cxnLst/>
              <a:rect l="l" t="t" r="r" b="b"/>
              <a:pathLst>
                <a:path w="523239" h="478789">
                  <a:moveTo>
                    <a:pt x="261365" y="0"/>
                  </a:moveTo>
                  <a:lnTo>
                    <a:pt x="199644" y="182753"/>
                  </a:lnTo>
                  <a:lnTo>
                    <a:pt x="0" y="182753"/>
                  </a:lnTo>
                  <a:lnTo>
                    <a:pt x="161544" y="295783"/>
                  </a:lnTo>
                  <a:lnTo>
                    <a:pt x="99822" y="478536"/>
                  </a:lnTo>
                  <a:lnTo>
                    <a:pt x="261365" y="365506"/>
                  </a:lnTo>
                  <a:lnTo>
                    <a:pt x="422909" y="478536"/>
                  </a:lnTo>
                  <a:lnTo>
                    <a:pt x="361188" y="295783"/>
                  </a:lnTo>
                  <a:lnTo>
                    <a:pt x="522731" y="182753"/>
                  </a:lnTo>
                  <a:lnTo>
                    <a:pt x="323088" y="182753"/>
                  </a:lnTo>
                  <a:lnTo>
                    <a:pt x="261365" y="0"/>
                  </a:lnTo>
                  <a:close/>
                </a:path>
              </a:pathLst>
            </a:custGeom>
            <a:solidFill>
              <a:srgbClr val="4471C4"/>
            </a:solidFill>
          </p:spPr>
          <p:txBody>
            <a:bodyPr wrap="square" lIns="0" tIns="0" rIns="0" bIns="0" rtlCol="0"/>
            <a:lstStyle/>
            <a:p>
              <a:endParaRPr/>
            </a:p>
          </p:txBody>
        </p:sp>
        <p:sp>
          <p:nvSpPr>
            <p:cNvPr id="21" name="object 21"/>
            <p:cNvSpPr/>
            <p:nvPr/>
          </p:nvSpPr>
          <p:spPr>
            <a:xfrm>
              <a:off x="1402079" y="2622803"/>
              <a:ext cx="523240" cy="478790"/>
            </a:xfrm>
            <a:custGeom>
              <a:avLst/>
              <a:gdLst/>
              <a:ahLst/>
              <a:cxnLst/>
              <a:rect l="l" t="t" r="r" b="b"/>
              <a:pathLst>
                <a:path w="523239" h="478789">
                  <a:moveTo>
                    <a:pt x="0" y="182753"/>
                  </a:moveTo>
                  <a:lnTo>
                    <a:pt x="199644" y="182753"/>
                  </a:lnTo>
                  <a:lnTo>
                    <a:pt x="261365" y="0"/>
                  </a:lnTo>
                  <a:lnTo>
                    <a:pt x="323088" y="182753"/>
                  </a:lnTo>
                  <a:lnTo>
                    <a:pt x="522731" y="182753"/>
                  </a:lnTo>
                  <a:lnTo>
                    <a:pt x="361188" y="295783"/>
                  </a:lnTo>
                  <a:lnTo>
                    <a:pt x="422909" y="478536"/>
                  </a:lnTo>
                  <a:lnTo>
                    <a:pt x="261365" y="365506"/>
                  </a:lnTo>
                  <a:lnTo>
                    <a:pt x="99822" y="478536"/>
                  </a:lnTo>
                  <a:lnTo>
                    <a:pt x="161544" y="295783"/>
                  </a:lnTo>
                  <a:lnTo>
                    <a:pt x="0" y="182753"/>
                  </a:lnTo>
                  <a:close/>
                </a:path>
              </a:pathLst>
            </a:custGeom>
            <a:ln w="12192">
              <a:solidFill>
                <a:srgbClr val="2E528F"/>
              </a:solidFill>
            </a:ln>
          </p:spPr>
          <p:txBody>
            <a:bodyPr wrap="square" lIns="0" tIns="0" rIns="0" bIns="0" rtlCol="0"/>
            <a:lstStyle/>
            <a:p>
              <a:endParaRPr/>
            </a:p>
          </p:txBody>
        </p:sp>
        <p:sp>
          <p:nvSpPr>
            <p:cNvPr id="22" name="object 22"/>
            <p:cNvSpPr/>
            <p:nvPr/>
          </p:nvSpPr>
          <p:spPr>
            <a:xfrm>
              <a:off x="2064257" y="2581655"/>
              <a:ext cx="1088390" cy="633095"/>
            </a:xfrm>
            <a:custGeom>
              <a:avLst/>
              <a:gdLst/>
              <a:ahLst/>
              <a:cxnLst/>
              <a:rect l="l" t="t" r="r" b="b"/>
              <a:pathLst>
                <a:path w="1088389" h="633094">
                  <a:moveTo>
                    <a:pt x="1040384" y="556641"/>
                  </a:moveTo>
                  <a:lnTo>
                    <a:pt x="1012190" y="556641"/>
                  </a:lnTo>
                  <a:lnTo>
                    <a:pt x="1050290" y="632841"/>
                  </a:lnTo>
                  <a:lnTo>
                    <a:pt x="1082040" y="569341"/>
                  </a:lnTo>
                  <a:lnTo>
                    <a:pt x="1040384" y="569341"/>
                  </a:lnTo>
                  <a:lnTo>
                    <a:pt x="1040384" y="556641"/>
                  </a:lnTo>
                  <a:close/>
                </a:path>
                <a:path w="1088389" h="633094">
                  <a:moveTo>
                    <a:pt x="1040384" y="9906"/>
                  </a:moveTo>
                  <a:lnTo>
                    <a:pt x="1040384" y="569341"/>
                  </a:lnTo>
                  <a:lnTo>
                    <a:pt x="1060196" y="569341"/>
                  </a:lnTo>
                  <a:lnTo>
                    <a:pt x="1060196" y="19812"/>
                  </a:lnTo>
                  <a:lnTo>
                    <a:pt x="1050290" y="19812"/>
                  </a:lnTo>
                  <a:lnTo>
                    <a:pt x="1040384" y="9906"/>
                  </a:lnTo>
                  <a:close/>
                </a:path>
                <a:path w="1088389" h="633094">
                  <a:moveTo>
                    <a:pt x="1088390" y="556641"/>
                  </a:moveTo>
                  <a:lnTo>
                    <a:pt x="1060196" y="556641"/>
                  </a:lnTo>
                  <a:lnTo>
                    <a:pt x="1060196" y="569341"/>
                  </a:lnTo>
                  <a:lnTo>
                    <a:pt x="1082040" y="569341"/>
                  </a:lnTo>
                  <a:lnTo>
                    <a:pt x="1088390" y="556641"/>
                  </a:lnTo>
                  <a:close/>
                </a:path>
                <a:path w="1088389" h="633094">
                  <a:moveTo>
                    <a:pt x="1060196" y="0"/>
                  </a:moveTo>
                  <a:lnTo>
                    <a:pt x="0" y="0"/>
                  </a:lnTo>
                  <a:lnTo>
                    <a:pt x="0" y="19812"/>
                  </a:lnTo>
                  <a:lnTo>
                    <a:pt x="1040384" y="19812"/>
                  </a:lnTo>
                  <a:lnTo>
                    <a:pt x="1040384" y="9906"/>
                  </a:lnTo>
                  <a:lnTo>
                    <a:pt x="1060196" y="9906"/>
                  </a:lnTo>
                  <a:lnTo>
                    <a:pt x="1060196" y="0"/>
                  </a:lnTo>
                  <a:close/>
                </a:path>
                <a:path w="1088389" h="633094">
                  <a:moveTo>
                    <a:pt x="1060196" y="9906"/>
                  </a:moveTo>
                  <a:lnTo>
                    <a:pt x="1040384" y="9906"/>
                  </a:lnTo>
                  <a:lnTo>
                    <a:pt x="1050290" y="19812"/>
                  </a:lnTo>
                  <a:lnTo>
                    <a:pt x="1060196" y="19812"/>
                  </a:lnTo>
                  <a:lnTo>
                    <a:pt x="1060196" y="9906"/>
                  </a:lnTo>
                  <a:close/>
                </a:path>
              </a:pathLst>
            </a:custGeom>
            <a:solidFill>
              <a:srgbClr val="000000"/>
            </a:solidFill>
          </p:spPr>
          <p:txBody>
            <a:bodyPr wrap="square" lIns="0" tIns="0" rIns="0" bIns="0" rtlCol="0"/>
            <a:lstStyle/>
            <a:p>
              <a:endParaRPr/>
            </a:p>
          </p:txBody>
        </p:sp>
        <p:pic>
          <p:nvPicPr>
            <p:cNvPr id="23" name="object 23"/>
            <p:cNvPicPr/>
            <p:nvPr/>
          </p:nvPicPr>
          <p:blipFill>
            <a:blip r:embed="rId5" cstate="print"/>
            <a:stretch>
              <a:fillRect/>
            </a:stretch>
          </p:blipFill>
          <p:spPr>
            <a:xfrm>
              <a:off x="268224" y="4070604"/>
              <a:ext cx="1711452" cy="1245108"/>
            </a:xfrm>
            <a:prstGeom prst="rect">
              <a:avLst/>
            </a:prstGeom>
          </p:spPr>
        </p:pic>
        <p:sp>
          <p:nvSpPr>
            <p:cNvPr id="24" name="object 24"/>
            <p:cNvSpPr/>
            <p:nvPr/>
          </p:nvSpPr>
          <p:spPr>
            <a:xfrm>
              <a:off x="268224" y="4070604"/>
              <a:ext cx="1711960" cy="1245235"/>
            </a:xfrm>
            <a:custGeom>
              <a:avLst/>
              <a:gdLst/>
              <a:ahLst/>
              <a:cxnLst/>
              <a:rect l="l" t="t" r="r" b="b"/>
              <a:pathLst>
                <a:path w="1711960" h="1245235">
                  <a:moveTo>
                    <a:pt x="0" y="1245108"/>
                  </a:moveTo>
                  <a:lnTo>
                    <a:pt x="1711452" y="1245108"/>
                  </a:lnTo>
                  <a:lnTo>
                    <a:pt x="1711452" y="0"/>
                  </a:lnTo>
                  <a:lnTo>
                    <a:pt x="0" y="0"/>
                  </a:lnTo>
                  <a:lnTo>
                    <a:pt x="0" y="1245108"/>
                  </a:lnTo>
                  <a:close/>
                </a:path>
              </a:pathLst>
            </a:custGeom>
            <a:ln w="6096">
              <a:solidFill>
                <a:srgbClr val="000000"/>
              </a:solidFill>
            </a:ln>
          </p:spPr>
          <p:txBody>
            <a:bodyPr wrap="square" lIns="0" tIns="0" rIns="0" bIns="0" rtlCol="0"/>
            <a:lstStyle/>
            <a:p>
              <a:endParaRPr/>
            </a:p>
          </p:txBody>
        </p:sp>
        <p:sp>
          <p:nvSpPr>
            <p:cNvPr id="25" name="object 25"/>
            <p:cNvSpPr/>
            <p:nvPr/>
          </p:nvSpPr>
          <p:spPr>
            <a:xfrm>
              <a:off x="484632" y="4541519"/>
              <a:ext cx="413384" cy="391795"/>
            </a:xfrm>
            <a:custGeom>
              <a:avLst/>
              <a:gdLst/>
              <a:ahLst/>
              <a:cxnLst/>
              <a:rect l="l" t="t" r="r" b="b"/>
              <a:pathLst>
                <a:path w="413384" h="391795">
                  <a:moveTo>
                    <a:pt x="206502" y="0"/>
                  </a:moveTo>
                  <a:lnTo>
                    <a:pt x="159153" y="5169"/>
                  </a:lnTo>
                  <a:lnTo>
                    <a:pt x="115688" y="19896"/>
                  </a:lnTo>
                  <a:lnTo>
                    <a:pt x="77346" y="43007"/>
                  </a:lnTo>
                  <a:lnTo>
                    <a:pt x="45366" y="73329"/>
                  </a:lnTo>
                  <a:lnTo>
                    <a:pt x="20989" y="109690"/>
                  </a:lnTo>
                  <a:lnTo>
                    <a:pt x="5453" y="150915"/>
                  </a:lnTo>
                  <a:lnTo>
                    <a:pt x="0" y="195833"/>
                  </a:lnTo>
                  <a:lnTo>
                    <a:pt x="5453" y="240752"/>
                  </a:lnTo>
                  <a:lnTo>
                    <a:pt x="20989" y="281977"/>
                  </a:lnTo>
                  <a:lnTo>
                    <a:pt x="45366" y="318338"/>
                  </a:lnTo>
                  <a:lnTo>
                    <a:pt x="77346" y="348660"/>
                  </a:lnTo>
                  <a:lnTo>
                    <a:pt x="115688" y="371771"/>
                  </a:lnTo>
                  <a:lnTo>
                    <a:pt x="159153" y="386498"/>
                  </a:lnTo>
                  <a:lnTo>
                    <a:pt x="206502" y="391667"/>
                  </a:lnTo>
                  <a:lnTo>
                    <a:pt x="253850" y="386498"/>
                  </a:lnTo>
                  <a:lnTo>
                    <a:pt x="297315" y="371771"/>
                  </a:lnTo>
                  <a:lnTo>
                    <a:pt x="335657" y="348660"/>
                  </a:lnTo>
                  <a:lnTo>
                    <a:pt x="367637" y="318338"/>
                  </a:lnTo>
                  <a:lnTo>
                    <a:pt x="392014" y="281977"/>
                  </a:lnTo>
                  <a:lnTo>
                    <a:pt x="407550" y="240752"/>
                  </a:lnTo>
                  <a:lnTo>
                    <a:pt x="413004" y="195833"/>
                  </a:lnTo>
                  <a:lnTo>
                    <a:pt x="407550" y="150915"/>
                  </a:lnTo>
                  <a:lnTo>
                    <a:pt x="392014" y="109690"/>
                  </a:lnTo>
                  <a:lnTo>
                    <a:pt x="367637" y="73329"/>
                  </a:lnTo>
                  <a:lnTo>
                    <a:pt x="335657" y="43007"/>
                  </a:lnTo>
                  <a:lnTo>
                    <a:pt x="297315" y="19896"/>
                  </a:lnTo>
                  <a:lnTo>
                    <a:pt x="253850" y="5169"/>
                  </a:lnTo>
                  <a:lnTo>
                    <a:pt x="206502" y="0"/>
                  </a:lnTo>
                  <a:close/>
                </a:path>
              </a:pathLst>
            </a:custGeom>
            <a:solidFill>
              <a:srgbClr val="4471C4"/>
            </a:solidFill>
          </p:spPr>
          <p:txBody>
            <a:bodyPr wrap="square" lIns="0" tIns="0" rIns="0" bIns="0" rtlCol="0"/>
            <a:lstStyle/>
            <a:p>
              <a:endParaRPr/>
            </a:p>
          </p:txBody>
        </p:sp>
        <p:sp>
          <p:nvSpPr>
            <p:cNvPr id="26" name="object 26"/>
            <p:cNvSpPr/>
            <p:nvPr/>
          </p:nvSpPr>
          <p:spPr>
            <a:xfrm>
              <a:off x="484632" y="4541519"/>
              <a:ext cx="413384" cy="391795"/>
            </a:xfrm>
            <a:custGeom>
              <a:avLst/>
              <a:gdLst/>
              <a:ahLst/>
              <a:cxnLst/>
              <a:rect l="l" t="t" r="r" b="b"/>
              <a:pathLst>
                <a:path w="413384" h="391795">
                  <a:moveTo>
                    <a:pt x="0" y="195833"/>
                  </a:moveTo>
                  <a:lnTo>
                    <a:pt x="5453" y="150915"/>
                  </a:lnTo>
                  <a:lnTo>
                    <a:pt x="20989" y="109690"/>
                  </a:lnTo>
                  <a:lnTo>
                    <a:pt x="45366" y="73329"/>
                  </a:lnTo>
                  <a:lnTo>
                    <a:pt x="77346" y="43007"/>
                  </a:lnTo>
                  <a:lnTo>
                    <a:pt x="115688" y="19896"/>
                  </a:lnTo>
                  <a:lnTo>
                    <a:pt x="159153" y="5169"/>
                  </a:lnTo>
                  <a:lnTo>
                    <a:pt x="206502" y="0"/>
                  </a:lnTo>
                  <a:lnTo>
                    <a:pt x="253850" y="5169"/>
                  </a:lnTo>
                  <a:lnTo>
                    <a:pt x="297315" y="19896"/>
                  </a:lnTo>
                  <a:lnTo>
                    <a:pt x="335657" y="43007"/>
                  </a:lnTo>
                  <a:lnTo>
                    <a:pt x="367637" y="73329"/>
                  </a:lnTo>
                  <a:lnTo>
                    <a:pt x="392014" y="109690"/>
                  </a:lnTo>
                  <a:lnTo>
                    <a:pt x="407550" y="150915"/>
                  </a:lnTo>
                  <a:lnTo>
                    <a:pt x="413004" y="195833"/>
                  </a:lnTo>
                  <a:lnTo>
                    <a:pt x="407550" y="240752"/>
                  </a:lnTo>
                  <a:lnTo>
                    <a:pt x="392014" y="281977"/>
                  </a:lnTo>
                  <a:lnTo>
                    <a:pt x="367637" y="318338"/>
                  </a:lnTo>
                  <a:lnTo>
                    <a:pt x="335657" y="348660"/>
                  </a:lnTo>
                  <a:lnTo>
                    <a:pt x="297315" y="371771"/>
                  </a:lnTo>
                  <a:lnTo>
                    <a:pt x="253850" y="386498"/>
                  </a:lnTo>
                  <a:lnTo>
                    <a:pt x="206502" y="391667"/>
                  </a:lnTo>
                  <a:lnTo>
                    <a:pt x="159153" y="386498"/>
                  </a:lnTo>
                  <a:lnTo>
                    <a:pt x="115688" y="371771"/>
                  </a:lnTo>
                  <a:lnTo>
                    <a:pt x="77346" y="348660"/>
                  </a:lnTo>
                  <a:lnTo>
                    <a:pt x="45366" y="318338"/>
                  </a:lnTo>
                  <a:lnTo>
                    <a:pt x="20989" y="281977"/>
                  </a:lnTo>
                  <a:lnTo>
                    <a:pt x="5453" y="240752"/>
                  </a:lnTo>
                  <a:lnTo>
                    <a:pt x="0" y="195833"/>
                  </a:lnTo>
                  <a:close/>
                </a:path>
              </a:pathLst>
            </a:custGeom>
            <a:ln w="12192">
              <a:solidFill>
                <a:srgbClr val="2E528F"/>
              </a:solidFill>
            </a:ln>
          </p:spPr>
          <p:txBody>
            <a:bodyPr wrap="square" lIns="0" tIns="0" rIns="0" bIns="0" rtlCol="0"/>
            <a:lstStyle/>
            <a:p>
              <a:endParaRPr/>
            </a:p>
          </p:txBody>
        </p:sp>
        <p:sp>
          <p:nvSpPr>
            <p:cNvPr id="27" name="object 27"/>
            <p:cNvSpPr/>
            <p:nvPr/>
          </p:nvSpPr>
          <p:spPr>
            <a:xfrm>
              <a:off x="1261871" y="4486655"/>
              <a:ext cx="523240" cy="480059"/>
            </a:xfrm>
            <a:custGeom>
              <a:avLst/>
              <a:gdLst/>
              <a:ahLst/>
              <a:cxnLst/>
              <a:rect l="l" t="t" r="r" b="b"/>
              <a:pathLst>
                <a:path w="523239" h="480060">
                  <a:moveTo>
                    <a:pt x="261365" y="0"/>
                  </a:moveTo>
                  <a:lnTo>
                    <a:pt x="199644" y="183388"/>
                  </a:lnTo>
                  <a:lnTo>
                    <a:pt x="0" y="183388"/>
                  </a:lnTo>
                  <a:lnTo>
                    <a:pt x="161544" y="296672"/>
                  </a:lnTo>
                  <a:lnTo>
                    <a:pt x="99822" y="480060"/>
                  </a:lnTo>
                  <a:lnTo>
                    <a:pt x="261365" y="366776"/>
                  </a:lnTo>
                  <a:lnTo>
                    <a:pt x="422909" y="480060"/>
                  </a:lnTo>
                  <a:lnTo>
                    <a:pt x="361188" y="296672"/>
                  </a:lnTo>
                  <a:lnTo>
                    <a:pt x="522732" y="183388"/>
                  </a:lnTo>
                  <a:lnTo>
                    <a:pt x="323088" y="183388"/>
                  </a:lnTo>
                  <a:lnTo>
                    <a:pt x="261365" y="0"/>
                  </a:lnTo>
                  <a:close/>
                </a:path>
              </a:pathLst>
            </a:custGeom>
            <a:solidFill>
              <a:srgbClr val="4471C4"/>
            </a:solidFill>
          </p:spPr>
          <p:txBody>
            <a:bodyPr wrap="square" lIns="0" tIns="0" rIns="0" bIns="0" rtlCol="0"/>
            <a:lstStyle/>
            <a:p>
              <a:endParaRPr/>
            </a:p>
          </p:txBody>
        </p:sp>
        <p:sp>
          <p:nvSpPr>
            <p:cNvPr id="28" name="object 28"/>
            <p:cNvSpPr/>
            <p:nvPr/>
          </p:nvSpPr>
          <p:spPr>
            <a:xfrm>
              <a:off x="1261871" y="4486655"/>
              <a:ext cx="523240" cy="480059"/>
            </a:xfrm>
            <a:custGeom>
              <a:avLst/>
              <a:gdLst/>
              <a:ahLst/>
              <a:cxnLst/>
              <a:rect l="l" t="t" r="r" b="b"/>
              <a:pathLst>
                <a:path w="523239" h="480060">
                  <a:moveTo>
                    <a:pt x="0" y="183388"/>
                  </a:moveTo>
                  <a:lnTo>
                    <a:pt x="199644" y="183388"/>
                  </a:lnTo>
                  <a:lnTo>
                    <a:pt x="261365" y="0"/>
                  </a:lnTo>
                  <a:lnTo>
                    <a:pt x="323088" y="183388"/>
                  </a:lnTo>
                  <a:lnTo>
                    <a:pt x="522732" y="183388"/>
                  </a:lnTo>
                  <a:lnTo>
                    <a:pt x="361188" y="296672"/>
                  </a:lnTo>
                  <a:lnTo>
                    <a:pt x="422909" y="480060"/>
                  </a:lnTo>
                  <a:lnTo>
                    <a:pt x="261365" y="366776"/>
                  </a:lnTo>
                  <a:lnTo>
                    <a:pt x="99822" y="480060"/>
                  </a:lnTo>
                  <a:lnTo>
                    <a:pt x="161544" y="296672"/>
                  </a:lnTo>
                  <a:lnTo>
                    <a:pt x="0" y="183388"/>
                  </a:lnTo>
                  <a:close/>
                </a:path>
              </a:pathLst>
            </a:custGeom>
            <a:ln w="12192">
              <a:solidFill>
                <a:srgbClr val="2E528F"/>
              </a:solidFill>
            </a:ln>
          </p:spPr>
          <p:txBody>
            <a:bodyPr wrap="square" lIns="0" tIns="0" rIns="0" bIns="0" rtlCol="0"/>
            <a:lstStyle/>
            <a:p>
              <a:endParaRPr/>
            </a:p>
          </p:txBody>
        </p:sp>
        <p:sp>
          <p:nvSpPr>
            <p:cNvPr id="29" name="object 29"/>
            <p:cNvSpPr/>
            <p:nvPr/>
          </p:nvSpPr>
          <p:spPr>
            <a:xfrm>
              <a:off x="1980438" y="4359401"/>
              <a:ext cx="1173480" cy="344170"/>
            </a:xfrm>
            <a:custGeom>
              <a:avLst/>
              <a:gdLst/>
              <a:ahLst/>
              <a:cxnLst/>
              <a:rect l="l" t="t" r="r" b="b"/>
              <a:pathLst>
                <a:path w="1173480" h="344170">
                  <a:moveTo>
                    <a:pt x="1125093" y="324231"/>
                  </a:moveTo>
                  <a:lnTo>
                    <a:pt x="0" y="324231"/>
                  </a:lnTo>
                  <a:lnTo>
                    <a:pt x="0" y="344043"/>
                  </a:lnTo>
                  <a:lnTo>
                    <a:pt x="1144905" y="344043"/>
                  </a:lnTo>
                  <a:lnTo>
                    <a:pt x="1144905" y="334137"/>
                  </a:lnTo>
                  <a:lnTo>
                    <a:pt x="1125093" y="334137"/>
                  </a:lnTo>
                  <a:lnTo>
                    <a:pt x="1125093" y="324231"/>
                  </a:lnTo>
                  <a:close/>
                </a:path>
                <a:path w="1173480" h="344170">
                  <a:moveTo>
                    <a:pt x="1144905" y="63500"/>
                  </a:moveTo>
                  <a:lnTo>
                    <a:pt x="1125093" y="63500"/>
                  </a:lnTo>
                  <a:lnTo>
                    <a:pt x="1125093" y="334137"/>
                  </a:lnTo>
                  <a:lnTo>
                    <a:pt x="1134999" y="324231"/>
                  </a:lnTo>
                  <a:lnTo>
                    <a:pt x="1144905" y="324231"/>
                  </a:lnTo>
                  <a:lnTo>
                    <a:pt x="1144905" y="63500"/>
                  </a:lnTo>
                  <a:close/>
                </a:path>
                <a:path w="1173480" h="344170">
                  <a:moveTo>
                    <a:pt x="1144905" y="324231"/>
                  </a:moveTo>
                  <a:lnTo>
                    <a:pt x="1134999" y="324231"/>
                  </a:lnTo>
                  <a:lnTo>
                    <a:pt x="1125093" y="334137"/>
                  </a:lnTo>
                  <a:lnTo>
                    <a:pt x="1144905" y="334137"/>
                  </a:lnTo>
                  <a:lnTo>
                    <a:pt x="1144905" y="324231"/>
                  </a:lnTo>
                  <a:close/>
                </a:path>
                <a:path w="1173480" h="344170">
                  <a:moveTo>
                    <a:pt x="1134999" y="0"/>
                  </a:moveTo>
                  <a:lnTo>
                    <a:pt x="1096899" y="76200"/>
                  </a:lnTo>
                  <a:lnTo>
                    <a:pt x="1125093" y="76200"/>
                  </a:lnTo>
                  <a:lnTo>
                    <a:pt x="1125093" y="63500"/>
                  </a:lnTo>
                  <a:lnTo>
                    <a:pt x="1166749" y="63500"/>
                  </a:lnTo>
                  <a:lnTo>
                    <a:pt x="1134999" y="0"/>
                  </a:lnTo>
                  <a:close/>
                </a:path>
                <a:path w="1173480" h="344170">
                  <a:moveTo>
                    <a:pt x="1166749" y="63500"/>
                  </a:moveTo>
                  <a:lnTo>
                    <a:pt x="1144905" y="63500"/>
                  </a:lnTo>
                  <a:lnTo>
                    <a:pt x="1144905" y="76200"/>
                  </a:lnTo>
                  <a:lnTo>
                    <a:pt x="1173099" y="76200"/>
                  </a:lnTo>
                  <a:lnTo>
                    <a:pt x="1166749" y="63500"/>
                  </a:lnTo>
                  <a:close/>
                </a:path>
              </a:pathLst>
            </a:custGeom>
            <a:solidFill>
              <a:srgbClr val="000000"/>
            </a:solidFill>
          </p:spPr>
          <p:txBody>
            <a:bodyPr wrap="square" lIns="0" tIns="0" rIns="0" bIns="0" rtlCol="0"/>
            <a:lstStyle/>
            <a:p>
              <a:endParaRPr/>
            </a:p>
          </p:txBody>
        </p:sp>
        <p:sp>
          <p:nvSpPr>
            <p:cNvPr id="30" name="object 30"/>
            <p:cNvSpPr/>
            <p:nvPr/>
          </p:nvSpPr>
          <p:spPr>
            <a:xfrm>
              <a:off x="2441447" y="3214116"/>
              <a:ext cx="1346200" cy="1144905"/>
            </a:xfrm>
            <a:custGeom>
              <a:avLst/>
              <a:gdLst/>
              <a:ahLst/>
              <a:cxnLst/>
              <a:rect l="l" t="t" r="r" b="b"/>
              <a:pathLst>
                <a:path w="1346200" h="1144904">
                  <a:moveTo>
                    <a:pt x="672845" y="0"/>
                  </a:moveTo>
                  <a:lnTo>
                    <a:pt x="620263" y="1721"/>
                  </a:lnTo>
                  <a:lnTo>
                    <a:pt x="568787" y="6800"/>
                  </a:lnTo>
                  <a:lnTo>
                    <a:pt x="518568" y="15111"/>
                  </a:lnTo>
                  <a:lnTo>
                    <a:pt x="469755" y="26525"/>
                  </a:lnTo>
                  <a:lnTo>
                    <a:pt x="422498" y="40916"/>
                  </a:lnTo>
                  <a:lnTo>
                    <a:pt x="376945" y="58156"/>
                  </a:lnTo>
                  <a:lnTo>
                    <a:pt x="333248" y="78119"/>
                  </a:lnTo>
                  <a:lnTo>
                    <a:pt x="291554" y="100677"/>
                  </a:lnTo>
                  <a:lnTo>
                    <a:pt x="252015" y="125703"/>
                  </a:lnTo>
                  <a:lnTo>
                    <a:pt x="214779" y="153070"/>
                  </a:lnTo>
                  <a:lnTo>
                    <a:pt x="179996" y="182651"/>
                  </a:lnTo>
                  <a:lnTo>
                    <a:pt x="147816" y="214319"/>
                  </a:lnTo>
                  <a:lnTo>
                    <a:pt x="118389" y="247947"/>
                  </a:lnTo>
                  <a:lnTo>
                    <a:pt x="91863" y="283407"/>
                  </a:lnTo>
                  <a:lnTo>
                    <a:pt x="68388" y="320573"/>
                  </a:lnTo>
                  <a:lnTo>
                    <a:pt x="48115" y="359317"/>
                  </a:lnTo>
                  <a:lnTo>
                    <a:pt x="31192" y="399512"/>
                  </a:lnTo>
                  <a:lnTo>
                    <a:pt x="17770" y="441031"/>
                  </a:lnTo>
                  <a:lnTo>
                    <a:pt x="7997" y="483747"/>
                  </a:lnTo>
                  <a:lnTo>
                    <a:pt x="2024" y="527533"/>
                  </a:lnTo>
                  <a:lnTo>
                    <a:pt x="0" y="572262"/>
                  </a:lnTo>
                  <a:lnTo>
                    <a:pt x="2024" y="616990"/>
                  </a:lnTo>
                  <a:lnTo>
                    <a:pt x="7997" y="660776"/>
                  </a:lnTo>
                  <a:lnTo>
                    <a:pt x="17770" y="703492"/>
                  </a:lnTo>
                  <a:lnTo>
                    <a:pt x="31192" y="745011"/>
                  </a:lnTo>
                  <a:lnTo>
                    <a:pt x="48115" y="785206"/>
                  </a:lnTo>
                  <a:lnTo>
                    <a:pt x="68388" y="823950"/>
                  </a:lnTo>
                  <a:lnTo>
                    <a:pt x="91863" y="861116"/>
                  </a:lnTo>
                  <a:lnTo>
                    <a:pt x="118389" y="896576"/>
                  </a:lnTo>
                  <a:lnTo>
                    <a:pt x="147816" y="930204"/>
                  </a:lnTo>
                  <a:lnTo>
                    <a:pt x="179996" y="961872"/>
                  </a:lnTo>
                  <a:lnTo>
                    <a:pt x="214779" y="991453"/>
                  </a:lnTo>
                  <a:lnTo>
                    <a:pt x="252015" y="1018820"/>
                  </a:lnTo>
                  <a:lnTo>
                    <a:pt x="291554" y="1043846"/>
                  </a:lnTo>
                  <a:lnTo>
                    <a:pt x="333248" y="1066404"/>
                  </a:lnTo>
                  <a:lnTo>
                    <a:pt x="376945" y="1086367"/>
                  </a:lnTo>
                  <a:lnTo>
                    <a:pt x="422498" y="1103607"/>
                  </a:lnTo>
                  <a:lnTo>
                    <a:pt x="469755" y="1117998"/>
                  </a:lnTo>
                  <a:lnTo>
                    <a:pt x="518568" y="1129412"/>
                  </a:lnTo>
                  <a:lnTo>
                    <a:pt x="568787" y="1137723"/>
                  </a:lnTo>
                  <a:lnTo>
                    <a:pt x="620263" y="1142802"/>
                  </a:lnTo>
                  <a:lnTo>
                    <a:pt x="672845" y="1144524"/>
                  </a:lnTo>
                  <a:lnTo>
                    <a:pt x="725428" y="1142802"/>
                  </a:lnTo>
                  <a:lnTo>
                    <a:pt x="776904" y="1137723"/>
                  </a:lnTo>
                  <a:lnTo>
                    <a:pt x="827123" y="1129412"/>
                  </a:lnTo>
                  <a:lnTo>
                    <a:pt x="875936" y="1117998"/>
                  </a:lnTo>
                  <a:lnTo>
                    <a:pt x="923193" y="1103607"/>
                  </a:lnTo>
                  <a:lnTo>
                    <a:pt x="968746" y="1086367"/>
                  </a:lnTo>
                  <a:lnTo>
                    <a:pt x="1012443" y="1066404"/>
                  </a:lnTo>
                  <a:lnTo>
                    <a:pt x="1054137" y="1043846"/>
                  </a:lnTo>
                  <a:lnTo>
                    <a:pt x="1093676" y="1018820"/>
                  </a:lnTo>
                  <a:lnTo>
                    <a:pt x="1130912" y="991453"/>
                  </a:lnTo>
                  <a:lnTo>
                    <a:pt x="1165695" y="961872"/>
                  </a:lnTo>
                  <a:lnTo>
                    <a:pt x="1197875" y="930204"/>
                  </a:lnTo>
                  <a:lnTo>
                    <a:pt x="1227302" y="896576"/>
                  </a:lnTo>
                  <a:lnTo>
                    <a:pt x="1253828" y="861116"/>
                  </a:lnTo>
                  <a:lnTo>
                    <a:pt x="1277303" y="823950"/>
                  </a:lnTo>
                  <a:lnTo>
                    <a:pt x="1297576" y="785206"/>
                  </a:lnTo>
                  <a:lnTo>
                    <a:pt x="1314499" y="745011"/>
                  </a:lnTo>
                  <a:lnTo>
                    <a:pt x="1327921" y="703492"/>
                  </a:lnTo>
                  <a:lnTo>
                    <a:pt x="1337694" y="660776"/>
                  </a:lnTo>
                  <a:lnTo>
                    <a:pt x="1343667" y="616990"/>
                  </a:lnTo>
                  <a:lnTo>
                    <a:pt x="1345691" y="572262"/>
                  </a:lnTo>
                  <a:lnTo>
                    <a:pt x="1343667" y="527533"/>
                  </a:lnTo>
                  <a:lnTo>
                    <a:pt x="1337694" y="483747"/>
                  </a:lnTo>
                  <a:lnTo>
                    <a:pt x="1327921" y="441031"/>
                  </a:lnTo>
                  <a:lnTo>
                    <a:pt x="1314499" y="399512"/>
                  </a:lnTo>
                  <a:lnTo>
                    <a:pt x="1297576" y="359317"/>
                  </a:lnTo>
                  <a:lnTo>
                    <a:pt x="1277303" y="320573"/>
                  </a:lnTo>
                  <a:lnTo>
                    <a:pt x="1253828" y="283407"/>
                  </a:lnTo>
                  <a:lnTo>
                    <a:pt x="1227302" y="247947"/>
                  </a:lnTo>
                  <a:lnTo>
                    <a:pt x="1197875" y="214319"/>
                  </a:lnTo>
                  <a:lnTo>
                    <a:pt x="1165695" y="182651"/>
                  </a:lnTo>
                  <a:lnTo>
                    <a:pt x="1130912" y="153070"/>
                  </a:lnTo>
                  <a:lnTo>
                    <a:pt x="1093676" y="125703"/>
                  </a:lnTo>
                  <a:lnTo>
                    <a:pt x="1054137" y="100677"/>
                  </a:lnTo>
                  <a:lnTo>
                    <a:pt x="1012444" y="78119"/>
                  </a:lnTo>
                  <a:lnTo>
                    <a:pt x="968746" y="58156"/>
                  </a:lnTo>
                  <a:lnTo>
                    <a:pt x="923193" y="40916"/>
                  </a:lnTo>
                  <a:lnTo>
                    <a:pt x="875936" y="26525"/>
                  </a:lnTo>
                  <a:lnTo>
                    <a:pt x="827123" y="15111"/>
                  </a:lnTo>
                  <a:lnTo>
                    <a:pt x="776904" y="6800"/>
                  </a:lnTo>
                  <a:lnTo>
                    <a:pt x="725428" y="1721"/>
                  </a:lnTo>
                  <a:lnTo>
                    <a:pt x="672845" y="0"/>
                  </a:lnTo>
                  <a:close/>
                </a:path>
              </a:pathLst>
            </a:custGeom>
            <a:solidFill>
              <a:srgbClr val="FFFFFF"/>
            </a:solidFill>
          </p:spPr>
          <p:txBody>
            <a:bodyPr wrap="square" lIns="0" tIns="0" rIns="0" bIns="0" rtlCol="0"/>
            <a:lstStyle/>
            <a:p>
              <a:endParaRPr/>
            </a:p>
          </p:txBody>
        </p:sp>
        <p:sp>
          <p:nvSpPr>
            <p:cNvPr id="31" name="object 31"/>
            <p:cNvSpPr/>
            <p:nvPr/>
          </p:nvSpPr>
          <p:spPr>
            <a:xfrm>
              <a:off x="2441447" y="3214116"/>
              <a:ext cx="1346200" cy="1144905"/>
            </a:xfrm>
            <a:custGeom>
              <a:avLst/>
              <a:gdLst/>
              <a:ahLst/>
              <a:cxnLst/>
              <a:rect l="l" t="t" r="r" b="b"/>
              <a:pathLst>
                <a:path w="1346200" h="1144904">
                  <a:moveTo>
                    <a:pt x="0" y="572262"/>
                  </a:moveTo>
                  <a:lnTo>
                    <a:pt x="2024" y="527533"/>
                  </a:lnTo>
                  <a:lnTo>
                    <a:pt x="7997" y="483747"/>
                  </a:lnTo>
                  <a:lnTo>
                    <a:pt x="17770" y="441031"/>
                  </a:lnTo>
                  <a:lnTo>
                    <a:pt x="31192" y="399512"/>
                  </a:lnTo>
                  <a:lnTo>
                    <a:pt x="48115" y="359317"/>
                  </a:lnTo>
                  <a:lnTo>
                    <a:pt x="68388" y="320573"/>
                  </a:lnTo>
                  <a:lnTo>
                    <a:pt x="91863" y="283407"/>
                  </a:lnTo>
                  <a:lnTo>
                    <a:pt x="118389" y="247947"/>
                  </a:lnTo>
                  <a:lnTo>
                    <a:pt x="147816" y="214319"/>
                  </a:lnTo>
                  <a:lnTo>
                    <a:pt x="179996" y="182651"/>
                  </a:lnTo>
                  <a:lnTo>
                    <a:pt x="214779" y="153070"/>
                  </a:lnTo>
                  <a:lnTo>
                    <a:pt x="252015" y="125703"/>
                  </a:lnTo>
                  <a:lnTo>
                    <a:pt x="291554" y="100677"/>
                  </a:lnTo>
                  <a:lnTo>
                    <a:pt x="333248" y="78119"/>
                  </a:lnTo>
                  <a:lnTo>
                    <a:pt x="376945" y="58156"/>
                  </a:lnTo>
                  <a:lnTo>
                    <a:pt x="422498" y="40916"/>
                  </a:lnTo>
                  <a:lnTo>
                    <a:pt x="469755" y="26525"/>
                  </a:lnTo>
                  <a:lnTo>
                    <a:pt x="518568" y="15111"/>
                  </a:lnTo>
                  <a:lnTo>
                    <a:pt x="568787" y="6800"/>
                  </a:lnTo>
                  <a:lnTo>
                    <a:pt x="620263" y="1721"/>
                  </a:lnTo>
                  <a:lnTo>
                    <a:pt x="672845" y="0"/>
                  </a:lnTo>
                  <a:lnTo>
                    <a:pt x="725428" y="1721"/>
                  </a:lnTo>
                  <a:lnTo>
                    <a:pt x="776904" y="6800"/>
                  </a:lnTo>
                  <a:lnTo>
                    <a:pt x="827123" y="15111"/>
                  </a:lnTo>
                  <a:lnTo>
                    <a:pt x="875936" y="26525"/>
                  </a:lnTo>
                  <a:lnTo>
                    <a:pt x="923193" y="40916"/>
                  </a:lnTo>
                  <a:lnTo>
                    <a:pt x="968746" y="58156"/>
                  </a:lnTo>
                  <a:lnTo>
                    <a:pt x="1012444" y="78119"/>
                  </a:lnTo>
                  <a:lnTo>
                    <a:pt x="1054137" y="100677"/>
                  </a:lnTo>
                  <a:lnTo>
                    <a:pt x="1093676" y="125703"/>
                  </a:lnTo>
                  <a:lnTo>
                    <a:pt x="1130912" y="153070"/>
                  </a:lnTo>
                  <a:lnTo>
                    <a:pt x="1165695" y="182651"/>
                  </a:lnTo>
                  <a:lnTo>
                    <a:pt x="1197875" y="214319"/>
                  </a:lnTo>
                  <a:lnTo>
                    <a:pt x="1227302" y="247947"/>
                  </a:lnTo>
                  <a:lnTo>
                    <a:pt x="1253828" y="283407"/>
                  </a:lnTo>
                  <a:lnTo>
                    <a:pt x="1277303" y="320573"/>
                  </a:lnTo>
                  <a:lnTo>
                    <a:pt x="1297576" y="359317"/>
                  </a:lnTo>
                  <a:lnTo>
                    <a:pt x="1314499" y="399512"/>
                  </a:lnTo>
                  <a:lnTo>
                    <a:pt x="1327921" y="441031"/>
                  </a:lnTo>
                  <a:lnTo>
                    <a:pt x="1337694" y="483747"/>
                  </a:lnTo>
                  <a:lnTo>
                    <a:pt x="1343667" y="527533"/>
                  </a:lnTo>
                  <a:lnTo>
                    <a:pt x="1345691" y="572262"/>
                  </a:lnTo>
                  <a:lnTo>
                    <a:pt x="1343667" y="616990"/>
                  </a:lnTo>
                  <a:lnTo>
                    <a:pt x="1337694" y="660776"/>
                  </a:lnTo>
                  <a:lnTo>
                    <a:pt x="1327921" y="703492"/>
                  </a:lnTo>
                  <a:lnTo>
                    <a:pt x="1314499" y="745011"/>
                  </a:lnTo>
                  <a:lnTo>
                    <a:pt x="1297576" y="785206"/>
                  </a:lnTo>
                  <a:lnTo>
                    <a:pt x="1277303" y="823950"/>
                  </a:lnTo>
                  <a:lnTo>
                    <a:pt x="1253828" y="861116"/>
                  </a:lnTo>
                  <a:lnTo>
                    <a:pt x="1227302" y="896576"/>
                  </a:lnTo>
                  <a:lnTo>
                    <a:pt x="1197875" y="930204"/>
                  </a:lnTo>
                  <a:lnTo>
                    <a:pt x="1165695" y="961872"/>
                  </a:lnTo>
                  <a:lnTo>
                    <a:pt x="1130912" y="991453"/>
                  </a:lnTo>
                  <a:lnTo>
                    <a:pt x="1093676" y="1018820"/>
                  </a:lnTo>
                  <a:lnTo>
                    <a:pt x="1054137" y="1043846"/>
                  </a:lnTo>
                  <a:lnTo>
                    <a:pt x="1012443" y="1066404"/>
                  </a:lnTo>
                  <a:lnTo>
                    <a:pt x="968746" y="1086367"/>
                  </a:lnTo>
                  <a:lnTo>
                    <a:pt x="923193" y="1103607"/>
                  </a:lnTo>
                  <a:lnTo>
                    <a:pt x="875936" y="1117998"/>
                  </a:lnTo>
                  <a:lnTo>
                    <a:pt x="827123" y="1129412"/>
                  </a:lnTo>
                  <a:lnTo>
                    <a:pt x="776904" y="1137723"/>
                  </a:lnTo>
                  <a:lnTo>
                    <a:pt x="725428" y="1142802"/>
                  </a:lnTo>
                  <a:lnTo>
                    <a:pt x="672845" y="1144524"/>
                  </a:lnTo>
                  <a:lnTo>
                    <a:pt x="620263" y="1142802"/>
                  </a:lnTo>
                  <a:lnTo>
                    <a:pt x="568787" y="1137723"/>
                  </a:lnTo>
                  <a:lnTo>
                    <a:pt x="518568" y="1129412"/>
                  </a:lnTo>
                  <a:lnTo>
                    <a:pt x="469755" y="1117998"/>
                  </a:lnTo>
                  <a:lnTo>
                    <a:pt x="422498" y="1103607"/>
                  </a:lnTo>
                  <a:lnTo>
                    <a:pt x="376945" y="1086367"/>
                  </a:lnTo>
                  <a:lnTo>
                    <a:pt x="333248" y="1066404"/>
                  </a:lnTo>
                  <a:lnTo>
                    <a:pt x="291554" y="1043846"/>
                  </a:lnTo>
                  <a:lnTo>
                    <a:pt x="252015" y="1018820"/>
                  </a:lnTo>
                  <a:lnTo>
                    <a:pt x="214779" y="991453"/>
                  </a:lnTo>
                  <a:lnTo>
                    <a:pt x="179996" y="961872"/>
                  </a:lnTo>
                  <a:lnTo>
                    <a:pt x="147816" y="930204"/>
                  </a:lnTo>
                  <a:lnTo>
                    <a:pt x="118389" y="896576"/>
                  </a:lnTo>
                  <a:lnTo>
                    <a:pt x="91863" y="861116"/>
                  </a:lnTo>
                  <a:lnTo>
                    <a:pt x="68388" y="823950"/>
                  </a:lnTo>
                  <a:lnTo>
                    <a:pt x="48115" y="785206"/>
                  </a:lnTo>
                  <a:lnTo>
                    <a:pt x="31192" y="745011"/>
                  </a:lnTo>
                  <a:lnTo>
                    <a:pt x="17770" y="703492"/>
                  </a:lnTo>
                  <a:lnTo>
                    <a:pt x="7997" y="660776"/>
                  </a:lnTo>
                  <a:lnTo>
                    <a:pt x="2024" y="616990"/>
                  </a:lnTo>
                  <a:lnTo>
                    <a:pt x="0" y="572262"/>
                  </a:lnTo>
                  <a:close/>
                </a:path>
              </a:pathLst>
            </a:custGeom>
            <a:ln w="12191">
              <a:solidFill>
                <a:srgbClr val="000000"/>
              </a:solidFill>
            </a:ln>
          </p:spPr>
          <p:txBody>
            <a:bodyPr wrap="square" lIns="0" tIns="0" rIns="0" bIns="0" rtlCol="0"/>
            <a:lstStyle/>
            <a:p>
              <a:endParaRPr/>
            </a:p>
          </p:txBody>
        </p:sp>
        <p:pic>
          <p:nvPicPr>
            <p:cNvPr id="32" name="object 32"/>
            <p:cNvPicPr/>
            <p:nvPr/>
          </p:nvPicPr>
          <p:blipFill>
            <a:blip r:embed="rId6" cstate="print"/>
            <a:stretch>
              <a:fillRect/>
            </a:stretch>
          </p:blipFill>
          <p:spPr>
            <a:xfrm>
              <a:off x="2625852" y="3409187"/>
              <a:ext cx="434339" cy="441960"/>
            </a:xfrm>
            <a:prstGeom prst="rect">
              <a:avLst/>
            </a:prstGeom>
          </p:spPr>
        </p:pic>
        <p:pic>
          <p:nvPicPr>
            <p:cNvPr id="33" name="object 33"/>
            <p:cNvPicPr/>
            <p:nvPr/>
          </p:nvPicPr>
          <p:blipFill>
            <a:blip r:embed="rId6" cstate="print"/>
            <a:stretch>
              <a:fillRect/>
            </a:stretch>
          </p:blipFill>
          <p:spPr>
            <a:xfrm>
              <a:off x="2889503" y="3835907"/>
              <a:ext cx="434340" cy="441959"/>
            </a:xfrm>
            <a:prstGeom prst="rect">
              <a:avLst/>
            </a:prstGeom>
          </p:spPr>
        </p:pic>
        <p:pic>
          <p:nvPicPr>
            <p:cNvPr id="34" name="object 34"/>
            <p:cNvPicPr/>
            <p:nvPr/>
          </p:nvPicPr>
          <p:blipFill>
            <a:blip r:embed="rId6" cstate="print"/>
            <a:stretch>
              <a:fillRect/>
            </a:stretch>
          </p:blipFill>
          <p:spPr>
            <a:xfrm>
              <a:off x="3153156" y="3439667"/>
              <a:ext cx="434340" cy="441960"/>
            </a:xfrm>
            <a:prstGeom prst="rect">
              <a:avLst/>
            </a:prstGeom>
          </p:spPr>
        </p:pic>
        <p:sp>
          <p:nvSpPr>
            <p:cNvPr id="35" name="object 35"/>
            <p:cNvSpPr/>
            <p:nvPr/>
          </p:nvSpPr>
          <p:spPr>
            <a:xfrm>
              <a:off x="4072127" y="3095244"/>
              <a:ext cx="2700655" cy="1161415"/>
            </a:xfrm>
            <a:custGeom>
              <a:avLst/>
              <a:gdLst/>
              <a:ahLst/>
              <a:cxnLst/>
              <a:rect l="l" t="t" r="r" b="b"/>
              <a:pathLst>
                <a:path w="2700654" h="1161414">
                  <a:moveTo>
                    <a:pt x="1849120" y="0"/>
                  </a:moveTo>
                  <a:lnTo>
                    <a:pt x="1433068" y="233425"/>
                  </a:lnTo>
                  <a:lnTo>
                    <a:pt x="1215517" y="101472"/>
                  </a:lnTo>
                  <a:lnTo>
                    <a:pt x="1068959" y="343153"/>
                  </a:lnTo>
                  <a:lnTo>
                    <a:pt x="562863" y="194944"/>
                  </a:lnTo>
                  <a:lnTo>
                    <a:pt x="671576" y="420242"/>
                  </a:lnTo>
                  <a:lnTo>
                    <a:pt x="146558" y="444626"/>
                  </a:lnTo>
                  <a:lnTo>
                    <a:pt x="491998" y="623188"/>
                  </a:lnTo>
                  <a:lnTo>
                    <a:pt x="0" y="692276"/>
                  </a:lnTo>
                  <a:lnTo>
                    <a:pt x="416306" y="826388"/>
                  </a:lnTo>
                  <a:lnTo>
                    <a:pt x="160655" y="958341"/>
                  </a:lnTo>
                  <a:lnTo>
                    <a:pt x="600710" y="980693"/>
                  </a:lnTo>
                  <a:lnTo>
                    <a:pt x="614807" y="1161287"/>
                  </a:lnTo>
                  <a:lnTo>
                    <a:pt x="941070" y="974470"/>
                  </a:lnTo>
                  <a:lnTo>
                    <a:pt x="1087755" y="1059814"/>
                  </a:lnTo>
                  <a:lnTo>
                    <a:pt x="1234186" y="933830"/>
                  </a:lnTo>
                  <a:lnTo>
                    <a:pt x="1451737" y="1012951"/>
                  </a:lnTo>
                  <a:lnTo>
                    <a:pt x="1522857" y="856741"/>
                  </a:lnTo>
                  <a:lnTo>
                    <a:pt x="1868170" y="933830"/>
                  </a:lnTo>
                  <a:lnTo>
                    <a:pt x="1830324" y="771524"/>
                  </a:lnTo>
                  <a:lnTo>
                    <a:pt x="2360041" y="840485"/>
                  </a:lnTo>
                  <a:lnTo>
                    <a:pt x="2047875" y="661796"/>
                  </a:lnTo>
                  <a:lnTo>
                    <a:pt x="2284222" y="606932"/>
                  </a:lnTo>
                  <a:lnTo>
                    <a:pt x="2123567" y="505459"/>
                  </a:lnTo>
                  <a:lnTo>
                    <a:pt x="2700528" y="357250"/>
                  </a:lnTo>
                  <a:lnTo>
                    <a:pt x="2047875" y="351154"/>
                  </a:lnTo>
                  <a:lnTo>
                    <a:pt x="2251329" y="170560"/>
                  </a:lnTo>
                  <a:lnTo>
                    <a:pt x="1815973" y="310641"/>
                  </a:lnTo>
                  <a:lnTo>
                    <a:pt x="1849120" y="0"/>
                  </a:lnTo>
                  <a:close/>
                </a:path>
              </a:pathLst>
            </a:custGeom>
            <a:solidFill>
              <a:srgbClr val="4471C4"/>
            </a:solidFill>
          </p:spPr>
          <p:txBody>
            <a:bodyPr wrap="square" lIns="0" tIns="0" rIns="0" bIns="0" rtlCol="0"/>
            <a:lstStyle/>
            <a:p>
              <a:endParaRPr/>
            </a:p>
          </p:txBody>
        </p:sp>
        <p:sp>
          <p:nvSpPr>
            <p:cNvPr id="36" name="object 36"/>
            <p:cNvSpPr/>
            <p:nvPr/>
          </p:nvSpPr>
          <p:spPr>
            <a:xfrm>
              <a:off x="4072127" y="3095244"/>
              <a:ext cx="2700655" cy="1161415"/>
            </a:xfrm>
            <a:custGeom>
              <a:avLst/>
              <a:gdLst/>
              <a:ahLst/>
              <a:cxnLst/>
              <a:rect l="l" t="t" r="r" b="b"/>
              <a:pathLst>
                <a:path w="2700654" h="1161414">
                  <a:moveTo>
                    <a:pt x="1433068" y="233425"/>
                  </a:moveTo>
                  <a:lnTo>
                    <a:pt x="1849120" y="0"/>
                  </a:lnTo>
                  <a:lnTo>
                    <a:pt x="1815973" y="310641"/>
                  </a:lnTo>
                  <a:lnTo>
                    <a:pt x="2251329" y="170560"/>
                  </a:lnTo>
                  <a:lnTo>
                    <a:pt x="2047875" y="351154"/>
                  </a:lnTo>
                  <a:lnTo>
                    <a:pt x="2700528" y="357250"/>
                  </a:lnTo>
                  <a:lnTo>
                    <a:pt x="2123567" y="505459"/>
                  </a:lnTo>
                  <a:lnTo>
                    <a:pt x="2284222" y="606932"/>
                  </a:lnTo>
                  <a:lnTo>
                    <a:pt x="2047875" y="661796"/>
                  </a:lnTo>
                  <a:lnTo>
                    <a:pt x="2360041" y="840485"/>
                  </a:lnTo>
                  <a:lnTo>
                    <a:pt x="1830324" y="771524"/>
                  </a:lnTo>
                  <a:lnTo>
                    <a:pt x="1868170" y="933830"/>
                  </a:lnTo>
                  <a:lnTo>
                    <a:pt x="1522857" y="856741"/>
                  </a:lnTo>
                  <a:lnTo>
                    <a:pt x="1451737" y="1012951"/>
                  </a:lnTo>
                  <a:lnTo>
                    <a:pt x="1234186" y="933830"/>
                  </a:lnTo>
                  <a:lnTo>
                    <a:pt x="1087755" y="1059814"/>
                  </a:lnTo>
                  <a:lnTo>
                    <a:pt x="941070" y="974470"/>
                  </a:lnTo>
                  <a:lnTo>
                    <a:pt x="614807" y="1161287"/>
                  </a:lnTo>
                  <a:lnTo>
                    <a:pt x="600710" y="980693"/>
                  </a:lnTo>
                  <a:lnTo>
                    <a:pt x="160655" y="958341"/>
                  </a:lnTo>
                  <a:lnTo>
                    <a:pt x="416306" y="826388"/>
                  </a:lnTo>
                  <a:lnTo>
                    <a:pt x="0" y="692276"/>
                  </a:lnTo>
                  <a:lnTo>
                    <a:pt x="491998" y="623188"/>
                  </a:lnTo>
                  <a:lnTo>
                    <a:pt x="146558" y="444626"/>
                  </a:lnTo>
                  <a:lnTo>
                    <a:pt x="671576" y="420242"/>
                  </a:lnTo>
                  <a:lnTo>
                    <a:pt x="562863" y="194944"/>
                  </a:lnTo>
                  <a:lnTo>
                    <a:pt x="1068959" y="343153"/>
                  </a:lnTo>
                  <a:lnTo>
                    <a:pt x="1215517" y="101472"/>
                  </a:lnTo>
                  <a:lnTo>
                    <a:pt x="1433068" y="233425"/>
                  </a:lnTo>
                  <a:close/>
                </a:path>
              </a:pathLst>
            </a:custGeom>
            <a:ln w="12192">
              <a:solidFill>
                <a:srgbClr val="2E528F"/>
              </a:solidFill>
            </a:ln>
          </p:spPr>
          <p:txBody>
            <a:bodyPr wrap="square" lIns="0" tIns="0" rIns="0" bIns="0" rtlCol="0"/>
            <a:lstStyle/>
            <a:p>
              <a:endParaRPr/>
            </a:p>
          </p:txBody>
        </p:sp>
      </p:grpSp>
      <p:sp>
        <p:nvSpPr>
          <p:cNvPr id="37" name="object 37"/>
          <p:cNvSpPr txBox="1"/>
          <p:nvPr/>
        </p:nvSpPr>
        <p:spPr>
          <a:xfrm>
            <a:off x="345440" y="3361182"/>
            <a:ext cx="171767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Datos</a:t>
            </a:r>
            <a:r>
              <a:rPr sz="1800" spc="-35" dirty="0">
                <a:latin typeface="Calibri"/>
                <a:cs typeface="Calibri"/>
              </a:rPr>
              <a:t> </a:t>
            </a:r>
            <a:r>
              <a:rPr sz="1800" spc="-10" dirty="0">
                <a:latin typeface="Calibri"/>
                <a:cs typeface="Calibri"/>
              </a:rPr>
              <a:t>etiquetados</a:t>
            </a:r>
            <a:endParaRPr sz="1800">
              <a:latin typeface="Calibri"/>
              <a:cs typeface="Calibri"/>
            </a:endParaRPr>
          </a:p>
        </p:txBody>
      </p:sp>
      <p:sp>
        <p:nvSpPr>
          <p:cNvPr id="38" name="object 38"/>
          <p:cNvSpPr txBox="1"/>
          <p:nvPr/>
        </p:nvSpPr>
        <p:spPr>
          <a:xfrm>
            <a:off x="597204" y="5406034"/>
            <a:ext cx="887094"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Calibri"/>
                <a:cs typeface="Calibri"/>
              </a:rPr>
              <a:t>E</a:t>
            </a:r>
            <a:r>
              <a:rPr sz="1800" dirty="0">
                <a:latin typeface="Calibri"/>
                <a:cs typeface="Calibri"/>
              </a:rPr>
              <a:t>t</a:t>
            </a:r>
            <a:r>
              <a:rPr sz="1800" spc="-10" dirty="0">
                <a:latin typeface="Calibri"/>
                <a:cs typeface="Calibri"/>
              </a:rPr>
              <a:t>i</a:t>
            </a:r>
            <a:r>
              <a:rPr sz="1800" spc="-5" dirty="0">
                <a:latin typeface="Calibri"/>
                <a:cs typeface="Calibri"/>
              </a:rPr>
              <a:t>q</a:t>
            </a:r>
            <a:r>
              <a:rPr sz="1800" dirty="0">
                <a:latin typeface="Calibri"/>
                <a:cs typeface="Calibri"/>
              </a:rPr>
              <a:t>u</a:t>
            </a:r>
            <a:r>
              <a:rPr sz="1800" spc="-10" dirty="0">
                <a:latin typeface="Calibri"/>
                <a:cs typeface="Calibri"/>
              </a:rPr>
              <a:t>e</a:t>
            </a:r>
            <a:r>
              <a:rPr sz="1800" spc="-30" dirty="0">
                <a:latin typeface="Calibri"/>
                <a:cs typeface="Calibri"/>
              </a:rPr>
              <a:t>t</a:t>
            </a:r>
            <a:r>
              <a:rPr sz="1800" dirty="0">
                <a:latin typeface="Calibri"/>
                <a:cs typeface="Calibri"/>
              </a:rPr>
              <a:t>as</a:t>
            </a:r>
            <a:endParaRPr sz="1800">
              <a:latin typeface="Calibri"/>
              <a:cs typeface="Calibri"/>
            </a:endParaRPr>
          </a:p>
        </p:txBody>
      </p:sp>
      <p:sp>
        <p:nvSpPr>
          <p:cNvPr id="39" name="object 39"/>
          <p:cNvSpPr txBox="1"/>
          <p:nvPr/>
        </p:nvSpPr>
        <p:spPr>
          <a:xfrm>
            <a:off x="2335148" y="4781550"/>
            <a:ext cx="1656714" cy="777875"/>
          </a:xfrm>
          <a:prstGeom prst="rect">
            <a:avLst/>
          </a:prstGeom>
        </p:spPr>
        <p:txBody>
          <a:bodyPr vert="horz" wrap="square" lIns="0" tIns="12700" rIns="0" bIns="0" rtlCol="0">
            <a:spAutoFit/>
          </a:bodyPr>
          <a:lstStyle/>
          <a:p>
            <a:pPr marL="12700">
              <a:lnSpc>
                <a:spcPts val="2120"/>
              </a:lnSpc>
              <a:spcBef>
                <a:spcPts val="100"/>
              </a:spcBef>
            </a:pPr>
            <a:r>
              <a:rPr sz="1800" spc="-10" dirty="0">
                <a:latin typeface="Calibri"/>
                <a:cs typeface="Calibri"/>
              </a:rPr>
              <a:t>Entrenamiento</a:t>
            </a:r>
            <a:endParaRPr sz="1800">
              <a:latin typeface="Calibri"/>
              <a:cs typeface="Calibri"/>
            </a:endParaRPr>
          </a:p>
          <a:p>
            <a:pPr marL="12700">
              <a:lnSpc>
                <a:spcPts val="3800"/>
              </a:lnSpc>
            </a:pPr>
            <a:r>
              <a:rPr sz="1800" spc="-5" dirty="0">
                <a:latin typeface="Calibri"/>
                <a:cs typeface="Calibri"/>
              </a:rPr>
              <a:t>del</a:t>
            </a:r>
            <a:r>
              <a:rPr sz="1800" spc="-45" dirty="0">
                <a:latin typeface="Calibri"/>
                <a:cs typeface="Calibri"/>
              </a:rPr>
              <a:t> </a:t>
            </a:r>
            <a:r>
              <a:rPr sz="3200" b="1" spc="-5" dirty="0">
                <a:solidFill>
                  <a:srgbClr val="FF0000"/>
                </a:solidFill>
                <a:latin typeface="Calibri"/>
                <a:cs typeface="Calibri"/>
              </a:rPr>
              <a:t>modelo</a:t>
            </a:r>
            <a:endParaRPr sz="3200">
              <a:latin typeface="Calibri"/>
              <a:cs typeface="Calibri"/>
            </a:endParaRPr>
          </a:p>
        </p:txBody>
      </p:sp>
      <p:sp>
        <p:nvSpPr>
          <p:cNvPr id="40" name="object 40"/>
          <p:cNvSpPr txBox="1"/>
          <p:nvPr/>
        </p:nvSpPr>
        <p:spPr>
          <a:xfrm>
            <a:off x="4828413" y="3530600"/>
            <a:ext cx="9899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Predicción</a:t>
            </a:r>
            <a:endParaRPr sz="1800">
              <a:latin typeface="Calibri"/>
              <a:cs typeface="Calibri"/>
            </a:endParaRPr>
          </a:p>
        </p:txBody>
      </p:sp>
      <p:grpSp>
        <p:nvGrpSpPr>
          <p:cNvPr id="41" name="object 41"/>
          <p:cNvGrpSpPr/>
          <p:nvPr/>
        </p:nvGrpSpPr>
        <p:grpSpPr>
          <a:xfrm>
            <a:off x="3787902" y="3749421"/>
            <a:ext cx="2360295" cy="2233930"/>
            <a:chOff x="3787902" y="3749421"/>
            <a:chExt cx="2360295" cy="2233930"/>
          </a:xfrm>
        </p:grpSpPr>
        <p:sp>
          <p:nvSpPr>
            <p:cNvPr id="42" name="object 42"/>
            <p:cNvSpPr/>
            <p:nvPr/>
          </p:nvSpPr>
          <p:spPr>
            <a:xfrm>
              <a:off x="3787902" y="3749421"/>
              <a:ext cx="285750" cy="76200"/>
            </a:xfrm>
            <a:custGeom>
              <a:avLst/>
              <a:gdLst/>
              <a:ahLst/>
              <a:cxnLst/>
              <a:rect l="l" t="t" r="r" b="b"/>
              <a:pathLst>
                <a:path w="285750" h="76200">
                  <a:moveTo>
                    <a:pt x="209042" y="0"/>
                  </a:moveTo>
                  <a:lnTo>
                    <a:pt x="209042" y="76199"/>
                  </a:lnTo>
                  <a:lnTo>
                    <a:pt x="265430" y="48005"/>
                  </a:lnTo>
                  <a:lnTo>
                    <a:pt x="221742" y="48005"/>
                  </a:lnTo>
                  <a:lnTo>
                    <a:pt x="221742" y="28193"/>
                  </a:lnTo>
                  <a:lnTo>
                    <a:pt x="265430" y="28193"/>
                  </a:lnTo>
                  <a:lnTo>
                    <a:pt x="209042" y="0"/>
                  </a:lnTo>
                  <a:close/>
                </a:path>
                <a:path w="285750" h="76200">
                  <a:moveTo>
                    <a:pt x="132714" y="36956"/>
                  </a:moveTo>
                  <a:lnTo>
                    <a:pt x="132714" y="48005"/>
                  </a:lnTo>
                  <a:lnTo>
                    <a:pt x="209042" y="48005"/>
                  </a:lnTo>
                  <a:lnTo>
                    <a:pt x="209042" y="46862"/>
                  </a:lnTo>
                  <a:lnTo>
                    <a:pt x="142621" y="46862"/>
                  </a:lnTo>
                  <a:lnTo>
                    <a:pt x="132714" y="36956"/>
                  </a:lnTo>
                  <a:close/>
                </a:path>
                <a:path w="285750" h="76200">
                  <a:moveTo>
                    <a:pt x="265430" y="28193"/>
                  </a:moveTo>
                  <a:lnTo>
                    <a:pt x="221742" y="28193"/>
                  </a:lnTo>
                  <a:lnTo>
                    <a:pt x="221742" y="48005"/>
                  </a:lnTo>
                  <a:lnTo>
                    <a:pt x="265430" y="48005"/>
                  </a:lnTo>
                  <a:lnTo>
                    <a:pt x="285242" y="38099"/>
                  </a:lnTo>
                  <a:lnTo>
                    <a:pt x="265430" y="28193"/>
                  </a:lnTo>
                  <a:close/>
                </a:path>
                <a:path w="285750" h="76200">
                  <a:moveTo>
                    <a:pt x="152526" y="27050"/>
                  </a:moveTo>
                  <a:lnTo>
                    <a:pt x="0" y="27050"/>
                  </a:lnTo>
                  <a:lnTo>
                    <a:pt x="0" y="46862"/>
                  </a:lnTo>
                  <a:lnTo>
                    <a:pt x="132714" y="46862"/>
                  </a:lnTo>
                  <a:lnTo>
                    <a:pt x="132714" y="36956"/>
                  </a:lnTo>
                  <a:lnTo>
                    <a:pt x="151384" y="36956"/>
                  </a:lnTo>
                  <a:lnTo>
                    <a:pt x="142621" y="28193"/>
                  </a:lnTo>
                  <a:lnTo>
                    <a:pt x="152526" y="28193"/>
                  </a:lnTo>
                  <a:lnTo>
                    <a:pt x="152526" y="27050"/>
                  </a:lnTo>
                  <a:close/>
                </a:path>
                <a:path w="285750" h="76200">
                  <a:moveTo>
                    <a:pt x="151384" y="36956"/>
                  </a:moveTo>
                  <a:lnTo>
                    <a:pt x="132714" y="36956"/>
                  </a:lnTo>
                  <a:lnTo>
                    <a:pt x="142621" y="46862"/>
                  </a:lnTo>
                  <a:lnTo>
                    <a:pt x="209042" y="46862"/>
                  </a:lnTo>
                  <a:lnTo>
                    <a:pt x="209042" y="38099"/>
                  </a:lnTo>
                  <a:lnTo>
                    <a:pt x="152526" y="38099"/>
                  </a:lnTo>
                  <a:lnTo>
                    <a:pt x="151384" y="36956"/>
                  </a:lnTo>
                  <a:close/>
                </a:path>
                <a:path w="285750" h="76200">
                  <a:moveTo>
                    <a:pt x="152526" y="28193"/>
                  </a:moveTo>
                  <a:lnTo>
                    <a:pt x="142621" y="28193"/>
                  </a:lnTo>
                  <a:lnTo>
                    <a:pt x="152526" y="38099"/>
                  </a:lnTo>
                  <a:lnTo>
                    <a:pt x="152526" y="28193"/>
                  </a:lnTo>
                  <a:close/>
                </a:path>
                <a:path w="285750" h="76200">
                  <a:moveTo>
                    <a:pt x="209042" y="28193"/>
                  </a:moveTo>
                  <a:lnTo>
                    <a:pt x="152526" y="28193"/>
                  </a:lnTo>
                  <a:lnTo>
                    <a:pt x="152526" y="38099"/>
                  </a:lnTo>
                  <a:lnTo>
                    <a:pt x="209042" y="38099"/>
                  </a:lnTo>
                  <a:lnTo>
                    <a:pt x="209042" y="28193"/>
                  </a:lnTo>
                  <a:close/>
                </a:path>
              </a:pathLst>
            </a:custGeom>
            <a:solidFill>
              <a:srgbClr val="000000"/>
            </a:solidFill>
          </p:spPr>
          <p:txBody>
            <a:bodyPr wrap="square" lIns="0" tIns="0" rIns="0" bIns="0" rtlCol="0"/>
            <a:lstStyle/>
            <a:p>
              <a:endParaRPr/>
            </a:p>
          </p:txBody>
        </p:sp>
        <p:pic>
          <p:nvPicPr>
            <p:cNvPr id="43" name="object 43"/>
            <p:cNvPicPr/>
            <p:nvPr/>
          </p:nvPicPr>
          <p:blipFill>
            <a:blip r:embed="rId7" cstate="print"/>
            <a:stretch>
              <a:fillRect/>
            </a:stretch>
          </p:blipFill>
          <p:spPr>
            <a:xfrm>
              <a:off x="4436364" y="4736592"/>
              <a:ext cx="1711452" cy="1246632"/>
            </a:xfrm>
            <a:prstGeom prst="rect">
              <a:avLst/>
            </a:prstGeom>
          </p:spPr>
        </p:pic>
        <p:sp>
          <p:nvSpPr>
            <p:cNvPr id="44" name="object 44"/>
            <p:cNvSpPr/>
            <p:nvPr/>
          </p:nvSpPr>
          <p:spPr>
            <a:xfrm>
              <a:off x="4652772" y="5209032"/>
              <a:ext cx="413384" cy="391795"/>
            </a:xfrm>
            <a:custGeom>
              <a:avLst/>
              <a:gdLst/>
              <a:ahLst/>
              <a:cxnLst/>
              <a:rect l="l" t="t" r="r" b="b"/>
              <a:pathLst>
                <a:path w="413385" h="391795">
                  <a:moveTo>
                    <a:pt x="206501" y="0"/>
                  </a:moveTo>
                  <a:lnTo>
                    <a:pt x="159153" y="5169"/>
                  </a:lnTo>
                  <a:lnTo>
                    <a:pt x="115688" y="19896"/>
                  </a:lnTo>
                  <a:lnTo>
                    <a:pt x="77346" y="43007"/>
                  </a:lnTo>
                  <a:lnTo>
                    <a:pt x="45366" y="73329"/>
                  </a:lnTo>
                  <a:lnTo>
                    <a:pt x="20989" y="109690"/>
                  </a:lnTo>
                  <a:lnTo>
                    <a:pt x="5453" y="150915"/>
                  </a:lnTo>
                  <a:lnTo>
                    <a:pt x="0" y="195834"/>
                  </a:lnTo>
                  <a:lnTo>
                    <a:pt x="5453" y="240752"/>
                  </a:lnTo>
                  <a:lnTo>
                    <a:pt x="20989" y="281977"/>
                  </a:lnTo>
                  <a:lnTo>
                    <a:pt x="45366" y="318338"/>
                  </a:lnTo>
                  <a:lnTo>
                    <a:pt x="77346" y="348660"/>
                  </a:lnTo>
                  <a:lnTo>
                    <a:pt x="115688" y="371771"/>
                  </a:lnTo>
                  <a:lnTo>
                    <a:pt x="159153" y="386498"/>
                  </a:lnTo>
                  <a:lnTo>
                    <a:pt x="206501" y="391668"/>
                  </a:lnTo>
                  <a:lnTo>
                    <a:pt x="253850" y="386498"/>
                  </a:lnTo>
                  <a:lnTo>
                    <a:pt x="297315" y="371771"/>
                  </a:lnTo>
                  <a:lnTo>
                    <a:pt x="335657" y="348660"/>
                  </a:lnTo>
                  <a:lnTo>
                    <a:pt x="367637" y="318338"/>
                  </a:lnTo>
                  <a:lnTo>
                    <a:pt x="392014" y="281977"/>
                  </a:lnTo>
                  <a:lnTo>
                    <a:pt x="407550" y="240752"/>
                  </a:lnTo>
                  <a:lnTo>
                    <a:pt x="413003" y="195834"/>
                  </a:lnTo>
                  <a:lnTo>
                    <a:pt x="407550" y="150915"/>
                  </a:lnTo>
                  <a:lnTo>
                    <a:pt x="392014" y="109690"/>
                  </a:lnTo>
                  <a:lnTo>
                    <a:pt x="367637" y="73329"/>
                  </a:lnTo>
                  <a:lnTo>
                    <a:pt x="335657" y="43007"/>
                  </a:lnTo>
                  <a:lnTo>
                    <a:pt x="297315" y="19896"/>
                  </a:lnTo>
                  <a:lnTo>
                    <a:pt x="253850" y="5169"/>
                  </a:lnTo>
                  <a:lnTo>
                    <a:pt x="206501" y="0"/>
                  </a:lnTo>
                  <a:close/>
                </a:path>
              </a:pathLst>
            </a:custGeom>
            <a:solidFill>
              <a:srgbClr val="4471C4"/>
            </a:solidFill>
          </p:spPr>
          <p:txBody>
            <a:bodyPr wrap="square" lIns="0" tIns="0" rIns="0" bIns="0" rtlCol="0"/>
            <a:lstStyle/>
            <a:p>
              <a:endParaRPr/>
            </a:p>
          </p:txBody>
        </p:sp>
        <p:sp>
          <p:nvSpPr>
            <p:cNvPr id="45" name="object 45"/>
            <p:cNvSpPr/>
            <p:nvPr/>
          </p:nvSpPr>
          <p:spPr>
            <a:xfrm>
              <a:off x="4652772" y="5209032"/>
              <a:ext cx="413384" cy="391795"/>
            </a:xfrm>
            <a:custGeom>
              <a:avLst/>
              <a:gdLst/>
              <a:ahLst/>
              <a:cxnLst/>
              <a:rect l="l" t="t" r="r" b="b"/>
              <a:pathLst>
                <a:path w="413385" h="391795">
                  <a:moveTo>
                    <a:pt x="0" y="195834"/>
                  </a:moveTo>
                  <a:lnTo>
                    <a:pt x="5453" y="150915"/>
                  </a:lnTo>
                  <a:lnTo>
                    <a:pt x="20989" y="109690"/>
                  </a:lnTo>
                  <a:lnTo>
                    <a:pt x="45366" y="73329"/>
                  </a:lnTo>
                  <a:lnTo>
                    <a:pt x="77346" y="43007"/>
                  </a:lnTo>
                  <a:lnTo>
                    <a:pt x="115688" y="19896"/>
                  </a:lnTo>
                  <a:lnTo>
                    <a:pt x="159153" y="5169"/>
                  </a:lnTo>
                  <a:lnTo>
                    <a:pt x="206501" y="0"/>
                  </a:lnTo>
                  <a:lnTo>
                    <a:pt x="253850" y="5169"/>
                  </a:lnTo>
                  <a:lnTo>
                    <a:pt x="297315" y="19896"/>
                  </a:lnTo>
                  <a:lnTo>
                    <a:pt x="335657" y="43007"/>
                  </a:lnTo>
                  <a:lnTo>
                    <a:pt x="367637" y="73329"/>
                  </a:lnTo>
                  <a:lnTo>
                    <a:pt x="392014" y="109690"/>
                  </a:lnTo>
                  <a:lnTo>
                    <a:pt x="407550" y="150915"/>
                  </a:lnTo>
                  <a:lnTo>
                    <a:pt x="413003" y="195834"/>
                  </a:lnTo>
                  <a:lnTo>
                    <a:pt x="407550" y="240752"/>
                  </a:lnTo>
                  <a:lnTo>
                    <a:pt x="392014" y="281977"/>
                  </a:lnTo>
                  <a:lnTo>
                    <a:pt x="367637" y="318338"/>
                  </a:lnTo>
                  <a:lnTo>
                    <a:pt x="335657" y="348660"/>
                  </a:lnTo>
                  <a:lnTo>
                    <a:pt x="297315" y="371771"/>
                  </a:lnTo>
                  <a:lnTo>
                    <a:pt x="253850" y="386498"/>
                  </a:lnTo>
                  <a:lnTo>
                    <a:pt x="206501" y="391668"/>
                  </a:lnTo>
                  <a:lnTo>
                    <a:pt x="159153" y="386498"/>
                  </a:lnTo>
                  <a:lnTo>
                    <a:pt x="115688" y="371771"/>
                  </a:lnTo>
                  <a:lnTo>
                    <a:pt x="77346" y="348660"/>
                  </a:lnTo>
                  <a:lnTo>
                    <a:pt x="45366" y="318338"/>
                  </a:lnTo>
                  <a:lnTo>
                    <a:pt x="20989" y="281977"/>
                  </a:lnTo>
                  <a:lnTo>
                    <a:pt x="5453" y="240752"/>
                  </a:lnTo>
                  <a:lnTo>
                    <a:pt x="0" y="195834"/>
                  </a:lnTo>
                  <a:close/>
                </a:path>
              </a:pathLst>
            </a:custGeom>
            <a:ln w="12192">
              <a:solidFill>
                <a:srgbClr val="2E528F"/>
              </a:solidFill>
            </a:ln>
          </p:spPr>
          <p:txBody>
            <a:bodyPr wrap="square" lIns="0" tIns="0" rIns="0" bIns="0" rtlCol="0"/>
            <a:lstStyle/>
            <a:p>
              <a:endParaRPr/>
            </a:p>
          </p:txBody>
        </p:sp>
        <p:sp>
          <p:nvSpPr>
            <p:cNvPr id="46" name="object 46"/>
            <p:cNvSpPr/>
            <p:nvPr/>
          </p:nvSpPr>
          <p:spPr>
            <a:xfrm>
              <a:off x="5430012" y="5154168"/>
              <a:ext cx="523240" cy="480059"/>
            </a:xfrm>
            <a:custGeom>
              <a:avLst/>
              <a:gdLst/>
              <a:ahLst/>
              <a:cxnLst/>
              <a:rect l="l" t="t" r="r" b="b"/>
              <a:pathLst>
                <a:path w="523239" h="480060">
                  <a:moveTo>
                    <a:pt x="261365" y="0"/>
                  </a:moveTo>
                  <a:lnTo>
                    <a:pt x="199643" y="183387"/>
                  </a:lnTo>
                  <a:lnTo>
                    <a:pt x="0" y="183387"/>
                  </a:lnTo>
                  <a:lnTo>
                    <a:pt x="161543" y="296671"/>
                  </a:lnTo>
                  <a:lnTo>
                    <a:pt x="99822" y="480059"/>
                  </a:lnTo>
                  <a:lnTo>
                    <a:pt x="261365" y="366775"/>
                  </a:lnTo>
                  <a:lnTo>
                    <a:pt x="422910" y="480059"/>
                  </a:lnTo>
                  <a:lnTo>
                    <a:pt x="361188" y="296671"/>
                  </a:lnTo>
                  <a:lnTo>
                    <a:pt x="522732" y="183387"/>
                  </a:lnTo>
                  <a:lnTo>
                    <a:pt x="323088" y="183387"/>
                  </a:lnTo>
                  <a:lnTo>
                    <a:pt x="261365" y="0"/>
                  </a:lnTo>
                  <a:close/>
                </a:path>
              </a:pathLst>
            </a:custGeom>
            <a:solidFill>
              <a:srgbClr val="4471C4"/>
            </a:solidFill>
          </p:spPr>
          <p:txBody>
            <a:bodyPr wrap="square" lIns="0" tIns="0" rIns="0" bIns="0" rtlCol="0"/>
            <a:lstStyle/>
            <a:p>
              <a:endParaRPr/>
            </a:p>
          </p:txBody>
        </p:sp>
        <p:sp>
          <p:nvSpPr>
            <p:cNvPr id="47" name="object 47"/>
            <p:cNvSpPr/>
            <p:nvPr/>
          </p:nvSpPr>
          <p:spPr>
            <a:xfrm>
              <a:off x="5430012" y="5154168"/>
              <a:ext cx="523240" cy="480059"/>
            </a:xfrm>
            <a:custGeom>
              <a:avLst/>
              <a:gdLst/>
              <a:ahLst/>
              <a:cxnLst/>
              <a:rect l="l" t="t" r="r" b="b"/>
              <a:pathLst>
                <a:path w="523239" h="480060">
                  <a:moveTo>
                    <a:pt x="0" y="183387"/>
                  </a:moveTo>
                  <a:lnTo>
                    <a:pt x="199643" y="183387"/>
                  </a:lnTo>
                  <a:lnTo>
                    <a:pt x="261365" y="0"/>
                  </a:lnTo>
                  <a:lnTo>
                    <a:pt x="323088" y="183387"/>
                  </a:lnTo>
                  <a:lnTo>
                    <a:pt x="522732" y="183387"/>
                  </a:lnTo>
                  <a:lnTo>
                    <a:pt x="361188" y="296671"/>
                  </a:lnTo>
                  <a:lnTo>
                    <a:pt x="422910" y="480059"/>
                  </a:lnTo>
                  <a:lnTo>
                    <a:pt x="261365" y="366775"/>
                  </a:lnTo>
                  <a:lnTo>
                    <a:pt x="99822" y="480059"/>
                  </a:lnTo>
                  <a:lnTo>
                    <a:pt x="161543" y="296671"/>
                  </a:lnTo>
                  <a:lnTo>
                    <a:pt x="0" y="183387"/>
                  </a:lnTo>
                  <a:close/>
                </a:path>
              </a:pathLst>
            </a:custGeom>
            <a:ln w="12192">
              <a:solidFill>
                <a:srgbClr val="2E528F"/>
              </a:solidFill>
            </a:ln>
          </p:spPr>
          <p:txBody>
            <a:bodyPr wrap="square" lIns="0" tIns="0" rIns="0" bIns="0" rtlCol="0"/>
            <a:lstStyle/>
            <a:p>
              <a:endParaRPr/>
            </a:p>
          </p:txBody>
        </p:sp>
        <p:sp>
          <p:nvSpPr>
            <p:cNvPr id="48" name="object 48"/>
            <p:cNvSpPr/>
            <p:nvPr/>
          </p:nvSpPr>
          <p:spPr>
            <a:xfrm>
              <a:off x="5265928" y="4072890"/>
              <a:ext cx="76200" cy="668655"/>
            </a:xfrm>
            <a:custGeom>
              <a:avLst/>
              <a:gdLst/>
              <a:ahLst/>
              <a:cxnLst/>
              <a:rect l="l" t="t" r="r" b="b"/>
              <a:pathLst>
                <a:path w="76200" h="668654">
                  <a:moveTo>
                    <a:pt x="28194" y="324104"/>
                  </a:moveTo>
                  <a:lnTo>
                    <a:pt x="26924" y="324104"/>
                  </a:lnTo>
                  <a:lnTo>
                    <a:pt x="26924" y="668147"/>
                  </a:lnTo>
                  <a:lnTo>
                    <a:pt x="46736" y="668147"/>
                  </a:lnTo>
                  <a:lnTo>
                    <a:pt x="46736" y="343916"/>
                  </a:lnTo>
                  <a:lnTo>
                    <a:pt x="36830" y="343916"/>
                  </a:lnTo>
                  <a:lnTo>
                    <a:pt x="46736" y="334010"/>
                  </a:lnTo>
                  <a:lnTo>
                    <a:pt x="28194" y="334010"/>
                  </a:lnTo>
                  <a:lnTo>
                    <a:pt x="28194" y="324104"/>
                  </a:lnTo>
                  <a:close/>
                </a:path>
                <a:path w="76200" h="668654">
                  <a:moveTo>
                    <a:pt x="46736" y="334010"/>
                  </a:moveTo>
                  <a:lnTo>
                    <a:pt x="36830" y="343916"/>
                  </a:lnTo>
                  <a:lnTo>
                    <a:pt x="46736" y="343916"/>
                  </a:lnTo>
                  <a:lnTo>
                    <a:pt x="46736" y="334010"/>
                  </a:lnTo>
                  <a:close/>
                </a:path>
                <a:path w="76200" h="668654">
                  <a:moveTo>
                    <a:pt x="48006" y="324104"/>
                  </a:moveTo>
                  <a:lnTo>
                    <a:pt x="38100" y="324104"/>
                  </a:lnTo>
                  <a:lnTo>
                    <a:pt x="28194" y="334010"/>
                  </a:lnTo>
                  <a:lnTo>
                    <a:pt x="46736" y="334010"/>
                  </a:lnTo>
                  <a:lnTo>
                    <a:pt x="46736" y="343916"/>
                  </a:lnTo>
                  <a:lnTo>
                    <a:pt x="48006" y="343916"/>
                  </a:lnTo>
                  <a:lnTo>
                    <a:pt x="48006" y="324104"/>
                  </a:lnTo>
                  <a:close/>
                </a:path>
                <a:path w="76200" h="668654">
                  <a:moveTo>
                    <a:pt x="48006" y="63500"/>
                  </a:moveTo>
                  <a:lnTo>
                    <a:pt x="28194" y="63500"/>
                  </a:lnTo>
                  <a:lnTo>
                    <a:pt x="28194" y="334010"/>
                  </a:lnTo>
                  <a:lnTo>
                    <a:pt x="38100" y="324104"/>
                  </a:lnTo>
                  <a:lnTo>
                    <a:pt x="48006" y="324104"/>
                  </a:lnTo>
                  <a:lnTo>
                    <a:pt x="48006" y="63500"/>
                  </a:lnTo>
                  <a:close/>
                </a:path>
                <a:path w="76200" h="668654">
                  <a:moveTo>
                    <a:pt x="38100" y="0"/>
                  </a:moveTo>
                  <a:lnTo>
                    <a:pt x="0" y="76200"/>
                  </a:lnTo>
                  <a:lnTo>
                    <a:pt x="28194" y="76200"/>
                  </a:lnTo>
                  <a:lnTo>
                    <a:pt x="28194" y="63500"/>
                  </a:lnTo>
                  <a:lnTo>
                    <a:pt x="69850" y="63500"/>
                  </a:lnTo>
                  <a:lnTo>
                    <a:pt x="38100" y="0"/>
                  </a:lnTo>
                  <a:close/>
                </a:path>
                <a:path w="76200" h="668654">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grpSp>
      <p:sp>
        <p:nvSpPr>
          <p:cNvPr id="49" name="object 49"/>
          <p:cNvSpPr txBox="1"/>
          <p:nvPr/>
        </p:nvSpPr>
        <p:spPr>
          <a:xfrm>
            <a:off x="4436364" y="4736591"/>
            <a:ext cx="1711960" cy="1247140"/>
          </a:xfrm>
          <a:prstGeom prst="rect">
            <a:avLst/>
          </a:prstGeom>
          <a:ln w="6096">
            <a:solidFill>
              <a:srgbClr val="EC7C30"/>
            </a:solidFill>
          </a:ln>
        </p:spPr>
        <p:txBody>
          <a:bodyPr vert="horz" wrap="square" lIns="0" tIns="81280" rIns="0" bIns="0" rtlCol="0">
            <a:spAutoFit/>
          </a:bodyPr>
          <a:lstStyle/>
          <a:p>
            <a:pPr marL="109220">
              <a:lnSpc>
                <a:spcPct val="100000"/>
              </a:lnSpc>
              <a:spcBef>
                <a:spcPts val="640"/>
              </a:spcBef>
            </a:pPr>
            <a:r>
              <a:rPr sz="1800" spc="-10" dirty="0">
                <a:latin typeface="Calibri"/>
                <a:cs typeface="Calibri"/>
              </a:rPr>
              <a:t>Datos</a:t>
            </a:r>
            <a:r>
              <a:rPr sz="1800" spc="-35" dirty="0">
                <a:latin typeface="Calibri"/>
                <a:cs typeface="Calibri"/>
              </a:rPr>
              <a:t> </a:t>
            </a:r>
            <a:r>
              <a:rPr sz="1800" dirty="0">
                <a:latin typeface="Calibri"/>
                <a:cs typeface="Calibri"/>
              </a:rPr>
              <a:t>de</a:t>
            </a:r>
            <a:r>
              <a:rPr sz="1800" spc="-25" dirty="0">
                <a:latin typeface="Calibri"/>
                <a:cs typeface="Calibri"/>
              </a:rPr>
              <a:t> </a:t>
            </a:r>
            <a:r>
              <a:rPr sz="1800" dirty="0">
                <a:latin typeface="Calibri"/>
                <a:cs typeface="Calibri"/>
              </a:rPr>
              <a:t>prueba</a:t>
            </a:r>
            <a:endParaRPr sz="1800">
              <a:latin typeface="Calibri"/>
              <a:cs typeface="Calibri"/>
            </a:endParaRPr>
          </a:p>
        </p:txBody>
      </p:sp>
      <p:grpSp>
        <p:nvGrpSpPr>
          <p:cNvPr id="50" name="object 50"/>
          <p:cNvGrpSpPr/>
          <p:nvPr/>
        </p:nvGrpSpPr>
        <p:grpSpPr>
          <a:xfrm>
            <a:off x="5279135" y="1551432"/>
            <a:ext cx="2065020" cy="1646555"/>
            <a:chOff x="5279135" y="1551432"/>
            <a:chExt cx="2065020" cy="1646555"/>
          </a:xfrm>
        </p:grpSpPr>
        <p:pic>
          <p:nvPicPr>
            <p:cNvPr id="51" name="object 51"/>
            <p:cNvPicPr/>
            <p:nvPr/>
          </p:nvPicPr>
          <p:blipFill>
            <a:blip r:embed="rId8" cstate="print"/>
            <a:stretch>
              <a:fillRect/>
            </a:stretch>
          </p:blipFill>
          <p:spPr>
            <a:xfrm>
              <a:off x="5699759" y="1551432"/>
              <a:ext cx="1644395" cy="1245108"/>
            </a:xfrm>
            <a:prstGeom prst="rect">
              <a:avLst/>
            </a:prstGeom>
          </p:spPr>
        </p:pic>
        <p:sp>
          <p:nvSpPr>
            <p:cNvPr id="52" name="object 52"/>
            <p:cNvSpPr/>
            <p:nvPr/>
          </p:nvSpPr>
          <p:spPr>
            <a:xfrm>
              <a:off x="5923787" y="1818132"/>
              <a:ext cx="414655" cy="391795"/>
            </a:xfrm>
            <a:custGeom>
              <a:avLst/>
              <a:gdLst/>
              <a:ahLst/>
              <a:cxnLst/>
              <a:rect l="l" t="t" r="r" b="b"/>
              <a:pathLst>
                <a:path w="414654" h="391794">
                  <a:moveTo>
                    <a:pt x="207263" y="0"/>
                  </a:moveTo>
                  <a:lnTo>
                    <a:pt x="159753" y="5169"/>
                  </a:lnTo>
                  <a:lnTo>
                    <a:pt x="116132" y="19896"/>
                  </a:lnTo>
                  <a:lnTo>
                    <a:pt x="77648" y="43007"/>
                  </a:lnTo>
                  <a:lnTo>
                    <a:pt x="45546" y="73329"/>
                  </a:lnTo>
                  <a:lnTo>
                    <a:pt x="21073" y="109690"/>
                  </a:lnTo>
                  <a:lnTo>
                    <a:pt x="5476" y="150915"/>
                  </a:lnTo>
                  <a:lnTo>
                    <a:pt x="0" y="195833"/>
                  </a:lnTo>
                  <a:lnTo>
                    <a:pt x="5476" y="240752"/>
                  </a:lnTo>
                  <a:lnTo>
                    <a:pt x="21073" y="281977"/>
                  </a:lnTo>
                  <a:lnTo>
                    <a:pt x="45546" y="318338"/>
                  </a:lnTo>
                  <a:lnTo>
                    <a:pt x="77648" y="348660"/>
                  </a:lnTo>
                  <a:lnTo>
                    <a:pt x="116132" y="371771"/>
                  </a:lnTo>
                  <a:lnTo>
                    <a:pt x="159753" y="386498"/>
                  </a:lnTo>
                  <a:lnTo>
                    <a:pt x="207263" y="391667"/>
                  </a:lnTo>
                  <a:lnTo>
                    <a:pt x="254774" y="386498"/>
                  </a:lnTo>
                  <a:lnTo>
                    <a:pt x="298395" y="371771"/>
                  </a:lnTo>
                  <a:lnTo>
                    <a:pt x="336879" y="348660"/>
                  </a:lnTo>
                  <a:lnTo>
                    <a:pt x="368981" y="318338"/>
                  </a:lnTo>
                  <a:lnTo>
                    <a:pt x="393454" y="281977"/>
                  </a:lnTo>
                  <a:lnTo>
                    <a:pt x="409051" y="240752"/>
                  </a:lnTo>
                  <a:lnTo>
                    <a:pt x="414527" y="195833"/>
                  </a:lnTo>
                  <a:lnTo>
                    <a:pt x="409051" y="150915"/>
                  </a:lnTo>
                  <a:lnTo>
                    <a:pt x="393454" y="109690"/>
                  </a:lnTo>
                  <a:lnTo>
                    <a:pt x="368981" y="73329"/>
                  </a:lnTo>
                  <a:lnTo>
                    <a:pt x="336879" y="43007"/>
                  </a:lnTo>
                  <a:lnTo>
                    <a:pt x="298395" y="19896"/>
                  </a:lnTo>
                  <a:lnTo>
                    <a:pt x="254774" y="5169"/>
                  </a:lnTo>
                  <a:lnTo>
                    <a:pt x="207263" y="0"/>
                  </a:lnTo>
                  <a:close/>
                </a:path>
              </a:pathLst>
            </a:custGeom>
            <a:solidFill>
              <a:srgbClr val="4471C4"/>
            </a:solidFill>
          </p:spPr>
          <p:txBody>
            <a:bodyPr wrap="square" lIns="0" tIns="0" rIns="0" bIns="0" rtlCol="0"/>
            <a:lstStyle/>
            <a:p>
              <a:endParaRPr/>
            </a:p>
          </p:txBody>
        </p:sp>
        <p:sp>
          <p:nvSpPr>
            <p:cNvPr id="53" name="object 53"/>
            <p:cNvSpPr/>
            <p:nvPr/>
          </p:nvSpPr>
          <p:spPr>
            <a:xfrm>
              <a:off x="5923787" y="1818132"/>
              <a:ext cx="414655" cy="391795"/>
            </a:xfrm>
            <a:custGeom>
              <a:avLst/>
              <a:gdLst/>
              <a:ahLst/>
              <a:cxnLst/>
              <a:rect l="l" t="t" r="r" b="b"/>
              <a:pathLst>
                <a:path w="414654" h="391794">
                  <a:moveTo>
                    <a:pt x="0" y="195833"/>
                  </a:moveTo>
                  <a:lnTo>
                    <a:pt x="5476" y="150915"/>
                  </a:lnTo>
                  <a:lnTo>
                    <a:pt x="21073" y="109690"/>
                  </a:lnTo>
                  <a:lnTo>
                    <a:pt x="45546" y="73329"/>
                  </a:lnTo>
                  <a:lnTo>
                    <a:pt x="77648" y="43007"/>
                  </a:lnTo>
                  <a:lnTo>
                    <a:pt x="116132" y="19896"/>
                  </a:lnTo>
                  <a:lnTo>
                    <a:pt x="159753" y="5169"/>
                  </a:lnTo>
                  <a:lnTo>
                    <a:pt x="207263" y="0"/>
                  </a:lnTo>
                  <a:lnTo>
                    <a:pt x="254774" y="5169"/>
                  </a:lnTo>
                  <a:lnTo>
                    <a:pt x="298395" y="19896"/>
                  </a:lnTo>
                  <a:lnTo>
                    <a:pt x="336879" y="43007"/>
                  </a:lnTo>
                  <a:lnTo>
                    <a:pt x="368981" y="73329"/>
                  </a:lnTo>
                  <a:lnTo>
                    <a:pt x="393454" y="109690"/>
                  </a:lnTo>
                  <a:lnTo>
                    <a:pt x="409051" y="150915"/>
                  </a:lnTo>
                  <a:lnTo>
                    <a:pt x="414527" y="195833"/>
                  </a:lnTo>
                  <a:lnTo>
                    <a:pt x="409051" y="240752"/>
                  </a:lnTo>
                  <a:lnTo>
                    <a:pt x="393454" y="281977"/>
                  </a:lnTo>
                  <a:lnTo>
                    <a:pt x="368981" y="318338"/>
                  </a:lnTo>
                  <a:lnTo>
                    <a:pt x="336879" y="348660"/>
                  </a:lnTo>
                  <a:lnTo>
                    <a:pt x="298395" y="371771"/>
                  </a:lnTo>
                  <a:lnTo>
                    <a:pt x="254774" y="386498"/>
                  </a:lnTo>
                  <a:lnTo>
                    <a:pt x="207263" y="391667"/>
                  </a:lnTo>
                  <a:lnTo>
                    <a:pt x="159753" y="386498"/>
                  </a:lnTo>
                  <a:lnTo>
                    <a:pt x="116132" y="371771"/>
                  </a:lnTo>
                  <a:lnTo>
                    <a:pt x="77648" y="348660"/>
                  </a:lnTo>
                  <a:lnTo>
                    <a:pt x="45546" y="318338"/>
                  </a:lnTo>
                  <a:lnTo>
                    <a:pt x="21073" y="281977"/>
                  </a:lnTo>
                  <a:lnTo>
                    <a:pt x="5476" y="240752"/>
                  </a:lnTo>
                  <a:lnTo>
                    <a:pt x="0" y="195833"/>
                  </a:lnTo>
                  <a:close/>
                </a:path>
              </a:pathLst>
            </a:custGeom>
            <a:ln w="12192">
              <a:solidFill>
                <a:srgbClr val="2E528F"/>
              </a:solidFill>
            </a:ln>
          </p:spPr>
          <p:txBody>
            <a:bodyPr wrap="square" lIns="0" tIns="0" rIns="0" bIns="0" rtlCol="0"/>
            <a:lstStyle/>
            <a:p>
              <a:endParaRPr/>
            </a:p>
          </p:txBody>
        </p:sp>
        <p:sp>
          <p:nvSpPr>
            <p:cNvPr id="54" name="object 54"/>
            <p:cNvSpPr/>
            <p:nvPr/>
          </p:nvSpPr>
          <p:spPr>
            <a:xfrm>
              <a:off x="5858255" y="2284476"/>
              <a:ext cx="521334" cy="478790"/>
            </a:xfrm>
            <a:custGeom>
              <a:avLst/>
              <a:gdLst/>
              <a:ahLst/>
              <a:cxnLst/>
              <a:rect l="l" t="t" r="r" b="b"/>
              <a:pathLst>
                <a:path w="521335" h="478789">
                  <a:moveTo>
                    <a:pt x="260604" y="0"/>
                  </a:moveTo>
                  <a:lnTo>
                    <a:pt x="199136" y="182752"/>
                  </a:lnTo>
                  <a:lnTo>
                    <a:pt x="0" y="182752"/>
                  </a:lnTo>
                  <a:lnTo>
                    <a:pt x="161036" y="295783"/>
                  </a:lnTo>
                  <a:lnTo>
                    <a:pt x="99568" y="478536"/>
                  </a:lnTo>
                  <a:lnTo>
                    <a:pt x="260604" y="365506"/>
                  </a:lnTo>
                  <a:lnTo>
                    <a:pt x="421640" y="478536"/>
                  </a:lnTo>
                  <a:lnTo>
                    <a:pt x="360172" y="295783"/>
                  </a:lnTo>
                  <a:lnTo>
                    <a:pt x="521208" y="182752"/>
                  </a:lnTo>
                  <a:lnTo>
                    <a:pt x="322072" y="182752"/>
                  </a:lnTo>
                  <a:lnTo>
                    <a:pt x="260604" y="0"/>
                  </a:lnTo>
                  <a:close/>
                </a:path>
              </a:pathLst>
            </a:custGeom>
            <a:solidFill>
              <a:srgbClr val="4471C4"/>
            </a:solidFill>
          </p:spPr>
          <p:txBody>
            <a:bodyPr wrap="square" lIns="0" tIns="0" rIns="0" bIns="0" rtlCol="0"/>
            <a:lstStyle/>
            <a:p>
              <a:endParaRPr/>
            </a:p>
          </p:txBody>
        </p:sp>
        <p:sp>
          <p:nvSpPr>
            <p:cNvPr id="55" name="object 55"/>
            <p:cNvSpPr/>
            <p:nvPr/>
          </p:nvSpPr>
          <p:spPr>
            <a:xfrm>
              <a:off x="5858255" y="2284476"/>
              <a:ext cx="521334" cy="478790"/>
            </a:xfrm>
            <a:custGeom>
              <a:avLst/>
              <a:gdLst/>
              <a:ahLst/>
              <a:cxnLst/>
              <a:rect l="l" t="t" r="r" b="b"/>
              <a:pathLst>
                <a:path w="521335" h="478789">
                  <a:moveTo>
                    <a:pt x="0" y="182752"/>
                  </a:moveTo>
                  <a:lnTo>
                    <a:pt x="199136" y="182752"/>
                  </a:lnTo>
                  <a:lnTo>
                    <a:pt x="260604" y="0"/>
                  </a:lnTo>
                  <a:lnTo>
                    <a:pt x="322072" y="182752"/>
                  </a:lnTo>
                  <a:lnTo>
                    <a:pt x="521208" y="182752"/>
                  </a:lnTo>
                  <a:lnTo>
                    <a:pt x="360172" y="295783"/>
                  </a:lnTo>
                  <a:lnTo>
                    <a:pt x="421640" y="478536"/>
                  </a:lnTo>
                  <a:lnTo>
                    <a:pt x="260604" y="365506"/>
                  </a:lnTo>
                  <a:lnTo>
                    <a:pt x="99568" y="478536"/>
                  </a:lnTo>
                  <a:lnTo>
                    <a:pt x="161036" y="295783"/>
                  </a:lnTo>
                  <a:lnTo>
                    <a:pt x="0" y="182752"/>
                  </a:lnTo>
                  <a:close/>
                </a:path>
              </a:pathLst>
            </a:custGeom>
            <a:ln w="12192">
              <a:solidFill>
                <a:srgbClr val="2E528F"/>
              </a:solidFill>
            </a:ln>
          </p:spPr>
          <p:txBody>
            <a:bodyPr wrap="square" lIns="0" tIns="0" rIns="0" bIns="0" rtlCol="0"/>
            <a:lstStyle/>
            <a:p>
              <a:endParaRPr/>
            </a:p>
          </p:txBody>
        </p:sp>
        <p:sp>
          <p:nvSpPr>
            <p:cNvPr id="56" name="object 56"/>
            <p:cNvSpPr/>
            <p:nvPr/>
          </p:nvSpPr>
          <p:spPr>
            <a:xfrm>
              <a:off x="5279135" y="2137410"/>
              <a:ext cx="422275" cy="1060450"/>
            </a:xfrm>
            <a:custGeom>
              <a:avLst/>
              <a:gdLst/>
              <a:ahLst/>
              <a:cxnLst/>
              <a:rect l="l" t="t" r="r" b="b"/>
              <a:pathLst>
                <a:path w="422275" h="1060450">
                  <a:moveTo>
                    <a:pt x="345821" y="28193"/>
                  </a:moveTo>
                  <a:lnTo>
                    <a:pt x="0" y="28193"/>
                  </a:lnTo>
                  <a:lnTo>
                    <a:pt x="0" y="1060195"/>
                  </a:lnTo>
                  <a:lnTo>
                    <a:pt x="19812" y="1060195"/>
                  </a:lnTo>
                  <a:lnTo>
                    <a:pt x="19812" y="48005"/>
                  </a:lnTo>
                  <a:lnTo>
                    <a:pt x="9905" y="48005"/>
                  </a:lnTo>
                  <a:lnTo>
                    <a:pt x="19812" y="38100"/>
                  </a:lnTo>
                  <a:lnTo>
                    <a:pt x="345821" y="38100"/>
                  </a:lnTo>
                  <a:lnTo>
                    <a:pt x="345821" y="28193"/>
                  </a:lnTo>
                  <a:close/>
                </a:path>
                <a:path w="422275" h="1060450">
                  <a:moveTo>
                    <a:pt x="345821" y="0"/>
                  </a:moveTo>
                  <a:lnTo>
                    <a:pt x="345821" y="76200"/>
                  </a:lnTo>
                  <a:lnTo>
                    <a:pt x="402209" y="48005"/>
                  </a:lnTo>
                  <a:lnTo>
                    <a:pt x="358521" y="48005"/>
                  </a:lnTo>
                  <a:lnTo>
                    <a:pt x="358521" y="28193"/>
                  </a:lnTo>
                  <a:lnTo>
                    <a:pt x="402208" y="28193"/>
                  </a:lnTo>
                  <a:lnTo>
                    <a:pt x="345821" y="0"/>
                  </a:lnTo>
                  <a:close/>
                </a:path>
                <a:path w="422275" h="1060450">
                  <a:moveTo>
                    <a:pt x="19812" y="38100"/>
                  </a:moveTo>
                  <a:lnTo>
                    <a:pt x="9905" y="48005"/>
                  </a:lnTo>
                  <a:lnTo>
                    <a:pt x="19812" y="48005"/>
                  </a:lnTo>
                  <a:lnTo>
                    <a:pt x="19812" y="38100"/>
                  </a:lnTo>
                  <a:close/>
                </a:path>
                <a:path w="422275" h="1060450">
                  <a:moveTo>
                    <a:pt x="345821" y="38100"/>
                  </a:moveTo>
                  <a:lnTo>
                    <a:pt x="19812" y="38100"/>
                  </a:lnTo>
                  <a:lnTo>
                    <a:pt x="19812" y="48005"/>
                  </a:lnTo>
                  <a:lnTo>
                    <a:pt x="345821" y="48005"/>
                  </a:lnTo>
                  <a:lnTo>
                    <a:pt x="345821" y="38100"/>
                  </a:lnTo>
                  <a:close/>
                </a:path>
                <a:path w="422275" h="1060450">
                  <a:moveTo>
                    <a:pt x="402208" y="28193"/>
                  </a:moveTo>
                  <a:lnTo>
                    <a:pt x="358521" y="28193"/>
                  </a:lnTo>
                  <a:lnTo>
                    <a:pt x="358521" y="48005"/>
                  </a:lnTo>
                  <a:lnTo>
                    <a:pt x="402209" y="48005"/>
                  </a:lnTo>
                  <a:lnTo>
                    <a:pt x="422021" y="38100"/>
                  </a:lnTo>
                  <a:lnTo>
                    <a:pt x="402208" y="28193"/>
                  </a:lnTo>
                  <a:close/>
                </a:path>
              </a:pathLst>
            </a:custGeom>
            <a:solidFill>
              <a:srgbClr val="000000"/>
            </a:solidFill>
          </p:spPr>
          <p:txBody>
            <a:bodyPr wrap="square" lIns="0" tIns="0" rIns="0" bIns="0" rtlCol="0"/>
            <a:lstStyle/>
            <a:p>
              <a:endParaRPr/>
            </a:p>
          </p:txBody>
        </p:sp>
      </p:grpSp>
      <p:sp>
        <p:nvSpPr>
          <p:cNvPr id="57" name="object 57"/>
          <p:cNvSpPr txBox="1"/>
          <p:nvPr/>
        </p:nvSpPr>
        <p:spPr>
          <a:xfrm>
            <a:off x="1851151" y="1518920"/>
            <a:ext cx="3342640" cy="33083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Calibri"/>
                <a:cs typeface="Calibri"/>
              </a:rPr>
              <a:t>Algoritmo</a:t>
            </a:r>
            <a:r>
              <a:rPr sz="2000" b="1" spc="-30" dirty="0">
                <a:latin typeface="Calibri"/>
                <a:cs typeface="Calibri"/>
              </a:rPr>
              <a:t> </a:t>
            </a:r>
            <a:r>
              <a:rPr sz="2000" b="1" dirty="0">
                <a:latin typeface="Calibri"/>
                <a:cs typeface="Calibri"/>
              </a:rPr>
              <a:t>de</a:t>
            </a:r>
            <a:r>
              <a:rPr sz="2000" b="1" spc="-5" dirty="0">
                <a:latin typeface="Calibri"/>
                <a:cs typeface="Calibri"/>
              </a:rPr>
              <a:t> Machine</a:t>
            </a:r>
            <a:r>
              <a:rPr sz="2000" b="1" spc="-20" dirty="0">
                <a:latin typeface="Calibri"/>
                <a:cs typeface="Calibri"/>
              </a:rPr>
              <a:t> </a:t>
            </a:r>
            <a:r>
              <a:rPr sz="2000" b="1" dirty="0">
                <a:latin typeface="Calibri"/>
                <a:cs typeface="Calibri"/>
              </a:rPr>
              <a:t>Learning</a:t>
            </a:r>
            <a:endParaRPr sz="2000">
              <a:latin typeface="Calibri"/>
              <a:cs typeface="Calibri"/>
            </a:endParaRPr>
          </a:p>
        </p:txBody>
      </p:sp>
      <p:sp>
        <p:nvSpPr>
          <p:cNvPr id="66" name="object 6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58" name="object 58"/>
          <p:cNvSpPr txBox="1"/>
          <p:nvPr/>
        </p:nvSpPr>
        <p:spPr>
          <a:xfrm>
            <a:off x="5699759" y="1551432"/>
            <a:ext cx="1644650" cy="1245235"/>
          </a:xfrm>
          <a:prstGeom prst="rect">
            <a:avLst/>
          </a:prstGeom>
          <a:ln w="6096">
            <a:solidFill>
              <a:srgbClr val="6FAC46"/>
            </a:solidFill>
          </a:ln>
        </p:spPr>
        <p:txBody>
          <a:bodyPr vert="horz" wrap="square" lIns="0" tIns="0" rIns="0" bIns="0" rtlCol="0">
            <a:spAutoFit/>
          </a:bodyPr>
          <a:lstStyle/>
          <a:p>
            <a:pPr marL="113030">
              <a:lnSpc>
                <a:spcPts val="1830"/>
              </a:lnSpc>
            </a:pPr>
            <a:r>
              <a:rPr sz="1800" spc="-10" dirty="0">
                <a:latin typeface="Calibri"/>
                <a:cs typeface="Calibri"/>
              </a:rPr>
              <a:t>Resultado</a:t>
            </a:r>
            <a:endParaRPr sz="1800">
              <a:latin typeface="Calibri"/>
              <a:cs typeface="Calibri"/>
            </a:endParaRPr>
          </a:p>
          <a:p>
            <a:pPr marL="798195">
              <a:lnSpc>
                <a:spcPct val="100000"/>
              </a:lnSpc>
              <a:spcBef>
                <a:spcPts val="975"/>
              </a:spcBef>
            </a:pPr>
            <a:r>
              <a:rPr sz="1800" spc="-10" dirty="0">
                <a:latin typeface="Calibri"/>
                <a:cs typeface="Calibri"/>
              </a:rPr>
              <a:t>Círculo</a:t>
            </a:r>
            <a:endParaRPr sz="1800">
              <a:latin typeface="Calibri"/>
              <a:cs typeface="Calibri"/>
            </a:endParaRPr>
          </a:p>
          <a:p>
            <a:pPr>
              <a:lnSpc>
                <a:spcPct val="100000"/>
              </a:lnSpc>
              <a:spcBef>
                <a:spcPts val="30"/>
              </a:spcBef>
            </a:pPr>
            <a:endParaRPr sz="1700">
              <a:latin typeface="Calibri"/>
              <a:cs typeface="Calibri"/>
            </a:endParaRPr>
          </a:p>
          <a:p>
            <a:pPr marL="758825">
              <a:lnSpc>
                <a:spcPct val="100000"/>
              </a:lnSpc>
            </a:pPr>
            <a:r>
              <a:rPr sz="1800" spc="-10" dirty="0">
                <a:latin typeface="Calibri"/>
                <a:cs typeface="Calibri"/>
              </a:rPr>
              <a:t>Estrella</a:t>
            </a:r>
            <a:endParaRPr sz="1800">
              <a:latin typeface="Calibri"/>
              <a:cs typeface="Calibri"/>
            </a:endParaRPr>
          </a:p>
        </p:txBody>
      </p:sp>
      <p:sp>
        <p:nvSpPr>
          <p:cNvPr id="59" name="object 59"/>
          <p:cNvSpPr txBox="1"/>
          <p:nvPr/>
        </p:nvSpPr>
        <p:spPr>
          <a:xfrm>
            <a:off x="8068818" y="2862198"/>
            <a:ext cx="173418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1.	</a:t>
            </a:r>
            <a:r>
              <a:rPr sz="1800" spc="-10" dirty="0">
                <a:latin typeface="Calibri"/>
                <a:cs typeface="Calibri"/>
              </a:rPr>
              <a:t>Generalización</a:t>
            </a:r>
            <a:endParaRPr sz="1800">
              <a:latin typeface="Calibri"/>
              <a:cs typeface="Calibri"/>
            </a:endParaRPr>
          </a:p>
        </p:txBody>
      </p:sp>
      <p:sp>
        <p:nvSpPr>
          <p:cNvPr id="60" name="object 60"/>
          <p:cNvSpPr txBox="1"/>
          <p:nvPr/>
        </p:nvSpPr>
        <p:spPr>
          <a:xfrm>
            <a:off x="8068818" y="3410534"/>
            <a:ext cx="1463675" cy="300355"/>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2.	</a:t>
            </a:r>
            <a:r>
              <a:rPr sz="1800" spc="-10" dirty="0">
                <a:latin typeface="Calibri"/>
                <a:cs typeface="Calibri"/>
              </a:rPr>
              <a:t>Sobreajuste</a:t>
            </a:r>
            <a:endParaRPr sz="1800">
              <a:latin typeface="Calibri"/>
              <a:cs typeface="Calibri"/>
            </a:endParaRPr>
          </a:p>
        </p:txBody>
      </p:sp>
      <p:sp>
        <p:nvSpPr>
          <p:cNvPr id="61" name="object 61"/>
          <p:cNvSpPr txBox="1"/>
          <p:nvPr/>
        </p:nvSpPr>
        <p:spPr>
          <a:xfrm>
            <a:off x="8068818" y="3959732"/>
            <a:ext cx="138747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3.	</a:t>
            </a:r>
            <a:r>
              <a:rPr sz="1800" dirty="0">
                <a:latin typeface="Calibri"/>
                <a:cs typeface="Calibri"/>
              </a:rPr>
              <a:t>Bajo</a:t>
            </a:r>
            <a:r>
              <a:rPr sz="1800" spc="-80" dirty="0">
                <a:latin typeface="Calibri"/>
                <a:cs typeface="Calibri"/>
              </a:rPr>
              <a:t> </a:t>
            </a:r>
            <a:r>
              <a:rPr sz="1800" spc="-10" dirty="0">
                <a:latin typeface="Calibri"/>
                <a:cs typeface="Calibri"/>
              </a:rPr>
              <a:t>ajuste</a:t>
            </a:r>
            <a:endParaRPr sz="1800">
              <a:latin typeface="Calibri"/>
              <a:cs typeface="Calibri"/>
            </a:endParaRPr>
          </a:p>
        </p:txBody>
      </p:sp>
      <p:sp>
        <p:nvSpPr>
          <p:cNvPr id="62" name="object 62"/>
          <p:cNvSpPr txBox="1"/>
          <p:nvPr/>
        </p:nvSpPr>
        <p:spPr>
          <a:xfrm>
            <a:off x="8068818" y="4508372"/>
            <a:ext cx="235458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4.	Selección</a:t>
            </a:r>
            <a:r>
              <a:rPr sz="1800" spc="-20" dirty="0">
                <a:latin typeface="Calibri"/>
                <a:cs typeface="Calibri"/>
              </a:rPr>
              <a:t> </a:t>
            </a:r>
            <a:r>
              <a:rPr sz="1800" spc="-5" dirty="0">
                <a:latin typeface="Calibri"/>
                <a:cs typeface="Calibri"/>
              </a:rPr>
              <a:t>del</a:t>
            </a:r>
            <a:r>
              <a:rPr sz="1800" spc="-35" dirty="0">
                <a:latin typeface="Calibri"/>
                <a:cs typeface="Calibri"/>
              </a:rPr>
              <a:t> </a:t>
            </a:r>
            <a:r>
              <a:rPr sz="1800" dirty="0">
                <a:latin typeface="Calibri"/>
                <a:cs typeface="Calibri"/>
              </a:rPr>
              <a:t>Modelo</a:t>
            </a:r>
            <a:endParaRPr sz="1800">
              <a:latin typeface="Calibri"/>
              <a:cs typeface="Calibri"/>
            </a:endParaRPr>
          </a:p>
        </p:txBody>
      </p:sp>
      <p:sp>
        <p:nvSpPr>
          <p:cNvPr id="63" name="object 63"/>
          <p:cNvSpPr txBox="1"/>
          <p:nvPr/>
        </p:nvSpPr>
        <p:spPr>
          <a:xfrm>
            <a:off x="8068818" y="5056708"/>
            <a:ext cx="3181985" cy="300355"/>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5.	</a:t>
            </a:r>
            <a:r>
              <a:rPr sz="1800" spc="-10" dirty="0">
                <a:latin typeface="Calibri"/>
                <a:cs typeface="Calibri"/>
              </a:rPr>
              <a:t>Seteo</a:t>
            </a:r>
            <a:r>
              <a:rPr sz="1800" dirty="0">
                <a:latin typeface="Calibri"/>
                <a:cs typeface="Calibri"/>
              </a:rPr>
              <a:t> </a:t>
            </a:r>
            <a:r>
              <a:rPr sz="1800" spc="-5" dirty="0">
                <a:latin typeface="Calibri"/>
                <a:cs typeface="Calibri"/>
              </a:rPr>
              <a:t>de</a:t>
            </a:r>
            <a:r>
              <a:rPr sz="1800" spc="-10" dirty="0">
                <a:latin typeface="Calibri"/>
                <a:cs typeface="Calibri"/>
              </a:rPr>
              <a:t> </a:t>
            </a:r>
            <a:r>
              <a:rPr sz="1800" dirty="0">
                <a:latin typeface="Calibri"/>
                <a:cs typeface="Calibri"/>
              </a:rPr>
              <a:t>los</a:t>
            </a:r>
            <a:r>
              <a:rPr sz="1800" spc="5" dirty="0">
                <a:latin typeface="Calibri"/>
                <a:cs typeface="Calibri"/>
              </a:rPr>
              <a:t> </a:t>
            </a:r>
            <a:r>
              <a:rPr sz="1800" spc="-10" dirty="0">
                <a:latin typeface="Calibri"/>
                <a:cs typeface="Calibri"/>
              </a:rPr>
              <a:t>Hyperparametros</a:t>
            </a:r>
            <a:endParaRPr sz="1800">
              <a:latin typeface="Calibri"/>
              <a:cs typeface="Calibri"/>
            </a:endParaRPr>
          </a:p>
        </p:txBody>
      </p:sp>
      <p:sp>
        <p:nvSpPr>
          <p:cNvPr id="64" name="object 64"/>
          <p:cNvSpPr txBox="1"/>
          <p:nvPr/>
        </p:nvSpPr>
        <p:spPr>
          <a:xfrm>
            <a:off x="8068818" y="5605983"/>
            <a:ext cx="251015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spc="-5" dirty="0">
                <a:latin typeface="Calibri"/>
                <a:cs typeface="Calibri"/>
              </a:rPr>
              <a:t>6.	</a:t>
            </a:r>
            <a:r>
              <a:rPr sz="1800" spc="-10" dirty="0">
                <a:latin typeface="Calibri"/>
                <a:cs typeface="Calibri"/>
              </a:rPr>
              <a:t>Métricas</a:t>
            </a:r>
            <a:r>
              <a:rPr sz="1800" spc="-5" dirty="0">
                <a:latin typeface="Calibri"/>
                <a:cs typeface="Calibri"/>
              </a:rPr>
              <a:t> de</a:t>
            </a:r>
            <a:r>
              <a:rPr sz="1800" spc="-10" dirty="0">
                <a:latin typeface="Calibri"/>
                <a:cs typeface="Calibri"/>
              </a:rPr>
              <a:t> evaluación</a:t>
            </a:r>
            <a:endParaRPr sz="1800">
              <a:latin typeface="Calibri"/>
              <a:cs typeface="Calibri"/>
            </a:endParaRPr>
          </a:p>
        </p:txBody>
      </p:sp>
      <p:sp>
        <p:nvSpPr>
          <p:cNvPr id="65" name="object 65"/>
          <p:cNvSpPr txBox="1"/>
          <p:nvPr/>
        </p:nvSpPr>
        <p:spPr>
          <a:xfrm>
            <a:off x="7933435" y="1455496"/>
            <a:ext cx="3783965" cy="1002665"/>
          </a:xfrm>
          <a:prstGeom prst="rect">
            <a:avLst/>
          </a:prstGeom>
        </p:spPr>
        <p:txBody>
          <a:bodyPr vert="horz" wrap="square" lIns="0" tIns="13335" rIns="0" bIns="0" rtlCol="0">
            <a:spAutoFit/>
          </a:bodyPr>
          <a:lstStyle/>
          <a:p>
            <a:pPr marL="12700" marR="5080">
              <a:lnSpc>
                <a:spcPct val="100000"/>
              </a:lnSpc>
              <a:spcBef>
                <a:spcPts val="105"/>
              </a:spcBef>
            </a:pPr>
            <a:r>
              <a:rPr sz="3200" b="1" spc="-15" dirty="0">
                <a:latin typeface="Calibri"/>
                <a:cs typeface="Calibri"/>
              </a:rPr>
              <a:t>Evaluación</a:t>
            </a:r>
            <a:r>
              <a:rPr sz="3200" b="1" spc="-55" dirty="0">
                <a:latin typeface="Calibri"/>
                <a:cs typeface="Calibri"/>
              </a:rPr>
              <a:t> </a:t>
            </a:r>
            <a:r>
              <a:rPr sz="3200" b="1" dirty="0">
                <a:latin typeface="Calibri"/>
                <a:cs typeface="Calibri"/>
              </a:rPr>
              <a:t>y</a:t>
            </a:r>
            <a:r>
              <a:rPr sz="3200" b="1" spc="-20" dirty="0">
                <a:latin typeface="Calibri"/>
                <a:cs typeface="Calibri"/>
              </a:rPr>
              <a:t> </a:t>
            </a:r>
            <a:r>
              <a:rPr sz="3200" b="1" dirty="0">
                <a:latin typeface="Calibri"/>
                <a:cs typeface="Calibri"/>
              </a:rPr>
              <a:t>Selección </a:t>
            </a:r>
            <a:r>
              <a:rPr sz="3200" b="1" spc="-710" dirty="0">
                <a:latin typeface="Calibri"/>
                <a:cs typeface="Calibri"/>
              </a:rPr>
              <a:t> </a:t>
            </a:r>
            <a:r>
              <a:rPr sz="3200" b="1" dirty="0">
                <a:latin typeface="Calibri"/>
                <a:cs typeface="Calibri"/>
              </a:rPr>
              <a:t>del</a:t>
            </a:r>
            <a:r>
              <a:rPr sz="3200" b="1" spc="-5" dirty="0">
                <a:latin typeface="Calibri"/>
                <a:cs typeface="Calibri"/>
              </a:rPr>
              <a:t> Modelo</a:t>
            </a:r>
            <a:endParaRPr sz="3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37433" y="201244"/>
            <a:ext cx="5829300" cy="697230"/>
          </a:xfrm>
          <a:prstGeom prst="rect">
            <a:avLst/>
          </a:prstGeom>
        </p:spPr>
        <p:txBody>
          <a:bodyPr vert="horz" wrap="square" lIns="0" tIns="13335" rIns="0" bIns="0" rtlCol="0">
            <a:spAutoFit/>
          </a:bodyPr>
          <a:lstStyle/>
          <a:p>
            <a:pPr marL="12700">
              <a:lnSpc>
                <a:spcPct val="100000"/>
              </a:lnSpc>
              <a:spcBef>
                <a:spcPts val="105"/>
              </a:spcBef>
            </a:pPr>
            <a:r>
              <a:rPr sz="4400" dirty="0"/>
              <a:t>Modelos</a:t>
            </a:r>
            <a:r>
              <a:rPr sz="4400" spc="-30" dirty="0"/>
              <a:t> </a:t>
            </a:r>
            <a:r>
              <a:rPr sz="4400" dirty="0"/>
              <a:t>de</a:t>
            </a:r>
            <a:r>
              <a:rPr sz="4400" spc="-20" dirty="0"/>
              <a:t> </a:t>
            </a:r>
            <a:r>
              <a:rPr sz="4400" spc="-5" dirty="0"/>
              <a:t>Clasificación</a:t>
            </a:r>
            <a:r>
              <a:rPr sz="4400" spc="-25" dirty="0"/>
              <a:t> </a:t>
            </a:r>
            <a:r>
              <a:rPr sz="4400" dirty="0"/>
              <a:t>I</a:t>
            </a:r>
            <a:endParaRPr sz="4400"/>
          </a:p>
        </p:txBody>
      </p:sp>
      <p:grpSp>
        <p:nvGrpSpPr>
          <p:cNvPr id="4" name="object 4"/>
          <p:cNvGrpSpPr/>
          <p:nvPr/>
        </p:nvGrpSpPr>
        <p:grpSpPr>
          <a:xfrm>
            <a:off x="1766316" y="2391155"/>
            <a:ext cx="4537075" cy="3663950"/>
            <a:chOff x="1766316" y="2391155"/>
            <a:chExt cx="4537075" cy="3663950"/>
          </a:xfrm>
        </p:grpSpPr>
        <p:pic>
          <p:nvPicPr>
            <p:cNvPr id="5" name="object 5"/>
            <p:cNvPicPr/>
            <p:nvPr/>
          </p:nvPicPr>
          <p:blipFill>
            <a:blip r:embed="rId2" cstate="print"/>
            <a:stretch>
              <a:fillRect/>
            </a:stretch>
          </p:blipFill>
          <p:spPr>
            <a:xfrm>
              <a:off x="1769364" y="2394203"/>
              <a:ext cx="4530852" cy="3657600"/>
            </a:xfrm>
            <a:prstGeom prst="rect">
              <a:avLst/>
            </a:prstGeom>
          </p:spPr>
        </p:pic>
        <p:sp>
          <p:nvSpPr>
            <p:cNvPr id="6" name="object 6"/>
            <p:cNvSpPr/>
            <p:nvPr/>
          </p:nvSpPr>
          <p:spPr>
            <a:xfrm>
              <a:off x="1769364" y="2394203"/>
              <a:ext cx="4531360" cy="3657600"/>
            </a:xfrm>
            <a:custGeom>
              <a:avLst/>
              <a:gdLst/>
              <a:ahLst/>
              <a:cxnLst/>
              <a:rect l="l" t="t" r="r" b="b"/>
              <a:pathLst>
                <a:path w="4531360" h="3657600">
                  <a:moveTo>
                    <a:pt x="0" y="609600"/>
                  </a:moveTo>
                  <a:lnTo>
                    <a:pt x="1834" y="561959"/>
                  </a:lnTo>
                  <a:lnTo>
                    <a:pt x="7245" y="515322"/>
                  </a:lnTo>
                  <a:lnTo>
                    <a:pt x="16099" y="469822"/>
                  </a:lnTo>
                  <a:lnTo>
                    <a:pt x="28260" y="425597"/>
                  </a:lnTo>
                  <a:lnTo>
                    <a:pt x="43592" y="382782"/>
                  </a:lnTo>
                  <a:lnTo>
                    <a:pt x="61959" y="341511"/>
                  </a:lnTo>
                  <a:lnTo>
                    <a:pt x="83227" y="301921"/>
                  </a:lnTo>
                  <a:lnTo>
                    <a:pt x="107259" y="264147"/>
                  </a:lnTo>
                  <a:lnTo>
                    <a:pt x="133920" y="228324"/>
                  </a:lnTo>
                  <a:lnTo>
                    <a:pt x="163075" y="194588"/>
                  </a:lnTo>
                  <a:lnTo>
                    <a:pt x="194588" y="163075"/>
                  </a:lnTo>
                  <a:lnTo>
                    <a:pt x="228324" y="133920"/>
                  </a:lnTo>
                  <a:lnTo>
                    <a:pt x="264147" y="107259"/>
                  </a:lnTo>
                  <a:lnTo>
                    <a:pt x="301921" y="83227"/>
                  </a:lnTo>
                  <a:lnTo>
                    <a:pt x="341511" y="61959"/>
                  </a:lnTo>
                  <a:lnTo>
                    <a:pt x="382782" y="43592"/>
                  </a:lnTo>
                  <a:lnTo>
                    <a:pt x="425597" y="28260"/>
                  </a:lnTo>
                  <a:lnTo>
                    <a:pt x="469822" y="16099"/>
                  </a:lnTo>
                  <a:lnTo>
                    <a:pt x="515322" y="7245"/>
                  </a:lnTo>
                  <a:lnTo>
                    <a:pt x="561959" y="1834"/>
                  </a:lnTo>
                  <a:lnTo>
                    <a:pt x="609600" y="0"/>
                  </a:lnTo>
                  <a:lnTo>
                    <a:pt x="3921252" y="0"/>
                  </a:lnTo>
                  <a:lnTo>
                    <a:pt x="3968892" y="1834"/>
                  </a:lnTo>
                  <a:lnTo>
                    <a:pt x="4015529" y="7245"/>
                  </a:lnTo>
                  <a:lnTo>
                    <a:pt x="4061029" y="16099"/>
                  </a:lnTo>
                  <a:lnTo>
                    <a:pt x="4105254" y="28260"/>
                  </a:lnTo>
                  <a:lnTo>
                    <a:pt x="4148069" y="43592"/>
                  </a:lnTo>
                  <a:lnTo>
                    <a:pt x="4189340" y="61959"/>
                  </a:lnTo>
                  <a:lnTo>
                    <a:pt x="4228930" y="83227"/>
                  </a:lnTo>
                  <a:lnTo>
                    <a:pt x="4266704" y="107259"/>
                  </a:lnTo>
                  <a:lnTo>
                    <a:pt x="4302527" y="133920"/>
                  </a:lnTo>
                  <a:lnTo>
                    <a:pt x="4336263" y="163075"/>
                  </a:lnTo>
                  <a:lnTo>
                    <a:pt x="4367776" y="194588"/>
                  </a:lnTo>
                  <a:lnTo>
                    <a:pt x="4396931" y="228324"/>
                  </a:lnTo>
                  <a:lnTo>
                    <a:pt x="4423592" y="264147"/>
                  </a:lnTo>
                  <a:lnTo>
                    <a:pt x="4447624" y="301921"/>
                  </a:lnTo>
                  <a:lnTo>
                    <a:pt x="4468892" y="341511"/>
                  </a:lnTo>
                  <a:lnTo>
                    <a:pt x="4487259" y="382782"/>
                  </a:lnTo>
                  <a:lnTo>
                    <a:pt x="4502591" y="425597"/>
                  </a:lnTo>
                  <a:lnTo>
                    <a:pt x="4514752" y="469822"/>
                  </a:lnTo>
                  <a:lnTo>
                    <a:pt x="4523606" y="515322"/>
                  </a:lnTo>
                  <a:lnTo>
                    <a:pt x="4529017" y="561959"/>
                  </a:lnTo>
                  <a:lnTo>
                    <a:pt x="4530852" y="609600"/>
                  </a:lnTo>
                  <a:lnTo>
                    <a:pt x="4530852" y="3048000"/>
                  </a:lnTo>
                  <a:lnTo>
                    <a:pt x="4529017" y="3095638"/>
                  </a:lnTo>
                  <a:lnTo>
                    <a:pt x="4523606" y="3142274"/>
                  </a:lnTo>
                  <a:lnTo>
                    <a:pt x="4514752" y="3187773"/>
                  </a:lnTo>
                  <a:lnTo>
                    <a:pt x="4502591" y="3231997"/>
                  </a:lnTo>
                  <a:lnTo>
                    <a:pt x="4487259" y="3274812"/>
                  </a:lnTo>
                  <a:lnTo>
                    <a:pt x="4468892" y="3316082"/>
                  </a:lnTo>
                  <a:lnTo>
                    <a:pt x="4447624" y="3355673"/>
                  </a:lnTo>
                  <a:lnTo>
                    <a:pt x="4423592" y="3393447"/>
                  </a:lnTo>
                  <a:lnTo>
                    <a:pt x="4396931" y="3429270"/>
                  </a:lnTo>
                  <a:lnTo>
                    <a:pt x="4367776" y="3463006"/>
                  </a:lnTo>
                  <a:lnTo>
                    <a:pt x="4336263" y="3494519"/>
                  </a:lnTo>
                  <a:lnTo>
                    <a:pt x="4302527" y="3523675"/>
                  </a:lnTo>
                  <a:lnTo>
                    <a:pt x="4266704" y="3550336"/>
                  </a:lnTo>
                  <a:lnTo>
                    <a:pt x="4228930" y="3574369"/>
                  </a:lnTo>
                  <a:lnTo>
                    <a:pt x="4189340" y="3595638"/>
                  </a:lnTo>
                  <a:lnTo>
                    <a:pt x="4148069" y="3614006"/>
                  </a:lnTo>
                  <a:lnTo>
                    <a:pt x="4105254" y="3629338"/>
                  </a:lnTo>
                  <a:lnTo>
                    <a:pt x="4061029" y="3641499"/>
                  </a:lnTo>
                  <a:lnTo>
                    <a:pt x="4015529" y="3650353"/>
                  </a:lnTo>
                  <a:lnTo>
                    <a:pt x="3968892" y="3655765"/>
                  </a:lnTo>
                  <a:lnTo>
                    <a:pt x="3921252" y="3657600"/>
                  </a:lnTo>
                  <a:lnTo>
                    <a:pt x="609600" y="3657600"/>
                  </a:lnTo>
                  <a:lnTo>
                    <a:pt x="561959" y="3655765"/>
                  </a:lnTo>
                  <a:lnTo>
                    <a:pt x="515322" y="3650353"/>
                  </a:lnTo>
                  <a:lnTo>
                    <a:pt x="469822" y="3641499"/>
                  </a:lnTo>
                  <a:lnTo>
                    <a:pt x="425597" y="3629338"/>
                  </a:lnTo>
                  <a:lnTo>
                    <a:pt x="382782" y="3614006"/>
                  </a:lnTo>
                  <a:lnTo>
                    <a:pt x="341511" y="3595638"/>
                  </a:lnTo>
                  <a:lnTo>
                    <a:pt x="301921" y="3574369"/>
                  </a:lnTo>
                  <a:lnTo>
                    <a:pt x="264147" y="3550336"/>
                  </a:lnTo>
                  <a:lnTo>
                    <a:pt x="228324" y="3523675"/>
                  </a:lnTo>
                  <a:lnTo>
                    <a:pt x="194588" y="3494519"/>
                  </a:lnTo>
                  <a:lnTo>
                    <a:pt x="163075" y="3463006"/>
                  </a:lnTo>
                  <a:lnTo>
                    <a:pt x="133920" y="3429270"/>
                  </a:lnTo>
                  <a:lnTo>
                    <a:pt x="107259" y="3393447"/>
                  </a:lnTo>
                  <a:lnTo>
                    <a:pt x="83227" y="3355673"/>
                  </a:lnTo>
                  <a:lnTo>
                    <a:pt x="61959" y="3316082"/>
                  </a:lnTo>
                  <a:lnTo>
                    <a:pt x="43592" y="3274812"/>
                  </a:lnTo>
                  <a:lnTo>
                    <a:pt x="28260" y="3231997"/>
                  </a:lnTo>
                  <a:lnTo>
                    <a:pt x="16099" y="3187773"/>
                  </a:lnTo>
                  <a:lnTo>
                    <a:pt x="7245" y="3142274"/>
                  </a:lnTo>
                  <a:lnTo>
                    <a:pt x="1834" y="3095638"/>
                  </a:lnTo>
                  <a:lnTo>
                    <a:pt x="0" y="3048000"/>
                  </a:lnTo>
                  <a:lnTo>
                    <a:pt x="0" y="609600"/>
                  </a:lnTo>
                  <a:close/>
                </a:path>
              </a:pathLst>
            </a:custGeom>
            <a:ln w="6096">
              <a:solidFill>
                <a:srgbClr val="A4A4A4"/>
              </a:solidFill>
            </a:ln>
          </p:spPr>
          <p:txBody>
            <a:bodyPr wrap="square" lIns="0" tIns="0" rIns="0" bIns="0" rtlCol="0"/>
            <a:lstStyle/>
            <a:p>
              <a:endParaRPr/>
            </a:p>
          </p:txBody>
        </p:sp>
        <p:sp>
          <p:nvSpPr>
            <p:cNvPr id="7" name="object 7"/>
            <p:cNvSpPr/>
            <p:nvPr/>
          </p:nvSpPr>
          <p:spPr>
            <a:xfrm>
              <a:off x="3877055" y="4262627"/>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4"/>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8"/>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4"/>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8" name="object 8"/>
            <p:cNvSpPr/>
            <p:nvPr/>
          </p:nvSpPr>
          <p:spPr>
            <a:xfrm>
              <a:off x="3877055" y="4262627"/>
              <a:ext cx="609600" cy="605155"/>
            </a:xfrm>
            <a:custGeom>
              <a:avLst/>
              <a:gdLst/>
              <a:ahLst/>
              <a:cxnLst/>
              <a:rect l="l" t="t" r="r" b="b"/>
              <a:pathLst>
                <a:path w="609600" h="605154">
                  <a:moveTo>
                    <a:pt x="0" y="302514"/>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4"/>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8"/>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4"/>
                  </a:lnTo>
                  <a:close/>
                </a:path>
              </a:pathLst>
            </a:custGeom>
            <a:ln w="12192">
              <a:solidFill>
                <a:srgbClr val="2E528F"/>
              </a:solidFill>
            </a:ln>
          </p:spPr>
          <p:txBody>
            <a:bodyPr wrap="square" lIns="0" tIns="0" rIns="0" bIns="0" rtlCol="0"/>
            <a:lstStyle/>
            <a:p>
              <a:endParaRPr/>
            </a:p>
          </p:txBody>
        </p:sp>
        <p:sp>
          <p:nvSpPr>
            <p:cNvPr id="9" name="object 9"/>
            <p:cNvSpPr/>
            <p:nvPr/>
          </p:nvSpPr>
          <p:spPr>
            <a:xfrm>
              <a:off x="4084320" y="2962655"/>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4"/>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8"/>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4"/>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0" name="object 10"/>
            <p:cNvSpPr/>
            <p:nvPr/>
          </p:nvSpPr>
          <p:spPr>
            <a:xfrm>
              <a:off x="4084320" y="2962655"/>
              <a:ext cx="609600" cy="605155"/>
            </a:xfrm>
            <a:custGeom>
              <a:avLst/>
              <a:gdLst/>
              <a:ahLst/>
              <a:cxnLst/>
              <a:rect l="l" t="t" r="r" b="b"/>
              <a:pathLst>
                <a:path w="609600" h="605154">
                  <a:moveTo>
                    <a:pt x="0" y="302514"/>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4"/>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8"/>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4"/>
                  </a:lnTo>
                  <a:close/>
                </a:path>
              </a:pathLst>
            </a:custGeom>
            <a:ln w="12191">
              <a:solidFill>
                <a:srgbClr val="2E528F"/>
              </a:solidFill>
            </a:ln>
          </p:spPr>
          <p:txBody>
            <a:bodyPr wrap="square" lIns="0" tIns="0" rIns="0" bIns="0" rtlCol="0"/>
            <a:lstStyle/>
            <a:p>
              <a:endParaRPr/>
            </a:p>
          </p:txBody>
        </p:sp>
        <p:sp>
          <p:nvSpPr>
            <p:cNvPr id="11" name="object 11"/>
            <p:cNvSpPr/>
            <p:nvPr/>
          </p:nvSpPr>
          <p:spPr>
            <a:xfrm>
              <a:off x="2494788" y="2659379"/>
              <a:ext cx="609600" cy="607060"/>
            </a:xfrm>
            <a:custGeom>
              <a:avLst/>
              <a:gdLst/>
              <a:ahLst/>
              <a:cxnLst/>
              <a:rect l="l" t="t" r="r" b="b"/>
              <a:pathLst>
                <a:path w="609600" h="607060">
                  <a:moveTo>
                    <a:pt x="304800" y="0"/>
                  </a:moveTo>
                  <a:lnTo>
                    <a:pt x="255374" y="3968"/>
                  </a:lnTo>
                  <a:lnTo>
                    <a:pt x="208483" y="15459"/>
                  </a:lnTo>
                  <a:lnTo>
                    <a:pt x="164753" y="33847"/>
                  </a:lnTo>
                  <a:lnTo>
                    <a:pt x="124815" y="58509"/>
                  </a:lnTo>
                  <a:lnTo>
                    <a:pt x="89296" y="88820"/>
                  </a:lnTo>
                  <a:lnTo>
                    <a:pt x="58826" y="124157"/>
                  </a:lnTo>
                  <a:lnTo>
                    <a:pt x="34032" y="163895"/>
                  </a:lnTo>
                  <a:lnTo>
                    <a:pt x="15544" y="207410"/>
                  </a:lnTo>
                  <a:lnTo>
                    <a:pt x="3990" y="254078"/>
                  </a:lnTo>
                  <a:lnTo>
                    <a:pt x="0" y="303275"/>
                  </a:lnTo>
                  <a:lnTo>
                    <a:pt x="3990" y="352473"/>
                  </a:lnTo>
                  <a:lnTo>
                    <a:pt x="15544" y="399141"/>
                  </a:lnTo>
                  <a:lnTo>
                    <a:pt x="34032" y="442656"/>
                  </a:lnTo>
                  <a:lnTo>
                    <a:pt x="58826" y="482394"/>
                  </a:lnTo>
                  <a:lnTo>
                    <a:pt x="89296" y="517731"/>
                  </a:lnTo>
                  <a:lnTo>
                    <a:pt x="124815" y="548042"/>
                  </a:lnTo>
                  <a:lnTo>
                    <a:pt x="164753" y="572704"/>
                  </a:lnTo>
                  <a:lnTo>
                    <a:pt x="208483" y="591092"/>
                  </a:lnTo>
                  <a:lnTo>
                    <a:pt x="255374" y="602583"/>
                  </a:lnTo>
                  <a:lnTo>
                    <a:pt x="304800" y="606552"/>
                  </a:lnTo>
                  <a:lnTo>
                    <a:pt x="354225" y="602583"/>
                  </a:lnTo>
                  <a:lnTo>
                    <a:pt x="401116" y="591092"/>
                  </a:lnTo>
                  <a:lnTo>
                    <a:pt x="444846" y="572704"/>
                  </a:lnTo>
                  <a:lnTo>
                    <a:pt x="484784" y="548042"/>
                  </a:lnTo>
                  <a:lnTo>
                    <a:pt x="520303" y="517731"/>
                  </a:lnTo>
                  <a:lnTo>
                    <a:pt x="550773" y="482394"/>
                  </a:lnTo>
                  <a:lnTo>
                    <a:pt x="575567" y="442656"/>
                  </a:lnTo>
                  <a:lnTo>
                    <a:pt x="594055" y="399141"/>
                  </a:lnTo>
                  <a:lnTo>
                    <a:pt x="605609" y="352473"/>
                  </a:lnTo>
                  <a:lnTo>
                    <a:pt x="609600" y="303275"/>
                  </a:lnTo>
                  <a:lnTo>
                    <a:pt x="605609" y="254078"/>
                  </a:lnTo>
                  <a:lnTo>
                    <a:pt x="594055" y="207410"/>
                  </a:lnTo>
                  <a:lnTo>
                    <a:pt x="575567" y="163895"/>
                  </a:lnTo>
                  <a:lnTo>
                    <a:pt x="550773" y="124157"/>
                  </a:lnTo>
                  <a:lnTo>
                    <a:pt x="520303" y="88820"/>
                  </a:lnTo>
                  <a:lnTo>
                    <a:pt x="484784" y="58509"/>
                  </a:lnTo>
                  <a:lnTo>
                    <a:pt x="444846" y="33847"/>
                  </a:lnTo>
                  <a:lnTo>
                    <a:pt x="401116" y="15459"/>
                  </a:lnTo>
                  <a:lnTo>
                    <a:pt x="354225" y="3968"/>
                  </a:lnTo>
                  <a:lnTo>
                    <a:pt x="304800" y="0"/>
                  </a:lnTo>
                  <a:close/>
                </a:path>
              </a:pathLst>
            </a:custGeom>
            <a:solidFill>
              <a:srgbClr val="4471C4"/>
            </a:solidFill>
          </p:spPr>
          <p:txBody>
            <a:bodyPr wrap="square" lIns="0" tIns="0" rIns="0" bIns="0" rtlCol="0"/>
            <a:lstStyle/>
            <a:p>
              <a:endParaRPr/>
            </a:p>
          </p:txBody>
        </p:sp>
        <p:sp>
          <p:nvSpPr>
            <p:cNvPr id="12" name="object 12"/>
            <p:cNvSpPr/>
            <p:nvPr/>
          </p:nvSpPr>
          <p:spPr>
            <a:xfrm>
              <a:off x="2494788" y="2659379"/>
              <a:ext cx="609600" cy="607060"/>
            </a:xfrm>
            <a:custGeom>
              <a:avLst/>
              <a:gdLst/>
              <a:ahLst/>
              <a:cxnLst/>
              <a:rect l="l" t="t" r="r" b="b"/>
              <a:pathLst>
                <a:path w="609600" h="607060">
                  <a:moveTo>
                    <a:pt x="0" y="303275"/>
                  </a:moveTo>
                  <a:lnTo>
                    <a:pt x="3990" y="254078"/>
                  </a:lnTo>
                  <a:lnTo>
                    <a:pt x="15544" y="207410"/>
                  </a:lnTo>
                  <a:lnTo>
                    <a:pt x="34032" y="163895"/>
                  </a:lnTo>
                  <a:lnTo>
                    <a:pt x="58826" y="124157"/>
                  </a:lnTo>
                  <a:lnTo>
                    <a:pt x="89296" y="88820"/>
                  </a:lnTo>
                  <a:lnTo>
                    <a:pt x="124815" y="58509"/>
                  </a:lnTo>
                  <a:lnTo>
                    <a:pt x="164753" y="33847"/>
                  </a:lnTo>
                  <a:lnTo>
                    <a:pt x="208483" y="15459"/>
                  </a:lnTo>
                  <a:lnTo>
                    <a:pt x="255374" y="3968"/>
                  </a:lnTo>
                  <a:lnTo>
                    <a:pt x="304800" y="0"/>
                  </a:lnTo>
                  <a:lnTo>
                    <a:pt x="354225" y="3968"/>
                  </a:lnTo>
                  <a:lnTo>
                    <a:pt x="401116" y="15459"/>
                  </a:lnTo>
                  <a:lnTo>
                    <a:pt x="444846" y="33847"/>
                  </a:lnTo>
                  <a:lnTo>
                    <a:pt x="484784" y="58509"/>
                  </a:lnTo>
                  <a:lnTo>
                    <a:pt x="520303" y="88820"/>
                  </a:lnTo>
                  <a:lnTo>
                    <a:pt x="550773" y="124157"/>
                  </a:lnTo>
                  <a:lnTo>
                    <a:pt x="575567" y="163895"/>
                  </a:lnTo>
                  <a:lnTo>
                    <a:pt x="594055" y="207410"/>
                  </a:lnTo>
                  <a:lnTo>
                    <a:pt x="605609" y="254078"/>
                  </a:lnTo>
                  <a:lnTo>
                    <a:pt x="609600" y="303275"/>
                  </a:lnTo>
                  <a:lnTo>
                    <a:pt x="605609" y="352473"/>
                  </a:lnTo>
                  <a:lnTo>
                    <a:pt x="594055" y="399141"/>
                  </a:lnTo>
                  <a:lnTo>
                    <a:pt x="575567" y="442656"/>
                  </a:lnTo>
                  <a:lnTo>
                    <a:pt x="550773" y="482394"/>
                  </a:lnTo>
                  <a:lnTo>
                    <a:pt x="520303" y="517731"/>
                  </a:lnTo>
                  <a:lnTo>
                    <a:pt x="484784" y="548042"/>
                  </a:lnTo>
                  <a:lnTo>
                    <a:pt x="444846" y="572704"/>
                  </a:lnTo>
                  <a:lnTo>
                    <a:pt x="401116" y="591092"/>
                  </a:lnTo>
                  <a:lnTo>
                    <a:pt x="354225" y="602583"/>
                  </a:lnTo>
                  <a:lnTo>
                    <a:pt x="304800" y="606552"/>
                  </a:lnTo>
                  <a:lnTo>
                    <a:pt x="255374" y="602583"/>
                  </a:lnTo>
                  <a:lnTo>
                    <a:pt x="208483" y="591092"/>
                  </a:lnTo>
                  <a:lnTo>
                    <a:pt x="164753" y="572704"/>
                  </a:lnTo>
                  <a:lnTo>
                    <a:pt x="124815" y="548042"/>
                  </a:lnTo>
                  <a:lnTo>
                    <a:pt x="89296" y="517731"/>
                  </a:lnTo>
                  <a:lnTo>
                    <a:pt x="58826" y="482394"/>
                  </a:lnTo>
                  <a:lnTo>
                    <a:pt x="34032" y="442656"/>
                  </a:lnTo>
                  <a:lnTo>
                    <a:pt x="15544" y="399141"/>
                  </a:lnTo>
                  <a:lnTo>
                    <a:pt x="3990" y="352473"/>
                  </a:lnTo>
                  <a:lnTo>
                    <a:pt x="0" y="303275"/>
                  </a:lnTo>
                  <a:close/>
                </a:path>
              </a:pathLst>
            </a:custGeom>
            <a:ln w="12192">
              <a:solidFill>
                <a:srgbClr val="2E528F"/>
              </a:solidFill>
            </a:ln>
          </p:spPr>
          <p:txBody>
            <a:bodyPr wrap="square" lIns="0" tIns="0" rIns="0" bIns="0" rtlCol="0"/>
            <a:lstStyle/>
            <a:p>
              <a:endParaRPr/>
            </a:p>
          </p:txBody>
        </p:sp>
        <p:sp>
          <p:nvSpPr>
            <p:cNvPr id="13" name="object 13"/>
            <p:cNvSpPr/>
            <p:nvPr/>
          </p:nvSpPr>
          <p:spPr>
            <a:xfrm>
              <a:off x="2951988" y="3601211"/>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4" name="object 14"/>
            <p:cNvSpPr/>
            <p:nvPr/>
          </p:nvSpPr>
          <p:spPr>
            <a:xfrm>
              <a:off x="2951988" y="3601211"/>
              <a:ext cx="609600" cy="605155"/>
            </a:xfrm>
            <a:custGeom>
              <a:avLst/>
              <a:gdLst/>
              <a:ahLst/>
              <a:cxnLst/>
              <a:rect l="l" t="t" r="r" b="b"/>
              <a:pathLst>
                <a:path w="609600" h="605154">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2">
              <a:solidFill>
                <a:srgbClr val="2E528F"/>
              </a:solidFill>
            </a:ln>
          </p:spPr>
          <p:txBody>
            <a:bodyPr wrap="square" lIns="0" tIns="0" rIns="0" bIns="0" rtlCol="0"/>
            <a:lstStyle/>
            <a:p>
              <a:endParaRPr/>
            </a:p>
          </p:txBody>
        </p:sp>
        <p:sp>
          <p:nvSpPr>
            <p:cNvPr id="15" name="object 15"/>
            <p:cNvSpPr/>
            <p:nvPr/>
          </p:nvSpPr>
          <p:spPr>
            <a:xfrm>
              <a:off x="2063496" y="4309872"/>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6" name="object 16"/>
            <p:cNvSpPr/>
            <p:nvPr/>
          </p:nvSpPr>
          <p:spPr>
            <a:xfrm>
              <a:off x="2063496" y="4309872"/>
              <a:ext cx="609600" cy="605155"/>
            </a:xfrm>
            <a:custGeom>
              <a:avLst/>
              <a:gdLst/>
              <a:ahLst/>
              <a:cxnLst/>
              <a:rect l="l" t="t" r="r" b="b"/>
              <a:pathLst>
                <a:path w="609600" h="605154">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2">
              <a:solidFill>
                <a:srgbClr val="2E528F"/>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4418076" y="5004816"/>
              <a:ext cx="577596" cy="588263"/>
            </a:xfrm>
            <a:prstGeom prst="rect">
              <a:avLst/>
            </a:prstGeom>
          </p:spPr>
        </p:pic>
        <p:sp>
          <p:nvSpPr>
            <p:cNvPr id="18" name="object 18"/>
            <p:cNvSpPr/>
            <p:nvPr/>
          </p:nvSpPr>
          <p:spPr>
            <a:xfrm>
              <a:off x="4418076" y="5004816"/>
              <a:ext cx="577850" cy="588645"/>
            </a:xfrm>
            <a:custGeom>
              <a:avLst/>
              <a:gdLst/>
              <a:ahLst/>
              <a:cxnLst/>
              <a:rect l="l" t="t" r="r" b="b"/>
              <a:pathLst>
                <a:path w="577850" h="588645">
                  <a:moveTo>
                    <a:pt x="0" y="588263"/>
                  </a:moveTo>
                  <a:lnTo>
                    <a:pt x="288798" y="0"/>
                  </a:lnTo>
                  <a:lnTo>
                    <a:pt x="577596" y="588263"/>
                  </a:lnTo>
                  <a:lnTo>
                    <a:pt x="0" y="588263"/>
                  </a:lnTo>
                  <a:close/>
                </a:path>
              </a:pathLst>
            </a:custGeom>
            <a:ln w="6095">
              <a:solidFill>
                <a:srgbClr val="EC7C30"/>
              </a:solidFill>
            </a:ln>
          </p:spPr>
          <p:txBody>
            <a:bodyPr wrap="square" lIns="0" tIns="0" rIns="0" bIns="0" rtlCol="0"/>
            <a:lstStyle/>
            <a:p>
              <a:endParaRPr/>
            </a:p>
          </p:txBody>
        </p:sp>
        <p:pic>
          <p:nvPicPr>
            <p:cNvPr id="19" name="object 19"/>
            <p:cNvPicPr/>
            <p:nvPr/>
          </p:nvPicPr>
          <p:blipFill>
            <a:blip r:embed="rId4" cstate="print"/>
            <a:stretch>
              <a:fillRect/>
            </a:stretch>
          </p:blipFill>
          <p:spPr>
            <a:xfrm>
              <a:off x="5506212" y="4413504"/>
              <a:ext cx="577596" cy="589788"/>
            </a:xfrm>
            <a:prstGeom prst="rect">
              <a:avLst/>
            </a:prstGeom>
          </p:spPr>
        </p:pic>
        <p:sp>
          <p:nvSpPr>
            <p:cNvPr id="20" name="object 20"/>
            <p:cNvSpPr/>
            <p:nvPr/>
          </p:nvSpPr>
          <p:spPr>
            <a:xfrm>
              <a:off x="5506212" y="4413504"/>
              <a:ext cx="577850" cy="589915"/>
            </a:xfrm>
            <a:custGeom>
              <a:avLst/>
              <a:gdLst/>
              <a:ahLst/>
              <a:cxnLst/>
              <a:rect l="l" t="t" r="r" b="b"/>
              <a:pathLst>
                <a:path w="577850" h="589914">
                  <a:moveTo>
                    <a:pt x="0" y="589788"/>
                  </a:moveTo>
                  <a:lnTo>
                    <a:pt x="288798" y="0"/>
                  </a:lnTo>
                  <a:lnTo>
                    <a:pt x="577596" y="589788"/>
                  </a:lnTo>
                  <a:lnTo>
                    <a:pt x="0" y="589788"/>
                  </a:lnTo>
                  <a:close/>
                </a:path>
              </a:pathLst>
            </a:custGeom>
            <a:ln w="6096">
              <a:solidFill>
                <a:srgbClr val="EC7C30"/>
              </a:solidFill>
            </a:ln>
          </p:spPr>
          <p:txBody>
            <a:bodyPr wrap="square" lIns="0" tIns="0" rIns="0" bIns="0" rtlCol="0"/>
            <a:lstStyle/>
            <a:p>
              <a:endParaRPr/>
            </a:p>
          </p:txBody>
        </p:sp>
        <p:pic>
          <p:nvPicPr>
            <p:cNvPr id="21" name="object 21"/>
            <p:cNvPicPr/>
            <p:nvPr/>
          </p:nvPicPr>
          <p:blipFill>
            <a:blip r:embed="rId5" cstate="print"/>
            <a:stretch>
              <a:fillRect/>
            </a:stretch>
          </p:blipFill>
          <p:spPr>
            <a:xfrm>
              <a:off x="5181600" y="3364991"/>
              <a:ext cx="577596" cy="589788"/>
            </a:xfrm>
            <a:prstGeom prst="rect">
              <a:avLst/>
            </a:prstGeom>
          </p:spPr>
        </p:pic>
        <p:sp>
          <p:nvSpPr>
            <p:cNvPr id="22" name="object 22"/>
            <p:cNvSpPr/>
            <p:nvPr/>
          </p:nvSpPr>
          <p:spPr>
            <a:xfrm>
              <a:off x="5181600" y="3364991"/>
              <a:ext cx="577850" cy="589915"/>
            </a:xfrm>
            <a:custGeom>
              <a:avLst/>
              <a:gdLst/>
              <a:ahLst/>
              <a:cxnLst/>
              <a:rect l="l" t="t" r="r" b="b"/>
              <a:pathLst>
                <a:path w="577850" h="589914">
                  <a:moveTo>
                    <a:pt x="0" y="589788"/>
                  </a:moveTo>
                  <a:lnTo>
                    <a:pt x="288798" y="0"/>
                  </a:lnTo>
                  <a:lnTo>
                    <a:pt x="577596" y="589788"/>
                  </a:lnTo>
                  <a:lnTo>
                    <a:pt x="0" y="589788"/>
                  </a:lnTo>
                  <a:close/>
                </a:path>
              </a:pathLst>
            </a:custGeom>
            <a:ln w="6096">
              <a:solidFill>
                <a:srgbClr val="EC7C30"/>
              </a:solidFill>
            </a:ln>
          </p:spPr>
          <p:txBody>
            <a:bodyPr wrap="square" lIns="0" tIns="0" rIns="0" bIns="0" rtlCol="0"/>
            <a:lstStyle/>
            <a:p>
              <a:endParaRPr/>
            </a:p>
          </p:txBody>
        </p:sp>
        <p:pic>
          <p:nvPicPr>
            <p:cNvPr id="23" name="object 23"/>
            <p:cNvPicPr/>
            <p:nvPr/>
          </p:nvPicPr>
          <p:blipFill>
            <a:blip r:embed="rId6" cstate="print"/>
            <a:stretch>
              <a:fillRect/>
            </a:stretch>
          </p:blipFill>
          <p:spPr>
            <a:xfrm>
              <a:off x="2967227" y="5225795"/>
              <a:ext cx="579120" cy="588264"/>
            </a:xfrm>
            <a:prstGeom prst="rect">
              <a:avLst/>
            </a:prstGeom>
          </p:spPr>
        </p:pic>
        <p:sp>
          <p:nvSpPr>
            <p:cNvPr id="24" name="object 24"/>
            <p:cNvSpPr/>
            <p:nvPr/>
          </p:nvSpPr>
          <p:spPr>
            <a:xfrm>
              <a:off x="2967227" y="5225795"/>
              <a:ext cx="579120" cy="588645"/>
            </a:xfrm>
            <a:custGeom>
              <a:avLst/>
              <a:gdLst/>
              <a:ahLst/>
              <a:cxnLst/>
              <a:rect l="l" t="t" r="r" b="b"/>
              <a:pathLst>
                <a:path w="579120" h="588645">
                  <a:moveTo>
                    <a:pt x="0" y="588263"/>
                  </a:moveTo>
                  <a:lnTo>
                    <a:pt x="289560" y="0"/>
                  </a:lnTo>
                  <a:lnTo>
                    <a:pt x="579120" y="588263"/>
                  </a:lnTo>
                  <a:lnTo>
                    <a:pt x="0" y="588263"/>
                  </a:lnTo>
                  <a:close/>
                </a:path>
              </a:pathLst>
            </a:custGeom>
            <a:ln w="6096">
              <a:solidFill>
                <a:srgbClr val="EC7C30"/>
              </a:solidFill>
            </a:ln>
          </p:spPr>
          <p:txBody>
            <a:bodyPr wrap="square" lIns="0" tIns="0" rIns="0" bIns="0" rtlCol="0"/>
            <a:lstStyle/>
            <a:p>
              <a:endParaRPr/>
            </a:p>
          </p:txBody>
        </p:sp>
      </p:grpSp>
      <p:sp>
        <p:nvSpPr>
          <p:cNvPr id="25" name="object 25"/>
          <p:cNvSpPr txBox="1"/>
          <p:nvPr/>
        </p:nvSpPr>
        <p:spPr>
          <a:xfrm>
            <a:off x="821537" y="1724405"/>
            <a:ext cx="3986529"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¿Cómo</a:t>
            </a:r>
            <a:r>
              <a:rPr sz="2400" b="1" spc="-45" dirty="0">
                <a:latin typeface="Calibri"/>
                <a:cs typeface="Calibri"/>
              </a:rPr>
              <a:t> </a:t>
            </a:r>
            <a:r>
              <a:rPr sz="2400" b="1" spc="-5" dirty="0">
                <a:latin typeface="Calibri"/>
                <a:cs typeface="Calibri"/>
              </a:rPr>
              <a:t>separamos</a:t>
            </a:r>
            <a:r>
              <a:rPr sz="2400" b="1" spc="-35" dirty="0">
                <a:latin typeface="Calibri"/>
                <a:cs typeface="Calibri"/>
              </a:rPr>
              <a:t> </a:t>
            </a:r>
            <a:r>
              <a:rPr sz="2400" b="1" spc="-15" dirty="0">
                <a:latin typeface="Calibri"/>
                <a:cs typeface="Calibri"/>
              </a:rPr>
              <a:t>estos </a:t>
            </a:r>
            <a:r>
              <a:rPr sz="2400" b="1" spc="-10" dirty="0">
                <a:latin typeface="Calibri"/>
                <a:cs typeface="Calibri"/>
              </a:rPr>
              <a:t>datos?</a:t>
            </a:r>
            <a:endParaRPr sz="2400">
              <a:latin typeface="Calibri"/>
              <a:cs typeface="Calibri"/>
            </a:endParaRP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26" name="object 26"/>
          <p:cNvSpPr txBox="1"/>
          <p:nvPr/>
        </p:nvSpPr>
        <p:spPr>
          <a:xfrm>
            <a:off x="7088885" y="2493645"/>
            <a:ext cx="4337685" cy="1443985"/>
          </a:xfrm>
          <a:prstGeom prst="rect">
            <a:avLst/>
          </a:prstGeom>
        </p:spPr>
        <p:txBody>
          <a:bodyPr vert="horz" wrap="square" lIns="0" tIns="12700" rIns="0" bIns="0" rtlCol="0">
            <a:spAutoFit/>
          </a:bodyPr>
          <a:lstStyle/>
          <a:p>
            <a:pPr>
              <a:lnSpc>
                <a:spcPct val="100000"/>
              </a:lnSpc>
            </a:pPr>
            <a:endParaRPr sz="1800" dirty="0">
              <a:latin typeface="Calibri"/>
              <a:cs typeface="Calibri"/>
            </a:endParaRPr>
          </a:p>
          <a:p>
            <a:pPr>
              <a:lnSpc>
                <a:spcPct val="100000"/>
              </a:lnSpc>
              <a:spcBef>
                <a:spcPts val="35"/>
              </a:spcBef>
            </a:pPr>
            <a:endParaRPr sz="2100" dirty="0">
              <a:latin typeface="Calibri"/>
              <a:cs typeface="Calibri"/>
            </a:endParaRPr>
          </a:p>
          <a:p>
            <a:pPr marL="355600" indent="-342900">
              <a:lnSpc>
                <a:spcPct val="100000"/>
              </a:lnSpc>
              <a:buSzPct val="61111"/>
              <a:buFont typeface="Times New Roman"/>
              <a:buChar char="•"/>
              <a:tabLst>
                <a:tab pos="354965" algn="l"/>
                <a:tab pos="355600" algn="l"/>
              </a:tabLst>
            </a:pPr>
            <a:r>
              <a:rPr sz="1800" dirty="0">
                <a:latin typeface="Calibri"/>
                <a:cs typeface="Calibri"/>
              </a:rPr>
              <a:t>KNN</a:t>
            </a:r>
            <a:r>
              <a:rPr sz="1800" spc="-20" dirty="0">
                <a:latin typeface="Calibri"/>
                <a:cs typeface="Calibri"/>
              </a:rPr>
              <a:t> </a:t>
            </a:r>
            <a:r>
              <a:rPr sz="1800" spc="-10" dirty="0">
                <a:latin typeface="Calibri"/>
                <a:cs typeface="Calibri"/>
              </a:rPr>
              <a:t>(K-Nearest </a:t>
            </a:r>
            <a:r>
              <a:rPr sz="1800" spc="-5" dirty="0">
                <a:latin typeface="Calibri"/>
                <a:cs typeface="Calibri"/>
              </a:rPr>
              <a:t>Neighbour)</a:t>
            </a:r>
            <a:endParaRPr sz="1800" dirty="0">
              <a:latin typeface="Calibri"/>
              <a:cs typeface="Calibri"/>
            </a:endParaRPr>
          </a:p>
          <a:p>
            <a:pPr marL="355600" indent="-342900">
              <a:lnSpc>
                <a:spcPct val="100000"/>
              </a:lnSpc>
              <a:buSzPct val="61111"/>
              <a:buFont typeface="Times New Roman"/>
              <a:buChar char="•"/>
              <a:tabLst>
                <a:tab pos="354965" algn="l"/>
                <a:tab pos="355600" algn="l"/>
              </a:tabLst>
            </a:pPr>
            <a:r>
              <a:rPr sz="1800" spc="-5" dirty="0">
                <a:solidFill>
                  <a:srgbClr val="202020"/>
                </a:solidFill>
                <a:latin typeface="Calibri"/>
                <a:cs typeface="Calibri"/>
              </a:rPr>
              <a:t>Naive</a:t>
            </a:r>
            <a:r>
              <a:rPr sz="1800" spc="-40" dirty="0">
                <a:solidFill>
                  <a:srgbClr val="202020"/>
                </a:solidFill>
                <a:latin typeface="Calibri"/>
                <a:cs typeface="Calibri"/>
              </a:rPr>
              <a:t> </a:t>
            </a:r>
            <a:r>
              <a:rPr sz="1800" spc="-15" dirty="0">
                <a:solidFill>
                  <a:srgbClr val="202020"/>
                </a:solidFill>
                <a:latin typeface="Calibri"/>
                <a:cs typeface="Calibri"/>
              </a:rPr>
              <a:t>Bayes</a:t>
            </a:r>
            <a:endParaRPr sz="1800" dirty="0">
              <a:latin typeface="Calibri"/>
              <a:cs typeface="Calibri"/>
            </a:endParaRPr>
          </a:p>
          <a:p>
            <a:pPr marL="355600" indent="-342900">
              <a:lnSpc>
                <a:spcPct val="100000"/>
              </a:lnSpc>
              <a:buSzPct val="61111"/>
              <a:buFont typeface="Times New Roman"/>
              <a:buChar char="•"/>
              <a:tabLst>
                <a:tab pos="354965" algn="l"/>
                <a:tab pos="355600" algn="l"/>
              </a:tabLst>
            </a:pPr>
            <a:r>
              <a:rPr sz="1800" spc="-10" dirty="0">
                <a:solidFill>
                  <a:srgbClr val="202020"/>
                </a:solidFill>
                <a:latin typeface="Calibri"/>
                <a:cs typeface="Calibri"/>
              </a:rPr>
              <a:t>Decisión</a:t>
            </a:r>
            <a:r>
              <a:rPr sz="1800" spc="10" dirty="0">
                <a:solidFill>
                  <a:srgbClr val="202020"/>
                </a:solidFill>
                <a:latin typeface="Calibri"/>
                <a:cs typeface="Calibri"/>
              </a:rPr>
              <a:t> </a:t>
            </a:r>
            <a:r>
              <a:rPr sz="1800" spc="-35" dirty="0">
                <a:solidFill>
                  <a:srgbClr val="202020"/>
                </a:solidFill>
                <a:latin typeface="Calibri"/>
                <a:cs typeface="Calibri"/>
              </a:rPr>
              <a:t>Tree</a:t>
            </a:r>
            <a:r>
              <a:rPr sz="1800" spc="-15" dirty="0">
                <a:solidFill>
                  <a:srgbClr val="202020"/>
                </a:solidFill>
                <a:latin typeface="Calibri"/>
                <a:cs typeface="Calibri"/>
              </a:rPr>
              <a:t> </a:t>
            </a:r>
            <a:r>
              <a:rPr sz="1800" dirty="0">
                <a:solidFill>
                  <a:srgbClr val="202020"/>
                </a:solidFill>
                <a:latin typeface="Calibri"/>
                <a:cs typeface="Calibri"/>
              </a:rPr>
              <a:t>en</a:t>
            </a:r>
            <a:r>
              <a:rPr sz="1800" spc="5" dirty="0">
                <a:solidFill>
                  <a:srgbClr val="202020"/>
                </a:solidFill>
                <a:latin typeface="Calibri"/>
                <a:cs typeface="Calibri"/>
              </a:rPr>
              <a:t> </a:t>
            </a:r>
            <a:r>
              <a:rPr sz="1800" spc="-10" dirty="0" err="1">
                <a:solidFill>
                  <a:srgbClr val="202020"/>
                </a:solidFill>
                <a:latin typeface="Calibri"/>
                <a:cs typeface="Calibri"/>
              </a:rPr>
              <a:t>Clasificación</a:t>
            </a:r>
            <a:r>
              <a:rPr sz="1800" spc="-10" dirty="0">
                <a:solidFill>
                  <a:srgbClr val="202020"/>
                </a:solidFill>
                <a:latin typeface="Calibri"/>
                <a:cs typeface="Calibri"/>
              </a:rPr>
              <a:t>.</a:t>
            </a:r>
            <a:endParaRPr sz="18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861550" y="130505"/>
            <a:ext cx="140906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30" dirty="0">
                <a:solidFill>
                  <a:srgbClr val="FFFFFF"/>
                </a:solidFill>
                <a:latin typeface="Calibri"/>
                <a:cs typeface="Calibri"/>
              </a:rPr>
              <a:t> </a:t>
            </a:r>
            <a:r>
              <a:rPr sz="1800" dirty="0">
                <a:solidFill>
                  <a:srgbClr val="FFFFFF"/>
                </a:solidFill>
                <a:latin typeface="Calibri"/>
                <a:cs typeface="Calibri"/>
              </a:rPr>
              <a:t>I</a:t>
            </a:r>
            <a:r>
              <a:rPr sz="1800" spc="-30" dirty="0">
                <a:solidFill>
                  <a:srgbClr val="FFFFFF"/>
                </a:solidFill>
                <a:latin typeface="Calibri"/>
                <a:cs typeface="Calibri"/>
              </a:rPr>
              <a:t> </a:t>
            </a:r>
            <a:r>
              <a:rPr sz="1800" spc="-5" dirty="0">
                <a:solidFill>
                  <a:srgbClr val="FFFFFF"/>
                </a:solidFill>
                <a:latin typeface="Calibri"/>
                <a:cs typeface="Calibri"/>
              </a:rPr>
              <a:t>(KNN)</a:t>
            </a:r>
            <a:endParaRPr sz="1800">
              <a:latin typeface="Calibri"/>
              <a:cs typeface="Calibri"/>
            </a:endParaRPr>
          </a:p>
        </p:txBody>
      </p:sp>
      <p:sp>
        <p:nvSpPr>
          <p:cNvPr id="6" name="object 6"/>
          <p:cNvSpPr txBox="1">
            <a:spLocks noGrp="1"/>
          </p:cNvSpPr>
          <p:nvPr>
            <p:ph type="title"/>
          </p:nvPr>
        </p:nvSpPr>
        <p:spPr>
          <a:xfrm>
            <a:off x="2974085" y="244856"/>
            <a:ext cx="5091430" cy="696595"/>
          </a:xfrm>
          <a:prstGeom prst="rect">
            <a:avLst/>
          </a:prstGeom>
        </p:spPr>
        <p:txBody>
          <a:bodyPr vert="horz" wrap="square" lIns="0" tIns="12700" rIns="0" bIns="0" rtlCol="0">
            <a:spAutoFit/>
          </a:bodyPr>
          <a:lstStyle/>
          <a:p>
            <a:pPr marL="12700">
              <a:lnSpc>
                <a:spcPct val="100000"/>
              </a:lnSpc>
              <a:spcBef>
                <a:spcPts val="100"/>
              </a:spcBef>
            </a:pPr>
            <a:r>
              <a:rPr sz="4400" dirty="0"/>
              <a:t>K</a:t>
            </a:r>
            <a:r>
              <a:rPr sz="4400" spc="-5" dirty="0"/>
              <a:t> </a:t>
            </a:r>
            <a:r>
              <a:rPr sz="4400" dirty="0"/>
              <a:t>–</a:t>
            </a:r>
            <a:r>
              <a:rPr sz="4400" spc="-25" dirty="0"/>
              <a:t> </a:t>
            </a:r>
            <a:r>
              <a:rPr sz="4400" spc="-20" dirty="0"/>
              <a:t>Nearest</a:t>
            </a:r>
            <a:r>
              <a:rPr sz="4400" spc="-30" dirty="0"/>
              <a:t> </a:t>
            </a:r>
            <a:r>
              <a:rPr sz="4400" spc="-5" dirty="0"/>
              <a:t>Neighbour</a:t>
            </a:r>
            <a:endParaRPr sz="4400" dirty="0"/>
          </a:p>
        </p:txBody>
      </p:sp>
      <p:grpSp>
        <p:nvGrpSpPr>
          <p:cNvPr id="7" name="object 7"/>
          <p:cNvGrpSpPr/>
          <p:nvPr/>
        </p:nvGrpSpPr>
        <p:grpSpPr>
          <a:xfrm>
            <a:off x="390143" y="1876044"/>
            <a:ext cx="4535805" cy="3663950"/>
            <a:chOff x="390143" y="1876044"/>
            <a:chExt cx="4535805" cy="3663950"/>
          </a:xfrm>
        </p:grpSpPr>
        <p:pic>
          <p:nvPicPr>
            <p:cNvPr id="8" name="object 8"/>
            <p:cNvPicPr/>
            <p:nvPr/>
          </p:nvPicPr>
          <p:blipFill>
            <a:blip r:embed="rId2" cstate="print"/>
            <a:stretch>
              <a:fillRect/>
            </a:stretch>
          </p:blipFill>
          <p:spPr>
            <a:xfrm>
              <a:off x="393191" y="1879092"/>
              <a:ext cx="4529328" cy="3657600"/>
            </a:xfrm>
            <a:prstGeom prst="rect">
              <a:avLst/>
            </a:prstGeom>
          </p:spPr>
        </p:pic>
        <p:sp>
          <p:nvSpPr>
            <p:cNvPr id="9" name="object 9"/>
            <p:cNvSpPr/>
            <p:nvPr/>
          </p:nvSpPr>
          <p:spPr>
            <a:xfrm>
              <a:off x="393191" y="1879092"/>
              <a:ext cx="4529455" cy="3657600"/>
            </a:xfrm>
            <a:custGeom>
              <a:avLst/>
              <a:gdLst/>
              <a:ahLst/>
              <a:cxnLst/>
              <a:rect l="l" t="t" r="r" b="b"/>
              <a:pathLst>
                <a:path w="4529455" h="3657600">
                  <a:moveTo>
                    <a:pt x="0" y="609600"/>
                  </a:moveTo>
                  <a:lnTo>
                    <a:pt x="1834" y="561959"/>
                  </a:lnTo>
                  <a:lnTo>
                    <a:pt x="7246" y="515322"/>
                  </a:lnTo>
                  <a:lnTo>
                    <a:pt x="16100" y="469822"/>
                  </a:lnTo>
                  <a:lnTo>
                    <a:pt x="28261" y="425597"/>
                  </a:lnTo>
                  <a:lnTo>
                    <a:pt x="43594" y="382782"/>
                  </a:lnTo>
                  <a:lnTo>
                    <a:pt x="61962" y="341511"/>
                  </a:lnTo>
                  <a:lnTo>
                    <a:pt x="83230" y="301921"/>
                  </a:lnTo>
                  <a:lnTo>
                    <a:pt x="107263" y="264147"/>
                  </a:lnTo>
                  <a:lnTo>
                    <a:pt x="133925" y="228324"/>
                  </a:lnTo>
                  <a:lnTo>
                    <a:pt x="163081" y="194588"/>
                  </a:lnTo>
                  <a:lnTo>
                    <a:pt x="194595" y="163075"/>
                  </a:lnTo>
                  <a:lnTo>
                    <a:pt x="228332" y="133920"/>
                  </a:lnTo>
                  <a:lnTo>
                    <a:pt x="264155" y="107259"/>
                  </a:lnTo>
                  <a:lnTo>
                    <a:pt x="301930" y="83227"/>
                  </a:lnTo>
                  <a:lnTo>
                    <a:pt x="341521" y="61959"/>
                  </a:lnTo>
                  <a:lnTo>
                    <a:pt x="382793" y="43592"/>
                  </a:lnTo>
                  <a:lnTo>
                    <a:pt x="425609" y="28260"/>
                  </a:lnTo>
                  <a:lnTo>
                    <a:pt x="469834" y="16099"/>
                  </a:lnTo>
                  <a:lnTo>
                    <a:pt x="515334" y="7245"/>
                  </a:lnTo>
                  <a:lnTo>
                    <a:pt x="561972" y="1834"/>
                  </a:lnTo>
                  <a:lnTo>
                    <a:pt x="609612" y="0"/>
                  </a:lnTo>
                  <a:lnTo>
                    <a:pt x="3919728" y="0"/>
                  </a:lnTo>
                  <a:lnTo>
                    <a:pt x="3967368" y="1834"/>
                  </a:lnTo>
                  <a:lnTo>
                    <a:pt x="4014005" y="7245"/>
                  </a:lnTo>
                  <a:lnTo>
                    <a:pt x="4059505" y="16099"/>
                  </a:lnTo>
                  <a:lnTo>
                    <a:pt x="4103730" y="28260"/>
                  </a:lnTo>
                  <a:lnTo>
                    <a:pt x="4146545" y="43592"/>
                  </a:lnTo>
                  <a:lnTo>
                    <a:pt x="4187816" y="61959"/>
                  </a:lnTo>
                  <a:lnTo>
                    <a:pt x="4227406" y="83227"/>
                  </a:lnTo>
                  <a:lnTo>
                    <a:pt x="4265180" y="107259"/>
                  </a:lnTo>
                  <a:lnTo>
                    <a:pt x="4301003" y="133920"/>
                  </a:lnTo>
                  <a:lnTo>
                    <a:pt x="4334739" y="163075"/>
                  </a:lnTo>
                  <a:lnTo>
                    <a:pt x="4366252" y="194588"/>
                  </a:lnTo>
                  <a:lnTo>
                    <a:pt x="4395407" y="228324"/>
                  </a:lnTo>
                  <a:lnTo>
                    <a:pt x="4422068" y="264147"/>
                  </a:lnTo>
                  <a:lnTo>
                    <a:pt x="4446100" y="301921"/>
                  </a:lnTo>
                  <a:lnTo>
                    <a:pt x="4467368" y="341511"/>
                  </a:lnTo>
                  <a:lnTo>
                    <a:pt x="4485735" y="382782"/>
                  </a:lnTo>
                  <a:lnTo>
                    <a:pt x="4501067" y="425597"/>
                  </a:lnTo>
                  <a:lnTo>
                    <a:pt x="4513228" y="469822"/>
                  </a:lnTo>
                  <a:lnTo>
                    <a:pt x="4522082" y="515322"/>
                  </a:lnTo>
                  <a:lnTo>
                    <a:pt x="4527493" y="561959"/>
                  </a:lnTo>
                  <a:lnTo>
                    <a:pt x="4529328" y="609600"/>
                  </a:lnTo>
                  <a:lnTo>
                    <a:pt x="4529328" y="3048000"/>
                  </a:lnTo>
                  <a:lnTo>
                    <a:pt x="4527493" y="3095640"/>
                  </a:lnTo>
                  <a:lnTo>
                    <a:pt x="4522082" y="3142277"/>
                  </a:lnTo>
                  <a:lnTo>
                    <a:pt x="4513228" y="3187777"/>
                  </a:lnTo>
                  <a:lnTo>
                    <a:pt x="4501067" y="3232002"/>
                  </a:lnTo>
                  <a:lnTo>
                    <a:pt x="4485735" y="3274817"/>
                  </a:lnTo>
                  <a:lnTo>
                    <a:pt x="4467368" y="3316088"/>
                  </a:lnTo>
                  <a:lnTo>
                    <a:pt x="4446100" y="3355678"/>
                  </a:lnTo>
                  <a:lnTo>
                    <a:pt x="4422068" y="3393452"/>
                  </a:lnTo>
                  <a:lnTo>
                    <a:pt x="4395407" y="3429275"/>
                  </a:lnTo>
                  <a:lnTo>
                    <a:pt x="4366252" y="3463011"/>
                  </a:lnTo>
                  <a:lnTo>
                    <a:pt x="4334739" y="3494524"/>
                  </a:lnTo>
                  <a:lnTo>
                    <a:pt x="4301003" y="3523679"/>
                  </a:lnTo>
                  <a:lnTo>
                    <a:pt x="4265180" y="3550340"/>
                  </a:lnTo>
                  <a:lnTo>
                    <a:pt x="4227406" y="3574372"/>
                  </a:lnTo>
                  <a:lnTo>
                    <a:pt x="4187816" y="3595640"/>
                  </a:lnTo>
                  <a:lnTo>
                    <a:pt x="4146545" y="3614007"/>
                  </a:lnTo>
                  <a:lnTo>
                    <a:pt x="4103730" y="3629339"/>
                  </a:lnTo>
                  <a:lnTo>
                    <a:pt x="4059505" y="3641500"/>
                  </a:lnTo>
                  <a:lnTo>
                    <a:pt x="4014005" y="3650354"/>
                  </a:lnTo>
                  <a:lnTo>
                    <a:pt x="3967368" y="3655765"/>
                  </a:lnTo>
                  <a:lnTo>
                    <a:pt x="3919728" y="3657600"/>
                  </a:lnTo>
                  <a:lnTo>
                    <a:pt x="609612" y="3657600"/>
                  </a:lnTo>
                  <a:lnTo>
                    <a:pt x="561972" y="3655765"/>
                  </a:lnTo>
                  <a:lnTo>
                    <a:pt x="515334" y="3650354"/>
                  </a:lnTo>
                  <a:lnTo>
                    <a:pt x="469834" y="3641500"/>
                  </a:lnTo>
                  <a:lnTo>
                    <a:pt x="425609" y="3629339"/>
                  </a:lnTo>
                  <a:lnTo>
                    <a:pt x="382793" y="3614007"/>
                  </a:lnTo>
                  <a:lnTo>
                    <a:pt x="341521" y="3595640"/>
                  </a:lnTo>
                  <a:lnTo>
                    <a:pt x="301930" y="3574372"/>
                  </a:lnTo>
                  <a:lnTo>
                    <a:pt x="264155" y="3550340"/>
                  </a:lnTo>
                  <a:lnTo>
                    <a:pt x="228332" y="3523679"/>
                  </a:lnTo>
                  <a:lnTo>
                    <a:pt x="194595" y="3494524"/>
                  </a:lnTo>
                  <a:lnTo>
                    <a:pt x="163081" y="3463011"/>
                  </a:lnTo>
                  <a:lnTo>
                    <a:pt x="133925" y="3429275"/>
                  </a:lnTo>
                  <a:lnTo>
                    <a:pt x="107263" y="3393452"/>
                  </a:lnTo>
                  <a:lnTo>
                    <a:pt x="83230" y="3355678"/>
                  </a:lnTo>
                  <a:lnTo>
                    <a:pt x="61962" y="3316088"/>
                  </a:lnTo>
                  <a:lnTo>
                    <a:pt x="43594" y="3274817"/>
                  </a:lnTo>
                  <a:lnTo>
                    <a:pt x="28261" y="3232002"/>
                  </a:lnTo>
                  <a:lnTo>
                    <a:pt x="16100" y="3187777"/>
                  </a:lnTo>
                  <a:lnTo>
                    <a:pt x="7246" y="3142277"/>
                  </a:lnTo>
                  <a:lnTo>
                    <a:pt x="1834" y="3095640"/>
                  </a:lnTo>
                  <a:lnTo>
                    <a:pt x="0" y="3048000"/>
                  </a:lnTo>
                  <a:lnTo>
                    <a:pt x="0" y="609600"/>
                  </a:lnTo>
                  <a:close/>
                </a:path>
              </a:pathLst>
            </a:custGeom>
            <a:ln w="6096">
              <a:solidFill>
                <a:srgbClr val="A4A4A4"/>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2590799" y="3634739"/>
              <a:ext cx="609600" cy="605028"/>
            </a:xfrm>
            <a:prstGeom prst="rect">
              <a:avLst/>
            </a:prstGeom>
          </p:spPr>
        </p:pic>
        <p:pic>
          <p:nvPicPr>
            <p:cNvPr id="11" name="object 11"/>
            <p:cNvPicPr/>
            <p:nvPr/>
          </p:nvPicPr>
          <p:blipFill>
            <a:blip r:embed="rId4" cstate="print"/>
            <a:stretch>
              <a:fillRect/>
            </a:stretch>
          </p:blipFill>
          <p:spPr>
            <a:xfrm>
              <a:off x="2763139" y="3812158"/>
              <a:ext cx="69596" cy="69215"/>
            </a:xfrm>
            <a:prstGeom prst="rect">
              <a:avLst/>
            </a:prstGeom>
          </p:spPr>
        </p:pic>
        <p:pic>
          <p:nvPicPr>
            <p:cNvPr id="12" name="object 12"/>
            <p:cNvPicPr/>
            <p:nvPr/>
          </p:nvPicPr>
          <p:blipFill>
            <a:blip r:embed="rId4" cstate="print"/>
            <a:stretch>
              <a:fillRect/>
            </a:stretch>
          </p:blipFill>
          <p:spPr>
            <a:xfrm>
              <a:off x="2958464" y="3812158"/>
              <a:ext cx="69596" cy="69215"/>
            </a:xfrm>
            <a:prstGeom prst="rect">
              <a:avLst/>
            </a:prstGeom>
          </p:spPr>
        </p:pic>
        <p:sp>
          <p:nvSpPr>
            <p:cNvPr id="13" name="object 13"/>
            <p:cNvSpPr/>
            <p:nvPr/>
          </p:nvSpPr>
          <p:spPr>
            <a:xfrm>
              <a:off x="2590799" y="3634739"/>
              <a:ext cx="609600" cy="605155"/>
            </a:xfrm>
            <a:custGeom>
              <a:avLst/>
              <a:gdLst/>
              <a:ahLst/>
              <a:cxnLst/>
              <a:rect l="l" t="t" r="r" b="b"/>
              <a:pathLst>
                <a:path w="609600" h="605154">
                  <a:moveTo>
                    <a:pt x="139573" y="465963"/>
                  </a:moveTo>
                  <a:lnTo>
                    <a:pt x="186761" y="462650"/>
                  </a:lnTo>
                  <a:lnTo>
                    <a:pt x="233946" y="460442"/>
                  </a:lnTo>
                  <a:lnTo>
                    <a:pt x="281121" y="459338"/>
                  </a:lnTo>
                  <a:lnTo>
                    <a:pt x="328283" y="459338"/>
                  </a:lnTo>
                  <a:lnTo>
                    <a:pt x="375428" y="460442"/>
                  </a:lnTo>
                  <a:lnTo>
                    <a:pt x="422550" y="462650"/>
                  </a:lnTo>
                  <a:lnTo>
                    <a:pt x="469645" y="465963"/>
                  </a:lnTo>
                </a:path>
                <a:path w="609600" h="605154">
                  <a:moveTo>
                    <a:pt x="0" y="302514"/>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4"/>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8"/>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4"/>
                  </a:lnTo>
                  <a:close/>
                </a:path>
              </a:pathLst>
            </a:custGeom>
            <a:ln w="6096">
              <a:solidFill>
                <a:srgbClr val="000000"/>
              </a:solidFill>
            </a:ln>
          </p:spPr>
          <p:txBody>
            <a:bodyPr wrap="square" lIns="0" tIns="0" rIns="0" bIns="0" rtlCol="0"/>
            <a:lstStyle/>
            <a:p>
              <a:endParaRPr/>
            </a:p>
          </p:txBody>
        </p:sp>
        <p:sp>
          <p:nvSpPr>
            <p:cNvPr id="14" name="object 14"/>
            <p:cNvSpPr/>
            <p:nvPr/>
          </p:nvSpPr>
          <p:spPr>
            <a:xfrm>
              <a:off x="2708148" y="2447544"/>
              <a:ext cx="609600" cy="605155"/>
            </a:xfrm>
            <a:custGeom>
              <a:avLst/>
              <a:gdLst/>
              <a:ahLst/>
              <a:cxnLst/>
              <a:rect l="l" t="t" r="r" b="b"/>
              <a:pathLst>
                <a:path w="609600" h="605155">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5" name="object 15"/>
            <p:cNvSpPr/>
            <p:nvPr/>
          </p:nvSpPr>
          <p:spPr>
            <a:xfrm>
              <a:off x="2708148" y="2447544"/>
              <a:ext cx="609600" cy="605155"/>
            </a:xfrm>
            <a:custGeom>
              <a:avLst/>
              <a:gdLst/>
              <a:ahLst/>
              <a:cxnLst/>
              <a:rect l="l" t="t" r="r" b="b"/>
              <a:pathLst>
                <a:path w="609600" h="605155">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2">
              <a:solidFill>
                <a:srgbClr val="2E528F"/>
              </a:solidFill>
            </a:ln>
          </p:spPr>
          <p:txBody>
            <a:bodyPr wrap="square" lIns="0" tIns="0" rIns="0" bIns="0" rtlCol="0"/>
            <a:lstStyle/>
            <a:p>
              <a:endParaRPr/>
            </a:p>
          </p:txBody>
        </p:sp>
        <p:sp>
          <p:nvSpPr>
            <p:cNvPr id="16" name="object 16"/>
            <p:cNvSpPr/>
            <p:nvPr/>
          </p:nvSpPr>
          <p:spPr>
            <a:xfrm>
              <a:off x="1118615" y="2144268"/>
              <a:ext cx="609600" cy="607060"/>
            </a:xfrm>
            <a:custGeom>
              <a:avLst/>
              <a:gdLst/>
              <a:ahLst/>
              <a:cxnLst/>
              <a:rect l="l" t="t" r="r" b="b"/>
              <a:pathLst>
                <a:path w="609600" h="607060">
                  <a:moveTo>
                    <a:pt x="304800" y="0"/>
                  </a:moveTo>
                  <a:lnTo>
                    <a:pt x="255359" y="3968"/>
                  </a:lnTo>
                  <a:lnTo>
                    <a:pt x="208458" y="15459"/>
                  </a:lnTo>
                  <a:lnTo>
                    <a:pt x="164725" y="33847"/>
                  </a:lnTo>
                  <a:lnTo>
                    <a:pt x="124788" y="58509"/>
                  </a:lnTo>
                  <a:lnTo>
                    <a:pt x="89273" y="88820"/>
                  </a:lnTo>
                  <a:lnTo>
                    <a:pt x="58808" y="124157"/>
                  </a:lnTo>
                  <a:lnTo>
                    <a:pt x="34020" y="163895"/>
                  </a:lnTo>
                  <a:lnTo>
                    <a:pt x="15538" y="207410"/>
                  </a:lnTo>
                  <a:lnTo>
                    <a:pt x="3989" y="254078"/>
                  </a:lnTo>
                  <a:lnTo>
                    <a:pt x="0" y="303276"/>
                  </a:lnTo>
                  <a:lnTo>
                    <a:pt x="3989" y="352473"/>
                  </a:lnTo>
                  <a:lnTo>
                    <a:pt x="15538" y="399141"/>
                  </a:lnTo>
                  <a:lnTo>
                    <a:pt x="34020" y="442656"/>
                  </a:lnTo>
                  <a:lnTo>
                    <a:pt x="58808" y="482394"/>
                  </a:lnTo>
                  <a:lnTo>
                    <a:pt x="89273" y="517731"/>
                  </a:lnTo>
                  <a:lnTo>
                    <a:pt x="124788" y="548042"/>
                  </a:lnTo>
                  <a:lnTo>
                    <a:pt x="164725" y="572704"/>
                  </a:lnTo>
                  <a:lnTo>
                    <a:pt x="208458" y="591092"/>
                  </a:lnTo>
                  <a:lnTo>
                    <a:pt x="255359" y="602583"/>
                  </a:lnTo>
                  <a:lnTo>
                    <a:pt x="304800" y="606552"/>
                  </a:lnTo>
                  <a:lnTo>
                    <a:pt x="354225" y="602583"/>
                  </a:lnTo>
                  <a:lnTo>
                    <a:pt x="401116" y="591092"/>
                  </a:lnTo>
                  <a:lnTo>
                    <a:pt x="444846" y="572704"/>
                  </a:lnTo>
                  <a:lnTo>
                    <a:pt x="484784" y="548042"/>
                  </a:lnTo>
                  <a:lnTo>
                    <a:pt x="520303" y="517731"/>
                  </a:lnTo>
                  <a:lnTo>
                    <a:pt x="550773" y="482394"/>
                  </a:lnTo>
                  <a:lnTo>
                    <a:pt x="575567" y="442656"/>
                  </a:lnTo>
                  <a:lnTo>
                    <a:pt x="594055" y="399141"/>
                  </a:lnTo>
                  <a:lnTo>
                    <a:pt x="605609" y="352473"/>
                  </a:lnTo>
                  <a:lnTo>
                    <a:pt x="609600" y="303276"/>
                  </a:lnTo>
                  <a:lnTo>
                    <a:pt x="605609" y="254078"/>
                  </a:lnTo>
                  <a:lnTo>
                    <a:pt x="594055" y="207410"/>
                  </a:lnTo>
                  <a:lnTo>
                    <a:pt x="575567" y="163895"/>
                  </a:lnTo>
                  <a:lnTo>
                    <a:pt x="550773" y="124157"/>
                  </a:lnTo>
                  <a:lnTo>
                    <a:pt x="520303" y="88820"/>
                  </a:lnTo>
                  <a:lnTo>
                    <a:pt x="484784" y="58509"/>
                  </a:lnTo>
                  <a:lnTo>
                    <a:pt x="444846" y="33847"/>
                  </a:lnTo>
                  <a:lnTo>
                    <a:pt x="401116" y="15459"/>
                  </a:lnTo>
                  <a:lnTo>
                    <a:pt x="354225" y="3968"/>
                  </a:lnTo>
                  <a:lnTo>
                    <a:pt x="304800" y="0"/>
                  </a:lnTo>
                  <a:close/>
                </a:path>
              </a:pathLst>
            </a:custGeom>
            <a:solidFill>
              <a:srgbClr val="4471C4"/>
            </a:solidFill>
          </p:spPr>
          <p:txBody>
            <a:bodyPr wrap="square" lIns="0" tIns="0" rIns="0" bIns="0" rtlCol="0"/>
            <a:lstStyle/>
            <a:p>
              <a:endParaRPr/>
            </a:p>
          </p:txBody>
        </p:sp>
        <p:sp>
          <p:nvSpPr>
            <p:cNvPr id="17" name="object 17"/>
            <p:cNvSpPr/>
            <p:nvPr/>
          </p:nvSpPr>
          <p:spPr>
            <a:xfrm>
              <a:off x="1118615" y="2144268"/>
              <a:ext cx="609600" cy="607060"/>
            </a:xfrm>
            <a:custGeom>
              <a:avLst/>
              <a:gdLst/>
              <a:ahLst/>
              <a:cxnLst/>
              <a:rect l="l" t="t" r="r" b="b"/>
              <a:pathLst>
                <a:path w="609600" h="607060">
                  <a:moveTo>
                    <a:pt x="0" y="303276"/>
                  </a:moveTo>
                  <a:lnTo>
                    <a:pt x="3989" y="254078"/>
                  </a:lnTo>
                  <a:lnTo>
                    <a:pt x="15538" y="207410"/>
                  </a:lnTo>
                  <a:lnTo>
                    <a:pt x="34020" y="163895"/>
                  </a:lnTo>
                  <a:lnTo>
                    <a:pt x="58808" y="124157"/>
                  </a:lnTo>
                  <a:lnTo>
                    <a:pt x="89273" y="88820"/>
                  </a:lnTo>
                  <a:lnTo>
                    <a:pt x="124788" y="58509"/>
                  </a:lnTo>
                  <a:lnTo>
                    <a:pt x="164725" y="33847"/>
                  </a:lnTo>
                  <a:lnTo>
                    <a:pt x="208458" y="15459"/>
                  </a:lnTo>
                  <a:lnTo>
                    <a:pt x="255359" y="3968"/>
                  </a:lnTo>
                  <a:lnTo>
                    <a:pt x="304800" y="0"/>
                  </a:lnTo>
                  <a:lnTo>
                    <a:pt x="354225" y="3968"/>
                  </a:lnTo>
                  <a:lnTo>
                    <a:pt x="401116" y="15459"/>
                  </a:lnTo>
                  <a:lnTo>
                    <a:pt x="444846" y="33847"/>
                  </a:lnTo>
                  <a:lnTo>
                    <a:pt x="484784" y="58509"/>
                  </a:lnTo>
                  <a:lnTo>
                    <a:pt x="520303" y="88820"/>
                  </a:lnTo>
                  <a:lnTo>
                    <a:pt x="550773" y="124157"/>
                  </a:lnTo>
                  <a:lnTo>
                    <a:pt x="575567" y="163895"/>
                  </a:lnTo>
                  <a:lnTo>
                    <a:pt x="594055" y="207410"/>
                  </a:lnTo>
                  <a:lnTo>
                    <a:pt x="605609" y="254078"/>
                  </a:lnTo>
                  <a:lnTo>
                    <a:pt x="609600" y="303276"/>
                  </a:lnTo>
                  <a:lnTo>
                    <a:pt x="605609" y="352473"/>
                  </a:lnTo>
                  <a:lnTo>
                    <a:pt x="594055" y="399141"/>
                  </a:lnTo>
                  <a:lnTo>
                    <a:pt x="575567" y="442656"/>
                  </a:lnTo>
                  <a:lnTo>
                    <a:pt x="550773" y="482394"/>
                  </a:lnTo>
                  <a:lnTo>
                    <a:pt x="520303" y="517731"/>
                  </a:lnTo>
                  <a:lnTo>
                    <a:pt x="484784" y="548042"/>
                  </a:lnTo>
                  <a:lnTo>
                    <a:pt x="444846" y="572704"/>
                  </a:lnTo>
                  <a:lnTo>
                    <a:pt x="401116" y="591092"/>
                  </a:lnTo>
                  <a:lnTo>
                    <a:pt x="354225" y="602583"/>
                  </a:lnTo>
                  <a:lnTo>
                    <a:pt x="304800" y="606552"/>
                  </a:lnTo>
                  <a:lnTo>
                    <a:pt x="255359" y="602583"/>
                  </a:lnTo>
                  <a:lnTo>
                    <a:pt x="208458" y="591092"/>
                  </a:lnTo>
                  <a:lnTo>
                    <a:pt x="164725" y="572704"/>
                  </a:lnTo>
                  <a:lnTo>
                    <a:pt x="124788" y="548042"/>
                  </a:lnTo>
                  <a:lnTo>
                    <a:pt x="89273" y="517731"/>
                  </a:lnTo>
                  <a:lnTo>
                    <a:pt x="58808" y="482394"/>
                  </a:lnTo>
                  <a:lnTo>
                    <a:pt x="34020" y="442656"/>
                  </a:lnTo>
                  <a:lnTo>
                    <a:pt x="15538" y="399141"/>
                  </a:lnTo>
                  <a:lnTo>
                    <a:pt x="3989" y="352473"/>
                  </a:lnTo>
                  <a:lnTo>
                    <a:pt x="0" y="303276"/>
                  </a:lnTo>
                  <a:close/>
                </a:path>
              </a:pathLst>
            </a:custGeom>
            <a:ln w="12191">
              <a:solidFill>
                <a:srgbClr val="2E528F"/>
              </a:solidFill>
            </a:ln>
          </p:spPr>
          <p:txBody>
            <a:bodyPr wrap="square" lIns="0" tIns="0" rIns="0" bIns="0" rtlCol="0"/>
            <a:lstStyle/>
            <a:p>
              <a:endParaRPr/>
            </a:p>
          </p:txBody>
        </p:sp>
        <p:sp>
          <p:nvSpPr>
            <p:cNvPr id="18" name="object 18"/>
            <p:cNvSpPr/>
            <p:nvPr/>
          </p:nvSpPr>
          <p:spPr>
            <a:xfrm>
              <a:off x="1575815" y="3086100"/>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9" name="object 19"/>
            <p:cNvSpPr/>
            <p:nvPr/>
          </p:nvSpPr>
          <p:spPr>
            <a:xfrm>
              <a:off x="1575815" y="3086100"/>
              <a:ext cx="609600" cy="605155"/>
            </a:xfrm>
            <a:custGeom>
              <a:avLst/>
              <a:gdLst/>
              <a:ahLst/>
              <a:cxnLst/>
              <a:rect l="l" t="t" r="r" b="b"/>
              <a:pathLst>
                <a:path w="609600" h="605154">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1">
              <a:solidFill>
                <a:srgbClr val="2E528F"/>
              </a:solidFill>
            </a:ln>
          </p:spPr>
          <p:txBody>
            <a:bodyPr wrap="square" lIns="0" tIns="0" rIns="0" bIns="0" rtlCol="0"/>
            <a:lstStyle/>
            <a:p>
              <a:endParaRPr/>
            </a:p>
          </p:txBody>
        </p:sp>
        <p:sp>
          <p:nvSpPr>
            <p:cNvPr id="20" name="object 20"/>
            <p:cNvSpPr/>
            <p:nvPr/>
          </p:nvSpPr>
          <p:spPr>
            <a:xfrm>
              <a:off x="687323" y="3794760"/>
              <a:ext cx="609600" cy="607060"/>
            </a:xfrm>
            <a:custGeom>
              <a:avLst/>
              <a:gdLst/>
              <a:ahLst/>
              <a:cxnLst/>
              <a:rect l="l" t="t" r="r" b="b"/>
              <a:pathLst>
                <a:path w="609600" h="607060">
                  <a:moveTo>
                    <a:pt x="304800" y="0"/>
                  </a:moveTo>
                  <a:lnTo>
                    <a:pt x="255359" y="3968"/>
                  </a:lnTo>
                  <a:lnTo>
                    <a:pt x="208458" y="15459"/>
                  </a:lnTo>
                  <a:lnTo>
                    <a:pt x="164725" y="33847"/>
                  </a:lnTo>
                  <a:lnTo>
                    <a:pt x="124788" y="58509"/>
                  </a:lnTo>
                  <a:lnTo>
                    <a:pt x="89273" y="88820"/>
                  </a:lnTo>
                  <a:lnTo>
                    <a:pt x="58808" y="124157"/>
                  </a:lnTo>
                  <a:lnTo>
                    <a:pt x="34020" y="163895"/>
                  </a:lnTo>
                  <a:lnTo>
                    <a:pt x="15538" y="207410"/>
                  </a:lnTo>
                  <a:lnTo>
                    <a:pt x="3989" y="254078"/>
                  </a:lnTo>
                  <a:lnTo>
                    <a:pt x="0" y="303275"/>
                  </a:lnTo>
                  <a:lnTo>
                    <a:pt x="3989" y="352473"/>
                  </a:lnTo>
                  <a:lnTo>
                    <a:pt x="15538" y="399141"/>
                  </a:lnTo>
                  <a:lnTo>
                    <a:pt x="34020" y="442656"/>
                  </a:lnTo>
                  <a:lnTo>
                    <a:pt x="58808" y="482394"/>
                  </a:lnTo>
                  <a:lnTo>
                    <a:pt x="89273" y="517731"/>
                  </a:lnTo>
                  <a:lnTo>
                    <a:pt x="124788" y="548042"/>
                  </a:lnTo>
                  <a:lnTo>
                    <a:pt x="164725" y="572704"/>
                  </a:lnTo>
                  <a:lnTo>
                    <a:pt x="208458" y="591092"/>
                  </a:lnTo>
                  <a:lnTo>
                    <a:pt x="255359" y="602583"/>
                  </a:lnTo>
                  <a:lnTo>
                    <a:pt x="304800" y="606551"/>
                  </a:lnTo>
                  <a:lnTo>
                    <a:pt x="354240" y="602583"/>
                  </a:lnTo>
                  <a:lnTo>
                    <a:pt x="401141" y="591092"/>
                  </a:lnTo>
                  <a:lnTo>
                    <a:pt x="444874" y="572704"/>
                  </a:lnTo>
                  <a:lnTo>
                    <a:pt x="484811" y="548042"/>
                  </a:lnTo>
                  <a:lnTo>
                    <a:pt x="520326" y="517731"/>
                  </a:lnTo>
                  <a:lnTo>
                    <a:pt x="550791" y="482394"/>
                  </a:lnTo>
                  <a:lnTo>
                    <a:pt x="575579" y="442656"/>
                  </a:lnTo>
                  <a:lnTo>
                    <a:pt x="594061" y="399141"/>
                  </a:lnTo>
                  <a:lnTo>
                    <a:pt x="605610" y="352473"/>
                  </a:lnTo>
                  <a:lnTo>
                    <a:pt x="609600" y="303275"/>
                  </a:lnTo>
                  <a:lnTo>
                    <a:pt x="605610" y="254078"/>
                  </a:lnTo>
                  <a:lnTo>
                    <a:pt x="594061" y="207410"/>
                  </a:lnTo>
                  <a:lnTo>
                    <a:pt x="575579" y="163895"/>
                  </a:lnTo>
                  <a:lnTo>
                    <a:pt x="550791" y="124157"/>
                  </a:lnTo>
                  <a:lnTo>
                    <a:pt x="520326" y="88820"/>
                  </a:lnTo>
                  <a:lnTo>
                    <a:pt x="484811" y="58509"/>
                  </a:lnTo>
                  <a:lnTo>
                    <a:pt x="444874" y="33847"/>
                  </a:lnTo>
                  <a:lnTo>
                    <a:pt x="401141" y="15459"/>
                  </a:lnTo>
                  <a:lnTo>
                    <a:pt x="354240" y="3968"/>
                  </a:lnTo>
                  <a:lnTo>
                    <a:pt x="304800" y="0"/>
                  </a:lnTo>
                  <a:close/>
                </a:path>
              </a:pathLst>
            </a:custGeom>
            <a:solidFill>
              <a:srgbClr val="4471C4"/>
            </a:solidFill>
          </p:spPr>
          <p:txBody>
            <a:bodyPr wrap="square" lIns="0" tIns="0" rIns="0" bIns="0" rtlCol="0"/>
            <a:lstStyle/>
            <a:p>
              <a:endParaRPr/>
            </a:p>
          </p:txBody>
        </p:sp>
        <p:sp>
          <p:nvSpPr>
            <p:cNvPr id="21" name="object 21"/>
            <p:cNvSpPr/>
            <p:nvPr/>
          </p:nvSpPr>
          <p:spPr>
            <a:xfrm>
              <a:off x="687323" y="3794760"/>
              <a:ext cx="609600" cy="607060"/>
            </a:xfrm>
            <a:custGeom>
              <a:avLst/>
              <a:gdLst/>
              <a:ahLst/>
              <a:cxnLst/>
              <a:rect l="l" t="t" r="r" b="b"/>
              <a:pathLst>
                <a:path w="609600" h="607060">
                  <a:moveTo>
                    <a:pt x="0" y="303275"/>
                  </a:moveTo>
                  <a:lnTo>
                    <a:pt x="3989" y="254078"/>
                  </a:lnTo>
                  <a:lnTo>
                    <a:pt x="15538" y="207410"/>
                  </a:lnTo>
                  <a:lnTo>
                    <a:pt x="34020" y="163895"/>
                  </a:lnTo>
                  <a:lnTo>
                    <a:pt x="58808" y="124157"/>
                  </a:lnTo>
                  <a:lnTo>
                    <a:pt x="89273" y="88820"/>
                  </a:lnTo>
                  <a:lnTo>
                    <a:pt x="124788" y="58509"/>
                  </a:lnTo>
                  <a:lnTo>
                    <a:pt x="164725" y="33847"/>
                  </a:lnTo>
                  <a:lnTo>
                    <a:pt x="208458" y="15459"/>
                  </a:lnTo>
                  <a:lnTo>
                    <a:pt x="255359" y="3968"/>
                  </a:lnTo>
                  <a:lnTo>
                    <a:pt x="304800" y="0"/>
                  </a:lnTo>
                  <a:lnTo>
                    <a:pt x="354240" y="3968"/>
                  </a:lnTo>
                  <a:lnTo>
                    <a:pt x="401141" y="15459"/>
                  </a:lnTo>
                  <a:lnTo>
                    <a:pt x="444874" y="33847"/>
                  </a:lnTo>
                  <a:lnTo>
                    <a:pt x="484811" y="58509"/>
                  </a:lnTo>
                  <a:lnTo>
                    <a:pt x="520326" y="88820"/>
                  </a:lnTo>
                  <a:lnTo>
                    <a:pt x="550791" y="124157"/>
                  </a:lnTo>
                  <a:lnTo>
                    <a:pt x="575579" y="163895"/>
                  </a:lnTo>
                  <a:lnTo>
                    <a:pt x="594061" y="207410"/>
                  </a:lnTo>
                  <a:lnTo>
                    <a:pt x="605610" y="254078"/>
                  </a:lnTo>
                  <a:lnTo>
                    <a:pt x="609600" y="303275"/>
                  </a:lnTo>
                  <a:lnTo>
                    <a:pt x="605610" y="352473"/>
                  </a:lnTo>
                  <a:lnTo>
                    <a:pt x="594061" y="399141"/>
                  </a:lnTo>
                  <a:lnTo>
                    <a:pt x="575579" y="442656"/>
                  </a:lnTo>
                  <a:lnTo>
                    <a:pt x="550791" y="482394"/>
                  </a:lnTo>
                  <a:lnTo>
                    <a:pt x="520326" y="517731"/>
                  </a:lnTo>
                  <a:lnTo>
                    <a:pt x="484811" y="548042"/>
                  </a:lnTo>
                  <a:lnTo>
                    <a:pt x="444874" y="572704"/>
                  </a:lnTo>
                  <a:lnTo>
                    <a:pt x="401141" y="591092"/>
                  </a:lnTo>
                  <a:lnTo>
                    <a:pt x="354240" y="602583"/>
                  </a:lnTo>
                  <a:lnTo>
                    <a:pt x="304800" y="606551"/>
                  </a:lnTo>
                  <a:lnTo>
                    <a:pt x="255359" y="602583"/>
                  </a:lnTo>
                  <a:lnTo>
                    <a:pt x="208458" y="591092"/>
                  </a:lnTo>
                  <a:lnTo>
                    <a:pt x="164725" y="572704"/>
                  </a:lnTo>
                  <a:lnTo>
                    <a:pt x="124788" y="548042"/>
                  </a:lnTo>
                  <a:lnTo>
                    <a:pt x="89273" y="517731"/>
                  </a:lnTo>
                  <a:lnTo>
                    <a:pt x="58808" y="482394"/>
                  </a:lnTo>
                  <a:lnTo>
                    <a:pt x="34020" y="442656"/>
                  </a:lnTo>
                  <a:lnTo>
                    <a:pt x="15538" y="399141"/>
                  </a:lnTo>
                  <a:lnTo>
                    <a:pt x="3989" y="352473"/>
                  </a:lnTo>
                  <a:lnTo>
                    <a:pt x="0" y="303275"/>
                  </a:lnTo>
                  <a:close/>
                </a:path>
              </a:pathLst>
            </a:custGeom>
            <a:ln w="12192">
              <a:solidFill>
                <a:srgbClr val="2E528F"/>
              </a:solidFill>
            </a:ln>
          </p:spPr>
          <p:txBody>
            <a:bodyPr wrap="square" lIns="0" tIns="0" rIns="0" bIns="0" rtlCol="0"/>
            <a:lstStyle/>
            <a:p>
              <a:endParaRPr/>
            </a:p>
          </p:txBody>
        </p:sp>
        <p:pic>
          <p:nvPicPr>
            <p:cNvPr id="22" name="object 22"/>
            <p:cNvPicPr/>
            <p:nvPr/>
          </p:nvPicPr>
          <p:blipFill>
            <a:blip r:embed="rId5" cstate="print"/>
            <a:stretch>
              <a:fillRect/>
            </a:stretch>
          </p:blipFill>
          <p:spPr>
            <a:xfrm>
              <a:off x="3041904" y="4489704"/>
              <a:ext cx="577595" cy="589788"/>
            </a:xfrm>
            <a:prstGeom prst="rect">
              <a:avLst/>
            </a:prstGeom>
          </p:spPr>
        </p:pic>
        <p:sp>
          <p:nvSpPr>
            <p:cNvPr id="23" name="object 23"/>
            <p:cNvSpPr/>
            <p:nvPr/>
          </p:nvSpPr>
          <p:spPr>
            <a:xfrm>
              <a:off x="3041904" y="4489704"/>
              <a:ext cx="577850" cy="589915"/>
            </a:xfrm>
            <a:custGeom>
              <a:avLst/>
              <a:gdLst/>
              <a:ahLst/>
              <a:cxnLst/>
              <a:rect l="l" t="t" r="r" b="b"/>
              <a:pathLst>
                <a:path w="577850" h="589914">
                  <a:moveTo>
                    <a:pt x="0" y="589788"/>
                  </a:moveTo>
                  <a:lnTo>
                    <a:pt x="288797" y="0"/>
                  </a:lnTo>
                  <a:lnTo>
                    <a:pt x="577595" y="589788"/>
                  </a:lnTo>
                  <a:lnTo>
                    <a:pt x="0" y="589788"/>
                  </a:lnTo>
                  <a:close/>
                </a:path>
              </a:pathLst>
            </a:custGeom>
            <a:ln w="6095">
              <a:solidFill>
                <a:srgbClr val="EC7C30"/>
              </a:solidFill>
            </a:ln>
          </p:spPr>
          <p:txBody>
            <a:bodyPr wrap="square" lIns="0" tIns="0" rIns="0" bIns="0" rtlCol="0"/>
            <a:lstStyle/>
            <a:p>
              <a:endParaRPr/>
            </a:p>
          </p:txBody>
        </p:sp>
        <p:pic>
          <p:nvPicPr>
            <p:cNvPr id="24" name="object 24"/>
            <p:cNvPicPr/>
            <p:nvPr/>
          </p:nvPicPr>
          <p:blipFill>
            <a:blip r:embed="rId6" cstate="print"/>
            <a:stretch>
              <a:fillRect/>
            </a:stretch>
          </p:blipFill>
          <p:spPr>
            <a:xfrm>
              <a:off x="4128515" y="3898392"/>
              <a:ext cx="579120" cy="589788"/>
            </a:xfrm>
            <a:prstGeom prst="rect">
              <a:avLst/>
            </a:prstGeom>
          </p:spPr>
        </p:pic>
        <p:sp>
          <p:nvSpPr>
            <p:cNvPr id="25" name="object 25"/>
            <p:cNvSpPr/>
            <p:nvPr/>
          </p:nvSpPr>
          <p:spPr>
            <a:xfrm>
              <a:off x="4128515" y="3898392"/>
              <a:ext cx="579120" cy="589915"/>
            </a:xfrm>
            <a:custGeom>
              <a:avLst/>
              <a:gdLst/>
              <a:ahLst/>
              <a:cxnLst/>
              <a:rect l="l" t="t" r="r" b="b"/>
              <a:pathLst>
                <a:path w="579120" h="589914">
                  <a:moveTo>
                    <a:pt x="0" y="589787"/>
                  </a:moveTo>
                  <a:lnTo>
                    <a:pt x="289560" y="0"/>
                  </a:lnTo>
                  <a:lnTo>
                    <a:pt x="579120" y="589787"/>
                  </a:lnTo>
                  <a:lnTo>
                    <a:pt x="0" y="589787"/>
                  </a:lnTo>
                  <a:close/>
                </a:path>
              </a:pathLst>
            </a:custGeom>
            <a:ln w="6096">
              <a:solidFill>
                <a:srgbClr val="EC7C30"/>
              </a:solidFill>
            </a:ln>
          </p:spPr>
          <p:txBody>
            <a:bodyPr wrap="square" lIns="0" tIns="0" rIns="0" bIns="0" rtlCol="0"/>
            <a:lstStyle/>
            <a:p>
              <a:endParaRPr/>
            </a:p>
          </p:txBody>
        </p:sp>
        <p:pic>
          <p:nvPicPr>
            <p:cNvPr id="26" name="object 26"/>
            <p:cNvPicPr/>
            <p:nvPr/>
          </p:nvPicPr>
          <p:blipFill>
            <a:blip r:embed="rId7" cstate="print"/>
            <a:stretch>
              <a:fillRect/>
            </a:stretch>
          </p:blipFill>
          <p:spPr>
            <a:xfrm>
              <a:off x="3805428" y="2849880"/>
              <a:ext cx="577596" cy="589788"/>
            </a:xfrm>
            <a:prstGeom prst="rect">
              <a:avLst/>
            </a:prstGeom>
          </p:spPr>
        </p:pic>
        <p:sp>
          <p:nvSpPr>
            <p:cNvPr id="27" name="object 27"/>
            <p:cNvSpPr/>
            <p:nvPr/>
          </p:nvSpPr>
          <p:spPr>
            <a:xfrm>
              <a:off x="3805428" y="2849880"/>
              <a:ext cx="577850" cy="589915"/>
            </a:xfrm>
            <a:custGeom>
              <a:avLst/>
              <a:gdLst/>
              <a:ahLst/>
              <a:cxnLst/>
              <a:rect l="l" t="t" r="r" b="b"/>
              <a:pathLst>
                <a:path w="577850" h="589914">
                  <a:moveTo>
                    <a:pt x="0" y="589788"/>
                  </a:moveTo>
                  <a:lnTo>
                    <a:pt x="288798" y="0"/>
                  </a:lnTo>
                  <a:lnTo>
                    <a:pt x="577596" y="589788"/>
                  </a:lnTo>
                  <a:lnTo>
                    <a:pt x="0" y="589788"/>
                  </a:lnTo>
                  <a:close/>
                </a:path>
              </a:pathLst>
            </a:custGeom>
            <a:ln w="6096">
              <a:solidFill>
                <a:srgbClr val="EC7C30"/>
              </a:solidFill>
            </a:ln>
          </p:spPr>
          <p:txBody>
            <a:bodyPr wrap="square" lIns="0" tIns="0" rIns="0" bIns="0" rtlCol="0"/>
            <a:lstStyle/>
            <a:p>
              <a:endParaRPr/>
            </a:p>
          </p:txBody>
        </p:sp>
        <p:pic>
          <p:nvPicPr>
            <p:cNvPr id="28" name="object 28"/>
            <p:cNvPicPr/>
            <p:nvPr/>
          </p:nvPicPr>
          <p:blipFill>
            <a:blip r:embed="rId8" cstate="print"/>
            <a:stretch>
              <a:fillRect/>
            </a:stretch>
          </p:blipFill>
          <p:spPr>
            <a:xfrm>
              <a:off x="1591055" y="4710683"/>
              <a:ext cx="577595" cy="588264"/>
            </a:xfrm>
            <a:prstGeom prst="rect">
              <a:avLst/>
            </a:prstGeom>
          </p:spPr>
        </p:pic>
        <p:sp>
          <p:nvSpPr>
            <p:cNvPr id="29" name="object 29"/>
            <p:cNvSpPr/>
            <p:nvPr/>
          </p:nvSpPr>
          <p:spPr>
            <a:xfrm>
              <a:off x="1591055" y="4710683"/>
              <a:ext cx="577850" cy="588645"/>
            </a:xfrm>
            <a:custGeom>
              <a:avLst/>
              <a:gdLst/>
              <a:ahLst/>
              <a:cxnLst/>
              <a:rect l="l" t="t" r="r" b="b"/>
              <a:pathLst>
                <a:path w="577850" h="588645">
                  <a:moveTo>
                    <a:pt x="0" y="588264"/>
                  </a:moveTo>
                  <a:lnTo>
                    <a:pt x="288798" y="0"/>
                  </a:lnTo>
                  <a:lnTo>
                    <a:pt x="577595" y="588264"/>
                  </a:lnTo>
                  <a:lnTo>
                    <a:pt x="0" y="588264"/>
                  </a:lnTo>
                  <a:close/>
                </a:path>
              </a:pathLst>
            </a:custGeom>
            <a:ln w="6096">
              <a:solidFill>
                <a:srgbClr val="EC7C30"/>
              </a:solidFill>
            </a:ln>
          </p:spPr>
          <p:txBody>
            <a:bodyPr wrap="square" lIns="0" tIns="0" rIns="0" bIns="0" rtlCol="0"/>
            <a:lstStyle/>
            <a:p>
              <a:endParaRPr/>
            </a:p>
          </p:txBody>
        </p:sp>
      </p:grpSp>
      <p:sp>
        <p:nvSpPr>
          <p:cNvPr id="30" name="object 30"/>
          <p:cNvSpPr txBox="1">
            <a:spLocks noGrp="1"/>
          </p:cNvSpPr>
          <p:nvPr>
            <p:ph type="body" idx="1"/>
          </p:nvPr>
        </p:nvSpPr>
        <p:spPr>
          <a:prstGeom prst="rect">
            <a:avLst/>
          </a:prstGeom>
        </p:spPr>
        <p:txBody>
          <a:bodyPr vert="horz" wrap="square" lIns="0" tIns="12065" rIns="0" bIns="0" rtlCol="0">
            <a:spAutoFit/>
          </a:bodyPr>
          <a:lstStyle/>
          <a:p>
            <a:pPr marL="4281805">
              <a:lnSpc>
                <a:spcPct val="100000"/>
              </a:lnSpc>
              <a:spcBef>
                <a:spcPts val="95"/>
              </a:spcBef>
            </a:pPr>
            <a:r>
              <a:rPr spc="-20" dirty="0"/>
              <a:t>Explicación</a:t>
            </a:r>
            <a:r>
              <a:rPr spc="-90" dirty="0"/>
              <a:t> </a:t>
            </a:r>
            <a:r>
              <a:rPr spc="-15" dirty="0"/>
              <a:t>del</a:t>
            </a:r>
            <a:r>
              <a:rPr spc="-50" dirty="0"/>
              <a:t> </a:t>
            </a:r>
            <a:r>
              <a:rPr spc="-20" dirty="0"/>
              <a:t>algoritmo</a:t>
            </a:r>
          </a:p>
          <a:p>
            <a:pPr marL="4269105">
              <a:lnSpc>
                <a:spcPct val="100000"/>
              </a:lnSpc>
            </a:pPr>
            <a:endParaRPr spc="-20" dirty="0"/>
          </a:p>
          <a:p>
            <a:pPr marL="4269105">
              <a:lnSpc>
                <a:spcPct val="100000"/>
              </a:lnSpc>
              <a:spcBef>
                <a:spcPts val="45"/>
              </a:spcBef>
            </a:pPr>
            <a:endParaRPr sz="2650"/>
          </a:p>
          <a:p>
            <a:pPr marL="5758180" indent="-287020">
              <a:lnSpc>
                <a:spcPct val="100000"/>
              </a:lnSpc>
              <a:buFont typeface="Arial MT"/>
              <a:buChar char="•"/>
              <a:tabLst>
                <a:tab pos="5758180" algn="l"/>
                <a:tab pos="5758815" algn="l"/>
              </a:tabLst>
            </a:pPr>
            <a:r>
              <a:rPr sz="2400" spc="-5" dirty="0">
                <a:latin typeface="Calibri"/>
                <a:cs typeface="Calibri"/>
              </a:rPr>
              <a:t>Clasificación</a:t>
            </a:r>
            <a:r>
              <a:rPr sz="2400" spc="-55" dirty="0">
                <a:latin typeface="Calibri"/>
                <a:cs typeface="Calibri"/>
              </a:rPr>
              <a:t> </a:t>
            </a:r>
            <a:r>
              <a:rPr sz="2400" dirty="0">
                <a:latin typeface="Calibri"/>
                <a:cs typeface="Calibri"/>
              </a:rPr>
              <a:t>y</a:t>
            </a:r>
            <a:r>
              <a:rPr sz="2400" spc="-20" dirty="0">
                <a:latin typeface="Calibri"/>
                <a:cs typeface="Calibri"/>
              </a:rPr>
              <a:t> </a:t>
            </a:r>
            <a:r>
              <a:rPr sz="2400" spc="-10" dirty="0">
                <a:latin typeface="Calibri"/>
                <a:cs typeface="Calibri"/>
              </a:rPr>
              <a:t>Regresión</a:t>
            </a:r>
            <a:endParaRPr sz="2400">
              <a:latin typeface="Calibri"/>
              <a:cs typeface="Calibri"/>
            </a:endParaRPr>
          </a:p>
          <a:p>
            <a:pPr marL="4269105">
              <a:lnSpc>
                <a:spcPct val="100000"/>
              </a:lnSpc>
              <a:spcBef>
                <a:spcPts val="10"/>
              </a:spcBef>
              <a:buFont typeface="Arial MT"/>
              <a:buChar char="•"/>
            </a:pPr>
            <a:endParaRPr sz="2350">
              <a:latin typeface="Calibri"/>
              <a:cs typeface="Calibri"/>
            </a:endParaRPr>
          </a:p>
          <a:p>
            <a:pPr marL="5758180" indent="-287020">
              <a:lnSpc>
                <a:spcPct val="100000"/>
              </a:lnSpc>
              <a:buFont typeface="Arial MT"/>
              <a:buChar char="•"/>
              <a:tabLst>
                <a:tab pos="5758180" algn="l"/>
                <a:tab pos="5758815" algn="l"/>
              </a:tabLst>
            </a:pPr>
            <a:r>
              <a:rPr sz="2400" spc="-10" dirty="0">
                <a:latin typeface="Calibri"/>
                <a:cs typeface="Calibri"/>
              </a:rPr>
              <a:t>Distancia</a:t>
            </a:r>
            <a:endParaRPr sz="2400">
              <a:latin typeface="Calibri"/>
              <a:cs typeface="Calibri"/>
            </a:endParaRPr>
          </a:p>
          <a:p>
            <a:pPr marL="4269105">
              <a:lnSpc>
                <a:spcPct val="100000"/>
              </a:lnSpc>
              <a:spcBef>
                <a:spcPts val="15"/>
              </a:spcBef>
              <a:buFont typeface="Arial MT"/>
              <a:buChar char="•"/>
            </a:pPr>
            <a:endParaRPr sz="2350">
              <a:latin typeface="Calibri"/>
              <a:cs typeface="Calibri"/>
            </a:endParaRPr>
          </a:p>
          <a:p>
            <a:pPr marL="5758180" indent="-287020">
              <a:lnSpc>
                <a:spcPct val="100000"/>
              </a:lnSpc>
              <a:buFont typeface="Arial MT"/>
              <a:buChar char="•"/>
              <a:tabLst>
                <a:tab pos="5758180" algn="l"/>
                <a:tab pos="5758815" algn="l"/>
              </a:tabLst>
            </a:pPr>
            <a:r>
              <a:rPr sz="2400" spc="-10" dirty="0">
                <a:latin typeface="Calibri"/>
                <a:cs typeface="Calibri"/>
              </a:rPr>
              <a:t>Computacionalmente</a:t>
            </a:r>
            <a:r>
              <a:rPr sz="2400" spc="-65" dirty="0">
                <a:latin typeface="Calibri"/>
                <a:cs typeface="Calibri"/>
              </a:rPr>
              <a:t> </a:t>
            </a:r>
            <a:r>
              <a:rPr sz="2400" spc="-15" dirty="0">
                <a:latin typeface="Calibri"/>
                <a:cs typeface="Calibri"/>
              </a:rPr>
              <a:t>costoso</a:t>
            </a:r>
            <a:endParaRPr sz="2400">
              <a:latin typeface="Calibri"/>
              <a:cs typeface="Calibri"/>
            </a:endParaRPr>
          </a:p>
          <a:p>
            <a:pPr marL="4269105">
              <a:lnSpc>
                <a:spcPct val="100000"/>
              </a:lnSpc>
              <a:spcBef>
                <a:spcPts val="10"/>
              </a:spcBef>
              <a:buFont typeface="Arial MT"/>
              <a:buChar char="•"/>
            </a:pPr>
            <a:endParaRPr sz="2350">
              <a:latin typeface="Calibri"/>
              <a:cs typeface="Calibri"/>
            </a:endParaRPr>
          </a:p>
          <a:p>
            <a:pPr marL="5758180" indent="-287020">
              <a:lnSpc>
                <a:spcPct val="100000"/>
              </a:lnSpc>
              <a:buFont typeface="Arial MT"/>
              <a:buChar char="•"/>
              <a:tabLst>
                <a:tab pos="5758180" algn="l"/>
                <a:tab pos="5758815" algn="l"/>
              </a:tabLst>
            </a:pPr>
            <a:r>
              <a:rPr sz="2400" spc="-5" dirty="0">
                <a:latin typeface="Calibri"/>
                <a:cs typeface="Calibri"/>
              </a:rPr>
              <a:t>Importancia</a:t>
            </a:r>
            <a:r>
              <a:rPr sz="2400" spc="-40" dirty="0">
                <a:latin typeface="Calibri"/>
                <a:cs typeface="Calibri"/>
              </a:rPr>
              <a:t> </a:t>
            </a:r>
            <a:r>
              <a:rPr sz="2400" spc="-5" dirty="0">
                <a:latin typeface="Calibri"/>
                <a:cs typeface="Calibri"/>
              </a:rPr>
              <a:t>del</a:t>
            </a:r>
            <a:r>
              <a:rPr sz="2400" spc="-20" dirty="0">
                <a:latin typeface="Calibri"/>
                <a:cs typeface="Calibri"/>
              </a:rPr>
              <a:t> </a:t>
            </a:r>
            <a:r>
              <a:rPr sz="2400" spc="-10" dirty="0">
                <a:latin typeface="Calibri"/>
                <a:cs typeface="Calibri"/>
              </a:rPr>
              <a:t>valor</a:t>
            </a:r>
            <a:r>
              <a:rPr sz="2400" spc="-20" dirty="0">
                <a:latin typeface="Calibri"/>
                <a:cs typeface="Calibri"/>
              </a:rPr>
              <a:t> </a:t>
            </a:r>
            <a:r>
              <a:rPr sz="2400" dirty="0">
                <a:latin typeface="Calibri"/>
                <a:cs typeface="Calibri"/>
              </a:rPr>
              <a:t>K</a:t>
            </a:r>
            <a:endParaRPr sz="2400">
              <a:latin typeface="Calibri"/>
              <a:cs typeface="Calibri"/>
            </a:endParaRPr>
          </a:p>
        </p:txBody>
      </p:sp>
      <p:sp>
        <p:nvSpPr>
          <p:cNvPr id="31" name="object 31"/>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861550" y="130505"/>
            <a:ext cx="140906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Unidad</a:t>
            </a:r>
            <a:r>
              <a:rPr sz="1800" spc="-30" dirty="0">
                <a:solidFill>
                  <a:srgbClr val="FFFFFF"/>
                </a:solidFill>
                <a:latin typeface="Calibri"/>
                <a:cs typeface="Calibri"/>
              </a:rPr>
              <a:t> </a:t>
            </a:r>
            <a:r>
              <a:rPr sz="1800" dirty="0">
                <a:solidFill>
                  <a:srgbClr val="FFFFFF"/>
                </a:solidFill>
                <a:latin typeface="Calibri"/>
                <a:cs typeface="Calibri"/>
              </a:rPr>
              <a:t>I</a:t>
            </a:r>
            <a:r>
              <a:rPr sz="1800" spc="-30" dirty="0">
                <a:solidFill>
                  <a:srgbClr val="FFFFFF"/>
                </a:solidFill>
                <a:latin typeface="Calibri"/>
                <a:cs typeface="Calibri"/>
              </a:rPr>
              <a:t> </a:t>
            </a:r>
            <a:r>
              <a:rPr sz="1800" spc="-5" dirty="0">
                <a:solidFill>
                  <a:srgbClr val="FFFFFF"/>
                </a:solidFill>
                <a:latin typeface="Calibri"/>
                <a:cs typeface="Calibri"/>
              </a:rPr>
              <a:t>(KNN)</a:t>
            </a:r>
            <a:endParaRPr sz="1800">
              <a:latin typeface="Calibri"/>
              <a:cs typeface="Calibri"/>
            </a:endParaRPr>
          </a:p>
        </p:txBody>
      </p:sp>
      <p:sp>
        <p:nvSpPr>
          <p:cNvPr id="6" name="object 6"/>
          <p:cNvSpPr txBox="1">
            <a:spLocks noGrp="1"/>
          </p:cNvSpPr>
          <p:nvPr>
            <p:ph type="title"/>
          </p:nvPr>
        </p:nvSpPr>
        <p:spPr>
          <a:xfrm>
            <a:off x="2974085" y="244856"/>
            <a:ext cx="5091430" cy="696595"/>
          </a:xfrm>
          <a:prstGeom prst="rect">
            <a:avLst/>
          </a:prstGeom>
        </p:spPr>
        <p:txBody>
          <a:bodyPr vert="horz" wrap="square" lIns="0" tIns="12700" rIns="0" bIns="0" rtlCol="0">
            <a:spAutoFit/>
          </a:bodyPr>
          <a:lstStyle/>
          <a:p>
            <a:pPr marL="12700">
              <a:lnSpc>
                <a:spcPct val="100000"/>
              </a:lnSpc>
              <a:spcBef>
                <a:spcPts val="100"/>
              </a:spcBef>
            </a:pPr>
            <a:r>
              <a:rPr sz="4400" dirty="0"/>
              <a:t>K</a:t>
            </a:r>
            <a:r>
              <a:rPr sz="4400" spc="-5" dirty="0"/>
              <a:t> </a:t>
            </a:r>
            <a:r>
              <a:rPr sz="4400" dirty="0"/>
              <a:t>–</a:t>
            </a:r>
            <a:r>
              <a:rPr sz="4400" spc="-25" dirty="0"/>
              <a:t> </a:t>
            </a:r>
            <a:r>
              <a:rPr sz="4400" spc="-20" dirty="0"/>
              <a:t>Nearest</a:t>
            </a:r>
            <a:r>
              <a:rPr sz="4400" spc="-30" dirty="0"/>
              <a:t> </a:t>
            </a:r>
            <a:r>
              <a:rPr sz="4400" spc="-5" dirty="0"/>
              <a:t>Neighbour</a:t>
            </a:r>
            <a:endParaRPr sz="4400"/>
          </a:p>
        </p:txBody>
      </p:sp>
      <p:sp>
        <p:nvSpPr>
          <p:cNvPr id="7" name="object 7"/>
          <p:cNvSpPr txBox="1"/>
          <p:nvPr/>
        </p:nvSpPr>
        <p:spPr>
          <a:xfrm>
            <a:off x="4396232" y="1186688"/>
            <a:ext cx="470027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374151"/>
                </a:solidFill>
                <a:latin typeface="Arial MT"/>
                <a:cs typeface="Arial MT"/>
              </a:rPr>
              <a:t>Ejemplos</a:t>
            </a:r>
            <a:r>
              <a:rPr sz="3600" spc="-55" dirty="0">
                <a:solidFill>
                  <a:srgbClr val="374151"/>
                </a:solidFill>
                <a:latin typeface="Arial MT"/>
                <a:cs typeface="Arial MT"/>
              </a:rPr>
              <a:t> </a:t>
            </a:r>
            <a:r>
              <a:rPr sz="3600" spc="-5" dirty="0">
                <a:solidFill>
                  <a:srgbClr val="374151"/>
                </a:solidFill>
                <a:latin typeface="Arial MT"/>
                <a:cs typeface="Arial MT"/>
              </a:rPr>
              <a:t>de</a:t>
            </a:r>
            <a:r>
              <a:rPr sz="3600" spc="-50" dirty="0">
                <a:solidFill>
                  <a:srgbClr val="374151"/>
                </a:solidFill>
                <a:latin typeface="Arial MT"/>
                <a:cs typeface="Arial MT"/>
              </a:rPr>
              <a:t> </a:t>
            </a:r>
            <a:r>
              <a:rPr sz="3600" dirty="0">
                <a:solidFill>
                  <a:srgbClr val="374151"/>
                </a:solidFill>
                <a:latin typeface="Arial MT"/>
                <a:cs typeface="Arial MT"/>
              </a:rPr>
              <a:t>aplicación</a:t>
            </a:r>
            <a:endParaRPr sz="3600">
              <a:latin typeface="Arial MT"/>
              <a:cs typeface="Arial MT"/>
            </a:endParaRPr>
          </a:p>
        </p:txBody>
      </p:sp>
      <p:grpSp>
        <p:nvGrpSpPr>
          <p:cNvPr id="8" name="object 8"/>
          <p:cNvGrpSpPr/>
          <p:nvPr/>
        </p:nvGrpSpPr>
        <p:grpSpPr>
          <a:xfrm>
            <a:off x="390143" y="1876044"/>
            <a:ext cx="4535805" cy="3663950"/>
            <a:chOff x="390143" y="1876044"/>
            <a:chExt cx="4535805" cy="3663950"/>
          </a:xfrm>
        </p:grpSpPr>
        <p:pic>
          <p:nvPicPr>
            <p:cNvPr id="9" name="object 9"/>
            <p:cNvPicPr/>
            <p:nvPr/>
          </p:nvPicPr>
          <p:blipFill>
            <a:blip r:embed="rId2" cstate="print"/>
            <a:stretch>
              <a:fillRect/>
            </a:stretch>
          </p:blipFill>
          <p:spPr>
            <a:xfrm>
              <a:off x="393191" y="1879092"/>
              <a:ext cx="4529328" cy="3657600"/>
            </a:xfrm>
            <a:prstGeom prst="rect">
              <a:avLst/>
            </a:prstGeom>
          </p:spPr>
        </p:pic>
        <p:sp>
          <p:nvSpPr>
            <p:cNvPr id="10" name="object 10"/>
            <p:cNvSpPr/>
            <p:nvPr/>
          </p:nvSpPr>
          <p:spPr>
            <a:xfrm>
              <a:off x="393191" y="1879092"/>
              <a:ext cx="4529455" cy="3657600"/>
            </a:xfrm>
            <a:custGeom>
              <a:avLst/>
              <a:gdLst/>
              <a:ahLst/>
              <a:cxnLst/>
              <a:rect l="l" t="t" r="r" b="b"/>
              <a:pathLst>
                <a:path w="4529455" h="3657600">
                  <a:moveTo>
                    <a:pt x="0" y="609600"/>
                  </a:moveTo>
                  <a:lnTo>
                    <a:pt x="1834" y="561959"/>
                  </a:lnTo>
                  <a:lnTo>
                    <a:pt x="7246" y="515322"/>
                  </a:lnTo>
                  <a:lnTo>
                    <a:pt x="16100" y="469822"/>
                  </a:lnTo>
                  <a:lnTo>
                    <a:pt x="28261" y="425597"/>
                  </a:lnTo>
                  <a:lnTo>
                    <a:pt x="43594" y="382782"/>
                  </a:lnTo>
                  <a:lnTo>
                    <a:pt x="61962" y="341511"/>
                  </a:lnTo>
                  <a:lnTo>
                    <a:pt x="83230" y="301921"/>
                  </a:lnTo>
                  <a:lnTo>
                    <a:pt x="107263" y="264147"/>
                  </a:lnTo>
                  <a:lnTo>
                    <a:pt x="133925" y="228324"/>
                  </a:lnTo>
                  <a:lnTo>
                    <a:pt x="163081" y="194588"/>
                  </a:lnTo>
                  <a:lnTo>
                    <a:pt x="194595" y="163075"/>
                  </a:lnTo>
                  <a:lnTo>
                    <a:pt x="228332" y="133920"/>
                  </a:lnTo>
                  <a:lnTo>
                    <a:pt x="264155" y="107259"/>
                  </a:lnTo>
                  <a:lnTo>
                    <a:pt x="301930" y="83227"/>
                  </a:lnTo>
                  <a:lnTo>
                    <a:pt x="341521" y="61959"/>
                  </a:lnTo>
                  <a:lnTo>
                    <a:pt x="382793" y="43592"/>
                  </a:lnTo>
                  <a:lnTo>
                    <a:pt x="425609" y="28260"/>
                  </a:lnTo>
                  <a:lnTo>
                    <a:pt x="469834" y="16099"/>
                  </a:lnTo>
                  <a:lnTo>
                    <a:pt x="515334" y="7245"/>
                  </a:lnTo>
                  <a:lnTo>
                    <a:pt x="561972" y="1834"/>
                  </a:lnTo>
                  <a:lnTo>
                    <a:pt x="609612" y="0"/>
                  </a:lnTo>
                  <a:lnTo>
                    <a:pt x="3919728" y="0"/>
                  </a:lnTo>
                  <a:lnTo>
                    <a:pt x="3967368" y="1834"/>
                  </a:lnTo>
                  <a:lnTo>
                    <a:pt x="4014005" y="7245"/>
                  </a:lnTo>
                  <a:lnTo>
                    <a:pt x="4059505" y="16099"/>
                  </a:lnTo>
                  <a:lnTo>
                    <a:pt x="4103730" y="28260"/>
                  </a:lnTo>
                  <a:lnTo>
                    <a:pt x="4146545" y="43592"/>
                  </a:lnTo>
                  <a:lnTo>
                    <a:pt x="4187816" y="61959"/>
                  </a:lnTo>
                  <a:lnTo>
                    <a:pt x="4227406" y="83227"/>
                  </a:lnTo>
                  <a:lnTo>
                    <a:pt x="4265180" y="107259"/>
                  </a:lnTo>
                  <a:lnTo>
                    <a:pt x="4301003" y="133920"/>
                  </a:lnTo>
                  <a:lnTo>
                    <a:pt x="4334739" y="163075"/>
                  </a:lnTo>
                  <a:lnTo>
                    <a:pt x="4366252" y="194588"/>
                  </a:lnTo>
                  <a:lnTo>
                    <a:pt x="4395407" y="228324"/>
                  </a:lnTo>
                  <a:lnTo>
                    <a:pt x="4422068" y="264147"/>
                  </a:lnTo>
                  <a:lnTo>
                    <a:pt x="4446100" y="301921"/>
                  </a:lnTo>
                  <a:lnTo>
                    <a:pt x="4467368" y="341511"/>
                  </a:lnTo>
                  <a:lnTo>
                    <a:pt x="4485735" y="382782"/>
                  </a:lnTo>
                  <a:lnTo>
                    <a:pt x="4501067" y="425597"/>
                  </a:lnTo>
                  <a:lnTo>
                    <a:pt x="4513228" y="469822"/>
                  </a:lnTo>
                  <a:lnTo>
                    <a:pt x="4522082" y="515322"/>
                  </a:lnTo>
                  <a:lnTo>
                    <a:pt x="4527493" y="561959"/>
                  </a:lnTo>
                  <a:lnTo>
                    <a:pt x="4529328" y="609600"/>
                  </a:lnTo>
                  <a:lnTo>
                    <a:pt x="4529328" y="3048000"/>
                  </a:lnTo>
                  <a:lnTo>
                    <a:pt x="4527493" y="3095640"/>
                  </a:lnTo>
                  <a:lnTo>
                    <a:pt x="4522082" y="3142277"/>
                  </a:lnTo>
                  <a:lnTo>
                    <a:pt x="4513228" y="3187777"/>
                  </a:lnTo>
                  <a:lnTo>
                    <a:pt x="4501067" y="3232002"/>
                  </a:lnTo>
                  <a:lnTo>
                    <a:pt x="4485735" y="3274817"/>
                  </a:lnTo>
                  <a:lnTo>
                    <a:pt x="4467368" y="3316088"/>
                  </a:lnTo>
                  <a:lnTo>
                    <a:pt x="4446100" y="3355678"/>
                  </a:lnTo>
                  <a:lnTo>
                    <a:pt x="4422068" y="3393452"/>
                  </a:lnTo>
                  <a:lnTo>
                    <a:pt x="4395407" y="3429275"/>
                  </a:lnTo>
                  <a:lnTo>
                    <a:pt x="4366252" y="3463011"/>
                  </a:lnTo>
                  <a:lnTo>
                    <a:pt x="4334739" y="3494524"/>
                  </a:lnTo>
                  <a:lnTo>
                    <a:pt x="4301003" y="3523679"/>
                  </a:lnTo>
                  <a:lnTo>
                    <a:pt x="4265180" y="3550340"/>
                  </a:lnTo>
                  <a:lnTo>
                    <a:pt x="4227406" y="3574372"/>
                  </a:lnTo>
                  <a:lnTo>
                    <a:pt x="4187816" y="3595640"/>
                  </a:lnTo>
                  <a:lnTo>
                    <a:pt x="4146545" y="3614007"/>
                  </a:lnTo>
                  <a:lnTo>
                    <a:pt x="4103730" y="3629339"/>
                  </a:lnTo>
                  <a:lnTo>
                    <a:pt x="4059505" y="3641500"/>
                  </a:lnTo>
                  <a:lnTo>
                    <a:pt x="4014005" y="3650354"/>
                  </a:lnTo>
                  <a:lnTo>
                    <a:pt x="3967368" y="3655765"/>
                  </a:lnTo>
                  <a:lnTo>
                    <a:pt x="3919728" y="3657600"/>
                  </a:lnTo>
                  <a:lnTo>
                    <a:pt x="609612" y="3657600"/>
                  </a:lnTo>
                  <a:lnTo>
                    <a:pt x="561972" y="3655765"/>
                  </a:lnTo>
                  <a:lnTo>
                    <a:pt x="515334" y="3650354"/>
                  </a:lnTo>
                  <a:lnTo>
                    <a:pt x="469834" y="3641500"/>
                  </a:lnTo>
                  <a:lnTo>
                    <a:pt x="425609" y="3629339"/>
                  </a:lnTo>
                  <a:lnTo>
                    <a:pt x="382793" y="3614007"/>
                  </a:lnTo>
                  <a:lnTo>
                    <a:pt x="341521" y="3595640"/>
                  </a:lnTo>
                  <a:lnTo>
                    <a:pt x="301930" y="3574372"/>
                  </a:lnTo>
                  <a:lnTo>
                    <a:pt x="264155" y="3550340"/>
                  </a:lnTo>
                  <a:lnTo>
                    <a:pt x="228332" y="3523679"/>
                  </a:lnTo>
                  <a:lnTo>
                    <a:pt x="194595" y="3494524"/>
                  </a:lnTo>
                  <a:lnTo>
                    <a:pt x="163081" y="3463011"/>
                  </a:lnTo>
                  <a:lnTo>
                    <a:pt x="133925" y="3429275"/>
                  </a:lnTo>
                  <a:lnTo>
                    <a:pt x="107263" y="3393452"/>
                  </a:lnTo>
                  <a:lnTo>
                    <a:pt x="83230" y="3355678"/>
                  </a:lnTo>
                  <a:lnTo>
                    <a:pt x="61962" y="3316088"/>
                  </a:lnTo>
                  <a:lnTo>
                    <a:pt x="43594" y="3274817"/>
                  </a:lnTo>
                  <a:lnTo>
                    <a:pt x="28261" y="3232002"/>
                  </a:lnTo>
                  <a:lnTo>
                    <a:pt x="16100" y="3187777"/>
                  </a:lnTo>
                  <a:lnTo>
                    <a:pt x="7246" y="3142277"/>
                  </a:lnTo>
                  <a:lnTo>
                    <a:pt x="1834" y="3095640"/>
                  </a:lnTo>
                  <a:lnTo>
                    <a:pt x="0" y="3048000"/>
                  </a:lnTo>
                  <a:lnTo>
                    <a:pt x="0" y="609600"/>
                  </a:lnTo>
                  <a:close/>
                </a:path>
              </a:pathLst>
            </a:custGeom>
            <a:ln w="6096">
              <a:solidFill>
                <a:srgbClr val="A4A4A4"/>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2590799" y="3634739"/>
              <a:ext cx="609600" cy="605028"/>
            </a:xfrm>
            <a:prstGeom prst="rect">
              <a:avLst/>
            </a:prstGeom>
          </p:spPr>
        </p:pic>
        <p:pic>
          <p:nvPicPr>
            <p:cNvPr id="12" name="object 12"/>
            <p:cNvPicPr/>
            <p:nvPr/>
          </p:nvPicPr>
          <p:blipFill>
            <a:blip r:embed="rId4" cstate="print"/>
            <a:stretch>
              <a:fillRect/>
            </a:stretch>
          </p:blipFill>
          <p:spPr>
            <a:xfrm>
              <a:off x="2763139" y="3812158"/>
              <a:ext cx="69596" cy="69215"/>
            </a:xfrm>
            <a:prstGeom prst="rect">
              <a:avLst/>
            </a:prstGeom>
          </p:spPr>
        </p:pic>
        <p:pic>
          <p:nvPicPr>
            <p:cNvPr id="13" name="object 13"/>
            <p:cNvPicPr/>
            <p:nvPr/>
          </p:nvPicPr>
          <p:blipFill>
            <a:blip r:embed="rId4" cstate="print"/>
            <a:stretch>
              <a:fillRect/>
            </a:stretch>
          </p:blipFill>
          <p:spPr>
            <a:xfrm>
              <a:off x="2958464" y="3812158"/>
              <a:ext cx="69596" cy="69215"/>
            </a:xfrm>
            <a:prstGeom prst="rect">
              <a:avLst/>
            </a:prstGeom>
          </p:spPr>
        </p:pic>
        <p:sp>
          <p:nvSpPr>
            <p:cNvPr id="14" name="object 14"/>
            <p:cNvSpPr/>
            <p:nvPr/>
          </p:nvSpPr>
          <p:spPr>
            <a:xfrm>
              <a:off x="2590799" y="3634739"/>
              <a:ext cx="609600" cy="605155"/>
            </a:xfrm>
            <a:custGeom>
              <a:avLst/>
              <a:gdLst/>
              <a:ahLst/>
              <a:cxnLst/>
              <a:rect l="l" t="t" r="r" b="b"/>
              <a:pathLst>
                <a:path w="609600" h="605154">
                  <a:moveTo>
                    <a:pt x="139573" y="465963"/>
                  </a:moveTo>
                  <a:lnTo>
                    <a:pt x="186761" y="462650"/>
                  </a:lnTo>
                  <a:lnTo>
                    <a:pt x="233946" y="460442"/>
                  </a:lnTo>
                  <a:lnTo>
                    <a:pt x="281121" y="459338"/>
                  </a:lnTo>
                  <a:lnTo>
                    <a:pt x="328283" y="459338"/>
                  </a:lnTo>
                  <a:lnTo>
                    <a:pt x="375428" y="460442"/>
                  </a:lnTo>
                  <a:lnTo>
                    <a:pt x="422550" y="462650"/>
                  </a:lnTo>
                  <a:lnTo>
                    <a:pt x="469645" y="465963"/>
                  </a:lnTo>
                </a:path>
                <a:path w="609600" h="605154">
                  <a:moveTo>
                    <a:pt x="0" y="302514"/>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4"/>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8"/>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4"/>
                  </a:lnTo>
                  <a:close/>
                </a:path>
              </a:pathLst>
            </a:custGeom>
            <a:ln w="6096">
              <a:solidFill>
                <a:srgbClr val="000000"/>
              </a:solidFill>
            </a:ln>
          </p:spPr>
          <p:txBody>
            <a:bodyPr wrap="square" lIns="0" tIns="0" rIns="0" bIns="0" rtlCol="0"/>
            <a:lstStyle/>
            <a:p>
              <a:endParaRPr/>
            </a:p>
          </p:txBody>
        </p:sp>
        <p:sp>
          <p:nvSpPr>
            <p:cNvPr id="15" name="object 15"/>
            <p:cNvSpPr/>
            <p:nvPr/>
          </p:nvSpPr>
          <p:spPr>
            <a:xfrm>
              <a:off x="2708148" y="2447544"/>
              <a:ext cx="609600" cy="605155"/>
            </a:xfrm>
            <a:custGeom>
              <a:avLst/>
              <a:gdLst/>
              <a:ahLst/>
              <a:cxnLst/>
              <a:rect l="l" t="t" r="r" b="b"/>
              <a:pathLst>
                <a:path w="609600" h="605155">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16" name="object 16"/>
            <p:cNvSpPr/>
            <p:nvPr/>
          </p:nvSpPr>
          <p:spPr>
            <a:xfrm>
              <a:off x="2708148" y="2447544"/>
              <a:ext cx="609600" cy="605155"/>
            </a:xfrm>
            <a:custGeom>
              <a:avLst/>
              <a:gdLst/>
              <a:ahLst/>
              <a:cxnLst/>
              <a:rect l="l" t="t" r="r" b="b"/>
              <a:pathLst>
                <a:path w="609600" h="605155">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2">
              <a:solidFill>
                <a:srgbClr val="2E528F"/>
              </a:solidFill>
            </a:ln>
          </p:spPr>
          <p:txBody>
            <a:bodyPr wrap="square" lIns="0" tIns="0" rIns="0" bIns="0" rtlCol="0"/>
            <a:lstStyle/>
            <a:p>
              <a:endParaRPr/>
            </a:p>
          </p:txBody>
        </p:sp>
        <p:sp>
          <p:nvSpPr>
            <p:cNvPr id="17" name="object 17"/>
            <p:cNvSpPr/>
            <p:nvPr/>
          </p:nvSpPr>
          <p:spPr>
            <a:xfrm>
              <a:off x="1118615" y="2144268"/>
              <a:ext cx="609600" cy="607060"/>
            </a:xfrm>
            <a:custGeom>
              <a:avLst/>
              <a:gdLst/>
              <a:ahLst/>
              <a:cxnLst/>
              <a:rect l="l" t="t" r="r" b="b"/>
              <a:pathLst>
                <a:path w="609600" h="607060">
                  <a:moveTo>
                    <a:pt x="304800" y="0"/>
                  </a:moveTo>
                  <a:lnTo>
                    <a:pt x="255359" y="3968"/>
                  </a:lnTo>
                  <a:lnTo>
                    <a:pt x="208458" y="15459"/>
                  </a:lnTo>
                  <a:lnTo>
                    <a:pt x="164725" y="33847"/>
                  </a:lnTo>
                  <a:lnTo>
                    <a:pt x="124788" y="58509"/>
                  </a:lnTo>
                  <a:lnTo>
                    <a:pt x="89273" y="88820"/>
                  </a:lnTo>
                  <a:lnTo>
                    <a:pt x="58808" y="124157"/>
                  </a:lnTo>
                  <a:lnTo>
                    <a:pt x="34020" y="163895"/>
                  </a:lnTo>
                  <a:lnTo>
                    <a:pt x="15538" y="207410"/>
                  </a:lnTo>
                  <a:lnTo>
                    <a:pt x="3989" y="254078"/>
                  </a:lnTo>
                  <a:lnTo>
                    <a:pt x="0" y="303276"/>
                  </a:lnTo>
                  <a:lnTo>
                    <a:pt x="3989" y="352473"/>
                  </a:lnTo>
                  <a:lnTo>
                    <a:pt x="15538" y="399141"/>
                  </a:lnTo>
                  <a:lnTo>
                    <a:pt x="34020" y="442656"/>
                  </a:lnTo>
                  <a:lnTo>
                    <a:pt x="58808" y="482394"/>
                  </a:lnTo>
                  <a:lnTo>
                    <a:pt x="89273" y="517731"/>
                  </a:lnTo>
                  <a:lnTo>
                    <a:pt x="124788" y="548042"/>
                  </a:lnTo>
                  <a:lnTo>
                    <a:pt x="164725" y="572704"/>
                  </a:lnTo>
                  <a:lnTo>
                    <a:pt x="208458" y="591092"/>
                  </a:lnTo>
                  <a:lnTo>
                    <a:pt x="255359" y="602583"/>
                  </a:lnTo>
                  <a:lnTo>
                    <a:pt x="304800" y="606552"/>
                  </a:lnTo>
                  <a:lnTo>
                    <a:pt x="354225" y="602583"/>
                  </a:lnTo>
                  <a:lnTo>
                    <a:pt x="401116" y="591092"/>
                  </a:lnTo>
                  <a:lnTo>
                    <a:pt x="444846" y="572704"/>
                  </a:lnTo>
                  <a:lnTo>
                    <a:pt x="484784" y="548042"/>
                  </a:lnTo>
                  <a:lnTo>
                    <a:pt x="520303" y="517731"/>
                  </a:lnTo>
                  <a:lnTo>
                    <a:pt x="550773" y="482394"/>
                  </a:lnTo>
                  <a:lnTo>
                    <a:pt x="575567" y="442656"/>
                  </a:lnTo>
                  <a:lnTo>
                    <a:pt x="594055" y="399141"/>
                  </a:lnTo>
                  <a:lnTo>
                    <a:pt x="605609" y="352473"/>
                  </a:lnTo>
                  <a:lnTo>
                    <a:pt x="609600" y="303276"/>
                  </a:lnTo>
                  <a:lnTo>
                    <a:pt x="605609" y="254078"/>
                  </a:lnTo>
                  <a:lnTo>
                    <a:pt x="594055" y="207410"/>
                  </a:lnTo>
                  <a:lnTo>
                    <a:pt x="575567" y="163895"/>
                  </a:lnTo>
                  <a:lnTo>
                    <a:pt x="550773" y="124157"/>
                  </a:lnTo>
                  <a:lnTo>
                    <a:pt x="520303" y="88820"/>
                  </a:lnTo>
                  <a:lnTo>
                    <a:pt x="484784" y="58509"/>
                  </a:lnTo>
                  <a:lnTo>
                    <a:pt x="444846" y="33847"/>
                  </a:lnTo>
                  <a:lnTo>
                    <a:pt x="401116" y="15459"/>
                  </a:lnTo>
                  <a:lnTo>
                    <a:pt x="354225" y="3968"/>
                  </a:lnTo>
                  <a:lnTo>
                    <a:pt x="304800" y="0"/>
                  </a:lnTo>
                  <a:close/>
                </a:path>
              </a:pathLst>
            </a:custGeom>
            <a:solidFill>
              <a:srgbClr val="4471C4"/>
            </a:solidFill>
          </p:spPr>
          <p:txBody>
            <a:bodyPr wrap="square" lIns="0" tIns="0" rIns="0" bIns="0" rtlCol="0"/>
            <a:lstStyle/>
            <a:p>
              <a:endParaRPr/>
            </a:p>
          </p:txBody>
        </p:sp>
        <p:sp>
          <p:nvSpPr>
            <p:cNvPr id="18" name="object 18"/>
            <p:cNvSpPr/>
            <p:nvPr/>
          </p:nvSpPr>
          <p:spPr>
            <a:xfrm>
              <a:off x="1118615" y="2144268"/>
              <a:ext cx="609600" cy="607060"/>
            </a:xfrm>
            <a:custGeom>
              <a:avLst/>
              <a:gdLst/>
              <a:ahLst/>
              <a:cxnLst/>
              <a:rect l="l" t="t" r="r" b="b"/>
              <a:pathLst>
                <a:path w="609600" h="607060">
                  <a:moveTo>
                    <a:pt x="0" y="303276"/>
                  </a:moveTo>
                  <a:lnTo>
                    <a:pt x="3989" y="254078"/>
                  </a:lnTo>
                  <a:lnTo>
                    <a:pt x="15538" y="207410"/>
                  </a:lnTo>
                  <a:lnTo>
                    <a:pt x="34020" y="163895"/>
                  </a:lnTo>
                  <a:lnTo>
                    <a:pt x="58808" y="124157"/>
                  </a:lnTo>
                  <a:lnTo>
                    <a:pt x="89273" y="88820"/>
                  </a:lnTo>
                  <a:lnTo>
                    <a:pt x="124788" y="58509"/>
                  </a:lnTo>
                  <a:lnTo>
                    <a:pt x="164725" y="33847"/>
                  </a:lnTo>
                  <a:lnTo>
                    <a:pt x="208458" y="15459"/>
                  </a:lnTo>
                  <a:lnTo>
                    <a:pt x="255359" y="3968"/>
                  </a:lnTo>
                  <a:lnTo>
                    <a:pt x="304800" y="0"/>
                  </a:lnTo>
                  <a:lnTo>
                    <a:pt x="354225" y="3968"/>
                  </a:lnTo>
                  <a:lnTo>
                    <a:pt x="401116" y="15459"/>
                  </a:lnTo>
                  <a:lnTo>
                    <a:pt x="444846" y="33847"/>
                  </a:lnTo>
                  <a:lnTo>
                    <a:pt x="484784" y="58509"/>
                  </a:lnTo>
                  <a:lnTo>
                    <a:pt x="520303" y="88820"/>
                  </a:lnTo>
                  <a:lnTo>
                    <a:pt x="550773" y="124157"/>
                  </a:lnTo>
                  <a:lnTo>
                    <a:pt x="575567" y="163895"/>
                  </a:lnTo>
                  <a:lnTo>
                    <a:pt x="594055" y="207410"/>
                  </a:lnTo>
                  <a:lnTo>
                    <a:pt x="605609" y="254078"/>
                  </a:lnTo>
                  <a:lnTo>
                    <a:pt x="609600" y="303276"/>
                  </a:lnTo>
                  <a:lnTo>
                    <a:pt x="605609" y="352473"/>
                  </a:lnTo>
                  <a:lnTo>
                    <a:pt x="594055" y="399141"/>
                  </a:lnTo>
                  <a:lnTo>
                    <a:pt x="575567" y="442656"/>
                  </a:lnTo>
                  <a:lnTo>
                    <a:pt x="550773" y="482394"/>
                  </a:lnTo>
                  <a:lnTo>
                    <a:pt x="520303" y="517731"/>
                  </a:lnTo>
                  <a:lnTo>
                    <a:pt x="484784" y="548042"/>
                  </a:lnTo>
                  <a:lnTo>
                    <a:pt x="444846" y="572704"/>
                  </a:lnTo>
                  <a:lnTo>
                    <a:pt x="401116" y="591092"/>
                  </a:lnTo>
                  <a:lnTo>
                    <a:pt x="354225" y="602583"/>
                  </a:lnTo>
                  <a:lnTo>
                    <a:pt x="304800" y="606552"/>
                  </a:lnTo>
                  <a:lnTo>
                    <a:pt x="255359" y="602583"/>
                  </a:lnTo>
                  <a:lnTo>
                    <a:pt x="208458" y="591092"/>
                  </a:lnTo>
                  <a:lnTo>
                    <a:pt x="164725" y="572704"/>
                  </a:lnTo>
                  <a:lnTo>
                    <a:pt x="124788" y="548042"/>
                  </a:lnTo>
                  <a:lnTo>
                    <a:pt x="89273" y="517731"/>
                  </a:lnTo>
                  <a:lnTo>
                    <a:pt x="58808" y="482394"/>
                  </a:lnTo>
                  <a:lnTo>
                    <a:pt x="34020" y="442656"/>
                  </a:lnTo>
                  <a:lnTo>
                    <a:pt x="15538" y="399141"/>
                  </a:lnTo>
                  <a:lnTo>
                    <a:pt x="3989" y="352473"/>
                  </a:lnTo>
                  <a:lnTo>
                    <a:pt x="0" y="303276"/>
                  </a:lnTo>
                  <a:close/>
                </a:path>
              </a:pathLst>
            </a:custGeom>
            <a:ln w="12191">
              <a:solidFill>
                <a:srgbClr val="2E528F"/>
              </a:solidFill>
            </a:ln>
          </p:spPr>
          <p:txBody>
            <a:bodyPr wrap="square" lIns="0" tIns="0" rIns="0" bIns="0" rtlCol="0"/>
            <a:lstStyle/>
            <a:p>
              <a:endParaRPr/>
            </a:p>
          </p:txBody>
        </p:sp>
        <p:sp>
          <p:nvSpPr>
            <p:cNvPr id="19" name="object 19"/>
            <p:cNvSpPr/>
            <p:nvPr/>
          </p:nvSpPr>
          <p:spPr>
            <a:xfrm>
              <a:off x="1575815" y="3086100"/>
              <a:ext cx="609600" cy="605155"/>
            </a:xfrm>
            <a:custGeom>
              <a:avLst/>
              <a:gdLst/>
              <a:ahLst/>
              <a:cxnLst/>
              <a:rect l="l" t="t" r="r" b="b"/>
              <a:pathLst>
                <a:path w="609600" h="605154">
                  <a:moveTo>
                    <a:pt x="304800" y="0"/>
                  </a:moveTo>
                  <a:lnTo>
                    <a:pt x="255374" y="3957"/>
                  </a:lnTo>
                  <a:lnTo>
                    <a:pt x="208483" y="15416"/>
                  </a:lnTo>
                  <a:lnTo>
                    <a:pt x="164753" y="33755"/>
                  </a:lnTo>
                  <a:lnTo>
                    <a:pt x="124815" y="58350"/>
                  </a:lnTo>
                  <a:lnTo>
                    <a:pt x="89296" y="88582"/>
                  </a:lnTo>
                  <a:lnTo>
                    <a:pt x="58826" y="123828"/>
                  </a:lnTo>
                  <a:lnTo>
                    <a:pt x="34032" y="163465"/>
                  </a:lnTo>
                  <a:lnTo>
                    <a:pt x="15544" y="206873"/>
                  </a:lnTo>
                  <a:lnTo>
                    <a:pt x="3990" y="253430"/>
                  </a:lnTo>
                  <a:lnTo>
                    <a:pt x="0" y="302513"/>
                  </a:lnTo>
                  <a:lnTo>
                    <a:pt x="3990" y="351597"/>
                  </a:lnTo>
                  <a:lnTo>
                    <a:pt x="15544" y="398154"/>
                  </a:lnTo>
                  <a:lnTo>
                    <a:pt x="34032" y="441562"/>
                  </a:lnTo>
                  <a:lnTo>
                    <a:pt x="58826" y="481199"/>
                  </a:lnTo>
                  <a:lnTo>
                    <a:pt x="89296" y="516445"/>
                  </a:lnTo>
                  <a:lnTo>
                    <a:pt x="124815" y="546677"/>
                  </a:lnTo>
                  <a:lnTo>
                    <a:pt x="164753" y="571272"/>
                  </a:lnTo>
                  <a:lnTo>
                    <a:pt x="208483" y="589611"/>
                  </a:lnTo>
                  <a:lnTo>
                    <a:pt x="255374" y="601070"/>
                  </a:lnTo>
                  <a:lnTo>
                    <a:pt x="304800" y="605027"/>
                  </a:lnTo>
                  <a:lnTo>
                    <a:pt x="354225" y="601070"/>
                  </a:lnTo>
                  <a:lnTo>
                    <a:pt x="401116" y="589611"/>
                  </a:lnTo>
                  <a:lnTo>
                    <a:pt x="444846" y="571272"/>
                  </a:lnTo>
                  <a:lnTo>
                    <a:pt x="484784" y="546677"/>
                  </a:lnTo>
                  <a:lnTo>
                    <a:pt x="520303" y="516445"/>
                  </a:lnTo>
                  <a:lnTo>
                    <a:pt x="550773" y="481199"/>
                  </a:lnTo>
                  <a:lnTo>
                    <a:pt x="575567" y="441562"/>
                  </a:lnTo>
                  <a:lnTo>
                    <a:pt x="594055" y="398154"/>
                  </a:lnTo>
                  <a:lnTo>
                    <a:pt x="605609" y="351597"/>
                  </a:lnTo>
                  <a:lnTo>
                    <a:pt x="609600" y="302513"/>
                  </a:lnTo>
                  <a:lnTo>
                    <a:pt x="605609" y="253430"/>
                  </a:lnTo>
                  <a:lnTo>
                    <a:pt x="594055" y="206873"/>
                  </a:lnTo>
                  <a:lnTo>
                    <a:pt x="575567" y="163465"/>
                  </a:lnTo>
                  <a:lnTo>
                    <a:pt x="550773" y="123828"/>
                  </a:lnTo>
                  <a:lnTo>
                    <a:pt x="520303" y="88582"/>
                  </a:lnTo>
                  <a:lnTo>
                    <a:pt x="484784" y="58350"/>
                  </a:lnTo>
                  <a:lnTo>
                    <a:pt x="444846" y="33755"/>
                  </a:lnTo>
                  <a:lnTo>
                    <a:pt x="401116" y="15416"/>
                  </a:lnTo>
                  <a:lnTo>
                    <a:pt x="354225" y="3957"/>
                  </a:lnTo>
                  <a:lnTo>
                    <a:pt x="304800" y="0"/>
                  </a:lnTo>
                  <a:close/>
                </a:path>
              </a:pathLst>
            </a:custGeom>
            <a:solidFill>
              <a:srgbClr val="4471C4"/>
            </a:solidFill>
          </p:spPr>
          <p:txBody>
            <a:bodyPr wrap="square" lIns="0" tIns="0" rIns="0" bIns="0" rtlCol="0"/>
            <a:lstStyle/>
            <a:p>
              <a:endParaRPr/>
            </a:p>
          </p:txBody>
        </p:sp>
        <p:sp>
          <p:nvSpPr>
            <p:cNvPr id="20" name="object 20"/>
            <p:cNvSpPr/>
            <p:nvPr/>
          </p:nvSpPr>
          <p:spPr>
            <a:xfrm>
              <a:off x="1575815" y="3086100"/>
              <a:ext cx="609600" cy="605155"/>
            </a:xfrm>
            <a:custGeom>
              <a:avLst/>
              <a:gdLst/>
              <a:ahLst/>
              <a:cxnLst/>
              <a:rect l="l" t="t" r="r" b="b"/>
              <a:pathLst>
                <a:path w="609600" h="605154">
                  <a:moveTo>
                    <a:pt x="0" y="302513"/>
                  </a:moveTo>
                  <a:lnTo>
                    <a:pt x="3990" y="253430"/>
                  </a:lnTo>
                  <a:lnTo>
                    <a:pt x="15544" y="206873"/>
                  </a:lnTo>
                  <a:lnTo>
                    <a:pt x="34032" y="163465"/>
                  </a:lnTo>
                  <a:lnTo>
                    <a:pt x="58826" y="123828"/>
                  </a:lnTo>
                  <a:lnTo>
                    <a:pt x="89296" y="88582"/>
                  </a:lnTo>
                  <a:lnTo>
                    <a:pt x="124815" y="58350"/>
                  </a:lnTo>
                  <a:lnTo>
                    <a:pt x="164753" y="33755"/>
                  </a:lnTo>
                  <a:lnTo>
                    <a:pt x="208483" y="15416"/>
                  </a:lnTo>
                  <a:lnTo>
                    <a:pt x="255374" y="3957"/>
                  </a:lnTo>
                  <a:lnTo>
                    <a:pt x="304800" y="0"/>
                  </a:lnTo>
                  <a:lnTo>
                    <a:pt x="354225" y="3957"/>
                  </a:lnTo>
                  <a:lnTo>
                    <a:pt x="401116" y="15416"/>
                  </a:lnTo>
                  <a:lnTo>
                    <a:pt x="444846" y="33755"/>
                  </a:lnTo>
                  <a:lnTo>
                    <a:pt x="484784" y="58350"/>
                  </a:lnTo>
                  <a:lnTo>
                    <a:pt x="520303" y="88582"/>
                  </a:lnTo>
                  <a:lnTo>
                    <a:pt x="550773" y="123828"/>
                  </a:lnTo>
                  <a:lnTo>
                    <a:pt x="575567" y="163465"/>
                  </a:lnTo>
                  <a:lnTo>
                    <a:pt x="594055" y="206873"/>
                  </a:lnTo>
                  <a:lnTo>
                    <a:pt x="605609" y="253430"/>
                  </a:lnTo>
                  <a:lnTo>
                    <a:pt x="609600" y="302513"/>
                  </a:lnTo>
                  <a:lnTo>
                    <a:pt x="605609" y="351597"/>
                  </a:lnTo>
                  <a:lnTo>
                    <a:pt x="594055" y="398154"/>
                  </a:lnTo>
                  <a:lnTo>
                    <a:pt x="575567" y="441562"/>
                  </a:lnTo>
                  <a:lnTo>
                    <a:pt x="550773" y="481199"/>
                  </a:lnTo>
                  <a:lnTo>
                    <a:pt x="520303" y="516445"/>
                  </a:lnTo>
                  <a:lnTo>
                    <a:pt x="484784" y="546677"/>
                  </a:lnTo>
                  <a:lnTo>
                    <a:pt x="444846" y="571272"/>
                  </a:lnTo>
                  <a:lnTo>
                    <a:pt x="401116" y="589611"/>
                  </a:lnTo>
                  <a:lnTo>
                    <a:pt x="354225" y="601070"/>
                  </a:lnTo>
                  <a:lnTo>
                    <a:pt x="304800" y="605027"/>
                  </a:lnTo>
                  <a:lnTo>
                    <a:pt x="255374" y="601070"/>
                  </a:lnTo>
                  <a:lnTo>
                    <a:pt x="208483" y="589611"/>
                  </a:lnTo>
                  <a:lnTo>
                    <a:pt x="164753" y="571272"/>
                  </a:lnTo>
                  <a:lnTo>
                    <a:pt x="124815" y="546677"/>
                  </a:lnTo>
                  <a:lnTo>
                    <a:pt x="89296" y="516445"/>
                  </a:lnTo>
                  <a:lnTo>
                    <a:pt x="58826" y="481199"/>
                  </a:lnTo>
                  <a:lnTo>
                    <a:pt x="34032" y="441562"/>
                  </a:lnTo>
                  <a:lnTo>
                    <a:pt x="15544" y="398154"/>
                  </a:lnTo>
                  <a:lnTo>
                    <a:pt x="3990" y="351597"/>
                  </a:lnTo>
                  <a:lnTo>
                    <a:pt x="0" y="302513"/>
                  </a:lnTo>
                  <a:close/>
                </a:path>
              </a:pathLst>
            </a:custGeom>
            <a:ln w="12191">
              <a:solidFill>
                <a:srgbClr val="2E528F"/>
              </a:solidFill>
            </a:ln>
          </p:spPr>
          <p:txBody>
            <a:bodyPr wrap="square" lIns="0" tIns="0" rIns="0" bIns="0" rtlCol="0"/>
            <a:lstStyle/>
            <a:p>
              <a:endParaRPr/>
            </a:p>
          </p:txBody>
        </p:sp>
        <p:sp>
          <p:nvSpPr>
            <p:cNvPr id="21" name="object 21"/>
            <p:cNvSpPr/>
            <p:nvPr/>
          </p:nvSpPr>
          <p:spPr>
            <a:xfrm>
              <a:off x="687323" y="3794760"/>
              <a:ext cx="609600" cy="607060"/>
            </a:xfrm>
            <a:custGeom>
              <a:avLst/>
              <a:gdLst/>
              <a:ahLst/>
              <a:cxnLst/>
              <a:rect l="l" t="t" r="r" b="b"/>
              <a:pathLst>
                <a:path w="609600" h="607060">
                  <a:moveTo>
                    <a:pt x="304800" y="0"/>
                  </a:moveTo>
                  <a:lnTo>
                    <a:pt x="255359" y="3968"/>
                  </a:lnTo>
                  <a:lnTo>
                    <a:pt x="208458" y="15459"/>
                  </a:lnTo>
                  <a:lnTo>
                    <a:pt x="164725" y="33847"/>
                  </a:lnTo>
                  <a:lnTo>
                    <a:pt x="124788" y="58509"/>
                  </a:lnTo>
                  <a:lnTo>
                    <a:pt x="89273" y="88820"/>
                  </a:lnTo>
                  <a:lnTo>
                    <a:pt x="58808" y="124157"/>
                  </a:lnTo>
                  <a:lnTo>
                    <a:pt x="34020" y="163895"/>
                  </a:lnTo>
                  <a:lnTo>
                    <a:pt x="15538" y="207410"/>
                  </a:lnTo>
                  <a:lnTo>
                    <a:pt x="3989" y="254078"/>
                  </a:lnTo>
                  <a:lnTo>
                    <a:pt x="0" y="303275"/>
                  </a:lnTo>
                  <a:lnTo>
                    <a:pt x="3989" y="352473"/>
                  </a:lnTo>
                  <a:lnTo>
                    <a:pt x="15538" y="399141"/>
                  </a:lnTo>
                  <a:lnTo>
                    <a:pt x="34020" y="442656"/>
                  </a:lnTo>
                  <a:lnTo>
                    <a:pt x="58808" y="482394"/>
                  </a:lnTo>
                  <a:lnTo>
                    <a:pt x="89273" y="517731"/>
                  </a:lnTo>
                  <a:lnTo>
                    <a:pt x="124788" y="548042"/>
                  </a:lnTo>
                  <a:lnTo>
                    <a:pt x="164725" y="572704"/>
                  </a:lnTo>
                  <a:lnTo>
                    <a:pt x="208458" y="591092"/>
                  </a:lnTo>
                  <a:lnTo>
                    <a:pt x="255359" y="602583"/>
                  </a:lnTo>
                  <a:lnTo>
                    <a:pt x="304800" y="606551"/>
                  </a:lnTo>
                  <a:lnTo>
                    <a:pt x="354240" y="602583"/>
                  </a:lnTo>
                  <a:lnTo>
                    <a:pt x="401141" y="591092"/>
                  </a:lnTo>
                  <a:lnTo>
                    <a:pt x="444874" y="572704"/>
                  </a:lnTo>
                  <a:lnTo>
                    <a:pt x="484811" y="548042"/>
                  </a:lnTo>
                  <a:lnTo>
                    <a:pt x="520326" y="517731"/>
                  </a:lnTo>
                  <a:lnTo>
                    <a:pt x="550791" y="482394"/>
                  </a:lnTo>
                  <a:lnTo>
                    <a:pt x="575579" y="442656"/>
                  </a:lnTo>
                  <a:lnTo>
                    <a:pt x="594061" y="399141"/>
                  </a:lnTo>
                  <a:lnTo>
                    <a:pt x="605610" y="352473"/>
                  </a:lnTo>
                  <a:lnTo>
                    <a:pt x="609600" y="303275"/>
                  </a:lnTo>
                  <a:lnTo>
                    <a:pt x="605610" y="254078"/>
                  </a:lnTo>
                  <a:lnTo>
                    <a:pt x="594061" y="207410"/>
                  </a:lnTo>
                  <a:lnTo>
                    <a:pt x="575579" y="163895"/>
                  </a:lnTo>
                  <a:lnTo>
                    <a:pt x="550791" y="124157"/>
                  </a:lnTo>
                  <a:lnTo>
                    <a:pt x="520326" y="88820"/>
                  </a:lnTo>
                  <a:lnTo>
                    <a:pt x="484811" y="58509"/>
                  </a:lnTo>
                  <a:lnTo>
                    <a:pt x="444874" y="33847"/>
                  </a:lnTo>
                  <a:lnTo>
                    <a:pt x="401141" y="15459"/>
                  </a:lnTo>
                  <a:lnTo>
                    <a:pt x="354240" y="3968"/>
                  </a:lnTo>
                  <a:lnTo>
                    <a:pt x="304800" y="0"/>
                  </a:lnTo>
                  <a:close/>
                </a:path>
              </a:pathLst>
            </a:custGeom>
            <a:solidFill>
              <a:srgbClr val="4471C4"/>
            </a:solidFill>
          </p:spPr>
          <p:txBody>
            <a:bodyPr wrap="square" lIns="0" tIns="0" rIns="0" bIns="0" rtlCol="0"/>
            <a:lstStyle/>
            <a:p>
              <a:endParaRPr/>
            </a:p>
          </p:txBody>
        </p:sp>
        <p:sp>
          <p:nvSpPr>
            <p:cNvPr id="22" name="object 22"/>
            <p:cNvSpPr/>
            <p:nvPr/>
          </p:nvSpPr>
          <p:spPr>
            <a:xfrm>
              <a:off x="687323" y="3794760"/>
              <a:ext cx="609600" cy="607060"/>
            </a:xfrm>
            <a:custGeom>
              <a:avLst/>
              <a:gdLst/>
              <a:ahLst/>
              <a:cxnLst/>
              <a:rect l="l" t="t" r="r" b="b"/>
              <a:pathLst>
                <a:path w="609600" h="607060">
                  <a:moveTo>
                    <a:pt x="0" y="303275"/>
                  </a:moveTo>
                  <a:lnTo>
                    <a:pt x="3989" y="254078"/>
                  </a:lnTo>
                  <a:lnTo>
                    <a:pt x="15538" y="207410"/>
                  </a:lnTo>
                  <a:lnTo>
                    <a:pt x="34020" y="163895"/>
                  </a:lnTo>
                  <a:lnTo>
                    <a:pt x="58808" y="124157"/>
                  </a:lnTo>
                  <a:lnTo>
                    <a:pt x="89273" y="88820"/>
                  </a:lnTo>
                  <a:lnTo>
                    <a:pt x="124788" y="58509"/>
                  </a:lnTo>
                  <a:lnTo>
                    <a:pt x="164725" y="33847"/>
                  </a:lnTo>
                  <a:lnTo>
                    <a:pt x="208458" y="15459"/>
                  </a:lnTo>
                  <a:lnTo>
                    <a:pt x="255359" y="3968"/>
                  </a:lnTo>
                  <a:lnTo>
                    <a:pt x="304800" y="0"/>
                  </a:lnTo>
                  <a:lnTo>
                    <a:pt x="354240" y="3968"/>
                  </a:lnTo>
                  <a:lnTo>
                    <a:pt x="401141" y="15459"/>
                  </a:lnTo>
                  <a:lnTo>
                    <a:pt x="444874" y="33847"/>
                  </a:lnTo>
                  <a:lnTo>
                    <a:pt x="484811" y="58509"/>
                  </a:lnTo>
                  <a:lnTo>
                    <a:pt x="520326" y="88820"/>
                  </a:lnTo>
                  <a:lnTo>
                    <a:pt x="550791" y="124157"/>
                  </a:lnTo>
                  <a:lnTo>
                    <a:pt x="575579" y="163895"/>
                  </a:lnTo>
                  <a:lnTo>
                    <a:pt x="594061" y="207410"/>
                  </a:lnTo>
                  <a:lnTo>
                    <a:pt x="605610" y="254078"/>
                  </a:lnTo>
                  <a:lnTo>
                    <a:pt x="609600" y="303275"/>
                  </a:lnTo>
                  <a:lnTo>
                    <a:pt x="605610" y="352473"/>
                  </a:lnTo>
                  <a:lnTo>
                    <a:pt x="594061" y="399141"/>
                  </a:lnTo>
                  <a:lnTo>
                    <a:pt x="575579" y="442656"/>
                  </a:lnTo>
                  <a:lnTo>
                    <a:pt x="550791" y="482394"/>
                  </a:lnTo>
                  <a:lnTo>
                    <a:pt x="520326" y="517731"/>
                  </a:lnTo>
                  <a:lnTo>
                    <a:pt x="484811" y="548042"/>
                  </a:lnTo>
                  <a:lnTo>
                    <a:pt x="444874" y="572704"/>
                  </a:lnTo>
                  <a:lnTo>
                    <a:pt x="401141" y="591092"/>
                  </a:lnTo>
                  <a:lnTo>
                    <a:pt x="354240" y="602583"/>
                  </a:lnTo>
                  <a:lnTo>
                    <a:pt x="304800" y="606551"/>
                  </a:lnTo>
                  <a:lnTo>
                    <a:pt x="255359" y="602583"/>
                  </a:lnTo>
                  <a:lnTo>
                    <a:pt x="208458" y="591092"/>
                  </a:lnTo>
                  <a:lnTo>
                    <a:pt x="164725" y="572704"/>
                  </a:lnTo>
                  <a:lnTo>
                    <a:pt x="124788" y="548042"/>
                  </a:lnTo>
                  <a:lnTo>
                    <a:pt x="89273" y="517731"/>
                  </a:lnTo>
                  <a:lnTo>
                    <a:pt x="58808" y="482394"/>
                  </a:lnTo>
                  <a:lnTo>
                    <a:pt x="34020" y="442656"/>
                  </a:lnTo>
                  <a:lnTo>
                    <a:pt x="15538" y="399141"/>
                  </a:lnTo>
                  <a:lnTo>
                    <a:pt x="3989" y="352473"/>
                  </a:lnTo>
                  <a:lnTo>
                    <a:pt x="0" y="303275"/>
                  </a:lnTo>
                  <a:close/>
                </a:path>
              </a:pathLst>
            </a:custGeom>
            <a:ln w="12192">
              <a:solidFill>
                <a:srgbClr val="2E528F"/>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3041904" y="4489704"/>
              <a:ext cx="577595" cy="589788"/>
            </a:xfrm>
            <a:prstGeom prst="rect">
              <a:avLst/>
            </a:prstGeom>
          </p:spPr>
        </p:pic>
        <p:sp>
          <p:nvSpPr>
            <p:cNvPr id="24" name="object 24"/>
            <p:cNvSpPr/>
            <p:nvPr/>
          </p:nvSpPr>
          <p:spPr>
            <a:xfrm>
              <a:off x="3041904" y="4489704"/>
              <a:ext cx="577850" cy="589915"/>
            </a:xfrm>
            <a:custGeom>
              <a:avLst/>
              <a:gdLst/>
              <a:ahLst/>
              <a:cxnLst/>
              <a:rect l="l" t="t" r="r" b="b"/>
              <a:pathLst>
                <a:path w="577850" h="589914">
                  <a:moveTo>
                    <a:pt x="0" y="589788"/>
                  </a:moveTo>
                  <a:lnTo>
                    <a:pt x="288797" y="0"/>
                  </a:lnTo>
                  <a:lnTo>
                    <a:pt x="577595" y="589788"/>
                  </a:lnTo>
                  <a:lnTo>
                    <a:pt x="0" y="589788"/>
                  </a:lnTo>
                  <a:close/>
                </a:path>
              </a:pathLst>
            </a:custGeom>
            <a:ln w="6095">
              <a:solidFill>
                <a:srgbClr val="EC7C30"/>
              </a:solidFill>
            </a:ln>
          </p:spPr>
          <p:txBody>
            <a:bodyPr wrap="square" lIns="0" tIns="0" rIns="0" bIns="0" rtlCol="0"/>
            <a:lstStyle/>
            <a:p>
              <a:endParaRPr/>
            </a:p>
          </p:txBody>
        </p:sp>
        <p:pic>
          <p:nvPicPr>
            <p:cNvPr id="25" name="object 25"/>
            <p:cNvPicPr/>
            <p:nvPr/>
          </p:nvPicPr>
          <p:blipFill>
            <a:blip r:embed="rId6" cstate="print"/>
            <a:stretch>
              <a:fillRect/>
            </a:stretch>
          </p:blipFill>
          <p:spPr>
            <a:xfrm>
              <a:off x="4128515" y="3898392"/>
              <a:ext cx="579120" cy="589788"/>
            </a:xfrm>
            <a:prstGeom prst="rect">
              <a:avLst/>
            </a:prstGeom>
          </p:spPr>
        </p:pic>
        <p:sp>
          <p:nvSpPr>
            <p:cNvPr id="26" name="object 26"/>
            <p:cNvSpPr/>
            <p:nvPr/>
          </p:nvSpPr>
          <p:spPr>
            <a:xfrm>
              <a:off x="4128515" y="3898392"/>
              <a:ext cx="579120" cy="589915"/>
            </a:xfrm>
            <a:custGeom>
              <a:avLst/>
              <a:gdLst/>
              <a:ahLst/>
              <a:cxnLst/>
              <a:rect l="l" t="t" r="r" b="b"/>
              <a:pathLst>
                <a:path w="579120" h="589914">
                  <a:moveTo>
                    <a:pt x="0" y="589787"/>
                  </a:moveTo>
                  <a:lnTo>
                    <a:pt x="289560" y="0"/>
                  </a:lnTo>
                  <a:lnTo>
                    <a:pt x="579120" y="589787"/>
                  </a:lnTo>
                  <a:lnTo>
                    <a:pt x="0" y="589787"/>
                  </a:lnTo>
                  <a:close/>
                </a:path>
              </a:pathLst>
            </a:custGeom>
            <a:ln w="6096">
              <a:solidFill>
                <a:srgbClr val="EC7C30"/>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3805428" y="2849880"/>
              <a:ext cx="577596" cy="589788"/>
            </a:xfrm>
            <a:prstGeom prst="rect">
              <a:avLst/>
            </a:prstGeom>
          </p:spPr>
        </p:pic>
        <p:sp>
          <p:nvSpPr>
            <p:cNvPr id="28" name="object 28"/>
            <p:cNvSpPr/>
            <p:nvPr/>
          </p:nvSpPr>
          <p:spPr>
            <a:xfrm>
              <a:off x="3805428" y="2849880"/>
              <a:ext cx="577850" cy="589915"/>
            </a:xfrm>
            <a:custGeom>
              <a:avLst/>
              <a:gdLst/>
              <a:ahLst/>
              <a:cxnLst/>
              <a:rect l="l" t="t" r="r" b="b"/>
              <a:pathLst>
                <a:path w="577850" h="589914">
                  <a:moveTo>
                    <a:pt x="0" y="589788"/>
                  </a:moveTo>
                  <a:lnTo>
                    <a:pt x="288798" y="0"/>
                  </a:lnTo>
                  <a:lnTo>
                    <a:pt x="577596" y="589788"/>
                  </a:lnTo>
                  <a:lnTo>
                    <a:pt x="0" y="589788"/>
                  </a:lnTo>
                  <a:close/>
                </a:path>
              </a:pathLst>
            </a:custGeom>
            <a:ln w="6096">
              <a:solidFill>
                <a:srgbClr val="EC7C30"/>
              </a:solidFill>
            </a:ln>
          </p:spPr>
          <p:txBody>
            <a:bodyPr wrap="square" lIns="0" tIns="0" rIns="0" bIns="0" rtlCol="0"/>
            <a:lstStyle/>
            <a:p>
              <a:endParaRPr/>
            </a:p>
          </p:txBody>
        </p:sp>
        <p:pic>
          <p:nvPicPr>
            <p:cNvPr id="29" name="object 29"/>
            <p:cNvPicPr/>
            <p:nvPr/>
          </p:nvPicPr>
          <p:blipFill>
            <a:blip r:embed="rId8" cstate="print"/>
            <a:stretch>
              <a:fillRect/>
            </a:stretch>
          </p:blipFill>
          <p:spPr>
            <a:xfrm>
              <a:off x="1591055" y="4710683"/>
              <a:ext cx="577595" cy="588264"/>
            </a:xfrm>
            <a:prstGeom prst="rect">
              <a:avLst/>
            </a:prstGeom>
          </p:spPr>
        </p:pic>
        <p:sp>
          <p:nvSpPr>
            <p:cNvPr id="30" name="object 30"/>
            <p:cNvSpPr/>
            <p:nvPr/>
          </p:nvSpPr>
          <p:spPr>
            <a:xfrm>
              <a:off x="1591055" y="4710683"/>
              <a:ext cx="577850" cy="588645"/>
            </a:xfrm>
            <a:custGeom>
              <a:avLst/>
              <a:gdLst/>
              <a:ahLst/>
              <a:cxnLst/>
              <a:rect l="l" t="t" r="r" b="b"/>
              <a:pathLst>
                <a:path w="577850" h="588645">
                  <a:moveTo>
                    <a:pt x="0" y="588264"/>
                  </a:moveTo>
                  <a:lnTo>
                    <a:pt x="288798" y="0"/>
                  </a:lnTo>
                  <a:lnTo>
                    <a:pt x="577595" y="588264"/>
                  </a:lnTo>
                  <a:lnTo>
                    <a:pt x="0" y="588264"/>
                  </a:lnTo>
                  <a:close/>
                </a:path>
              </a:pathLst>
            </a:custGeom>
            <a:ln w="6096">
              <a:solidFill>
                <a:srgbClr val="EC7C30"/>
              </a:solidFill>
            </a:ln>
          </p:spPr>
          <p:txBody>
            <a:bodyPr wrap="square" lIns="0" tIns="0" rIns="0" bIns="0" rtlCol="0"/>
            <a:lstStyle/>
            <a:p>
              <a:endParaRPr/>
            </a:p>
          </p:txBody>
        </p:sp>
      </p:grpSp>
      <p:sp>
        <p:nvSpPr>
          <p:cNvPr id="31" name="object 31"/>
          <p:cNvSpPr txBox="1"/>
          <p:nvPr/>
        </p:nvSpPr>
        <p:spPr>
          <a:xfrm>
            <a:off x="7435722" y="2170938"/>
            <a:ext cx="4156710" cy="331787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2400" spc="-5" dirty="0">
                <a:solidFill>
                  <a:srgbClr val="374151"/>
                </a:solidFill>
                <a:latin typeface="Arial MT"/>
                <a:cs typeface="Arial MT"/>
              </a:rPr>
              <a:t>Clasificación</a:t>
            </a:r>
            <a:r>
              <a:rPr sz="2400" spc="35" dirty="0">
                <a:solidFill>
                  <a:srgbClr val="374151"/>
                </a:solidFill>
                <a:latin typeface="Arial MT"/>
                <a:cs typeface="Arial MT"/>
              </a:rPr>
              <a:t> </a:t>
            </a:r>
            <a:r>
              <a:rPr sz="2400" spc="-5" dirty="0">
                <a:solidFill>
                  <a:srgbClr val="374151"/>
                </a:solidFill>
                <a:latin typeface="Arial MT"/>
                <a:cs typeface="Arial MT"/>
              </a:rPr>
              <a:t>de</a:t>
            </a:r>
            <a:r>
              <a:rPr sz="2400" spc="-10" dirty="0">
                <a:solidFill>
                  <a:srgbClr val="374151"/>
                </a:solidFill>
                <a:latin typeface="Arial MT"/>
                <a:cs typeface="Arial MT"/>
              </a:rPr>
              <a:t> </a:t>
            </a:r>
            <a:r>
              <a:rPr sz="2400" spc="-5" dirty="0">
                <a:solidFill>
                  <a:srgbClr val="374151"/>
                </a:solidFill>
                <a:latin typeface="Arial MT"/>
                <a:cs typeface="Arial MT"/>
              </a:rPr>
              <a:t>Imágenes</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Sistemas</a:t>
            </a:r>
            <a:r>
              <a:rPr sz="2400" spc="-10" dirty="0">
                <a:solidFill>
                  <a:srgbClr val="374151"/>
                </a:solidFill>
                <a:latin typeface="Arial MT"/>
                <a:cs typeface="Arial MT"/>
              </a:rPr>
              <a:t> </a:t>
            </a:r>
            <a:r>
              <a:rPr sz="2400" dirty="0">
                <a:solidFill>
                  <a:srgbClr val="374151"/>
                </a:solidFill>
                <a:latin typeface="Arial MT"/>
                <a:cs typeface="Arial MT"/>
              </a:rPr>
              <a:t>de</a:t>
            </a:r>
            <a:r>
              <a:rPr sz="2400" spc="-5" dirty="0">
                <a:solidFill>
                  <a:srgbClr val="374151"/>
                </a:solidFill>
                <a:latin typeface="Arial MT"/>
                <a:cs typeface="Arial MT"/>
              </a:rPr>
              <a:t> recomendación</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Diagnóstico</a:t>
            </a:r>
            <a:r>
              <a:rPr sz="2400" spc="10" dirty="0">
                <a:solidFill>
                  <a:srgbClr val="374151"/>
                </a:solidFill>
                <a:latin typeface="Arial MT"/>
                <a:cs typeface="Arial MT"/>
              </a:rPr>
              <a:t> </a:t>
            </a:r>
            <a:r>
              <a:rPr sz="2400" spc="-5" dirty="0">
                <a:solidFill>
                  <a:srgbClr val="374151"/>
                </a:solidFill>
                <a:latin typeface="Arial MT"/>
                <a:cs typeface="Arial MT"/>
              </a:rPr>
              <a:t>medico</a:t>
            </a:r>
            <a:endParaRPr sz="2400">
              <a:latin typeface="Arial MT"/>
              <a:cs typeface="Arial MT"/>
            </a:endParaRPr>
          </a:p>
          <a:p>
            <a:pPr>
              <a:lnSpc>
                <a:spcPct val="100000"/>
              </a:lnSpc>
              <a:spcBef>
                <a:spcPts val="5"/>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Detección</a:t>
            </a:r>
            <a:r>
              <a:rPr sz="2400" dirty="0">
                <a:solidFill>
                  <a:srgbClr val="374151"/>
                </a:solidFill>
                <a:latin typeface="Arial MT"/>
                <a:cs typeface="Arial MT"/>
              </a:rPr>
              <a:t> </a:t>
            </a:r>
            <a:r>
              <a:rPr sz="2400" spc="-5" dirty="0">
                <a:solidFill>
                  <a:srgbClr val="374151"/>
                </a:solidFill>
                <a:latin typeface="Arial MT"/>
                <a:cs typeface="Arial MT"/>
              </a:rPr>
              <a:t>de</a:t>
            </a:r>
            <a:r>
              <a:rPr sz="2400" spc="-10" dirty="0">
                <a:solidFill>
                  <a:srgbClr val="374151"/>
                </a:solidFill>
                <a:latin typeface="Arial MT"/>
                <a:cs typeface="Arial MT"/>
              </a:rPr>
              <a:t> </a:t>
            </a:r>
            <a:r>
              <a:rPr sz="2400" spc="-5" dirty="0">
                <a:solidFill>
                  <a:srgbClr val="374151"/>
                </a:solidFill>
                <a:latin typeface="Arial MT"/>
                <a:cs typeface="Arial MT"/>
              </a:rPr>
              <a:t>fraudes</a:t>
            </a:r>
            <a:endParaRPr sz="2400">
              <a:latin typeface="Arial MT"/>
              <a:cs typeface="Arial MT"/>
            </a:endParaRPr>
          </a:p>
          <a:p>
            <a:pPr>
              <a:lnSpc>
                <a:spcPct val="100000"/>
              </a:lnSpc>
              <a:spcBef>
                <a:spcPts val="10"/>
              </a:spcBef>
              <a:buClr>
                <a:srgbClr val="374151"/>
              </a:buClr>
              <a:buFont typeface="Arial MT"/>
              <a:buChar char="•"/>
            </a:pPr>
            <a:endParaRPr sz="2500">
              <a:latin typeface="Arial MT"/>
              <a:cs typeface="Arial MT"/>
            </a:endParaRPr>
          </a:p>
          <a:p>
            <a:pPr marL="299085" indent="-287020">
              <a:lnSpc>
                <a:spcPct val="100000"/>
              </a:lnSpc>
              <a:buChar char="•"/>
              <a:tabLst>
                <a:tab pos="299085" algn="l"/>
                <a:tab pos="299720" algn="l"/>
              </a:tabLst>
            </a:pPr>
            <a:r>
              <a:rPr sz="2400" spc="-5" dirty="0">
                <a:solidFill>
                  <a:srgbClr val="374151"/>
                </a:solidFill>
                <a:latin typeface="Arial MT"/>
                <a:cs typeface="Arial MT"/>
              </a:rPr>
              <a:t>Clasificación</a:t>
            </a:r>
            <a:r>
              <a:rPr sz="2400" spc="20" dirty="0">
                <a:solidFill>
                  <a:srgbClr val="374151"/>
                </a:solidFill>
                <a:latin typeface="Arial MT"/>
                <a:cs typeface="Arial MT"/>
              </a:rPr>
              <a:t> </a:t>
            </a:r>
            <a:r>
              <a:rPr sz="2400" spc="-5" dirty="0">
                <a:solidFill>
                  <a:srgbClr val="374151"/>
                </a:solidFill>
                <a:latin typeface="Arial MT"/>
                <a:cs typeface="Arial MT"/>
              </a:rPr>
              <a:t>de</a:t>
            </a:r>
            <a:r>
              <a:rPr sz="2400" spc="-20" dirty="0">
                <a:solidFill>
                  <a:srgbClr val="374151"/>
                </a:solidFill>
                <a:latin typeface="Arial MT"/>
                <a:cs typeface="Arial MT"/>
              </a:rPr>
              <a:t> </a:t>
            </a:r>
            <a:r>
              <a:rPr sz="2400" spc="-5" dirty="0">
                <a:solidFill>
                  <a:srgbClr val="374151"/>
                </a:solidFill>
                <a:latin typeface="Arial MT"/>
                <a:cs typeface="Arial MT"/>
              </a:rPr>
              <a:t>texto</a:t>
            </a:r>
            <a:endParaRPr sz="2400">
              <a:latin typeface="Arial MT"/>
              <a:cs typeface="Arial MT"/>
            </a:endParaRPr>
          </a:p>
        </p:txBody>
      </p:sp>
      <p:sp>
        <p:nvSpPr>
          <p:cNvPr id="32" name="object 32"/>
          <p:cNvSpPr txBox="1">
            <a:spLocks noGrp="1"/>
          </p:cNvSpPr>
          <p:nvPr>
            <p:ph type="sldNum" sz="quarter" idx="7"/>
          </p:nvPr>
        </p:nvSpPr>
        <p:spPr>
          <a:xfrm>
            <a:off x="11068811" y="6464680"/>
            <a:ext cx="231775" cy="178434"/>
          </a:xfrm>
          <a:prstGeom prst="rect">
            <a:avLst/>
          </a:prstGeom>
        </p:spPr>
        <p:txBody>
          <a:bodyPr vert="horz" wrap="square" lIns="0" tIns="0" rIns="0" bIns="0" rtlCol="0">
            <a:spAutoFit/>
          </a:bodyPr>
          <a:lstStyle>
            <a:defPPr>
              <a:defRPr lang="es-CL"/>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s-CL" smtClean="0"/>
              <a:pPr marL="38100">
                <a:lnSpc>
                  <a:spcPts val="1240"/>
                </a:lnSpc>
              </a:pPr>
              <a:t>9</a:t>
            </a:fld>
            <a:endParaRPr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1658</Words>
  <Application>Microsoft Office PowerPoint</Application>
  <PresentationFormat>Panorámica</PresentationFormat>
  <Paragraphs>515</Paragraphs>
  <Slides>29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Arial</vt:lpstr>
      <vt:lpstr>Arial MT</vt:lpstr>
      <vt:lpstr>Calibri</vt:lpstr>
      <vt:lpstr>Calibri Light</vt:lpstr>
      <vt:lpstr>Cambria Math</vt:lpstr>
      <vt:lpstr>Times New Roman</vt:lpstr>
      <vt:lpstr>Tema de Office</vt:lpstr>
      <vt:lpstr> CURSO: Taller de Analítica Unidad I: Algoritmos de Predicción.</vt:lpstr>
      <vt:lpstr>Unidades y Objetivos del Curso:</vt:lpstr>
      <vt:lpstr>Que es el Machine Learning</vt:lpstr>
      <vt:lpstr>¿Cómo aprenden las máquinas?</vt:lpstr>
      <vt:lpstr>Supervised Learning</vt:lpstr>
      <vt:lpstr>Machine Learning</vt:lpstr>
      <vt:lpstr>Modelos de Clasificación I</vt:lpstr>
      <vt:lpstr>K – Nearest Neighbour</vt:lpstr>
      <vt:lpstr>K – Nearest Neighbour</vt:lpstr>
      <vt:lpstr>K – Nearest Neighbour</vt:lpstr>
      <vt:lpstr>Naive Bayes</vt:lpstr>
      <vt:lpstr>Naive Bayes</vt:lpstr>
      <vt:lpstr>Naive Bayes</vt:lpstr>
      <vt:lpstr>Naive Bayes</vt:lpstr>
      <vt:lpstr>Árboles de Decisión  Decision Tree</vt:lpstr>
      <vt:lpstr>Decision Tree</vt:lpstr>
      <vt:lpstr>Decision Tree</vt:lpstr>
      <vt:lpstr>Decision Tree</vt:lpstr>
      <vt:lpstr>Métricas de evaluación para los modelos de clasificación</vt:lpstr>
      <vt:lpstr>Matriz de Confusión</vt:lpstr>
      <vt:lpstr>Matriz de Confusión</vt:lpstr>
      <vt:lpstr>Matriz de Confusión</vt:lpstr>
      <vt:lpstr>Matriz de Confusión</vt:lpstr>
      <vt:lpstr>Matriz de Confusión</vt:lpstr>
      <vt:lpstr>Matriz de Confusión</vt:lpstr>
      <vt:lpstr>Support Vector Machines (SVMs)   Máquinas de soporte vectorial</vt:lpstr>
      <vt:lpstr>SVMs</vt:lpstr>
      <vt:lpstr>SVMs</vt:lpstr>
      <vt:lpstr>SVMs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aprenden las máquinas?</dc:title>
  <dc:creator>Diego</dc:creator>
  <cp:lastModifiedBy>DIEGO MIRANDA OLAVARRIA</cp:lastModifiedBy>
  <cp:revision>16</cp:revision>
  <dcterms:created xsi:type="dcterms:W3CDTF">2024-03-05T16:46:28Z</dcterms:created>
  <dcterms:modified xsi:type="dcterms:W3CDTF">2024-03-15T18:54:04Z</dcterms:modified>
</cp:coreProperties>
</file>