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7" r:id="rId2"/>
    <p:sldId id="288" r:id="rId3"/>
    <p:sldId id="289" r:id="rId4"/>
    <p:sldId id="290" r:id="rId5"/>
    <p:sldId id="291" r:id="rId6"/>
    <p:sldId id="292" r:id="rId7"/>
    <p:sldId id="293" r:id="rId8"/>
    <p:sldId id="294" r:id="rId9"/>
    <p:sldId id="258" r:id="rId10"/>
    <p:sldId id="257" r:id="rId11"/>
    <p:sldId id="296" r:id="rId12"/>
    <p:sldId id="263" r:id="rId13"/>
    <p:sldId id="264" r:id="rId14"/>
    <p:sldId id="265" r:id="rId15"/>
    <p:sldId id="256" r:id="rId16"/>
    <p:sldId id="298" r:id="rId17"/>
    <p:sldId id="299" r:id="rId18"/>
    <p:sldId id="259" r:id="rId19"/>
    <p:sldId id="297" r:id="rId20"/>
    <p:sldId id="300" r:id="rId21"/>
    <p:sldId id="305" r:id="rId22"/>
    <p:sldId id="260" r:id="rId23"/>
    <p:sldId id="262" r:id="rId24"/>
    <p:sldId id="302" r:id="rId25"/>
    <p:sldId id="304" r:id="rId26"/>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EGO MIRANDA OLAVARRIA" initials="DMO" lastIdx="1" clrIdx="0">
    <p:extLst>
      <p:ext uri="{19B8F6BF-5375-455C-9EA6-DF929625EA0E}">
        <p15:presenceInfo xmlns:p15="http://schemas.microsoft.com/office/powerpoint/2012/main" userId="S::dmirandao4@correo.uss.cl::59745f83-d1d1-429d-826e-db8952ad9fd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7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5DEC5-B1E7-4CEA-8CFA-CE3875335DBB}" type="datetimeFigureOut">
              <a:rPr lang="es-CL" smtClean="0"/>
              <a:t>13-05-2025</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A40ACA-1AA5-41C9-9645-7647128FF6D3}" type="slidenum">
              <a:rPr lang="es-CL" smtClean="0"/>
              <a:t>‹Nº›</a:t>
            </a:fld>
            <a:endParaRPr lang="es-CL"/>
          </a:p>
        </p:txBody>
      </p:sp>
    </p:spTree>
    <p:extLst>
      <p:ext uri="{BB962C8B-B14F-4D97-AF65-F5344CB8AC3E}">
        <p14:creationId xmlns:p14="http://schemas.microsoft.com/office/powerpoint/2010/main" val="3761123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B2A40ACA-1AA5-41C9-9645-7647128FF6D3}" type="slidenum">
              <a:rPr lang="es-CL" smtClean="0"/>
              <a:t>16</a:t>
            </a:fld>
            <a:endParaRPr lang="es-CL"/>
          </a:p>
        </p:txBody>
      </p:sp>
    </p:spTree>
    <p:extLst>
      <p:ext uri="{BB962C8B-B14F-4D97-AF65-F5344CB8AC3E}">
        <p14:creationId xmlns:p14="http://schemas.microsoft.com/office/powerpoint/2010/main" val="1704316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0CE4F9-12CC-4A24-95C9-35919ABDD6C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B6DC2070-6179-44D6-B682-4C6B3E8653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903E9FB3-E3D2-48AD-BD66-82DA2C734205}"/>
              </a:ext>
            </a:extLst>
          </p:cNvPr>
          <p:cNvSpPr>
            <a:spLocks noGrp="1"/>
          </p:cNvSpPr>
          <p:nvPr>
            <p:ph type="dt" sz="half" idx="10"/>
          </p:nvPr>
        </p:nvSpPr>
        <p:spPr/>
        <p:txBody>
          <a:bodyPr/>
          <a:lstStyle/>
          <a:p>
            <a:fld id="{D74724A9-3D03-4A9C-94F2-0DE6C2FEA2BA}" type="datetimeFigureOut">
              <a:rPr lang="es-CL" smtClean="0"/>
              <a:t>13-05-2025</a:t>
            </a:fld>
            <a:endParaRPr lang="es-CL"/>
          </a:p>
        </p:txBody>
      </p:sp>
      <p:sp>
        <p:nvSpPr>
          <p:cNvPr id="5" name="Marcador de pie de página 4">
            <a:extLst>
              <a:ext uri="{FF2B5EF4-FFF2-40B4-BE49-F238E27FC236}">
                <a16:creationId xmlns:a16="http://schemas.microsoft.com/office/drawing/2014/main" id="{F2D14675-92DE-4EA8-9FC4-BB3B69AB4E1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473AD19-FEE5-4AF7-A4A6-1FFDB8082DEE}"/>
              </a:ext>
            </a:extLst>
          </p:cNvPr>
          <p:cNvSpPr>
            <a:spLocks noGrp="1"/>
          </p:cNvSpPr>
          <p:nvPr>
            <p:ph type="sldNum" sz="quarter" idx="12"/>
          </p:nvPr>
        </p:nvSpPr>
        <p:spPr/>
        <p:txBody>
          <a:bodyPr/>
          <a:lstStyle/>
          <a:p>
            <a:fld id="{B8B89BF7-6D33-414F-BC8B-97BB31222D40}" type="slidenum">
              <a:rPr lang="es-CL" smtClean="0"/>
              <a:t>‹Nº›</a:t>
            </a:fld>
            <a:endParaRPr lang="es-CL"/>
          </a:p>
        </p:txBody>
      </p:sp>
    </p:spTree>
    <p:extLst>
      <p:ext uri="{BB962C8B-B14F-4D97-AF65-F5344CB8AC3E}">
        <p14:creationId xmlns:p14="http://schemas.microsoft.com/office/powerpoint/2010/main" val="47022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53B5FF-9CF7-463D-BA03-C5E755482B5B}"/>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68BD7E0A-9903-4EFD-98E4-0C5FC5009DD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353E59AD-4594-4C74-B1B5-5B97DFA601A3}"/>
              </a:ext>
            </a:extLst>
          </p:cNvPr>
          <p:cNvSpPr>
            <a:spLocks noGrp="1"/>
          </p:cNvSpPr>
          <p:nvPr>
            <p:ph type="dt" sz="half" idx="10"/>
          </p:nvPr>
        </p:nvSpPr>
        <p:spPr/>
        <p:txBody>
          <a:bodyPr/>
          <a:lstStyle/>
          <a:p>
            <a:fld id="{D74724A9-3D03-4A9C-94F2-0DE6C2FEA2BA}" type="datetimeFigureOut">
              <a:rPr lang="es-CL" smtClean="0"/>
              <a:t>13-05-2025</a:t>
            </a:fld>
            <a:endParaRPr lang="es-CL"/>
          </a:p>
        </p:txBody>
      </p:sp>
      <p:sp>
        <p:nvSpPr>
          <p:cNvPr id="5" name="Marcador de pie de página 4">
            <a:extLst>
              <a:ext uri="{FF2B5EF4-FFF2-40B4-BE49-F238E27FC236}">
                <a16:creationId xmlns:a16="http://schemas.microsoft.com/office/drawing/2014/main" id="{5DCED55A-5EDF-4423-B4AC-1643B588739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D2FA69D-A708-4CC8-87BD-3A47B8D253BD}"/>
              </a:ext>
            </a:extLst>
          </p:cNvPr>
          <p:cNvSpPr>
            <a:spLocks noGrp="1"/>
          </p:cNvSpPr>
          <p:nvPr>
            <p:ph type="sldNum" sz="quarter" idx="12"/>
          </p:nvPr>
        </p:nvSpPr>
        <p:spPr/>
        <p:txBody>
          <a:bodyPr/>
          <a:lstStyle/>
          <a:p>
            <a:fld id="{B8B89BF7-6D33-414F-BC8B-97BB31222D40}" type="slidenum">
              <a:rPr lang="es-CL" smtClean="0"/>
              <a:t>‹Nº›</a:t>
            </a:fld>
            <a:endParaRPr lang="es-CL"/>
          </a:p>
        </p:txBody>
      </p:sp>
    </p:spTree>
    <p:extLst>
      <p:ext uri="{BB962C8B-B14F-4D97-AF65-F5344CB8AC3E}">
        <p14:creationId xmlns:p14="http://schemas.microsoft.com/office/powerpoint/2010/main" val="1181266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0F9B395-FDEF-4FDF-849E-E0B232D5BE9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57253BBF-B692-458B-90AD-A78E17B5779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345C7953-D35D-4410-ACC8-ED577405A780}"/>
              </a:ext>
            </a:extLst>
          </p:cNvPr>
          <p:cNvSpPr>
            <a:spLocks noGrp="1"/>
          </p:cNvSpPr>
          <p:nvPr>
            <p:ph type="dt" sz="half" idx="10"/>
          </p:nvPr>
        </p:nvSpPr>
        <p:spPr/>
        <p:txBody>
          <a:bodyPr/>
          <a:lstStyle/>
          <a:p>
            <a:fld id="{D74724A9-3D03-4A9C-94F2-0DE6C2FEA2BA}" type="datetimeFigureOut">
              <a:rPr lang="es-CL" smtClean="0"/>
              <a:t>13-05-2025</a:t>
            </a:fld>
            <a:endParaRPr lang="es-CL"/>
          </a:p>
        </p:txBody>
      </p:sp>
      <p:sp>
        <p:nvSpPr>
          <p:cNvPr id="5" name="Marcador de pie de página 4">
            <a:extLst>
              <a:ext uri="{FF2B5EF4-FFF2-40B4-BE49-F238E27FC236}">
                <a16:creationId xmlns:a16="http://schemas.microsoft.com/office/drawing/2014/main" id="{D2547ADD-B48E-4B80-AD89-7768AE655DA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D80AF66-EF33-4CA5-A0DA-DB03D691FB05}"/>
              </a:ext>
            </a:extLst>
          </p:cNvPr>
          <p:cNvSpPr>
            <a:spLocks noGrp="1"/>
          </p:cNvSpPr>
          <p:nvPr>
            <p:ph type="sldNum" sz="quarter" idx="12"/>
          </p:nvPr>
        </p:nvSpPr>
        <p:spPr/>
        <p:txBody>
          <a:bodyPr/>
          <a:lstStyle/>
          <a:p>
            <a:fld id="{B8B89BF7-6D33-414F-BC8B-97BB31222D40}" type="slidenum">
              <a:rPr lang="es-CL" smtClean="0"/>
              <a:t>‹Nº›</a:t>
            </a:fld>
            <a:endParaRPr lang="es-CL"/>
          </a:p>
        </p:txBody>
      </p:sp>
    </p:spTree>
    <p:extLst>
      <p:ext uri="{BB962C8B-B14F-4D97-AF65-F5344CB8AC3E}">
        <p14:creationId xmlns:p14="http://schemas.microsoft.com/office/powerpoint/2010/main" val="3813452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2551668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03697" y="1870385"/>
            <a:ext cx="8923867" cy="276999"/>
          </a:xfrm>
          <a:prstGeom prst="rect">
            <a:avLst/>
          </a:prstGeom>
        </p:spPr>
        <p:txBody>
          <a:bodyPr wrap="square" lIns="0" tIns="0" rIns="0" bIns="0">
            <a:spAutoFit/>
          </a:bodyPr>
          <a:lstStyle>
            <a:lvl1pPr>
              <a:defRPr sz="2000" b="0" i="0">
                <a:solidFill>
                  <a:schemeClr val="bg1"/>
                </a:solidFill>
                <a:latin typeface="Calibri"/>
                <a:cs typeface="Calibri"/>
              </a:defRPr>
            </a:lvl1pPr>
          </a:lstStyle>
          <a:p>
            <a:endParaRPr/>
          </a:p>
        </p:txBody>
      </p:sp>
      <p:sp>
        <p:nvSpPr>
          <p:cNvPr id="3" name="Holder 3"/>
          <p:cNvSpPr>
            <a:spLocks noGrp="1"/>
          </p:cNvSpPr>
          <p:nvPr>
            <p:ph type="subTitle" idx="4"/>
          </p:nvPr>
        </p:nvSpPr>
        <p:spPr>
          <a:xfrm>
            <a:off x="1828800" y="3840480"/>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921510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103668-DEB1-42DE-889D-31F61F620CF7}"/>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1E668315-B0F3-4E54-8056-3D2EEFDDBE4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64C31B1D-BFE2-4616-9939-0FA8848B89FA}"/>
              </a:ext>
            </a:extLst>
          </p:cNvPr>
          <p:cNvSpPr>
            <a:spLocks noGrp="1"/>
          </p:cNvSpPr>
          <p:nvPr>
            <p:ph type="dt" sz="half" idx="10"/>
          </p:nvPr>
        </p:nvSpPr>
        <p:spPr/>
        <p:txBody>
          <a:bodyPr/>
          <a:lstStyle/>
          <a:p>
            <a:fld id="{D74724A9-3D03-4A9C-94F2-0DE6C2FEA2BA}" type="datetimeFigureOut">
              <a:rPr lang="es-CL" smtClean="0"/>
              <a:t>13-05-2025</a:t>
            </a:fld>
            <a:endParaRPr lang="es-CL"/>
          </a:p>
        </p:txBody>
      </p:sp>
      <p:sp>
        <p:nvSpPr>
          <p:cNvPr id="5" name="Marcador de pie de página 4">
            <a:extLst>
              <a:ext uri="{FF2B5EF4-FFF2-40B4-BE49-F238E27FC236}">
                <a16:creationId xmlns:a16="http://schemas.microsoft.com/office/drawing/2014/main" id="{5298C1CF-CD82-4882-BE5F-85B4153CE898}"/>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F939D4B-1834-4E36-8B63-6D0078BE3FD4}"/>
              </a:ext>
            </a:extLst>
          </p:cNvPr>
          <p:cNvSpPr>
            <a:spLocks noGrp="1"/>
          </p:cNvSpPr>
          <p:nvPr>
            <p:ph type="sldNum" sz="quarter" idx="12"/>
          </p:nvPr>
        </p:nvSpPr>
        <p:spPr/>
        <p:txBody>
          <a:bodyPr/>
          <a:lstStyle/>
          <a:p>
            <a:fld id="{B8B89BF7-6D33-414F-BC8B-97BB31222D40}" type="slidenum">
              <a:rPr lang="es-CL" smtClean="0"/>
              <a:t>‹Nº›</a:t>
            </a:fld>
            <a:endParaRPr lang="es-CL"/>
          </a:p>
        </p:txBody>
      </p:sp>
    </p:spTree>
    <p:extLst>
      <p:ext uri="{BB962C8B-B14F-4D97-AF65-F5344CB8AC3E}">
        <p14:creationId xmlns:p14="http://schemas.microsoft.com/office/powerpoint/2010/main" val="2915468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3F0A65-40D7-4B98-8FBD-74347C5DA0F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FF4159A7-01B1-4116-945E-3F83F51777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9F03CB4-9E61-4028-98C0-A708EC852A67}"/>
              </a:ext>
            </a:extLst>
          </p:cNvPr>
          <p:cNvSpPr>
            <a:spLocks noGrp="1"/>
          </p:cNvSpPr>
          <p:nvPr>
            <p:ph type="dt" sz="half" idx="10"/>
          </p:nvPr>
        </p:nvSpPr>
        <p:spPr/>
        <p:txBody>
          <a:bodyPr/>
          <a:lstStyle/>
          <a:p>
            <a:fld id="{D74724A9-3D03-4A9C-94F2-0DE6C2FEA2BA}" type="datetimeFigureOut">
              <a:rPr lang="es-CL" smtClean="0"/>
              <a:t>13-05-2025</a:t>
            </a:fld>
            <a:endParaRPr lang="es-CL"/>
          </a:p>
        </p:txBody>
      </p:sp>
      <p:sp>
        <p:nvSpPr>
          <p:cNvPr id="5" name="Marcador de pie de página 4">
            <a:extLst>
              <a:ext uri="{FF2B5EF4-FFF2-40B4-BE49-F238E27FC236}">
                <a16:creationId xmlns:a16="http://schemas.microsoft.com/office/drawing/2014/main" id="{3A249681-BF3B-4F81-849E-FD81F76CCB0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881FAEA-61D5-4D67-8AFE-CA408EB75368}"/>
              </a:ext>
            </a:extLst>
          </p:cNvPr>
          <p:cNvSpPr>
            <a:spLocks noGrp="1"/>
          </p:cNvSpPr>
          <p:nvPr>
            <p:ph type="sldNum" sz="quarter" idx="12"/>
          </p:nvPr>
        </p:nvSpPr>
        <p:spPr/>
        <p:txBody>
          <a:bodyPr/>
          <a:lstStyle/>
          <a:p>
            <a:fld id="{B8B89BF7-6D33-414F-BC8B-97BB31222D40}" type="slidenum">
              <a:rPr lang="es-CL" smtClean="0"/>
              <a:t>‹Nº›</a:t>
            </a:fld>
            <a:endParaRPr lang="es-CL"/>
          </a:p>
        </p:txBody>
      </p:sp>
    </p:spTree>
    <p:extLst>
      <p:ext uri="{BB962C8B-B14F-4D97-AF65-F5344CB8AC3E}">
        <p14:creationId xmlns:p14="http://schemas.microsoft.com/office/powerpoint/2010/main" val="3604932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C28CA1-5FD5-4640-9E52-245D7B505D8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C7A81F57-5F45-4E99-9BD9-1DB3DD7CBA7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24D41C0B-F81B-4DA7-B150-F011C6D2857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FF0866D5-3625-456E-BABA-F470FB2AA7A7}"/>
              </a:ext>
            </a:extLst>
          </p:cNvPr>
          <p:cNvSpPr>
            <a:spLocks noGrp="1"/>
          </p:cNvSpPr>
          <p:nvPr>
            <p:ph type="dt" sz="half" idx="10"/>
          </p:nvPr>
        </p:nvSpPr>
        <p:spPr/>
        <p:txBody>
          <a:bodyPr/>
          <a:lstStyle/>
          <a:p>
            <a:fld id="{D74724A9-3D03-4A9C-94F2-0DE6C2FEA2BA}" type="datetimeFigureOut">
              <a:rPr lang="es-CL" smtClean="0"/>
              <a:t>13-05-2025</a:t>
            </a:fld>
            <a:endParaRPr lang="es-CL"/>
          </a:p>
        </p:txBody>
      </p:sp>
      <p:sp>
        <p:nvSpPr>
          <p:cNvPr id="6" name="Marcador de pie de página 5">
            <a:extLst>
              <a:ext uri="{FF2B5EF4-FFF2-40B4-BE49-F238E27FC236}">
                <a16:creationId xmlns:a16="http://schemas.microsoft.com/office/drawing/2014/main" id="{74F3DDA5-C00D-44FB-9B81-224F69459C8D}"/>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5645549C-A65E-4596-BC47-7FA0F332CCE2}"/>
              </a:ext>
            </a:extLst>
          </p:cNvPr>
          <p:cNvSpPr>
            <a:spLocks noGrp="1"/>
          </p:cNvSpPr>
          <p:nvPr>
            <p:ph type="sldNum" sz="quarter" idx="12"/>
          </p:nvPr>
        </p:nvSpPr>
        <p:spPr/>
        <p:txBody>
          <a:bodyPr/>
          <a:lstStyle/>
          <a:p>
            <a:fld id="{B8B89BF7-6D33-414F-BC8B-97BB31222D40}" type="slidenum">
              <a:rPr lang="es-CL" smtClean="0"/>
              <a:t>‹Nº›</a:t>
            </a:fld>
            <a:endParaRPr lang="es-CL"/>
          </a:p>
        </p:txBody>
      </p:sp>
    </p:spTree>
    <p:extLst>
      <p:ext uri="{BB962C8B-B14F-4D97-AF65-F5344CB8AC3E}">
        <p14:creationId xmlns:p14="http://schemas.microsoft.com/office/powerpoint/2010/main" val="1581897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813028-7927-4C6F-980F-9678F840072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DE5E07A-1B51-424A-B0B6-1D5DDE4EE9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E00010D-36FA-4D25-8411-D551EEB961D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9F47C547-A7C3-4812-86CC-1B0C7B54C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B24E9A3-522E-4E42-B02F-7FDC9E7C820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F527F51F-B161-460A-BE21-32304BA41728}"/>
              </a:ext>
            </a:extLst>
          </p:cNvPr>
          <p:cNvSpPr>
            <a:spLocks noGrp="1"/>
          </p:cNvSpPr>
          <p:nvPr>
            <p:ph type="dt" sz="half" idx="10"/>
          </p:nvPr>
        </p:nvSpPr>
        <p:spPr/>
        <p:txBody>
          <a:bodyPr/>
          <a:lstStyle/>
          <a:p>
            <a:fld id="{D74724A9-3D03-4A9C-94F2-0DE6C2FEA2BA}" type="datetimeFigureOut">
              <a:rPr lang="es-CL" smtClean="0"/>
              <a:t>13-05-2025</a:t>
            </a:fld>
            <a:endParaRPr lang="es-CL"/>
          </a:p>
        </p:txBody>
      </p:sp>
      <p:sp>
        <p:nvSpPr>
          <p:cNvPr id="8" name="Marcador de pie de página 7">
            <a:extLst>
              <a:ext uri="{FF2B5EF4-FFF2-40B4-BE49-F238E27FC236}">
                <a16:creationId xmlns:a16="http://schemas.microsoft.com/office/drawing/2014/main" id="{0F3D539D-C8BF-4E3E-B409-A7B95BE013DD}"/>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F6DA0286-9107-4245-8CF2-7C0B8F13A0C3}"/>
              </a:ext>
            </a:extLst>
          </p:cNvPr>
          <p:cNvSpPr>
            <a:spLocks noGrp="1"/>
          </p:cNvSpPr>
          <p:nvPr>
            <p:ph type="sldNum" sz="quarter" idx="12"/>
          </p:nvPr>
        </p:nvSpPr>
        <p:spPr/>
        <p:txBody>
          <a:bodyPr/>
          <a:lstStyle/>
          <a:p>
            <a:fld id="{B8B89BF7-6D33-414F-BC8B-97BB31222D40}" type="slidenum">
              <a:rPr lang="es-CL" smtClean="0"/>
              <a:t>‹Nº›</a:t>
            </a:fld>
            <a:endParaRPr lang="es-CL"/>
          </a:p>
        </p:txBody>
      </p:sp>
    </p:spTree>
    <p:extLst>
      <p:ext uri="{BB962C8B-B14F-4D97-AF65-F5344CB8AC3E}">
        <p14:creationId xmlns:p14="http://schemas.microsoft.com/office/powerpoint/2010/main" val="3198659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24BD28-EB74-42D1-A6DF-AC598C1069C7}"/>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5FE25E0A-014A-4318-866E-644BA1293123}"/>
              </a:ext>
            </a:extLst>
          </p:cNvPr>
          <p:cNvSpPr>
            <a:spLocks noGrp="1"/>
          </p:cNvSpPr>
          <p:nvPr>
            <p:ph type="dt" sz="half" idx="10"/>
          </p:nvPr>
        </p:nvSpPr>
        <p:spPr/>
        <p:txBody>
          <a:bodyPr/>
          <a:lstStyle/>
          <a:p>
            <a:fld id="{D74724A9-3D03-4A9C-94F2-0DE6C2FEA2BA}" type="datetimeFigureOut">
              <a:rPr lang="es-CL" smtClean="0"/>
              <a:t>13-05-2025</a:t>
            </a:fld>
            <a:endParaRPr lang="es-CL"/>
          </a:p>
        </p:txBody>
      </p:sp>
      <p:sp>
        <p:nvSpPr>
          <p:cNvPr id="4" name="Marcador de pie de página 3">
            <a:extLst>
              <a:ext uri="{FF2B5EF4-FFF2-40B4-BE49-F238E27FC236}">
                <a16:creationId xmlns:a16="http://schemas.microsoft.com/office/drawing/2014/main" id="{DCFCF279-B774-49CA-B0C7-DC44E24E4D8D}"/>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F629D759-9118-45D5-B1C6-84CDCB91AD06}"/>
              </a:ext>
            </a:extLst>
          </p:cNvPr>
          <p:cNvSpPr>
            <a:spLocks noGrp="1"/>
          </p:cNvSpPr>
          <p:nvPr>
            <p:ph type="sldNum" sz="quarter" idx="12"/>
          </p:nvPr>
        </p:nvSpPr>
        <p:spPr/>
        <p:txBody>
          <a:bodyPr/>
          <a:lstStyle/>
          <a:p>
            <a:fld id="{B8B89BF7-6D33-414F-BC8B-97BB31222D40}" type="slidenum">
              <a:rPr lang="es-CL" smtClean="0"/>
              <a:t>‹Nº›</a:t>
            </a:fld>
            <a:endParaRPr lang="es-CL"/>
          </a:p>
        </p:txBody>
      </p:sp>
    </p:spTree>
    <p:extLst>
      <p:ext uri="{BB962C8B-B14F-4D97-AF65-F5344CB8AC3E}">
        <p14:creationId xmlns:p14="http://schemas.microsoft.com/office/powerpoint/2010/main" val="71198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25CD14D-6D67-4B37-812E-27A795AE7DBC}"/>
              </a:ext>
            </a:extLst>
          </p:cNvPr>
          <p:cNvSpPr>
            <a:spLocks noGrp="1"/>
          </p:cNvSpPr>
          <p:nvPr>
            <p:ph type="dt" sz="half" idx="10"/>
          </p:nvPr>
        </p:nvSpPr>
        <p:spPr/>
        <p:txBody>
          <a:bodyPr/>
          <a:lstStyle/>
          <a:p>
            <a:fld id="{D74724A9-3D03-4A9C-94F2-0DE6C2FEA2BA}" type="datetimeFigureOut">
              <a:rPr lang="es-CL" smtClean="0"/>
              <a:t>13-05-2025</a:t>
            </a:fld>
            <a:endParaRPr lang="es-CL"/>
          </a:p>
        </p:txBody>
      </p:sp>
      <p:sp>
        <p:nvSpPr>
          <p:cNvPr id="3" name="Marcador de pie de página 2">
            <a:extLst>
              <a:ext uri="{FF2B5EF4-FFF2-40B4-BE49-F238E27FC236}">
                <a16:creationId xmlns:a16="http://schemas.microsoft.com/office/drawing/2014/main" id="{68F16CA3-65FC-4CD1-9E9F-2291A0554A7B}"/>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E57D748A-93E6-4874-997E-096D2AD0E17C}"/>
              </a:ext>
            </a:extLst>
          </p:cNvPr>
          <p:cNvSpPr>
            <a:spLocks noGrp="1"/>
          </p:cNvSpPr>
          <p:nvPr>
            <p:ph type="sldNum" sz="quarter" idx="12"/>
          </p:nvPr>
        </p:nvSpPr>
        <p:spPr/>
        <p:txBody>
          <a:bodyPr/>
          <a:lstStyle/>
          <a:p>
            <a:fld id="{B8B89BF7-6D33-414F-BC8B-97BB31222D40}" type="slidenum">
              <a:rPr lang="es-CL" smtClean="0"/>
              <a:t>‹Nº›</a:t>
            </a:fld>
            <a:endParaRPr lang="es-CL"/>
          </a:p>
        </p:txBody>
      </p:sp>
    </p:spTree>
    <p:extLst>
      <p:ext uri="{BB962C8B-B14F-4D97-AF65-F5344CB8AC3E}">
        <p14:creationId xmlns:p14="http://schemas.microsoft.com/office/powerpoint/2010/main" val="3037398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2730D-2E31-42B1-93EA-D2C9C65C143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28CFD28B-6098-492E-BCB4-506A5D7505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A5C2F01B-B70C-4950-8E86-6A6FA48DC8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98C65A4-1C28-4D1F-AF8C-591B3A8DA3A1}"/>
              </a:ext>
            </a:extLst>
          </p:cNvPr>
          <p:cNvSpPr>
            <a:spLocks noGrp="1"/>
          </p:cNvSpPr>
          <p:nvPr>
            <p:ph type="dt" sz="half" idx="10"/>
          </p:nvPr>
        </p:nvSpPr>
        <p:spPr/>
        <p:txBody>
          <a:bodyPr/>
          <a:lstStyle/>
          <a:p>
            <a:fld id="{D74724A9-3D03-4A9C-94F2-0DE6C2FEA2BA}" type="datetimeFigureOut">
              <a:rPr lang="es-CL" smtClean="0"/>
              <a:t>13-05-2025</a:t>
            </a:fld>
            <a:endParaRPr lang="es-CL"/>
          </a:p>
        </p:txBody>
      </p:sp>
      <p:sp>
        <p:nvSpPr>
          <p:cNvPr id="6" name="Marcador de pie de página 5">
            <a:extLst>
              <a:ext uri="{FF2B5EF4-FFF2-40B4-BE49-F238E27FC236}">
                <a16:creationId xmlns:a16="http://schemas.microsoft.com/office/drawing/2014/main" id="{1D630DBC-2DA9-40DD-9FA3-AD0CBF991F63}"/>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1D539449-FADD-485E-A5F8-CA5739605DCA}"/>
              </a:ext>
            </a:extLst>
          </p:cNvPr>
          <p:cNvSpPr>
            <a:spLocks noGrp="1"/>
          </p:cNvSpPr>
          <p:nvPr>
            <p:ph type="sldNum" sz="quarter" idx="12"/>
          </p:nvPr>
        </p:nvSpPr>
        <p:spPr/>
        <p:txBody>
          <a:bodyPr/>
          <a:lstStyle/>
          <a:p>
            <a:fld id="{B8B89BF7-6D33-414F-BC8B-97BB31222D40}" type="slidenum">
              <a:rPr lang="es-CL" smtClean="0"/>
              <a:t>‹Nº›</a:t>
            </a:fld>
            <a:endParaRPr lang="es-CL"/>
          </a:p>
        </p:txBody>
      </p:sp>
    </p:spTree>
    <p:extLst>
      <p:ext uri="{BB962C8B-B14F-4D97-AF65-F5344CB8AC3E}">
        <p14:creationId xmlns:p14="http://schemas.microsoft.com/office/powerpoint/2010/main" val="122920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3C356C-C182-4047-B718-9E9EF79CD65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0F5E6A3E-A569-4887-9FAC-2AA8159CD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6642F35D-DFA1-4EB6-BA4C-2FA279D8A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24AE25D-83D0-4C49-9190-0ECC6B946762}"/>
              </a:ext>
            </a:extLst>
          </p:cNvPr>
          <p:cNvSpPr>
            <a:spLocks noGrp="1"/>
          </p:cNvSpPr>
          <p:nvPr>
            <p:ph type="dt" sz="half" idx="10"/>
          </p:nvPr>
        </p:nvSpPr>
        <p:spPr/>
        <p:txBody>
          <a:bodyPr/>
          <a:lstStyle/>
          <a:p>
            <a:fld id="{D74724A9-3D03-4A9C-94F2-0DE6C2FEA2BA}" type="datetimeFigureOut">
              <a:rPr lang="es-CL" smtClean="0"/>
              <a:t>13-05-2025</a:t>
            </a:fld>
            <a:endParaRPr lang="es-CL"/>
          </a:p>
        </p:txBody>
      </p:sp>
      <p:sp>
        <p:nvSpPr>
          <p:cNvPr id="6" name="Marcador de pie de página 5">
            <a:extLst>
              <a:ext uri="{FF2B5EF4-FFF2-40B4-BE49-F238E27FC236}">
                <a16:creationId xmlns:a16="http://schemas.microsoft.com/office/drawing/2014/main" id="{37011AA9-1129-4CE2-A24F-7B4AA302E61C}"/>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D61277B2-C737-4228-BE4E-34D9DCFE8F1B}"/>
              </a:ext>
            </a:extLst>
          </p:cNvPr>
          <p:cNvSpPr>
            <a:spLocks noGrp="1"/>
          </p:cNvSpPr>
          <p:nvPr>
            <p:ph type="sldNum" sz="quarter" idx="12"/>
          </p:nvPr>
        </p:nvSpPr>
        <p:spPr/>
        <p:txBody>
          <a:bodyPr/>
          <a:lstStyle/>
          <a:p>
            <a:fld id="{B8B89BF7-6D33-414F-BC8B-97BB31222D40}" type="slidenum">
              <a:rPr lang="es-CL" smtClean="0"/>
              <a:t>‹Nº›</a:t>
            </a:fld>
            <a:endParaRPr lang="es-CL"/>
          </a:p>
        </p:txBody>
      </p:sp>
    </p:spTree>
    <p:extLst>
      <p:ext uri="{BB962C8B-B14F-4D97-AF65-F5344CB8AC3E}">
        <p14:creationId xmlns:p14="http://schemas.microsoft.com/office/powerpoint/2010/main" val="886071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D7E6DC5-A371-49CA-BB3D-16F084FF36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2F1CFF2E-305F-4AFA-9DA6-C724338032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02BFAD7B-1F8C-48C3-807A-EC13F9D124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724A9-3D03-4A9C-94F2-0DE6C2FEA2BA}" type="datetimeFigureOut">
              <a:rPr lang="es-CL" smtClean="0"/>
              <a:t>13-05-2025</a:t>
            </a:fld>
            <a:endParaRPr lang="es-CL"/>
          </a:p>
        </p:txBody>
      </p:sp>
      <p:sp>
        <p:nvSpPr>
          <p:cNvPr id="5" name="Marcador de pie de página 4">
            <a:extLst>
              <a:ext uri="{FF2B5EF4-FFF2-40B4-BE49-F238E27FC236}">
                <a16:creationId xmlns:a16="http://schemas.microsoft.com/office/drawing/2014/main" id="{DD42310E-4C14-4288-9FEE-6242778CE0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1781BB6C-AFE0-4ED5-9B88-BD85FFBD8A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89BF7-6D33-414F-BC8B-97BB31222D40}" type="slidenum">
              <a:rPr lang="es-CL" smtClean="0"/>
              <a:t>‹Nº›</a:t>
            </a:fld>
            <a:endParaRPr lang="es-CL"/>
          </a:p>
        </p:txBody>
      </p:sp>
    </p:spTree>
    <p:extLst>
      <p:ext uri="{BB962C8B-B14F-4D97-AF65-F5344CB8AC3E}">
        <p14:creationId xmlns:p14="http://schemas.microsoft.com/office/powerpoint/2010/main" val="3386468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07743" y="2381572"/>
            <a:ext cx="6858000" cy="1541996"/>
          </a:xfrm>
        </p:spPr>
        <p:txBody>
          <a:bodyPr>
            <a:normAutofit fontScale="90000"/>
          </a:bodyPr>
          <a:lstStyle/>
          <a:p>
            <a:br>
              <a:rPr lang="es-MX" b="1" dirty="0"/>
            </a:br>
            <a:r>
              <a:rPr lang="es-MX" sz="3975" b="1" dirty="0"/>
              <a:t>CURSO:</a:t>
            </a:r>
            <a:br>
              <a:rPr lang="es-MX" sz="3975" b="1" dirty="0"/>
            </a:br>
            <a:r>
              <a:rPr lang="es-MX" sz="3975" b="1" dirty="0"/>
              <a:t>TALLER DE ANALITICA</a:t>
            </a:r>
            <a:br>
              <a:rPr lang="es-MX" b="1" i="1" dirty="0"/>
            </a:br>
            <a:r>
              <a:rPr lang="es-MX" sz="3000" b="1" dirty="0"/>
              <a:t>Unidad I: Estadística Inferencial y Análisis Multivariado.</a:t>
            </a:r>
            <a:endParaRPr lang="en-US" sz="3000" b="1" i="1" dirty="0"/>
          </a:p>
        </p:txBody>
      </p:sp>
      <p:sp>
        <p:nvSpPr>
          <p:cNvPr id="3" name="Subtítulo 2"/>
          <p:cNvSpPr>
            <a:spLocks noGrp="1"/>
          </p:cNvSpPr>
          <p:nvPr>
            <p:ph type="subTitle" idx="1"/>
          </p:nvPr>
        </p:nvSpPr>
        <p:spPr>
          <a:xfrm>
            <a:off x="2686783" y="3994000"/>
            <a:ext cx="6858000" cy="476891"/>
          </a:xfrm>
        </p:spPr>
        <p:txBody>
          <a:bodyPr>
            <a:normAutofit/>
          </a:bodyPr>
          <a:lstStyle/>
          <a:p>
            <a:r>
              <a:rPr lang="es-MX" b="1" dirty="0"/>
              <a:t> Introducción a la Estadística Inferencial</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1085" y="266930"/>
            <a:ext cx="2611316" cy="1384789"/>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2620932" y="4653421"/>
            <a:ext cx="6858000" cy="1235228"/>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1600" b="1" dirty="0"/>
              <a:t>Profesor: Diego Miranda Olavarría</a:t>
            </a:r>
          </a:p>
          <a:p>
            <a:r>
              <a:rPr lang="es-MX" sz="1600" b="1" i="1" dirty="0"/>
              <a:t>Data </a:t>
            </a:r>
            <a:r>
              <a:rPr lang="es-MX" sz="1600" b="1" i="1" dirty="0" err="1"/>
              <a:t>Scientist</a:t>
            </a:r>
            <a:endParaRPr lang="es-MX" sz="1600" b="1" i="1" dirty="0"/>
          </a:p>
          <a:p>
            <a:endParaRPr lang="es-MX" sz="1500" dirty="0"/>
          </a:p>
        </p:txBody>
      </p:sp>
    </p:spTree>
    <p:extLst>
      <p:ext uri="{BB962C8B-B14F-4D97-AF65-F5344CB8AC3E}">
        <p14:creationId xmlns:p14="http://schemas.microsoft.com/office/powerpoint/2010/main" val="4299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70138" y="1327368"/>
            <a:ext cx="7456170" cy="4065857"/>
          </a:xfrm>
          <a:prstGeom prst="rect">
            <a:avLst/>
          </a:prstGeom>
        </p:spPr>
        <p:txBody>
          <a:bodyPr vert="horz" wrap="square" lIns="0" tIns="13335" rIns="0" bIns="0" rtlCol="0">
            <a:spAutoFit/>
          </a:bodyPr>
          <a:lstStyle/>
          <a:p>
            <a:pPr marL="228600">
              <a:spcBef>
                <a:spcPts val="105"/>
              </a:spcBef>
            </a:pPr>
            <a:r>
              <a:rPr sz="3200" spc="-35" dirty="0">
                <a:latin typeface="Arial MT"/>
                <a:cs typeface="Arial MT"/>
              </a:rPr>
              <a:t>Variable</a:t>
            </a:r>
            <a:r>
              <a:rPr sz="3200" spc="-5" dirty="0">
                <a:latin typeface="Arial MT"/>
                <a:cs typeface="Arial MT"/>
              </a:rPr>
              <a:t> dependiente </a:t>
            </a:r>
            <a:r>
              <a:rPr sz="3200" dirty="0">
                <a:latin typeface="Arial MT"/>
                <a:cs typeface="Arial MT"/>
              </a:rPr>
              <a:t>o</a:t>
            </a:r>
            <a:r>
              <a:rPr sz="3200" spc="-15" dirty="0">
                <a:latin typeface="Arial MT"/>
                <a:cs typeface="Arial MT"/>
              </a:rPr>
              <a:t> </a:t>
            </a:r>
            <a:r>
              <a:rPr sz="3200" dirty="0">
                <a:latin typeface="Arial MT"/>
                <a:cs typeface="Arial MT"/>
              </a:rPr>
              <a:t>explicada</a:t>
            </a:r>
            <a:r>
              <a:rPr sz="3200" spc="-25" dirty="0">
                <a:latin typeface="Arial MT"/>
                <a:cs typeface="Arial MT"/>
              </a:rPr>
              <a:t> </a:t>
            </a:r>
            <a:r>
              <a:rPr sz="3200" dirty="0">
                <a:latin typeface="Arial MT"/>
                <a:cs typeface="Arial MT"/>
              </a:rPr>
              <a:t>:</a:t>
            </a:r>
            <a:r>
              <a:rPr sz="3200" spc="-65" dirty="0">
                <a:latin typeface="Arial MT"/>
                <a:cs typeface="Arial MT"/>
              </a:rPr>
              <a:t> </a:t>
            </a:r>
            <a:r>
              <a:rPr sz="3200" dirty="0">
                <a:latin typeface="Arial MT"/>
                <a:cs typeface="Arial MT"/>
              </a:rPr>
              <a:t>Y</a:t>
            </a:r>
          </a:p>
          <a:p>
            <a:pPr>
              <a:spcBef>
                <a:spcPts val="15"/>
              </a:spcBef>
            </a:pPr>
            <a:endParaRPr sz="3950" dirty="0">
              <a:latin typeface="Arial MT"/>
              <a:cs typeface="Arial MT"/>
            </a:endParaRPr>
          </a:p>
          <a:p>
            <a:pPr marL="76200" marR="68580">
              <a:tabLst>
                <a:tab pos="1918335" algn="l"/>
              </a:tabLst>
            </a:pPr>
            <a:r>
              <a:rPr sz="3200" spc="-30" dirty="0">
                <a:latin typeface="Arial MT"/>
                <a:cs typeface="Arial MT"/>
              </a:rPr>
              <a:t>Variables</a:t>
            </a:r>
            <a:r>
              <a:rPr sz="3200" spc="-15" dirty="0">
                <a:latin typeface="Arial MT"/>
                <a:cs typeface="Arial MT"/>
              </a:rPr>
              <a:t> </a:t>
            </a:r>
            <a:r>
              <a:rPr sz="3200" spc="-5" dirty="0">
                <a:latin typeface="Arial MT"/>
                <a:cs typeface="Arial MT"/>
              </a:rPr>
              <a:t>independientes</a:t>
            </a:r>
            <a:r>
              <a:rPr sz="3200" spc="-25" dirty="0">
                <a:latin typeface="Arial MT"/>
                <a:cs typeface="Arial MT"/>
              </a:rPr>
              <a:t> </a:t>
            </a:r>
            <a:r>
              <a:rPr sz="3200" dirty="0">
                <a:latin typeface="Arial MT"/>
                <a:cs typeface="Arial MT"/>
              </a:rPr>
              <a:t>o</a:t>
            </a:r>
            <a:r>
              <a:rPr sz="3200" spc="-25" dirty="0">
                <a:latin typeface="Arial MT"/>
                <a:cs typeface="Arial MT"/>
              </a:rPr>
              <a:t> </a:t>
            </a:r>
            <a:r>
              <a:rPr sz="3200" dirty="0">
                <a:latin typeface="Arial MT"/>
                <a:cs typeface="Arial MT"/>
              </a:rPr>
              <a:t>explicativas</a:t>
            </a:r>
            <a:r>
              <a:rPr sz="3200" spc="-30" dirty="0">
                <a:latin typeface="Arial MT"/>
                <a:cs typeface="Arial MT"/>
              </a:rPr>
              <a:t> </a:t>
            </a:r>
            <a:r>
              <a:rPr sz="3200" dirty="0">
                <a:latin typeface="Arial MT"/>
                <a:cs typeface="Arial MT"/>
              </a:rPr>
              <a:t>: </a:t>
            </a:r>
            <a:r>
              <a:rPr sz="3200" spc="-875" dirty="0">
                <a:latin typeface="Arial MT"/>
                <a:cs typeface="Arial MT"/>
              </a:rPr>
              <a:t> </a:t>
            </a:r>
            <a:r>
              <a:rPr sz="3200" dirty="0">
                <a:latin typeface="Arial MT"/>
                <a:cs typeface="Arial MT"/>
              </a:rPr>
              <a:t>(</a:t>
            </a:r>
            <a:r>
              <a:rPr sz="3200" spc="-15" dirty="0">
                <a:latin typeface="Arial MT"/>
                <a:cs typeface="Arial MT"/>
              </a:rPr>
              <a:t> </a:t>
            </a:r>
            <a:r>
              <a:rPr sz="3200" spc="10" dirty="0">
                <a:latin typeface="Arial MT"/>
                <a:cs typeface="Arial MT"/>
              </a:rPr>
              <a:t>X</a:t>
            </a:r>
            <a:r>
              <a:rPr sz="3150" spc="15" baseline="-21164" dirty="0">
                <a:latin typeface="Arial MT"/>
                <a:cs typeface="Arial MT"/>
              </a:rPr>
              <a:t>1</a:t>
            </a:r>
            <a:r>
              <a:rPr sz="3150" spc="22" baseline="-21164" dirty="0">
                <a:latin typeface="Arial MT"/>
                <a:cs typeface="Arial MT"/>
              </a:rPr>
              <a:t> </a:t>
            </a:r>
            <a:r>
              <a:rPr sz="3200" dirty="0">
                <a:latin typeface="Arial MT"/>
                <a:cs typeface="Arial MT"/>
              </a:rPr>
              <a:t>,</a:t>
            </a:r>
            <a:r>
              <a:rPr sz="3200" spc="-15" dirty="0">
                <a:latin typeface="Arial MT"/>
                <a:cs typeface="Arial MT"/>
              </a:rPr>
              <a:t> </a:t>
            </a:r>
            <a:r>
              <a:rPr sz="3200" spc="5" dirty="0">
                <a:latin typeface="Arial MT"/>
                <a:cs typeface="Arial MT"/>
              </a:rPr>
              <a:t>X</a:t>
            </a:r>
            <a:r>
              <a:rPr sz="3150" spc="7" baseline="-21164" dirty="0">
                <a:latin typeface="Arial MT"/>
                <a:cs typeface="Arial MT"/>
              </a:rPr>
              <a:t>2</a:t>
            </a:r>
            <a:r>
              <a:rPr sz="3150" spc="457" baseline="-21164" dirty="0">
                <a:latin typeface="Arial MT"/>
                <a:cs typeface="Arial MT"/>
              </a:rPr>
              <a:t> </a:t>
            </a:r>
            <a:r>
              <a:rPr sz="3200" dirty="0">
                <a:latin typeface="Arial MT"/>
                <a:cs typeface="Arial MT"/>
              </a:rPr>
              <a:t>,	.</a:t>
            </a:r>
            <a:r>
              <a:rPr sz="3200" spc="-5" dirty="0">
                <a:latin typeface="Arial MT"/>
                <a:cs typeface="Arial MT"/>
              </a:rPr>
              <a:t> </a:t>
            </a:r>
            <a:r>
              <a:rPr sz="3200" dirty="0">
                <a:latin typeface="Arial MT"/>
                <a:cs typeface="Arial MT"/>
              </a:rPr>
              <a:t>.</a:t>
            </a:r>
            <a:r>
              <a:rPr sz="3200" spc="-10" dirty="0">
                <a:latin typeface="Arial MT"/>
                <a:cs typeface="Arial MT"/>
              </a:rPr>
              <a:t> </a:t>
            </a:r>
            <a:r>
              <a:rPr sz="3200" dirty="0">
                <a:latin typeface="Arial MT"/>
                <a:cs typeface="Arial MT"/>
              </a:rPr>
              <a:t>.</a:t>
            </a:r>
            <a:r>
              <a:rPr sz="3200" spc="-5" dirty="0">
                <a:latin typeface="Arial MT"/>
                <a:cs typeface="Arial MT"/>
              </a:rPr>
              <a:t> </a:t>
            </a:r>
            <a:r>
              <a:rPr sz="3200" dirty="0">
                <a:latin typeface="Arial MT"/>
                <a:cs typeface="Arial MT"/>
              </a:rPr>
              <a:t>,</a:t>
            </a:r>
            <a:r>
              <a:rPr sz="3200" spc="-5" dirty="0">
                <a:latin typeface="Arial MT"/>
                <a:cs typeface="Arial MT"/>
              </a:rPr>
              <a:t> </a:t>
            </a:r>
            <a:r>
              <a:rPr sz="3200" dirty="0">
                <a:latin typeface="Arial MT"/>
                <a:cs typeface="Arial MT"/>
              </a:rPr>
              <a:t>X</a:t>
            </a:r>
            <a:r>
              <a:rPr sz="3150" baseline="-21164" dirty="0">
                <a:latin typeface="Arial MT"/>
                <a:cs typeface="Arial MT"/>
              </a:rPr>
              <a:t>k</a:t>
            </a:r>
            <a:r>
              <a:rPr sz="3200" dirty="0">
                <a:latin typeface="Arial MT"/>
                <a:cs typeface="Arial MT"/>
              </a:rPr>
              <a:t>).</a:t>
            </a:r>
          </a:p>
          <a:p>
            <a:pPr>
              <a:spcBef>
                <a:spcPts val="5"/>
              </a:spcBef>
            </a:pPr>
            <a:endParaRPr sz="4800" dirty="0">
              <a:latin typeface="Arial MT"/>
              <a:cs typeface="Arial MT"/>
            </a:endParaRPr>
          </a:p>
          <a:p>
            <a:pPr marL="76200">
              <a:tabLst>
                <a:tab pos="2359025" algn="l"/>
              </a:tabLst>
            </a:pPr>
            <a:r>
              <a:rPr sz="3200" dirty="0">
                <a:latin typeface="Arial MT"/>
                <a:cs typeface="Arial MT"/>
              </a:rPr>
              <a:t>Y</a:t>
            </a:r>
            <a:r>
              <a:rPr sz="3200" spc="-65" dirty="0">
                <a:latin typeface="Arial MT"/>
                <a:cs typeface="Arial MT"/>
              </a:rPr>
              <a:t> </a:t>
            </a:r>
            <a:r>
              <a:rPr sz="3200" dirty="0">
                <a:latin typeface="Arial MT"/>
                <a:cs typeface="Arial MT"/>
              </a:rPr>
              <a:t>= f(X)	o</a:t>
            </a:r>
          </a:p>
          <a:p>
            <a:pPr marL="76200">
              <a:spcBef>
                <a:spcPts val="1920"/>
              </a:spcBef>
            </a:pPr>
            <a:r>
              <a:rPr sz="3200" dirty="0">
                <a:latin typeface="Arial MT"/>
                <a:cs typeface="Arial MT"/>
              </a:rPr>
              <a:t>Y</a:t>
            </a:r>
            <a:r>
              <a:rPr sz="3200" spc="-70" dirty="0">
                <a:latin typeface="Arial MT"/>
                <a:cs typeface="Arial MT"/>
              </a:rPr>
              <a:t> </a:t>
            </a:r>
            <a:r>
              <a:rPr sz="3200" dirty="0">
                <a:latin typeface="Arial MT"/>
                <a:cs typeface="Arial MT"/>
              </a:rPr>
              <a:t>=</a:t>
            </a:r>
            <a:r>
              <a:rPr sz="3200" spc="-5" dirty="0">
                <a:latin typeface="Arial MT"/>
                <a:cs typeface="Arial MT"/>
              </a:rPr>
              <a:t> </a:t>
            </a:r>
            <a:r>
              <a:rPr sz="3200" dirty="0">
                <a:latin typeface="Arial MT"/>
                <a:cs typeface="Arial MT"/>
              </a:rPr>
              <a:t>f(X</a:t>
            </a:r>
            <a:r>
              <a:rPr sz="3150" baseline="-21164" dirty="0">
                <a:latin typeface="Arial MT"/>
                <a:cs typeface="Arial MT"/>
              </a:rPr>
              <a:t>1</a:t>
            </a:r>
            <a:r>
              <a:rPr sz="3200" dirty="0">
                <a:latin typeface="Arial MT"/>
                <a:cs typeface="Arial MT"/>
              </a:rPr>
              <a:t>,</a:t>
            </a:r>
            <a:r>
              <a:rPr sz="3200" spc="-10" dirty="0">
                <a:latin typeface="Arial MT"/>
                <a:cs typeface="Arial MT"/>
              </a:rPr>
              <a:t> </a:t>
            </a:r>
            <a:r>
              <a:rPr sz="3200" spc="5" dirty="0">
                <a:latin typeface="Arial MT"/>
                <a:cs typeface="Arial MT"/>
              </a:rPr>
              <a:t>X</a:t>
            </a:r>
            <a:r>
              <a:rPr sz="3150" spc="7" baseline="-21164" dirty="0">
                <a:latin typeface="Arial MT"/>
                <a:cs typeface="Arial MT"/>
              </a:rPr>
              <a:t>2</a:t>
            </a:r>
            <a:r>
              <a:rPr sz="3200" spc="5" dirty="0">
                <a:latin typeface="Arial MT"/>
                <a:cs typeface="Arial MT"/>
              </a:rPr>
              <a:t>,</a:t>
            </a:r>
            <a:r>
              <a:rPr sz="3200" spc="-10" dirty="0">
                <a:latin typeface="Arial MT"/>
                <a:cs typeface="Arial MT"/>
              </a:rPr>
              <a:t> </a:t>
            </a:r>
            <a:r>
              <a:rPr sz="3200" spc="5" dirty="0">
                <a:latin typeface="Arial MT"/>
                <a:cs typeface="Arial MT"/>
              </a:rPr>
              <a:t>X</a:t>
            </a:r>
            <a:r>
              <a:rPr sz="3150" spc="7" baseline="-21164" dirty="0">
                <a:latin typeface="Arial MT"/>
                <a:cs typeface="Arial MT"/>
              </a:rPr>
              <a:t>3</a:t>
            </a:r>
            <a:r>
              <a:rPr sz="3200" spc="5" dirty="0">
                <a:latin typeface="Arial MT"/>
                <a:cs typeface="Arial MT"/>
              </a:rPr>
              <a:t>,</a:t>
            </a:r>
            <a:r>
              <a:rPr sz="3200" spc="-15" dirty="0">
                <a:latin typeface="Arial MT"/>
                <a:cs typeface="Arial MT"/>
              </a:rPr>
              <a:t> </a:t>
            </a:r>
            <a:r>
              <a:rPr sz="3200" dirty="0">
                <a:latin typeface="Arial MT"/>
                <a:cs typeface="Arial MT"/>
              </a:rPr>
              <a:t>.</a:t>
            </a:r>
            <a:r>
              <a:rPr sz="3200" spc="-10" dirty="0">
                <a:latin typeface="Arial MT"/>
                <a:cs typeface="Arial MT"/>
              </a:rPr>
              <a:t> </a:t>
            </a:r>
            <a:r>
              <a:rPr sz="3200" dirty="0">
                <a:latin typeface="Arial MT"/>
                <a:cs typeface="Arial MT"/>
              </a:rPr>
              <a:t>.</a:t>
            </a:r>
            <a:r>
              <a:rPr sz="3200" spc="-10" dirty="0">
                <a:latin typeface="Arial MT"/>
                <a:cs typeface="Arial MT"/>
              </a:rPr>
              <a:t> </a:t>
            </a:r>
            <a:r>
              <a:rPr sz="3200" dirty="0">
                <a:latin typeface="Arial MT"/>
                <a:cs typeface="Arial MT"/>
              </a:rPr>
              <a:t>.,X</a:t>
            </a:r>
            <a:r>
              <a:rPr sz="3150" baseline="-21164" dirty="0">
                <a:latin typeface="Arial MT"/>
                <a:cs typeface="Arial MT"/>
              </a:rPr>
              <a:t>k</a:t>
            </a:r>
            <a:r>
              <a:rPr sz="3200" dirty="0">
                <a:latin typeface="Arial MT"/>
                <a:cs typeface="Arial MT"/>
              </a:rPr>
              <a:t>)</a:t>
            </a:r>
          </a:p>
        </p:txBody>
      </p:sp>
      <p:pic>
        <p:nvPicPr>
          <p:cNvPr id="3" name="Picture 2" descr="https://cftdelosrios.cl/wp-content/uploads/2021/09/cropped-Recurso-2.png">
            <a:extLst>
              <a:ext uri="{FF2B5EF4-FFF2-40B4-BE49-F238E27FC236}">
                <a16:creationId xmlns:a16="http://schemas.microsoft.com/office/drawing/2014/main" id="{F57CBCBA-2496-4E16-B636-DF39387F73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47436" y="0"/>
            <a:ext cx="1044564" cy="7780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774EDE12-A170-47B7-8429-A90A45C76C78}"/>
              </a:ext>
            </a:extLst>
          </p:cNvPr>
          <p:cNvSpPr txBox="1">
            <a:spLocks noGrp="1"/>
          </p:cNvSpPr>
          <p:nvPr>
            <p:ph type="title"/>
          </p:nvPr>
        </p:nvSpPr>
        <p:spPr>
          <a:xfrm>
            <a:off x="1342779" y="1120262"/>
            <a:ext cx="8084820" cy="1177502"/>
          </a:xfrm>
          <a:prstGeom prst="rect">
            <a:avLst/>
          </a:prstGeom>
        </p:spPr>
        <p:txBody>
          <a:bodyPr vert="horz" wrap="square" lIns="0" tIns="13970" rIns="0" bIns="0" rtlCol="0">
            <a:spAutoFit/>
          </a:bodyPr>
          <a:lstStyle/>
          <a:p>
            <a:pPr marR="30480">
              <a:spcBef>
                <a:spcPts val="1000"/>
              </a:spcBef>
              <a:tabLst>
                <a:tab pos="514350" algn="l"/>
              </a:tabLst>
            </a:pPr>
            <a:r>
              <a:rPr sz="2800" dirty="0">
                <a:latin typeface="+mn-lt"/>
                <a:ea typeface="+mn-ea"/>
                <a:cs typeface="+mn-cs"/>
              </a:rPr>
              <a:t>b0 es el intercepto en la ecuación de regresión por lo tanto  indica el valor de la variable Y cuando la variable X toma el  valor cero.</a:t>
            </a:r>
          </a:p>
        </p:txBody>
      </p:sp>
      <p:sp>
        <p:nvSpPr>
          <p:cNvPr id="5" name="object 3">
            <a:extLst>
              <a:ext uri="{FF2B5EF4-FFF2-40B4-BE49-F238E27FC236}">
                <a16:creationId xmlns:a16="http://schemas.microsoft.com/office/drawing/2014/main" id="{83CE79E4-AE53-475E-9B89-833D320961C5}"/>
              </a:ext>
            </a:extLst>
          </p:cNvPr>
          <p:cNvSpPr txBox="1"/>
          <p:nvPr/>
        </p:nvSpPr>
        <p:spPr>
          <a:xfrm>
            <a:off x="1347351" y="3309594"/>
            <a:ext cx="8580420" cy="1176219"/>
          </a:xfrm>
          <a:prstGeom prst="rect">
            <a:avLst/>
          </a:prstGeom>
        </p:spPr>
        <p:txBody>
          <a:bodyPr vert="horz" wrap="square" lIns="0" tIns="12700" rIns="0" bIns="0" rtlCol="0">
            <a:spAutoFit/>
          </a:bodyPr>
          <a:lstStyle/>
          <a:p>
            <a:pPr marL="63500" marR="30480">
              <a:lnSpc>
                <a:spcPct val="90000"/>
              </a:lnSpc>
              <a:spcBef>
                <a:spcPts val="1000"/>
              </a:spcBef>
              <a:tabLst>
                <a:tab pos="514350" algn="l"/>
              </a:tabLst>
            </a:pPr>
            <a:r>
              <a:rPr lang="es-CL" sz="2800" dirty="0"/>
              <a:t>b</a:t>
            </a:r>
            <a:r>
              <a:rPr lang="en-US" sz="2800" dirty="0"/>
              <a:t>1 </a:t>
            </a:r>
            <a:r>
              <a:rPr sz="2800" dirty="0"/>
              <a:t>es la </a:t>
            </a:r>
            <a:r>
              <a:rPr sz="2800" dirty="0" err="1"/>
              <a:t>pendiente</a:t>
            </a:r>
            <a:r>
              <a:rPr sz="2800" dirty="0"/>
              <a:t> de la recta e indica </a:t>
            </a:r>
            <a:r>
              <a:rPr sz="2800" dirty="0" err="1"/>
              <a:t>el</a:t>
            </a:r>
            <a:r>
              <a:rPr sz="2800" dirty="0"/>
              <a:t> </a:t>
            </a:r>
            <a:r>
              <a:rPr sz="2800" dirty="0" err="1"/>
              <a:t>cambio</a:t>
            </a:r>
            <a:r>
              <a:rPr sz="2800" dirty="0"/>
              <a:t>  </a:t>
            </a:r>
            <a:r>
              <a:rPr sz="2800" dirty="0" err="1"/>
              <a:t>promedio</a:t>
            </a:r>
            <a:r>
              <a:rPr sz="2800" dirty="0"/>
              <a:t> que se produce </a:t>
            </a:r>
            <a:r>
              <a:rPr sz="2800" dirty="0" err="1"/>
              <a:t>en</a:t>
            </a:r>
            <a:r>
              <a:rPr sz="2800" dirty="0"/>
              <a:t> la variable Y al </a:t>
            </a:r>
            <a:r>
              <a:rPr sz="2800" dirty="0" err="1"/>
              <a:t>variar</a:t>
            </a:r>
            <a:r>
              <a:rPr sz="2800" dirty="0"/>
              <a:t> la  variable X </a:t>
            </a:r>
            <a:r>
              <a:rPr sz="2800" dirty="0" err="1"/>
              <a:t>en</a:t>
            </a:r>
            <a:r>
              <a:rPr sz="2800" dirty="0"/>
              <a:t> una </a:t>
            </a:r>
            <a:r>
              <a:rPr sz="2800" dirty="0" err="1"/>
              <a:t>unidad</a:t>
            </a:r>
            <a:r>
              <a:rPr sz="2800" dirty="0"/>
              <a:t>.</a:t>
            </a:r>
          </a:p>
        </p:txBody>
      </p:sp>
      <p:pic>
        <p:nvPicPr>
          <p:cNvPr id="6" name="Picture 2" descr="https://cftdelosrios.cl/wp-content/uploads/2021/09/cropped-Recurso-2.png">
            <a:extLst>
              <a:ext uri="{FF2B5EF4-FFF2-40B4-BE49-F238E27FC236}">
                <a16:creationId xmlns:a16="http://schemas.microsoft.com/office/drawing/2014/main" id="{D2620FAB-C7B1-467D-A2F6-42EEC171A8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47436" y="0"/>
            <a:ext cx="1044564" cy="778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815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425826" y="1741551"/>
          <a:ext cx="5040629" cy="4651370"/>
        </p:xfrm>
        <a:graphic>
          <a:graphicData uri="http://schemas.openxmlformats.org/drawingml/2006/table">
            <a:tbl>
              <a:tblPr firstRow="1" bandRow="1">
                <a:tableStyleId>{2D5ABB26-0587-4C30-8999-92F81FD0307C}</a:tableStyleId>
              </a:tblPr>
              <a:tblGrid>
                <a:gridCol w="894715">
                  <a:extLst>
                    <a:ext uri="{9D8B030D-6E8A-4147-A177-3AD203B41FA5}">
                      <a16:colId xmlns:a16="http://schemas.microsoft.com/office/drawing/2014/main" val="20000"/>
                    </a:ext>
                  </a:extLst>
                </a:gridCol>
                <a:gridCol w="1804670">
                  <a:extLst>
                    <a:ext uri="{9D8B030D-6E8A-4147-A177-3AD203B41FA5}">
                      <a16:colId xmlns:a16="http://schemas.microsoft.com/office/drawing/2014/main" val="20001"/>
                    </a:ext>
                  </a:extLst>
                </a:gridCol>
                <a:gridCol w="2341244">
                  <a:extLst>
                    <a:ext uri="{9D8B030D-6E8A-4147-A177-3AD203B41FA5}">
                      <a16:colId xmlns:a16="http://schemas.microsoft.com/office/drawing/2014/main" val="20002"/>
                    </a:ext>
                  </a:extLst>
                </a:gridCol>
              </a:tblGrid>
              <a:tr h="1023874">
                <a:tc>
                  <a:txBody>
                    <a:bodyPr/>
                    <a:lstStyle/>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marL="9525">
                        <a:lnSpc>
                          <a:spcPts val="1595"/>
                        </a:lnSpc>
                        <a:spcBef>
                          <a:spcPts val="1190"/>
                        </a:spcBef>
                      </a:pPr>
                      <a:r>
                        <a:rPr sz="1400" spc="-5" dirty="0">
                          <a:solidFill>
                            <a:srgbClr val="003456"/>
                          </a:solidFill>
                          <a:latin typeface="Arial MT"/>
                          <a:cs typeface="Arial MT"/>
                        </a:rPr>
                        <a:t>Hogar</a:t>
                      </a:r>
                      <a:endParaRPr sz="1400">
                        <a:latin typeface="Arial MT"/>
                        <a:cs typeface="Arial MT"/>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marL="10160">
                        <a:lnSpc>
                          <a:spcPct val="100000"/>
                        </a:lnSpc>
                        <a:spcBef>
                          <a:spcPts val="1235"/>
                        </a:spcBef>
                      </a:pPr>
                      <a:r>
                        <a:rPr sz="1400" spc="-5" dirty="0">
                          <a:solidFill>
                            <a:srgbClr val="003456"/>
                          </a:solidFill>
                          <a:latin typeface="Arial MT"/>
                          <a:cs typeface="Arial MT"/>
                        </a:rPr>
                        <a:t>Nº</a:t>
                      </a:r>
                      <a:r>
                        <a:rPr sz="1400" spc="-10" dirty="0">
                          <a:solidFill>
                            <a:srgbClr val="003456"/>
                          </a:solidFill>
                          <a:latin typeface="Arial MT"/>
                          <a:cs typeface="Arial MT"/>
                        </a:rPr>
                        <a:t> </a:t>
                      </a:r>
                      <a:r>
                        <a:rPr sz="1400" dirty="0">
                          <a:solidFill>
                            <a:srgbClr val="003456"/>
                          </a:solidFill>
                          <a:latin typeface="Arial MT"/>
                          <a:cs typeface="Arial MT"/>
                        </a:rPr>
                        <a:t>de</a:t>
                      </a:r>
                      <a:r>
                        <a:rPr sz="1400" spc="-20" dirty="0">
                          <a:solidFill>
                            <a:srgbClr val="003456"/>
                          </a:solidFill>
                          <a:latin typeface="Arial MT"/>
                          <a:cs typeface="Arial MT"/>
                        </a:rPr>
                        <a:t> </a:t>
                      </a:r>
                      <a:r>
                        <a:rPr sz="1400" spc="-5" dirty="0">
                          <a:solidFill>
                            <a:srgbClr val="003456"/>
                          </a:solidFill>
                          <a:latin typeface="Arial MT"/>
                          <a:cs typeface="Arial MT"/>
                        </a:rPr>
                        <a:t>integrantes</a:t>
                      </a:r>
                      <a:r>
                        <a:rPr sz="1400" spc="-50" dirty="0">
                          <a:solidFill>
                            <a:srgbClr val="003456"/>
                          </a:solidFill>
                          <a:latin typeface="Arial MT"/>
                          <a:cs typeface="Arial MT"/>
                        </a:rPr>
                        <a:t> </a:t>
                      </a:r>
                      <a:r>
                        <a:rPr sz="1400" dirty="0">
                          <a:solidFill>
                            <a:srgbClr val="003456"/>
                          </a:solidFill>
                          <a:latin typeface="Arial MT"/>
                          <a:cs typeface="Arial MT"/>
                        </a:rPr>
                        <a:t>del</a:t>
                      </a:r>
                      <a:endParaRPr sz="1400">
                        <a:latin typeface="Arial MT"/>
                        <a:cs typeface="Arial MT"/>
                      </a:endParaRPr>
                    </a:p>
                    <a:p>
                      <a:pPr marL="10160">
                        <a:lnSpc>
                          <a:spcPts val="1595"/>
                        </a:lnSpc>
                      </a:pPr>
                      <a:r>
                        <a:rPr sz="1400" dirty="0">
                          <a:solidFill>
                            <a:srgbClr val="003456"/>
                          </a:solidFill>
                          <a:latin typeface="Arial MT"/>
                          <a:cs typeface="Arial MT"/>
                        </a:rPr>
                        <a:t>grupo</a:t>
                      </a:r>
                      <a:r>
                        <a:rPr sz="1400" spc="-70" dirty="0">
                          <a:solidFill>
                            <a:srgbClr val="003456"/>
                          </a:solidFill>
                          <a:latin typeface="Arial MT"/>
                          <a:cs typeface="Arial MT"/>
                        </a:rPr>
                        <a:t> </a:t>
                      </a:r>
                      <a:r>
                        <a:rPr sz="1400" dirty="0">
                          <a:solidFill>
                            <a:srgbClr val="003456"/>
                          </a:solidFill>
                          <a:latin typeface="Arial MT"/>
                          <a:cs typeface="Arial MT"/>
                        </a:rPr>
                        <a:t>familiar</a:t>
                      </a:r>
                      <a:endParaRPr sz="1400">
                        <a:latin typeface="Arial MT"/>
                        <a:cs typeface="Arial MT"/>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a:lnSpc>
                          <a:spcPct val="100000"/>
                        </a:lnSpc>
                      </a:pPr>
                      <a:endParaRPr sz="1500">
                        <a:latin typeface="Times New Roman"/>
                        <a:cs typeface="Times New Roman"/>
                      </a:endParaRPr>
                    </a:p>
                    <a:p>
                      <a:pPr marL="10160" marR="558800">
                        <a:lnSpc>
                          <a:spcPct val="100000"/>
                        </a:lnSpc>
                        <a:spcBef>
                          <a:spcPts val="1195"/>
                        </a:spcBef>
                      </a:pPr>
                      <a:r>
                        <a:rPr sz="1400" dirty="0">
                          <a:solidFill>
                            <a:srgbClr val="003456"/>
                          </a:solidFill>
                          <a:latin typeface="Arial MT"/>
                          <a:cs typeface="Arial MT"/>
                        </a:rPr>
                        <a:t>Gastos en </a:t>
                      </a:r>
                      <a:r>
                        <a:rPr sz="1400" spc="5" dirty="0">
                          <a:solidFill>
                            <a:srgbClr val="003456"/>
                          </a:solidFill>
                          <a:latin typeface="Arial MT"/>
                          <a:cs typeface="Arial MT"/>
                        </a:rPr>
                        <a:t> </a:t>
                      </a:r>
                      <a:r>
                        <a:rPr sz="1400" spc="-5" dirty="0">
                          <a:solidFill>
                            <a:srgbClr val="003456"/>
                          </a:solidFill>
                          <a:latin typeface="Arial MT"/>
                          <a:cs typeface="Arial MT"/>
                        </a:rPr>
                        <a:t>alimentación.(miles</a:t>
                      </a:r>
                      <a:r>
                        <a:rPr sz="1400" spc="-70" dirty="0">
                          <a:solidFill>
                            <a:srgbClr val="003456"/>
                          </a:solidFill>
                          <a:latin typeface="Arial MT"/>
                          <a:cs typeface="Arial MT"/>
                        </a:rPr>
                        <a:t> </a:t>
                      </a:r>
                      <a:r>
                        <a:rPr sz="1400" dirty="0">
                          <a:solidFill>
                            <a:srgbClr val="003456"/>
                          </a:solidFill>
                          <a:latin typeface="Arial MT"/>
                          <a:cs typeface="Arial MT"/>
                        </a:rPr>
                        <a:t>de </a:t>
                      </a:r>
                      <a:r>
                        <a:rPr sz="1400" spc="-370" dirty="0">
                          <a:solidFill>
                            <a:srgbClr val="003456"/>
                          </a:solidFill>
                          <a:latin typeface="Arial MT"/>
                          <a:cs typeface="Arial MT"/>
                        </a:rPr>
                        <a:t> </a:t>
                      </a:r>
                      <a:r>
                        <a:rPr sz="1400" dirty="0">
                          <a:solidFill>
                            <a:srgbClr val="003456"/>
                          </a:solidFill>
                          <a:latin typeface="Arial MT"/>
                          <a:cs typeface="Arial MT"/>
                        </a:rPr>
                        <a:t>pesos)</a:t>
                      </a:r>
                      <a:endParaRPr sz="1400">
                        <a:latin typeface="Arial MT"/>
                        <a:cs typeface="Arial MT"/>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0"/>
                  </a:ext>
                </a:extLst>
              </a:tr>
              <a:tr h="328167">
                <a:tc>
                  <a:txBody>
                    <a:bodyPr/>
                    <a:lstStyle/>
                    <a:p>
                      <a:pPr marR="1905" algn="r">
                        <a:lnSpc>
                          <a:spcPts val="1595"/>
                        </a:lnSpc>
                        <a:spcBef>
                          <a:spcPts val="885"/>
                        </a:spcBef>
                      </a:pPr>
                      <a:r>
                        <a:rPr sz="1400" dirty="0">
                          <a:solidFill>
                            <a:srgbClr val="003456"/>
                          </a:solidFill>
                          <a:latin typeface="Arial MT"/>
                          <a:cs typeface="Arial MT"/>
                        </a:rPr>
                        <a:t>1</a:t>
                      </a:r>
                      <a:endParaRPr sz="1400">
                        <a:latin typeface="Arial MT"/>
                        <a:cs typeface="Arial MT"/>
                      </a:endParaRPr>
                    </a:p>
                  </a:txBody>
                  <a:tcPr marL="0" marR="0" marT="1123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85"/>
                        </a:spcBef>
                      </a:pPr>
                      <a:r>
                        <a:rPr sz="1400" dirty="0">
                          <a:solidFill>
                            <a:srgbClr val="003456"/>
                          </a:solidFill>
                          <a:latin typeface="Arial MT"/>
                          <a:cs typeface="Arial MT"/>
                        </a:rPr>
                        <a:t>4</a:t>
                      </a:r>
                      <a:endParaRPr sz="1400">
                        <a:latin typeface="Arial MT"/>
                        <a:cs typeface="Arial MT"/>
                      </a:endParaRPr>
                    </a:p>
                  </a:txBody>
                  <a:tcPr marL="0" marR="0" marT="1123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85"/>
                        </a:spcBef>
                      </a:pPr>
                      <a:r>
                        <a:rPr sz="1400" spc="-5" dirty="0">
                          <a:solidFill>
                            <a:srgbClr val="003456"/>
                          </a:solidFill>
                          <a:latin typeface="Arial MT"/>
                          <a:cs typeface="Arial MT"/>
                        </a:rPr>
                        <a:t>200</a:t>
                      </a:r>
                      <a:endParaRPr sz="1400">
                        <a:latin typeface="Arial MT"/>
                        <a:cs typeface="Arial MT"/>
                      </a:endParaRPr>
                    </a:p>
                  </a:txBody>
                  <a:tcPr marL="0" marR="0" marT="1123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1"/>
                  </a:ext>
                </a:extLst>
              </a:tr>
              <a:tr h="328168">
                <a:tc>
                  <a:txBody>
                    <a:bodyPr/>
                    <a:lstStyle/>
                    <a:p>
                      <a:pPr marR="1905" algn="r">
                        <a:lnSpc>
                          <a:spcPts val="1595"/>
                        </a:lnSpc>
                        <a:spcBef>
                          <a:spcPts val="890"/>
                        </a:spcBef>
                      </a:pPr>
                      <a:r>
                        <a:rPr sz="1400" dirty="0">
                          <a:solidFill>
                            <a:srgbClr val="003456"/>
                          </a:solidFill>
                          <a:latin typeface="Arial MT"/>
                          <a:cs typeface="Arial MT"/>
                        </a:rPr>
                        <a:t>2</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dirty="0">
                          <a:solidFill>
                            <a:srgbClr val="003456"/>
                          </a:solidFill>
                          <a:latin typeface="Arial MT"/>
                          <a:cs typeface="Arial MT"/>
                        </a:rPr>
                        <a:t>2</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spc="-5" dirty="0">
                          <a:solidFill>
                            <a:srgbClr val="003456"/>
                          </a:solidFill>
                          <a:latin typeface="Arial MT"/>
                          <a:cs typeface="Arial MT"/>
                        </a:rPr>
                        <a:t>130</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2"/>
                  </a:ext>
                </a:extLst>
              </a:tr>
              <a:tr h="328168">
                <a:tc>
                  <a:txBody>
                    <a:bodyPr/>
                    <a:lstStyle/>
                    <a:p>
                      <a:pPr marR="1905" algn="r">
                        <a:lnSpc>
                          <a:spcPts val="1595"/>
                        </a:lnSpc>
                        <a:spcBef>
                          <a:spcPts val="890"/>
                        </a:spcBef>
                      </a:pPr>
                      <a:r>
                        <a:rPr sz="1400" dirty="0">
                          <a:solidFill>
                            <a:srgbClr val="003456"/>
                          </a:solidFill>
                          <a:latin typeface="Arial MT"/>
                          <a:cs typeface="Arial MT"/>
                        </a:rPr>
                        <a:t>3</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dirty="0">
                          <a:solidFill>
                            <a:srgbClr val="003456"/>
                          </a:solidFill>
                          <a:latin typeface="Arial MT"/>
                          <a:cs typeface="Arial MT"/>
                        </a:rPr>
                        <a:t>5</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spc="-5" dirty="0">
                          <a:solidFill>
                            <a:srgbClr val="003456"/>
                          </a:solidFill>
                          <a:latin typeface="Arial MT"/>
                          <a:cs typeface="Arial MT"/>
                        </a:rPr>
                        <a:t>190</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3"/>
                  </a:ext>
                </a:extLst>
              </a:tr>
              <a:tr h="328168">
                <a:tc>
                  <a:txBody>
                    <a:bodyPr/>
                    <a:lstStyle/>
                    <a:p>
                      <a:pPr marR="1905" algn="r">
                        <a:lnSpc>
                          <a:spcPts val="1595"/>
                        </a:lnSpc>
                        <a:spcBef>
                          <a:spcPts val="890"/>
                        </a:spcBef>
                      </a:pPr>
                      <a:r>
                        <a:rPr sz="1400" dirty="0">
                          <a:solidFill>
                            <a:srgbClr val="003456"/>
                          </a:solidFill>
                          <a:latin typeface="Arial MT"/>
                          <a:cs typeface="Arial MT"/>
                        </a:rPr>
                        <a:t>4</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dirty="0">
                          <a:solidFill>
                            <a:srgbClr val="003456"/>
                          </a:solidFill>
                          <a:latin typeface="Arial MT"/>
                          <a:cs typeface="Arial MT"/>
                        </a:rPr>
                        <a:t>3</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spc="-5" dirty="0">
                          <a:solidFill>
                            <a:srgbClr val="003456"/>
                          </a:solidFill>
                          <a:latin typeface="Arial MT"/>
                          <a:cs typeface="Arial MT"/>
                        </a:rPr>
                        <a:t>175</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4"/>
                  </a:ext>
                </a:extLst>
              </a:tr>
              <a:tr h="328167">
                <a:tc>
                  <a:txBody>
                    <a:bodyPr/>
                    <a:lstStyle/>
                    <a:p>
                      <a:pPr marR="1905" algn="r">
                        <a:lnSpc>
                          <a:spcPts val="1595"/>
                        </a:lnSpc>
                        <a:spcBef>
                          <a:spcPts val="890"/>
                        </a:spcBef>
                      </a:pPr>
                      <a:r>
                        <a:rPr sz="1400" dirty="0">
                          <a:solidFill>
                            <a:srgbClr val="003456"/>
                          </a:solidFill>
                          <a:latin typeface="Arial MT"/>
                          <a:cs typeface="Arial MT"/>
                        </a:rPr>
                        <a:t>5</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dirty="0">
                          <a:solidFill>
                            <a:srgbClr val="003456"/>
                          </a:solidFill>
                          <a:latin typeface="Arial MT"/>
                          <a:cs typeface="Arial MT"/>
                        </a:rPr>
                        <a:t>3</a:t>
                      </a:r>
                      <a:endParaRPr sz="1400" dirty="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spc="-5" dirty="0">
                          <a:solidFill>
                            <a:srgbClr val="003456"/>
                          </a:solidFill>
                          <a:latin typeface="Arial MT"/>
                          <a:cs typeface="Arial MT"/>
                        </a:rPr>
                        <a:t>160</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5"/>
                  </a:ext>
                </a:extLst>
              </a:tr>
              <a:tr h="328295">
                <a:tc>
                  <a:txBody>
                    <a:bodyPr/>
                    <a:lstStyle/>
                    <a:p>
                      <a:pPr marR="1905" algn="r">
                        <a:lnSpc>
                          <a:spcPts val="1595"/>
                        </a:lnSpc>
                        <a:spcBef>
                          <a:spcPts val="890"/>
                        </a:spcBef>
                      </a:pPr>
                      <a:r>
                        <a:rPr sz="1400" dirty="0">
                          <a:solidFill>
                            <a:srgbClr val="003456"/>
                          </a:solidFill>
                          <a:latin typeface="Arial MT"/>
                          <a:cs typeface="Arial MT"/>
                        </a:rPr>
                        <a:t>6</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dirty="0">
                          <a:solidFill>
                            <a:srgbClr val="003456"/>
                          </a:solidFill>
                          <a:latin typeface="Arial MT"/>
                          <a:cs typeface="Arial MT"/>
                        </a:rPr>
                        <a:t>6</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5"/>
                        </a:lnSpc>
                        <a:spcBef>
                          <a:spcPts val="890"/>
                        </a:spcBef>
                      </a:pPr>
                      <a:r>
                        <a:rPr sz="1400" spc="-5" dirty="0">
                          <a:solidFill>
                            <a:srgbClr val="003456"/>
                          </a:solidFill>
                          <a:latin typeface="Arial MT"/>
                          <a:cs typeface="Arial MT"/>
                        </a:rPr>
                        <a:t>260</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6"/>
                  </a:ext>
                </a:extLst>
              </a:tr>
              <a:tr h="328167">
                <a:tc>
                  <a:txBody>
                    <a:bodyPr/>
                    <a:lstStyle/>
                    <a:p>
                      <a:pPr marR="1905" algn="r">
                        <a:lnSpc>
                          <a:spcPts val="1590"/>
                        </a:lnSpc>
                        <a:spcBef>
                          <a:spcPts val="890"/>
                        </a:spcBef>
                      </a:pPr>
                      <a:r>
                        <a:rPr sz="1400" dirty="0">
                          <a:solidFill>
                            <a:srgbClr val="003456"/>
                          </a:solidFill>
                          <a:latin typeface="Arial MT"/>
                          <a:cs typeface="Arial MT"/>
                        </a:rPr>
                        <a:t>7</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0"/>
                        </a:spcBef>
                      </a:pPr>
                      <a:r>
                        <a:rPr sz="1400" dirty="0">
                          <a:solidFill>
                            <a:srgbClr val="003456"/>
                          </a:solidFill>
                          <a:latin typeface="Arial MT"/>
                          <a:cs typeface="Arial MT"/>
                        </a:rPr>
                        <a:t>3</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0"/>
                        </a:spcBef>
                      </a:pPr>
                      <a:r>
                        <a:rPr sz="1400" spc="-5" dirty="0">
                          <a:solidFill>
                            <a:srgbClr val="003456"/>
                          </a:solidFill>
                          <a:latin typeface="Arial MT"/>
                          <a:cs typeface="Arial MT"/>
                        </a:rPr>
                        <a:t>170</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7"/>
                  </a:ext>
                </a:extLst>
              </a:tr>
              <a:tr h="328168">
                <a:tc>
                  <a:txBody>
                    <a:bodyPr/>
                    <a:lstStyle/>
                    <a:p>
                      <a:pPr marR="1905" algn="r">
                        <a:lnSpc>
                          <a:spcPts val="1590"/>
                        </a:lnSpc>
                        <a:spcBef>
                          <a:spcPts val="890"/>
                        </a:spcBef>
                      </a:pPr>
                      <a:r>
                        <a:rPr sz="1400" dirty="0">
                          <a:solidFill>
                            <a:srgbClr val="003456"/>
                          </a:solidFill>
                          <a:latin typeface="Arial MT"/>
                          <a:cs typeface="Arial MT"/>
                        </a:rPr>
                        <a:t>8</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0"/>
                        </a:spcBef>
                      </a:pPr>
                      <a:r>
                        <a:rPr sz="1400" dirty="0">
                          <a:solidFill>
                            <a:srgbClr val="003456"/>
                          </a:solidFill>
                          <a:latin typeface="Arial MT"/>
                          <a:cs typeface="Arial MT"/>
                        </a:rPr>
                        <a:t>4</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0"/>
                        </a:spcBef>
                      </a:pPr>
                      <a:r>
                        <a:rPr sz="1400" spc="-5" dirty="0">
                          <a:solidFill>
                            <a:srgbClr val="003456"/>
                          </a:solidFill>
                          <a:latin typeface="Arial MT"/>
                          <a:cs typeface="Arial MT"/>
                        </a:rPr>
                        <a:t>180</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8"/>
                  </a:ext>
                </a:extLst>
              </a:tr>
              <a:tr h="328142">
                <a:tc>
                  <a:txBody>
                    <a:bodyPr/>
                    <a:lstStyle/>
                    <a:p>
                      <a:pPr marR="1905" algn="r">
                        <a:lnSpc>
                          <a:spcPts val="1590"/>
                        </a:lnSpc>
                        <a:spcBef>
                          <a:spcPts val="890"/>
                        </a:spcBef>
                      </a:pPr>
                      <a:r>
                        <a:rPr sz="1400" dirty="0">
                          <a:solidFill>
                            <a:srgbClr val="003456"/>
                          </a:solidFill>
                          <a:latin typeface="Arial MT"/>
                          <a:cs typeface="Arial MT"/>
                        </a:rPr>
                        <a:t>9</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0"/>
                        </a:spcBef>
                      </a:pPr>
                      <a:r>
                        <a:rPr sz="1400" dirty="0">
                          <a:solidFill>
                            <a:srgbClr val="003456"/>
                          </a:solidFill>
                          <a:latin typeface="Arial MT"/>
                          <a:cs typeface="Arial MT"/>
                        </a:rPr>
                        <a:t>4</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0"/>
                        </a:spcBef>
                      </a:pPr>
                      <a:r>
                        <a:rPr sz="1400" spc="-5" dirty="0">
                          <a:solidFill>
                            <a:srgbClr val="003456"/>
                          </a:solidFill>
                          <a:latin typeface="Arial MT"/>
                          <a:cs typeface="Arial MT"/>
                        </a:rPr>
                        <a:t>175</a:t>
                      </a:r>
                      <a:endParaRPr sz="1400">
                        <a:latin typeface="Arial MT"/>
                        <a:cs typeface="Arial MT"/>
                      </a:endParaRPr>
                    </a:p>
                  </a:txBody>
                  <a:tcPr marL="0" marR="0" marT="1130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09"/>
                  </a:ext>
                </a:extLst>
              </a:tr>
              <a:tr h="328180">
                <a:tc>
                  <a:txBody>
                    <a:bodyPr/>
                    <a:lstStyle/>
                    <a:p>
                      <a:pPr marR="1905" algn="r">
                        <a:lnSpc>
                          <a:spcPts val="1590"/>
                        </a:lnSpc>
                        <a:spcBef>
                          <a:spcPts val="895"/>
                        </a:spcBef>
                      </a:pPr>
                      <a:r>
                        <a:rPr sz="1400" spc="-5" dirty="0">
                          <a:solidFill>
                            <a:srgbClr val="003456"/>
                          </a:solidFill>
                          <a:latin typeface="Arial MT"/>
                          <a:cs typeface="Arial MT"/>
                        </a:rPr>
                        <a:t>10</a:t>
                      </a:r>
                      <a:endParaRPr sz="1400">
                        <a:latin typeface="Arial MT"/>
                        <a:cs typeface="Arial MT"/>
                      </a:endParaRPr>
                    </a:p>
                  </a:txBody>
                  <a:tcPr marL="0" marR="0" marT="1136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5"/>
                        </a:spcBef>
                      </a:pPr>
                      <a:r>
                        <a:rPr sz="1400" dirty="0">
                          <a:solidFill>
                            <a:srgbClr val="003456"/>
                          </a:solidFill>
                          <a:latin typeface="Arial MT"/>
                          <a:cs typeface="Arial MT"/>
                        </a:rPr>
                        <a:t>3</a:t>
                      </a:r>
                      <a:endParaRPr sz="1400">
                        <a:latin typeface="Arial MT"/>
                        <a:cs typeface="Arial MT"/>
                      </a:endParaRPr>
                    </a:p>
                  </a:txBody>
                  <a:tcPr marL="0" marR="0" marT="1136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5"/>
                        </a:spcBef>
                      </a:pPr>
                      <a:r>
                        <a:rPr sz="1400" spc="-5" dirty="0">
                          <a:solidFill>
                            <a:srgbClr val="003456"/>
                          </a:solidFill>
                          <a:latin typeface="Arial MT"/>
                          <a:cs typeface="Arial MT"/>
                        </a:rPr>
                        <a:t>170</a:t>
                      </a:r>
                      <a:endParaRPr sz="1400">
                        <a:latin typeface="Arial MT"/>
                        <a:cs typeface="Arial MT"/>
                      </a:endParaRPr>
                    </a:p>
                  </a:txBody>
                  <a:tcPr marL="0" marR="0" marT="1136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10"/>
                  </a:ext>
                </a:extLst>
              </a:tr>
              <a:tr h="328180">
                <a:tc>
                  <a:txBody>
                    <a:bodyPr/>
                    <a:lstStyle/>
                    <a:p>
                      <a:pPr marR="15875" algn="r">
                        <a:lnSpc>
                          <a:spcPts val="1590"/>
                        </a:lnSpc>
                        <a:spcBef>
                          <a:spcPts val="895"/>
                        </a:spcBef>
                      </a:pPr>
                      <a:r>
                        <a:rPr sz="1400" spc="-110" dirty="0">
                          <a:solidFill>
                            <a:srgbClr val="003456"/>
                          </a:solidFill>
                          <a:latin typeface="Arial MT"/>
                          <a:cs typeface="Arial MT"/>
                        </a:rPr>
                        <a:t>11</a:t>
                      </a:r>
                      <a:endParaRPr sz="1400">
                        <a:latin typeface="Arial MT"/>
                        <a:cs typeface="Arial MT"/>
                      </a:endParaRPr>
                    </a:p>
                  </a:txBody>
                  <a:tcPr marL="0" marR="0" marT="1136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5"/>
                        </a:spcBef>
                      </a:pPr>
                      <a:r>
                        <a:rPr sz="1400" dirty="0">
                          <a:solidFill>
                            <a:srgbClr val="003456"/>
                          </a:solidFill>
                          <a:latin typeface="Arial MT"/>
                          <a:cs typeface="Arial MT"/>
                        </a:rPr>
                        <a:t>5</a:t>
                      </a:r>
                      <a:endParaRPr sz="1400">
                        <a:latin typeface="Arial MT"/>
                        <a:cs typeface="Arial MT"/>
                      </a:endParaRPr>
                    </a:p>
                  </a:txBody>
                  <a:tcPr marL="0" marR="0" marT="1136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tc>
                  <a:txBody>
                    <a:bodyPr/>
                    <a:lstStyle/>
                    <a:p>
                      <a:pPr marR="1905" algn="r">
                        <a:lnSpc>
                          <a:spcPts val="1590"/>
                        </a:lnSpc>
                        <a:spcBef>
                          <a:spcPts val="895"/>
                        </a:spcBef>
                      </a:pPr>
                      <a:r>
                        <a:rPr sz="1400" spc="-5" dirty="0">
                          <a:solidFill>
                            <a:srgbClr val="003456"/>
                          </a:solidFill>
                          <a:latin typeface="Arial MT"/>
                          <a:cs typeface="Arial MT"/>
                        </a:rPr>
                        <a:t>210</a:t>
                      </a:r>
                      <a:endParaRPr sz="1400" dirty="0">
                        <a:latin typeface="Arial MT"/>
                        <a:cs typeface="Arial MT"/>
                      </a:endParaRPr>
                    </a:p>
                  </a:txBody>
                  <a:tcPr marL="0" marR="0" marT="1136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0F6"/>
                    </a:solidFill>
                  </a:tcPr>
                </a:tc>
                <a:extLst>
                  <a:ext uri="{0D108BD9-81ED-4DB2-BD59-A6C34878D82A}">
                    <a16:rowId xmlns:a16="http://schemas.microsoft.com/office/drawing/2014/main" val="10011"/>
                  </a:ext>
                </a:extLst>
              </a:tr>
            </a:tbl>
          </a:graphicData>
        </a:graphic>
      </p:graphicFrame>
      <p:sp>
        <p:nvSpPr>
          <p:cNvPr id="3" name="object 3"/>
          <p:cNvSpPr txBox="1">
            <a:spLocks noGrp="1"/>
          </p:cNvSpPr>
          <p:nvPr>
            <p:ph type="title"/>
          </p:nvPr>
        </p:nvSpPr>
        <p:spPr>
          <a:xfrm>
            <a:off x="65314" y="66859"/>
            <a:ext cx="10916817" cy="1564018"/>
          </a:xfrm>
          <a:prstGeom prst="rect">
            <a:avLst/>
          </a:prstGeom>
        </p:spPr>
        <p:txBody>
          <a:bodyPr vert="horz" wrap="square" lIns="0" tIns="12700" rIns="0" bIns="0" rtlCol="0" anchor="ctr">
            <a:spAutoFit/>
          </a:bodyPr>
          <a:lstStyle/>
          <a:p>
            <a:pPr marR="5080" algn="just">
              <a:spcBef>
                <a:spcPts val="1000"/>
              </a:spcBef>
            </a:pPr>
            <a:r>
              <a:rPr sz="2800" dirty="0">
                <a:latin typeface="+mn-lt"/>
                <a:ea typeface="+mn-ea"/>
                <a:cs typeface="+mn-cs"/>
              </a:rPr>
              <a:t>Ejemplo : En un estudio económico se seleccionó una muestra de 11 hogares  para determinar las variables que explican el gasto mensual en alimentación.  Entre otras variables se registró el número de integrantes del grupo familiar como  explicativa. Los datos obtenidos son los siguientes:</a:t>
            </a:r>
          </a:p>
        </p:txBody>
      </p:sp>
      <p:pic>
        <p:nvPicPr>
          <p:cNvPr id="4" name="Picture 2" descr="https://cftdelosrios.cl/wp-content/uploads/2021/09/cropped-Recurso-2.png">
            <a:extLst>
              <a:ext uri="{FF2B5EF4-FFF2-40B4-BE49-F238E27FC236}">
                <a16:creationId xmlns:a16="http://schemas.microsoft.com/office/drawing/2014/main" id="{EA71781C-A63E-4724-82D2-6667451DE2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47436" y="0"/>
            <a:ext cx="1044564" cy="7780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639567" y="908303"/>
            <a:ext cx="6408420" cy="4753610"/>
            <a:chOff x="1115567" y="908303"/>
            <a:chExt cx="6408420" cy="4753610"/>
          </a:xfrm>
        </p:grpSpPr>
        <p:sp>
          <p:nvSpPr>
            <p:cNvPr id="3" name="object 3"/>
            <p:cNvSpPr/>
            <p:nvPr/>
          </p:nvSpPr>
          <p:spPr>
            <a:xfrm>
              <a:off x="1115567" y="908303"/>
              <a:ext cx="6408420" cy="4753610"/>
            </a:xfrm>
            <a:custGeom>
              <a:avLst/>
              <a:gdLst/>
              <a:ahLst/>
              <a:cxnLst/>
              <a:rect l="l" t="t" r="r" b="b"/>
              <a:pathLst>
                <a:path w="6408420" h="4753610">
                  <a:moveTo>
                    <a:pt x="6408420" y="0"/>
                  </a:moveTo>
                  <a:lnTo>
                    <a:pt x="0" y="0"/>
                  </a:lnTo>
                  <a:lnTo>
                    <a:pt x="0" y="4753356"/>
                  </a:lnTo>
                  <a:lnTo>
                    <a:pt x="6408420" y="4753356"/>
                  </a:lnTo>
                  <a:lnTo>
                    <a:pt x="6408420" y="0"/>
                  </a:lnTo>
                  <a:close/>
                </a:path>
              </a:pathLst>
            </a:custGeom>
            <a:solidFill>
              <a:srgbClr val="FFFFFF"/>
            </a:solidFill>
          </p:spPr>
          <p:txBody>
            <a:bodyPr wrap="square" lIns="0" tIns="0" rIns="0" bIns="0" rtlCol="0"/>
            <a:lstStyle/>
            <a:p>
              <a:endParaRPr/>
            </a:p>
          </p:txBody>
        </p:sp>
        <p:sp>
          <p:nvSpPr>
            <p:cNvPr id="4" name="object 4"/>
            <p:cNvSpPr/>
            <p:nvPr/>
          </p:nvSpPr>
          <p:spPr>
            <a:xfrm>
              <a:off x="2036063" y="1880615"/>
              <a:ext cx="5252085" cy="2887980"/>
            </a:xfrm>
            <a:custGeom>
              <a:avLst/>
              <a:gdLst/>
              <a:ahLst/>
              <a:cxnLst/>
              <a:rect l="l" t="t" r="r" b="b"/>
              <a:pathLst>
                <a:path w="5252084" h="2887979">
                  <a:moveTo>
                    <a:pt x="5251703" y="0"/>
                  </a:moveTo>
                  <a:lnTo>
                    <a:pt x="0" y="0"/>
                  </a:lnTo>
                  <a:lnTo>
                    <a:pt x="0" y="2887980"/>
                  </a:lnTo>
                  <a:lnTo>
                    <a:pt x="5251703" y="2887980"/>
                  </a:lnTo>
                  <a:lnTo>
                    <a:pt x="5251703" y="0"/>
                  </a:lnTo>
                  <a:close/>
                </a:path>
              </a:pathLst>
            </a:custGeom>
            <a:solidFill>
              <a:srgbClr val="C0C0C0"/>
            </a:solidFill>
          </p:spPr>
          <p:txBody>
            <a:bodyPr wrap="square" lIns="0" tIns="0" rIns="0" bIns="0" rtlCol="0"/>
            <a:lstStyle/>
            <a:p>
              <a:endParaRPr/>
            </a:p>
          </p:txBody>
        </p:sp>
        <p:sp>
          <p:nvSpPr>
            <p:cNvPr id="5" name="object 5"/>
            <p:cNvSpPr/>
            <p:nvPr/>
          </p:nvSpPr>
          <p:spPr>
            <a:xfrm>
              <a:off x="2036063" y="1880615"/>
              <a:ext cx="5252085" cy="2887980"/>
            </a:xfrm>
            <a:custGeom>
              <a:avLst/>
              <a:gdLst/>
              <a:ahLst/>
              <a:cxnLst/>
              <a:rect l="l" t="t" r="r" b="b"/>
              <a:pathLst>
                <a:path w="5252084" h="2887979">
                  <a:moveTo>
                    <a:pt x="0" y="2887980"/>
                  </a:moveTo>
                  <a:lnTo>
                    <a:pt x="5251703" y="2887980"/>
                  </a:lnTo>
                  <a:lnTo>
                    <a:pt x="5251703" y="0"/>
                  </a:lnTo>
                  <a:lnTo>
                    <a:pt x="0" y="0"/>
                  </a:lnTo>
                  <a:lnTo>
                    <a:pt x="0" y="2887980"/>
                  </a:lnTo>
                  <a:close/>
                </a:path>
              </a:pathLst>
            </a:custGeom>
            <a:ln w="12700">
              <a:solidFill>
                <a:srgbClr val="808080"/>
              </a:solidFill>
            </a:ln>
          </p:spPr>
          <p:txBody>
            <a:bodyPr wrap="square" lIns="0" tIns="0" rIns="0" bIns="0" rtlCol="0"/>
            <a:lstStyle/>
            <a:p>
              <a:endParaRPr/>
            </a:p>
          </p:txBody>
        </p:sp>
        <p:sp>
          <p:nvSpPr>
            <p:cNvPr id="6" name="object 6"/>
            <p:cNvSpPr/>
            <p:nvPr/>
          </p:nvSpPr>
          <p:spPr>
            <a:xfrm>
              <a:off x="1997963" y="1880615"/>
              <a:ext cx="5290185" cy="2931160"/>
            </a:xfrm>
            <a:custGeom>
              <a:avLst/>
              <a:gdLst/>
              <a:ahLst/>
              <a:cxnLst/>
              <a:rect l="l" t="t" r="r" b="b"/>
              <a:pathLst>
                <a:path w="5290184" h="2931160">
                  <a:moveTo>
                    <a:pt x="38100" y="2887980"/>
                  </a:moveTo>
                  <a:lnTo>
                    <a:pt x="38100" y="0"/>
                  </a:lnTo>
                </a:path>
                <a:path w="5290184" h="2931160">
                  <a:moveTo>
                    <a:pt x="0" y="2887980"/>
                  </a:moveTo>
                  <a:lnTo>
                    <a:pt x="38100" y="2887980"/>
                  </a:lnTo>
                </a:path>
                <a:path w="5290184" h="2931160">
                  <a:moveTo>
                    <a:pt x="0" y="2310384"/>
                  </a:moveTo>
                  <a:lnTo>
                    <a:pt x="38100" y="2310384"/>
                  </a:lnTo>
                </a:path>
                <a:path w="5290184" h="2931160">
                  <a:moveTo>
                    <a:pt x="0" y="1732788"/>
                  </a:moveTo>
                  <a:lnTo>
                    <a:pt x="38100" y="1732788"/>
                  </a:lnTo>
                </a:path>
                <a:path w="5290184" h="2931160">
                  <a:moveTo>
                    <a:pt x="0" y="1155192"/>
                  </a:moveTo>
                  <a:lnTo>
                    <a:pt x="38100" y="1155192"/>
                  </a:lnTo>
                </a:path>
                <a:path w="5290184" h="2931160">
                  <a:moveTo>
                    <a:pt x="0" y="577596"/>
                  </a:moveTo>
                  <a:lnTo>
                    <a:pt x="38100" y="577596"/>
                  </a:lnTo>
                </a:path>
                <a:path w="5290184" h="2931160">
                  <a:moveTo>
                    <a:pt x="0" y="0"/>
                  </a:moveTo>
                  <a:lnTo>
                    <a:pt x="38100" y="0"/>
                  </a:lnTo>
                </a:path>
                <a:path w="5290184" h="2931160">
                  <a:moveTo>
                    <a:pt x="38100" y="2887980"/>
                  </a:moveTo>
                  <a:lnTo>
                    <a:pt x="5289804" y="2887980"/>
                  </a:lnTo>
                </a:path>
                <a:path w="5290184" h="2931160">
                  <a:moveTo>
                    <a:pt x="38100" y="2887980"/>
                  </a:moveTo>
                  <a:lnTo>
                    <a:pt x="38100" y="2930652"/>
                  </a:lnTo>
                </a:path>
                <a:path w="5290184" h="2931160">
                  <a:moveTo>
                    <a:pt x="787908" y="2887980"/>
                  </a:moveTo>
                  <a:lnTo>
                    <a:pt x="787908" y="2930652"/>
                  </a:lnTo>
                </a:path>
                <a:path w="5290184" h="2931160">
                  <a:moveTo>
                    <a:pt x="1539239" y="2887980"/>
                  </a:moveTo>
                  <a:lnTo>
                    <a:pt x="1539239" y="2930652"/>
                  </a:lnTo>
                </a:path>
                <a:path w="5290184" h="2931160">
                  <a:moveTo>
                    <a:pt x="2289048" y="2887980"/>
                  </a:moveTo>
                  <a:lnTo>
                    <a:pt x="2289048" y="2930652"/>
                  </a:lnTo>
                </a:path>
                <a:path w="5290184" h="2931160">
                  <a:moveTo>
                    <a:pt x="3038856" y="2887980"/>
                  </a:moveTo>
                  <a:lnTo>
                    <a:pt x="3038856" y="2930652"/>
                  </a:lnTo>
                </a:path>
                <a:path w="5290184" h="2931160">
                  <a:moveTo>
                    <a:pt x="3790188" y="2887980"/>
                  </a:moveTo>
                  <a:lnTo>
                    <a:pt x="3790188" y="2930652"/>
                  </a:lnTo>
                </a:path>
                <a:path w="5290184" h="2931160">
                  <a:moveTo>
                    <a:pt x="4539995" y="2887980"/>
                  </a:moveTo>
                  <a:lnTo>
                    <a:pt x="4539995" y="2930652"/>
                  </a:lnTo>
                </a:path>
                <a:path w="5290184" h="2931160">
                  <a:moveTo>
                    <a:pt x="5289804" y="2887980"/>
                  </a:moveTo>
                  <a:lnTo>
                    <a:pt x="5289804" y="2930652"/>
                  </a:lnTo>
                </a:path>
              </a:pathLst>
            </a:custGeom>
            <a:ln w="3175">
              <a:solidFill>
                <a:srgbClr val="000000"/>
              </a:solidFill>
            </a:ln>
          </p:spPr>
          <p:txBody>
            <a:bodyPr wrap="square" lIns="0" tIns="0" rIns="0" bIns="0" rtlCol="0"/>
            <a:lstStyle/>
            <a:p>
              <a:endParaRPr/>
            </a:p>
          </p:txBody>
        </p:sp>
        <p:pic>
          <p:nvPicPr>
            <p:cNvPr id="7" name="object 7"/>
            <p:cNvPicPr/>
            <p:nvPr/>
          </p:nvPicPr>
          <p:blipFill>
            <a:blip r:embed="rId2" cstate="print"/>
            <a:stretch>
              <a:fillRect/>
            </a:stretch>
          </p:blipFill>
          <p:spPr>
            <a:xfrm>
              <a:off x="5000053" y="2999422"/>
              <a:ext cx="73533" cy="73532"/>
            </a:xfrm>
            <a:prstGeom prst="rect">
              <a:avLst/>
            </a:prstGeom>
          </p:spPr>
        </p:pic>
        <p:pic>
          <p:nvPicPr>
            <p:cNvPr id="8" name="object 8"/>
            <p:cNvPicPr/>
            <p:nvPr/>
          </p:nvPicPr>
          <p:blipFill>
            <a:blip r:embed="rId3" cstate="print"/>
            <a:stretch>
              <a:fillRect/>
            </a:stretch>
          </p:blipFill>
          <p:spPr>
            <a:xfrm>
              <a:off x="3500437" y="3807142"/>
              <a:ext cx="73533" cy="73532"/>
            </a:xfrm>
            <a:prstGeom prst="rect">
              <a:avLst/>
            </a:prstGeom>
          </p:spPr>
        </p:pic>
        <p:pic>
          <p:nvPicPr>
            <p:cNvPr id="9" name="object 9"/>
            <p:cNvPicPr/>
            <p:nvPr/>
          </p:nvPicPr>
          <p:blipFill>
            <a:blip r:embed="rId3" cstate="print"/>
            <a:stretch>
              <a:fillRect/>
            </a:stretch>
          </p:blipFill>
          <p:spPr>
            <a:xfrm>
              <a:off x="5751385" y="3115246"/>
              <a:ext cx="73532" cy="73532"/>
            </a:xfrm>
            <a:prstGeom prst="rect">
              <a:avLst/>
            </a:prstGeom>
          </p:spPr>
        </p:pic>
        <p:sp>
          <p:nvSpPr>
            <p:cNvPr id="10" name="object 10"/>
            <p:cNvSpPr/>
            <p:nvPr/>
          </p:nvSpPr>
          <p:spPr>
            <a:xfrm>
              <a:off x="4255007" y="3292221"/>
              <a:ext cx="64135" cy="64135"/>
            </a:xfrm>
            <a:custGeom>
              <a:avLst/>
              <a:gdLst/>
              <a:ahLst/>
              <a:cxnLst/>
              <a:rect l="l" t="t" r="r" b="b"/>
              <a:pathLst>
                <a:path w="64135" h="64135">
                  <a:moveTo>
                    <a:pt x="32003" y="0"/>
                  </a:moveTo>
                  <a:lnTo>
                    <a:pt x="0" y="32003"/>
                  </a:lnTo>
                  <a:lnTo>
                    <a:pt x="32003" y="64007"/>
                  </a:lnTo>
                  <a:lnTo>
                    <a:pt x="64007" y="32003"/>
                  </a:lnTo>
                  <a:lnTo>
                    <a:pt x="32003" y="0"/>
                  </a:lnTo>
                  <a:close/>
                </a:path>
              </a:pathLst>
            </a:custGeom>
            <a:solidFill>
              <a:srgbClr val="000080"/>
            </a:solidFill>
          </p:spPr>
          <p:txBody>
            <a:bodyPr wrap="square" lIns="0" tIns="0" rIns="0" bIns="0" rtlCol="0"/>
            <a:lstStyle/>
            <a:p>
              <a:endParaRPr/>
            </a:p>
          </p:txBody>
        </p:sp>
        <p:sp>
          <p:nvSpPr>
            <p:cNvPr id="11" name="object 11"/>
            <p:cNvSpPr/>
            <p:nvPr/>
          </p:nvSpPr>
          <p:spPr>
            <a:xfrm>
              <a:off x="4255007" y="3292221"/>
              <a:ext cx="64135" cy="64135"/>
            </a:xfrm>
            <a:custGeom>
              <a:avLst/>
              <a:gdLst/>
              <a:ahLst/>
              <a:cxnLst/>
              <a:rect l="l" t="t" r="r" b="b"/>
              <a:pathLst>
                <a:path w="64135" h="64135">
                  <a:moveTo>
                    <a:pt x="32003" y="0"/>
                  </a:moveTo>
                  <a:lnTo>
                    <a:pt x="64007" y="32003"/>
                  </a:lnTo>
                  <a:lnTo>
                    <a:pt x="32003" y="64007"/>
                  </a:lnTo>
                  <a:lnTo>
                    <a:pt x="0" y="32003"/>
                  </a:lnTo>
                  <a:lnTo>
                    <a:pt x="32003" y="0"/>
                  </a:lnTo>
                  <a:close/>
                </a:path>
              </a:pathLst>
            </a:custGeom>
            <a:ln w="9525">
              <a:solidFill>
                <a:srgbClr val="000080"/>
              </a:solidFill>
            </a:ln>
          </p:spPr>
          <p:txBody>
            <a:bodyPr wrap="square" lIns="0" tIns="0" rIns="0" bIns="0" rtlCol="0"/>
            <a:lstStyle/>
            <a:p>
              <a:endParaRPr/>
            </a:p>
          </p:txBody>
        </p:sp>
        <p:pic>
          <p:nvPicPr>
            <p:cNvPr id="12" name="object 12"/>
            <p:cNvPicPr/>
            <p:nvPr/>
          </p:nvPicPr>
          <p:blipFill>
            <a:blip r:embed="rId4" cstate="print"/>
            <a:stretch>
              <a:fillRect/>
            </a:stretch>
          </p:blipFill>
          <p:spPr>
            <a:xfrm>
              <a:off x="4250245" y="3461194"/>
              <a:ext cx="73532" cy="73532"/>
            </a:xfrm>
            <a:prstGeom prst="rect">
              <a:avLst/>
            </a:prstGeom>
          </p:spPr>
        </p:pic>
        <p:pic>
          <p:nvPicPr>
            <p:cNvPr id="13" name="object 13"/>
            <p:cNvPicPr/>
            <p:nvPr/>
          </p:nvPicPr>
          <p:blipFill>
            <a:blip r:embed="rId5" cstate="print"/>
            <a:stretch>
              <a:fillRect/>
            </a:stretch>
          </p:blipFill>
          <p:spPr>
            <a:xfrm>
              <a:off x="6501193" y="2306002"/>
              <a:ext cx="73533" cy="73533"/>
            </a:xfrm>
            <a:prstGeom prst="rect">
              <a:avLst/>
            </a:prstGeom>
          </p:spPr>
        </p:pic>
        <p:sp>
          <p:nvSpPr>
            <p:cNvPr id="14" name="object 14"/>
            <p:cNvSpPr/>
            <p:nvPr/>
          </p:nvSpPr>
          <p:spPr>
            <a:xfrm>
              <a:off x="4255007" y="3350133"/>
              <a:ext cx="64135" cy="64135"/>
            </a:xfrm>
            <a:custGeom>
              <a:avLst/>
              <a:gdLst/>
              <a:ahLst/>
              <a:cxnLst/>
              <a:rect l="l" t="t" r="r" b="b"/>
              <a:pathLst>
                <a:path w="64135" h="64135">
                  <a:moveTo>
                    <a:pt x="32003" y="0"/>
                  </a:moveTo>
                  <a:lnTo>
                    <a:pt x="0" y="32003"/>
                  </a:lnTo>
                  <a:lnTo>
                    <a:pt x="32003" y="64007"/>
                  </a:lnTo>
                  <a:lnTo>
                    <a:pt x="64007" y="32003"/>
                  </a:lnTo>
                  <a:lnTo>
                    <a:pt x="32003" y="0"/>
                  </a:lnTo>
                  <a:close/>
                </a:path>
              </a:pathLst>
            </a:custGeom>
            <a:solidFill>
              <a:srgbClr val="000080"/>
            </a:solidFill>
          </p:spPr>
          <p:txBody>
            <a:bodyPr wrap="square" lIns="0" tIns="0" rIns="0" bIns="0" rtlCol="0"/>
            <a:lstStyle/>
            <a:p>
              <a:endParaRPr/>
            </a:p>
          </p:txBody>
        </p:sp>
        <p:sp>
          <p:nvSpPr>
            <p:cNvPr id="15" name="object 15"/>
            <p:cNvSpPr/>
            <p:nvPr/>
          </p:nvSpPr>
          <p:spPr>
            <a:xfrm>
              <a:off x="4255007" y="3350133"/>
              <a:ext cx="64135" cy="64135"/>
            </a:xfrm>
            <a:custGeom>
              <a:avLst/>
              <a:gdLst/>
              <a:ahLst/>
              <a:cxnLst/>
              <a:rect l="l" t="t" r="r" b="b"/>
              <a:pathLst>
                <a:path w="64135" h="64135">
                  <a:moveTo>
                    <a:pt x="32003" y="0"/>
                  </a:moveTo>
                  <a:lnTo>
                    <a:pt x="64007" y="32003"/>
                  </a:lnTo>
                  <a:lnTo>
                    <a:pt x="32003" y="64007"/>
                  </a:lnTo>
                  <a:lnTo>
                    <a:pt x="0" y="32003"/>
                  </a:lnTo>
                  <a:lnTo>
                    <a:pt x="32003" y="0"/>
                  </a:lnTo>
                  <a:close/>
                </a:path>
              </a:pathLst>
            </a:custGeom>
            <a:ln w="9525">
              <a:solidFill>
                <a:srgbClr val="000080"/>
              </a:solidFill>
            </a:ln>
          </p:spPr>
          <p:txBody>
            <a:bodyPr wrap="square" lIns="0" tIns="0" rIns="0" bIns="0" rtlCol="0"/>
            <a:lstStyle/>
            <a:p>
              <a:endParaRPr/>
            </a:p>
          </p:txBody>
        </p:sp>
        <p:pic>
          <p:nvPicPr>
            <p:cNvPr id="16" name="object 16"/>
            <p:cNvPicPr/>
            <p:nvPr/>
          </p:nvPicPr>
          <p:blipFill>
            <a:blip r:embed="rId6" cstate="print"/>
            <a:stretch>
              <a:fillRect/>
            </a:stretch>
          </p:blipFill>
          <p:spPr>
            <a:xfrm>
              <a:off x="5000053" y="3229546"/>
              <a:ext cx="73533" cy="131444"/>
            </a:xfrm>
            <a:prstGeom prst="rect">
              <a:avLst/>
            </a:prstGeom>
          </p:spPr>
        </p:pic>
        <p:sp>
          <p:nvSpPr>
            <p:cNvPr id="17" name="object 17"/>
            <p:cNvSpPr/>
            <p:nvPr/>
          </p:nvSpPr>
          <p:spPr>
            <a:xfrm>
              <a:off x="4255007" y="3350133"/>
              <a:ext cx="64135" cy="64135"/>
            </a:xfrm>
            <a:custGeom>
              <a:avLst/>
              <a:gdLst/>
              <a:ahLst/>
              <a:cxnLst/>
              <a:rect l="l" t="t" r="r" b="b"/>
              <a:pathLst>
                <a:path w="64135" h="64135">
                  <a:moveTo>
                    <a:pt x="32003" y="0"/>
                  </a:moveTo>
                  <a:lnTo>
                    <a:pt x="0" y="32003"/>
                  </a:lnTo>
                  <a:lnTo>
                    <a:pt x="32003" y="64007"/>
                  </a:lnTo>
                  <a:lnTo>
                    <a:pt x="64007" y="32003"/>
                  </a:lnTo>
                  <a:lnTo>
                    <a:pt x="32003" y="0"/>
                  </a:lnTo>
                  <a:close/>
                </a:path>
              </a:pathLst>
            </a:custGeom>
            <a:solidFill>
              <a:srgbClr val="000080"/>
            </a:solidFill>
          </p:spPr>
          <p:txBody>
            <a:bodyPr wrap="square" lIns="0" tIns="0" rIns="0" bIns="0" rtlCol="0"/>
            <a:lstStyle/>
            <a:p>
              <a:endParaRPr/>
            </a:p>
          </p:txBody>
        </p:sp>
        <p:sp>
          <p:nvSpPr>
            <p:cNvPr id="18" name="object 18"/>
            <p:cNvSpPr/>
            <p:nvPr/>
          </p:nvSpPr>
          <p:spPr>
            <a:xfrm>
              <a:off x="4255007" y="3350133"/>
              <a:ext cx="64135" cy="64135"/>
            </a:xfrm>
            <a:custGeom>
              <a:avLst/>
              <a:gdLst/>
              <a:ahLst/>
              <a:cxnLst/>
              <a:rect l="l" t="t" r="r" b="b"/>
              <a:pathLst>
                <a:path w="64135" h="64135">
                  <a:moveTo>
                    <a:pt x="32003" y="0"/>
                  </a:moveTo>
                  <a:lnTo>
                    <a:pt x="64007" y="32003"/>
                  </a:lnTo>
                  <a:lnTo>
                    <a:pt x="32003" y="64007"/>
                  </a:lnTo>
                  <a:lnTo>
                    <a:pt x="0" y="32003"/>
                  </a:lnTo>
                  <a:lnTo>
                    <a:pt x="32003" y="0"/>
                  </a:lnTo>
                  <a:close/>
                </a:path>
              </a:pathLst>
            </a:custGeom>
            <a:ln w="9525">
              <a:solidFill>
                <a:srgbClr val="000080"/>
              </a:solidFill>
            </a:ln>
          </p:spPr>
          <p:txBody>
            <a:bodyPr wrap="square" lIns="0" tIns="0" rIns="0" bIns="0" rtlCol="0"/>
            <a:lstStyle/>
            <a:p>
              <a:endParaRPr/>
            </a:p>
          </p:txBody>
        </p:sp>
        <p:pic>
          <p:nvPicPr>
            <p:cNvPr id="19" name="object 19"/>
            <p:cNvPicPr/>
            <p:nvPr/>
          </p:nvPicPr>
          <p:blipFill>
            <a:blip r:embed="rId3" cstate="print"/>
            <a:stretch>
              <a:fillRect/>
            </a:stretch>
          </p:blipFill>
          <p:spPr>
            <a:xfrm>
              <a:off x="5751385" y="2883598"/>
              <a:ext cx="73532" cy="73533"/>
            </a:xfrm>
            <a:prstGeom prst="rect">
              <a:avLst/>
            </a:prstGeom>
          </p:spPr>
        </p:pic>
      </p:grpSp>
      <p:sp>
        <p:nvSpPr>
          <p:cNvPr id="20" name="object 20"/>
          <p:cNvSpPr txBox="1"/>
          <p:nvPr/>
        </p:nvSpPr>
        <p:spPr>
          <a:xfrm>
            <a:off x="3309874" y="4669917"/>
            <a:ext cx="153035" cy="166071"/>
          </a:xfrm>
          <a:prstGeom prst="rect">
            <a:avLst/>
          </a:prstGeom>
        </p:spPr>
        <p:txBody>
          <a:bodyPr vert="horz" wrap="square" lIns="0" tIns="12065" rIns="0" bIns="0" rtlCol="0">
            <a:spAutoFit/>
          </a:bodyPr>
          <a:lstStyle/>
          <a:p>
            <a:pPr>
              <a:spcBef>
                <a:spcPts val="95"/>
              </a:spcBef>
            </a:pPr>
            <a:r>
              <a:rPr sz="1000" spc="-10" dirty="0">
                <a:latin typeface="Arial MT"/>
                <a:cs typeface="Arial MT"/>
              </a:rPr>
              <a:t>50</a:t>
            </a:r>
            <a:endParaRPr sz="1000">
              <a:latin typeface="Arial MT"/>
              <a:cs typeface="Arial MT"/>
            </a:endParaRPr>
          </a:p>
        </p:txBody>
      </p:sp>
      <p:sp>
        <p:nvSpPr>
          <p:cNvPr id="21" name="object 21"/>
          <p:cNvSpPr txBox="1"/>
          <p:nvPr/>
        </p:nvSpPr>
        <p:spPr>
          <a:xfrm>
            <a:off x="3239389" y="4092067"/>
            <a:ext cx="224790" cy="166071"/>
          </a:xfrm>
          <a:prstGeom prst="rect">
            <a:avLst/>
          </a:prstGeom>
        </p:spPr>
        <p:txBody>
          <a:bodyPr vert="horz" wrap="square" lIns="0" tIns="12065" rIns="0" bIns="0" rtlCol="0">
            <a:spAutoFit/>
          </a:bodyPr>
          <a:lstStyle/>
          <a:p>
            <a:pPr>
              <a:spcBef>
                <a:spcPts val="95"/>
              </a:spcBef>
            </a:pPr>
            <a:r>
              <a:rPr sz="1000" spc="-5" dirty="0">
                <a:latin typeface="Arial MT"/>
                <a:cs typeface="Arial MT"/>
              </a:rPr>
              <a:t>1</a:t>
            </a:r>
            <a:r>
              <a:rPr sz="1000" dirty="0">
                <a:latin typeface="Arial MT"/>
                <a:cs typeface="Arial MT"/>
              </a:rPr>
              <a:t>0</a:t>
            </a:r>
            <a:r>
              <a:rPr sz="1000" spc="-5" dirty="0">
                <a:latin typeface="Arial MT"/>
                <a:cs typeface="Arial MT"/>
              </a:rPr>
              <a:t>0</a:t>
            </a:r>
            <a:endParaRPr sz="1000">
              <a:latin typeface="Arial MT"/>
              <a:cs typeface="Arial MT"/>
            </a:endParaRPr>
          </a:p>
        </p:txBody>
      </p:sp>
      <p:sp>
        <p:nvSpPr>
          <p:cNvPr id="22" name="object 22"/>
          <p:cNvSpPr txBox="1"/>
          <p:nvPr/>
        </p:nvSpPr>
        <p:spPr>
          <a:xfrm>
            <a:off x="3239389" y="3514472"/>
            <a:ext cx="224790" cy="166071"/>
          </a:xfrm>
          <a:prstGeom prst="rect">
            <a:avLst/>
          </a:prstGeom>
        </p:spPr>
        <p:txBody>
          <a:bodyPr vert="horz" wrap="square" lIns="0" tIns="12065" rIns="0" bIns="0" rtlCol="0">
            <a:spAutoFit/>
          </a:bodyPr>
          <a:lstStyle/>
          <a:p>
            <a:pPr>
              <a:spcBef>
                <a:spcPts val="95"/>
              </a:spcBef>
            </a:pPr>
            <a:r>
              <a:rPr sz="1000" spc="-5" dirty="0">
                <a:latin typeface="Arial MT"/>
                <a:cs typeface="Arial MT"/>
              </a:rPr>
              <a:t>1</a:t>
            </a:r>
            <a:r>
              <a:rPr sz="1000" dirty="0">
                <a:latin typeface="Arial MT"/>
                <a:cs typeface="Arial MT"/>
              </a:rPr>
              <a:t>5</a:t>
            </a:r>
            <a:r>
              <a:rPr sz="1000" spc="-5" dirty="0">
                <a:latin typeface="Arial MT"/>
                <a:cs typeface="Arial MT"/>
              </a:rPr>
              <a:t>0</a:t>
            </a:r>
            <a:endParaRPr sz="1000">
              <a:latin typeface="Arial MT"/>
              <a:cs typeface="Arial MT"/>
            </a:endParaRPr>
          </a:p>
        </p:txBody>
      </p:sp>
      <p:sp>
        <p:nvSpPr>
          <p:cNvPr id="23" name="object 23"/>
          <p:cNvSpPr txBox="1"/>
          <p:nvPr/>
        </p:nvSpPr>
        <p:spPr>
          <a:xfrm>
            <a:off x="3239389" y="2936494"/>
            <a:ext cx="224790" cy="166071"/>
          </a:xfrm>
          <a:prstGeom prst="rect">
            <a:avLst/>
          </a:prstGeom>
        </p:spPr>
        <p:txBody>
          <a:bodyPr vert="horz" wrap="square" lIns="0" tIns="12065" rIns="0" bIns="0" rtlCol="0">
            <a:spAutoFit/>
          </a:bodyPr>
          <a:lstStyle/>
          <a:p>
            <a:pPr>
              <a:spcBef>
                <a:spcPts val="95"/>
              </a:spcBef>
            </a:pPr>
            <a:r>
              <a:rPr sz="1000" spc="-5" dirty="0">
                <a:latin typeface="Arial MT"/>
                <a:cs typeface="Arial MT"/>
              </a:rPr>
              <a:t>2</a:t>
            </a:r>
            <a:r>
              <a:rPr sz="1000" dirty="0">
                <a:latin typeface="Arial MT"/>
                <a:cs typeface="Arial MT"/>
              </a:rPr>
              <a:t>0</a:t>
            </a:r>
            <a:r>
              <a:rPr sz="1000" spc="-5" dirty="0">
                <a:latin typeface="Arial MT"/>
                <a:cs typeface="Arial MT"/>
              </a:rPr>
              <a:t>0</a:t>
            </a:r>
            <a:endParaRPr sz="1000">
              <a:latin typeface="Arial MT"/>
              <a:cs typeface="Arial MT"/>
            </a:endParaRPr>
          </a:p>
        </p:txBody>
      </p:sp>
      <p:sp>
        <p:nvSpPr>
          <p:cNvPr id="24" name="object 24"/>
          <p:cNvSpPr txBox="1"/>
          <p:nvPr/>
        </p:nvSpPr>
        <p:spPr>
          <a:xfrm>
            <a:off x="3239389" y="2358899"/>
            <a:ext cx="224790" cy="166071"/>
          </a:xfrm>
          <a:prstGeom prst="rect">
            <a:avLst/>
          </a:prstGeom>
        </p:spPr>
        <p:txBody>
          <a:bodyPr vert="horz" wrap="square" lIns="0" tIns="12065" rIns="0" bIns="0" rtlCol="0">
            <a:spAutoFit/>
          </a:bodyPr>
          <a:lstStyle/>
          <a:p>
            <a:pPr>
              <a:spcBef>
                <a:spcPts val="95"/>
              </a:spcBef>
            </a:pPr>
            <a:r>
              <a:rPr sz="1000" spc="-5" dirty="0">
                <a:latin typeface="Arial MT"/>
                <a:cs typeface="Arial MT"/>
              </a:rPr>
              <a:t>2</a:t>
            </a:r>
            <a:r>
              <a:rPr sz="1000" dirty="0">
                <a:latin typeface="Arial MT"/>
                <a:cs typeface="Arial MT"/>
              </a:rPr>
              <a:t>5</a:t>
            </a:r>
            <a:r>
              <a:rPr sz="1000" spc="-5" dirty="0">
                <a:latin typeface="Arial MT"/>
                <a:cs typeface="Arial MT"/>
              </a:rPr>
              <a:t>0</a:t>
            </a:r>
            <a:endParaRPr sz="1000">
              <a:latin typeface="Arial MT"/>
              <a:cs typeface="Arial MT"/>
            </a:endParaRPr>
          </a:p>
        </p:txBody>
      </p:sp>
      <p:sp>
        <p:nvSpPr>
          <p:cNvPr id="25" name="object 25"/>
          <p:cNvSpPr txBox="1"/>
          <p:nvPr/>
        </p:nvSpPr>
        <p:spPr>
          <a:xfrm>
            <a:off x="3520694" y="4829302"/>
            <a:ext cx="92710" cy="185307"/>
          </a:xfrm>
          <a:prstGeom prst="rect">
            <a:avLst/>
          </a:prstGeom>
        </p:spPr>
        <p:txBody>
          <a:bodyPr vert="horz" wrap="square" lIns="0" tIns="15875" rIns="0" bIns="0" rtlCol="0">
            <a:spAutoFit/>
          </a:bodyPr>
          <a:lstStyle/>
          <a:p>
            <a:pPr>
              <a:spcBef>
                <a:spcPts val="125"/>
              </a:spcBef>
            </a:pPr>
            <a:r>
              <a:rPr sz="1100" spc="15" dirty="0">
                <a:latin typeface="Arial MT"/>
                <a:cs typeface="Arial MT"/>
              </a:rPr>
              <a:t>0</a:t>
            </a:r>
            <a:endParaRPr sz="1100">
              <a:latin typeface="Arial MT"/>
              <a:cs typeface="Arial MT"/>
            </a:endParaRPr>
          </a:p>
        </p:txBody>
      </p:sp>
      <p:sp>
        <p:nvSpPr>
          <p:cNvPr id="26" name="object 26"/>
          <p:cNvSpPr txBox="1"/>
          <p:nvPr/>
        </p:nvSpPr>
        <p:spPr>
          <a:xfrm>
            <a:off x="4271136" y="4829302"/>
            <a:ext cx="92710" cy="185307"/>
          </a:xfrm>
          <a:prstGeom prst="rect">
            <a:avLst/>
          </a:prstGeom>
        </p:spPr>
        <p:txBody>
          <a:bodyPr vert="horz" wrap="square" lIns="0" tIns="15875" rIns="0" bIns="0" rtlCol="0">
            <a:spAutoFit/>
          </a:bodyPr>
          <a:lstStyle/>
          <a:p>
            <a:pPr>
              <a:spcBef>
                <a:spcPts val="125"/>
              </a:spcBef>
            </a:pPr>
            <a:r>
              <a:rPr sz="1100" spc="15" dirty="0">
                <a:latin typeface="Arial MT"/>
                <a:cs typeface="Arial MT"/>
              </a:rPr>
              <a:t>1</a:t>
            </a:r>
            <a:endParaRPr sz="1100">
              <a:latin typeface="Arial MT"/>
              <a:cs typeface="Arial MT"/>
            </a:endParaRPr>
          </a:p>
        </p:txBody>
      </p:sp>
      <p:sp>
        <p:nvSpPr>
          <p:cNvPr id="27" name="object 27"/>
          <p:cNvSpPr txBox="1"/>
          <p:nvPr/>
        </p:nvSpPr>
        <p:spPr>
          <a:xfrm>
            <a:off x="5021579" y="4829302"/>
            <a:ext cx="92710" cy="185307"/>
          </a:xfrm>
          <a:prstGeom prst="rect">
            <a:avLst/>
          </a:prstGeom>
        </p:spPr>
        <p:txBody>
          <a:bodyPr vert="horz" wrap="square" lIns="0" tIns="15875" rIns="0" bIns="0" rtlCol="0">
            <a:spAutoFit/>
          </a:bodyPr>
          <a:lstStyle/>
          <a:p>
            <a:pPr>
              <a:spcBef>
                <a:spcPts val="125"/>
              </a:spcBef>
            </a:pPr>
            <a:r>
              <a:rPr sz="1100" spc="15" dirty="0">
                <a:latin typeface="Arial MT"/>
                <a:cs typeface="Arial MT"/>
              </a:rPr>
              <a:t>2</a:t>
            </a:r>
            <a:endParaRPr sz="1100">
              <a:latin typeface="Arial MT"/>
              <a:cs typeface="Arial MT"/>
            </a:endParaRPr>
          </a:p>
        </p:txBody>
      </p:sp>
      <p:sp>
        <p:nvSpPr>
          <p:cNvPr id="28" name="object 28"/>
          <p:cNvSpPr txBox="1"/>
          <p:nvPr/>
        </p:nvSpPr>
        <p:spPr>
          <a:xfrm>
            <a:off x="8023225" y="4829302"/>
            <a:ext cx="92710" cy="185307"/>
          </a:xfrm>
          <a:prstGeom prst="rect">
            <a:avLst/>
          </a:prstGeom>
        </p:spPr>
        <p:txBody>
          <a:bodyPr vert="horz" wrap="square" lIns="0" tIns="15875" rIns="0" bIns="0" rtlCol="0">
            <a:spAutoFit/>
          </a:bodyPr>
          <a:lstStyle/>
          <a:p>
            <a:pPr>
              <a:spcBef>
                <a:spcPts val="125"/>
              </a:spcBef>
            </a:pPr>
            <a:r>
              <a:rPr sz="1100" spc="15" dirty="0">
                <a:latin typeface="Arial MT"/>
                <a:cs typeface="Arial MT"/>
              </a:rPr>
              <a:t>6</a:t>
            </a:r>
            <a:endParaRPr sz="1100">
              <a:latin typeface="Arial MT"/>
              <a:cs typeface="Arial MT"/>
            </a:endParaRPr>
          </a:p>
        </p:txBody>
      </p:sp>
      <p:sp>
        <p:nvSpPr>
          <p:cNvPr id="29" name="object 29"/>
          <p:cNvSpPr txBox="1"/>
          <p:nvPr/>
        </p:nvSpPr>
        <p:spPr>
          <a:xfrm>
            <a:off x="8773668" y="4829302"/>
            <a:ext cx="92710" cy="185307"/>
          </a:xfrm>
          <a:prstGeom prst="rect">
            <a:avLst/>
          </a:prstGeom>
        </p:spPr>
        <p:txBody>
          <a:bodyPr vert="horz" wrap="square" lIns="0" tIns="15875" rIns="0" bIns="0" rtlCol="0">
            <a:spAutoFit/>
          </a:bodyPr>
          <a:lstStyle/>
          <a:p>
            <a:pPr>
              <a:spcBef>
                <a:spcPts val="125"/>
              </a:spcBef>
            </a:pPr>
            <a:r>
              <a:rPr sz="1100" spc="15" dirty="0">
                <a:latin typeface="Arial MT"/>
                <a:cs typeface="Arial MT"/>
              </a:rPr>
              <a:t>7</a:t>
            </a:r>
            <a:endParaRPr sz="1100">
              <a:latin typeface="Arial MT"/>
              <a:cs typeface="Arial MT"/>
            </a:endParaRPr>
          </a:p>
        </p:txBody>
      </p:sp>
      <p:sp>
        <p:nvSpPr>
          <p:cNvPr id="30" name="object 30"/>
          <p:cNvSpPr txBox="1"/>
          <p:nvPr/>
        </p:nvSpPr>
        <p:spPr>
          <a:xfrm>
            <a:off x="2709589" y="2014757"/>
            <a:ext cx="153888" cy="2372995"/>
          </a:xfrm>
          <a:prstGeom prst="rect">
            <a:avLst/>
          </a:prstGeom>
        </p:spPr>
        <p:txBody>
          <a:bodyPr vert="vert270" wrap="square" lIns="0" tIns="0" rIns="0" bIns="0" rtlCol="0">
            <a:spAutoFit/>
          </a:bodyPr>
          <a:lstStyle/>
          <a:p>
            <a:pPr marL="12700"/>
            <a:r>
              <a:rPr sz="1000" b="1" spc="-5" dirty="0">
                <a:latin typeface="Arial"/>
                <a:cs typeface="Arial"/>
              </a:rPr>
              <a:t>Gasto en</a:t>
            </a:r>
            <a:r>
              <a:rPr sz="1000" b="1" spc="5" dirty="0">
                <a:latin typeface="Arial"/>
                <a:cs typeface="Arial"/>
              </a:rPr>
              <a:t> </a:t>
            </a:r>
            <a:r>
              <a:rPr sz="1000" b="1" spc="-5" dirty="0">
                <a:latin typeface="Arial"/>
                <a:cs typeface="Arial"/>
              </a:rPr>
              <a:t>alimentación(miles</a:t>
            </a:r>
            <a:r>
              <a:rPr sz="1000" b="1" spc="10" dirty="0">
                <a:latin typeface="Arial"/>
                <a:cs typeface="Arial"/>
              </a:rPr>
              <a:t> </a:t>
            </a:r>
            <a:r>
              <a:rPr sz="1000" b="1" spc="-5" dirty="0">
                <a:latin typeface="Arial"/>
                <a:cs typeface="Arial"/>
              </a:rPr>
              <a:t>de</a:t>
            </a:r>
            <a:r>
              <a:rPr sz="1000" b="1" dirty="0">
                <a:latin typeface="Arial"/>
                <a:cs typeface="Arial"/>
              </a:rPr>
              <a:t> </a:t>
            </a:r>
            <a:r>
              <a:rPr sz="1000" b="1" spc="-5" dirty="0">
                <a:latin typeface="Arial"/>
                <a:cs typeface="Arial"/>
              </a:rPr>
              <a:t>pesos)</a:t>
            </a:r>
            <a:endParaRPr sz="1000">
              <a:latin typeface="Arial"/>
              <a:cs typeface="Arial"/>
            </a:endParaRPr>
          </a:p>
        </p:txBody>
      </p:sp>
      <p:sp>
        <p:nvSpPr>
          <p:cNvPr id="31" name="object 31"/>
          <p:cNvSpPr txBox="1"/>
          <p:nvPr/>
        </p:nvSpPr>
        <p:spPr>
          <a:xfrm>
            <a:off x="5167248" y="4829302"/>
            <a:ext cx="2475230" cy="611505"/>
          </a:xfrm>
          <a:prstGeom prst="rect">
            <a:avLst/>
          </a:prstGeom>
        </p:spPr>
        <p:txBody>
          <a:bodyPr vert="horz" wrap="square" lIns="0" tIns="15875" rIns="0" bIns="0" rtlCol="0">
            <a:spAutoFit/>
          </a:bodyPr>
          <a:lstStyle/>
          <a:p>
            <a:pPr marL="604520">
              <a:spcBef>
                <a:spcPts val="125"/>
              </a:spcBef>
              <a:tabLst>
                <a:tab pos="1355090" algn="l"/>
                <a:tab pos="2105025" algn="l"/>
              </a:tabLst>
            </a:pPr>
            <a:r>
              <a:rPr sz="1100" spc="15" dirty="0">
                <a:latin typeface="Arial MT"/>
                <a:cs typeface="Arial MT"/>
              </a:rPr>
              <a:t>3	4	5</a:t>
            </a:r>
            <a:endParaRPr sz="1100">
              <a:latin typeface="Arial MT"/>
              <a:cs typeface="Arial MT"/>
            </a:endParaRPr>
          </a:p>
          <a:p>
            <a:pPr>
              <a:spcBef>
                <a:spcPts val="45"/>
              </a:spcBef>
            </a:pPr>
            <a:endParaRPr sz="1600">
              <a:latin typeface="Arial MT"/>
              <a:cs typeface="Arial MT"/>
            </a:endParaRPr>
          </a:p>
          <a:p>
            <a:pPr>
              <a:lnSpc>
                <a:spcPct val="100000"/>
              </a:lnSpc>
            </a:pPr>
            <a:r>
              <a:rPr sz="1150" b="1" spc="-5" dirty="0">
                <a:latin typeface="Arial"/>
                <a:cs typeface="Arial"/>
              </a:rPr>
              <a:t>Nº</a:t>
            </a:r>
            <a:r>
              <a:rPr sz="1150" b="1" dirty="0">
                <a:latin typeface="Arial"/>
                <a:cs typeface="Arial"/>
              </a:rPr>
              <a:t> de</a:t>
            </a:r>
            <a:r>
              <a:rPr sz="1150" b="1" spc="-15" dirty="0">
                <a:latin typeface="Arial"/>
                <a:cs typeface="Arial"/>
              </a:rPr>
              <a:t> </a:t>
            </a:r>
            <a:r>
              <a:rPr sz="1150" b="1" spc="-5" dirty="0">
                <a:latin typeface="Arial"/>
                <a:cs typeface="Arial"/>
              </a:rPr>
              <a:t>integrantes</a:t>
            </a:r>
            <a:r>
              <a:rPr sz="1150" b="1" spc="-15" dirty="0">
                <a:latin typeface="Arial"/>
                <a:cs typeface="Arial"/>
              </a:rPr>
              <a:t> </a:t>
            </a:r>
            <a:r>
              <a:rPr sz="1150" b="1" spc="-5" dirty="0">
                <a:latin typeface="Arial"/>
                <a:cs typeface="Arial"/>
              </a:rPr>
              <a:t>del</a:t>
            </a:r>
            <a:r>
              <a:rPr sz="1150" b="1" spc="5" dirty="0">
                <a:latin typeface="Arial"/>
                <a:cs typeface="Arial"/>
              </a:rPr>
              <a:t> </a:t>
            </a:r>
            <a:r>
              <a:rPr sz="1150" b="1" dirty="0">
                <a:latin typeface="Arial"/>
                <a:cs typeface="Arial"/>
              </a:rPr>
              <a:t>grupo</a:t>
            </a:r>
            <a:r>
              <a:rPr sz="1150" b="1" spc="-15" dirty="0">
                <a:latin typeface="Arial"/>
                <a:cs typeface="Arial"/>
              </a:rPr>
              <a:t> </a:t>
            </a:r>
            <a:r>
              <a:rPr sz="1150" b="1" spc="-5" dirty="0">
                <a:latin typeface="Arial"/>
                <a:cs typeface="Arial"/>
              </a:rPr>
              <a:t>familiar</a:t>
            </a:r>
            <a:endParaRPr sz="1150">
              <a:latin typeface="Arial"/>
              <a:cs typeface="Arial"/>
            </a:endParaRPr>
          </a:p>
        </p:txBody>
      </p:sp>
      <p:sp>
        <p:nvSpPr>
          <p:cNvPr id="32" name="object 32"/>
          <p:cNvSpPr txBox="1"/>
          <p:nvPr/>
        </p:nvSpPr>
        <p:spPr>
          <a:xfrm>
            <a:off x="3239390" y="1063878"/>
            <a:ext cx="5203825" cy="907300"/>
          </a:xfrm>
          <a:prstGeom prst="rect">
            <a:avLst/>
          </a:prstGeom>
        </p:spPr>
        <p:txBody>
          <a:bodyPr vert="horz" wrap="square" lIns="0" tIns="24765" rIns="0" bIns="0" rtlCol="0">
            <a:spAutoFit/>
          </a:bodyPr>
          <a:lstStyle/>
          <a:p>
            <a:pPr marL="2242820" marR="5080" indent="-1931670">
              <a:lnSpc>
                <a:spcPts val="1380"/>
              </a:lnSpc>
              <a:spcBef>
                <a:spcPts val="195"/>
              </a:spcBef>
            </a:pPr>
            <a:r>
              <a:rPr sz="1200" b="1" dirty="0">
                <a:latin typeface="Arial"/>
                <a:cs typeface="Arial"/>
              </a:rPr>
              <a:t>Gráfico </a:t>
            </a:r>
            <a:r>
              <a:rPr sz="1200" b="1" spc="-5" dirty="0">
                <a:latin typeface="Arial"/>
                <a:cs typeface="Arial"/>
              </a:rPr>
              <a:t>Nº </a:t>
            </a:r>
            <a:r>
              <a:rPr sz="1200" b="1" dirty="0">
                <a:latin typeface="Arial"/>
                <a:cs typeface="Arial"/>
              </a:rPr>
              <a:t>1. Relación gasto en </a:t>
            </a:r>
            <a:r>
              <a:rPr sz="1200" b="1" spc="-5" dirty="0">
                <a:latin typeface="Arial"/>
                <a:cs typeface="Arial"/>
              </a:rPr>
              <a:t>alimentación </a:t>
            </a:r>
            <a:r>
              <a:rPr sz="1200" b="1" dirty="0">
                <a:latin typeface="Arial"/>
                <a:cs typeface="Arial"/>
              </a:rPr>
              <a:t>- </a:t>
            </a:r>
            <a:r>
              <a:rPr sz="1200" b="1" spc="-5" dirty="0">
                <a:latin typeface="Arial"/>
                <a:cs typeface="Arial"/>
              </a:rPr>
              <a:t>Nº </a:t>
            </a:r>
            <a:r>
              <a:rPr sz="1200" b="1" dirty="0">
                <a:latin typeface="Arial"/>
                <a:cs typeface="Arial"/>
              </a:rPr>
              <a:t>de </a:t>
            </a:r>
            <a:r>
              <a:rPr sz="1200" b="1" spc="-5" dirty="0">
                <a:latin typeface="Arial"/>
                <a:cs typeface="Arial"/>
              </a:rPr>
              <a:t>integrantes </a:t>
            </a:r>
            <a:r>
              <a:rPr sz="1200" b="1" dirty="0">
                <a:latin typeface="Arial"/>
                <a:cs typeface="Arial"/>
              </a:rPr>
              <a:t>del </a:t>
            </a:r>
            <a:r>
              <a:rPr sz="1200" b="1" spc="-320" dirty="0">
                <a:latin typeface="Arial"/>
                <a:cs typeface="Arial"/>
              </a:rPr>
              <a:t> </a:t>
            </a:r>
            <a:r>
              <a:rPr sz="1200" b="1" dirty="0">
                <a:latin typeface="Arial"/>
                <a:cs typeface="Arial"/>
              </a:rPr>
              <a:t>grupo</a:t>
            </a:r>
            <a:r>
              <a:rPr sz="1200" b="1" spc="-10" dirty="0">
                <a:latin typeface="Arial"/>
                <a:cs typeface="Arial"/>
              </a:rPr>
              <a:t> </a:t>
            </a:r>
            <a:r>
              <a:rPr sz="1200" b="1" dirty="0">
                <a:latin typeface="Arial"/>
                <a:cs typeface="Arial"/>
              </a:rPr>
              <a:t>familiar</a:t>
            </a:r>
            <a:endParaRPr sz="1200">
              <a:latin typeface="Arial"/>
              <a:cs typeface="Arial"/>
            </a:endParaRPr>
          </a:p>
          <a:p>
            <a:pPr>
              <a:lnSpc>
                <a:spcPct val="100000"/>
              </a:lnSpc>
            </a:pPr>
            <a:endParaRPr sz="1300">
              <a:latin typeface="Arial"/>
              <a:cs typeface="Arial"/>
            </a:endParaRPr>
          </a:p>
          <a:p>
            <a:pPr>
              <a:spcBef>
                <a:spcPts val="25"/>
              </a:spcBef>
            </a:pPr>
            <a:endParaRPr sz="1100">
              <a:latin typeface="Arial"/>
              <a:cs typeface="Arial"/>
            </a:endParaRPr>
          </a:p>
          <a:p>
            <a:pPr>
              <a:lnSpc>
                <a:spcPct val="100000"/>
              </a:lnSpc>
            </a:pPr>
            <a:r>
              <a:rPr sz="1000" spc="-5" dirty="0">
                <a:latin typeface="Arial MT"/>
                <a:cs typeface="Arial MT"/>
              </a:rPr>
              <a:t>300</a:t>
            </a:r>
            <a:endParaRPr sz="1000">
              <a:latin typeface="Arial MT"/>
              <a:cs typeface="Arial MT"/>
            </a:endParaRPr>
          </a:p>
        </p:txBody>
      </p:sp>
      <p:sp>
        <p:nvSpPr>
          <p:cNvPr id="33" name="object 33"/>
          <p:cNvSpPr/>
          <p:nvPr/>
        </p:nvSpPr>
        <p:spPr>
          <a:xfrm>
            <a:off x="2639567" y="908303"/>
            <a:ext cx="6408420" cy="4753610"/>
          </a:xfrm>
          <a:custGeom>
            <a:avLst/>
            <a:gdLst/>
            <a:ahLst/>
            <a:cxnLst/>
            <a:rect l="l" t="t" r="r" b="b"/>
            <a:pathLst>
              <a:path w="6408420" h="4753610">
                <a:moveTo>
                  <a:pt x="0" y="4753356"/>
                </a:moveTo>
                <a:lnTo>
                  <a:pt x="6408420" y="4753356"/>
                </a:lnTo>
                <a:lnTo>
                  <a:pt x="6408420" y="0"/>
                </a:lnTo>
                <a:lnTo>
                  <a:pt x="0" y="0"/>
                </a:lnTo>
                <a:lnTo>
                  <a:pt x="0" y="4753356"/>
                </a:lnTo>
                <a:close/>
              </a:path>
            </a:pathLst>
          </a:custGeom>
          <a:ln w="3175">
            <a:solidFill>
              <a:srgbClr val="000000"/>
            </a:solidFill>
          </a:ln>
        </p:spPr>
        <p:txBody>
          <a:bodyPr wrap="square" lIns="0" tIns="0" rIns="0" bIns="0" rtlCol="0"/>
          <a:lstStyle/>
          <a:p>
            <a:endParaRPr/>
          </a:p>
        </p:txBody>
      </p:sp>
      <p:pic>
        <p:nvPicPr>
          <p:cNvPr id="34" name="Picture 2" descr="https://cftdelosrios.cl/wp-content/uploads/2021/09/cropped-Recurso-2.png">
            <a:extLst>
              <a:ext uri="{FF2B5EF4-FFF2-40B4-BE49-F238E27FC236}">
                <a16:creationId xmlns:a16="http://schemas.microsoft.com/office/drawing/2014/main" id="{D6DD7363-1FE1-4543-8D00-21829269F5E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147436" y="0"/>
            <a:ext cx="1044564" cy="7780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615391052"/>
              </p:ext>
            </p:extLst>
          </p:nvPr>
        </p:nvGraphicFramePr>
        <p:xfrm>
          <a:off x="4727384" y="1619370"/>
          <a:ext cx="1728470" cy="1080133"/>
        </p:xfrm>
        <a:graphic>
          <a:graphicData uri="http://schemas.openxmlformats.org/drawingml/2006/table">
            <a:tbl>
              <a:tblPr firstRow="1" bandRow="1">
                <a:tableStyleId>{2D5ABB26-0587-4C30-8999-92F81FD0307C}</a:tableStyleId>
              </a:tblPr>
              <a:tblGrid>
                <a:gridCol w="711835">
                  <a:extLst>
                    <a:ext uri="{9D8B030D-6E8A-4147-A177-3AD203B41FA5}">
                      <a16:colId xmlns:a16="http://schemas.microsoft.com/office/drawing/2014/main" val="20000"/>
                    </a:ext>
                  </a:extLst>
                </a:gridCol>
                <a:gridCol w="1016635">
                  <a:extLst>
                    <a:ext uri="{9D8B030D-6E8A-4147-A177-3AD203B41FA5}">
                      <a16:colId xmlns:a16="http://schemas.microsoft.com/office/drawing/2014/main" val="20001"/>
                    </a:ext>
                  </a:extLst>
                </a:gridCol>
              </a:tblGrid>
              <a:tr h="540130">
                <a:tc>
                  <a:txBody>
                    <a:bodyPr/>
                    <a:lstStyle/>
                    <a:p>
                      <a:pPr marL="9525">
                        <a:lnSpc>
                          <a:spcPts val="2330"/>
                        </a:lnSpc>
                        <a:spcBef>
                          <a:spcPts val="1820"/>
                        </a:spcBef>
                      </a:pPr>
                      <a:r>
                        <a:rPr sz="2000" b="1" spc="5" dirty="0">
                          <a:solidFill>
                            <a:srgbClr val="003456"/>
                          </a:solidFill>
                          <a:latin typeface="Arial"/>
                          <a:cs typeface="Arial"/>
                        </a:rPr>
                        <a:t>b</a:t>
                      </a:r>
                      <a:r>
                        <a:rPr sz="1950" b="1" spc="7" baseline="-23504" dirty="0">
                          <a:solidFill>
                            <a:srgbClr val="003456"/>
                          </a:solidFill>
                          <a:latin typeface="Arial"/>
                          <a:cs typeface="Arial"/>
                        </a:rPr>
                        <a:t>1</a:t>
                      </a:r>
                      <a:r>
                        <a:rPr sz="1950" b="1" spc="202" baseline="-23504" dirty="0">
                          <a:solidFill>
                            <a:srgbClr val="003456"/>
                          </a:solidFill>
                          <a:latin typeface="Arial"/>
                          <a:cs typeface="Arial"/>
                        </a:rPr>
                        <a:t> </a:t>
                      </a:r>
                      <a:r>
                        <a:rPr sz="2000" b="1" dirty="0">
                          <a:solidFill>
                            <a:srgbClr val="003456"/>
                          </a:solidFill>
                          <a:latin typeface="Arial"/>
                          <a:cs typeface="Arial"/>
                        </a:rPr>
                        <a:t>=</a:t>
                      </a:r>
                      <a:endParaRPr sz="2000">
                        <a:latin typeface="Arial"/>
                        <a:cs typeface="Arial"/>
                      </a:endParaRPr>
                    </a:p>
                  </a:txBody>
                  <a:tcPr marL="0" marR="0" marT="2311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tc>
                  <a:txBody>
                    <a:bodyPr/>
                    <a:lstStyle/>
                    <a:p>
                      <a:pPr marR="2540" algn="r">
                        <a:lnSpc>
                          <a:spcPts val="2330"/>
                        </a:lnSpc>
                        <a:spcBef>
                          <a:spcPts val="1820"/>
                        </a:spcBef>
                      </a:pPr>
                      <a:r>
                        <a:rPr sz="2000" b="1" dirty="0">
                          <a:solidFill>
                            <a:srgbClr val="003456"/>
                          </a:solidFill>
                          <a:latin typeface="Arial"/>
                          <a:cs typeface="Arial"/>
                        </a:rPr>
                        <a:t>25,833</a:t>
                      </a:r>
                      <a:endParaRPr sz="2000" dirty="0">
                        <a:latin typeface="Arial"/>
                        <a:cs typeface="Arial"/>
                      </a:endParaRPr>
                    </a:p>
                  </a:txBody>
                  <a:tcPr marL="0" marR="0" marT="2311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extLst>
                  <a:ext uri="{0D108BD9-81ED-4DB2-BD59-A6C34878D82A}">
                    <a16:rowId xmlns:a16="http://schemas.microsoft.com/office/drawing/2014/main" val="10000"/>
                  </a:ext>
                </a:extLst>
              </a:tr>
              <a:tr h="540003">
                <a:tc>
                  <a:txBody>
                    <a:bodyPr/>
                    <a:lstStyle/>
                    <a:p>
                      <a:pPr marL="9525">
                        <a:lnSpc>
                          <a:spcPts val="2330"/>
                        </a:lnSpc>
                        <a:spcBef>
                          <a:spcPts val="1820"/>
                        </a:spcBef>
                      </a:pPr>
                      <a:r>
                        <a:rPr sz="2000" b="1" spc="5" dirty="0">
                          <a:solidFill>
                            <a:srgbClr val="003456"/>
                          </a:solidFill>
                          <a:latin typeface="Arial"/>
                          <a:cs typeface="Arial"/>
                        </a:rPr>
                        <a:t>b</a:t>
                      </a:r>
                      <a:r>
                        <a:rPr sz="1950" b="1" spc="7" baseline="-23504" dirty="0">
                          <a:solidFill>
                            <a:srgbClr val="003456"/>
                          </a:solidFill>
                          <a:latin typeface="Arial"/>
                          <a:cs typeface="Arial"/>
                        </a:rPr>
                        <a:t>0</a:t>
                      </a:r>
                      <a:r>
                        <a:rPr sz="1950" b="1" spc="209" baseline="-23504" dirty="0">
                          <a:solidFill>
                            <a:srgbClr val="003456"/>
                          </a:solidFill>
                          <a:latin typeface="Arial"/>
                          <a:cs typeface="Arial"/>
                        </a:rPr>
                        <a:t> </a:t>
                      </a:r>
                      <a:r>
                        <a:rPr sz="2000" b="1" dirty="0">
                          <a:solidFill>
                            <a:srgbClr val="003456"/>
                          </a:solidFill>
                          <a:latin typeface="Arial"/>
                          <a:cs typeface="Arial"/>
                        </a:rPr>
                        <a:t>=</a:t>
                      </a:r>
                      <a:endParaRPr sz="2000">
                        <a:latin typeface="Arial"/>
                        <a:cs typeface="Arial"/>
                      </a:endParaRPr>
                    </a:p>
                  </a:txBody>
                  <a:tcPr marL="0" marR="0" marT="2311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tc>
                  <a:txBody>
                    <a:bodyPr/>
                    <a:lstStyle/>
                    <a:p>
                      <a:pPr marR="1905" algn="r">
                        <a:lnSpc>
                          <a:spcPts val="2330"/>
                        </a:lnSpc>
                        <a:spcBef>
                          <a:spcPts val="1820"/>
                        </a:spcBef>
                      </a:pPr>
                      <a:r>
                        <a:rPr sz="2000" b="1" dirty="0">
                          <a:solidFill>
                            <a:srgbClr val="003456"/>
                          </a:solidFill>
                          <a:latin typeface="Arial"/>
                          <a:cs typeface="Arial"/>
                        </a:rPr>
                        <a:t>85</a:t>
                      </a:r>
                      <a:endParaRPr sz="2000" dirty="0">
                        <a:latin typeface="Arial"/>
                        <a:cs typeface="Arial"/>
                      </a:endParaRPr>
                    </a:p>
                  </a:txBody>
                  <a:tcPr marL="0" marR="0" marT="2311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EEE"/>
                    </a:solidFill>
                  </a:tcPr>
                </a:tc>
                <a:extLst>
                  <a:ext uri="{0D108BD9-81ED-4DB2-BD59-A6C34878D82A}">
                    <a16:rowId xmlns:a16="http://schemas.microsoft.com/office/drawing/2014/main" val="10001"/>
                  </a:ext>
                </a:extLst>
              </a:tr>
            </a:tbl>
          </a:graphicData>
        </a:graphic>
      </p:graphicFrame>
      <p:sp>
        <p:nvSpPr>
          <p:cNvPr id="3" name="object 3"/>
          <p:cNvSpPr txBox="1"/>
          <p:nvPr/>
        </p:nvSpPr>
        <p:spPr>
          <a:xfrm>
            <a:off x="1962405" y="3327908"/>
            <a:ext cx="8016875" cy="330835"/>
          </a:xfrm>
          <a:prstGeom prst="rect">
            <a:avLst/>
          </a:prstGeom>
        </p:spPr>
        <p:txBody>
          <a:bodyPr vert="horz" wrap="square" lIns="0" tIns="13335" rIns="0" bIns="0" rtlCol="0">
            <a:spAutoFit/>
          </a:bodyPr>
          <a:lstStyle/>
          <a:p>
            <a:pPr marL="12700">
              <a:spcBef>
                <a:spcPts val="105"/>
              </a:spcBef>
            </a:pPr>
            <a:r>
              <a:rPr sz="2000" dirty="0">
                <a:latin typeface="Arial MT"/>
                <a:cs typeface="Arial MT"/>
              </a:rPr>
              <a:t>Gasto</a:t>
            </a:r>
            <a:r>
              <a:rPr sz="2000" spc="-30" dirty="0">
                <a:latin typeface="Arial MT"/>
                <a:cs typeface="Arial MT"/>
              </a:rPr>
              <a:t> </a:t>
            </a:r>
            <a:r>
              <a:rPr sz="2000" dirty="0">
                <a:latin typeface="Arial MT"/>
                <a:cs typeface="Arial MT"/>
              </a:rPr>
              <a:t>mensual</a:t>
            </a:r>
            <a:r>
              <a:rPr sz="2000" spc="-20" dirty="0">
                <a:latin typeface="Arial MT"/>
                <a:cs typeface="Arial MT"/>
              </a:rPr>
              <a:t> </a:t>
            </a:r>
            <a:r>
              <a:rPr sz="2000" dirty="0">
                <a:latin typeface="Arial MT"/>
                <a:cs typeface="Arial MT"/>
              </a:rPr>
              <a:t>en</a:t>
            </a:r>
            <a:r>
              <a:rPr sz="2000" spc="-10" dirty="0">
                <a:latin typeface="Arial MT"/>
                <a:cs typeface="Arial MT"/>
              </a:rPr>
              <a:t> </a:t>
            </a:r>
            <a:r>
              <a:rPr sz="2000" dirty="0">
                <a:latin typeface="Arial MT"/>
                <a:cs typeface="Arial MT"/>
              </a:rPr>
              <a:t>alimentación</a:t>
            </a:r>
            <a:r>
              <a:rPr sz="2000" spc="-20" dirty="0">
                <a:latin typeface="Arial MT"/>
                <a:cs typeface="Arial MT"/>
              </a:rPr>
              <a:t> </a:t>
            </a:r>
            <a:r>
              <a:rPr sz="2000" dirty="0">
                <a:latin typeface="Arial MT"/>
                <a:cs typeface="Arial MT"/>
              </a:rPr>
              <a:t>=</a:t>
            </a:r>
            <a:r>
              <a:rPr sz="2000" spc="-10" dirty="0">
                <a:latin typeface="Arial MT"/>
                <a:cs typeface="Arial MT"/>
              </a:rPr>
              <a:t> </a:t>
            </a:r>
            <a:r>
              <a:rPr sz="2000" spc="-5" dirty="0">
                <a:latin typeface="Arial MT"/>
                <a:cs typeface="Arial MT"/>
              </a:rPr>
              <a:t>85</a:t>
            </a:r>
            <a:r>
              <a:rPr sz="2000" spc="-10" dirty="0">
                <a:latin typeface="Arial MT"/>
                <a:cs typeface="Arial MT"/>
              </a:rPr>
              <a:t> </a:t>
            </a:r>
            <a:r>
              <a:rPr sz="2000" dirty="0">
                <a:latin typeface="Arial MT"/>
                <a:cs typeface="Arial MT"/>
              </a:rPr>
              <a:t>+</a:t>
            </a:r>
            <a:r>
              <a:rPr sz="2000" spc="-15" dirty="0">
                <a:latin typeface="Arial MT"/>
                <a:cs typeface="Arial MT"/>
              </a:rPr>
              <a:t> </a:t>
            </a:r>
            <a:r>
              <a:rPr sz="2000" spc="-5" dirty="0">
                <a:latin typeface="Arial MT"/>
                <a:cs typeface="Arial MT"/>
              </a:rPr>
              <a:t>25,833∙Nº</a:t>
            </a:r>
            <a:r>
              <a:rPr sz="2000" spc="-35" dirty="0">
                <a:latin typeface="Arial MT"/>
                <a:cs typeface="Arial MT"/>
              </a:rPr>
              <a:t> </a:t>
            </a:r>
            <a:r>
              <a:rPr sz="2000" spc="-5" dirty="0">
                <a:latin typeface="Arial MT"/>
                <a:cs typeface="Arial MT"/>
              </a:rPr>
              <a:t>de</a:t>
            </a:r>
            <a:r>
              <a:rPr sz="2000" spc="-10" dirty="0">
                <a:latin typeface="Arial MT"/>
                <a:cs typeface="Arial MT"/>
              </a:rPr>
              <a:t> </a:t>
            </a:r>
            <a:r>
              <a:rPr sz="2000" spc="-5" dirty="0">
                <a:latin typeface="Arial MT"/>
                <a:cs typeface="Arial MT"/>
              </a:rPr>
              <a:t>int.</a:t>
            </a:r>
            <a:r>
              <a:rPr sz="2000" spc="-10" dirty="0">
                <a:latin typeface="Arial MT"/>
                <a:cs typeface="Arial MT"/>
              </a:rPr>
              <a:t> </a:t>
            </a:r>
            <a:r>
              <a:rPr sz="2000" spc="-5" dirty="0">
                <a:latin typeface="Arial MT"/>
                <a:cs typeface="Arial MT"/>
              </a:rPr>
              <a:t>del</a:t>
            </a:r>
            <a:r>
              <a:rPr sz="2000" spc="5" dirty="0">
                <a:latin typeface="Arial MT"/>
                <a:cs typeface="Arial MT"/>
              </a:rPr>
              <a:t> </a:t>
            </a:r>
            <a:r>
              <a:rPr sz="2000" dirty="0">
                <a:latin typeface="Arial MT"/>
                <a:cs typeface="Arial MT"/>
              </a:rPr>
              <a:t>grupo</a:t>
            </a:r>
            <a:r>
              <a:rPr sz="2000" spc="-15" dirty="0">
                <a:latin typeface="Arial MT"/>
                <a:cs typeface="Arial MT"/>
              </a:rPr>
              <a:t> </a:t>
            </a:r>
            <a:r>
              <a:rPr sz="2000" dirty="0">
                <a:latin typeface="Arial MT"/>
                <a:cs typeface="Arial MT"/>
              </a:rPr>
              <a:t>fam.</a:t>
            </a:r>
          </a:p>
        </p:txBody>
      </p:sp>
      <p:sp>
        <p:nvSpPr>
          <p:cNvPr id="4" name="object 4"/>
          <p:cNvSpPr/>
          <p:nvPr/>
        </p:nvSpPr>
        <p:spPr>
          <a:xfrm>
            <a:off x="2063495" y="2997708"/>
            <a:ext cx="3241040" cy="288925"/>
          </a:xfrm>
          <a:custGeom>
            <a:avLst/>
            <a:gdLst/>
            <a:ahLst/>
            <a:cxnLst/>
            <a:rect l="l" t="t" r="r" b="b"/>
            <a:pathLst>
              <a:path w="3241040" h="288925">
                <a:moveTo>
                  <a:pt x="0" y="216662"/>
                </a:moveTo>
                <a:lnTo>
                  <a:pt x="1656080" y="0"/>
                </a:lnTo>
              </a:path>
              <a:path w="3241040" h="288925">
                <a:moveTo>
                  <a:pt x="1656588" y="0"/>
                </a:moveTo>
                <a:lnTo>
                  <a:pt x="3240659" y="288925"/>
                </a:lnTo>
              </a:path>
            </a:pathLst>
          </a:custGeom>
          <a:ln w="9525">
            <a:solidFill>
              <a:srgbClr val="FFFFFF"/>
            </a:solidFill>
          </a:ln>
        </p:spPr>
        <p:txBody>
          <a:bodyPr wrap="square" lIns="0" tIns="0" rIns="0" bIns="0" rtlCol="0"/>
          <a:lstStyle/>
          <a:p>
            <a:endParaRPr/>
          </a:p>
        </p:txBody>
      </p:sp>
      <p:pic>
        <p:nvPicPr>
          <p:cNvPr id="5" name="Picture 2" descr="https://cftdelosrios.cl/wp-content/uploads/2021/09/cropped-Recurso-2.png">
            <a:extLst>
              <a:ext uri="{FF2B5EF4-FFF2-40B4-BE49-F238E27FC236}">
                <a16:creationId xmlns:a16="http://schemas.microsoft.com/office/drawing/2014/main" id="{8CAE96BC-9EC3-4415-9608-5E6C61EB81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47436" y="0"/>
            <a:ext cx="1044564" cy="7780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22803" y="393191"/>
            <a:ext cx="5389626" cy="896874"/>
          </a:xfrm>
          <a:prstGeom prst="rect">
            <a:avLst/>
          </a:prstGeom>
        </p:spPr>
      </p:pic>
      <p:sp>
        <p:nvSpPr>
          <p:cNvPr id="4" name="object 4"/>
          <p:cNvSpPr txBox="1"/>
          <p:nvPr/>
        </p:nvSpPr>
        <p:spPr>
          <a:xfrm>
            <a:off x="2188768" y="1860042"/>
            <a:ext cx="6071870" cy="452120"/>
          </a:xfrm>
          <a:prstGeom prst="rect">
            <a:avLst/>
          </a:prstGeom>
        </p:spPr>
        <p:txBody>
          <a:bodyPr vert="horz" wrap="square" lIns="0" tIns="12065" rIns="0" bIns="0" rtlCol="0">
            <a:spAutoFit/>
          </a:bodyPr>
          <a:lstStyle/>
          <a:p>
            <a:pPr marL="38100">
              <a:spcBef>
                <a:spcPts val="95"/>
              </a:spcBef>
              <a:tabLst>
                <a:tab pos="4430395" algn="l"/>
              </a:tabLst>
            </a:pPr>
            <a:r>
              <a:rPr sz="2800" dirty="0">
                <a:latin typeface="Calibri"/>
                <a:cs typeface="Calibri"/>
              </a:rPr>
              <a:t>Y=</a:t>
            </a:r>
            <a:r>
              <a:rPr sz="2800" dirty="0">
                <a:latin typeface="Symbol"/>
                <a:cs typeface="Symbol"/>
              </a:rPr>
              <a:t></a:t>
            </a:r>
            <a:r>
              <a:rPr sz="2775" baseline="-21021" dirty="0">
                <a:latin typeface="Calibri"/>
                <a:cs typeface="Calibri"/>
              </a:rPr>
              <a:t>0</a:t>
            </a:r>
            <a:r>
              <a:rPr sz="2775" spc="345" baseline="-21021" dirty="0">
                <a:latin typeface="Calibri"/>
                <a:cs typeface="Calibri"/>
              </a:rPr>
              <a:t> </a:t>
            </a:r>
            <a:r>
              <a:rPr sz="2800" spc="-5" dirty="0">
                <a:latin typeface="Calibri"/>
                <a:cs typeface="Calibri"/>
              </a:rPr>
              <a:t>+</a:t>
            </a:r>
            <a:r>
              <a:rPr sz="2800" spc="5" dirty="0">
                <a:latin typeface="Calibri"/>
                <a:cs typeface="Calibri"/>
              </a:rPr>
              <a:t> </a:t>
            </a:r>
            <a:r>
              <a:rPr sz="2800" dirty="0">
                <a:latin typeface="Symbol"/>
                <a:cs typeface="Symbol"/>
              </a:rPr>
              <a:t></a:t>
            </a:r>
            <a:r>
              <a:rPr sz="2775" baseline="-21021" dirty="0">
                <a:latin typeface="Calibri"/>
                <a:cs typeface="Calibri"/>
              </a:rPr>
              <a:t>1</a:t>
            </a:r>
            <a:r>
              <a:rPr sz="2775" spc="352" baseline="-21021" dirty="0">
                <a:latin typeface="Calibri"/>
                <a:cs typeface="Calibri"/>
              </a:rPr>
              <a:t> </a:t>
            </a:r>
            <a:r>
              <a:rPr sz="2800" dirty="0">
                <a:latin typeface="Calibri"/>
                <a:cs typeface="Calibri"/>
              </a:rPr>
              <a:t>X</a:t>
            </a:r>
            <a:r>
              <a:rPr sz="2775" baseline="-21021" dirty="0">
                <a:latin typeface="Calibri"/>
                <a:cs typeface="Calibri"/>
              </a:rPr>
              <a:t>1</a:t>
            </a:r>
            <a:r>
              <a:rPr sz="2800" dirty="0">
                <a:latin typeface="Calibri"/>
                <a:cs typeface="Calibri"/>
              </a:rPr>
              <a:t>+</a:t>
            </a:r>
            <a:r>
              <a:rPr sz="2800" spc="15" dirty="0">
                <a:latin typeface="Calibri"/>
                <a:cs typeface="Calibri"/>
              </a:rPr>
              <a:t> </a:t>
            </a:r>
            <a:r>
              <a:rPr sz="2800" dirty="0">
                <a:latin typeface="Symbol"/>
                <a:cs typeface="Symbol"/>
              </a:rPr>
              <a:t></a:t>
            </a:r>
            <a:r>
              <a:rPr sz="2775" baseline="-21021" dirty="0">
                <a:latin typeface="Calibri"/>
                <a:cs typeface="Calibri"/>
              </a:rPr>
              <a:t>2</a:t>
            </a:r>
            <a:r>
              <a:rPr sz="2775" spc="330" baseline="-21021" dirty="0">
                <a:latin typeface="Calibri"/>
                <a:cs typeface="Calibri"/>
              </a:rPr>
              <a:t> </a:t>
            </a:r>
            <a:r>
              <a:rPr sz="2800" dirty="0">
                <a:latin typeface="Calibri"/>
                <a:cs typeface="Calibri"/>
              </a:rPr>
              <a:t>X</a:t>
            </a:r>
            <a:r>
              <a:rPr sz="2775" baseline="-21021" dirty="0">
                <a:latin typeface="Calibri"/>
                <a:cs typeface="Calibri"/>
              </a:rPr>
              <a:t>2</a:t>
            </a:r>
            <a:r>
              <a:rPr sz="2775" spc="330" baseline="-21021" dirty="0">
                <a:latin typeface="Calibri"/>
                <a:cs typeface="Calibri"/>
              </a:rPr>
              <a:t> </a:t>
            </a:r>
            <a:r>
              <a:rPr sz="2800" spc="-5" dirty="0">
                <a:latin typeface="Calibri"/>
                <a:cs typeface="Calibri"/>
              </a:rPr>
              <a:t>+</a:t>
            </a:r>
            <a:r>
              <a:rPr sz="2800" spc="15" dirty="0">
                <a:latin typeface="Calibri"/>
                <a:cs typeface="Calibri"/>
              </a:rPr>
              <a:t> </a:t>
            </a:r>
            <a:r>
              <a:rPr sz="2800" dirty="0">
                <a:latin typeface="Symbol"/>
                <a:cs typeface="Symbol"/>
              </a:rPr>
              <a:t></a:t>
            </a:r>
            <a:r>
              <a:rPr sz="2775" baseline="-21021" dirty="0">
                <a:latin typeface="Calibri"/>
                <a:cs typeface="Calibri"/>
              </a:rPr>
              <a:t>3</a:t>
            </a:r>
            <a:r>
              <a:rPr sz="2775" spc="330" baseline="-21021" dirty="0">
                <a:latin typeface="Calibri"/>
                <a:cs typeface="Calibri"/>
              </a:rPr>
              <a:t> </a:t>
            </a:r>
            <a:r>
              <a:rPr sz="2800" dirty="0">
                <a:latin typeface="Calibri"/>
                <a:cs typeface="Calibri"/>
              </a:rPr>
              <a:t>X</a:t>
            </a:r>
            <a:r>
              <a:rPr sz="2775" baseline="-21021" dirty="0">
                <a:latin typeface="Calibri"/>
                <a:cs typeface="Calibri"/>
              </a:rPr>
              <a:t>3</a:t>
            </a:r>
            <a:r>
              <a:rPr sz="2775" spc="352" baseline="-21021" dirty="0">
                <a:latin typeface="Calibri"/>
                <a:cs typeface="Calibri"/>
              </a:rPr>
              <a:t> </a:t>
            </a:r>
            <a:r>
              <a:rPr sz="2800" spc="-5" dirty="0">
                <a:latin typeface="Calibri"/>
                <a:cs typeface="Calibri"/>
              </a:rPr>
              <a:t>+.</a:t>
            </a:r>
            <a:r>
              <a:rPr sz="2800" spc="20" dirty="0">
                <a:latin typeface="Calibri"/>
                <a:cs typeface="Calibri"/>
              </a:rPr>
              <a:t> </a:t>
            </a:r>
            <a:r>
              <a:rPr sz="2800" spc="-5" dirty="0">
                <a:latin typeface="Calibri"/>
                <a:cs typeface="Calibri"/>
              </a:rPr>
              <a:t>.	.</a:t>
            </a:r>
            <a:r>
              <a:rPr sz="2800" dirty="0">
                <a:latin typeface="Calibri"/>
                <a:cs typeface="Calibri"/>
              </a:rPr>
              <a:t> </a:t>
            </a:r>
            <a:r>
              <a:rPr sz="2800" spc="-5" dirty="0">
                <a:latin typeface="Calibri"/>
                <a:cs typeface="Calibri"/>
              </a:rPr>
              <a:t>+</a:t>
            </a:r>
            <a:r>
              <a:rPr sz="2800" dirty="0">
                <a:latin typeface="Calibri"/>
                <a:cs typeface="Calibri"/>
              </a:rPr>
              <a:t> </a:t>
            </a:r>
            <a:r>
              <a:rPr sz="2800" dirty="0">
                <a:latin typeface="Symbol"/>
                <a:cs typeface="Symbol"/>
              </a:rPr>
              <a:t></a:t>
            </a:r>
            <a:r>
              <a:rPr sz="2775" baseline="-21021" dirty="0">
                <a:latin typeface="Calibri"/>
                <a:cs typeface="Calibri"/>
              </a:rPr>
              <a:t>k</a:t>
            </a:r>
            <a:r>
              <a:rPr sz="2775" spc="307" baseline="-21021" dirty="0">
                <a:latin typeface="Calibri"/>
                <a:cs typeface="Calibri"/>
              </a:rPr>
              <a:t> </a:t>
            </a:r>
            <a:r>
              <a:rPr sz="2800" dirty="0">
                <a:latin typeface="Calibri"/>
                <a:cs typeface="Calibri"/>
              </a:rPr>
              <a:t>X</a:t>
            </a:r>
            <a:r>
              <a:rPr sz="2775" baseline="-21021" dirty="0">
                <a:latin typeface="Calibri"/>
                <a:cs typeface="Calibri"/>
              </a:rPr>
              <a:t>k</a:t>
            </a:r>
            <a:r>
              <a:rPr sz="2775" spc="292" baseline="-21021" dirty="0">
                <a:latin typeface="Calibri"/>
                <a:cs typeface="Calibri"/>
              </a:rPr>
              <a:t> </a:t>
            </a:r>
            <a:r>
              <a:rPr sz="2800" spc="-5" dirty="0">
                <a:latin typeface="Calibri"/>
                <a:cs typeface="Calibri"/>
              </a:rPr>
              <a:t>+ </a:t>
            </a:r>
            <a:r>
              <a:rPr sz="2800" spc="-5" dirty="0">
                <a:latin typeface="Symbol"/>
                <a:cs typeface="Symbol"/>
              </a:rPr>
              <a:t></a:t>
            </a:r>
            <a:endParaRPr sz="2800" dirty="0">
              <a:latin typeface="Symbol"/>
              <a:cs typeface="Symbol"/>
            </a:endParaRPr>
          </a:p>
        </p:txBody>
      </p:sp>
      <p:sp>
        <p:nvSpPr>
          <p:cNvPr id="5" name="object 5"/>
          <p:cNvSpPr txBox="1"/>
          <p:nvPr/>
        </p:nvSpPr>
        <p:spPr>
          <a:xfrm>
            <a:off x="2185517" y="3515690"/>
            <a:ext cx="5834380" cy="1305560"/>
          </a:xfrm>
          <a:prstGeom prst="rect">
            <a:avLst/>
          </a:prstGeom>
        </p:spPr>
        <p:txBody>
          <a:bodyPr vert="horz" wrap="square" lIns="0" tIns="12065" rIns="0" bIns="0" rtlCol="0">
            <a:spAutoFit/>
          </a:bodyPr>
          <a:lstStyle/>
          <a:p>
            <a:pPr marL="50800">
              <a:spcBef>
                <a:spcPts val="95"/>
              </a:spcBef>
              <a:tabLst>
                <a:tab pos="528955" algn="l"/>
              </a:tabLst>
            </a:pPr>
            <a:r>
              <a:rPr sz="2800" spc="5" dirty="0">
                <a:latin typeface="Symbol"/>
                <a:cs typeface="Symbol"/>
              </a:rPr>
              <a:t></a:t>
            </a:r>
            <a:r>
              <a:rPr sz="2775" spc="7" baseline="-21021" dirty="0">
                <a:latin typeface="Calibri"/>
                <a:cs typeface="Calibri"/>
              </a:rPr>
              <a:t>0	</a:t>
            </a:r>
            <a:r>
              <a:rPr sz="2800" spc="-5" dirty="0">
                <a:latin typeface="Calibri"/>
                <a:cs typeface="Calibri"/>
              </a:rPr>
              <a:t>es</a:t>
            </a:r>
            <a:r>
              <a:rPr sz="2800" spc="-20" dirty="0">
                <a:latin typeface="Calibri"/>
                <a:cs typeface="Calibri"/>
              </a:rPr>
              <a:t> </a:t>
            </a:r>
            <a:r>
              <a:rPr sz="2800" spc="-5" dirty="0">
                <a:latin typeface="Calibri"/>
                <a:cs typeface="Calibri"/>
              </a:rPr>
              <a:t>el</a:t>
            </a:r>
            <a:r>
              <a:rPr sz="2800" spc="-20" dirty="0">
                <a:latin typeface="Calibri"/>
                <a:cs typeface="Calibri"/>
              </a:rPr>
              <a:t> intercepto</a:t>
            </a:r>
            <a:endParaRPr sz="2800" dirty="0">
              <a:latin typeface="Calibri"/>
              <a:cs typeface="Calibri"/>
            </a:endParaRPr>
          </a:p>
          <a:p>
            <a:pPr marL="50800">
              <a:spcBef>
                <a:spcPts val="5"/>
              </a:spcBef>
              <a:tabLst>
                <a:tab pos="461645" algn="l"/>
              </a:tabLst>
            </a:pPr>
            <a:r>
              <a:rPr sz="2800" dirty="0">
                <a:latin typeface="Symbol"/>
                <a:cs typeface="Symbol"/>
              </a:rPr>
              <a:t></a:t>
            </a:r>
            <a:r>
              <a:rPr sz="2775" baseline="-21021" dirty="0">
                <a:latin typeface="Calibri"/>
                <a:cs typeface="Calibri"/>
              </a:rPr>
              <a:t>i	</a:t>
            </a:r>
            <a:r>
              <a:rPr sz="2800" spc="-5" dirty="0">
                <a:latin typeface="Calibri"/>
                <a:cs typeface="Calibri"/>
              </a:rPr>
              <a:t>es</a:t>
            </a:r>
            <a:r>
              <a:rPr sz="2800" spc="-10" dirty="0">
                <a:latin typeface="Calibri"/>
                <a:cs typeface="Calibri"/>
              </a:rPr>
              <a:t> </a:t>
            </a:r>
            <a:r>
              <a:rPr sz="2800" spc="-5" dirty="0">
                <a:latin typeface="Calibri"/>
                <a:cs typeface="Calibri"/>
              </a:rPr>
              <a:t>el</a:t>
            </a:r>
            <a:r>
              <a:rPr sz="2800" spc="-15" dirty="0">
                <a:latin typeface="Calibri"/>
                <a:cs typeface="Calibri"/>
              </a:rPr>
              <a:t> </a:t>
            </a:r>
            <a:r>
              <a:rPr sz="2800" spc="-5" dirty="0">
                <a:latin typeface="Calibri"/>
                <a:cs typeface="Calibri"/>
              </a:rPr>
              <a:t>i-ésimo</a:t>
            </a:r>
            <a:r>
              <a:rPr sz="2800" spc="10" dirty="0">
                <a:latin typeface="Calibri"/>
                <a:cs typeface="Calibri"/>
              </a:rPr>
              <a:t> </a:t>
            </a:r>
            <a:r>
              <a:rPr sz="2800" spc="-15" dirty="0">
                <a:latin typeface="Calibri"/>
                <a:cs typeface="Calibri"/>
              </a:rPr>
              <a:t>coeficiente </a:t>
            </a:r>
            <a:r>
              <a:rPr sz="2800" spc="-5" dirty="0">
                <a:latin typeface="Calibri"/>
                <a:cs typeface="Calibri"/>
              </a:rPr>
              <a:t>de</a:t>
            </a:r>
            <a:r>
              <a:rPr sz="2800" spc="5" dirty="0">
                <a:latin typeface="Calibri"/>
                <a:cs typeface="Calibri"/>
              </a:rPr>
              <a:t> </a:t>
            </a:r>
            <a:r>
              <a:rPr sz="2800" spc="-15" dirty="0">
                <a:latin typeface="Calibri"/>
                <a:cs typeface="Calibri"/>
              </a:rPr>
              <a:t>regresión</a:t>
            </a:r>
            <a:endParaRPr sz="2800" dirty="0">
              <a:latin typeface="Calibri"/>
              <a:cs typeface="Calibri"/>
            </a:endParaRPr>
          </a:p>
          <a:p>
            <a:pPr marL="50800">
              <a:tabLst>
                <a:tab pos="530225" algn="l"/>
              </a:tabLst>
            </a:pPr>
            <a:r>
              <a:rPr sz="2800" spc="-5" dirty="0">
                <a:latin typeface="Symbol"/>
                <a:cs typeface="Symbol"/>
              </a:rPr>
              <a:t></a:t>
            </a:r>
            <a:r>
              <a:rPr sz="2800" spc="-5" dirty="0">
                <a:latin typeface="Times New Roman"/>
                <a:cs typeface="Times New Roman"/>
              </a:rPr>
              <a:t>	</a:t>
            </a:r>
            <a:r>
              <a:rPr sz="2800" spc="-5" dirty="0">
                <a:latin typeface="Calibri"/>
                <a:cs typeface="Calibri"/>
              </a:rPr>
              <a:t>es</a:t>
            </a:r>
            <a:r>
              <a:rPr sz="2800" spc="-20" dirty="0">
                <a:latin typeface="Calibri"/>
                <a:cs typeface="Calibri"/>
              </a:rPr>
              <a:t> </a:t>
            </a:r>
            <a:r>
              <a:rPr sz="2800" spc="-5" dirty="0">
                <a:latin typeface="Calibri"/>
                <a:cs typeface="Calibri"/>
              </a:rPr>
              <a:t>el</a:t>
            </a:r>
            <a:r>
              <a:rPr sz="2800" spc="-20" dirty="0">
                <a:latin typeface="Calibri"/>
                <a:cs typeface="Calibri"/>
              </a:rPr>
              <a:t> </a:t>
            </a:r>
            <a:r>
              <a:rPr sz="2800" spc="-15" dirty="0">
                <a:latin typeface="Calibri"/>
                <a:cs typeface="Calibri"/>
              </a:rPr>
              <a:t>error</a:t>
            </a:r>
            <a:r>
              <a:rPr sz="2800" spc="-10" dirty="0">
                <a:latin typeface="Calibri"/>
                <a:cs typeface="Calibri"/>
              </a:rPr>
              <a:t> aleatorio</a:t>
            </a:r>
            <a:endParaRPr sz="2800" dirty="0">
              <a:latin typeface="Calibri"/>
              <a:cs typeface="Calibri"/>
            </a:endParaRPr>
          </a:p>
        </p:txBody>
      </p:sp>
      <p:pic>
        <p:nvPicPr>
          <p:cNvPr id="6" name="Picture 2" descr="https://cftdelosrios.cl/wp-content/uploads/2021/09/cropped-Recurso-2.png">
            <a:extLst>
              <a:ext uri="{FF2B5EF4-FFF2-40B4-BE49-F238E27FC236}">
                <a16:creationId xmlns:a16="http://schemas.microsoft.com/office/drawing/2014/main" id="{588FEA8E-4C22-466D-847D-C8E4AE3351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47436" y="0"/>
            <a:ext cx="1044564" cy="7780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560637" y="1046225"/>
          <a:ext cx="5829300" cy="3531736"/>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153670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993900">
                  <a:extLst>
                    <a:ext uri="{9D8B030D-6E8A-4147-A177-3AD203B41FA5}">
                      <a16:colId xmlns:a16="http://schemas.microsoft.com/office/drawing/2014/main" val="20003"/>
                    </a:ext>
                  </a:extLst>
                </a:gridCol>
              </a:tblGrid>
              <a:tr h="743076">
                <a:tc>
                  <a:txBody>
                    <a:bodyPr/>
                    <a:lstStyle/>
                    <a:p>
                      <a:pPr>
                        <a:lnSpc>
                          <a:spcPct val="100000"/>
                        </a:lnSpc>
                      </a:pPr>
                      <a:endParaRPr sz="1600">
                        <a:latin typeface="Times New Roman"/>
                        <a:cs typeface="Times New Roman"/>
                      </a:endParaRPr>
                    </a:p>
                    <a:p>
                      <a:pPr>
                        <a:lnSpc>
                          <a:spcPct val="100000"/>
                        </a:lnSpc>
                        <a:spcBef>
                          <a:spcPts val="35"/>
                        </a:spcBef>
                      </a:pPr>
                      <a:endParaRPr sz="1700">
                        <a:latin typeface="Times New Roman"/>
                        <a:cs typeface="Times New Roman"/>
                      </a:endParaRPr>
                    </a:p>
                    <a:p>
                      <a:pPr marL="9525">
                        <a:lnSpc>
                          <a:spcPts val="1920"/>
                        </a:lnSpc>
                      </a:pPr>
                      <a:r>
                        <a:rPr sz="1600" spc="-10" dirty="0">
                          <a:solidFill>
                            <a:srgbClr val="001F5F"/>
                          </a:solidFill>
                          <a:latin typeface="Calibri"/>
                          <a:cs typeface="Calibri"/>
                        </a:rPr>
                        <a:t>Hogar</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1650" dirty="0">
                        <a:latin typeface="Times New Roman"/>
                        <a:cs typeface="Times New Roman"/>
                      </a:endParaRPr>
                    </a:p>
                    <a:p>
                      <a:pPr marL="9525">
                        <a:lnSpc>
                          <a:spcPct val="100000"/>
                        </a:lnSpc>
                      </a:pPr>
                      <a:r>
                        <a:rPr sz="1600" spc="-5" dirty="0">
                          <a:solidFill>
                            <a:srgbClr val="001F5F"/>
                          </a:solidFill>
                          <a:latin typeface="Calibri"/>
                          <a:cs typeface="Calibri"/>
                        </a:rPr>
                        <a:t>Nº</a:t>
                      </a:r>
                      <a:r>
                        <a:rPr sz="1600" spc="-35" dirty="0">
                          <a:solidFill>
                            <a:srgbClr val="001F5F"/>
                          </a:solidFill>
                          <a:latin typeface="Calibri"/>
                          <a:cs typeface="Calibri"/>
                        </a:rPr>
                        <a:t> </a:t>
                      </a:r>
                      <a:r>
                        <a:rPr sz="1600" spc="-5" dirty="0">
                          <a:solidFill>
                            <a:srgbClr val="001F5F"/>
                          </a:solidFill>
                          <a:latin typeface="Calibri"/>
                          <a:cs typeface="Calibri"/>
                        </a:rPr>
                        <a:t>de</a:t>
                      </a:r>
                      <a:r>
                        <a:rPr sz="1600" spc="-40" dirty="0">
                          <a:solidFill>
                            <a:srgbClr val="001F5F"/>
                          </a:solidFill>
                          <a:latin typeface="Calibri"/>
                          <a:cs typeface="Calibri"/>
                        </a:rPr>
                        <a:t> </a:t>
                      </a:r>
                      <a:r>
                        <a:rPr sz="1600" spc="-10" dirty="0">
                          <a:solidFill>
                            <a:srgbClr val="001F5F"/>
                          </a:solidFill>
                          <a:latin typeface="Calibri"/>
                          <a:cs typeface="Calibri"/>
                        </a:rPr>
                        <a:t>integrantes</a:t>
                      </a:r>
                      <a:endParaRPr sz="1600" dirty="0">
                        <a:latin typeface="Calibri"/>
                        <a:cs typeface="Calibri"/>
                      </a:endParaRPr>
                    </a:p>
                    <a:p>
                      <a:pPr marL="9525">
                        <a:lnSpc>
                          <a:spcPts val="1920"/>
                        </a:lnSpc>
                        <a:spcBef>
                          <a:spcPts val="15"/>
                        </a:spcBef>
                      </a:pPr>
                      <a:r>
                        <a:rPr sz="1600" spc="-5" dirty="0">
                          <a:solidFill>
                            <a:srgbClr val="001F5F"/>
                          </a:solidFill>
                          <a:latin typeface="Calibri"/>
                          <a:cs typeface="Calibri"/>
                        </a:rPr>
                        <a:t>del</a:t>
                      </a:r>
                      <a:r>
                        <a:rPr sz="1600" spc="-40" dirty="0">
                          <a:solidFill>
                            <a:srgbClr val="001F5F"/>
                          </a:solidFill>
                          <a:latin typeface="Calibri"/>
                          <a:cs typeface="Calibri"/>
                        </a:rPr>
                        <a:t> </a:t>
                      </a:r>
                      <a:r>
                        <a:rPr sz="1600" spc="-5" dirty="0">
                          <a:solidFill>
                            <a:srgbClr val="001F5F"/>
                          </a:solidFill>
                          <a:latin typeface="Calibri"/>
                          <a:cs typeface="Calibri"/>
                        </a:rPr>
                        <a:t>grupo</a:t>
                      </a:r>
                      <a:r>
                        <a:rPr sz="1600" spc="-35" dirty="0">
                          <a:solidFill>
                            <a:srgbClr val="001F5F"/>
                          </a:solidFill>
                          <a:latin typeface="Calibri"/>
                          <a:cs typeface="Calibri"/>
                        </a:rPr>
                        <a:t> </a:t>
                      </a:r>
                      <a:r>
                        <a:rPr sz="1600" spc="-5" dirty="0">
                          <a:solidFill>
                            <a:srgbClr val="001F5F"/>
                          </a:solidFill>
                          <a:latin typeface="Calibri"/>
                          <a:cs typeface="Calibri"/>
                        </a:rPr>
                        <a:t>familiar</a:t>
                      </a:r>
                      <a:endParaRPr sz="16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1650">
                        <a:latin typeface="Times New Roman"/>
                        <a:cs typeface="Times New Roman"/>
                      </a:endParaRPr>
                    </a:p>
                    <a:p>
                      <a:pPr marL="10160">
                        <a:lnSpc>
                          <a:spcPct val="100000"/>
                        </a:lnSpc>
                      </a:pPr>
                      <a:r>
                        <a:rPr sz="1600" spc="-10" dirty="0">
                          <a:solidFill>
                            <a:srgbClr val="001F5F"/>
                          </a:solidFill>
                          <a:latin typeface="Calibri"/>
                          <a:cs typeface="Calibri"/>
                        </a:rPr>
                        <a:t>Edad</a:t>
                      </a:r>
                      <a:r>
                        <a:rPr sz="1600" spc="-40" dirty="0">
                          <a:solidFill>
                            <a:srgbClr val="001F5F"/>
                          </a:solidFill>
                          <a:latin typeface="Calibri"/>
                          <a:cs typeface="Calibri"/>
                        </a:rPr>
                        <a:t> </a:t>
                      </a:r>
                      <a:r>
                        <a:rPr sz="1600" spc="-5" dirty="0">
                          <a:solidFill>
                            <a:srgbClr val="001F5F"/>
                          </a:solidFill>
                          <a:latin typeface="Calibri"/>
                          <a:cs typeface="Calibri"/>
                        </a:rPr>
                        <a:t>del</a:t>
                      </a:r>
                      <a:r>
                        <a:rPr sz="1600" spc="-35" dirty="0">
                          <a:solidFill>
                            <a:srgbClr val="001F5F"/>
                          </a:solidFill>
                          <a:latin typeface="Calibri"/>
                          <a:cs typeface="Calibri"/>
                        </a:rPr>
                        <a:t> </a:t>
                      </a:r>
                      <a:r>
                        <a:rPr sz="1600" spc="-15" dirty="0">
                          <a:solidFill>
                            <a:srgbClr val="001F5F"/>
                          </a:solidFill>
                          <a:latin typeface="Calibri"/>
                          <a:cs typeface="Calibri"/>
                        </a:rPr>
                        <a:t>jefe(a)</a:t>
                      </a:r>
                      <a:endParaRPr sz="1600">
                        <a:latin typeface="Calibri"/>
                        <a:cs typeface="Calibri"/>
                      </a:endParaRPr>
                    </a:p>
                    <a:p>
                      <a:pPr marL="10160">
                        <a:lnSpc>
                          <a:spcPts val="1920"/>
                        </a:lnSpc>
                        <a:spcBef>
                          <a:spcPts val="15"/>
                        </a:spcBef>
                      </a:pPr>
                      <a:r>
                        <a:rPr sz="1600" spc="-5" dirty="0">
                          <a:solidFill>
                            <a:srgbClr val="001F5F"/>
                          </a:solidFill>
                          <a:latin typeface="Calibri"/>
                          <a:cs typeface="Calibri"/>
                        </a:rPr>
                        <a:t>de</a:t>
                      </a:r>
                      <a:r>
                        <a:rPr sz="1600" spc="-35" dirty="0">
                          <a:solidFill>
                            <a:srgbClr val="001F5F"/>
                          </a:solidFill>
                          <a:latin typeface="Calibri"/>
                          <a:cs typeface="Calibri"/>
                        </a:rPr>
                        <a:t> </a:t>
                      </a:r>
                      <a:r>
                        <a:rPr sz="1600" spc="-10" dirty="0">
                          <a:solidFill>
                            <a:srgbClr val="001F5F"/>
                          </a:solidFill>
                          <a:latin typeface="Calibri"/>
                          <a:cs typeface="Calibri"/>
                        </a:rPr>
                        <a:t>hogar</a:t>
                      </a:r>
                      <a:r>
                        <a:rPr sz="1600" spc="-40" dirty="0">
                          <a:solidFill>
                            <a:srgbClr val="001F5F"/>
                          </a:solidFill>
                          <a:latin typeface="Calibri"/>
                          <a:cs typeface="Calibri"/>
                        </a:rPr>
                        <a:t> </a:t>
                      </a:r>
                      <a:r>
                        <a:rPr sz="1600" spc="-5" dirty="0">
                          <a:solidFill>
                            <a:srgbClr val="001F5F"/>
                          </a:solidFill>
                          <a:latin typeface="Calibri"/>
                          <a:cs typeface="Calibri"/>
                        </a:rPr>
                        <a:t>(años)</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0160" marR="110489">
                        <a:lnSpc>
                          <a:spcPts val="1920"/>
                        </a:lnSpc>
                        <a:spcBef>
                          <a:spcPts val="45"/>
                        </a:spcBef>
                      </a:pPr>
                      <a:r>
                        <a:rPr sz="1600" spc="-10" dirty="0">
                          <a:solidFill>
                            <a:srgbClr val="001F5F"/>
                          </a:solidFill>
                          <a:latin typeface="Calibri"/>
                          <a:cs typeface="Calibri"/>
                        </a:rPr>
                        <a:t>Gastos </a:t>
                      </a:r>
                      <a:r>
                        <a:rPr sz="1600" spc="-5" dirty="0">
                          <a:solidFill>
                            <a:srgbClr val="001F5F"/>
                          </a:solidFill>
                          <a:latin typeface="Calibri"/>
                          <a:cs typeface="Calibri"/>
                        </a:rPr>
                        <a:t>en </a:t>
                      </a:r>
                      <a:r>
                        <a:rPr sz="1600" dirty="0">
                          <a:solidFill>
                            <a:srgbClr val="001F5F"/>
                          </a:solidFill>
                          <a:latin typeface="Calibri"/>
                          <a:cs typeface="Calibri"/>
                        </a:rPr>
                        <a:t> </a:t>
                      </a:r>
                      <a:r>
                        <a:rPr sz="1600" spc="-10" dirty="0">
                          <a:solidFill>
                            <a:srgbClr val="001F5F"/>
                          </a:solidFill>
                          <a:latin typeface="Calibri"/>
                          <a:cs typeface="Calibri"/>
                        </a:rPr>
                        <a:t>alimentación.(miles</a:t>
                      </a:r>
                      <a:r>
                        <a:rPr sz="1600" spc="-35" dirty="0">
                          <a:solidFill>
                            <a:srgbClr val="001F5F"/>
                          </a:solidFill>
                          <a:latin typeface="Calibri"/>
                          <a:cs typeface="Calibri"/>
                        </a:rPr>
                        <a:t> </a:t>
                      </a:r>
                      <a:r>
                        <a:rPr sz="1600" spc="-10" dirty="0">
                          <a:solidFill>
                            <a:srgbClr val="001F5F"/>
                          </a:solidFill>
                          <a:latin typeface="Calibri"/>
                          <a:cs typeface="Calibri"/>
                        </a:rPr>
                        <a:t>de</a:t>
                      </a:r>
                      <a:endParaRPr sz="1600">
                        <a:latin typeface="Calibri"/>
                        <a:cs typeface="Calibri"/>
                      </a:endParaRPr>
                    </a:p>
                    <a:p>
                      <a:pPr marL="10160">
                        <a:lnSpc>
                          <a:spcPts val="1864"/>
                        </a:lnSpc>
                      </a:pPr>
                      <a:r>
                        <a:rPr sz="1600" spc="-10" dirty="0">
                          <a:solidFill>
                            <a:srgbClr val="001F5F"/>
                          </a:solidFill>
                          <a:latin typeface="Calibri"/>
                          <a:cs typeface="Calibri"/>
                        </a:rPr>
                        <a:t>pesos)</a:t>
                      </a:r>
                      <a:endParaRPr sz="1600">
                        <a:latin typeface="Calibri"/>
                        <a:cs typeface="Calibri"/>
                      </a:endParaRPr>
                    </a:p>
                  </a:txBody>
                  <a:tcPr marL="0" marR="0" marT="5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0"/>
                  </a:ext>
                </a:extLst>
              </a:tr>
              <a:tr h="253364">
                <a:tc>
                  <a:txBody>
                    <a:bodyPr/>
                    <a:lstStyle/>
                    <a:p>
                      <a:pPr algn="r">
                        <a:lnSpc>
                          <a:spcPts val="1895"/>
                        </a:lnSpc>
                      </a:pPr>
                      <a:r>
                        <a:rPr sz="1600" dirty="0">
                          <a:solidFill>
                            <a:srgbClr val="001F5F"/>
                          </a:solidFill>
                          <a:latin typeface="Calibri"/>
                          <a:cs typeface="Calibri"/>
                        </a:rPr>
                        <a:t>1</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r">
                        <a:lnSpc>
                          <a:spcPts val="1895"/>
                        </a:lnSpc>
                      </a:pPr>
                      <a:r>
                        <a:rPr sz="1600" dirty="0">
                          <a:solidFill>
                            <a:srgbClr val="001F5F"/>
                          </a:solidFill>
                          <a:latin typeface="Calibri"/>
                          <a:cs typeface="Calibri"/>
                        </a:rPr>
                        <a:t>4</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635" algn="r">
                        <a:lnSpc>
                          <a:spcPts val="1895"/>
                        </a:lnSpc>
                      </a:pPr>
                      <a:r>
                        <a:rPr sz="1600" spc="-10" dirty="0">
                          <a:solidFill>
                            <a:srgbClr val="001F5F"/>
                          </a:solidFill>
                          <a:latin typeface="Calibri"/>
                          <a:cs typeface="Calibri"/>
                        </a:rPr>
                        <a:t>48</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1270" algn="r">
                        <a:lnSpc>
                          <a:spcPts val="1895"/>
                        </a:lnSpc>
                      </a:pPr>
                      <a:r>
                        <a:rPr sz="1600" spc="-10" dirty="0">
                          <a:solidFill>
                            <a:srgbClr val="001F5F"/>
                          </a:solidFill>
                          <a:latin typeface="Calibri"/>
                          <a:cs typeface="Calibri"/>
                        </a:rPr>
                        <a:t>200</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1"/>
                  </a:ext>
                </a:extLst>
              </a:tr>
              <a:tr h="253365">
                <a:tc>
                  <a:txBody>
                    <a:bodyPr/>
                    <a:lstStyle/>
                    <a:p>
                      <a:pPr algn="r">
                        <a:lnSpc>
                          <a:spcPts val="1895"/>
                        </a:lnSpc>
                      </a:pPr>
                      <a:r>
                        <a:rPr sz="1600" dirty="0">
                          <a:solidFill>
                            <a:srgbClr val="001F5F"/>
                          </a:solidFill>
                          <a:latin typeface="Calibri"/>
                          <a:cs typeface="Calibri"/>
                        </a:rPr>
                        <a:t>2</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r">
                        <a:lnSpc>
                          <a:spcPts val="1895"/>
                        </a:lnSpc>
                      </a:pPr>
                      <a:r>
                        <a:rPr sz="1600" dirty="0">
                          <a:solidFill>
                            <a:srgbClr val="001F5F"/>
                          </a:solidFill>
                          <a:latin typeface="Calibri"/>
                          <a:cs typeface="Calibri"/>
                        </a:rPr>
                        <a:t>2</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635" algn="r">
                        <a:lnSpc>
                          <a:spcPts val="1895"/>
                        </a:lnSpc>
                      </a:pPr>
                      <a:r>
                        <a:rPr sz="1600" spc="-10" dirty="0">
                          <a:solidFill>
                            <a:srgbClr val="001F5F"/>
                          </a:solidFill>
                          <a:latin typeface="Calibri"/>
                          <a:cs typeface="Calibri"/>
                        </a:rPr>
                        <a:t>26</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1270" algn="r">
                        <a:lnSpc>
                          <a:spcPts val="1895"/>
                        </a:lnSpc>
                      </a:pPr>
                      <a:r>
                        <a:rPr sz="1600" spc="-10" dirty="0">
                          <a:solidFill>
                            <a:srgbClr val="001F5F"/>
                          </a:solidFill>
                          <a:latin typeface="Calibri"/>
                          <a:cs typeface="Calibri"/>
                        </a:rPr>
                        <a:t>130</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253491">
                <a:tc>
                  <a:txBody>
                    <a:bodyPr/>
                    <a:lstStyle/>
                    <a:p>
                      <a:pPr algn="r">
                        <a:lnSpc>
                          <a:spcPts val="1895"/>
                        </a:lnSpc>
                      </a:pPr>
                      <a:r>
                        <a:rPr sz="1600" dirty="0">
                          <a:solidFill>
                            <a:srgbClr val="001F5F"/>
                          </a:solidFill>
                          <a:latin typeface="Calibri"/>
                          <a:cs typeface="Calibri"/>
                        </a:rPr>
                        <a:t>3</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r">
                        <a:lnSpc>
                          <a:spcPts val="1895"/>
                        </a:lnSpc>
                      </a:pPr>
                      <a:r>
                        <a:rPr sz="1600" dirty="0">
                          <a:solidFill>
                            <a:srgbClr val="001F5F"/>
                          </a:solidFill>
                          <a:latin typeface="Calibri"/>
                          <a:cs typeface="Calibri"/>
                        </a:rPr>
                        <a:t>5</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635" algn="r">
                        <a:lnSpc>
                          <a:spcPts val="1895"/>
                        </a:lnSpc>
                      </a:pPr>
                      <a:r>
                        <a:rPr sz="1600" spc="-10" dirty="0">
                          <a:solidFill>
                            <a:srgbClr val="001F5F"/>
                          </a:solidFill>
                          <a:latin typeface="Calibri"/>
                          <a:cs typeface="Calibri"/>
                        </a:rPr>
                        <a:t>33</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1270" algn="r">
                        <a:lnSpc>
                          <a:spcPts val="1895"/>
                        </a:lnSpc>
                      </a:pPr>
                      <a:r>
                        <a:rPr sz="1600" spc="-10" dirty="0">
                          <a:solidFill>
                            <a:srgbClr val="001F5F"/>
                          </a:solidFill>
                          <a:latin typeface="Calibri"/>
                          <a:cs typeface="Calibri"/>
                        </a:rPr>
                        <a:t>190</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3"/>
                  </a:ext>
                </a:extLst>
              </a:tr>
              <a:tr h="253364">
                <a:tc>
                  <a:txBody>
                    <a:bodyPr/>
                    <a:lstStyle/>
                    <a:p>
                      <a:pPr algn="r">
                        <a:lnSpc>
                          <a:spcPts val="1895"/>
                        </a:lnSpc>
                      </a:pPr>
                      <a:r>
                        <a:rPr sz="1600" dirty="0">
                          <a:solidFill>
                            <a:srgbClr val="001F5F"/>
                          </a:solidFill>
                          <a:latin typeface="Calibri"/>
                          <a:cs typeface="Calibri"/>
                        </a:rPr>
                        <a:t>4</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r">
                        <a:lnSpc>
                          <a:spcPts val="1895"/>
                        </a:lnSpc>
                      </a:pPr>
                      <a:r>
                        <a:rPr sz="1600" dirty="0">
                          <a:solidFill>
                            <a:srgbClr val="001F5F"/>
                          </a:solidFill>
                          <a:latin typeface="Calibri"/>
                          <a:cs typeface="Calibri"/>
                        </a:rPr>
                        <a:t>3</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635" algn="r">
                        <a:lnSpc>
                          <a:spcPts val="1895"/>
                        </a:lnSpc>
                      </a:pPr>
                      <a:r>
                        <a:rPr sz="1600" spc="-10" dirty="0">
                          <a:solidFill>
                            <a:srgbClr val="001F5F"/>
                          </a:solidFill>
                          <a:latin typeface="Calibri"/>
                          <a:cs typeface="Calibri"/>
                        </a:rPr>
                        <a:t>24</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1270" algn="r">
                        <a:lnSpc>
                          <a:spcPts val="1895"/>
                        </a:lnSpc>
                      </a:pPr>
                      <a:r>
                        <a:rPr sz="1600" spc="-10" dirty="0">
                          <a:solidFill>
                            <a:srgbClr val="001F5F"/>
                          </a:solidFill>
                          <a:latin typeface="Calibri"/>
                          <a:cs typeface="Calibri"/>
                        </a:rPr>
                        <a:t>175</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253364">
                <a:tc>
                  <a:txBody>
                    <a:bodyPr/>
                    <a:lstStyle/>
                    <a:p>
                      <a:pPr algn="r">
                        <a:lnSpc>
                          <a:spcPts val="1895"/>
                        </a:lnSpc>
                      </a:pPr>
                      <a:r>
                        <a:rPr sz="1600" dirty="0">
                          <a:solidFill>
                            <a:srgbClr val="001F5F"/>
                          </a:solidFill>
                          <a:latin typeface="Calibri"/>
                          <a:cs typeface="Calibri"/>
                        </a:rPr>
                        <a:t>5</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r">
                        <a:lnSpc>
                          <a:spcPts val="1895"/>
                        </a:lnSpc>
                      </a:pPr>
                      <a:r>
                        <a:rPr sz="1600" dirty="0">
                          <a:solidFill>
                            <a:srgbClr val="001F5F"/>
                          </a:solidFill>
                          <a:latin typeface="Calibri"/>
                          <a:cs typeface="Calibri"/>
                        </a:rPr>
                        <a:t>3</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635" algn="r">
                        <a:lnSpc>
                          <a:spcPts val="1895"/>
                        </a:lnSpc>
                      </a:pPr>
                      <a:r>
                        <a:rPr sz="1600" spc="-10" dirty="0">
                          <a:solidFill>
                            <a:srgbClr val="001F5F"/>
                          </a:solidFill>
                          <a:latin typeface="Calibri"/>
                          <a:cs typeface="Calibri"/>
                        </a:rPr>
                        <a:t>24</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1270" algn="r">
                        <a:lnSpc>
                          <a:spcPts val="1895"/>
                        </a:lnSpc>
                      </a:pPr>
                      <a:r>
                        <a:rPr sz="1600" spc="-10" dirty="0">
                          <a:solidFill>
                            <a:srgbClr val="001F5F"/>
                          </a:solidFill>
                          <a:latin typeface="Calibri"/>
                          <a:cs typeface="Calibri"/>
                        </a:rPr>
                        <a:t>160</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5"/>
                  </a:ext>
                </a:extLst>
              </a:tr>
              <a:tr h="253492">
                <a:tc>
                  <a:txBody>
                    <a:bodyPr/>
                    <a:lstStyle/>
                    <a:p>
                      <a:pPr algn="r">
                        <a:lnSpc>
                          <a:spcPts val="1895"/>
                        </a:lnSpc>
                      </a:pPr>
                      <a:r>
                        <a:rPr sz="1600" dirty="0">
                          <a:solidFill>
                            <a:srgbClr val="001F5F"/>
                          </a:solidFill>
                          <a:latin typeface="Calibri"/>
                          <a:cs typeface="Calibri"/>
                        </a:rPr>
                        <a:t>6</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r">
                        <a:lnSpc>
                          <a:spcPts val="1895"/>
                        </a:lnSpc>
                      </a:pPr>
                      <a:r>
                        <a:rPr sz="1600" dirty="0">
                          <a:solidFill>
                            <a:srgbClr val="001F5F"/>
                          </a:solidFill>
                          <a:latin typeface="Calibri"/>
                          <a:cs typeface="Calibri"/>
                        </a:rPr>
                        <a:t>6</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635" algn="r">
                        <a:lnSpc>
                          <a:spcPts val="1895"/>
                        </a:lnSpc>
                      </a:pPr>
                      <a:r>
                        <a:rPr sz="1600" spc="-10" dirty="0">
                          <a:solidFill>
                            <a:srgbClr val="001F5F"/>
                          </a:solidFill>
                          <a:latin typeface="Calibri"/>
                          <a:cs typeface="Calibri"/>
                        </a:rPr>
                        <a:t>50</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1270" algn="r">
                        <a:lnSpc>
                          <a:spcPts val="1895"/>
                        </a:lnSpc>
                      </a:pPr>
                      <a:r>
                        <a:rPr sz="1600" spc="-10" dirty="0">
                          <a:solidFill>
                            <a:srgbClr val="001F5F"/>
                          </a:solidFill>
                          <a:latin typeface="Calibri"/>
                          <a:cs typeface="Calibri"/>
                        </a:rPr>
                        <a:t>260</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253364">
                <a:tc>
                  <a:txBody>
                    <a:bodyPr/>
                    <a:lstStyle/>
                    <a:p>
                      <a:pPr algn="r">
                        <a:lnSpc>
                          <a:spcPts val="1895"/>
                        </a:lnSpc>
                      </a:pPr>
                      <a:r>
                        <a:rPr sz="1600" dirty="0">
                          <a:solidFill>
                            <a:srgbClr val="001F5F"/>
                          </a:solidFill>
                          <a:latin typeface="Calibri"/>
                          <a:cs typeface="Calibri"/>
                        </a:rPr>
                        <a:t>7</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r">
                        <a:lnSpc>
                          <a:spcPts val="1895"/>
                        </a:lnSpc>
                      </a:pPr>
                      <a:r>
                        <a:rPr sz="1600" dirty="0">
                          <a:solidFill>
                            <a:srgbClr val="001F5F"/>
                          </a:solidFill>
                          <a:latin typeface="Calibri"/>
                          <a:cs typeface="Calibri"/>
                        </a:rPr>
                        <a:t>3</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635" algn="r">
                        <a:lnSpc>
                          <a:spcPts val="1895"/>
                        </a:lnSpc>
                      </a:pPr>
                      <a:r>
                        <a:rPr sz="1600" spc="-10" dirty="0">
                          <a:solidFill>
                            <a:srgbClr val="001F5F"/>
                          </a:solidFill>
                          <a:latin typeface="Calibri"/>
                          <a:cs typeface="Calibri"/>
                        </a:rPr>
                        <a:t>30</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1270" algn="r">
                        <a:lnSpc>
                          <a:spcPts val="1895"/>
                        </a:lnSpc>
                      </a:pPr>
                      <a:r>
                        <a:rPr sz="1600" spc="-10" dirty="0">
                          <a:solidFill>
                            <a:srgbClr val="001F5F"/>
                          </a:solidFill>
                          <a:latin typeface="Calibri"/>
                          <a:cs typeface="Calibri"/>
                        </a:rPr>
                        <a:t>170</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7"/>
                  </a:ext>
                </a:extLst>
              </a:tr>
              <a:tr h="253364">
                <a:tc>
                  <a:txBody>
                    <a:bodyPr/>
                    <a:lstStyle/>
                    <a:p>
                      <a:pPr algn="r">
                        <a:lnSpc>
                          <a:spcPts val="1895"/>
                        </a:lnSpc>
                      </a:pPr>
                      <a:r>
                        <a:rPr sz="1600" dirty="0">
                          <a:solidFill>
                            <a:srgbClr val="001F5F"/>
                          </a:solidFill>
                          <a:latin typeface="Calibri"/>
                          <a:cs typeface="Calibri"/>
                        </a:rPr>
                        <a:t>8</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r">
                        <a:lnSpc>
                          <a:spcPts val="1895"/>
                        </a:lnSpc>
                      </a:pPr>
                      <a:r>
                        <a:rPr sz="1600" dirty="0">
                          <a:solidFill>
                            <a:srgbClr val="001F5F"/>
                          </a:solidFill>
                          <a:latin typeface="Calibri"/>
                          <a:cs typeface="Calibri"/>
                        </a:rPr>
                        <a:t>4</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635" algn="r">
                        <a:lnSpc>
                          <a:spcPts val="1895"/>
                        </a:lnSpc>
                      </a:pPr>
                      <a:r>
                        <a:rPr sz="1600" spc="-10" dirty="0">
                          <a:solidFill>
                            <a:srgbClr val="001F5F"/>
                          </a:solidFill>
                          <a:latin typeface="Calibri"/>
                          <a:cs typeface="Calibri"/>
                        </a:rPr>
                        <a:t>30</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1270" algn="r">
                        <a:lnSpc>
                          <a:spcPts val="1895"/>
                        </a:lnSpc>
                      </a:pPr>
                      <a:r>
                        <a:rPr sz="1600" spc="-10" dirty="0">
                          <a:solidFill>
                            <a:srgbClr val="001F5F"/>
                          </a:solidFill>
                          <a:latin typeface="Calibri"/>
                          <a:cs typeface="Calibri"/>
                        </a:rPr>
                        <a:t>180</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8"/>
                  </a:ext>
                </a:extLst>
              </a:tr>
              <a:tr h="253492">
                <a:tc>
                  <a:txBody>
                    <a:bodyPr/>
                    <a:lstStyle/>
                    <a:p>
                      <a:pPr algn="r">
                        <a:lnSpc>
                          <a:spcPts val="1895"/>
                        </a:lnSpc>
                      </a:pPr>
                      <a:r>
                        <a:rPr sz="1600" dirty="0">
                          <a:solidFill>
                            <a:srgbClr val="001F5F"/>
                          </a:solidFill>
                          <a:latin typeface="Calibri"/>
                          <a:cs typeface="Calibri"/>
                        </a:rPr>
                        <a:t>9</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r">
                        <a:lnSpc>
                          <a:spcPts val="1895"/>
                        </a:lnSpc>
                      </a:pPr>
                      <a:r>
                        <a:rPr sz="1600" dirty="0">
                          <a:solidFill>
                            <a:srgbClr val="001F5F"/>
                          </a:solidFill>
                          <a:latin typeface="Calibri"/>
                          <a:cs typeface="Calibri"/>
                        </a:rPr>
                        <a:t>4</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635" algn="r">
                        <a:lnSpc>
                          <a:spcPts val="1895"/>
                        </a:lnSpc>
                      </a:pPr>
                      <a:r>
                        <a:rPr sz="1600" spc="-10" dirty="0">
                          <a:solidFill>
                            <a:srgbClr val="001F5F"/>
                          </a:solidFill>
                          <a:latin typeface="Calibri"/>
                          <a:cs typeface="Calibri"/>
                        </a:rPr>
                        <a:t>32</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1270" algn="r">
                        <a:lnSpc>
                          <a:spcPts val="1895"/>
                        </a:lnSpc>
                      </a:pPr>
                      <a:r>
                        <a:rPr sz="1600" spc="-10" dirty="0">
                          <a:solidFill>
                            <a:srgbClr val="001F5F"/>
                          </a:solidFill>
                          <a:latin typeface="Calibri"/>
                          <a:cs typeface="Calibri"/>
                        </a:rPr>
                        <a:t>175</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9"/>
                  </a:ext>
                </a:extLst>
              </a:tr>
              <a:tr h="253364">
                <a:tc>
                  <a:txBody>
                    <a:bodyPr/>
                    <a:lstStyle/>
                    <a:p>
                      <a:pPr marR="635" algn="r">
                        <a:lnSpc>
                          <a:spcPts val="1895"/>
                        </a:lnSpc>
                      </a:pPr>
                      <a:r>
                        <a:rPr sz="1600" spc="-10" dirty="0">
                          <a:solidFill>
                            <a:srgbClr val="001F5F"/>
                          </a:solidFill>
                          <a:latin typeface="Calibri"/>
                          <a:cs typeface="Calibri"/>
                        </a:rPr>
                        <a:t>10</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r">
                        <a:lnSpc>
                          <a:spcPts val="1895"/>
                        </a:lnSpc>
                      </a:pPr>
                      <a:r>
                        <a:rPr sz="1600" dirty="0">
                          <a:solidFill>
                            <a:srgbClr val="001F5F"/>
                          </a:solidFill>
                          <a:latin typeface="Calibri"/>
                          <a:cs typeface="Calibri"/>
                        </a:rPr>
                        <a:t>3</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635" algn="r">
                        <a:lnSpc>
                          <a:spcPts val="1895"/>
                        </a:lnSpc>
                      </a:pPr>
                      <a:r>
                        <a:rPr sz="1600" spc="-10" dirty="0">
                          <a:solidFill>
                            <a:srgbClr val="001F5F"/>
                          </a:solidFill>
                          <a:latin typeface="Calibri"/>
                          <a:cs typeface="Calibri"/>
                        </a:rPr>
                        <a:t>34</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1270" algn="r">
                        <a:lnSpc>
                          <a:spcPts val="1895"/>
                        </a:lnSpc>
                      </a:pPr>
                      <a:r>
                        <a:rPr sz="1600" spc="-10" dirty="0">
                          <a:solidFill>
                            <a:srgbClr val="001F5F"/>
                          </a:solidFill>
                          <a:latin typeface="Calibri"/>
                          <a:cs typeface="Calibri"/>
                        </a:rPr>
                        <a:t>170</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0"/>
                  </a:ext>
                </a:extLst>
              </a:tr>
              <a:tr h="253492">
                <a:tc>
                  <a:txBody>
                    <a:bodyPr/>
                    <a:lstStyle/>
                    <a:p>
                      <a:pPr marR="635" algn="r">
                        <a:lnSpc>
                          <a:spcPts val="1895"/>
                        </a:lnSpc>
                      </a:pPr>
                      <a:r>
                        <a:rPr sz="1600" spc="-10" dirty="0">
                          <a:solidFill>
                            <a:srgbClr val="001F5F"/>
                          </a:solidFill>
                          <a:latin typeface="Calibri"/>
                          <a:cs typeface="Calibri"/>
                        </a:rPr>
                        <a:t>11</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r">
                        <a:lnSpc>
                          <a:spcPts val="1895"/>
                        </a:lnSpc>
                      </a:pPr>
                      <a:r>
                        <a:rPr sz="1600" dirty="0">
                          <a:solidFill>
                            <a:srgbClr val="001F5F"/>
                          </a:solidFill>
                          <a:latin typeface="Calibri"/>
                          <a:cs typeface="Calibri"/>
                        </a:rPr>
                        <a:t>5</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635" algn="r">
                        <a:lnSpc>
                          <a:spcPts val="1895"/>
                        </a:lnSpc>
                      </a:pPr>
                      <a:r>
                        <a:rPr sz="1600" spc="-10" dirty="0">
                          <a:solidFill>
                            <a:srgbClr val="001F5F"/>
                          </a:solidFill>
                          <a:latin typeface="Calibri"/>
                          <a:cs typeface="Calibri"/>
                        </a:rPr>
                        <a:t>40</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1270" algn="r">
                        <a:lnSpc>
                          <a:spcPts val="1895"/>
                        </a:lnSpc>
                      </a:pPr>
                      <a:r>
                        <a:rPr sz="1600" spc="-10" dirty="0">
                          <a:solidFill>
                            <a:srgbClr val="001F5F"/>
                          </a:solidFill>
                          <a:latin typeface="Calibri"/>
                          <a:cs typeface="Calibri"/>
                        </a:rPr>
                        <a:t>210</a:t>
                      </a:r>
                      <a:endParaRPr sz="16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1"/>
                  </a:ext>
                </a:extLst>
              </a:tr>
            </a:tbl>
          </a:graphicData>
        </a:graphic>
      </p:graphicFrame>
      <p:pic>
        <p:nvPicPr>
          <p:cNvPr id="3" name="Picture 2" descr="https://cftdelosrios.cl/wp-content/uploads/2021/09/cropped-Recurso-2.png">
            <a:extLst>
              <a:ext uri="{FF2B5EF4-FFF2-40B4-BE49-F238E27FC236}">
                <a16:creationId xmlns:a16="http://schemas.microsoft.com/office/drawing/2014/main" id="{550DDFA0-B839-4FBD-A66E-DB927064853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47436" y="0"/>
            <a:ext cx="1044564" cy="7780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4474" y="564290"/>
            <a:ext cx="5045075" cy="873957"/>
          </a:xfrm>
          <a:prstGeom prst="rect">
            <a:avLst/>
          </a:prstGeom>
        </p:spPr>
        <p:txBody>
          <a:bodyPr vert="horz" wrap="square" lIns="0" tIns="12065" rIns="0" bIns="0" rtlCol="0" anchor="ctr">
            <a:spAutoFit/>
          </a:bodyPr>
          <a:lstStyle/>
          <a:p>
            <a:pPr marL="12700">
              <a:lnSpc>
                <a:spcPct val="100000"/>
              </a:lnSpc>
              <a:spcBef>
                <a:spcPts val="95"/>
              </a:spcBef>
            </a:pPr>
            <a:r>
              <a:rPr sz="2800" b="1" spc="-15" dirty="0">
                <a:latin typeface="Calibri"/>
                <a:cs typeface="Calibri"/>
              </a:rPr>
              <a:t>ESTIMACIÓN </a:t>
            </a:r>
            <a:r>
              <a:rPr sz="2800" b="1" spc="-5" dirty="0">
                <a:latin typeface="Calibri"/>
                <a:cs typeface="Calibri"/>
              </a:rPr>
              <a:t>DE</a:t>
            </a:r>
            <a:r>
              <a:rPr sz="2800" b="1" spc="5" dirty="0">
                <a:latin typeface="Calibri"/>
                <a:cs typeface="Calibri"/>
              </a:rPr>
              <a:t> </a:t>
            </a:r>
            <a:r>
              <a:rPr sz="2800" b="1" spc="-25" dirty="0">
                <a:latin typeface="Calibri"/>
                <a:cs typeface="Calibri"/>
              </a:rPr>
              <a:t>LOS</a:t>
            </a:r>
            <a:r>
              <a:rPr sz="2800" b="1" spc="-10" dirty="0">
                <a:latin typeface="Calibri"/>
                <a:cs typeface="Calibri"/>
              </a:rPr>
              <a:t> </a:t>
            </a:r>
            <a:r>
              <a:rPr sz="2800" b="1" spc="-30" dirty="0">
                <a:latin typeface="Calibri"/>
                <a:cs typeface="Calibri"/>
              </a:rPr>
              <a:t>PARÁMETROS</a:t>
            </a:r>
            <a:endParaRPr sz="2800" b="1" dirty="0">
              <a:latin typeface="Calibri"/>
              <a:cs typeface="Calibri"/>
            </a:endParaRPr>
          </a:p>
        </p:txBody>
      </p:sp>
      <p:sp>
        <p:nvSpPr>
          <p:cNvPr id="3" name="object 3"/>
          <p:cNvSpPr txBox="1"/>
          <p:nvPr/>
        </p:nvSpPr>
        <p:spPr>
          <a:xfrm>
            <a:off x="2332940" y="2287650"/>
            <a:ext cx="5537835" cy="452120"/>
          </a:xfrm>
          <a:prstGeom prst="rect">
            <a:avLst/>
          </a:prstGeom>
        </p:spPr>
        <p:txBody>
          <a:bodyPr vert="horz" wrap="square" lIns="0" tIns="12065" rIns="0" bIns="0" rtlCol="0">
            <a:spAutoFit/>
          </a:bodyPr>
          <a:lstStyle/>
          <a:p>
            <a:pPr marL="38100">
              <a:spcBef>
                <a:spcPts val="95"/>
              </a:spcBef>
              <a:tabLst>
                <a:tab pos="4398645" algn="l"/>
              </a:tabLst>
            </a:pPr>
            <a:r>
              <a:rPr sz="2800" dirty="0">
                <a:latin typeface="Calibri"/>
                <a:cs typeface="Calibri"/>
              </a:rPr>
              <a:t>Y=b</a:t>
            </a:r>
            <a:r>
              <a:rPr sz="2775" baseline="-21021" dirty="0">
                <a:latin typeface="Calibri"/>
                <a:cs typeface="Calibri"/>
              </a:rPr>
              <a:t>0</a:t>
            </a:r>
            <a:r>
              <a:rPr sz="2775" spc="345" baseline="-21021" dirty="0">
                <a:latin typeface="Calibri"/>
                <a:cs typeface="Calibri"/>
              </a:rPr>
              <a:t> </a:t>
            </a:r>
            <a:r>
              <a:rPr sz="2800" spc="-5" dirty="0">
                <a:latin typeface="Calibri"/>
                <a:cs typeface="Calibri"/>
              </a:rPr>
              <a:t>+</a:t>
            </a:r>
            <a:r>
              <a:rPr sz="2800" spc="15" dirty="0">
                <a:latin typeface="Calibri"/>
                <a:cs typeface="Calibri"/>
              </a:rPr>
              <a:t> </a:t>
            </a:r>
            <a:r>
              <a:rPr sz="2800" dirty="0">
                <a:latin typeface="Calibri"/>
                <a:cs typeface="Calibri"/>
              </a:rPr>
              <a:t>b</a:t>
            </a:r>
            <a:r>
              <a:rPr sz="2775" baseline="-21021" dirty="0">
                <a:latin typeface="Calibri"/>
                <a:cs typeface="Calibri"/>
              </a:rPr>
              <a:t>1</a:t>
            </a:r>
            <a:r>
              <a:rPr sz="2775" spc="345" baseline="-21021" dirty="0">
                <a:latin typeface="Calibri"/>
                <a:cs typeface="Calibri"/>
              </a:rPr>
              <a:t> </a:t>
            </a:r>
            <a:r>
              <a:rPr sz="2800" dirty="0">
                <a:latin typeface="Calibri"/>
                <a:cs typeface="Calibri"/>
              </a:rPr>
              <a:t>X</a:t>
            </a:r>
            <a:r>
              <a:rPr sz="2775" baseline="-21021" dirty="0">
                <a:latin typeface="Calibri"/>
                <a:cs typeface="Calibri"/>
              </a:rPr>
              <a:t>1</a:t>
            </a:r>
            <a:r>
              <a:rPr sz="2800" dirty="0">
                <a:latin typeface="Calibri"/>
                <a:cs typeface="Calibri"/>
              </a:rPr>
              <a:t>+</a:t>
            </a:r>
            <a:r>
              <a:rPr sz="2800" spc="15" dirty="0">
                <a:latin typeface="Calibri"/>
                <a:cs typeface="Calibri"/>
              </a:rPr>
              <a:t> </a:t>
            </a:r>
            <a:r>
              <a:rPr sz="2800" dirty="0">
                <a:latin typeface="Calibri"/>
                <a:cs typeface="Calibri"/>
              </a:rPr>
              <a:t>b</a:t>
            </a:r>
            <a:r>
              <a:rPr sz="2775" baseline="-21021" dirty="0">
                <a:latin typeface="Calibri"/>
                <a:cs typeface="Calibri"/>
              </a:rPr>
              <a:t>2</a:t>
            </a:r>
            <a:r>
              <a:rPr sz="2775" spc="352" baseline="-21021" dirty="0">
                <a:latin typeface="Calibri"/>
                <a:cs typeface="Calibri"/>
              </a:rPr>
              <a:t> </a:t>
            </a:r>
            <a:r>
              <a:rPr sz="2800" dirty="0">
                <a:latin typeface="Calibri"/>
                <a:cs typeface="Calibri"/>
              </a:rPr>
              <a:t>X</a:t>
            </a:r>
            <a:r>
              <a:rPr sz="2775" baseline="-21021" dirty="0">
                <a:latin typeface="Calibri"/>
                <a:cs typeface="Calibri"/>
              </a:rPr>
              <a:t>2</a:t>
            </a:r>
            <a:r>
              <a:rPr sz="2775" spc="345" baseline="-21021" dirty="0">
                <a:latin typeface="Calibri"/>
                <a:cs typeface="Calibri"/>
              </a:rPr>
              <a:t> </a:t>
            </a:r>
            <a:r>
              <a:rPr sz="2800" spc="-5" dirty="0">
                <a:latin typeface="Calibri"/>
                <a:cs typeface="Calibri"/>
              </a:rPr>
              <a:t>+</a:t>
            </a:r>
            <a:r>
              <a:rPr sz="2800" spc="5" dirty="0">
                <a:latin typeface="Calibri"/>
                <a:cs typeface="Calibri"/>
              </a:rPr>
              <a:t> </a:t>
            </a:r>
            <a:r>
              <a:rPr sz="2800" dirty="0">
                <a:latin typeface="Calibri"/>
                <a:cs typeface="Calibri"/>
              </a:rPr>
              <a:t>b</a:t>
            </a:r>
            <a:r>
              <a:rPr sz="2775" baseline="-21021" dirty="0">
                <a:latin typeface="Calibri"/>
                <a:cs typeface="Calibri"/>
              </a:rPr>
              <a:t>3</a:t>
            </a:r>
            <a:r>
              <a:rPr sz="2775" spc="359" baseline="-21021" dirty="0">
                <a:latin typeface="Calibri"/>
                <a:cs typeface="Calibri"/>
              </a:rPr>
              <a:t> </a:t>
            </a:r>
            <a:r>
              <a:rPr sz="2800" dirty="0">
                <a:latin typeface="Calibri"/>
                <a:cs typeface="Calibri"/>
              </a:rPr>
              <a:t>X</a:t>
            </a:r>
            <a:r>
              <a:rPr sz="2775" baseline="-21021" dirty="0">
                <a:latin typeface="Calibri"/>
                <a:cs typeface="Calibri"/>
              </a:rPr>
              <a:t>3</a:t>
            </a:r>
            <a:r>
              <a:rPr sz="2775" spc="330" baseline="-21021" dirty="0">
                <a:latin typeface="Calibri"/>
                <a:cs typeface="Calibri"/>
              </a:rPr>
              <a:t> </a:t>
            </a:r>
            <a:r>
              <a:rPr sz="2800" spc="-5" dirty="0">
                <a:latin typeface="Calibri"/>
                <a:cs typeface="Calibri"/>
              </a:rPr>
              <a:t>+.</a:t>
            </a:r>
            <a:r>
              <a:rPr sz="2800" spc="25" dirty="0">
                <a:latin typeface="Calibri"/>
                <a:cs typeface="Calibri"/>
              </a:rPr>
              <a:t> </a:t>
            </a:r>
            <a:r>
              <a:rPr sz="2800" spc="-5" dirty="0">
                <a:latin typeface="Calibri"/>
                <a:cs typeface="Calibri"/>
              </a:rPr>
              <a:t>.	.</a:t>
            </a:r>
            <a:r>
              <a:rPr sz="2800" spc="-10" dirty="0">
                <a:latin typeface="Calibri"/>
                <a:cs typeface="Calibri"/>
              </a:rPr>
              <a:t> </a:t>
            </a:r>
            <a:r>
              <a:rPr sz="2800" spc="-5" dirty="0">
                <a:latin typeface="Calibri"/>
                <a:cs typeface="Calibri"/>
              </a:rPr>
              <a:t>+</a:t>
            </a:r>
            <a:r>
              <a:rPr sz="2800" spc="-15" dirty="0">
                <a:latin typeface="Calibri"/>
                <a:cs typeface="Calibri"/>
              </a:rPr>
              <a:t> </a:t>
            </a:r>
            <a:r>
              <a:rPr sz="2800" dirty="0">
                <a:latin typeface="Calibri"/>
                <a:cs typeface="Calibri"/>
              </a:rPr>
              <a:t>b</a:t>
            </a:r>
            <a:r>
              <a:rPr sz="2775" baseline="-21021" dirty="0">
                <a:latin typeface="Calibri"/>
                <a:cs typeface="Calibri"/>
              </a:rPr>
              <a:t>k</a:t>
            </a:r>
            <a:r>
              <a:rPr sz="2775" spc="307" baseline="-21021" dirty="0">
                <a:latin typeface="Calibri"/>
                <a:cs typeface="Calibri"/>
              </a:rPr>
              <a:t> </a:t>
            </a:r>
            <a:r>
              <a:rPr sz="2800" dirty="0">
                <a:latin typeface="Calibri"/>
                <a:cs typeface="Calibri"/>
              </a:rPr>
              <a:t>X</a:t>
            </a:r>
            <a:r>
              <a:rPr sz="2775" baseline="-21021" dirty="0">
                <a:latin typeface="Calibri"/>
                <a:cs typeface="Calibri"/>
              </a:rPr>
              <a:t>k</a:t>
            </a:r>
          </a:p>
        </p:txBody>
      </p:sp>
      <p:sp>
        <p:nvSpPr>
          <p:cNvPr id="4" name="object 4"/>
          <p:cNvSpPr txBox="1"/>
          <p:nvPr/>
        </p:nvSpPr>
        <p:spPr>
          <a:xfrm>
            <a:off x="1782268" y="3762884"/>
            <a:ext cx="7511415" cy="635635"/>
          </a:xfrm>
          <a:prstGeom prst="rect">
            <a:avLst/>
          </a:prstGeom>
        </p:spPr>
        <p:txBody>
          <a:bodyPr vert="horz" wrap="square" lIns="0" tIns="12700" rIns="0" bIns="0" rtlCol="0">
            <a:spAutoFit/>
          </a:bodyPr>
          <a:lstStyle/>
          <a:p>
            <a:pPr marL="12700" marR="5080">
              <a:spcBef>
                <a:spcPts val="100"/>
              </a:spcBef>
            </a:pPr>
            <a:r>
              <a:rPr sz="2000" spc="-5" dirty="0">
                <a:latin typeface="Arial MT"/>
                <a:cs typeface="Arial MT"/>
              </a:rPr>
              <a:t>bi:</a:t>
            </a:r>
            <a:r>
              <a:rPr sz="2000" spc="-10" dirty="0">
                <a:latin typeface="Arial MT"/>
                <a:cs typeface="Arial MT"/>
              </a:rPr>
              <a:t> </a:t>
            </a:r>
            <a:r>
              <a:rPr sz="2000" dirty="0">
                <a:latin typeface="Arial MT"/>
                <a:cs typeface="Arial MT"/>
              </a:rPr>
              <a:t>Cambio</a:t>
            </a:r>
            <a:r>
              <a:rPr sz="2000" spc="-15" dirty="0">
                <a:latin typeface="Arial MT"/>
                <a:cs typeface="Arial MT"/>
              </a:rPr>
              <a:t> </a:t>
            </a:r>
            <a:r>
              <a:rPr sz="2000" dirty="0">
                <a:latin typeface="Arial MT"/>
                <a:cs typeface="Arial MT"/>
              </a:rPr>
              <a:t>promedio</a:t>
            </a:r>
            <a:r>
              <a:rPr sz="2000" spc="-35" dirty="0">
                <a:latin typeface="Arial MT"/>
                <a:cs typeface="Arial MT"/>
              </a:rPr>
              <a:t> </a:t>
            </a:r>
            <a:r>
              <a:rPr sz="2000" dirty="0">
                <a:latin typeface="Arial MT"/>
                <a:cs typeface="Arial MT"/>
              </a:rPr>
              <a:t>en</a:t>
            </a:r>
            <a:r>
              <a:rPr sz="2000" spc="-40" dirty="0">
                <a:latin typeface="Arial MT"/>
                <a:cs typeface="Arial MT"/>
              </a:rPr>
              <a:t> </a:t>
            </a:r>
            <a:r>
              <a:rPr sz="2000" dirty="0">
                <a:latin typeface="Arial MT"/>
                <a:cs typeface="Arial MT"/>
              </a:rPr>
              <a:t>Y</a:t>
            </a:r>
            <a:r>
              <a:rPr sz="2000" spc="-40" dirty="0">
                <a:latin typeface="Arial MT"/>
                <a:cs typeface="Arial MT"/>
              </a:rPr>
              <a:t> </a:t>
            </a:r>
            <a:r>
              <a:rPr sz="2000" dirty="0">
                <a:latin typeface="Arial MT"/>
                <a:cs typeface="Arial MT"/>
              </a:rPr>
              <a:t>al</a:t>
            </a:r>
            <a:r>
              <a:rPr sz="2000" spc="-10" dirty="0">
                <a:latin typeface="Arial MT"/>
                <a:cs typeface="Arial MT"/>
              </a:rPr>
              <a:t> </a:t>
            </a:r>
            <a:r>
              <a:rPr sz="2000" dirty="0">
                <a:latin typeface="Arial MT"/>
                <a:cs typeface="Arial MT"/>
              </a:rPr>
              <a:t>variar</a:t>
            </a:r>
            <a:r>
              <a:rPr sz="2000" spc="-25" dirty="0">
                <a:latin typeface="Arial MT"/>
                <a:cs typeface="Arial MT"/>
              </a:rPr>
              <a:t> </a:t>
            </a:r>
            <a:r>
              <a:rPr sz="2000" dirty="0">
                <a:latin typeface="Arial MT"/>
                <a:cs typeface="Arial MT"/>
              </a:rPr>
              <a:t>Xi en</a:t>
            </a:r>
            <a:r>
              <a:rPr sz="2000" spc="-15" dirty="0">
                <a:latin typeface="Arial MT"/>
                <a:cs typeface="Arial MT"/>
              </a:rPr>
              <a:t> </a:t>
            </a:r>
            <a:r>
              <a:rPr sz="2000" dirty="0">
                <a:latin typeface="Arial MT"/>
                <a:cs typeface="Arial MT"/>
              </a:rPr>
              <a:t>una</a:t>
            </a:r>
            <a:r>
              <a:rPr sz="2000" spc="-15" dirty="0">
                <a:latin typeface="Arial MT"/>
                <a:cs typeface="Arial MT"/>
              </a:rPr>
              <a:t> </a:t>
            </a:r>
            <a:r>
              <a:rPr sz="2000" dirty="0">
                <a:latin typeface="Arial MT"/>
                <a:cs typeface="Arial MT"/>
              </a:rPr>
              <a:t>unidad,</a:t>
            </a:r>
            <a:r>
              <a:rPr sz="2000" spc="-20" dirty="0">
                <a:latin typeface="Arial MT"/>
                <a:cs typeface="Arial MT"/>
              </a:rPr>
              <a:t> </a:t>
            </a:r>
            <a:r>
              <a:rPr sz="2000" dirty="0">
                <a:latin typeface="Arial MT"/>
                <a:cs typeface="Arial MT"/>
              </a:rPr>
              <a:t>manteniendo </a:t>
            </a:r>
            <a:r>
              <a:rPr sz="2000" spc="-540" dirty="0">
                <a:latin typeface="Arial MT"/>
                <a:cs typeface="Arial MT"/>
              </a:rPr>
              <a:t> </a:t>
            </a:r>
            <a:r>
              <a:rPr sz="2000" dirty="0">
                <a:latin typeface="Arial MT"/>
                <a:cs typeface="Arial MT"/>
              </a:rPr>
              <a:t>constantes</a:t>
            </a:r>
            <a:r>
              <a:rPr sz="2000" spc="-50" dirty="0">
                <a:latin typeface="Arial MT"/>
                <a:cs typeface="Arial MT"/>
              </a:rPr>
              <a:t> </a:t>
            </a:r>
            <a:r>
              <a:rPr sz="2000" dirty="0">
                <a:latin typeface="Arial MT"/>
                <a:cs typeface="Arial MT"/>
              </a:rPr>
              <a:t>las</a:t>
            </a:r>
            <a:r>
              <a:rPr sz="2000" spc="-15" dirty="0">
                <a:latin typeface="Arial MT"/>
                <a:cs typeface="Arial MT"/>
              </a:rPr>
              <a:t> </a:t>
            </a:r>
            <a:r>
              <a:rPr sz="2000" dirty="0">
                <a:latin typeface="Arial MT"/>
                <a:cs typeface="Arial MT"/>
              </a:rPr>
              <a:t>demás</a:t>
            </a:r>
            <a:r>
              <a:rPr sz="2000" spc="-25" dirty="0">
                <a:latin typeface="Arial MT"/>
                <a:cs typeface="Arial MT"/>
              </a:rPr>
              <a:t> </a:t>
            </a:r>
            <a:r>
              <a:rPr sz="2000" dirty="0">
                <a:latin typeface="Arial MT"/>
                <a:cs typeface="Arial MT"/>
              </a:rPr>
              <a:t>variables.</a:t>
            </a:r>
          </a:p>
        </p:txBody>
      </p:sp>
      <p:pic>
        <p:nvPicPr>
          <p:cNvPr id="5" name="Picture 2" descr="https://cftdelosrios.cl/wp-content/uploads/2021/09/cropped-Recurso-2.png">
            <a:extLst>
              <a:ext uri="{FF2B5EF4-FFF2-40B4-BE49-F238E27FC236}">
                <a16:creationId xmlns:a16="http://schemas.microsoft.com/office/drawing/2014/main" id="{0E125452-5073-432F-AB39-B8CED5CD498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47436" y="0"/>
            <a:ext cx="1044564" cy="7780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5706" y="1845565"/>
            <a:ext cx="7895590" cy="1392689"/>
          </a:xfrm>
          <a:prstGeom prst="rect">
            <a:avLst/>
          </a:prstGeom>
        </p:spPr>
        <p:txBody>
          <a:bodyPr vert="horz" wrap="square" lIns="0" tIns="12700" rIns="0" bIns="0" rtlCol="0">
            <a:spAutoFit/>
          </a:bodyPr>
          <a:lstStyle/>
          <a:p>
            <a:pPr>
              <a:lnSpc>
                <a:spcPct val="100000"/>
              </a:lnSpc>
            </a:pPr>
            <a:endParaRPr sz="2500" dirty="0">
              <a:latin typeface="Calibri"/>
              <a:cs typeface="Calibri"/>
            </a:endParaRPr>
          </a:p>
          <a:p>
            <a:pPr marL="50800" marR="17780" algn="just">
              <a:lnSpc>
                <a:spcPct val="100400"/>
              </a:lnSpc>
              <a:spcBef>
                <a:spcPts val="1995"/>
              </a:spcBef>
            </a:pPr>
            <a:r>
              <a:rPr sz="2400" spc="-5" dirty="0">
                <a:latin typeface="Calibri"/>
                <a:cs typeface="Calibri"/>
              </a:rPr>
              <a:t>Estimar</a:t>
            </a:r>
            <a:r>
              <a:rPr sz="2400" spc="-30" dirty="0">
                <a:latin typeface="Calibri"/>
                <a:cs typeface="Calibri"/>
              </a:rPr>
              <a:t> </a:t>
            </a:r>
            <a:r>
              <a:rPr sz="2400" dirty="0">
                <a:latin typeface="Calibri"/>
                <a:cs typeface="Calibri"/>
              </a:rPr>
              <a:t>el</a:t>
            </a:r>
            <a:r>
              <a:rPr sz="2400" spc="-5" dirty="0">
                <a:latin typeface="Calibri"/>
                <a:cs typeface="Calibri"/>
              </a:rPr>
              <a:t> </a:t>
            </a:r>
            <a:r>
              <a:rPr sz="2400" spc="-20" dirty="0">
                <a:latin typeface="Calibri"/>
                <a:cs typeface="Calibri"/>
              </a:rPr>
              <a:t>gasto</a:t>
            </a:r>
            <a:r>
              <a:rPr sz="2400" spc="-35" dirty="0">
                <a:latin typeface="Calibri"/>
                <a:cs typeface="Calibri"/>
              </a:rPr>
              <a:t> </a:t>
            </a:r>
            <a:r>
              <a:rPr sz="2400" spc="-10" dirty="0">
                <a:latin typeface="Calibri"/>
                <a:cs typeface="Calibri"/>
              </a:rPr>
              <a:t>promedio </a:t>
            </a:r>
            <a:r>
              <a:rPr sz="2400" dirty="0">
                <a:latin typeface="Calibri"/>
                <a:cs typeface="Calibri"/>
              </a:rPr>
              <a:t>mensual</a:t>
            </a:r>
            <a:r>
              <a:rPr sz="2400" spc="-25" dirty="0">
                <a:latin typeface="Calibri"/>
                <a:cs typeface="Calibri"/>
              </a:rPr>
              <a:t> </a:t>
            </a:r>
            <a:r>
              <a:rPr sz="2400" dirty="0">
                <a:latin typeface="Calibri"/>
                <a:cs typeface="Calibri"/>
              </a:rPr>
              <a:t>en</a:t>
            </a:r>
            <a:r>
              <a:rPr sz="2400" spc="-5" dirty="0">
                <a:latin typeface="Calibri"/>
                <a:cs typeface="Calibri"/>
              </a:rPr>
              <a:t> alimentación</a:t>
            </a:r>
            <a:r>
              <a:rPr sz="2400" spc="-45" dirty="0">
                <a:latin typeface="Calibri"/>
                <a:cs typeface="Calibri"/>
              </a:rPr>
              <a:t> </a:t>
            </a:r>
            <a:r>
              <a:rPr sz="2400" spc="-5" dirty="0">
                <a:latin typeface="Calibri"/>
                <a:cs typeface="Calibri"/>
              </a:rPr>
              <a:t>de</a:t>
            </a:r>
            <a:r>
              <a:rPr sz="2400" spc="-10" dirty="0">
                <a:latin typeface="Calibri"/>
                <a:cs typeface="Calibri"/>
              </a:rPr>
              <a:t> </a:t>
            </a:r>
            <a:r>
              <a:rPr sz="2400" spc="-15" dirty="0">
                <a:latin typeface="Calibri"/>
                <a:cs typeface="Calibri"/>
              </a:rPr>
              <a:t>hogares </a:t>
            </a:r>
            <a:r>
              <a:rPr sz="2400" spc="-530" dirty="0">
                <a:latin typeface="Calibri"/>
                <a:cs typeface="Calibri"/>
              </a:rPr>
              <a:t> </a:t>
            </a:r>
            <a:r>
              <a:rPr sz="2400" spc="-5" dirty="0">
                <a:latin typeface="Calibri"/>
                <a:cs typeface="Calibri"/>
              </a:rPr>
              <a:t>que</a:t>
            </a:r>
            <a:r>
              <a:rPr sz="2400" spc="-10" dirty="0">
                <a:latin typeface="Calibri"/>
                <a:cs typeface="Calibri"/>
              </a:rPr>
              <a:t> </a:t>
            </a:r>
            <a:r>
              <a:rPr sz="2400" spc="-5" dirty="0">
                <a:latin typeface="Calibri"/>
                <a:cs typeface="Calibri"/>
              </a:rPr>
              <a:t>tienen </a:t>
            </a:r>
            <a:r>
              <a:rPr sz="2400" dirty="0">
                <a:latin typeface="Calibri"/>
                <a:cs typeface="Calibri"/>
              </a:rPr>
              <a:t>4 </a:t>
            </a:r>
            <a:r>
              <a:rPr sz="2400" spc="-15" dirty="0">
                <a:latin typeface="Calibri"/>
                <a:cs typeface="Calibri"/>
              </a:rPr>
              <a:t>integrantes</a:t>
            </a:r>
            <a:r>
              <a:rPr sz="2400" spc="-25" dirty="0">
                <a:latin typeface="Calibri"/>
                <a:cs typeface="Calibri"/>
              </a:rPr>
              <a:t> </a:t>
            </a:r>
            <a:r>
              <a:rPr sz="2400" dirty="0">
                <a:latin typeface="Calibri"/>
                <a:cs typeface="Calibri"/>
              </a:rPr>
              <a:t>y</a:t>
            </a:r>
            <a:r>
              <a:rPr sz="2400" spc="-5" dirty="0">
                <a:latin typeface="Calibri"/>
                <a:cs typeface="Calibri"/>
              </a:rPr>
              <a:t> </a:t>
            </a:r>
            <a:r>
              <a:rPr sz="2400" spc="-10" dirty="0">
                <a:latin typeface="Calibri"/>
                <a:cs typeface="Calibri"/>
              </a:rPr>
              <a:t>cuyo</a:t>
            </a:r>
            <a:r>
              <a:rPr sz="2400" spc="-25" dirty="0">
                <a:latin typeface="Calibri"/>
                <a:cs typeface="Calibri"/>
              </a:rPr>
              <a:t> jefe</a:t>
            </a:r>
            <a:r>
              <a:rPr sz="2400" dirty="0">
                <a:latin typeface="Calibri"/>
                <a:cs typeface="Calibri"/>
              </a:rPr>
              <a:t> </a:t>
            </a:r>
            <a:r>
              <a:rPr sz="2400" spc="-5" dirty="0">
                <a:latin typeface="Calibri"/>
                <a:cs typeface="Calibri"/>
              </a:rPr>
              <a:t>de</a:t>
            </a:r>
            <a:r>
              <a:rPr sz="2400" dirty="0">
                <a:latin typeface="Calibri"/>
                <a:cs typeface="Calibri"/>
              </a:rPr>
              <a:t> </a:t>
            </a:r>
            <a:r>
              <a:rPr sz="2400" spc="-15" dirty="0">
                <a:latin typeface="Calibri"/>
                <a:cs typeface="Calibri"/>
              </a:rPr>
              <a:t>hogar</a:t>
            </a:r>
            <a:r>
              <a:rPr sz="2400" spc="-5" dirty="0">
                <a:latin typeface="Calibri"/>
                <a:cs typeface="Calibri"/>
              </a:rPr>
              <a:t> </a:t>
            </a:r>
            <a:r>
              <a:rPr sz="2400" dirty="0">
                <a:latin typeface="Calibri"/>
                <a:cs typeface="Calibri"/>
              </a:rPr>
              <a:t>tiene </a:t>
            </a:r>
            <a:r>
              <a:rPr sz="2400" spc="-5" dirty="0">
                <a:latin typeface="Calibri"/>
                <a:cs typeface="Calibri"/>
              </a:rPr>
              <a:t>35</a:t>
            </a:r>
            <a:r>
              <a:rPr sz="2400" spc="-20" dirty="0">
                <a:latin typeface="Calibri"/>
                <a:cs typeface="Calibri"/>
              </a:rPr>
              <a:t> </a:t>
            </a:r>
            <a:r>
              <a:rPr sz="2400" dirty="0">
                <a:latin typeface="Calibri"/>
                <a:cs typeface="Calibri"/>
              </a:rPr>
              <a:t>años</a:t>
            </a:r>
          </a:p>
        </p:txBody>
      </p:sp>
      <p:sp>
        <p:nvSpPr>
          <p:cNvPr id="3" name="object 3"/>
          <p:cNvSpPr txBox="1">
            <a:spLocks noGrp="1"/>
          </p:cNvSpPr>
          <p:nvPr>
            <p:ph type="title"/>
          </p:nvPr>
        </p:nvSpPr>
        <p:spPr>
          <a:xfrm>
            <a:off x="1756867" y="870585"/>
            <a:ext cx="6449060" cy="330835"/>
          </a:xfrm>
          <a:prstGeom prst="rect">
            <a:avLst/>
          </a:prstGeom>
        </p:spPr>
        <p:txBody>
          <a:bodyPr vert="horz" wrap="square" lIns="0" tIns="13335" rIns="0" bIns="0" rtlCol="0" anchor="ctr">
            <a:spAutoFit/>
          </a:bodyPr>
          <a:lstStyle/>
          <a:p>
            <a:pPr marL="38100">
              <a:lnSpc>
                <a:spcPct val="100000"/>
              </a:lnSpc>
              <a:spcBef>
                <a:spcPts val="105"/>
              </a:spcBef>
            </a:pPr>
            <a:r>
              <a:rPr sz="2000" spc="-15" dirty="0">
                <a:latin typeface="Calibri"/>
                <a:cs typeface="Calibri"/>
              </a:rPr>
              <a:t>Gasto</a:t>
            </a:r>
            <a:r>
              <a:rPr sz="2000" spc="15" dirty="0">
                <a:latin typeface="Calibri"/>
                <a:cs typeface="Calibri"/>
              </a:rPr>
              <a:t> </a:t>
            </a:r>
            <a:r>
              <a:rPr sz="2000" spc="-5" dirty="0">
                <a:latin typeface="Calibri"/>
                <a:cs typeface="Calibri"/>
              </a:rPr>
              <a:t>men.</a:t>
            </a:r>
            <a:r>
              <a:rPr sz="2000" dirty="0">
                <a:latin typeface="Calibri"/>
                <a:cs typeface="Calibri"/>
              </a:rPr>
              <a:t> </a:t>
            </a:r>
            <a:r>
              <a:rPr sz="2000" spc="-5" dirty="0">
                <a:latin typeface="Calibri"/>
                <a:cs typeface="Calibri"/>
              </a:rPr>
              <a:t>en</a:t>
            </a:r>
            <a:r>
              <a:rPr sz="2000" dirty="0">
                <a:latin typeface="Calibri"/>
                <a:cs typeface="Calibri"/>
              </a:rPr>
              <a:t> </a:t>
            </a:r>
            <a:r>
              <a:rPr sz="2000" spc="-5" dirty="0">
                <a:latin typeface="Calibri"/>
                <a:cs typeface="Calibri"/>
              </a:rPr>
              <a:t>alim.</a:t>
            </a:r>
            <a:r>
              <a:rPr sz="2000" spc="10" dirty="0">
                <a:latin typeface="Calibri"/>
                <a:cs typeface="Calibri"/>
              </a:rPr>
              <a:t> </a:t>
            </a:r>
            <a:r>
              <a:rPr sz="2000" dirty="0">
                <a:latin typeface="Calibri"/>
                <a:cs typeface="Calibri"/>
              </a:rPr>
              <a:t>= 69</a:t>
            </a:r>
            <a:r>
              <a:rPr sz="2000" spc="-10" dirty="0">
                <a:latin typeface="Calibri"/>
                <a:cs typeface="Calibri"/>
              </a:rPr>
              <a:t> </a:t>
            </a:r>
            <a:r>
              <a:rPr sz="2000" dirty="0">
                <a:latin typeface="Calibri"/>
                <a:cs typeface="Calibri"/>
              </a:rPr>
              <a:t>+</a:t>
            </a:r>
            <a:r>
              <a:rPr sz="2000" spc="5" dirty="0">
                <a:latin typeface="Calibri"/>
                <a:cs typeface="Calibri"/>
              </a:rPr>
              <a:t> </a:t>
            </a:r>
            <a:r>
              <a:rPr sz="2000" dirty="0">
                <a:latin typeface="Calibri"/>
                <a:cs typeface="Calibri"/>
              </a:rPr>
              <a:t>18,569∙Nº</a:t>
            </a:r>
            <a:r>
              <a:rPr sz="2000" spc="-35" dirty="0">
                <a:latin typeface="Calibri"/>
                <a:cs typeface="Calibri"/>
              </a:rPr>
              <a:t> </a:t>
            </a:r>
            <a:r>
              <a:rPr sz="2000" spc="-5" dirty="0">
                <a:latin typeface="Calibri"/>
                <a:cs typeface="Calibri"/>
              </a:rPr>
              <a:t>de</a:t>
            </a:r>
            <a:r>
              <a:rPr sz="2000" spc="-10" dirty="0">
                <a:latin typeface="Calibri"/>
                <a:cs typeface="Calibri"/>
              </a:rPr>
              <a:t> </a:t>
            </a:r>
            <a:r>
              <a:rPr sz="2000" spc="-40" dirty="0">
                <a:latin typeface="Calibri"/>
                <a:cs typeface="Calibri"/>
              </a:rPr>
              <a:t>I.G.F.</a:t>
            </a:r>
            <a:r>
              <a:rPr sz="2000" spc="-10" dirty="0">
                <a:latin typeface="Calibri"/>
                <a:cs typeface="Calibri"/>
              </a:rPr>
              <a:t> </a:t>
            </a:r>
            <a:r>
              <a:rPr sz="2000" dirty="0">
                <a:latin typeface="Calibri"/>
                <a:cs typeface="Calibri"/>
              </a:rPr>
              <a:t>+</a:t>
            </a:r>
            <a:r>
              <a:rPr sz="2000" spc="5" dirty="0">
                <a:latin typeface="Calibri"/>
                <a:cs typeface="Calibri"/>
              </a:rPr>
              <a:t> 1,3</a:t>
            </a:r>
            <a:r>
              <a:rPr sz="1950" b="1" spc="7" baseline="25641" dirty="0">
                <a:latin typeface="Calibri"/>
                <a:cs typeface="Calibri"/>
              </a:rPr>
              <a:t>.</a:t>
            </a:r>
            <a:r>
              <a:rPr sz="1950" b="1" spc="202" baseline="25641" dirty="0">
                <a:latin typeface="Calibri"/>
                <a:cs typeface="Calibri"/>
              </a:rPr>
              <a:t> </a:t>
            </a:r>
            <a:r>
              <a:rPr sz="2000" spc="-10" dirty="0">
                <a:latin typeface="Calibri"/>
                <a:cs typeface="Calibri"/>
              </a:rPr>
              <a:t>Edad</a:t>
            </a:r>
            <a:r>
              <a:rPr sz="2000" spc="-25" dirty="0">
                <a:latin typeface="Calibri"/>
                <a:cs typeface="Calibri"/>
              </a:rPr>
              <a:t> </a:t>
            </a:r>
            <a:r>
              <a:rPr sz="2000" spc="-10" dirty="0">
                <a:latin typeface="Calibri"/>
                <a:cs typeface="Calibri"/>
              </a:rPr>
              <a:t>J. </a:t>
            </a:r>
            <a:r>
              <a:rPr sz="2000" spc="-5" dirty="0">
                <a:latin typeface="Calibri"/>
                <a:cs typeface="Calibri"/>
              </a:rPr>
              <a:t>H.</a:t>
            </a:r>
            <a:endParaRPr sz="2000">
              <a:latin typeface="Calibri"/>
              <a:cs typeface="Calibri"/>
            </a:endParaRPr>
          </a:p>
        </p:txBody>
      </p:sp>
      <p:sp>
        <p:nvSpPr>
          <p:cNvPr id="4" name="object 4"/>
          <p:cNvSpPr/>
          <p:nvPr/>
        </p:nvSpPr>
        <p:spPr>
          <a:xfrm>
            <a:off x="1775459" y="620268"/>
            <a:ext cx="2088514" cy="217170"/>
          </a:xfrm>
          <a:custGeom>
            <a:avLst/>
            <a:gdLst/>
            <a:ahLst/>
            <a:cxnLst/>
            <a:rect l="l" t="t" r="r" b="b"/>
            <a:pathLst>
              <a:path w="2088514" h="217169">
                <a:moveTo>
                  <a:pt x="0" y="216662"/>
                </a:moveTo>
                <a:lnTo>
                  <a:pt x="1224153" y="0"/>
                </a:lnTo>
              </a:path>
              <a:path w="2088514" h="217169">
                <a:moveTo>
                  <a:pt x="1223772" y="0"/>
                </a:moveTo>
                <a:lnTo>
                  <a:pt x="2088007" y="216027"/>
                </a:lnTo>
              </a:path>
            </a:pathLst>
          </a:custGeom>
          <a:ln w="9525">
            <a:solidFill>
              <a:srgbClr val="FFFFFF"/>
            </a:solidFill>
          </a:ln>
        </p:spPr>
        <p:txBody>
          <a:bodyPr wrap="square" lIns="0" tIns="0" rIns="0" bIns="0" rtlCol="0"/>
          <a:lstStyle/>
          <a:p>
            <a:endParaRPr/>
          </a:p>
        </p:txBody>
      </p:sp>
      <p:sp>
        <p:nvSpPr>
          <p:cNvPr id="5" name="object 5"/>
          <p:cNvSpPr txBox="1"/>
          <p:nvPr/>
        </p:nvSpPr>
        <p:spPr>
          <a:xfrm>
            <a:off x="1998370" y="5335626"/>
            <a:ext cx="4878070" cy="330835"/>
          </a:xfrm>
          <a:prstGeom prst="rect">
            <a:avLst/>
          </a:prstGeom>
        </p:spPr>
        <p:txBody>
          <a:bodyPr vert="horz" wrap="square" lIns="0" tIns="12700" rIns="0" bIns="0" rtlCol="0">
            <a:spAutoFit/>
          </a:bodyPr>
          <a:lstStyle/>
          <a:p>
            <a:pPr marL="12700">
              <a:spcBef>
                <a:spcPts val="100"/>
              </a:spcBef>
            </a:pPr>
            <a:r>
              <a:rPr sz="2000" spc="-15" dirty="0">
                <a:latin typeface="Calibri"/>
                <a:cs typeface="Calibri"/>
              </a:rPr>
              <a:t>Gasto</a:t>
            </a:r>
            <a:r>
              <a:rPr sz="2000" spc="15" dirty="0">
                <a:latin typeface="Calibri"/>
                <a:cs typeface="Calibri"/>
              </a:rPr>
              <a:t> </a:t>
            </a:r>
            <a:r>
              <a:rPr sz="2000" spc="-10" dirty="0">
                <a:latin typeface="Calibri"/>
                <a:cs typeface="Calibri"/>
              </a:rPr>
              <a:t>promedio</a:t>
            </a:r>
            <a:r>
              <a:rPr sz="2000" dirty="0">
                <a:latin typeface="Calibri"/>
                <a:cs typeface="Calibri"/>
              </a:rPr>
              <a:t> </a:t>
            </a:r>
            <a:r>
              <a:rPr sz="2000" spc="-5" dirty="0">
                <a:latin typeface="Calibri"/>
                <a:cs typeface="Calibri"/>
              </a:rPr>
              <a:t>men. </a:t>
            </a:r>
            <a:r>
              <a:rPr sz="2000" dirty="0">
                <a:latin typeface="Calibri"/>
                <a:cs typeface="Calibri"/>
              </a:rPr>
              <a:t>en</a:t>
            </a:r>
            <a:r>
              <a:rPr sz="2000" spc="5" dirty="0">
                <a:latin typeface="Calibri"/>
                <a:cs typeface="Calibri"/>
              </a:rPr>
              <a:t> </a:t>
            </a:r>
            <a:r>
              <a:rPr sz="2000" spc="-5" dirty="0">
                <a:latin typeface="Calibri"/>
                <a:cs typeface="Calibri"/>
              </a:rPr>
              <a:t>alim.</a:t>
            </a:r>
            <a:r>
              <a:rPr sz="2000" spc="10" dirty="0">
                <a:latin typeface="Calibri"/>
                <a:cs typeface="Calibri"/>
              </a:rPr>
              <a:t> </a:t>
            </a:r>
            <a:r>
              <a:rPr sz="2000" dirty="0">
                <a:latin typeface="Calibri"/>
                <a:cs typeface="Calibri"/>
              </a:rPr>
              <a:t>=</a:t>
            </a:r>
            <a:r>
              <a:rPr sz="2000" spc="-10" dirty="0">
                <a:latin typeface="Calibri"/>
                <a:cs typeface="Calibri"/>
              </a:rPr>
              <a:t> </a:t>
            </a:r>
            <a:r>
              <a:rPr sz="2000" dirty="0">
                <a:latin typeface="Calibri"/>
                <a:cs typeface="Calibri"/>
              </a:rPr>
              <a:t>188.776</a:t>
            </a:r>
            <a:r>
              <a:rPr sz="2000" spc="-35" dirty="0">
                <a:latin typeface="Calibri"/>
                <a:cs typeface="Calibri"/>
              </a:rPr>
              <a:t> </a:t>
            </a:r>
            <a:r>
              <a:rPr sz="2000" spc="-5" dirty="0">
                <a:latin typeface="Calibri"/>
                <a:cs typeface="Calibri"/>
              </a:rPr>
              <a:t>pesos</a:t>
            </a:r>
            <a:endParaRPr sz="2000" dirty="0">
              <a:latin typeface="Calibri"/>
              <a:cs typeface="Calibri"/>
            </a:endParaRPr>
          </a:p>
        </p:txBody>
      </p:sp>
      <p:sp>
        <p:nvSpPr>
          <p:cNvPr id="6" name="object 6"/>
          <p:cNvSpPr/>
          <p:nvPr/>
        </p:nvSpPr>
        <p:spPr>
          <a:xfrm>
            <a:off x="2208276" y="5012435"/>
            <a:ext cx="2376170" cy="217170"/>
          </a:xfrm>
          <a:custGeom>
            <a:avLst/>
            <a:gdLst/>
            <a:ahLst/>
            <a:cxnLst/>
            <a:rect l="l" t="t" r="r" b="b"/>
            <a:pathLst>
              <a:path w="2376170" h="217170">
                <a:moveTo>
                  <a:pt x="0" y="216662"/>
                </a:moveTo>
                <a:lnTo>
                  <a:pt x="1224153" y="0"/>
                </a:lnTo>
              </a:path>
              <a:path w="2376170" h="217170">
                <a:moveTo>
                  <a:pt x="1223772" y="0"/>
                </a:moveTo>
                <a:lnTo>
                  <a:pt x="2375916" y="216026"/>
                </a:lnTo>
              </a:path>
            </a:pathLst>
          </a:custGeom>
          <a:ln w="9525">
            <a:solidFill>
              <a:srgbClr val="FFFFFF"/>
            </a:solidFill>
          </a:ln>
        </p:spPr>
        <p:txBody>
          <a:bodyPr wrap="square" lIns="0" tIns="0" rIns="0" bIns="0" rtlCol="0"/>
          <a:lstStyle/>
          <a:p>
            <a:endParaRPr/>
          </a:p>
        </p:txBody>
      </p:sp>
      <p:pic>
        <p:nvPicPr>
          <p:cNvPr id="7" name="Picture 2" descr="https://cftdelosrios.cl/wp-content/uploads/2021/09/cropped-Recurso-2.png">
            <a:extLst>
              <a:ext uri="{FF2B5EF4-FFF2-40B4-BE49-F238E27FC236}">
                <a16:creationId xmlns:a16="http://schemas.microsoft.com/office/drawing/2014/main" id="{0A276BC3-A499-4413-8335-746FC86230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47436" y="0"/>
            <a:ext cx="1044564" cy="7780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9F0745-C299-4034-A1E9-949829865D9D}"/>
              </a:ext>
            </a:extLst>
          </p:cNvPr>
          <p:cNvSpPr>
            <a:spLocks noGrp="1"/>
          </p:cNvSpPr>
          <p:nvPr>
            <p:ph type="title"/>
          </p:nvPr>
        </p:nvSpPr>
        <p:spPr>
          <a:xfrm>
            <a:off x="0" y="0"/>
            <a:ext cx="10515600" cy="1325563"/>
          </a:xfrm>
        </p:spPr>
        <p:txBody>
          <a:bodyPr/>
          <a:lstStyle/>
          <a:p>
            <a:r>
              <a:rPr lang="es-CL" b="1" dirty="0"/>
              <a:t>Coeficiente de Determinación (r2)</a:t>
            </a:r>
          </a:p>
        </p:txBody>
      </p:sp>
      <p:sp>
        <p:nvSpPr>
          <p:cNvPr id="3" name="Marcador de contenido 2">
            <a:extLst>
              <a:ext uri="{FF2B5EF4-FFF2-40B4-BE49-F238E27FC236}">
                <a16:creationId xmlns:a16="http://schemas.microsoft.com/office/drawing/2014/main" id="{8157130B-54BA-4063-B155-56C86AE0683F}"/>
              </a:ext>
            </a:extLst>
          </p:cNvPr>
          <p:cNvSpPr>
            <a:spLocks noGrp="1"/>
          </p:cNvSpPr>
          <p:nvPr>
            <p:ph idx="1"/>
          </p:nvPr>
        </p:nvSpPr>
        <p:spPr>
          <a:xfrm>
            <a:off x="259703" y="1325563"/>
            <a:ext cx="11618166" cy="4351338"/>
          </a:xfrm>
        </p:spPr>
        <p:txBody>
          <a:bodyPr/>
          <a:lstStyle/>
          <a:p>
            <a:pPr marL="0" indent="0" algn="just">
              <a:buNone/>
            </a:pPr>
            <a:r>
              <a:rPr lang="es-MX" dirty="0"/>
              <a:t>El coeficiente de determinación es la principal forma en que podemos medir el grado, o fuerza, de la asociación que existe entre dos variables, X e Y. </a:t>
            </a:r>
            <a:endParaRPr lang="es-CL" dirty="0"/>
          </a:p>
        </p:txBody>
      </p:sp>
      <p:pic>
        <p:nvPicPr>
          <p:cNvPr id="7" name="Imagen 6">
            <a:extLst>
              <a:ext uri="{FF2B5EF4-FFF2-40B4-BE49-F238E27FC236}">
                <a16:creationId xmlns:a16="http://schemas.microsoft.com/office/drawing/2014/main" id="{780C78BC-B2E4-477E-A157-0BB35EC979A6}"/>
              </a:ext>
            </a:extLst>
          </p:cNvPr>
          <p:cNvPicPr>
            <a:picLocks noChangeAspect="1"/>
          </p:cNvPicPr>
          <p:nvPr/>
        </p:nvPicPr>
        <p:blipFill>
          <a:blip r:embed="rId2"/>
          <a:stretch>
            <a:fillRect/>
          </a:stretch>
        </p:blipFill>
        <p:spPr>
          <a:xfrm>
            <a:off x="556727" y="3522785"/>
            <a:ext cx="6878010" cy="1219370"/>
          </a:xfrm>
          <a:prstGeom prst="rect">
            <a:avLst/>
          </a:prstGeom>
        </p:spPr>
      </p:pic>
      <p:pic>
        <p:nvPicPr>
          <p:cNvPr id="9" name="Imagen 8">
            <a:extLst>
              <a:ext uri="{FF2B5EF4-FFF2-40B4-BE49-F238E27FC236}">
                <a16:creationId xmlns:a16="http://schemas.microsoft.com/office/drawing/2014/main" id="{ED47A587-DCDE-406F-A15D-7C20F374E3D3}"/>
              </a:ext>
            </a:extLst>
          </p:cNvPr>
          <p:cNvPicPr>
            <a:picLocks noChangeAspect="1"/>
          </p:cNvPicPr>
          <p:nvPr/>
        </p:nvPicPr>
        <p:blipFill>
          <a:blip r:embed="rId3"/>
          <a:stretch>
            <a:fillRect/>
          </a:stretch>
        </p:blipFill>
        <p:spPr>
          <a:xfrm>
            <a:off x="7320133" y="2651126"/>
            <a:ext cx="4429743" cy="2962688"/>
          </a:xfrm>
          <a:prstGeom prst="rect">
            <a:avLst/>
          </a:prstGeom>
        </p:spPr>
      </p:pic>
      <p:pic>
        <p:nvPicPr>
          <p:cNvPr id="12" name="Picture 2" descr="https://cftdelosrios.cl/wp-content/uploads/2021/09/cropped-Recurso-2.png">
            <a:extLst>
              <a:ext uri="{FF2B5EF4-FFF2-40B4-BE49-F238E27FC236}">
                <a16:creationId xmlns:a16="http://schemas.microsoft.com/office/drawing/2014/main" id="{2B3B82B6-8570-408C-AB81-DA10EA21893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47436" y="0"/>
            <a:ext cx="1044564" cy="778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786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FB80762-F01F-4BB8-9B42-30C805FD0C3D}"/>
              </a:ext>
            </a:extLst>
          </p:cNvPr>
          <p:cNvSpPr>
            <a:spLocks noGrp="1"/>
          </p:cNvSpPr>
          <p:nvPr>
            <p:ph idx="1"/>
          </p:nvPr>
        </p:nvSpPr>
        <p:spPr/>
        <p:txBody>
          <a:bodyPr/>
          <a:lstStyle/>
          <a:p>
            <a:pPr marL="0" indent="0" algn="just">
              <a:buNone/>
            </a:pPr>
            <a:r>
              <a:rPr lang="es-MX" dirty="0"/>
              <a:t>Todos los días, tomamos decisiones personales y profesionales basadas en predicciones de sucesos futuros. Para hacer estos pronósticos, se basan en la relación (intuitiva y calculada) entre lo que ya se sabe y lo que se debe estimar. Si los responsables de la toma de decisiones pueden determinar cómo lo conocido se relaciona con el evento futuro, pueden ayudar considerablemente al proceso de toma de decisiones. </a:t>
            </a:r>
            <a:endParaRPr lang="es-CL" dirty="0"/>
          </a:p>
        </p:txBody>
      </p:sp>
      <p:pic>
        <p:nvPicPr>
          <p:cNvPr id="4" name="Picture 2" descr="https://cftdelosrios.cl/wp-content/uploads/2021/09/cropped-Recurso-2.png">
            <a:extLst>
              <a:ext uri="{FF2B5EF4-FFF2-40B4-BE49-F238E27FC236}">
                <a16:creationId xmlns:a16="http://schemas.microsoft.com/office/drawing/2014/main" id="{18A79C58-516A-4B1F-8420-1A2C65933F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47436" y="0"/>
            <a:ext cx="1044564" cy="778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511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48BF2E-0972-4004-BEB4-3505569ED5D6}"/>
              </a:ext>
            </a:extLst>
          </p:cNvPr>
          <p:cNvSpPr>
            <a:spLocks noGrp="1"/>
          </p:cNvSpPr>
          <p:nvPr>
            <p:ph type="title"/>
          </p:nvPr>
        </p:nvSpPr>
        <p:spPr>
          <a:xfrm>
            <a:off x="0" y="18255"/>
            <a:ext cx="10515600" cy="1325563"/>
          </a:xfrm>
        </p:spPr>
        <p:txBody>
          <a:bodyPr/>
          <a:lstStyle/>
          <a:p>
            <a:r>
              <a:rPr lang="es-CL" b="1" dirty="0"/>
              <a:t>Error estándar</a:t>
            </a:r>
          </a:p>
        </p:txBody>
      </p:sp>
      <p:pic>
        <p:nvPicPr>
          <p:cNvPr id="7" name="Imagen 6">
            <a:extLst>
              <a:ext uri="{FF2B5EF4-FFF2-40B4-BE49-F238E27FC236}">
                <a16:creationId xmlns:a16="http://schemas.microsoft.com/office/drawing/2014/main" id="{45C6B5C3-FAB8-4801-8E8C-5ACFC0FFF237}"/>
              </a:ext>
            </a:extLst>
          </p:cNvPr>
          <p:cNvPicPr>
            <a:picLocks noChangeAspect="1"/>
          </p:cNvPicPr>
          <p:nvPr/>
        </p:nvPicPr>
        <p:blipFill>
          <a:blip r:embed="rId2"/>
          <a:stretch>
            <a:fillRect/>
          </a:stretch>
        </p:blipFill>
        <p:spPr>
          <a:xfrm>
            <a:off x="2571258" y="1960898"/>
            <a:ext cx="7049484" cy="1219370"/>
          </a:xfrm>
          <a:prstGeom prst="rect">
            <a:avLst/>
          </a:prstGeom>
        </p:spPr>
      </p:pic>
      <p:pic>
        <p:nvPicPr>
          <p:cNvPr id="9" name="Imagen 8">
            <a:extLst>
              <a:ext uri="{FF2B5EF4-FFF2-40B4-BE49-F238E27FC236}">
                <a16:creationId xmlns:a16="http://schemas.microsoft.com/office/drawing/2014/main" id="{82797E61-62C2-4CBA-860F-8CC7A0FB2C88}"/>
              </a:ext>
            </a:extLst>
          </p:cNvPr>
          <p:cNvPicPr>
            <a:picLocks noChangeAspect="1"/>
          </p:cNvPicPr>
          <p:nvPr/>
        </p:nvPicPr>
        <p:blipFill>
          <a:blip r:embed="rId3"/>
          <a:stretch>
            <a:fillRect/>
          </a:stretch>
        </p:blipFill>
        <p:spPr>
          <a:xfrm>
            <a:off x="3438154" y="3848666"/>
            <a:ext cx="5315692" cy="1171739"/>
          </a:xfrm>
          <a:prstGeom prst="rect">
            <a:avLst/>
          </a:prstGeom>
        </p:spPr>
      </p:pic>
      <p:pic>
        <p:nvPicPr>
          <p:cNvPr id="5" name="Picture 2" descr="https://cftdelosrios.cl/wp-content/uploads/2021/09/cropped-Recurso-2.png">
            <a:extLst>
              <a:ext uri="{FF2B5EF4-FFF2-40B4-BE49-F238E27FC236}">
                <a16:creationId xmlns:a16="http://schemas.microsoft.com/office/drawing/2014/main" id="{28DA246A-FDA5-4408-950D-B185F1DA7B1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47436" y="0"/>
            <a:ext cx="1044564" cy="778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781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3895852" y="4223971"/>
            <a:ext cx="3171190" cy="1275715"/>
          </a:xfrm>
          <a:prstGeom prst="rect">
            <a:avLst/>
          </a:prstGeom>
        </p:spPr>
        <p:txBody>
          <a:bodyPr vert="horz" wrap="square" lIns="0" tIns="12700" rIns="0" bIns="0" rtlCol="0">
            <a:spAutoFit/>
          </a:bodyPr>
          <a:lstStyle/>
          <a:p>
            <a:pPr marL="193675" indent="-143510">
              <a:spcBef>
                <a:spcPts val="100"/>
              </a:spcBef>
              <a:buClr>
                <a:srgbClr val="EAEAEA"/>
              </a:buClr>
              <a:buSzPct val="90000"/>
              <a:buChar char="•"/>
              <a:tabLst>
                <a:tab pos="194310" algn="l"/>
              </a:tabLst>
            </a:pPr>
            <a:r>
              <a:rPr sz="2000" dirty="0">
                <a:latin typeface="Arial" panose="020B0604020202020204" pitchFamily="34" charset="0"/>
                <a:cs typeface="Arial" panose="020B0604020202020204" pitchFamily="34" charset="0"/>
              </a:rPr>
              <a:t>Hipótesis</a:t>
            </a:r>
            <a:r>
              <a:rPr sz="2000" spc="-4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nula</a:t>
            </a:r>
            <a:r>
              <a:rPr sz="2000" spc="-3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(H</a:t>
            </a:r>
            <a:r>
              <a:rPr sz="1950" spc="7" baseline="-21367" dirty="0">
                <a:latin typeface="Arial" panose="020B0604020202020204" pitchFamily="34" charset="0"/>
                <a:cs typeface="Arial" panose="020B0604020202020204" pitchFamily="34" charset="0"/>
              </a:rPr>
              <a:t>0</a:t>
            </a:r>
            <a:r>
              <a:rPr sz="2000" spc="5" dirty="0">
                <a:latin typeface="Arial" panose="020B0604020202020204" pitchFamily="34" charset="0"/>
                <a:cs typeface="Arial" panose="020B0604020202020204" pitchFamily="34" charset="0"/>
              </a:rPr>
              <a:t>):</a:t>
            </a:r>
            <a:endParaRPr sz="2000" dirty="0">
              <a:latin typeface="Arial" panose="020B0604020202020204" pitchFamily="34" charset="0"/>
              <a:cs typeface="Arial" panose="020B0604020202020204" pitchFamily="34" charset="0"/>
            </a:endParaRPr>
          </a:p>
          <a:p>
            <a:pPr>
              <a:lnSpc>
                <a:spcPct val="100000"/>
              </a:lnSpc>
              <a:buChar char="•"/>
            </a:pPr>
            <a:endParaRPr sz="2600" dirty="0">
              <a:latin typeface="Arial" panose="020B0604020202020204" pitchFamily="34" charset="0"/>
              <a:cs typeface="Arial" panose="020B0604020202020204" pitchFamily="34" charset="0"/>
            </a:endParaRPr>
          </a:p>
          <a:p>
            <a:pPr marL="241300" indent="-190500">
              <a:spcBef>
                <a:spcPts val="1975"/>
              </a:spcBef>
              <a:buClr>
                <a:srgbClr val="EAEAEA"/>
              </a:buClr>
              <a:buSzPct val="120000"/>
              <a:buChar char="•"/>
              <a:tabLst>
                <a:tab pos="241300" algn="l"/>
              </a:tabLst>
            </a:pPr>
            <a:r>
              <a:rPr sz="2000" dirty="0">
                <a:latin typeface="Arial" panose="020B0604020202020204" pitchFamily="34" charset="0"/>
                <a:cs typeface="Arial" panose="020B0604020202020204" pitchFamily="34" charset="0"/>
              </a:rPr>
              <a:t>Hipótesis</a:t>
            </a:r>
            <a:r>
              <a:rPr sz="2000" spc="-5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alternativa</a:t>
            </a:r>
            <a:r>
              <a:rPr sz="2000" spc="-35"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(H</a:t>
            </a:r>
            <a:r>
              <a:rPr sz="1950" spc="7" baseline="-21367" dirty="0">
                <a:latin typeface="Arial" panose="020B0604020202020204" pitchFamily="34" charset="0"/>
                <a:cs typeface="Arial" panose="020B0604020202020204" pitchFamily="34" charset="0"/>
              </a:rPr>
              <a:t>1</a:t>
            </a:r>
            <a:r>
              <a:rPr sz="2000" spc="5" dirty="0">
                <a:latin typeface="Arial" panose="020B0604020202020204" pitchFamily="34" charset="0"/>
                <a:cs typeface="Arial" panose="020B0604020202020204" pitchFamily="34" charset="0"/>
              </a:rPr>
              <a:t>):</a:t>
            </a:r>
            <a:endParaRPr sz="2000" dirty="0">
              <a:latin typeface="Arial" panose="020B0604020202020204" pitchFamily="34" charset="0"/>
              <a:cs typeface="Arial" panose="020B0604020202020204" pitchFamily="34" charset="0"/>
            </a:endParaRPr>
          </a:p>
        </p:txBody>
      </p:sp>
      <p:pic>
        <p:nvPicPr>
          <p:cNvPr id="11" name="object 11"/>
          <p:cNvPicPr/>
          <p:nvPr/>
        </p:nvPicPr>
        <p:blipFill>
          <a:blip r:embed="rId2" cstate="print"/>
          <a:stretch>
            <a:fillRect/>
          </a:stretch>
        </p:blipFill>
        <p:spPr>
          <a:xfrm>
            <a:off x="3505058" y="164769"/>
            <a:ext cx="4296918" cy="677417"/>
          </a:xfrm>
          <a:prstGeom prst="rect">
            <a:avLst/>
          </a:prstGeom>
        </p:spPr>
      </p:pic>
      <p:pic>
        <p:nvPicPr>
          <p:cNvPr id="13" name="object 13"/>
          <p:cNvPicPr/>
          <p:nvPr/>
        </p:nvPicPr>
        <p:blipFill>
          <a:blip r:embed="rId3" cstate="print"/>
          <a:stretch>
            <a:fillRect/>
          </a:stretch>
        </p:blipFill>
        <p:spPr>
          <a:xfrm>
            <a:off x="1795272" y="1115581"/>
            <a:ext cx="3138678" cy="511289"/>
          </a:xfrm>
          <a:prstGeom prst="rect">
            <a:avLst/>
          </a:prstGeom>
        </p:spPr>
      </p:pic>
      <p:sp>
        <p:nvSpPr>
          <p:cNvPr id="14" name="object 14"/>
          <p:cNvSpPr txBox="1"/>
          <p:nvPr/>
        </p:nvSpPr>
        <p:spPr>
          <a:xfrm>
            <a:off x="2132203" y="1424755"/>
            <a:ext cx="8264525" cy="2418547"/>
          </a:xfrm>
          <a:prstGeom prst="rect">
            <a:avLst/>
          </a:prstGeom>
        </p:spPr>
        <p:txBody>
          <a:bodyPr vert="horz" wrap="square" lIns="0" tIns="12700" rIns="0" bIns="0" rtlCol="0">
            <a:spAutoFit/>
          </a:bodyPr>
          <a:lstStyle/>
          <a:p>
            <a:pPr marL="12700">
              <a:spcBef>
                <a:spcPts val="100"/>
              </a:spcBef>
            </a:pPr>
            <a:endParaRPr dirty="0">
              <a:cs typeface="Arial MT"/>
            </a:endParaRPr>
          </a:p>
          <a:p>
            <a:pPr>
              <a:spcBef>
                <a:spcPts val="20"/>
              </a:spcBef>
            </a:pPr>
            <a:endParaRPr sz="2300" dirty="0">
              <a:cs typeface="Arial MT"/>
            </a:endParaRPr>
          </a:p>
          <a:p>
            <a:pPr marL="245745">
              <a:spcBef>
                <a:spcPts val="5"/>
              </a:spcBef>
            </a:pPr>
            <a:r>
              <a:rPr spc="-5" dirty="0">
                <a:cs typeface="Arial MT"/>
              </a:rPr>
              <a:t>Ejemplos:</a:t>
            </a:r>
            <a:endParaRPr dirty="0">
              <a:cs typeface="Arial MT"/>
            </a:endParaRPr>
          </a:p>
          <a:p>
            <a:pPr marL="588645" indent="-343535">
              <a:spcBef>
                <a:spcPts val="960"/>
              </a:spcBef>
              <a:buChar char="-"/>
              <a:tabLst>
                <a:tab pos="588645" algn="l"/>
                <a:tab pos="589280" algn="l"/>
              </a:tabLst>
            </a:pPr>
            <a:r>
              <a:rPr spc="-5" dirty="0">
                <a:cs typeface="Arial MT"/>
              </a:rPr>
              <a:t>El</a:t>
            </a:r>
            <a:r>
              <a:rPr dirty="0">
                <a:cs typeface="Arial MT"/>
              </a:rPr>
              <a:t> </a:t>
            </a:r>
            <a:r>
              <a:rPr spc="-5" dirty="0">
                <a:cs typeface="Arial MT"/>
              </a:rPr>
              <a:t>promedio</a:t>
            </a:r>
            <a:r>
              <a:rPr spc="15" dirty="0">
                <a:cs typeface="Arial MT"/>
              </a:rPr>
              <a:t> </a:t>
            </a:r>
            <a:r>
              <a:rPr spc="-5" dirty="0">
                <a:cs typeface="Arial MT"/>
              </a:rPr>
              <a:t>del</a:t>
            </a:r>
            <a:r>
              <a:rPr spc="5" dirty="0">
                <a:cs typeface="Arial MT"/>
              </a:rPr>
              <a:t> </a:t>
            </a:r>
            <a:r>
              <a:rPr spc="-5" dirty="0">
                <a:cs typeface="Arial MT"/>
              </a:rPr>
              <a:t>peso</a:t>
            </a:r>
            <a:r>
              <a:rPr spc="10" dirty="0">
                <a:cs typeface="Arial MT"/>
              </a:rPr>
              <a:t> </a:t>
            </a:r>
            <a:r>
              <a:rPr spc="-5" dirty="0">
                <a:cs typeface="Arial MT"/>
              </a:rPr>
              <a:t>de las</a:t>
            </a:r>
            <a:r>
              <a:rPr spc="20" dirty="0">
                <a:cs typeface="Arial MT"/>
              </a:rPr>
              <a:t> </a:t>
            </a:r>
            <a:r>
              <a:rPr spc="-5" dirty="0">
                <a:cs typeface="Arial MT"/>
              </a:rPr>
              <a:t>personas</a:t>
            </a:r>
            <a:r>
              <a:rPr spc="10" dirty="0">
                <a:cs typeface="Arial MT"/>
              </a:rPr>
              <a:t> </a:t>
            </a:r>
            <a:r>
              <a:rPr spc="-5" dirty="0">
                <a:cs typeface="Arial MT"/>
              </a:rPr>
              <a:t>de una</a:t>
            </a:r>
            <a:r>
              <a:rPr spc="15" dirty="0">
                <a:cs typeface="Arial MT"/>
              </a:rPr>
              <a:t> </a:t>
            </a:r>
            <a:r>
              <a:rPr spc="-5" dirty="0">
                <a:cs typeface="Arial MT"/>
              </a:rPr>
              <a:t>población</a:t>
            </a:r>
            <a:r>
              <a:rPr spc="20" dirty="0">
                <a:cs typeface="Arial MT"/>
              </a:rPr>
              <a:t> </a:t>
            </a:r>
            <a:r>
              <a:rPr spc="-5" dirty="0">
                <a:cs typeface="Arial MT"/>
              </a:rPr>
              <a:t>es</a:t>
            </a:r>
            <a:r>
              <a:rPr dirty="0">
                <a:cs typeface="Arial MT"/>
              </a:rPr>
              <a:t> </a:t>
            </a:r>
            <a:r>
              <a:rPr spc="-5" dirty="0">
                <a:cs typeface="Arial MT"/>
              </a:rPr>
              <a:t>inferior</a:t>
            </a:r>
            <a:r>
              <a:rPr spc="20" dirty="0">
                <a:cs typeface="Arial MT"/>
              </a:rPr>
              <a:t> </a:t>
            </a:r>
            <a:r>
              <a:rPr spc="-5" dirty="0">
                <a:cs typeface="Arial MT"/>
              </a:rPr>
              <a:t>a 75</a:t>
            </a:r>
            <a:r>
              <a:rPr spc="10" dirty="0">
                <a:cs typeface="Arial MT"/>
              </a:rPr>
              <a:t> </a:t>
            </a:r>
            <a:r>
              <a:rPr spc="-5" dirty="0">
                <a:cs typeface="Arial MT"/>
              </a:rPr>
              <a:t>Kg.</a:t>
            </a:r>
            <a:endParaRPr dirty="0">
              <a:cs typeface="Arial MT"/>
            </a:endParaRPr>
          </a:p>
          <a:p>
            <a:pPr>
              <a:lnSpc>
                <a:spcPct val="100000"/>
              </a:lnSpc>
              <a:buClr>
                <a:srgbClr val="EAEAEA"/>
              </a:buClr>
              <a:buFont typeface="Arial MT"/>
              <a:buChar char="-"/>
            </a:pPr>
            <a:endParaRPr sz="2000" dirty="0">
              <a:cs typeface="Arial MT"/>
            </a:endParaRPr>
          </a:p>
          <a:p>
            <a:pPr marL="588645" marR="5080" indent="-342900" algn="just">
              <a:lnSpc>
                <a:spcPct val="107000"/>
              </a:lnSpc>
              <a:spcBef>
                <a:spcPts val="1605"/>
              </a:spcBef>
              <a:buChar char="-"/>
              <a:tabLst>
                <a:tab pos="589280" algn="l"/>
              </a:tabLst>
            </a:pPr>
            <a:r>
              <a:rPr spc="-5" dirty="0">
                <a:cs typeface="Arial MT"/>
              </a:rPr>
              <a:t>La proporción de personas que depositaron sus </a:t>
            </a:r>
            <a:r>
              <a:rPr dirty="0">
                <a:cs typeface="Arial MT"/>
              </a:rPr>
              <a:t>retiros de </a:t>
            </a:r>
            <a:r>
              <a:rPr spc="-5" dirty="0">
                <a:cs typeface="Arial MT"/>
              </a:rPr>
              <a:t>las </a:t>
            </a:r>
            <a:r>
              <a:rPr dirty="0">
                <a:cs typeface="Arial MT"/>
              </a:rPr>
              <a:t>AFPs </a:t>
            </a:r>
            <a:r>
              <a:rPr spc="5" dirty="0">
                <a:cs typeface="Arial MT"/>
              </a:rPr>
              <a:t>en </a:t>
            </a:r>
            <a:r>
              <a:rPr spc="10" dirty="0">
                <a:cs typeface="Arial MT"/>
              </a:rPr>
              <a:t> </a:t>
            </a:r>
            <a:r>
              <a:rPr spc="-5" dirty="0">
                <a:cs typeface="Arial MT"/>
              </a:rPr>
              <a:t>cuentas</a:t>
            </a:r>
            <a:r>
              <a:rPr dirty="0">
                <a:cs typeface="Arial MT"/>
              </a:rPr>
              <a:t> </a:t>
            </a:r>
            <a:r>
              <a:rPr spc="-5" dirty="0">
                <a:cs typeface="Arial MT"/>
              </a:rPr>
              <a:t>de</a:t>
            </a:r>
            <a:r>
              <a:rPr dirty="0">
                <a:cs typeface="Arial MT"/>
              </a:rPr>
              <a:t> </a:t>
            </a:r>
            <a:r>
              <a:rPr spc="-5" dirty="0">
                <a:cs typeface="Arial MT"/>
              </a:rPr>
              <a:t>ahorro</a:t>
            </a:r>
            <a:r>
              <a:rPr dirty="0">
                <a:cs typeface="Arial MT"/>
              </a:rPr>
              <a:t> </a:t>
            </a:r>
            <a:r>
              <a:rPr spc="-5" dirty="0">
                <a:cs typeface="Arial MT"/>
              </a:rPr>
              <a:t>es</a:t>
            </a:r>
            <a:r>
              <a:rPr dirty="0">
                <a:cs typeface="Arial MT"/>
              </a:rPr>
              <a:t> </a:t>
            </a:r>
            <a:r>
              <a:rPr spc="-5" dirty="0">
                <a:cs typeface="Arial MT"/>
              </a:rPr>
              <a:t>mayor</a:t>
            </a:r>
            <a:r>
              <a:rPr dirty="0">
                <a:cs typeface="Arial MT"/>
              </a:rPr>
              <a:t> </a:t>
            </a:r>
            <a:r>
              <a:rPr spc="-5" dirty="0">
                <a:cs typeface="Arial MT"/>
              </a:rPr>
              <a:t>en</a:t>
            </a:r>
            <a:r>
              <a:rPr dirty="0">
                <a:cs typeface="Arial MT"/>
              </a:rPr>
              <a:t> </a:t>
            </a:r>
            <a:r>
              <a:rPr spc="-5" dirty="0">
                <a:cs typeface="Arial MT"/>
              </a:rPr>
              <a:t>la</a:t>
            </a:r>
            <a:r>
              <a:rPr dirty="0">
                <a:cs typeface="Arial MT"/>
              </a:rPr>
              <a:t> </a:t>
            </a:r>
            <a:r>
              <a:rPr spc="-5" dirty="0">
                <a:cs typeface="Arial MT"/>
              </a:rPr>
              <a:t>población</a:t>
            </a:r>
            <a:r>
              <a:rPr dirty="0">
                <a:cs typeface="Arial MT"/>
              </a:rPr>
              <a:t> </a:t>
            </a:r>
            <a:r>
              <a:rPr spc="-5" dirty="0">
                <a:cs typeface="Arial MT"/>
              </a:rPr>
              <a:t>de</a:t>
            </a:r>
            <a:r>
              <a:rPr dirty="0">
                <a:cs typeface="Arial MT"/>
              </a:rPr>
              <a:t> </a:t>
            </a:r>
            <a:r>
              <a:rPr spc="-5" dirty="0">
                <a:cs typeface="Arial MT"/>
              </a:rPr>
              <a:t>mujeres</a:t>
            </a:r>
            <a:r>
              <a:rPr dirty="0">
                <a:cs typeface="Arial MT"/>
              </a:rPr>
              <a:t> </a:t>
            </a:r>
            <a:r>
              <a:rPr spc="-5" dirty="0">
                <a:cs typeface="Arial MT"/>
              </a:rPr>
              <a:t>que</a:t>
            </a:r>
            <a:r>
              <a:rPr spc="490" dirty="0">
                <a:cs typeface="Arial MT"/>
              </a:rPr>
              <a:t> </a:t>
            </a:r>
            <a:r>
              <a:rPr spc="-5" dirty="0">
                <a:cs typeface="Arial MT"/>
              </a:rPr>
              <a:t>en</a:t>
            </a:r>
            <a:r>
              <a:rPr spc="490" dirty="0">
                <a:cs typeface="Arial MT"/>
              </a:rPr>
              <a:t> </a:t>
            </a:r>
            <a:r>
              <a:rPr dirty="0">
                <a:cs typeface="Arial MT"/>
              </a:rPr>
              <a:t>la </a:t>
            </a:r>
            <a:r>
              <a:rPr spc="5" dirty="0">
                <a:cs typeface="Arial MT"/>
              </a:rPr>
              <a:t> </a:t>
            </a:r>
            <a:r>
              <a:rPr spc="-5" dirty="0">
                <a:cs typeface="Arial MT"/>
              </a:rPr>
              <a:t>población</a:t>
            </a:r>
            <a:r>
              <a:rPr spc="10" dirty="0">
                <a:cs typeface="Arial MT"/>
              </a:rPr>
              <a:t> </a:t>
            </a:r>
            <a:r>
              <a:rPr spc="-5" dirty="0">
                <a:cs typeface="Arial MT"/>
              </a:rPr>
              <a:t>de</a:t>
            </a:r>
            <a:r>
              <a:rPr spc="10" dirty="0">
                <a:cs typeface="Arial MT"/>
              </a:rPr>
              <a:t> </a:t>
            </a:r>
            <a:r>
              <a:rPr spc="-5" dirty="0">
                <a:cs typeface="Arial MT"/>
              </a:rPr>
              <a:t>hombres.</a:t>
            </a:r>
            <a:endParaRPr dirty="0">
              <a:cs typeface="Arial MT"/>
            </a:endParaRPr>
          </a:p>
        </p:txBody>
      </p:sp>
      <p:pic>
        <p:nvPicPr>
          <p:cNvPr id="15" name="Picture 2" descr="https://cftdelosrios.cl/wp-content/uploads/2021/09/cropped-Recurso-2.png">
            <a:extLst>
              <a:ext uri="{FF2B5EF4-FFF2-40B4-BE49-F238E27FC236}">
                <a16:creationId xmlns:a16="http://schemas.microsoft.com/office/drawing/2014/main" id="{631FB219-59B5-4741-833C-E9B5E5B346F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47436" y="0"/>
            <a:ext cx="1044564" cy="7780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1765902" cy="689932"/>
          </a:xfrm>
          <a:prstGeom prst="rect">
            <a:avLst/>
          </a:prstGeom>
        </p:spPr>
        <p:txBody>
          <a:bodyPr vert="horz" wrap="square" lIns="0" tIns="12700" rIns="0" bIns="0" rtlCol="0" anchor="ctr">
            <a:spAutoFit/>
          </a:bodyPr>
          <a:lstStyle/>
          <a:p>
            <a:pPr marL="12700">
              <a:lnSpc>
                <a:spcPct val="100000"/>
              </a:lnSpc>
              <a:spcBef>
                <a:spcPts val="100"/>
              </a:spcBef>
            </a:pPr>
            <a:r>
              <a:rPr lang="es-CL" b="1" dirty="0">
                <a:latin typeface="Calibri"/>
                <a:cs typeface="Calibri"/>
              </a:rPr>
              <a:t>Prueba de Hipótesis</a:t>
            </a:r>
            <a:endParaRPr lang="es-CL" b="1" spc="-30" dirty="0">
              <a:latin typeface="Calibri"/>
              <a:cs typeface="Calibri"/>
            </a:endParaRPr>
          </a:p>
        </p:txBody>
      </p:sp>
      <p:sp>
        <p:nvSpPr>
          <p:cNvPr id="3" name="object 3"/>
          <p:cNvSpPr txBox="1"/>
          <p:nvPr/>
        </p:nvSpPr>
        <p:spPr>
          <a:xfrm>
            <a:off x="1947571" y="1654556"/>
            <a:ext cx="8251825" cy="3478516"/>
          </a:xfrm>
          <a:prstGeom prst="rect">
            <a:avLst/>
          </a:prstGeom>
        </p:spPr>
        <p:txBody>
          <a:bodyPr vert="horz" wrap="square" lIns="0" tIns="13335" rIns="0" bIns="0" rtlCol="0">
            <a:spAutoFit/>
          </a:bodyPr>
          <a:lstStyle/>
          <a:p>
            <a:pPr marL="63500" marR="55880">
              <a:spcBef>
                <a:spcPts val="105"/>
              </a:spcBef>
              <a:tabLst>
                <a:tab pos="1617980" algn="l"/>
                <a:tab pos="1847850" algn="l"/>
                <a:tab pos="2332990" algn="l"/>
                <a:tab pos="3296285" algn="l"/>
                <a:tab pos="3865879" algn="l"/>
                <a:tab pos="5043170" algn="l"/>
                <a:tab pos="6304915" algn="l"/>
                <a:tab pos="6746875" algn="l"/>
              </a:tabLst>
            </a:pPr>
            <a:r>
              <a:rPr sz="2000" b="1" dirty="0">
                <a:latin typeface="Arial MT"/>
                <a:cs typeface="Arial MT"/>
              </a:rPr>
              <a:t>SUPUES</a:t>
            </a:r>
            <a:r>
              <a:rPr sz="2000" b="1" spc="-35" dirty="0">
                <a:latin typeface="Arial MT"/>
                <a:cs typeface="Arial MT"/>
              </a:rPr>
              <a:t>T</a:t>
            </a:r>
            <a:r>
              <a:rPr sz="2000" b="1" dirty="0">
                <a:latin typeface="Arial MT"/>
                <a:cs typeface="Arial MT"/>
              </a:rPr>
              <a:t>O</a:t>
            </a:r>
            <a:r>
              <a:rPr sz="2000" dirty="0">
                <a:latin typeface="Arial MT"/>
                <a:cs typeface="Arial MT"/>
              </a:rPr>
              <a:t>	</a:t>
            </a:r>
            <a:r>
              <a:rPr sz="2000" b="1" dirty="0">
                <a:latin typeface="Arial MT"/>
                <a:cs typeface="Arial MT"/>
              </a:rPr>
              <a:t>:</a:t>
            </a:r>
            <a:r>
              <a:rPr sz="2000" dirty="0">
                <a:latin typeface="Arial MT"/>
                <a:cs typeface="Arial MT"/>
              </a:rPr>
              <a:t>	los	err</a:t>
            </a:r>
            <a:r>
              <a:rPr sz="2000" spc="-15" dirty="0">
                <a:latin typeface="Arial MT"/>
                <a:cs typeface="Arial MT"/>
              </a:rPr>
              <a:t>o</a:t>
            </a:r>
            <a:r>
              <a:rPr sz="2000" spc="-10" dirty="0">
                <a:latin typeface="Arial MT"/>
                <a:cs typeface="Arial MT"/>
              </a:rPr>
              <a:t>r</a:t>
            </a:r>
            <a:r>
              <a:rPr sz="2000" dirty="0">
                <a:latin typeface="Arial MT"/>
                <a:cs typeface="Arial MT"/>
              </a:rPr>
              <a:t>es	son	v</a:t>
            </a:r>
            <a:r>
              <a:rPr sz="2000" spc="-20" dirty="0">
                <a:latin typeface="Arial MT"/>
                <a:cs typeface="Arial MT"/>
              </a:rPr>
              <a:t>a</a:t>
            </a:r>
            <a:r>
              <a:rPr sz="2000" dirty="0">
                <a:latin typeface="Arial MT"/>
                <a:cs typeface="Arial MT"/>
              </a:rPr>
              <a:t>ria</a:t>
            </a:r>
            <a:r>
              <a:rPr sz="2000" spc="5" dirty="0">
                <a:latin typeface="Arial MT"/>
                <a:cs typeface="Arial MT"/>
              </a:rPr>
              <a:t>b</a:t>
            </a:r>
            <a:r>
              <a:rPr sz="2000" dirty="0">
                <a:latin typeface="Arial MT"/>
                <a:cs typeface="Arial MT"/>
              </a:rPr>
              <a:t>les	aleat</a:t>
            </a:r>
            <a:r>
              <a:rPr sz="2000" spc="-10" dirty="0">
                <a:latin typeface="Arial MT"/>
                <a:cs typeface="Arial MT"/>
              </a:rPr>
              <a:t>o</a:t>
            </a:r>
            <a:r>
              <a:rPr sz="2000" dirty="0">
                <a:latin typeface="Arial MT"/>
                <a:cs typeface="Arial MT"/>
              </a:rPr>
              <a:t>rias	no	o</a:t>
            </a:r>
            <a:r>
              <a:rPr sz="2000" spc="-10" dirty="0">
                <a:latin typeface="Arial MT"/>
                <a:cs typeface="Arial MT"/>
              </a:rPr>
              <a:t>b</a:t>
            </a:r>
            <a:r>
              <a:rPr sz="2000" dirty="0">
                <a:latin typeface="Arial MT"/>
                <a:cs typeface="Arial MT"/>
              </a:rPr>
              <a:t>serv</a:t>
            </a:r>
            <a:r>
              <a:rPr sz="2000" spc="-20" dirty="0">
                <a:latin typeface="Arial MT"/>
                <a:cs typeface="Arial MT"/>
              </a:rPr>
              <a:t>a</a:t>
            </a:r>
            <a:r>
              <a:rPr sz="2000" dirty="0">
                <a:latin typeface="Arial MT"/>
                <a:cs typeface="Arial MT"/>
              </a:rPr>
              <a:t>ble</a:t>
            </a:r>
            <a:r>
              <a:rPr sz="2000" spc="5" dirty="0">
                <a:latin typeface="Arial MT"/>
                <a:cs typeface="Arial MT"/>
              </a:rPr>
              <a:t>s</a:t>
            </a:r>
            <a:r>
              <a:rPr sz="2000" dirty="0">
                <a:latin typeface="Arial MT"/>
                <a:cs typeface="Arial MT"/>
              </a:rPr>
              <a:t>,  independientes</a:t>
            </a:r>
            <a:r>
              <a:rPr sz="2000" spc="-30" dirty="0">
                <a:latin typeface="Arial MT"/>
                <a:cs typeface="Arial MT"/>
              </a:rPr>
              <a:t> </a:t>
            </a:r>
            <a:r>
              <a:rPr sz="2000" dirty="0">
                <a:latin typeface="Arial MT"/>
                <a:cs typeface="Arial MT"/>
              </a:rPr>
              <a:t>y</a:t>
            </a:r>
            <a:r>
              <a:rPr sz="2000" spc="-10" dirty="0">
                <a:latin typeface="Arial MT"/>
                <a:cs typeface="Arial MT"/>
              </a:rPr>
              <a:t> </a:t>
            </a:r>
            <a:r>
              <a:rPr sz="2000" dirty="0">
                <a:latin typeface="Arial MT"/>
                <a:cs typeface="Arial MT"/>
              </a:rPr>
              <a:t>distribuidas</a:t>
            </a:r>
            <a:r>
              <a:rPr sz="2000" spc="-15" dirty="0">
                <a:latin typeface="Arial MT"/>
                <a:cs typeface="Arial MT"/>
              </a:rPr>
              <a:t> </a:t>
            </a:r>
            <a:r>
              <a:rPr sz="2000" dirty="0">
                <a:latin typeface="Arial MT"/>
                <a:cs typeface="Arial MT"/>
              </a:rPr>
              <a:t>Normalmente</a:t>
            </a:r>
            <a:r>
              <a:rPr sz="2000" spc="-35" dirty="0">
                <a:latin typeface="Arial MT"/>
                <a:cs typeface="Arial MT"/>
              </a:rPr>
              <a:t> </a:t>
            </a:r>
            <a:r>
              <a:rPr sz="2000" dirty="0">
                <a:latin typeface="Arial MT"/>
                <a:cs typeface="Arial MT"/>
              </a:rPr>
              <a:t>con</a:t>
            </a:r>
            <a:r>
              <a:rPr sz="2000" spc="-25" dirty="0">
                <a:latin typeface="Arial MT"/>
                <a:cs typeface="Arial MT"/>
              </a:rPr>
              <a:t> </a:t>
            </a:r>
            <a:r>
              <a:rPr sz="2000" dirty="0">
                <a:latin typeface="Arial MT"/>
                <a:cs typeface="Arial MT"/>
              </a:rPr>
              <a:t>media</a:t>
            </a:r>
            <a:r>
              <a:rPr sz="2000" spc="-15" dirty="0">
                <a:latin typeface="Arial MT"/>
                <a:cs typeface="Arial MT"/>
              </a:rPr>
              <a:t> </a:t>
            </a:r>
            <a:r>
              <a:rPr sz="2000" dirty="0">
                <a:latin typeface="Arial MT"/>
                <a:cs typeface="Arial MT"/>
              </a:rPr>
              <a:t>0 y</a:t>
            </a:r>
            <a:r>
              <a:rPr sz="2000" spc="-10" dirty="0">
                <a:latin typeface="Arial MT"/>
                <a:cs typeface="Arial MT"/>
              </a:rPr>
              <a:t> </a:t>
            </a:r>
            <a:r>
              <a:rPr sz="2000" dirty="0">
                <a:latin typeface="Arial MT"/>
                <a:cs typeface="Arial MT"/>
              </a:rPr>
              <a:t>varianza</a:t>
            </a:r>
            <a:r>
              <a:rPr sz="2000" spc="-35" dirty="0">
                <a:latin typeface="Arial MT"/>
                <a:cs typeface="Arial MT"/>
              </a:rPr>
              <a:t> </a:t>
            </a:r>
            <a:r>
              <a:rPr sz="2000" spc="10" dirty="0">
                <a:latin typeface="Symbol"/>
                <a:cs typeface="Symbol"/>
              </a:rPr>
              <a:t></a:t>
            </a:r>
            <a:r>
              <a:rPr sz="1950" spc="15" baseline="25641" dirty="0">
                <a:latin typeface="Arial MT"/>
                <a:cs typeface="Arial MT"/>
              </a:rPr>
              <a:t>2</a:t>
            </a:r>
            <a:endParaRPr sz="1950" baseline="25641" dirty="0">
              <a:latin typeface="Arial MT"/>
              <a:cs typeface="Arial MT"/>
            </a:endParaRPr>
          </a:p>
          <a:p>
            <a:pPr>
              <a:lnSpc>
                <a:spcPct val="100000"/>
              </a:lnSpc>
            </a:pPr>
            <a:endParaRPr sz="2400" dirty="0">
              <a:latin typeface="Arial MT"/>
              <a:cs typeface="Arial MT"/>
            </a:endParaRPr>
          </a:p>
          <a:p>
            <a:pPr marL="63500">
              <a:spcBef>
                <a:spcPts val="2085"/>
              </a:spcBef>
            </a:pPr>
            <a:r>
              <a:rPr spc="-5" dirty="0">
                <a:latin typeface="Arial MT"/>
                <a:cs typeface="Arial MT"/>
              </a:rPr>
              <a:t>PRUEBAS </a:t>
            </a:r>
            <a:r>
              <a:rPr dirty="0">
                <a:latin typeface="Arial MT"/>
                <a:cs typeface="Arial MT"/>
              </a:rPr>
              <a:t>DE</a:t>
            </a:r>
            <a:r>
              <a:rPr spc="5" dirty="0">
                <a:latin typeface="Arial MT"/>
                <a:cs typeface="Arial MT"/>
              </a:rPr>
              <a:t> </a:t>
            </a:r>
            <a:r>
              <a:rPr dirty="0">
                <a:latin typeface="Arial MT"/>
                <a:cs typeface="Arial MT"/>
              </a:rPr>
              <a:t>HIPÓTESIS</a:t>
            </a:r>
            <a:r>
              <a:rPr spc="-20" dirty="0">
                <a:latin typeface="Arial MT"/>
                <a:cs typeface="Arial MT"/>
              </a:rPr>
              <a:t> </a:t>
            </a:r>
            <a:r>
              <a:rPr spc="-5" dirty="0">
                <a:latin typeface="Arial MT"/>
                <a:cs typeface="Arial MT"/>
              </a:rPr>
              <a:t>SOBRE</a:t>
            </a:r>
            <a:r>
              <a:rPr spc="5" dirty="0">
                <a:latin typeface="Arial MT"/>
                <a:cs typeface="Arial MT"/>
              </a:rPr>
              <a:t> </a:t>
            </a:r>
            <a:r>
              <a:rPr dirty="0">
                <a:latin typeface="Arial MT"/>
                <a:cs typeface="Arial MT"/>
              </a:rPr>
              <a:t>LA</a:t>
            </a:r>
            <a:r>
              <a:rPr spc="-110" dirty="0">
                <a:latin typeface="Arial MT"/>
                <a:cs typeface="Arial MT"/>
              </a:rPr>
              <a:t> </a:t>
            </a:r>
            <a:r>
              <a:rPr spc="-5" dirty="0">
                <a:latin typeface="Arial MT"/>
                <a:cs typeface="Arial MT"/>
              </a:rPr>
              <a:t>SIGNIFICANCIA</a:t>
            </a:r>
            <a:r>
              <a:rPr spc="405" dirty="0">
                <a:latin typeface="Arial MT"/>
                <a:cs typeface="Arial MT"/>
              </a:rPr>
              <a:t> </a:t>
            </a:r>
            <a:r>
              <a:rPr dirty="0">
                <a:latin typeface="Arial MT"/>
                <a:cs typeface="Arial MT"/>
              </a:rPr>
              <a:t>GLOBAL</a:t>
            </a:r>
            <a:r>
              <a:rPr spc="-85" dirty="0">
                <a:latin typeface="Arial MT"/>
                <a:cs typeface="Arial MT"/>
              </a:rPr>
              <a:t> </a:t>
            </a:r>
            <a:r>
              <a:rPr dirty="0">
                <a:latin typeface="Arial MT"/>
                <a:cs typeface="Arial MT"/>
              </a:rPr>
              <a:t>DEL</a:t>
            </a:r>
          </a:p>
          <a:p>
            <a:pPr marL="63500">
              <a:spcBef>
                <a:spcPts val="5"/>
              </a:spcBef>
            </a:pPr>
            <a:r>
              <a:rPr dirty="0">
                <a:latin typeface="Arial MT"/>
                <a:cs typeface="Arial MT"/>
              </a:rPr>
              <a:t>MODELO</a:t>
            </a:r>
          </a:p>
          <a:p>
            <a:pPr>
              <a:lnSpc>
                <a:spcPct val="100000"/>
              </a:lnSpc>
            </a:pPr>
            <a:endParaRPr sz="2000" dirty="0">
              <a:latin typeface="Arial MT"/>
              <a:cs typeface="Arial MT"/>
            </a:endParaRPr>
          </a:p>
          <a:p>
            <a:pPr>
              <a:spcBef>
                <a:spcPts val="20"/>
              </a:spcBef>
            </a:pPr>
            <a:endParaRPr sz="1550" dirty="0">
              <a:latin typeface="Arial MT"/>
              <a:cs typeface="Arial MT"/>
            </a:endParaRPr>
          </a:p>
          <a:p>
            <a:pPr marL="63500">
              <a:tabLst>
                <a:tab pos="641985" algn="l"/>
                <a:tab pos="2463800" algn="l"/>
                <a:tab pos="2677160" algn="l"/>
              </a:tabLst>
            </a:pPr>
            <a:r>
              <a:rPr sz="2400" spc="-5" dirty="0">
                <a:latin typeface="Calibri"/>
                <a:cs typeface="Calibri"/>
              </a:rPr>
              <a:t>H</a:t>
            </a:r>
            <a:r>
              <a:rPr sz="2400" spc="-7" baseline="-20833" dirty="0">
                <a:latin typeface="Calibri"/>
                <a:cs typeface="Calibri"/>
              </a:rPr>
              <a:t>0</a:t>
            </a:r>
            <a:r>
              <a:rPr sz="2400" spc="254" baseline="-20833" dirty="0">
                <a:latin typeface="Calibri"/>
                <a:cs typeface="Calibri"/>
              </a:rPr>
              <a:t> </a:t>
            </a:r>
            <a:r>
              <a:rPr sz="2400" dirty="0">
                <a:latin typeface="Calibri"/>
                <a:cs typeface="Calibri"/>
              </a:rPr>
              <a:t>:	</a:t>
            </a:r>
            <a:r>
              <a:rPr sz="2400" spc="-5" dirty="0">
                <a:latin typeface="Symbol"/>
                <a:cs typeface="Symbol"/>
              </a:rPr>
              <a:t></a:t>
            </a:r>
            <a:r>
              <a:rPr sz="2400" spc="-7" baseline="-20833" dirty="0">
                <a:latin typeface="Calibri"/>
                <a:cs typeface="Calibri"/>
              </a:rPr>
              <a:t>1</a:t>
            </a:r>
            <a:r>
              <a:rPr sz="2400" spc="262" baseline="-20833" dirty="0">
                <a:latin typeface="Calibri"/>
                <a:cs typeface="Calibri"/>
              </a:rPr>
              <a:t> </a:t>
            </a:r>
            <a:r>
              <a:rPr sz="2400" dirty="0">
                <a:latin typeface="Calibri"/>
                <a:cs typeface="Calibri"/>
              </a:rPr>
              <a:t>=</a:t>
            </a:r>
            <a:r>
              <a:rPr sz="2400" spc="5" dirty="0">
                <a:latin typeface="Calibri"/>
                <a:cs typeface="Calibri"/>
              </a:rPr>
              <a:t> </a:t>
            </a:r>
            <a:r>
              <a:rPr sz="2400" spc="-5" dirty="0">
                <a:latin typeface="Symbol"/>
                <a:cs typeface="Symbol"/>
              </a:rPr>
              <a:t></a:t>
            </a:r>
            <a:r>
              <a:rPr sz="2400" spc="-7" baseline="-20833" dirty="0">
                <a:latin typeface="Calibri"/>
                <a:cs typeface="Calibri"/>
              </a:rPr>
              <a:t>2</a:t>
            </a:r>
            <a:r>
              <a:rPr sz="2400" spc="262" baseline="-20833" dirty="0">
                <a:latin typeface="Calibri"/>
                <a:cs typeface="Calibri"/>
              </a:rPr>
              <a:t> </a:t>
            </a:r>
            <a:r>
              <a:rPr sz="2400" dirty="0">
                <a:latin typeface="Calibri"/>
                <a:cs typeface="Calibri"/>
              </a:rPr>
              <a:t>=</a:t>
            </a:r>
            <a:r>
              <a:rPr sz="2400" spc="5" dirty="0">
                <a:latin typeface="Calibri"/>
                <a:cs typeface="Calibri"/>
              </a:rPr>
              <a:t> </a:t>
            </a:r>
            <a:r>
              <a:rPr sz="2400" spc="-5" dirty="0">
                <a:latin typeface="Symbol"/>
                <a:cs typeface="Symbol"/>
              </a:rPr>
              <a:t></a:t>
            </a:r>
            <a:r>
              <a:rPr sz="2400" spc="-7" baseline="-20833" dirty="0">
                <a:latin typeface="Calibri"/>
                <a:cs typeface="Calibri"/>
              </a:rPr>
              <a:t>3</a:t>
            </a:r>
            <a:r>
              <a:rPr sz="2400" spc="240" baseline="-20833" dirty="0">
                <a:latin typeface="Calibri"/>
                <a:cs typeface="Calibri"/>
              </a:rPr>
              <a:t> </a:t>
            </a:r>
            <a:r>
              <a:rPr sz="2400" dirty="0">
                <a:latin typeface="Calibri"/>
                <a:cs typeface="Calibri"/>
              </a:rPr>
              <a:t>=.	.	.</a:t>
            </a:r>
            <a:r>
              <a:rPr sz="2400" spc="-40" dirty="0">
                <a:latin typeface="Calibri"/>
                <a:cs typeface="Calibri"/>
              </a:rPr>
              <a:t> </a:t>
            </a:r>
            <a:r>
              <a:rPr sz="2400" dirty="0">
                <a:latin typeface="Calibri"/>
                <a:cs typeface="Calibri"/>
              </a:rPr>
              <a:t>=</a:t>
            </a:r>
            <a:r>
              <a:rPr sz="2400" spc="-15" dirty="0">
                <a:latin typeface="Calibri"/>
                <a:cs typeface="Calibri"/>
              </a:rPr>
              <a:t> </a:t>
            </a:r>
            <a:r>
              <a:rPr sz="2400" spc="-5" dirty="0">
                <a:latin typeface="Symbol"/>
                <a:cs typeface="Symbol"/>
              </a:rPr>
              <a:t></a:t>
            </a:r>
            <a:r>
              <a:rPr sz="2400" spc="-7" baseline="-20833" dirty="0">
                <a:latin typeface="Calibri"/>
                <a:cs typeface="Calibri"/>
              </a:rPr>
              <a:t>K</a:t>
            </a:r>
            <a:r>
              <a:rPr sz="2400" spc="232" baseline="-20833"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0</a:t>
            </a:r>
          </a:p>
          <a:p>
            <a:pPr marL="63500">
              <a:spcBef>
                <a:spcPts val="2880"/>
              </a:spcBef>
              <a:tabLst>
                <a:tab pos="641985" algn="l"/>
              </a:tabLst>
            </a:pPr>
            <a:r>
              <a:rPr sz="2400" spc="-5" dirty="0">
                <a:latin typeface="Calibri"/>
                <a:cs typeface="Calibri"/>
              </a:rPr>
              <a:t>H</a:t>
            </a:r>
            <a:r>
              <a:rPr sz="2400" spc="-7" baseline="-20833" dirty="0">
                <a:latin typeface="Calibri"/>
                <a:cs typeface="Calibri"/>
              </a:rPr>
              <a:t>1</a:t>
            </a:r>
            <a:r>
              <a:rPr sz="2400" spc="254" baseline="-20833" dirty="0">
                <a:latin typeface="Calibri"/>
                <a:cs typeface="Calibri"/>
              </a:rPr>
              <a:t> </a:t>
            </a:r>
            <a:r>
              <a:rPr sz="2400" dirty="0">
                <a:latin typeface="Calibri"/>
                <a:cs typeface="Calibri"/>
              </a:rPr>
              <a:t>:	Al</a:t>
            </a:r>
            <a:r>
              <a:rPr sz="2400" spc="-20" dirty="0">
                <a:latin typeface="Calibri"/>
                <a:cs typeface="Calibri"/>
              </a:rPr>
              <a:t> </a:t>
            </a:r>
            <a:r>
              <a:rPr sz="2400" dirty="0">
                <a:latin typeface="Calibri"/>
                <a:cs typeface="Calibri"/>
              </a:rPr>
              <a:t>menos</a:t>
            </a:r>
            <a:r>
              <a:rPr sz="2400" spc="-25" dirty="0">
                <a:latin typeface="Calibri"/>
                <a:cs typeface="Calibri"/>
              </a:rPr>
              <a:t> </a:t>
            </a:r>
            <a:r>
              <a:rPr sz="2400" spc="-5" dirty="0">
                <a:latin typeface="Calibri"/>
                <a:cs typeface="Calibri"/>
              </a:rPr>
              <a:t>un</a:t>
            </a:r>
            <a:r>
              <a:rPr sz="2400" spc="-15" dirty="0">
                <a:latin typeface="Calibri"/>
                <a:cs typeface="Calibri"/>
              </a:rPr>
              <a:t> </a:t>
            </a:r>
            <a:r>
              <a:rPr sz="2400" dirty="0">
                <a:latin typeface="Symbol"/>
                <a:cs typeface="Symbol"/>
              </a:rPr>
              <a:t></a:t>
            </a:r>
            <a:r>
              <a:rPr sz="2400" baseline="-20833" dirty="0">
                <a:latin typeface="Calibri"/>
                <a:cs typeface="Calibri"/>
              </a:rPr>
              <a:t>i</a:t>
            </a:r>
            <a:r>
              <a:rPr sz="2400" spc="247" baseline="-20833" dirty="0">
                <a:latin typeface="Calibri"/>
                <a:cs typeface="Calibri"/>
              </a:rPr>
              <a:t> </a:t>
            </a:r>
            <a:r>
              <a:rPr sz="2400" dirty="0">
                <a:latin typeface="Calibri"/>
                <a:cs typeface="Calibri"/>
              </a:rPr>
              <a:t>es</a:t>
            </a:r>
            <a:r>
              <a:rPr sz="2400" spc="-20" dirty="0">
                <a:latin typeface="Calibri"/>
                <a:cs typeface="Calibri"/>
              </a:rPr>
              <a:t> </a:t>
            </a:r>
            <a:r>
              <a:rPr sz="2400" spc="-10" dirty="0">
                <a:latin typeface="Calibri"/>
                <a:cs typeface="Calibri"/>
              </a:rPr>
              <a:t>distinto</a:t>
            </a:r>
            <a:r>
              <a:rPr sz="2400" spc="-45" dirty="0">
                <a:latin typeface="Calibri"/>
                <a:cs typeface="Calibri"/>
              </a:rPr>
              <a:t> </a:t>
            </a:r>
            <a:r>
              <a:rPr sz="2400" spc="-5" dirty="0">
                <a:latin typeface="Calibri"/>
                <a:cs typeface="Calibri"/>
              </a:rPr>
              <a:t>de </a:t>
            </a:r>
            <a:r>
              <a:rPr sz="2400" dirty="0">
                <a:latin typeface="Calibri"/>
                <a:cs typeface="Calibri"/>
              </a:rPr>
              <a:t>0</a:t>
            </a:r>
          </a:p>
        </p:txBody>
      </p:sp>
      <p:pic>
        <p:nvPicPr>
          <p:cNvPr id="4" name="Picture 2" descr="https://cftdelosrios.cl/wp-content/uploads/2021/09/cropped-Recurso-2.png">
            <a:extLst>
              <a:ext uri="{FF2B5EF4-FFF2-40B4-BE49-F238E27FC236}">
                <a16:creationId xmlns:a16="http://schemas.microsoft.com/office/drawing/2014/main" id="{E777331B-7A49-4437-A51E-674669330B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47436" y="0"/>
            <a:ext cx="1044564" cy="7780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98370" y="504801"/>
            <a:ext cx="7734300" cy="300355"/>
          </a:xfrm>
          <a:prstGeom prst="rect">
            <a:avLst/>
          </a:prstGeom>
        </p:spPr>
        <p:txBody>
          <a:bodyPr vert="horz" wrap="square" lIns="0" tIns="12700" rIns="0" bIns="0" rtlCol="0">
            <a:spAutoFit/>
          </a:bodyPr>
          <a:lstStyle/>
          <a:p>
            <a:pPr marL="12700">
              <a:spcBef>
                <a:spcPts val="100"/>
              </a:spcBef>
            </a:pPr>
            <a:r>
              <a:rPr spc="-5" dirty="0">
                <a:latin typeface="Arial MT"/>
                <a:cs typeface="Arial MT"/>
              </a:rPr>
              <a:t>PRUEBAS</a:t>
            </a:r>
            <a:r>
              <a:rPr spc="-15" dirty="0">
                <a:latin typeface="Arial MT"/>
                <a:cs typeface="Arial MT"/>
              </a:rPr>
              <a:t> </a:t>
            </a:r>
            <a:r>
              <a:rPr dirty="0">
                <a:latin typeface="Arial MT"/>
                <a:cs typeface="Arial MT"/>
              </a:rPr>
              <a:t>DE HIPÓTESIS</a:t>
            </a:r>
            <a:r>
              <a:rPr spc="-30" dirty="0">
                <a:latin typeface="Arial MT"/>
                <a:cs typeface="Arial MT"/>
              </a:rPr>
              <a:t> </a:t>
            </a:r>
            <a:r>
              <a:rPr spc="-5" dirty="0">
                <a:latin typeface="Arial MT"/>
                <a:cs typeface="Arial MT"/>
              </a:rPr>
              <a:t>SOBRE</a:t>
            </a:r>
            <a:r>
              <a:rPr dirty="0">
                <a:latin typeface="Arial MT"/>
                <a:cs typeface="Arial MT"/>
              </a:rPr>
              <a:t> LOS</a:t>
            </a:r>
            <a:r>
              <a:rPr spc="-15" dirty="0">
                <a:latin typeface="Arial MT"/>
                <a:cs typeface="Arial MT"/>
              </a:rPr>
              <a:t> </a:t>
            </a:r>
            <a:r>
              <a:rPr dirty="0">
                <a:latin typeface="Arial MT"/>
                <a:cs typeface="Arial MT"/>
              </a:rPr>
              <a:t>COEFICIENTES</a:t>
            </a:r>
            <a:r>
              <a:rPr spc="-30" dirty="0">
                <a:latin typeface="Arial MT"/>
                <a:cs typeface="Arial MT"/>
              </a:rPr>
              <a:t> </a:t>
            </a:r>
            <a:r>
              <a:rPr dirty="0">
                <a:latin typeface="Arial MT"/>
                <a:cs typeface="Arial MT"/>
              </a:rPr>
              <a:t>DE</a:t>
            </a:r>
            <a:r>
              <a:rPr spc="-10" dirty="0">
                <a:latin typeface="Arial MT"/>
                <a:cs typeface="Arial MT"/>
              </a:rPr>
              <a:t> </a:t>
            </a:r>
            <a:r>
              <a:rPr dirty="0">
                <a:latin typeface="Arial MT"/>
                <a:cs typeface="Arial MT"/>
              </a:rPr>
              <a:t>REGRESIÓN</a:t>
            </a:r>
          </a:p>
        </p:txBody>
      </p:sp>
      <p:sp>
        <p:nvSpPr>
          <p:cNvPr id="3" name="object 3"/>
          <p:cNvSpPr txBox="1">
            <a:spLocks noGrp="1"/>
          </p:cNvSpPr>
          <p:nvPr>
            <p:ph type="ctrTitle"/>
          </p:nvPr>
        </p:nvSpPr>
        <p:spPr>
          <a:xfrm>
            <a:off x="2680360" y="1514287"/>
            <a:ext cx="8923867" cy="858568"/>
          </a:xfrm>
          <a:prstGeom prst="rect">
            <a:avLst/>
          </a:prstGeom>
        </p:spPr>
        <p:txBody>
          <a:bodyPr vert="horz" wrap="square" lIns="0" tIns="12065" rIns="0" bIns="0" rtlCol="0" anchor="ctr">
            <a:spAutoFit/>
          </a:bodyPr>
          <a:lstStyle/>
          <a:p>
            <a:pPr marL="25400">
              <a:lnSpc>
                <a:spcPts val="3340"/>
              </a:lnSpc>
              <a:spcBef>
                <a:spcPts val="95"/>
              </a:spcBef>
              <a:tabLst>
                <a:tab pos="706120" algn="l"/>
              </a:tabLst>
            </a:pPr>
            <a:r>
              <a:rPr sz="2800" dirty="0">
                <a:solidFill>
                  <a:schemeClr val="tx1"/>
                </a:solidFill>
              </a:rPr>
              <a:t>H</a:t>
            </a:r>
            <a:r>
              <a:rPr sz="2775" baseline="-21021" dirty="0">
                <a:solidFill>
                  <a:schemeClr val="tx1"/>
                </a:solidFill>
              </a:rPr>
              <a:t>0</a:t>
            </a:r>
            <a:r>
              <a:rPr sz="2775" spc="345" baseline="-21021" dirty="0">
                <a:solidFill>
                  <a:schemeClr val="tx1"/>
                </a:solidFill>
              </a:rPr>
              <a:t> </a:t>
            </a:r>
            <a:r>
              <a:rPr sz="2800" spc="-5" dirty="0">
                <a:solidFill>
                  <a:schemeClr val="tx1"/>
                </a:solidFill>
              </a:rPr>
              <a:t>:	</a:t>
            </a:r>
            <a:r>
              <a:rPr sz="2800" dirty="0">
                <a:solidFill>
                  <a:schemeClr val="tx1"/>
                </a:solidFill>
                <a:latin typeface="Symbol"/>
                <a:cs typeface="Symbol"/>
              </a:rPr>
              <a:t></a:t>
            </a:r>
            <a:r>
              <a:rPr sz="2775" baseline="-21021" dirty="0">
                <a:solidFill>
                  <a:schemeClr val="tx1"/>
                </a:solidFill>
              </a:rPr>
              <a:t>i</a:t>
            </a:r>
            <a:r>
              <a:rPr sz="2775" spc="330" baseline="-21021" dirty="0">
                <a:solidFill>
                  <a:schemeClr val="tx1"/>
                </a:solidFill>
              </a:rPr>
              <a:t> </a:t>
            </a:r>
            <a:r>
              <a:rPr sz="2800" spc="-5" dirty="0">
                <a:solidFill>
                  <a:schemeClr val="tx1"/>
                </a:solidFill>
              </a:rPr>
              <a:t>=</a:t>
            </a:r>
            <a:r>
              <a:rPr sz="2800" spc="10" dirty="0">
                <a:solidFill>
                  <a:schemeClr val="tx1"/>
                </a:solidFill>
              </a:rPr>
              <a:t> </a:t>
            </a:r>
            <a:r>
              <a:rPr sz="2800" spc="-5" dirty="0">
                <a:solidFill>
                  <a:schemeClr val="tx1"/>
                </a:solidFill>
              </a:rPr>
              <a:t>0</a:t>
            </a:r>
            <a:r>
              <a:rPr sz="2800" spc="15" dirty="0">
                <a:solidFill>
                  <a:schemeClr val="tx1"/>
                </a:solidFill>
              </a:rPr>
              <a:t> </a:t>
            </a:r>
            <a:r>
              <a:rPr sz="2800" spc="-5" dirty="0">
                <a:solidFill>
                  <a:schemeClr val="tx1"/>
                </a:solidFill>
              </a:rPr>
              <a:t>(</a:t>
            </a:r>
            <a:r>
              <a:rPr spc="-5" dirty="0">
                <a:solidFill>
                  <a:schemeClr val="tx1"/>
                </a:solidFill>
              </a:rPr>
              <a:t>La</a:t>
            </a:r>
            <a:r>
              <a:rPr dirty="0">
                <a:solidFill>
                  <a:schemeClr val="tx1"/>
                </a:solidFill>
              </a:rPr>
              <a:t> </a:t>
            </a:r>
            <a:r>
              <a:rPr spc="-5" dirty="0">
                <a:solidFill>
                  <a:schemeClr val="tx1"/>
                </a:solidFill>
              </a:rPr>
              <a:t>variable</a:t>
            </a:r>
            <a:r>
              <a:rPr spc="5" dirty="0">
                <a:solidFill>
                  <a:schemeClr val="tx1"/>
                </a:solidFill>
              </a:rPr>
              <a:t> </a:t>
            </a:r>
            <a:r>
              <a:rPr dirty="0">
                <a:solidFill>
                  <a:schemeClr val="tx1"/>
                </a:solidFill>
              </a:rPr>
              <a:t>X</a:t>
            </a:r>
            <a:r>
              <a:rPr sz="1950" baseline="-21367" dirty="0">
                <a:solidFill>
                  <a:schemeClr val="tx1"/>
                </a:solidFill>
              </a:rPr>
              <a:t>i</a:t>
            </a:r>
            <a:r>
              <a:rPr sz="1950" spc="217" baseline="-21367" dirty="0">
                <a:solidFill>
                  <a:schemeClr val="tx1"/>
                </a:solidFill>
              </a:rPr>
              <a:t> </a:t>
            </a:r>
            <a:r>
              <a:rPr dirty="0">
                <a:solidFill>
                  <a:schemeClr val="tx1"/>
                </a:solidFill>
              </a:rPr>
              <a:t>no</a:t>
            </a:r>
            <a:r>
              <a:rPr spc="-5" dirty="0">
                <a:solidFill>
                  <a:schemeClr val="tx1"/>
                </a:solidFill>
              </a:rPr>
              <a:t> es</a:t>
            </a:r>
            <a:r>
              <a:rPr spc="5" dirty="0">
                <a:solidFill>
                  <a:schemeClr val="tx1"/>
                </a:solidFill>
              </a:rPr>
              <a:t> </a:t>
            </a:r>
            <a:r>
              <a:rPr spc="-10" dirty="0">
                <a:solidFill>
                  <a:schemeClr val="tx1"/>
                </a:solidFill>
              </a:rPr>
              <a:t>significativa</a:t>
            </a:r>
            <a:r>
              <a:rPr spc="15" dirty="0">
                <a:solidFill>
                  <a:schemeClr val="tx1"/>
                </a:solidFill>
              </a:rPr>
              <a:t> </a:t>
            </a:r>
            <a:r>
              <a:rPr spc="-15" dirty="0">
                <a:solidFill>
                  <a:schemeClr val="tx1"/>
                </a:solidFill>
              </a:rPr>
              <a:t>para</a:t>
            </a:r>
            <a:r>
              <a:rPr spc="10" dirty="0">
                <a:solidFill>
                  <a:schemeClr val="tx1"/>
                </a:solidFill>
              </a:rPr>
              <a:t> </a:t>
            </a:r>
            <a:r>
              <a:rPr spc="-10" dirty="0">
                <a:solidFill>
                  <a:schemeClr val="tx1"/>
                </a:solidFill>
              </a:rPr>
              <a:t>explicar</a:t>
            </a:r>
            <a:r>
              <a:rPr spc="5" dirty="0">
                <a:solidFill>
                  <a:schemeClr val="tx1"/>
                </a:solidFill>
              </a:rPr>
              <a:t> </a:t>
            </a:r>
            <a:r>
              <a:rPr dirty="0">
                <a:solidFill>
                  <a:schemeClr val="tx1"/>
                </a:solidFill>
              </a:rPr>
              <a:t>a</a:t>
            </a:r>
            <a:r>
              <a:rPr spc="5" dirty="0">
                <a:solidFill>
                  <a:schemeClr val="tx1"/>
                </a:solidFill>
              </a:rPr>
              <a:t> </a:t>
            </a:r>
            <a:r>
              <a:rPr spc="-5" dirty="0">
                <a:solidFill>
                  <a:schemeClr val="tx1"/>
                </a:solidFill>
              </a:rPr>
              <a:t>la</a:t>
            </a:r>
            <a:endParaRPr dirty="0">
              <a:solidFill>
                <a:schemeClr val="tx1"/>
              </a:solidFill>
              <a:latin typeface="Symbol"/>
              <a:cs typeface="Symbol"/>
            </a:endParaRPr>
          </a:p>
          <a:p>
            <a:pPr marL="1854200">
              <a:lnSpc>
                <a:spcPts val="3340"/>
              </a:lnSpc>
            </a:pPr>
            <a:r>
              <a:rPr spc="-5" dirty="0">
                <a:solidFill>
                  <a:schemeClr val="tx1"/>
                </a:solidFill>
              </a:rPr>
              <a:t>variable</a:t>
            </a:r>
            <a:r>
              <a:rPr spc="-25" dirty="0">
                <a:solidFill>
                  <a:schemeClr val="tx1"/>
                </a:solidFill>
              </a:rPr>
              <a:t> </a:t>
            </a:r>
            <a:r>
              <a:rPr spc="-5" dirty="0">
                <a:solidFill>
                  <a:schemeClr val="tx1"/>
                </a:solidFill>
              </a:rPr>
              <a:t>Y</a:t>
            </a:r>
            <a:r>
              <a:rPr sz="2800" spc="-5" dirty="0">
                <a:solidFill>
                  <a:schemeClr val="tx1"/>
                </a:solidFill>
              </a:rPr>
              <a:t>)</a:t>
            </a:r>
            <a:endParaRPr sz="2800" dirty="0">
              <a:solidFill>
                <a:schemeClr val="tx1"/>
              </a:solidFill>
            </a:endParaRPr>
          </a:p>
        </p:txBody>
      </p:sp>
      <p:sp>
        <p:nvSpPr>
          <p:cNvPr id="4" name="object 4"/>
          <p:cNvSpPr txBox="1"/>
          <p:nvPr/>
        </p:nvSpPr>
        <p:spPr>
          <a:xfrm>
            <a:off x="2680360" y="3010220"/>
            <a:ext cx="6370320" cy="873760"/>
          </a:xfrm>
          <a:prstGeom prst="rect">
            <a:avLst/>
          </a:prstGeom>
        </p:spPr>
        <p:txBody>
          <a:bodyPr vert="horz" wrap="square" lIns="0" tIns="30480" rIns="0" bIns="0" rtlCol="0">
            <a:spAutoFit/>
          </a:bodyPr>
          <a:lstStyle/>
          <a:p>
            <a:pPr marL="939800" marR="17780" indent="-915035">
              <a:lnSpc>
                <a:spcPts val="3320"/>
              </a:lnSpc>
              <a:spcBef>
                <a:spcPts val="240"/>
              </a:spcBef>
              <a:tabLst>
                <a:tab pos="706120" algn="l"/>
              </a:tabLst>
            </a:pPr>
            <a:r>
              <a:rPr sz="2800" dirty="0">
                <a:latin typeface="Calibri"/>
                <a:cs typeface="Calibri"/>
              </a:rPr>
              <a:t>H</a:t>
            </a:r>
            <a:r>
              <a:rPr sz="2775" baseline="-21021" dirty="0">
                <a:latin typeface="Calibri"/>
                <a:cs typeface="Calibri"/>
              </a:rPr>
              <a:t>1</a:t>
            </a:r>
            <a:r>
              <a:rPr sz="2775" spc="345" baseline="-21021" dirty="0">
                <a:latin typeface="Calibri"/>
                <a:cs typeface="Calibri"/>
              </a:rPr>
              <a:t> </a:t>
            </a:r>
            <a:r>
              <a:rPr sz="2800" spc="-5" dirty="0">
                <a:latin typeface="Calibri"/>
                <a:cs typeface="Calibri"/>
              </a:rPr>
              <a:t>:	</a:t>
            </a:r>
            <a:r>
              <a:rPr sz="2800" dirty="0">
                <a:latin typeface="Symbol"/>
                <a:cs typeface="Symbol"/>
              </a:rPr>
              <a:t></a:t>
            </a:r>
            <a:r>
              <a:rPr sz="2775" baseline="-21021" dirty="0">
                <a:latin typeface="Calibri"/>
                <a:cs typeface="Calibri"/>
              </a:rPr>
              <a:t>i</a:t>
            </a:r>
            <a:r>
              <a:rPr sz="2775" spc="330" baseline="-21021" dirty="0">
                <a:latin typeface="Calibri"/>
                <a:cs typeface="Calibri"/>
              </a:rPr>
              <a:t> </a:t>
            </a:r>
            <a:r>
              <a:rPr sz="2800" spc="-5" dirty="0">
                <a:latin typeface="Calibri"/>
                <a:cs typeface="Calibri"/>
              </a:rPr>
              <a:t>≠</a:t>
            </a:r>
            <a:r>
              <a:rPr sz="2800" spc="5" dirty="0">
                <a:latin typeface="Calibri"/>
                <a:cs typeface="Calibri"/>
              </a:rPr>
              <a:t> </a:t>
            </a:r>
            <a:r>
              <a:rPr sz="2800" spc="-5" dirty="0">
                <a:latin typeface="Calibri"/>
                <a:cs typeface="Calibri"/>
              </a:rPr>
              <a:t>0</a:t>
            </a:r>
            <a:r>
              <a:rPr sz="2800" spc="15" dirty="0">
                <a:latin typeface="Calibri"/>
                <a:cs typeface="Calibri"/>
              </a:rPr>
              <a:t> </a:t>
            </a:r>
            <a:r>
              <a:rPr sz="2800" spc="-5" dirty="0">
                <a:latin typeface="Calibri"/>
                <a:cs typeface="Calibri"/>
              </a:rPr>
              <a:t>(</a:t>
            </a:r>
            <a:r>
              <a:rPr sz="2000" spc="-5" dirty="0">
                <a:latin typeface="Calibri"/>
                <a:cs typeface="Calibri"/>
              </a:rPr>
              <a:t>La</a:t>
            </a:r>
            <a:r>
              <a:rPr sz="2000" spc="5" dirty="0">
                <a:latin typeface="Calibri"/>
                <a:cs typeface="Calibri"/>
              </a:rPr>
              <a:t> </a:t>
            </a:r>
            <a:r>
              <a:rPr sz="2000" spc="-5" dirty="0">
                <a:latin typeface="Calibri"/>
                <a:cs typeface="Calibri"/>
              </a:rPr>
              <a:t>variable</a:t>
            </a:r>
            <a:r>
              <a:rPr sz="2000" dirty="0">
                <a:latin typeface="Calibri"/>
                <a:cs typeface="Calibri"/>
              </a:rPr>
              <a:t> X</a:t>
            </a:r>
            <a:r>
              <a:rPr sz="1950" baseline="-21367" dirty="0">
                <a:latin typeface="Calibri"/>
                <a:cs typeface="Calibri"/>
              </a:rPr>
              <a:t>i</a:t>
            </a:r>
            <a:r>
              <a:rPr sz="1950" spc="217" baseline="-21367" dirty="0">
                <a:latin typeface="Calibri"/>
                <a:cs typeface="Calibri"/>
              </a:rPr>
              <a:t> </a:t>
            </a:r>
            <a:r>
              <a:rPr sz="2000" dirty="0">
                <a:latin typeface="Calibri"/>
                <a:cs typeface="Calibri"/>
              </a:rPr>
              <a:t>es</a:t>
            </a:r>
            <a:r>
              <a:rPr sz="2000" spc="15" dirty="0">
                <a:latin typeface="Calibri"/>
                <a:cs typeface="Calibri"/>
              </a:rPr>
              <a:t> </a:t>
            </a:r>
            <a:r>
              <a:rPr sz="2000" spc="-10" dirty="0">
                <a:latin typeface="Calibri"/>
                <a:cs typeface="Calibri"/>
              </a:rPr>
              <a:t>significativa</a:t>
            </a:r>
            <a:r>
              <a:rPr sz="2000" spc="15" dirty="0">
                <a:latin typeface="Calibri"/>
                <a:cs typeface="Calibri"/>
              </a:rPr>
              <a:t> </a:t>
            </a:r>
            <a:r>
              <a:rPr sz="2000" spc="-15" dirty="0">
                <a:latin typeface="Calibri"/>
                <a:cs typeface="Calibri"/>
              </a:rPr>
              <a:t>para</a:t>
            </a:r>
            <a:r>
              <a:rPr sz="2000" dirty="0">
                <a:latin typeface="Calibri"/>
                <a:cs typeface="Calibri"/>
              </a:rPr>
              <a:t> </a:t>
            </a:r>
            <a:r>
              <a:rPr sz="2000" spc="-10" dirty="0">
                <a:latin typeface="Calibri"/>
                <a:cs typeface="Calibri"/>
              </a:rPr>
              <a:t>explicar</a:t>
            </a:r>
            <a:r>
              <a:rPr sz="2000" spc="20" dirty="0">
                <a:latin typeface="Calibri"/>
                <a:cs typeface="Calibri"/>
              </a:rPr>
              <a:t> </a:t>
            </a:r>
            <a:r>
              <a:rPr sz="2000" dirty="0">
                <a:latin typeface="Calibri"/>
                <a:cs typeface="Calibri"/>
              </a:rPr>
              <a:t>a </a:t>
            </a:r>
            <a:r>
              <a:rPr sz="2000" spc="-5" dirty="0">
                <a:latin typeface="Calibri"/>
                <a:cs typeface="Calibri"/>
              </a:rPr>
              <a:t>la </a:t>
            </a:r>
            <a:r>
              <a:rPr sz="2000" spc="-434" dirty="0">
                <a:latin typeface="Calibri"/>
                <a:cs typeface="Calibri"/>
              </a:rPr>
              <a:t> </a:t>
            </a:r>
            <a:r>
              <a:rPr sz="2000" spc="-5" dirty="0">
                <a:latin typeface="Calibri"/>
                <a:cs typeface="Calibri"/>
              </a:rPr>
              <a:t>variable</a:t>
            </a:r>
            <a:r>
              <a:rPr sz="2000" spc="10" dirty="0">
                <a:latin typeface="Calibri"/>
                <a:cs typeface="Calibri"/>
              </a:rPr>
              <a:t> </a:t>
            </a:r>
            <a:r>
              <a:rPr sz="2000" spc="-5" dirty="0">
                <a:latin typeface="Calibri"/>
                <a:cs typeface="Calibri"/>
              </a:rPr>
              <a:t>Y</a:t>
            </a:r>
            <a:r>
              <a:rPr sz="2800" spc="-5" dirty="0">
                <a:latin typeface="Calibri"/>
                <a:cs typeface="Calibri"/>
              </a:rPr>
              <a:t>)</a:t>
            </a:r>
            <a:endParaRPr sz="2800" dirty="0">
              <a:latin typeface="Calibri"/>
              <a:cs typeface="Calibri"/>
            </a:endParaRPr>
          </a:p>
        </p:txBody>
      </p:sp>
      <p:pic>
        <p:nvPicPr>
          <p:cNvPr id="5" name="Picture 2" descr="https://cftdelosrios.cl/wp-content/uploads/2021/09/cropped-Recurso-2.png">
            <a:extLst>
              <a:ext uri="{FF2B5EF4-FFF2-40B4-BE49-F238E27FC236}">
                <a16:creationId xmlns:a16="http://schemas.microsoft.com/office/drawing/2014/main" id="{3356C6BF-DCCC-4A65-B4D3-9BAE21CA43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47436" y="0"/>
            <a:ext cx="1044564" cy="7780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59E6F-EAEB-43EC-8053-B18BE367F218}"/>
              </a:ext>
            </a:extLst>
          </p:cNvPr>
          <p:cNvSpPr>
            <a:spLocks noGrp="1"/>
          </p:cNvSpPr>
          <p:nvPr>
            <p:ph type="title"/>
          </p:nvPr>
        </p:nvSpPr>
        <p:spPr>
          <a:xfrm>
            <a:off x="0" y="18255"/>
            <a:ext cx="10515600" cy="1325563"/>
          </a:xfrm>
        </p:spPr>
        <p:txBody>
          <a:bodyPr/>
          <a:lstStyle/>
          <a:p>
            <a:r>
              <a:rPr lang="en-US" b="1" dirty="0"/>
              <a:t>P-valor</a:t>
            </a:r>
            <a:endParaRPr lang="es-CL" b="1" dirty="0"/>
          </a:p>
        </p:txBody>
      </p:sp>
      <p:sp>
        <p:nvSpPr>
          <p:cNvPr id="3" name="Marcador de contenido 2">
            <a:extLst>
              <a:ext uri="{FF2B5EF4-FFF2-40B4-BE49-F238E27FC236}">
                <a16:creationId xmlns:a16="http://schemas.microsoft.com/office/drawing/2014/main" id="{76A75FB2-7318-40DA-96AB-54E1204174DE}"/>
              </a:ext>
            </a:extLst>
          </p:cNvPr>
          <p:cNvSpPr>
            <a:spLocks noGrp="1"/>
          </p:cNvSpPr>
          <p:nvPr>
            <p:ph idx="1"/>
          </p:nvPr>
        </p:nvSpPr>
        <p:spPr>
          <a:xfrm>
            <a:off x="410547" y="1825625"/>
            <a:ext cx="11280710" cy="4351338"/>
          </a:xfrm>
        </p:spPr>
        <p:txBody>
          <a:bodyPr/>
          <a:lstStyle/>
          <a:p>
            <a:pPr marL="0" indent="0" algn="just">
              <a:buNone/>
            </a:pPr>
            <a:r>
              <a:rPr lang="es-MX" dirty="0"/>
              <a:t>El p-valor es una medida que nos indica la probabilidad de obtener un resultado igual o más extremo que el observado, bajo la suposición de que la hipótesis nula (H₀) es verdadera.</a:t>
            </a:r>
            <a:endParaRPr lang="es-CL" dirty="0"/>
          </a:p>
        </p:txBody>
      </p:sp>
      <p:sp>
        <p:nvSpPr>
          <p:cNvPr id="4" name="object 2">
            <a:extLst>
              <a:ext uri="{FF2B5EF4-FFF2-40B4-BE49-F238E27FC236}">
                <a16:creationId xmlns:a16="http://schemas.microsoft.com/office/drawing/2014/main" id="{0EA1D6FD-8C1B-42D9-A32A-7C37A00CBC22}"/>
              </a:ext>
            </a:extLst>
          </p:cNvPr>
          <p:cNvSpPr txBox="1"/>
          <p:nvPr/>
        </p:nvSpPr>
        <p:spPr>
          <a:xfrm>
            <a:off x="3113851" y="3521643"/>
            <a:ext cx="7946035" cy="321242"/>
          </a:xfrm>
          <a:prstGeom prst="rect">
            <a:avLst/>
          </a:prstGeom>
        </p:spPr>
        <p:txBody>
          <a:bodyPr vert="horz" wrap="square" lIns="0" tIns="13335" rIns="0" bIns="0" rtlCol="0">
            <a:spAutoFit/>
          </a:bodyPr>
          <a:lstStyle/>
          <a:p>
            <a:pPr marL="170815" indent="-158750">
              <a:lnSpc>
                <a:spcPct val="100000"/>
              </a:lnSpc>
              <a:spcBef>
                <a:spcPts val="105"/>
              </a:spcBef>
              <a:buChar char="•"/>
              <a:tabLst>
                <a:tab pos="171450" algn="l"/>
              </a:tabLst>
            </a:pPr>
            <a:r>
              <a:rPr sz="2000" b="1" spc="-5" dirty="0">
                <a:latin typeface="Arial MT"/>
                <a:cs typeface="Arial MT"/>
              </a:rPr>
              <a:t>Nivel</a:t>
            </a:r>
            <a:r>
              <a:rPr sz="2000" b="1" spc="-15" dirty="0">
                <a:latin typeface="Arial MT"/>
                <a:cs typeface="Arial MT"/>
              </a:rPr>
              <a:t> </a:t>
            </a:r>
            <a:r>
              <a:rPr sz="2000" b="1" spc="-5" dirty="0">
                <a:latin typeface="Arial MT"/>
                <a:cs typeface="Arial MT"/>
              </a:rPr>
              <a:t>de</a:t>
            </a:r>
            <a:r>
              <a:rPr sz="2000" b="1" spc="-25" dirty="0">
                <a:latin typeface="Arial MT"/>
                <a:cs typeface="Arial MT"/>
              </a:rPr>
              <a:t> </a:t>
            </a:r>
            <a:r>
              <a:rPr sz="2000" b="1" dirty="0">
                <a:latin typeface="Arial MT"/>
                <a:cs typeface="Arial MT"/>
              </a:rPr>
              <a:t>significación</a:t>
            </a:r>
            <a:r>
              <a:rPr sz="2000" b="1" spc="-35" dirty="0">
                <a:latin typeface="Arial MT"/>
                <a:cs typeface="Arial MT"/>
              </a:rPr>
              <a:t> </a:t>
            </a:r>
            <a:r>
              <a:rPr sz="2000" b="1" spc="-280" dirty="0">
                <a:latin typeface="Arial MT"/>
                <a:cs typeface="Arial MT"/>
              </a:rPr>
              <a:t>(α)</a:t>
            </a:r>
            <a:r>
              <a:rPr lang="es-MX" sz="2000" b="1" spc="-280" dirty="0">
                <a:latin typeface="Arial MT"/>
                <a:cs typeface="Arial MT"/>
              </a:rPr>
              <a:t>:  </a:t>
            </a:r>
            <a:r>
              <a:rPr lang="es-MX" sz="2000" b="1" spc="-280" dirty="0">
                <a:cs typeface="Arial MT"/>
              </a:rPr>
              <a:t>0,05</a:t>
            </a:r>
          </a:p>
        </p:txBody>
      </p:sp>
      <p:pic>
        <p:nvPicPr>
          <p:cNvPr id="5" name="Picture 2" descr="https://cftdelosrios.cl/wp-content/uploads/2021/09/cropped-Recurso-2.png">
            <a:extLst>
              <a:ext uri="{FF2B5EF4-FFF2-40B4-BE49-F238E27FC236}">
                <a16:creationId xmlns:a16="http://schemas.microsoft.com/office/drawing/2014/main" id="{8319A77A-1A72-4157-B816-96FD32043A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47436" y="0"/>
            <a:ext cx="1044564" cy="778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973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950149" y="4067555"/>
          <a:ext cx="7775573" cy="2437014"/>
        </p:xfrm>
        <a:graphic>
          <a:graphicData uri="http://schemas.openxmlformats.org/drawingml/2006/table">
            <a:tbl>
              <a:tblPr firstRow="1" bandRow="1">
                <a:tableStyleId>{2D5ABB26-0587-4C30-8999-92F81FD0307C}</a:tableStyleId>
              </a:tblPr>
              <a:tblGrid>
                <a:gridCol w="1424940">
                  <a:extLst>
                    <a:ext uri="{9D8B030D-6E8A-4147-A177-3AD203B41FA5}">
                      <a16:colId xmlns:a16="http://schemas.microsoft.com/office/drawing/2014/main" val="20000"/>
                    </a:ext>
                  </a:extLst>
                </a:gridCol>
                <a:gridCol w="1419860">
                  <a:extLst>
                    <a:ext uri="{9D8B030D-6E8A-4147-A177-3AD203B41FA5}">
                      <a16:colId xmlns:a16="http://schemas.microsoft.com/office/drawing/2014/main" val="20001"/>
                    </a:ext>
                  </a:extLst>
                </a:gridCol>
                <a:gridCol w="942339">
                  <a:extLst>
                    <a:ext uri="{9D8B030D-6E8A-4147-A177-3AD203B41FA5}">
                      <a16:colId xmlns:a16="http://schemas.microsoft.com/office/drawing/2014/main" val="20002"/>
                    </a:ext>
                  </a:extLst>
                </a:gridCol>
                <a:gridCol w="937894">
                  <a:extLst>
                    <a:ext uri="{9D8B030D-6E8A-4147-A177-3AD203B41FA5}">
                      <a16:colId xmlns:a16="http://schemas.microsoft.com/office/drawing/2014/main" val="20003"/>
                    </a:ext>
                  </a:extLst>
                </a:gridCol>
                <a:gridCol w="1177925">
                  <a:extLst>
                    <a:ext uri="{9D8B030D-6E8A-4147-A177-3AD203B41FA5}">
                      <a16:colId xmlns:a16="http://schemas.microsoft.com/office/drawing/2014/main" val="20004"/>
                    </a:ext>
                  </a:extLst>
                </a:gridCol>
                <a:gridCol w="934720">
                  <a:extLst>
                    <a:ext uri="{9D8B030D-6E8A-4147-A177-3AD203B41FA5}">
                      <a16:colId xmlns:a16="http://schemas.microsoft.com/office/drawing/2014/main" val="20005"/>
                    </a:ext>
                  </a:extLst>
                </a:gridCol>
                <a:gridCol w="937895">
                  <a:extLst>
                    <a:ext uri="{9D8B030D-6E8A-4147-A177-3AD203B41FA5}">
                      <a16:colId xmlns:a16="http://schemas.microsoft.com/office/drawing/2014/main" val="20006"/>
                    </a:ext>
                  </a:extLst>
                </a:gridCol>
              </a:tblGrid>
              <a:tr h="432054">
                <a:tc rowSpan="2">
                  <a:txBody>
                    <a:bodyPr/>
                    <a:lstStyle/>
                    <a:p>
                      <a:pPr>
                        <a:lnSpc>
                          <a:spcPct val="100000"/>
                        </a:lnSpc>
                        <a:spcBef>
                          <a:spcPts val="5"/>
                        </a:spcBef>
                      </a:pPr>
                      <a:endParaRPr sz="1650">
                        <a:latin typeface="Times New Roman"/>
                        <a:cs typeface="Times New Roman"/>
                      </a:endParaRPr>
                    </a:p>
                    <a:p>
                      <a:pPr marL="58419">
                        <a:lnSpc>
                          <a:spcPct val="100000"/>
                        </a:lnSpc>
                        <a:spcBef>
                          <a:spcPts val="5"/>
                        </a:spcBef>
                      </a:pPr>
                      <a:r>
                        <a:rPr sz="1200" dirty="0">
                          <a:latin typeface="Arial MT"/>
                          <a:cs typeface="Arial MT"/>
                        </a:rPr>
                        <a:t>Modelo</a:t>
                      </a:r>
                      <a:endParaRPr sz="1200">
                        <a:latin typeface="Arial MT"/>
                        <a:cs typeface="Arial MT"/>
                      </a:endParaRPr>
                    </a:p>
                  </a:txBody>
                  <a:tcPr marL="0" marR="0" marT="6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rowSpan="2">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gridSpan="2">
                  <a:txBody>
                    <a:bodyPr/>
                    <a:lstStyle/>
                    <a:p>
                      <a:pPr marL="413384">
                        <a:lnSpc>
                          <a:spcPct val="100000"/>
                        </a:lnSpc>
                        <a:spcBef>
                          <a:spcPts val="250"/>
                        </a:spcBef>
                      </a:pPr>
                      <a:r>
                        <a:rPr sz="1200" spc="-5" dirty="0">
                          <a:latin typeface="Arial MT"/>
                          <a:cs typeface="Arial MT"/>
                        </a:rPr>
                        <a:t>Coeficientes</a:t>
                      </a:r>
                      <a:r>
                        <a:rPr sz="1200" spc="-75" dirty="0">
                          <a:latin typeface="Arial MT"/>
                          <a:cs typeface="Arial MT"/>
                        </a:rPr>
                        <a:t> </a:t>
                      </a:r>
                      <a:r>
                        <a:rPr sz="1200" spc="-5" dirty="0">
                          <a:latin typeface="Arial MT"/>
                          <a:cs typeface="Arial MT"/>
                        </a:rPr>
                        <a:t>no</a:t>
                      </a:r>
                      <a:endParaRPr sz="1200">
                        <a:latin typeface="Arial MT"/>
                        <a:cs typeface="Arial MT"/>
                      </a:endParaRPr>
                    </a:p>
                    <a:p>
                      <a:pPr marL="421005">
                        <a:lnSpc>
                          <a:spcPts val="1395"/>
                        </a:lnSpc>
                        <a:spcBef>
                          <a:spcPts val="215"/>
                        </a:spcBef>
                      </a:pPr>
                      <a:r>
                        <a:rPr sz="1200" spc="-5" dirty="0">
                          <a:latin typeface="Arial MT"/>
                          <a:cs typeface="Arial MT"/>
                        </a:rPr>
                        <a:t>estandarizados</a:t>
                      </a:r>
                      <a:endParaRPr sz="1200">
                        <a:latin typeface="Arial MT"/>
                        <a:cs typeface="Arial MT"/>
                      </a:endParaRPr>
                    </a:p>
                  </a:txBody>
                  <a:tcPr marL="0" marR="0" marT="31750" marB="0">
                    <a:lnL w="1905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solidFill>
                      <a:srgbClr val="FFFFFF"/>
                    </a:solidFill>
                  </a:tcPr>
                </a:tc>
                <a:tc hMerge="1">
                  <a:txBody>
                    <a:bodyPr/>
                    <a:lstStyle/>
                    <a:p>
                      <a:endParaRPr/>
                    </a:p>
                  </a:txBody>
                  <a:tcPr marL="0" marR="0" marT="0" marB="0"/>
                </a:tc>
                <a:tc>
                  <a:txBody>
                    <a:bodyPr/>
                    <a:lstStyle/>
                    <a:p>
                      <a:pPr marL="1270" algn="ctr">
                        <a:lnSpc>
                          <a:spcPct val="100000"/>
                        </a:lnSpc>
                        <a:spcBef>
                          <a:spcPts val="250"/>
                        </a:spcBef>
                      </a:pPr>
                      <a:r>
                        <a:rPr sz="1200" spc="-5" dirty="0">
                          <a:latin typeface="Arial MT"/>
                          <a:cs typeface="Arial MT"/>
                        </a:rPr>
                        <a:t>Coeficientes</a:t>
                      </a:r>
                      <a:endParaRPr sz="1200">
                        <a:latin typeface="Arial MT"/>
                        <a:cs typeface="Arial MT"/>
                      </a:endParaRPr>
                    </a:p>
                    <a:p>
                      <a:pPr algn="ctr">
                        <a:lnSpc>
                          <a:spcPts val="1395"/>
                        </a:lnSpc>
                        <a:spcBef>
                          <a:spcPts val="215"/>
                        </a:spcBef>
                      </a:pPr>
                      <a:r>
                        <a:rPr sz="1200" spc="-5" dirty="0">
                          <a:latin typeface="Arial MT"/>
                          <a:cs typeface="Arial MT"/>
                        </a:rPr>
                        <a:t>estandarizados</a:t>
                      </a:r>
                      <a:endParaRPr sz="1200">
                        <a:latin typeface="Arial MT"/>
                        <a:cs typeface="Arial MT"/>
                      </a:endParaRPr>
                    </a:p>
                  </a:txBody>
                  <a:tcPr marL="0" marR="0" marT="31750" marB="0">
                    <a:lnL w="12700">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solidFill>
                      <a:srgbClr val="FFFFFF"/>
                    </a:solidFill>
                  </a:tcPr>
                </a:tc>
                <a:tc rowSpan="2">
                  <a:txBody>
                    <a:bodyPr/>
                    <a:lstStyle/>
                    <a:p>
                      <a:pPr>
                        <a:lnSpc>
                          <a:spcPct val="100000"/>
                        </a:lnSpc>
                        <a:spcBef>
                          <a:spcPts val="5"/>
                        </a:spcBef>
                      </a:pPr>
                      <a:endParaRPr sz="1650">
                        <a:latin typeface="Times New Roman"/>
                        <a:cs typeface="Times New Roman"/>
                      </a:endParaRPr>
                    </a:p>
                    <a:p>
                      <a:pPr marL="2540" algn="ctr">
                        <a:lnSpc>
                          <a:spcPct val="100000"/>
                        </a:lnSpc>
                        <a:spcBef>
                          <a:spcPts val="5"/>
                        </a:spcBef>
                      </a:pPr>
                      <a:r>
                        <a:rPr sz="1200" dirty="0">
                          <a:latin typeface="Arial MT"/>
                          <a:cs typeface="Arial MT"/>
                        </a:rPr>
                        <a:t>t</a:t>
                      </a:r>
                      <a:endParaRPr sz="1200">
                        <a:latin typeface="Arial MT"/>
                        <a:cs typeface="Arial MT"/>
                      </a:endParaRPr>
                    </a:p>
                  </a:txBody>
                  <a:tcPr marL="0" marR="0" marT="635"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FFFFFF"/>
                    </a:solidFill>
                  </a:tcPr>
                </a:tc>
                <a:tc rowSpan="2">
                  <a:txBody>
                    <a:bodyPr/>
                    <a:lstStyle/>
                    <a:p>
                      <a:pPr>
                        <a:lnSpc>
                          <a:spcPct val="100000"/>
                        </a:lnSpc>
                        <a:spcBef>
                          <a:spcPts val="5"/>
                        </a:spcBef>
                      </a:pPr>
                      <a:endParaRPr sz="1650">
                        <a:latin typeface="Times New Roman"/>
                        <a:cs typeface="Times New Roman"/>
                      </a:endParaRPr>
                    </a:p>
                    <a:p>
                      <a:pPr marL="2540" algn="ctr">
                        <a:lnSpc>
                          <a:spcPct val="100000"/>
                        </a:lnSpc>
                        <a:spcBef>
                          <a:spcPts val="5"/>
                        </a:spcBef>
                      </a:pPr>
                      <a:r>
                        <a:rPr sz="1200" spc="-5" dirty="0">
                          <a:latin typeface="Arial MT"/>
                          <a:cs typeface="Arial MT"/>
                        </a:rPr>
                        <a:t>Sig.</a:t>
                      </a:r>
                      <a:endParaRPr sz="1200">
                        <a:latin typeface="Arial MT"/>
                        <a:cs typeface="Arial MT"/>
                      </a:endParaRPr>
                    </a:p>
                  </a:txBody>
                  <a:tcPr marL="0" marR="0" marT="635"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0"/>
                  </a:ext>
                </a:extLst>
              </a:tr>
              <a:tr h="389254">
                <a:tc vMerge="1">
                  <a:txBody>
                    <a:bodyPr/>
                    <a:lstStyle/>
                    <a:p>
                      <a:endParaRPr/>
                    </a:p>
                  </a:txBody>
                  <a:tcPr marL="0" marR="0" marT="6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vMerge="1">
                  <a:txBody>
                    <a:bodyPr/>
                    <a:lstStyle/>
                    <a:p>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a:lnSpc>
                          <a:spcPct val="100000"/>
                        </a:lnSpc>
                        <a:spcBef>
                          <a:spcPts val="20"/>
                        </a:spcBef>
                      </a:pPr>
                      <a:endParaRPr sz="1350">
                        <a:latin typeface="Times New Roman"/>
                        <a:cs typeface="Times New Roman"/>
                      </a:endParaRPr>
                    </a:p>
                    <a:p>
                      <a:pPr algn="ctr">
                        <a:lnSpc>
                          <a:spcPts val="1390"/>
                        </a:lnSpc>
                      </a:pPr>
                      <a:r>
                        <a:rPr sz="1200" dirty="0">
                          <a:latin typeface="Arial MT"/>
                          <a:cs typeface="Arial MT"/>
                        </a:rPr>
                        <a:t>B</a:t>
                      </a:r>
                      <a:endParaRPr sz="1200">
                        <a:latin typeface="Arial MT"/>
                        <a:cs typeface="Arial MT"/>
                      </a:endParaRPr>
                    </a:p>
                  </a:txBody>
                  <a:tcPr marL="0" marR="0" marT="2540" marB="0">
                    <a:lnL w="1905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solidFill>
                      <a:srgbClr val="FFFFFF"/>
                    </a:solidFill>
                  </a:tcPr>
                </a:tc>
                <a:tc>
                  <a:txBody>
                    <a:bodyPr/>
                    <a:lstStyle/>
                    <a:p>
                      <a:pPr>
                        <a:lnSpc>
                          <a:spcPct val="100000"/>
                        </a:lnSpc>
                        <a:spcBef>
                          <a:spcPts val="20"/>
                        </a:spcBef>
                      </a:pPr>
                      <a:endParaRPr sz="1350">
                        <a:latin typeface="Times New Roman"/>
                        <a:cs typeface="Times New Roman"/>
                      </a:endParaRPr>
                    </a:p>
                    <a:p>
                      <a:pPr marL="172720">
                        <a:lnSpc>
                          <a:spcPts val="1390"/>
                        </a:lnSpc>
                      </a:pPr>
                      <a:r>
                        <a:rPr sz="1200" spc="-5" dirty="0">
                          <a:latin typeface="Arial MT"/>
                          <a:cs typeface="Arial MT"/>
                        </a:rPr>
                        <a:t>Error</a:t>
                      </a:r>
                      <a:r>
                        <a:rPr sz="1200" spc="-35" dirty="0">
                          <a:latin typeface="Arial MT"/>
                          <a:cs typeface="Arial MT"/>
                        </a:rPr>
                        <a:t> </a:t>
                      </a:r>
                      <a:r>
                        <a:rPr sz="1200" spc="-5" dirty="0">
                          <a:latin typeface="Arial MT"/>
                          <a:cs typeface="Arial MT"/>
                        </a:rPr>
                        <a:t>típ.</a:t>
                      </a:r>
                      <a:endParaRPr sz="1200">
                        <a:latin typeface="Arial MT"/>
                        <a:cs typeface="Arial MT"/>
                      </a:endParaRPr>
                    </a:p>
                  </a:txBody>
                  <a:tcPr marL="0" marR="0" marT="254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solidFill>
                      <a:srgbClr val="FFFFFF"/>
                    </a:solidFill>
                  </a:tcPr>
                </a:tc>
                <a:tc>
                  <a:txBody>
                    <a:bodyPr/>
                    <a:lstStyle/>
                    <a:p>
                      <a:pPr>
                        <a:lnSpc>
                          <a:spcPct val="100000"/>
                        </a:lnSpc>
                        <a:spcBef>
                          <a:spcPts val="20"/>
                        </a:spcBef>
                      </a:pPr>
                      <a:endParaRPr sz="1350">
                        <a:latin typeface="Times New Roman"/>
                        <a:cs typeface="Times New Roman"/>
                      </a:endParaRPr>
                    </a:p>
                    <a:p>
                      <a:pPr marL="1270" algn="ctr">
                        <a:lnSpc>
                          <a:spcPts val="1390"/>
                        </a:lnSpc>
                      </a:pPr>
                      <a:r>
                        <a:rPr sz="1200" dirty="0">
                          <a:latin typeface="Arial MT"/>
                          <a:cs typeface="Arial MT"/>
                        </a:rPr>
                        <a:t>Beta</a:t>
                      </a:r>
                      <a:endParaRPr sz="1200">
                        <a:latin typeface="Arial MT"/>
                        <a:cs typeface="Arial MT"/>
                      </a:endParaRPr>
                    </a:p>
                  </a:txBody>
                  <a:tcPr marL="0" marR="0" marT="2540" marB="0">
                    <a:lnL w="12700">
                      <a:solidFill>
                        <a:srgbClr val="000000"/>
                      </a:solidFill>
                      <a:prstDash val="solid"/>
                    </a:lnL>
                    <a:lnR w="12700">
                      <a:solidFill>
                        <a:srgbClr val="000000"/>
                      </a:solidFill>
                      <a:prstDash val="solid"/>
                    </a:lnR>
                    <a:lnT w="12700">
                      <a:solidFill>
                        <a:srgbClr val="000000"/>
                      </a:solidFill>
                      <a:prstDash val="solid"/>
                    </a:lnT>
                    <a:lnB w="19050">
                      <a:solidFill>
                        <a:srgbClr val="000000"/>
                      </a:solidFill>
                      <a:prstDash val="solid"/>
                    </a:lnB>
                    <a:solidFill>
                      <a:srgbClr val="FFFFFF"/>
                    </a:solidFill>
                  </a:tcPr>
                </a:tc>
                <a:tc vMerge="1">
                  <a:txBody>
                    <a:bodyPr/>
                    <a:lstStyle/>
                    <a:p>
                      <a:endParaRPr/>
                    </a:p>
                  </a:txBody>
                  <a:tcPr marL="0" marR="0" marT="635"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FFFFFF"/>
                    </a:solidFill>
                  </a:tcPr>
                </a:tc>
                <a:tc vMerge="1">
                  <a:txBody>
                    <a:bodyPr/>
                    <a:lstStyle/>
                    <a:p>
                      <a:endParaRPr/>
                    </a:p>
                  </a:txBody>
                  <a:tcPr marL="0" marR="0" marT="635" marB="0">
                    <a:lnL w="12700">
                      <a:solidFill>
                        <a:srgbClr val="000000"/>
                      </a:solidFill>
                      <a:prstDash val="solid"/>
                    </a:lnL>
                    <a:lnR w="12700">
                      <a:solidFill>
                        <a:srgbClr val="000000"/>
                      </a:solidFill>
                      <a:prstDash val="solid"/>
                    </a:lnR>
                    <a:lnT w="1905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319963">
                <a:tc>
                  <a:txBody>
                    <a:bodyPr/>
                    <a:lstStyle/>
                    <a:p>
                      <a:pPr marL="58419">
                        <a:lnSpc>
                          <a:spcPct val="100000"/>
                        </a:lnSpc>
                        <a:spcBef>
                          <a:spcPts val="55"/>
                        </a:spcBef>
                      </a:pPr>
                      <a:r>
                        <a:rPr sz="1200" dirty="0">
                          <a:latin typeface="Arial MT"/>
                          <a:cs typeface="Arial MT"/>
                        </a:rPr>
                        <a:t>1</a:t>
                      </a:r>
                      <a:endParaRPr sz="1200">
                        <a:latin typeface="Arial MT"/>
                        <a:cs typeface="Arial MT"/>
                      </a:endParaRPr>
                    </a:p>
                  </a:txBody>
                  <a:tcPr marL="0" marR="0" marT="6985" marB="0">
                    <a:lnL w="19050">
                      <a:solidFill>
                        <a:srgbClr val="000000"/>
                      </a:solidFill>
                      <a:prstDash val="solid"/>
                    </a:lnL>
                    <a:lnT w="19050">
                      <a:solidFill>
                        <a:srgbClr val="000000"/>
                      </a:solidFill>
                      <a:prstDash val="solid"/>
                    </a:lnT>
                    <a:solidFill>
                      <a:srgbClr val="FFFFFF"/>
                    </a:solidFill>
                  </a:tcPr>
                </a:tc>
                <a:tc>
                  <a:txBody>
                    <a:bodyPr/>
                    <a:lstStyle/>
                    <a:p>
                      <a:pPr marL="59055">
                        <a:lnSpc>
                          <a:spcPct val="100000"/>
                        </a:lnSpc>
                        <a:spcBef>
                          <a:spcPts val="55"/>
                        </a:spcBef>
                      </a:pPr>
                      <a:r>
                        <a:rPr sz="1200" spc="-5" dirty="0">
                          <a:latin typeface="Arial MT"/>
                          <a:cs typeface="Arial MT"/>
                        </a:rPr>
                        <a:t>(Constante)</a:t>
                      </a:r>
                      <a:endParaRPr sz="1200">
                        <a:latin typeface="Arial MT"/>
                        <a:cs typeface="Arial MT"/>
                      </a:endParaRPr>
                    </a:p>
                  </a:txBody>
                  <a:tcPr marL="0" marR="0" marT="6985" marB="0">
                    <a:lnR w="19050">
                      <a:solidFill>
                        <a:srgbClr val="000000"/>
                      </a:solidFill>
                      <a:prstDash val="solid"/>
                    </a:lnR>
                    <a:lnT w="19050">
                      <a:solidFill>
                        <a:srgbClr val="000000"/>
                      </a:solidFill>
                      <a:prstDash val="solid"/>
                    </a:lnT>
                    <a:solidFill>
                      <a:srgbClr val="FFFFFF"/>
                    </a:solidFill>
                  </a:tcPr>
                </a:tc>
                <a:tc>
                  <a:txBody>
                    <a:bodyPr/>
                    <a:lstStyle/>
                    <a:p>
                      <a:pPr marR="50165" algn="r">
                        <a:lnSpc>
                          <a:spcPct val="100000"/>
                        </a:lnSpc>
                        <a:spcBef>
                          <a:spcPts val="105"/>
                        </a:spcBef>
                      </a:pPr>
                      <a:r>
                        <a:rPr sz="1200" dirty="0">
                          <a:latin typeface="Arial MT"/>
                          <a:cs typeface="Arial MT"/>
                        </a:rPr>
                        <a:t>69,037</a:t>
                      </a:r>
                      <a:endParaRPr sz="1200">
                        <a:latin typeface="Arial MT"/>
                        <a:cs typeface="Arial MT"/>
                      </a:endParaRPr>
                    </a:p>
                  </a:txBody>
                  <a:tcPr marL="0" marR="0" marT="13335" marB="0">
                    <a:lnL w="19050">
                      <a:solidFill>
                        <a:srgbClr val="000000"/>
                      </a:solidFill>
                      <a:prstDash val="solid"/>
                    </a:lnL>
                    <a:lnR w="12700">
                      <a:solidFill>
                        <a:srgbClr val="000000"/>
                      </a:solidFill>
                      <a:prstDash val="solid"/>
                    </a:lnR>
                    <a:lnT w="19050">
                      <a:solidFill>
                        <a:srgbClr val="000000"/>
                      </a:solidFill>
                      <a:prstDash val="solid"/>
                    </a:lnT>
                    <a:solidFill>
                      <a:srgbClr val="FFFFFF"/>
                    </a:solidFill>
                  </a:tcPr>
                </a:tc>
                <a:tc>
                  <a:txBody>
                    <a:bodyPr/>
                    <a:lstStyle/>
                    <a:p>
                      <a:pPr marR="49530" algn="r">
                        <a:lnSpc>
                          <a:spcPct val="100000"/>
                        </a:lnSpc>
                        <a:spcBef>
                          <a:spcPts val="105"/>
                        </a:spcBef>
                      </a:pPr>
                      <a:r>
                        <a:rPr sz="1200" dirty="0">
                          <a:latin typeface="Arial MT"/>
                          <a:cs typeface="Arial MT"/>
                        </a:rPr>
                        <a:t>14,754</a:t>
                      </a:r>
                      <a:endParaRPr sz="1200">
                        <a:latin typeface="Arial MT"/>
                        <a:cs typeface="Arial MT"/>
                      </a:endParaRPr>
                    </a:p>
                  </a:txBody>
                  <a:tcPr marL="0" marR="0" marT="13335" marB="0">
                    <a:lnL w="12700">
                      <a:solidFill>
                        <a:srgbClr val="000000"/>
                      </a:solidFill>
                      <a:prstDash val="solid"/>
                    </a:lnL>
                    <a:lnR w="12700">
                      <a:solidFill>
                        <a:srgbClr val="000000"/>
                      </a:solidFill>
                      <a:prstDash val="solid"/>
                    </a:lnR>
                    <a:lnT w="19050">
                      <a:solidFill>
                        <a:srgbClr val="000000"/>
                      </a:solidFill>
                      <a:prstDash val="solid"/>
                    </a:lnT>
                    <a:solidFill>
                      <a:srgbClr val="FFFFFF"/>
                    </a:solidFill>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9050">
                      <a:solidFill>
                        <a:srgbClr val="000000"/>
                      </a:solidFill>
                      <a:prstDash val="solid"/>
                    </a:lnT>
                    <a:solidFill>
                      <a:srgbClr val="FFFFFF"/>
                    </a:solidFill>
                  </a:tcPr>
                </a:tc>
                <a:tc>
                  <a:txBody>
                    <a:bodyPr/>
                    <a:lstStyle/>
                    <a:p>
                      <a:pPr marR="50800" algn="r">
                        <a:lnSpc>
                          <a:spcPct val="100000"/>
                        </a:lnSpc>
                        <a:spcBef>
                          <a:spcPts val="105"/>
                        </a:spcBef>
                      </a:pPr>
                      <a:r>
                        <a:rPr sz="1200" dirty="0">
                          <a:latin typeface="Arial MT"/>
                          <a:cs typeface="Arial MT"/>
                        </a:rPr>
                        <a:t>4,679</a:t>
                      </a:r>
                      <a:endParaRPr sz="1200">
                        <a:latin typeface="Arial MT"/>
                        <a:cs typeface="Arial MT"/>
                      </a:endParaRPr>
                    </a:p>
                  </a:txBody>
                  <a:tcPr marL="0" marR="0" marT="13335" marB="0">
                    <a:lnL w="12700">
                      <a:solidFill>
                        <a:srgbClr val="000000"/>
                      </a:solidFill>
                      <a:prstDash val="solid"/>
                    </a:lnL>
                    <a:lnR w="12700">
                      <a:solidFill>
                        <a:srgbClr val="000000"/>
                      </a:solidFill>
                      <a:prstDash val="solid"/>
                    </a:lnR>
                    <a:lnT w="19050">
                      <a:solidFill>
                        <a:srgbClr val="000000"/>
                      </a:solidFill>
                      <a:prstDash val="solid"/>
                    </a:lnT>
                    <a:solidFill>
                      <a:srgbClr val="FFFFFF"/>
                    </a:solidFill>
                  </a:tcPr>
                </a:tc>
                <a:tc>
                  <a:txBody>
                    <a:bodyPr/>
                    <a:lstStyle/>
                    <a:p>
                      <a:pPr marR="50800" algn="r">
                        <a:lnSpc>
                          <a:spcPct val="100000"/>
                        </a:lnSpc>
                        <a:spcBef>
                          <a:spcPts val="105"/>
                        </a:spcBef>
                      </a:pPr>
                      <a:r>
                        <a:rPr sz="1200" dirty="0">
                          <a:latin typeface="Arial MT"/>
                          <a:cs typeface="Arial MT"/>
                        </a:rPr>
                        <a:t>,002</a:t>
                      </a:r>
                      <a:endParaRPr sz="1200">
                        <a:latin typeface="Arial MT"/>
                        <a:cs typeface="Arial MT"/>
                      </a:endParaRPr>
                    </a:p>
                  </a:txBody>
                  <a:tcPr marL="0" marR="0" marT="13335" marB="0">
                    <a:lnL w="12700">
                      <a:solidFill>
                        <a:srgbClr val="000000"/>
                      </a:solidFill>
                      <a:prstDash val="solid"/>
                    </a:lnL>
                    <a:lnR w="12700">
                      <a:solidFill>
                        <a:srgbClr val="000000"/>
                      </a:solidFill>
                      <a:prstDash val="solid"/>
                    </a:lnR>
                    <a:lnT w="19050">
                      <a:solidFill>
                        <a:srgbClr val="000000"/>
                      </a:solidFill>
                      <a:prstDash val="solid"/>
                    </a:lnT>
                    <a:solidFill>
                      <a:srgbClr val="FFFFFF"/>
                    </a:solidFill>
                  </a:tcPr>
                </a:tc>
                <a:extLst>
                  <a:ext uri="{0D108BD9-81ED-4DB2-BD59-A6C34878D82A}">
                    <a16:rowId xmlns:a16="http://schemas.microsoft.com/office/drawing/2014/main" val="10002"/>
                  </a:ext>
                </a:extLst>
              </a:tr>
              <a:tr h="609014">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solidFill>
                      <a:srgbClr val="FFFFFF"/>
                    </a:solidFill>
                  </a:tcPr>
                </a:tc>
                <a:tc>
                  <a:txBody>
                    <a:bodyPr/>
                    <a:lstStyle/>
                    <a:p>
                      <a:pPr marL="59055">
                        <a:lnSpc>
                          <a:spcPct val="100000"/>
                        </a:lnSpc>
                        <a:spcBef>
                          <a:spcPts val="844"/>
                        </a:spcBef>
                      </a:pPr>
                      <a:r>
                        <a:rPr sz="1200" spc="-5" dirty="0">
                          <a:latin typeface="Arial MT"/>
                          <a:cs typeface="Arial MT"/>
                        </a:rPr>
                        <a:t>Nº</a:t>
                      </a:r>
                      <a:r>
                        <a:rPr sz="1200" spc="-50" dirty="0">
                          <a:latin typeface="Arial MT"/>
                          <a:cs typeface="Arial MT"/>
                        </a:rPr>
                        <a:t> </a:t>
                      </a:r>
                      <a:r>
                        <a:rPr sz="1200" dirty="0">
                          <a:latin typeface="Arial MT"/>
                          <a:cs typeface="Arial MT"/>
                        </a:rPr>
                        <a:t>de</a:t>
                      </a:r>
                      <a:r>
                        <a:rPr sz="1200" spc="-50" dirty="0">
                          <a:latin typeface="Arial MT"/>
                          <a:cs typeface="Arial MT"/>
                        </a:rPr>
                        <a:t> </a:t>
                      </a:r>
                      <a:r>
                        <a:rPr sz="1200" dirty="0">
                          <a:latin typeface="Arial MT"/>
                          <a:cs typeface="Arial MT"/>
                        </a:rPr>
                        <a:t>integrantes</a:t>
                      </a:r>
                      <a:endParaRPr sz="1200">
                        <a:latin typeface="Arial MT"/>
                        <a:cs typeface="Arial MT"/>
                      </a:endParaRPr>
                    </a:p>
                    <a:p>
                      <a:pPr marL="59055">
                        <a:lnSpc>
                          <a:spcPct val="100000"/>
                        </a:lnSpc>
                        <a:spcBef>
                          <a:spcPts val="219"/>
                        </a:spcBef>
                      </a:pPr>
                      <a:r>
                        <a:rPr sz="1200" spc="-5" dirty="0">
                          <a:latin typeface="Arial MT"/>
                          <a:cs typeface="Arial MT"/>
                        </a:rPr>
                        <a:t>del</a:t>
                      </a:r>
                      <a:r>
                        <a:rPr sz="1200" spc="-45" dirty="0">
                          <a:latin typeface="Arial MT"/>
                          <a:cs typeface="Arial MT"/>
                        </a:rPr>
                        <a:t> </a:t>
                      </a:r>
                      <a:r>
                        <a:rPr sz="1200" spc="-5" dirty="0">
                          <a:latin typeface="Arial MT"/>
                          <a:cs typeface="Arial MT"/>
                        </a:rPr>
                        <a:t>grupo</a:t>
                      </a:r>
                      <a:r>
                        <a:rPr sz="1200" spc="-25" dirty="0">
                          <a:latin typeface="Arial MT"/>
                          <a:cs typeface="Arial MT"/>
                        </a:rPr>
                        <a:t> </a:t>
                      </a:r>
                      <a:r>
                        <a:rPr sz="1200" spc="-5" dirty="0">
                          <a:latin typeface="Arial MT"/>
                          <a:cs typeface="Arial MT"/>
                        </a:rPr>
                        <a:t>familiar</a:t>
                      </a:r>
                      <a:endParaRPr sz="1200">
                        <a:latin typeface="Arial MT"/>
                        <a:cs typeface="Arial MT"/>
                      </a:endParaRPr>
                    </a:p>
                  </a:txBody>
                  <a:tcPr marL="0" marR="0" marT="107314" marB="0">
                    <a:lnR w="19050">
                      <a:solidFill>
                        <a:srgbClr val="000000"/>
                      </a:solidFill>
                      <a:prstDash val="solid"/>
                    </a:lnR>
                    <a:solidFill>
                      <a:srgbClr val="FFFFFF"/>
                    </a:solidFill>
                  </a:tcPr>
                </a:tc>
                <a:tc>
                  <a:txBody>
                    <a:bodyPr/>
                    <a:lstStyle/>
                    <a:p>
                      <a:pPr>
                        <a:lnSpc>
                          <a:spcPct val="100000"/>
                        </a:lnSpc>
                        <a:spcBef>
                          <a:spcPts val="25"/>
                        </a:spcBef>
                      </a:pPr>
                      <a:endParaRPr sz="1350">
                        <a:latin typeface="Times New Roman"/>
                        <a:cs typeface="Times New Roman"/>
                      </a:endParaRPr>
                    </a:p>
                    <a:p>
                      <a:pPr marR="50165" algn="r">
                        <a:lnSpc>
                          <a:spcPct val="100000"/>
                        </a:lnSpc>
                      </a:pPr>
                      <a:r>
                        <a:rPr sz="1200" dirty="0">
                          <a:latin typeface="Arial MT"/>
                          <a:cs typeface="Arial MT"/>
                        </a:rPr>
                        <a:t>18,569</a:t>
                      </a:r>
                      <a:endParaRPr sz="1200">
                        <a:latin typeface="Arial MT"/>
                        <a:cs typeface="Arial MT"/>
                      </a:endParaRPr>
                    </a:p>
                  </a:txBody>
                  <a:tcPr marL="0" marR="0" marT="3175" marB="0">
                    <a:lnL w="19050">
                      <a:solidFill>
                        <a:srgbClr val="000000"/>
                      </a:solidFill>
                      <a:prstDash val="solid"/>
                    </a:lnL>
                    <a:lnR w="12700">
                      <a:solidFill>
                        <a:srgbClr val="000000"/>
                      </a:solidFill>
                      <a:prstDash val="solid"/>
                    </a:lnR>
                    <a:solidFill>
                      <a:srgbClr val="FFFFFF"/>
                    </a:solidFill>
                  </a:tcPr>
                </a:tc>
                <a:tc>
                  <a:txBody>
                    <a:bodyPr/>
                    <a:lstStyle/>
                    <a:p>
                      <a:pPr>
                        <a:lnSpc>
                          <a:spcPct val="100000"/>
                        </a:lnSpc>
                        <a:spcBef>
                          <a:spcPts val="25"/>
                        </a:spcBef>
                      </a:pPr>
                      <a:endParaRPr sz="1350">
                        <a:latin typeface="Times New Roman"/>
                        <a:cs typeface="Times New Roman"/>
                      </a:endParaRPr>
                    </a:p>
                    <a:p>
                      <a:pPr marR="51435" algn="r">
                        <a:lnSpc>
                          <a:spcPct val="100000"/>
                        </a:lnSpc>
                      </a:pPr>
                      <a:r>
                        <a:rPr sz="1200" dirty="0">
                          <a:latin typeface="Arial MT"/>
                          <a:cs typeface="Arial MT"/>
                        </a:rPr>
                        <a:t>4,703</a:t>
                      </a:r>
                      <a:endParaRPr sz="1200">
                        <a:latin typeface="Arial MT"/>
                        <a:cs typeface="Arial MT"/>
                      </a:endParaRPr>
                    </a:p>
                  </a:txBody>
                  <a:tcPr marL="0" marR="0" marT="3175" marB="0">
                    <a:lnL w="12700">
                      <a:solidFill>
                        <a:srgbClr val="000000"/>
                      </a:solidFill>
                      <a:prstDash val="solid"/>
                    </a:lnL>
                    <a:lnR w="12700">
                      <a:solidFill>
                        <a:srgbClr val="000000"/>
                      </a:solidFill>
                      <a:prstDash val="solid"/>
                    </a:lnR>
                    <a:solidFill>
                      <a:srgbClr val="FFFFFF"/>
                    </a:solidFill>
                  </a:tcPr>
                </a:tc>
                <a:tc>
                  <a:txBody>
                    <a:bodyPr/>
                    <a:lstStyle/>
                    <a:p>
                      <a:pPr>
                        <a:lnSpc>
                          <a:spcPct val="100000"/>
                        </a:lnSpc>
                        <a:spcBef>
                          <a:spcPts val="25"/>
                        </a:spcBef>
                      </a:pPr>
                      <a:endParaRPr sz="1350">
                        <a:latin typeface="Times New Roman"/>
                        <a:cs typeface="Times New Roman"/>
                      </a:endParaRPr>
                    </a:p>
                    <a:p>
                      <a:pPr marR="51435" algn="r">
                        <a:lnSpc>
                          <a:spcPct val="100000"/>
                        </a:lnSpc>
                      </a:pPr>
                      <a:r>
                        <a:rPr sz="1200" dirty="0">
                          <a:latin typeface="Arial MT"/>
                          <a:cs typeface="Arial MT"/>
                        </a:rPr>
                        <a:t>,660</a:t>
                      </a:r>
                      <a:endParaRPr sz="1200">
                        <a:latin typeface="Arial MT"/>
                        <a:cs typeface="Arial MT"/>
                      </a:endParaRPr>
                    </a:p>
                  </a:txBody>
                  <a:tcPr marL="0" marR="0" marT="3175" marB="0">
                    <a:lnL w="12700">
                      <a:solidFill>
                        <a:srgbClr val="000000"/>
                      </a:solidFill>
                      <a:prstDash val="solid"/>
                    </a:lnL>
                    <a:lnR w="12700">
                      <a:solidFill>
                        <a:srgbClr val="000000"/>
                      </a:solidFill>
                      <a:prstDash val="solid"/>
                    </a:lnR>
                    <a:solidFill>
                      <a:srgbClr val="FFFFFF"/>
                    </a:solidFill>
                  </a:tcPr>
                </a:tc>
                <a:tc>
                  <a:txBody>
                    <a:bodyPr/>
                    <a:lstStyle/>
                    <a:p>
                      <a:pPr>
                        <a:lnSpc>
                          <a:spcPct val="100000"/>
                        </a:lnSpc>
                        <a:spcBef>
                          <a:spcPts val="25"/>
                        </a:spcBef>
                      </a:pPr>
                      <a:endParaRPr sz="1350">
                        <a:latin typeface="Times New Roman"/>
                        <a:cs typeface="Times New Roman"/>
                      </a:endParaRPr>
                    </a:p>
                    <a:p>
                      <a:pPr marR="50800" algn="r">
                        <a:lnSpc>
                          <a:spcPct val="100000"/>
                        </a:lnSpc>
                      </a:pPr>
                      <a:r>
                        <a:rPr sz="1200" dirty="0">
                          <a:latin typeface="Arial MT"/>
                          <a:cs typeface="Arial MT"/>
                        </a:rPr>
                        <a:t>3,948</a:t>
                      </a:r>
                      <a:endParaRPr sz="1200">
                        <a:latin typeface="Arial MT"/>
                        <a:cs typeface="Arial MT"/>
                      </a:endParaRPr>
                    </a:p>
                  </a:txBody>
                  <a:tcPr marL="0" marR="0" marT="3175" marB="0">
                    <a:lnL w="12700">
                      <a:solidFill>
                        <a:srgbClr val="000000"/>
                      </a:solidFill>
                      <a:prstDash val="solid"/>
                    </a:lnL>
                    <a:lnR w="12700">
                      <a:solidFill>
                        <a:srgbClr val="000000"/>
                      </a:solidFill>
                      <a:prstDash val="solid"/>
                    </a:lnR>
                    <a:solidFill>
                      <a:srgbClr val="FFFFFF"/>
                    </a:solidFill>
                  </a:tcPr>
                </a:tc>
                <a:tc>
                  <a:txBody>
                    <a:bodyPr/>
                    <a:lstStyle/>
                    <a:p>
                      <a:pPr>
                        <a:lnSpc>
                          <a:spcPct val="100000"/>
                        </a:lnSpc>
                        <a:spcBef>
                          <a:spcPts val="25"/>
                        </a:spcBef>
                      </a:pPr>
                      <a:endParaRPr sz="1350" dirty="0">
                        <a:latin typeface="Times New Roman"/>
                        <a:cs typeface="Times New Roman"/>
                      </a:endParaRPr>
                    </a:p>
                    <a:p>
                      <a:pPr marR="50800" algn="r">
                        <a:lnSpc>
                          <a:spcPct val="100000"/>
                        </a:lnSpc>
                      </a:pPr>
                      <a:r>
                        <a:rPr sz="1200" dirty="0">
                          <a:latin typeface="Arial MT"/>
                          <a:cs typeface="Arial MT"/>
                        </a:rPr>
                        <a:t>,004</a:t>
                      </a:r>
                    </a:p>
                  </a:txBody>
                  <a:tcPr marL="0" marR="0" marT="3175" marB="0">
                    <a:lnL w="12700">
                      <a:solidFill>
                        <a:srgbClr val="000000"/>
                      </a:solidFill>
                      <a:prstDash val="solid"/>
                    </a:lnL>
                    <a:lnR w="12700">
                      <a:solidFill>
                        <a:srgbClr val="000000"/>
                      </a:solidFill>
                      <a:prstDash val="solid"/>
                    </a:lnR>
                    <a:solidFill>
                      <a:srgbClr val="FFFFFF"/>
                    </a:solidFill>
                  </a:tcPr>
                </a:tc>
                <a:extLst>
                  <a:ext uri="{0D108BD9-81ED-4DB2-BD59-A6C34878D82A}">
                    <a16:rowId xmlns:a16="http://schemas.microsoft.com/office/drawing/2014/main" val="10003"/>
                  </a:ext>
                </a:extLst>
              </a:tr>
              <a:tr h="686729">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B w="19050">
                      <a:solidFill>
                        <a:srgbClr val="000000"/>
                      </a:solidFill>
                      <a:prstDash val="solid"/>
                    </a:lnB>
                    <a:solidFill>
                      <a:srgbClr val="FFFFFF"/>
                    </a:solidFill>
                  </a:tcPr>
                </a:tc>
                <a:tc>
                  <a:txBody>
                    <a:bodyPr/>
                    <a:lstStyle/>
                    <a:p>
                      <a:pPr marL="59055" marR="74930">
                        <a:lnSpc>
                          <a:spcPct val="114999"/>
                        </a:lnSpc>
                        <a:spcBef>
                          <a:spcPts val="505"/>
                        </a:spcBef>
                      </a:pPr>
                      <a:r>
                        <a:rPr sz="1200" spc="-5" dirty="0">
                          <a:latin typeface="Arial MT"/>
                          <a:cs typeface="Arial MT"/>
                        </a:rPr>
                        <a:t>Edad</a:t>
                      </a:r>
                      <a:r>
                        <a:rPr sz="1200" spc="-45" dirty="0">
                          <a:latin typeface="Arial MT"/>
                          <a:cs typeface="Arial MT"/>
                        </a:rPr>
                        <a:t> </a:t>
                      </a:r>
                      <a:r>
                        <a:rPr sz="1200" spc="-5" dirty="0">
                          <a:latin typeface="Arial MT"/>
                          <a:cs typeface="Arial MT"/>
                        </a:rPr>
                        <a:t>del</a:t>
                      </a:r>
                      <a:r>
                        <a:rPr sz="1200" spc="-30" dirty="0">
                          <a:latin typeface="Arial MT"/>
                          <a:cs typeface="Arial MT"/>
                        </a:rPr>
                        <a:t> </a:t>
                      </a:r>
                      <a:r>
                        <a:rPr sz="1200" dirty="0">
                          <a:latin typeface="Arial MT"/>
                          <a:cs typeface="Arial MT"/>
                        </a:rPr>
                        <a:t>jefe(a)</a:t>
                      </a:r>
                      <a:r>
                        <a:rPr sz="1200" spc="-55" dirty="0">
                          <a:latin typeface="Arial MT"/>
                          <a:cs typeface="Arial MT"/>
                        </a:rPr>
                        <a:t> </a:t>
                      </a:r>
                      <a:r>
                        <a:rPr sz="1200" spc="-5" dirty="0">
                          <a:latin typeface="Arial MT"/>
                          <a:cs typeface="Arial MT"/>
                        </a:rPr>
                        <a:t>de </a:t>
                      </a:r>
                      <a:r>
                        <a:rPr sz="1200" dirty="0">
                          <a:latin typeface="Arial MT"/>
                          <a:cs typeface="Arial MT"/>
                        </a:rPr>
                        <a:t> </a:t>
                      </a:r>
                      <a:r>
                        <a:rPr sz="1200" spc="-5" dirty="0">
                          <a:latin typeface="Arial MT"/>
                          <a:cs typeface="Arial MT"/>
                        </a:rPr>
                        <a:t>hogar</a:t>
                      </a:r>
                      <a:endParaRPr sz="1200">
                        <a:latin typeface="Arial MT"/>
                        <a:cs typeface="Arial MT"/>
                      </a:endParaRPr>
                    </a:p>
                  </a:txBody>
                  <a:tcPr marL="0" marR="0" marT="64135" marB="0">
                    <a:lnR w="19050">
                      <a:solidFill>
                        <a:srgbClr val="000000"/>
                      </a:solidFill>
                      <a:prstDash val="solid"/>
                    </a:lnR>
                    <a:lnB w="19050">
                      <a:solidFill>
                        <a:srgbClr val="000000"/>
                      </a:solidFill>
                      <a:prstDash val="solid"/>
                    </a:lnB>
                    <a:solidFill>
                      <a:srgbClr val="FFFFFF"/>
                    </a:solidFill>
                  </a:tcPr>
                </a:tc>
                <a:tc>
                  <a:txBody>
                    <a:bodyPr/>
                    <a:lstStyle/>
                    <a:p>
                      <a:pPr>
                        <a:lnSpc>
                          <a:spcPct val="100000"/>
                        </a:lnSpc>
                      </a:pPr>
                      <a:endParaRPr sz="1300">
                        <a:latin typeface="Times New Roman"/>
                        <a:cs typeface="Times New Roman"/>
                      </a:endParaRPr>
                    </a:p>
                    <a:p>
                      <a:pPr marR="51435" algn="r">
                        <a:lnSpc>
                          <a:spcPct val="100000"/>
                        </a:lnSpc>
                        <a:spcBef>
                          <a:spcPts val="825"/>
                        </a:spcBef>
                      </a:pPr>
                      <a:r>
                        <a:rPr sz="1200" dirty="0">
                          <a:latin typeface="Arial MT"/>
                          <a:cs typeface="Arial MT"/>
                        </a:rPr>
                        <a:t>1,296</a:t>
                      </a:r>
                      <a:endParaRPr sz="1200">
                        <a:latin typeface="Arial MT"/>
                        <a:cs typeface="Arial MT"/>
                      </a:endParaRPr>
                    </a:p>
                  </a:txBody>
                  <a:tcPr marL="0" marR="0" marT="0" marB="0">
                    <a:lnL w="19050">
                      <a:solidFill>
                        <a:srgbClr val="000000"/>
                      </a:solidFill>
                      <a:prstDash val="solid"/>
                    </a:lnL>
                    <a:lnR w="12700">
                      <a:solidFill>
                        <a:srgbClr val="000000"/>
                      </a:solidFill>
                      <a:prstDash val="solid"/>
                    </a:lnR>
                    <a:lnB w="19050">
                      <a:solidFill>
                        <a:srgbClr val="000000"/>
                      </a:solidFill>
                      <a:prstDash val="solid"/>
                    </a:lnB>
                    <a:solidFill>
                      <a:srgbClr val="FFFFFF"/>
                    </a:solidFill>
                  </a:tcPr>
                </a:tc>
                <a:tc>
                  <a:txBody>
                    <a:bodyPr/>
                    <a:lstStyle/>
                    <a:p>
                      <a:pPr>
                        <a:lnSpc>
                          <a:spcPct val="100000"/>
                        </a:lnSpc>
                      </a:pPr>
                      <a:endParaRPr sz="1300">
                        <a:latin typeface="Times New Roman"/>
                        <a:cs typeface="Times New Roman"/>
                      </a:endParaRPr>
                    </a:p>
                    <a:p>
                      <a:pPr marR="50800" algn="r">
                        <a:lnSpc>
                          <a:spcPct val="100000"/>
                        </a:lnSpc>
                        <a:spcBef>
                          <a:spcPts val="825"/>
                        </a:spcBef>
                      </a:pPr>
                      <a:r>
                        <a:rPr sz="1200" dirty="0">
                          <a:latin typeface="Arial MT"/>
                          <a:cs typeface="Arial MT"/>
                        </a:rPr>
                        <a:t>,619</a:t>
                      </a:r>
                      <a:endParaRPr sz="1200">
                        <a:latin typeface="Arial MT"/>
                        <a:cs typeface="Arial MT"/>
                      </a:endParaRPr>
                    </a:p>
                  </a:txBody>
                  <a:tcPr marL="0" marR="0" marT="0" marB="0">
                    <a:lnL w="12700">
                      <a:solidFill>
                        <a:srgbClr val="000000"/>
                      </a:solidFill>
                      <a:prstDash val="solid"/>
                    </a:lnL>
                    <a:lnR w="12700">
                      <a:solidFill>
                        <a:srgbClr val="000000"/>
                      </a:solidFill>
                      <a:prstDash val="solid"/>
                    </a:lnR>
                    <a:lnB w="19050">
                      <a:solidFill>
                        <a:srgbClr val="000000"/>
                      </a:solidFill>
                      <a:prstDash val="solid"/>
                    </a:lnB>
                    <a:solidFill>
                      <a:srgbClr val="FFFFFF"/>
                    </a:solidFill>
                  </a:tcPr>
                </a:tc>
                <a:tc>
                  <a:txBody>
                    <a:bodyPr/>
                    <a:lstStyle/>
                    <a:p>
                      <a:pPr>
                        <a:lnSpc>
                          <a:spcPct val="100000"/>
                        </a:lnSpc>
                      </a:pPr>
                      <a:endParaRPr sz="1300">
                        <a:latin typeface="Times New Roman"/>
                        <a:cs typeface="Times New Roman"/>
                      </a:endParaRPr>
                    </a:p>
                    <a:p>
                      <a:pPr marR="51435" algn="r">
                        <a:lnSpc>
                          <a:spcPct val="100000"/>
                        </a:lnSpc>
                        <a:spcBef>
                          <a:spcPts val="825"/>
                        </a:spcBef>
                      </a:pPr>
                      <a:r>
                        <a:rPr sz="1200" dirty="0">
                          <a:latin typeface="Arial MT"/>
                          <a:cs typeface="Arial MT"/>
                        </a:rPr>
                        <a:t>,350</a:t>
                      </a:r>
                      <a:endParaRPr sz="1200">
                        <a:latin typeface="Arial MT"/>
                        <a:cs typeface="Arial MT"/>
                      </a:endParaRPr>
                    </a:p>
                  </a:txBody>
                  <a:tcPr marL="0" marR="0" marT="0" marB="0">
                    <a:lnL w="12700">
                      <a:solidFill>
                        <a:srgbClr val="000000"/>
                      </a:solidFill>
                      <a:prstDash val="solid"/>
                    </a:lnL>
                    <a:lnR w="12700">
                      <a:solidFill>
                        <a:srgbClr val="000000"/>
                      </a:solidFill>
                      <a:prstDash val="solid"/>
                    </a:lnR>
                    <a:lnB w="19050">
                      <a:solidFill>
                        <a:srgbClr val="000000"/>
                      </a:solidFill>
                      <a:prstDash val="solid"/>
                    </a:lnB>
                    <a:solidFill>
                      <a:srgbClr val="FFFFFF"/>
                    </a:solidFill>
                  </a:tcPr>
                </a:tc>
                <a:tc>
                  <a:txBody>
                    <a:bodyPr/>
                    <a:lstStyle/>
                    <a:p>
                      <a:pPr>
                        <a:lnSpc>
                          <a:spcPct val="100000"/>
                        </a:lnSpc>
                      </a:pPr>
                      <a:endParaRPr sz="1300">
                        <a:latin typeface="Times New Roman"/>
                        <a:cs typeface="Times New Roman"/>
                      </a:endParaRPr>
                    </a:p>
                    <a:p>
                      <a:pPr marR="50800" algn="r">
                        <a:lnSpc>
                          <a:spcPct val="100000"/>
                        </a:lnSpc>
                        <a:spcBef>
                          <a:spcPts val="825"/>
                        </a:spcBef>
                      </a:pPr>
                      <a:r>
                        <a:rPr sz="1200" dirty="0">
                          <a:latin typeface="Arial MT"/>
                          <a:cs typeface="Arial MT"/>
                        </a:rPr>
                        <a:t>2,095</a:t>
                      </a:r>
                      <a:endParaRPr sz="1200">
                        <a:latin typeface="Arial MT"/>
                        <a:cs typeface="Arial MT"/>
                      </a:endParaRPr>
                    </a:p>
                  </a:txBody>
                  <a:tcPr marL="0" marR="0" marT="0" marB="0">
                    <a:lnL w="12700">
                      <a:solidFill>
                        <a:srgbClr val="000000"/>
                      </a:solidFill>
                      <a:prstDash val="solid"/>
                    </a:lnL>
                    <a:lnR w="12700">
                      <a:solidFill>
                        <a:srgbClr val="000000"/>
                      </a:solidFill>
                      <a:prstDash val="solid"/>
                    </a:lnR>
                    <a:lnB w="19050">
                      <a:solidFill>
                        <a:srgbClr val="000000"/>
                      </a:solidFill>
                      <a:prstDash val="solid"/>
                    </a:lnB>
                    <a:solidFill>
                      <a:srgbClr val="FFFFFF"/>
                    </a:solidFill>
                  </a:tcPr>
                </a:tc>
                <a:tc>
                  <a:txBody>
                    <a:bodyPr/>
                    <a:lstStyle/>
                    <a:p>
                      <a:pPr>
                        <a:lnSpc>
                          <a:spcPct val="100000"/>
                        </a:lnSpc>
                      </a:pPr>
                      <a:endParaRPr sz="1300" dirty="0">
                        <a:latin typeface="Times New Roman"/>
                        <a:cs typeface="Times New Roman"/>
                      </a:endParaRPr>
                    </a:p>
                    <a:p>
                      <a:pPr marR="50800" algn="r">
                        <a:lnSpc>
                          <a:spcPct val="100000"/>
                        </a:lnSpc>
                        <a:spcBef>
                          <a:spcPts val="825"/>
                        </a:spcBef>
                      </a:pPr>
                      <a:r>
                        <a:rPr sz="1200" dirty="0">
                          <a:latin typeface="Arial MT"/>
                          <a:cs typeface="Arial MT"/>
                        </a:rPr>
                        <a:t>,070</a:t>
                      </a:r>
                    </a:p>
                  </a:txBody>
                  <a:tcPr marL="0" marR="0" marT="0" marB="0">
                    <a:lnL w="12700">
                      <a:solidFill>
                        <a:srgbClr val="000000"/>
                      </a:solidFill>
                      <a:prstDash val="solid"/>
                    </a:lnL>
                    <a:lnR w="12700">
                      <a:solidFill>
                        <a:srgbClr val="000000"/>
                      </a:solidFill>
                      <a:prstDash val="solid"/>
                    </a:lnR>
                    <a:lnB w="19050">
                      <a:solidFill>
                        <a:srgbClr val="000000"/>
                      </a:solidFill>
                      <a:prstDash val="solid"/>
                    </a:lnB>
                    <a:solidFill>
                      <a:srgbClr val="FFFFFF"/>
                    </a:solidFill>
                  </a:tcPr>
                </a:tc>
                <a:extLst>
                  <a:ext uri="{0D108BD9-81ED-4DB2-BD59-A6C34878D82A}">
                    <a16:rowId xmlns:a16="http://schemas.microsoft.com/office/drawing/2014/main" val="10004"/>
                  </a:ext>
                </a:extLst>
              </a:tr>
            </a:tbl>
          </a:graphicData>
        </a:graphic>
      </p:graphicFrame>
      <p:sp>
        <p:nvSpPr>
          <p:cNvPr id="3" name="object 3"/>
          <p:cNvSpPr txBox="1">
            <a:spLocks noGrp="1"/>
          </p:cNvSpPr>
          <p:nvPr>
            <p:ph type="title"/>
          </p:nvPr>
        </p:nvSpPr>
        <p:spPr>
          <a:xfrm>
            <a:off x="2013204" y="200997"/>
            <a:ext cx="8101330" cy="1256754"/>
          </a:xfrm>
          <a:prstGeom prst="rect">
            <a:avLst/>
          </a:prstGeom>
        </p:spPr>
        <p:txBody>
          <a:bodyPr vert="horz" wrap="square" lIns="0" tIns="25400" rIns="0" bIns="0" rtlCol="0" anchor="ctr">
            <a:spAutoFit/>
          </a:bodyPr>
          <a:lstStyle/>
          <a:p>
            <a:pPr marL="38100" marR="30480">
              <a:lnSpc>
                <a:spcPts val="2380"/>
              </a:lnSpc>
              <a:spcBef>
                <a:spcPts val="200"/>
              </a:spcBef>
            </a:pPr>
            <a:r>
              <a:rPr sz="2000" spc="5" dirty="0">
                <a:latin typeface="Calibri"/>
                <a:cs typeface="Calibri"/>
              </a:rPr>
              <a:t>H</a:t>
            </a:r>
            <a:r>
              <a:rPr sz="1950" spc="7" baseline="-21367" dirty="0">
                <a:latin typeface="Calibri"/>
                <a:cs typeface="Calibri"/>
              </a:rPr>
              <a:t>0</a:t>
            </a:r>
            <a:r>
              <a:rPr sz="1950" spc="15" baseline="-21367" dirty="0">
                <a:latin typeface="Calibri"/>
                <a:cs typeface="Calibri"/>
              </a:rPr>
              <a:t> </a:t>
            </a:r>
            <a:r>
              <a:rPr sz="2000" dirty="0">
                <a:latin typeface="Calibri"/>
                <a:cs typeface="Calibri"/>
              </a:rPr>
              <a:t>:</a:t>
            </a:r>
            <a:r>
              <a:rPr sz="2000" spc="5" dirty="0">
                <a:latin typeface="Calibri"/>
                <a:cs typeface="Calibri"/>
              </a:rPr>
              <a:t> </a:t>
            </a:r>
            <a:r>
              <a:rPr sz="2000" spc="5" dirty="0">
                <a:latin typeface="Symbol"/>
                <a:cs typeface="Symbol"/>
              </a:rPr>
              <a:t></a:t>
            </a:r>
            <a:r>
              <a:rPr sz="1950" spc="7" baseline="-21367" dirty="0">
                <a:latin typeface="Calibri"/>
                <a:cs typeface="Calibri"/>
              </a:rPr>
              <a:t>1</a:t>
            </a:r>
            <a:r>
              <a:rPr sz="1950" spc="15" baseline="-21367" dirty="0">
                <a:latin typeface="Calibri"/>
                <a:cs typeface="Calibri"/>
              </a:rPr>
              <a:t> </a:t>
            </a:r>
            <a:r>
              <a:rPr sz="2000" dirty="0">
                <a:latin typeface="Calibri"/>
                <a:cs typeface="Calibri"/>
              </a:rPr>
              <a:t>= 0 </a:t>
            </a:r>
            <a:r>
              <a:rPr sz="2000" spc="-5" dirty="0">
                <a:latin typeface="Calibri"/>
                <a:cs typeface="Calibri"/>
              </a:rPr>
              <a:t>(La variable </a:t>
            </a:r>
            <a:r>
              <a:rPr sz="2000" dirty="0">
                <a:latin typeface="Calibri"/>
                <a:cs typeface="Calibri"/>
              </a:rPr>
              <a:t>Nº de </a:t>
            </a:r>
            <a:r>
              <a:rPr sz="2000" spc="-15" dirty="0">
                <a:latin typeface="Calibri"/>
                <a:cs typeface="Calibri"/>
              </a:rPr>
              <a:t>integrantes </a:t>
            </a:r>
            <a:r>
              <a:rPr sz="2000" spc="-5" dirty="0">
                <a:latin typeface="Calibri"/>
                <a:cs typeface="Calibri"/>
              </a:rPr>
              <a:t>del </a:t>
            </a:r>
            <a:r>
              <a:rPr sz="2000" dirty="0">
                <a:latin typeface="Calibri"/>
                <a:cs typeface="Calibri"/>
              </a:rPr>
              <a:t>grupo </a:t>
            </a:r>
            <a:r>
              <a:rPr sz="2000" spc="-5" dirty="0">
                <a:latin typeface="Calibri"/>
                <a:cs typeface="Calibri"/>
              </a:rPr>
              <a:t>familiar</a:t>
            </a:r>
            <a:r>
              <a:rPr sz="2000" dirty="0">
                <a:latin typeface="Calibri"/>
                <a:cs typeface="Calibri"/>
              </a:rPr>
              <a:t> </a:t>
            </a:r>
            <a:r>
              <a:rPr sz="2000" spc="-5" dirty="0">
                <a:latin typeface="Calibri"/>
                <a:cs typeface="Calibri"/>
              </a:rPr>
              <a:t>no es </a:t>
            </a:r>
            <a:r>
              <a:rPr sz="2000" spc="-10" dirty="0">
                <a:latin typeface="Calibri"/>
                <a:cs typeface="Calibri"/>
              </a:rPr>
              <a:t>significativa </a:t>
            </a:r>
            <a:r>
              <a:rPr sz="2000" spc="-440" dirty="0">
                <a:latin typeface="Calibri"/>
                <a:cs typeface="Calibri"/>
              </a:rPr>
              <a:t> </a:t>
            </a:r>
            <a:r>
              <a:rPr sz="2000" spc="-15" dirty="0">
                <a:latin typeface="Calibri"/>
                <a:cs typeface="Calibri"/>
              </a:rPr>
              <a:t>para</a:t>
            </a:r>
            <a:r>
              <a:rPr sz="2000" spc="-10" dirty="0">
                <a:latin typeface="Calibri"/>
                <a:cs typeface="Calibri"/>
              </a:rPr>
              <a:t> explicar</a:t>
            </a:r>
            <a:r>
              <a:rPr sz="2000" spc="15" dirty="0">
                <a:latin typeface="Calibri"/>
                <a:cs typeface="Calibri"/>
              </a:rPr>
              <a:t> </a:t>
            </a:r>
            <a:r>
              <a:rPr sz="2000" spc="-5" dirty="0">
                <a:latin typeface="Calibri"/>
                <a:cs typeface="Calibri"/>
              </a:rPr>
              <a:t>el</a:t>
            </a:r>
            <a:r>
              <a:rPr sz="2000" dirty="0">
                <a:latin typeface="Calibri"/>
                <a:cs typeface="Calibri"/>
              </a:rPr>
              <a:t> </a:t>
            </a:r>
            <a:r>
              <a:rPr sz="2000" spc="-20" dirty="0">
                <a:latin typeface="Calibri"/>
                <a:cs typeface="Calibri"/>
              </a:rPr>
              <a:t>gasto</a:t>
            </a:r>
            <a:r>
              <a:rPr sz="2000" dirty="0">
                <a:latin typeface="Calibri"/>
                <a:cs typeface="Calibri"/>
              </a:rPr>
              <a:t> </a:t>
            </a:r>
            <a:r>
              <a:rPr sz="2000" spc="-10" dirty="0">
                <a:latin typeface="Calibri"/>
                <a:cs typeface="Calibri"/>
              </a:rPr>
              <a:t>promedio</a:t>
            </a:r>
            <a:r>
              <a:rPr sz="2000" spc="-5" dirty="0">
                <a:latin typeface="Calibri"/>
                <a:cs typeface="Calibri"/>
              </a:rPr>
              <a:t> </a:t>
            </a:r>
            <a:r>
              <a:rPr sz="2000" dirty="0">
                <a:latin typeface="Calibri"/>
                <a:cs typeface="Calibri"/>
              </a:rPr>
              <a:t>mensual</a:t>
            </a:r>
            <a:r>
              <a:rPr sz="2000" spc="5" dirty="0">
                <a:latin typeface="Calibri"/>
                <a:cs typeface="Calibri"/>
              </a:rPr>
              <a:t> </a:t>
            </a:r>
            <a:r>
              <a:rPr sz="2000" spc="-5" dirty="0">
                <a:latin typeface="Calibri"/>
                <a:cs typeface="Calibri"/>
              </a:rPr>
              <a:t>en alimentación)</a:t>
            </a:r>
            <a:endParaRPr sz="2000" dirty="0">
              <a:latin typeface="Calibri"/>
              <a:cs typeface="Calibri"/>
            </a:endParaRPr>
          </a:p>
          <a:p>
            <a:pPr marL="38100" marR="30480">
              <a:lnSpc>
                <a:spcPts val="2380"/>
              </a:lnSpc>
              <a:spcBef>
                <a:spcPts val="40"/>
              </a:spcBef>
              <a:tabLst>
                <a:tab pos="612140" algn="l"/>
              </a:tabLst>
            </a:pPr>
            <a:r>
              <a:rPr sz="2000" spc="5" dirty="0">
                <a:latin typeface="Calibri"/>
                <a:cs typeface="Calibri"/>
              </a:rPr>
              <a:t>H</a:t>
            </a:r>
            <a:r>
              <a:rPr sz="1950" spc="7" baseline="-21367" dirty="0">
                <a:latin typeface="Calibri"/>
                <a:cs typeface="Calibri"/>
              </a:rPr>
              <a:t>1 </a:t>
            </a:r>
            <a:r>
              <a:rPr sz="1950" spc="127" baseline="-21367" dirty="0">
                <a:latin typeface="Calibri"/>
                <a:cs typeface="Calibri"/>
              </a:rPr>
              <a:t> </a:t>
            </a:r>
            <a:r>
              <a:rPr sz="2000" dirty="0">
                <a:latin typeface="Calibri"/>
                <a:cs typeface="Calibri"/>
              </a:rPr>
              <a:t>:	</a:t>
            </a:r>
            <a:r>
              <a:rPr sz="2000" dirty="0">
                <a:latin typeface="Symbol"/>
                <a:cs typeface="Symbol"/>
              </a:rPr>
              <a:t></a:t>
            </a:r>
            <a:r>
              <a:rPr sz="1950" baseline="-21367" dirty="0">
                <a:latin typeface="Calibri"/>
                <a:cs typeface="Calibri"/>
              </a:rPr>
              <a:t>i</a:t>
            </a:r>
            <a:r>
              <a:rPr sz="1950" spc="150" baseline="-21367" dirty="0">
                <a:latin typeface="Calibri"/>
                <a:cs typeface="Calibri"/>
              </a:rPr>
              <a:t> </a:t>
            </a:r>
            <a:r>
              <a:rPr sz="2000" dirty="0">
                <a:latin typeface="Calibri"/>
                <a:cs typeface="Calibri"/>
              </a:rPr>
              <a:t>≠</a:t>
            </a:r>
            <a:r>
              <a:rPr sz="2000" spc="229" dirty="0">
                <a:latin typeface="Calibri"/>
                <a:cs typeface="Calibri"/>
              </a:rPr>
              <a:t> </a:t>
            </a:r>
            <a:r>
              <a:rPr sz="2000" dirty="0">
                <a:latin typeface="Calibri"/>
                <a:cs typeface="Calibri"/>
              </a:rPr>
              <a:t>0</a:t>
            </a:r>
            <a:r>
              <a:rPr sz="2000" spc="240" dirty="0">
                <a:latin typeface="Calibri"/>
                <a:cs typeface="Calibri"/>
              </a:rPr>
              <a:t> </a:t>
            </a:r>
            <a:r>
              <a:rPr sz="2000" spc="-5" dirty="0">
                <a:latin typeface="Calibri"/>
                <a:cs typeface="Calibri"/>
              </a:rPr>
              <a:t>(La</a:t>
            </a:r>
            <a:r>
              <a:rPr sz="2000" spc="245" dirty="0">
                <a:latin typeface="Calibri"/>
                <a:cs typeface="Calibri"/>
              </a:rPr>
              <a:t> </a:t>
            </a:r>
            <a:r>
              <a:rPr sz="2000" spc="-5" dirty="0">
                <a:latin typeface="Calibri"/>
                <a:cs typeface="Calibri"/>
              </a:rPr>
              <a:t>variable</a:t>
            </a:r>
            <a:r>
              <a:rPr sz="2000" spc="250" dirty="0">
                <a:latin typeface="Calibri"/>
                <a:cs typeface="Calibri"/>
              </a:rPr>
              <a:t> </a:t>
            </a:r>
            <a:r>
              <a:rPr sz="2000" dirty="0">
                <a:latin typeface="Calibri"/>
                <a:cs typeface="Calibri"/>
              </a:rPr>
              <a:t>Nº</a:t>
            </a:r>
            <a:r>
              <a:rPr sz="2000" spc="229" dirty="0">
                <a:latin typeface="Calibri"/>
                <a:cs typeface="Calibri"/>
              </a:rPr>
              <a:t> </a:t>
            </a:r>
            <a:r>
              <a:rPr sz="2000" dirty="0">
                <a:latin typeface="Calibri"/>
                <a:cs typeface="Calibri"/>
              </a:rPr>
              <a:t>de</a:t>
            </a:r>
            <a:r>
              <a:rPr sz="2000" spc="245" dirty="0">
                <a:latin typeface="Calibri"/>
                <a:cs typeface="Calibri"/>
              </a:rPr>
              <a:t> </a:t>
            </a:r>
            <a:r>
              <a:rPr sz="2000" spc="-15" dirty="0">
                <a:latin typeface="Calibri"/>
                <a:cs typeface="Calibri"/>
              </a:rPr>
              <a:t>integrantes</a:t>
            </a:r>
            <a:r>
              <a:rPr sz="2000" spc="254" dirty="0">
                <a:latin typeface="Calibri"/>
                <a:cs typeface="Calibri"/>
              </a:rPr>
              <a:t> </a:t>
            </a:r>
            <a:r>
              <a:rPr sz="2000" spc="-5" dirty="0">
                <a:latin typeface="Calibri"/>
                <a:cs typeface="Calibri"/>
              </a:rPr>
              <a:t>del</a:t>
            </a:r>
            <a:r>
              <a:rPr sz="2000" spc="229" dirty="0">
                <a:latin typeface="Calibri"/>
                <a:cs typeface="Calibri"/>
              </a:rPr>
              <a:t> </a:t>
            </a:r>
            <a:r>
              <a:rPr sz="2000" spc="-5" dirty="0">
                <a:latin typeface="Calibri"/>
                <a:cs typeface="Calibri"/>
              </a:rPr>
              <a:t>grupo</a:t>
            </a:r>
            <a:r>
              <a:rPr sz="2000" spc="235" dirty="0">
                <a:latin typeface="Calibri"/>
                <a:cs typeface="Calibri"/>
              </a:rPr>
              <a:t> </a:t>
            </a:r>
            <a:r>
              <a:rPr sz="2000" spc="-10" dirty="0">
                <a:latin typeface="Calibri"/>
                <a:cs typeface="Calibri"/>
              </a:rPr>
              <a:t>familiar</a:t>
            </a:r>
            <a:r>
              <a:rPr sz="2000" spc="240" dirty="0">
                <a:latin typeface="Calibri"/>
                <a:cs typeface="Calibri"/>
              </a:rPr>
              <a:t> </a:t>
            </a:r>
            <a:r>
              <a:rPr sz="2000" spc="-5" dirty="0">
                <a:latin typeface="Calibri"/>
                <a:cs typeface="Calibri"/>
              </a:rPr>
              <a:t>es</a:t>
            </a:r>
            <a:r>
              <a:rPr sz="2000" spc="245" dirty="0">
                <a:latin typeface="Calibri"/>
                <a:cs typeface="Calibri"/>
              </a:rPr>
              <a:t> </a:t>
            </a:r>
            <a:r>
              <a:rPr sz="2000" spc="-5" dirty="0">
                <a:latin typeface="Calibri"/>
                <a:cs typeface="Calibri"/>
              </a:rPr>
              <a:t>significativa </a:t>
            </a:r>
            <a:r>
              <a:rPr sz="2000" spc="-440" dirty="0">
                <a:latin typeface="Calibri"/>
                <a:cs typeface="Calibri"/>
              </a:rPr>
              <a:t> </a:t>
            </a:r>
            <a:r>
              <a:rPr sz="2000" spc="-15" dirty="0">
                <a:latin typeface="Calibri"/>
                <a:cs typeface="Calibri"/>
              </a:rPr>
              <a:t>para</a:t>
            </a:r>
            <a:r>
              <a:rPr sz="2000" spc="-10" dirty="0">
                <a:latin typeface="Calibri"/>
                <a:cs typeface="Calibri"/>
              </a:rPr>
              <a:t> explicar</a:t>
            </a:r>
            <a:r>
              <a:rPr sz="2000" spc="15" dirty="0">
                <a:latin typeface="Calibri"/>
                <a:cs typeface="Calibri"/>
              </a:rPr>
              <a:t> </a:t>
            </a:r>
            <a:r>
              <a:rPr sz="2000" spc="-5" dirty="0">
                <a:latin typeface="Calibri"/>
                <a:cs typeface="Calibri"/>
              </a:rPr>
              <a:t>el</a:t>
            </a:r>
            <a:r>
              <a:rPr sz="2000" dirty="0">
                <a:latin typeface="Calibri"/>
                <a:cs typeface="Calibri"/>
              </a:rPr>
              <a:t> </a:t>
            </a:r>
            <a:r>
              <a:rPr sz="2000" spc="-20" dirty="0">
                <a:latin typeface="Calibri"/>
                <a:cs typeface="Calibri"/>
              </a:rPr>
              <a:t>gasto</a:t>
            </a:r>
            <a:r>
              <a:rPr sz="2000" dirty="0">
                <a:latin typeface="Calibri"/>
                <a:cs typeface="Calibri"/>
              </a:rPr>
              <a:t> </a:t>
            </a:r>
            <a:r>
              <a:rPr sz="2000" spc="-10" dirty="0">
                <a:latin typeface="Calibri"/>
                <a:cs typeface="Calibri"/>
              </a:rPr>
              <a:t>promedio</a:t>
            </a:r>
            <a:r>
              <a:rPr sz="2000" spc="-5" dirty="0">
                <a:latin typeface="Calibri"/>
                <a:cs typeface="Calibri"/>
              </a:rPr>
              <a:t> </a:t>
            </a:r>
            <a:r>
              <a:rPr sz="2000" dirty="0">
                <a:latin typeface="Calibri"/>
                <a:cs typeface="Calibri"/>
              </a:rPr>
              <a:t>mensual</a:t>
            </a:r>
            <a:r>
              <a:rPr sz="2000" spc="5" dirty="0">
                <a:latin typeface="Calibri"/>
                <a:cs typeface="Calibri"/>
              </a:rPr>
              <a:t> </a:t>
            </a:r>
            <a:r>
              <a:rPr sz="2000" spc="-5" dirty="0">
                <a:latin typeface="Calibri"/>
                <a:cs typeface="Calibri"/>
              </a:rPr>
              <a:t>en alimentación)</a:t>
            </a:r>
            <a:endParaRPr sz="2000" dirty="0">
              <a:latin typeface="Calibri"/>
              <a:cs typeface="Calibri"/>
            </a:endParaRPr>
          </a:p>
        </p:txBody>
      </p:sp>
      <p:sp>
        <p:nvSpPr>
          <p:cNvPr id="4" name="object 4"/>
          <p:cNvSpPr txBox="1"/>
          <p:nvPr/>
        </p:nvSpPr>
        <p:spPr>
          <a:xfrm>
            <a:off x="1969720" y="1736599"/>
            <a:ext cx="8127365" cy="2053589"/>
          </a:xfrm>
          <a:prstGeom prst="rect">
            <a:avLst/>
          </a:prstGeom>
        </p:spPr>
        <p:txBody>
          <a:bodyPr vert="horz" wrap="square" lIns="0" tIns="25400" rIns="0" bIns="0" rtlCol="0">
            <a:spAutoFit/>
          </a:bodyPr>
          <a:lstStyle/>
          <a:p>
            <a:pPr marL="50800" marR="43180" algn="just">
              <a:lnSpc>
                <a:spcPts val="2380"/>
              </a:lnSpc>
              <a:spcBef>
                <a:spcPts val="200"/>
              </a:spcBef>
              <a:tabLst>
                <a:tab pos="646430" algn="l"/>
                <a:tab pos="5629275" algn="l"/>
              </a:tabLst>
            </a:pPr>
            <a:r>
              <a:rPr sz="2000" spc="5" dirty="0">
                <a:latin typeface="Calibri"/>
                <a:cs typeface="Calibri"/>
              </a:rPr>
              <a:t>H</a:t>
            </a:r>
            <a:r>
              <a:rPr sz="1950" spc="7" baseline="-21367" dirty="0">
                <a:latin typeface="Calibri"/>
                <a:cs typeface="Calibri"/>
              </a:rPr>
              <a:t>0 </a:t>
            </a:r>
            <a:r>
              <a:rPr sz="1950" spc="217" baseline="-21367" dirty="0">
                <a:latin typeface="Calibri"/>
                <a:cs typeface="Calibri"/>
              </a:rPr>
              <a:t> </a:t>
            </a:r>
            <a:r>
              <a:rPr sz="2000" dirty="0">
                <a:latin typeface="Calibri"/>
                <a:cs typeface="Calibri"/>
              </a:rPr>
              <a:t>:	</a:t>
            </a:r>
            <a:r>
              <a:rPr sz="2000" spc="5" dirty="0">
                <a:latin typeface="Symbol"/>
                <a:cs typeface="Symbol"/>
              </a:rPr>
              <a:t></a:t>
            </a:r>
            <a:r>
              <a:rPr sz="1950" spc="7" baseline="-21367" dirty="0">
                <a:latin typeface="Calibri"/>
                <a:cs typeface="Calibri"/>
              </a:rPr>
              <a:t>1 </a:t>
            </a:r>
            <a:r>
              <a:rPr sz="1950" spc="209" baseline="-21367" dirty="0">
                <a:latin typeface="Calibri"/>
                <a:cs typeface="Calibri"/>
              </a:rPr>
              <a:t> </a:t>
            </a:r>
            <a:r>
              <a:rPr sz="2000" dirty="0">
                <a:latin typeface="Calibri"/>
                <a:cs typeface="Calibri"/>
              </a:rPr>
              <a:t>=</a:t>
            </a:r>
            <a:r>
              <a:rPr sz="2000" spc="295" dirty="0">
                <a:latin typeface="Calibri"/>
                <a:cs typeface="Calibri"/>
              </a:rPr>
              <a:t> </a:t>
            </a:r>
            <a:r>
              <a:rPr sz="2000" dirty="0">
                <a:latin typeface="Calibri"/>
                <a:cs typeface="Calibri"/>
              </a:rPr>
              <a:t>0</a:t>
            </a:r>
            <a:r>
              <a:rPr sz="2000" spc="285" dirty="0">
                <a:latin typeface="Calibri"/>
                <a:cs typeface="Calibri"/>
              </a:rPr>
              <a:t> </a:t>
            </a:r>
            <a:r>
              <a:rPr sz="2000" spc="-5" dirty="0">
                <a:latin typeface="Calibri"/>
                <a:cs typeface="Calibri"/>
              </a:rPr>
              <a:t>(La</a:t>
            </a:r>
            <a:r>
              <a:rPr sz="2000" spc="295" dirty="0">
                <a:latin typeface="Calibri"/>
                <a:cs typeface="Calibri"/>
              </a:rPr>
              <a:t> </a:t>
            </a:r>
            <a:r>
              <a:rPr sz="2000" spc="-5" dirty="0">
                <a:latin typeface="Calibri"/>
                <a:cs typeface="Calibri"/>
              </a:rPr>
              <a:t>variable</a:t>
            </a:r>
            <a:r>
              <a:rPr sz="2000" spc="300" dirty="0">
                <a:latin typeface="Calibri"/>
                <a:cs typeface="Calibri"/>
              </a:rPr>
              <a:t> </a:t>
            </a:r>
            <a:r>
              <a:rPr sz="2000" spc="-10" dirty="0">
                <a:latin typeface="Calibri"/>
                <a:cs typeface="Calibri"/>
              </a:rPr>
              <a:t>Edad</a:t>
            </a:r>
            <a:r>
              <a:rPr sz="2000" spc="295" dirty="0">
                <a:latin typeface="Calibri"/>
                <a:cs typeface="Calibri"/>
              </a:rPr>
              <a:t> </a:t>
            </a:r>
            <a:r>
              <a:rPr sz="2000" spc="-5" dirty="0">
                <a:latin typeface="Calibri"/>
                <a:cs typeface="Calibri"/>
              </a:rPr>
              <a:t>del</a:t>
            </a:r>
            <a:r>
              <a:rPr sz="2000" spc="295" dirty="0">
                <a:latin typeface="Calibri"/>
                <a:cs typeface="Calibri"/>
              </a:rPr>
              <a:t> </a:t>
            </a:r>
            <a:r>
              <a:rPr sz="2000" spc="-10" dirty="0">
                <a:latin typeface="Calibri"/>
                <a:cs typeface="Calibri"/>
              </a:rPr>
              <a:t>jefe(a)</a:t>
            </a:r>
            <a:r>
              <a:rPr sz="2000" spc="305" dirty="0">
                <a:latin typeface="Calibri"/>
                <a:cs typeface="Calibri"/>
              </a:rPr>
              <a:t> </a:t>
            </a:r>
            <a:r>
              <a:rPr sz="2000" spc="-5" dirty="0">
                <a:latin typeface="Calibri"/>
                <a:cs typeface="Calibri"/>
              </a:rPr>
              <a:t>de</a:t>
            </a:r>
            <a:r>
              <a:rPr sz="2000" spc="290" dirty="0">
                <a:latin typeface="Calibri"/>
                <a:cs typeface="Calibri"/>
              </a:rPr>
              <a:t> </a:t>
            </a:r>
            <a:r>
              <a:rPr sz="2000" spc="-10" dirty="0">
                <a:latin typeface="Calibri"/>
                <a:cs typeface="Calibri"/>
              </a:rPr>
              <a:t>hogar	</a:t>
            </a:r>
            <a:r>
              <a:rPr sz="2000" dirty="0">
                <a:latin typeface="Calibri"/>
                <a:cs typeface="Calibri"/>
              </a:rPr>
              <a:t>no</a:t>
            </a:r>
            <a:r>
              <a:rPr sz="2000" spc="254" dirty="0">
                <a:latin typeface="Calibri"/>
                <a:cs typeface="Calibri"/>
              </a:rPr>
              <a:t> </a:t>
            </a:r>
            <a:r>
              <a:rPr sz="2000" spc="-5" dirty="0">
                <a:latin typeface="Calibri"/>
                <a:cs typeface="Calibri"/>
              </a:rPr>
              <a:t>es</a:t>
            </a:r>
            <a:r>
              <a:rPr sz="2000" spc="265" dirty="0">
                <a:latin typeface="Calibri"/>
                <a:cs typeface="Calibri"/>
              </a:rPr>
              <a:t> </a:t>
            </a:r>
            <a:r>
              <a:rPr sz="2000" spc="-5" dirty="0">
                <a:latin typeface="Calibri"/>
                <a:cs typeface="Calibri"/>
              </a:rPr>
              <a:t>significativa</a:t>
            </a:r>
            <a:r>
              <a:rPr sz="2000" spc="270" dirty="0">
                <a:latin typeface="Calibri"/>
                <a:cs typeface="Calibri"/>
              </a:rPr>
              <a:t> </a:t>
            </a:r>
            <a:r>
              <a:rPr sz="2000" spc="-10" dirty="0">
                <a:latin typeface="Calibri"/>
                <a:cs typeface="Calibri"/>
              </a:rPr>
              <a:t>para </a:t>
            </a:r>
            <a:r>
              <a:rPr sz="2000" spc="-440" dirty="0">
                <a:latin typeface="Calibri"/>
                <a:cs typeface="Calibri"/>
              </a:rPr>
              <a:t> </a:t>
            </a:r>
            <a:r>
              <a:rPr sz="2000" spc="-10" dirty="0">
                <a:latin typeface="Calibri"/>
                <a:cs typeface="Calibri"/>
              </a:rPr>
              <a:t>explicar</a:t>
            </a:r>
            <a:r>
              <a:rPr sz="2000" spc="5" dirty="0">
                <a:latin typeface="Calibri"/>
                <a:cs typeface="Calibri"/>
              </a:rPr>
              <a:t> </a:t>
            </a:r>
            <a:r>
              <a:rPr sz="2000" spc="-5" dirty="0">
                <a:latin typeface="Calibri"/>
                <a:cs typeface="Calibri"/>
              </a:rPr>
              <a:t>el </a:t>
            </a:r>
            <a:r>
              <a:rPr sz="2000" spc="-20" dirty="0">
                <a:latin typeface="Calibri"/>
                <a:cs typeface="Calibri"/>
              </a:rPr>
              <a:t>gasto</a:t>
            </a:r>
            <a:r>
              <a:rPr sz="2000" dirty="0">
                <a:latin typeface="Calibri"/>
                <a:cs typeface="Calibri"/>
              </a:rPr>
              <a:t> </a:t>
            </a:r>
            <a:r>
              <a:rPr sz="2000" spc="-10" dirty="0">
                <a:latin typeface="Calibri"/>
                <a:cs typeface="Calibri"/>
              </a:rPr>
              <a:t>promedio</a:t>
            </a:r>
            <a:r>
              <a:rPr sz="2000" spc="-5" dirty="0">
                <a:latin typeface="Calibri"/>
                <a:cs typeface="Calibri"/>
              </a:rPr>
              <a:t> mensual</a:t>
            </a:r>
            <a:r>
              <a:rPr sz="2000" spc="15" dirty="0">
                <a:latin typeface="Calibri"/>
                <a:cs typeface="Calibri"/>
              </a:rPr>
              <a:t> </a:t>
            </a:r>
            <a:r>
              <a:rPr sz="2000" spc="-5" dirty="0">
                <a:latin typeface="Calibri"/>
                <a:cs typeface="Calibri"/>
              </a:rPr>
              <a:t>en alimentación)</a:t>
            </a:r>
            <a:endParaRPr sz="2000" dirty="0">
              <a:latin typeface="Calibri"/>
              <a:cs typeface="Calibri"/>
            </a:endParaRPr>
          </a:p>
          <a:p>
            <a:pPr marL="50800" marR="43815" algn="just">
              <a:lnSpc>
                <a:spcPts val="2380"/>
              </a:lnSpc>
              <a:spcBef>
                <a:spcPts val="40"/>
              </a:spcBef>
              <a:tabLst>
                <a:tab pos="572135" algn="l"/>
              </a:tabLst>
            </a:pPr>
            <a:r>
              <a:rPr sz="2000" spc="5" dirty="0">
                <a:latin typeface="Calibri"/>
                <a:cs typeface="Calibri"/>
              </a:rPr>
              <a:t>H</a:t>
            </a:r>
            <a:r>
              <a:rPr sz="1950" spc="7" baseline="-21367" dirty="0">
                <a:latin typeface="Calibri"/>
                <a:cs typeface="Calibri"/>
              </a:rPr>
              <a:t>1</a:t>
            </a:r>
            <a:r>
              <a:rPr sz="1950" spc="382" baseline="-21367" dirty="0">
                <a:latin typeface="Calibri"/>
                <a:cs typeface="Calibri"/>
              </a:rPr>
              <a:t> </a:t>
            </a:r>
            <a:r>
              <a:rPr sz="2000" dirty="0">
                <a:latin typeface="Calibri"/>
                <a:cs typeface="Calibri"/>
              </a:rPr>
              <a:t>:	</a:t>
            </a:r>
            <a:r>
              <a:rPr sz="2000" dirty="0">
                <a:latin typeface="Symbol"/>
                <a:cs typeface="Symbol"/>
              </a:rPr>
              <a:t></a:t>
            </a:r>
            <a:r>
              <a:rPr sz="1950" baseline="-21367" dirty="0">
                <a:latin typeface="Calibri"/>
                <a:cs typeface="Calibri"/>
              </a:rPr>
              <a:t>i</a:t>
            </a:r>
            <a:r>
              <a:rPr sz="1950" spc="382" baseline="-21367" dirty="0">
                <a:latin typeface="Calibri"/>
                <a:cs typeface="Calibri"/>
              </a:rPr>
              <a:t> </a:t>
            </a:r>
            <a:r>
              <a:rPr sz="2000" dirty="0">
                <a:latin typeface="Calibri"/>
                <a:cs typeface="Calibri"/>
              </a:rPr>
              <a:t>≠</a:t>
            </a:r>
            <a:r>
              <a:rPr sz="2000" spc="95" dirty="0">
                <a:latin typeface="Calibri"/>
                <a:cs typeface="Calibri"/>
              </a:rPr>
              <a:t> </a:t>
            </a:r>
            <a:r>
              <a:rPr sz="2000" dirty="0">
                <a:latin typeface="Calibri"/>
                <a:cs typeface="Calibri"/>
              </a:rPr>
              <a:t>0</a:t>
            </a:r>
            <a:r>
              <a:rPr sz="2000" spc="105" dirty="0">
                <a:latin typeface="Calibri"/>
                <a:cs typeface="Calibri"/>
              </a:rPr>
              <a:t> </a:t>
            </a:r>
            <a:r>
              <a:rPr sz="2000" spc="-5" dirty="0">
                <a:latin typeface="Calibri"/>
                <a:cs typeface="Calibri"/>
              </a:rPr>
              <a:t>(La</a:t>
            </a:r>
            <a:r>
              <a:rPr sz="2000" spc="90" dirty="0">
                <a:latin typeface="Calibri"/>
                <a:cs typeface="Calibri"/>
              </a:rPr>
              <a:t> </a:t>
            </a:r>
            <a:r>
              <a:rPr sz="2000" spc="-5" dirty="0">
                <a:latin typeface="Calibri"/>
                <a:cs typeface="Calibri"/>
              </a:rPr>
              <a:t>variable</a:t>
            </a:r>
            <a:r>
              <a:rPr sz="2000" spc="110" dirty="0">
                <a:latin typeface="Calibri"/>
                <a:cs typeface="Calibri"/>
              </a:rPr>
              <a:t> </a:t>
            </a:r>
            <a:r>
              <a:rPr sz="2000" spc="-10" dirty="0">
                <a:latin typeface="Calibri"/>
                <a:cs typeface="Calibri"/>
              </a:rPr>
              <a:t>Edad</a:t>
            </a:r>
            <a:r>
              <a:rPr sz="2000" spc="85" dirty="0">
                <a:latin typeface="Calibri"/>
                <a:cs typeface="Calibri"/>
              </a:rPr>
              <a:t> </a:t>
            </a:r>
            <a:r>
              <a:rPr sz="2000" spc="-5" dirty="0">
                <a:latin typeface="Calibri"/>
                <a:cs typeface="Calibri"/>
              </a:rPr>
              <a:t>del</a:t>
            </a:r>
            <a:r>
              <a:rPr sz="2000" spc="105" dirty="0">
                <a:latin typeface="Calibri"/>
                <a:cs typeface="Calibri"/>
              </a:rPr>
              <a:t> </a:t>
            </a:r>
            <a:r>
              <a:rPr sz="2000" spc="-10" dirty="0">
                <a:latin typeface="Calibri"/>
                <a:cs typeface="Calibri"/>
              </a:rPr>
              <a:t>jefe(a)</a:t>
            </a:r>
            <a:r>
              <a:rPr sz="2000" spc="110" dirty="0">
                <a:latin typeface="Calibri"/>
                <a:cs typeface="Calibri"/>
              </a:rPr>
              <a:t> </a:t>
            </a:r>
            <a:r>
              <a:rPr sz="2000" dirty="0">
                <a:latin typeface="Calibri"/>
                <a:cs typeface="Calibri"/>
              </a:rPr>
              <a:t>de</a:t>
            </a:r>
            <a:r>
              <a:rPr sz="2000" spc="95" dirty="0">
                <a:latin typeface="Calibri"/>
                <a:cs typeface="Calibri"/>
              </a:rPr>
              <a:t> </a:t>
            </a:r>
            <a:r>
              <a:rPr sz="2000" spc="-10" dirty="0">
                <a:latin typeface="Calibri"/>
                <a:cs typeface="Calibri"/>
              </a:rPr>
              <a:t>hogar</a:t>
            </a:r>
            <a:r>
              <a:rPr sz="2000" spc="100" dirty="0">
                <a:latin typeface="Calibri"/>
                <a:cs typeface="Calibri"/>
              </a:rPr>
              <a:t> </a:t>
            </a:r>
            <a:r>
              <a:rPr sz="2000" spc="-5" dirty="0">
                <a:latin typeface="Calibri"/>
                <a:cs typeface="Calibri"/>
              </a:rPr>
              <a:t>es</a:t>
            </a:r>
            <a:r>
              <a:rPr sz="2000" spc="105" dirty="0">
                <a:latin typeface="Calibri"/>
                <a:cs typeface="Calibri"/>
              </a:rPr>
              <a:t> </a:t>
            </a:r>
            <a:r>
              <a:rPr sz="2000" spc="-10" dirty="0">
                <a:latin typeface="Calibri"/>
                <a:cs typeface="Calibri"/>
              </a:rPr>
              <a:t>significativa</a:t>
            </a:r>
            <a:r>
              <a:rPr sz="2000" spc="105" dirty="0">
                <a:latin typeface="Calibri"/>
                <a:cs typeface="Calibri"/>
              </a:rPr>
              <a:t> </a:t>
            </a:r>
            <a:r>
              <a:rPr sz="2000" spc="-15" dirty="0">
                <a:latin typeface="Calibri"/>
                <a:cs typeface="Calibri"/>
              </a:rPr>
              <a:t>para</a:t>
            </a:r>
            <a:r>
              <a:rPr sz="2000" spc="110" dirty="0">
                <a:latin typeface="Calibri"/>
                <a:cs typeface="Calibri"/>
              </a:rPr>
              <a:t> </a:t>
            </a:r>
            <a:r>
              <a:rPr sz="2000" spc="-10" dirty="0">
                <a:latin typeface="Calibri"/>
                <a:cs typeface="Calibri"/>
              </a:rPr>
              <a:t>explicar </a:t>
            </a:r>
            <a:r>
              <a:rPr sz="2000" spc="-440" dirty="0">
                <a:latin typeface="Calibri"/>
                <a:cs typeface="Calibri"/>
              </a:rPr>
              <a:t> </a:t>
            </a:r>
            <a:r>
              <a:rPr sz="2000" dirty="0">
                <a:latin typeface="Calibri"/>
                <a:cs typeface="Calibri"/>
              </a:rPr>
              <a:t>el</a:t>
            </a:r>
            <a:r>
              <a:rPr sz="2000" spc="-10" dirty="0">
                <a:latin typeface="Calibri"/>
                <a:cs typeface="Calibri"/>
              </a:rPr>
              <a:t> </a:t>
            </a:r>
            <a:r>
              <a:rPr sz="2000" spc="-20" dirty="0">
                <a:latin typeface="Calibri"/>
                <a:cs typeface="Calibri"/>
              </a:rPr>
              <a:t>gasto</a:t>
            </a:r>
            <a:r>
              <a:rPr sz="2000" dirty="0">
                <a:latin typeface="Calibri"/>
                <a:cs typeface="Calibri"/>
              </a:rPr>
              <a:t> </a:t>
            </a:r>
            <a:r>
              <a:rPr sz="2000" spc="-10" dirty="0">
                <a:latin typeface="Calibri"/>
                <a:cs typeface="Calibri"/>
              </a:rPr>
              <a:t>promedio</a:t>
            </a:r>
            <a:r>
              <a:rPr sz="2000" spc="-5" dirty="0">
                <a:latin typeface="Calibri"/>
                <a:cs typeface="Calibri"/>
              </a:rPr>
              <a:t> </a:t>
            </a:r>
            <a:r>
              <a:rPr sz="2000" dirty="0">
                <a:latin typeface="Calibri"/>
                <a:cs typeface="Calibri"/>
              </a:rPr>
              <a:t>mensual </a:t>
            </a:r>
            <a:r>
              <a:rPr sz="2000" spc="-5" dirty="0">
                <a:latin typeface="Calibri"/>
                <a:cs typeface="Calibri"/>
              </a:rPr>
              <a:t>en alimentación)</a:t>
            </a:r>
            <a:endParaRPr sz="2000" dirty="0">
              <a:latin typeface="Calibri"/>
              <a:cs typeface="Calibri"/>
            </a:endParaRPr>
          </a:p>
          <a:p>
            <a:pPr algn="just">
              <a:lnSpc>
                <a:spcPct val="100000"/>
              </a:lnSpc>
            </a:pPr>
            <a:endParaRPr sz="2000" dirty="0">
              <a:latin typeface="Calibri"/>
              <a:cs typeface="Calibri"/>
            </a:endParaRPr>
          </a:p>
          <a:p>
            <a:pPr marL="81280" algn="just">
              <a:spcBef>
                <a:spcPts val="1705"/>
              </a:spcBef>
            </a:pPr>
            <a:r>
              <a:rPr spc="-30" dirty="0">
                <a:latin typeface="Calibri"/>
                <a:cs typeface="Calibri"/>
              </a:rPr>
              <a:t>TABLA</a:t>
            </a:r>
            <a:r>
              <a:rPr spc="20" dirty="0">
                <a:latin typeface="Calibri"/>
                <a:cs typeface="Calibri"/>
              </a:rPr>
              <a:t> </a:t>
            </a:r>
            <a:r>
              <a:rPr spc="-5" dirty="0">
                <a:latin typeface="Calibri"/>
                <a:cs typeface="Calibri"/>
              </a:rPr>
              <a:t>DE</a:t>
            </a:r>
            <a:r>
              <a:rPr spc="385" dirty="0">
                <a:latin typeface="Calibri"/>
                <a:cs typeface="Calibri"/>
              </a:rPr>
              <a:t> </a:t>
            </a:r>
            <a:r>
              <a:rPr spc="-10" dirty="0">
                <a:latin typeface="Calibri"/>
                <a:cs typeface="Calibri"/>
              </a:rPr>
              <a:t>COEFICIENTES</a:t>
            </a:r>
            <a:endParaRPr dirty="0">
              <a:latin typeface="Calibri"/>
              <a:cs typeface="Calibri"/>
            </a:endParaRPr>
          </a:p>
        </p:txBody>
      </p:sp>
      <p:pic>
        <p:nvPicPr>
          <p:cNvPr id="5" name="Picture 2" descr="https://cftdelosrios.cl/wp-content/uploads/2021/09/cropped-Recurso-2.png">
            <a:extLst>
              <a:ext uri="{FF2B5EF4-FFF2-40B4-BE49-F238E27FC236}">
                <a16:creationId xmlns:a16="http://schemas.microsoft.com/office/drawing/2014/main" id="{859EC2A9-481A-4C99-B8F3-058F79086C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47436" y="0"/>
            <a:ext cx="1044564" cy="7780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7D2C93-F985-4C54-85DF-0599529E2600}"/>
              </a:ext>
            </a:extLst>
          </p:cNvPr>
          <p:cNvSpPr>
            <a:spLocks noGrp="1"/>
          </p:cNvSpPr>
          <p:nvPr>
            <p:ph type="title"/>
          </p:nvPr>
        </p:nvSpPr>
        <p:spPr>
          <a:xfrm>
            <a:off x="0" y="18255"/>
            <a:ext cx="10515600" cy="1325563"/>
          </a:xfrm>
        </p:spPr>
        <p:txBody>
          <a:bodyPr/>
          <a:lstStyle/>
          <a:p>
            <a:r>
              <a:rPr lang="es-CL" b="1" dirty="0"/>
              <a:t>El término regresión…</a:t>
            </a:r>
          </a:p>
        </p:txBody>
      </p:sp>
      <p:sp>
        <p:nvSpPr>
          <p:cNvPr id="3" name="Marcador de contenido 2">
            <a:extLst>
              <a:ext uri="{FF2B5EF4-FFF2-40B4-BE49-F238E27FC236}">
                <a16:creationId xmlns:a16="http://schemas.microsoft.com/office/drawing/2014/main" id="{297F11DB-BE01-4F2D-A6D5-EA5D2DCB74CF}"/>
              </a:ext>
            </a:extLst>
          </p:cNvPr>
          <p:cNvSpPr>
            <a:spLocks noGrp="1"/>
          </p:cNvSpPr>
          <p:nvPr>
            <p:ph idx="1"/>
          </p:nvPr>
        </p:nvSpPr>
        <p:spPr/>
        <p:txBody>
          <a:bodyPr/>
          <a:lstStyle/>
          <a:p>
            <a:pPr marL="0" indent="0" algn="just">
              <a:buNone/>
            </a:pPr>
            <a:r>
              <a:rPr lang="es-MX" dirty="0"/>
              <a:t>El término regresión fue utilizado por primera vez como un concepto estadístico en 1877 por sir Francis Galton, quien llevó a cabo un estudio que mostró que la estatura de los niños nacidos de padres altos tiende a retroceder o “regresar "hacia la estatura media de la población. Designó la palabra regresión como el nombre del proceso general de predecir una variable (la estatura de los niños) a partir de otra (la estatura del padre o de la madre). Más tarde, los estadísticos acuñaron el término regresión múltiple para describir el proceso mediante el cual se utilizan varias variables para predecir otra.</a:t>
            </a:r>
            <a:endParaRPr lang="es-CL" dirty="0"/>
          </a:p>
        </p:txBody>
      </p:sp>
      <p:pic>
        <p:nvPicPr>
          <p:cNvPr id="4" name="Picture 2" descr="https://cftdelosrios.cl/wp-content/uploads/2021/09/cropped-Recurso-2.png">
            <a:extLst>
              <a:ext uri="{FF2B5EF4-FFF2-40B4-BE49-F238E27FC236}">
                <a16:creationId xmlns:a16="http://schemas.microsoft.com/office/drawing/2014/main" id="{0D93B4F7-4ECC-436C-ACB4-00F4476C8B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47436" y="0"/>
            <a:ext cx="1044564" cy="778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464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625C9B-652C-4F68-8645-601BB6A9612C}"/>
              </a:ext>
            </a:extLst>
          </p:cNvPr>
          <p:cNvSpPr>
            <a:spLocks noGrp="1"/>
          </p:cNvSpPr>
          <p:nvPr>
            <p:ph type="title"/>
          </p:nvPr>
        </p:nvSpPr>
        <p:spPr>
          <a:xfrm>
            <a:off x="0" y="0"/>
            <a:ext cx="10515600" cy="1325563"/>
          </a:xfrm>
        </p:spPr>
        <p:txBody>
          <a:bodyPr/>
          <a:lstStyle/>
          <a:p>
            <a:r>
              <a:rPr lang="es-CL" b="1" dirty="0"/>
              <a:t>Tipos de relaciones…</a:t>
            </a:r>
          </a:p>
        </p:txBody>
      </p:sp>
      <p:sp>
        <p:nvSpPr>
          <p:cNvPr id="3" name="Marcador de contenido 2">
            <a:extLst>
              <a:ext uri="{FF2B5EF4-FFF2-40B4-BE49-F238E27FC236}">
                <a16:creationId xmlns:a16="http://schemas.microsoft.com/office/drawing/2014/main" id="{A9A50355-40A2-4B13-9274-009A0F3DDB76}"/>
              </a:ext>
            </a:extLst>
          </p:cNvPr>
          <p:cNvSpPr>
            <a:spLocks noGrp="1"/>
          </p:cNvSpPr>
          <p:nvPr>
            <p:ph idx="1"/>
          </p:nvPr>
        </p:nvSpPr>
        <p:spPr>
          <a:xfrm>
            <a:off x="261258" y="1253331"/>
            <a:ext cx="11681926" cy="4351338"/>
          </a:xfrm>
        </p:spPr>
        <p:txBody>
          <a:bodyPr/>
          <a:lstStyle/>
          <a:p>
            <a:pPr marL="0" indent="0" algn="just">
              <a:buNone/>
            </a:pPr>
            <a:r>
              <a:rPr lang="es-MX" dirty="0"/>
              <a:t>Los análisis de regresión y de correlación se basan en la relación, o asociación, entre dos (o más) variables. La variable (o variables) conocida(s) se llaman variable(s)independiente(s); la que tratamos de predecir es la variable dependiente.</a:t>
            </a:r>
            <a:endParaRPr lang="es-CL" dirty="0"/>
          </a:p>
        </p:txBody>
      </p:sp>
      <p:pic>
        <p:nvPicPr>
          <p:cNvPr id="5" name="Imagen 4">
            <a:extLst>
              <a:ext uri="{FF2B5EF4-FFF2-40B4-BE49-F238E27FC236}">
                <a16:creationId xmlns:a16="http://schemas.microsoft.com/office/drawing/2014/main" id="{7261BC8D-C049-492F-A199-2673605680CB}"/>
              </a:ext>
            </a:extLst>
          </p:cNvPr>
          <p:cNvPicPr>
            <a:picLocks noChangeAspect="1"/>
          </p:cNvPicPr>
          <p:nvPr/>
        </p:nvPicPr>
        <p:blipFill>
          <a:blip r:embed="rId2"/>
          <a:stretch>
            <a:fillRect/>
          </a:stretch>
        </p:blipFill>
        <p:spPr>
          <a:xfrm>
            <a:off x="2580784" y="3161456"/>
            <a:ext cx="7030431" cy="3258005"/>
          </a:xfrm>
          <a:prstGeom prst="rect">
            <a:avLst/>
          </a:prstGeom>
        </p:spPr>
      </p:pic>
      <p:pic>
        <p:nvPicPr>
          <p:cNvPr id="6" name="Picture 2" descr="https://cftdelosrios.cl/wp-content/uploads/2021/09/cropped-Recurso-2.png">
            <a:extLst>
              <a:ext uri="{FF2B5EF4-FFF2-40B4-BE49-F238E27FC236}">
                <a16:creationId xmlns:a16="http://schemas.microsoft.com/office/drawing/2014/main" id="{5B34AFFB-5E4C-4EC9-80C7-F9B8D1317B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47436" y="0"/>
            <a:ext cx="1044564" cy="778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49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0B19BD-DE58-49B3-97EC-0659D6931171}"/>
              </a:ext>
            </a:extLst>
          </p:cNvPr>
          <p:cNvSpPr>
            <a:spLocks noGrp="1"/>
          </p:cNvSpPr>
          <p:nvPr>
            <p:ph type="title"/>
          </p:nvPr>
        </p:nvSpPr>
        <p:spPr>
          <a:xfrm>
            <a:off x="0" y="0"/>
            <a:ext cx="10515600" cy="1325563"/>
          </a:xfrm>
        </p:spPr>
        <p:txBody>
          <a:bodyPr/>
          <a:lstStyle/>
          <a:p>
            <a:r>
              <a:rPr lang="es-CL" b="1" dirty="0"/>
              <a:t>Diagrama de Dispersión</a:t>
            </a:r>
          </a:p>
        </p:txBody>
      </p:sp>
      <p:sp>
        <p:nvSpPr>
          <p:cNvPr id="3" name="Marcador de contenido 2">
            <a:extLst>
              <a:ext uri="{FF2B5EF4-FFF2-40B4-BE49-F238E27FC236}">
                <a16:creationId xmlns:a16="http://schemas.microsoft.com/office/drawing/2014/main" id="{8949DC40-6A36-490C-8639-8FC8BC279FBF}"/>
              </a:ext>
            </a:extLst>
          </p:cNvPr>
          <p:cNvSpPr>
            <a:spLocks noGrp="1"/>
          </p:cNvSpPr>
          <p:nvPr>
            <p:ph idx="1"/>
          </p:nvPr>
        </p:nvSpPr>
        <p:spPr>
          <a:xfrm>
            <a:off x="242596" y="1325563"/>
            <a:ext cx="11691257" cy="4351338"/>
          </a:xfrm>
        </p:spPr>
        <p:txBody>
          <a:bodyPr/>
          <a:lstStyle/>
          <a:p>
            <a:pPr marL="0" indent="0" algn="just">
              <a:buNone/>
            </a:pPr>
            <a:r>
              <a:rPr lang="es-MX" dirty="0"/>
              <a:t>El primer paso para determinar si existe una relación entre dos variables es examinar la gráfica de los datos observados (o conocidos). Esta gráfica, o dibujo, se llama diagrama de dispersión. Un diagrama de dispersión nos puede dar dos tipos de información. Visualmente, podemos identificar patrones que indiquen que las variables están relacionadas. Si esto sucede, podemos ver qué tipo de línea, o ecuación de estimación, describe esta relación.</a:t>
            </a:r>
            <a:endParaRPr lang="es-CL" dirty="0"/>
          </a:p>
        </p:txBody>
      </p:sp>
      <p:pic>
        <p:nvPicPr>
          <p:cNvPr id="5" name="Imagen 4">
            <a:extLst>
              <a:ext uri="{FF2B5EF4-FFF2-40B4-BE49-F238E27FC236}">
                <a16:creationId xmlns:a16="http://schemas.microsoft.com/office/drawing/2014/main" id="{E8DB0DF3-2B17-4D28-AEC8-1AB9EF1942C1}"/>
              </a:ext>
            </a:extLst>
          </p:cNvPr>
          <p:cNvPicPr>
            <a:picLocks noChangeAspect="1"/>
          </p:cNvPicPr>
          <p:nvPr/>
        </p:nvPicPr>
        <p:blipFill>
          <a:blip r:embed="rId2"/>
          <a:stretch>
            <a:fillRect/>
          </a:stretch>
        </p:blipFill>
        <p:spPr>
          <a:xfrm>
            <a:off x="2935009" y="3834882"/>
            <a:ext cx="6306430" cy="3023118"/>
          </a:xfrm>
          <a:prstGeom prst="rect">
            <a:avLst/>
          </a:prstGeom>
        </p:spPr>
      </p:pic>
      <p:pic>
        <p:nvPicPr>
          <p:cNvPr id="6" name="Picture 2" descr="https://cftdelosrios.cl/wp-content/uploads/2021/09/cropped-Recurso-2.png">
            <a:extLst>
              <a:ext uri="{FF2B5EF4-FFF2-40B4-BE49-F238E27FC236}">
                <a16:creationId xmlns:a16="http://schemas.microsoft.com/office/drawing/2014/main" id="{FAFA2D3A-9200-48AC-A526-AD5E207397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47436" y="0"/>
            <a:ext cx="1044564" cy="778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36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4398B7-C31B-43D4-880F-07AD676A0AE4}"/>
              </a:ext>
            </a:extLst>
          </p:cNvPr>
          <p:cNvSpPr>
            <a:spLocks noGrp="1"/>
          </p:cNvSpPr>
          <p:nvPr>
            <p:ph type="title"/>
          </p:nvPr>
        </p:nvSpPr>
        <p:spPr>
          <a:xfrm>
            <a:off x="0" y="0"/>
            <a:ext cx="10515600" cy="1325563"/>
          </a:xfrm>
        </p:spPr>
        <p:txBody>
          <a:bodyPr/>
          <a:lstStyle/>
          <a:p>
            <a:r>
              <a:rPr lang="es-CL" b="1" dirty="0"/>
              <a:t>Distintos tipos de rectas</a:t>
            </a:r>
          </a:p>
        </p:txBody>
      </p:sp>
      <p:pic>
        <p:nvPicPr>
          <p:cNvPr id="5" name="Imagen 4">
            <a:extLst>
              <a:ext uri="{FF2B5EF4-FFF2-40B4-BE49-F238E27FC236}">
                <a16:creationId xmlns:a16="http://schemas.microsoft.com/office/drawing/2014/main" id="{26EB11EB-F9B5-4665-A74C-1E87A8FF1E1D}"/>
              </a:ext>
            </a:extLst>
          </p:cNvPr>
          <p:cNvPicPr>
            <a:picLocks noChangeAspect="1"/>
          </p:cNvPicPr>
          <p:nvPr/>
        </p:nvPicPr>
        <p:blipFill>
          <a:blip r:embed="rId2"/>
          <a:stretch>
            <a:fillRect/>
          </a:stretch>
        </p:blipFill>
        <p:spPr>
          <a:xfrm>
            <a:off x="2595074" y="1179286"/>
            <a:ext cx="7001852" cy="5096586"/>
          </a:xfrm>
          <a:prstGeom prst="rect">
            <a:avLst/>
          </a:prstGeom>
        </p:spPr>
      </p:pic>
      <p:pic>
        <p:nvPicPr>
          <p:cNvPr id="6" name="Picture 2" descr="https://cftdelosrios.cl/wp-content/uploads/2021/09/cropped-Recurso-2.png">
            <a:extLst>
              <a:ext uri="{FF2B5EF4-FFF2-40B4-BE49-F238E27FC236}">
                <a16:creationId xmlns:a16="http://schemas.microsoft.com/office/drawing/2014/main" id="{854A8019-24BC-4CD8-B8BA-C29E1F2E6D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47436" y="0"/>
            <a:ext cx="1044564" cy="778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74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F82511-AB1B-469C-8148-2D004707CB96}"/>
              </a:ext>
            </a:extLst>
          </p:cNvPr>
          <p:cNvSpPr>
            <a:spLocks noGrp="1"/>
          </p:cNvSpPr>
          <p:nvPr>
            <p:ph type="title"/>
          </p:nvPr>
        </p:nvSpPr>
        <p:spPr>
          <a:xfrm>
            <a:off x="0" y="0"/>
            <a:ext cx="10515600" cy="1325563"/>
          </a:xfrm>
        </p:spPr>
        <p:txBody>
          <a:bodyPr/>
          <a:lstStyle/>
          <a:p>
            <a:r>
              <a:rPr lang="es-CL" b="1" dirty="0"/>
              <a:t>Ecuación de la recta de la regresión</a:t>
            </a:r>
          </a:p>
        </p:txBody>
      </p:sp>
      <p:sp>
        <p:nvSpPr>
          <p:cNvPr id="3" name="Marcador de contenido 2">
            <a:extLst>
              <a:ext uri="{FF2B5EF4-FFF2-40B4-BE49-F238E27FC236}">
                <a16:creationId xmlns:a16="http://schemas.microsoft.com/office/drawing/2014/main" id="{AFA01AE5-35CE-4F4E-909B-1B14A3450A2D}"/>
              </a:ext>
            </a:extLst>
          </p:cNvPr>
          <p:cNvSpPr>
            <a:spLocks noGrp="1"/>
          </p:cNvSpPr>
          <p:nvPr>
            <p:ph idx="1"/>
          </p:nvPr>
        </p:nvSpPr>
        <p:spPr>
          <a:xfrm>
            <a:off x="-1" y="1325563"/>
            <a:ext cx="12111135" cy="4351338"/>
          </a:xfrm>
        </p:spPr>
        <p:txBody>
          <a:bodyPr/>
          <a:lstStyle/>
          <a:p>
            <a:pPr marL="0" indent="0" algn="just">
              <a:buNone/>
            </a:pPr>
            <a:r>
              <a:rPr lang="es-MX" dirty="0"/>
              <a:t>En los diagramas de dispersión que hemos utilizado hasta ahora, se colocaron las líneas de regresión ajustando las líneas visualmente entre los puntos de datos. </a:t>
            </a:r>
          </a:p>
          <a:p>
            <a:pPr marL="0" indent="0" algn="just">
              <a:buNone/>
            </a:pPr>
            <a:r>
              <a:rPr lang="es-MX" dirty="0"/>
              <a:t>La ecuación para una línea recta donde la variable dependiente Y está determinada por la variable independiente X es:</a:t>
            </a:r>
            <a:endParaRPr lang="es-CL" dirty="0"/>
          </a:p>
        </p:txBody>
      </p:sp>
      <p:pic>
        <p:nvPicPr>
          <p:cNvPr id="5" name="Imagen 4">
            <a:extLst>
              <a:ext uri="{FF2B5EF4-FFF2-40B4-BE49-F238E27FC236}">
                <a16:creationId xmlns:a16="http://schemas.microsoft.com/office/drawing/2014/main" id="{6DF37F34-632F-498C-9297-CAAE0CB59AE0}"/>
              </a:ext>
            </a:extLst>
          </p:cNvPr>
          <p:cNvPicPr>
            <a:picLocks noChangeAspect="1"/>
          </p:cNvPicPr>
          <p:nvPr/>
        </p:nvPicPr>
        <p:blipFill>
          <a:blip r:embed="rId2"/>
          <a:stretch>
            <a:fillRect/>
          </a:stretch>
        </p:blipFill>
        <p:spPr>
          <a:xfrm>
            <a:off x="1532888" y="3429000"/>
            <a:ext cx="9126224" cy="1933845"/>
          </a:xfrm>
          <a:prstGeom prst="rect">
            <a:avLst/>
          </a:prstGeom>
        </p:spPr>
      </p:pic>
      <p:pic>
        <p:nvPicPr>
          <p:cNvPr id="6" name="Picture 2" descr="https://cftdelosrios.cl/wp-content/uploads/2021/09/cropped-Recurso-2.png">
            <a:extLst>
              <a:ext uri="{FF2B5EF4-FFF2-40B4-BE49-F238E27FC236}">
                <a16:creationId xmlns:a16="http://schemas.microsoft.com/office/drawing/2014/main" id="{B4E48521-FB2F-403F-BC46-914D1D5D4C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47436" y="0"/>
            <a:ext cx="1044564" cy="778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085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516E1B-EC1C-44B9-BE75-2F0D34F04241}"/>
              </a:ext>
            </a:extLst>
          </p:cNvPr>
          <p:cNvSpPr>
            <a:spLocks noGrp="1"/>
          </p:cNvSpPr>
          <p:nvPr>
            <p:ph type="title"/>
          </p:nvPr>
        </p:nvSpPr>
        <p:spPr>
          <a:xfrm>
            <a:off x="0" y="18255"/>
            <a:ext cx="10515600" cy="1325563"/>
          </a:xfrm>
        </p:spPr>
        <p:txBody>
          <a:bodyPr/>
          <a:lstStyle/>
          <a:p>
            <a:r>
              <a:rPr lang="es-CL" b="1" dirty="0"/>
              <a:t>Ecuación de la pendiente de la recta</a:t>
            </a:r>
          </a:p>
        </p:txBody>
      </p:sp>
      <p:sp>
        <p:nvSpPr>
          <p:cNvPr id="3" name="Marcador de contenido 2">
            <a:extLst>
              <a:ext uri="{FF2B5EF4-FFF2-40B4-BE49-F238E27FC236}">
                <a16:creationId xmlns:a16="http://schemas.microsoft.com/office/drawing/2014/main" id="{0A801CAE-013E-4282-A829-5A959E2E7C14}"/>
              </a:ext>
            </a:extLst>
          </p:cNvPr>
          <p:cNvSpPr>
            <a:spLocks noGrp="1"/>
          </p:cNvSpPr>
          <p:nvPr>
            <p:ph idx="1"/>
          </p:nvPr>
        </p:nvSpPr>
        <p:spPr>
          <a:xfrm>
            <a:off x="133739" y="1343818"/>
            <a:ext cx="11924522" cy="4351338"/>
          </a:xfrm>
        </p:spPr>
        <p:txBody>
          <a:bodyPr/>
          <a:lstStyle/>
          <a:p>
            <a:pPr marL="0" indent="0">
              <a:buNone/>
            </a:pPr>
            <a:r>
              <a:rPr lang="es-MX" dirty="0"/>
              <a:t>Para encontrar la pendiente de la recta, b, debemos determinar cómo cambia la variable dependiente, Y, al cambiar la variable independiente, X. Podemos calcular el valor de b, usando esta ecuación:</a:t>
            </a:r>
            <a:endParaRPr lang="es-CL" dirty="0"/>
          </a:p>
        </p:txBody>
      </p:sp>
      <p:pic>
        <p:nvPicPr>
          <p:cNvPr id="5" name="Imagen 4">
            <a:extLst>
              <a:ext uri="{FF2B5EF4-FFF2-40B4-BE49-F238E27FC236}">
                <a16:creationId xmlns:a16="http://schemas.microsoft.com/office/drawing/2014/main" id="{1AE27C2A-3CB9-4395-AE97-9300D30FC533}"/>
              </a:ext>
            </a:extLst>
          </p:cNvPr>
          <p:cNvPicPr>
            <a:picLocks noChangeAspect="1"/>
          </p:cNvPicPr>
          <p:nvPr/>
        </p:nvPicPr>
        <p:blipFill>
          <a:blip r:embed="rId2"/>
          <a:stretch>
            <a:fillRect/>
          </a:stretch>
        </p:blipFill>
        <p:spPr>
          <a:xfrm>
            <a:off x="1585283" y="3429000"/>
            <a:ext cx="9021434" cy="1638529"/>
          </a:xfrm>
          <a:prstGeom prst="rect">
            <a:avLst/>
          </a:prstGeom>
        </p:spPr>
      </p:pic>
      <p:pic>
        <p:nvPicPr>
          <p:cNvPr id="6" name="Picture 2" descr="https://cftdelosrios.cl/wp-content/uploads/2021/09/cropped-Recurso-2.png">
            <a:extLst>
              <a:ext uri="{FF2B5EF4-FFF2-40B4-BE49-F238E27FC236}">
                <a16:creationId xmlns:a16="http://schemas.microsoft.com/office/drawing/2014/main" id="{D3B0C3D3-508E-45B1-8E29-318E59D7D59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47436" y="0"/>
            <a:ext cx="1044564" cy="778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26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525737" y="1865749"/>
            <a:ext cx="5445760" cy="3706143"/>
          </a:xfrm>
          <a:prstGeom prst="rect">
            <a:avLst/>
          </a:prstGeom>
        </p:spPr>
        <p:txBody>
          <a:bodyPr vert="horz" wrap="square" lIns="0" tIns="12700" rIns="0" bIns="0" rtlCol="0">
            <a:spAutoFit/>
          </a:bodyPr>
          <a:lstStyle/>
          <a:p>
            <a:pPr marL="1242060">
              <a:spcBef>
                <a:spcPts val="100"/>
              </a:spcBef>
            </a:pPr>
            <a:r>
              <a:rPr sz="2400" spc="-5" dirty="0">
                <a:latin typeface="Arial MT"/>
                <a:cs typeface="Arial MT"/>
              </a:rPr>
              <a:t>REGRESIÓN</a:t>
            </a:r>
            <a:r>
              <a:rPr sz="2400" spc="-25" dirty="0">
                <a:latin typeface="Arial MT"/>
                <a:cs typeface="Arial MT"/>
              </a:rPr>
              <a:t> </a:t>
            </a:r>
            <a:r>
              <a:rPr sz="2400" spc="-5" dirty="0">
                <a:latin typeface="Arial MT"/>
                <a:cs typeface="Arial MT"/>
              </a:rPr>
              <a:t>LINEAL</a:t>
            </a:r>
            <a:r>
              <a:rPr sz="2400" spc="-15" dirty="0">
                <a:latin typeface="Arial MT"/>
                <a:cs typeface="Arial MT"/>
              </a:rPr>
              <a:t> </a:t>
            </a:r>
            <a:r>
              <a:rPr sz="2400" dirty="0">
                <a:latin typeface="Arial MT"/>
                <a:cs typeface="Arial MT"/>
              </a:rPr>
              <a:t>SIMPLE</a:t>
            </a:r>
          </a:p>
          <a:p>
            <a:pPr>
              <a:lnSpc>
                <a:spcPct val="100000"/>
              </a:lnSpc>
            </a:pPr>
            <a:endParaRPr sz="2700" dirty="0">
              <a:latin typeface="Arial MT"/>
              <a:cs typeface="Arial MT"/>
            </a:endParaRPr>
          </a:p>
          <a:p>
            <a:pPr>
              <a:spcBef>
                <a:spcPts val="35"/>
              </a:spcBef>
            </a:pPr>
            <a:endParaRPr sz="3100" dirty="0">
              <a:latin typeface="Arial MT"/>
              <a:cs typeface="Arial MT"/>
            </a:endParaRPr>
          </a:p>
          <a:p>
            <a:pPr marL="520065" algn="ctr"/>
            <a:r>
              <a:rPr sz="2800" spc="-5" dirty="0">
                <a:latin typeface="Arial MT"/>
                <a:cs typeface="Arial MT"/>
              </a:rPr>
              <a:t>Y=</a:t>
            </a:r>
            <a:r>
              <a:rPr sz="2800" spc="-5" dirty="0">
                <a:latin typeface="Symbol"/>
                <a:cs typeface="Symbol"/>
              </a:rPr>
              <a:t></a:t>
            </a:r>
            <a:r>
              <a:rPr sz="2775" spc="-7" baseline="-21021" dirty="0">
                <a:latin typeface="Arial MT"/>
                <a:cs typeface="Arial MT"/>
              </a:rPr>
              <a:t>0</a:t>
            </a:r>
            <a:r>
              <a:rPr sz="2775" spc="382" baseline="-21021" dirty="0">
                <a:latin typeface="Arial MT"/>
                <a:cs typeface="Arial MT"/>
              </a:rPr>
              <a:t> </a:t>
            </a:r>
            <a:r>
              <a:rPr sz="2800" spc="-5" dirty="0">
                <a:latin typeface="Arial MT"/>
                <a:cs typeface="Arial MT"/>
              </a:rPr>
              <a:t>+</a:t>
            </a:r>
            <a:r>
              <a:rPr sz="2800" spc="-15" dirty="0">
                <a:latin typeface="Arial MT"/>
                <a:cs typeface="Arial MT"/>
              </a:rPr>
              <a:t> </a:t>
            </a:r>
            <a:r>
              <a:rPr sz="2800" dirty="0">
                <a:latin typeface="Symbol"/>
                <a:cs typeface="Symbol"/>
              </a:rPr>
              <a:t></a:t>
            </a:r>
            <a:r>
              <a:rPr sz="2775" baseline="-21021" dirty="0">
                <a:latin typeface="Arial MT"/>
                <a:cs typeface="Arial MT"/>
              </a:rPr>
              <a:t>1</a:t>
            </a:r>
            <a:r>
              <a:rPr sz="2775" spc="367" baseline="-21021" dirty="0">
                <a:latin typeface="Arial MT"/>
                <a:cs typeface="Arial MT"/>
              </a:rPr>
              <a:t> </a:t>
            </a:r>
            <a:r>
              <a:rPr sz="2800" spc="-5" dirty="0">
                <a:latin typeface="Arial MT"/>
                <a:cs typeface="Arial MT"/>
              </a:rPr>
              <a:t>X</a:t>
            </a:r>
            <a:endParaRPr lang="en-US" sz="2800" spc="-5" dirty="0">
              <a:latin typeface="Arial MT"/>
              <a:cs typeface="Arial MT"/>
            </a:endParaRPr>
          </a:p>
          <a:p>
            <a:pPr marL="520065" algn="ctr"/>
            <a:endParaRPr sz="4600" dirty="0">
              <a:latin typeface="Symbol"/>
              <a:cs typeface="Symbol"/>
            </a:endParaRPr>
          </a:p>
          <a:p>
            <a:pPr marL="63500">
              <a:spcBef>
                <a:spcPts val="5"/>
              </a:spcBef>
              <a:tabLst>
                <a:tab pos="587375" algn="l"/>
              </a:tabLst>
            </a:pPr>
            <a:r>
              <a:rPr sz="2800" dirty="0">
                <a:latin typeface="Symbol"/>
                <a:cs typeface="Symbol"/>
              </a:rPr>
              <a:t></a:t>
            </a:r>
            <a:r>
              <a:rPr sz="2775" baseline="-21021" dirty="0">
                <a:latin typeface="Arial MT"/>
                <a:cs typeface="Arial MT"/>
              </a:rPr>
              <a:t>0	</a:t>
            </a:r>
            <a:r>
              <a:rPr sz="2800" dirty="0">
                <a:latin typeface="Arial MT"/>
                <a:cs typeface="Arial MT"/>
              </a:rPr>
              <a:t>es</a:t>
            </a:r>
            <a:r>
              <a:rPr sz="2800" spc="-40" dirty="0">
                <a:latin typeface="Arial MT"/>
                <a:cs typeface="Arial MT"/>
              </a:rPr>
              <a:t> </a:t>
            </a:r>
            <a:r>
              <a:rPr sz="2800" dirty="0">
                <a:latin typeface="Arial MT"/>
                <a:cs typeface="Arial MT"/>
              </a:rPr>
              <a:t>el</a:t>
            </a:r>
            <a:r>
              <a:rPr sz="2800" spc="-25" dirty="0">
                <a:latin typeface="Arial MT"/>
                <a:cs typeface="Arial MT"/>
              </a:rPr>
              <a:t> </a:t>
            </a:r>
            <a:r>
              <a:rPr sz="2800" dirty="0">
                <a:latin typeface="Arial MT"/>
                <a:cs typeface="Arial MT"/>
              </a:rPr>
              <a:t>intercepto</a:t>
            </a:r>
          </a:p>
          <a:p>
            <a:pPr marL="63500">
              <a:tabLst>
                <a:tab pos="587375" algn="l"/>
              </a:tabLst>
            </a:pPr>
            <a:r>
              <a:rPr sz="2800" dirty="0">
                <a:latin typeface="Symbol"/>
                <a:cs typeface="Symbol"/>
              </a:rPr>
              <a:t></a:t>
            </a:r>
            <a:r>
              <a:rPr sz="2775" baseline="-21021" dirty="0">
                <a:latin typeface="Arial MT"/>
                <a:cs typeface="Arial MT"/>
              </a:rPr>
              <a:t>1	</a:t>
            </a:r>
            <a:r>
              <a:rPr sz="2800" dirty="0">
                <a:latin typeface="Arial MT"/>
                <a:cs typeface="Arial MT"/>
              </a:rPr>
              <a:t>es</a:t>
            </a:r>
            <a:r>
              <a:rPr sz="2800" spc="-15" dirty="0">
                <a:latin typeface="Arial MT"/>
                <a:cs typeface="Arial MT"/>
              </a:rPr>
              <a:t> </a:t>
            </a:r>
            <a:r>
              <a:rPr sz="2800" dirty="0">
                <a:latin typeface="Arial MT"/>
                <a:cs typeface="Arial MT"/>
              </a:rPr>
              <a:t>el </a:t>
            </a:r>
            <a:r>
              <a:rPr sz="2800" spc="-5" dirty="0">
                <a:latin typeface="Arial MT"/>
                <a:cs typeface="Arial MT"/>
              </a:rPr>
              <a:t>coeficiente</a:t>
            </a:r>
            <a:r>
              <a:rPr sz="2800" spc="5" dirty="0">
                <a:latin typeface="Arial MT"/>
                <a:cs typeface="Arial MT"/>
              </a:rPr>
              <a:t> </a:t>
            </a:r>
            <a:r>
              <a:rPr sz="2800" spc="-5" dirty="0">
                <a:latin typeface="Arial MT"/>
                <a:cs typeface="Arial MT"/>
              </a:rPr>
              <a:t>de </a:t>
            </a:r>
            <a:r>
              <a:rPr sz="2800" dirty="0">
                <a:latin typeface="Arial MT"/>
                <a:cs typeface="Arial MT"/>
              </a:rPr>
              <a:t>regresión</a:t>
            </a:r>
          </a:p>
          <a:p>
            <a:pPr marL="63500">
              <a:tabLst>
                <a:tab pos="611505" algn="l"/>
              </a:tabLst>
            </a:pPr>
            <a:r>
              <a:rPr sz="2800" spc="-5" dirty="0">
                <a:latin typeface="Symbol"/>
                <a:cs typeface="Symbol"/>
              </a:rPr>
              <a:t></a:t>
            </a:r>
            <a:r>
              <a:rPr sz="2800" spc="-5" dirty="0">
                <a:latin typeface="Times New Roman"/>
                <a:cs typeface="Times New Roman"/>
              </a:rPr>
              <a:t>	</a:t>
            </a:r>
            <a:r>
              <a:rPr sz="2800" spc="-5" dirty="0">
                <a:latin typeface="Arial MT"/>
                <a:cs typeface="Arial MT"/>
              </a:rPr>
              <a:t>es</a:t>
            </a:r>
            <a:r>
              <a:rPr sz="2800" spc="-15" dirty="0">
                <a:latin typeface="Arial MT"/>
                <a:cs typeface="Arial MT"/>
              </a:rPr>
              <a:t> </a:t>
            </a:r>
            <a:r>
              <a:rPr sz="2800" spc="-5" dirty="0">
                <a:latin typeface="Arial MT"/>
                <a:cs typeface="Arial MT"/>
              </a:rPr>
              <a:t>el</a:t>
            </a:r>
            <a:r>
              <a:rPr sz="2800" spc="-15" dirty="0">
                <a:latin typeface="Arial MT"/>
                <a:cs typeface="Arial MT"/>
              </a:rPr>
              <a:t> </a:t>
            </a:r>
            <a:r>
              <a:rPr sz="2800" dirty="0">
                <a:latin typeface="Arial MT"/>
                <a:cs typeface="Arial MT"/>
              </a:rPr>
              <a:t>error</a:t>
            </a:r>
            <a:r>
              <a:rPr sz="2800" spc="-15" dirty="0">
                <a:latin typeface="Arial MT"/>
                <a:cs typeface="Arial MT"/>
              </a:rPr>
              <a:t> </a:t>
            </a:r>
            <a:r>
              <a:rPr sz="2800" dirty="0">
                <a:latin typeface="Arial MT"/>
                <a:cs typeface="Arial MT"/>
              </a:rPr>
              <a:t>aleatorio</a:t>
            </a:r>
          </a:p>
        </p:txBody>
      </p:sp>
      <p:sp>
        <p:nvSpPr>
          <p:cNvPr id="7" name="Título 6">
            <a:extLst>
              <a:ext uri="{FF2B5EF4-FFF2-40B4-BE49-F238E27FC236}">
                <a16:creationId xmlns:a16="http://schemas.microsoft.com/office/drawing/2014/main" id="{3F124416-3AB6-46E8-BCC1-5FA27838208D}"/>
              </a:ext>
            </a:extLst>
          </p:cNvPr>
          <p:cNvSpPr>
            <a:spLocks noGrp="1"/>
          </p:cNvSpPr>
          <p:nvPr>
            <p:ph type="title"/>
          </p:nvPr>
        </p:nvSpPr>
        <p:spPr>
          <a:xfrm>
            <a:off x="-1" y="0"/>
            <a:ext cx="12120465" cy="1325563"/>
          </a:xfrm>
        </p:spPr>
        <p:txBody>
          <a:bodyPr/>
          <a:lstStyle/>
          <a:p>
            <a:r>
              <a:rPr lang="es-CL" b="1" dirty="0"/>
              <a:t>O dicho de otra manera, la ecuación sería: </a:t>
            </a:r>
          </a:p>
        </p:txBody>
      </p:sp>
      <p:pic>
        <p:nvPicPr>
          <p:cNvPr id="8" name="Picture 2" descr="https://cftdelosrios.cl/wp-content/uploads/2021/09/cropped-Recurso-2.png">
            <a:extLst>
              <a:ext uri="{FF2B5EF4-FFF2-40B4-BE49-F238E27FC236}">
                <a16:creationId xmlns:a16="http://schemas.microsoft.com/office/drawing/2014/main" id="{2AA427E6-2800-4742-AF61-C6FD341B024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47436" y="0"/>
            <a:ext cx="1044564" cy="7780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1425</Words>
  <Application>Microsoft Office PowerPoint</Application>
  <PresentationFormat>Panorámica</PresentationFormat>
  <Paragraphs>247</Paragraphs>
  <Slides>25</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25</vt:i4>
      </vt:variant>
    </vt:vector>
  </HeadingPairs>
  <TitlesOfParts>
    <vt:vector size="32" baseType="lpstr">
      <vt:lpstr>Arial</vt:lpstr>
      <vt:lpstr>Arial MT</vt:lpstr>
      <vt:lpstr>Calibri</vt:lpstr>
      <vt:lpstr>Calibri Light</vt:lpstr>
      <vt:lpstr>Symbol</vt:lpstr>
      <vt:lpstr>Times New Roman</vt:lpstr>
      <vt:lpstr>Tema de Office</vt:lpstr>
      <vt:lpstr> CURSO: TALLER DE ANALITICA Unidad I: Estadística Inferencial y Análisis Multivariado.</vt:lpstr>
      <vt:lpstr>Presentación de PowerPoint</vt:lpstr>
      <vt:lpstr>El término regresión…</vt:lpstr>
      <vt:lpstr>Tipos de relaciones…</vt:lpstr>
      <vt:lpstr>Diagrama de Dispersión</vt:lpstr>
      <vt:lpstr>Distintos tipos de rectas</vt:lpstr>
      <vt:lpstr>Ecuación de la recta de la regresión</vt:lpstr>
      <vt:lpstr>Ecuación de la pendiente de la recta</vt:lpstr>
      <vt:lpstr>O dicho de otra manera, la ecuación sería: </vt:lpstr>
      <vt:lpstr>Presentación de PowerPoint</vt:lpstr>
      <vt:lpstr>b0 es el intercepto en la ecuación de regresión por lo tanto  indica el valor de la variable Y cuando la variable X toma el  valor cero.</vt:lpstr>
      <vt:lpstr>Ejemplo : En un estudio económico se seleccionó una muestra de 11 hogares  para determinar las variables que explican el gasto mensual en alimentación.  Entre otras variables se registró el número de integrantes del grupo familiar como  explicativa. Los datos obtenidos son los siguientes:</vt:lpstr>
      <vt:lpstr>Presentación de PowerPoint</vt:lpstr>
      <vt:lpstr>Presentación de PowerPoint</vt:lpstr>
      <vt:lpstr>Presentación de PowerPoint</vt:lpstr>
      <vt:lpstr>Presentación de PowerPoint</vt:lpstr>
      <vt:lpstr>ESTIMACIÓN DE LOS PARÁMETROS</vt:lpstr>
      <vt:lpstr>Gasto men. en alim. = 69 + 18,569∙Nº de I.G.F. + 1,3. Edad J. H.</vt:lpstr>
      <vt:lpstr>Coeficiente de Determinación (r2)</vt:lpstr>
      <vt:lpstr>Error estándar</vt:lpstr>
      <vt:lpstr>Presentación de PowerPoint</vt:lpstr>
      <vt:lpstr>Prueba de Hipótesis</vt:lpstr>
      <vt:lpstr>H0 : i = 0 (La variable Xi no es significativa para explicar a la variable Y)</vt:lpstr>
      <vt:lpstr>P-valor</vt:lpstr>
      <vt:lpstr>H0 : 1 = 0 (La variable Nº de integrantes del grupo familiar no es significativa  para explicar el gasto promedio mensual en alimentación) H1  : i ≠ 0 (La variable Nº de integrantes del grupo familiar es significativa  para explicar el gasto promedio mensual en alimentación)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CURSO: TALLER DE ANALITICA Unidad I: Estadística Inferencial.</dc:title>
  <dc:creator>DIEGO MIRANDA OLAVARRIA</dc:creator>
  <cp:lastModifiedBy>DIEGO MIRANDA OLAVARRIA</cp:lastModifiedBy>
  <cp:revision>47</cp:revision>
  <dcterms:created xsi:type="dcterms:W3CDTF">2025-05-13T01:36:52Z</dcterms:created>
  <dcterms:modified xsi:type="dcterms:W3CDTF">2025-05-13T19:55:23Z</dcterms:modified>
</cp:coreProperties>
</file>