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5BCB6A-A7C6-4EFD-90F4-42AEBC75F579}">
  <a:tblStyle styleId="{D95BCB6A-A7C6-4EFD-90F4-42AEBC75F5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E40587B-4E2A-46EE-AC17-8C04C608354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2143f639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2143f639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2143f639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2143f639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2143f639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2143f639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2143f639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2143f639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143f639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2143f639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2143f639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2143f639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2143f639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2143f63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2143f63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2143f63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2143f639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2143f639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2143f639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2143f639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2143f6399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2143f639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2143f639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2143f639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triton-inference-server/backend/blob/main/README.md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0" y="22867"/>
            <a:ext cx="9144000" cy="512063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1409700" y="1086575"/>
            <a:ext cx="649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80000"/>
                </a:solidFill>
              </a:rPr>
              <a:t>Using Triton Inference Server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274663" y="22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Workflow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55"/>
              <a:t>(with tensorflow example)</a:t>
            </a:r>
            <a:endParaRPr sz="2355"/>
          </a:p>
        </p:txBody>
      </p:sp>
      <p:grpSp>
        <p:nvGrpSpPr>
          <p:cNvPr id="190" name="Google Shape;190;p22"/>
          <p:cNvGrpSpPr/>
          <p:nvPr/>
        </p:nvGrpSpPr>
        <p:grpSpPr>
          <a:xfrm>
            <a:off x="2104526" y="308375"/>
            <a:ext cx="4230773" cy="400200"/>
            <a:chOff x="2414357" y="2162525"/>
            <a:chExt cx="3009299" cy="400200"/>
          </a:xfrm>
        </p:grpSpPr>
        <p:sp>
          <p:nvSpPr>
            <p:cNvPr id="191" name="Google Shape;191;p22"/>
            <p:cNvSpPr txBox="1"/>
            <p:nvPr/>
          </p:nvSpPr>
          <p:spPr>
            <a:xfrm>
              <a:off x="2414357" y="2185625"/>
              <a:ext cx="1215000" cy="354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Determine Client Type</a:t>
              </a:r>
              <a:endParaRPr sz="1100"/>
            </a:p>
          </p:txBody>
        </p:sp>
        <p:sp>
          <p:nvSpPr>
            <p:cNvPr id="192" name="Google Shape;192;p22"/>
            <p:cNvSpPr txBox="1"/>
            <p:nvPr/>
          </p:nvSpPr>
          <p:spPr>
            <a:xfrm>
              <a:off x="4385955" y="2162525"/>
              <a:ext cx="1037700" cy="4002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lt1"/>
                  </a:solidFill>
                </a:rPr>
                <a:t>Build Client</a:t>
              </a:r>
              <a:endParaRPr b="1">
                <a:solidFill>
                  <a:schemeClr val="lt1"/>
                </a:solidFill>
              </a:endParaRPr>
            </a:p>
          </p:txBody>
        </p:sp>
        <p:cxnSp>
          <p:nvCxnSpPr>
            <p:cNvPr id="193" name="Google Shape;193;p22"/>
            <p:cNvCxnSpPr>
              <a:stCxn id="191" idx="3"/>
              <a:endCxn id="192" idx="1"/>
            </p:cNvCxnSpPr>
            <p:nvPr/>
          </p:nvCxnSpPr>
          <p:spPr>
            <a:xfrm>
              <a:off x="3629357" y="2362625"/>
              <a:ext cx="756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168650" y="1167225"/>
            <a:ext cx="4055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A client.py example is available </a:t>
            </a:r>
            <a:r>
              <a:rPr lang="en-GB" sz="1200">
                <a:solidFill>
                  <a:schemeClr val="dk1"/>
                </a:solidFill>
                <a:highlight>
                  <a:srgbClr val="FFF2CC"/>
                </a:highlight>
              </a:rPr>
              <a:t>&lt;add github link&gt;</a:t>
            </a:r>
            <a:r>
              <a:rPr lang="en-GB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Client code in general contains: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 sz="1200"/>
              <a:t>Pre-processing of data to model input shape and data type.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 sz="1200"/>
              <a:t>Obtain triton client using triton client library.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 sz="1200"/>
              <a:t>Call Triton Server.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 sz="1200"/>
              <a:t>Post-processing of Triton Server’s response.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Run the client.py python client.py. You should see print out of the predicted class “7” of 7.png.</a:t>
            </a:r>
            <a:endParaRPr sz="1200"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25" y="3571525"/>
            <a:ext cx="3792650" cy="10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750" y="918250"/>
            <a:ext cx="4230775" cy="18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5750" y="2913566"/>
            <a:ext cx="4251084" cy="1922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23"/>
          <p:cNvGraphicFramePr/>
          <p:nvPr/>
        </p:nvGraphicFramePr>
        <p:xfrm>
          <a:off x="319675" y="85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{D95BCB6A-A7C6-4EFD-90F4-42AEBC75F579}</a:tableStyleId>
              </a:tblPr>
              <a:tblGrid>
                <a:gridCol w="1915600"/>
                <a:gridCol w="2560900"/>
                <a:gridCol w="3954100"/>
              </a:tblGrid>
              <a:tr h="21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Resources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Source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Remarks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61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MNIST_TF_1.ipynb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00"/>
                          </a:highlight>
                        </a:rPr>
                        <a:t>&lt;to add github link&gt;</a:t>
                      </a:r>
                      <a:endParaRPr sz="12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Jupyter notebook with example codes to train a tensorflow model using MNIST data. Saved as ‘</a:t>
                      </a:r>
                      <a:r>
                        <a:rPr i="1" lang="en-GB" sz="1200"/>
                        <a:t>s</a:t>
                      </a:r>
                      <a:r>
                        <a:rPr i="1" lang="en-GB" sz="1200"/>
                        <a:t>avedmodel</a:t>
                      </a:r>
                      <a:r>
                        <a:rPr lang="en-GB" sz="1200"/>
                        <a:t>’ output.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0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Trained model and config file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&lt;to add github link&gt;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Trained model and basic config file organised according to the folder structure required.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0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Triton Client </a:t>
                      </a:r>
                      <a:r>
                        <a:rPr lang="en-GB" sz="1200"/>
                        <a:t>Libraries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&lt;to add github link&gt;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pip3 install nvidia-pyindex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pip3 install tritonclient[all]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Client libraries can be used to construct triton object to communicate with Triton Server. Available in python and C++.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0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client.py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&lt;to add github link&gt;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 sample of client doing http / grpc calls with Triton client libraries.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4" name="Google Shape;2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274663" y="22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Resources</a:t>
            </a:r>
            <a:endParaRPr sz="235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311700" y="211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/>
              <a:t>Advanced Usage</a:t>
            </a:r>
            <a:endParaRPr b="1" sz="3220"/>
          </a:p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375" y="3816000"/>
            <a:ext cx="2362625" cy="13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To be explored and added..</a:t>
            </a:r>
            <a:endParaRPr/>
          </a:p>
        </p:txBody>
      </p: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Information</a:t>
            </a:r>
            <a:endParaRPr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365875" y="12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{D95BCB6A-A7C6-4EFD-90F4-42AEBC75F579}</a:tableStyleId>
              </a:tblPr>
              <a:tblGrid>
                <a:gridCol w="2075700"/>
                <a:gridCol w="27503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DGX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Triton Server Version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2.6.0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(latest github branch r20.12)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Model Repo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model_repo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HTTP / HTTPS 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GRPC 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1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/>
              <a:t>Basic</a:t>
            </a:r>
            <a:r>
              <a:rPr b="1" lang="en-GB" sz="3220"/>
              <a:t> Usage</a:t>
            </a:r>
            <a:endParaRPr b="1" sz="3220"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675" y="3816000"/>
            <a:ext cx="2362625" cy="13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99" y="99849"/>
            <a:ext cx="3987600" cy="50436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2655600" y="882000"/>
            <a:ext cx="1269000" cy="56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819000" y="315000"/>
            <a:ext cx="2007600" cy="73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3473400" y="4734000"/>
            <a:ext cx="1504200" cy="26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Developer Task</a:t>
            </a:r>
            <a:endParaRPr sz="1200"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4470950" y="362350"/>
            <a:ext cx="44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Overview of Steps Required</a:t>
            </a:r>
            <a:endParaRPr b="1"/>
          </a:p>
        </p:txBody>
      </p:sp>
      <p:sp>
        <p:nvSpPr>
          <p:cNvPr id="79" name="Google Shape;79;p16"/>
          <p:cNvSpPr txBox="1"/>
          <p:nvPr/>
        </p:nvSpPr>
        <p:spPr>
          <a:xfrm>
            <a:off x="4470950" y="935050"/>
            <a:ext cx="426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Train the model, create config file</a:t>
            </a:r>
            <a:r>
              <a:rPr lang="en-GB"/>
              <a:t> and d</a:t>
            </a:r>
            <a:r>
              <a:rPr lang="en-GB"/>
              <a:t>eploy to Triton Server</a:t>
            </a:r>
            <a:r>
              <a:rPr lang="en-GB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Create own client and infer from deployed model in Triton Server.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980250" y="23650"/>
            <a:ext cx="188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Create own client.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199425" y="476875"/>
            <a:ext cx="102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Deploy trained model.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67700" y="22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Workflow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55"/>
              <a:t>(with tensorflow example)</a:t>
            </a:r>
            <a:endParaRPr sz="2355"/>
          </a:p>
        </p:txBody>
      </p:sp>
      <p:sp>
        <p:nvSpPr>
          <p:cNvPr id="88" name="Google Shape;88;p17"/>
          <p:cNvSpPr txBox="1"/>
          <p:nvPr/>
        </p:nvSpPr>
        <p:spPr>
          <a:xfrm>
            <a:off x="392350" y="1273250"/>
            <a:ext cx="578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Using </a:t>
            </a:r>
            <a:r>
              <a:rPr i="1" lang="en-GB" sz="1300">
                <a:solidFill>
                  <a:srgbClr val="0000FF"/>
                </a:solidFill>
              </a:rPr>
              <a:t>MNIST_TF_2.ipynb</a:t>
            </a:r>
            <a:r>
              <a:rPr lang="en-GB" sz="1300"/>
              <a:t>, train a tensorflow model with MNIST data.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Save model as “savedmodel” format.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Note the model’s input and output data type and shape.</a:t>
            </a:r>
            <a:endParaRPr sz="1300"/>
          </a:p>
        </p:txBody>
      </p:sp>
      <p:grpSp>
        <p:nvGrpSpPr>
          <p:cNvPr id="89" name="Google Shape;89;p17"/>
          <p:cNvGrpSpPr/>
          <p:nvPr/>
        </p:nvGrpSpPr>
        <p:grpSpPr>
          <a:xfrm>
            <a:off x="2060525" y="322325"/>
            <a:ext cx="4339275" cy="369300"/>
            <a:chOff x="2451050" y="2262725"/>
            <a:chExt cx="4339275" cy="369300"/>
          </a:xfrm>
        </p:grpSpPr>
        <p:sp>
          <p:nvSpPr>
            <p:cNvPr id="90" name="Google Shape;90;p17"/>
            <p:cNvSpPr txBox="1"/>
            <p:nvPr/>
          </p:nvSpPr>
          <p:spPr>
            <a:xfrm>
              <a:off x="2451050" y="2262725"/>
              <a:ext cx="1058400" cy="369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lt1"/>
                  </a:solidFill>
                </a:rPr>
                <a:t>Train model</a:t>
              </a:r>
              <a:endParaRPr b="1" sz="1200">
                <a:solidFill>
                  <a:schemeClr val="lt1"/>
                </a:solidFill>
              </a:endParaRPr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3986300" y="2293475"/>
              <a:ext cx="1212600" cy="307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Create config.pbtxt</a:t>
              </a:r>
              <a:endParaRPr sz="800"/>
            </a:p>
          </p:txBody>
        </p:sp>
        <p:cxnSp>
          <p:nvCxnSpPr>
            <p:cNvPr id="92" name="Google Shape;92;p17"/>
            <p:cNvCxnSpPr>
              <a:stCxn id="90" idx="3"/>
              <a:endCxn id="91" idx="1"/>
            </p:cNvCxnSpPr>
            <p:nvPr/>
          </p:nvCxnSpPr>
          <p:spPr>
            <a:xfrm>
              <a:off x="3509450" y="2447375"/>
              <a:ext cx="47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3" name="Google Shape;93;p17"/>
            <p:cNvSpPr txBox="1"/>
            <p:nvPr/>
          </p:nvSpPr>
          <p:spPr>
            <a:xfrm>
              <a:off x="5465825" y="2293475"/>
              <a:ext cx="1324500" cy="307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Deploy to Triton Server</a:t>
              </a:r>
              <a:endParaRPr sz="800"/>
            </a:p>
          </p:txBody>
        </p:sp>
        <p:cxnSp>
          <p:nvCxnSpPr>
            <p:cNvPr id="94" name="Google Shape;94;p17"/>
            <p:cNvCxnSpPr/>
            <p:nvPr/>
          </p:nvCxnSpPr>
          <p:spPr>
            <a:xfrm>
              <a:off x="5198900" y="2447375"/>
              <a:ext cx="26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95" name="Google Shape;95;p17"/>
          <p:cNvGraphicFramePr/>
          <p:nvPr/>
        </p:nvGraphicFramePr>
        <p:xfrm>
          <a:off x="450250" y="284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{9E40587B-4E2A-46EE-AC17-8C04C6083542}</a:tableStyleId>
              </a:tblPr>
              <a:tblGrid>
                <a:gridCol w="1729475"/>
                <a:gridCol w="19742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/>
                        <a:t>Framework</a:t>
                      </a:r>
                      <a:endParaRPr b="1" sz="13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/>
                        <a:t>Model format</a:t>
                      </a:r>
                      <a:endParaRPr b="1" sz="13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Tensorflow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graphdef, savedmodel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TensorRT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plan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ONNX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onnx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Pytorch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pt</a:t>
                      </a:r>
                      <a:endParaRPr sz="13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96" name="Google Shape;96;p17"/>
          <p:cNvSpPr txBox="1"/>
          <p:nvPr/>
        </p:nvSpPr>
        <p:spPr>
          <a:xfrm>
            <a:off x="392350" y="2447500"/>
            <a:ext cx="4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supported framework and model format: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74663" y="22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Workflow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55"/>
              <a:t>(with tensorflow example)</a:t>
            </a:r>
            <a:endParaRPr sz="2355"/>
          </a:p>
        </p:txBody>
      </p:sp>
      <p:sp>
        <p:nvSpPr>
          <p:cNvPr id="103" name="Google Shape;103;p18"/>
          <p:cNvSpPr txBox="1"/>
          <p:nvPr/>
        </p:nvSpPr>
        <p:spPr>
          <a:xfrm>
            <a:off x="183325" y="1089925"/>
            <a:ext cx="5690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Diagram on right shows an example of the config file.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“</a:t>
            </a:r>
            <a:r>
              <a:rPr lang="en-GB" sz="1200"/>
              <a:t>n</a:t>
            </a:r>
            <a:r>
              <a:rPr lang="en-GB" sz="1200"/>
              <a:t>ame” must be the same as its parent folder. See next slide for example.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“p</a:t>
            </a:r>
            <a:r>
              <a:rPr lang="en-GB" sz="1200">
                <a:solidFill>
                  <a:schemeClr val="dk1"/>
                </a:solidFill>
              </a:rPr>
              <a:t>latform” is specific to framework and model format; refer to </a:t>
            </a:r>
            <a:r>
              <a:rPr lang="en-GB" sz="10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https://github.com/triton-inference-server/backend/blob/main/README.md</a:t>
            </a:r>
            <a:endParaRPr sz="8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“max_batch_size”: </a:t>
            </a:r>
            <a:r>
              <a:rPr lang="en-GB" sz="1100">
                <a:highlight>
                  <a:srgbClr val="FFFF00"/>
                </a:highlight>
              </a:rPr>
              <a:t>TBC</a:t>
            </a:r>
            <a:endParaRPr sz="1100">
              <a:highlight>
                <a:srgbClr val="FFFF00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“input”: The MNIST takes in an image of (28, 28, 1) -&gt; H x W x Channel.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“output: The MNIST model output probability of 10 classes.</a:t>
            </a:r>
            <a:endParaRPr sz="1100"/>
          </a:p>
        </p:txBody>
      </p:sp>
      <p:grpSp>
        <p:nvGrpSpPr>
          <p:cNvPr id="104" name="Google Shape;104;p18"/>
          <p:cNvGrpSpPr/>
          <p:nvPr/>
        </p:nvGrpSpPr>
        <p:grpSpPr>
          <a:xfrm>
            <a:off x="2097563" y="179225"/>
            <a:ext cx="4336350" cy="615600"/>
            <a:chOff x="2451050" y="2141075"/>
            <a:chExt cx="4336350" cy="615600"/>
          </a:xfrm>
        </p:grpSpPr>
        <p:sp>
          <p:nvSpPr>
            <p:cNvPr id="105" name="Google Shape;105;p18"/>
            <p:cNvSpPr txBox="1"/>
            <p:nvPr/>
          </p:nvSpPr>
          <p:spPr>
            <a:xfrm>
              <a:off x="2451050" y="2262725"/>
              <a:ext cx="1058400" cy="369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Train model</a:t>
              </a:r>
              <a:endParaRPr sz="1200"/>
            </a:p>
          </p:txBody>
        </p:sp>
        <p:sp>
          <p:nvSpPr>
            <p:cNvPr id="106" name="Google Shape;106;p18"/>
            <p:cNvSpPr txBox="1"/>
            <p:nvPr/>
          </p:nvSpPr>
          <p:spPr>
            <a:xfrm>
              <a:off x="3986300" y="2141075"/>
              <a:ext cx="1212600" cy="6156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lt1"/>
                  </a:solidFill>
                </a:rPr>
                <a:t>Create config.</a:t>
              </a:r>
              <a:r>
                <a:rPr b="1" lang="en-GB">
                  <a:solidFill>
                    <a:schemeClr val="lt1"/>
                  </a:solidFill>
                </a:rPr>
                <a:t>pbtxt</a:t>
              </a:r>
              <a:endParaRPr b="1">
                <a:solidFill>
                  <a:schemeClr val="lt1"/>
                </a:solidFill>
              </a:endParaRPr>
            </a:p>
          </p:txBody>
        </p:sp>
        <p:cxnSp>
          <p:nvCxnSpPr>
            <p:cNvPr id="107" name="Google Shape;107;p18"/>
            <p:cNvCxnSpPr>
              <a:stCxn id="105" idx="3"/>
              <a:endCxn id="106" idx="1"/>
            </p:cNvCxnSpPr>
            <p:nvPr/>
          </p:nvCxnSpPr>
          <p:spPr>
            <a:xfrm>
              <a:off x="3509450" y="2447375"/>
              <a:ext cx="477000" cy="1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108" name="Google Shape;108;p18"/>
            <p:cNvSpPr txBox="1"/>
            <p:nvPr/>
          </p:nvSpPr>
          <p:spPr>
            <a:xfrm>
              <a:off x="5462900" y="2293475"/>
              <a:ext cx="1324500" cy="307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Deploy to Triton Server</a:t>
              </a:r>
              <a:endParaRPr sz="800"/>
            </a:p>
          </p:txBody>
        </p:sp>
        <p:cxnSp>
          <p:nvCxnSpPr>
            <p:cNvPr id="109" name="Google Shape;109;p18"/>
            <p:cNvCxnSpPr/>
            <p:nvPr/>
          </p:nvCxnSpPr>
          <p:spPr>
            <a:xfrm>
              <a:off x="5198900" y="2447375"/>
              <a:ext cx="2640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sp>
        <p:nvSpPr>
          <p:cNvPr id="110" name="Google Shape;110;p18"/>
          <p:cNvSpPr txBox="1"/>
          <p:nvPr/>
        </p:nvSpPr>
        <p:spPr>
          <a:xfrm>
            <a:off x="629788" y="3989050"/>
            <a:ext cx="33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1" name="Google Shape;111;p18"/>
          <p:cNvGraphicFramePr/>
          <p:nvPr/>
        </p:nvGraphicFramePr>
        <p:xfrm>
          <a:off x="435575" y="29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{9E40587B-4E2A-46EE-AC17-8C04C6083542}</a:tableStyleId>
              </a:tblPr>
              <a:tblGrid>
                <a:gridCol w="1147275"/>
                <a:gridCol w="1800675"/>
                <a:gridCol w="21453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Framework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Saved Model format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Platform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</a:tr>
              <a:tr h="127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Tensorflow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graphdef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tensorflow_graphdef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savedmodel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tensorflow_savedmodel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TensorRT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plan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tensorrt_plan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ONNX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onnx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onnxruntime_onnx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Pytorch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pytorch_libtorch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150" y="1089925"/>
            <a:ext cx="2699128" cy="2853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274663" y="22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Workflow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55"/>
              <a:t>(with tensorflow example)</a:t>
            </a:r>
            <a:endParaRPr sz="2355"/>
          </a:p>
        </p:txBody>
      </p:sp>
      <p:sp>
        <p:nvSpPr>
          <p:cNvPr id="119" name="Google Shape;119;p19"/>
          <p:cNvSpPr txBox="1"/>
          <p:nvPr/>
        </p:nvSpPr>
        <p:spPr>
          <a:xfrm>
            <a:off x="0" y="1097250"/>
            <a:ext cx="5393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Deploy the trained model and its config file based on the folder structure shown in the diagram below.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An example of the trained model and its config file is available at </a:t>
            </a:r>
            <a:r>
              <a:rPr lang="en-GB" sz="1200">
                <a:highlight>
                  <a:srgbClr val="FFFF00"/>
                </a:highlight>
              </a:rPr>
              <a:t>&lt;add github link?</a:t>
            </a:r>
            <a:r>
              <a:rPr lang="en-GB" sz="1200"/>
              <a:t>&gt; and the folder structure is as shown on the diagram on the right.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Place the “</a:t>
            </a:r>
            <a:r>
              <a:rPr b="1" lang="en-GB" sz="1200"/>
              <a:t>model folder</a:t>
            </a:r>
            <a:r>
              <a:rPr lang="en-GB" sz="1200"/>
              <a:t>” under the main “</a:t>
            </a:r>
            <a:r>
              <a:rPr b="1" lang="en-GB" sz="1200"/>
              <a:t>model_repo</a:t>
            </a:r>
            <a:r>
              <a:rPr lang="en-GB" sz="1200"/>
              <a:t>**” folder as configured in the Triton Server.</a:t>
            </a:r>
            <a:endParaRPr sz="1200"/>
          </a:p>
        </p:txBody>
      </p:sp>
      <p:grpSp>
        <p:nvGrpSpPr>
          <p:cNvPr id="120" name="Google Shape;120;p19"/>
          <p:cNvGrpSpPr/>
          <p:nvPr/>
        </p:nvGrpSpPr>
        <p:grpSpPr>
          <a:xfrm>
            <a:off x="2097563" y="208475"/>
            <a:ext cx="4336350" cy="554100"/>
            <a:chOff x="2451050" y="2170325"/>
            <a:chExt cx="4336350" cy="554100"/>
          </a:xfrm>
        </p:grpSpPr>
        <p:sp>
          <p:nvSpPr>
            <p:cNvPr id="121" name="Google Shape;121;p19"/>
            <p:cNvSpPr txBox="1"/>
            <p:nvPr/>
          </p:nvSpPr>
          <p:spPr>
            <a:xfrm>
              <a:off x="2451050" y="2262725"/>
              <a:ext cx="1058400" cy="369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Train model</a:t>
              </a:r>
              <a:endParaRPr sz="1200"/>
            </a:p>
          </p:txBody>
        </p:sp>
        <p:sp>
          <p:nvSpPr>
            <p:cNvPr id="122" name="Google Shape;122;p19"/>
            <p:cNvSpPr txBox="1"/>
            <p:nvPr/>
          </p:nvSpPr>
          <p:spPr>
            <a:xfrm>
              <a:off x="3681662" y="2262725"/>
              <a:ext cx="1544100" cy="369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Create config.pbtxt</a:t>
              </a:r>
              <a:endParaRPr sz="1200"/>
            </a:p>
          </p:txBody>
        </p:sp>
        <p:cxnSp>
          <p:nvCxnSpPr>
            <p:cNvPr id="123" name="Google Shape;123;p19"/>
            <p:cNvCxnSpPr>
              <a:stCxn id="121" idx="3"/>
              <a:endCxn id="122" idx="1"/>
            </p:cNvCxnSpPr>
            <p:nvPr/>
          </p:nvCxnSpPr>
          <p:spPr>
            <a:xfrm>
              <a:off x="3509450" y="2447375"/>
              <a:ext cx="172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124" name="Google Shape;124;p19"/>
            <p:cNvSpPr txBox="1"/>
            <p:nvPr/>
          </p:nvSpPr>
          <p:spPr>
            <a:xfrm>
              <a:off x="5462900" y="2170325"/>
              <a:ext cx="1324500" cy="5541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lt1"/>
                  </a:solidFill>
                </a:rPr>
                <a:t>Deploy to Triton Server</a:t>
              </a:r>
              <a:endParaRPr b="1" sz="1200">
                <a:solidFill>
                  <a:schemeClr val="lt1"/>
                </a:solidFill>
              </a:endParaRPr>
            </a:p>
          </p:txBody>
        </p:sp>
        <p:cxnSp>
          <p:nvCxnSpPr>
            <p:cNvPr id="125" name="Google Shape;125;p19"/>
            <p:cNvCxnSpPr/>
            <p:nvPr/>
          </p:nvCxnSpPr>
          <p:spPr>
            <a:xfrm>
              <a:off x="5198900" y="2447375"/>
              <a:ext cx="2640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sp>
        <p:nvSpPr>
          <p:cNvPr id="126" name="Google Shape;126;p19"/>
          <p:cNvSpPr txBox="1"/>
          <p:nvPr/>
        </p:nvSpPr>
        <p:spPr>
          <a:xfrm>
            <a:off x="314488" y="3886375"/>
            <a:ext cx="33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9309" l="1240" r="-1239" t="-9309"/>
          <a:stretch/>
        </p:blipFill>
        <p:spPr>
          <a:xfrm>
            <a:off x="314500" y="2611675"/>
            <a:ext cx="5337106" cy="2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0" y="4845125"/>
            <a:ext cx="422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900">
                <a:solidFill>
                  <a:srgbClr val="FF0000"/>
                </a:solidFill>
              </a:rPr>
              <a:t>** Check for the exact folder name</a:t>
            </a:r>
            <a:endParaRPr i="1" sz="900">
              <a:solidFill>
                <a:srgbClr val="FF0000"/>
              </a:solidFill>
            </a:endParaRPr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30" name="Google Shape;130;p19"/>
          <p:cNvGrpSpPr/>
          <p:nvPr/>
        </p:nvGrpSpPr>
        <p:grpSpPr>
          <a:xfrm>
            <a:off x="3749200" y="4384125"/>
            <a:ext cx="4223700" cy="618425"/>
            <a:chOff x="3749200" y="4384125"/>
            <a:chExt cx="4223700" cy="618425"/>
          </a:xfrm>
        </p:grpSpPr>
        <p:sp>
          <p:nvSpPr>
            <p:cNvPr id="131" name="Google Shape;131;p19"/>
            <p:cNvSpPr txBox="1"/>
            <p:nvPr/>
          </p:nvSpPr>
          <p:spPr>
            <a:xfrm>
              <a:off x="4652025" y="4679450"/>
              <a:ext cx="548700" cy="3231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chemeClr val="lt1"/>
                  </a:solidFill>
                </a:rPr>
                <a:t>folder</a:t>
              </a:r>
              <a:endParaRPr b="1" sz="900">
                <a:solidFill>
                  <a:schemeClr val="lt1"/>
                </a:solidFill>
              </a:endParaRPr>
            </a:p>
          </p:txBody>
        </p:sp>
        <p:sp>
          <p:nvSpPr>
            <p:cNvPr id="132" name="Google Shape;132;p19"/>
            <p:cNvSpPr txBox="1"/>
            <p:nvPr/>
          </p:nvSpPr>
          <p:spPr>
            <a:xfrm>
              <a:off x="3749200" y="4679450"/>
              <a:ext cx="910800" cy="323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chemeClr val="lt1"/>
                  </a:solidFill>
                </a:rPr>
                <a:t>Model folder</a:t>
              </a:r>
              <a:endParaRPr b="1" sz="900">
                <a:solidFill>
                  <a:schemeClr val="lt1"/>
                </a:solidFill>
              </a:endParaRPr>
            </a:p>
          </p:txBody>
        </p:sp>
        <p:sp>
          <p:nvSpPr>
            <p:cNvPr id="133" name="Google Shape;133;p19"/>
            <p:cNvSpPr txBox="1"/>
            <p:nvPr/>
          </p:nvSpPr>
          <p:spPr>
            <a:xfrm>
              <a:off x="5200725" y="4679450"/>
              <a:ext cx="375300" cy="3231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file</a:t>
              </a:r>
              <a:endParaRPr sz="900"/>
            </a:p>
          </p:txBody>
        </p:sp>
        <p:sp>
          <p:nvSpPr>
            <p:cNvPr id="134" name="Google Shape;134;p19"/>
            <p:cNvSpPr txBox="1"/>
            <p:nvPr/>
          </p:nvSpPr>
          <p:spPr>
            <a:xfrm>
              <a:off x="3749200" y="4384125"/>
              <a:ext cx="422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Key:</a:t>
              </a:r>
              <a:endParaRPr sz="1000"/>
            </a:p>
          </p:txBody>
        </p:sp>
      </p:grpSp>
      <p:grpSp>
        <p:nvGrpSpPr>
          <p:cNvPr id="135" name="Google Shape;135;p19"/>
          <p:cNvGrpSpPr/>
          <p:nvPr/>
        </p:nvGrpSpPr>
        <p:grpSpPr>
          <a:xfrm>
            <a:off x="5755000" y="1028800"/>
            <a:ext cx="3194050" cy="3657750"/>
            <a:chOff x="5755000" y="1028800"/>
            <a:chExt cx="3194050" cy="3657750"/>
          </a:xfrm>
        </p:grpSpPr>
        <p:sp>
          <p:nvSpPr>
            <p:cNvPr id="136" name="Google Shape;136;p19"/>
            <p:cNvSpPr txBox="1"/>
            <p:nvPr/>
          </p:nvSpPr>
          <p:spPr>
            <a:xfrm>
              <a:off x="5911850" y="1028800"/>
              <a:ext cx="1363800" cy="323100"/>
            </a:xfrm>
            <a:prstGeom prst="rect">
              <a:avLst/>
            </a:prstGeom>
            <a:solidFill>
              <a:srgbClr val="98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chemeClr val="lt1"/>
                  </a:solidFill>
                </a:rPr>
                <a:t>model_repo</a:t>
              </a:r>
              <a:endParaRPr b="1" sz="900">
                <a:solidFill>
                  <a:schemeClr val="lt1"/>
                </a:solidFill>
              </a:endParaRPr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6205000" y="1302625"/>
              <a:ext cx="1430100" cy="323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chemeClr val="lt1"/>
                  </a:solidFill>
                </a:rPr>
                <a:t>mnist_tf_savedmodel</a:t>
              </a:r>
              <a:endParaRPr b="1" sz="900">
                <a:solidFill>
                  <a:schemeClr val="lt1"/>
                </a:solidFill>
              </a:endParaRPr>
            </a:p>
          </p:txBody>
        </p:sp>
        <p:sp>
          <p:nvSpPr>
            <p:cNvPr id="138" name="Google Shape;138;p19"/>
            <p:cNvSpPr txBox="1"/>
            <p:nvPr/>
          </p:nvSpPr>
          <p:spPr>
            <a:xfrm>
              <a:off x="6455725" y="1657350"/>
              <a:ext cx="316800" cy="3231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chemeClr val="lt1"/>
                  </a:solidFill>
                </a:rPr>
                <a:t>1</a:t>
              </a:r>
              <a:endParaRPr b="1" sz="900">
                <a:solidFill>
                  <a:schemeClr val="lt1"/>
                </a:solidFill>
              </a:endParaRPr>
            </a:p>
          </p:txBody>
        </p:sp>
        <p:sp>
          <p:nvSpPr>
            <p:cNvPr id="139" name="Google Shape;139;p19"/>
            <p:cNvSpPr txBox="1"/>
            <p:nvPr/>
          </p:nvSpPr>
          <p:spPr>
            <a:xfrm>
              <a:off x="6658425" y="3920500"/>
              <a:ext cx="945900" cy="307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config.pbtxt</a:t>
              </a:r>
              <a:endParaRPr sz="800"/>
            </a:p>
          </p:txBody>
        </p:sp>
        <p:sp>
          <p:nvSpPr>
            <p:cNvPr id="140" name="Google Shape;140;p19"/>
            <p:cNvSpPr txBox="1"/>
            <p:nvPr/>
          </p:nvSpPr>
          <p:spPr>
            <a:xfrm>
              <a:off x="6658425" y="2054925"/>
              <a:ext cx="1261200" cy="3231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chemeClr val="lt1"/>
                  </a:solidFill>
                </a:rPr>
                <a:t>model.savedmodel</a:t>
              </a:r>
              <a:endParaRPr b="1" sz="900">
                <a:solidFill>
                  <a:schemeClr val="lt1"/>
                </a:solidFill>
              </a:endParaRPr>
            </a:p>
          </p:txBody>
        </p:sp>
        <p:sp>
          <p:nvSpPr>
            <p:cNvPr id="141" name="Google Shape;141;p19"/>
            <p:cNvSpPr txBox="1"/>
            <p:nvPr/>
          </p:nvSpPr>
          <p:spPr>
            <a:xfrm>
              <a:off x="6984675" y="3544325"/>
              <a:ext cx="1136700" cy="307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saved_model.pb</a:t>
              </a:r>
              <a:endParaRPr sz="800"/>
            </a:p>
          </p:txBody>
        </p:sp>
        <p:sp>
          <p:nvSpPr>
            <p:cNvPr id="142" name="Google Shape;142;p19"/>
            <p:cNvSpPr txBox="1"/>
            <p:nvPr/>
          </p:nvSpPr>
          <p:spPr>
            <a:xfrm>
              <a:off x="6984675" y="2431088"/>
              <a:ext cx="733200" cy="3231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chemeClr val="lt1"/>
                  </a:solidFill>
                </a:rPr>
                <a:t>variables</a:t>
              </a:r>
              <a:endParaRPr b="1" sz="900">
                <a:solidFill>
                  <a:schemeClr val="lt1"/>
                </a:solidFill>
              </a:endParaRPr>
            </a:p>
          </p:txBody>
        </p:sp>
        <p:sp>
          <p:nvSpPr>
            <p:cNvPr id="143" name="Google Shape;143;p19"/>
            <p:cNvSpPr txBox="1"/>
            <p:nvPr/>
          </p:nvSpPr>
          <p:spPr>
            <a:xfrm>
              <a:off x="7275650" y="3168150"/>
              <a:ext cx="910800" cy="307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variables.index</a:t>
              </a:r>
              <a:endParaRPr sz="800"/>
            </a:p>
          </p:txBody>
        </p:sp>
        <p:sp>
          <p:nvSpPr>
            <p:cNvPr id="144" name="Google Shape;144;p19"/>
            <p:cNvSpPr txBox="1"/>
            <p:nvPr/>
          </p:nvSpPr>
          <p:spPr>
            <a:xfrm>
              <a:off x="7275650" y="2807275"/>
              <a:ext cx="1673400" cy="307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variables.data-00000-of-00001</a:t>
              </a:r>
              <a:endParaRPr sz="800"/>
            </a:p>
          </p:txBody>
        </p:sp>
        <p:cxnSp>
          <p:nvCxnSpPr>
            <p:cNvPr id="145" name="Google Shape;145;p19"/>
            <p:cNvCxnSpPr>
              <a:endCxn id="137" idx="1"/>
            </p:cNvCxnSpPr>
            <p:nvPr/>
          </p:nvCxnSpPr>
          <p:spPr>
            <a:xfrm>
              <a:off x="6021700" y="1344175"/>
              <a:ext cx="183300" cy="120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6303000" y="1625725"/>
              <a:ext cx="177600" cy="166800"/>
            </a:xfrm>
            <a:prstGeom prst="bentConnector3">
              <a:avLst>
                <a:gd fmla="val 413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9"/>
            <p:cNvCxnSpPr>
              <a:endCxn id="140" idx="1"/>
            </p:cNvCxnSpPr>
            <p:nvPr/>
          </p:nvCxnSpPr>
          <p:spPr>
            <a:xfrm flipH="1" rot="-5400000">
              <a:off x="6482325" y="2040375"/>
              <a:ext cx="256200" cy="96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9"/>
            <p:cNvCxnSpPr>
              <a:endCxn id="142" idx="1"/>
            </p:cNvCxnSpPr>
            <p:nvPr/>
          </p:nvCxnSpPr>
          <p:spPr>
            <a:xfrm flipH="1" rot="-5400000">
              <a:off x="6796875" y="2404838"/>
              <a:ext cx="207300" cy="1683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9"/>
            <p:cNvCxnSpPr>
              <a:endCxn id="144" idx="1"/>
            </p:cNvCxnSpPr>
            <p:nvPr/>
          </p:nvCxnSpPr>
          <p:spPr>
            <a:xfrm flipH="1" rot="-5400000">
              <a:off x="7085300" y="2770825"/>
              <a:ext cx="207000" cy="1737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9"/>
            <p:cNvCxnSpPr>
              <a:endCxn id="143" idx="1"/>
            </p:cNvCxnSpPr>
            <p:nvPr/>
          </p:nvCxnSpPr>
          <p:spPr>
            <a:xfrm flipH="1" rot="-5400000">
              <a:off x="6896600" y="2943000"/>
              <a:ext cx="577500" cy="1806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9"/>
            <p:cNvCxnSpPr>
              <a:endCxn id="141" idx="1"/>
            </p:cNvCxnSpPr>
            <p:nvPr/>
          </p:nvCxnSpPr>
          <p:spPr>
            <a:xfrm flipH="1" rot="-5400000">
              <a:off x="6240375" y="2953925"/>
              <a:ext cx="1327500" cy="1611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9"/>
            <p:cNvCxnSpPr>
              <a:endCxn id="139" idx="1"/>
            </p:cNvCxnSpPr>
            <p:nvPr/>
          </p:nvCxnSpPr>
          <p:spPr>
            <a:xfrm flipH="1" rot="-5400000">
              <a:off x="5554425" y="2970400"/>
              <a:ext cx="2109300" cy="987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3" name="Google Shape;153;p19"/>
            <p:cNvSpPr txBox="1"/>
            <p:nvPr/>
          </p:nvSpPr>
          <p:spPr>
            <a:xfrm>
              <a:off x="6244125" y="4363450"/>
              <a:ext cx="1430100" cy="323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chemeClr val="lt1"/>
                  </a:solidFill>
                </a:rPr>
                <a:t>Another model</a:t>
              </a:r>
              <a:endParaRPr b="1" sz="900">
                <a:solidFill>
                  <a:schemeClr val="lt1"/>
                </a:solidFill>
              </a:endParaRPr>
            </a:p>
          </p:txBody>
        </p:sp>
        <p:cxnSp>
          <p:nvCxnSpPr>
            <p:cNvPr id="154" name="Google Shape;154;p19"/>
            <p:cNvCxnSpPr>
              <a:endCxn id="153" idx="1"/>
            </p:cNvCxnSpPr>
            <p:nvPr/>
          </p:nvCxnSpPr>
          <p:spPr>
            <a:xfrm flipH="1" rot="-5400000">
              <a:off x="4562475" y="2843350"/>
              <a:ext cx="3231300" cy="132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" name="Google Shape;155;p19"/>
            <p:cNvSpPr/>
            <p:nvPr/>
          </p:nvSpPr>
          <p:spPr>
            <a:xfrm>
              <a:off x="5755000" y="1464175"/>
              <a:ext cx="266700" cy="2764200"/>
            </a:xfrm>
            <a:prstGeom prst="leftBrace">
              <a:avLst>
                <a:gd fmla="val 50000" name="adj1"/>
                <a:gd fmla="val 90546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6" name="Google Shape;156;p19"/>
          <p:cNvCxnSpPr>
            <a:stCxn id="155" idx="1"/>
          </p:cNvCxnSpPr>
          <p:nvPr/>
        </p:nvCxnSpPr>
        <p:spPr>
          <a:xfrm flipH="1">
            <a:off x="2478400" y="3967048"/>
            <a:ext cx="3276600" cy="5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9"/>
          <p:cNvCxnSpPr/>
          <p:nvPr/>
        </p:nvCxnSpPr>
        <p:spPr>
          <a:xfrm flipH="1">
            <a:off x="7684950" y="1180575"/>
            <a:ext cx="17580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9"/>
          <p:cNvSpPr txBox="1"/>
          <p:nvPr/>
        </p:nvSpPr>
        <p:spPr>
          <a:xfrm>
            <a:off x="7578900" y="794825"/>
            <a:ext cx="149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Must be same as “name” field in config.pbtxt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274663" y="22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Workflow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55"/>
              <a:t>(with tensorflow example)</a:t>
            </a:r>
            <a:endParaRPr sz="2355"/>
          </a:p>
        </p:txBody>
      </p:sp>
      <p:grpSp>
        <p:nvGrpSpPr>
          <p:cNvPr id="165" name="Google Shape;165;p20"/>
          <p:cNvGrpSpPr/>
          <p:nvPr/>
        </p:nvGrpSpPr>
        <p:grpSpPr>
          <a:xfrm>
            <a:off x="2097563" y="208475"/>
            <a:ext cx="4336350" cy="554100"/>
            <a:chOff x="2451050" y="2170325"/>
            <a:chExt cx="4336350" cy="554100"/>
          </a:xfrm>
        </p:grpSpPr>
        <p:sp>
          <p:nvSpPr>
            <p:cNvPr id="166" name="Google Shape;166;p20"/>
            <p:cNvSpPr txBox="1"/>
            <p:nvPr/>
          </p:nvSpPr>
          <p:spPr>
            <a:xfrm>
              <a:off x="2451050" y="2262725"/>
              <a:ext cx="1058400" cy="369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Train model</a:t>
              </a:r>
              <a:endParaRPr sz="1200"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3681662" y="2262725"/>
              <a:ext cx="1544100" cy="369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Create config.pbtxt</a:t>
              </a:r>
              <a:endParaRPr sz="1200"/>
            </a:p>
          </p:txBody>
        </p:sp>
        <p:cxnSp>
          <p:nvCxnSpPr>
            <p:cNvPr id="168" name="Google Shape;168;p20"/>
            <p:cNvCxnSpPr>
              <a:stCxn id="166" idx="3"/>
              <a:endCxn id="167" idx="1"/>
            </p:cNvCxnSpPr>
            <p:nvPr/>
          </p:nvCxnSpPr>
          <p:spPr>
            <a:xfrm>
              <a:off x="3509450" y="2447375"/>
              <a:ext cx="172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169" name="Google Shape;169;p20"/>
            <p:cNvSpPr txBox="1"/>
            <p:nvPr/>
          </p:nvSpPr>
          <p:spPr>
            <a:xfrm>
              <a:off x="5462900" y="2170325"/>
              <a:ext cx="1324500" cy="5541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lt1"/>
                  </a:solidFill>
                </a:rPr>
                <a:t>Deploy to Triton Server</a:t>
              </a:r>
              <a:endParaRPr b="1" sz="1200">
                <a:solidFill>
                  <a:schemeClr val="lt1"/>
                </a:solidFill>
              </a:endParaRPr>
            </a:p>
          </p:txBody>
        </p:sp>
        <p:cxnSp>
          <p:nvCxnSpPr>
            <p:cNvPr id="170" name="Google Shape;170;p20"/>
            <p:cNvCxnSpPr/>
            <p:nvPr/>
          </p:nvCxnSpPr>
          <p:spPr>
            <a:xfrm>
              <a:off x="5198900" y="2447375"/>
              <a:ext cx="2640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sp>
        <p:nvSpPr>
          <p:cNvPr id="171" name="Google Shape;171;p20"/>
          <p:cNvSpPr txBox="1"/>
          <p:nvPr/>
        </p:nvSpPr>
        <p:spPr>
          <a:xfrm>
            <a:off x="344650" y="1085250"/>
            <a:ext cx="437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Restart server to update model list. </a:t>
            </a:r>
            <a:r>
              <a:rPr lang="en-GB" sz="1200">
                <a:solidFill>
                  <a:schemeClr val="dk1"/>
                </a:solidFill>
                <a:highlight>
                  <a:srgbClr val="FFFF00"/>
                </a:highlight>
              </a:rPr>
              <a:t>&lt;confirm if a restart is </a:t>
            </a:r>
            <a:r>
              <a:rPr lang="en-GB" sz="1200">
                <a:solidFill>
                  <a:schemeClr val="dk1"/>
                </a:solidFill>
              </a:rPr>
              <a:t>needed&gt;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409050" y="1772950"/>
            <a:ext cx="517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00"/>
                </a:highlight>
              </a:rPr>
              <a:t>&lt;add print screen of the console showing model list deployed&gt;</a:t>
            </a:r>
            <a:endParaRPr sz="12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274663" y="22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Workflow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55"/>
              <a:t>(with tensorflow example)</a:t>
            </a:r>
            <a:endParaRPr sz="2355"/>
          </a:p>
        </p:txBody>
      </p:sp>
      <p:grpSp>
        <p:nvGrpSpPr>
          <p:cNvPr id="178" name="Google Shape;178;p21"/>
          <p:cNvGrpSpPr/>
          <p:nvPr/>
        </p:nvGrpSpPr>
        <p:grpSpPr>
          <a:xfrm>
            <a:off x="2155851" y="108125"/>
            <a:ext cx="4230773" cy="585000"/>
            <a:chOff x="2414357" y="2185625"/>
            <a:chExt cx="3009299" cy="585000"/>
          </a:xfrm>
        </p:grpSpPr>
        <p:sp>
          <p:nvSpPr>
            <p:cNvPr id="179" name="Google Shape;179;p21"/>
            <p:cNvSpPr txBox="1"/>
            <p:nvPr/>
          </p:nvSpPr>
          <p:spPr>
            <a:xfrm>
              <a:off x="2414357" y="2185625"/>
              <a:ext cx="1215000" cy="585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300">
                  <a:solidFill>
                    <a:schemeClr val="lt1"/>
                  </a:solidFill>
                </a:rPr>
                <a:t>Determine Client Type</a:t>
              </a:r>
              <a:endParaRPr b="1" sz="1300">
                <a:solidFill>
                  <a:schemeClr val="lt1"/>
                </a:solidFill>
              </a:endParaRPr>
            </a:p>
          </p:txBody>
        </p:sp>
        <p:sp>
          <p:nvSpPr>
            <p:cNvPr id="180" name="Google Shape;180;p21"/>
            <p:cNvSpPr txBox="1"/>
            <p:nvPr/>
          </p:nvSpPr>
          <p:spPr>
            <a:xfrm>
              <a:off x="4385955" y="2293475"/>
              <a:ext cx="1037700" cy="369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Build Client</a:t>
              </a:r>
              <a:endParaRPr sz="1200"/>
            </a:p>
          </p:txBody>
        </p:sp>
        <p:cxnSp>
          <p:nvCxnSpPr>
            <p:cNvPr id="181" name="Google Shape;181;p21"/>
            <p:cNvCxnSpPr>
              <a:stCxn id="179" idx="3"/>
              <a:endCxn id="180" idx="1"/>
            </p:cNvCxnSpPr>
            <p:nvPr/>
          </p:nvCxnSpPr>
          <p:spPr>
            <a:xfrm>
              <a:off x="3629357" y="2478125"/>
              <a:ext cx="756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200" y="998600"/>
            <a:ext cx="4961200" cy="3804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184" name="Google Shape;184;p21"/>
          <p:cNvSpPr txBox="1"/>
          <p:nvPr/>
        </p:nvSpPr>
        <p:spPr>
          <a:xfrm>
            <a:off x="168650" y="1167225"/>
            <a:ext cx="3703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Triton Client library is available in python and C++; thus if your client is based on these languages, you can import the library and call Triton Server.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Otherwise, proposed a generic wrapper deploy with Triton server. This wrapper will exposed REST API for client to call, parse input and return response from Triton Server back to client REST request.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