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28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dhnaush0745/Network-Intrusion-Detection-ML.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Network </a:t>
            </a:r>
            <a:r>
              <a:rPr lang="en-US" b="1" dirty="0">
                <a:solidFill>
                  <a:schemeClr val="accent1"/>
                </a:solidFill>
                <a:latin typeface="Arial" panose="020B0604020202020204" pitchFamily="34" charset="0"/>
                <a:cs typeface="Arial" panose="020B0604020202020204" pitchFamily="34" charset="0"/>
              </a:rPr>
              <a:t>Intrusion Detection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Name : </a:t>
            </a:r>
            <a:r>
              <a:rPr lang="en-US" sz="2000" b="1" dirty="0" err="1" smtClean="0">
                <a:solidFill>
                  <a:schemeClr val="bg1">
                    <a:lumMod val="95000"/>
                  </a:schemeClr>
                </a:solidFill>
                <a:latin typeface="Arial"/>
                <a:cs typeface="Arial"/>
              </a:rPr>
              <a:t>Dhanush</a:t>
            </a:r>
            <a:r>
              <a:rPr lang="en-US" sz="2000" b="1" dirty="0" smtClean="0">
                <a:solidFill>
                  <a:schemeClr val="bg1">
                    <a:lumMod val="95000"/>
                  </a:schemeClr>
                </a:solidFill>
                <a:latin typeface="Arial"/>
                <a:cs typeface="Arial"/>
              </a:rPr>
              <a:t> J</a:t>
            </a:r>
          </a:p>
          <a:p>
            <a:pPr marL="457200" indent="-457200">
              <a:buAutoNum type="arabicPeriod"/>
            </a:pPr>
            <a:r>
              <a:rPr lang="en-US" sz="2000" b="1" dirty="0" smtClean="0">
                <a:solidFill>
                  <a:schemeClr val="accent1">
                    <a:lumMod val="75000"/>
                  </a:schemeClr>
                </a:solidFill>
                <a:latin typeface="Arial"/>
                <a:cs typeface="Arial"/>
              </a:rPr>
              <a:t>College Name : </a:t>
            </a:r>
            <a:r>
              <a:rPr lang="en-US" sz="2000" b="1" dirty="0" err="1" smtClean="0">
                <a:solidFill>
                  <a:schemeClr val="bg1"/>
                </a:solidFill>
                <a:latin typeface="Arial"/>
                <a:cs typeface="Arial"/>
              </a:rPr>
              <a:t>Perunthalaivar</a:t>
            </a:r>
            <a:r>
              <a:rPr lang="en-US" sz="2000" b="1" dirty="0" smtClean="0">
                <a:solidFill>
                  <a:schemeClr val="bg1"/>
                </a:solidFill>
                <a:latin typeface="Arial"/>
                <a:cs typeface="Arial"/>
              </a:rPr>
              <a:t> </a:t>
            </a:r>
            <a:r>
              <a:rPr lang="en-US" sz="2000" b="1" dirty="0" err="1" smtClean="0">
                <a:solidFill>
                  <a:schemeClr val="bg1"/>
                </a:solidFill>
                <a:latin typeface="Arial"/>
                <a:cs typeface="Arial"/>
              </a:rPr>
              <a:t>Kamarajar</a:t>
            </a:r>
            <a:r>
              <a:rPr lang="en-US" sz="2000" b="1" dirty="0" smtClean="0">
                <a:solidFill>
                  <a:schemeClr val="bg1"/>
                </a:solidFill>
                <a:latin typeface="Arial"/>
                <a:cs typeface="Arial"/>
              </a:rPr>
              <a:t> Institution of Engineering and Technology</a:t>
            </a:r>
          </a:p>
          <a:p>
            <a:pPr marL="457200" indent="-457200">
              <a:buAutoNum type="arabicPeriod"/>
            </a:pPr>
            <a:r>
              <a:rPr lang="en-US" sz="2000" b="1" dirty="0" smtClean="0">
                <a:solidFill>
                  <a:schemeClr val="accent1">
                    <a:lumMod val="75000"/>
                  </a:schemeClr>
                </a:solidFill>
                <a:latin typeface="Arial"/>
                <a:cs typeface="Arial"/>
              </a:rPr>
              <a:t>Department     : </a:t>
            </a:r>
            <a:r>
              <a:rPr lang="en-US" sz="2000" b="1" dirty="0" smtClean="0">
                <a:solidFill>
                  <a:schemeClr val="bg1"/>
                </a:solidFill>
                <a:latin typeface="Arial"/>
                <a:cs typeface="Arial"/>
              </a:rPr>
              <a:t>Information Technology</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92500"/>
          </a:bodyPr>
          <a:lstStyle/>
          <a:p>
            <a:pPr marL="305435" indent="-305435" algn="just"/>
            <a:endParaRPr lang="en-GB" sz="2000" dirty="0" smtClean="0">
              <a:solidFill>
                <a:srgbClr val="0F0F0F"/>
              </a:solidFill>
              <a:ea typeface="+mn-lt"/>
              <a:cs typeface="+mn-lt"/>
            </a:endParaRPr>
          </a:p>
          <a:p>
            <a:pPr marL="305435" indent="-305435" algn="just"/>
            <a:r>
              <a:rPr lang="en-GB" sz="2000" dirty="0" smtClean="0">
                <a:solidFill>
                  <a:srgbClr val="0F0F0F"/>
                </a:solidFill>
                <a:ea typeface="+mn-lt"/>
                <a:cs typeface="+mn-lt"/>
              </a:rPr>
              <a:t>The </a:t>
            </a:r>
            <a:r>
              <a:rPr lang="en-GB" sz="2000" dirty="0">
                <a:solidFill>
                  <a:srgbClr val="0F0F0F"/>
                </a:solidFill>
                <a:ea typeface="+mn-lt"/>
                <a:cs typeface="+mn-lt"/>
              </a:rPr>
              <a:t>developed Network Intrusion Detection System effectively identifies and classifies malicious network traffic using machine learning. The Random Forest model demonstrated high accuracy in detecting various types of attacks, making it suitable for real-world deployment.</a:t>
            </a:r>
          </a:p>
          <a:p>
            <a:pPr marL="305435" indent="-305435" algn="just"/>
            <a:endParaRPr lang="en-GB" sz="2000" dirty="0">
              <a:solidFill>
                <a:srgbClr val="0F0F0F"/>
              </a:solidFill>
              <a:ea typeface="+mn-lt"/>
              <a:cs typeface="+mn-lt"/>
            </a:endParaRPr>
          </a:p>
          <a:p>
            <a:pPr marL="305435" indent="-305435" algn="just"/>
            <a:r>
              <a:rPr lang="en-GB" sz="2000" dirty="0">
                <a:solidFill>
                  <a:srgbClr val="0F0F0F"/>
                </a:solidFill>
                <a:ea typeface="+mn-lt"/>
                <a:cs typeface="+mn-lt"/>
              </a:rPr>
              <a:t>Throughout the project, key challenges included </a:t>
            </a:r>
            <a:r>
              <a:rPr lang="en-GB" sz="2000" dirty="0" err="1">
                <a:solidFill>
                  <a:srgbClr val="0F0F0F"/>
                </a:solidFill>
                <a:ea typeface="+mn-lt"/>
                <a:cs typeface="+mn-lt"/>
              </a:rPr>
              <a:t>preprocessing</a:t>
            </a:r>
            <a:r>
              <a:rPr lang="en-GB" sz="2000" dirty="0">
                <a:solidFill>
                  <a:srgbClr val="0F0F0F"/>
                </a:solidFill>
                <a:ea typeface="+mn-lt"/>
                <a:cs typeface="+mn-lt"/>
              </a:rPr>
              <a:t> categorical network features and ensuring compatibility with IBM Cloud services. These were addressed through proper encoding, scaling, and deployment steps.</a:t>
            </a:r>
          </a:p>
          <a:p>
            <a:pPr marL="305435" indent="-305435" algn="just"/>
            <a:endParaRPr lang="en-GB" sz="2000" dirty="0">
              <a:solidFill>
                <a:srgbClr val="0F0F0F"/>
              </a:solidFill>
              <a:ea typeface="+mn-lt"/>
              <a:cs typeface="+mn-lt"/>
            </a:endParaRPr>
          </a:p>
          <a:p>
            <a:pPr marL="305435" indent="-305435" algn="just"/>
            <a:r>
              <a:rPr lang="en-GB" sz="2000" dirty="0">
                <a:solidFill>
                  <a:srgbClr val="0F0F0F"/>
                </a:solidFill>
                <a:ea typeface="+mn-lt"/>
                <a:cs typeface="+mn-lt"/>
              </a:rPr>
              <a:t>The solution showcases the power of ML in enhancing cybersecurity and offers early warnings against potential intrusions. Future improvements could involve using deep learning or unsupervised techniques to detect unknown threats and adapting the system for live traffic monitoring</a:t>
            </a:r>
            <a:r>
              <a:rPr lang="en-GB" sz="2000" dirty="0" smtClean="0">
                <a:solidFill>
                  <a:srgbClr val="0F0F0F"/>
                </a:solidFill>
                <a:ea typeface="+mn-lt"/>
                <a:cs typeface="+mn-lt"/>
              </a:rPr>
              <a:t>.</a:t>
            </a:r>
            <a:endParaRPr lang="en-GB"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pPr algn="just">
              <a:buFont typeface="Wingdings" panose="05000000000000000000" pitchFamily="2" charset="2"/>
              <a:buChar char="§"/>
            </a:pPr>
            <a:r>
              <a:rPr lang="en-GB" sz="2000" b="1" dirty="0" smtClean="0"/>
              <a:t>Additional </a:t>
            </a:r>
            <a:r>
              <a:rPr lang="en-GB" sz="2000" b="1" dirty="0"/>
              <a:t>Data Sources</a:t>
            </a:r>
            <a:r>
              <a:rPr lang="en-GB" sz="2000" b="1" dirty="0" smtClean="0"/>
              <a:t>:</a:t>
            </a:r>
            <a:endParaRPr lang="en-GB" sz="2000" b="1" dirty="0"/>
          </a:p>
          <a:p>
            <a:pPr lvl="1" algn="just">
              <a:buFont typeface="Wingdings" panose="05000000000000000000" pitchFamily="2" charset="2"/>
              <a:buChar char="§"/>
            </a:pPr>
            <a:r>
              <a:rPr lang="en-GB" dirty="0"/>
              <a:t>  Integrate real-time network logs, firewall alerts, and threat intelligence feeds to improve detection accuracy</a:t>
            </a:r>
            <a:r>
              <a:rPr lang="en-GB" dirty="0" smtClean="0"/>
              <a:t>.</a:t>
            </a:r>
            <a:endParaRPr lang="en-GB" sz="2000" b="1" dirty="0"/>
          </a:p>
          <a:p>
            <a:pPr algn="just">
              <a:buFont typeface="Wingdings" panose="05000000000000000000" pitchFamily="2" charset="2"/>
              <a:buChar char="§"/>
            </a:pPr>
            <a:r>
              <a:rPr lang="en-GB" sz="2000" b="1" dirty="0" smtClean="0"/>
              <a:t>Algorithm </a:t>
            </a:r>
            <a:r>
              <a:rPr lang="en-GB" sz="2000" b="1" dirty="0"/>
              <a:t>Optimization</a:t>
            </a:r>
            <a:r>
              <a:rPr lang="en-GB" sz="2000" b="1" dirty="0" smtClean="0"/>
              <a:t>:</a:t>
            </a:r>
            <a:endParaRPr lang="en-GB" sz="2000" b="1" dirty="0"/>
          </a:p>
          <a:p>
            <a:pPr lvl="1" algn="just">
              <a:buFont typeface="Wingdings" panose="05000000000000000000" pitchFamily="2" charset="2"/>
              <a:buChar char="§"/>
            </a:pPr>
            <a:r>
              <a:rPr lang="en-GB" dirty="0"/>
              <a:t>  Experiment with deep learning models like LSTM or </a:t>
            </a:r>
            <a:r>
              <a:rPr lang="en-GB" dirty="0" err="1"/>
              <a:t>autoencoders</a:t>
            </a:r>
            <a:r>
              <a:rPr lang="en-GB" dirty="0"/>
              <a:t> for detecting sophisticated or unknown attack patterns</a:t>
            </a:r>
            <a:r>
              <a:rPr lang="en-GB" dirty="0" smtClean="0"/>
              <a:t>.</a:t>
            </a:r>
            <a:endParaRPr lang="en-GB" sz="2000" b="1" dirty="0"/>
          </a:p>
          <a:p>
            <a:pPr algn="just">
              <a:buFont typeface="Wingdings" panose="05000000000000000000" pitchFamily="2" charset="2"/>
              <a:buChar char="§"/>
            </a:pPr>
            <a:r>
              <a:rPr lang="en-GB" sz="2000" b="1" dirty="0" smtClean="0"/>
              <a:t>Scalability:</a:t>
            </a:r>
            <a:endParaRPr lang="en-GB" sz="2000" b="1" dirty="0"/>
          </a:p>
          <a:p>
            <a:pPr lvl="1" algn="just">
              <a:buFont typeface="Wingdings" panose="05000000000000000000" pitchFamily="2" charset="2"/>
              <a:buChar char="§"/>
            </a:pPr>
            <a:r>
              <a:rPr lang="en-GB" dirty="0"/>
              <a:t>  Extend the system to monitor traffic across multiple networks, organizations, or regions</a:t>
            </a:r>
            <a:r>
              <a:rPr lang="en-GB" dirty="0" smtClean="0"/>
              <a:t>.</a:t>
            </a:r>
            <a:endParaRPr lang="en-GB" sz="2000" b="1" dirty="0"/>
          </a:p>
          <a:p>
            <a:pPr algn="just">
              <a:buFont typeface="Wingdings" panose="05000000000000000000" pitchFamily="2" charset="2"/>
              <a:buChar char="§"/>
            </a:pPr>
            <a:r>
              <a:rPr lang="en-GB" sz="2000" b="1" dirty="0" smtClean="0"/>
              <a:t>Edge </a:t>
            </a:r>
            <a:r>
              <a:rPr lang="en-GB" sz="2000" b="1" dirty="0"/>
              <a:t>Computing Integration</a:t>
            </a:r>
            <a:r>
              <a:rPr lang="en-GB" sz="2000" b="1" dirty="0" smtClean="0"/>
              <a:t>:</a:t>
            </a:r>
            <a:endParaRPr lang="en-GB" sz="2000" b="1" dirty="0"/>
          </a:p>
          <a:p>
            <a:pPr lvl="1" algn="just">
              <a:buFont typeface="Wingdings" panose="05000000000000000000" pitchFamily="2" charset="2"/>
              <a:buChar char="§"/>
            </a:pPr>
            <a:r>
              <a:rPr lang="en-GB" dirty="0"/>
              <a:t>  Deploy lightweight versions of the model at network edges to enable faster, localized intrusion detection</a:t>
            </a:r>
            <a:r>
              <a:rPr lang="en-GB" dirty="0" smtClean="0"/>
              <a:t>.</a:t>
            </a:r>
            <a:endParaRPr lang="en-GB" sz="2000" b="1" dirty="0"/>
          </a:p>
          <a:p>
            <a:pPr algn="just">
              <a:buFont typeface="Wingdings" panose="05000000000000000000" pitchFamily="2" charset="2"/>
              <a:buChar char="§"/>
            </a:pPr>
            <a:r>
              <a:rPr lang="en-GB" sz="2000" b="1" dirty="0" smtClean="0"/>
              <a:t>Automation </a:t>
            </a:r>
            <a:r>
              <a:rPr lang="en-GB" sz="2000" b="1" dirty="0"/>
              <a:t>&amp; Alerts</a:t>
            </a:r>
            <a:r>
              <a:rPr lang="en-GB" sz="2000" b="1" dirty="0" smtClean="0"/>
              <a:t>:</a:t>
            </a:r>
            <a:endParaRPr lang="en-GB" sz="2000" b="1" dirty="0"/>
          </a:p>
          <a:p>
            <a:pPr lvl="1" algn="just">
              <a:buFont typeface="Wingdings" panose="05000000000000000000" pitchFamily="2" charset="2"/>
              <a:buChar char="§"/>
            </a:pPr>
            <a:r>
              <a:rPr lang="en-GB" dirty="0"/>
              <a:t>  Integrate with automated security systems for real-time alerts and incident response</a:t>
            </a:r>
            <a:r>
              <a:rPr lang="en-GB" dirty="0" smtClean="0"/>
              <a:t>.</a:t>
            </a:r>
            <a:endParaRPr lang="en-GB"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47500" lnSpcReduction="20000"/>
          </a:bodyPr>
          <a:lstStyle/>
          <a:p>
            <a:pPr marL="305435" indent="-305435" algn="just"/>
            <a:r>
              <a:rPr lang="en-GB" sz="2400" dirty="0" smtClean="0">
                <a:solidFill>
                  <a:srgbClr val="0F0F0F"/>
                </a:solidFill>
                <a:ea typeface="+mn-lt"/>
                <a:cs typeface="+mn-lt"/>
              </a:rPr>
              <a:t> </a:t>
            </a:r>
            <a:r>
              <a:rPr lang="en-GB" sz="2400" b="1" dirty="0">
                <a:solidFill>
                  <a:srgbClr val="0F0F0F"/>
                </a:solidFill>
                <a:ea typeface="+mn-lt"/>
                <a:cs typeface="+mn-lt"/>
              </a:rPr>
              <a:t>Aggarwal, C. C. (2015). </a:t>
            </a:r>
            <a:r>
              <a:rPr lang="en-GB" sz="2400" b="1" dirty="0" smtClean="0">
                <a:solidFill>
                  <a:srgbClr val="0F0F0F"/>
                </a:solidFill>
                <a:ea typeface="+mn-lt"/>
                <a:cs typeface="+mn-lt"/>
              </a:rPr>
              <a:t>Data </a:t>
            </a:r>
            <a:r>
              <a:rPr lang="en-GB" sz="2400" b="1" dirty="0">
                <a:solidFill>
                  <a:srgbClr val="0F0F0F"/>
                </a:solidFill>
                <a:ea typeface="+mn-lt"/>
                <a:cs typeface="+mn-lt"/>
              </a:rPr>
              <a:t>Mining: The </a:t>
            </a:r>
            <a:r>
              <a:rPr lang="en-GB" sz="2400" b="1" dirty="0" smtClean="0">
                <a:solidFill>
                  <a:srgbClr val="0F0F0F"/>
                </a:solidFill>
                <a:ea typeface="+mn-lt"/>
                <a:cs typeface="+mn-lt"/>
              </a:rPr>
              <a:t>Textbook</a:t>
            </a:r>
            <a:r>
              <a:rPr lang="en-GB" sz="2400" dirty="0" smtClean="0">
                <a:solidFill>
                  <a:srgbClr val="0F0F0F"/>
                </a:solidFill>
                <a:ea typeface="+mn-lt"/>
                <a:cs typeface="+mn-lt"/>
              </a:rPr>
              <a:t>. </a:t>
            </a:r>
            <a:r>
              <a:rPr lang="en-GB" sz="2400" dirty="0">
                <a:solidFill>
                  <a:srgbClr val="0F0F0F"/>
                </a:solidFill>
                <a:ea typeface="+mn-lt"/>
                <a:cs typeface="+mn-lt"/>
              </a:rPr>
              <a:t>Springer.</a:t>
            </a:r>
          </a:p>
          <a:p>
            <a:pPr marL="305435" indent="-305435" algn="just"/>
            <a:r>
              <a:rPr lang="en-GB" sz="2400" dirty="0">
                <a:solidFill>
                  <a:srgbClr val="0F0F0F"/>
                </a:solidFill>
                <a:ea typeface="+mn-lt"/>
                <a:cs typeface="+mn-lt"/>
              </a:rPr>
              <a:t>  </a:t>
            </a:r>
            <a:r>
              <a:rPr lang="en-GB" sz="2400" dirty="0" smtClean="0">
                <a:solidFill>
                  <a:srgbClr val="0F0F0F"/>
                </a:solidFill>
                <a:ea typeface="+mn-lt"/>
                <a:cs typeface="+mn-lt"/>
              </a:rPr>
              <a:t>Provided </a:t>
            </a:r>
            <a:r>
              <a:rPr lang="en-GB" sz="2400" dirty="0">
                <a:solidFill>
                  <a:srgbClr val="0F0F0F"/>
                </a:solidFill>
                <a:ea typeface="+mn-lt"/>
                <a:cs typeface="+mn-lt"/>
              </a:rPr>
              <a:t>foundational understanding of ML algorithms and evaluation metrics.</a:t>
            </a:r>
          </a:p>
          <a:p>
            <a:pPr marL="305435" indent="-305435" algn="just"/>
            <a:endParaRPr lang="en-GB" sz="2400" dirty="0">
              <a:solidFill>
                <a:srgbClr val="0F0F0F"/>
              </a:solidFill>
              <a:ea typeface="+mn-lt"/>
              <a:cs typeface="+mn-lt"/>
            </a:endParaRPr>
          </a:p>
          <a:p>
            <a:pPr marL="305435" indent="-305435" algn="just"/>
            <a:r>
              <a:rPr lang="en-GB" sz="2400" b="1" dirty="0" err="1" smtClean="0">
                <a:solidFill>
                  <a:srgbClr val="0F0F0F"/>
                </a:solidFill>
                <a:ea typeface="+mn-lt"/>
                <a:cs typeface="+mn-lt"/>
              </a:rPr>
              <a:t>Dua</a:t>
            </a:r>
            <a:r>
              <a:rPr lang="en-GB" sz="2400" b="1" dirty="0">
                <a:solidFill>
                  <a:srgbClr val="0F0F0F"/>
                </a:solidFill>
                <a:ea typeface="+mn-lt"/>
                <a:cs typeface="+mn-lt"/>
              </a:rPr>
              <a:t>, D., &amp; Graff, C. (2019). </a:t>
            </a:r>
            <a:r>
              <a:rPr lang="en-GB" sz="2400" b="1" dirty="0" smtClean="0">
                <a:solidFill>
                  <a:srgbClr val="0F0F0F"/>
                </a:solidFill>
                <a:ea typeface="+mn-lt"/>
                <a:cs typeface="+mn-lt"/>
              </a:rPr>
              <a:t>UCI </a:t>
            </a:r>
            <a:r>
              <a:rPr lang="en-GB" sz="2400" b="1" dirty="0">
                <a:solidFill>
                  <a:srgbClr val="0F0F0F"/>
                </a:solidFill>
                <a:ea typeface="+mn-lt"/>
                <a:cs typeface="+mn-lt"/>
              </a:rPr>
              <a:t>Machine Learning Repository: KDD Cup 1999 </a:t>
            </a:r>
            <a:r>
              <a:rPr lang="en-GB" sz="2400" b="1" dirty="0" smtClean="0">
                <a:solidFill>
                  <a:srgbClr val="0F0F0F"/>
                </a:solidFill>
                <a:ea typeface="+mn-lt"/>
                <a:cs typeface="+mn-lt"/>
              </a:rPr>
              <a:t>Data</a:t>
            </a:r>
            <a:r>
              <a:rPr lang="en-GB" sz="2400" dirty="0">
                <a:solidFill>
                  <a:srgbClr val="0F0F0F"/>
                </a:solidFill>
                <a:ea typeface="+mn-lt"/>
                <a:cs typeface="+mn-lt"/>
              </a:rPr>
              <a:t>.</a:t>
            </a:r>
          </a:p>
          <a:p>
            <a:pPr marL="305435" indent="-305435" algn="just"/>
            <a:r>
              <a:rPr lang="en-GB" sz="2400" dirty="0">
                <a:solidFill>
                  <a:srgbClr val="0F0F0F"/>
                </a:solidFill>
                <a:ea typeface="+mn-lt"/>
                <a:cs typeface="+mn-lt"/>
              </a:rPr>
              <a:t>  → Used as a benchmark dataset for training the intrusion detection model.</a:t>
            </a:r>
          </a:p>
          <a:p>
            <a:pPr marL="305435" indent="-305435" algn="just"/>
            <a:r>
              <a:rPr lang="en-GB" sz="2400" dirty="0">
                <a:solidFill>
                  <a:srgbClr val="0F0F0F"/>
                </a:solidFill>
                <a:ea typeface="+mn-lt"/>
                <a:cs typeface="+mn-lt"/>
              </a:rPr>
              <a:t>  [https://kdd.ics.uci.edu/databases/kddcup99/kddcup99.html](https://kdd.ics.uci.edu/databases/kddcup99/kddcup99.html)</a:t>
            </a:r>
          </a:p>
          <a:p>
            <a:pPr marL="305435" indent="-305435" algn="just"/>
            <a:endParaRPr lang="en-GB" sz="2400" dirty="0">
              <a:solidFill>
                <a:srgbClr val="0F0F0F"/>
              </a:solidFill>
              <a:ea typeface="+mn-lt"/>
              <a:cs typeface="+mn-lt"/>
            </a:endParaRPr>
          </a:p>
          <a:p>
            <a:pPr marL="305435" indent="-305435" algn="just"/>
            <a:r>
              <a:rPr lang="en-GB" sz="2400" b="1" dirty="0" err="1" smtClean="0">
                <a:solidFill>
                  <a:srgbClr val="0F0F0F"/>
                </a:solidFill>
                <a:ea typeface="+mn-lt"/>
                <a:cs typeface="+mn-lt"/>
              </a:rPr>
              <a:t>Breiman</a:t>
            </a:r>
            <a:r>
              <a:rPr lang="en-GB" sz="2400" b="1" dirty="0">
                <a:solidFill>
                  <a:srgbClr val="0F0F0F"/>
                </a:solidFill>
                <a:ea typeface="+mn-lt"/>
                <a:cs typeface="+mn-lt"/>
              </a:rPr>
              <a:t>, L. (2001). </a:t>
            </a:r>
            <a:r>
              <a:rPr lang="en-GB" sz="2400" b="1" dirty="0" smtClean="0">
                <a:solidFill>
                  <a:srgbClr val="0F0F0F"/>
                </a:solidFill>
                <a:ea typeface="+mn-lt"/>
                <a:cs typeface="+mn-lt"/>
              </a:rPr>
              <a:t>Random Forests</a:t>
            </a:r>
            <a:r>
              <a:rPr lang="en-GB" sz="2400" dirty="0" smtClean="0">
                <a:solidFill>
                  <a:srgbClr val="0F0F0F"/>
                </a:solidFill>
                <a:ea typeface="+mn-lt"/>
                <a:cs typeface="+mn-lt"/>
              </a:rPr>
              <a:t>. </a:t>
            </a:r>
            <a:r>
              <a:rPr lang="en-GB" sz="2400" dirty="0">
                <a:solidFill>
                  <a:srgbClr val="0F0F0F"/>
                </a:solidFill>
                <a:ea typeface="+mn-lt"/>
                <a:cs typeface="+mn-lt"/>
              </a:rPr>
              <a:t>Machine Learning, 45(1), </a:t>
            </a:r>
            <a:r>
              <a:rPr lang="en-GB" sz="2400" dirty="0" smtClean="0">
                <a:solidFill>
                  <a:srgbClr val="0F0F0F"/>
                </a:solidFill>
                <a:ea typeface="+mn-lt"/>
                <a:cs typeface="+mn-lt"/>
              </a:rPr>
              <a:t>5–32.</a:t>
            </a:r>
            <a:endParaRPr lang="en-GB" sz="2400" dirty="0">
              <a:solidFill>
                <a:srgbClr val="0F0F0F"/>
              </a:solidFill>
              <a:ea typeface="+mn-lt"/>
              <a:cs typeface="+mn-lt"/>
            </a:endParaRPr>
          </a:p>
          <a:p>
            <a:pPr marL="305435" indent="-305435" algn="just"/>
            <a:r>
              <a:rPr lang="en-GB" sz="2400" dirty="0">
                <a:solidFill>
                  <a:srgbClr val="0F0F0F"/>
                </a:solidFill>
                <a:ea typeface="+mn-lt"/>
                <a:cs typeface="+mn-lt"/>
              </a:rPr>
              <a:t>  → Core algorithm used for classification in the project.</a:t>
            </a:r>
          </a:p>
          <a:p>
            <a:pPr marL="305435" indent="-305435" algn="just"/>
            <a:endParaRPr lang="en-GB" sz="2400" dirty="0">
              <a:solidFill>
                <a:srgbClr val="0F0F0F"/>
              </a:solidFill>
              <a:ea typeface="+mn-lt"/>
              <a:cs typeface="+mn-lt"/>
            </a:endParaRPr>
          </a:p>
          <a:p>
            <a:pPr marL="305435" indent="-305435" algn="just"/>
            <a:r>
              <a:rPr lang="en-GB" sz="2400" b="1" dirty="0" smtClean="0">
                <a:solidFill>
                  <a:srgbClr val="0F0F0F"/>
                </a:solidFill>
                <a:ea typeface="+mn-lt"/>
                <a:cs typeface="+mn-lt"/>
              </a:rPr>
              <a:t>IBM </a:t>
            </a:r>
            <a:r>
              <a:rPr lang="en-GB" sz="2400" b="1" dirty="0">
                <a:solidFill>
                  <a:srgbClr val="0F0F0F"/>
                </a:solidFill>
                <a:ea typeface="+mn-lt"/>
                <a:cs typeface="+mn-lt"/>
              </a:rPr>
              <a:t>Cloud Docs. </a:t>
            </a:r>
            <a:r>
              <a:rPr lang="en-GB" sz="2400" b="1" dirty="0" smtClean="0">
                <a:solidFill>
                  <a:srgbClr val="0F0F0F"/>
                </a:solidFill>
                <a:ea typeface="+mn-lt"/>
                <a:cs typeface="+mn-lt"/>
              </a:rPr>
              <a:t>Watson </a:t>
            </a:r>
            <a:r>
              <a:rPr lang="en-GB" sz="2400" b="1" dirty="0">
                <a:solidFill>
                  <a:srgbClr val="0F0F0F"/>
                </a:solidFill>
                <a:ea typeface="+mn-lt"/>
                <a:cs typeface="+mn-lt"/>
              </a:rPr>
              <a:t>Machine </a:t>
            </a:r>
            <a:r>
              <a:rPr lang="en-GB" sz="2400" b="1" dirty="0" smtClean="0">
                <a:solidFill>
                  <a:srgbClr val="0F0F0F"/>
                </a:solidFill>
                <a:ea typeface="+mn-lt"/>
                <a:cs typeface="+mn-lt"/>
              </a:rPr>
              <a:t>Learning</a:t>
            </a:r>
            <a:r>
              <a:rPr lang="en-GB" sz="2400" dirty="0" smtClean="0">
                <a:solidFill>
                  <a:srgbClr val="0F0F0F"/>
                </a:solidFill>
                <a:ea typeface="+mn-lt"/>
                <a:cs typeface="+mn-lt"/>
              </a:rPr>
              <a:t>.</a:t>
            </a:r>
            <a:endParaRPr lang="en-GB" sz="2400" dirty="0">
              <a:solidFill>
                <a:srgbClr val="0F0F0F"/>
              </a:solidFill>
              <a:ea typeface="+mn-lt"/>
              <a:cs typeface="+mn-lt"/>
            </a:endParaRPr>
          </a:p>
          <a:p>
            <a:pPr marL="305435" indent="-305435" algn="just"/>
            <a:r>
              <a:rPr lang="en-GB" sz="2400" dirty="0">
                <a:solidFill>
                  <a:srgbClr val="0F0F0F"/>
                </a:solidFill>
                <a:ea typeface="+mn-lt"/>
                <a:cs typeface="+mn-lt"/>
              </a:rPr>
              <a:t>  → Guided deployment and model serving on IBM Cloud.</a:t>
            </a:r>
          </a:p>
          <a:p>
            <a:pPr marL="305435" indent="-305435" algn="just"/>
            <a:r>
              <a:rPr lang="en-GB" sz="2400" dirty="0">
                <a:solidFill>
                  <a:srgbClr val="0F0F0F"/>
                </a:solidFill>
                <a:ea typeface="+mn-lt"/>
                <a:cs typeface="+mn-lt"/>
              </a:rPr>
              <a:t>  [https://cloud.ibm.com/docs/watson-machine-learning](https://cloud.ibm.com/docs/watson-machine-learning)</a:t>
            </a:r>
          </a:p>
          <a:p>
            <a:pPr marL="305435" indent="-305435" algn="just"/>
            <a:endParaRPr lang="en-GB" sz="2400" dirty="0">
              <a:solidFill>
                <a:srgbClr val="0F0F0F"/>
              </a:solidFill>
              <a:ea typeface="+mn-lt"/>
              <a:cs typeface="+mn-lt"/>
            </a:endParaRPr>
          </a:p>
          <a:p>
            <a:pPr marL="305435" indent="-305435" algn="just"/>
            <a:r>
              <a:rPr lang="en-GB" sz="2400" b="1" dirty="0" err="1" smtClean="0">
                <a:solidFill>
                  <a:srgbClr val="0F0F0F"/>
                </a:solidFill>
                <a:ea typeface="+mn-lt"/>
                <a:cs typeface="+mn-lt"/>
              </a:rPr>
              <a:t>Scikit</a:t>
            </a:r>
            <a:r>
              <a:rPr lang="en-GB" sz="2400" b="1" dirty="0" smtClean="0">
                <a:solidFill>
                  <a:srgbClr val="0F0F0F"/>
                </a:solidFill>
                <a:ea typeface="+mn-lt"/>
                <a:cs typeface="+mn-lt"/>
              </a:rPr>
              <a:t>-learn </a:t>
            </a:r>
            <a:r>
              <a:rPr lang="en-GB" sz="2400" b="1" dirty="0">
                <a:solidFill>
                  <a:srgbClr val="0F0F0F"/>
                </a:solidFill>
                <a:ea typeface="+mn-lt"/>
                <a:cs typeface="+mn-lt"/>
              </a:rPr>
              <a:t>Documentation. </a:t>
            </a:r>
            <a:r>
              <a:rPr lang="en-GB" sz="2400" b="1" dirty="0" smtClean="0">
                <a:solidFill>
                  <a:srgbClr val="0F0F0F"/>
                </a:solidFill>
                <a:ea typeface="+mn-lt"/>
                <a:cs typeface="+mn-lt"/>
              </a:rPr>
              <a:t>Machine </a:t>
            </a:r>
            <a:r>
              <a:rPr lang="en-GB" sz="2400" b="1" dirty="0">
                <a:solidFill>
                  <a:srgbClr val="0F0F0F"/>
                </a:solidFill>
                <a:ea typeface="+mn-lt"/>
                <a:cs typeface="+mn-lt"/>
              </a:rPr>
              <a:t>Learning in </a:t>
            </a:r>
            <a:r>
              <a:rPr lang="en-GB" sz="2400" b="1" dirty="0" smtClean="0">
                <a:solidFill>
                  <a:srgbClr val="0F0F0F"/>
                </a:solidFill>
                <a:ea typeface="+mn-lt"/>
                <a:cs typeface="+mn-lt"/>
              </a:rPr>
              <a:t>Python</a:t>
            </a:r>
            <a:r>
              <a:rPr lang="en-GB" sz="2400" dirty="0" smtClean="0">
                <a:solidFill>
                  <a:srgbClr val="0F0F0F"/>
                </a:solidFill>
                <a:ea typeface="+mn-lt"/>
                <a:cs typeface="+mn-lt"/>
              </a:rPr>
              <a:t>.</a:t>
            </a:r>
            <a:endParaRPr lang="en-GB" sz="2400" dirty="0">
              <a:solidFill>
                <a:srgbClr val="0F0F0F"/>
              </a:solidFill>
              <a:ea typeface="+mn-lt"/>
              <a:cs typeface="+mn-lt"/>
            </a:endParaRPr>
          </a:p>
          <a:p>
            <a:pPr marL="305435" indent="-305435" algn="just"/>
            <a:r>
              <a:rPr lang="en-GB" sz="2400" dirty="0">
                <a:solidFill>
                  <a:srgbClr val="0F0F0F"/>
                </a:solidFill>
                <a:ea typeface="+mn-lt"/>
                <a:cs typeface="+mn-lt"/>
              </a:rPr>
              <a:t>  [https://scikit-learn.org/stable/user\_guide.html](https://scikit-learn.org/stable/user_guide.html)</a:t>
            </a:r>
          </a:p>
          <a:p>
            <a:pPr marL="305435" indent="-305435" algn="just"/>
            <a:r>
              <a:rPr lang="en-GB" sz="2400" dirty="0">
                <a:solidFill>
                  <a:srgbClr val="0F0F0F"/>
                </a:solidFill>
                <a:ea typeface="+mn-lt"/>
                <a:cs typeface="+mn-lt"/>
              </a:rPr>
              <a:t>  → Used for </a:t>
            </a:r>
            <a:r>
              <a:rPr lang="en-GB" sz="2400" dirty="0" err="1">
                <a:solidFill>
                  <a:srgbClr val="0F0F0F"/>
                </a:solidFill>
                <a:ea typeface="+mn-lt"/>
                <a:cs typeface="+mn-lt"/>
              </a:rPr>
              <a:t>preprocessing</a:t>
            </a:r>
            <a:r>
              <a:rPr lang="en-GB" sz="2400" dirty="0">
                <a:solidFill>
                  <a:srgbClr val="0F0F0F"/>
                </a:solidFill>
                <a:ea typeface="+mn-lt"/>
                <a:cs typeface="+mn-lt"/>
              </a:rPr>
              <a:t>, training, and evaluation</a:t>
            </a:r>
            <a:r>
              <a:rPr lang="en-GB" sz="2400" dirty="0" smtClean="0">
                <a:solidFill>
                  <a:srgbClr val="0F0F0F"/>
                </a:solidFill>
                <a:ea typeface="+mn-lt"/>
                <a:cs typeface="+mn-lt"/>
              </a:rPr>
              <a:t>.</a:t>
            </a:r>
            <a:endParaRPr lang="en-GB"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677781" y="1503885"/>
            <a:ext cx="5715798" cy="4477375"/>
          </a:xfrm>
          <a:prstGeom prst="rect">
            <a:avLst/>
          </a:prstGeo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stretch>
            <a:fillRect/>
          </a:stretch>
        </p:blipFill>
        <p:spPr>
          <a:xfrm>
            <a:off x="581192" y="1555133"/>
            <a:ext cx="5715798" cy="4420217"/>
          </a:xfrm>
          <a:prstGeom prst="rect">
            <a:avLst/>
          </a:prstGeo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581192" y="1429766"/>
            <a:ext cx="7566102" cy="4673600"/>
          </a:xfrm>
          <a:prstGeom prst="rect">
            <a:avLst/>
          </a:prstGeom>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GB" sz="2400" dirty="0"/>
              <a:t>With the rapid expansion of digital infrastructure and internet usage, modern networks are increasingly exposed to a wide range of cyber threats. In many organizations and service providers, identifying unauthorized access or malicious activity in real time has become a growing concern. These threats not only compromise sensitive data but can also lead to significant operational disruptions and financial loss. Therefore, detecting abnormal patterns in network traffic is critical to maintaining system integrity and ensuring secure communication across digital platforms.</a:t>
            </a:r>
            <a:endParaRPr lang="en-IN" sz="2400"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lgn="just"/>
            <a:endParaRPr lang="en-GB" sz="1400" dirty="0" smtClean="0">
              <a:ea typeface="+mn-lt"/>
              <a:cs typeface="+mn-lt"/>
            </a:endParaRPr>
          </a:p>
          <a:p>
            <a:pPr marL="305435" indent="-305435" algn="just"/>
            <a:r>
              <a:rPr lang="en-GB" sz="1400" dirty="0" smtClean="0">
                <a:ea typeface="+mn-lt"/>
                <a:cs typeface="+mn-lt"/>
              </a:rPr>
              <a:t>The </a:t>
            </a:r>
            <a:r>
              <a:rPr lang="en-GB" sz="1400" dirty="0">
                <a:ea typeface="+mn-lt"/>
                <a:cs typeface="+mn-lt"/>
              </a:rPr>
              <a:t>proposed system aims to build a machine learning-based Network Intrusion Detection System (NIDS) that can accurately identify and classify different types of network attacks. The approach includes the following steps</a:t>
            </a:r>
            <a:r>
              <a:rPr lang="en-GB" sz="1400" dirty="0" smtClean="0">
                <a:ea typeface="+mn-lt"/>
                <a:cs typeface="+mn-lt"/>
              </a:rPr>
              <a:t>:</a:t>
            </a:r>
            <a:endParaRPr lang="en-GB" sz="1400" dirty="0">
              <a:ea typeface="+mn-lt"/>
              <a:cs typeface="+mn-lt"/>
            </a:endParaRPr>
          </a:p>
          <a:p>
            <a:pPr marL="305435" indent="-305435" algn="just"/>
            <a:r>
              <a:rPr lang="en-GB" sz="1400" b="1" dirty="0" smtClean="0">
                <a:ea typeface="+mn-lt"/>
                <a:cs typeface="+mn-lt"/>
              </a:rPr>
              <a:t>Data </a:t>
            </a:r>
            <a:r>
              <a:rPr lang="en-GB" sz="1400" b="1" dirty="0">
                <a:ea typeface="+mn-lt"/>
                <a:cs typeface="+mn-lt"/>
              </a:rPr>
              <a:t>Collection</a:t>
            </a:r>
            <a:r>
              <a:rPr lang="en-GB" sz="1400" b="1" dirty="0" smtClean="0">
                <a:ea typeface="+mn-lt"/>
                <a:cs typeface="+mn-lt"/>
              </a:rPr>
              <a:t>:</a:t>
            </a:r>
            <a:endParaRPr lang="en-GB" sz="1400" b="1" dirty="0">
              <a:ea typeface="+mn-lt"/>
              <a:cs typeface="+mn-lt"/>
            </a:endParaRPr>
          </a:p>
          <a:p>
            <a:pPr marL="629435" lvl="1" indent="-305435" algn="just"/>
            <a:r>
              <a:rPr lang="en-GB" dirty="0">
                <a:ea typeface="+mn-lt"/>
                <a:cs typeface="+mn-lt"/>
              </a:rPr>
              <a:t>  Use a publicly available dataset that contains </a:t>
            </a:r>
            <a:r>
              <a:rPr lang="en-GB" dirty="0" err="1">
                <a:ea typeface="+mn-lt"/>
                <a:cs typeface="+mn-lt"/>
              </a:rPr>
              <a:t>labeled</a:t>
            </a:r>
            <a:r>
              <a:rPr lang="en-GB" dirty="0">
                <a:ea typeface="+mn-lt"/>
                <a:cs typeface="+mn-lt"/>
              </a:rPr>
              <a:t> network traffic data, including both normal activity and various attack types such as </a:t>
            </a:r>
            <a:r>
              <a:rPr lang="en-GB" dirty="0" err="1">
                <a:ea typeface="+mn-lt"/>
                <a:cs typeface="+mn-lt"/>
              </a:rPr>
              <a:t>DoS</a:t>
            </a:r>
            <a:r>
              <a:rPr lang="en-GB" dirty="0">
                <a:ea typeface="+mn-lt"/>
                <a:cs typeface="+mn-lt"/>
              </a:rPr>
              <a:t>, Probe, R2L, and U2R. This dataset provides essential features like protocol type, service, connection duration, and traffic </a:t>
            </a:r>
            <a:r>
              <a:rPr lang="en-GB" dirty="0" err="1">
                <a:ea typeface="+mn-lt"/>
                <a:cs typeface="+mn-lt"/>
              </a:rPr>
              <a:t>behavior</a:t>
            </a:r>
            <a:r>
              <a:rPr lang="en-GB" dirty="0" smtClean="0">
                <a:ea typeface="+mn-lt"/>
                <a:cs typeface="+mn-lt"/>
              </a:rPr>
              <a:t>.</a:t>
            </a:r>
            <a:endParaRPr lang="en-GB" dirty="0">
              <a:ea typeface="+mn-lt"/>
              <a:cs typeface="+mn-lt"/>
            </a:endParaRPr>
          </a:p>
          <a:p>
            <a:pPr marL="305435" indent="-305435" algn="just"/>
            <a:r>
              <a:rPr lang="en-GB" sz="1400" b="1" dirty="0" smtClean="0">
                <a:ea typeface="+mn-lt"/>
                <a:cs typeface="+mn-lt"/>
              </a:rPr>
              <a:t>Data </a:t>
            </a:r>
            <a:r>
              <a:rPr lang="en-GB" sz="1400" b="1" dirty="0" err="1">
                <a:ea typeface="+mn-lt"/>
                <a:cs typeface="+mn-lt"/>
              </a:rPr>
              <a:t>Preprocessing</a:t>
            </a:r>
            <a:r>
              <a:rPr lang="en-GB" sz="1400" b="1" dirty="0" smtClean="0">
                <a:ea typeface="+mn-lt"/>
                <a:cs typeface="+mn-lt"/>
              </a:rPr>
              <a:t>:</a:t>
            </a:r>
            <a:endParaRPr lang="en-GB" sz="1400" b="1" dirty="0">
              <a:ea typeface="+mn-lt"/>
              <a:cs typeface="+mn-lt"/>
            </a:endParaRPr>
          </a:p>
          <a:p>
            <a:pPr marL="629435" lvl="1" indent="-305435" algn="just"/>
            <a:r>
              <a:rPr lang="en-GB" dirty="0">
                <a:ea typeface="+mn-lt"/>
                <a:cs typeface="+mn-lt"/>
              </a:rPr>
              <a:t>  Handle missing or inconsistent data, convert categorical features (e.g., protocol, service, flag) using encoding techniques, and scale numerical features using normalization. This ensures uniformity and better performance of the model</a:t>
            </a:r>
            <a:r>
              <a:rPr lang="en-GB" dirty="0" smtClean="0">
                <a:ea typeface="+mn-lt"/>
                <a:cs typeface="+mn-lt"/>
              </a:rPr>
              <a:t>.</a:t>
            </a:r>
            <a:endParaRPr lang="en-GB" dirty="0">
              <a:ea typeface="+mn-lt"/>
              <a:cs typeface="+mn-lt"/>
            </a:endParaRPr>
          </a:p>
          <a:p>
            <a:pPr marL="305435" indent="-305435" algn="just"/>
            <a:r>
              <a:rPr lang="en-GB" sz="1400" b="1" dirty="0" smtClean="0">
                <a:ea typeface="+mn-lt"/>
                <a:cs typeface="+mn-lt"/>
              </a:rPr>
              <a:t>Model </a:t>
            </a:r>
            <a:r>
              <a:rPr lang="en-GB" sz="1400" b="1" dirty="0">
                <a:ea typeface="+mn-lt"/>
                <a:cs typeface="+mn-lt"/>
              </a:rPr>
              <a:t>Development</a:t>
            </a:r>
            <a:r>
              <a:rPr lang="en-GB" sz="1400" b="1" dirty="0" smtClean="0">
                <a:ea typeface="+mn-lt"/>
                <a:cs typeface="+mn-lt"/>
              </a:rPr>
              <a:t>:</a:t>
            </a:r>
            <a:endParaRPr lang="en-GB" sz="1400" b="1" dirty="0">
              <a:ea typeface="+mn-lt"/>
              <a:cs typeface="+mn-lt"/>
            </a:endParaRPr>
          </a:p>
          <a:p>
            <a:pPr marL="629435" lvl="1" indent="-305435" algn="just"/>
            <a:r>
              <a:rPr lang="en-GB" dirty="0">
                <a:ea typeface="+mn-lt"/>
                <a:cs typeface="+mn-lt"/>
              </a:rPr>
              <a:t>  Train a classification model such as Random Forest, which can handle high-dimensional data and provide reliable predictions. The model learns patterns from historical traffic to distinguish between normal and attack </a:t>
            </a:r>
            <a:r>
              <a:rPr lang="en-GB" dirty="0" err="1">
                <a:ea typeface="+mn-lt"/>
                <a:cs typeface="+mn-lt"/>
              </a:rPr>
              <a:t>behavior</a:t>
            </a:r>
            <a:r>
              <a:rPr lang="en-GB" dirty="0" smtClean="0">
                <a:ea typeface="+mn-lt"/>
                <a:cs typeface="+mn-lt"/>
              </a:rPr>
              <a:t>.</a:t>
            </a:r>
            <a:endParaRPr lang="en-GB" dirty="0">
              <a:ea typeface="+mn-lt"/>
              <a:cs typeface="+mn-lt"/>
            </a:endParaRPr>
          </a:p>
          <a:p>
            <a:pPr marL="305435" indent="-305435" algn="just"/>
            <a:r>
              <a:rPr lang="en-GB" sz="1400" b="1" dirty="0" smtClean="0">
                <a:ea typeface="+mn-lt"/>
                <a:cs typeface="+mn-lt"/>
              </a:rPr>
              <a:t>Deployment:</a:t>
            </a:r>
            <a:endParaRPr lang="en-GB" sz="1400" b="1" dirty="0">
              <a:ea typeface="+mn-lt"/>
              <a:cs typeface="+mn-lt"/>
            </a:endParaRPr>
          </a:p>
          <a:p>
            <a:pPr marL="629435" lvl="1" indent="-305435" algn="just"/>
            <a:r>
              <a:rPr lang="en-GB" dirty="0">
                <a:ea typeface="+mn-lt"/>
                <a:cs typeface="+mn-lt"/>
              </a:rPr>
              <a:t>  The trained model is deployed to IBM Cloud using Watson Machine Learning services. It can then be accessed through a REST API, allowing real-time or batch predictions from external applications</a:t>
            </a:r>
            <a:r>
              <a:rPr lang="en-GB" dirty="0" smtClean="0">
                <a:ea typeface="+mn-lt"/>
                <a:cs typeface="+mn-lt"/>
              </a:rPr>
              <a:t>.</a:t>
            </a:r>
            <a:endParaRPr lang="en-GB" dirty="0">
              <a:ea typeface="+mn-lt"/>
              <a:cs typeface="+mn-lt"/>
            </a:endParaRPr>
          </a:p>
          <a:p>
            <a:pPr marL="305435" indent="-305435" algn="just"/>
            <a:r>
              <a:rPr lang="en-GB" sz="1400" b="1" dirty="0" smtClean="0">
                <a:ea typeface="+mn-lt"/>
                <a:cs typeface="+mn-lt"/>
              </a:rPr>
              <a:t>Evaluation:</a:t>
            </a:r>
            <a:endParaRPr lang="en-GB" sz="1400" b="1" dirty="0">
              <a:ea typeface="+mn-lt"/>
              <a:cs typeface="+mn-lt"/>
            </a:endParaRPr>
          </a:p>
          <a:p>
            <a:pPr marL="629435" lvl="1" indent="-305435" algn="just"/>
            <a:r>
              <a:rPr lang="en-GB" dirty="0">
                <a:ea typeface="+mn-lt"/>
                <a:cs typeface="+mn-lt"/>
              </a:rPr>
              <a:t>  Assess the model using metrics such as accuracy, precision, recall, F1-score, and confusion matrix. Fine-tune the model as needed and monitor performance regularly to adapt to evolving </a:t>
            </a:r>
            <a:r>
              <a:rPr lang="en-GB" dirty="0" smtClean="0">
                <a:ea typeface="+mn-lt"/>
                <a:cs typeface="+mn-lt"/>
              </a:rPr>
              <a:t>threats.</a:t>
            </a:r>
          </a:p>
          <a:p>
            <a:pPr marL="629920" lvl="1" indent="-305435" algn="just"/>
            <a:r>
              <a:rPr lang="en-IN" dirty="0" smtClean="0">
                <a:ea typeface="+mn-lt"/>
                <a:cs typeface="+mn-lt"/>
              </a:rPr>
              <a:t>Result</a:t>
            </a:r>
            <a:r>
              <a:rPr lang="en-IN" dirty="0" smtClean="0">
                <a:ea typeface="+mn-lt"/>
                <a:cs typeface="+mn-lt"/>
              </a:rPr>
              <a:t>: </a:t>
            </a:r>
            <a:r>
              <a:rPr lang="en-IN" dirty="0" err="1" smtClean="0">
                <a:ea typeface="+mn-lt"/>
                <a:cs typeface="+mn-lt"/>
              </a:rPr>
              <a:t>Github</a:t>
            </a:r>
            <a:r>
              <a:rPr lang="en-IN" dirty="0">
                <a:ea typeface="+mn-lt"/>
                <a:cs typeface="+mn-lt"/>
              </a:rPr>
              <a:t> Link : </a:t>
            </a:r>
            <a:r>
              <a:rPr lang="en-IN" dirty="0">
                <a:ea typeface="+mn-lt"/>
                <a:cs typeface="+mn-lt"/>
                <a:hlinkClick r:id="rId2"/>
              </a:rPr>
              <a:t>https://github.com/dhnaush0745/Network-Intrusion-Detection-ML.git</a:t>
            </a:r>
            <a:endParaRPr lang="en-IN" dirty="0"/>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Autofit/>
          </a:bodyPr>
          <a:lstStyle/>
          <a:p>
            <a:pPr marL="0" indent="0">
              <a:buNone/>
            </a:pPr>
            <a:r>
              <a:rPr lang="en-GB" sz="1800" b="1" dirty="0" smtClean="0">
                <a:solidFill>
                  <a:srgbClr val="0F0F0F"/>
                </a:solidFill>
                <a:ea typeface="+mn-lt"/>
                <a:cs typeface="+mn-lt"/>
              </a:rPr>
              <a:t>The </a:t>
            </a:r>
            <a:r>
              <a:rPr lang="en-GB" sz="1800" b="1" dirty="0">
                <a:solidFill>
                  <a:srgbClr val="0F0F0F"/>
                </a:solidFill>
                <a:ea typeface="+mn-lt"/>
                <a:cs typeface="+mn-lt"/>
              </a:rPr>
              <a:t>proposed system builds a machine learning-based Network Intrusion Detection System (NIDS) to classify network traffic as normal or malicious</a:t>
            </a:r>
            <a:r>
              <a:rPr lang="en-GB" sz="1800" b="1" dirty="0" smtClean="0">
                <a:solidFill>
                  <a:srgbClr val="0F0F0F"/>
                </a:solidFill>
                <a:ea typeface="+mn-lt"/>
                <a:cs typeface="+mn-lt"/>
              </a:rPr>
              <a:t>.</a:t>
            </a:r>
            <a:endParaRPr lang="en-GB" sz="1800" b="1" dirty="0">
              <a:solidFill>
                <a:srgbClr val="0F0F0F"/>
              </a:solidFill>
              <a:ea typeface="+mn-lt"/>
              <a:cs typeface="+mn-lt"/>
            </a:endParaRPr>
          </a:p>
          <a:p>
            <a:pPr>
              <a:buFont typeface="Wingdings" panose="05000000000000000000" pitchFamily="2" charset="2"/>
              <a:buChar char="§"/>
            </a:pPr>
            <a:r>
              <a:rPr lang="en-GB" sz="1800" b="1" dirty="0" smtClean="0">
                <a:solidFill>
                  <a:srgbClr val="0F0F0F"/>
                </a:solidFill>
                <a:ea typeface="+mn-lt"/>
                <a:cs typeface="+mn-lt"/>
              </a:rPr>
              <a:t>System </a:t>
            </a:r>
            <a:r>
              <a:rPr lang="en-GB" sz="1800" b="1" dirty="0">
                <a:solidFill>
                  <a:srgbClr val="0F0F0F"/>
                </a:solidFill>
                <a:ea typeface="+mn-lt"/>
                <a:cs typeface="+mn-lt"/>
              </a:rPr>
              <a:t>Requirements</a:t>
            </a:r>
            <a:r>
              <a:rPr lang="en-GB" sz="1800" b="1" dirty="0" smtClean="0">
                <a:solidFill>
                  <a:srgbClr val="0F0F0F"/>
                </a:solidFill>
                <a:ea typeface="+mn-lt"/>
                <a:cs typeface="+mn-lt"/>
              </a:rPr>
              <a:t>:</a:t>
            </a:r>
            <a:endParaRPr lang="en-GB" sz="1800" b="1" dirty="0">
              <a:solidFill>
                <a:srgbClr val="0F0F0F"/>
              </a:solidFill>
              <a:ea typeface="+mn-lt"/>
              <a:cs typeface="+mn-lt"/>
            </a:endParaRPr>
          </a:p>
          <a:p>
            <a:pPr lvl="1">
              <a:buFont typeface="Wingdings" panose="05000000000000000000" pitchFamily="2" charset="2"/>
              <a:buChar char="§"/>
            </a:pPr>
            <a:r>
              <a:rPr lang="en-GB" sz="1500" dirty="0" smtClean="0">
                <a:solidFill>
                  <a:srgbClr val="0F0F0F"/>
                </a:solidFill>
                <a:ea typeface="+mn-lt"/>
                <a:cs typeface="+mn-lt"/>
              </a:rPr>
              <a:t>A </a:t>
            </a:r>
            <a:r>
              <a:rPr lang="en-GB" sz="1500" dirty="0">
                <a:solidFill>
                  <a:srgbClr val="0F0F0F"/>
                </a:solidFill>
                <a:ea typeface="+mn-lt"/>
                <a:cs typeface="+mn-lt"/>
              </a:rPr>
              <a:t>system with internet access (8 GB RAM recommended).</a:t>
            </a:r>
          </a:p>
          <a:p>
            <a:pPr lvl="1">
              <a:buFont typeface="Wingdings" panose="05000000000000000000" pitchFamily="2" charset="2"/>
              <a:buChar char="§"/>
            </a:pPr>
            <a:r>
              <a:rPr lang="en-GB" sz="1500" dirty="0" smtClean="0">
                <a:solidFill>
                  <a:srgbClr val="0F0F0F"/>
                </a:solidFill>
                <a:ea typeface="+mn-lt"/>
                <a:cs typeface="+mn-lt"/>
              </a:rPr>
              <a:t>Python </a:t>
            </a:r>
            <a:r>
              <a:rPr lang="en-GB" sz="1500" dirty="0">
                <a:solidFill>
                  <a:srgbClr val="0F0F0F"/>
                </a:solidFill>
                <a:ea typeface="+mn-lt"/>
                <a:cs typeface="+mn-lt"/>
              </a:rPr>
              <a:t>3.8+ with </a:t>
            </a:r>
            <a:r>
              <a:rPr lang="en-GB" sz="1500" dirty="0" err="1">
                <a:solidFill>
                  <a:srgbClr val="0F0F0F"/>
                </a:solidFill>
                <a:ea typeface="+mn-lt"/>
                <a:cs typeface="+mn-lt"/>
              </a:rPr>
              <a:t>Jupyter</a:t>
            </a:r>
            <a:r>
              <a:rPr lang="en-GB" sz="1500" dirty="0">
                <a:solidFill>
                  <a:srgbClr val="0F0F0F"/>
                </a:solidFill>
                <a:ea typeface="+mn-lt"/>
                <a:cs typeface="+mn-lt"/>
              </a:rPr>
              <a:t> Notebook or Google </a:t>
            </a:r>
            <a:r>
              <a:rPr lang="en-GB" sz="1500" dirty="0" err="1">
                <a:solidFill>
                  <a:srgbClr val="0F0F0F"/>
                </a:solidFill>
                <a:ea typeface="+mn-lt"/>
                <a:cs typeface="+mn-lt"/>
              </a:rPr>
              <a:t>Colab</a:t>
            </a:r>
            <a:r>
              <a:rPr lang="en-GB" sz="1500" dirty="0">
                <a:solidFill>
                  <a:srgbClr val="0F0F0F"/>
                </a:solidFill>
                <a:ea typeface="+mn-lt"/>
                <a:cs typeface="+mn-lt"/>
              </a:rPr>
              <a:t> for development.</a:t>
            </a:r>
          </a:p>
          <a:p>
            <a:pPr lvl="1">
              <a:buFont typeface="Wingdings" panose="05000000000000000000" pitchFamily="2" charset="2"/>
              <a:buChar char="§"/>
            </a:pPr>
            <a:r>
              <a:rPr lang="en-GB" sz="1500" dirty="0" smtClean="0">
                <a:solidFill>
                  <a:srgbClr val="0F0F0F"/>
                </a:solidFill>
                <a:ea typeface="+mn-lt"/>
                <a:cs typeface="+mn-lt"/>
              </a:rPr>
              <a:t>IBM </a:t>
            </a:r>
            <a:r>
              <a:rPr lang="en-GB" sz="1500" dirty="0">
                <a:solidFill>
                  <a:srgbClr val="0F0F0F"/>
                </a:solidFill>
                <a:ea typeface="+mn-lt"/>
                <a:cs typeface="+mn-lt"/>
              </a:rPr>
              <a:t>Watson Studio and IBM Cloud Object Storage for model deployment.</a:t>
            </a:r>
          </a:p>
          <a:p>
            <a:pPr>
              <a:buFont typeface="Wingdings" panose="05000000000000000000" pitchFamily="2" charset="2"/>
              <a:buChar char="§"/>
            </a:pPr>
            <a:r>
              <a:rPr lang="en-GB" sz="1800" b="1" dirty="0" smtClean="0">
                <a:solidFill>
                  <a:srgbClr val="0F0F0F"/>
                </a:solidFill>
                <a:ea typeface="+mn-lt"/>
                <a:cs typeface="+mn-lt"/>
              </a:rPr>
              <a:t>Required </a:t>
            </a:r>
            <a:r>
              <a:rPr lang="en-GB" sz="1800" b="1" dirty="0">
                <a:solidFill>
                  <a:srgbClr val="0F0F0F"/>
                </a:solidFill>
                <a:ea typeface="+mn-lt"/>
                <a:cs typeface="+mn-lt"/>
              </a:rPr>
              <a:t>Libraries</a:t>
            </a:r>
            <a:r>
              <a:rPr lang="en-GB" sz="1800" b="1" dirty="0" smtClean="0">
                <a:solidFill>
                  <a:srgbClr val="0F0F0F"/>
                </a:solidFill>
                <a:ea typeface="+mn-lt"/>
                <a:cs typeface="+mn-lt"/>
              </a:rPr>
              <a:t>:</a:t>
            </a:r>
            <a:endParaRPr lang="en-GB" sz="1800" b="1" dirty="0">
              <a:solidFill>
                <a:srgbClr val="0F0F0F"/>
              </a:solidFill>
              <a:ea typeface="+mn-lt"/>
              <a:cs typeface="+mn-lt"/>
            </a:endParaRPr>
          </a:p>
          <a:p>
            <a:pPr lvl="1">
              <a:buFont typeface="Wingdings" panose="05000000000000000000" pitchFamily="2" charset="2"/>
              <a:buChar char="§"/>
            </a:pPr>
            <a:r>
              <a:rPr lang="en-GB" sz="1500" b="1" dirty="0" smtClean="0">
                <a:solidFill>
                  <a:srgbClr val="0F0F0F"/>
                </a:solidFill>
                <a:ea typeface="+mn-lt"/>
                <a:cs typeface="+mn-lt"/>
              </a:rPr>
              <a:t>pandas</a:t>
            </a:r>
            <a:r>
              <a:rPr lang="en-GB" sz="1500" dirty="0" smtClean="0">
                <a:solidFill>
                  <a:srgbClr val="0F0F0F"/>
                </a:solidFill>
                <a:ea typeface="+mn-lt"/>
                <a:cs typeface="+mn-lt"/>
              </a:rPr>
              <a:t> </a:t>
            </a:r>
            <a:r>
              <a:rPr lang="en-GB" sz="1500" dirty="0">
                <a:solidFill>
                  <a:srgbClr val="0F0F0F"/>
                </a:solidFill>
                <a:ea typeface="+mn-lt"/>
                <a:cs typeface="+mn-lt"/>
              </a:rPr>
              <a:t>and </a:t>
            </a:r>
            <a:r>
              <a:rPr lang="en-GB" sz="1500" b="1" dirty="0" err="1" smtClean="0">
                <a:solidFill>
                  <a:srgbClr val="0F0F0F"/>
                </a:solidFill>
                <a:ea typeface="+mn-lt"/>
                <a:cs typeface="+mn-lt"/>
              </a:rPr>
              <a:t>numpy</a:t>
            </a:r>
            <a:r>
              <a:rPr lang="en-GB" sz="1500" dirty="0" smtClean="0">
                <a:solidFill>
                  <a:srgbClr val="0F0F0F"/>
                </a:solidFill>
                <a:ea typeface="+mn-lt"/>
                <a:cs typeface="+mn-lt"/>
              </a:rPr>
              <a:t>  </a:t>
            </a:r>
            <a:r>
              <a:rPr lang="en-GB" sz="1500" dirty="0">
                <a:solidFill>
                  <a:srgbClr val="0F0F0F"/>
                </a:solidFill>
                <a:ea typeface="+mn-lt"/>
                <a:cs typeface="+mn-lt"/>
              </a:rPr>
              <a:t>for data manipulation.</a:t>
            </a:r>
          </a:p>
          <a:p>
            <a:pPr lvl="1">
              <a:buFont typeface="Wingdings" panose="05000000000000000000" pitchFamily="2" charset="2"/>
              <a:buChar char="§"/>
            </a:pPr>
            <a:r>
              <a:rPr lang="en-GB" sz="1500" b="1" dirty="0" err="1" smtClean="0">
                <a:solidFill>
                  <a:srgbClr val="0F0F0F"/>
                </a:solidFill>
                <a:ea typeface="+mn-lt"/>
                <a:cs typeface="+mn-lt"/>
              </a:rPr>
              <a:t>scikit</a:t>
            </a:r>
            <a:r>
              <a:rPr lang="en-GB" sz="1500" b="1" dirty="0" smtClean="0">
                <a:solidFill>
                  <a:srgbClr val="0F0F0F"/>
                </a:solidFill>
                <a:ea typeface="+mn-lt"/>
                <a:cs typeface="+mn-lt"/>
              </a:rPr>
              <a:t>-learn</a:t>
            </a:r>
            <a:r>
              <a:rPr lang="en-GB" sz="1500" dirty="0" smtClean="0">
                <a:solidFill>
                  <a:srgbClr val="0F0F0F"/>
                </a:solidFill>
                <a:ea typeface="+mn-lt"/>
                <a:cs typeface="+mn-lt"/>
              </a:rPr>
              <a:t> </a:t>
            </a:r>
            <a:r>
              <a:rPr lang="en-GB" sz="1500" dirty="0">
                <a:solidFill>
                  <a:srgbClr val="0F0F0F"/>
                </a:solidFill>
                <a:ea typeface="+mn-lt"/>
                <a:cs typeface="+mn-lt"/>
              </a:rPr>
              <a:t>for </a:t>
            </a:r>
            <a:r>
              <a:rPr lang="en-GB" sz="1500" b="1" dirty="0" err="1">
                <a:solidFill>
                  <a:srgbClr val="0F0F0F"/>
                </a:solidFill>
                <a:ea typeface="+mn-lt"/>
                <a:cs typeface="+mn-lt"/>
              </a:rPr>
              <a:t>preprocessing</a:t>
            </a:r>
            <a:r>
              <a:rPr lang="en-GB" sz="1500" dirty="0">
                <a:solidFill>
                  <a:srgbClr val="0F0F0F"/>
                </a:solidFill>
                <a:ea typeface="+mn-lt"/>
                <a:cs typeface="+mn-lt"/>
              </a:rPr>
              <a:t>, training, and evaluation.</a:t>
            </a:r>
          </a:p>
          <a:p>
            <a:pPr lvl="1">
              <a:buFont typeface="Wingdings" panose="05000000000000000000" pitchFamily="2" charset="2"/>
              <a:buChar char="§"/>
            </a:pPr>
            <a:r>
              <a:rPr lang="en-GB" sz="1500" b="1" dirty="0" err="1" smtClean="0">
                <a:solidFill>
                  <a:srgbClr val="0F0F0F"/>
                </a:solidFill>
                <a:ea typeface="+mn-lt"/>
                <a:cs typeface="+mn-lt"/>
              </a:rPr>
              <a:t>matplotlib</a:t>
            </a:r>
            <a:r>
              <a:rPr lang="en-GB" sz="1500" dirty="0" smtClean="0">
                <a:solidFill>
                  <a:srgbClr val="0F0F0F"/>
                </a:solidFill>
                <a:ea typeface="+mn-lt"/>
                <a:cs typeface="+mn-lt"/>
              </a:rPr>
              <a:t> </a:t>
            </a:r>
            <a:r>
              <a:rPr lang="en-GB" sz="1500" dirty="0">
                <a:solidFill>
                  <a:srgbClr val="0F0F0F"/>
                </a:solidFill>
                <a:ea typeface="+mn-lt"/>
                <a:cs typeface="+mn-lt"/>
              </a:rPr>
              <a:t>and </a:t>
            </a:r>
            <a:r>
              <a:rPr lang="en-GB" sz="1500" b="1" dirty="0" err="1" smtClean="0">
                <a:solidFill>
                  <a:srgbClr val="0F0F0F"/>
                </a:solidFill>
                <a:ea typeface="+mn-lt"/>
                <a:cs typeface="+mn-lt"/>
              </a:rPr>
              <a:t>seaborn</a:t>
            </a:r>
            <a:r>
              <a:rPr lang="en-GB" sz="1500" dirty="0" smtClean="0">
                <a:solidFill>
                  <a:srgbClr val="0F0F0F"/>
                </a:solidFill>
                <a:ea typeface="+mn-lt"/>
                <a:cs typeface="+mn-lt"/>
              </a:rPr>
              <a:t> </a:t>
            </a:r>
            <a:r>
              <a:rPr lang="en-GB" sz="1500" dirty="0">
                <a:solidFill>
                  <a:srgbClr val="0F0F0F"/>
                </a:solidFill>
                <a:ea typeface="+mn-lt"/>
                <a:cs typeface="+mn-lt"/>
              </a:rPr>
              <a:t>for visualizations.</a:t>
            </a:r>
          </a:p>
          <a:p>
            <a:pPr lvl="1">
              <a:buFont typeface="Wingdings" panose="05000000000000000000" pitchFamily="2" charset="2"/>
              <a:buChar char="§"/>
            </a:pPr>
            <a:r>
              <a:rPr lang="en-GB" sz="1500" b="1" dirty="0" err="1" smtClean="0">
                <a:solidFill>
                  <a:srgbClr val="0F0F0F"/>
                </a:solidFill>
                <a:ea typeface="+mn-lt"/>
                <a:cs typeface="+mn-lt"/>
              </a:rPr>
              <a:t>joblib</a:t>
            </a:r>
            <a:r>
              <a:rPr lang="en-GB" sz="1500" dirty="0">
                <a:solidFill>
                  <a:srgbClr val="0F0F0F"/>
                </a:solidFill>
                <a:ea typeface="+mn-lt"/>
                <a:cs typeface="+mn-lt"/>
              </a:rPr>
              <a:t>` to save the model, scaler, and encoder.</a:t>
            </a:r>
          </a:p>
          <a:p>
            <a:pPr lvl="1">
              <a:buFont typeface="Wingdings" panose="05000000000000000000" pitchFamily="2" charset="2"/>
              <a:buChar char="§"/>
            </a:pPr>
            <a:r>
              <a:rPr lang="en-GB" sz="1500" b="1" dirty="0" smtClean="0">
                <a:solidFill>
                  <a:srgbClr val="0F0F0F"/>
                </a:solidFill>
                <a:ea typeface="+mn-lt"/>
                <a:cs typeface="+mn-lt"/>
              </a:rPr>
              <a:t>requests</a:t>
            </a:r>
            <a:r>
              <a:rPr lang="en-GB" sz="1500" dirty="0" smtClean="0">
                <a:solidFill>
                  <a:srgbClr val="0F0F0F"/>
                </a:solidFill>
                <a:ea typeface="+mn-lt"/>
                <a:cs typeface="+mn-lt"/>
              </a:rPr>
              <a:t> </a:t>
            </a:r>
            <a:r>
              <a:rPr lang="en-GB" sz="1500" dirty="0">
                <a:solidFill>
                  <a:srgbClr val="0F0F0F"/>
                </a:solidFill>
                <a:ea typeface="+mn-lt"/>
                <a:cs typeface="+mn-lt"/>
              </a:rPr>
              <a:t>and </a:t>
            </a:r>
            <a:r>
              <a:rPr lang="en-GB" sz="1500" b="1" dirty="0" err="1" smtClean="0">
                <a:solidFill>
                  <a:srgbClr val="0F0F0F"/>
                </a:solidFill>
                <a:ea typeface="+mn-lt"/>
                <a:cs typeface="+mn-lt"/>
              </a:rPr>
              <a:t>json</a:t>
            </a:r>
            <a:r>
              <a:rPr lang="en-GB" sz="1500" dirty="0" smtClean="0">
                <a:solidFill>
                  <a:srgbClr val="0F0F0F"/>
                </a:solidFill>
                <a:ea typeface="+mn-lt"/>
                <a:cs typeface="+mn-lt"/>
              </a:rPr>
              <a:t> </a:t>
            </a:r>
            <a:r>
              <a:rPr lang="en-GB" sz="1500" dirty="0">
                <a:solidFill>
                  <a:srgbClr val="0F0F0F"/>
                </a:solidFill>
                <a:ea typeface="+mn-lt"/>
                <a:cs typeface="+mn-lt"/>
              </a:rPr>
              <a:t>to interact with the IBM Cloud API.</a:t>
            </a:r>
          </a:p>
          <a:p>
            <a:pPr marL="0" indent="0">
              <a:buNone/>
            </a:pPr>
            <a:r>
              <a:rPr lang="en-GB" sz="1800" b="1" dirty="0" smtClean="0">
                <a:solidFill>
                  <a:srgbClr val="0F0F0F"/>
                </a:solidFill>
                <a:ea typeface="+mn-lt"/>
                <a:cs typeface="+mn-lt"/>
              </a:rPr>
              <a:t>This </a:t>
            </a:r>
            <a:r>
              <a:rPr lang="en-GB" sz="1800" b="1" dirty="0">
                <a:solidFill>
                  <a:srgbClr val="0F0F0F"/>
                </a:solidFill>
                <a:ea typeface="+mn-lt"/>
                <a:cs typeface="+mn-lt"/>
              </a:rPr>
              <a:t>approach ensures a scalable, cloud-deployed solution with real-time prediction capability</a:t>
            </a:r>
            <a:r>
              <a:rPr lang="en-GB" sz="1800" b="1" dirty="0" smtClean="0">
                <a:solidFill>
                  <a:srgbClr val="0F0F0F"/>
                </a:solidFill>
                <a:ea typeface="+mn-lt"/>
                <a:cs typeface="+mn-lt"/>
              </a:rPr>
              <a:t>.</a:t>
            </a:r>
            <a:endParaRPr lang="en-GB" sz="1800" b="1" dirty="0">
              <a:solidFill>
                <a:srgbClr val="0F0F0F"/>
              </a:solidFill>
              <a:ea typeface="+mn-lt"/>
              <a:cs typeface="+mn-lt"/>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pPr marL="305435" indent="-305435" algn="just"/>
            <a:endParaRPr lang="en-GB" sz="2900" b="1" dirty="0" smtClean="0">
              <a:ea typeface="+mn-lt"/>
              <a:cs typeface="+mn-lt"/>
            </a:endParaRPr>
          </a:p>
          <a:p>
            <a:pPr marL="305435" indent="-305435" algn="just"/>
            <a:r>
              <a:rPr lang="en-GB" sz="2900" b="1" dirty="0" smtClean="0">
                <a:ea typeface="+mn-lt"/>
                <a:cs typeface="+mn-lt"/>
              </a:rPr>
              <a:t>Algorithm Selection</a:t>
            </a:r>
            <a:r>
              <a:rPr lang="en-GB" sz="2900" b="1" dirty="0">
                <a:ea typeface="+mn-lt"/>
                <a:cs typeface="+mn-lt"/>
              </a:rPr>
              <a:t>:</a:t>
            </a:r>
          </a:p>
          <a:p>
            <a:pPr marL="629435" lvl="1" indent="-305435" algn="just"/>
            <a:r>
              <a:rPr lang="en-GB" sz="2900" dirty="0">
                <a:ea typeface="+mn-lt"/>
                <a:cs typeface="+mn-lt"/>
              </a:rPr>
              <a:t>A Random Forest Classifier was chosen for its robustness, high accuracy, and ability to handle mixed data types. It is well-suited for classifying complex patterns in network traffic</a:t>
            </a:r>
            <a:r>
              <a:rPr lang="en-GB" sz="2900" dirty="0" smtClean="0">
                <a:ea typeface="+mn-lt"/>
                <a:cs typeface="+mn-lt"/>
              </a:rPr>
              <a:t>.</a:t>
            </a:r>
            <a:endParaRPr lang="en-GB" sz="2900" dirty="0">
              <a:ea typeface="+mn-lt"/>
              <a:cs typeface="+mn-lt"/>
            </a:endParaRPr>
          </a:p>
          <a:p>
            <a:pPr marL="305435" indent="-305435" algn="just"/>
            <a:r>
              <a:rPr lang="en-GB" sz="2900" b="1" dirty="0" smtClean="0">
                <a:ea typeface="+mn-lt"/>
                <a:cs typeface="+mn-lt"/>
              </a:rPr>
              <a:t>Data </a:t>
            </a:r>
            <a:r>
              <a:rPr lang="en-GB" sz="2900" b="1" dirty="0">
                <a:ea typeface="+mn-lt"/>
                <a:cs typeface="+mn-lt"/>
              </a:rPr>
              <a:t>Input</a:t>
            </a:r>
            <a:r>
              <a:rPr lang="en-GB" sz="2900" b="1" dirty="0" smtClean="0">
                <a:ea typeface="+mn-lt"/>
                <a:cs typeface="+mn-lt"/>
              </a:rPr>
              <a:t>:</a:t>
            </a:r>
            <a:endParaRPr lang="en-GB" sz="2900" b="1" dirty="0">
              <a:ea typeface="+mn-lt"/>
              <a:cs typeface="+mn-lt"/>
            </a:endParaRPr>
          </a:p>
          <a:p>
            <a:pPr marL="629435" lvl="1" indent="-305435" algn="just"/>
            <a:r>
              <a:rPr lang="en-GB" sz="2900" dirty="0">
                <a:ea typeface="+mn-lt"/>
                <a:cs typeface="+mn-lt"/>
              </a:rPr>
              <a:t>The model uses features like `duration`, `</a:t>
            </a:r>
            <a:r>
              <a:rPr lang="en-GB" sz="2900" dirty="0" err="1">
                <a:ea typeface="+mn-lt"/>
                <a:cs typeface="+mn-lt"/>
              </a:rPr>
              <a:t>protocol_type</a:t>
            </a:r>
            <a:r>
              <a:rPr lang="en-GB" sz="2900" dirty="0">
                <a:ea typeface="+mn-lt"/>
                <a:cs typeface="+mn-lt"/>
              </a:rPr>
              <a:t>`, `</a:t>
            </a:r>
            <a:r>
              <a:rPr lang="en-GB" sz="2900" dirty="0" err="1">
                <a:ea typeface="+mn-lt"/>
                <a:cs typeface="+mn-lt"/>
              </a:rPr>
              <a:t>src_bytes</a:t>
            </a:r>
            <a:r>
              <a:rPr lang="en-GB" sz="2900" dirty="0">
                <a:ea typeface="+mn-lt"/>
                <a:cs typeface="+mn-lt"/>
              </a:rPr>
              <a:t>`, `</a:t>
            </a:r>
            <a:r>
              <a:rPr lang="en-GB" sz="2900" dirty="0" err="1">
                <a:ea typeface="+mn-lt"/>
                <a:cs typeface="+mn-lt"/>
              </a:rPr>
              <a:t>dst_bytes</a:t>
            </a:r>
            <a:r>
              <a:rPr lang="en-GB" sz="2900" dirty="0">
                <a:ea typeface="+mn-lt"/>
                <a:cs typeface="+mn-lt"/>
              </a:rPr>
              <a:t>`, and other network traffic attributes. All categorical fields are label-encoded, and features are normalized for better performance</a:t>
            </a:r>
            <a:r>
              <a:rPr lang="en-GB" sz="2900" dirty="0" smtClean="0">
                <a:ea typeface="+mn-lt"/>
                <a:cs typeface="+mn-lt"/>
              </a:rPr>
              <a:t>.</a:t>
            </a:r>
            <a:endParaRPr lang="en-GB" sz="2900" dirty="0">
              <a:ea typeface="+mn-lt"/>
              <a:cs typeface="+mn-lt"/>
            </a:endParaRPr>
          </a:p>
          <a:p>
            <a:pPr marL="305435" indent="-305435" algn="just"/>
            <a:r>
              <a:rPr lang="en-GB" sz="2900" b="1" dirty="0" smtClean="0">
                <a:ea typeface="+mn-lt"/>
                <a:cs typeface="+mn-lt"/>
              </a:rPr>
              <a:t>Training </a:t>
            </a:r>
            <a:r>
              <a:rPr lang="en-GB" sz="2900" b="1" dirty="0">
                <a:ea typeface="+mn-lt"/>
                <a:cs typeface="+mn-lt"/>
              </a:rPr>
              <a:t>Process</a:t>
            </a:r>
            <a:r>
              <a:rPr lang="en-GB" sz="2900" b="1" dirty="0" smtClean="0">
                <a:ea typeface="+mn-lt"/>
                <a:cs typeface="+mn-lt"/>
              </a:rPr>
              <a:t>:</a:t>
            </a:r>
            <a:endParaRPr lang="en-GB" sz="2900" b="1" dirty="0">
              <a:ea typeface="+mn-lt"/>
              <a:cs typeface="+mn-lt"/>
            </a:endParaRPr>
          </a:p>
          <a:p>
            <a:pPr marL="629435" lvl="1" indent="-305435" algn="just"/>
            <a:r>
              <a:rPr lang="en-GB" sz="2900" dirty="0">
                <a:ea typeface="+mn-lt"/>
                <a:cs typeface="+mn-lt"/>
              </a:rPr>
              <a:t>The model is trained on </a:t>
            </a:r>
            <a:r>
              <a:rPr lang="en-GB" sz="2900" dirty="0" err="1">
                <a:ea typeface="+mn-lt"/>
                <a:cs typeface="+mn-lt"/>
              </a:rPr>
              <a:t>labeled</a:t>
            </a:r>
            <a:r>
              <a:rPr lang="en-GB" sz="2900" dirty="0">
                <a:ea typeface="+mn-lt"/>
                <a:cs typeface="+mn-lt"/>
              </a:rPr>
              <a:t> historical data with known attack types. Techniques such as label encoding, scaling, and feature engineering were applied. Cross-validation was used to avoid overfitting</a:t>
            </a:r>
            <a:r>
              <a:rPr lang="en-GB" sz="2900" dirty="0" smtClean="0">
                <a:ea typeface="+mn-lt"/>
                <a:cs typeface="+mn-lt"/>
              </a:rPr>
              <a:t>.</a:t>
            </a:r>
            <a:endParaRPr lang="en-GB" sz="2900" dirty="0">
              <a:ea typeface="+mn-lt"/>
              <a:cs typeface="+mn-lt"/>
            </a:endParaRPr>
          </a:p>
          <a:p>
            <a:pPr marL="305435" indent="-305435" algn="just"/>
            <a:r>
              <a:rPr lang="en-GB" sz="2900" b="1" dirty="0" smtClean="0">
                <a:ea typeface="+mn-lt"/>
                <a:cs typeface="+mn-lt"/>
              </a:rPr>
              <a:t>Prediction </a:t>
            </a:r>
            <a:r>
              <a:rPr lang="en-GB" sz="2900" b="1" dirty="0">
                <a:ea typeface="+mn-lt"/>
                <a:cs typeface="+mn-lt"/>
              </a:rPr>
              <a:t>Process</a:t>
            </a:r>
            <a:r>
              <a:rPr lang="en-GB" sz="2900" b="1" dirty="0" smtClean="0">
                <a:ea typeface="+mn-lt"/>
                <a:cs typeface="+mn-lt"/>
              </a:rPr>
              <a:t>:</a:t>
            </a:r>
            <a:endParaRPr lang="en-GB" sz="2900" b="1" dirty="0">
              <a:ea typeface="+mn-lt"/>
              <a:cs typeface="+mn-lt"/>
            </a:endParaRPr>
          </a:p>
          <a:p>
            <a:pPr marL="629435" lvl="1" indent="-305435" algn="just"/>
            <a:r>
              <a:rPr lang="en-GB" sz="2900" dirty="0">
                <a:ea typeface="+mn-lt"/>
                <a:cs typeface="+mn-lt"/>
              </a:rPr>
              <a:t>Once trained, the model predicts whether new network data points are normal or a specific type of attack. Predictions are made in real-time and can be consumed through an API endpoint</a:t>
            </a:r>
            <a:r>
              <a:rPr lang="en-GB" sz="2900" dirty="0" smtClean="0">
                <a:ea typeface="+mn-lt"/>
                <a:cs typeface="+mn-lt"/>
              </a:rPr>
              <a:t>.</a:t>
            </a:r>
            <a:endParaRPr lang="en-GB" sz="2900" dirty="0">
              <a:ea typeface="+mn-lt"/>
              <a:cs typeface="+mn-lt"/>
            </a:endParaRPr>
          </a:p>
          <a:p>
            <a:pPr marL="305435" indent="-305435" algn="just"/>
            <a:r>
              <a:rPr lang="en-GB" sz="2900" b="1" dirty="0" smtClean="0">
                <a:ea typeface="+mn-lt"/>
                <a:cs typeface="+mn-lt"/>
              </a:rPr>
              <a:t>Deployment:</a:t>
            </a:r>
            <a:endParaRPr lang="en-GB" sz="2900" b="1" dirty="0">
              <a:ea typeface="+mn-lt"/>
              <a:cs typeface="+mn-lt"/>
            </a:endParaRPr>
          </a:p>
          <a:p>
            <a:pPr marL="629435" lvl="1" indent="-305435" algn="just"/>
            <a:r>
              <a:rPr lang="en-GB" sz="2900" dirty="0">
                <a:ea typeface="+mn-lt"/>
                <a:cs typeface="+mn-lt"/>
              </a:rPr>
              <a:t>The model is deployed on IBM Watson Machine Learning using a REST API. It can be accessed via a secured token for scalable and cloud-based inference</a:t>
            </a:r>
            <a:r>
              <a:rPr lang="en-GB" sz="4300" dirty="0" smtClean="0">
                <a:ea typeface="+mn-lt"/>
                <a:cs typeface="+mn-lt"/>
              </a:rPr>
              <a:t>.</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232452"/>
            <a:ext cx="9123759" cy="4144220"/>
          </a:xfrm>
        </p:spPr>
      </p:pic>
      <p:sp>
        <p:nvSpPr>
          <p:cNvPr id="4" name="TextBox 3"/>
          <p:cNvSpPr txBox="1"/>
          <p:nvPr/>
        </p:nvSpPr>
        <p:spPr>
          <a:xfrm>
            <a:off x="581192" y="5522976"/>
            <a:ext cx="9202888" cy="369332"/>
          </a:xfrm>
          <a:prstGeom prst="rect">
            <a:avLst/>
          </a:prstGeom>
          <a:noFill/>
        </p:spPr>
        <p:txBody>
          <a:bodyPr wrap="square" rtlCol="0">
            <a:spAutoFit/>
          </a:bodyPr>
          <a:lstStyle/>
          <a:p>
            <a:r>
              <a:rPr lang="en-GB" dirty="0" smtClean="0"/>
              <a:t>Accuracy : ~ 93.03 %</a:t>
            </a:r>
            <a:endParaRPr lang="en-IN"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p:cNvSpPr txBox="1"/>
          <p:nvPr/>
        </p:nvSpPr>
        <p:spPr>
          <a:xfrm>
            <a:off x="581192" y="5522976"/>
            <a:ext cx="9202888" cy="369332"/>
          </a:xfrm>
          <a:prstGeom prst="rect">
            <a:avLst/>
          </a:prstGeom>
          <a:noFill/>
        </p:spPr>
        <p:txBody>
          <a:bodyPr wrap="square" rtlCol="0">
            <a:spAutoFit/>
          </a:bodyPr>
          <a:lstStyle/>
          <a:p>
            <a:r>
              <a:rPr lang="en-GB" dirty="0" smtClean="0"/>
              <a:t>Accuracy : ~ 93.03 %</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232452"/>
            <a:ext cx="9022775" cy="4673600"/>
          </a:xfrm>
        </p:spPr>
      </p:pic>
    </p:spTree>
    <p:extLst>
      <p:ext uri="{BB962C8B-B14F-4D97-AF65-F5344CB8AC3E}">
        <p14:creationId xmlns:p14="http://schemas.microsoft.com/office/powerpoint/2010/main" val="24393247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TextBox 3"/>
          <p:cNvSpPr txBox="1"/>
          <p:nvPr/>
        </p:nvSpPr>
        <p:spPr>
          <a:xfrm>
            <a:off x="581192" y="5522976"/>
            <a:ext cx="9202888" cy="369332"/>
          </a:xfrm>
          <a:prstGeom prst="rect">
            <a:avLst/>
          </a:prstGeom>
          <a:noFill/>
        </p:spPr>
        <p:txBody>
          <a:bodyPr wrap="square" rtlCol="0">
            <a:spAutoFit/>
          </a:bodyPr>
          <a:lstStyle/>
          <a:p>
            <a:r>
              <a:rPr lang="en-GB" dirty="0" smtClean="0"/>
              <a:t>Accuracy : ~ 93.03 %</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302026"/>
            <a:ext cx="10058400" cy="5178581"/>
          </a:xfrm>
          <a:prstGeom prst="rect">
            <a:avLst/>
          </a:prstGeom>
        </p:spPr>
      </p:pic>
    </p:spTree>
    <p:extLst>
      <p:ext uri="{BB962C8B-B14F-4D97-AF65-F5344CB8AC3E}">
        <p14:creationId xmlns:p14="http://schemas.microsoft.com/office/powerpoint/2010/main" val="3896926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dcmitype/"/>
    <ds:schemaRef ds:uri="http://schemas.microsoft.com/office/infopath/2007/PartnerControls"/>
    <ds:schemaRef ds:uri="9162bd5b-4ed9-4da3-b376-05204580ba3f"/>
    <ds:schemaRef ds:uri="http://schemas.microsoft.com/office/2006/metadata/properties"/>
    <ds:schemaRef ds:uri="http://schemas.microsoft.com/office/2006/documentManagement/types"/>
    <ds:schemaRef ds:uri="c0fa2617-96bd-425d-8578-e93563fe37c5"/>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1078</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Network Intrusion Detection </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2025-08-04T18:01:41Z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