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93"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 id="369" r:id="rId58"/>
    <p:sldId id="370" r:id="rId59"/>
    <p:sldId id="371" r:id="rId60"/>
    <p:sldId id="372" r:id="rId61"/>
    <p:sldId id="373" r:id="rId62"/>
    <p:sldId id="374" r:id="rId63"/>
    <p:sldId id="375" r:id="rId64"/>
    <p:sldId id="376" r:id="rId65"/>
    <p:sldId id="377" r:id="rId66"/>
    <p:sldId id="378" r:id="rId67"/>
    <p:sldId id="379" r:id="rId68"/>
    <p:sldId id="380" r:id="rId69"/>
    <p:sldId id="381" r:id="rId70"/>
    <p:sldId id="382" r:id="rId71"/>
    <p:sldId id="383" r:id="rId72"/>
    <p:sldId id="384" r:id="rId73"/>
    <p:sldId id="385" r:id="rId74"/>
    <p:sldId id="386" r:id="rId75"/>
    <p:sldId id="387" r:id="rId76"/>
    <p:sldId id="388" r:id="rId77"/>
    <p:sldId id="389" r:id="rId78"/>
    <p:sldId id="390" r:id="rId79"/>
    <p:sldId id="391" r:id="rId80"/>
    <p:sldId id="392" r:id="rId81"/>
    <p:sldId id="393" r:id="rId82"/>
    <p:sldId id="394" r:id="rId83"/>
    <p:sldId id="395" r:id="rId84"/>
    <p:sldId id="297" r:id="rId8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980" autoAdjust="0"/>
    <p:restoredTop sz="94660"/>
  </p:normalViewPr>
  <p:slideViewPr>
    <p:cSldViewPr snapToGrid="0">
      <p:cViewPr varScale="1">
        <p:scale>
          <a:sx n="96" d="100"/>
          <a:sy n="96" d="100"/>
        </p:scale>
        <p:origin x="597" y="5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54E57-DC40-4712-88BE-CE5206644CC4}" type="datetimeFigureOut">
              <a:rPr lang="zh-CN" altLang="en-US" smtClean="0"/>
              <a:t>2023/10/29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1F4F6E-1CC3-4065-BA9D-7A7233B274F7}" type="slidenum">
              <a:rPr lang="zh-CN" altLang="en-US" smtClean="0"/>
              <a:t>‹#›</a:t>
            </a:fld>
            <a:endParaRPr lang="zh-CN" altLang="en-US"/>
          </a:p>
        </p:txBody>
      </p:sp>
    </p:spTree>
    <p:extLst>
      <p:ext uri="{BB962C8B-B14F-4D97-AF65-F5344CB8AC3E}">
        <p14:creationId xmlns:p14="http://schemas.microsoft.com/office/powerpoint/2010/main" val="3924328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91A04C7-A831-4A4C-B052-4795201B5A8B}" type="datetime1">
              <a:rPr lang="zh-CN" altLang="en-US" smtClean="0"/>
              <a:t>2023/10/29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35648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FE44D26-7409-4EA8-BBF3-D366EAF26032}" type="datetime1">
              <a:rPr lang="zh-CN" altLang="en-US" smtClean="0"/>
              <a:t>2023/10/29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49869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4BE860-2E43-4710-9CD6-DD0B2351254C}" type="datetime1">
              <a:rPr lang="zh-CN" altLang="en-US" smtClean="0"/>
              <a:t>2023/10/29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79641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5A215B-EA0E-497D-B1A8-07F070FF24F4}" type="datetime1">
              <a:rPr lang="zh-CN" altLang="en-US" smtClean="0"/>
              <a:t>2023/10/29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418916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2C445B2-D8A9-4136-988B-D37CF5BB08D0}" type="datetime1">
              <a:rPr lang="zh-CN" altLang="en-US" smtClean="0"/>
              <a:t>2023/10/29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371768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EA708E5-CD4E-44D8-B417-F5D5B30F2A06}" type="datetime1">
              <a:rPr lang="zh-CN" altLang="en-US" smtClean="0"/>
              <a:t>2023/10/29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316037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3704B8-D604-4A14-BB81-A11885E93AFE}" type="datetime1">
              <a:rPr lang="zh-CN" altLang="en-US" smtClean="0"/>
              <a:t>2023/10/29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341693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FD939C-819D-4C15-8EAE-40EC4234F8F4}" type="datetime1">
              <a:rPr lang="zh-CN" altLang="en-US" smtClean="0"/>
              <a:t>2023/10/29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271295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27A8B7-C8EA-4194-9609-F78033FC0A01}" type="datetime1">
              <a:rPr lang="zh-CN" altLang="en-US" smtClean="0"/>
              <a:t>2023/10/29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1346575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73999B7-8671-4E2B-9D6A-1B9791BECE17}" type="datetime1">
              <a:rPr lang="zh-CN" altLang="en-US" smtClean="0"/>
              <a:t>2023/10/29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228995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D33DCE-5B0D-4A27-9BAB-636CB4C0D889}" type="datetime1">
              <a:rPr lang="zh-CN" altLang="en-US" smtClean="0"/>
              <a:t>2023/10/29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52898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E9207-13C4-48E5-8E3F-D102F1452002}" type="datetime1">
              <a:rPr lang="zh-CN" altLang="en-US" smtClean="0"/>
              <a:t>2023/10/29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172009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dirty="0"/>
              <a:t>第四章 市场和福利</a:t>
            </a:r>
          </a:p>
        </p:txBody>
      </p:sp>
      <p:sp>
        <p:nvSpPr>
          <p:cNvPr id="3" name="副标题 2"/>
          <p:cNvSpPr>
            <a:spLocks noGrp="1"/>
          </p:cNvSpPr>
          <p:nvPr>
            <p:ph type="subTitle" idx="1"/>
          </p:nvPr>
        </p:nvSpPr>
        <p:spPr/>
        <p:txBody>
          <a:bodyPr>
            <a:normAutofit/>
          </a:bodyPr>
          <a:lstStyle/>
          <a:p>
            <a:r>
              <a:rPr lang="zh-CN" altLang="en-US" sz="2800" dirty="0">
                <a:latin typeface="华文宋体" panose="02010600040101010101" pitchFamily="2" charset="-122"/>
                <a:ea typeface="华文宋体" panose="02010600040101010101" pitchFamily="2" charset="-122"/>
              </a:rPr>
              <a:t>之一消费者、生产者与市场效率</a:t>
            </a:r>
            <a:endParaRPr lang="en-US" altLang="zh-CN" sz="2800" dirty="0">
              <a:latin typeface="华文宋体" panose="02010600040101010101" pitchFamily="2" charset="-122"/>
              <a:ea typeface="华文宋体" panose="02010600040101010101" pitchFamily="2" charset="-122"/>
            </a:endParaRPr>
          </a:p>
          <a:p>
            <a:r>
              <a:rPr lang="zh-CN" altLang="en-US" sz="2800" dirty="0">
                <a:latin typeface="华文宋体" panose="02010600040101010101" pitchFamily="2" charset="-122"/>
                <a:ea typeface="华文宋体" panose="02010600040101010101" pitchFamily="2" charset="-122"/>
              </a:rPr>
              <a:t>参阅曼昆书第三篇</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a:t>
            </a:fld>
            <a:endParaRPr lang="zh-CN" altLang="en-US"/>
          </a:p>
        </p:txBody>
      </p:sp>
    </p:spTree>
    <p:extLst>
      <p:ext uri="{BB962C8B-B14F-4D97-AF65-F5344CB8AC3E}">
        <p14:creationId xmlns:p14="http://schemas.microsoft.com/office/powerpoint/2010/main" val="4226550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795130"/>
            <a:ext cx="9323566" cy="5772647"/>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10</a:t>
            </a:fld>
            <a:endParaRPr lang="zh-CN" altLang="en-US"/>
          </a:p>
        </p:txBody>
      </p:sp>
    </p:spTree>
    <p:extLst>
      <p:ext uri="{BB962C8B-B14F-4D97-AF65-F5344CB8AC3E}">
        <p14:creationId xmlns:p14="http://schemas.microsoft.com/office/powerpoint/2010/main" val="3092606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sz="2000" dirty="0">
                <a:latin typeface="华文宋体" panose="02010600040101010101" pitchFamily="2" charset="-122"/>
                <a:ea typeface="华文宋体" panose="02010600040101010101" pitchFamily="2" charset="-122"/>
              </a:rPr>
              <a:t>四、消费者剩余衡量什么</a:t>
            </a:r>
          </a:p>
          <a:p>
            <a:pPr lvl="1"/>
            <a:r>
              <a:rPr lang="zh-CN" altLang="en-US" sz="2000" dirty="0">
                <a:latin typeface="华文宋体" panose="02010600040101010101" pitchFamily="2" charset="-122"/>
                <a:ea typeface="华文宋体" panose="02010600040101010101" pitchFamily="2" charset="-122"/>
              </a:rPr>
              <a:t>从买者购买的物品得到的福利</a:t>
            </a:r>
          </a:p>
          <a:p>
            <a:pPr lvl="1"/>
            <a:r>
              <a:rPr lang="zh-CN" altLang="en-US" sz="2000" dirty="0">
                <a:latin typeface="华文宋体" panose="02010600040101010101" pitchFamily="2" charset="-122"/>
                <a:ea typeface="华文宋体" panose="02010600040101010101" pitchFamily="2" charset="-122"/>
              </a:rPr>
              <a:t>买者从一种物品中得到的</a:t>
            </a:r>
            <a:r>
              <a:rPr lang="zh-CN" altLang="en-US" sz="2000" u="sng" dirty="0">
                <a:latin typeface="华文宋体" panose="02010600040101010101" pitchFamily="2" charset="-122"/>
                <a:ea typeface="华文宋体" panose="02010600040101010101" pitchFamily="2" charset="-122"/>
              </a:rPr>
              <a:t>自己感觉到</a:t>
            </a:r>
            <a:r>
              <a:rPr lang="zh-CN" altLang="en-US" sz="2000" dirty="0">
                <a:latin typeface="华文宋体" panose="02010600040101010101" pitchFamily="2" charset="-122"/>
                <a:ea typeface="华文宋体" panose="02010600040101010101" pitchFamily="2" charset="-122"/>
              </a:rPr>
              <a:t>的利益</a:t>
            </a:r>
          </a:p>
          <a:p>
            <a:pPr lvl="1"/>
            <a:r>
              <a:rPr lang="zh-CN" altLang="en-US" sz="2000" dirty="0">
                <a:latin typeface="华文宋体" panose="02010600040101010101" pitchFamily="2" charset="-122"/>
                <a:ea typeface="华文宋体" panose="02010600040101010101" pitchFamily="2" charset="-122"/>
              </a:rPr>
              <a:t>经济福利的衡量，如果决策者尊重消费者的偏好，消费者剩余就不失为经济福利的一种好的衡量标准</a:t>
            </a:r>
          </a:p>
          <a:p>
            <a:pPr lvl="1"/>
            <a:r>
              <a:rPr lang="zh-CN" altLang="en-US" sz="2000" dirty="0">
                <a:latin typeface="华文宋体" panose="02010600040101010101" pitchFamily="2" charset="-122"/>
                <a:ea typeface="华文宋体" panose="02010600040101010101" pitchFamily="2" charset="-122"/>
              </a:rPr>
              <a:t>有时候，决策者可能选择不关心消费者剩余，因为他们不尊重某些驱动购买者行为的偏好</a:t>
            </a:r>
          </a:p>
          <a:p>
            <a:pPr lvl="1"/>
            <a:r>
              <a:rPr lang="zh-CN" altLang="en-US" sz="2000" dirty="0">
                <a:latin typeface="华文宋体" panose="02010600040101010101" pitchFamily="2" charset="-122"/>
                <a:ea typeface="华文宋体" panose="02010600040101010101" pitchFamily="2" charset="-122"/>
              </a:rPr>
              <a:t>例如，非法毒品</a:t>
            </a:r>
          </a:p>
          <a:p>
            <a:pPr marL="914400" lvl="2" indent="0">
              <a:buNone/>
            </a:pPr>
            <a:r>
              <a:rPr lang="zh-CN" altLang="en-US" dirty="0">
                <a:latin typeface="华文宋体" panose="02010600040101010101" pitchFamily="2" charset="-122"/>
                <a:ea typeface="华文宋体" panose="02010600040101010101" pitchFamily="2" charset="-122"/>
              </a:rPr>
              <a:t>吸毒者愿意为海洛因支付高价格。但是我们并不认为吸毒者可以从低价购买毒品中得到巨大利益（吸毒者会这样认为）。从社会的角度看，这种情况下的支付意愿并不是买者利益最好的衡量指标，消费者剩余也并不是经济福利的好的衡量指标，因为吸毒者并没有关心自己的最佳利益。</a:t>
            </a:r>
          </a:p>
          <a:p>
            <a:pPr marL="0" indent="0">
              <a:buNone/>
            </a:pPr>
            <a:r>
              <a:rPr lang="zh-CN" altLang="en-US" sz="2000" dirty="0">
                <a:latin typeface="华文宋体" panose="02010600040101010101" pitchFamily="2" charset="-122"/>
                <a:ea typeface="华文宋体" panose="02010600040101010101" pitchFamily="2" charset="-122"/>
              </a:rPr>
              <a:t>在大多数市场上，消费者剩余确实反映了经济福利，假设买者是理性的，在机会既定的情况下，理性人会尽最大努力实现其目标，经济学家还通常假设，人的偏好应该得到尊重。所以，消费者是从他们购买的物品（劳务）中得到了多少利益的最佳裁判。</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11</a:t>
            </a:fld>
            <a:endParaRPr lang="zh-CN" altLang="en-US"/>
          </a:p>
        </p:txBody>
      </p:sp>
    </p:spTree>
    <p:extLst>
      <p:ext uri="{BB962C8B-B14F-4D97-AF65-F5344CB8AC3E}">
        <p14:creationId xmlns:p14="http://schemas.microsoft.com/office/powerpoint/2010/main" val="3775156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latin typeface="华文宋体" panose="02010600040101010101" pitchFamily="2" charset="-122"/>
                <a:ea typeface="华文宋体" panose="02010600040101010101" pitchFamily="2" charset="-122"/>
              </a:rPr>
              <a:t>第二节 生产者剩余</a:t>
            </a:r>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一、成本与销售意愿</a:t>
            </a:r>
          </a:p>
          <a:p>
            <a:pPr lvl="1"/>
            <a:r>
              <a:rPr lang="zh-CN" altLang="en-US" dirty="0">
                <a:ea typeface="宋体" panose="02010600030101010101" pitchFamily="2" charset="-122"/>
              </a:rPr>
              <a:t>成本是卖者生产为了一种物品所必须放弃所有东西的价值，成本是生产者愿意生产的最低价格，所以成本衡量其出售产品（或服务）意愿，每个生产者都希望以高于成本的价格出售其产品或服务，拒绝以低于成本的价格出售产品。对于价格正好等于其成本时持无所谓的态度，</a:t>
            </a:r>
          </a:p>
          <a:p>
            <a:r>
              <a:rPr lang="zh-CN" altLang="en-US" dirty="0">
                <a:ea typeface="宋体" panose="02010600030101010101" pitchFamily="2" charset="-122"/>
              </a:rPr>
              <a:t>生产者剩余</a:t>
            </a:r>
          </a:p>
          <a:p>
            <a:pPr lvl="1"/>
            <a:r>
              <a:rPr lang="zh-CN" altLang="en-US" dirty="0">
                <a:ea typeface="宋体" panose="02010600030101010101" pitchFamily="2" charset="-122"/>
              </a:rPr>
              <a:t>卖者得到的量减去卖者生产成本</a:t>
            </a:r>
            <a:endParaRPr lang="en-US" altLang="zh-CN" dirty="0">
              <a:ea typeface="宋体" panose="02010600030101010101" pitchFamily="2" charset="-122"/>
            </a:endParaRPr>
          </a:p>
          <a:p>
            <a:pPr lvl="1"/>
            <a:r>
              <a:rPr lang="zh-CN" altLang="en-US" dirty="0">
                <a:ea typeface="宋体" panose="02010600030101010101" pitchFamily="2" charset="-122"/>
              </a:rPr>
              <a:t>卖者得到价格减去愿意销售的最低价格</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12</a:t>
            </a:fld>
            <a:endParaRPr lang="zh-CN" altLang="en-US"/>
          </a:p>
        </p:txBody>
      </p:sp>
    </p:spTree>
    <p:extLst>
      <p:ext uri="{BB962C8B-B14F-4D97-AF65-F5344CB8AC3E}">
        <p14:creationId xmlns:p14="http://schemas.microsoft.com/office/powerpoint/2010/main" val="54562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767" y="628152"/>
            <a:ext cx="9167854" cy="5728197"/>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13</a:t>
            </a:fld>
            <a:endParaRPr lang="zh-CN" altLang="en-US"/>
          </a:p>
        </p:txBody>
      </p:sp>
    </p:spTree>
    <p:extLst>
      <p:ext uri="{BB962C8B-B14F-4D97-AF65-F5344CB8AC3E}">
        <p14:creationId xmlns:p14="http://schemas.microsoft.com/office/powerpoint/2010/main" val="2842255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sz="2000" dirty="0">
                <a:ea typeface="宋体" panose="02010600030101010101" pitchFamily="2" charset="-122"/>
              </a:rPr>
              <a:t>生产者剩余：卖者得到的量减去其成本，衡量卖者从参与市场中得到的利益</a:t>
            </a:r>
          </a:p>
          <a:p>
            <a:pPr marL="457200" lvl="1" indent="0">
              <a:buNone/>
            </a:pPr>
            <a:r>
              <a:rPr lang="zh-CN" altLang="en-US" sz="2000" dirty="0">
                <a:ea typeface="宋体" panose="02010600030101010101" pitchFamily="2" charset="-122"/>
              </a:rPr>
              <a:t>与供给曲线密切相关</a:t>
            </a:r>
          </a:p>
          <a:p>
            <a:pPr marL="0" indent="0">
              <a:buNone/>
            </a:pPr>
            <a:r>
              <a:rPr lang="zh-CN" altLang="en-US" sz="2000" dirty="0">
                <a:ea typeface="宋体" panose="02010600030101010101" pitchFamily="2" charset="-122"/>
              </a:rPr>
              <a:t>二、供给曲线衡量生产者剩余</a:t>
            </a:r>
            <a:endParaRPr lang="en-US" altLang="zh-CN" sz="2000" dirty="0">
              <a:ea typeface="宋体" panose="02010600030101010101" pitchFamily="2" charset="-122"/>
            </a:endParaRPr>
          </a:p>
          <a:p>
            <a:pPr marL="0" indent="0">
              <a:buNone/>
            </a:pPr>
            <a:r>
              <a:rPr lang="zh-CN" altLang="en-US" sz="2000" dirty="0">
                <a:ea typeface="宋体" panose="02010600030101010101" pitchFamily="2" charset="-122"/>
              </a:rPr>
              <a:t>书中例子：首先根据供给者（四个油漆工）的成本做出供给表</a:t>
            </a:r>
            <a:endParaRPr lang="en-US" altLang="zh-CN" sz="2000" dirty="0">
              <a:ea typeface="宋体" panose="02010600030101010101" pitchFamily="2" charset="-122"/>
            </a:endParaRPr>
          </a:p>
          <a:p>
            <a:pPr marL="0" indent="0">
              <a:buNone/>
            </a:pPr>
            <a:r>
              <a:rPr lang="zh-CN" altLang="en-US" sz="2000" dirty="0">
                <a:ea typeface="宋体" panose="02010600030101010101" pitchFamily="2" charset="-122"/>
              </a:rPr>
              <a:t>价格低于</a:t>
            </a:r>
            <a:r>
              <a:rPr lang="en-US" altLang="zh-CN" sz="2000" dirty="0">
                <a:ea typeface="宋体" panose="02010600030101010101" pitchFamily="2" charset="-122"/>
              </a:rPr>
              <a:t>500</a:t>
            </a:r>
            <a:r>
              <a:rPr lang="zh-CN" altLang="en-US" sz="2000" dirty="0">
                <a:ea typeface="宋体" panose="02010600030101010101" pitchFamily="2" charset="-122"/>
              </a:rPr>
              <a:t>美元，四个人没有一个人愿意提供油漆服务，在</a:t>
            </a:r>
            <a:r>
              <a:rPr lang="en-US" altLang="zh-CN" sz="2000" dirty="0">
                <a:ea typeface="宋体" panose="02010600030101010101" pitchFamily="2" charset="-122"/>
              </a:rPr>
              <a:t>500-600</a:t>
            </a:r>
            <a:r>
              <a:rPr lang="zh-CN" altLang="en-US" sz="2000" dirty="0">
                <a:ea typeface="宋体" panose="02010600030101010101" pitchFamily="2" charset="-122"/>
              </a:rPr>
              <a:t>之间时，只有</a:t>
            </a:r>
            <a:r>
              <a:rPr lang="en-US" altLang="zh-CN" sz="2000" dirty="0">
                <a:ea typeface="宋体" panose="02010600030101010101" pitchFamily="2" charset="-122"/>
              </a:rPr>
              <a:t>Grandma</a:t>
            </a:r>
            <a:r>
              <a:rPr lang="zh-CN" altLang="en-US" sz="2000" dirty="0">
                <a:ea typeface="宋体" panose="02010600030101010101" pitchFamily="2" charset="-122"/>
              </a:rPr>
              <a:t>一个人愿意提供服务，供给量是</a:t>
            </a:r>
            <a:r>
              <a:rPr lang="en-US" altLang="zh-CN" sz="2000" dirty="0">
                <a:ea typeface="宋体" panose="02010600030101010101" pitchFamily="2" charset="-122"/>
              </a:rPr>
              <a:t>1</a:t>
            </a:r>
            <a:r>
              <a:rPr lang="zh-CN" altLang="en-US" sz="2000" dirty="0">
                <a:ea typeface="宋体" panose="02010600030101010101" pitchFamily="2" charset="-122"/>
              </a:rPr>
              <a:t>，如果价格在</a:t>
            </a:r>
            <a:r>
              <a:rPr lang="en-US" altLang="zh-CN" sz="2000" dirty="0">
                <a:ea typeface="宋体" panose="02010600030101010101" pitchFamily="2" charset="-122"/>
              </a:rPr>
              <a:t>600-800</a:t>
            </a:r>
            <a:r>
              <a:rPr lang="zh-CN" altLang="en-US" sz="2000" dirty="0">
                <a:ea typeface="宋体" panose="02010600030101010101" pitchFamily="2" charset="-122"/>
              </a:rPr>
              <a:t>之间，</a:t>
            </a:r>
            <a:r>
              <a:rPr lang="en-US" altLang="zh-CN" sz="2000" dirty="0">
                <a:ea typeface="宋体" panose="02010600030101010101" pitchFamily="2" charset="-122"/>
              </a:rPr>
              <a:t>Grandma</a:t>
            </a:r>
            <a:r>
              <a:rPr lang="zh-CN" altLang="en-US" sz="2000" dirty="0">
                <a:ea typeface="宋体" panose="02010600030101010101" pitchFamily="2" charset="-122"/>
              </a:rPr>
              <a:t>和</a:t>
            </a:r>
            <a:r>
              <a:rPr lang="en-US" altLang="zh-CN" sz="2000" dirty="0">
                <a:ea typeface="宋体" panose="02010600030101010101" pitchFamily="2" charset="-122"/>
              </a:rPr>
              <a:t>Georgia</a:t>
            </a:r>
            <a:r>
              <a:rPr lang="zh-CN" altLang="en-US" sz="2000" dirty="0">
                <a:ea typeface="宋体" panose="02010600030101010101" pitchFamily="2" charset="-122"/>
              </a:rPr>
              <a:t>愿意提供服务，供给数量是</a:t>
            </a:r>
            <a:r>
              <a:rPr lang="en-US" altLang="zh-CN" sz="2000" dirty="0">
                <a:ea typeface="宋体" panose="02010600030101010101" pitchFamily="2" charset="-122"/>
              </a:rPr>
              <a:t>2</a:t>
            </a:r>
            <a:r>
              <a:rPr lang="zh-CN" altLang="en-US" sz="2000" dirty="0">
                <a:ea typeface="宋体" panose="02010600030101010101" pitchFamily="2" charset="-122"/>
              </a:rPr>
              <a:t>，以此类推，得到下面的供给表</a:t>
            </a:r>
          </a:p>
          <a:p>
            <a:r>
              <a:rPr lang="zh-CN" altLang="en-US" sz="2000" dirty="0">
                <a:ea typeface="宋体" panose="02010600030101010101" pitchFamily="2" charset="-122"/>
              </a:rPr>
              <a:t>根据供给表得到供给曲线。供给曲线的高度与卖者的成本相关</a:t>
            </a:r>
            <a:endParaRPr lang="en-US" altLang="zh-CN" sz="2000" dirty="0">
              <a:ea typeface="宋体" panose="02010600030101010101" pitchFamily="2" charset="-122"/>
            </a:endParaRPr>
          </a:p>
          <a:p>
            <a:r>
              <a:rPr lang="zh-CN" altLang="en-US" sz="2000" dirty="0">
                <a:ea typeface="宋体" panose="02010600030101010101" pitchFamily="2" charset="-122"/>
              </a:rPr>
              <a:t>在任何数量水平上，供给曲线给出的价格显示了边际卖者的成本，所谓边际卖者是如果价格再降低一点就首先离开市场的卖者</a:t>
            </a:r>
          </a:p>
          <a:p>
            <a:r>
              <a:rPr lang="zh-CN" altLang="en-US" sz="2000" dirty="0">
                <a:latin typeface="华文宋体" panose="02010600040101010101" pitchFamily="2" charset="-122"/>
                <a:ea typeface="华文宋体" panose="02010600040101010101" pitchFamily="2" charset="-122"/>
              </a:rPr>
              <a:t>例如，供给数量是</a:t>
            </a:r>
            <a:r>
              <a:rPr lang="en-US" altLang="zh-CN" sz="2000" dirty="0">
                <a:latin typeface="华文宋体" panose="02010600040101010101" pitchFamily="2" charset="-122"/>
                <a:ea typeface="华文宋体" panose="02010600040101010101" pitchFamily="2" charset="-122"/>
              </a:rPr>
              <a:t>4</a:t>
            </a:r>
            <a:r>
              <a:rPr lang="zh-CN" altLang="en-US" sz="2000" dirty="0">
                <a:latin typeface="华文宋体" panose="02010600040101010101" pitchFamily="2" charset="-122"/>
                <a:ea typeface="华文宋体" panose="02010600040101010101" pitchFamily="2" charset="-122"/>
              </a:rPr>
              <a:t>时，供给曲线的高度是</a:t>
            </a:r>
            <a:r>
              <a:rPr lang="en-US" altLang="zh-CN" sz="2000" dirty="0">
                <a:latin typeface="华文宋体" panose="02010600040101010101" pitchFamily="2" charset="-122"/>
                <a:ea typeface="华文宋体" panose="02010600040101010101" pitchFamily="2" charset="-122"/>
              </a:rPr>
              <a:t>900</a:t>
            </a:r>
            <a:r>
              <a:rPr lang="zh-CN" altLang="en-US" sz="2000" dirty="0">
                <a:latin typeface="华文宋体" panose="02010600040101010101" pitchFamily="2" charset="-122"/>
                <a:ea typeface="华文宋体" panose="02010600040101010101" pitchFamily="2" charset="-122"/>
              </a:rPr>
              <a:t>，即</a:t>
            </a:r>
            <a:r>
              <a:rPr lang="en-US" altLang="zh-CN" sz="2000" dirty="0">
                <a:latin typeface="华文宋体" panose="02010600040101010101" pitchFamily="2" charset="-122"/>
                <a:ea typeface="华文宋体" panose="02010600040101010101" pitchFamily="2" charset="-122"/>
              </a:rPr>
              <a:t>Mary</a:t>
            </a:r>
            <a:r>
              <a:rPr lang="zh-CN" altLang="en-US" sz="2000" dirty="0">
                <a:latin typeface="华文宋体" panose="02010600040101010101" pitchFamily="2" charset="-122"/>
                <a:ea typeface="华文宋体" panose="02010600040101010101" pitchFamily="2" charset="-122"/>
              </a:rPr>
              <a:t>（边际卖者）提供服务的成本。房子数量是</a:t>
            </a:r>
            <a:r>
              <a:rPr lang="en-US" altLang="zh-CN" sz="2000" dirty="0">
                <a:latin typeface="华文宋体" panose="02010600040101010101" pitchFamily="2" charset="-122"/>
                <a:ea typeface="华文宋体" panose="02010600040101010101" pitchFamily="2" charset="-122"/>
              </a:rPr>
              <a:t>3</a:t>
            </a:r>
            <a:r>
              <a:rPr lang="zh-CN" altLang="en-US" sz="2000" dirty="0">
                <a:latin typeface="华文宋体" panose="02010600040101010101" pitchFamily="2" charset="-122"/>
                <a:ea typeface="华文宋体" panose="02010600040101010101" pitchFamily="2" charset="-122"/>
              </a:rPr>
              <a:t>时，供给曲线的高度是</a:t>
            </a:r>
            <a:r>
              <a:rPr lang="en-US" altLang="zh-CN" sz="2000" dirty="0">
                <a:latin typeface="华文宋体" panose="02010600040101010101" pitchFamily="2" charset="-122"/>
                <a:ea typeface="华文宋体" panose="02010600040101010101" pitchFamily="2" charset="-122"/>
              </a:rPr>
              <a:t>800</a:t>
            </a:r>
            <a:r>
              <a:rPr lang="zh-CN" altLang="en-US" sz="2000" dirty="0">
                <a:latin typeface="华文宋体" panose="02010600040101010101" pitchFamily="2" charset="-122"/>
                <a:ea typeface="华文宋体" panose="02010600040101010101" pitchFamily="2" charset="-122"/>
              </a:rPr>
              <a:t>，即</a:t>
            </a:r>
            <a:r>
              <a:rPr lang="en-US" altLang="zh-CN" sz="2000" dirty="0">
                <a:latin typeface="华文宋体" panose="02010600040101010101" pitchFamily="2" charset="-122"/>
                <a:ea typeface="华文宋体" panose="02010600040101010101" pitchFamily="2" charset="-122"/>
              </a:rPr>
              <a:t>Frida</a:t>
            </a:r>
            <a:r>
              <a:rPr lang="zh-CN" altLang="en-US" sz="2000" dirty="0">
                <a:latin typeface="华文宋体" panose="02010600040101010101" pitchFamily="2" charset="-122"/>
                <a:ea typeface="华文宋体" panose="02010600040101010101" pitchFamily="2" charset="-122"/>
              </a:rPr>
              <a:t>（边际卖者）提供服务的成本。</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14</a:t>
            </a:fld>
            <a:endParaRPr lang="zh-CN" altLang="en-US"/>
          </a:p>
        </p:txBody>
      </p:sp>
    </p:spTree>
    <p:extLst>
      <p:ext uri="{BB962C8B-B14F-4D97-AF65-F5344CB8AC3E}">
        <p14:creationId xmlns:p14="http://schemas.microsoft.com/office/powerpoint/2010/main" val="2416309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319" y="1022895"/>
            <a:ext cx="9108881" cy="5516017"/>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15</a:t>
            </a:fld>
            <a:endParaRPr lang="zh-CN" altLang="en-US"/>
          </a:p>
        </p:txBody>
      </p:sp>
    </p:spTree>
    <p:extLst>
      <p:ext uri="{BB962C8B-B14F-4D97-AF65-F5344CB8AC3E}">
        <p14:creationId xmlns:p14="http://schemas.microsoft.com/office/powerpoint/2010/main" val="1096982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由于供给曲线反映卖者的成本，可用于测量生产者剩余</a:t>
            </a:r>
          </a:p>
          <a:p>
            <a:pPr marL="0" indent="0">
              <a:buNone/>
            </a:pPr>
            <a:r>
              <a:rPr lang="zh-CN" altLang="en-US" dirty="0">
                <a:ea typeface="宋体" panose="02010600030101010101" pitchFamily="2" charset="-122"/>
              </a:rPr>
              <a:t>因此，市场中的生产者剩余：介于价格线与供给曲线之间的部分 ，即价格线之下供给曲线之上的面积衡量的是生产者剩余</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16</a:t>
            </a:fld>
            <a:endParaRPr lang="zh-CN" altLang="en-US"/>
          </a:p>
        </p:txBody>
      </p:sp>
    </p:spTree>
    <p:extLst>
      <p:ext uri="{BB962C8B-B14F-4D97-AF65-F5344CB8AC3E}">
        <p14:creationId xmlns:p14="http://schemas.microsoft.com/office/powerpoint/2010/main" val="3053189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 y="715617"/>
            <a:ext cx="9223513" cy="5860112"/>
          </a:xfrm>
        </p:spPr>
      </p:pic>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1A00D1C8-4A61-458B-9DEA-8187D4BC03CB}" type="slidenum">
              <a:rPr lang="zh-CN" altLang="en-US" smtClean="0"/>
              <a:t>17</a:t>
            </a:fld>
            <a:endParaRPr lang="zh-CN" altLang="en-US"/>
          </a:p>
        </p:txBody>
      </p:sp>
    </p:spTree>
    <p:extLst>
      <p:ext uri="{BB962C8B-B14F-4D97-AF65-F5344CB8AC3E}">
        <p14:creationId xmlns:p14="http://schemas.microsoft.com/office/powerpoint/2010/main" val="1044055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三、价格上升如何提高生产者剩余</a:t>
            </a:r>
            <a:endParaRPr lang="en-US" altLang="zh-CN" dirty="0">
              <a:ea typeface="宋体" panose="02010600030101010101" pitchFamily="2" charset="-122"/>
            </a:endParaRPr>
          </a:p>
          <a:p>
            <a:r>
              <a:rPr lang="zh-CN" altLang="en-US" dirty="0">
                <a:ea typeface="宋体" panose="02010600030101010101" pitchFamily="2" charset="-122"/>
              </a:rPr>
              <a:t>更高的价格提高生产者剩余 </a:t>
            </a:r>
          </a:p>
          <a:p>
            <a:pPr marL="971550" lvl="1" indent="-514350">
              <a:buFontTx/>
              <a:buAutoNum type="arabicPeriod"/>
            </a:pPr>
            <a:r>
              <a:rPr lang="zh-CN" altLang="en-US" dirty="0">
                <a:ea typeface="宋体" panose="02010600030101010101" pitchFamily="2" charset="-122"/>
              </a:rPr>
              <a:t>现有的卖者：增加生产者剩余 </a:t>
            </a:r>
          </a:p>
          <a:p>
            <a:pPr lvl="2"/>
            <a:r>
              <a:rPr lang="zh-CN" altLang="en-US" dirty="0">
                <a:ea typeface="宋体" panose="02010600030101010101" pitchFamily="2" charset="-122"/>
              </a:rPr>
              <a:t>那些本来就以低价出售的卖者会变得更好，因为他们现在得到更多的东西，他们有更多的销售意愿</a:t>
            </a:r>
          </a:p>
          <a:p>
            <a:pPr marL="971550" lvl="1" indent="-514350">
              <a:buFontTx/>
              <a:buAutoNum type="arabicPeriod"/>
            </a:pPr>
            <a:r>
              <a:rPr lang="zh-CN" altLang="en-US" dirty="0">
                <a:ea typeface="宋体" panose="02010600030101010101" pitchFamily="2" charset="-122"/>
              </a:rPr>
              <a:t>新卖者进入市场：增加生产者剩余</a:t>
            </a:r>
          </a:p>
          <a:p>
            <a:pPr lvl="2"/>
            <a:r>
              <a:rPr lang="zh-CN" altLang="en-US" dirty="0">
                <a:ea typeface="宋体" panose="02010600030101010101" pitchFamily="2" charset="-122"/>
              </a:rPr>
              <a:t>愿意以较高的价格生产产品</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18</a:t>
            </a:fld>
            <a:endParaRPr lang="zh-CN" altLang="en-US"/>
          </a:p>
        </p:txBody>
      </p:sp>
    </p:spTree>
    <p:extLst>
      <p:ext uri="{BB962C8B-B14F-4D97-AF65-F5344CB8AC3E}">
        <p14:creationId xmlns:p14="http://schemas.microsoft.com/office/powerpoint/2010/main" val="2341022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738" y="858740"/>
            <a:ext cx="9430246" cy="5565913"/>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19</a:t>
            </a:fld>
            <a:endParaRPr lang="zh-CN" altLang="en-US"/>
          </a:p>
        </p:txBody>
      </p:sp>
    </p:spTree>
    <p:extLst>
      <p:ext uri="{BB962C8B-B14F-4D97-AF65-F5344CB8AC3E}">
        <p14:creationId xmlns:p14="http://schemas.microsoft.com/office/powerpoint/2010/main" val="119782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715617" y="1825625"/>
            <a:ext cx="10638183" cy="4351338"/>
          </a:xfrm>
        </p:spPr>
        <p:txBody>
          <a:bodyPr/>
          <a:lstStyle/>
          <a:p>
            <a:pPr marL="0" indent="0">
              <a:buNone/>
            </a:pPr>
            <a:r>
              <a:rPr lang="zh-CN" altLang="en-US" sz="2400" dirty="0">
                <a:ea typeface="宋体" panose="02010600030101010101" pitchFamily="2" charset="-122"/>
              </a:rPr>
              <a:t>       本章涉及福利经济学主题</a:t>
            </a:r>
            <a:endParaRPr lang="en-US" altLang="zh-CN" sz="2400" dirty="0">
              <a:ea typeface="宋体" panose="02010600030101010101" pitchFamily="2" charset="-122"/>
            </a:endParaRPr>
          </a:p>
          <a:p>
            <a:pPr marL="0" indent="0">
              <a:buNone/>
            </a:pPr>
            <a:r>
              <a:rPr lang="zh-CN" altLang="en-US" sz="2400" dirty="0">
                <a:ea typeface="宋体" panose="02010600030101010101" pitchFamily="2" charset="-122"/>
              </a:rPr>
              <a:t>       福利经济学研究资源配置如何影响经济福利的一门学问，将从参与市场交易的买者和卖者得到的利益开始；看社会如何使这些利益尽可能达到最大；在任何一个市场，供给和需求的均衡可以最大化买者和卖者得到的总利益</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a:t>
            </a:fld>
            <a:endParaRPr lang="zh-CN" altLang="en-US"/>
          </a:p>
        </p:txBody>
      </p:sp>
    </p:spTree>
    <p:extLst>
      <p:ext uri="{BB962C8B-B14F-4D97-AF65-F5344CB8AC3E}">
        <p14:creationId xmlns:p14="http://schemas.microsoft.com/office/powerpoint/2010/main" val="3041521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latin typeface="宋体" pitchFamily="2" charset="-122"/>
                <a:ea typeface="宋体" pitchFamily="2" charset="-122"/>
              </a:rPr>
              <a:t>第三节市场效率</a:t>
            </a:r>
          </a:p>
        </p:txBody>
      </p:sp>
      <p:sp>
        <p:nvSpPr>
          <p:cNvPr id="3" name="内容占位符 2"/>
          <p:cNvSpPr>
            <a:spLocks noGrp="1"/>
          </p:cNvSpPr>
          <p:nvPr>
            <p:ph idx="1"/>
          </p:nvPr>
        </p:nvSpPr>
        <p:spPr/>
        <p:txBody>
          <a:bodyPr/>
          <a:lstStyle/>
          <a:p>
            <a:pPr marL="0" indent="0">
              <a:buNone/>
            </a:pPr>
            <a:r>
              <a:rPr lang="zh-CN" altLang="en-US" sz="2000" dirty="0">
                <a:latin typeface="宋体" pitchFamily="2" charset="-122"/>
                <a:ea typeface="宋体" pitchFamily="2" charset="-122"/>
              </a:rPr>
              <a:t>一、仁慈的社会计划者</a:t>
            </a:r>
            <a:endParaRPr lang="en-US" altLang="zh-CN" sz="2000" dirty="0">
              <a:latin typeface="宋体" pitchFamily="2" charset="-122"/>
              <a:ea typeface="宋体" pitchFamily="2" charset="-122"/>
            </a:endParaRPr>
          </a:p>
          <a:p>
            <a:pPr marL="0" indent="0">
              <a:buNone/>
            </a:pPr>
            <a:r>
              <a:rPr lang="zh-CN" altLang="en-US" sz="2000" dirty="0">
                <a:latin typeface="宋体" pitchFamily="2" charset="-122"/>
                <a:ea typeface="宋体" pitchFamily="2" charset="-122"/>
              </a:rPr>
              <a:t>为了讨论市场效率，引入一个假设的新角色，即仁慈的社会计划者，他是无所不知、无所不能、意愿良好的独裁者，这个计划者要使社会中的每个人的经济福利最大化</a:t>
            </a:r>
          </a:p>
          <a:p>
            <a:r>
              <a:rPr lang="zh-CN" altLang="en-US" sz="2000" dirty="0">
                <a:latin typeface="宋体" pitchFamily="2" charset="-122"/>
                <a:ea typeface="宋体" pitchFamily="2" charset="-122"/>
              </a:rPr>
              <a:t>一个社会的经济福利可能用总剩余来衡量</a:t>
            </a:r>
          </a:p>
          <a:p>
            <a:pPr lvl="1"/>
            <a:r>
              <a:rPr lang="zh-CN" altLang="en-US" sz="2000" dirty="0">
                <a:latin typeface="宋体" pitchFamily="2" charset="-122"/>
                <a:ea typeface="宋体" pitchFamily="2" charset="-122"/>
              </a:rPr>
              <a:t>消费者剩余和生产者剩余之和</a:t>
            </a:r>
            <a:endParaRPr lang="en-US" altLang="zh-CN" sz="2000" dirty="0">
              <a:latin typeface="宋体" pitchFamily="2" charset="-122"/>
              <a:ea typeface="宋体" pitchFamily="2" charset="-122"/>
            </a:endParaRPr>
          </a:p>
          <a:p>
            <a:pPr lvl="1"/>
            <a:endParaRPr lang="en-US" altLang="zh-CN" sz="2000" dirty="0">
              <a:latin typeface="华文宋体" panose="02010600040101010101" pitchFamily="2" charset="-122"/>
              <a:ea typeface="华文宋体" panose="02010600040101010101" pitchFamily="2" charset="-122"/>
            </a:endParaRPr>
          </a:p>
          <a:p>
            <a:pPr lvl="1"/>
            <a:endParaRPr lang="zh-CN" altLang="en-US" sz="2000" dirty="0">
              <a:latin typeface="华文宋体" panose="02010600040101010101" pitchFamily="2" charset="-122"/>
              <a:ea typeface="华文宋体" panose="02010600040101010101" pitchFamily="2" charset="-122"/>
            </a:endParaRP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20</a:t>
            </a:fld>
            <a:endParaRPr lang="zh-CN" altLang="en-US"/>
          </a:p>
        </p:txBody>
      </p:sp>
    </p:spTree>
    <p:extLst>
      <p:ext uri="{BB962C8B-B14F-4D97-AF65-F5344CB8AC3E}">
        <p14:creationId xmlns:p14="http://schemas.microsoft.com/office/powerpoint/2010/main" val="2113021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32684" y="1690688"/>
            <a:ext cx="10515600" cy="4351338"/>
          </a:xfrm>
        </p:spPr>
        <p:txBody>
          <a:bodyPr>
            <a:noAutofit/>
          </a:bodyPr>
          <a:lstStyle/>
          <a:p>
            <a:r>
              <a:rPr lang="zh-CN" altLang="en-US" sz="2000" dirty="0">
                <a:ea typeface="宋体" charset="-122"/>
              </a:rPr>
              <a:t>总剩余 = 消费者剩余 + 生产者剩余</a:t>
            </a:r>
          </a:p>
          <a:p>
            <a:pPr marL="914400" lvl="2" indent="0">
              <a:buNone/>
            </a:pPr>
            <a:r>
              <a:rPr lang="zh-CN" altLang="en-US" dirty="0">
                <a:ea typeface="宋体" charset="-122"/>
              </a:rPr>
              <a:t>消费者剩余 = 买方的评价 – 买方支付的数量</a:t>
            </a:r>
          </a:p>
          <a:p>
            <a:pPr marL="914400" lvl="2" indent="0">
              <a:buNone/>
            </a:pPr>
            <a:r>
              <a:rPr lang="zh-CN" altLang="en-US" dirty="0">
                <a:ea typeface="宋体" charset="-122"/>
              </a:rPr>
              <a:t>生产者剩余 = 卖者得到的数量 – 卖者的成本</a:t>
            </a:r>
          </a:p>
          <a:p>
            <a:pPr marL="914400" lvl="2" indent="0">
              <a:buNone/>
            </a:pPr>
            <a:r>
              <a:rPr lang="zh-CN" altLang="en-US" dirty="0">
                <a:ea typeface="宋体" charset="-122"/>
              </a:rPr>
              <a:t>因为买方支付的量=卖者收到的量</a:t>
            </a:r>
          </a:p>
          <a:p>
            <a:pPr marL="0" indent="0">
              <a:buNone/>
            </a:pPr>
            <a:r>
              <a:rPr lang="zh-CN" altLang="en-US" sz="2000" dirty="0">
                <a:ea typeface="宋体" charset="-122"/>
              </a:rPr>
              <a:t>  所以总剩余 = 买方的评价 – 卖者的成本</a:t>
            </a:r>
            <a:endParaRPr lang="en-US" altLang="zh-CN" sz="2000" dirty="0">
              <a:ea typeface="宋体" charset="-122"/>
            </a:endParaRPr>
          </a:p>
          <a:p>
            <a:pPr marL="0" indent="0">
              <a:buNone/>
            </a:pPr>
            <a:r>
              <a:rPr lang="zh-CN" altLang="en-US" sz="2000" dirty="0">
                <a:ea typeface="宋体" charset="-122"/>
              </a:rPr>
              <a:t>从某种意义上讲，总剩余衡量了从整个社会来看的的净收益</a:t>
            </a:r>
            <a:endParaRPr lang="en-US" altLang="zh-CN" sz="2000" dirty="0">
              <a:ea typeface="宋体" charset="-122"/>
            </a:endParaRPr>
          </a:p>
          <a:p>
            <a:pPr marL="0" indent="0">
              <a:buNone/>
            </a:pPr>
            <a:r>
              <a:rPr lang="zh-CN" altLang="en-US" sz="2000" dirty="0">
                <a:ea typeface="宋体" charset="-122"/>
              </a:rPr>
              <a:t>因此，社会计划着首先关心效率</a:t>
            </a:r>
            <a:endParaRPr lang="en-US" altLang="zh-CN" sz="2000" dirty="0">
              <a:ea typeface="宋体" charset="-122"/>
            </a:endParaRPr>
          </a:p>
          <a:p>
            <a:r>
              <a:rPr lang="zh-CN" altLang="en-US" sz="2000" dirty="0">
                <a:ea typeface="宋体" charset="-122"/>
              </a:rPr>
              <a:t>如果资源配置使总剩余最大化，这种配置就是有效率的。如果买者和卖者之间的一些潜在利益还没有实现，资源配置的属性就是无效率的。</a:t>
            </a:r>
            <a:endParaRPr lang="en-US" altLang="zh-CN" sz="2000" dirty="0">
              <a:ea typeface="宋体" charset="-122"/>
            </a:endParaRPr>
          </a:p>
          <a:p>
            <a:pPr marL="228600" lvl="1">
              <a:spcBef>
                <a:spcPts val="1000"/>
              </a:spcBef>
            </a:pPr>
            <a:r>
              <a:rPr lang="zh-CN" altLang="en-US" sz="2000" dirty="0">
                <a:ea typeface="宋体" charset="-122"/>
              </a:rPr>
              <a:t>最大限度地提高社会全体成员的总剩余</a:t>
            </a:r>
          </a:p>
          <a:p>
            <a:r>
              <a:rPr lang="zh-CN" altLang="en-US" sz="2000" dirty="0">
                <a:ea typeface="宋体" charset="-122"/>
              </a:rPr>
              <a:t>社会计划者还关心平等</a:t>
            </a:r>
          </a:p>
          <a:p>
            <a:pPr marL="457200" lvl="1" indent="0">
              <a:buNone/>
            </a:pPr>
            <a:r>
              <a:rPr lang="zh-CN" altLang="en-US" sz="2000" dirty="0">
                <a:ea typeface="宋体" charset="-122"/>
              </a:rPr>
              <a:t>即社会成员之间均匀分配社会财产</a:t>
            </a:r>
          </a:p>
          <a:p>
            <a:endParaRPr lang="zh-CN" altLang="en-US" sz="2000" dirty="0">
              <a:ea typeface="宋体" charset="-122"/>
            </a:endParaRPr>
          </a:p>
          <a:p>
            <a:endParaRPr lang="zh-CN" altLang="en-US" sz="2000"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21</a:t>
            </a:fld>
            <a:endParaRPr lang="zh-CN" altLang="en-US"/>
          </a:p>
        </p:txBody>
      </p:sp>
    </p:spTree>
    <p:extLst>
      <p:ext uri="{BB962C8B-B14F-4D97-AF65-F5344CB8AC3E}">
        <p14:creationId xmlns:p14="http://schemas.microsoft.com/office/powerpoint/2010/main" val="4000741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charset="-122"/>
              </a:rPr>
              <a:t>在市场上交易的收益 </a:t>
            </a:r>
          </a:p>
          <a:p>
            <a:pPr lvl="1"/>
            <a:r>
              <a:rPr lang="zh-CN" altLang="en-US" dirty="0">
                <a:ea typeface="宋体" charset="-122"/>
              </a:rPr>
              <a:t>像一个要在市场参与者之间分配的蛋糕</a:t>
            </a:r>
          </a:p>
          <a:p>
            <a:r>
              <a:rPr lang="zh-CN" altLang="en-US" dirty="0">
                <a:ea typeface="宋体" charset="-122"/>
              </a:rPr>
              <a:t>效率问题 </a:t>
            </a:r>
          </a:p>
          <a:p>
            <a:pPr lvl="1"/>
            <a:r>
              <a:rPr lang="zh-CN" altLang="en-US" dirty="0">
                <a:ea typeface="宋体" charset="-122"/>
              </a:rPr>
              <a:t>蛋糕是否尽可能大</a:t>
            </a:r>
          </a:p>
          <a:p>
            <a:r>
              <a:rPr lang="zh-CN" altLang="en-US" dirty="0">
                <a:ea typeface="宋体" charset="-122"/>
              </a:rPr>
              <a:t>平等问题</a:t>
            </a:r>
          </a:p>
          <a:p>
            <a:pPr lvl="1"/>
            <a:r>
              <a:rPr lang="zh-CN" altLang="en-US" dirty="0">
                <a:ea typeface="宋体" charset="-122"/>
              </a:rPr>
              <a:t>蛋糕是如何被切成小块的</a:t>
            </a:r>
          </a:p>
          <a:p>
            <a:pPr lvl="1"/>
            <a:r>
              <a:rPr lang="zh-CN" altLang="en-US" dirty="0">
                <a:ea typeface="宋体" charset="-122"/>
              </a:rPr>
              <a:t>蛋糕是如何在社会成员中进行分配的</a:t>
            </a:r>
            <a:endParaRPr lang="en-US" altLang="zh-CN" dirty="0">
              <a:ea typeface="宋体" charset="-122"/>
            </a:endParaRPr>
          </a:p>
          <a:p>
            <a:pPr lvl="1"/>
            <a:r>
              <a:rPr lang="zh-CN" altLang="en-US" dirty="0">
                <a:ea typeface="宋体" charset="-122"/>
              </a:rPr>
              <a:t>平等就是在社会成员之间平均地分配经济成果</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22</a:t>
            </a:fld>
            <a:endParaRPr lang="zh-CN" altLang="en-US"/>
          </a:p>
        </p:txBody>
      </p:sp>
    </p:spTree>
    <p:extLst>
      <p:ext uri="{BB962C8B-B14F-4D97-AF65-F5344CB8AC3E}">
        <p14:creationId xmlns:p14="http://schemas.microsoft.com/office/powerpoint/2010/main" val="3839964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sz="2400" dirty="0">
                <a:latin typeface="宋体" pitchFamily="2" charset="-122"/>
                <a:ea typeface="宋体" pitchFamily="2" charset="-122"/>
              </a:rPr>
              <a:t>二、市场均衡的评价</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图</a:t>
            </a:r>
            <a:r>
              <a:rPr lang="en-US" altLang="zh-CN" sz="2400" dirty="0">
                <a:latin typeface="宋体" pitchFamily="2" charset="-122"/>
                <a:ea typeface="宋体" pitchFamily="2" charset="-122"/>
              </a:rPr>
              <a:t>7</a:t>
            </a:r>
            <a:r>
              <a:rPr lang="zh-CN" altLang="en-US" sz="2400" dirty="0">
                <a:latin typeface="宋体" pitchFamily="2" charset="-122"/>
                <a:ea typeface="宋体" pitchFamily="2" charset="-122"/>
              </a:rPr>
              <a:t>是在市场均衡时的消费者剩余和生产者剩余，这种均衡是否是有效率的？</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当市场均衡时，决定价格的是参与市场的买者和卖者。那些对物品的评价高于价格（由需求曲线上的</a:t>
            </a:r>
            <a:r>
              <a:rPr lang="en-US" altLang="zh-CN" sz="2400" dirty="0">
                <a:latin typeface="宋体" pitchFamily="2" charset="-122"/>
                <a:ea typeface="宋体" pitchFamily="2" charset="-122"/>
              </a:rPr>
              <a:t>AE</a:t>
            </a:r>
            <a:r>
              <a:rPr lang="zh-CN" altLang="en-US" sz="2400" dirty="0">
                <a:latin typeface="宋体" pitchFamily="2" charset="-122"/>
                <a:ea typeface="宋体" pitchFamily="2" charset="-122"/>
              </a:rPr>
              <a:t>段表示）的买者选择购买物品，那些对物品的评价低于价格的（由需求曲线上的</a:t>
            </a:r>
            <a:r>
              <a:rPr lang="en-US" altLang="zh-CN" sz="2400" dirty="0">
                <a:latin typeface="宋体" pitchFamily="2" charset="-122"/>
                <a:ea typeface="宋体" pitchFamily="2" charset="-122"/>
              </a:rPr>
              <a:t>EB</a:t>
            </a:r>
            <a:r>
              <a:rPr lang="zh-CN" altLang="en-US" sz="2400" dirty="0">
                <a:latin typeface="宋体" pitchFamily="2" charset="-122"/>
                <a:ea typeface="宋体" pitchFamily="2" charset="-122"/>
              </a:rPr>
              <a:t>段表示）买者选择不购买。</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同样，那些成本低于价格的（由供给曲线上的</a:t>
            </a:r>
            <a:r>
              <a:rPr lang="en-US" altLang="zh-CN" sz="2400" dirty="0">
                <a:latin typeface="宋体" pitchFamily="2" charset="-122"/>
                <a:ea typeface="宋体" pitchFamily="2" charset="-122"/>
              </a:rPr>
              <a:t>CE</a:t>
            </a:r>
            <a:r>
              <a:rPr lang="zh-CN" altLang="en-US" sz="2400" dirty="0">
                <a:latin typeface="宋体" pitchFamily="2" charset="-122"/>
                <a:ea typeface="宋体" pitchFamily="2" charset="-122"/>
              </a:rPr>
              <a:t>段表示）的卖者选择生产并销售商品，那些成本高于价格的（由供给曲线上的</a:t>
            </a:r>
            <a:r>
              <a:rPr lang="en-US" altLang="zh-CN" sz="2400" dirty="0">
                <a:latin typeface="宋体" pitchFamily="2" charset="-122"/>
                <a:ea typeface="宋体" pitchFamily="2" charset="-122"/>
              </a:rPr>
              <a:t>DE</a:t>
            </a:r>
            <a:r>
              <a:rPr lang="zh-CN" altLang="en-US" sz="2400" dirty="0">
                <a:latin typeface="宋体" pitchFamily="2" charset="-122"/>
                <a:ea typeface="宋体" pitchFamily="2" charset="-122"/>
              </a:rPr>
              <a:t>段表示）的卖者选择不生产并销售商品，</a:t>
            </a:r>
            <a:endParaRPr lang="en-US" altLang="zh-CN" sz="2400" dirty="0">
              <a:latin typeface="宋体" pitchFamily="2" charset="-122"/>
              <a:ea typeface="宋体" pitchFamily="2" charset="-122"/>
            </a:endParaRP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23</a:t>
            </a:fld>
            <a:endParaRPr lang="zh-CN" altLang="en-US"/>
          </a:p>
        </p:txBody>
      </p:sp>
    </p:spTree>
    <p:extLst>
      <p:ext uri="{BB962C8B-B14F-4D97-AF65-F5344CB8AC3E}">
        <p14:creationId xmlns:p14="http://schemas.microsoft.com/office/powerpoint/2010/main" val="834634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sz="2400" dirty="0">
              <a:latin typeface="华文宋体" pitchFamily="2" charset="-122"/>
              <a:ea typeface="华文宋体" pitchFamily="2" charset="-122"/>
            </a:endParaRPr>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24</a:t>
            </a:fld>
            <a:endParaRPr lang="zh-CN" altLang="en-US"/>
          </a:p>
        </p:txBody>
      </p:sp>
      <p:pic>
        <p:nvPicPr>
          <p:cNvPr id="1026" name="Picture 2" descr="C:\Users\jiang\Desktop\Image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315" y="1479177"/>
            <a:ext cx="8996085" cy="494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648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sz="2400" dirty="0">
                <a:latin typeface="宋体" pitchFamily="2" charset="-122"/>
                <a:ea typeface="宋体" pitchFamily="2" charset="-122"/>
              </a:rPr>
              <a:t>得到以下的结论：</a:t>
            </a:r>
            <a:endParaRPr lang="en-US" altLang="zh-CN" sz="2400" dirty="0">
              <a:latin typeface="宋体" pitchFamily="2" charset="-122"/>
              <a:ea typeface="宋体" pitchFamily="2" charset="-122"/>
            </a:endParaRPr>
          </a:p>
          <a:p>
            <a:pPr marL="0" indent="0">
              <a:buNone/>
            </a:pPr>
            <a:r>
              <a:rPr lang="en-US" altLang="zh-CN" sz="2400" dirty="0">
                <a:latin typeface="宋体" pitchFamily="2" charset="-122"/>
                <a:ea typeface="宋体" pitchFamily="2" charset="-122"/>
              </a:rPr>
              <a:t>1. </a:t>
            </a:r>
            <a:r>
              <a:rPr lang="zh-CN" altLang="en-US" sz="2400" dirty="0">
                <a:latin typeface="宋体" pitchFamily="2" charset="-122"/>
                <a:ea typeface="宋体" pitchFamily="2" charset="-122"/>
              </a:rPr>
              <a:t>自由市场把物品的供给分配给对这些物品评价最高的买者，这种评价用买者的支付意愿来衡量</a:t>
            </a:r>
            <a:endParaRPr lang="en-US" altLang="zh-CN" sz="2400" dirty="0">
              <a:latin typeface="宋体" pitchFamily="2" charset="-122"/>
              <a:ea typeface="宋体" pitchFamily="2" charset="-122"/>
            </a:endParaRPr>
          </a:p>
          <a:p>
            <a:pPr marL="0" indent="0">
              <a:buNone/>
            </a:pP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自由市场把物品的需求分配给能够以最低成本生产这些物品的卖者</a:t>
            </a:r>
            <a:endParaRPr lang="en-US" altLang="zh-CN" sz="2400" dirty="0">
              <a:latin typeface="宋体" pitchFamily="2" charset="-122"/>
              <a:ea typeface="宋体" pitchFamily="2" charset="-122"/>
            </a:endParaRPr>
          </a:p>
          <a:p>
            <a:pPr marL="0" lvl="1" indent="0">
              <a:spcBef>
                <a:spcPts val="1000"/>
              </a:spcBef>
              <a:buNone/>
            </a:pPr>
            <a:r>
              <a:rPr lang="zh-CN" altLang="en-US" dirty="0">
                <a:latin typeface="宋体" pitchFamily="2" charset="-122"/>
                <a:ea typeface="宋体" pitchFamily="2" charset="-122"/>
              </a:rPr>
              <a:t>综合上面两个结论，当市场到达均衡时，社会计划者不能通过改变买者之间的消费配置或改变卖者之间的生产配置来增加经济福利。即社会计划者不能通过增加或减少物品的数量增加总的经济福利</a:t>
            </a:r>
          </a:p>
          <a:p>
            <a:pPr marL="0" indent="0">
              <a:buNone/>
            </a:pPr>
            <a:r>
              <a:rPr lang="en-US" altLang="zh-CN" sz="2400" dirty="0">
                <a:latin typeface="宋体" pitchFamily="2" charset="-122"/>
                <a:ea typeface="宋体" pitchFamily="2" charset="-122"/>
              </a:rPr>
              <a:t>3.</a:t>
            </a:r>
            <a:r>
              <a:rPr lang="zh-CN" altLang="en-US" sz="2400" dirty="0">
                <a:latin typeface="宋体" pitchFamily="2" charset="-122"/>
                <a:ea typeface="宋体" pitchFamily="2" charset="-122"/>
              </a:rPr>
              <a:t>自由市场生产出使消费者剩余和生产者剩余的总和最大化的物品量</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25</a:t>
            </a:fld>
            <a:endParaRPr lang="zh-CN" altLang="en-US"/>
          </a:p>
        </p:txBody>
      </p:sp>
    </p:spTree>
    <p:extLst>
      <p:ext uri="{BB962C8B-B14F-4D97-AF65-F5344CB8AC3E}">
        <p14:creationId xmlns:p14="http://schemas.microsoft.com/office/powerpoint/2010/main" val="1311781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26</a:t>
            </a:fld>
            <a:endParaRPr lang="zh-CN" altLang="en-US"/>
          </a:p>
        </p:txBody>
      </p:sp>
      <p:pic>
        <p:nvPicPr>
          <p:cNvPr id="2050" name="Picture 2" descr="C:\Users\jiang\Desktop\Image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300162"/>
            <a:ext cx="8500596" cy="5019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896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a:latin typeface="宋体" pitchFamily="2" charset="-122"/>
                <a:ea typeface="宋体" pitchFamily="2" charset="-122"/>
              </a:rPr>
              <a:t>在产量小于均衡产量，例如</a:t>
            </a:r>
            <a:r>
              <a:rPr lang="en-US" altLang="zh-CN" sz="2400" dirty="0">
                <a:latin typeface="宋体" pitchFamily="2" charset="-122"/>
                <a:ea typeface="宋体" pitchFamily="2" charset="-122"/>
              </a:rPr>
              <a:t>Q</a:t>
            </a:r>
            <a:r>
              <a:rPr lang="en-US" altLang="zh-CN" sz="2400" baseline="-25000" dirty="0">
                <a:latin typeface="宋体" pitchFamily="2" charset="-122"/>
                <a:ea typeface="宋体" pitchFamily="2" charset="-122"/>
              </a:rPr>
              <a:t>1</a:t>
            </a:r>
            <a:r>
              <a:rPr lang="zh-CN" altLang="en-US" sz="2400" dirty="0">
                <a:latin typeface="宋体" pitchFamily="2" charset="-122"/>
                <a:ea typeface="宋体" pitchFamily="2" charset="-122"/>
              </a:rPr>
              <a:t>时，边际买者的评价大于边际卖者的成本，因此，增加产量会使总剩余增加，这种情况要一直持续到产量达到均衡水平时为止。同样，在产量大于均衡产量，例如</a:t>
            </a:r>
            <a:r>
              <a:rPr lang="en-US" altLang="zh-CN" sz="2400" dirty="0">
                <a:latin typeface="宋体" pitchFamily="2" charset="-122"/>
                <a:ea typeface="宋体" pitchFamily="2" charset="-122"/>
              </a:rPr>
              <a:t>Q</a:t>
            </a:r>
            <a:r>
              <a:rPr lang="en-US" altLang="zh-CN" sz="2400" baseline="-25000" dirty="0">
                <a:latin typeface="宋体" pitchFamily="2" charset="-122"/>
                <a:ea typeface="宋体" pitchFamily="2" charset="-122"/>
              </a:rPr>
              <a:t>2</a:t>
            </a:r>
            <a:r>
              <a:rPr lang="zh-CN" altLang="en-US" sz="2400" dirty="0">
                <a:latin typeface="宋体" pitchFamily="2" charset="-122"/>
                <a:ea typeface="宋体" pitchFamily="2" charset="-122"/>
              </a:rPr>
              <a:t>时，边际买者的评价小于边际卖者的成本，这种情况下，减少产量会增加总剩余，这种情况会一直持续到产量达到均衡水平时为止。因此，为了使总剩余最大化，社会计划者应该选择供给曲线与需求曲线相交时的产量。</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市场均衡的结果使总剩余达到最大，资源得到最有效的配置，所以仁慈的社会计划者可以让市场自己得出他想要的结果</a:t>
            </a:r>
            <a:endParaRPr lang="en-US" altLang="zh-CN" sz="2400" dirty="0">
              <a:latin typeface="宋体" pitchFamily="2" charset="-122"/>
              <a:ea typeface="宋体" pitchFamily="2" charset="-122"/>
            </a:endParaRPr>
          </a:p>
          <a:p>
            <a:pPr marL="457200" lvl="1" indent="0">
              <a:buNone/>
            </a:pPr>
            <a:r>
              <a:rPr lang="zh-CN" altLang="en-US" dirty="0">
                <a:latin typeface="宋体" pitchFamily="2" charset="-122"/>
                <a:ea typeface="宋体" pitchFamily="2" charset="-122"/>
              </a:rPr>
              <a:t>“Laissez faire” = “让人们做自己想做的事”（自由放任）</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27</a:t>
            </a:fld>
            <a:endParaRPr lang="zh-CN" altLang="en-US"/>
          </a:p>
        </p:txBody>
      </p:sp>
    </p:spTree>
    <p:extLst>
      <p:ext uri="{BB962C8B-B14F-4D97-AF65-F5344CB8AC3E}">
        <p14:creationId xmlns:p14="http://schemas.microsoft.com/office/powerpoint/2010/main" val="3695117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charset="-122"/>
              </a:rPr>
              <a:t>亚当斯密的“看不见的手”</a:t>
            </a:r>
          </a:p>
          <a:p>
            <a:pPr lvl="1"/>
            <a:r>
              <a:rPr lang="zh-CN" altLang="en-US" dirty="0">
                <a:ea typeface="宋体" charset="-122"/>
              </a:rPr>
              <a:t>考虑到了买者和卖者的所有信息</a:t>
            </a:r>
          </a:p>
          <a:p>
            <a:pPr lvl="1"/>
            <a:r>
              <a:rPr lang="zh-CN" altLang="en-US" dirty="0">
                <a:ea typeface="宋体" charset="-122"/>
              </a:rPr>
              <a:t>引导市场上每个人达到按经济效率标准判断的最好结果</a:t>
            </a:r>
          </a:p>
          <a:p>
            <a:pPr lvl="1"/>
            <a:r>
              <a:rPr lang="zh-CN" altLang="en-US" dirty="0">
                <a:ea typeface="宋体" charset="-122"/>
              </a:rPr>
              <a:t>经济效率</a:t>
            </a:r>
          </a:p>
          <a:p>
            <a:r>
              <a:rPr lang="zh-CN" altLang="en-US" dirty="0">
                <a:ea typeface="宋体" charset="-122"/>
              </a:rPr>
              <a:t>自由市场 </a:t>
            </a:r>
          </a:p>
          <a:p>
            <a:pPr lvl="1"/>
            <a:r>
              <a:rPr lang="zh-CN" altLang="en-US" dirty="0">
                <a:ea typeface="宋体" charset="-122"/>
              </a:rPr>
              <a:t>组织经济活动的最好方法</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28</a:t>
            </a:fld>
            <a:endParaRPr lang="zh-CN" altLang="en-US"/>
          </a:p>
        </p:txBody>
      </p:sp>
    </p:spTree>
    <p:extLst>
      <p:ext uri="{BB962C8B-B14F-4D97-AF65-F5344CB8AC3E}">
        <p14:creationId xmlns:p14="http://schemas.microsoft.com/office/powerpoint/2010/main" val="2205106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a:t>案例研究：</a:t>
            </a:r>
            <a:r>
              <a:rPr lang="zh-CN" altLang="en-US" sz="2400" dirty="0">
                <a:ea typeface="宋体" charset="-122"/>
              </a:rPr>
              <a:t>人体器官市场是否应该存在</a:t>
            </a:r>
            <a:r>
              <a:rPr lang="zh-CN" altLang="en-US" sz="2700" dirty="0"/>
              <a:t>（大家可以讨论书中</a:t>
            </a:r>
            <a:r>
              <a:rPr lang="en-US" altLang="zh-CN" sz="2700" dirty="0"/>
              <a:t>155</a:t>
            </a:r>
            <a:r>
              <a:rPr lang="zh-CN" altLang="en-US" sz="2700" dirty="0"/>
              <a:t>页）</a:t>
            </a:r>
            <a:endParaRPr lang="zh-CN" altLang="en-US" dirty="0"/>
          </a:p>
        </p:txBody>
      </p:sp>
      <p:sp>
        <p:nvSpPr>
          <p:cNvPr id="3" name="内容占位符 2"/>
          <p:cNvSpPr>
            <a:spLocks noGrp="1"/>
          </p:cNvSpPr>
          <p:nvPr>
            <p:ph idx="1"/>
          </p:nvPr>
        </p:nvSpPr>
        <p:spPr/>
        <p:txBody>
          <a:bodyPr>
            <a:normAutofit/>
          </a:bodyPr>
          <a:lstStyle/>
          <a:p>
            <a:pPr lvl="1">
              <a:lnSpc>
                <a:spcPct val="100000"/>
              </a:lnSpc>
            </a:pPr>
            <a:r>
              <a:rPr lang="zh-CN" altLang="en-US" dirty="0">
                <a:ea typeface="宋体" charset="-122"/>
              </a:rPr>
              <a:t>“一个母亲的爱帮助挽救了两条生命” </a:t>
            </a:r>
          </a:p>
          <a:p>
            <a:pPr lvl="1"/>
            <a:r>
              <a:rPr lang="zh-CN" altLang="en-US" dirty="0">
                <a:ea typeface="宋体" charset="-122"/>
              </a:rPr>
              <a:t>Stephens女士-她的儿子需要一个肾移植</a:t>
            </a:r>
          </a:p>
          <a:p>
            <a:pPr lvl="1"/>
            <a:r>
              <a:rPr lang="zh-CN" altLang="en-US" dirty="0">
                <a:ea typeface="宋体" charset="-122"/>
              </a:rPr>
              <a:t>母亲的肾是不适合的</a:t>
            </a:r>
          </a:p>
          <a:p>
            <a:pPr lvl="1"/>
            <a:r>
              <a:rPr lang="zh-CN" altLang="en-US" dirty="0">
                <a:ea typeface="宋体" charset="-122"/>
              </a:rPr>
              <a:t>给一个陌生人捐一个肾</a:t>
            </a:r>
          </a:p>
          <a:p>
            <a:pPr lvl="1"/>
            <a:r>
              <a:rPr lang="zh-CN" altLang="en-US" dirty="0">
                <a:ea typeface="宋体" charset="-122"/>
              </a:rPr>
              <a:t>她的儿子排到了肾脏等待名单的最前面</a:t>
            </a:r>
          </a:p>
          <a:p>
            <a:r>
              <a:rPr lang="zh-CN" altLang="en-US" sz="2400" dirty="0">
                <a:ea typeface="宋体" charset="-122"/>
              </a:rPr>
              <a:t>引发的问题</a:t>
            </a:r>
          </a:p>
          <a:p>
            <a:pPr lvl="1"/>
            <a:r>
              <a:rPr lang="zh-CN" altLang="en-US" dirty="0">
                <a:ea typeface="宋体" charset="-122"/>
              </a:rPr>
              <a:t>如果可以用一个肾脏换取另一个肾脏</a:t>
            </a:r>
          </a:p>
          <a:p>
            <a:pPr marL="457200" lvl="1" indent="0">
              <a:buNone/>
            </a:pPr>
            <a:r>
              <a:rPr lang="zh-CN" altLang="en-US" dirty="0">
                <a:ea typeface="宋体" charset="-122"/>
              </a:rPr>
              <a:t>是否可以用一个肾脏换取无法承受的、昂贵的、实验性癌症治疗？</a:t>
            </a:r>
          </a:p>
          <a:p>
            <a:pPr lvl="1"/>
            <a:r>
              <a:rPr lang="zh-CN" altLang="en-US" dirty="0">
                <a:ea typeface="宋体" charset="-122"/>
              </a:rPr>
              <a:t>或者以她的肾脏为她儿子交换免费上医学院的机会？</a:t>
            </a:r>
          </a:p>
          <a:p>
            <a:pPr lvl="1"/>
            <a:r>
              <a:rPr lang="zh-CN" altLang="en-US" dirty="0">
                <a:ea typeface="宋体" charset="-122"/>
              </a:rPr>
              <a:t>或者更直接，卖她的肾换成现金？</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29</a:t>
            </a:fld>
            <a:endParaRPr lang="zh-CN" altLang="en-US"/>
          </a:p>
        </p:txBody>
      </p:sp>
    </p:spTree>
    <p:extLst>
      <p:ext uri="{BB962C8B-B14F-4D97-AF65-F5344CB8AC3E}">
        <p14:creationId xmlns:p14="http://schemas.microsoft.com/office/powerpoint/2010/main" val="373187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200" dirty="0">
                <a:latin typeface="华文宋体" panose="02010600040101010101" pitchFamily="2" charset="-122"/>
                <a:ea typeface="华文宋体" panose="02010600040101010101" pitchFamily="2" charset="-122"/>
              </a:rPr>
              <a:t>第一节 消费者剩余</a:t>
            </a:r>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一、支付意愿</a:t>
            </a:r>
          </a:p>
          <a:p>
            <a:pPr lvl="1"/>
            <a:r>
              <a:rPr lang="zh-CN" altLang="en-US" dirty="0">
                <a:ea typeface="宋体" panose="02010600030101010101" pitchFamily="2" charset="-122"/>
              </a:rPr>
              <a:t>买方愿意为某种物品支付的最高量</a:t>
            </a:r>
          </a:p>
          <a:p>
            <a:pPr lvl="1"/>
            <a:r>
              <a:rPr lang="zh-CN" altLang="en-US" dirty="0">
                <a:ea typeface="宋体" panose="02010600030101010101" pitchFamily="2" charset="-122"/>
              </a:rPr>
              <a:t>它衡量的是买者对物品的评价</a:t>
            </a:r>
            <a:endParaRPr lang="en-US" altLang="zh-CN" dirty="0">
              <a:ea typeface="宋体" panose="02010600030101010101" pitchFamily="2" charset="-122"/>
            </a:endParaRPr>
          </a:p>
          <a:p>
            <a:pPr lvl="1"/>
            <a:r>
              <a:rPr lang="zh-CN" altLang="en-US" dirty="0">
                <a:ea typeface="宋体" panose="02010600030101010101" pitchFamily="2" charset="-122"/>
              </a:rPr>
              <a:t>每个买者都希望以低于自己支付意愿的价格买到商品，对以正好等于支付意愿的价格买到商品持无所谓的态度，如果价格正好等于他对商品的评价（支付意愿），买还是不买他都同样满意。</a:t>
            </a:r>
            <a:endParaRPr lang="en-US" altLang="zh-CN" dirty="0">
              <a:ea typeface="宋体" panose="02010600030101010101" pitchFamily="2" charset="-122"/>
            </a:endParaRPr>
          </a:p>
          <a:p>
            <a:pPr lvl="1"/>
            <a:r>
              <a:rPr lang="zh-CN" altLang="en-US" dirty="0">
                <a:ea typeface="宋体" panose="02010600030101010101" pitchFamily="2" charset="-122"/>
              </a:rPr>
              <a:t>见曼昆</a:t>
            </a:r>
            <a:r>
              <a:rPr lang="en-US" altLang="zh-CN" dirty="0">
                <a:ea typeface="宋体" panose="02010600030101010101" pitchFamily="2" charset="-122"/>
              </a:rPr>
              <a:t>140</a:t>
            </a:r>
            <a:r>
              <a:rPr lang="zh-CN" altLang="en-US" dirty="0">
                <a:ea typeface="宋体" panose="02010600030101010101" pitchFamily="2" charset="-122"/>
              </a:rPr>
              <a:t>页例子</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3</a:t>
            </a:fld>
            <a:endParaRPr lang="zh-CN" altLang="en-US"/>
          </a:p>
        </p:txBody>
      </p:sp>
    </p:spTree>
    <p:extLst>
      <p:ext uri="{BB962C8B-B14F-4D97-AF65-F5344CB8AC3E}">
        <p14:creationId xmlns:p14="http://schemas.microsoft.com/office/powerpoint/2010/main" val="1513917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5D2884"/>
                </a:solidFill>
                <a:ea typeface="宋体" charset="-122"/>
              </a:rPr>
              <a:t>现行的公共政策</a:t>
            </a:r>
          </a:p>
          <a:p>
            <a:pPr lvl="1"/>
            <a:r>
              <a:rPr lang="zh-CN" altLang="en-US" dirty="0">
                <a:ea typeface="宋体" charset="-122"/>
              </a:rPr>
              <a:t>人出卖自己的器官是非法的</a:t>
            </a:r>
          </a:p>
          <a:p>
            <a:pPr lvl="1"/>
            <a:r>
              <a:rPr lang="zh-CN" altLang="en-US" dirty="0">
                <a:ea typeface="宋体" charset="-122"/>
              </a:rPr>
              <a:t>政府已经实施了零价格上限：出现短缺  </a:t>
            </a:r>
          </a:p>
          <a:p>
            <a:r>
              <a:rPr lang="zh-CN" altLang="en-US" dirty="0">
                <a:solidFill>
                  <a:srgbClr val="5D2884"/>
                </a:solidFill>
                <a:ea typeface="宋体" charset="-122"/>
              </a:rPr>
              <a:t>允许人体器官自由市场存在巨大利益</a:t>
            </a:r>
          </a:p>
          <a:p>
            <a:pPr lvl="1"/>
            <a:r>
              <a:rPr lang="zh-CN" altLang="en-US" dirty="0">
                <a:ea typeface="宋体" charset="-122"/>
              </a:rPr>
              <a:t>人出生时有两个肾</a:t>
            </a:r>
          </a:p>
          <a:p>
            <a:pPr lvl="1"/>
            <a:r>
              <a:rPr lang="zh-CN" altLang="en-US" dirty="0">
                <a:ea typeface="宋体" charset="-122"/>
              </a:rPr>
              <a:t>通常只需要一个</a:t>
            </a:r>
          </a:p>
          <a:p>
            <a:pPr lvl="1"/>
            <a:r>
              <a:rPr lang="zh-CN" altLang="en-US" dirty="0">
                <a:ea typeface="宋体" charset="-122"/>
              </a:rPr>
              <a:t>少数人因为疾病使得没有具有正常功能的肾脏</a:t>
            </a:r>
          </a:p>
          <a:p>
            <a:r>
              <a:rPr lang="zh-CN" altLang="en-US" dirty="0">
                <a:solidFill>
                  <a:srgbClr val="5D2884"/>
                </a:solidFill>
                <a:ea typeface="宋体" charset="-122"/>
              </a:rPr>
              <a:t>现行状况</a:t>
            </a:r>
          </a:p>
          <a:p>
            <a:pPr lvl="1"/>
            <a:r>
              <a:rPr lang="zh-CN" altLang="en-US" dirty="0">
                <a:ea typeface="宋体" charset="-122"/>
              </a:rPr>
              <a:t>典型的病人等待几年的肾移植</a:t>
            </a:r>
          </a:p>
          <a:p>
            <a:pPr lvl="1"/>
            <a:r>
              <a:rPr lang="zh-CN" altLang="en-US" dirty="0">
                <a:ea typeface="宋体" charset="-122"/>
              </a:rPr>
              <a:t>每年都有成千上万的人死亡，因为肾是无法找到的</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30</a:t>
            </a:fld>
            <a:endParaRPr lang="zh-CN" altLang="en-US"/>
          </a:p>
        </p:txBody>
      </p:sp>
    </p:spTree>
    <p:extLst>
      <p:ext uri="{BB962C8B-B14F-4D97-AF65-F5344CB8AC3E}">
        <p14:creationId xmlns:p14="http://schemas.microsoft.com/office/powerpoint/2010/main" val="3626230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solidFill>
                  <a:srgbClr val="5D2884"/>
                </a:solidFill>
                <a:ea typeface="宋体" charset="-122"/>
              </a:rPr>
              <a:t>一种情况：允许肾买卖市场</a:t>
            </a:r>
          </a:p>
          <a:p>
            <a:pPr lvl="1"/>
            <a:r>
              <a:rPr lang="zh-CN" altLang="en-US" dirty="0">
                <a:ea typeface="宋体" charset="-122"/>
              </a:rPr>
              <a:t>结果是：供求均衡</a:t>
            </a:r>
          </a:p>
          <a:p>
            <a:pPr lvl="2"/>
            <a:r>
              <a:rPr lang="zh-CN" altLang="en-US" dirty="0">
                <a:ea typeface="宋体" charset="-122"/>
              </a:rPr>
              <a:t>卖者的口袋里钱更多了</a:t>
            </a:r>
          </a:p>
          <a:p>
            <a:pPr lvl="2"/>
            <a:r>
              <a:rPr lang="zh-CN" altLang="en-US" dirty="0">
                <a:ea typeface="宋体" charset="-122"/>
              </a:rPr>
              <a:t>买者获得生命</a:t>
            </a:r>
          </a:p>
          <a:p>
            <a:pPr lvl="2"/>
            <a:r>
              <a:rPr lang="zh-CN" altLang="en-US" dirty="0">
                <a:ea typeface="宋体" charset="-122"/>
              </a:rPr>
              <a:t>没有更多的肾脏短缺</a:t>
            </a:r>
          </a:p>
          <a:p>
            <a:pPr lvl="2"/>
            <a:r>
              <a:rPr lang="zh-CN" altLang="en-US" dirty="0">
                <a:ea typeface="宋体" charset="-122"/>
              </a:rPr>
              <a:t>资源有效配置</a:t>
            </a:r>
          </a:p>
          <a:p>
            <a:r>
              <a:rPr lang="zh-CN" altLang="en-US" dirty="0"/>
              <a:t>会产生什么问题？</a:t>
            </a:r>
            <a:endParaRPr lang="en-US" altLang="zh-CN" dirty="0"/>
          </a:p>
          <a:p>
            <a:r>
              <a:rPr lang="zh-CN" altLang="en-US" dirty="0">
                <a:ea typeface="宋体" charset="-122"/>
              </a:rPr>
              <a:t>批评者：担心公平的问题</a:t>
            </a:r>
          </a:p>
          <a:p>
            <a:pPr lvl="1"/>
            <a:r>
              <a:rPr lang="zh-CN" altLang="en-US" dirty="0">
                <a:ea typeface="宋体" charset="-122"/>
              </a:rPr>
              <a:t>受益于穷人的富人</a:t>
            </a:r>
          </a:p>
          <a:p>
            <a:r>
              <a:rPr lang="zh-CN" altLang="en-US" dirty="0">
                <a:ea typeface="宋体" charset="-122"/>
              </a:rPr>
              <a:t>现行制度：是否公平？</a:t>
            </a:r>
          </a:p>
          <a:p>
            <a:pPr lvl="1"/>
            <a:r>
              <a:rPr lang="zh-CN" altLang="en-US" dirty="0">
                <a:ea typeface="宋体" charset="-122"/>
              </a:rPr>
              <a:t>有些人有额外的肾，他们不需要</a:t>
            </a:r>
          </a:p>
          <a:p>
            <a:pPr lvl="1"/>
            <a:r>
              <a:rPr lang="zh-CN" altLang="en-US" dirty="0">
                <a:ea typeface="宋体" charset="-122"/>
              </a:rPr>
              <a:t>其他人都渴望得到一个肾</a:t>
            </a:r>
          </a:p>
          <a:p>
            <a:pPr lvl="1"/>
            <a:endParaRPr lang="zh-CN" altLang="en-US" dirty="0">
              <a:ea typeface="宋体" charset="-122"/>
            </a:endParaRP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31</a:t>
            </a:fld>
            <a:endParaRPr lang="zh-CN" altLang="en-US"/>
          </a:p>
        </p:txBody>
      </p:sp>
    </p:spTree>
    <p:extLst>
      <p:ext uri="{BB962C8B-B14F-4D97-AF65-F5344CB8AC3E}">
        <p14:creationId xmlns:p14="http://schemas.microsoft.com/office/powerpoint/2010/main" val="1312485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第四节 结论：市场效率与市场失灵</a:t>
            </a:r>
          </a:p>
        </p:txBody>
      </p:sp>
      <p:sp>
        <p:nvSpPr>
          <p:cNvPr id="3" name="内容占位符 2"/>
          <p:cNvSpPr>
            <a:spLocks noGrp="1"/>
          </p:cNvSpPr>
          <p:nvPr>
            <p:ph idx="1"/>
          </p:nvPr>
        </p:nvSpPr>
        <p:spPr/>
        <p:txBody>
          <a:bodyPr>
            <a:normAutofit/>
          </a:bodyPr>
          <a:lstStyle/>
          <a:p>
            <a:pPr marL="0" indent="0">
              <a:buNone/>
            </a:pPr>
            <a:r>
              <a:rPr lang="zh-CN" altLang="en-US" sz="2400" dirty="0">
                <a:ea typeface="宋体" charset="-122"/>
              </a:rPr>
              <a:t>供需的力量可以有效地分配资源 ，但是需要一定的前提</a:t>
            </a:r>
          </a:p>
          <a:p>
            <a:pPr marL="0" indent="0">
              <a:buNone/>
            </a:pPr>
            <a:r>
              <a:rPr lang="zh-CN" altLang="en-US" sz="2400" dirty="0">
                <a:ea typeface="宋体" charset="-122"/>
              </a:rPr>
              <a:t>关于市场如何有效运作的几点假设：</a:t>
            </a:r>
            <a:endParaRPr lang="en-US" altLang="zh-CN" sz="2400" dirty="0">
              <a:ea typeface="宋体" charset="-122"/>
            </a:endParaRPr>
          </a:p>
          <a:p>
            <a:pPr marL="0" indent="0">
              <a:buNone/>
            </a:pPr>
            <a:r>
              <a:rPr lang="en-US" altLang="zh-CN" sz="2400" dirty="0">
                <a:ea typeface="宋体" charset="-122"/>
              </a:rPr>
              <a:t>1.</a:t>
            </a:r>
            <a:r>
              <a:rPr lang="zh-CN" altLang="en-US" sz="2400" dirty="0">
                <a:ea typeface="宋体" charset="-122"/>
              </a:rPr>
              <a:t>市场是完全竞争的，如果有人能控制价格，存在市场势力，市场就会无效率。</a:t>
            </a:r>
            <a:endParaRPr lang="en-US" altLang="zh-CN" sz="2400" dirty="0">
              <a:ea typeface="宋体" charset="-122"/>
            </a:endParaRPr>
          </a:p>
          <a:p>
            <a:pPr marL="0" indent="0">
              <a:buNone/>
            </a:pPr>
            <a:r>
              <a:rPr lang="en-US" altLang="zh-CN" sz="2400" dirty="0">
                <a:ea typeface="宋体" charset="-122"/>
              </a:rPr>
              <a:t>2.</a:t>
            </a:r>
            <a:r>
              <a:rPr lang="zh-CN" altLang="en-US" sz="2400" dirty="0">
                <a:ea typeface="宋体" charset="-122"/>
              </a:rPr>
              <a:t>市场中的结果只对买卖双方产生影响（即没有外部性问题）</a:t>
            </a:r>
            <a:endParaRPr lang="en-US" altLang="zh-CN" sz="2400" dirty="0">
              <a:ea typeface="宋体" charset="-122"/>
            </a:endParaRPr>
          </a:p>
          <a:p>
            <a:pPr marL="0" indent="0">
              <a:buNone/>
            </a:pPr>
            <a:r>
              <a:rPr lang="zh-CN" altLang="en-US" sz="2400" dirty="0">
                <a:ea typeface="宋体" charset="-122"/>
              </a:rPr>
              <a:t>外部性问题存在时，市场也是无效率的</a:t>
            </a:r>
          </a:p>
          <a:p>
            <a:endParaRPr lang="zh-CN" altLang="en-US" sz="2400"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32</a:t>
            </a:fld>
            <a:endParaRPr lang="zh-CN" altLang="en-US"/>
          </a:p>
        </p:txBody>
      </p:sp>
    </p:spTree>
    <p:extLst>
      <p:ext uri="{BB962C8B-B14F-4D97-AF65-F5344CB8AC3E}">
        <p14:creationId xmlns:p14="http://schemas.microsoft.com/office/powerpoint/2010/main" val="3997519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charset="-122"/>
              </a:rPr>
              <a:t>当这些假设不成立</a:t>
            </a:r>
          </a:p>
          <a:p>
            <a:pPr marL="514350" lvl="1" indent="0">
              <a:buNone/>
            </a:pPr>
            <a:r>
              <a:rPr lang="zh-CN" altLang="en-US" dirty="0">
                <a:ea typeface="宋体" charset="-122"/>
              </a:rPr>
              <a:t>“市场均衡是有效的”可能不再是真实的 </a:t>
            </a:r>
          </a:p>
          <a:p>
            <a:r>
              <a:rPr lang="zh-CN" altLang="en-US" dirty="0">
                <a:ea typeface="宋体" charset="-122"/>
              </a:rPr>
              <a:t>在世界上，竞争还远远没有完善</a:t>
            </a:r>
          </a:p>
          <a:p>
            <a:pPr marL="1028700" lvl="1" indent="-514350"/>
            <a:r>
              <a:rPr lang="zh-CN" altLang="en-US" dirty="0">
                <a:ea typeface="宋体" charset="-122"/>
              </a:rPr>
              <a:t>市场力量</a:t>
            </a:r>
          </a:p>
          <a:p>
            <a:pPr lvl="2"/>
            <a:r>
              <a:rPr lang="zh-CN" altLang="en-US" dirty="0">
                <a:ea typeface="宋体" charset="-122"/>
              </a:rPr>
              <a:t>一个买者或卖者（小团体）</a:t>
            </a:r>
          </a:p>
          <a:p>
            <a:pPr lvl="2"/>
            <a:r>
              <a:rPr lang="zh-CN" altLang="en-US" dirty="0">
                <a:ea typeface="宋体" charset="-122"/>
              </a:rPr>
              <a:t>控制市场价格</a:t>
            </a:r>
          </a:p>
          <a:p>
            <a:pPr lvl="2"/>
            <a:r>
              <a:rPr lang="zh-CN" altLang="en-US" dirty="0">
                <a:ea typeface="宋体" charset="-122"/>
              </a:rPr>
              <a:t>市场效率低下</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33</a:t>
            </a:fld>
            <a:endParaRPr lang="zh-CN" altLang="en-US"/>
          </a:p>
        </p:txBody>
      </p:sp>
    </p:spTree>
    <p:extLst>
      <p:ext uri="{BB962C8B-B14F-4D97-AF65-F5344CB8AC3E}">
        <p14:creationId xmlns:p14="http://schemas.microsoft.com/office/powerpoint/2010/main" val="383433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charset="-122"/>
              </a:rPr>
              <a:t>在世界中</a:t>
            </a:r>
          </a:p>
          <a:p>
            <a:pPr lvl="1"/>
            <a:r>
              <a:rPr lang="zh-CN" altLang="en-US" dirty="0">
                <a:ea typeface="宋体" charset="-122"/>
              </a:rPr>
              <a:t>买卖双方的决策</a:t>
            </a:r>
          </a:p>
          <a:p>
            <a:pPr lvl="1"/>
            <a:r>
              <a:rPr lang="zh-CN" altLang="en-US" dirty="0">
                <a:ea typeface="宋体" charset="-122"/>
              </a:rPr>
              <a:t>影响不是在市场上的人</a:t>
            </a:r>
          </a:p>
          <a:p>
            <a:pPr lvl="1"/>
            <a:r>
              <a:rPr lang="zh-CN" altLang="en-US" dirty="0">
                <a:ea typeface="宋体" charset="-122"/>
              </a:rPr>
              <a:t>在市场上的外部性造成的福利取决于买方和卖者的价值</a:t>
            </a:r>
          </a:p>
          <a:p>
            <a:pPr lvl="1"/>
            <a:r>
              <a:rPr lang="zh-CN" altLang="en-US" dirty="0">
                <a:ea typeface="宋体" charset="-122"/>
              </a:rPr>
              <a:t>市场均衡可能是无效率的--从社会的角度看</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34</a:t>
            </a:fld>
            <a:endParaRPr lang="zh-CN" altLang="en-US"/>
          </a:p>
        </p:txBody>
      </p:sp>
    </p:spTree>
    <p:extLst>
      <p:ext uri="{BB962C8B-B14F-4D97-AF65-F5344CB8AC3E}">
        <p14:creationId xmlns:p14="http://schemas.microsoft.com/office/powerpoint/2010/main" val="281620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charset="-122"/>
              </a:rPr>
              <a:t>市场失灵</a:t>
            </a:r>
          </a:p>
          <a:p>
            <a:pPr lvl="1"/>
            <a:r>
              <a:rPr lang="zh-CN" altLang="en-US" dirty="0">
                <a:ea typeface="宋体" charset="-122"/>
              </a:rPr>
              <a:t>市场力量和外部性</a:t>
            </a:r>
          </a:p>
          <a:p>
            <a:pPr lvl="1"/>
            <a:r>
              <a:rPr lang="zh-CN" altLang="en-US" dirty="0">
                <a:ea typeface="宋体" charset="-122"/>
              </a:rPr>
              <a:t>一些不受管制的市场无法有效地分配资源</a:t>
            </a:r>
          </a:p>
          <a:p>
            <a:pPr lvl="1"/>
            <a:r>
              <a:rPr lang="zh-CN" altLang="en-US" dirty="0">
                <a:ea typeface="宋体" charset="-122"/>
              </a:rPr>
              <a:t>公共政策</a:t>
            </a:r>
          </a:p>
          <a:p>
            <a:pPr lvl="1"/>
            <a:r>
              <a:rPr lang="zh-CN" altLang="en-US">
                <a:ea typeface="宋体" charset="-122"/>
              </a:rPr>
              <a:t>有可能解决问题，提高经济效益</a:t>
            </a:r>
          </a:p>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35</a:t>
            </a:fld>
            <a:endParaRPr lang="zh-CN" altLang="en-US"/>
          </a:p>
        </p:txBody>
      </p:sp>
    </p:spTree>
    <p:extLst>
      <p:ext uri="{BB962C8B-B14F-4D97-AF65-F5344CB8AC3E}">
        <p14:creationId xmlns:p14="http://schemas.microsoft.com/office/powerpoint/2010/main" val="26841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dirty="0">
                <a:latin typeface="宋体" pitchFamily="2" charset="-122"/>
                <a:ea typeface="宋体" pitchFamily="2" charset="-122"/>
              </a:rPr>
              <a:t>第四章 市场和福利</a:t>
            </a:r>
          </a:p>
        </p:txBody>
      </p:sp>
      <p:sp>
        <p:nvSpPr>
          <p:cNvPr id="3" name="副标题 2"/>
          <p:cNvSpPr>
            <a:spLocks noGrp="1"/>
          </p:cNvSpPr>
          <p:nvPr>
            <p:ph type="subTitle" idx="1"/>
          </p:nvPr>
        </p:nvSpPr>
        <p:spPr/>
        <p:txBody>
          <a:bodyPr>
            <a:normAutofit/>
          </a:bodyPr>
          <a:lstStyle/>
          <a:p>
            <a:r>
              <a:rPr lang="zh-CN" altLang="en-US" sz="2800" dirty="0">
                <a:latin typeface="宋体" pitchFamily="2" charset="-122"/>
                <a:ea typeface="宋体" pitchFamily="2" charset="-122"/>
              </a:rPr>
              <a:t>之二应用：赋税的代价</a:t>
            </a:r>
          </a:p>
        </p:txBody>
      </p:sp>
      <p:sp>
        <p:nvSpPr>
          <p:cNvPr id="6" name="灯片编号占位符 5"/>
          <p:cNvSpPr>
            <a:spLocks noGrp="1"/>
          </p:cNvSpPr>
          <p:nvPr>
            <p:ph type="sldNum" sz="quarter" idx="12"/>
          </p:nvPr>
        </p:nvSpPr>
        <p:spPr/>
        <p:txBody>
          <a:bodyPr/>
          <a:lstStyle/>
          <a:p>
            <a:fld id="{409356E3-37E8-4DFA-A4E8-C999C8DBC791}" type="slidenum">
              <a:rPr lang="zh-CN" altLang="en-US" smtClean="0"/>
              <a:t>36</a:t>
            </a:fld>
            <a:endParaRPr lang="zh-CN" altLang="en-US"/>
          </a:p>
        </p:txBody>
      </p:sp>
    </p:spTree>
    <p:extLst>
      <p:ext uri="{BB962C8B-B14F-4D97-AF65-F5344CB8AC3E}">
        <p14:creationId xmlns:p14="http://schemas.microsoft.com/office/powerpoint/2010/main" val="3125422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第一节 赋税的无谓损失</a:t>
            </a:r>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一、税收如何影响市场参与者</a:t>
            </a:r>
            <a:endParaRPr lang="en-US" altLang="zh-CN" dirty="0">
              <a:ea typeface="宋体" panose="02010600030101010101" pitchFamily="2" charset="-122"/>
            </a:endParaRPr>
          </a:p>
          <a:p>
            <a:pPr marL="0" indent="0">
              <a:buNone/>
            </a:pPr>
            <a:r>
              <a:rPr lang="zh-CN" altLang="en-US" dirty="0">
                <a:ea typeface="宋体" panose="02010600030101010101" pitchFamily="2" charset="-122"/>
              </a:rPr>
              <a:t>向买者征税，需求曲线向下移动，移动量为税收的大小</a:t>
            </a:r>
          </a:p>
          <a:p>
            <a:pPr marL="0" indent="0">
              <a:buNone/>
            </a:pPr>
            <a:r>
              <a:rPr lang="zh-CN" altLang="en-US" dirty="0">
                <a:ea typeface="宋体" panose="02010600030101010101" pitchFamily="2" charset="-122"/>
              </a:rPr>
              <a:t>向卖者征税，供给曲线向左移动 ，移动量为税收的大小</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37</a:t>
            </a:fld>
            <a:endParaRPr lang="zh-CN" altLang="en-US"/>
          </a:p>
        </p:txBody>
      </p:sp>
    </p:spTree>
    <p:extLst>
      <p:ext uri="{BB962C8B-B14F-4D97-AF65-F5344CB8AC3E}">
        <p14:creationId xmlns:p14="http://schemas.microsoft.com/office/powerpoint/2010/main" val="27042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向买者和卖者征税</a:t>
            </a:r>
          </a:p>
          <a:p>
            <a:pPr lvl="1"/>
            <a:r>
              <a:rPr lang="zh-CN" altLang="en-US" dirty="0">
                <a:ea typeface="宋体" panose="02010600030101010101" pitchFamily="2" charset="-122"/>
              </a:rPr>
              <a:t>同样的结果: 一个价格锲子</a:t>
            </a:r>
          </a:p>
          <a:p>
            <a:pPr lvl="1"/>
            <a:r>
              <a:rPr lang="zh-CN" altLang="en-US" dirty="0">
                <a:ea typeface="宋体" panose="02010600030101010101" pitchFamily="2" charset="-122"/>
              </a:rPr>
              <a:t>买者支付的价格上升</a:t>
            </a:r>
          </a:p>
          <a:p>
            <a:pPr lvl="1"/>
            <a:r>
              <a:rPr lang="zh-CN" altLang="en-US" dirty="0">
                <a:ea typeface="宋体" panose="02010600030101010101" pitchFamily="2" charset="-122"/>
              </a:rPr>
              <a:t>卖者得到的价格下降</a:t>
            </a:r>
          </a:p>
          <a:p>
            <a:pPr lvl="1"/>
            <a:r>
              <a:rPr lang="zh-CN" altLang="en-US" dirty="0">
                <a:ea typeface="宋体" panose="02010600030101010101" pitchFamily="2" charset="-122"/>
              </a:rPr>
              <a:t>物品数量减少</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38</a:t>
            </a:fld>
            <a:endParaRPr lang="zh-CN" altLang="en-US"/>
          </a:p>
        </p:txBody>
      </p:sp>
    </p:spTree>
    <p:extLst>
      <p:ext uri="{BB962C8B-B14F-4D97-AF65-F5344CB8AC3E}">
        <p14:creationId xmlns:p14="http://schemas.microsoft.com/office/powerpoint/2010/main" val="2893396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税收负担</a:t>
            </a:r>
          </a:p>
          <a:p>
            <a:pPr lvl="1"/>
            <a:r>
              <a:rPr lang="zh-CN" altLang="en-US" dirty="0">
                <a:ea typeface="宋体" panose="02010600030101010101" pitchFamily="2" charset="-122"/>
              </a:rPr>
              <a:t>买者和卖者间的分配</a:t>
            </a:r>
          </a:p>
          <a:p>
            <a:pPr lvl="1"/>
            <a:r>
              <a:rPr lang="zh-CN" altLang="en-US" dirty="0">
                <a:ea typeface="宋体" panose="02010600030101010101" pitchFamily="2" charset="-122"/>
              </a:rPr>
              <a:t>取决于供求弹性 </a:t>
            </a:r>
          </a:p>
          <a:p>
            <a:r>
              <a:rPr lang="zh-CN" altLang="en-US" dirty="0">
                <a:ea typeface="宋体" panose="02010600030101010101" pitchFamily="2" charset="-122"/>
              </a:rPr>
              <a:t>该物品的市场</a:t>
            </a:r>
          </a:p>
          <a:p>
            <a:pPr lvl="1"/>
            <a:r>
              <a:rPr lang="zh-CN" altLang="en-US" dirty="0">
                <a:ea typeface="宋体" panose="02010600030101010101" pitchFamily="2" charset="-122"/>
              </a:rPr>
              <a:t>会缩小规模</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39</a:t>
            </a:fld>
            <a:endParaRPr lang="zh-CN" altLang="en-US"/>
          </a:p>
        </p:txBody>
      </p:sp>
    </p:spTree>
    <p:extLst>
      <p:ext uri="{BB962C8B-B14F-4D97-AF65-F5344CB8AC3E}">
        <p14:creationId xmlns:p14="http://schemas.microsoft.com/office/powerpoint/2010/main" val="421764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3564"/>
            <a:ext cx="10515600" cy="1325563"/>
          </a:xfrm>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127" y="591377"/>
            <a:ext cx="10368501" cy="6186115"/>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4</a:t>
            </a:fld>
            <a:endParaRPr lang="zh-CN" altLang="en-US"/>
          </a:p>
        </p:txBody>
      </p:sp>
    </p:spTree>
    <p:extLst>
      <p:ext uri="{BB962C8B-B14F-4D97-AF65-F5344CB8AC3E}">
        <p14:creationId xmlns:p14="http://schemas.microsoft.com/office/powerpoint/2010/main" val="3791518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666" y="683812"/>
            <a:ext cx="9788056" cy="5740842"/>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40</a:t>
            </a:fld>
            <a:endParaRPr lang="zh-CN" altLang="en-US"/>
          </a:p>
        </p:txBody>
      </p:sp>
    </p:spTree>
    <p:extLst>
      <p:ext uri="{BB962C8B-B14F-4D97-AF65-F5344CB8AC3E}">
        <p14:creationId xmlns:p14="http://schemas.microsoft.com/office/powerpoint/2010/main" val="1200095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经济福利</a:t>
            </a:r>
          </a:p>
          <a:p>
            <a:pPr lvl="1"/>
            <a:r>
              <a:rPr lang="zh-CN" altLang="en-US" dirty="0">
                <a:ea typeface="宋体" panose="02010600030101010101" pitchFamily="2" charset="-122"/>
              </a:rPr>
              <a:t>买者：消费者剩余</a:t>
            </a:r>
          </a:p>
          <a:p>
            <a:pPr lvl="1"/>
            <a:r>
              <a:rPr lang="zh-CN" altLang="en-US" dirty="0">
                <a:ea typeface="宋体" panose="02010600030101010101" pitchFamily="2" charset="-122"/>
              </a:rPr>
              <a:t>卖者：生产者剩余</a:t>
            </a:r>
          </a:p>
          <a:p>
            <a:pPr lvl="1"/>
            <a:r>
              <a:rPr lang="zh-CN" altLang="en-US" dirty="0">
                <a:ea typeface="宋体" panose="02010600030101010101" pitchFamily="2" charset="-122"/>
              </a:rPr>
              <a:t>政府：总税收量</a:t>
            </a:r>
          </a:p>
          <a:p>
            <a:pPr lvl="2"/>
            <a:r>
              <a:rPr lang="zh-CN" altLang="en-US" dirty="0">
                <a:ea typeface="宋体" panose="02010600030101010101" pitchFamily="2" charset="-122"/>
              </a:rPr>
              <a:t>税收乘以数量</a:t>
            </a:r>
          </a:p>
          <a:p>
            <a:pPr lvl="2"/>
            <a:r>
              <a:rPr lang="zh-CN" altLang="en-US" dirty="0">
                <a:ea typeface="宋体" panose="02010600030101010101" pitchFamily="2" charset="-122"/>
              </a:rPr>
              <a:t>税收有利于公众福利</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41</a:t>
            </a:fld>
            <a:endParaRPr lang="zh-CN" altLang="en-US"/>
          </a:p>
        </p:txBody>
      </p:sp>
    </p:spTree>
    <p:extLst>
      <p:ext uri="{BB962C8B-B14F-4D97-AF65-F5344CB8AC3E}">
        <p14:creationId xmlns:p14="http://schemas.microsoft.com/office/powerpoint/2010/main" val="1477715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33670"/>
            <a:ext cx="9363323" cy="5462546"/>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42</a:t>
            </a:fld>
            <a:endParaRPr lang="zh-CN" altLang="en-US"/>
          </a:p>
        </p:txBody>
      </p:sp>
    </p:spTree>
    <p:extLst>
      <p:ext uri="{BB962C8B-B14F-4D97-AF65-F5344CB8AC3E}">
        <p14:creationId xmlns:p14="http://schemas.microsoft.com/office/powerpoint/2010/main" val="354153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204" y="604299"/>
            <a:ext cx="10463917" cy="6117176"/>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43</a:t>
            </a:fld>
            <a:endParaRPr lang="zh-CN" altLang="en-US"/>
          </a:p>
        </p:txBody>
      </p:sp>
    </p:spTree>
    <p:extLst>
      <p:ext uri="{BB962C8B-B14F-4D97-AF65-F5344CB8AC3E}">
        <p14:creationId xmlns:p14="http://schemas.microsoft.com/office/powerpoint/2010/main" val="338256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没有税收时的福利</a:t>
            </a:r>
          </a:p>
          <a:p>
            <a:pPr lvl="1"/>
            <a:r>
              <a:rPr lang="zh-CN" altLang="en-US" dirty="0">
                <a:ea typeface="宋体" panose="02010600030101010101" pitchFamily="2" charset="-122"/>
              </a:rPr>
              <a:t>消费者剩余, 区域 A, B,和C</a:t>
            </a:r>
          </a:p>
          <a:p>
            <a:pPr lvl="1"/>
            <a:r>
              <a:rPr lang="zh-CN" altLang="en-US" dirty="0">
                <a:ea typeface="宋体" panose="02010600030101010101" pitchFamily="2" charset="-122"/>
              </a:rPr>
              <a:t>生产者剩余, 区域 D, E,和F</a:t>
            </a:r>
          </a:p>
          <a:p>
            <a:pPr lvl="1"/>
            <a:r>
              <a:rPr lang="zh-CN" altLang="en-US" dirty="0">
                <a:ea typeface="宋体" panose="02010600030101010101" pitchFamily="2" charset="-122"/>
              </a:rPr>
              <a:t>总税收收入 = 0</a:t>
            </a:r>
          </a:p>
          <a:p>
            <a:r>
              <a:rPr lang="zh-CN" altLang="en-US" dirty="0">
                <a:ea typeface="宋体" panose="02010600030101010101" pitchFamily="2" charset="-122"/>
              </a:rPr>
              <a:t>有税收时的福利</a:t>
            </a:r>
          </a:p>
          <a:p>
            <a:pPr lvl="1"/>
            <a:r>
              <a:rPr lang="zh-CN" altLang="en-US" dirty="0">
                <a:ea typeface="宋体" panose="02010600030101010101" pitchFamily="2" charset="-122"/>
              </a:rPr>
              <a:t>消费者剩余变小, 区域 A</a:t>
            </a:r>
          </a:p>
          <a:p>
            <a:pPr lvl="1"/>
            <a:r>
              <a:rPr lang="zh-CN" altLang="en-US" dirty="0">
                <a:ea typeface="宋体" panose="02010600030101010101" pitchFamily="2" charset="-122"/>
              </a:rPr>
              <a:t>生产者剩余变小, 区域 F</a:t>
            </a:r>
          </a:p>
          <a:p>
            <a:pPr lvl="1"/>
            <a:r>
              <a:rPr lang="zh-CN" altLang="en-US" dirty="0">
                <a:ea typeface="宋体" panose="02010600030101010101" pitchFamily="2" charset="-122"/>
              </a:rPr>
              <a:t>总税收收入, 区域 B和D</a:t>
            </a:r>
          </a:p>
          <a:p>
            <a:pPr lvl="1"/>
            <a:r>
              <a:rPr lang="zh-CN" altLang="en-US" dirty="0">
                <a:ea typeface="宋体" panose="02010600030101010101" pitchFamily="2" charset="-122"/>
              </a:rPr>
              <a:t>总体福利下降</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44</a:t>
            </a:fld>
            <a:endParaRPr lang="zh-CN" altLang="en-US"/>
          </a:p>
        </p:txBody>
      </p:sp>
    </p:spTree>
    <p:extLst>
      <p:ext uri="{BB962C8B-B14F-4D97-AF65-F5344CB8AC3E}">
        <p14:creationId xmlns:p14="http://schemas.microsoft.com/office/powerpoint/2010/main" val="285792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税收引起的剩余的损失</a:t>
            </a:r>
          </a:p>
          <a:p>
            <a:pPr lvl="1"/>
            <a:r>
              <a:rPr lang="zh-CN" altLang="en-US" dirty="0">
                <a:ea typeface="宋体" panose="02010600030101010101" pitchFamily="2" charset="-122"/>
              </a:rPr>
              <a:t>大于政府得到的税收收入</a:t>
            </a:r>
          </a:p>
          <a:p>
            <a:r>
              <a:rPr lang="zh-CN" altLang="en-US" dirty="0">
                <a:ea typeface="宋体" panose="02010600030101010101" pitchFamily="2" charset="-122"/>
              </a:rPr>
              <a:t>无谓损失</a:t>
            </a:r>
          </a:p>
          <a:p>
            <a:pPr lvl="1"/>
            <a:r>
              <a:rPr lang="zh-CN" altLang="en-US" dirty="0">
                <a:ea typeface="宋体" panose="02010600030101010101" pitchFamily="2" charset="-122"/>
              </a:rPr>
              <a:t>市场扭曲引起的总剩余减少</a:t>
            </a:r>
          </a:p>
          <a:p>
            <a:r>
              <a:rPr lang="zh-CN" altLang="en-US" dirty="0">
                <a:ea typeface="宋体" panose="02010600030101010101" pitchFamily="2" charset="-122"/>
              </a:rPr>
              <a:t>税收扭曲</a:t>
            </a:r>
          </a:p>
          <a:p>
            <a:pPr lvl="1"/>
            <a:r>
              <a:rPr lang="zh-CN" altLang="en-US" b="1" dirty="0">
                <a:ea typeface="宋体" panose="02010600030101010101" pitchFamily="2" charset="-122"/>
              </a:rPr>
              <a:t>市场分配资源无效率</a:t>
            </a:r>
            <a:endParaRPr lang="en-US" altLang="zh-CN" b="1" dirty="0">
              <a:ea typeface="宋体" panose="02010600030101010101" pitchFamily="2" charset="-122"/>
            </a:endParaRPr>
          </a:p>
          <a:p>
            <a:pPr lvl="1"/>
            <a:r>
              <a:rPr lang="zh-CN" altLang="en-US" b="1" dirty="0">
                <a:ea typeface="宋体" panose="02010600030101010101" pitchFamily="2" charset="-122"/>
              </a:rPr>
              <a:t>税收提高了买者的价格而降低了卖者的价格，这样扭曲的价格激励导致：买者会少消费，卖者会少生产，市场规模缩小到最优化水平之下，所以税收扭曲了激励。引起了市场配置资源时的无效率。</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45</a:t>
            </a:fld>
            <a:endParaRPr lang="zh-CN" altLang="en-US"/>
          </a:p>
        </p:txBody>
      </p:sp>
    </p:spTree>
    <p:extLst>
      <p:ext uri="{BB962C8B-B14F-4D97-AF65-F5344CB8AC3E}">
        <p14:creationId xmlns:p14="http://schemas.microsoft.com/office/powerpoint/2010/main" val="1937110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二、无谓损失和贸易的好处</a:t>
            </a:r>
          </a:p>
          <a:p>
            <a:pPr lvl="1"/>
            <a:r>
              <a:rPr lang="zh-CN" altLang="en-US" dirty="0">
                <a:ea typeface="宋体" panose="02010600030101010101" pitchFamily="2" charset="-122"/>
              </a:rPr>
              <a:t>税收导致无谓损失</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使买者和卖者不能实现某些贸易的好处</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买者的效用和卖者的成本之间的差距小于税收（见书中例子，</a:t>
            </a:r>
            <a:r>
              <a:rPr lang="en-US" altLang="zh-CN" dirty="0">
                <a:ea typeface="宋体" panose="02010600030101010101" pitchFamily="2" charset="-122"/>
              </a:rPr>
              <a:t>167</a:t>
            </a:r>
            <a:r>
              <a:rPr lang="zh-CN" altLang="en-US" dirty="0">
                <a:ea typeface="宋体" panose="02010600030101010101" pitchFamily="2" charset="-122"/>
              </a:rPr>
              <a:t>页）</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一旦征税，贸易无法进行，产生无谓损失</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所以无谓损失就是由于税收阻止了这些互利的贸易而引起的剩余损失（前面图中的</a:t>
            </a:r>
            <a:r>
              <a:rPr lang="en-US" altLang="zh-CN" dirty="0">
                <a:ea typeface="宋体" panose="02010600030101010101" pitchFamily="2" charset="-122"/>
              </a:rPr>
              <a:t>C+E</a:t>
            </a:r>
            <a:r>
              <a:rPr lang="zh-CN" altLang="en-US" dirty="0">
                <a:ea typeface="宋体" panose="02010600030101010101" pitchFamily="2" charset="-122"/>
              </a:rPr>
              <a:t>）</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46</a:t>
            </a:fld>
            <a:endParaRPr lang="zh-CN" altLang="en-US"/>
          </a:p>
        </p:txBody>
      </p:sp>
    </p:spTree>
    <p:extLst>
      <p:ext uri="{BB962C8B-B14F-4D97-AF65-F5344CB8AC3E}">
        <p14:creationId xmlns:p14="http://schemas.microsoft.com/office/powerpoint/2010/main" val="1973583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164" y="852054"/>
            <a:ext cx="9705109" cy="5504295"/>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47</a:t>
            </a:fld>
            <a:endParaRPr lang="zh-CN" altLang="en-US"/>
          </a:p>
        </p:txBody>
      </p:sp>
    </p:spTree>
    <p:extLst>
      <p:ext uri="{BB962C8B-B14F-4D97-AF65-F5344CB8AC3E}">
        <p14:creationId xmlns:p14="http://schemas.microsoft.com/office/powerpoint/2010/main" val="1829314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第二节 决定无谓损失的因素</a:t>
            </a:r>
            <a:endParaRPr lang="zh-CN" altLang="en-US" dirty="0"/>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决定无谓损失大小取决于供求价格弹性</a:t>
            </a:r>
          </a:p>
          <a:p>
            <a:pPr lvl="1"/>
            <a:r>
              <a:rPr lang="zh-CN" altLang="en-US" dirty="0">
                <a:ea typeface="宋体" panose="02010600030101010101" pitchFamily="2" charset="-122"/>
              </a:rPr>
              <a:t>供给曲线弹性越大</a:t>
            </a:r>
          </a:p>
          <a:p>
            <a:pPr lvl="2"/>
            <a:r>
              <a:rPr lang="zh-CN" altLang="en-US" dirty="0">
                <a:ea typeface="宋体" panose="02010600030101010101" pitchFamily="2" charset="-122"/>
              </a:rPr>
              <a:t>更大的无谓损失</a:t>
            </a:r>
          </a:p>
          <a:p>
            <a:pPr lvl="1"/>
            <a:r>
              <a:rPr lang="zh-CN" altLang="en-US" dirty="0">
                <a:ea typeface="宋体" panose="02010600030101010101" pitchFamily="2" charset="-122"/>
              </a:rPr>
              <a:t>需求曲线弹性越大</a:t>
            </a:r>
          </a:p>
          <a:p>
            <a:pPr lvl="2"/>
            <a:r>
              <a:rPr lang="zh-CN" altLang="en-US" dirty="0">
                <a:ea typeface="宋体" panose="02010600030101010101" pitchFamily="2" charset="-122"/>
              </a:rPr>
              <a:t>更大的无谓损失</a:t>
            </a:r>
          </a:p>
          <a:p>
            <a:r>
              <a:rPr lang="zh-CN" altLang="en-US" dirty="0">
                <a:ea typeface="宋体" panose="02010600030101010101" pitchFamily="2" charset="-122"/>
              </a:rPr>
              <a:t>供求价格弹性更大</a:t>
            </a:r>
          </a:p>
          <a:p>
            <a:pPr lvl="1"/>
            <a:r>
              <a:rPr lang="zh-CN" altLang="en-US" dirty="0">
                <a:ea typeface="宋体" panose="02010600030101010101" pitchFamily="2" charset="-122"/>
              </a:rPr>
              <a:t>税收引起的无谓损失更大</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48</a:t>
            </a:fld>
            <a:endParaRPr lang="zh-CN" altLang="en-US"/>
          </a:p>
        </p:txBody>
      </p:sp>
    </p:spTree>
    <p:extLst>
      <p:ext uri="{BB962C8B-B14F-4D97-AF65-F5344CB8AC3E}">
        <p14:creationId xmlns:p14="http://schemas.microsoft.com/office/powerpoint/2010/main" val="1207705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721475"/>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49</a:t>
            </a:fld>
            <a:endParaRPr lang="zh-CN" altLang="en-US"/>
          </a:p>
        </p:txBody>
      </p:sp>
    </p:spTree>
    <p:extLst>
      <p:ext uri="{BB962C8B-B14F-4D97-AF65-F5344CB8AC3E}">
        <p14:creationId xmlns:p14="http://schemas.microsoft.com/office/powerpoint/2010/main" val="216551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93805" y="1579135"/>
            <a:ext cx="10515600" cy="4351338"/>
          </a:xfrm>
        </p:spPr>
        <p:txBody>
          <a:bodyPr>
            <a:normAutofit/>
          </a:bodyPr>
          <a:lstStyle/>
          <a:p>
            <a:endParaRPr lang="en-US" altLang="zh-CN" dirty="0">
              <a:ea typeface="宋体" panose="02010600030101010101" pitchFamily="2" charset="-122"/>
            </a:endParaRPr>
          </a:p>
          <a:p>
            <a:pPr marL="0" indent="0">
              <a:buNone/>
            </a:pPr>
            <a:r>
              <a:rPr lang="zh-CN" altLang="en-US" sz="2400" dirty="0">
                <a:ea typeface="宋体" panose="02010600030101010101" pitchFamily="2" charset="-122"/>
              </a:rPr>
              <a:t>消费者剩余</a:t>
            </a:r>
          </a:p>
          <a:p>
            <a:pPr lvl="1"/>
            <a:r>
              <a:rPr lang="zh-CN" altLang="en-US" dirty="0">
                <a:ea typeface="宋体" panose="02010600030101010101" pitchFamily="2" charset="-122"/>
              </a:rPr>
              <a:t>买方愿意为一种物品支付的量减去实际支付的量</a:t>
            </a:r>
          </a:p>
          <a:p>
            <a:pPr marL="457200" lvl="1" indent="0">
              <a:buNone/>
            </a:pPr>
            <a:r>
              <a:rPr lang="zh-CN" altLang="en-US" dirty="0">
                <a:ea typeface="宋体" panose="02010600030101010101" pitchFamily="2" charset="-122"/>
              </a:rPr>
              <a:t>即支付的意愿减去实际支付量</a:t>
            </a:r>
          </a:p>
          <a:p>
            <a:pPr marL="0" indent="0">
              <a:buNone/>
            </a:pPr>
            <a:r>
              <a:rPr lang="zh-CN" altLang="en-US" sz="2400" dirty="0">
                <a:ea typeface="宋体" panose="02010600030101010101" pitchFamily="2" charset="-122"/>
              </a:rPr>
              <a:t>通常用消费者剩余衡量买者参与市场中得到的利益</a:t>
            </a:r>
            <a:endParaRPr lang="en-US" altLang="zh-CN" sz="2400" dirty="0">
              <a:ea typeface="宋体" panose="02010600030101010101" pitchFamily="2" charset="-122"/>
            </a:endParaRPr>
          </a:p>
          <a:p>
            <a:pPr marL="0" indent="0">
              <a:buNone/>
            </a:pPr>
            <a:r>
              <a:rPr lang="zh-CN" altLang="en-US" sz="2400" dirty="0">
                <a:ea typeface="宋体" panose="02010600030101010101" pitchFamily="2" charset="-122"/>
              </a:rPr>
              <a:t>二、用需求曲线衡量消费者剩余需求表</a:t>
            </a:r>
          </a:p>
          <a:p>
            <a:pPr marL="457200" lvl="1" indent="0">
              <a:buNone/>
            </a:pPr>
            <a:r>
              <a:rPr lang="zh-CN" altLang="en-US" dirty="0">
                <a:ea typeface="宋体" panose="02010600030101010101" pitchFamily="2" charset="-122"/>
              </a:rPr>
              <a:t>首先用来自可能买者的支付意愿做出需求表，再根据需求表可以画出需求曲线，</a:t>
            </a:r>
          </a:p>
          <a:p>
            <a:pPr lvl="1"/>
            <a:endParaRPr lang="zh-CN" altLang="en-US" dirty="0">
              <a:ea typeface="宋体" panose="02010600030101010101" pitchFamily="2" charset="-122"/>
            </a:endParaRPr>
          </a:p>
          <a:p>
            <a:endParaRPr lang="zh-CN" altLang="en-US" sz="2400"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5</a:t>
            </a:fld>
            <a:endParaRPr lang="zh-CN" altLang="en-US"/>
          </a:p>
        </p:txBody>
      </p:sp>
    </p:spTree>
    <p:extLst>
      <p:ext uri="{BB962C8B-B14F-4D97-AF65-F5344CB8AC3E}">
        <p14:creationId xmlns:p14="http://schemas.microsoft.com/office/powerpoint/2010/main" val="2007656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ea typeface="宋体" panose="02010600030101010101" pitchFamily="2" charset="-122"/>
              </a:rPr>
              <a:t>案例研究：关于无谓损失的争论</a:t>
            </a:r>
            <a:endParaRPr lang="zh-CN" altLang="en-US" sz="2800" dirty="0"/>
          </a:p>
        </p:txBody>
      </p:sp>
      <p:sp>
        <p:nvSpPr>
          <p:cNvPr id="3" name="内容占位符 2"/>
          <p:cNvSpPr>
            <a:spLocks noGrp="1"/>
          </p:cNvSpPr>
          <p:nvPr>
            <p:ph idx="1"/>
          </p:nvPr>
        </p:nvSpPr>
        <p:spPr/>
        <p:txBody>
          <a:bodyPr/>
          <a:lstStyle/>
          <a:p>
            <a:r>
              <a:rPr lang="zh-CN" altLang="en-US" dirty="0">
                <a:solidFill>
                  <a:srgbClr val="5D2884"/>
                </a:solidFill>
                <a:ea typeface="宋体" panose="02010600030101010101" pitchFamily="2" charset="-122"/>
              </a:rPr>
              <a:t>政府规模应该有多大?</a:t>
            </a:r>
          </a:p>
          <a:p>
            <a:pPr lvl="1"/>
            <a:r>
              <a:rPr lang="zh-CN" altLang="en-US" dirty="0">
                <a:ea typeface="宋体" panose="02010600030101010101" pitchFamily="2" charset="-122"/>
              </a:rPr>
              <a:t>赋税的无谓损失越大</a:t>
            </a:r>
          </a:p>
          <a:p>
            <a:pPr lvl="2"/>
            <a:r>
              <a:rPr lang="zh-CN" altLang="en-US" dirty="0">
                <a:ea typeface="宋体" panose="02010600030101010101" pitchFamily="2" charset="-122"/>
              </a:rPr>
              <a:t>政府运行的成本越高</a:t>
            </a:r>
          </a:p>
          <a:p>
            <a:pPr lvl="1"/>
            <a:r>
              <a:rPr lang="zh-CN" altLang="en-US" dirty="0">
                <a:ea typeface="宋体" panose="02010600030101010101" pitchFamily="2" charset="-122"/>
              </a:rPr>
              <a:t>若赋税引起极大的无谓损失</a:t>
            </a:r>
          </a:p>
          <a:p>
            <a:pPr lvl="2"/>
            <a:r>
              <a:rPr lang="zh-CN" altLang="en-US" dirty="0">
                <a:ea typeface="宋体" panose="02010600030101010101" pitchFamily="2" charset="-122"/>
              </a:rPr>
              <a:t>就强烈支持低税无为的小政府</a:t>
            </a:r>
          </a:p>
          <a:p>
            <a:pPr lvl="1"/>
            <a:r>
              <a:rPr lang="zh-CN" altLang="en-US" dirty="0">
                <a:ea typeface="宋体" panose="02010600030101010101" pitchFamily="2" charset="-122"/>
              </a:rPr>
              <a:t>若赋税引起微小的无谓损失</a:t>
            </a:r>
          </a:p>
          <a:p>
            <a:pPr lvl="2"/>
            <a:r>
              <a:rPr lang="zh-CN" altLang="en-US" dirty="0">
                <a:ea typeface="宋体" panose="02010600030101010101" pitchFamily="2" charset="-122"/>
              </a:rPr>
              <a:t>政府运行的成本要小 </a:t>
            </a:r>
          </a:p>
          <a:p>
            <a:endParaRPr lang="zh-CN" altLang="en-US" dirty="0"/>
          </a:p>
        </p:txBody>
      </p:sp>
      <p:sp>
        <p:nvSpPr>
          <p:cNvPr id="6" name="灯片编号占位符 5"/>
          <p:cNvSpPr>
            <a:spLocks noGrp="1"/>
          </p:cNvSpPr>
          <p:nvPr>
            <p:ph type="sldNum" sz="quarter" idx="12"/>
          </p:nvPr>
        </p:nvSpPr>
        <p:spPr/>
        <p:txBody>
          <a:bodyPr/>
          <a:lstStyle/>
          <a:p>
            <a:fld id="{409356E3-37E8-4DFA-A4E8-C999C8DBC791}" type="slidenum">
              <a:rPr lang="zh-CN" altLang="en-US" smtClean="0"/>
              <a:t>50</a:t>
            </a:fld>
            <a:endParaRPr lang="zh-CN" altLang="en-US"/>
          </a:p>
        </p:txBody>
      </p:sp>
    </p:spTree>
    <p:extLst>
      <p:ext uri="{BB962C8B-B14F-4D97-AF65-F5344CB8AC3E}">
        <p14:creationId xmlns:p14="http://schemas.microsoft.com/office/powerpoint/2010/main" val="100589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5D2884"/>
                </a:solidFill>
                <a:ea typeface="宋体" panose="02010600030101010101" pitchFamily="2" charset="-122"/>
              </a:rPr>
              <a:t>税负引起的无谓损失应该有多大? </a:t>
            </a:r>
          </a:p>
          <a:p>
            <a:pPr lvl="1"/>
            <a:r>
              <a:rPr lang="zh-CN" altLang="en-US" dirty="0">
                <a:ea typeface="宋体" panose="02010600030101010101" pitchFamily="2" charset="-122"/>
              </a:rPr>
              <a:t>经济学家看法不一致</a:t>
            </a:r>
            <a:r>
              <a:rPr lang="en-US" altLang="zh-CN" dirty="0">
                <a:ea typeface="宋体" panose="02010600030101010101" pitchFamily="2" charset="-122"/>
              </a:rPr>
              <a:t>——</a:t>
            </a:r>
            <a:r>
              <a:rPr lang="zh-CN" altLang="en-US" dirty="0">
                <a:ea typeface="宋体" panose="02010600030101010101" pitchFamily="2" charset="-122"/>
              </a:rPr>
              <a:t>以劳动税为例</a:t>
            </a:r>
          </a:p>
          <a:p>
            <a:pPr lvl="2"/>
            <a:r>
              <a:rPr lang="zh-CN" altLang="en-US" dirty="0">
                <a:ea typeface="宋体" panose="02010600030101010101" pitchFamily="2" charset="-122"/>
              </a:rPr>
              <a:t>社会保障税、医疗税以及联邦所得税均为劳动税</a:t>
            </a:r>
          </a:p>
          <a:p>
            <a:pPr lvl="2"/>
            <a:r>
              <a:rPr lang="zh-CN" altLang="en-US" dirty="0">
                <a:ea typeface="宋体" panose="02010600030101010101" pitchFamily="2" charset="-122"/>
              </a:rPr>
              <a:t>如果把各种形式的劳动税加在一起，劳动收入的边际税率即收入的最后一美元</a:t>
            </a:r>
            <a:endParaRPr lang="en-US" altLang="zh-CN" dirty="0">
              <a:ea typeface="宋体" panose="02010600030101010101" pitchFamily="2" charset="-122"/>
            </a:endParaRPr>
          </a:p>
          <a:p>
            <a:pPr lvl="2"/>
            <a:r>
              <a:rPr lang="zh-CN" altLang="en-US" dirty="0">
                <a:ea typeface="宋体" panose="02010600030101010101" pitchFamily="2" charset="-122"/>
              </a:rPr>
              <a:t>所要征的税是40%</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51</a:t>
            </a:fld>
            <a:endParaRPr lang="zh-CN" altLang="en-US"/>
          </a:p>
        </p:txBody>
      </p:sp>
    </p:spTree>
    <p:extLst>
      <p:ext uri="{BB962C8B-B14F-4D97-AF65-F5344CB8AC3E}">
        <p14:creationId xmlns:p14="http://schemas.microsoft.com/office/powerpoint/2010/main" val="220205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5D2884"/>
                </a:solidFill>
                <a:ea typeface="宋体" panose="02010600030101010101" pitchFamily="2" charset="-122"/>
              </a:rPr>
              <a:t>40%的劳动税的无谓损失是大还是小?</a:t>
            </a:r>
          </a:p>
          <a:p>
            <a:endParaRPr lang="zh-CN" altLang="en-US" dirty="0">
              <a:solidFill>
                <a:srgbClr val="5D2884"/>
              </a:solidFill>
              <a:ea typeface="宋体" panose="02010600030101010101" pitchFamily="2" charset="-122"/>
            </a:endParaRPr>
          </a:p>
          <a:p>
            <a:pPr marL="228600" lvl="1">
              <a:spcBef>
                <a:spcPts val="1000"/>
              </a:spcBef>
            </a:pPr>
            <a:r>
              <a:rPr lang="zh-CN" altLang="en-US" dirty="0">
                <a:solidFill>
                  <a:srgbClr val="5D2884"/>
                </a:solidFill>
                <a:ea typeface="宋体" panose="02010600030101010101" pitchFamily="2" charset="-122"/>
              </a:rPr>
              <a:t>一些人认为劳动供给是相当缺乏弹性的，</a:t>
            </a:r>
            <a:r>
              <a:rPr lang="zh-CN" altLang="en-US" dirty="0">
                <a:ea typeface="宋体" panose="02010600030101010101" pitchFamily="2" charset="-122"/>
              </a:rPr>
              <a:t>几乎垂直</a:t>
            </a:r>
          </a:p>
          <a:p>
            <a:pPr marL="0" indent="0">
              <a:buNone/>
            </a:pPr>
            <a:r>
              <a:rPr lang="zh-CN" altLang="en-US" dirty="0">
                <a:solidFill>
                  <a:srgbClr val="5D2884"/>
                </a:solidFill>
                <a:ea typeface="宋体" panose="02010600030101010101" pitchFamily="2" charset="-122"/>
              </a:rPr>
              <a:t>因此</a:t>
            </a:r>
            <a:r>
              <a:rPr lang="zh-CN" altLang="en-US" dirty="0">
                <a:ea typeface="宋体" panose="02010600030101010101" pitchFamily="2" charset="-122"/>
              </a:rPr>
              <a:t>劳动税引起微小的无谓损失</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52</a:t>
            </a:fld>
            <a:endParaRPr lang="zh-CN" altLang="en-US"/>
          </a:p>
        </p:txBody>
      </p:sp>
    </p:spTree>
    <p:extLst>
      <p:ext uri="{BB962C8B-B14F-4D97-AF65-F5344CB8AC3E}">
        <p14:creationId xmlns:p14="http://schemas.microsoft.com/office/powerpoint/2010/main" val="526030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5D2884"/>
                </a:solidFill>
                <a:ea typeface="宋体" panose="02010600030101010101" pitchFamily="2" charset="-122"/>
              </a:rPr>
              <a:t>另外一些人认为: 劳动供给是富有弹性的</a:t>
            </a:r>
          </a:p>
          <a:p>
            <a:pPr lvl="1"/>
            <a:r>
              <a:rPr lang="zh-CN" altLang="en-US" dirty="0">
                <a:ea typeface="宋体" panose="02010600030101010101" pitchFamily="2" charset="-122"/>
              </a:rPr>
              <a:t>劳动税引起了严重的扭曲，产生了极大的无谓损失，例如：</a:t>
            </a:r>
          </a:p>
          <a:p>
            <a:pPr lvl="2"/>
            <a:r>
              <a:rPr lang="zh-CN" altLang="en-US" dirty="0">
                <a:ea typeface="宋体" panose="02010600030101010101" pitchFamily="2" charset="-122"/>
              </a:rPr>
              <a:t>很多工人会调整工作时间量（超额） </a:t>
            </a:r>
          </a:p>
          <a:p>
            <a:pPr lvl="2"/>
            <a:r>
              <a:rPr lang="zh-CN" altLang="en-US" dirty="0">
                <a:ea typeface="宋体" panose="02010600030101010101" pitchFamily="2" charset="-122"/>
              </a:rPr>
              <a:t>一些家庭有两个收入者</a:t>
            </a:r>
          </a:p>
          <a:p>
            <a:pPr lvl="3"/>
            <a:r>
              <a:rPr lang="zh-CN" altLang="en-US" dirty="0">
                <a:ea typeface="宋体" panose="02010600030101010101" pitchFamily="2" charset="-122"/>
              </a:rPr>
              <a:t>根据情况决定在家里从事家务劳动，还是在市场上从事有报酬的劳动</a:t>
            </a:r>
          </a:p>
          <a:p>
            <a:pPr lvl="2"/>
            <a:r>
              <a:rPr lang="zh-CN" altLang="en-US" dirty="0">
                <a:ea typeface="宋体" panose="02010600030101010101" pitchFamily="2" charset="-122"/>
              </a:rPr>
              <a:t>许多老年人可以选择什么时候退休</a:t>
            </a:r>
          </a:p>
          <a:p>
            <a:pPr lvl="2"/>
            <a:r>
              <a:rPr lang="zh-CN" altLang="en-US" dirty="0">
                <a:ea typeface="宋体" panose="02010600030101010101" pitchFamily="2" charset="-122"/>
              </a:rPr>
              <a:t>一些人考虑从事非法经济活动</a:t>
            </a:r>
            <a:endParaRPr lang="en-US" altLang="zh-CN" dirty="0">
              <a:ea typeface="宋体" panose="02010600030101010101" pitchFamily="2" charset="-122"/>
            </a:endParaRPr>
          </a:p>
          <a:p>
            <a:pPr marL="914400" lvl="2" indent="0">
              <a:buNone/>
            </a:pPr>
            <a:r>
              <a:rPr lang="zh-CN" altLang="en-US" dirty="0">
                <a:ea typeface="宋体" panose="02010600030101010101" pitchFamily="2" charset="-122"/>
              </a:rPr>
              <a:t>针对上述几种情况，劳动税会鼓励人们减少工作时间，第二个赚钱人留在家里，老年人早退休或激励一些人去从事非法的经济活动（逃税等活动）</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53</a:t>
            </a:fld>
            <a:endParaRPr lang="zh-CN" altLang="en-US"/>
          </a:p>
        </p:txBody>
      </p:sp>
    </p:spTree>
    <p:extLst>
      <p:ext uri="{BB962C8B-B14F-4D97-AF65-F5344CB8AC3E}">
        <p14:creationId xmlns:p14="http://schemas.microsoft.com/office/powerpoint/2010/main" val="17304894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第三节 税收变动时的无谓损失和税收收入</a:t>
            </a:r>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税收增加时，无谓损失增加，增加的速度要快于税收规模的增加</a:t>
            </a:r>
            <a:endParaRPr lang="en-US" altLang="zh-CN" dirty="0">
              <a:ea typeface="宋体" panose="02010600030101010101" pitchFamily="2" charset="-122"/>
            </a:endParaRPr>
          </a:p>
          <a:p>
            <a:pPr marL="0" indent="0">
              <a:buNone/>
            </a:pPr>
            <a:r>
              <a:rPr lang="zh-CN" altLang="en-US" dirty="0">
                <a:ea typeface="宋体" panose="02010600030101010101" pitchFamily="2" charset="-122"/>
              </a:rPr>
              <a:t>税收收入</a:t>
            </a:r>
          </a:p>
          <a:p>
            <a:pPr lvl="2"/>
            <a:r>
              <a:rPr lang="zh-CN" altLang="en-US" dirty="0">
                <a:ea typeface="宋体" panose="02010600030101010101" pitchFamily="2" charset="-122"/>
              </a:rPr>
              <a:t>开始时增加</a:t>
            </a:r>
          </a:p>
          <a:p>
            <a:pPr lvl="2"/>
            <a:r>
              <a:rPr lang="zh-CN" altLang="en-US" dirty="0">
                <a:ea typeface="宋体" panose="02010600030101010101" pitchFamily="2" charset="-122"/>
              </a:rPr>
              <a:t>然后下降</a:t>
            </a:r>
            <a:endParaRPr lang="en-US" altLang="zh-CN" dirty="0">
              <a:ea typeface="宋体" panose="02010600030101010101" pitchFamily="2" charset="-122"/>
            </a:endParaRPr>
          </a:p>
          <a:p>
            <a:pPr lvl="2"/>
            <a:r>
              <a:rPr lang="zh-CN" altLang="en-US" dirty="0">
                <a:ea typeface="宋体" panose="02010600030101010101" pitchFamily="2" charset="-122"/>
              </a:rPr>
              <a:t>高税率：剧烈地缩小市场规模</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54</a:t>
            </a:fld>
            <a:endParaRPr lang="zh-CN" altLang="en-US"/>
          </a:p>
        </p:txBody>
      </p:sp>
    </p:spTree>
    <p:extLst>
      <p:ext uri="{BB962C8B-B14F-4D97-AF65-F5344CB8AC3E}">
        <p14:creationId xmlns:p14="http://schemas.microsoft.com/office/powerpoint/2010/main" val="5524414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018" y="365125"/>
            <a:ext cx="11526981" cy="5811838"/>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55</a:t>
            </a:fld>
            <a:endParaRPr lang="zh-CN" altLang="en-US"/>
          </a:p>
        </p:txBody>
      </p:sp>
    </p:spTree>
    <p:extLst>
      <p:ext uri="{BB962C8B-B14F-4D97-AF65-F5344CB8AC3E}">
        <p14:creationId xmlns:p14="http://schemas.microsoft.com/office/powerpoint/2010/main" val="13167458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案例研究：拉弗曲线和供给学派</a:t>
            </a:r>
          </a:p>
        </p:txBody>
      </p:sp>
      <p:sp>
        <p:nvSpPr>
          <p:cNvPr id="3" name="内容占位符 2"/>
          <p:cNvSpPr>
            <a:spLocks noGrp="1"/>
          </p:cNvSpPr>
          <p:nvPr>
            <p:ph idx="1"/>
          </p:nvPr>
        </p:nvSpPr>
        <p:spPr/>
        <p:txBody>
          <a:bodyPr/>
          <a:lstStyle/>
          <a:p>
            <a:r>
              <a:rPr lang="zh-CN" altLang="en-US" dirty="0">
                <a:solidFill>
                  <a:srgbClr val="5D2884"/>
                </a:solidFill>
                <a:ea typeface="宋体" panose="02010600030101010101" pitchFamily="2" charset="-122"/>
              </a:rPr>
              <a:t>1974, 经济学家Arthur Laffer</a:t>
            </a:r>
          </a:p>
          <a:p>
            <a:pPr lvl="1"/>
            <a:r>
              <a:rPr lang="zh-CN" altLang="en-US" dirty="0">
                <a:ea typeface="宋体" panose="02010600030101010101" pitchFamily="2" charset="-122"/>
              </a:rPr>
              <a:t>拉</a:t>
            </a:r>
            <a:r>
              <a:rPr lang="zh-CN" altLang="en-US" dirty="0"/>
              <a:t>弗</a:t>
            </a:r>
            <a:r>
              <a:rPr lang="zh-CN" altLang="en-US" dirty="0">
                <a:ea typeface="宋体" panose="02010600030101010101" pitchFamily="2" charset="-122"/>
              </a:rPr>
              <a:t>曲线</a:t>
            </a:r>
          </a:p>
          <a:p>
            <a:pPr lvl="1"/>
            <a:r>
              <a:rPr lang="zh-CN" altLang="en-US" dirty="0">
                <a:ea typeface="宋体" panose="02010600030101010101" pitchFamily="2" charset="-122"/>
              </a:rPr>
              <a:t>供给学派经济学</a:t>
            </a:r>
          </a:p>
          <a:p>
            <a:pPr lvl="1"/>
            <a:r>
              <a:rPr lang="zh-CN" altLang="en-US" dirty="0">
                <a:ea typeface="宋体" panose="02010600030101010101" pitchFamily="2" charset="-122"/>
              </a:rPr>
              <a:t>税率如此之高，减低税率实际上反而会增加税收收入</a:t>
            </a:r>
          </a:p>
          <a:p>
            <a:r>
              <a:rPr lang="zh-CN" altLang="en-US" dirty="0">
                <a:solidFill>
                  <a:srgbClr val="5D2884"/>
                </a:solidFill>
                <a:ea typeface="宋体" panose="02010600030101010101" pitchFamily="2" charset="-122"/>
              </a:rPr>
              <a:t>罗纳德·里根的企业工作经历</a:t>
            </a:r>
          </a:p>
          <a:p>
            <a:pPr lvl="1"/>
            <a:r>
              <a:rPr lang="zh-CN" altLang="en-US" dirty="0">
                <a:ea typeface="宋体" panose="02010600030101010101" pitchFamily="2" charset="-122"/>
              </a:rPr>
              <a:t>高税率导致更少的工作</a:t>
            </a:r>
          </a:p>
          <a:p>
            <a:pPr lvl="1"/>
            <a:r>
              <a:rPr lang="zh-CN" altLang="en-US" dirty="0">
                <a:ea typeface="宋体" panose="02010600030101010101" pitchFamily="2" charset="-122"/>
              </a:rPr>
              <a:t>低税率导致更多的工作</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56</a:t>
            </a:fld>
            <a:endParaRPr lang="zh-CN" altLang="en-US"/>
          </a:p>
        </p:txBody>
      </p:sp>
    </p:spTree>
    <p:extLst>
      <p:ext uri="{BB962C8B-B14F-4D97-AF65-F5344CB8AC3E}">
        <p14:creationId xmlns:p14="http://schemas.microsoft.com/office/powerpoint/2010/main" val="36149467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5D2884"/>
                </a:solidFill>
                <a:ea typeface="宋体" panose="02010600030101010101" pitchFamily="2" charset="-122"/>
              </a:rPr>
              <a:t>罗纳德·里根1980年成为总统</a:t>
            </a:r>
          </a:p>
          <a:p>
            <a:pPr lvl="1"/>
            <a:r>
              <a:rPr lang="zh-CN" altLang="en-US" dirty="0">
                <a:ea typeface="宋体" panose="02010600030101010101" pitchFamily="2" charset="-122"/>
              </a:rPr>
              <a:t>施政: 减税</a:t>
            </a:r>
          </a:p>
          <a:p>
            <a:pPr lvl="1"/>
            <a:r>
              <a:rPr lang="zh-CN" altLang="en-US" dirty="0">
                <a:ea typeface="宋体" panose="02010600030101010101" pitchFamily="2" charset="-122"/>
              </a:rPr>
              <a:t>争论</a:t>
            </a:r>
          </a:p>
          <a:p>
            <a:pPr lvl="2"/>
            <a:r>
              <a:rPr lang="zh-CN" altLang="en-US" dirty="0">
                <a:ea typeface="宋体" panose="02010600030101010101" pitchFamily="2" charset="-122"/>
              </a:rPr>
              <a:t>税收如此之高，以至于不鼓励人们努力工作</a:t>
            </a:r>
          </a:p>
          <a:p>
            <a:pPr lvl="2"/>
            <a:r>
              <a:rPr lang="zh-CN" altLang="en-US" dirty="0">
                <a:ea typeface="宋体" panose="02010600030101010101" pitchFamily="2" charset="-122"/>
              </a:rPr>
              <a:t>减税降给人们适当的工作激励</a:t>
            </a:r>
          </a:p>
          <a:p>
            <a:pPr lvl="1"/>
            <a:r>
              <a:rPr lang="zh-CN" altLang="en-US" dirty="0">
                <a:ea typeface="宋体" panose="02010600030101010101" pitchFamily="2" charset="-122"/>
              </a:rPr>
              <a:t>提高经济福利</a:t>
            </a:r>
          </a:p>
          <a:p>
            <a:pPr lvl="1"/>
            <a:r>
              <a:rPr lang="zh-CN" altLang="en-US" dirty="0">
                <a:ea typeface="宋体" panose="02010600030101010101" pitchFamily="2" charset="-122"/>
              </a:rPr>
              <a:t>或许可以增加税收收入</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57</a:t>
            </a:fld>
            <a:endParaRPr lang="zh-CN" altLang="en-US"/>
          </a:p>
        </p:txBody>
      </p:sp>
    </p:spTree>
    <p:extLst>
      <p:ext uri="{BB962C8B-B14F-4D97-AF65-F5344CB8AC3E}">
        <p14:creationId xmlns:p14="http://schemas.microsoft.com/office/powerpoint/2010/main" val="24547451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5D2884"/>
                </a:solidFill>
                <a:ea typeface="宋体" panose="02010600030101010101" pitchFamily="2" charset="-122"/>
              </a:rPr>
              <a:t>经济学家</a:t>
            </a:r>
          </a:p>
          <a:p>
            <a:pPr lvl="1"/>
            <a:r>
              <a:rPr lang="zh-CN" altLang="en-US" dirty="0">
                <a:ea typeface="宋体" panose="02010600030101010101" pitchFamily="2" charset="-122"/>
              </a:rPr>
              <a:t>一直争论拉弗的观点</a:t>
            </a:r>
          </a:p>
          <a:p>
            <a:pPr lvl="1"/>
            <a:r>
              <a:rPr lang="zh-CN" altLang="en-US" dirty="0">
                <a:ea typeface="宋体" panose="02010600030101010101" pitchFamily="2" charset="-122"/>
              </a:rPr>
              <a:t>对相关弹性大小的看法不一致</a:t>
            </a:r>
          </a:p>
          <a:p>
            <a:r>
              <a:rPr lang="zh-CN" altLang="en-US" dirty="0">
                <a:solidFill>
                  <a:srgbClr val="5D2884"/>
                </a:solidFill>
                <a:ea typeface="宋体" panose="02010600030101010101" pitchFamily="2" charset="-122"/>
              </a:rPr>
              <a:t>一般性结论: </a:t>
            </a:r>
          </a:p>
          <a:p>
            <a:pPr lvl="1"/>
            <a:r>
              <a:rPr lang="zh-CN" altLang="en-US" dirty="0">
                <a:ea typeface="宋体" panose="02010600030101010101" pitchFamily="2" charset="-122"/>
              </a:rPr>
              <a:t>紧紧盯住税率不能计算出税收变动会使政府收入增加或减少多少</a:t>
            </a:r>
          </a:p>
        </p:txBody>
      </p:sp>
      <p:sp>
        <p:nvSpPr>
          <p:cNvPr id="4" name="灯片编号占位符 3"/>
          <p:cNvSpPr>
            <a:spLocks noGrp="1"/>
          </p:cNvSpPr>
          <p:nvPr>
            <p:ph type="sldNum" sz="quarter" idx="12"/>
          </p:nvPr>
        </p:nvSpPr>
        <p:spPr/>
        <p:txBody>
          <a:bodyPr/>
          <a:lstStyle/>
          <a:p>
            <a:fld id="{409356E3-37E8-4DFA-A4E8-C999C8DBC791}" type="slidenum">
              <a:rPr lang="zh-CN" altLang="en-US" smtClean="0"/>
              <a:t>58</a:t>
            </a:fld>
            <a:endParaRPr lang="zh-CN" altLang="en-US"/>
          </a:p>
        </p:txBody>
      </p:sp>
    </p:spTree>
    <p:extLst>
      <p:ext uri="{BB962C8B-B14F-4D97-AF65-F5344CB8AC3E}">
        <p14:creationId xmlns:p14="http://schemas.microsoft.com/office/powerpoint/2010/main" val="26425089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dirty="0"/>
              <a:t>第四章 市场和福利</a:t>
            </a:r>
          </a:p>
        </p:txBody>
      </p:sp>
      <p:sp>
        <p:nvSpPr>
          <p:cNvPr id="3" name="副标题 2"/>
          <p:cNvSpPr>
            <a:spLocks noGrp="1"/>
          </p:cNvSpPr>
          <p:nvPr>
            <p:ph type="subTitle" idx="1"/>
          </p:nvPr>
        </p:nvSpPr>
        <p:spPr/>
        <p:txBody>
          <a:bodyPr/>
          <a:lstStyle/>
          <a:p>
            <a:r>
              <a:rPr lang="zh-CN" altLang="en-US"/>
              <a:t>之三应用：国际贸易</a:t>
            </a:r>
          </a:p>
        </p:txBody>
      </p:sp>
      <p:sp>
        <p:nvSpPr>
          <p:cNvPr id="4" name="灯片编号占位符 3"/>
          <p:cNvSpPr>
            <a:spLocks noGrp="1"/>
          </p:cNvSpPr>
          <p:nvPr>
            <p:ph type="sldNum" sz="quarter" idx="12"/>
          </p:nvPr>
        </p:nvSpPr>
        <p:spPr/>
        <p:txBody>
          <a:bodyPr/>
          <a:lstStyle/>
          <a:p>
            <a:fld id="{DF253AC1-55DC-4AD0-A46E-CBB07476855D}" type="slidenum">
              <a:rPr lang="zh-CN" altLang="en-US" smtClean="0"/>
              <a:t>59</a:t>
            </a:fld>
            <a:endParaRPr lang="zh-CN" altLang="en-US"/>
          </a:p>
        </p:txBody>
      </p:sp>
    </p:spTree>
    <p:extLst>
      <p:ext uri="{BB962C8B-B14F-4D97-AF65-F5344CB8AC3E}">
        <p14:creationId xmlns:p14="http://schemas.microsoft.com/office/powerpoint/2010/main" val="68297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821" y="528040"/>
            <a:ext cx="10903526" cy="5553508"/>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6</a:t>
            </a:fld>
            <a:endParaRPr lang="zh-CN" altLang="en-US"/>
          </a:p>
        </p:txBody>
      </p:sp>
    </p:spTree>
    <p:extLst>
      <p:ext uri="{BB962C8B-B14F-4D97-AF65-F5344CB8AC3E}">
        <p14:creationId xmlns:p14="http://schemas.microsoft.com/office/powerpoint/2010/main" val="73088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第一节 决定贸易的因素</a:t>
            </a:r>
          </a:p>
        </p:txBody>
      </p:sp>
      <p:sp>
        <p:nvSpPr>
          <p:cNvPr id="3" name="内容占位符 2"/>
          <p:cNvSpPr>
            <a:spLocks noGrp="1"/>
          </p:cNvSpPr>
          <p:nvPr>
            <p:ph idx="1"/>
          </p:nvPr>
        </p:nvSpPr>
        <p:spPr/>
        <p:txBody>
          <a:bodyPr/>
          <a:lstStyle/>
          <a:p>
            <a:pPr marL="0" indent="0">
              <a:buNone/>
            </a:pPr>
            <a:endParaRPr lang="en-US" altLang="zh-CN" sz="2400" dirty="0">
              <a:ea typeface="宋体" panose="02010600030101010101" pitchFamily="2" charset="-122"/>
            </a:endParaRPr>
          </a:p>
          <a:p>
            <a:pPr marL="0" indent="0">
              <a:buNone/>
            </a:pPr>
            <a:r>
              <a:rPr lang="zh-CN" altLang="en-US" sz="2400" dirty="0">
                <a:ea typeface="宋体" panose="02010600030101010101" pitchFamily="2" charset="-122"/>
              </a:rPr>
              <a:t>一、没有贸易时的均衡</a:t>
            </a:r>
            <a:endParaRPr lang="en-US" altLang="zh-CN" sz="2400" dirty="0">
              <a:ea typeface="宋体" panose="02010600030101010101" pitchFamily="2" charset="-122"/>
            </a:endParaRPr>
          </a:p>
          <a:p>
            <a:pPr marL="0" indent="0">
              <a:buNone/>
            </a:pPr>
            <a:r>
              <a:rPr lang="zh-CN" altLang="en-US" sz="2400" dirty="0">
                <a:ea typeface="宋体" panose="02010600030101010101" pitchFamily="2" charset="-122"/>
              </a:rPr>
              <a:t>用纺织品市场做例子来研究国际贸易的得失，一个假想的国家</a:t>
            </a:r>
            <a:r>
              <a:rPr lang="en-US" altLang="zh-CN" sz="2400" dirty="0" err="1">
                <a:ea typeface="宋体" panose="02010600030101010101" pitchFamily="2" charset="-122"/>
              </a:rPr>
              <a:t>Isoland</a:t>
            </a:r>
            <a:r>
              <a:rPr lang="en-US" altLang="zh-CN" sz="2400" dirty="0">
                <a:ea typeface="宋体" panose="02010600030101010101" pitchFamily="2" charset="-122"/>
              </a:rPr>
              <a:t>,</a:t>
            </a:r>
            <a:r>
              <a:rPr lang="zh-CN" altLang="en-US" sz="2400" dirty="0">
                <a:ea typeface="宋体" panose="02010600030101010101" pitchFamily="2" charset="-122"/>
              </a:rPr>
              <a:t>不允许任何人出口或进口纺织品，因为没有国际贸易，所以：</a:t>
            </a:r>
            <a:endParaRPr lang="en-US" altLang="zh-CN" sz="2400" dirty="0">
              <a:ea typeface="宋体" panose="02010600030101010101" pitchFamily="2" charset="-122"/>
            </a:endParaRPr>
          </a:p>
          <a:p>
            <a:pPr lvl="1"/>
            <a:r>
              <a:rPr lang="zh-CN" altLang="en-US" dirty="0">
                <a:ea typeface="宋体" panose="02010600030101010101" pitchFamily="2" charset="-122"/>
              </a:rPr>
              <a:t>只有国内的买者和卖者</a:t>
            </a:r>
          </a:p>
          <a:p>
            <a:pPr lvl="1"/>
            <a:r>
              <a:rPr lang="zh-CN" altLang="en-US" dirty="0">
                <a:ea typeface="宋体" panose="02010600030101010101" pitchFamily="2" charset="-122"/>
              </a:rPr>
              <a:t>均衡价格和数量</a:t>
            </a:r>
          </a:p>
          <a:p>
            <a:pPr lvl="2"/>
            <a:r>
              <a:rPr lang="zh-CN" altLang="en-US" sz="2400" dirty="0">
                <a:ea typeface="宋体" panose="02010600030101010101" pitchFamily="2" charset="-122"/>
              </a:rPr>
              <a:t>取决于国内市场</a:t>
            </a:r>
          </a:p>
          <a:p>
            <a:pPr lvl="1"/>
            <a:r>
              <a:rPr lang="zh-CN" altLang="en-US" dirty="0">
                <a:ea typeface="宋体" panose="02010600030101010101" pitchFamily="2" charset="-122"/>
              </a:rPr>
              <a:t>总利益</a:t>
            </a:r>
          </a:p>
          <a:p>
            <a:pPr lvl="2"/>
            <a:r>
              <a:rPr lang="zh-CN" altLang="en-US" sz="2400" dirty="0">
                <a:ea typeface="宋体" panose="02010600030101010101" pitchFamily="2" charset="-122"/>
              </a:rPr>
              <a:t>消费者剩余</a:t>
            </a:r>
          </a:p>
          <a:p>
            <a:pPr lvl="2"/>
            <a:r>
              <a:rPr lang="zh-CN" altLang="en-US" sz="2400" dirty="0">
                <a:ea typeface="宋体" panose="02010600030101010101" pitchFamily="2" charset="-122"/>
              </a:rPr>
              <a:t>生产者剩余</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60</a:t>
            </a:fld>
            <a:endParaRPr lang="zh-CN" altLang="en-US"/>
          </a:p>
        </p:txBody>
      </p:sp>
    </p:spTree>
    <p:extLst>
      <p:ext uri="{BB962C8B-B14F-4D97-AF65-F5344CB8AC3E}">
        <p14:creationId xmlns:p14="http://schemas.microsoft.com/office/powerpoint/2010/main" val="3586394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449" y="524786"/>
            <a:ext cx="9811909" cy="5652177"/>
          </a:xfrm>
        </p:spPr>
      </p:pic>
      <p:sp>
        <p:nvSpPr>
          <p:cNvPr id="4" name="灯片编号占位符 3"/>
          <p:cNvSpPr>
            <a:spLocks noGrp="1"/>
          </p:cNvSpPr>
          <p:nvPr>
            <p:ph type="sldNum" sz="quarter" idx="12"/>
          </p:nvPr>
        </p:nvSpPr>
        <p:spPr/>
        <p:txBody>
          <a:bodyPr/>
          <a:lstStyle/>
          <a:p>
            <a:fld id="{DF253AC1-55DC-4AD0-A46E-CBB07476855D}" type="slidenum">
              <a:rPr lang="zh-CN" altLang="en-US" smtClean="0"/>
              <a:t>61</a:t>
            </a:fld>
            <a:endParaRPr lang="zh-CN" altLang="en-US"/>
          </a:p>
        </p:txBody>
      </p:sp>
    </p:spTree>
    <p:extLst>
      <p:ext uri="{BB962C8B-B14F-4D97-AF65-F5344CB8AC3E}">
        <p14:creationId xmlns:p14="http://schemas.microsoft.com/office/powerpoint/2010/main" val="29554162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争论：是否允许国际贸易，如果允许，要回答以下问题： </a:t>
            </a:r>
          </a:p>
          <a:p>
            <a:pPr lvl="1"/>
            <a:r>
              <a:rPr lang="zh-CN" altLang="en-US" dirty="0">
                <a:ea typeface="宋体" panose="02010600030101010101" pitchFamily="2" charset="-122"/>
              </a:rPr>
              <a:t>如果允许进口或出口纺织品，国内市场的价格和数量会发生什么样的变化</a:t>
            </a:r>
          </a:p>
          <a:p>
            <a:pPr lvl="1"/>
            <a:r>
              <a:rPr lang="zh-CN" altLang="en-US" dirty="0">
                <a:ea typeface="宋体" panose="02010600030101010101" pitchFamily="2" charset="-122"/>
              </a:rPr>
              <a:t>谁将从自由贸易中获益、谁将遭受损失、好处会大于损失吗?</a:t>
            </a:r>
          </a:p>
          <a:p>
            <a:pPr lvl="1"/>
            <a:r>
              <a:rPr lang="zh-CN" altLang="en-US" dirty="0">
                <a:ea typeface="宋体" panose="02010600030101010101" pitchFamily="2" charset="-122"/>
              </a:rPr>
              <a:t>应该把关税（对纺织品进口征税）作为新贸易政策的一部分吗?</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62</a:t>
            </a:fld>
            <a:endParaRPr lang="zh-CN" altLang="en-US"/>
          </a:p>
        </p:txBody>
      </p:sp>
    </p:spTree>
    <p:extLst>
      <p:ext uri="{BB962C8B-B14F-4D97-AF65-F5344CB8AC3E}">
        <p14:creationId xmlns:p14="http://schemas.microsoft.com/office/powerpoint/2010/main" val="3993276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400" dirty="0">
                <a:latin typeface="宋体" pitchFamily="2" charset="-122"/>
                <a:ea typeface="宋体" pitchFamily="2" charset="-122"/>
              </a:rPr>
              <a:t>二、世界价格和比较优势</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世界价格：一种物品在世界上通行的价格。</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国内价格：一种物品在国内市场上的机会成本</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    如果纺织品的世界价格高于国内价格，那么一旦允许贸易，该国就会成为纺织品出口国。该国的生产者渴望可以得到国外可以得到的高价格，并向国外的买者出售他们的纺织品；</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    如果纺织品的世界价格低于国内价格，那么一旦允许贸易，该国就会成为纺织品进口国。由于国外的生产者提供了更好的价格，该国的消费者可以购买其他国家的纺织品。</a:t>
            </a:r>
          </a:p>
          <a:p>
            <a:pPr lvl="1"/>
            <a:endParaRPr lang="zh-CN" altLang="en-US" dirty="0">
              <a:latin typeface="宋体" pitchFamily="2" charset="-122"/>
              <a:ea typeface="宋体" pitchFamily="2" charset="-122"/>
            </a:endParaRP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63</a:t>
            </a:fld>
            <a:endParaRPr lang="zh-CN" altLang="en-US"/>
          </a:p>
        </p:txBody>
      </p:sp>
    </p:spTree>
    <p:extLst>
      <p:ext uri="{BB962C8B-B14F-4D97-AF65-F5344CB8AC3E}">
        <p14:creationId xmlns:p14="http://schemas.microsoft.com/office/powerpoint/2010/main" val="29661044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将该国的纺织品国内价格与世界价格的比较，发现：</a:t>
            </a:r>
            <a:endParaRPr lang="en-US" altLang="zh-CN" dirty="0">
              <a:ea typeface="宋体" panose="02010600030101010101" pitchFamily="2" charset="-122"/>
            </a:endParaRPr>
          </a:p>
          <a:p>
            <a:pPr marL="0" indent="0">
              <a:buNone/>
            </a:pPr>
            <a:r>
              <a:rPr lang="zh-CN" altLang="en-US" dirty="0">
                <a:ea typeface="宋体" panose="02010600030101010101" pitchFamily="2" charset="-122"/>
              </a:rPr>
              <a:t>  （</a:t>
            </a:r>
            <a:r>
              <a:rPr lang="en-US" altLang="zh-CN" dirty="0">
                <a:ea typeface="宋体" panose="02010600030101010101" pitchFamily="2" charset="-122"/>
              </a:rPr>
              <a:t>1</a:t>
            </a:r>
            <a:r>
              <a:rPr lang="zh-CN" altLang="en-US" dirty="0">
                <a:ea typeface="宋体" panose="02010600030101010101" pitchFamily="2" charset="-122"/>
              </a:rPr>
              <a:t>）如果国内价格 &lt; 世界价格</a:t>
            </a:r>
          </a:p>
          <a:p>
            <a:pPr marL="457200" lvl="1" indent="0">
              <a:buNone/>
            </a:pPr>
            <a:r>
              <a:rPr lang="zh-CN" altLang="en-US" dirty="0">
                <a:ea typeface="宋体" panose="02010600030101010101" pitchFamily="2" charset="-122"/>
              </a:rPr>
              <a:t>该国具有比较优势</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出口</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该国具有比较优势</a:t>
            </a:r>
            <a:endParaRPr lang="en-US" altLang="zh-CN" sz="2800" dirty="0">
              <a:ea typeface="宋体" panose="02010600030101010101" pitchFamily="2" charset="-122"/>
            </a:endParaRPr>
          </a:p>
          <a:p>
            <a:pPr marL="457200" lvl="1" indent="0">
              <a:buNone/>
            </a:pPr>
            <a:r>
              <a:rPr lang="en-US" altLang="zh-CN" sz="2800" dirty="0">
                <a:ea typeface="宋体" panose="02010600030101010101" pitchFamily="2" charset="-122"/>
              </a:rPr>
              <a:t>(2</a:t>
            </a:r>
            <a:r>
              <a:rPr lang="zh-CN" altLang="en-US" sz="2800" dirty="0">
                <a:ea typeface="宋体" panose="02010600030101010101" pitchFamily="2" charset="-122"/>
              </a:rPr>
              <a:t>）若国内价格 &gt; 世界价格</a:t>
            </a:r>
            <a:endParaRPr lang="en-US" altLang="zh-CN" sz="2800" dirty="0">
              <a:ea typeface="宋体" panose="02010600030101010101" pitchFamily="2" charset="-122"/>
            </a:endParaRPr>
          </a:p>
          <a:p>
            <a:pPr marL="457200" lvl="1" indent="0">
              <a:buNone/>
            </a:pPr>
            <a:r>
              <a:rPr lang="zh-CN" altLang="en-US" dirty="0">
                <a:ea typeface="宋体" panose="02010600030101010101" pitchFamily="2" charset="-122"/>
              </a:rPr>
              <a:t>进口</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世界有比较优势 </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64</a:t>
            </a:fld>
            <a:endParaRPr lang="zh-CN" altLang="en-US"/>
          </a:p>
        </p:txBody>
      </p:sp>
    </p:spTree>
    <p:extLst>
      <p:ext uri="{BB962C8B-B14F-4D97-AF65-F5344CB8AC3E}">
        <p14:creationId xmlns:p14="http://schemas.microsoft.com/office/powerpoint/2010/main" val="33749762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第二节 贸易的赢家和输家</a:t>
            </a:r>
          </a:p>
        </p:txBody>
      </p:sp>
      <p:sp>
        <p:nvSpPr>
          <p:cNvPr id="3" name="内容占位符 2"/>
          <p:cNvSpPr>
            <a:spLocks noGrp="1"/>
          </p:cNvSpPr>
          <p:nvPr>
            <p:ph idx="1"/>
          </p:nvPr>
        </p:nvSpPr>
        <p:spPr/>
        <p:txBody>
          <a:bodyPr/>
          <a:lstStyle/>
          <a:p>
            <a:r>
              <a:rPr lang="zh-CN" altLang="en-US" sz="2400" dirty="0">
                <a:ea typeface="宋体" panose="02010600030101010101" pitchFamily="2" charset="-122"/>
              </a:rPr>
              <a:t>为了分析自由贸易的福利，假设：该国是个小型经济，这意味着该国的行为对世界市场的影响微不足道，即该国贸易政策的任何变化都不会影响纺织品的世界价格，世界价格是既定的。</a:t>
            </a:r>
            <a:endParaRPr lang="en-US" altLang="zh-CN" sz="2400" dirty="0">
              <a:ea typeface="宋体" panose="02010600030101010101" pitchFamily="2" charset="-122"/>
            </a:endParaRPr>
          </a:p>
          <a:p>
            <a:r>
              <a:rPr lang="zh-CN" altLang="en-US" sz="2400" dirty="0">
                <a:ea typeface="宋体" panose="02010600030101010101" pitchFamily="2" charset="-122"/>
              </a:rPr>
              <a:t>一、出口国的得失</a:t>
            </a:r>
          </a:p>
          <a:p>
            <a:pPr lvl="1"/>
            <a:r>
              <a:rPr lang="zh-CN" altLang="en-US" dirty="0">
                <a:ea typeface="宋体" panose="02010600030101010101" pitchFamily="2" charset="-122"/>
              </a:rPr>
              <a:t>贸易前国内均衡价格低于世界价格</a:t>
            </a:r>
          </a:p>
          <a:p>
            <a:pPr lvl="1"/>
            <a:r>
              <a:rPr lang="zh-CN" altLang="en-US" dirty="0">
                <a:ea typeface="宋体" panose="02010600030101010101" pitchFamily="2" charset="-122"/>
              </a:rPr>
              <a:t>贸易一旦放开</a:t>
            </a:r>
          </a:p>
          <a:p>
            <a:pPr lvl="2"/>
            <a:r>
              <a:rPr lang="zh-CN" altLang="en-US" sz="2400" dirty="0">
                <a:ea typeface="宋体" panose="02010600030101010101" pitchFamily="2" charset="-122"/>
              </a:rPr>
              <a:t>国内价格上升至世界价格</a:t>
            </a:r>
          </a:p>
          <a:p>
            <a:pPr lvl="2"/>
            <a:r>
              <a:rPr lang="zh-CN" altLang="en-US" sz="2400" dirty="0">
                <a:ea typeface="宋体" panose="02010600030101010101" pitchFamily="2" charset="-122"/>
              </a:rPr>
              <a:t>国内产生超额供给</a:t>
            </a:r>
          </a:p>
          <a:p>
            <a:pPr lvl="2"/>
            <a:r>
              <a:rPr lang="zh-CN" altLang="en-US" sz="2400" dirty="0">
                <a:ea typeface="宋体" panose="02010600030101010101" pitchFamily="2" charset="-122"/>
              </a:rPr>
              <a:t>供给量和需求量不同: 超出部分可以出口</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65</a:t>
            </a:fld>
            <a:endParaRPr lang="zh-CN" altLang="en-US"/>
          </a:p>
        </p:txBody>
      </p:sp>
    </p:spTree>
    <p:extLst>
      <p:ext uri="{BB962C8B-B14F-4D97-AF65-F5344CB8AC3E}">
        <p14:creationId xmlns:p14="http://schemas.microsoft.com/office/powerpoint/2010/main" val="8268228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770" y="842838"/>
            <a:ext cx="8969072" cy="5334125"/>
          </a:xfrm>
        </p:spPr>
      </p:pic>
      <p:sp>
        <p:nvSpPr>
          <p:cNvPr id="4" name="灯片编号占位符 3"/>
          <p:cNvSpPr>
            <a:spLocks noGrp="1"/>
          </p:cNvSpPr>
          <p:nvPr>
            <p:ph type="sldNum" sz="quarter" idx="12"/>
          </p:nvPr>
        </p:nvSpPr>
        <p:spPr/>
        <p:txBody>
          <a:bodyPr/>
          <a:lstStyle/>
          <a:p>
            <a:fld id="{DF253AC1-55DC-4AD0-A46E-CBB07476855D}" type="slidenum">
              <a:rPr lang="zh-CN" altLang="en-US" smtClean="0"/>
              <a:t>66</a:t>
            </a:fld>
            <a:endParaRPr lang="zh-CN" altLang="en-US"/>
          </a:p>
        </p:txBody>
      </p:sp>
    </p:spTree>
    <p:extLst>
      <p:ext uri="{BB962C8B-B14F-4D97-AF65-F5344CB8AC3E}">
        <p14:creationId xmlns:p14="http://schemas.microsoft.com/office/powerpoint/2010/main" val="15465324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出口国</a:t>
            </a:r>
          </a:p>
          <a:p>
            <a:pPr lvl="1"/>
            <a:r>
              <a:rPr lang="zh-CN" altLang="en-US" dirty="0">
                <a:ea typeface="宋体" panose="02010600030101010101" pitchFamily="2" charset="-122"/>
              </a:rPr>
              <a:t>世界贸易之前</a:t>
            </a:r>
          </a:p>
          <a:p>
            <a:pPr lvl="2"/>
            <a:r>
              <a:rPr lang="zh-CN" altLang="en-US" dirty="0">
                <a:ea typeface="宋体" panose="02010600030101010101" pitchFamily="2" charset="-122"/>
              </a:rPr>
              <a:t>消费者剩余</a:t>
            </a:r>
          </a:p>
          <a:p>
            <a:pPr lvl="2"/>
            <a:r>
              <a:rPr lang="zh-CN" altLang="en-US" dirty="0">
                <a:ea typeface="宋体" panose="02010600030101010101" pitchFamily="2" charset="-122"/>
              </a:rPr>
              <a:t>生产者剩余</a:t>
            </a:r>
          </a:p>
          <a:p>
            <a:pPr lvl="1"/>
            <a:r>
              <a:rPr lang="zh-CN" altLang="en-US" dirty="0">
                <a:ea typeface="宋体" panose="02010600030101010101" pitchFamily="2" charset="-122"/>
              </a:rPr>
              <a:t>世界贸易之时</a:t>
            </a:r>
          </a:p>
          <a:p>
            <a:pPr lvl="2"/>
            <a:r>
              <a:rPr lang="zh-CN" altLang="en-US" dirty="0">
                <a:ea typeface="宋体" panose="02010600030101010101" pitchFamily="2" charset="-122"/>
              </a:rPr>
              <a:t>更低的消费者剩余</a:t>
            </a:r>
          </a:p>
          <a:p>
            <a:pPr lvl="2"/>
            <a:r>
              <a:rPr lang="zh-CN" altLang="en-US" dirty="0">
                <a:ea typeface="宋体" panose="02010600030101010101" pitchFamily="2" charset="-122"/>
              </a:rPr>
              <a:t>更高的生产者剩余</a:t>
            </a:r>
          </a:p>
          <a:p>
            <a:pPr lvl="2"/>
            <a:r>
              <a:rPr lang="zh-CN" altLang="en-US" dirty="0">
                <a:ea typeface="宋体" panose="02010600030101010101" pitchFamily="2" charset="-122"/>
              </a:rPr>
              <a:t>更高的总剩余</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67</a:t>
            </a:fld>
            <a:endParaRPr lang="zh-CN" altLang="en-US"/>
          </a:p>
        </p:txBody>
      </p:sp>
    </p:spTree>
    <p:extLst>
      <p:ext uri="{BB962C8B-B14F-4D97-AF65-F5344CB8AC3E}">
        <p14:creationId xmlns:p14="http://schemas.microsoft.com/office/powerpoint/2010/main" val="21835538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出口国与世界贸易，得出结论：</a:t>
            </a:r>
          </a:p>
          <a:p>
            <a:pPr lvl="1"/>
            <a:r>
              <a:rPr lang="zh-CN" altLang="en-US" dirty="0">
                <a:ea typeface="宋体" panose="02010600030101010101" pitchFamily="2" charset="-122"/>
              </a:rPr>
              <a:t>国内生产者会变得更好</a:t>
            </a:r>
          </a:p>
          <a:p>
            <a:pPr lvl="1"/>
            <a:r>
              <a:rPr lang="zh-CN" altLang="en-US" dirty="0">
                <a:ea typeface="宋体" panose="02010600030101010101" pitchFamily="2" charset="-122"/>
              </a:rPr>
              <a:t>国内消费者福利变坏</a:t>
            </a:r>
          </a:p>
          <a:p>
            <a:pPr lvl="1"/>
            <a:r>
              <a:rPr lang="zh-CN" altLang="en-US" dirty="0">
                <a:ea typeface="宋体" panose="02010600030101010101" pitchFamily="2" charset="-122"/>
              </a:rPr>
              <a:t>贸易提高了该国的经济状况水平</a:t>
            </a:r>
          </a:p>
          <a:p>
            <a:pPr marL="914400" lvl="2" indent="0">
              <a:buNone/>
            </a:pPr>
            <a:r>
              <a:rPr lang="zh-CN" altLang="en-US" dirty="0">
                <a:ea typeface="宋体" panose="02010600030101010101" pitchFamily="2" charset="-122"/>
              </a:rPr>
              <a:t>因为赢家所得到的要超过输家所失去的</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68</a:t>
            </a:fld>
            <a:endParaRPr lang="zh-CN" altLang="en-US"/>
          </a:p>
        </p:txBody>
      </p:sp>
    </p:spTree>
    <p:extLst>
      <p:ext uri="{BB962C8B-B14F-4D97-AF65-F5344CB8AC3E}">
        <p14:creationId xmlns:p14="http://schemas.microsoft.com/office/powerpoint/2010/main" val="29613021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二、进口国的得失</a:t>
            </a:r>
          </a:p>
          <a:p>
            <a:pPr marL="457200" lvl="1" indent="0">
              <a:buNone/>
            </a:pPr>
            <a:r>
              <a:rPr lang="zh-CN" altLang="en-US" dirty="0">
                <a:ea typeface="宋体" panose="02010600030101010101" pitchFamily="2" charset="-122"/>
              </a:rPr>
              <a:t>假设贸易前国内均衡价格高于世界价格</a:t>
            </a:r>
          </a:p>
          <a:p>
            <a:pPr lvl="1"/>
            <a:r>
              <a:rPr lang="zh-CN" altLang="en-US" dirty="0">
                <a:ea typeface="宋体" panose="02010600030101010101" pitchFamily="2" charset="-122"/>
              </a:rPr>
              <a:t>贸易一旦放开</a:t>
            </a:r>
          </a:p>
          <a:p>
            <a:pPr lvl="2"/>
            <a:r>
              <a:rPr lang="zh-CN" altLang="en-US" dirty="0">
                <a:ea typeface="宋体" panose="02010600030101010101" pitchFamily="2" charset="-122"/>
              </a:rPr>
              <a:t>国内价格将等于世界价格</a:t>
            </a:r>
          </a:p>
          <a:p>
            <a:pPr lvl="2"/>
            <a:r>
              <a:rPr lang="zh-CN" altLang="en-US" dirty="0">
                <a:ea typeface="宋体" panose="02010600030101010101" pitchFamily="2" charset="-122"/>
              </a:rPr>
              <a:t>国内产生超额需求（供不应求）</a:t>
            </a:r>
          </a:p>
          <a:p>
            <a:pPr lvl="2"/>
            <a:r>
              <a:rPr lang="zh-CN" altLang="en-US" dirty="0">
                <a:ea typeface="宋体" panose="02010600030101010101" pitchFamily="2" charset="-122"/>
              </a:rPr>
              <a:t>供给量和需求量不同：不足的部分可以进口</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69</a:t>
            </a:fld>
            <a:endParaRPr lang="zh-CN" altLang="en-US"/>
          </a:p>
        </p:txBody>
      </p:sp>
    </p:spTree>
    <p:extLst>
      <p:ext uri="{BB962C8B-B14F-4D97-AF65-F5344CB8AC3E}">
        <p14:creationId xmlns:p14="http://schemas.microsoft.com/office/powerpoint/2010/main" val="79470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873" y="685800"/>
            <a:ext cx="10640291" cy="6035675"/>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7</a:t>
            </a:fld>
            <a:endParaRPr lang="zh-CN" altLang="en-US"/>
          </a:p>
        </p:txBody>
      </p:sp>
    </p:spTree>
    <p:extLst>
      <p:ext uri="{BB962C8B-B14F-4D97-AF65-F5344CB8AC3E}">
        <p14:creationId xmlns:p14="http://schemas.microsoft.com/office/powerpoint/2010/main" val="19782601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12250"/>
            <a:ext cx="12055881" cy="6177723"/>
          </a:xfrm>
        </p:spPr>
      </p:pic>
      <p:sp>
        <p:nvSpPr>
          <p:cNvPr id="4" name="灯片编号占位符 3"/>
          <p:cNvSpPr>
            <a:spLocks noGrp="1"/>
          </p:cNvSpPr>
          <p:nvPr>
            <p:ph type="sldNum" sz="quarter" idx="12"/>
          </p:nvPr>
        </p:nvSpPr>
        <p:spPr/>
        <p:txBody>
          <a:bodyPr/>
          <a:lstStyle/>
          <a:p>
            <a:fld id="{DF253AC1-55DC-4AD0-A46E-CBB07476855D}" type="slidenum">
              <a:rPr lang="zh-CN" altLang="en-US" smtClean="0"/>
              <a:t>70</a:t>
            </a:fld>
            <a:endParaRPr lang="zh-CN" altLang="en-US"/>
          </a:p>
        </p:txBody>
      </p:sp>
    </p:spTree>
    <p:extLst>
      <p:ext uri="{BB962C8B-B14F-4D97-AF65-F5344CB8AC3E}">
        <p14:creationId xmlns:p14="http://schemas.microsoft.com/office/powerpoint/2010/main" val="24632754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进口国 </a:t>
            </a:r>
          </a:p>
          <a:p>
            <a:pPr lvl="1"/>
            <a:r>
              <a:rPr lang="zh-CN" altLang="en-US" dirty="0">
                <a:ea typeface="宋体" panose="02010600030101010101" pitchFamily="2" charset="-122"/>
              </a:rPr>
              <a:t>世界贸易之前</a:t>
            </a:r>
          </a:p>
          <a:p>
            <a:pPr lvl="2"/>
            <a:r>
              <a:rPr lang="zh-CN" altLang="en-US" dirty="0">
                <a:ea typeface="宋体" panose="02010600030101010101" pitchFamily="2" charset="-122"/>
              </a:rPr>
              <a:t>消费者剩余</a:t>
            </a:r>
          </a:p>
          <a:p>
            <a:pPr lvl="2"/>
            <a:r>
              <a:rPr lang="zh-CN" altLang="en-US" dirty="0">
                <a:ea typeface="宋体" panose="02010600030101010101" pitchFamily="2" charset="-122"/>
              </a:rPr>
              <a:t>生产者剩余</a:t>
            </a:r>
          </a:p>
          <a:p>
            <a:pPr lvl="1"/>
            <a:r>
              <a:rPr lang="zh-CN" altLang="en-US" dirty="0">
                <a:ea typeface="宋体" panose="02010600030101010101" pitchFamily="2" charset="-122"/>
              </a:rPr>
              <a:t>世界贸易后</a:t>
            </a:r>
            <a:endParaRPr lang="en-US" altLang="zh-CN" dirty="0">
              <a:ea typeface="宋体" panose="02010600030101010101" pitchFamily="2" charset="-122"/>
            </a:endParaRPr>
          </a:p>
          <a:p>
            <a:pPr lvl="1"/>
            <a:r>
              <a:rPr lang="zh-CN" altLang="en-US" dirty="0">
                <a:ea typeface="宋体" panose="02010600030101010101" pitchFamily="2" charset="-122"/>
              </a:rPr>
              <a:t>  更高的消费者剩余</a:t>
            </a:r>
          </a:p>
          <a:p>
            <a:pPr lvl="2"/>
            <a:r>
              <a:rPr lang="zh-CN" altLang="en-US" dirty="0">
                <a:ea typeface="宋体" panose="02010600030101010101" pitchFamily="2" charset="-122"/>
              </a:rPr>
              <a:t>更低的生产者剩余</a:t>
            </a:r>
          </a:p>
          <a:p>
            <a:pPr lvl="2"/>
            <a:r>
              <a:rPr lang="zh-CN" altLang="en-US" dirty="0">
                <a:ea typeface="宋体" panose="02010600030101010101" pitchFamily="2" charset="-122"/>
              </a:rPr>
              <a:t>更高的总剩余</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71</a:t>
            </a:fld>
            <a:endParaRPr lang="zh-CN" altLang="en-US"/>
          </a:p>
        </p:txBody>
      </p:sp>
    </p:spTree>
    <p:extLst>
      <p:ext uri="{BB962C8B-B14F-4D97-AF65-F5344CB8AC3E}">
        <p14:creationId xmlns:p14="http://schemas.microsoft.com/office/powerpoint/2010/main" val="10695673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a:ea typeface="宋体" panose="02010600030101010101" pitchFamily="2" charset="-122"/>
              </a:rPr>
              <a:t>进口国与世界贸易，可以看出：</a:t>
            </a:r>
          </a:p>
          <a:p>
            <a:pPr lvl="1"/>
            <a:r>
              <a:rPr lang="zh-CN" altLang="en-US" dirty="0">
                <a:ea typeface="宋体" panose="02010600030101010101" pitchFamily="2" charset="-122"/>
              </a:rPr>
              <a:t>国内生产者会变得更坏</a:t>
            </a:r>
          </a:p>
          <a:p>
            <a:pPr lvl="1"/>
            <a:r>
              <a:rPr lang="zh-CN" altLang="en-US" dirty="0">
                <a:ea typeface="宋体" panose="02010600030101010101" pitchFamily="2" charset="-122"/>
              </a:rPr>
              <a:t>国内消费者会变得更好</a:t>
            </a:r>
          </a:p>
          <a:p>
            <a:pPr lvl="1"/>
            <a:r>
              <a:rPr lang="zh-CN" altLang="en-US" dirty="0">
                <a:ea typeface="宋体" panose="02010600030101010101" pitchFamily="2" charset="-122"/>
              </a:rPr>
              <a:t>贸易提高了该国的经济状况水平</a:t>
            </a:r>
          </a:p>
          <a:p>
            <a:pPr lvl="2"/>
            <a:r>
              <a:rPr lang="zh-CN" altLang="en-US" sz="2400" dirty="0">
                <a:ea typeface="宋体" panose="02010600030101010101" pitchFamily="2" charset="-122"/>
              </a:rPr>
              <a:t>赢家所得到的要超过输家所失去的</a:t>
            </a:r>
          </a:p>
          <a:p>
            <a:r>
              <a:rPr lang="zh-CN" altLang="en-US" sz="2400" dirty="0">
                <a:ea typeface="宋体" panose="02010600030101010101" pitchFamily="2" charset="-122"/>
              </a:rPr>
              <a:t>贸易使得每个人（指参与国际贸易的两国）变得更好，但参与国（方）内部有输家和赢家</a:t>
            </a:r>
            <a:endParaRPr lang="en-US" altLang="zh-CN" sz="2400" dirty="0">
              <a:ea typeface="宋体" panose="02010600030101010101" pitchFamily="2" charset="-122"/>
            </a:endParaRPr>
          </a:p>
          <a:p>
            <a:r>
              <a:rPr lang="zh-CN" altLang="en-US" sz="2400" dirty="0">
                <a:ea typeface="宋体" panose="02010600030101010101" pitchFamily="2" charset="-122"/>
              </a:rPr>
              <a:t>当一种贸易政策有赢家和输家时，政治斗争就开始了，当输家在政治上比赢家更有组织，一国就可能无法享受自由贸易的好处。</a:t>
            </a:r>
          </a:p>
        </p:txBody>
      </p:sp>
      <p:sp>
        <p:nvSpPr>
          <p:cNvPr id="4" name="灯片编号占位符 3"/>
          <p:cNvSpPr>
            <a:spLocks noGrp="1"/>
          </p:cNvSpPr>
          <p:nvPr>
            <p:ph type="sldNum" sz="quarter" idx="12"/>
          </p:nvPr>
        </p:nvSpPr>
        <p:spPr/>
        <p:txBody>
          <a:bodyPr/>
          <a:lstStyle/>
          <a:p>
            <a:fld id="{DF253AC1-55DC-4AD0-A46E-CBB07476855D}" type="slidenum">
              <a:rPr lang="zh-CN" altLang="en-US" smtClean="0"/>
              <a:t>72</a:t>
            </a:fld>
            <a:endParaRPr lang="zh-CN" altLang="en-US"/>
          </a:p>
        </p:txBody>
      </p:sp>
    </p:spTree>
    <p:extLst>
      <p:ext uri="{BB962C8B-B14F-4D97-AF65-F5344CB8AC3E}">
        <p14:creationId xmlns:p14="http://schemas.microsoft.com/office/powerpoint/2010/main" val="7480476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三、关税的影响</a:t>
            </a:r>
          </a:p>
          <a:p>
            <a:pPr lvl="1"/>
            <a:r>
              <a:rPr lang="zh-CN" altLang="en-US" dirty="0">
                <a:ea typeface="宋体" panose="02010600030101010101" pitchFamily="2" charset="-122"/>
              </a:rPr>
              <a:t>对在国外生产的而在国内销售的物品征收的一种税（对进口物品征的税）</a:t>
            </a:r>
          </a:p>
          <a:p>
            <a:r>
              <a:rPr lang="zh-CN" altLang="en-US" dirty="0">
                <a:ea typeface="宋体" panose="02010600030101010101" pitchFamily="2" charset="-122"/>
              </a:rPr>
              <a:t>自由贸易</a:t>
            </a:r>
          </a:p>
          <a:p>
            <a:pPr lvl="1"/>
            <a:r>
              <a:rPr lang="zh-CN" altLang="en-US" dirty="0">
                <a:ea typeface="宋体" panose="02010600030101010101" pitchFamily="2" charset="-122"/>
              </a:rPr>
              <a:t>国内价格 = 世界价格</a:t>
            </a:r>
          </a:p>
          <a:p>
            <a:r>
              <a:rPr lang="zh-CN" altLang="en-US" dirty="0">
                <a:ea typeface="宋体" panose="02010600030101010101" pitchFamily="2" charset="-122"/>
              </a:rPr>
              <a:t>进口关税</a:t>
            </a:r>
          </a:p>
          <a:p>
            <a:pPr lvl="1"/>
            <a:r>
              <a:rPr lang="zh-CN" altLang="en-US" dirty="0">
                <a:ea typeface="宋体" panose="02010600030101010101" pitchFamily="2" charset="-122"/>
              </a:rPr>
              <a:t>国内价格高于世界价格</a:t>
            </a:r>
          </a:p>
          <a:p>
            <a:pPr lvl="2"/>
            <a:r>
              <a:rPr lang="zh-CN" altLang="en-US" dirty="0">
                <a:ea typeface="宋体" panose="02010600030101010101" pitchFamily="2" charset="-122"/>
              </a:rPr>
              <a:t>移动的数量为关税</a:t>
            </a:r>
          </a:p>
        </p:txBody>
      </p:sp>
      <p:sp>
        <p:nvSpPr>
          <p:cNvPr id="4" name="灯片编号占位符 3"/>
          <p:cNvSpPr>
            <a:spLocks noGrp="1"/>
          </p:cNvSpPr>
          <p:nvPr>
            <p:ph type="sldNum" sz="quarter" idx="12"/>
          </p:nvPr>
        </p:nvSpPr>
        <p:spPr/>
        <p:txBody>
          <a:bodyPr/>
          <a:lstStyle/>
          <a:p>
            <a:fld id="{DF253AC1-55DC-4AD0-A46E-CBB07476855D}" type="slidenum">
              <a:rPr lang="zh-CN" altLang="en-US" smtClean="0"/>
              <a:t>73</a:t>
            </a:fld>
            <a:endParaRPr lang="zh-CN" altLang="en-US"/>
          </a:p>
        </p:txBody>
      </p:sp>
    </p:spTree>
    <p:extLst>
      <p:ext uri="{BB962C8B-B14F-4D97-AF65-F5344CB8AC3E}">
        <p14:creationId xmlns:p14="http://schemas.microsoft.com/office/powerpoint/2010/main" val="15994112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810" y="365125"/>
            <a:ext cx="10737273" cy="6356350"/>
          </a:xfrm>
        </p:spPr>
      </p:pic>
      <p:sp>
        <p:nvSpPr>
          <p:cNvPr id="4" name="灯片编号占位符 3"/>
          <p:cNvSpPr>
            <a:spLocks noGrp="1"/>
          </p:cNvSpPr>
          <p:nvPr>
            <p:ph type="sldNum" sz="quarter" idx="12"/>
          </p:nvPr>
        </p:nvSpPr>
        <p:spPr/>
        <p:txBody>
          <a:bodyPr/>
          <a:lstStyle/>
          <a:p>
            <a:fld id="{DF253AC1-55DC-4AD0-A46E-CBB07476855D}" type="slidenum">
              <a:rPr lang="zh-CN" altLang="en-US" smtClean="0"/>
              <a:t>74</a:t>
            </a:fld>
            <a:endParaRPr lang="zh-CN" altLang="en-US"/>
          </a:p>
        </p:txBody>
      </p:sp>
    </p:spTree>
    <p:extLst>
      <p:ext uri="{BB962C8B-B14F-4D97-AF65-F5344CB8AC3E}">
        <p14:creationId xmlns:p14="http://schemas.microsoft.com/office/powerpoint/2010/main" val="35733572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关税的影响</a:t>
            </a:r>
          </a:p>
          <a:p>
            <a:pPr lvl="1"/>
            <a:r>
              <a:rPr lang="zh-CN" altLang="en-US" dirty="0">
                <a:ea typeface="宋体" panose="02010600030101010101" pitchFamily="2" charset="-122"/>
              </a:rPr>
              <a:t>价格变化为移动关税的数量</a:t>
            </a:r>
          </a:p>
          <a:p>
            <a:pPr lvl="1"/>
            <a:r>
              <a:rPr lang="zh-CN" altLang="en-US" dirty="0">
                <a:ea typeface="宋体" panose="02010600030101010101" pitchFamily="2" charset="-122"/>
              </a:rPr>
              <a:t>国内需求数量下降</a:t>
            </a:r>
          </a:p>
          <a:p>
            <a:pPr lvl="1"/>
            <a:r>
              <a:rPr lang="zh-CN" altLang="en-US" dirty="0">
                <a:ea typeface="宋体" panose="02010600030101010101" pitchFamily="2" charset="-122"/>
              </a:rPr>
              <a:t>国内供给数量上升</a:t>
            </a:r>
          </a:p>
          <a:p>
            <a:pPr lvl="1"/>
            <a:r>
              <a:rPr lang="zh-CN" altLang="en-US" dirty="0">
                <a:ea typeface="宋体" panose="02010600030101010101" pitchFamily="2" charset="-122"/>
              </a:rPr>
              <a:t>减少了进口量</a:t>
            </a:r>
          </a:p>
          <a:p>
            <a:pPr lvl="1"/>
            <a:r>
              <a:rPr lang="zh-CN" altLang="en-US" dirty="0">
                <a:ea typeface="宋体" panose="02010600030101010101" pitchFamily="2" charset="-122"/>
              </a:rPr>
              <a:t>国内卖家变好</a:t>
            </a:r>
          </a:p>
          <a:p>
            <a:pPr lvl="1"/>
            <a:r>
              <a:rPr lang="zh-CN" altLang="en-US" dirty="0">
                <a:ea typeface="宋体" panose="02010600030101010101" pitchFamily="2" charset="-122"/>
              </a:rPr>
              <a:t>国内买家变坏</a:t>
            </a:r>
            <a:endParaRPr lang="en-US" altLang="zh-CN" dirty="0">
              <a:ea typeface="宋体" panose="02010600030101010101" pitchFamily="2" charset="-122"/>
            </a:endParaRPr>
          </a:p>
          <a:p>
            <a:pPr lvl="1"/>
            <a:r>
              <a:rPr lang="zh-CN" altLang="en-US" dirty="0">
                <a:ea typeface="宋体" panose="02010600030101010101" pitchFamily="2" charset="-122"/>
              </a:rPr>
              <a:t>产生无谓损失</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关于无谓损失：</a:t>
            </a:r>
            <a:r>
              <a:rPr lang="en-US" altLang="zh-CN" dirty="0">
                <a:ea typeface="宋体" panose="02010600030101010101" pitchFamily="2" charset="-122"/>
              </a:rPr>
              <a:t>D </a:t>
            </a:r>
            <a:r>
              <a:rPr lang="zh-CN" altLang="en-US" dirty="0">
                <a:ea typeface="宋体" panose="02010600030101010101" pitchFamily="2" charset="-122"/>
              </a:rPr>
              <a:t>代表过度生产的损失，</a:t>
            </a:r>
            <a:r>
              <a:rPr lang="en-US" altLang="zh-CN" dirty="0">
                <a:ea typeface="宋体" panose="02010600030101010101" pitchFamily="2" charset="-122"/>
              </a:rPr>
              <a:t>F</a:t>
            </a:r>
            <a:r>
              <a:rPr lang="zh-CN" altLang="en-US" dirty="0">
                <a:ea typeface="宋体" panose="02010600030101010101" pitchFamily="2" charset="-122"/>
              </a:rPr>
              <a:t>代表纺织品消费不足的损失</a:t>
            </a:r>
          </a:p>
        </p:txBody>
      </p:sp>
      <p:sp>
        <p:nvSpPr>
          <p:cNvPr id="4" name="灯片编号占位符 3"/>
          <p:cNvSpPr>
            <a:spLocks noGrp="1"/>
          </p:cNvSpPr>
          <p:nvPr>
            <p:ph type="sldNum" sz="quarter" idx="12"/>
          </p:nvPr>
        </p:nvSpPr>
        <p:spPr/>
        <p:txBody>
          <a:bodyPr/>
          <a:lstStyle/>
          <a:p>
            <a:fld id="{DF253AC1-55DC-4AD0-A46E-CBB07476855D}" type="slidenum">
              <a:rPr lang="zh-CN" altLang="en-US" smtClean="0"/>
              <a:t>75</a:t>
            </a:fld>
            <a:endParaRPr lang="zh-CN" altLang="en-US"/>
          </a:p>
        </p:txBody>
      </p:sp>
    </p:spTree>
    <p:extLst>
      <p:ext uri="{BB962C8B-B14F-4D97-AF65-F5344CB8AC3E}">
        <p14:creationId xmlns:p14="http://schemas.microsoft.com/office/powerpoint/2010/main" val="25980862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征关税之前</a:t>
            </a:r>
          </a:p>
          <a:p>
            <a:pPr lvl="1"/>
            <a:r>
              <a:rPr lang="zh-CN" altLang="en-US" dirty="0">
                <a:ea typeface="宋体" panose="02010600030101010101" pitchFamily="2" charset="-122"/>
              </a:rPr>
              <a:t>消费者剩余</a:t>
            </a:r>
          </a:p>
          <a:p>
            <a:pPr lvl="1"/>
            <a:r>
              <a:rPr lang="zh-CN" altLang="en-US" dirty="0">
                <a:ea typeface="宋体" panose="02010600030101010101" pitchFamily="2" charset="-122"/>
              </a:rPr>
              <a:t>生产者剩余</a:t>
            </a:r>
          </a:p>
          <a:p>
            <a:pPr lvl="1"/>
            <a:r>
              <a:rPr lang="zh-CN" altLang="en-US" dirty="0">
                <a:ea typeface="宋体" panose="02010600030101010101" pitchFamily="2" charset="-122"/>
              </a:rPr>
              <a:t>政府税收收入= 0</a:t>
            </a:r>
          </a:p>
          <a:p>
            <a:r>
              <a:rPr lang="zh-CN" altLang="en-US" dirty="0">
                <a:ea typeface="宋体" panose="02010600030101010101" pitchFamily="2" charset="-122"/>
              </a:rPr>
              <a:t>关税的效应</a:t>
            </a:r>
          </a:p>
          <a:p>
            <a:pPr lvl="1"/>
            <a:r>
              <a:rPr lang="zh-CN" altLang="en-US" dirty="0">
                <a:ea typeface="宋体" panose="02010600030101010101" pitchFamily="2" charset="-122"/>
              </a:rPr>
              <a:t>消费者剩余 更少</a:t>
            </a:r>
          </a:p>
          <a:p>
            <a:pPr lvl="1"/>
            <a:r>
              <a:rPr lang="zh-CN" altLang="en-US" dirty="0">
                <a:ea typeface="宋体" panose="02010600030101010101" pitchFamily="2" charset="-122"/>
              </a:rPr>
              <a:t>生产者剩余 更大</a:t>
            </a:r>
          </a:p>
          <a:p>
            <a:pPr lvl="1"/>
            <a:r>
              <a:rPr lang="zh-CN" altLang="en-US" dirty="0">
                <a:ea typeface="宋体" panose="02010600030101010101" pitchFamily="2" charset="-122"/>
              </a:rPr>
              <a:t>政府税收收入</a:t>
            </a:r>
          </a:p>
          <a:p>
            <a:pPr lvl="1"/>
            <a:r>
              <a:rPr lang="zh-CN" altLang="en-US" dirty="0">
                <a:ea typeface="宋体" panose="02010600030101010101" pitchFamily="2" charset="-122"/>
              </a:rPr>
              <a:t>总剩余变小</a:t>
            </a:r>
          </a:p>
        </p:txBody>
      </p:sp>
      <p:sp>
        <p:nvSpPr>
          <p:cNvPr id="4" name="灯片编号占位符 3"/>
          <p:cNvSpPr>
            <a:spLocks noGrp="1"/>
          </p:cNvSpPr>
          <p:nvPr>
            <p:ph type="sldNum" sz="quarter" idx="12"/>
          </p:nvPr>
        </p:nvSpPr>
        <p:spPr/>
        <p:txBody>
          <a:bodyPr/>
          <a:lstStyle/>
          <a:p>
            <a:fld id="{DF253AC1-55DC-4AD0-A46E-CBB07476855D}" type="slidenum">
              <a:rPr lang="zh-CN" altLang="en-US" smtClean="0"/>
              <a:t>76</a:t>
            </a:fld>
            <a:endParaRPr lang="zh-CN" altLang="en-US"/>
          </a:p>
        </p:txBody>
      </p:sp>
    </p:spTree>
    <p:extLst>
      <p:ext uri="{BB962C8B-B14F-4D97-AF65-F5344CB8AC3E}">
        <p14:creationId xmlns:p14="http://schemas.microsoft.com/office/powerpoint/2010/main" val="34495864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a:latin typeface="宋体" pitchFamily="2" charset="-122"/>
                <a:ea typeface="宋体" pitchFamily="2" charset="-122"/>
              </a:rPr>
              <a:t>四 贸易政策的结论</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参见书中</a:t>
            </a:r>
            <a:r>
              <a:rPr lang="en-US" altLang="zh-CN" sz="2400" dirty="0">
                <a:latin typeface="宋体" pitchFamily="2" charset="-122"/>
                <a:ea typeface="宋体" pitchFamily="2" charset="-122"/>
              </a:rPr>
              <a:t>187</a:t>
            </a:r>
            <a:r>
              <a:rPr lang="zh-CN" altLang="en-US" sz="2400" dirty="0">
                <a:latin typeface="宋体" pitchFamily="2" charset="-122"/>
                <a:ea typeface="宋体" pitchFamily="2" charset="-122"/>
              </a:rPr>
              <a:t>页</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五 世界贸易的其他好处</a:t>
            </a:r>
          </a:p>
          <a:p>
            <a:pPr lvl="1"/>
            <a:r>
              <a:rPr lang="zh-CN" altLang="en-US" dirty="0">
                <a:latin typeface="宋体" pitchFamily="2" charset="-122"/>
                <a:ea typeface="宋体" pitchFamily="2" charset="-122"/>
              </a:rPr>
              <a:t>增加了物品的多样性</a:t>
            </a:r>
          </a:p>
          <a:p>
            <a:pPr lvl="1"/>
            <a:r>
              <a:rPr lang="zh-CN" altLang="en-US" dirty="0">
                <a:latin typeface="宋体" pitchFamily="2" charset="-122"/>
                <a:ea typeface="宋体" pitchFamily="2" charset="-122"/>
              </a:rPr>
              <a:t>通过规模经济降低了成本</a:t>
            </a:r>
          </a:p>
          <a:p>
            <a:pPr lvl="1"/>
            <a:r>
              <a:rPr lang="zh-CN" altLang="en-US" dirty="0">
                <a:latin typeface="宋体" pitchFamily="2" charset="-122"/>
                <a:ea typeface="宋体" pitchFamily="2" charset="-122"/>
              </a:rPr>
              <a:t>增加了竞争</a:t>
            </a:r>
          </a:p>
          <a:p>
            <a:pPr lvl="1"/>
            <a:r>
              <a:rPr lang="zh-CN" altLang="en-US" dirty="0">
                <a:latin typeface="宋体" pitchFamily="2" charset="-122"/>
                <a:ea typeface="宋体" pitchFamily="2" charset="-122"/>
              </a:rPr>
              <a:t>加强了思想交流</a:t>
            </a:r>
            <a:endParaRPr lang="en-US" altLang="zh-CN" dirty="0">
              <a:latin typeface="宋体" pitchFamily="2" charset="-122"/>
              <a:ea typeface="宋体" pitchFamily="2" charset="-122"/>
            </a:endParaRPr>
          </a:p>
          <a:p>
            <a:pPr lvl="1"/>
            <a:r>
              <a:rPr lang="zh-CN" altLang="en-US" dirty="0">
                <a:latin typeface="宋体" pitchFamily="2" charset="-122"/>
                <a:ea typeface="宋体" pitchFamily="2" charset="-122"/>
              </a:rPr>
              <a:t>技术进步在世界范围内流通</a:t>
            </a:r>
          </a:p>
          <a:p>
            <a:endParaRPr lang="zh-CN" altLang="en-US" sz="2400" dirty="0">
              <a:latin typeface="华文宋体" panose="02010600040101010101" pitchFamily="2" charset="-122"/>
              <a:ea typeface="华文宋体" panose="02010600040101010101" pitchFamily="2" charset="-122"/>
            </a:endParaRPr>
          </a:p>
        </p:txBody>
      </p:sp>
      <p:sp>
        <p:nvSpPr>
          <p:cNvPr id="4" name="灯片编号占位符 3"/>
          <p:cNvSpPr>
            <a:spLocks noGrp="1"/>
          </p:cNvSpPr>
          <p:nvPr>
            <p:ph type="sldNum" sz="quarter" idx="12"/>
          </p:nvPr>
        </p:nvSpPr>
        <p:spPr/>
        <p:txBody>
          <a:bodyPr/>
          <a:lstStyle/>
          <a:p>
            <a:fld id="{DF253AC1-55DC-4AD0-A46E-CBB07476855D}" type="slidenum">
              <a:rPr lang="zh-CN" altLang="en-US" smtClean="0"/>
              <a:t>77</a:t>
            </a:fld>
            <a:endParaRPr lang="zh-CN" altLang="en-US"/>
          </a:p>
        </p:txBody>
      </p:sp>
    </p:spTree>
    <p:extLst>
      <p:ext uri="{BB962C8B-B14F-4D97-AF65-F5344CB8AC3E}">
        <p14:creationId xmlns:p14="http://schemas.microsoft.com/office/powerpoint/2010/main" val="22231273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latin typeface="华文宋体" panose="02010600040101010101" pitchFamily="2" charset="-122"/>
                <a:ea typeface="华文宋体" panose="02010600040101010101" pitchFamily="2" charset="-122"/>
              </a:rPr>
              <a:t>第三节 各种限制贸易的观点</a:t>
            </a:r>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国内生产者（进口国，书中例子）</a:t>
            </a:r>
          </a:p>
          <a:p>
            <a:pPr lvl="1"/>
            <a:r>
              <a:rPr lang="zh-CN" altLang="en-US" dirty="0">
                <a:ea typeface="宋体" panose="02010600030101010101" pitchFamily="2" charset="-122"/>
              </a:rPr>
              <a:t>反对自由贸易</a:t>
            </a:r>
          </a:p>
          <a:p>
            <a:pPr lvl="1"/>
            <a:r>
              <a:rPr lang="zh-CN" altLang="en-US" dirty="0">
                <a:ea typeface="宋体" panose="02010600030101010101" pitchFamily="2" charset="-122"/>
              </a:rPr>
              <a:t>认为政府应该保护国内产业免受国外竞争</a:t>
            </a:r>
            <a:endParaRPr lang="en-US" altLang="zh-CN" dirty="0">
              <a:ea typeface="宋体" panose="02010600030101010101" pitchFamily="2" charset="-122"/>
            </a:endParaRPr>
          </a:p>
          <a:p>
            <a:pPr marL="0" indent="0">
              <a:buNone/>
            </a:pPr>
            <a:r>
              <a:rPr lang="en-US" altLang="zh-CN" dirty="0">
                <a:ea typeface="宋体" panose="02010600030101010101" pitchFamily="2" charset="-122"/>
              </a:rPr>
              <a:t>1 </a:t>
            </a:r>
            <a:r>
              <a:rPr lang="zh-CN" altLang="en-US" dirty="0">
                <a:ea typeface="宋体" panose="02010600030101010101" pitchFamily="2" charset="-122"/>
              </a:rPr>
              <a:t>工作岗位论</a:t>
            </a:r>
          </a:p>
          <a:p>
            <a:pPr lvl="1"/>
            <a:r>
              <a:rPr lang="zh-CN" altLang="en-US" dirty="0">
                <a:ea typeface="宋体" panose="02010600030101010101" pitchFamily="2" charset="-122"/>
              </a:rPr>
              <a:t>“与其他国家进行贸易消灭了国内的一些工作岗位”</a:t>
            </a:r>
          </a:p>
          <a:p>
            <a:pPr lvl="1"/>
            <a:r>
              <a:rPr lang="zh-CN" altLang="en-US" dirty="0">
                <a:ea typeface="宋体" panose="02010600030101010101" pitchFamily="2" charset="-122"/>
              </a:rPr>
              <a:t>自由贸易同事也创造了一些工作岗位</a:t>
            </a:r>
          </a:p>
          <a:p>
            <a:pPr marL="0" indent="0">
              <a:buNone/>
            </a:pPr>
            <a:r>
              <a:rPr lang="en-US" altLang="zh-CN" dirty="0">
                <a:ea typeface="宋体" panose="02010600030101010101" pitchFamily="2" charset="-122"/>
              </a:rPr>
              <a:t>2 </a:t>
            </a:r>
            <a:r>
              <a:rPr lang="zh-CN" altLang="en-US" dirty="0">
                <a:ea typeface="宋体" panose="02010600030101010101" pitchFamily="2" charset="-122"/>
              </a:rPr>
              <a:t>国家安全论</a:t>
            </a:r>
          </a:p>
          <a:p>
            <a:pPr lvl="1"/>
            <a:r>
              <a:rPr lang="zh-CN" altLang="en-US" dirty="0">
                <a:ea typeface="宋体" panose="02010600030101010101" pitchFamily="2" charset="-122"/>
              </a:rPr>
              <a:t>“该行业对国家安全是至关重要的”</a:t>
            </a:r>
          </a:p>
          <a:p>
            <a:pPr lvl="1">
              <a:buFontTx/>
              <a:buNone/>
            </a:pPr>
            <a:endParaRPr lang="zh-CN" altLang="en-US" dirty="0">
              <a:ea typeface="宋体" panose="02010600030101010101" pitchFamily="2" charset="-122"/>
            </a:endParaRPr>
          </a:p>
          <a:p>
            <a:pPr lvl="1"/>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DF253AC1-55DC-4AD0-A46E-CBB07476855D}" type="slidenum">
              <a:rPr lang="zh-CN" altLang="en-US" smtClean="0"/>
              <a:t>78</a:t>
            </a:fld>
            <a:endParaRPr lang="zh-CN" altLang="en-US"/>
          </a:p>
        </p:txBody>
      </p:sp>
    </p:spTree>
    <p:extLst>
      <p:ext uri="{BB962C8B-B14F-4D97-AF65-F5344CB8AC3E}">
        <p14:creationId xmlns:p14="http://schemas.microsoft.com/office/powerpoint/2010/main" val="30724344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ea typeface="宋体" panose="02010600030101010101" pitchFamily="2" charset="-122"/>
              </a:rPr>
              <a:t>3. </a:t>
            </a:r>
            <a:r>
              <a:rPr lang="zh-CN" altLang="en-US" dirty="0">
                <a:ea typeface="宋体" panose="02010600030101010101" pitchFamily="2" charset="-122"/>
              </a:rPr>
              <a:t>幼稚产业论</a:t>
            </a:r>
          </a:p>
          <a:p>
            <a:pPr lvl="1"/>
            <a:r>
              <a:rPr lang="zh-CN" altLang="en-US" dirty="0">
                <a:ea typeface="宋体" panose="02010600030101010101" pitchFamily="2" charset="-122"/>
              </a:rPr>
              <a:t>“新兴产业有时认为，应实行暂时性贸易限制，以有助于该产业的成长。” </a:t>
            </a:r>
          </a:p>
          <a:p>
            <a:pPr lvl="1"/>
            <a:r>
              <a:rPr lang="zh-CN" altLang="en-US" dirty="0">
                <a:ea typeface="宋体" panose="02010600030101010101" pitchFamily="2" charset="-122"/>
              </a:rPr>
              <a:t>实践中难以实施，政府要确认哪个产业需要保护</a:t>
            </a:r>
          </a:p>
          <a:p>
            <a:pPr lvl="1"/>
            <a:r>
              <a:rPr lang="zh-CN" altLang="en-US" dirty="0">
                <a:ea typeface="宋体" panose="02010600030101010101" pitchFamily="2" charset="-122"/>
              </a:rPr>
              <a:t>这种 “暂时性” 政策很难取消</a:t>
            </a:r>
          </a:p>
          <a:p>
            <a:pPr lvl="1"/>
            <a:r>
              <a:rPr lang="zh-CN" altLang="en-US" dirty="0">
                <a:ea typeface="宋体" panose="02010600030101010101" pitchFamily="2" charset="-122"/>
              </a:rPr>
              <a:t>保护并不是一个幼稚产业成长所必需的</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79</a:t>
            </a:fld>
            <a:endParaRPr lang="zh-CN" altLang="en-US"/>
          </a:p>
        </p:txBody>
      </p:sp>
    </p:spTree>
    <p:extLst>
      <p:ext uri="{BB962C8B-B14F-4D97-AF65-F5344CB8AC3E}">
        <p14:creationId xmlns:p14="http://schemas.microsoft.com/office/powerpoint/2010/main" val="3315865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a:ea typeface="宋体" panose="02010600030101010101" pitchFamily="2" charset="-122"/>
              </a:rPr>
              <a:t>在任何数量下，需求曲线给出的价格表示边际买者的支付意愿</a:t>
            </a:r>
            <a:endParaRPr lang="en-US" altLang="zh-CN" sz="2400" dirty="0">
              <a:ea typeface="宋体" panose="02010600030101010101" pitchFamily="2" charset="-122"/>
            </a:endParaRPr>
          </a:p>
          <a:p>
            <a:r>
              <a:rPr lang="zh-CN" altLang="en-US" sz="2400" dirty="0">
                <a:ea typeface="宋体" panose="02010600030101010101" pitchFamily="2" charset="-122"/>
              </a:rPr>
              <a:t>所谓边际买者指如果价格再提高一点就首先离开市场的买者</a:t>
            </a:r>
          </a:p>
          <a:p>
            <a:r>
              <a:rPr lang="zh-CN" altLang="en-US" sz="2400" dirty="0">
                <a:latin typeface="宋体" pitchFamily="2" charset="-122"/>
                <a:ea typeface="宋体" pitchFamily="2" charset="-122"/>
              </a:rPr>
              <a:t>例如，在四张专辑这一数量时，需求曲线上对应的高度</a:t>
            </a:r>
            <a:r>
              <a:rPr lang="en-US" altLang="zh-CN" sz="2400" dirty="0">
                <a:latin typeface="宋体" pitchFamily="2" charset="-122"/>
                <a:ea typeface="宋体" pitchFamily="2" charset="-122"/>
              </a:rPr>
              <a:t>50</a:t>
            </a:r>
            <a:r>
              <a:rPr lang="zh-CN" altLang="en-US" sz="2400" dirty="0">
                <a:latin typeface="宋体" pitchFamily="2" charset="-122"/>
                <a:ea typeface="宋体" pitchFamily="2" charset="-122"/>
              </a:rPr>
              <a:t>美元，这是</a:t>
            </a:r>
            <a:r>
              <a:rPr lang="en-US" altLang="zh-CN" sz="2400" dirty="0">
                <a:latin typeface="宋体" pitchFamily="2" charset="-122"/>
                <a:ea typeface="宋体" pitchFamily="2" charset="-122"/>
              </a:rPr>
              <a:t>Ringo</a:t>
            </a:r>
            <a:r>
              <a:rPr lang="zh-CN" altLang="en-US" sz="2400" dirty="0">
                <a:latin typeface="宋体" pitchFamily="2" charset="-122"/>
                <a:ea typeface="宋体" pitchFamily="2" charset="-122"/>
              </a:rPr>
              <a:t>（边际买者）愿意为一张专辑支付的价格，在三张专辑这一数量时，需求曲线对应的高度是</a:t>
            </a:r>
            <a:r>
              <a:rPr lang="en-US" altLang="zh-CN" sz="2400" dirty="0">
                <a:latin typeface="宋体" pitchFamily="2" charset="-122"/>
                <a:ea typeface="宋体" pitchFamily="2" charset="-122"/>
              </a:rPr>
              <a:t>70</a:t>
            </a:r>
            <a:r>
              <a:rPr lang="zh-CN" altLang="en-US" sz="2400" dirty="0">
                <a:latin typeface="宋体" pitchFamily="2" charset="-122"/>
                <a:ea typeface="宋体" pitchFamily="2" charset="-122"/>
              </a:rPr>
              <a:t>美元，这是</a:t>
            </a:r>
            <a:r>
              <a:rPr lang="en-US" altLang="zh-CN" sz="2400" dirty="0">
                <a:latin typeface="宋体" pitchFamily="2" charset="-122"/>
                <a:ea typeface="宋体" pitchFamily="2" charset="-122"/>
              </a:rPr>
              <a:t>George</a:t>
            </a:r>
            <a:r>
              <a:rPr lang="zh-CN" altLang="en-US" sz="2400" dirty="0">
                <a:latin typeface="宋体" pitchFamily="2" charset="-122"/>
                <a:ea typeface="宋体" pitchFamily="2" charset="-122"/>
              </a:rPr>
              <a:t>（边际买者）愿意为支付的价格。</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市场中的消费者剩余：需求曲线以下价格以上的面积衡量的是消费者剩余</a:t>
            </a:r>
          </a:p>
          <a:p>
            <a:endParaRPr lang="zh-CN" altLang="en-US" sz="2400"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8</a:t>
            </a:fld>
            <a:endParaRPr lang="zh-CN" altLang="en-US"/>
          </a:p>
        </p:txBody>
      </p:sp>
    </p:spTree>
    <p:extLst>
      <p:ext uri="{BB962C8B-B14F-4D97-AF65-F5344CB8AC3E}">
        <p14:creationId xmlns:p14="http://schemas.microsoft.com/office/powerpoint/2010/main" val="1845731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ea typeface="宋体" panose="02010600030101010101" pitchFamily="2" charset="-122"/>
              </a:rPr>
              <a:t>4 </a:t>
            </a:r>
            <a:r>
              <a:rPr lang="zh-CN" altLang="en-US" dirty="0">
                <a:ea typeface="宋体" panose="02010600030101010101" pitchFamily="2" charset="-122"/>
              </a:rPr>
              <a:t>不公平竞争论</a:t>
            </a:r>
          </a:p>
          <a:p>
            <a:pPr lvl="1"/>
            <a:r>
              <a:rPr lang="zh-CN" altLang="en-US" dirty="0">
                <a:ea typeface="宋体" panose="02010600030101010101" pitchFamily="2" charset="-122"/>
              </a:rPr>
              <a:t>“只有各国都按同样的规划行事，自由贸易才是合意的”，该国总剩余增加</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但是如果补贴使出口品变得便宜，进口国可能认为这是不公平竞争，消费者受益，生产者遭受损失，但是收益可能远大于损失。</a:t>
            </a:r>
          </a:p>
          <a:p>
            <a:pPr marL="0" indent="0">
              <a:buNone/>
            </a:pPr>
            <a:r>
              <a:rPr lang="en-US" altLang="zh-CN" dirty="0">
                <a:ea typeface="宋体" panose="02010600030101010101" pitchFamily="2" charset="-122"/>
              </a:rPr>
              <a:t>5 </a:t>
            </a:r>
            <a:r>
              <a:rPr lang="zh-CN" altLang="en-US" dirty="0">
                <a:ea typeface="宋体" panose="02010600030101010101" pitchFamily="2" charset="-122"/>
              </a:rPr>
              <a:t>作为讨价还价筹码的保护论</a:t>
            </a:r>
          </a:p>
          <a:p>
            <a:pPr lvl="1"/>
            <a:r>
              <a:rPr lang="zh-CN" altLang="en-US" dirty="0">
                <a:ea typeface="宋体" panose="02010600030101010101" pitchFamily="2" charset="-122"/>
              </a:rPr>
              <a:t>“当与自己的贸易伙伴讨价还价时，贸易限制可能还是有用的”</a:t>
            </a:r>
          </a:p>
          <a:p>
            <a:pPr lvl="1"/>
            <a:r>
              <a:rPr lang="zh-CN" altLang="en-US" dirty="0">
                <a:ea typeface="宋体" panose="02010600030101010101" pitchFamily="2" charset="-122"/>
              </a:rPr>
              <a:t>威胁可能不起作用</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80</a:t>
            </a:fld>
            <a:endParaRPr lang="zh-CN" altLang="en-US"/>
          </a:p>
        </p:txBody>
      </p:sp>
    </p:spTree>
    <p:extLst>
      <p:ext uri="{BB962C8B-B14F-4D97-AF65-F5344CB8AC3E}">
        <p14:creationId xmlns:p14="http://schemas.microsoft.com/office/powerpoint/2010/main" val="926001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ea typeface="宋体" panose="02010600030101010101" pitchFamily="2" charset="-122"/>
              </a:rPr>
              <a:t>案例研究：贸易协定和世界贸易组织</a:t>
            </a:r>
            <a:endParaRPr lang="zh-CN" altLang="en-US" sz="2800" dirty="0"/>
          </a:p>
        </p:txBody>
      </p:sp>
      <p:sp>
        <p:nvSpPr>
          <p:cNvPr id="3" name="内容占位符 2"/>
          <p:cNvSpPr>
            <a:spLocks noGrp="1"/>
          </p:cNvSpPr>
          <p:nvPr>
            <p:ph idx="1"/>
          </p:nvPr>
        </p:nvSpPr>
        <p:spPr/>
        <p:txBody>
          <a:bodyPr>
            <a:normAutofit lnSpcReduction="10000"/>
          </a:bodyPr>
          <a:lstStyle/>
          <a:p>
            <a:r>
              <a:rPr lang="zh-CN" altLang="en-US" dirty="0">
                <a:ea typeface="宋体" panose="02010600030101010101" pitchFamily="2" charset="-122"/>
              </a:rPr>
              <a:t>世界贸易组织, WTO</a:t>
            </a:r>
            <a:endParaRPr lang="en-US" altLang="zh-CN" dirty="0">
              <a:ea typeface="宋体" panose="02010600030101010101" pitchFamily="2" charset="-122"/>
            </a:endParaRPr>
          </a:p>
          <a:p>
            <a:r>
              <a:rPr lang="zh-CN" altLang="en-US" dirty="0">
                <a:ea typeface="宋体" panose="02010600030101010101" pitchFamily="2" charset="-122"/>
              </a:rPr>
              <a:t>一国可以用两种方法来实现自由贸易：</a:t>
            </a:r>
          </a:p>
          <a:p>
            <a:pPr marL="0" indent="0">
              <a:buNone/>
            </a:pPr>
            <a:r>
              <a:rPr lang="zh-CN" altLang="en-US" dirty="0">
                <a:ea typeface="宋体" panose="02010600030101010101" pitchFamily="2" charset="-122"/>
              </a:rPr>
              <a:t>第一、单边方法实现自由贸易</a:t>
            </a:r>
          </a:p>
          <a:p>
            <a:pPr lvl="1"/>
            <a:r>
              <a:rPr lang="zh-CN" altLang="en-US" dirty="0">
                <a:ea typeface="宋体" panose="02010600030101010101" pitchFamily="2" charset="-122"/>
              </a:rPr>
              <a:t>取消自己贸易限制</a:t>
            </a:r>
          </a:p>
          <a:p>
            <a:pPr lvl="1"/>
            <a:r>
              <a:rPr lang="zh-CN" altLang="en-US" dirty="0">
                <a:ea typeface="宋体" panose="02010600030101010101" pitchFamily="2" charset="-122"/>
              </a:rPr>
              <a:t>英国, 19世纪</a:t>
            </a:r>
          </a:p>
          <a:p>
            <a:pPr lvl="1"/>
            <a:r>
              <a:rPr lang="zh-CN" altLang="en-US" dirty="0">
                <a:ea typeface="宋体" panose="02010600030101010101" pitchFamily="2" charset="-122"/>
              </a:rPr>
              <a:t>近几年，智利和韩国</a:t>
            </a:r>
          </a:p>
          <a:p>
            <a:pPr marL="0" indent="0">
              <a:buNone/>
            </a:pPr>
            <a:r>
              <a:rPr lang="zh-CN" altLang="en-US" dirty="0">
                <a:ea typeface="宋体" panose="02010600030101010101" pitchFamily="2" charset="-122"/>
              </a:rPr>
              <a:t>第二、多边方法实现自由贸易</a:t>
            </a:r>
          </a:p>
          <a:p>
            <a:pPr lvl="1"/>
            <a:r>
              <a:rPr lang="zh-CN" altLang="en-US" dirty="0">
                <a:ea typeface="宋体" panose="02010600030101010101" pitchFamily="2" charset="-122"/>
              </a:rPr>
              <a:t>取消自己贸易限制的同时其他国家也是这样做</a:t>
            </a:r>
          </a:p>
          <a:p>
            <a:pPr marL="457200" lvl="1" indent="0">
              <a:buNone/>
            </a:pPr>
            <a:r>
              <a:rPr lang="zh-CN" altLang="en-US" dirty="0">
                <a:ea typeface="宋体" panose="02010600030101010101" pitchFamily="2" charset="-122"/>
              </a:rPr>
              <a:t>两个例子：北美自由贸易协定NAFTA,（美、加、墨） </a:t>
            </a:r>
            <a:endParaRPr lang="en-US" altLang="zh-CN" dirty="0">
              <a:ea typeface="宋体" panose="02010600030101010101" pitchFamily="2" charset="-122"/>
            </a:endParaRPr>
          </a:p>
          <a:p>
            <a:pPr marL="457200" lvl="1" indent="0">
              <a:buNone/>
            </a:pPr>
            <a:r>
              <a:rPr lang="zh-CN" altLang="en-US" dirty="0">
                <a:latin typeface="华文宋体" panose="02010600040101010101" pitchFamily="2" charset="-122"/>
                <a:ea typeface="华文宋体" panose="02010600040101010101" pitchFamily="2" charset="-122"/>
              </a:rPr>
              <a:t>关贸总协定GATT</a:t>
            </a:r>
          </a:p>
        </p:txBody>
      </p:sp>
      <p:sp>
        <p:nvSpPr>
          <p:cNvPr id="4" name="灯片编号占位符 3"/>
          <p:cNvSpPr>
            <a:spLocks noGrp="1"/>
          </p:cNvSpPr>
          <p:nvPr>
            <p:ph type="sldNum" sz="quarter" idx="12"/>
          </p:nvPr>
        </p:nvSpPr>
        <p:spPr/>
        <p:txBody>
          <a:bodyPr/>
          <a:lstStyle/>
          <a:p>
            <a:fld id="{DF253AC1-55DC-4AD0-A46E-CBB07476855D}" type="slidenum">
              <a:rPr lang="zh-CN" altLang="en-US" smtClean="0"/>
              <a:t>81</a:t>
            </a:fld>
            <a:endParaRPr lang="zh-CN" altLang="en-US"/>
          </a:p>
        </p:txBody>
      </p:sp>
    </p:spTree>
    <p:extLst>
      <p:ext uri="{BB962C8B-B14F-4D97-AF65-F5344CB8AC3E}">
        <p14:creationId xmlns:p14="http://schemas.microsoft.com/office/powerpoint/2010/main" val="481935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ea typeface="宋体" panose="02010600030101010101" pitchFamily="2" charset="-122"/>
              </a:rPr>
              <a:t>北美自由贸易协定 (NAFTA)</a:t>
            </a:r>
          </a:p>
          <a:p>
            <a:pPr lvl="1"/>
            <a:r>
              <a:rPr lang="zh-CN" altLang="en-US" dirty="0">
                <a:ea typeface="宋体" panose="02010600030101010101" pitchFamily="2" charset="-122"/>
              </a:rPr>
              <a:t>1993年签署的这一协定降低了美国、墨西哥和加拿大之间的贸易壁垒</a:t>
            </a:r>
          </a:p>
          <a:p>
            <a:r>
              <a:rPr lang="zh-CN" altLang="en-US" dirty="0">
                <a:ea typeface="宋体" panose="02010600030101010101" pitchFamily="2" charset="-122"/>
              </a:rPr>
              <a:t>关贸总协定 (GATT)</a:t>
            </a:r>
          </a:p>
          <a:p>
            <a:pPr lvl="1"/>
            <a:r>
              <a:rPr lang="zh-CN" altLang="en-US" dirty="0">
                <a:ea typeface="宋体" panose="02010600030101010101" pitchFamily="2" charset="-122"/>
              </a:rPr>
              <a:t>许多国家为了促进自由贸易而进行的一系列连续谈判</a:t>
            </a:r>
            <a:endParaRPr lang="en-US" altLang="zh-CN" dirty="0">
              <a:ea typeface="宋体" panose="02010600030101010101" pitchFamily="2" charset="-122"/>
            </a:endParaRPr>
          </a:p>
          <a:p>
            <a:r>
              <a:rPr lang="zh-CN" altLang="en-US" dirty="0">
                <a:ea typeface="宋体" panose="02010600030101010101" pitchFamily="2" charset="-122"/>
              </a:rPr>
              <a:t>GATT</a:t>
            </a:r>
          </a:p>
          <a:p>
            <a:pPr lvl="1"/>
            <a:r>
              <a:rPr lang="zh-CN" altLang="en-US" dirty="0">
                <a:ea typeface="宋体" panose="02010600030101010101" pitchFamily="2" charset="-122"/>
              </a:rPr>
              <a:t>美国协助建立了GATT</a:t>
            </a:r>
          </a:p>
          <a:p>
            <a:pPr lvl="2"/>
            <a:r>
              <a:rPr lang="zh-CN" altLang="en-US" dirty="0">
                <a:ea typeface="宋体" panose="02010600030101010101" pitchFamily="2" charset="-122"/>
              </a:rPr>
              <a:t>二战后</a:t>
            </a:r>
          </a:p>
          <a:p>
            <a:pPr lvl="2"/>
            <a:r>
              <a:rPr lang="zh-CN" altLang="en-US" dirty="0">
                <a:ea typeface="宋体" panose="02010600030101010101" pitchFamily="2" charset="-122"/>
              </a:rPr>
              <a:t>为了应对大萧条期间实施的高关税</a:t>
            </a:r>
          </a:p>
          <a:p>
            <a:pPr lvl="1"/>
            <a:r>
              <a:rPr lang="zh-CN" altLang="en-US" dirty="0">
                <a:ea typeface="宋体" panose="02010600030101010101" pitchFamily="2" charset="-122"/>
              </a:rPr>
              <a:t>成功地把成员国之间的平均关税从40%降低到5%左右</a:t>
            </a:r>
          </a:p>
          <a:p>
            <a:pPr marL="457200" lvl="1" indent="0">
              <a:buNone/>
            </a:pPr>
            <a:r>
              <a:rPr lang="zh-CN" altLang="en-US" dirty="0">
                <a:ea typeface="宋体" panose="02010600030101010101" pitchFamily="2" charset="-122"/>
              </a:rPr>
              <a:t>GATT的规则现在由WTO机构加以实施，</a:t>
            </a:r>
            <a:r>
              <a:rPr lang="en-US" altLang="zh-CN" dirty="0">
                <a:ea typeface="宋体" panose="02010600030101010101" pitchFamily="2" charset="-122"/>
              </a:rPr>
              <a:t>WTO1995</a:t>
            </a:r>
            <a:r>
              <a:rPr lang="zh-CN" altLang="en-US" dirty="0">
                <a:ea typeface="宋体" panose="02010600030101010101" pitchFamily="2" charset="-122"/>
              </a:rPr>
              <a:t>年成立，</a:t>
            </a:r>
          </a:p>
          <a:p>
            <a:pPr marL="457200" lvl="1" indent="0">
              <a:buNone/>
            </a:pPr>
            <a:r>
              <a:rPr lang="zh-CN" altLang="en-US" dirty="0">
                <a:ea typeface="宋体" panose="02010600030101010101" pitchFamily="2" charset="-122"/>
              </a:rPr>
              <a:t>到2009年:成员国已有153个国家; 世界贸易总量的97 %</a:t>
            </a:r>
          </a:p>
          <a:p>
            <a:pPr lvl="1"/>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DF253AC1-55DC-4AD0-A46E-CBB07476855D}" type="slidenum">
              <a:rPr lang="zh-CN" altLang="en-US" smtClean="0"/>
              <a:t>82</a:t>
            </a:fld>
            <a:endParaRPr lang="zh-CN" altLang="en-US"/>
          </a:p>
        </p:txBody>
      </p:sp>
    </p:spTree>
    <p:extLst>
      <p:ext uri="{BB962C8B-B14F-4D97-AF65-F5344CB8AC3E}">
        <p14:creationId xmlns:p14="http://schemas.microsoft.com/office/powerpoint/2010/main" val="20089783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5D2884"/>
                </a:solidFill>
                <a:ea typeface="宋体" panose="02010600030101010101" pitchFamily="2" charset="-122"/>
              </a:rPr>
              <a:t>多边方法的优点</a:t>
            </a:r>
          </a:p>
          <a:p>
            <a:pPr lvl="1"/>
            <a:r>
              <a:rPr lang="zh-CN" altLang="en-US" dirty="0">
                <a:ea typeface="宋体" panose="02010600030101010101" pitchFamily="2" charset="-122"/>
              </a:rPr>
              <a:t>可能会比单边方法带来更多的自由贸易</a:t>
            </a:r>
          </a:p>
          <a:p>
            <a:pPr lvl="2"/>
            <a:r>
              <a:rPr lang="zh-CN" altLang="en-US" dirty="0">
                <a:ea typeface="宋体" panose="02010600030101010101" pitchFamily="2" charset="-122"/>
              </a:rPr>
              <a:t>减少本国和外国的贸易限制</a:t>
            </a:r>
          </a:p>
          <a:p>
            <a:pPr lvl="1"/>
            <a:r>
              <a:rPr lang="zh-CN" altLang="en-US" dirty="0">
                <a:ea typeface="宋体" panose="02010600030101010101" pitchFamily="2" charset="-122"/>
              </a:rPr>
              <a:t>政治优势</a:t>
            </a:r>
          </a:p>
          <a:p>
            <a:pPr lvl="2"/>
            <a:r>
              <a:rPr lang="zh-CN" altLang="en-US" dirty="0">
                <a:ea typeface="宋体" panose="02010600030101010101" pitchFamily="2" charset="-122"/>
              </a:rPr>
              <a:t>生产者比消费者人数少但组织更为缜密</a:t>
            </a:r>
          </a:p>
          <a:p>
            <a:pPr lvl="2"/>
            <a:r>
              <a:rPr lang="zh-CN" altLang="en-US" dirty="0">
                <a:ea typeface="宋体" panose="02010600030101010101" pitchFamily="2" charset="-122"/>
              </a:rPr>
              <a:t>更大的政治影响力</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83</a:t>
            </a:fld>
            <a:endParaRPr lang="zh-CN" altLang="en-US"/>
          </a:p>
        </p:txBody>
      </p:sp>
    </p:spTree>
    <p:extLst>
      <p:ext uri="{BB962C8B-B14F-4D97-AF65-F5344CB8AC3E}">
        <p14:creationId xmlns:p14="http://schemas.microsoft.com/office/powerpoint/2010/main" val="38919286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结论，参见书中的例子（</a:t>
            </a:r>
            <a:r>
              <a:rPr lang="en-US" altLang="zh-CN" dirty="0"/>
              <a:t>196</a:t>
            </a:r>
            <a:r>
              <a:rPr lang="zh-CN" altLang="en-US" dirty="0"/>
              <a:t>页）</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84</a:t>
            </a:fld>
            <a:endParaRPr lang="zh-CN" altLang="en-US"/>
          </a:p>
        </p:txBody>
      </p:sp>
    </p:spTree>
    <p:extLst>
      <p:ext uri="{BB962C8B-B14F-4D97-AF65-F5344CB8AC3E}">
        <p14:creationId xmlns:p14="http://schemas.microsoft.com/office/powerpoint/2010/main" val="114471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三、价格降低如何增加消费者剩余 </a:t>
            </a:r>
          </a:p>
          <a:p>
            <a:pPr marL="971550" lvl="1" indent="-514350">
              <a:buFontTx/>
              <a:buAutoNum type="arabicPeriod"/>
            </a:pPr>
            <a:r>
              <a:rPr lang="zh-CN" altLang="en-US" dirty="0">
                <a:ea typeface="宋体" panose="02010600030101010101" pitchFamily="2" charset="-122"/>
              </a:rPr>
              <a:t>现有的买者：增加消费者剩余  </a:t>
            </a:r>
          </a:p>
          <a:p>
            <a:pPr lvl="2"/>
            <a:r>
              <a:rPr lang="zh-CN" altLang="en-US" dirty="0">
                <a:ea typeface="宋体" panose="02010600030101010101" pitchFamily="2" charset="-122"/>
              </a:rPr>
              <a:t>那些以高价格购买的买者会变得更好，因为他们现在的需要支付的更少</a:t>
            </a:r>
          </a:p>
          <a:p>
            <a:pPr marL="971550" lvl="1" indent="-514350">
              <a:buFontTx/>
              <a:buAutoNum type="arabicPeriod"/>
            </a:pPr>
            <a:r>
              <a:rPr lang="zh-CN" altLang="en-US" dirty="0">
                <a:ea typeface="宋体" panose="02010600030101010101" pitchFamily="2" charset="-122"/>
              </a:rPr>
              <a:t>新的买者进入市场：增加消费者剩余 </a:t>
            </a:r>
          </a:p>
          <a:p>
            <a:pPr lvl="2"/>
            <a:r>
              <a:rPr lang="zh-CN" altLang="en-US" dirty="0">
                <a:ea typeface="宋体" panose="02010600030101010101" pitchFamily="2" charset="-122"/>
              </a:rPr>
              <a:t>愿意以较低的价格购买的物品</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9</a:t>
            </a:fld>
            <a:endParaRPr lang="zh-CN" altLang="en-US"/>
          </a:p>
        </p:txBody>
      </p:sp>
    </p:spTree>
    <p:extLst>
      <p:ext uri="{BB962C8B-B14F-4D97-AF65-F5344CB8AC3E}">
        <p14:creationId xmlns:p14="http://schemas.microsoft.com/office/powerpoint/2010/main" val="42373846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TotalTime>
  <Words>4465</Words>
  <Application>Microsoft Office PowerPoint</Application>
  <PresentationFormat>宽屏</PresentationFormat>
  <Paragraphs>496</Paragraphs>
  <Slides>84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84</vt:i4>
      </vt:variant>
    </vt:vector>
  </HeadingPairs>
  <TitlesOfParts>
    <vt:vector size="90" baseType="lpstr">
      <vt:lpstr>等线</vt:lpstr>
      <vt:lpstr>等线 Light</vt:lpstr>
      <vt:lpstr>华文宋体</vt:lpstr>
      <vt:lpstr>宋体</vt:lpstr>
      <vt:lpstr>Arial</vt:lpstr>
      <vt:lpstr>Office 主题​​</vt:lpstr>
      <vt:lpstr>第四章 市场和福利</vt:lpstr>
      <vt:lpstr>PowerPoint 演示文稿</vt:lpstr>
      <vt:lpstr>第一节 消费者剩余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生产者剩余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第三节市场效率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案例研究：人体器官市场是否应该存在（大家可以讨论书中155页）</vt:lpstr>
      <vt:lpstr>PowerPoint 演示文稿</vt:lpstr>
      <vt:lpstr>PowerPoint 演示文稿</vt:lpstr>
      <vt:lpstr>第四节 结论：市场效率与市场失灵</vt:lpstr>
      <vt:lpstr>PowerPoint 演示文稿</vt:lpstr>
      <vt:lpstr>PowerPoint 演示文稿</vt:lpstr>
      <vt:lpstr>PowerPoint 演示文稿</vt:lpstr>
      <vt:lpstr>第四章 市场和福利</vt:lpstr>
      <vt:lpstr>第一节 赋税的无谓损失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决定无谓损失的因素</vt:lpstr>
      <vt:lpstr>PowerPoint 演示文稿</vt:lpstr>
      <vt:lpstr>案例研究：关于无谓损失的争论</vt:lpstr>
      <vt:lpstr>PowerPoint 演示文稿</vt:lpstr>
      <vt:lpstr>PowerPoint 演示文稿</vt:lpstr>
      <vt:lpstr>PowerPoint 演示文稿</vt:lpstr>
      <vt:lpstr>第三节 税收变动时的无谓损失和税收收入</vt:lpstr>
      <vt:lpstr>PowerPoint 演示文稿</vt:lpstr>
      <vt:lpstr>案例研究：拉弗曲线和供给学派</vt:lpstr>
      <vt:lpstr>PowerPoint 演示文稿</vt:lpstr>
      <vt:lpstr>PowerPoint 演示文稿</vt:lpstr>
      <vt:lpstr>第四章 市场和福利</vt:lpstr>
      <vt:lpstr>第一节 决定贸易的因素</vt:lpstr>
      <vt:lpstr>PowerPoint 演示文稿</vt:lpstr>
      <vt:lpstr>PowerPoint 演示文稿</vt:lpstr>
      <vt:lpstr>PowerPoint 演示文稿</vt:lpstr>
      <vt:lpstr>PowerPoint 演示文稿</vt:lpstr>
      <vt:lpstr>第二节 贸易的赢家和输家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各种限制贸易的观点</vt:lpstr>
      <vt:lpstr>PowerPoint 演示文稿</vt:lpstr>
      <vt:lpstr>PowerPoint 演示文稿</vt:lpstr>
      <vt:lpstr>案例研究：贸易协定和世界贸易组织</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市场和福利</dc:title>
  <dc:creator>admin</dc:creator>
  <cp:lastModifiedBy>SM Jiang</cp:lastModifiedBy>
  <cp:revision>69</cp:revision>
  <dcterms:created xsi:type="dcterms:W3CDTF">2019-09-05T08:34:51Z</dcterms:created>
  <dcterms:modified xsi:type="dcterms:W3CDTF">2023-10-29T09:53:52Z</dcterms:modified>
</cp:coreProperties>
</file>