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60" r:id="rId5"/>
    <p:sldId id="264" r:id="rId6"/>
    <p:sldId id="276" r:id="rId7"/>
    <p:sldId id="277" r:id="rId8"/>
    <p:sldId id="257" r:id="rId9"/>
    <p:sldId id="259" r:id="rId10"/>
    <p:sldId id="267" r:id="rId11"/>
    <p:sldId id="272" r:id="rId12"/>
    <p:sldId id="279" r:id="rId13"/>
    <p:sldId id="280" r:id="rId14"/>
    <p:sldId id="281" r:id="rId15"/>
    <p:sldId id="278" r:id="rId16"/>
    <p:sldId id="261" r:id="rId17"/>
    <p:sldId id="271" r:id="rId18"/>
    <p:sldId id="263" r:id="rId19"/>
    <p:sldId id="282" r:id="rId20"/>
    <p:sldId id="283" r:id="rId21"/>
    <p:sldId id="284" r:id="rId22"/>
    <p:sldId id="285" r:id="rId23"/>
    <p:sldId id="287" r:id="rId24"/>
    <p:sldId id="288" r:id="rId25"/>
    <p:sldId id="289" r:id="rId26"/>
    <p:sldId id="290" r:id="rId27"/>
    <p:sldId id="291" r:id="rId28"/>
    <p:sldId id="292" r:id="rId29"/>
    <p:sldId id="286" r:id="rId30"/>
    <p:sldId id="262" r:id="rId31"/>
    <p:sldId id="268" r:id="rId32"/>
    <p:sldId id="265" r:id="rId33"/>
    <p:sldId id="266" r:id="rId34"/>
    <p:sldId id="269" r:id="rId35"/>
    <p:sldId id="27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A6E7EC-4286-4E9D-BFC9-3AC8A43FA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FB4F804-8CDC-43B7-B7ED-61E227B41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3A3D2FA-8C39-4AAC-86CE-6D61C79E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0CAA-EB43-4505-AC8C-E81D48F66DCF}" type="datetimeFigureOut">
              <a:rPr lang="zh-CN" altLang="en-US" smtClean="0"/>
              <a:t>2020-4-6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450E650-C7BF-405C-89AB-8460E891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74E278B-DBC4-4FB7-8639-8522AB20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F658-E454-4DBF-9E3B-EC033F23F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92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8E10C2-F8D6-4A79-B9E8-9DCA14EF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F7D94C5-E4DD-48D7-B3CA-4B7C1CAC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19C8F7A-63B3-4228-8AE9-A8C843BD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0CAA-EB43-4505-AC8C-E81D48F66DCF}" type="datetimeFigureOut">
              <a:rPr lang="zh-CN" altLang="en-US" smtClean="0"/>
              <a:t>2020-4-6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45E813A-7E78-45C8-9562-0042BFFA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E183E2D-8682-476C-93F3-2D6888E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F658-E454-4DBF-9E3B-EC033F23F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1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5ECF7D0-0CE6-4EF3-A366-C7817631E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FA25970-1926-44D2-A1E4-B32B428C1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57576A-1BBE-4DB0-94E8-D1034279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0CAA-EB43-4505-AC8C-E81D48F66DCF}" type="datetimeFigureOut">
              <a:rPr lang="zh-CN" altLang="en-US" smtClean="0"/>
              <a:t>2020-4-6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58E96DB-25E6-424D-849D-137A1E11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791CEC8-4587-4D17-8BF3-182BAD75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F658-E454-4DBF-9E3B-EC033F23F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9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6869A0-8ACD-470E-953A-12F43AD6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D9B14F1-6D11-4936-A427-B2AF2546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59CB53F-A52D-4B35-97E1-4D788511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0CAA-EB43-4505-AC8C-E81D48F66DCF}" type="datetimeFigureOut">
              <a:rPr lang="zh-CN" altLang="en-US" smtClean="0"/>
              <a:t>2020-4-6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863232F-4ED2-47ED-9206-BCFDE13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75FB481-D33E-4580-A56A-760AF299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F658-E454-4DBF-9E3B-EC033F23F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0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D25A7A-695B-44C2-92E4-160B07E7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02DA221-2211-4FA6-91F8-AB29F8F6F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4307E5D-D709-4A3B-9751-8C70CF89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0CAA-EB43-4505-AC8C-E81D48F66DCF}" type="datetimeFigureOut">
              <a:rPr lang="zh-CN" altLang="en-US" smtClean="0"/>
              <a:t>2020-4-6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7D9E835-39B3-4674-B0CB-6885B2CB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3BD6ACE-A3B9-40A0-84EB-ECF54D2C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F658-E454-4DBF-9E3B-EC033F23F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5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B2013F-2D0B-4FCD-8B95-50194326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9A59AC1-A022-45E6-84C2-E1EFD18F8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905C872-A096-4638-8C33-978A621F2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9C7CB7A-CF02-4ACE-A866-30217BD8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0CAA-EB43-4505-AC8C-E81D48F66DCF}" type="datetimeFigureOut">
              <a:rPr lang="zh-CN" altLang="en-US" smtClean="0"/>
              <a:t>2020-4-6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9AF62B9-84F3-494F-AA41-94BCFF2D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0C8243D-056A-4B10-8BDB-5BE24411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F658-E454-4DBF-9E3B-EC033F23F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2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E8F3CE-93E9-40B8-B694-F99F9EC6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EB79BAD-7A8A-4C83-B2DE-62C8CC87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5F39CBB-FA27-4E51-90D3-1B6347F8F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E9969C4-A152-4FAE-97B2-95FC81032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7A0B926-AC41-48F6-A6C7-17382ED3A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9D9657B-C156-4A72-BBFB-9E3EE74E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0CAA-EB43-4505-AC8C-E81D48F66DCF}" type="datetimeFigureOut">
              <a:rPr lang="zh-CN" altLang="en-US" smtClean="0"/>
              <a:t>2020-4-6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A8E80EB-A8A3-4CA6-800C-B24F1AFD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C4D610D-6B76-4F50-8911-14392EE1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F658-E454-4DBF-9E3B-EC033F23F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2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B633D0-B078-4DEC-A1CC-478C1D4C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BB5B97E-2298-4C55-A933-70502A4F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0CAA-EB43-4505-AC8C-E81D48F66DCF}" type="datetimeFigureOut">
              <a:rPr lang="zh-CN" altLang="en-US" smtClean="0"/>
              <a:t>2020-4-6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554E586-39BD-4DD7-BB4D-B964569B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9062A5B-3B61-4ADC-8D9D-79EF65F7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F658-E454-4DBF-9E3B-EC033F23F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0700853-D506-49FE-97C0-E9778981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0CAA-EB43-4505-AC8C-E81D48F66DCF}" type="datetimeFigureOut">
              <a:rPr lang="zh-CN" altLang="en-US" smtClean="0"/>
              <a:t>2020-4-6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5056445-CEBE-4914-92D9-B4444BE0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6B5262B-76F5-4241-A77F-9D23D447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F658-E454-4DBF-9E3B-EC033F23F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B1981C-B812-4529-A3FE-4E904D95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AB7C95D-7D78-461E-9F69-6F630C0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149BA4A-DB0B-4480-BF51-1A72A0CD2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A46267F-8BFA-4515-B30B-98A75203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0CAA-EB43-4505-AC8C-E81D48F66DCF}" type="datetimeFigureOut">
              <a:rPr lang="zh-CN" altLang="en-US" smtClean="0"/>
              <a:t>2020-4-6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D69E57C-AA38-47AF-9825-821F16B8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1E8B0C9-AA3D-4D3A-B6F9-97ED2E0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F658-E454-4DBF-9E3B-EC033F23F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EF231F-5FA4-43C7-8A51-D1856523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6229218-A89F-45E8-AC2E-2F1D5C2BD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A5B3089-7D91-4AE9-8558-2B400394E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A66FE4D-5297-41A8-B93A-D60FED1B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0CAA-EB43-4505-AC8C-E81D48F66DCF}" type="datetimeFigureOut">
              <a:rPr lang="zh-CN" altLang="en-US" smtClean="0"/>
              <a:t>2020-4-6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61687FD-D767-49B3-B92B-07F298A9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24917E2-796D-4DD3-8B93-F8FE03FA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F658-E454-4DBF-9E3B-EC033F23F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1D6C059-EB0E-4EEA-B9DD-3D8289EF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4959306-AAC4-4010-B18C-07A5D869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D600900-E124-4149-BE72-3504576C9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0CAA-EB43-4505-AC8C-E81D48F66DCF}" type="datetimeFigureOut">
              <a:rPr lang="zh-CN" altLang="en-US" smtClean="0"/>
              <a:t>2020-4-6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44D1E48-1747-423A-A1FD-1ED7FED7D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9F93F8-C625-4AEE-AA62-B91648DA0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AF658-E454-4DBF-9E3B-EC033F23F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0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4A666B-9C2C-4642-A713-5566E6A37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069" y="1139141"/>
            <a:ext cx="9748007" cy="2241622"/>
          </a:xfrm>
        </p:spPr>
        <p:txBody>
          <a:bodyPr/>
          <a:lstStyle/>
          <a:p>
            <a:r>
              <a:rPr lang="zh-CN" altLang="en-US" dirty="0"/>
              <a:t>学生论文写作常见问题分析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522973E-B721-4F00-8E9D-8AD44AF28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石慧敏</a:t>
            </a:r>
            <a:endParaRPr lang="en-US" altLang="zh-CN" dirty="0"/>
          </a:p>
          <a:p>
            <a:r>
              <a:rPr lang="zh-CN" altLang="en-US" dirty="0"/>
              <a:t>中国人民大学 经济学院</a:t>
            </a:r>
          </a:p>
        </p:txBody>
      </p:sp>
    </p:spTree>
    <p:extLst>
      <p:ext uri="{BB962C8B-B14F-4D97-AF65-F5344CB8AC3E}">
        <p14:creationId xmlns:p14="http://schemas.microsoft.com/office/powerpoint/2010/main" val="332961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E185C6-F143-42D0-9592-A5342F5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学术论文和其他类型的文章的不同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CF860F-43B6-403F-8CF5-2E21AAED2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研究报告：归纳总结，罗列数据和事实；</a:t>
            </a:r>
            <a:endParaRPr lang="en-US" altLang="zh-CN" dirty="0"/>
          </a:p>
          <a:p>
            <a:r>
              <a:rPr lang="zh-CN" altLang="en-US" dirty="0"/>
              <a:t>媒体评论文章：表达观点，可以有数据，但对数据要有提炼，突出主题观点，不要有模型；</a:t>
            </a:r>
            <a:endParaRPr lang="en-US" altLang="zh-CN" dirty="0"/>
          </a:p>
          <a:p>
            <a:r>
              <a:rPr lang="zh-CN" altLang="en-US" dirty="0"/>
              <a:t>内参：政策导向型，表达观点，强化问题；</a:t>
            </a:r>
            <a:endParaRPr lang="en-US" altLang="zh-CN" dirty="0"/>
          </a:p>
          <a:p>
            <a:r>
              <a:rPr lang="zh-CN" altLang="en-US" dirty="0"/>
              <a:t>学术论文：追求深度，不追求宽度；追求创新，追求严谨（</a:t>
            </a:r>
            <a:r>
              <a:rPr lang="en-US" altLang="zh-CN" dirty="0"/>
              <a:t>On the one hand, on the other hand</a:t>
            </a:r>
            <a:r>
              <a:rPr lang="zh-CN" altLang="en-US" dirty="0"/>
              <a:t>）；只是总结归纳了别人说什么，不算是论文；不要抒情；</a:t>
            </a:r>
            <a:endParaRPr lang="en-US" altLang="zh-CN" dirty="0"/>
          </a:p>
          <a:p>
            <a:r>
              <a:rPr lang="zh-CN" altLang="en-US" dirty="0"/>
              <a:t>散文、杂文：表达自己的感情、想法，比较松散，严谨性</a:t>
            </a:r>
            <a:r>
              <a:rPr lang="zh-CN" altLang="en-US" dirty="0" smtClean="0"/>
              <a:t>较差，文笔，吸引人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72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FC2C08-44C1-489C-A3BA-B69D5090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选一个好的标题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BE7BFCA-E531-4C29-AD1C-2E45E8FD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最高等级：吸引人的，一鸣惊人的</a:t>
            </a:r>
            <a:endParaRPr lang="en-US" altLang="zh-CN" dirty="0"/>
          </a:p>
          <a:p>
            <a:r>
              <a:rPr lang="zh-CN" altLang="en-US" dirty="0"/>
              <a:t>中间等级：表达清楚主要内容的</a:t>
            </a:r>
            <a:endParaRPr lang="en-US" altLang="zh-CN" dirty="0"/>
          </a:p>
          <a:p>
            <a:r>
              <a:rPr lang="zh-CN" altLang="en-US" dirty="0"/>
              <a:t>中间等级：能比较容易的被研究相关问题的同行搜索到的标题</a:t>
            </a:r>
            <a:endParaRPr lang="en-US" altLang="zh-CN" dirty="0"/>
          </a:p>
          <a:p>
            <a:r>
              <a:rPr lang="zh-CN" altLang="en-US" dirty="0"/>
              <a:t>最低等级：不知所云</a:t>
            </a:r>
          </a:p>
        </p:txBody>
      </p:sp>
    </p:spTree>
    <p:extLst>
      <p:ext uri="{BB962C8B-B14F-4D97-AF65-F5344CB8AC3E}">
        <p14:creationId xmlns:p14="http://schemas.microsoft.com/office/powerpoint/2010/main" val="191845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：国际商务专业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64" y="1825625"/>
            <a:ext cx="899299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46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：国际贸易专业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81" y="1825625"/>
            <a:ext cx="855677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558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：世界经济专业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295" y="1825625"/>
            <a:ext cx="9353724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75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CF9B65-D486-4214-850C-207975CF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/>
              <a:t>常见的形式错误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5963A90-AB41-4B24-8EA0-4CC0FD292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9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D30347-9ADD-4A9B-8F92-FD3C19EA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常见的格式错误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8E0FB5-69A2-4292-8A89-8589CC1F9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参考文献按中英文分开编辑</a:t>
            </a:r>
            <a:endParaRPr lang="en-US" altLang="zh-CN" dirty="0"/>
          </a:p>
          <a:p>
            <a:r>
              <a:rPr lang="zh-CN" altLang="en-US" dirty="0"/>
              <a:t>参考文献按作者姓的音序排序</a:t>
            </a:r>
            <a:endParaRPr lang="en-US" altLang="zh-CN" dirty="0"/>
          </a:p>
          <a:p>
            <a:r>
              <a:rPr lang="zh-CN" altLang="en-US" dirty="0"/>
              <a:t>参考文献的格式应统一，例如</a:t>
            </a:r>
            <a:r>
              <a:rPr lang="en-US" altLang="zh-CN" dirty="0"/>
              <a:t>APA</a:t>
            </a:r>
          </a:p>
          <a:p>
            <a:r>
              <a:rPr lang="zh-CN" altLang="en-US" dirty="0"/>
              <a:t>正文中的参考文献应当在正文中出现，不要乱用脚注</a:t>
            </a:r>
            <a:endParaRPr lang="en-US" altLang="zh-CN" dirty="0"/>
          </a:p>
          <a:p>
            <a:r>
              <a:rPr lang="zh-CN" altLang="en-US" dirty="0"/>
              <a:t>图和表都需要列数据来源</a:t>
            </a:r>
            <a:endParaRPr lang="en-US" altLang="zh-CN" dirty="0"/>
          </a:p>
          <a:p>
            <a:r>
              <a:rPr lang="zh-CN" altLang="en-US" dirty="0"/>
              <a:t>图和表内容自洽：即不用读正文内容，只看图和表就能搞清楚意思</a:t>
            </a:r>
            <a:endParaRPr lang="en-US" altLang="zh-CN" dirty="0"/>
          </a:p>
          <a:p>
            <a:r>
              <a:rPr lang="zh-CN" altLang="en-US" dirty="0"/>
              <a:t>公式要标号</a:t>
            </a:r>
            <a:endParaRPr lang="en-US" altLang="zh-CN" dirty="0"/>
          </a:p>
          <a:p>
            <a:r>
              <a:rPr lang="zh-CN" altLang="en-US" dirty="0"/>
              <a:t>回归的内容要整理成表格，不要直接贴统计软件里的</a:t>
            </a:r>
            <a:r>
              <a:rPr lang="zh-CN" altLang="en-US" dirty="0" smtClean="0"/>
              <a:t>表，</a:t>
            </a:r>
            <a:r>
              <a:rPr lang="en-US" altLang="zh-CN" dirty="0" smtClean="0"/>
              <a:t>Stata</a:t>
            </a:r>
            <a:r>
              <a:rPr lang="zh-CN" altLang="en-US" dirty="0" smtClean="0"/>
              <a:t>可以用</a:t>
            </a:r>
            <a:r>
              <a:rPr lang="en-US" altLang="zh-CN" dirty="0" smtClean="0"/>
              <a:t>Outreg2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58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294A83-5ECA-4EF1-8FEB-B5EB76DD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45A6A1-A67B-4B18-8F18-E339077B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图和表上标清楚数据来源，年限</a:t>
            </a:r>
            <a:endParaRPr lang="en-US" altLang="zh-CN" dirty="0"/>
          </a:p>
          <a:p>
            <a:r>
              <a:rPr lang="zh-CN" altLang="en-US" dirty="0"/>
              <a:t>公式用公式编辑器编辑，标序号</a:t>
            </a:r>
            <a:endParaRPr lang="en-US" altLang="zh-CN" dirty="0"/>
          </a:p>
          <a:p>
            <a:r>
              <a:rPr lang="zh-CN" altLang="en-US" dirty="0"/>
              <a:t>画图要注意不同的线在黑白格式下能够显现，尽量不要用彩图</a:t>
            </a:r>
            <a:endParaRPr lang="en-US" altLang="zh-CN" dirty="0"/>
          </a:p>
          <a:p>
            <a:r>
              <a:rPr lang="zh-CN" altLang="en-US" dirty="0"/>
              <a:t>排版的时候，图和表尽量不要跨页</a:t>
            </a:r>
            <a:endParaRPr lang="en-US" altLang="zh-CN" dirty="0"/>
          </a:p>
          <a:p>
            <a:r>
              <a:rPr lang="zh-CN" altLang="en-US" dirty="0"/>
              <a:t>太大太宽的表格可以横排版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815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88D587-6439-4B34-83E7-B49E57A8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数据的呈现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FD0D100-8E24-44F8-A68A-9E31D628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折线图：时间趋势</a:t>
            </a:r>
            <a:endParaRPr lang="en-US" altLang="zh-CN" dirty="0"/>
          </a:p>
          <a:p>
            <a:r>
              <a:rPr lang="zh-CN" altLang="en-US" dirty="0"/>
              <a:t>饼图：百分比</a:t>
            </a:r>
            <a:endParaRPr lang="en-US" altLang="zh-CN" dirty="0"/>
          </a:p>
          <a:p>
            <a:r>
              <a:rPr lang="zh-CN" altLang="en-US" dirty="0"/>
              <a:t>注意图例在黑白状态下可以辨识</a:t>
            </a:r>
            <a:endParaRPr lang="en-US" altLang="zh-CN" dirty="0"/>
          </a:p>
          <a:p>
            <a:r>
              <a:rPr lang="zh-CN" altLang="en-US" dirty="0"/>
              <a:t>柱状图：对比各种不同分组的数据，时间趋势</a:t>
            </a:r>
            <a:endParaRPr lang="en-US" altLang="zh-CN" dirty="0"/>
          </a:p>
          <a:p>
            <a:r>
              <a:rPr lang="zh-CN" altLang="en-US" dirty="0"/>
              <a:t>图和表的标题</a:t>
            </a:r>
            <a:endParaRPr lang="en-US" altLang="zh-CN" dirty="0"/>
          </a:p>
          <a:p>
            <a:r>
              <a:rPr lang="zh-CN" altLang="en-US" dirty="0"/>
              <a:t>图和表的附注</a:t>
            </a:r>
            <a:endParaRPr lang="en-US" altLang="zh-CN" dirty="0"/>
          </a:p>
          <a:p>
            <a:r>
              <a:rPr lang="zh-CN" altLang="en-US" dirty="0"/>
              <a:t>图和表的数据来源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77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CF9B65-D486-4214-850C-207975CF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常见</a:t>
            </a:r>
            <a:r>
              <a:rPr lang="zh-CN" altLang="en-US" dirty="0" smtClean="0"/>
              <a:t>的逻辑错误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5963A90-AB41-4B24-8EA0-4CC0FD292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07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CF9B65-D486-4214-850C-207975CF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一、写论文的目标设定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5963A90-AB41-4B24-8EA0-4CC0FD292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3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88D587-6439-4B34-83E7-B49E57A8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逻辑错误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FD0D100-8E24-44F8-A68A-9E31D628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逻辑非常混乱，说得非常宽泛，只列了一些统计量；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例如：说不清什么是你的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，什么是你的</a:t>
            </a:r>
            <a:r>
              <a:rPr lang="en-US" altLang="zh-CN" dirty="0" smtClean="0"/>
              <a:t>Y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等式左边的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，和等式右边的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，是同意反复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例如：左脚鞋的号码</a:t>
            </a:r>
            <a:r>
              <a:rPr lang="en-US" altLang="zh-CN" dirty="0" smtClean="0"/>
              <a:t>=X1+X2+</a:t>
            </a:r>
            <a:r>
              <a:rPr lang="zh-CN" altLang="en-US" dirty="0" smtClean="0"/>
              <a:t>右脚鞋的号码；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人民币国际化指数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我国国际贸易的总金额；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全国的</a:t>
            </a:r>
            <a:r>
              <a:rPr lang="en-US" altLang="zh-CN" dirty="0" smtClean="0"/>
              <a:t>GDP=</a:t>
            </a:r>
            <a:r>
              <a:rPr lang="zh-CN" altLang="en-US" dirty="0" smtClean="0"/>
              <a:t>各省的</a:t>
            </a:r>
            <a:r>
              <a:rPr lang="en-US" altLang="zh-CN" dirty="0" smtClean="0"/>
              <a:t>GDP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294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反向因果的问题：实证研究的核心是识别、</a:t>
            </a:r>
            <a:r>
              <a:rPr lang="zh-CN" altLang="en-US" dirty="0" smtClean="0"/>
              <a:t>识别、识别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</a:t>
            </a:r>
            <a:r>
              <a:rPr lang="en-US" altLang="zh-CN" dirty="0" smtClean="0"/>
              <a:t>1. </a:t>
            </a:r>
            <a:r>
              <a:rPr lang="zh-CN" altLang="en-US" dirty="0" smtClean="0"/>
              <a:t>经济增长导致了国际贸易的发展，还是国际贸易的发展导致了经济增长？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是精英学校让人的收入更高，还是精英学校选出了更好的人，所以这些人的收入更高？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吸引外资促进了经济增长，还是因为该地经济增长状况不错，所以吸引了外资？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921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遗漏变量问题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例如：母乳喂养是否能让孩子更健康？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能够母乳喂养的女性平均收入更高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使用工具变量的时候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要证明它和</a:t>
            </a:r>
            <a:r>
              <a:rPr lang="en-US" altLang="zh-CN" dirty="0"/>
              <a:t>Y</a:t>
            </a:r>
            <a:r>
              <a:rPr lang="zh-CN" altLang="en-US" dirty="0"/>
              <a:t>相关，但和残差不想关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经济显著性而非统计显著性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例如：如果</a:t>
            </a:r>
            <a:r>
              <a:rPr lang="en-US" altLang="zh-CN" dirty="0" smtClean="0"/>
              <a:t>XX</a:t>
            </a:r>
            <a:r>
              <a:rPr lang="zh-CN" altLang="en-US" dirty="0" smtClean="0"/>
              <a:t>，会使得某一种疾病得概率提高了两倍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91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五、内容上的常见问题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7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引言：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应该是新闻式，而非小说式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从最重要的贡献开始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解释清楚为什么这个问题是重要的，值得研究的</a:t>
            </a:r>
            <a:endParaRPr lang="en-US" altLang="zh-CN" dirty="0" smtClean="0"/>
          </a:p>
          <a:p>
            <a:r>
              <a:rPr lang="zh-CN" altLang="en-US" dirty="0" smtClean="0"/>
              <a:t>文献综述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写最相关的，不要从盘古开天地说起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不要每一个概念都去定义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要</a:t>
            </a:r>
            <a:r>
              <a:rPr lang="zh-CN" altLang="en-US" dirty="0" smtClean="0"/>
              <a:t>写清楚引用的文献和该论文主题的联系，像是路线图，能让人清晰的知道你的论文在文献中的位置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99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正文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尽快进入你要讲的问题的主题，像听歌一样，每个观众会给你的注意力都不长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理论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想要做出贡献比较困难，所以要精简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实证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先放最重要的结果，精简别人已经知道的事实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390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短而精炼，不要谈你未来的研究几乎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附录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比较复杂的推导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一些关键数据的统计量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141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图表：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题目要自洽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数据精确度：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大部分小数点后一位就够了，不要超过三位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不要写太多个零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用词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多用主动语态，少用被动语态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独立作者的时候用我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少</a:t>
            </a:r>
            <a:r>
              <a:rPr lang="zh-CN" altLang="en-US" dirty="0" smtClean="0"/>
              <a:t>用从句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194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符号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正文中提到时，尽量写出其具体的含义</a:t>
            </a:r>
          </a:p>
          <a:p>
            <a:endParaRPr lang="en-US" altLang="zh-CN" dirty="0" smtClean="0"/>
          </a:p>
          <a:p>
            <a:r>
              <a:rPr lang="zh-CN" altLang="en-US" dirty="0"/>
              <a:t>少</a:t>
            </a:r>
            <a:r>
              <a:rPr lang="zh-CN" altLang="en-US" dirty="0" smtClean="0"/>
              <a:t>用“这” “那”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要</a:t>
            </a:r>
            <a:r>
              <a:rPr lang="zh-CN" altLang="en-US" dirty="0" smtClean="0"/>
              <a:t>用清晰的指代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1504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CF9B65-D486-4214-850C-207975CF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zh-CN" altLang="en-US" dirty="0" smtClean="0"/>
              <a:t>、其他需要注意的问题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5963A90-AB41-4B24-8EA0-4CC0FD292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7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910C2A-05B0-472B-A06A-7C8F04A4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研究生论文写作的目的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0B290D8-68F9-4075-B14B-E129D64B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完成学位要求</a:t>
            </a:r>
            <a:endParaRPr lang="en-US" altLang="zh-CN" dirty="0"/>
          </a:p>
          <a:p>
            <a:r>
              <a:rPr lang="zh-CN" altLang="en-US" dirty="0"/>
              <a:t>锻炼分析能力：把一个问题想清楚</a:t>
            </a:r>
            <a:endParaRPr lang="en-US" altLang="zh-CN" dirty="0"/>
          </a:p>
          <a:p>
            <a:r>
              <a:rPr lang="zh-CN" altLang="en-US" dirty="0"/>
              <a:t>锻炼写作能力：把一个问题写清楚</a:t>
            </a:r>
            <a:endParaRPr lang="en-US" altLang="zh-CN" dirty="0"/>
          </a:p>
          <a:p>
            <a:r>
              <a:rPr lang="zh-CN" altLang="en-US" dirty="0"/>
              <a:t>锻炼展示成果的能力：演讲的技巧</a:t>
            </a:r>
            <a:endParaRPr lang="en-US" altLang="zh-CN" dirty="0"/>
          </a:p>
          <a:p>
            <a:r>
              <a:rPr lang="zh-CN" altLang="en-US" dirty="0"/>
              <a:t>锻炼应对质疑的能力：心理素质和应对技巧</a:t>
            </a:r>
          </a:p>
        </p:txBody>
      </p:sp>
    </p:spTree>
    <p:extLst>
      <p:ext uri="{BB962C8B-B14F-4D97-AF65-F5344CB8AC3E}">
        <p14:creationId xmlns:p14="http://schemas.microsoft.com/office/powerpoint/2010/main" val="3421714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106032-BE13-438D-B016-BCEA58CD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几点小提示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0784A69-46FF-4D8E-A94A-95D2FD2C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设定好时间节点：雄心勃勃和脚踏实地</a:t>
            </a:r>
            <a:endParaRPr lang="en-US" altLang="zh-CN" dirty="0"/>
          </a:p>
          <a:p>
            <a:r>
              <a:rPr lang="zh-CN" altLang="en-US" dirty="0"/>
              <a:t>多和导师沟通</a:t>
            </a:r>
            <a:endParaRPr lang="en-US" altLang="zh-CN" dirty="0"/>
          </a:p>
          <a:p>
            <a:r>
              <a:rPr lang="zh-CN" altLang="en-US" dirty="0"/>
              <a:t>导师让你去做的，踏踏实实去完成</a:t>
            </a:r>
            <a:endParaRPr lang="en-US" altLang="zh-CN" dirty="0"/>
          </a:p>
          <a:p>
            <a:r>
              <a:rPr lang="zh-CN" altLang="en-US" dirty="0"/>
              <a:t>写第一稿的时候，尽可能多写，不停地写</a:t>
            </a:r>
            <a:endParaRPr lang="en-US" altLang="zh-CN" dirty="0"/>
          </a:p>
          <a:p>
            <a:r>
              <a:rPr lang="zh-CN" altLang="en-US" dirty="0"/>
              <a:t>反复修改</a:t>
            </a:r>
            <a:endParaRPr lang="en-US" altLang="zh-CN" dirty="0"/>
          </a:p>
          <a:p>
            <a:r>
              <a:rPr lang="zh-CN" altLang="en-US" dirty="0"/>
              <a:t>知之为知之，不知百度知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400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83E992-F03F-4B47-B113-70BFB44F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展示时需要注意的点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664319-44C7-4D56-B1B5-F04CC8FC4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搞清楚可以展示的时间</a:t>
            </a:r>
            <a:r>
              <a:rPr lang="en-US" altLang="zh-CN" dirty="0"/>
              <a:t>: </a:t>
            </a:r>
            <a:r>
              <a:rPr lang="zh-CN" altLang="en-US" dirty="0"/>
              <a:t>绝对不要超时</a:t>
            </a:r>
            <a:endParaRPr lang="en-US" altLang="zh-CN" dirty="0"/>
          </a:p>
          <a:p>
            <a:r>
              <a:rPr lang="zh-CN" altLang="en-US" dirty="0"/>
              <a:t>搞清楚听众的背景：专业人士、政府官员、普通群众</a:t>
            </a:r>
            <a:endParaRPr lang="en-US" altLang="zh-CN" dirty="0"/>
          </a:p>
          <a:p>
            <a:r>
              <a:rPr lang="en-US" altLang="zh-CN" dirty="0"/>
              <a:t>Put your feet into their shoes</a:t>
            </a:r>
          </a:p>
          <a:p>
            <a:r>
              <a:rPr lang="zh-CN" altLang="en-US" dirty="0"/>
              <a:t>剥洋葱式演讲法</a:t>
            </a:r>
            <a:endParaRPr lang="en-US" altLang="zh-CN" dirty="0"/>
          </a:p>
          <a:p>
            <a:r>
              <a:rPr lang="zh-CN" altLang="en-US" dirty="0"/>
              <a:t>练习、练习、反复练习：像脱口秀演员</a:t>
            </a:r>
            <a:endParaRPr lang="en-US" altLang="zh-CN" dirty="0"/>
          </a:p>
          <a:p>
            <a:r>
              <a:rPr lang="zh-CN" altLang="en-US" dirty="0"/>
              <a:t>心理素质</a:t>
            </a:r>
            <a:r>
              <a:rPr lang="zh-CN" altLang="en-US" dirty="0" smtClean="0"/>
              <a:t>过硬</a:t>
            </a:r>
            <a:endParaRPr lang="en-US" altLang="zh-CN" dirty="0" smtClean="0"/>
          </a:p>
          <a:p>
            <a:r>
              <a:rPr lang="zh-CN" altLang="en-US" dirty="0"/>
              <a:t>先说自己做了什么</a:t>
            </a:r>
            <a:endParaRPr lang="en-US" altLang="zh-CN" dirty="0"/>
          </a:p>
          <a:p>
            <a:r>
              <a:rPr lang="zh-CN" altLang="en-US" dirty="0"/>
              <a:t>再慢慢总现实或文献出发，讲一讲为什么这个是重要的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89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C8FCF8-5428-417B-BC29-25B4AAB7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文献及数据库搜索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0AF0CF-DF74-421B-ABFE-D0D6A26B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JSTOR</a:t>
            </a:r>
          </a:p>
          <a:p>
            <a:r>
              <a:rPr lang="zh-CN" altLang="en-US" dirty="0"/>
              <a:t>知网</a:t>
            </a:r>
            <a:endParaRPr lang="en-US" altLang="zh-CN" dirty="0"/>
          </a:p>
          <a:p>
            <a:r>
              <a:rPr lang="en-US" altLang="zh-CN" dirty="0"/>
              <a:t>SCI Hub</a:t>
            </a:r>
          </a:p>
          <a:p>
            <a:r>
              <a:rPr lang="zh-CN" altLang="en-US" dirty="0"/>
              <a:t>学校图书馆的各种数据</a:t>
            </a:r>
            <a:endParaRPr lang="en-US" altLang="zh-CN" dirty="0"/>
          </a:p>
          <a:p>
            <a:r>
              <a:rPr lang="en-US" altLang="zh-CN" dirty="0"/>
              <a:t>Google Scholar 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88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F3345E-C78D-4DC8-9084-B620D6D6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29524F7-AEA5-42B7-8CBA-EB41E5AB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提升阅读品味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故事会、知音、读者文摘、读库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参考文献体现了你的品味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学生的毕业论文、国内一般期刊的论文、国内顶尖学术期刊的论文、国外一般学术期刊的论文、国外顶尖学术期刊的论文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广泛阅读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VOXEU</a:t>
            </a:r>
            <a:r>
              <a:rPr lang="zh-CN" altLang="en-US" dirty="0"/>
              <a:t>、财新、财经、</a:t>
            </a:r>
            <a:r>
              <a:rPr lang="en-US" altLang="zh-CN" dirty="0"/>
              <a:t>FT</a:t>
            </a:r>
            <a:r>
              <a:rPr lang="zh-CN" altLang="en-US" dirty="0"/>
              <a:t>中文网、</a:t>
            </a:r>
            <a:r>
              <a:rPr lang="en-US" altLang="zh-CN" dirty="0"/>
              <a:t>Economist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119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BF7F05-63FD-4784-8C28-3C57A9FF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比较好启动的一些点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9573D42-6106-403E-96CB-DBB6C4617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看着菜谱炒菜：看别人数据做了什么工作，用新的数据做一盘</a:t>
            </a:r>
            <a:endParaRPr lang="en-US" altLang="zh-CN" dirty="0"/>
          </a:p>
          <a:p>
            <a:r>
              <a:rPr lang="zh-CN" altLang="en-US" dirty="0"/>
              <a:t>在前人工作的基础上多做一步</a:t>
            </a:r>
            <a:endParaRPr lang="en-US" altLang="zh-CN" dirty="0"/>
          </a:p>
          <a:p>
            <a:r>
              <a:rPr lang="zh-CN" altLang="en-US" dirty="0"/>
              <a:t>和你未来的工作内容、实习内容相结合的一些选题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824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DC207E-2360-4F85-83BF-D08FF878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关于经济学写作的一些书和建议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5FB22A5-101C-4BAE-BF3C-52B903BE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Elements of Style</a:t>
            </a:r>
          </a:p>
          <a:p>
            <a:r>
              <a:rPr lang="zh-CN" altLang="en-US" dirty="0"/>
              <a:t>傅十和</a:t>
            </a:r>
            <a:r>
              <a:rPr lang="en-US" altLang="zh-CN" dirty="0"/>
              <a:t>《</a:t>
            </a:r>
            <a:r>
              <a:rPr lang="zh-CN" altLang="en-US" dirty="0"/>
              <a:t>经济学写作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Writing Tips for Ph.D. Students, John Cochrane</a:t>
            </a:r>
          </a:p>
          <a:p>
            <a:r>
              <a:rPr lang="en-US" altLang="zh-CN" dirty="0" smtClean="0"/>
              <a:t>On Writing Well, William Zinsser</a:t>
            </a:r>
          </a:p>
          <a:p>
            <a:r>
              <a:rPr lang="en-US" altLang="zh-CN" dirty="0" smtClean="0"/>
              <a:t>Rhetoric of Economics, D. </a:t>
            </a:r>
            <a:r>
              <a:rPr lang="en-US" altLang="zh-CN" dirty="0" err="1" smtClean="0"/>
              <a:t>McColskey</a:t>
            </a:r>
            <a:endParaRPr lang="en-US" altLang="zh-CN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74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154E50-0939-45FA-A560-7AF9D3C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论文写作的最高目标和最低目标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B403A43-D272-4F3A-AB0E-D83B8117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最高目标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创新性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严谨性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最低目标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不抄袭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格式规范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内容自洽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136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98982B-348F-4CF3-88E1-B1160D26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设定好自己论文的小目标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B892E26-A28E-4705-9DA0-8F8D6E73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学术型、非学术型</a:t>
            </a:r>
            <a:endParaRPr lang="en-US" altLang="zh-CN" dirty="0" smtClean="0"/>
          </a:p>
          <a:p>
            <a:r>
              <a:rPr lang="zh-CN" altLang="en-US" dirty="0" smtClean="0"/>
              <a:t>莫</a:t>
            </a:r>
            <a:r>
              <a:rPr lang="zh-CN" altLang="en-US" dirty="0"/>
              <a:t>言的</a:t>
            </a:r>
            <a:r>
              <a:rPr lang="zh-CN" altLang="en-US" dirty="0" smtClean="0"/>
              <a:t>小说：</a:t>
            </a:r>
            <a:endParaRPr lang="en-US" altLang="zh-CN" dirty="0"/>
          </a:p>
          <a:p>
            <a:r>
              <a:rPr lang="zh-CN" altLang="en-US" dirty="0"/>
              <a:t>小学生的作文：文通字顺、表情达意</a:t>
            </a:r>
            <a:endParaRPr lang="en-US" altLang="zh-CN" dirty="0"/>
          </a:p>
          <a:p>
            <a:r>
              <a:rPr lang="zh-CN" altLang="en-US" dirty="0" smtClean="0"/>
              <a:t>比较</a:t>
            </a:r>
            <a:r>
              <a:rPr lang="zh-CN" altLang="en-US" dirty="0" smtClean="0"/>
              <a:t>具体</a:t>
            </a:r>
            <a:r>
              <a:rPr lang="zh-CN" altLang="en-US" dirty="0" smtClean="0"/>
              <a:t>的小目标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规范、逻辑自洽、文笔通畅 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11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FC9D86-AEBC-4ACB-908F-9B6B6C2F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写论文的投入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7B4F93-F0A7-4E91-8700-A2365109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大量的</a:t>
            </a:r>
            <a:r>
              <a:rPr lang="zh-CN" altLang="en-US" dirty="0" smtClean="0"/>
              <a:t>时间：一周？一个月？十个月？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对文献的阅读和把握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和别人的交流和讨论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、修改</a:t>
            </a:r>
            <a:r>
              <a:rPr lang="zh-CN" altLang="en-US" dirty="0"/>
              <a:t>、</a:t>
            </a:r>
            <a:r>
              <a:rPr lang="zh-CN" altLang="en-US" dirty="0" smtClean="0"/>
              <a:t>反复</a:t>
            </a:r>
            <a:r>
              <a:rPr lang="zh-CN" altLang="en-US" dirty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327008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CF9B65-D486-4214-850C-207975CF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、如何选题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5963A90-AB41-4B24-8EA0-4CC0FD292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3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38BF68-6D76-4BFD-8007-EF156A11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不同的写作形式有不同的选题要求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CB7BCA0-C9FF-4DE3-8ECF-4E847B7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一本书的选题：不同的书有不同的读者，科普读物、专业读物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追求</a:t>
            </a:r>
            <a:r>
              <a:rPr lang="zh-CN" altLang="en-US" dirty="0" smtClean="0"/>
              <a:t>广度，系统性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一篇论文的选题</a:t>
            </a:r>
            <a:r>
              <a:rPr lang="zh-CN" altLang="en-US" b="1" dirty="0">
                <a:solidFill>
                  <a:srgbClr val="FF0000"/>
                </a:solidFill>
              </a:rPr>
              <a:t>：追求深度，只解决一个</a:t>
            </a:r>
            <a:r>
              <a:rPr lang="zh-CN" altLang="en-US" b="1" dirty="0" smtClean="0">
                <a:solidFill>
                  <a:srgbClr val="FF0000"/>
                </a:solidFill>
              </a:rPr>
              <a:t>问题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篇新闻报道的选题：时效性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一篇内参的选题：政策价值、时效性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好的选题决定了论文质量的一半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354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99BA4A-3253-4003-A4E0-254B0418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判断一下对于论文来说</a:t>
            </a:r>
            <a:r>
              <a:rPr lang="zh-CN" altLang="en-US" dirty="0" smtClean="0"/>
              <a:t>选题的好</a:t>
            </a:r>
            <a:r>
              <a:rPr lang="zh-CN" altLang="en-US" dirty="0"/>
              <a:t>和坏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94B693F-1558-452C-B13C-06DB7694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一、</a:t>
            </a:r>
            <a:endParaRPr lang="en-US" altLang="zh-CN" dirty="0"/>
          </a:p>
          <a:p>
            <a:r>
              <a:rPr lang="en-US" altLang="zh-CN" dirty="0"/>
              <a:t>A. </a:t>
            </a:r>
            <a:r>
              <a:rPr lang="zh-CN" altLang="en-US" dirty="0"/>
              <a:t>中国跨境电商的发展</a:t>
            </a:r>
            <a:endParaRPr lang="en-US" altLang="zh-CN" dirty="0"/>
          </a:p>
          <a:p>
            <a:r>
              <a:rPr lang="en-US" altLang="zh-CN" dirty="0"/>
              <a:t>B. </a:t>
            </a:r>
            <a:r>
              <a:rPr lang="zh-CN" altLang="en-US" dirty="0"/>
              <a:t>贸易便利化对中国跨境电商发展的影响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二、</a:t>
            </a:r>
            <a:endParaRPr lang="en-US" altLang="zh-CN" dirty="0"/>
          </a:p>
          <a:p>
            <a:r>
              <a:rPr lang="en-US" altLang="zh-CN" dirty="0"/>
              <a:t>A. </a:t>
            </a:r>
            <a:r>
              <a:rPr lang="zh-CN" altLang="en-US" dirty="0"/>
              <a:t>中美贸易战</a:t>
            </a:r>
            <a:endParaRPr lang="en-US" altLang="zh-CN" dirty="0"/>
          </a:p>
          <a:p>
            <a:r>
              <a:rPr lang="en-US" altLang="zh-CN" dirty="0"/>
              <a:t>B. </a:t>
            </a:r>
            <a:r>
              <a:rPr lang="zh-CN" altLang="en-US" dirty="0"/>
              <a:t>中美贸易战对中国对美出口的影响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三、</a:t>
            </a:r>
            <a:endParaRPr lang="en-US" altLang="zh-CN" dirty="0"/>
          </a:p>
          <a:p>
            <a:r>
              <a:rPr lang="en-US" altLang="zh-CN" dirty="0"/>
              <a:t>A.</a:t>
            </a:r>
            <a:r>
              <a:rPr lang="zh-CN" altLang="en-US" dirty="0"/>
              <a:t>人民币国际化</a:t>
            </a:r>
            <a:endParaRPr lang="en-US" altLang="zh-CN" dirty="0"/>
          </a:p>
          <a:p>
            <a:r>
              <a:rPr lang="en-US" altLang="zh-CN" dirty="0"/>
              <a:t>B.</a:t>
            </a:r>
            <a:r>
              <a:rPr lang="zh-CN" altLang="en-US" dirty="0"/>
              <a:t> 贸易结算货币的选择和人民币国际化的进程</a:t>
            </a:r>
          </a:p>
        </p:txBody>
      </p:sp>
    </p:spTree>
    <p:extLst>
      <p:ext uri="{BB962C8B-B14F-4D97-AF65-F5344CB8AC3E}">
        <p14:creationId xmlns:p14="http://schemas.microsoft.com/office/powerpoint/2010/main" val="80337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1458</Words>
  <Application>Microsoft Office PowerPoint</Application>
  <PresentationFormat>自定义</PresentationFormat>
  <Paragraphs>202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学生论文写作常见问题分析</vt:lpstr>
      <vt:lpstr>一、写论文的目标设定</vt:lpstr>
      <vt:lpstr>研究生论文写作的目的</vt:lpstr>
      <vt:lpstr>论文写作的最高目标和最低目标</vt:lpstr>
      <vt:lpstr>设定好自己论文的小目标</vt:lpstr>
      <vt:lpstr>写论文的投入</vt:lpstr>
      <vt:lpstr>二、如何选题</vt:lpstr>
      <vt:lpstr>不同的写作形式有不同的选题要求</vt:lpstr>
      <vt:lpstr>判断一下对于论文来说选题的好和坏</vt:lpstr>
      <vt:lpstr>学术论文和其他类型的文章的不同</vt:lpstr>
      <vt:lpstr>选一个好的标题</vt:lpstr>
      <vt:lpstr>讨论1：国际商务专业</vt:lpstr>
      <vt:lpstr>讨论2：国际贸易专业</vt:lpstr>
      <vt:lpstr>讨论3：世界经济专业</vt:lpstr>
      <vt:lpstr>三、常见的形式错误</vt:lpstr>
      <vt:lpstr>常见的格式错误</vt:lpstr>
      <vt:lpstr>PowerPoint 演示文稿</vt:lpstr>
      <vt:lpstr>数据的呈现</vt:lpstr>
      <vt:lpstr>四、常见的逻辑错误</vt:lpstr>
      <vt:lpstr>逻辑错误</vt:lpstr>
      <vt:lpstr>PowerPoint 演示文稿</vt:lpstr>
      <vt:lpstr>PowerPoint 演示文稿</vt:lpstr>
      <vt:lpstr>五、内容上的常见问题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六、其他需要注意的问题</vt:lpstr>
      <vt:lpstr>几点小提示</vt:lpstr>
      <vt:lpstr>展示时需要注意的点</vt:lpstr>
      <vt:lpstr>文献及数据库搜索</vt:lpstr>
      <vt:lpstr>多阅读</vt:lpstr>
      <vt:lpstr>比较好启动的一些点</vt:lpstr>
      <vt:lpstr>关于经济学写作的一些书和建议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Jiang</dc:creator>
  <cp:lastModifiedBy>Home</cp:lastModifiedBy>
  <cp:revision>64</cp:revision>
  <dcterms:created xsi:type="dcterms:W3CDTF">2020-02-23T01:46:20Z</dcterms:created>
  <dcterms:modified xsi:type="dcterms:W3CDTF">2020-04-06T06:46:31Z</dcterms:modified>
</cp:coreProperties>
</file>