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75" r:id="rId2"/>
    <p:sldId id="279" r:id="rId3"/>
    <p:sldId id="278" r:id="rId4"/>
    <p:sldId id="276" r:id="rId5"/>
    <p:sldId id="277" r:id="rId6"/>
    <p:sldId id="285" r:id="rId7"/>
    <p:sldId id="283" r:id="rId8"/>
    <p:sldId id="284" r:id="rId9"/>
    <p:sldId id="282" r:id="rId10"/>
    <p:sldId id="286" r:id="rId11"/>
    <p:sldId id="287" r:id="rId12"/>
    <p:sldId id="288" r:id="rId13"/>
    <p:sldId id="289" r:id="rId14"/>
    <p:sldId id="290" r:id="rId15"/>
    <p:sldId id="291" r:id="rId16"/>
    <p:sldId id="281" r:id="rId17"/>
    <p:sldId id="293" r:id="rId18"/>
    <p:sldId id="292" r:id="rId19"/>
    <p:sldId id="294" r:id="rId20"/>
    <p:sldId id="295" r:id="rId21"/>
    <p:sldId id="296" r:id="rId22"/>
    <p:sldId id="297" r:id="rId23"/>
    <p:sldId id="280"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1B0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641" autoAdjust="0"/>
    <p:restoredTop sz="85468" autoAdjust="0"/>
  </p:normalViewPr>
  <p:slideViewPr>
    <p:cSldViewPr snapToGrid="0">
      <p:cViewPr varScale="1">
        <p:scale>
          <a:sx n="107" d="100"/>
          <a:sy n="107" d="100"/>
        </p:scale>
        <p:origin x="1136" y="168"/>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p:cViewPr varScale="1">
        <p:scale>
          <a:sx n="59" d="100"/>
          <a:sy n="59" d="100"/>
        </p:scale>
        <p:origin x="3006"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04A4A218-7C96-41CE-9C1F-48E157CAC42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573D3EC4-913A-483F-911F-CEABCCFF730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DE82C4C-58FE-4D51-BCD9-E9C323D32A9A}" type="datetimeFigureOut">
              <a:rPr lang="zh-CN" altLang="en-US" smtClean="0"/>
              <a:t>2021/6/25</a:t>
            </a:fld>
            <a:endParaRPr lang="zh-CN" altLang="en-US"/>
          </a:p>
        </p:txBody>
      </p:sp>
      <p:sp>
        <p:nvSpPr>
          <p:cNvPr id="4" name="页脚占位符 3">
            <a:extLst>
              <a:ext uri="{FF2B5EF4-FFF2-40B4-BE49-F238E27FC236}">
                <a16:creationId xmlns:a16="http://schemas.microsoft.com/office/drawing/2014/main" id="{6293CC2C-709F-4711-8263-7E1BF235E27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51795CBA-B32E-4207-B817-59E2F173D6F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2BD836E-DF22-4855-BFFE-3A596EE77EEF}" type="slidenum">
              <a:rPr lang="zh-CN" altLang="en-US" smtClean="0"/>
              <a:t>‹#›</a:t>
            </a:fld>
            <a:endParaRPr lang="zh-CN" altLang="en-US"/>
          </a:p>
        </p:txBody>
      </p:sp>
    </p:spTree>
    <p:extLst>
      <p:ext uri="{BB962C8B-B14F-4D97-AF65-F5344CB8AC3E}">
        <p14:creationId xmlns:p14="http://schemas.microsoft.com/office/powerpoint/2010/main" val="6024296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6942B9-C433-49CB-B34E-A4BDEF4AA121}" type="datetimeFigureOut">
              <a:rPr lang="zh-CN" altLang="en-US" smtClean="0"/>
              <a:t>2021/6/25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BF27C8-9F4C-4090-8CD2-97138584E082}" type="slidenum">
              <a:rPr lang="zh-CN" altLang="en-US" smtClean="0"/>
              <a:t>‹#›</a:t>
            </a:fld>
            <a:endParaRPr lang="zh-CN" altLang="en-US"/>
          </a:p>
        </p:txBody>
      </p:sp>
    </p:spTree>
    <p:extLst>
      <p:ext uri="{BB962C8B-B14F-4D97-AF65-F5344CB8AC3E}">
        <p14:creationId xmlns:p14="http://schemas.microsoft.com/office/powerpoint/2010/main" val="2317699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F35C2012-9573-5441-846A-D9A6A0A1F4CD}"/>
              </a:ext>
            </a:extLst>
          </p:cNvPr>
          <p:cNvPicPr>
            <a:picLocks noChangeAspect="1"/>
          </p:cNvPicPr>
          <p:nvPr userDrawn="1"/>
        </p:nvPicPr>
        <p:blipFill>
          <a:blip r:embed="rId2"/>
          <a:stretch>
            <a:fillRect/>
          </a:stretch>
        </p:blipFill>
        <p:spPr>
          <a:xfrm>
            <a:off x="0" y="0"/>
            <a:ext cx="12192000" cy="4840014"/>
          </a:xfrm>
          <a:prstGeom prst="rect">
            <a:avLst/>
          </a:prstGeom>
        </p:spPr>
      </p:pic>
      <p:pic>
        <p:nvPicPr>
          <p:cNvPr id="9" name="图片 8">
            <a:extLst>
              <a:ext uri="{FF2B5EF4-FFF2-40B4-BE49-F238E27FC236}">
                <a16:creationId xmlns:a16="http://schemas.microsoft.com/office/drawing/2014/main" id="{CC6B3BB3-18C8-EC44-9556-DF5FD8B8FA60}"/>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1" t="22094" r="1062" b="29003"/>
          <a:stretch/>
        </p:blipFill>
        <p:spPr>
          <a:xfrm>
            <a:off x="4152000" y="5058182"/>
            <a:ext cx="3888000" cy="1080000"/>
          </a:xfrm>
          <a:prstGeom prst="rect">
            <a:avLst/>
          </a:prstGeom>
        </p:spPr>
      </p:pic>
      <p:sp>
        <p:nvSpPr>
          <p:cNvPr id="2" name="标题 1">
            <a:extLst>
              <a:ext uri="{FF2B5EF4-FFF2-40B4-BE49-F238E27FC236}">
                <a16:creationId xmlns:a16="http://schemas.microsoft.com/office/drawing/2014/main" id="{5964432F-7BD6-450B-926F-08D8DC48FCE1}"/>
              </a:ext>
            </a:extLst>
          </p:cNvPr>
          <p:cNvSpPr>
            <a:spLocks noGrp="1"/>
          </p:cNvSpPr>
          <p:nvPr>
            <p:ph type="ctrTitle"/>
          </p:nvPr>
        </p:nvSpPr>
        <p:spPr>
          <a:xfrm>
            <a:off x="1325218" y="649358"/>
            <a:ext cx="9541564" cy="2478156"/>
          </a:xfrm>
        </p:spPr>
        <p:txBody>
          <a:bodyPr anchor="b"/>
          <a:lstStyle>
            <a:lvl1pPr algn="ctr">
              <a:defRPr sz="6000">
                <a:solidFill>
                  <a:schemeClr val="bg1"/>
                </a:solidFill>
                <a:latin typeface="STXingkai" panose="02010800040101010101" pitchFamily="2" charset="-122"/>
                <a:ea typeface="STXingkai" panose="02010800040101010101" pitchFamily="2" charset="-122"/>
              </a:defRPr>
            </a:lvl1pPr>
          </a:lstStyle>
          <a:p>
            <a:r>
              <a:rPr lang="zh-CN" altLang="en-US" dirty="0"/>
              <a:t>单击此处编辑母版标题样式</a:t>
            </a:r>
          </a:p>
        </p:txBody>
      </p:sp>
      <p:sp>
        <p:nvSpPr>
          <p:cNvPr id="3" name="副标题 2">
            <a:extLst>
              <a:ext uri="{FF2B5EF4-FFF2-40B4-BE49-F238E27FC236}">
                <a16:creationId xmlns:a16="http://schemas.microsoft.com/office/drawing/2014/main" id="{96513B0C-B7D5-44C9-8208-58DB936E3D93}"/>
              </a:ext>
            </a:extLst>
          </p:cNvPr>
          <p:cNvSpPr>
            <a:spLocks noGrp="1"/>
          </p:cNvSpPr>
          <p:nvPr>
            <p:ph type="subTitle" idx="1"/>
          </p:nvPr>
        </p:nvSpPr>
        <p:spPr>
          <a:xfrm>
            <a:off x="1364975" y="3617843"/>
            <a:ext cx="9541563" cy="1222171"/>
          </a:xfrm>
        </p:spPr>
        <p:txBody>
          <a:bodyPr>
            <a:normAutofit/>
          </a:bodyPr>
          <a:lstStyle>
            <a:lvl1pPr marL="0" indent="0" algn="ctr">
              <a:buNone/>
              <a:defRPr sz="2800">
                <a:solidFill>
                  <a:schemeClr val="bg1"/>
                </a:solidFill>
                <a:latin typeface="Kaiti SC" panose="02010600040101010101" pitchFamily="2" charset="-122"/>
                <a:ea typeface="Kaiti SC" panose="02010600040101010101" pitchFamily="2"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a:extLst>
              <a:ext uri="{FF2B5EF4-FFF2-40B4-BE49-F238E27FC236}">
                <a16:creationId xmlns:a16="http://schemas.microsoft.com/office/drawing/2014/main" id="{E72EE545-C2C2-43DC-BA0E-E574BDD468F4}"/>
              </a:ext>
            </a:extLst>
          </p:cNvPr>
          <p:cNvSpPr>
            <a:spLocks noGrp="1"/>
          </p:cNvSpPr>
          <p:nvPr>
            <p:ph type="dt" sz="half" idx="10"/>
          </p:nvPr>
        </p:nvSpPr>
        <p:spPr/>
        <p:txBody>
          <a:bodyPr/>
          <a:lstStyle/>
          <a:p>
            <a:fld id="{87101321-C7B4-4B7B-BCD7-67ECD1D7F21D}" type="datetimeFigureOut">
              <a:rPr lang="zh-CN" altLang="en-US" smtClean="0"/>
              <a:t>2021/6/25</a:t>
            </a:fld>
            <a:endParaRPr lang="zh-CN" altLang="en-US"/>
          </a:p>
        </p:txBody>
      </p:sp>
      <p:sp>
        <p:nvSpPr>
          <p:cNvPr id="5" name="页脚占位符 4">
            <a:extLst>
              <a:ext uri="{FF2B5EF4-FFF2-40B4-BE49-F238E27FC236}">
                <a16:creationId xmlns:a16="http://schemas.microsoft.com/office/drawing/2014/main" id="{7C509F96-463F-470E-A2F1-F2E0BD0F0C5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362856D-F76D-431C-82F2-88912BDF311D}"/>
              </a:ext>
            </a:extLst>
          </p:cNvPr>
          <p:cNvSpPr>
            <a:spLocks noGrp="1"/>
          </p:cNvSpPr>
          <p:nvPr>
            <p:ph type="sldNum" sz="quarter" idx="12"/>
          </p:nvPr>
        </p:nvSpPr>
        <p:spPr/>
        <p:txBody>
          <a:bodyPr/>
          <a:lstStyle/>
          <a:p>
            <a:fld id="{690E7B66-ECC5-407F-B448-BA14146DB279}" type="slidenum">
              <a:rPr lang="zh-CN" altLang="en-US" smtClean="0"/>
              <a:t>‹#›</a:t>
            </a:fld>
            <a:endParaRPr lang="zh-CN" altLang="en-US"/>
          </a:p>
        </p:txBody>
      </p:sp>
    </p:spTree>
    <p:extLst>
      <p:ext uri="{BB962C8B-B14F-4D97-AF65-F5344CB8AC3E}">
        <p14:creationId xmlns:p14="http://schemas.microsoft.com/office/powerpoint/2010/main" val="2676928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2E844B-04CE-4C2C-893E-D6BBA00F7EF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E9C3C17-8937-4ACF-A4FE-7A24950EB3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7332DEA-D48E-4C37-AC34-B6DD9D4CF2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26DB5A0-2774-42DA-BE0F-B7C18E2B4F3C}"/>
              </a:ext>
            </a:extLst>
          </p:cNvPr>
          <p:cNvSpPr>
            <a:spLocks noGrp="1"/>
          </p:cNvSpPr>
          <p:nvPr>
            <p:ph type="dt" sz="half" idx="10"/>
          </p:nvPr>
        </p:nvSpPr>
        <p:spPr/>
        <p:txBody>
          <a:bodyPr/>
          <a:lstStyle/>
          <a:p>
            <a:fld id="{87101321-C7B4-4B7B-BCD7-67ECD1D7F21D}" type="datetimeFigureOut">
              <a:rPr lang="zh-CN" altLang="en-US" smtClean="0"/>
              <a:t>2021/6/25</a:t>
            </a:fld>
            <a:endParaRPr lang="zh-CN" altLang="en-US"/>
          </a:p>
        </p:txBody>
      </p:sp>
      <p:sp>
        <p:nvSpPr>
          <p:cNvPr id="6" name="页脚占位符 5">
            <a:extLst>
              <a:ext uri="{FF2B5EF4-FFF2-40B4-BE49-F238E27FC236}">
                <a16:creationId xmlns:a16="http://schemas.microsoft.com/office/drawing/2014/main" id="{5CC6426A-2C13-450A-A554-47D0AAC707F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4677237-A4FD-444C-B7C5-9965B6494D1B}"/>
              </a:ext>
            </a:extLst>
          </p:cNvPr>
          <p:cNvSpPr>
            <a:spLocks noGrp="1"/>
          </p:cNvSpPr>
          <p:nvPr>
            <p:ph type="sldNum" sz="quarter" idx="12"/>
          </p:nvPr>
        </p:nvSpPr>
        <p:spPr/>
        <p:txBody>
          <a:bodyPr/>
          <a:lstStyle/>
          <a:p>
            <a:fld id="{690E7B66-ECC5-407F-B448-BA14146DB279}" type="slidenum">
              <a:rPr lang="zh-CN" altLang="en-US" smtClean="0"/>
              <a:t>‹#›</a:t>
            </a:fld>
            <a:endParaRPr lang="zh-CN" altLang="en-US"/>
          </a:p>
        </p:txBody>
      </p:sp>
    </p:spTree>
    <p:extLst>
      <p:ext uri="{BB962C8B-B14F-4D97-AF65-F5344CB8AC3E}">
        <p14:creationId xmlns:p14="http://schemas.microsoft.com/office/powerpoint/2010/main" val="1674695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55F74C-7EC3-41FC-AF70-60D868A634A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89E0655-1299-4AAD-99AE-3FE90E6DF8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30ABE25-9421-4C43-A2E3-89B5E35B8C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C53D81E-DA86-45DE-B491-EE73D9F60068}"/>
              </a:ext>
            </a:extLst>
          </p:cNvPr>
          <p:cNvSpPr>
            <a:spLocks noGrp="1"/>
          </p:cNvSpPr>
          <p:nvPr>
            <p:ph type="dt" sz="half" idx="10"/>
          </p:nvPr>
        </p:nvSpPr>
        <p:spPr/>
        <p:txBody>
          <a:bodyPr/>
          <a:lstStyle/>
          <a:p>
            <a:fld id="{87101321-C7B4-4B7B-BCD7-67ECD1D7F21D}" type="datetimeFigureOut">
              <a:rPr lang="zh-CN" altLang="en-US" smtClean="0"/>
              <a:t>2021/6/25</a:t>
            </a:fld>
            <a:endParaRPr lang="zh-CN" altLang="en-US"/>
          </a:p>
        </p:txBody>
      </p:sp>
      <p:sp>
        <p:nvSpPr>
          <p:cNvPr id="6" name="页脚占位符 5">
            <a:extLst>
              <a:ext uri="{FF2B5EF4-FFF2-40B4-BE49-F238E27FC236}">
                <a16:creationId xmlns:a16="http://schemas.microsoft.com/office/drawing/2014/main" id="{357E7240-8F85-46BE-8984-C8297685551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19F6BFE-6C14-46E9-8BB5-A10BBCA90276}"/>
              </a:ext>
            </a:extLst>
          </p:cNvPr>
          <p:cNvSpPr>
            <a:spLocks noGrp="1"/>
          </p:cNvSpPr>
          <p:nvPr>
            <p:ph type="sldNum" sz="quarter" idx="12"/>
          </p:nvPr>
        </p:nvSpPr>
        <p:spPr/>
        <p:txBody>
          <a:bodyPr/>
          <a:lstStyle/>
          <a:p>
            <a:fld id="{690E7B66-ECC5-407F-B448-BA14146DB279}" type="slidenum">
              <a:rPr lang="zh-CN" altLang="en-US" smtClean="0"/>
              <a:t>‹#›</a:t>
            </a:fld>
            <a:endParaRPr lang="zh-CN" altLang="en-US"/>
          </a:p>
        </p:txBody>
      </p:sp>
    </p:spTree>
    <p:extLst>
      <p:ext uri="{BB962C8B-B14F-4D97-AF65-F5344CB8AC3E}">
        <p14:creationId xmlns:p14="http://schemas.microsoft.com/office/powerpoint/2010/main" val="3347567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1D435A-828C-43EE-8627-74B033CB515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9A98C3E-2FBF-4A23-B677-B794380A7BE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0FBBA57-1E48-4873-AD7D-A6D6BCDF6AB2}"/>
              </a:ext>
            </a:extLst>
          </p:cNvPr>
          <p:cNvSpPr>
            <a:spLocks noGrp="1"/>
          </p:cNvSpPr>
          <p:nvPr>
            <p:ph type="dt" sz="half" idx="10"/>
          </p:nvPr>
        </p:nvSpPr>
        <p:spPr/>
        <p:txBody>
          <a:bodyPr/>
          <a:lstStyle/>
          <a:p>
            <a:fld id="{87101321-C7B4-4B7B-BCD7-67ECD1D7F21D}" type="datetimeFigureOut">
              <a:rPr lang="zh-CN" altLang="en-US" smtClean="0"/>
              <a:t>2021/6/25</a:t>
            </a:fld>
            <a:endParaRPr lang="zh-CN" altLang="en-US"/>
          </a:p>
        </p:txBody>
      </p:sp>
      <p:sp>
        <p:nvSpPr>
          <p:cNvPr id="5" name="页脚占位符 4">
            <a:extLst>
              <a:ext uri="{FF2B5EF4-FFF2-40B4-BE49-F238E27FC236}">
                <a16:creationId xmlns:a16="http://schemas.microsoft.com/office/drawing/2014/main" id="{E16B1F5B-F258-4538-A6E8-7C52108739D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3270E14-3F65-47CF-9219-691FE74393BC}"/>
              </a:ext>
            </a:extLst>
          </p:cNvPr>
          <p:cNvSpPr>
            <a:spLocks noGrp="1"/>
          </p:cNvSpPr>
          <p:nvPr>
            <p:ph type="sldNum" sz="quarter" idx="12"/>
          </p:nvPr>
        </p:nvSpPr>
        <p:spPr/>
        <p:txBody>
          <a:bodyPr/>
          <a:lstStyle/>
          <a:p>
            <a:fld id="{690E7B66-ECC5-407F-B448-BA14146DB279}" type="slidenum">
              <a:rPr lang="zh-CN" altLang="en-US" smtClean="0"/>
              <a:t>‹#›</a:t>
            </a:fld>
            <a:endParaRPr lang="zh-CN" altLang="en-US"/>
          </a:p>
        </p:txBody>
      </p:sp>
    </p:spTree>
    <p:extLst>
      <p:ext uri="{BB962C8B-B14F-4D97-AF65-F5344CB8AC3E}">
        <p14:creationId xmlns:p14="http://schemas.microsoft.com/office/powerpoint/2010/main" val="7647604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7775B64-A703-4577-802C-C2FFE3899D1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C625586-E87F-4F2E-A14D-39D1312D3A0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A67EF2E-4DC5-4E6D-83B7-6CA478D53CB0}"/>
              </a:ext>
            </a:extLst>
          </p:cNvPr>
          <p:cNvSpPr>
            <a:spLocks noGrp="1"/>
          </p:cNvSpPr>
          <p:nvPr>
            <p:ph type="dt" sz="half" idx="10"/>
          </p:nvPr>
        </p:nvSpPr>
        <p:spPr/>
        <p:txBody>
          <a:bodyPr/>
          <a:lstStyle/>
          <a:p>
            <a:fld id="{87101321-C7B4-4B7B-BCD7-67ECD1D7F21D}" type="datetimeFigureOut">
              <a:rPr lang="zh-CN" altLang="en-US" smtClean="0"/>
              <a:t>2021/6/25</a:t>
            </a:fld>
            <a:endParaRPr lang="zh-CN" altLang="en-US"/>
          </a:p>
        </p:txBody>
      </p:sp>
      <p:sp>
        <p:nvSpPr>
          <p:cNvPr id="5" name="页脚占位符 4">
            <a:extLst>
              <a:ext uri="{FF2B5EF4-FFF2-40B4-BE49-F238E27FC236}">
                <a16:creationId xmlns:a16="http://schemas.microsoft.com/office/drawing/2014/main" id="{0651ADFC-E9C7-4910-B630-3866278AE53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ECB4C56-1F34-4C05-8D00-AF987E18F56B}"/>
              </a:ext>
            </a:extLst>
          </p:cNvPr>
          <p:cNvSpPr>
            <a:spLocks noGrp="1"/>
          </p:cNvSpPr>
          <p:nvPr>
            <p:ph type="sldNum" sz="quarter" idx="12"/>
          </p:nvPr>
        </p:nvSpPr>
        <p:spPr/>
        <p:txBody>
          <a:bodyPr/>
          <a:lstStyle/>
          <a:p>
            <a:fld id="{690E7B66-ECC5-407F-B448-BA14146DB279}" type="slidenum">
              <a:rPr lang="zh-CN" altLang="en-US" smtClean="0"/>
              <a:t>‹#›</a:t>
            </a:fld>
            <a:endParaRPr lang="zh-CN" altLang="en-US"/>
          </a:p>
        </p:txBody>
      </p:sp>
    </p:spTree>
    <p:extLst>
      <p:ext uri="{BB962C8B-B14F-4D97-AF65-F5344CB8AC3E}">
        <p14:creationId xmlns:p14="http://schemas.microsoft.com/office/powerpoint/2010/main" val="3935017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44" name="图片 43">
            <a:extLst>
              <a:ext uri="{FF2B5EF4-FFF2-40B4-BE49-F238E27FC236}">
                <a16:creationId xmlns:a16="http://schemas.microsoft.com/office/drawing/2014/main" id="{D5A5A3E9-04F4-6A40-BCFA-246F02DFD23F}"/>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1" t="22094" r="1062" b="29003"/>
          <a:stretch/>
        </p:blipFill>
        <p:spPr>
          <a:xfrm>
            <a:off x="145774" y="167233"/>
            <a:ext cx="2848461" cy="791239"/>
          </a:xfrm>
          <a:prstGeom prst="rect">
            <a:avLst/>
          </a:prstGeom>
        </p:spPr>
      </p:pic>
      <p:sp>
        <p:nvSpPr>
          <p:cNvPr id="3" name="日期占位符 2">
            <a:extLst>
              <a:ext uri="{FF2B5EF4-FFF2-40B4-BE49-F238E27FC236}">
                <a16:creationId xmlns:a16="http://schemas.microsoft.com/office/drawing/2014/main" id="{65D651B3-7A9D-DF4D-8E2F-9B4B607FE458}"/>
              </a:ext>
            </a:extLst>
          </p:cNvPr>
          <p:cNvSpPr>
            <a:spLocks noGrp="1"/>
          </p:cNvSpPr>
          <p:nvPr>
            <p:ph type="dt" sz="half" idx="10"/>
          </p:nvPr>
        </p:nvSpPr>
        <p:spPr/>
        <p:txBody>
          <a:bodyPr/>
          <a:lstStyle/>
          <a:p>
            <a:fld id="{87101321-C7B4-4B7B-BCD7-67ECD1D7F21D}" type="datetimeFigureOut">
              <a:rPr lang="zh-CN" altLang="en-US" smtClean="0"/>
              <a:t>2021/6/25</a:t>
            </a:fld>
            <a:endParaRPr lang="zh-CN" altLang="en-US"/>
          </a:p>
        </p:txBody>
      </p:sp>
      <p:sp>
        <p:nvSpPr>
          <p:cNvPr id="4" name="页脚占位符 3">
            <a:extLst>
              <a:ext uri="{FF2B5EF4-FFF2-40B4-BE49-F238E27FC236}">
                <a16:creationId xmlns:a16="http://schemas.microsoft.com/office/drawing/2014/main" id="{A97244EF-850A-DC46-8C8E-97419ADCB85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95686FD-2A7E-074B-B526-CD9005E1EB3D}"/>
              </a:ext>
            </a:extLst>
          </p:cNvPr>
          <p:cNvSpPr>
            <a:spLocks noGrp="1"/>
          </p:cNvSpPr>
          <p:nvPr>
            <p:ph type="sldNum" sz="quarter" idx="12"/>
          </p:nvPr>
        </p:nvSpPr>
        <p:spPr/>
        <p:txBody>
          <a:bodyPr/>
          <a:lstStyle/>
          <a:p>
            <a:fld id="{690E7B66-ECC5-407F-B448-BA14146DB279}" type="slidenum">
              <a:rPr lang="zh-CN" altLang="en-US" smtClean="0"/>
              <a:t>‹#›</a:t>
            </a:fld>
            <a:endParaRPr lang="zh-CN" altLang="en-US"/>
          </a:p>
        </p:txBody>
      </p:sp>
      <p:sp>
        <p:nvSpPr>
          <p:cNvPr id="28" name="MH_Others_1">
            <a:extLst>
              <a:ext uri="{FF2B5EF4-FFF2-40B4-BE49-F238E27FC236}">
                <a16:creationId xmlns:a16="http://schemas.microsoft.com/office/drawing/2014/main" id="{30212278-F7B7-6544-A778-224CD13D95D4}"/>
              </a:ext>
            </a:extLst>
          </p:cNvPr>
          <p:cNvSpPr txBox="1"/>
          <p:nvPr userDrawn="1">
            <p:custDataLst>
              <p:tags r:id="rId1"/>
            </p:custDataLst>
          </p:nvPr>
        </p:nvSpPr>
        <p:spPr>
          <a:xfrm>
            <a:off x="1772958" y="2324720"/>
            <a:ext cx="2724885" cy="1231106"/>
          </a:xfrm>
          <a:prstGeom prst="rect">
            <a:avLst/>
          </a:prstGeom>
          <a:noFill/>
        </p:spPr>
        <p:txBody>
          <a:bodyPr vert="horz" wrap="square" lIns="0" tIns="0" rIns="0" bIns="0" rtlCol="0" anchor="ctr" anchorCtr="0">
            <a:spAutoFit/>
          </a:bodyPr>
          <a:lstStyle/>
          <a:p>
            <a:r>
              <a:rPr lang="zh-CN" altLang="en-US" sz="8000" b="0" dirty="0">
                <a:solidFill>
                  <a:srgbClr val="941B0E"/>
                </a:solidFill>
                <a:latin typeface="Weibei SC" panose="03000800000000000000" pitchFamily="66" charset="-128"/>
                <a:ea typeface="Weibei SC" panose="03000800000000000000" pitchFamily="66" charset="-128"/>
                <a:cs typeface="Yuppy SC" panose="020F0603040207020204" pitchFamily="34" charset="-122"/>
              </a:rPr>
              <a:t>目 录</a:t>
            </a:r>
            <a:endParaRPr lang="en-US" altLang="zh-CN" sz="8000" b="0" dirty="0">
              <a:solidFill>
                <a:srgbClr val="941B0E"/>
              </a:solidFill>
              <a:latin typeface="Weibei SC" panose="03000800000000000000" pitchFamily="66" charset="-128"/>
              <a:ea typeface="Weibei SC" panose="03000800000000000000" pitchFamily="66" charset="-128"/>
              <a:cs typeface="Yuppy SC" panose="020F0603040207020204" pitchFamily="34" charset="-122"/>
            </a:endParaRPr>
          </a:p>
        </p:txBody>
      </p:sp>
      <p:sp>
        <p:nvSpPr>
          <p:cNvPr id="29" name="MH_Others_2">
            <a:extLst>
              <a:ext uri="{FF2B5EF4-FFF2-40B4-BE49-F238E27FC236}">
                <a16:creationId xmlns:a16="http://schemas.microsoft.com/office/drawing/2014/main" id="{F18E916F-65A0-324B-BE9A-282520A2BD1D}"/>
              </a:ext>
            </a:extLst>
          </p:cNvPr>
          <p:cNvSpPr txBox="1"/>
          <p:nvPr userDrawn="1">
            <p:custDataLst>
              <p:tags r:id="rId2"/>
            </p:custDataLst>
          </p:nvPr>
        </p:nvSpPr>
        <p:spPr>
          <a:xfrm>
            <a:off x="1755668" y="3586618"/>
            <a:ext cx="2697360" cy="408573"/>
          </a:xfrm>
          <a:prstGeom prst="rect">
            <a:avLst/>
          </a:prstGeom>
          <a:noFill/>
        </p:spPr>
        <p:txBody>
          <a:bodyPr wrap="square" lIns="0" tIns="0" rIns="0" bIns="0">
            <a:spAutoFit/>
          </a:bodyPr>
          <a:lstStyle/>
          <a:p>
            <a:pPr algn="ctr">
              <a:defRPr/>
            </a:pPr>
            <a:r>
              <a:rPr lang="en-US" altLang="zh-CN" sz="2655" b="1" dirty="0">
                <a:solidFill>
                  <a:srgbClr val="941B0E"/>
                </a:solidFill>
                <a:latin typeface="Century Schoolbook" panose="02040604050505020304" pitchFamily="18" charset="0"/>
                <a:ea typeface="微软雅黑" panose="020B0503020204020204" pitchFamily="34" charset="-122"/>
                <a:sym typeface="Arial" panose="020B0604020202020204" pitchFamily="34" charset="0"/>
              </a:rPr>
              <a:t>CONTENTS</a:t>
            </a:r>
            <a:endParaRPr lang="zh-CN" altLang="en-US" sz="2655" b="1" dirty="0">
              <a:solidFill>
                <a:srgbClr val="941B0E"/>
              </a:solidFill>
              <a:latin typeface="Century Schoolbook" panose="02040604050505020304" pitchFamily="18" charset="0"/>
              <a:ea typeface="微软雅黑" panose="020B0503020204020204" pitchFamily="34" charset="-122"/>
              <a:sym typeface="Arial" panose="020B0604020202020204" pitchFamily="34" charset="0"/>
            </a:endParaRPr>
          </a:p>
        </p:txBody>
      </p:sp>
      <p:sp>
        <p:nvSpPr>
          <p:cNvPr id="43" name="内容占位符 3">
            <a:extLst>
              <a:ext uri="{FF2B5EF4-FFF2-40B4-BE49-F238E27FC236}">
                <a16:creationId xmlns:a16="http://schemas.microsoft.com/office/drawing/2014/main" id="{1DD1A5E9-1F5D-0C42-9853-787958926669}"/>
              </a:ext>
            </a:extLst>
          </p:cNvPr>
          <p:cNvSpPr>
            <a:spLocks noGrp="1"/>
          </p:cNvSpPr>
          <p:nvPr>
            <p:ph sz="half" idx="2"/>
          </p:nvPr>
        </p:nvSpPr>
        <p:spPr>
          <a:xfrm>
            <a:off x="5822674" y="551871"/>
            <a:ext cx="5575852" cy="5406887"/>
          </a:xfrm>
        </p:spPr>
        <p:txBody>
          <a:bodyPr>
            <a:normAutofit/>
          </a:bodyPr>
          <a:lstStyle>
            <a:lvl1pPr>
              <a:defRPr sz="4000">
                <a:solidFill>
                  <a:srgbClr val="941B0E"/>
                </a:solidFill>
                <a:latin typeface="Century Schoolbook" panose="02040604050505020304" pitchFamily="18" charset="0"/>
                <a:ea typeface="Weibei SC" panose="03000800000000000000" pitchFamily="66" charset="-128"/>
              </a:defRPr>
            </a:lvl1pPr>
            <a:lvl2pPr>
              <a:defRPr sz="4000">
                <a:solidFill>
                  <a:srgbClr val="941B0E"/>
                </a:solidFill>
                <a:latin typeface="Century Schoolbook" panose="02040604050505020304" pitchFamily="18" charset="0"/>
                <a:ea typeface="Weibei SC" panose="03000800000000000000" pitchFamily="66" charset="-128"/>
              </a:defRPr>
            </a:lvl2pPr>
            <a:lvl3pPr>
              <a:defRPr sz="4000">
                <a:solidFill>
                  <a:srgbClr val="941B0E"/>
                </a:solidFill>
                <a:latin typeface="Century Schoolbook" panose="02040604050505020304" pitchFamily="18" charset="0"/>
                <a:ea typeface="Weibei SC" panose="03000800000000000000" pitchFamily="66" charset="-128"/>
              </a:defRPr>
            </a:lvl3pPr>
            <a:lvl4pPr>
              <a:defRPr sz="4000">
                <a:solidFill>
                  <a:srgbClr val="941B0E"/>
                </a:solidFill>
                <a:latin typeface="Century Schoolbook" panose="02040604050505020304" pitchFamily="18" charset="0"/>
                <a:ea typeface="Weibei SC" panose="03000800000000000000" pitchFamily="66" charset="-128"/>
              </a:defRPr>
            </a:lvl4pPr>
            <a:lvl5pPr>
              <a:defRPr sz="4000">
                <a:solidFill>
                  <a:srgbClr val="941B0E"/>
                </a:solidFill>
                <a:latin typeface="Century Schoolbook" panose="02040604050505020304" pitchFamily="18" charset="0"/>
                <a:ea typeface="Weibei SC" panose="03000800000000000000" pitchFamily="66" charset="-128"/>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1587438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5A15A788-6018-0C49-A97A-0DBF02D52C84}"/>
              </a:ext>
            </a:extLst>
          </p:cNvPr>
          <p:cNvPicPr>
            <a:picLocks noChangeAspect="1"/>
          </p:cNvPicPr>
          <p:nvPr userDrawn="1"/>
        </p:nvPicPr>
        <p:blipFill rotWithShape="1">
          <a:blip r:embed="rId2"/>
          <a:srcRect l="2391"/>
          <a:stretch/>
        </p:blipFill>
        <p:spPr>
          <a:xfrm>
            <a:off x="0" y="2067339"/>
            <a:ext cx="12192000" cy="2564296"/>
          </a:xfrm>
          <a:prstGeom prst="rect">
            <a:avLst/>
          </a:prstGeom>
        </p:spPr>
      </p:pic>
      <p:sp>
        <p:nvSpPr>
          <p:cNvPr id="2" name="标题 1">
            <a:extLst>
              <a:ext uri="{FF2B5EF4-FFF2-40B4-BE49-F238E27FC236}">
                <a16:creationId xmlns:a16="http://schemas.microsoft.com/office/drawing/2014/main" id="{0938EE23-E170-4CC9-A4FC-EEBD5DBD4FA6}"/>
              </a:ext>
            </a:extLst>
          </p:cNvPr>
          <p:cNvSpPr>
            <a:spLocks noGrp="1"/>
          </p:cNvSpPr>
          <p:nvPr>
            <p:ph type="title"/>
          </p:nvPr>
        </p:nvSpPr>
        <p:spPr>
          <a:xfrm>
            <a:off x="125895" y="2345635"/>
            <a:ext cx="11940209" cy="1688755"/>
          </a:xfrm>
        </p:spPr>
        <p:txBody>
          <a:bodyPr anchor="b">
            <a:normAutofit/>
          </a:bodyPr>
          <a:lstStyle>
            <a:lvl1pPr algn="ctr">
              <a:defRPr sz="7200">
                <a:solidFill>
                  <a:schemeClr val="bg1"/>
                </a:solidFill>
                <a:latin typeface="Century Schoolbook" panose="02040604050505020304" pitchFamily="18" charset="0"/>
                <a:ea typeface="STXingkai" panose="02010800040101010101" pitchFamily="2" charset="-122"/>
              </a:defRPr>
            </a:lvl1pPr>
          </a:lstStyle>
          <a:p>
            <a:r>
              <a:rPr lang="zh-CN" altLang="en-US" dirty="0"/>
              <a:t>单击此处编辑母版标题样式</a:t>
            </a:r>
          </a:p>
        </p:txBody>
      </p:sp>
      <p:sp>
        <p:nvSpPr>
          <p:cNvPr id="4" name="日期占位符 3">
            <a:extLst>
              <a:ext uri="{FF2B5EF4-FFF2-40B4-BE49-F238E27FC236}">
                <a16:creationId xmlns:a16="http://schemas.microsoft.com/office/drawing/2014/main" id="{00ADB6BF-0CAA-40F8-9EDC-FBC4CAC70D91}"/>
              </a:ext>
            </a:extLst>
          </p:cNvPr>
          <p:cNvSpPr>
            <a:spLocks noGrp="1"/>
          </p:cNvSpPr>
          <p:nvPr>
            <p:ph type="dt" sz="half" idx="10"/>
          </p:nvPr>
        </p:nvSpPr>
        <p:spPr/>
        <p:txBody>
          <a:bodyPr/>
          <a:lstStyle/>
          <a:p>
            <a:fld id="{87101321-C7B4-4B7B-BCD7-67ECD1D7F21D}" type="datetimeFigureOut">
              <a:rPr lang="zh-CN" altLang="en-US" smtClean="0"/>
              <a:t>2021/6/25</a:t>
            </a:fld>
            <a:endParaRPr lang="zh-CN" altLang="en-US"/>
          </a:p>
        </p:txBody>
      </p:sp>
      <p:sp>
        <p:nvSpPr>
          <p:cNvPr id="5" name="页脚占位符 4">
            <a:extLst>
              <a:ext uri="{FF2B5EF4-FFF2-40B4-BE49-F238E27FC236}">
                <a16:creationId xmlns:a16="http://schemas.microsoft.com/office/drawing/2014/main" id="{2F9202F9-0C72-43D2-96FA-9057C148296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65A5110-BB57-44AA-BAD7-18DCE9B887C4}"/>
              </a:ext>
            </a:extLst>
          </p:cNvPr>
          <p:cNvSpPr>
            <a:spLocks noGrp="1"/>
          </p:cNvSpPr>
          <p:nvPr>
            <p:ph type="sldNum" sz="quarter" idx="12"/>
          </p:nvPr>
        </p:nvSpPr>
        <p:spPr/>
        <p:txBody>
          <a:bodyPr/>
          <a:lstStyle/>
          <a:p>
            <a:fld id="{690E7B66-ECC5-407F-B448-BA14146DB279}" type="slidenum">
              <a:rPr lang="zh-CN" altLang="en-US" smtClean="0"/>
              <a:t>‹#›</a:t>
            </a:fld>
            <a:endParaRPr lang="zh-CN" altLang="en-US"/>
          </a:p>
        </p:txBody>
      </p:sp>
    </p:spTree>
    <p:extLst>
      <p:ext uri="{BB962C8B-B14F-4D97-AF65-F5344CB8AC3E}">
        <p14:creationId xmlns:p14="http://schemas.microsoft.com/office/powerpoint/2010/main" val="3126015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24800D10-C204-C242-969F-83352D2109EF}"/>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 t="22094" r="1062" b="29003"/>
          <a:stretch/>
        </p:blipFill>
        <p:spPr>
          <a:xfrm>
            <a:off x="9183756" y="5991777"/>
            <a:ext cx="2848461" cy="791239"/>
          </a:xfrm>
          <a:prstGeom prst="rect">
            <a:avLst/>
          </a:prstGeom>
        </p:spPr>
      </p:pic>
      <p:sp>
        <p:nvSpPr>
          <p:cNvPr id="2" name="标题 1">
            <a:extLst>
              <a:ext uri="{FF2B5EF4-FFF2-40B4-BE49-F238E27FC236}">
                <a16:creationId xmlns:a16="http://schemas.microsoft.com/office/drawing/2014/main" id="{C21E52CF-590B-44C0-A1F2-F636C2EFB680}"/>
              </a:ext>
            </a:extLst>
          </p:cNvPr>
          <p:cNvSpPr>
            <a:spLocks noGrp="1"/>
          </p:cNvSpPr>
          <p:nvPr>
            <p:ph type="title"/>
          </p:nvPr>
        </p:nvSpPr>
        <p:spPr>
          <a:xfrm>
            <a:off x="1498011" y="48013"/>
            <a:ext cx="10515600" cy="911698"/>
          </a:xfrm>
        </p:spPr>
        <p:txBody>
          <a:bodyPr>
            <a:normAutofit/>
          </a:bodyPr>
          <a:lstStyle>
            <a:lvl1pPr>
              <a:defRPr sz="3200">
                <a:latin typeface="SimHei" panose="02010609060101010101" pitchFamily="49" charset="-122"/>
                <a:ea typeface="SimHei" panose="02010609060101010101" pitchFamily="49"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97644907-7397-4039-B5EC-8397A12B6734}"/>
              </a:ext>
            </a:extLst>
          </p:cNvPr>
          <p:cNvSpPr>
            <a:spLocks noGrp="1"/>
          </p:cNvSpPr>
          <p:nvPr>
            <p:ph idx="1"/>
          </p:nvPr>
        </p:nvSpPr>
        <p:spPr>
          <a:xfrm>
            <a:off x="754115" y="1110007"/>
            <a:ext cx="11259495" cy="4906479"/>
          </a:xfrm>
        </p:spPr>
        <p:txBody>
          <a:bodyPr/>
          <a:lstStyle>
            <a:lvl1pPr>
              <a:defRPr>
                <a:latin typeface="Songti SC" panose="02010600040101010101" pitchFamily="2" charset="-122"/>
                <a:ea typeface="Songti SC" panose="02010600040101010101" pitchFamily="2" charset="-122"/>
              </a:defRPr>
            </a:lvl1pPr>
            <a:lvl2pPr>
              <a:defRPr>
                <a:latin typeface="Songti SC" panose="02010600040101010101" pitchFamily="2" charset="-122"/>
                <a:ea typeface="Songti SC" panose="02010600040101010101" pitchFamily="2" charset="-122"/>
              </a:defRPr>
            </a:lvl2pPr>
            <a:lvl3pPr>
              <a:defRPr>
                <a:latin typeface="Songti SC" panose="02010600040101010101" pitchFamily="2" charset="-122"/>
                <a:ea typeface="Songti SC" panose="02010600040101010101" pitchFamily="2" charset="-122"/>
              </a:defRPr>
            </a:lvl3pPr>
            <a:lvl4pPr>
              <a:defRPr>
                <a:latin typeface="Songti SC" panose="02010600040101010101" pitchFamily="2" charset="-122"/>
                <a:ea typeface="Songti SC" panose="02010600040101010101" pitchFamily="2" charset="-122"/>
              </a:defRPr>
            </a:lvl4pPr>
            <a:lvl5pPr>
              <a:defRPr>
                <a:latin typeface="Songti SC" panose="02010600040101010101" pitchFamily="2" charset="-122"/>
                <a:ea typeface="Songti SC" panose="02010600040101010101" pitchFamily="2"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5508748-E6DB-4166-BCE0-32CCE4D70528}"/>
              </a:ext>
            </a:extLst>
          </p:cNvPr>
          <p:cNvSpPr>
            <a:spLocks noGrp="1"/>
          </p:cNvSpPr>
          <p:nvPr>
            <p:ph type="dt" sz="half" idx="10"/>
          </p:nvPr>
        </p:nvSpPr>
        <p:spPr/>
        <p:txBody>
          <a:bodyPr/>
          <a:lstStyle/>
          <a:p>
            <a:fld id="{87101321-C7B4-4B7B-BCD7-67ECD1D7F21D}" type="datetimeFigureOut">
              <a:rPr lang="zh-CN" altLang="en-US" smtClean="0"/>
              <a:t>2021/6/25</a:t>
            </a:fld>
            <a:endParaRPr lang="zh-CN" altLang="en-US"/>
          </a:p>
        </p:txBody>
      </p:sp>
      <p:sp>
        <p:nvSpPr>
          <p:cNvPr id="5" name="页脚占位符 4">
            <a:extLst>
              <a:ext uri="{FF2B5EF4-FFF2-40B4-BE49-F238E27FC236}">
                <a16:creationId xmlns:a16="http://schemas.microsoft.com/office/drawing/2014/main" id="{B18C807F-6031-4365-A80A-6E006AD02F1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42A1061-E355-43D6-9E66-0B6F25D2D042}"/>
              </a:ext>
            </a:extLst>
          </p:cNvPr>
          <p:cNvSpPr>
            <a:spLocks noGrp="1"/>
          </p:cNvSpPr>
          <p:nvPr>
            <p:ph type="sldNum" sz="quarter" idx="12"/>
          </p:nvPr>
        </p:nvSpPr>
        <p:spPr/>
        <p:txBody>
          <a:bodyPr/>
          <a:lstStyle/>
          <a:p>
            <a:fld id="{690E7B66-ECC5-407F-B448-BA14146DB279}" type="slidenum">
              <a:rPr lang="zh-CN" altLang="en-US" smtClean="0"/>
              <a:t>‹#›</a:t>
            </a:fld>
            <a:endParaRPr lang="zh-CN" altLang="en-US"/>
          </a:p>
        </p:txBody>
      </p:sp>
      <p:pic>
        <p:nvPicPr>
          <p:cNvPr id="7" name="图片 6">
            <a:extLst>
              <a:ext uri="{FF2B5EF4-FFF2-40B4-BE49-F238E27FC236}">
                <a16:creationId xmlns:a16="http://schemas.microsoft.com/office/drawing/2014/main" id="{ED8152AE-456B-5840-8013-BDDB5DE056B2}"/>
              </a:ext>
            </a:extLst>
          </p:cNvPr>
          <p:cNvPicPr>
            <a:picLocks noChangeAspect="1"/>
          </p:cNvPicPr>
          <p:nvPr userDrawn="1"/>
        </p:nvPicPr>
        <p:blipFill>
          <a:blip r:embed="rId3"/>
          <a:stretch>
            <a:fillRect/>
          </a:stretch>
        </p:blipFill>
        <p:spPr>
          <a:xfrm>
            <a:off x="0" y="289231"/>
            <a:ext cx="1192639" cy="429262"/>
          </a:xfrm>
          <a:prstGeom prst="rect">
            <a:avLst/>
          </a:prstGeom>
        </p:spPr>
      </p:pic>
      <p:pic>
        <p:nvPicPr>
          <p:cNvPr id="8" name="图片 7">
            <a:extLst>
              <a:ext uri="{FF2B5EF4-FFF2-40B4-BE49-F238E27FC236}">
                <a16:creationId xmlns:a16="http://schemas.microsoft.com/office/drawing/2014/main" id="{1B46DF6B-386D-9649-9EAD-FC601B4BA882}"/>
              </a:ext>
            </a:extLst>
          </p:cNvPr>
          <p:cNvPicPr>
            <a:picLocks noChangeAspect="1"/>
          </p:cNvPicPr>
          <p:nvPr userDrawn="1"/>
        </p:nvPicPr>
        <p:blipFill>
          <a:blip r:embed="rId3"/>
          <a:stretch>
            <a:fillRect/>
          </a:stretch>
        </p:blipFill>
        <p:spPr>
          <a:xfrm>
            <a:off x="1303283" y="289231"/>
            <a:ext cx="84084" cy="429262"/>
          </a:xfrm>
          <a:prstGeom prst="rect">
            <a:avLst/>
          </a:prstGeom>
        </p:spPr>
      </p:pic>
    </p:spTree>
    <p:extLst>
      <p:ext uri="{BB962C8B-B14F-4D97-AF65-F5344CB8AC3E}">
        <p14:creationId xmlns:p14="http://schemas.microsoft.com/office/powerpoint/2010/main" val="2775069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D7D223AB-038B-8941-9F3D-A449F449061D}"/>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 t="22094" r="1062" b="29003"/>
          <a:stretch/>
        </p:blipFill>
        <p:spPr>
          <a:xfrm>
            <a:off x="9183756" y="5991777"/>
            <a:ext cx="2848461" cy="791239"/>
          </a:xfrm>
          <a:prstGeom prst="rect">
            <a:avLst/>
          </a:prstGeom>
        </p:spPr>
      </p:pic>
      <p:sp>
        <p:nvSpPr>
          <p:cNvPr id="3" name="内容占位符 2">
            <a:extLst>
              <a:ext uri="{FF2B5EF4-FFF2-40B4-BE49-F238E27FC236}">
                <a16:creationId xmlns:a16="http://schemas.microsoft.com/office/drawing/2014/main" id="{9B228B85-CE8D-4415-A795-5C1266FDF7F1}"/>
              </a:ext>
            </a:extLst>
          </p:cNvPr>
          <p:cNvSpPr>
            <a:spLocks noGrp="1"/>
          </p:cNvSpPr>
          <p:nvPr>
            <p:ph sz="half" idx="1"/>
          </p:nvPr>
        </p:nvSpPr>
        <p:spPr>
          <a:xfrm>
            <a:off x="838200" y="1253331"/>
            <a:ext cx="5181600" cy="4730374"/>
          </a:xfrm>
        </p:spPr>
        <p:txBody>
          <a:bodyPr/>
          <a:lstStyle>
            <a:lvl1pPr>
              <a:defRPr>
                <a:latin typeface="Century Schoolbook" panose="02040604050505020304" pitchFamily="18" charset="0"/>
                <a:ea typeface="Songti SC" panose="02010600040101010101" pitchFamily="2" charset="-122"/>
              </a:defRPr>
            </a:lvl1pPr>
            <a:lvl2pPr>
              <a:defRPr>
                <a:latin typeface="Century Schoolbook" panose="02040604050505020304" pitchFamily="18" charset="0"/>
                <a:ea typeface="Songti SC" panose="02010600040101010101" pitchFamily="2" charset="-122"/>
              </a:defRPr>
            </a:lvl2pPr>
            <a:lvl3pPr>
              <a:defRPr>
                <a:latin typeface="Century Schoolbook" panose="02040604050505020304" pitchFamily="18" charset="0"/>
                <a:ea typeface="Songti SC" panose="02010600040101010101" pitchFamily="2" charset="-122"/>
              </a:defRPr>
            </a:lvl3pPr>
            <a:lvl4pPr>
              <a:defRPr>
                <a:latin typeface="Century Schoolbook" panose="02040604050505020304" pitchFamily="18" charset="0"/>
                <a:ea typeface="Songti SC" panose="02010600040101010101" pitchFamily="2" charset="-122"/>
              </a:defRPr>
            </a:lvl4pPr>
            <a:lvl5pPr>
              <a:defRPr>
                <a:latin typeface="Century Schoolbook" panose="02040604050505020304" pitchFamily="18" charset="0"/>
                <a:ea typeface="Songti SC" panose="02010600040101010101" pitchFamily="2"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内容占位符 3">
            <a:extLst>
              <a:ext uri="{FF2B5EF4-FFF2-40B4-BE49-F238E27FC236}">
                <a16:creationId xmlns:a16="http://schemas.microsoft.com/office/drawing/2014/main" id="{FD339A0F-75F6-4B22-BAC5-970E10BB1F6B}"/>
              </a:ext>
            </a:extLst>
          </p:cNvPr>
          <p:cNvSpPr>
            <a:spLocks noGrp="1"/>
          </p:cNvSpPr>
          <p:nvPr>
            <p:ph sz="half" idx="2"/>
          </p:nvPr>
        </p:nvSpPr>
        <p:spPr>
          <a:xfrm>
            <a:off x="6172202" y="1253331"/>
            <a:ext cx="5181600" cy="4730374"/>
          </a:xfrm>
        </p:spPr>
        <p:txBody>
          <a:bodyPr/>
          <a:lstStyle>
            <a:lvl1pPr>
              <a:defRPr>
                <a:latin typeface="Century Schoolbook" panose="02040604050505020304" pitchFamily="18" charset="0"/>
                <a:ea typeface="Songti SC" panose="02010600040101010101" pitchFamily="2" charset="-122"/>
              </a:defRPr>
            </a:lvl1pPr>
            <a:lvl2pPr>
              <a:defRPr>
                <a:latin typeface="Century Schoolbook" panose="02040604050505020304" pitchFamily="18" charset="0"/>
                <a:ea typeface="Songti SC" panose="02010600040101010101" pitchFamily="2" charset="-122"/>
              </a:defRPr>
            </a:lvl2pPr>
            <a:lvl3pPr>
              <a:defRPr>
                <a:latin typeface="Century Schoolbook" panose="02040604050505020304" pitchFamily="18" charset="0"/>
                <a:ea typeface="Songti SC" panose="02010600040101010101" pitchFamily="2" charset="-122"/>
              </a:defRPr>
            </a:lvl3pPr>
            <a:lvl4pPr>
              <a:defRPr>
                <a:latin typeface="Century Schoolbook" panose="02040604050505020304" pitchFamily="18" charset="0"/>
                <a:ea typeface="Songti SC" panose="02010600040101010101" pitchFamily="2" charset="-122"/>
              </a:defRPr>
            </a:lvl4pPr>
            <a:lvl5pPr>
              <a:defRPr>
                <a:latin typeface="Century Schoolbook" panose="02040604050505020304" pitchFamily="18" charset="0"/>
                <a:ea typeface="Songti SC" panose="02010600040101010101" pitchFamily="2"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5" name="日期占位符 4">
            <a:extLst>
              <a:ext uri="{FF2B5EF4-FFF2-40B4-BE49-F238E27FC236}">
                <a16:creationId xmlns:a16="http://schemas.microsoft.com/office/drawing/2014/main" id="{48ED9CF5-FAD7-49D2-8D74-80F3A75ABBBF}"/>
              </a:ext>
            </a:extLst>
          </p:cNvPr>
          <p:cNvSpPr>
            <a:spLocks noGrp="1"/>
          </p:cNvSpPr>
          <p:nvPr>
            <p:ph type="dt" sz="half" idx="10"/>
          </p:nvPr>
        </p:nvSpPr>
        <p:spPr/>
        <p:txBody>
          <a:bodyPr/>
          <a:lstStyle/>
          <a:p>
            <a:fld id="{87101321-C7B4-4B7B-BCD7-67ECD1D7F21D}" type="datetimeFigureOut">
              <a:rPr lang="zh-CN" altLang="en-US" smtClean="0"/>
              <a:t>2021/6/25</a:t>
            </a:fld>
            <a:endParaRPr lang="zh-CN" altLang="en-US"/>
          </a:p>
        </p:txBody>
      </p:sp>
      <p:sp>
        <p:nvSpPr>
          <p:cNvPr id="6" name="页脚占位符 5">
            <a:extLst>
              <a:ext uri="{FF2B5EF4-FFF2-40B4-BE49-F238E27FC236}">
                <a16:creationId xmlns:a16="http://schemas.microsoft.com/office/drawing/2014/main" id="{4FAED530-E2E5-45B9-B6E9-BAE7EAD2E33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8800EBD-6698-45EB-B608-E026852B841F}"/>
              </a:ext>
            </a:extLst>
          </p:cNvPr>
          <p:cNvSpPr>
            <a:spLocks noGrp="1"/>
          </p:cNvSpPr>
          <p:nvPr>
            <p:ph type="sldNum" sz="quarter" idx="12"/>
          </p:nvPr>
        </p:nvSpPr>
        <p:spPr/>
        <p:txBody>
          <a:bodyPr/>
          <a:lstStyle/>
          <a:p>
            <a:fld id="{690E7B66-ECC5-407F-B448-BA14146DB279}" type="slidenum">
              <a:rPr lang="zh-CN" altLang="en-US" smtClean="0"/>
              <a:t>‹#›</a:t>
            </a:fld>
            <a:endParaRPr lang="zh-CN" altLang="en-US"/>
          </a:p>
        </p:txBody>
      </p:sp>
      <p:pic>
        <p:nvPicPr>
          <p:cNvPr id="8" name="图片 7">
            <a:extLst>
              <a:ext uri="{FF2B5EF4-FFF2-40B4-BE49-F238E27FC236}">
                <a16:creationId xmlns:a16="http://schemas.microsoft.com/office/drawing/2014/main" id="{6EA72687-533C-7246-8EDA-1A44B61989AA}"/>
              </a:ext>
            </a:extLst>
          </p:cNvPr>
          <p:cNvPicPr>
            <a:picLocks noChangeAspect="1"/>
          </p:cNvPicPr>
          <p:nvPr userDrawn="1"/>
        </p:nvPicPr>
        <p:blipFill>
          <a:blip r:embed="rId3"/>
          <a:stretch>
            <a:fillRect/>
          </a:stretch>
        </p:blipFill>
        <p:spPr>
          <a:xfrm>
            <a:off x="0" y="289231"/>
            <a:ext cx="1192639" cy="429262"/>
          </a:xfrm>
          <a:prstGeom prst="rect">
            <a:avLst/>
          </a:prstGeom>
        </p:spPr>
      </p:pic>
      <p:pic>
        <p:nvPicPr>
          <p:cNvPr id="9" name="图片 8">
            <a:extLst>
              <a:ext uri="{FF2B5EF4-FFF2-40B4-BE49-F238E27FC236}">
                <a16:creationId xmlns:a16="http://schemas.microsoft.com/office/drawing/2014/main" id="{C5E200CE-E51C-3141-ADD6-445ADA0BFE56}"/>
              </a:ext>
            </a:extLst>
          </p:cNvPr>
          <p:cNvPicPr>
            <a:picLocks noChangeAspect="1"/>
          </p:cNvPicPr>
          <p:nvPr userDrawn="1"/>
        </p:nvPicPr>
        <p:blipFill>
          <a:blip r:embed="rId3"/>
          <a:stretch>
            <a:fillRect/>
          </a:stretch>
        </p:blipFill>
        <p:spPr>
          <a:xfrm>
            <a:off x="1303283" y="289231"/>
            <a:ext cx="84084" cy="429262"/>
          </a:xfrm>
          <a:prstGeom prst="rect">
            <a:avLst/>
          </a:prstGeom>
        </p:spPr>
      </p:pic>
      <p:sp>
        <p:nvSpPr>
          <p:cNvPr id="11" name="标题 1">
            <a:extLst>
              <a:ext uri="{FF2B5EF4-FFF2-40B4-BE49-F238E27FC236}">
                <a16:creationId xmlns:a16="http://schemas.microsoft.com/office/drawing/2014/main" id="{0F20F48E-0CE7-F34B-9F32-F3EEA197784F}"/>
              </a:ext>
            </a:extLst>
          </p:cNvPr>
          <p:cNvSpPr>
            <a:spLocks noGrp="1"/>
          </p:cNvSpPr>
          <p:nvPr>
            <p:ph type="title"/>
          </p:nvPr>
        </p:nvSpPr>
        <p:spPr>
          <a:xfrm>
            <a:off x="1498011" y="48013"/>
            <a:ext cx="10515600" cy="911698"/>
          </a:xfrm>
        </p:spPr>
        <p:txBody>
          <a:bodyPr>
            <a:normAutofit/>
          </a:bodyPr>
          <a:lstStyle>
            <a:lvl1pPr>
              <a:defRPr sz="3200">
                <a:latin typeface="SimHei" panose="02010609060101010101" pitchFamily="49" charset="-122"/>
                <a:ea typeface="SimHei" panose="02010609060101010101" pitchFamily="49" charset="-122"/>
              </a:defRPr>
            </a:lvl1pPr>
          </a:lstStyle>
          <a:p>
            <a:r>
              <a:rPr lang="zh-CN" altLang="en-US" dirty="0"/>
              <a:t>单击此处编辑母版标题样式</a:t>
            </a:r>
          </a:p>
        </p:txBody>
      </p:sp>
    </p:spTree>
    <p:extLst>
      <p:ext uri="{BB962C8B-B14F-4D97-AF65-F5344CB8AC3E}">
        <p14:creationId xmlns:p14="http://schemas.microsoft.com/office/powerpoint/2010/main" val="1658466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D7D223AB-038B-8941-9F3D-A449F449061D}"/>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 t="22094" r="1062" b="29003"/>
          <a:stretch/>
        </p:blipFill>
        <p:spPr>
          <a:xfrm>
            <a:off x="9183756" y="5991777"/>
            <a:ext cx="2848461" cy="791239"/>
          </a:xfrm>
          <a:prstGeom prst="rect">
            <a:avLst/>
          </a:prstGeom>
        </p:spPr>
      </p:pic>
      <p:sp>
        <p:nvSpPr>
          <p:cNvPr id="3" name="内容占位符 2">
            <a:extLst>
              <a:ext uri="{FF2B5EF4-FFF2-40B4-BE49-F238E27FC236}">
                <a16:creationId xmlns:a16="http://schemas.microsoft.com/office/drawing/2014/main" id="{9B228B85-CE8D-4415-A795-5C1266FDF7F1}"/>
              </a:ext>
            </a:extLst>
          </p:cNvPr>
          <p:cNvSpPr>
            <a:spLocks noGrp="1"/>
          </p:cNvSpPr>
          <p:nvPr>
            <p:ph sz="half" idx="1"/>
          </p:nvPr>
        </p:nvSpPr>
        <p:spPr>
          <a:xfrm>
            <a:off x="838200" y="2582425"/>
            <a:ext cx="5181600" cy="3401279"/>
          </a:xfrm>
        </p:spPr>
        <p:txBody>
          <a:bodyPr/>
          <a:lstStyle>
            <a:lvl1pPr>
              <a:defRPr>
                <a:latin typeface="Century Schoolbook" panose="02040604050505020304" pitchFamily="18" charset="0"/>
                <a:ea typeface="Songti SC" panose="02010600040101010101" pitchFamily="2" charset="-122"/>
              </a:defRPr>
            </a:lvl1pPr>
            <a:lvl2pPr>
              <a:defRPr>
                <a:latin typeface="Century Schoolbook" panose="02040604050505020304" pitchFamily="18" charset="0"/>
                <a:ea typeface="Songti SC" panose="02010600040101010101" pitchFamily="2" charset="-122"/>
              </a:defRPr>
            </a:lvl2pPr>
            <a:lvl3pPr>
              <a:defRPr>
                <a:latin typeface="Century Schoolbook" panose="02040604050505020304" pitchFamily="18" charset="0"/>
                <a:ea typeface="Songti SC" panose="02010600040101010101" pitchFamily="2" charset="-122"/>
              </a:defRPr>
            </a:lvl3pPr>
            <a:lvl4pPr>
              <a:defRPr>
                <a:latin typeface="Century Schoolbook" panose="02040604050505020304" pitchFamily="18" charset="0"/>
                <a:ea typeface="Songti SC" panose="02010600040101010101" pitchFamily="2" charset="-122"/>
              </a:defRPr>
            </a:lvl4pPr>
            <a:lvl5pPr>
              <a:defRPr>
                <a:latin typeface="Century Schoolbook" panose="02040604050505020304" pitchFamily="18" charset="0"/>
                <a:ea typeface="Songti SC" panose="02010600040101010101" pitchFamily="2"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内容占位符 3">
            <a:extLst>
              <a:ext uri="{FF2B5EF4-FFF2-40B4-BE49-F238E27FC236}">
                <a16:creationId xmlns:a16="http://schemas.microsoft.com/office/drawing/2014/main" id="{FD339A0F-75F6-4B22-BAC5-970E10BB1F6B}"/>
              </a:ext>
            </a:extLst>
          </p:cNvPr>
          <p:cNvSpPr>
            <a:spLocks noGrp="1"/>
          </p:cNvSpPr>
          <p:nvPr>
            <p:ph sz="half" idx="2"/>
          </p:nvPr>
        </p:nvSpPr>
        <p:spPr>
          <a:xfrm>
            <a:off x="6172202" y="2582425"/>
            <a:ext cx="5181600" cy="3401279"/>
          </a:xfrm>
        </p:spPr>
        <p:txBody>
          <a:bodyPr/>
          <a:lstStyle>
            <a:lvl1pPr>
              <a:defRPr>
                <a:latin typeface="Century Schoolbook" panose="02040604050505020304" pitchFamily="18" charset="0"/>
                <a:ea typeface="Songti SC" panose="02010600040101010101" pitchFamily="2" charset="-122"/>
              </a:defRPr>
            </a:lvl1pPr>
            <a:lvl2pPr>
              <a:defRPr>
                <a:latin typeface="Century Schoolbook" panose="02040604050505020304" pitchFamily="18" charset="0"/>
                <a:ea typeface="Songti SC" panose="02010600040101010101" pitchFamily="2" charset="-122"/>
              </a:defRPr>
            </a:lvl2pPr>
            <a:lvl3pPr>
              <a:defRPr>
                <a:latin typeface="Century Schoolbook" panose="02040604050505020304" pitchFamily="18" charset="0"/>
                <a:ea typeface="Songti SC" panose="02010600040101010101" pitchFamily="2" charset="-122"/>
              </a:defRPr>
            </a:lvl3pPr>
            <a:lvl4pPr>
              <a:defRPr>
                <a:latin typeface="Century Schoolbook" panose="02040604050505020304" pitchFamily="18" charset="0"/>
                <a:ea typeface="Songti SC" panose="02010600040101010101" pitchFamily="2" charset="-122"/>
              </a:defRPr>
            </a:lvl4pPr>
            <a:lvl5pPr>
              <a:defRPr>
                <a:latin typeface="Century Schoolbook" panose="02040604050505020304" pitchFamily="18" charset="0"/>
                <a:ea typeface="Songti SC" panose="02010600040101010101" pitchFamily="2"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5" name="日期占位符 4">
            <a:extLst>
              <a:ext uri="{FF2B5EF4-FFF2-40B4-BE49-F238E27FC236}">
                <a16:creationId xmlns:a16="http://schemas.microsoft.com/office/drawing/2014/main" id="{48ED9CF5-FAD7-49D2-8D74-80F3A75ABBBF}"/>
              </a:ext>
            </a:extLst>
          </p:cNvPr>
          <p:cNvSpPr>
            <a:spLocks noGrp="1"/>
          </p:cNvSpPr>
          <p:nvPr>
            <p:ph type="dt" sz="half" idx="10"/>
          </p:nvPr>
        </p:nvSpPr>
        <p:spPr/>
        <p:txBody>
          <a:bodyPr/>
          <a:lstStyle/>
          <a:p>
            <a:fld id="{87101321-C7B4-4B7B-BCD7-67ECD1D7F21D}" type="datetimeFigureOut">
              <a:rPr lang="zh-CN" altLang="en-US" smtClean="0"/>
              <a:t>2021/6/25</a:t>
            </a:fld>
            <a:endParaRPr lang="zh-CN" altLang="en-US"/>
          </a:p>
        </p:txBody>
      </p:sp>
      <p:sp>
        <p:nvSpPr>
          <p:cNvPr id="6" name="页脚占位符 5">
            <a:extLst>
              <a:ext uri="{FF2B5EF4-FFF2-40B4-BE49-F238E27FC236}">
                <a16:creationId xmlns:a16="http://schemas.microsoft.com/office/drawing/2014/main" id="{4FAED530-E2E5-45B9-B6E9-BAE7EAD2E33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8800EBD-6698-45EB-B608-E026852B841F}"/>
              </a:ext>
            </a:extLst>
          </p:cNvPr>
          <p:cNvSpPr>
            <a:spLocks noGrp="1"/>
          </p:cNvSpPr>
          <p:nvPr>
            <p:ph type="sldNum" sz="quarter" idx="12"/>
          </p:nvPr>
        </p:nvSpPr>
        <p:spPr/>
        <p:txBody>
          <a:bodyPr/>
          <a:lstStyle/>
          <a:p>
            <a:fld id="{690E7B66-ECC5-407F-B448-BA14146DB279}" type="slidenum">
              <a:rPr lang="zh-CN" altLang="en-US" smtClean="0"/>
              <a:t>‹#›</a:t>
            </a:fld>
            <a:endParaRPr lang="zh-CN" altLang="en-US"/>
          </a:p>
        </p:txBody>
      </p:sp>
      <p:pic>
        <p:nvPicPr>
          <p:cNvPr id="8" name="图片 7">
            <a:extLst>
              <a:ext uri="{FF2B5EF4-FFF2-40B4-BE49-F238E27FC236}">
                <a16:creationId xmlns:a16="http://schemas.microsoft.com/office/drawing/2014/main" id="{6EA72687-533C-7246-8EDA-1A44B61989AA}"/>
              </a:ext>
            </a:extLst>
          </p:cNvPr>
          <p:cNvPicPr>
            <a:picLocks noChangeAspect="1"/>
          </p:cNvPicPr>
          <p:nvPr userDrawn="1"/>
        </p:nvPicPr>
        <p:blipFill>
          <a:blip r:embed="rId3"/>
          <a:stretch>
            <a:fillRect/>
          </a:stretch>
        </p:blipFill>
        <p:spPr>
          <a:xfrm>
            <a:off x="0" y="289231"/>
            <a:ext cx="1192639" cy="429262"/>
          </a:xfrm>
          <a:prstGeom prst="rect">
            <a:avLst/>
          </a:prstGeom>
        </p:spPr>
      </p:pic>
      <p:pic>
        <p:nvPicPr>
          <p:cNvPr id="9" name="图片 8">
            <a:extLst>
              <a:ext uri="{FF2B5EF4-FFF2-40B4-BE49-F238E27FC236}">
                <a16:creationId xmlns:a16="http://schemas.microsoft.com/office/drawing/2014/main" id="{C5E200CE-E51C-3141-ADD6-445ADA0BFE56}"/>
              </a:ext>
            </a:extLst>
          </p:cNvPr>
          <p:cNvPicPr>
            <a:picLocks noChangeAspect="1"/>
          </p:cNvPicPr>
          <p:nvPr userDrawn="1"/>
        </p:nvPicPr>
        <p:blipFill>
          <a:blip r:embed="rId3"/>
          <a:stretch>
            <a:fillRect/>
          </a:stretch>
        </p:blipFill>
        <p:spPr>
          <a:xfrm>
            <a:off x="1303283" y="289231"/>
            <a:ext cx="84084" cy="429262"/>
          </a:xfrm>
          <a:prstGeom prst="rect">
            <a:avLst/>
          </a:prstGeom>
        </p:spPr>
      </p:pic>
      <p:sp>
        <p:nvSpPr>
          <p:cNvPr id="11" name="标题 1">
            <a:extLst>
              <a:ext uri="{FF2B5EF4-FFF2-40B4-BE49-F238E27FC236}">
                <a16:creationId xmlns:a16="http://schemas.microsoft.com/office/drawing/2014/main" id="{0F20F48E-0CE7-F34B-9F32-F3EEA197784F}"/>
              </a:ext>
            </a:extLst>
          </p:cNvPr>
          <p:cNvSpPr>
            <a:spLocks noGrp="1"/>
          </p:cNvSpPr>
          <p:nvPr>
            <p:ph type="title"/>
          </p:nvPr>
        </p:nvSpPr>
        <p:spPr>
          <a:xfrm>
            <a:off x="1498011" y="48013"/>
            <a:ext cx="10515600" cy="911698"/>
          </a:xfrm>
        </p:spPr>
        <p:txBody>
          <a:bodyPr>
            <a:normAutofit/>
          </a:bodyPr>
          <a:lstStyle>
            <a:lvl1pPr>
              <a:defRPr sz="3200">
                <a:latin typeface="SimHei" panose="02010609060101010101" pitchFamily="49" charset="-122"/>
                <a:ea typeface="SimHei" panose="02010609060101010101" pitchFamily="49" charset="-122"/>
              </a:defRPr>
            </a:lvl1pPr>
          </a:lstStyle>
          <a:p>
            <a:r>
              <a:rPr lang="zh-CN" altLang="en-US" dirty="0"/>
              <a:t>单击此处编辑母版标题样式</a:t>
            </a:r>
          </a:p>
        </p:txBody>
      </p:sp>
      <p:sp>
        <p:nvSpPr>
          <p:cNvPr id="12" name="内容占位符 2">
            <a:extLst>
              <a:ext uri="{FF2B5EF4-FFF2-40B4-BE49-F238E27FC236}">
                <a16:creationId xmlns:a16="http://schemas.microsoft.com/office/drawing/2014/main" id="{8BCFCFB7-E052-AC48-B949-45D5C566AEF4}"/>
              </a:ext>
            </a:extLst>
          </p:cNvPr>
          <p:cNvSpPr>
            <a:spLocks noGrp="1"/>
          </p:cNvSpPr>
          <p:nvPr>
            <p:ph sz="half" idx="13"/>
          </p:nvPr>
        </p:nvSpPr>
        <p:spPr>
          <a:xfrm>
            <a:off x="838198" y="1175657"/>
            <a:ext cx="10515600" cy="1345227"/>
          </a:xfrm>
        </p:spPr>
        <p:txBody>
          <a:bodyPr/>
          <a:lstStyle>
            <a:lvl1pPr>
              <a:defRPr>
                <a:latin typeface="Century Schoolbook" panose="02040604050505020304" pitchFamily="18" charset="0"/>
                <a:ea typeface="Songti SC" panose="02010600040101010101" pitchFamily="2" charset="-122"/>
              </a:defRPr>
            </a:lvl1pPr>
            <a:lvl2pPr>
              <a:defRPr>
                <a:latin typeface="Century Schoolbook" panose="02040604050505020304" pitchFamily="18" charset="0"/>
                <a:ea typeface="Songti SC" panose="02010600040101010101" pitchFamily="2" charset="-122"/>
              </a:defRPr>
            </a:lvl2pPr>
            <a:lvl3pPr>
              <a:defRPr>
                <a:latin typeface="Century Schoolbook" panose="02040604050505020304" pitchFamily="18" charset="0"/>
                <a:ea typeface="Songti SC" panose="02010600040101010101" pitchFamily="2" charset="-122"/>
              </a:defRPr>
            </a:lvl3pPr>
            <a:lvl4pPr>
              <a:defRPr>
                <a:latin typeface="Century Schoolbook" panose="02040604050505020304" pitchFamily="18" charset="0"/>
                <a:ea typeface="Songti SC" panose="02010600040101010101" pitchFamily="2" charset="-122"/>
              </a:defRPr>
            </a:lvl4pPr>
            <a:lvl5pPr>
              <a:defRPr>
                <a:latin typeface="Century Schoolbook" panose="02040604050505020304" pitchFamily="18" charset="0"/>
                <a:ea typeface="Songti SC" panose="02010600040101010101" pitchFamily="2"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1562107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2921E461-B4FE-BB45-8B80-7BD2DF78501A}"/>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 t="22094" r="1062" b="29003"/>
          <a:stretch/>
        </p:blipFill>
        <p:spPr>
          <a:xfrm>
            <a:off x="9183756" y="5991777"/>
            <a:ext cx="2848461" cy="791239"/>
          </a:xfrm>
          <a:prstGeom prst="rect">
            <a:avLst/>
          </a:prstGeom>
        </p:spPr>
      </p:pic>
      <p:pic>
        <p:nvPicPr>
          <p:cNvPr id="11" name="图片 10">
            <a:extLst>
              <a:ext uri="{FF2B5EF4-FFF2-40B4-BE49-F238E27FC236}">
                <a16:creationId xmlns:a16="http://schemas.microsoft.com/office/drawing/2014/main" id="{8B004702-1CDB-A34B-A0A0-16E29280F1BC}"/>
              </a:ext>
            </a:extLst>
          </p:cNvPr>
          <p:cNvPicPr>
            <a:picLocks noChangeAspect="1"/>
          </p:cNvPicPr>
          <p:nvPr userDrawn="1"/>
        </p:nvPicPr>
        <p:blipFill>
          <a:blip r:embed="rId3"/>
          <a:stretch>
            <a:fillRect/>
          </a:stretch>
        </p:blipFill>
        <p:spPr>
          <a:xfrm>
            <a:off x="0" y="289231"/>
            <a:ext cx="1192639" cy="429262"/>
          </a:xfrm>
          <a:prstGeom prst="rect">
            <a:avLst/>
          </a:prstGeom>
        </p:spPr>
      </p:pic>
      <p:pic>
        <p:nvPicPr>
          <p:cNvPr id="12" name="图片 11">
            <a:extLst>
              <a:ext uri="{FF2B5EF4-FFF2-40B4-BE49-F238E27FC236}">
                <a16:creationId xmlns:a16="http://schemas.microsoft.com/office/drawing/2014/main" id="{484118E9-7D49-CB48-BDC3-541CA7D5958C}"/>
              </a:ext>
            </a:extLst>
          </p:cNvPr>
          <p:cNvPicPr>
            <a:picLocks noChangeAspect="1"/>
          </p:cNvPicPr>
          <p:nvPr userDrawn="1"/>
        </p:nvPicPr>
        <p:blipFill>
          <a:blip r:embed="rId3"/>
          <a:stretch>
            <a:fillRect/>
          </a:stretch>
        </p:blipFill>
        <p:spPr>
          <a:xfrm>
            <a:off x="1303283" y="289231"/>
            <a:ext cx="84084" cy="429262"/>
          </a:xfrm>
          <a:prstGeom prst="rect">
            <a:avLst/>
          </a:prstGeom>
        </p:spPr>
      </p:pic>
      <p:sp>
        <p:nvSpPr>
          <p:cNvPr id="2" name="标题 1">
            <a:extLst>
              <a:ext uri="{FF2B5EF4-FFF2-40B4-BE49-F238E27FC236}">
                <a16:creationId xmlns:a16="http://schemas.microsoft.com/office/drawing/2014/main" id="{DCEAE8C9-6BC5-4951-9317-C7D44DC41C65}"/>
              </a:ext>
            </a:extLst>
          </p:cNvPr>
          <p:cNvSpPr>
            <a:spLocks noGrp="1"/>
          </p:cNvSpPr>
          <p:nvPr>
            <p:ph type="title"/>
          </p:nvPr>
        </p:nvSpPr>
        <p:spPr>
          <a:xfrm>
            <a:off x="1516617" y="53660"/>
            <a:ext cx="10515600" cy="914400"/>
          </a:xfrm>
        </p:spPr>
        <p:txBody>
          <a:bodyPr>
            <a:normAutofit/>
          </a:bodyPr>
          <a:lstStyle>
            <a:lvl1pPr>
              <a:defRPr sz="3200">
                <a:latin typeface="SimHei" panose="02010609060101010101" pitchFamily="49" charset="-122"/>
                <a:ea typeface="SimHei" panose="02010609060101010101" pitchFamily="49" charset="-122"/>
              </a:defRPr>
            </a:lvl1pPr>
          </a:lstStyle>
          <a:p>
            <a:r>
              <a:rPr lang="zh-CN" altLang="en-US"/>
              <a:t>单击此处编辑母版标题样式</a:t>
            </a:r>
          </a:p>
        </p:txBody>
      </p:sp>
      <p:sp>
        <p:nvSpPr>
          <p:cNvPr id="3" name="文本占位符 2">
            <a:extLst>
              <a:ext uri="{FF2B5EF4-FFF2-40B4-BE49-F238E27FC236}">
                <a16:creationId xmlns:a16="http://schemas.microsoft.com/office/drawing/2014/main" id="{4715D14D-4B13-4A08-B41F-5160A4541002}"/>
              </a:ext>
            </a:extLst>
          </p:cNvPr>
          <p:cNvSpPr>
            <a:spLocks noGrp="1"/>
          </p:cNvSpPr>
          <p:nvPr>
            <p:ph type="body" idx="1"/>
          </p:nvPr>
        </p:nvSpPr>
        <p:spPr>
          <a:xfrm>
            <a:off x="839788" y="125709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674BF3E-CFD5-4FF2-B408-20A3E6197753}"/>
              </a:ext>
            </a:extLst>
          </p:cNvPr>
          <p:cNvSpPr>
            <a:spLocks noGrp="1"/>
          </p:cNvSpPr>
          <p:nvPr>
            <p:ph sz="half" idx="2"/>
          </p:nvPr>
        </p:nvSpPr>
        <p:spPr>
          <a:xfrm>
            <a:off x="839788" y="2081003"/>
            <a:ext cx="5157787" cy="3684588"/>
          </a:xfrm>
        </p:spPr>
        <p:txBody>
          <a:bodyPr/>
          <a:lstStyle>
            <a:lvl1pPr>
              <a:defRPr>
                <a:latin typeface="Century Schoolbook" panose="02040604050505020304" pitchFamily="18" charset="0"/>
                <a:ea typeface="Songti SC" panose="02010600040101010101" pitchFamily="2" charset="-122"/>
              </a:defRPr>
            </a:lvl1pPr>
            <a:lvl2pPr>
              <a:defRPr>
                <a:latin typeface="Century Schoolbook" panose="02040604050505020304" pitchFamily="18" charset="0"/>
                <a:ea typeface="Songti SC" panose="02010600040101010101" pitchFamily="2" charset="-122"/>
              </a:defRPr>
            </a:lvl2pPr>
            <a:lvl3pPr>
              <a:defRPr>
                <a:latin typeface="Century Schoolbook" panose="02040604050505020304" pitchFamily="18" charset="0"/>
                <a:ea typeface="Songti SC" panose="02010600040101010101" pitchFamily="2" charset="-122"/>
              </a:defRPr>
            </a:lvl3pPr>
            <a:lvl4pPr>
              <a:defRPr>
                <a:latin typeface="Century Schoolbook" panose="02040604050505020304" pitchFamily="18" charset="0"/>
                <a:ea typeface="Songti SC" panose="02010600040101010101" pitchFamily="2" charset="-122"/>
              </a:defRPr>
            </a:lvl4pPr>
            <a:lvl5pPr>
              <a:defRPr>
                <a:latin typeface="Century Schoolbook" panose="02040604050505020304" pitchFamily="18" charset="0"/>
                <a:ea typeface="Songti SC" panose="02010600040101010101" pitchFamily="2"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5" name="文本占位符 4">
            <a:extLst>
              <a:ext uri="{FF2B5EF4-FFF2-40B4-BE49-F238E27FC236}">
                <a16:creationId xmlns:a16="http://schemas.microsoft.com/office/drawing/2014/main" id="{19BDE82C-D213-4BC2-B307-73117E867B1C}"/>
              </a:ext>
            </a:extLst>
          </p:cNvPr>
          <p:cNvSpPr>
            <a:spLocks noGrp="1"/>
          </p:cNvSpPr>
          <p:nvPr>
            <p:ph type="body" sz="quarter" idx="3"/>
          </p:nvPr>
        </p:nvSpPr>
        <p:spPr>
          <a:xfrm>
            <a:off x="6172200" y="125709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F8FC0A3-5C6B-41B6-B705-B2D8673432CB}"/>
              </a:ext>
            </a:extLst>
          </p:cNvPr>
          <p:cNvSpPr>
            <a:spLocks noGrp="1"/>
          </p:cNvSpPr>
          <p:nvPr>
            <p:ph sz="quarter" idx="4"/>
          </p:nvPr>
        </p:nvSpPr>
        <p:spPr>
          <a:xfrm>
            <a:off x="6172200" y="2081003"/>
            <a:ext cx="5183188" cy="3684588"/>
          </a:xfrm>
        </p:spPr>
        <p:txBody>
          <a:bodyPr/>
          <a:lstStyle>
            <a:lvl1pPr>
              <a:defRPr>
                <a:latin typeface="Century Schoolbook" panose="02040604050505020304" pitchFamily="18" charset="0"/>
                <a:ea typeface="Songti SC" panose="02010600040101010101" pitchFamily="2" charset="-122"/>
              </a:defRPr>
            </a:lvl1pPr>
            <a:lvl2pPr>
              <a:defRPr>
                <a:latin typeface="Century Schoolbook" panose="02040604050505020304" pitchFamily="18" charset="0"/>
                <a:ea typeface="Songti SC" panose="02010600040101010101" pitchFamily="2" charset="-122"/>
              </a:defRPr>
            </a:lvl2pPr>
            <a:lvl3pPr>
              <a:defRPr>
                <a:latin typeface="Century Schoolbook" panose="02040604050505020304" pitchFamily="18" charset="0"/>
                <a:ea typeface="Songti SC" panose="02010600040101010101" pitchFamily="2" charset="-122"/>
              </a:defRPr>
            </a:lvl3pPr>
            <a:lvl4pPr>
              <a:defRPr>
                <a:latin typeface="Century Schoolbook" panose="02040604050505020304" pitchFamily="18" charset="0"/>
                <a:ea typeface="Songti SC" panose="02010600040101010101" pitchFamily="2" charset="-122"/>
              </a:defRPr>
            </a:lvl4pPr>
            <a:lvl5pPr>
              <a:defRPr>
                <a:latin typeface="Century Schoolbook" panose="02040604050505020304" pitchFamily="18" charset="0"/>
                <a:ea typeface="Songti SC" panose="02010600040101010101" pitchFamily="2"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7" name="日期占位符 6">
            <a:extLst>
              <a:ext uri="{FF2B5EF4-FFF2-40B4-BE49-F238E27FC236}">
                <a16:creationId xmlns:a16="http://schemas.microsoft.com/office/drawing/2014/main" id="{354C06A6-5755-41AD-ABA4-4AC3FCD94A3D}"/>
              </a:ext>
            </a:extLst>
          </p:cNvPr>
          <p:cNvSpPr>
            <a:spLocks noGrp="1"/>
          </p:cNvSpPr>
          <p:nvPr>
            <p:ph type="dt" sz="half" idx="10"/>
          </p:nvPr>
        </p:nvSpPr>
        <p:spPr/>
        <p:txBody>
          <a:bodyPr/>
          <a:lstStyle/>
          <a:p>
            <a:fld id="{87101321-C7B4-4B7B-BCD7-67ECD1D7F21D}" type="datetimeFigureOut">
              <a:rPr lang="zh-CN" altLang="en-US" smtClean="0"/>
              <a:t>2021/6/25</a:t>
            </a:fld>
            <a:endParaRPr lang="zh-CN" altLang="en-US"/>
          </a:p>
        </p:txBody>
      </p:sp>
      <p:sp>
        <p:nvSpPr>
          <p:cNvPr id="8" name="页脚占位符 7">
            <a:extLst>
              <a:ext uri="{FF2B5EF4-FFF2-40B4-BE49-F238E27FC236}">
                <a16:creationId xmlns:a16="http://schemas.microsoft.com/office/drawing/2014/main" id="{AD78765A-9CAC-4CE3-A201-4760DFCF09C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D718342-C629-44CE-BF6A-3AA29F2CE847}"/>
              </a:ext>
            </a:extLst>
          </p:cNvPr>
          <p:cNvSpPr>
            <a:spLocks noGrp="1"/>
          </p:cNvSpPr>
          <p:nvPr>
            <p:ph type="sldNum" sz="quarter" idx="12"/>
          </p:nvPr>
        </p:nvSpPr>
        <p:spPr/>
        <p:txBody>
          <a:bodyPr/>
          <a:lstStyle/>
          <a:p>
            <a:fld id="{690E7B66-ECC5-407F-B448-BA14146DB279}" type="slidenum">
              <a:rPr lang="zh-CN" altLang="en-US" smtClean="0"/>
              <a:t>‹#›</a:t>
            </a:fld>
            <a:endParaRPr lang="zh-CN" altLang="en-US"/>
          </a:p>
        </p:txBody>
      </p:sp>
    </p:spTree>
    <p:extLst>
      <p:ext uri="{BB962C8B-B14F-4D97-AF65-F5344CB8AC3E}">
        <p14:creationId xmlns:p14="http://schemas.microsoft.com/office/powerpoint/2010/main" val="3819338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8A7732-4BA4-4108-908A-FB4F4B44A53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585C605-86D0-472D-A28D-E0EE6AEDBAA1}"/>
              </a:ext>
            </a:extLst>
          </p:cNvPr>
          <p:cNvSpPr>
            <a:spLocks noGrp="1"/>
          </p:cNvSpPr>
          <p:nvPr>
            <p:ph type="dt" sz="half" idx="10"/>
          </p:nvPr>
        </p:nvSpPr>
        <p:spPr/>
        <p:txBody>
          <a:bodyPr/>
          <a:lstStyle/>
          <a:p>
            <a:fld id="{87101321-C7B4-4B7B-BCD7-67ECD1D7F21D}" type="datetimeFigureOut">
              <a:rPr lang="zh-CN" altLang="en-US" smtClean="0"/>
              <a:t>2021/6/25</a:t>
            </a:fld>
            <a:endParaRPr lang="zh-CN" altLang="en-US"/>
          </a:p>
        </p:txBody>
      </p:sp>
      <p:sp>
        <p:nvSpPr>
          <p:cNvPr id="4" name="页脚占位符 3">
            <a:extLst>
              <a:ext uri="{FF2B5EF4-FFF2-40B4-BE49-F238E27FC236}">
                <a16:creationId xmlns:a16="http://schemas.microsoft.com/office/drawing/2014/main" id="{020580CF-3A91-4370-9B07-5271B9AC9A4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28DB076-01FC-4ECE-988E-26702CB5FC37}"/>
              </a:ext>
            </a:extLst>
          </p:cNvPr>
          <p:cNvSpPr>
            <a:spLocks noGrp="1"/>
          </p:cNvSpPr>
          <p:nvPr>
            <p:ph type="sldNum" sz="quarter" idx="12"/>
          </p:nvPr>
        </p:nvSpPr>
        <p:spPr/>
        <p:txBody>
          <a:bodyPr/>
          <a:lstStyle/>
          <a:p>
            <a:fld id="{690E7B66-ECC5-407F-B448-BA14146DB279}" type="slidenum">
              <a:rPr lang="zh-CN" altLang="en-US" smtClean="0"/>
              <a:t>‹#›</a:t>
            </a:fld>
            <a:endParaRPr lang="zh-CN" altLang="en-US"/>
          </a:p>
        </p:txBody>
      </p:sp>
    </p:spTree>
    <p:extLst>
      <p:ext uri="{BB962C8B-B14F-4D97-AF65-F5344CB8AC3E}">
        <p14:creationId xmlns:p14="http://schemas.microsoft.com/office/powerpoint/2010/main" val="858842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3DE938C-A406-48AE-B60F-521539A104FB}"/>
              </a:ext>
            </a:extLst>
          </p:cNvPr>
          <p:cNvSpPr>
            <a:spLocks noGrp="1"/>
          </p:cNvSpPr>
          <p:nvPr>
            <p:ph type="dt" sz="half" idx="10"/>
          </p:nvPr>
        </p:nvSpPr>
        <p:spPr/>
        <p:txBody>
          <a:bodyPr/>
          <a:lstStyle/>
          <a:p>
            <a:fld id="{87101321-C7B4-4B7B-BCD7-67ECD1D7F21D}" type="datetimeFigureOut">
              <a:rPr lang="zh-CN" altLang="en-US" smtClean="0"/>
              <a:t>2021/6/25</a:t>
            </a:fld>
            <a:endParaRPr lang="zh-CN" altLang="en-US"/>
          </a:p>
        </p:txBody>
      </p:sp>
      <p:sp>
        <p:nvSpPr>
          <p:cNvPr id="3" name="页脚占位符 2">
            <a:extLst>
              <a:ext uri="{FF2B5EF4-FFF2-40B4-BE49-F238E27FC236}">
                <a16:creationId xmlns:a16="http://schemas.microsoft.com/office/drawing/2014/main" id="{B1595EB1-7C4B-439E-805C-A29F63BEC7D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DD0D7F6-28C0-4BB1-B527-9442DF5B7148}"/>
              </a:ext>
            </a:extLst>
          </p:cNvPr>
          <p:cNvSpPr>
            <a:spLocks noGrp="1"/>
          </p:cNvSpPr>
          <p:nvPr>
            <p:ph type="sldNum" sz="quarter" idx="12"/>
          </p:nvPr>
        </p:nvSpPr>
        <p:spPr/>
        <p:txBody>
          <a:bodyPr/>
          <a:lstStyle/>
          <a:p>
            <a:fld id="{690E7B66-ECC5-407F-B448-BA14146DB279}" type="slidenum">
              <a:rPr lang="zh-CN" altLang="en-US" smtClean="0"/>
              <a:t>‹#›</a:t>
            </a:fld>
            <a:endParaRPr lang="zh-CN" altLang="en-US"/>
          </a:p>
        </p:txBody>
      </p:sp>
    </p:spTree>
    <p:extLst>
      <p:ext uri="{BB962C8B-B14F-4D97-AF65-F5344CB8AC3E}">
        <p14:creationId xmlns:p14="http://schemas.microsoft.com/office/powerpoint/2010/main" val="3206641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F912B45-B41C-4FCF-97F1-587EBE441C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5F86ECD-18A8-4D31-8CF3-E6B5CAAD80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C1ECFA4-6A62-436A-9AB0-AC43675E41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101321-C7B4-4B7B-BCD7-67ECD1D7F21D}" type="datetimeFigureOut">
              <a:rPr lang="zh-CN" altLang="en-US" smtClean="0"/>
              <a:t>2021/6/25</a:t>
            </a:fld>
            <a:endParaRPr lang="zh-CN" altLang="en-US"/>
          </a:p>
        </p:txBody>
      </p:sp>
      <p:sp>
        <p:nvSpPr>
          <p:cNvPr id="5" name="页脚占位符 4">
            <a:extLst>
              <a:ext uri="{FF2B5EF4-FFF2-40B4-BE49-F238E27FC236}">
                <a16:creationId xmlns:a16="http://schemas.microsoft.com/office/drawing/2014/main" id="{4EB38073-E34C-449E-A928-4FD3A31500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E665AE7-DB5F-4B63-9811-82B3C759DE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0E7B66-ECC5-407F-B448-BA14146DB279}" type="slidenum">
              <a:rPr lang="zh-CN" altLang="en-US" smtClean="0"/>
              <a:t>‹#›</a:t>
            </a:fld>
            <a:endParaRPr lang="zh-CN" altLang="en-US"/>
          </a:p>
        </p:txBody>
      </p:sp>
    </p:spTree>
    <p:extLst>
      <p:ext uri="{BB962C8B-B14F-4D97-AF65-F5344CB8AC3E}">
        <p14:creationId xmlns:p14="http://schemas.microsoft.com/office/powerpoint/2010/main" val="73998125"/>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61"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BA02819-C35B-774C-9F34-096ED60D2EAB}"/>
              </a:ext>
            </a:extLst>
          </p:cNvPr>
          <p:cNvSpPr>
            <a:spLocks noGrp="1"/>
          </p:cNvSpPr>
          <p:nvPr>
            <p:ph type="ctrTitle"/>
          </p:nvPr>
        </p:nvSpPr>
        <p:spPr/>
        <p:txBody>
          <a:bodyPr/>
          <a:lstStyle/>
          <a:p>
            <a:r>
              <a:rPr lang="zh-CN" altLang="en-US" dirty="0"/>
              <a:t>硕士学位论文写作方法</a:t>
            </a:r>
          </a:p>
        </p:txBody>
      </p:sp>
      <p:sp>
        <p:nvSpPr>
          <p:cNvPr id="5" name="副标题 4">
            <a:extLst>
              <a:ext uri="{FF2B5EF4-FFF2-40B4-BE49-F238E27FC236}">
                <a16:creationId xmlns:a16="http://schemas.microsoft.com/office/drawing/2014/main" id="{14EBEC7B-35C1-B344-A982-56321E6E2680}"/>
              </a:ext>
            </a:extLst>
          </p:cNvPr>
          <p:cNvSpPr>
            <a:spLocks noGrp="1"/>
          </p:cNvSpPr>
          <p:nvPr>
            <p:ph type="subTitle" idx="1"/>
          </p:nvPr>
        </p:nvSpPr>
        <p:spPr/>
        <p:txBody>
          <a:bodyPr/>
          <a:lstStyle/>
          <a:p>
            <a:r>
              <a:rPr lang="zh-CN" altLang="en-US" sz="2800" dirty="0"/>
              <a:t>经济学院培训部</a:t>
            </a:r>
          </a:p>
          <a:p>
            <a:endParaRPr lang="zh-CN" altLang="en-US" dirty="0"/>
          </a:p>
        </p:txBody>
      </p:sp>
    </p:spTree>
    <p:extLst>
      <p:ext uri="{BB962C8B-B14F-4D97-AF65-F5344CB8AC3E}">
        <p14:creationId xmlns:p14="http://schemas.microsoft.com/office/powerpoint/2010/main" val="2047296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F32972-88AC-AE45-A53D-1BBB78618403}"/>
              </a:ext>
            </a:extLst>
          </p:cNvPr>
          <p:cNvSpPr>
            <a:spLocks noGrp="1"/>
          </p:cNvSpPr>
          <p:nvPr>
            <p:ph type="title"/>
          </p:nvPr>
        </p:nvSpPr>
        <p:spPr/>
        <p:txBody>
          <a:bodyPr/>
          <a:lstStyle/>
          <a:p>
            <a:r>
              <a:rPr kumimoji="1" lang="en-US" altLang="zh-CN" dirty="0"/>
              <a:t>1</a:t>
            </a:r>
            <a:r>
              <a:rPr kumimoji="1" lang="zh-CN" altLang="en-US" dirty="0"/>
              <a:t>、文献</a:t>
            </a:r>
          </a:p>
        </p:txBody>
      </p:sp>
      <p:sp>
        <p:nvSpPr>
          <p:cNvPr id="3" name="内容占位符 2">
            <a:extLst>
              <a:ext uri="{FF2B5EF4-FFF2-40B4-BE49-F238E27FC236}">
                <a16:creationId xmlns:a16="http://schemas.microsoft.com/office/drawing/2014/main" id="{F38F7878-2DB1-3145-B83B-4FDCCFB8E52A}"/>
              </a:ext>
            </a:extLst>
          </p:cNvPr>
          <p:cNvSpPr>
            <a:spLocks noGrp="1"/>
          </p:cNvSpPr>
          <p:nvPr>
            <p:ph idx="1"/>
          </p:nvPr>
        </p:nvSpPr>
        <p:spPr/>
        <p:txBody>
          <a:bodyPr>
            <a:normAutofit/>
          </a:bodyPr>
          <a:lstStyle/>
          <a:p>
            <a:r>
              <a:rPr kumimoji="1" lang="zh-CN" altLang="en-US" dirty="0"/>
              <a:t>（二）如何收集文献容易犯的错误</a:t>
            </a:r>
          </a:p>
          <a:p>
            <a:pPr lvl="1"/>
            <a:r>
              <a:rPr lang="en-US" altLang="zh-CN" b="1" dirty="0">
                <a:solidFill>
                  <a:srgbClr val="FF0000"/>
                </a:solidFill>
                <a:effectLst>
                  <a:outerShdw blurRad="38100" dist="38100" dir="2700000" algn="tl">
                    <a:srgbClr val="C0C0C0"/>
                  </a:outerShdw>
                </a:effectLst>
                <a:latin typeface="Forte" pitchFamily="66" charset="0"/>
                <a:ea typeface="黑体" panose="02010609060101010101" pitchFamily="2" charset="-122"/>
              </a:rPr>
              <a:t>×</a:t>
            </a:r>
            <a:r>
              <a:rPr kumimoji="1" lang="zh-CN" altLang="en-US" dirty="0"/>
              <a:t>未能收集最新的文献资料；</a:t>
            </a:r>
          </a:p>
          <a:p>
            <a:pPr lvl="1"/>
            <a:r>
              <a:rPr lang="en-US" altLang="zh-CN" b="1" dirty="0">
                <a:solidFill>
                  <a:srgbClr val="FF0000"/>
                </a:solidFill>
                <a:effectLst>
                  <a:outerShdw blurRad="38100" dist="38100" dir="2700000" algn="tl">
                    <a:srgbClr val="C0C0C0"/>
                  </a:outerShdw>
                </a:effectLst>
                <a:latin typeface="Forte" pitchFamily="66" charset="0"/>
                <a:ea typeface="黑体" panose="02010609060101010101" pitchFamily="2" charset="-122"/>
              </a:rPr>
              <a:t>×</a:t>
            </a:r>
            <a:r>
              <a:rPr kumimoji="1" lang="zh-CN" altLang="en-US" dirty="0"/>
              <a:t>未能收集有新意、有不同观点的文献资料；</a:t>
            </a:r>
          </a:p>
          <a:p>
            <a:pPr lvl="1"/>
            <a:r>
              <a:rPr lang="en-US" altLang="zh-CN" b="1" dirty="0">
                <a:solidFill>
                  <a:srgbClr val="FF0000"/>
                </a:solidFill>
                <a:effectLst>
                  <a:outerShdw blurRad="38100" dist="38100" dir="2700000" algn="tl">
                    <a:srgbClr val="C0C0C0"/>
                  </a:outerShdw>
                </a:effectLst>
                <a:latin typeface="Forte" pitchFamily="66" charset="0"/>
                <a:ea typeface="黑体" panose="02010609060101010101" pitchFamily="2" charset="-122"/>
              </a:rPr>
              <a:t>×</a:t>
            </a:r>
            <a:r>
              <a:rPr kumimoji="1" lang="zh-CN" altLang="en-US" dirty="0"/>
              <a:t>不会按论题要求对文献进行科学分类；</a:t>
            </a:r>
          </a:p>
          <a:p>
            <a:pPr lvl="1"/>
            <a:r>
              <a:rPr lang="en-US" altLang="zh-CN" b="1" dirty="0">
                <a:solidFill>
                  <a:srgbClr val="FF0000"/>
                </a:solidFill>
                <a:effectLst>
                  <a:outerShdw blurRad="38100" dist="38100" dir="2700000" algn="tl">
                    <a:srgbClr val="C0C0C0"/>
                  </a:outerShdw>
                </a:effectLst>
                <a:latin typeface="Forte" pitchFamily="66" charset="0"/>
                <a:ea typeface="黑体" panose="02010609060101010101" pitchFamily="2" charset="-122"/>
              </a:rPr>
              <a:t>×</a:t>
            </a:r>
            <a:r>
              <a:rPr kumimoji="1" lang="zh-CN" altLang="en-US" dirty="0"/>
              <a:t>整段地照抄照搬，抓不住文献的要领；</a:t>
            </a:r>
          </a:p>
          <a:p>
            <a:pPr lvl="1"/>
            <a:r>
              <a:rPr lang="en-US" altLang="zh-CN" b="1" dirty="0">
                <a:solidFill>
                  <a:srgbClr val="FF0000"/>
                </a:solidFill>
                <a:effectLst>
                  <a:outerShdw blurRad="38100" dist="38100" dir="2700000" algn="tl">
                    <a:srgbClr val="C0C0C0"/>
                  </a:outerShdw>
                </a:effectLst>
                <a:latin typeface="Forte" pitchFamily="66" charset="0"/>
                <a:ea typeface="黑体" panose="02010609060101010101" pitchFamily="2" charset="-122"/>
              </a:rPr>
              <a:t>× </a:t>
            </a:r>
            <a:r>
              <a:rPr kumimoji="1" lang="zh-CN" altLang="en-US" dirty="0"/>
              <a:t>断章取义，不能把握文献原意；</a:t>
            </a:r>
            <a:endParaRPr kumimoji="1" lang="en-US" altLang="zh-CN" dirty="0"/>
          </a:p>
          <a:p>
            <a:pPr lvl="1"/>
            <a:r>
              <a:rPr lang="en-US" altLang="zh-CN" b="1" dirty="0">
                <a:solidFill>
                  <a:srgbClr val="FF0000"/>
                </a:solidFill>
                <a:effectLst>
                  <a:outerShdw blurRad="38100" dist="38100" dir="2700000" algn="tl">
                    <a:srgbClr val="C0C0C0"/>
                  </a:outerShdw>
                </a:effectLst>
                <a:latin typeface="Forte" pitchFamily="66" charset="0"/>
                <a:ea typeface="黑体" panose="02010609060101010101" pitchFamily="2" charset="-122"/>
              </a:rPr>
              <a:t>×</a:t>
            </a:r>
            <a:r>
              <a:rPr kumimoji="1" lang="zh-CN" altLang="en-US" dirty="0"/>
              <a:t>归纳不出文献对论题的应用价值；</a:t>
            </a:r>
          </a:p>
          <a:p>
            <a:pPr lvl="1"/>
            <a:r>
              <a:rPr lang="en-US" altLang="zh-CN" b="1" dirty="0">
                <a:solidFill>
                  <a:srgbClr val="FF0000"/>
                </a:solidFill>
                <a:effectLst>
                  <a:outerShdw blurRad="38100" dist="38100" dir="2700000" algn="tl">
                    <a:srgbClr val="C0C0C0"/>
                  </a:outerShdw>
                </a:effectLst>
                <a:latin typeface="Forte" pitchFamily="66" charset="0"/>
                <a:ea typeface="黑体" panose="02010609060101010101" pitchFamily="2" charset="-122"/>
              </a:rPr>
              <a:t>×</a:t>
            </a:r>
            <a:r>
              <a:rPr kumimoji="1" lang="zh-CN" altLang="en-US" dirty="0"/>
              <a:t>引用文献过多过滥，淹没了个人观点见解；</a:t>
            </a:r>
          </a:p>
          <a:p>
            <a:pPr lvl="1"/>
            <a:r>
              <a:rPr lang="en-US" altLang="zh-CN" b="1" dirty="0">
                <a:solidFill>
                  <a:srgbClr val="FF0000"/>
                </a:solidFill>
                <a:effectLst>
                  <a:outerShdw blurRad="38100" dist="38100" dir="2700000" algn="tl">
                    <a:srgbClr val="C0C0C0"/>
                  </a:outerShdw>
                </a:effectLst>
                <a:latin typeface="Forte" pitchFamily="66" charset="0"/>
                <a:ea typeface="黑体" panose="02010609060101010101" pitchFamily="2" charset="-122"/>
              </a:rPr>
              <a:t>×</a:t>
            </a:r>
            <a:r>
              <a:rPr kumimoji="1" lang="zh-CN" altLang="en-US" dirty="0"/>
              <a:t>缺乏必要的导读，形成资料的堆积；</a:t>
            </a:r>
          </a:p>
          <a:p>
            <a:pPr lvl="1"/>
            <a:r>
              <a:rPr lang="en-US" altLang="zh-CN" b="1" dirty="0">
                <a:solidFill>
                  <a:srgbClr val="FF0000"/>
                </a:solidFill>
                <a:effectLst>
                  <a:outerShdw blurRad="38100" dist="38100" dir="2700000" algn="tl">
                    <a:srgbClr val="C0C0C0"/>
                  </a:outerShdw>
                </a:effectLst>
                <a:latin typeface="Forte" pitchFamily="66" charset="0"/>
                <a:ea typeface="黑体" panose="02010609060101010101" pitchFamily="2" charset="-122"/>
              </a:rPr>
              <a:t>×</a:t>
            </a:r>
            <a:r>
              <a:rPr kumimoji="1" lang="zh-CN" altLang="en-US" dirty="0"/>
              <a:t>不注明文献的出处，或注释不全；</a:t>
            </a:r>
          </a:p>
          <a:p>
            <a:pPr lvl="1"/>
            <a:r>
              <a:rPr lang="en-US" altLang="zh-CN" b="1" dirty="0">
                <a:solidFill>
                  <a:srgbClr val="FF0000"/>
                </a:solidFill>
                <a:effectLst>
                  <a:outerShdw blurRad="38100" dist="38100" dir="2700000" algn="tl">
                    <a:srgbClr val="C0C0C0"/>
                  </a:outerShdw>
                </a:effectLst>
                <a:latin typeface="Forte" pitchFamily="66" charset="0"/>
                <a:ea typeface="黑体" panose="02010609060101010101" pitchFamily="2" charset="-122"/>
              </a:rPr>
              <a:t>×</a:t>
            </a:r>
            <a:r>
              <a:rPr kumimoji="1" lang="zh-CN" altLang="en-US" dirty="0"/>
              <a:t>处理不好文献在不同研究阶段的应用。</a:t>
            </a:r>
          </a:p>
          <a:p>
            <a:pPr lvl="1"/>
            <a:endParaRPr kumimoji="1" lang="zh-CN" altLang="en-US" dirty="0"/>
          </a:p>
          <a:p>
            <a:endParaRPr kumimoji="1" lang="zh-CN" altLang="en-US" dirty="0"/>
          </a:p>
          <a:p>
            <a:endParaRPr kumimoji="1" lang="zh-CN" altLang="en-US" dirty="0"/>
          </a:p>
        </p:txBody>
      </p:sp>
    </p:spTree>
    <p:extLst>
      <p:ext uri="{BB962C8B-B14F-4D97-AF65-F5344CB8AC3E}">
        <p14:creationId xmlns:p14="http://schemas.microsoft.com/office/powerpoint/2010/main" val="709257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F32972-88AC-AE45-A53D-1BBB78618403}"/>
              </a:ext>
            </a:extLst>
          </p:cNvPr>
          <p:cNvSpPr>
            <a:spLocks noGrp="1"/>
          </p:cNvSpPr>
          <p:nvPr>
            <p:ph type="title"/>
          </p:nvPr>
        </p:nvSpPr>
        <p:spPr/>
        <p:txBody>
          <a:bodyPr/>
          <a:lstStyle/>
          <a:p>
            <a:r>
              <a:rPr kumimoji="1" lang="en-US" altLang="zh-CN" dirty="0"/>
              <a:t>1</a:t>
            </a:r>
            <a:r>
              <a:rPr kumimoji="1" lang="zh-CN" altLang="en-US" dirty="0"/>
              <a:t>、文献</a:t>
            </a:r>
          </a:p>
        </p:txBody>
      </p:sp>
      <p:sp>
        <p:nvSpPr>
          <p:cNvPr id="3" name="内容占位符 2">
            <a:extLst>
              <a:ext uri="{FF2B5EF4-FFF2-40B4-BE49-F238E27FC236}">
                <a16:creationId xmlns:a16="http://schemas.microsoft.com/office/drawing/2014/main" id="{F38F7878-2DB1-3145-B83B-4FDCCFB8E52A}"/>
              </a:ext>
            </a:extLst>
          </p:cNvPr>
          <p:cNvSpPr>
            <a:spLocks noGrp="1"/>
          </p:cNvSpPr>
          <p:nvPr>
            <p:ph idx="1"/>
          </p:nvPr>
        </p:nvSpPr>
        <p:spPr/>
        <p:txBody>
          <a:bodyPr>
            <a:normAutofit/>
          </a:bodyPr>
          <a:lstStyle/>
          <a:p>
            <a:r>
              <a:rPr kumimoji="1" lang="zh-CN" altLang="en-US" dirty="0"/>
              <a:t>格式要求</a:t>
            </a:r>
            <a:endParaRPr kumimoji="1" lang="en-US" altLang="zh-CN" dirty="0"/>
          </a:p>
          <a:p>
            <a:pPr lvl="1"/>
            <a:r>
              <a:rPr kumimoji="1" lang="zh-CN" altLang="en-US" dirty="0"/>
              <a:t>人名</a:t>
            </a:r>
            <a:r>
              <a:rPr kumimoji="1" lang="en-US" altLang="zh-CN" dirty="0"/>
              <a:t>+</a:t>
            </a:r>
            <a:r>
              <a:rPr kumimoji="1" lang="zh-CN" altLang="en-US" dirty="0"/>
              <a:t>（年份）的引用方式</a:t>
            </a:r>
          </a:p>
          <a:p>
            <a:pPr lvl="1"/>
            <a:r>
              <a:rPr kumimoji="1" lang="zh-CN" altLang="en-US" dirty="0"/>
              <a:t>（人名，年份；人名，年份）的引用方式，如果有多篇文献，按时间顺序排序</a:t>
            </a:r>
          </a:p>
          <a:p>
            <a:pPr lvl="1"/>
            <a:r>
              <a:rPr kumimoji="1" lang="zh-CN" altLang="en-US" dirty="0"/>
              <a:t>正文中只以上述两种方式引用文献</a:t>
            </a:r>
          </a:p>
          <a:p>
            <a:pPr lvl="1"/>
            <a:r>
              <a:rPr kumimoji="1" lang="zh-CN" altLang="en-US" dirty="0"/>
              <a:t>正文中引用的文献，在末尾的参考文献列表中必须出现；正文中没有引用的文献，末尾的参考文献中不能出现</a:t>
            </a:r>
          </a:p>
          <a:p>
            <a:pPr lvl="1"/>
            <a:r>
              <a:rPr kumimoji="1" lang="zh-CN" altLang="en-US" dirty="0"/>
              <a:t>参考文献列表中的文献，先列中文，后列英文；均按照姓的字母顺序排序（中文按照拼音）</a:t>
            </a:r>
          </a:p>
          <a:p>
            <a:pPr lvl="1"/>
            <a:r>
              <a:rPr kumimoji="1" lang="en-US" altLang="zh-CN" dirty="0"/>
              <a:t>Armstrong</a:t>
            </a:r>
            <a:r>
              <a:rPr kumimoji="1" lang="zh-CN" altLang="en-US" dirty="0"/>
              <a:t>（</a:t>
            </a:r>
            <a:r>
              <a:rPr kumimoji="1" lang="en-US" altLang="zh-CN" dirty="0"/>
              <a:t>2006</a:t>
            </a:r>
            <a:r>
              <a:rPr kumimoji="1" lang="zh-CN" altLang="en-US" dirty="0"/>
              <a:t>）与</a:t>
            </a:r>
            <a:r>
              <a:rPr kumimoji="1" lang="en-US" altLang="zh-CN" dirty="0"/>
              <a:t>Arthur </a:t>
            </a:r>
            <a:r>
              <a:rPr kumimoji="1" lang="zh-CN" altLang="en-US" dirty="0"/>
              <a:t>（</a:t>
            </a:r>
            <a:r>
              <a:rPr kumimoji="1" lang="en-US" altLang="zh-CN" dirty="0"/>
              <a:t>1989</a:t>
            </a:r>
            <a:r>
              <a:rPr kumimoji="1" lang="zh-CN" altLang="en-US" dirty="0"/>
              <a:t>）在末尾的参考文献列表中谁在前？</a:t>
            </a:r>
          </a:p>
          <a:p>
            <a:endParaRPr kumimoji="1" lang="zh-CN" altLang="en-US" dirty="0"/>
          </a:p>
          <a:p>
            <a:endParaRPr kumimoji="1" lang="zh-CN" altLang="en-US" dirty="0"/>
          </a:p>
          <a:p>
            <a:endParaRPr kumimoji="1" lang="zh-CN" altLang="en-US" dirty="0"/>
          </a:p>
          <a:p>
            <a:endParaRPr kumimoji="1" lang="zh-CN" altLang="en-US" dirty="0"/>
          </a:p>
        </p:txBody>
      </p:sp>
    </p:spTree>
    <p:extLst>
      <p:ext uri="{BB962C8B-B14F-4D97-AF65-F5344CB8AC3E}">
        <p14:creationId xmlns:p14="http://schemas.microsoft.com/office/powerpoint/2010/main" val="155894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54E169-FD8E-4AE3-8C34-FFEB8C9217DE}"/>
              </a:ext>
            </a:extLst>
          </p:cNvPr>
          <p:cNvSpPr>
            <a:spLocks noGrp="1"/>
          </p:cNvSpPr>
          <p:nvPr>
            <p:ph type="title"/>
          </p:nvPr>
        </p:nvSpPr>
        <p:spPr/>
        <p:txBody>
          <a:bodyPr/>
          <a:lstStyle/>
          <a:p>
            <a:r>
              <a:rPr kumimoji="1" lang="en-US" altLang="zh-CN" dirty="0"/>
              <a:t>1</a:t>
            </a:r>
            <a:r>
              <a:rPr kumimoji="1" lang="zh-CN" altLang="en-US" dirty="0"/>
              <a:t>、文献</a:t>
            </a:r>
            <a:endParaRPr lang="zh-CN" altLang="en-US" dirty="0"/>
          </a:p>
        </p:txBody>
      </p:sp>
      <p:sp>
        <p:nvSpPr>
          <p:cNvPr id="3" name="内容占位符 2">
            <a:extLst>
              <a:ext uri="{FF2B5EF4-FFF2-40B4-BE49-F238E27FC236}">
                <a16:creationId xmlns:a16="http://schemas.microsoft.com/office/drawing/2014/main" id="{8174F7FC-AEDB-4437-BB77-85C1492DDDDE}"/>
              </a:ext>
            </a:extLst>
          </p:cNvPr>
          <p:cNvSpPr>
            <a:spLocks noGrp="1"/>
          </p:cNvSpPr>
          <p:nvPr>
            <p:ph idx="1"/>
          </p:nvPr>
        </p:nvSpPr>
        <p:spPr/>
        <p:txBody>
          <a:bodyPr>
            <a:normAutofit fontScale="62500" lnSpcReduction="20000"/>
          </a:bodyPr>
          <a:lstStyle/>
          <a:p>
            <a:pPr>
              <a:lnSpc>
                <a:spcPct val="140000"/>
              </a:lnSpc>
            </a:pPr>
            <a:r>
              <a:rPr lang="zh-CN" altLang="en-US" dirty="0"/>
              <a:t>综述文献十分关注对此的总结。</a:t>
            </a:r>
            <a:r>
              <a:rPr lang="en-US" altLang="zh-CN" dirty="0"/>
              <a:t>David &amp; Greenstein</a:t>
            </a:r>
            <a:r>
              <a:rPr lang="zh-CN" altLang="en-US" dirty="0"/>
              <a:t>（</a:t>
            </a:r>
            <a:r>
              <a:rPr lang="en-US" altLang="zh-CN" dirty="0"/>
              <a:t>1990</a:t>
            </a:r>
            <a:r>
              <a:rPr lang="zh-CN" altLang="en-US" dirty="0"/>
              <a:t>）将早期文献按照竞争的标准是否有发起人将标准化的过程划分为四种，并依次对各种标准化过程中涉及的企业策略、社会福利、第三方组织行为、监管问题等进行了详尽的综述。</a:t>
            </a:r>
            <a:r>
              <a:rPr lang="en-US" altLang="zh-CN" dirty="0"/>
              <a:t>Katz &amp;Shapiro</a:t>
            </a:r>
            <a:r>
              <a:rPr lang="zh-CN" altLang="en-US" dirty="0"/>
              <a:t>（</a:t>
            </a:r>
            <a:r>
              <a:rPr lang="en-US" altLang="zh-CN" dirty="0"/>
              <a:t>1994</a:t>
            </a:r>
            <a:r>
              <a:rPr lang="zh-CN" altLang="en-US" dirty="0"/>
              <a:t>）梳理了网络效应对技术选择决策、产品选择决策和兼容决策的影响。</a:t>
            </a:r>
            <a:r>
              <a:rPr lang="en-US" altLang="zh-CN" dirty="0"/>
              <a:t>Economides</a:t>
            </a:r>
            <a:r>
              <a:rPr lang="zh-CN" altLang="en-US" dirty="0"/>
              <a:t>（</a:t>
            </a:r>
            <a:r>
              <a:rPr lang="en-US" altLang="zh-CN" dirty="0"/>
              <a:t>1996</a:t>
            </a:r>
            <a:r>
              <a:rPr lang="zh-CN" altLang="en-US" dirty="0"/>
              <a:t>）区分了单向网络和双向网络，总结了网络外部性对产业结构的影响。</a:t>
            </a:r>
            <a:r>
              <a:rPr lang="en-US" altLang="zh-CN" dirty="0"/>
              <a:t>Varian</a:t>
            </a:r>
            <a:r>
              <a:rPr lang="zh-CN" altLang="en-US" dirty="0"/>
              <a:t>（</a:t>
            </a:r>
            <a:r>
              <a:rPr lang="en-US" altLang="zh-CN" dirty="0"/>
              <a:t>2003</a:t>
            </a:r>
            <a:r>
              <a:rPr lang="zh-CN" altLang="en-US" dirty="0"/>
              <a:t>）简要归纳了高新技术产业的市场结构与特征。</a:t>
            </a:r>
            <a:r>
              <a:rPr lang="en-US" altLang="zh-CN" dirty="0"/>
              <a:t>Stango</a:t>
            </a:r>
            <a:r>
              <a:rPr lang="zh-CN" altLang="en-US" dirty="0"/>
              <a:t>（</a:t>
            </a:r>
            <a:r>
              <a:rPr lang="en-US" altLang="zh-CN" dirty="0"/>
              <a:t>2004</a:t>
            </a:r>
            <a:r>
              <a:rPr lang="zh-CN" altLang="en-US" dirty="0"/>
              <a:t>）回顾对标准战的理论和案例。</a:t>
            </a:r>
            <a:r>
              <a:rPr lang="en-US" altLang="zh-CN" dirty="0" err="1"/>
              <a:t>rrel</a:t>
            </a:r>
            <a:r>
              <a:rPr lang="en-US" altLang="zh-CN" dirty="0"/>
              <a:t> &amp; Klemperer</a:t>
            </a:r>
            <a:r>
              <a:rPr lang="zh-CN" altLang="en-US" dirty="0"/>
              <a:t>（</a:t>
            </a:r>
            <a:r>
              <a:rPr lang="en-US" altLang="zh-CN" dirty="0"/>
              <a:t>2007</a:t>
            </a:r>
            <a:r>
              <a:rPr lang="zh-CN" altLang="en-US" dirty="0"/>
              <a:t>）综述了转换成本与网络效应对产业竞争影响。限于篇幅，本文将不讨论网络产业竞争与治理政策，相关研究的综述可以参见</a:t>
            </a:r>
            <a:r>
              <a:rPr lang="en-US" altLang="zh-CN" dirty="0"/>
              <a:t>Economides</a:t>
            </a:r>
            <a:r>
              <a:rPr lang="zh-CN" altLang="en-US" dirty="0"/>
              <a:t>（</a:t>
            </a:r>
            <a:r>
              <a:rPr lang="en-US" altLang="zh-CN" dirty="0"/>
              <a:t>2004</a:t>
            </a:r>
            <a:r>
              <a:rPr lang="zh-CN" altLang="en-US" dirty="0"/>
              <a:t>）。本文不同于以上这些综述的地方，首先在于对文献的划分根据不同，本文是按照文献模型的出发点将已有研究划分为直接网络外部性模型和间接网络外部性模型两类，其次是除了阐述文献的研究内容外，还重点分析研究方法上的传承与创新，并且补充了最新的文献。</a:t>
            </a:r>
            <a:r>
              <a:rPr lang="en-US" altLang="zh-CN" dirty="0"/>
              <a:t>Economides</a:t>
            </a:r>
            <a:r>
              <a:rPr lang="zh-CN" altLang="en-US" dirty="0"/>
              <a:t>对类似于纵向关系的互补性网络企业的一体化决策问题进行了一系列研究，比如多家企业一体化程度对均衡价格与福利的影响（</a:t>
            </a:r>
            <a:r>
              <a:rPr lang="en-US" altLang="zh-CN" dirty="0"/>
              <a:t>Economides &amp;Salop</a:t>
            </a:r>
            <a:r>
              <a:rPr lang="zh-CN" altLang="en-US" dirty="0"/>
              <a:t>，</a:t>
            </a:r>
            <a:r>
              <a:rPr lang="en-US" altLang="zh-CN" dirty="0"/>
              <a:t>1992</a:t>
            </a:r>
            <a:r>
              <a:rPr lang="zh-CN" altLang="en-US" dirty="0"/>
              <a:t>）。</a:t>
            </a:r>
            <a:r>
              <a:rPr lang="en-US" altLang="zh-CN" dirty="0"/>
              <a:t>Choi</a:t>
            </a:r>
            <a:r>
              <a:rPr lang="zh-CN" altLang="en-US" dirty="0"/>
              <a:t>（</a:t>
            </a:r>
            <a:r>
              <a:rPr lang="en-US" altLang="zh-CN" dirty="0"/>
              <a:t>2008</a:t>
            </a:r>
            <a:r>
              <a:rPr lang="zh-CN" altLang="en-US" dirty="0"/>
              <a:t>）在</a:t>
            </a:r>
            <a:r>
              <a:rPr lang="en-US" altLang="zh-CN" dirty="0"/>
              <a:t>Economides &amp; Salop</a:t>
            </a:r>
            <a:r>
              <a:rPr lang="zh-CN" altLang="en-US" dirty="0"/>
              <a:t>（</a:t>
            </a:r>
            <a:r>
              <a:rPr lang="en-US" altLang="zh-CN" dirty="0"/>
              <a:t>1992</a:t>
            </a:r>
            <a:r>
              <a:rPr lang="zh-CN" altLang="en-US" dirty="0"/>
              <a:t>）模型基础上进行了扩展，分析了捆绑策略对合并的影响，发现捆绑既有促进竞争的效果，也有反竞争的效果。合并方的捆绑对消费者与社会福利的影响并不确定。长期模型中，合并企业的</a:t>
            </a:r>
            <a:r>
              <a:rPr lang="en-US" altLang="zh-CN" dirty="0"/>
              <a:t>R&amp;D</a:t>
            </a:r>
            <a:r>
              <a:rPr lang="zh-CN" altLang="en-US" dirty="0"/>
              <a:t>激励会提高，竞争对手的创新激励下降。</a:t>
            </a:r>
          </a:p>
        </p:txBody>
      </p:sp>
    </p:spTree>
    <p:extLst>
      <p:ext uri="{BB962C8B-B14F-4D97-AF65-F5344CB8AC3E}">
        <p14:creationId xmlns:p14="http://schemas.microsoft.com/office/powerpoint/2010/main" val="2340703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54E169-FD8E-4AE3-8C34-FFEB8C9217DE}"/>
              </a:ext>
            </a:extLst>
          </p:cNvPr>
          <p:cNvSpPr>
            <a:spLocks noGrp="1"/>
          </p:cNvSpPr>
          <p:nvPr>
            <p:ph type="title"/>
          </p:nvPr>
        </p:nvSpPr>
        <p:spPr/>
        <p:txBody>
          <a:bodyPr/>
          <a:lstStyle/>
          <a:p>
            <a:r>
              <a:rPr kumimoji="1" lang="en-US" altLang="zh-CN" dirty="0"/>
              <a:t>1</a:t>
            </a:r>
            <a:r>
              <a:rPr kumimoji="1" lang="zh-CN" altLang="en-US" dirty="0"/>
              <a:t>、文献</a:t>
            </a:r>
            <a:endParaRPr lang="zh-CN" altLang="en-US" dirty="0"/>
          </a:p>
        </p:txBody>
      </p:sp>
      <p:pic>
        <p:nvPicPr>
          <p:cNvPr id="4" name="内容占位符 3">
            <a:extLst>
              <a:ext uri="{FF2B5EF4-FFF2-40B4-BE49-F238E27FC236}">
                <a16:creationId xmlns:a16="http://schemas.microsoft.com/office/drawing/2014/main" id="{E0B861D6-C0A4-4BC7-98AF-9E4BB53D39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568" y="1438820"/>
            <a:ext cx="11952864" cy="4294323"/>
          </a:xfrm>
          <a:prstGeom prst="rect">
            <a:avLst/>
          </a:prstGeom>
        </p:spPr>
      </p:pic>
    </p:spTree>
    <p:extLst>
      <p:ext uri="{BB962C8B-B14F-4D97-AF65-F5344CB8AC3E}">
        <p14:creationId xmlns:p14="http://schemas.microsoft.com/office/powerpoint/2010/main" val="3592830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E5BD3E-4266-4FD2-85B9-479A4F86B9C6}"/>
              </a:ext>
            </a:extLst>
          </p:cNvPr>
          <p:cNvSpPr>
            <a:spLocks noGrp="1"/>
          </p:cNvSpPr>
          <p:nvPr>
            <p:ph type="title"/>
          </p:nvPr>
        </p:nvSpPr>
        <p:spPr/>
        <p:txBody>
          <a:bodyPr/>
          <a:lstStyle/>
          <a:p>
            <a:r>
              <a:rPr lang="en-US" altLang="zh-CN" dirty="0"/>
              <a:t>2</a:t>
            </a:r>
            <a:r>
              <a:rPr lang="zh-CN" altLang="en-US"/>
              <a:t>、方法</a:t>
            </a:r>
            <a:endParaRPr lang="zh-CN" altLang="en-US" dirty="0"/>
          </a:p>
        </p:txBody>
      </p:sp>
    </p:spTree>
    <p:extLst>
      <p:ext uri="{BB962C8B-B14F-4D97-AF65-F5344CB8AC3E}">
        <p14:creationId xmlns:p14="http://schemas.microsoft.com/office/powerpoint/2010/main" val="2527283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FE10BD-21D1-4F5B-A50B-7F0F71C1EDFC}"/>
              </a:ext>
            </a:extLst>
          </p:cNvPr>
          <p:cNvSpPr>
            <a:spLocks noGrp="1"/>
          </p:cNvSpPr>
          <p:nvPr>
            <p:ph type="title"/>
          </p:nvPr>
        </p:nvSpPr>
        <p:spPr/>
        <p:txBody>
          <a:bodyPr/>
          <a:lstStyle/>
          <a:p>
            <a:r>
              <a:rPr kumimoji="1" lang="en-US" altLang="zh-CN" dirty="0"/>
              <a:t>2</a:t>
            </a:r>
            <a:r>
              <a:rPr kumimoji="1" lang="zh-CN" altLang="en-US" dirty="0"/>
              <a:t>、方法</a:t>
            </a:r>
            <a:endParaRPr lang="zh-CN" altLang="en-US" dirty="0"/>
          </a:p>
        </p:txBody>
      </p:sp>
      <p:sp>
        <p:nvSpPr>
          <p:cNvPr id="3" name="内容占位符 2">
            <a:extLst>
              <a:ext uri="{FF2B5EF4-FFF2-40B4-BE49-F238E27FC236}">
                <a16:creationId xmlns:a16="http://schemas.microsoft.com/office/drawing/2014/main" id="{52782FFD-C24F-471E-8F5F-2988EBCFE436}"/>
              </a:ext>
            </a:extLst>
          </p:cNvPr>
          <p:cNvSpPr>
            <a:spLocks noGrp="1"/>
          </p:cNvSpPr>
          <p:nvPr>
            <p:ph idx="1"/>
          </p:nvPr>
        </p:nvSpPr>
        <p:spPr/>
        <p:txBody>
          <a:bodyPr/>
          <a:lstStyle/>
          <a:p>
            <a:pPr marL="0" indent="0">
              <a:buNone/>
            </a:pPr>
            <a:endParaRPr lang="en-US" altLang="zh-CN" dirty="0"/>
          </a:p>
          <a:p>
            <a:r>
              <a:rPr lang="en-US" altLang="zh-CN" dirty="0"/>
              <a:t>1</a:t>
            </a:r>
            <a:r>
              <a:rPr lang="zh-CN" altLang="en-US" dirty="0"/>
              <a:t>、理论演绎，模型分析</a:t>
            </a:r>
          </a:p>
          <a:p>
            <a:pPr marL="0" indent="0">
              <a:buNone/>
            </a:pPr>
            <a:endParaRPr lang="en-US" altLang="zh-CN" dirty="0"/>
          </a:p>
          <a:p>
            <a:r>
              <a:rPr lang="en-US" altLang="zh-CN" dirty="0"/>
              <a:t>2</a:t>
            </a:r>
            <a:r>
              <a:rPr lang="zh-CN" altLang="en-US" dirty="0"/>
              <a:t>、计量研究</a:t>
            </a:r>
          </a:p>
          <a:p>
            <a:pPr marL="0" indent="0">
              <a:buNone/>
            </a:pPr>
            <a:endParaRPr lang="en-US" altLang="zh-CN" dirty="0"/>
          </a:p>
          <a:p>
            <a:r>
              <a:rPr lang="en-US" altLang="zh-CN" dirty="0"/>
              <a:t>3</a:t>
            </a:r>
            <a:r>
              <a:rPr lang="zh-CN" altLang="en-US" dirty="0"/>
              <a:t>、案例研究</a:t>
            </a:r>
          </a:p>
        </p:txBody>
      </p:sp>
    </p:spTree>
    <p:extLst>
      <p:ext uri="{BB962C8B-B14F-4D97-AF65-F5344CB8AC3E}">
        <p14:creationId xmlns:p14="http://schemas.microsoft.com/office/powerpoint/2010/main" val="1249800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F32972-88AC-AE45-A53D-1BBB78618403}"/>
              </a:ext>
            </a:extLst>
          </p:cNvPr>
          <p:cNvSpPr>
            <a:spLocks noGrp="1"/>
          </p:cNvSpPr>
          <p:nvPr>
            <p:ph type="title"/>
          </p:nvPr>
        </p:nvSpPr>
        <p:spPr/>
        <p:txBody>
          <a:bodyPr>
            <a:normAutofit/>
          </a:bodyPr>
          <a:lstStyle/>
          <a:p>
            <a:r>
              <a:rPr kumimoji="1" lang="en-US" altLang="zh-CN" dirty="0"/>
              <a:t>2</a:t>
            </a:r>
            <a:r>
              <a:rPr kumimoji="1" lang="zh-CN" altLang="en-US" dirty="0"/>
              <a:t>、方法</a:t>
            </a:r>
            <a:r>
              <a:rPr kumimoji="1" lang="en-US" altLang="zh-CN" dirty="0"/>
              <a:t>——</a:t>
            </a:r>
            <a:r>
              <a:rPr kumimoji="1" lang="zh-CN" altLang="en-US" dirty="0"/>
              <a:t>方法背后是研究的逻辑</a:t>
            </a:r>
          </a:p>
        </p:txBody>
      </p:sp>
      <p:sp>
        <p:nvSpPr>
          <p:cNvPr id="3" name="内容占位符 2">
            <a:extLst>
              <a:ext uri="{FF2B5EF4-FFF2-40B4-BE49-F238E27FC236}">
                <a16:creationId xmlns:a16="http://schemas.microsoft.com/office/drawing/2014/main" id="{F38F7878-2DB1-3145-B83B-4FDCCFB8E52A}"/>
              </a:ext>
            </a:extLst>
          </p:cNvPr>
          <p:cNvSpPr>
            <a:spLocks noGrp="1"/>
          </p:cNvSpPr>
          <p:nvPr>
            <p:ph idx="1"/>
          </p:nvPr>
        </p:nvSpPr>
        <p:spPr/>
        <p:txBody>
          <a:bodyPr>
            <a:normAutofit/>
          </a:bodyPr>
          <a:lstStyle/>
          <a:p>
            <a:endParaRPr kumimoji="1" lang="zh-CN" altLang="en-US" dirty="0"/>
          </a:p>
          <a:p>
            <a:endParaRPr kumimoji="1" lang="zh-CN" altLang="en-US" dirty="0"/>
          </a:p>
        </p:txBody>
      </p:sp>
      <p:sp>
        <p:nvSpPr>
          <p:cNvPr id="8" name="AutoShape 70">
            <a:extLst>
              <a:ext uri="{FF2B5EF4-FFF2-40B4-BE49-F238E27FC236}">
                <a16:creationId xmlns:a16="http://schemas.microsoft.com/office/drawing/2014/main" id="{650642FB-9C7B-4E1D-81F9-2E3CEF419469}"/>
              </a:ext>
            </a:extLst>
          </p:cNvPr>
          <p:cNvSpPr>
            <a:spLocks noChangeArrowheads="1"/>
          </p:cNvSpPr>
          <p:nvPr/>
        </p:nvSpPr>
        <p:spPr bwMode="auto">
          <a:xfrm>
            <a:off x="8112125" y="3011349"/>
            <a:ext cx="1676400" cy="2057400"/>
          </a:xfrm>
          <a:prstGeom prst="roundRect">
            <a:avLst>
              <a:gd name="adj" fmla="val 10699"/>
            </a:avLst>
          </a:prstGeom>
          <a:solidFill>
            <a:schemeClr val="bg1"/>
          </a:solidFill>
          <a:ln w="38100">
            <a:solidFill>
              <a:schemeClr val="tx1"/>
            </a:solidFill>
            <a:round/>
          </a:ln>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zh-CN">
              <a:latin typeface="Verdana" panose="020B0604030504040204" pitchFamily="34" charset="0"/>
            </a:endParaRPr>
          </a:p>
        </p:txBody>
      </p:sp>
      <p:sp>
        <p:nvSpPr>
          <p:cNvPr id="9" name="AutoShape 69">
            <a:extLst>
              <a:ext uri="{FF2B5EF4-FFF2-40B4-BE49-F238E27FC236}">
                <a16:creationId xmlns:a16="http://schemas.microsoft.com/office/drawing/2014/main" id="{1D2BA833-0E51-4B7D-AF59-2363221C334F}"/>
              </a:ext>
            </a:extLst>
          </p:cNvPr>
          <p:cNvSpPr>
            <a:spLocks noChangeArrowheads="1"/>
          </p:cNvSpPr>
          <p:nvPr/>
        </p:nvSpPr>
        <p:spPr bwMode="auto">
          <a:xfrm>
            <a:off x="3130550" y="2968486"/>
            <a:ext cx="1614488" cy="2057400"/>
          </a:xfrm>
          <a:prstGeom prst="roundRect">
            <a:avLst>
              <a:gd name="adj" fmla="val 10699"/>
            </a:avLst>
          </a:prstGeom>
          <a:solidFill>
            <a:schemeClr val="bg1"/>
          </a:solidFill>
          <a:ln w="38100">
            <a:solidFill>
              <a:schemeClr val="tx1"/>
            </a:solidFill>
            <a:round/>
          </a:ln>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zh-CN">
              <a:latin typeface="Verdana" panose="020B0604030504040204" pitchFamily="34" charset="0"/>
            </a:endParaRPr>
          </a:p>
        </p:txBody>
      </p:sp>
      <p:grpSp>
        <p:nvGrpSpPr>
          <p:cNvPr id="12" name="Group 73">
            <a:extLst>
              <a:ext uri="{FF2B5EF4-FFF2-40B4-BE49-F238E27FC236}">
                <a16:creationId xmlns:a16="http://schemas.microsoft.com/office/drawing/2014/main" id="{ACE247E0-E2F4-4330-91F8-52A109E44613}"/>
              </a:ext>
            </a:extLst>
          </p:cNvPr>
          <p:cNvGrpSpPr/>
          <p:nvPr/>
        </p:nvGrpSpPr>
        <p:grpSpPr bwMode="auto">
          <a:xfrm>
            <a:off x="4979987" y="2433501"/>
            <a:ext cx="2905125" cy="2705103"/>
            <a:chOff x="1849" y="1583"/>
            <a:chExt cx="1830" cy="1704"/>
          </a:xfrm>
        </p:grpSpPr>
        <p:grpSp>
          <p:nvGrpSpPr>
            <p:cNvPr id="22" name="Group 45">
              <a:extLst>
                <a:ext uri="{FF2B5EF4-FFF2-40B4-BE49-F238E27FC236}">
                  <a16:creationId xmlns:a16="http://schemas.microsoft.com/office/drawing/2014/main" id="{CF978FBC-EFDE-4E37-977A-0F72095AE00F}"/>
                </a:ext>
              </a:extLst>
            </p:cNvPr>
            <p:cNvGrpSpPr/>
            <p:nvPr/>
          </p:nvGrpSpPr>
          <p:grpSpPr bwMode="auto">
            <a:xfrm>
              <a:off x="1849" y="1583"/>
              <a:ext cx="1830" cy="1704"/>
              <a:chOff x="1872" y="1824"/>
              <a:chExt cx="2016" cy="1821"/>
            </a:xfrm>
          </p:grpSpPr>
          <p:sp>
            <p:nvSpPr>
              <p:cNvPr id="24" name="AutoShape 46">
                <a:extLst>
                  <a:ext uri="{FF2B5EF4-FFF2-40B4-BE49-F238E27FC236}">
                    <a16:creationId xmlns:a16="http://schemas.microsoft.com/office/drawing/2014/main" id="{CD8257C1-C2F6-4A94-AAE2-03C4F350E99C}"/>
                  </a:ext>
                </a:extLst>
              </p:cNvPr>
              <p:cNvSpPr>
                <a:spLocks noChangeArrowheads="1"/>
              </p:cNvSpPr>
              <p:nvPr/>
            </p:nvSpPr>
            <p:spPr bwMode="gray">
              <a:xfrm rot="16200000" flipH="1">
                <a:off x="1820" y="2527"/>
                <a:ext cx="310" cy="206"/>
              </a:xfrm>
              <a:prstGeom prst="upArrow">
                <a:avLst>
                  <a:gd name="adj1" fmla="val 51676"/>
                  <a:gd name="adj2" fmla="val 100000"/>
                </a:avLst>
              </a:prstGeom>
              <a:gradFill rotWithShape="1">
                <a:gsLst>
                  <a:gs pos="0">
                    <a:schemeClr val="tx2"/>
                  </a:gs>
                  <a:gs pos="100000">
                    <a:schemeClr val="tx2">
                      <a:gamma/>
                      <a:tint val="39216"/>
                      <a:invGamma/>
                    </a:schemeClr>
                  </a:gs>
                </a:gsLst>
                <a:lin ang="0" scaled="1"/>
              </a:gradFill>
              <a:ln w="9525" algn="ctr">
                <a:noFill/>
                <a:miter lim="800000"/>
              </a:ln>
              <a:effectLst/>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endParaRPr lang="zh-CN" altLang="en-US">
                  <a:latin typeface="Arial" panose="020B0604020202020204" pitchFamily="34" charset="0"/>
                </a:endParaRPr>
              </a:p>
            </p:txBody>
          </p:sp>
          <p:sp>
            <p:nvSpPr>
              <p:cNvPr id="25" name="AutoShape 47">
                <a:extLst>
                  <a:ext uri="{FF2B5EF4-FFF2-40B4-BE49-F238E27FC236}">
                    <a16:creationId xmlns:a16="http://schemas.microsoft.com/office/drawing/2014/main" id="{A0E390F9-0088-4622-9C9D-7DFB69392FF9}"/>
                  </a:ext>
                </a:extLst>
              </p:cNvPr>
              <p:cNvSpPr>
                <a:spLocks noChangeArrowheads="1"/>
              </p:cNvSpPr>
              <p:nvPr/>
            </p:nvSpPr>
            <p:spPr bwMode="gray">
              <a:xfrm rot="5400000" flipH="1">
                <a:off x="3630" y="2494"/>
                <a:ext cx="309" cy="206"/>
              </a:xfrm>
              <a:prstGeom prst="upArrow">
                <a:avLst>
                  <a:gd name="adj1" fmla="val 51676"/>
                  <a:gd name="adj2" fmla="val 100000"/>
                </a:avLst>
              </a:prstGeom>
              <a:gradFill rotWithShape="1">
                <a:gsLst>
                  <a:gs pos="0">
                    <a:schemeClr val="tx2"/>
                  </a:gs>
                  <a:gs pos="100000">
                    <a:schemeClr val="tx2">
                      <a:gamma/>
                      <a:tint val="39216"/>
                      <a:invGamma/>
                    </a:schemeClr>
                  </a:gs>
                </a:gsLst>
                <a:lin ang="0" scaled="1"/>
              </a:gradFill>
              <a:ln w="9525" algn="ctr">
                <a:noFill/>
                <a:miter lim="800000"/>
              </a:ln>
              <a:effectLst/>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endParaRPr lang="zh-CN" altLang="en-US">
                  <a:latin typeface="Arial" panose="020B0604020202020204" pitchFamily="34" charset="0"/>
                </a:endParaRPr>
              </a:p>
            </p:txBody>
          </p:sp>
          <p:sp>
            <p:nvSpPr>
              <p:cNvPr id="26" name="AutoShape 48">
                <a:extLst>
                  <a:ext uri="{FF2B5EF4-FFF2-40B4-BE49-F238E27FC236}">
                    <a16:creationId xmlns:a16="http://schemas.microsoft.com/office/drawing/2014/main" id="{1E2F6F9A-3C3F-43DB-8F32-F88E7DC0DF4C}"/>
                  </a:ext>
                </a:extLst>
              </p:cNvPr>
              <p:cNvSpPr>
                <a:spLocks noChangeArrowheads="1"/>
              </p:cNvSpPr>
              <p:nvPr/>
            </p:nvSpPr>
            <p:spPr bwMode="gray">
              <a:xfrm rot="10800000" flipH="1">
                <a:off x="2725" y="3439"/>
                <a:ext cx="308" cy="206"/>
              </a:xfrm>
              <a:prstGeom prst="upArrow">
                <a:avLst>
                  <a:gd name="adj1" fmla="val 51676"/>
                  <a:gd name="adj2" fmla="val 100000"/>
                </a:avLst>
              </a:prstGeom>
              <a:gradFill rotWithShape="1">
                <a:gsLst>
                  <a:gs pos="0">
                    <a:schemeClr val="tx2"/>
                  </a:gs>
                  <a:gs pos="100000">
                    <a:schemeClr val="tx2">
                      <a:gamma/>
                      <a:tint val="39216"/>
                      <a:invGamma/>
                    </a:schemeClr>
                  </a:gs>
                </a:gsLst>
                <a:lin ang="0" scaled="1"/>
              </a:gradFill>
              <a:ln w="9525" algn="ctr">
                <a:noFill/>
                <a:miter lim="800000"/>
              </a:ln>
              <a:effectLst/>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endParaRPr lang="zh-CN" altLang="en-US">
                  <a:latin typeface="Arial" panose="020B0604020202020204" pitchFamily="34" charset="0"/>
                </a:endParaRPr>
              </a:p>
            </p:txBody>
          </p:sp>
          <p:sp>
            <p:nvSpPr>
              <p:cNvPr id="27" name="Oval 49">
                <a:extLst>
                  <a:ext uri="{FF2B5EF4-FFF2-40B4-BE49-F238E27FC236}">
                    <a16:creationId xmlns:a16="http://schemas.microsoft.com/office/drawing/2014/main" id="{8720576E-8A50-4B0C-910C-0D463FB2A7C2}"/>
                  </a:ext>
                </a:extLst>
              </p:cNvPr>
              <p:cNvSpPr>
                <a:spLocks noChangeArrowheads="1"/>
              </p:cNvSpPr>
              <p:nvPr/>
            </p:nvSpPr>
            <p:spPr bwMode="gray">
              <a:xfrm>
                <a:off x="2078" y="1824"/>
                <a:ext cx="1615" cy="1615"/>
              </a:xfrm>
              <a:prstGeom prst="ellipse">
                <a:avLst/>
              </a:prstGeom>
              <a:gradFill rotWithShape="1">
                <a:gsLst>
                  <a:gs pos="0">
                    <a:srgbClr val="767676"/>
                  </a:gs>
                  <a:gs pos="50000">
                    <a:srgbClr val="FFFFFF"/>
                  </a:gs>
                  <a:gs pos="100000">
                    <a:srgbClr val="767676"/>
                  </a:gs>
                </a:gsLst>
                <a:lin ang="5400000" scaled="1"/>
              </a:gradFill>
              <a:ln w="57150" algn="ctr">
                <a:solidFill>
                  <a:schemeClr val="bg1"/>
                </a:solidFill>
                <a:round/>
              </a:ln>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endParaRPr lang="zh-CN" altLang="en-US"/>
              </a:p>
            </p:txBody>
          </p:sp>
          <p:sp>
            <p:nvSpPr>
              <p:cNvPr id="28" name="Oval 50">
                <a:extLst>
                  <a:ext uri="{FF2B5EF4-FFF2-40B4-BE49-F238E27FC236}">
                    <a16:creationId xmlns:a16="http://schemas.microsoft.com/office/drawing/2014/main" id="{1D3EA337-356E-4C08-B48E-EE1D9AD4A730}"/>
                  </a:ext>
                </a:extLst>
              </p:cNvPr>
              <p:cNvSpPr>
                <a:spLocks noChangeArrowheads="1"/>
              </p:cNvSpPr>
              <p:nvPr/>
            </p:nvSpPr>
            <p:spPr bwMode="gray">
              <a:xfrm>
                <a:off x="2170" y="1915"/>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endParaRPr lang="zh-CN" altLang="en-US"/>
              </a:p>
            </p:txBody>
          </p:sp>
          <p:sp>
            <p:nvSpPr>
              <p:cNvPr id="29" name="Oval 51">
                <a:extLst>
                  <a:ext uri="{FF2B5EF4-FFF2-40B4-BE49-F238E27FC236}">
                    <a16:creationId xmlns:a16="http://schemas.microsoft.com/office/drawing/2014/main" id="{1AF4D44F-2538-4EC1-9B29-0D1F71D087C4}"/>
                  </a:ext>
                </a:extLst>
              </p:cNvPr>
              <p:cNvSpPr>
                <a:spLocks noChangeArrowheads="1"/>
              </p:cNvSpPr>
              <p:nvPr/>
            </p:nvSpPr>
            <p:spPr bwMode="gray">
              <a:xfrm>
                <a:off x="2255" y="2456"/>
                <a:ext cx="180" cy="349"/>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endParaRPr lang="zh-CN" altLang="en-US">
                  <a:latin typeface="Arial" panose="020B0604020202020204" pitchFamily="34" charset="0"/>
                </a:endParaRPr>
              </a:p>
            </p:txBody>
          </p:sp>
          <p:sp>
            <p:nvSpPr>
              <p:cNvPr id="30" name="Oval 52">
                <a:extLst>
                  <a:ext uri="{FF2B5EF4-FFF2-40B4-BE49-F238E27FC236}">
                    <a16:creationId xmlns:a16="http://schemas.microsoft.com/office/drawing/2014/main" id="{868F2D4B-2C15-4559-8237-122AA4E7D914}"/>
                  </a:ext>
                </a:extLst>
              </p:cNvPr>
              <p:cNvSpPr>
                <a:spLocks noChangeArrowheads="1"/>
              </p:cNvSpPr>
              <p:nvPr/>
            </p:nvSpPr>
            <p:spPr bwMode="gray">
              <a:xfrm>
                <a:off x="2254" y="2457"/>
                <a:ext cx="180" cy="349"/>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endParaRPr lang="zh-CN" altLang="en-US"/>
              </a:p>
            </p:txBody>
          </p:sp>
          <p:sp>
            <p:nvSpPr>
              <p:cNvPr id="31" name="Oval 53">
                <a:extLst>
                  <a:ext uri="{FF2B5EF4-FFF2-40B4-BE49-F238E27FC236}">
                    <a16:creationId xmlns:a16="http://schemas.microsoft.com/office/drawing/2014/main" id="{42C3E47E-06E7-4875-87A2-2080BCDD0CE9}"/>
                  </a:ext>
                </a:extLst>
              </p:cNvPr>
              <p:cNvSpPr>
                <a:spLocks noChangeArrowheads="1"/>
              </p:cNvSpPr>
              <p:nvPr/>
            </p:nvSpPr>
            <p:spPr bwMode="gray">
              <a:xfrm>
                <a:off x="2337" y="2458"/>
                <a:ext cx="1096" cy="349"/>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endParaRPr lang="zh-CN" altLang="en-US">
                  <a:latin typeface="Arial" panose="020B0604020202020204" pitchFamily="34" charset="0"/>
                </a:endParaRPr>
              </a:p>
            </p:txBody>
          </p:sp>
          <p:sp>
            <p:nvSpPr>
              <p:cNvPr id="32" name="Oval 54">
                <a:extLst>
                  <a:ext uri="{FF2B5EF4-FFF2-40B4-BE49-F238E27FC236}">
                    <a16:creationId xmlns:a16="http://schemas.microsoft.com/office/drawing/2014/main" id="{005B9559-3278-482B-8FE3-20D92337B446}"/>
                  </a:ext>
                </a:extLst>
              </p:cNvPr>
              <p:cNvSpPr>
                <a:spLocks noChangeArrowheads="1"/>
              </p:cNvSpPr>
              <p:nvPr/>
            </p:nvSpPr>
            <p:spPr bwMode="gray">
              <a:xfrm>
                <a:off x="2337" y="2457"/>
                <a:ext cx="1096" cy="349"/>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endParaRPr lang="zh-CN" altLang="en-US"/>
              </a:p>
            </p:txBody>
          </p:sp>
        </p:grpSp>
        <p:sp>
          <p:nvSpPr>
            <p:cNvPr id="23" name="Text Box 61">
              <a:extLst>
                <a:ext uri="{FF2B5EF4-FFF2-40B4-BE49-F238E27FC236}">
                  <a16:creationId xmlns:a16="http://schemas.microsoft.com/office/drawing/2014/main" id="{D5D57561-89B3-4698-9EAC-0E70BD57A0D3}"/>
                </a:ext>
              </a:extLst>
            </p:cNvPr>
            <p:cNvSpPr txBox="1">
              <a:spLocks noChangeArrowheads="1"/>
            </p:cNvSpPr>
            <p:nvPr/>
          </p:nvSpPr>
          <p:spPr bwMode="gray">
            <a:xfrm>
              <a:off x="2327" y="2201"/>
              <a:ext cx="888" cy="288"/>
            </a:xfrm>
            <a:prstGeom prst="rect">
              <a:avLst/>
            </a:prstGeom>
            <a:noFill/>
            <a:ln w="9525">
              <a:noFill/>
              <a:miter lim="800000"/>
            </a:ln>
            <a:effectLst/>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eaLnBrk="0" hangingPunct="0">
                <a:defRPr/>
              </a:pPr>
              <a:r>
                <a:rPr lang="zh-CN" altLang="en-US" sz="2400" b="1">
                  <a:solidFill>
                    <a:srgbClr val="FFFFFF"/>
                  </a:solidFill>
                  <a:effectLst>
                    <a:outerShdw blurRad="38100" dist="38100" dir="2700000" algn="tl">
                      <a:srgbClr val="C0C0C0"/>
                    </a:outerShdw>
                  </a:effectLst>
                  <a:latin typeface="Arial" panose="020B0604020202020204" pitchFamily="34" charset="0"/>
                  <a:ea typeface="黑体" panose="02010609060101010101" pitchFamily="2" charset="-122"/>
                </a:rPr>
                <a:t>两点一框</a:t>
              </a:r>
            </a:p>
          </p:txBody>
        </p:sp>
      </p:grpSp>
      <p:sp>
        <p:nvSpPr>
          <p:cNvPr id="13" name="AutoShape 62">
            <a:extLst>
              <a:ext uri="{FF2B5EF4-FFF2-40B4-BE49-F238E27FC236}">
                <a16:creationId xmlns:a16="http://schemas.microsoft.com/office/drawing/2014/main" id="{A80C77C4-65AB-48FF-83F0-B4234549B016}"/>
              </a:ext>
            </a:extLst>
          </p:cNvPr>
          <p:cNvSpPr>
            <a:spLocks noChangeArrowheads="1"/>
          </p:cNvSpPr>
          <p:nvPr/>
        </p:nvSpPr>
        <p:spPr bwMode="auto">
          <a:xfrm>
            <a:off x="2806700" y="5273536"/>
            <a:ext cx="7239000" cy="742950"/>
          </a:xfrm>
          <a:prstGeom prst="roundRect">
            <a:avLst>
              <a:gd name="adj" fmla="val 50000"/>
            </a:avLst>
          </a:prstGeom>
          <a:solidFill>
            <a:schemeClr val="bg1"/>
          </a:solidFill>
          <a:ln w="38100">
            <a:solidFill>
              <a:schemeClr val="tx1"/>
            </a:solidFill>
            <a:round/>
          </a:ln>
          <a:effectLst/>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altLang="zh-CN" sz="2000" b="1" dirty="0">
                <a:effectLst>
                  <a:outerShdw blurRad="38100" dist="38100" dir="2700000" algn="tl">
                    <a:srgbClr val="C0C0C0"/>
                  </a:outerShdw>
                </a:effectLst>
                <a:latin typeface="Arial" panose="020B0604020202020204" pitchFamily="34" charset="0"/>
                <a:ea typeface="楷体_GB2312" pitchFamily="49" charset="-122"/>
              </a:rPr>
              <a:t>“</a:t>
            </a:r>
            <a:r>
              <a:rPr lang="zh-CN" altLang="en-US" sz="2000" b="1" dirty="0">
                <a:effectLst>
                  <a:outerShdw blurRad="38100" dist="38100" dir="2700000" algn="tl">
                    <a:srgbClr val="C0C0C0"/>
                  </a:outerShdw>
                </a:effectLst>
                <a:latin typeface="Arial" panose="020B0604020202020204" pitchFamily="34" charset="0"/>
                <a:ea typeface="楷体_GB2312" pitchFamily="49" charset="-122"/>
              </a:rPr>
              <a:t>一框”</a:t>
            </a:r>
            <a:r>
              <a:rPr lang="en-US" altLang="zh-CN" sz="2000" b="1" dirty="0">
                <a:effectLst>
                  <a:outerShdw blurRad="38100" dist="38100" dir="2700000" algn="tl">
                    <a:srgbClr val="C0C0C0"/>
                  </a:outerShdw>
                </a:effectLst>
                <a:latin typeface="Arial" panose="020B0604020202020204" pitchFamily="34" charset="0"/>
                <a:ea typeface="楷体_GB2312" pitchFamily="49" charset="-122"/>
              </a:rPr>
              <a:t>——</a:t>
            </a:r>
            <a:r>
              <a:rPr lang="zh-CN" altLang="en-US" sz="2000" b="1" dirty="0">
                <a:effectLst>
                  <a:outerShdw blurRad="38100" dist="38100" dir="2700000" algn="tl">
                    <a:srgbClr val="C0C0C0"/>
                  </a:outerShdw>
                </a:effectLst>
                <a:latin typeface="Arial" panose="020B0604020202020204" pitchFamily="34" charset="0"/>
                <a:ea typeface="楷体_GB2312" pitchFamily="49" charset="-122"/>
              </a:rPr>
              <a:t>研究框架</a:t>
            </a:r>
            <a:r>
              <a:rPr lang="zh-CN" altLang="en-US" sz="2000" b="1" dirty="0">
                <a:solidFill>
                  <a:schemeClr val="accent2"/>
                </a:solidFill>
                <a:effectLst>
                  <a:outerShdw blurRad="38100" dist="38100" dir="2700000" algn="tl">
                    <a:srgbClr val="C0C0C0"/>
                  </a:outerShdw>
                </a:effectLst>
                <a:latin typeface="Arial" panose="020B0604020202020204" pitchFamily="34" charset="0"/>
                <a:ea typeface="楷体_GB2312" pitchFamily="49" charset="-122"/>
              </a:rPr>
              <a:t>：研究主体关于“</a:t>
            </a:r>
            <a:r>
              <a:rPr lang="zh-CN" altLang="en-US" sz="2000" b="1" dirty="0">
                <a:solidFill>
                  <a:srgbClr val="FF3300"/>
                </a:solidFill>
                <a:effectLst>
                  <a:outerShdw blurRad="38100" dist="38100" dir="2700000" algn="tl">
                    <a:srgbClr val="C0C0C0"/>
                  </a:outerShdw>
                </a:effectLst>
                <a:latin typeface="Arial" panose="020B0604020202020204" pitchFamily="34" charset="0"/>
                <a:ea typeface="楷体_GB2312" pitchFamily="49" charset="-122"/>
              </a:rPr>
              <a:t>怎么样</a:t>
            </a:r>
            <a:r>
              <a:rPr lang="zh-CN" altLang="en-US" sz="2000" b="1" dirty="0">
                <a:solidFill>
                  <a:schemeClr val="accent2"/>
                </a:solidFill>
                <a:effectLst>
                  <a:outerShdw blurRad="38100" dist="38100" dir="2700000" algn="tl">
                    <a:srgbClr val="C0C0C0"/>
                  </a:outerShdw>
                </a:effectLst>
                <a:latin typeface="Arial" panose="020B0604020202020204" pitchFamily="34" charset="0"/>
                <a:ea typeface="楷体_GB2312" pitchFamily="49" charset="-122"/>
              </a:rPr>
              <a:t>”研究的逻辑思路</a:t>
            </a:r>
          </a:p>
        </p:txBody>
      </p:sp>
      <p:grpSp>
        <p:nvGrpSpPr>
          <p:cNvPr id="14" name="Group 74">
            <a:extLst>
              <a:ext uri="{FF2B5EF4-FFF2-40B4-BE49-F238E27FC236}">
                <a16:creationId xmlns:a16="http://schemas.microsoft.com/office/drawing/2014/main" id="{3116C00B-8102-43F9-AC89-33C7139D471C}"/>
              </a:ext>
            </a:extLst>
          </p:cNvPr>
          <p:cNvGrpSpPr/>
          <p:nvPr/>
        </p:nvGrpSpPr>
        <p:grpSpPr bwMode="auto">
          <a:xfrm>
            <a:off x="3111500" y="2892287"/>
            <a:ext cx="1658938" cy="569913"/>
            <a:chOff x="672" y="1872"/>
            <a:chExt cx="1045" cy="359"/>
          </a:xfrm>
        </p:grpSpPr>
        <p:sp>
          <p:nvSpPr>
            <p:cNvPr id="20" name="AutoShape 57">
              <a:extLst>
                <a:ext uri="{FF2B5EF4-FFF2-40B4-BE49-F238E27FC236}">
                  <a16:creationId xmlns:a16="http://schemas.microsoft.com/office/drawing/2014/main" id="{6016C220-ED46-4DF9-8AFD-E32A5CCE71A9}"/>
                </a:ext>
              </a:extLst>
            </p:cNvPr>
            <p:cNvSpPr>
              <a:spLocks noChangeArrowheads="1"/>
            </p:cNvSpPr>
            <p:nvPr/>
          </p:nvSpPr>
          <p:spPr bwMode="gray">
            <a:xfrm>
              <a:off x="672" y="1872"/>
              <a:ext cx="1045" cy="359"/>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round/>
            </a:ln>
            <a:effectLst/>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endParaRPr lang="zh-CN" altLang="en-US">
                <a:latin typeface="Arial" panose="020B0604020202020204" pitchFamily="34" charset="0"/>
              </a:endParaRPr>
            </a:p>
          </p:txBody>
        </p:sp>
        <p:sp>
          <p:nvSpPr>
            <p:cNvPr id="21" name="Text Box 63">
              <a:extLst>
                <a:ext uri="{FF2B5EF4-FFF2-40B4-BE49-F238E27FC236}">
                  <a16:creationId xmlns:a16="http://schemas.microsoft.com/office/drawing/2014/main" id="{6EF473B6-01FE-4A68-9E25-012E6892B956}"/>
                </a:ext>
              </a:extLst>
            </p:cNvPr>
            <p:cNvSpPr txBox="1">
              <a:spLocks noChangeArrowheads="1"/>
            </p:cNvSpPr>
            <p:nvPr/>
          </p:nvSpPr>
          <p:spPr bwMode="gray">
            <a:xfrm>
              <a:off x="938" y="1958"/>
              <a:ext cx="438" cy="250"/>
            </a:xfrm>
            <a:prstGeom prst="rect">
              <a:avLst/>
            </a:prstGeom>
            <a:noFill/>
            <a:ln w="9525">
              <a:noFill/>
              <a:miter lim="800000"/>
            </a:ln>
            <a:effectLst/>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eaLnBrk="0" hangingPunct="0">
                <a:defRPr/>
              </a:pPr>
              <a:r>
                <a:rPr lang="zh-CN" altLang="en-US" sz="2000" b="1">
                  <a:solidFill>
                    <a:srgbClr val="FFFFFF"/>
                  </a:solidFill>
                  <a:effectLst>
                    <a:outerShdw blurRad="38100" dist="38100" dir="2700000" algn="tl">
                      <a:srgbClr val="C0C0C0"/>
                    </a:outerShdw>
                  </a:effectLst>
                  <a:latin typeface="Arial" panose="020B0604020202020204" pitchFamily="34" charset="0"/>
                  <a:ea typeface="黑体" panose="02010609060101010101" pitchFamily="2" charset="-122"/>
                </a:rPr>
                <a:t>观点</a:t>
              </a:r>
            </a:p>
          </p:txBody>
        </p:sp>
      </p:grpSp>
      <p:grpSp>
        <p:nvGrpSpPr>
          <p:cNvPr id="15" name="Group 75">
            <a:extLst>
              <a:ext uri="{FF2B5EF4-FFF2-40B4-BE49-F238E27FC236}">
                <a16:creationId xmlns:a16="http://schemas.microsoft.com/office/drawing/2014/main" id="{113C4578-C9F7-44FB-B6A2-BF6AAE7DDB53}"/>
              </a:ext>
            </a:extLst>
          </p:cNvPr>
          <p:cNvGrpSpPr/>
          <p:nvPr/>
        </p:nvGrpSpPr>
        <p:grpSpPr bwMode="auto">
          <a:xfrm>
            <a:off x="8088314" y="2935149"/>
            <a:ext cx="1728787" cy="569912"/>
            <a:chOff x="3807" y="1899"/>
            <a:chExt cx="1089" cy="359"/>
          </a:xfrm>
        </p:grpSpPr>
        <p:sp>
          <p:nvSpPr>
            <p:cNvPr id="18" name="AutoShape 60">
              <a:extLst>
                <a:ext uri="{FF2B5EF4-FFF2-40B4-BE49-F238E27FC236}">
                  <a16:creationId xmlns:a16="http://schemas.microsoft.com/office/drawing/2014/main" id="{84AEC42C-EE48-4E1B-A8C0-BA11655A6E14}"/>
                </a:ext>
              </a:extLst>
            </p:cNvPr>
            <p:cNvSpPr>
              <a:spLocks noChangeArrowheads="1"/>
            </p:cNvSpPr>
            <p:nvPr/>
          </p:nvSpPr>
          <p:spPr bwMode="gray">
            <a:xfrm>
              <a:off x="3807" y="1899"/>
              <a:ext cx="1089" cy="359"/>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round/>
            </a:ln>
            <a:effectLst/>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endParaRPr lang="zh-CN" altLang="en-US">
                <a:latin typeface="Arial" panose="020B0604020202020204" pitchFamily="34" charset="0"/>
              </a:endParaRPr>
            </a:p>
          </p:txBody>
        </p:sp>
        <p:sp>
          <p:nvSpPr>
            <p:cNvPr id="19" name="Text Box 66">
              <a:extLst>
                <a:ext uri="{FF2B5EF4-FFF2-40B4-BE49-F238E27FC236}">
                  <a16:creationId xmlns:a16="http://schemas.microsoft.com/office/drawing/2014/main" id="{1C348DC0-EAEE-4464-A0C1-F0D06C9A39F4}"/>
                </a:ext>
              </a:extLst>
            </p:cNvPr>
            <p:cNvSpPr txBox="1">
              <a:spLocks noChangeArrowheads="1"/>
            </p:cNvSpPr>
            <p:nvPr/>
          </p:nvSpPr>
          <p:spPr bwMode="gray">
            <a:xfrm>
              <a:off x="4149" y="2006"/>
              <a:ext cx="438" cy="250"/>
            </a:xfrm>
            <a:prstGeom prst="rect">
              <a:avLst/>
            </a:prstGeom>
            <a:noFill/>
            <a:ln w="9525">
              <a:noFill/>
              <a:miter lim="800000"/>
            </a:ln>
            <a:effectLst/>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eaLnBrk="0" hangingPunct="0">
                <a:defRPr/>
              </a:pPr>
              <a:r>
                <a:rPr lang="zh-CN" altLang="en-US" sz="2000" b="1">
                  <a:effectLst>
                    <a:outerShdw blurRad="38100" dist="38100" dir="2700000" algn="tl">
                      <a:srgbClr val="C0C0C0"/>
                    </a:outerShdw>
                  </a:effectLst>
                  <a:latin typeface="Arial" panose="020B0604020202020204" pitchFamily="34" charset="0"/>
                  <a:ea typeface="黑体" panose="02010609060101010101" pitchFamily="2" charset="-122"/>
                </a:rPr>
                <a:t>支点</a:t>
              </a:r>
            </a:p>
          </p:txBody>
        </p:sp>
      </p:grpSp>
      <p:sp>
        <p:nvSpPr>
          <p:cNvPr id="16" name="Text Box 71">
            <a:extLst>
              <a:ext uri="{FF2B5EF4-FFF2-40B4-BE49-F238E27FC236}">
                <a16:creationId xmlns:a16="http://schemas.microsoft.com/office/drawing/2014/main" id="{FFCC6756-834B-413C-9EC1-EC3EF1412A69}"/>
              </a:ext>
            </a:extLst>
          </p:cNvPr>
          <p:cNvSpPr txBox="1">
            <a:spLocks noChangeArrowheads="1"/>
          </p:cNvSpPr>
          <p:nvPr/>
        </p:nvSpPr>
        <p:spPr bwMode="auto">
          <a:xfrm>
            <a:off x="3192464" y="3557450"/>
            <a:ext cx="1519237" cy="1163637"/>
          </a:xfrm>
          <a:prstGeom prst="rect">
            <a:avLst/>
          </a:prstGeom>
          <a:noFill/>
          <a:ln w="9525" algn="ctr">
            <a:noFill/>
            <a:miter lim="800000"/>
          </a:ln>
          <a:effectLst/>
        </p:spPr>
        <p:txBody>
          <a:bodyP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130000"/>
              </a:lnSpc>
              <a:spcBef>
                <a:spcPct val="10000"/>
              </a:spcBef>
              <a:spcAft>
                <a:spcPct val="20000"/>
              </a:spcAft>
              <a:defRPr/>
            </a:pPr>
            <a:r>
              <a:rPr lang="zh-CN" altLang="en-US" b="1">
                <a:solidFill>
                  <a:schemeClr val="accent2"/>
                </a:solidFill>
                <a:effectLst>
                  <a:outerShdw blurRad="38100" dist="38100" dir="2700000" algn="tl">
                    <a:srgbClr val="C0C0C0"/>
                  </a:outerShdw>
                </a:effectLst>
                <a:latin typeface="Forte" pitchFamily="66" charset="0"/>
                <a:ea typeface="楷体_GB2312" pitchFamily="49" charset="-122"/>
              </a:rPr>
              <a:t>研究主体关于“</a:t>
            </a:r>
            <a:r>
              <a:rPr lang="zh-CN" altLang="en-US" b="1">
                <a:solidFill>
                  <a:srgbClr val="FF3300"/>
                </a:solidFill>
                <a:effectLst>
                  <a:outerShdw blurRad="38100" dist="38100" dir="2700000" algn="tl">
                    <a:srgbClr val="C0C0C0"/>
                  </a:outerShdw>
                </a:effectLst>
                <a:latin typeface="Forte" pitchFamily="66" charset="0"/>
                <a:ea typeface="楷体_GB2312" pitchFamily="49" charset="-122"/>
              </a:rPr>
              <a:t>是什么</a:t>
            </a:r>
            <a:r>
              <a:rPr lang="zh-CN" altLang="en-US" b="1">
                <a:solidFill>
                  <a:schemeClr val="accent2"/>
                </a:solidFill>
                <a:effectLst>
                  <a:outerShdw blurRad="38100" dist="38100" dir="2700000" algn="tl">
                    <a:srgbClr val="C0C0C0"/>
                  </a:outerShdw>
                </a:effectLst>
                <a:latin typeface="Forte" pitchFamily="66" charset="0"/>
                <a:ea typeface="楷体_GB2312" pitchFamily="49" charset="-122"/>
              </a:rPr>
              <a:t>”的命题假说</a:t>
            </a:r>
          </a:p>
        </p:txBody>
      </p:sp>
      <p:sp>
        <p:nvSpPr>
          <p:cNvPr id="17" name="Text Box 72">
            <a:extLst>
              <a:ext uri="{FF2B5EF4-FFF2-40B4-BE49-F238E27FC236}">
                <a16:creationId xmlns:a16="http://schemas.microsoft.com/office/drawing/2014/main" id="{A0D8E377-C990-4D0D-A3E7-5D82950E1F61}"/>
              </a:ext>
            </a:extLst>
          </p:cNvPr>
          <p:cNvSpPr txBox="1">
            <a:spLocks noChangeArrowheads="1"/>
          </p:cNvSpPr>
          <p:nvPr/>
        </p:nvSpPr>
        <p:spPr bwMode="auto">
          <a:xfrm>
            <a:off x="8083551" y="3501887"/>
            <a:ext cx="1647825" cy="1438275"/>
          </a:xfrm>
          <a:prstGeom prst="rect">
            <a:avLst/>
          </a:prstGeom>
          <a:noFill/>
          <a:ln w="9525" algn="ctr">
            <a:noFill/>
            <a:miter lim="800000"/>
          </a:ln>
          <a:effectLst/>
        </p:spPr>
        <p:txBody>
          <a:bodyP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130000"/>
              </a:lnSpc>
              <a:spcBef>
                <a:spcPct val="10000"/>
              </a:spcBef>
              <a:spcAft>
                <a:spcPct val="20000"/>
              </a:spcAft>
              <a:defRPr/>
            </a:pPr>
            <a:r>
              <a:rPr lang="zh-CN" altLang="en-US" sz="1700" b="1">
                <a:solidFill>
                  <a:schemeClr val="accent2"/>
                </a:solidFill>
                <a:effectLst>
                  <a:outerShdw blurRad="38100" dist="38100" dir="2700000" algn="tl">
                    <a:srgbClr val="C0C0C0"/>
                  </a:outerShdw>
                </a:effectLst>
                <a:latin typeface="Forte" pitchFamily="66" charset="0"/>
                <a:ea typeface="楷体_GB2312" pitchFamily="49" charset="-122"/>
              </a:rPr>
              <a:t>研究主体所采用的对“观点”作出“</a:t>
            </a:r>
            <a:r>
              <a:rPr lang="zh-CN" altLang="en-US" sz="1700" b="1">
                <a:solidFill>
                  <a:srgbClr val="FF3300"/>
                </a:solidFill>
                <a:effectLst>
                  <a:outerShdw blurRad="38100" dist="38100" dir="2700000" algn="tl">
                    <a:srgbClr val="C0C0C0"/>
                  </a:outerShdw>
                </a:effectLst>
                <a:latin typeface="Forte" pitchFamily="66" charset="0"/>
                <a:ea typeface="楷体_GB2312" pitchFamily="49" charset="-122"/>
              </a:rPr>
              <a:t>为什么</a:t>
            </a:r>
            <a:r>
              <a:rPr lang="zh-CN" altLang="en-US" sz="1700" b="1">
                <a:solidFill>
                  <a:schemeClr val="accent2"/>
                </a:solidFill>
                <a:effectLst>
                  <a:outerShdw blurRad="38100" dist="38100" dir="2700000" algn="tl">
                    <a:srgbClr val="C0C0C0"/>
                  </a:outerShdw>
                </a:effectLst>
                <a:latin typeface="Forte" pitchFamily="66" charset="0"/>
                <a:ea typeface="楷体_GB2312" pitchFamily="49" charset="-122"/>
              </a:rPr>
              <a:t>”的理论解说</a:t>
            </a:r>
          </a:p>
        </p:txBody>
      </p:sp>
    </p:spTree>
    <p:extLst>
      <p:ext uri="{BB962C8B-B14F-4D97-AF65-F5344CB8AC3E}">
        <p14:creationId xmlns:p14="http://schemas.microsoft.com/office/powerpoint/2010/main" val="4205901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5ACCB4-AFBA-4FEA-A710-22E5A328F335}"/>
              </a:ext>
            </a:extLst>
          </p:cNvPr>
          <p:cNvSpPr>
            <a:spLocks noGrp="1"/>
          </p:cNvSpPr>
          <p:nvPr>
            <p:ph type="title"/>
          </p:nvPr>
        </p:nvSpPr>
        <p:spPr/>
        <p:txBody>
          <a:bodyPr/>
          <a:lstStyle/>
          <a:p>
            <a:r>
              <a:rPr kumimoji="1" lang="en-US" altLang="zh-CN" dirty="0"/>
              <a:t>2</a:t>
            </a:r>
            <a:r>
              <a:rPr kumimoji="1" lang="zh-CN" altLang="en-US" dirty="0"/>
              <a:t>、方法</a:t>
            </a:r>
            <a:r>
              <a:rPr kumimoji="1" lang="en-US" altLang="zh-CN" dirty="0"/>
              <a:t>——</a:t>
            </a:r>
            <a:r>
              <a:rPr kumimoji="1" lang="zh-CN" altLang="en-US" dirty="0"/>
              <a:t>命题：核心观点</a:t>
            </a:r>
            <a:endParaRPr lang="zh-CN" altLang="en-US" dirty="0"/>
          </a:p>
        </p:txBody>
      </p:sp>
      <p:sp>
        <p:nvSpPr>
          <p:cNvPr id="3" name="内容占位符 2">
            <a:extLst>
              <a:ext uri="{FF2B5EF4-FFF2-40B4-BE49-F238E27FC236}">
                <a16:creationId xmlns:a16="http://schemas.microsoft.com/office/drawing/2014/main" id="{BD7B6A5D-05B3-43FC-88ED-8604E432B987}"/>
              </a:ext>
            </a:extLst>
          </p:cNvPr>
          <p:cNvSpPr>
            <a:spLocks noGrp="1"/>
          </p:cNvSpPr>
          <p:nvPr>
            <p:ph idx="1"/>
          </p:nvPr>
        </p:nvSpPr>
        <p:spPr>
          <a:xfrm>
            <a:off x="754115" y="1110007"/>
            <a:ext cx="11259495" cy="5435936"/>
          </a:xfrm>
        </p:spPr>
        <p:txBody>
          <a:bodyPr>
            <a:normAutofit lnSpcReduction="10000"/>
          </a:bodyPr>
          <a:lstStyle/>
          <a:p>
            <a:r>
              <a:rPr lang="zh-CN" altLang="en-US" dirty="0"/>
              <a:t>（</a:t>
            </a:r>
            <a:r>
              <a:rPr lang="en-US" altLang="zh-CN" dirty="0"/>
              <a:t>1</a:t>
            </a:r>
            <a:r>
              <a:rPr lang="zh-CN" altLang="en-US" dirty="0"/>
              <a:t>）什么是核心观点</a:t>
            </a:r>
          </a:p>
          <a:p>
            <a:pPr lvl="1"/>
            <a:r>
              <a:rPr lang="zh-CN" altLang="en-US" dirty="0"/>
              <a:t> 观点是关于“立”的命题。提出问题是“破”，提出观点则是“立”，陈述研究者对“是什么”的基本判断。</a:t>
            </a:r>
          </a:p>
          <a:p>
            <a:pPr lvl="1"/>
            <a:r>
              <a:rPr lang="zh-CN" altLang="en-US" dirty="0"/>
              <a:t>  观点是原创性命题。是前人或他人未提及的命题，可丰富、补充、修正、发展或颠覆既有理论体系。</a:t>
            </a:r>
          </a:p>
          <a:p>
            <a:pPr lvl="1"/>
            <a:r>
              <a:rPr lang="zh-CN" altLang="en-US" dirty="0"/>
              <a:t>  观点是中心命题。是具有“骨髓”意义的核心命题和基本论点。</a:t>
            </a:r>
          </a:p>
          <a:p>
            <a:pPr lvl="1"/>
            <a:r>
              <a:rPr lang="zh-CN" altLang="en-US" dirty="0"/>
              <a:t>  观点是有待检验或证明的假设。</a:t>
            </a:r>
            <a:endParaRPr lang="en-US" altLang="zh-CN" dirty="0"/>
          </a:p>
          <a:p>
            <a:r>
              <a:rPr lang="zh-CN" altLang="en-US" dirty="0"/>
              <a:t>（</a:t>
            </a:r>
            <a:r>
              <a:rPr lang="en-US" altLang="zh-CN" dirty="0"/>
              <a:t>2</a:t>
            </a:r>
            <a:r>
              <a:rPr lang="zh-CN" altLang="en-US" dirty="0"/>
              <a:t>）核心观点的特征</a:t>
            </a:r>
          </a:p>
          <a:p>
            <a:pPr lvl="1"/>
            <a:r>
              <a:rPr lang="zh-CN" altLang="en-US" dirty="0"/>
              <a:t>针对性：必须是针对所发现的问题而作出的命题</a:t>
            </a:r>
            <a:endParaRPr lang="en-US" altLang="zh-CN" dirty="0"/>
          </a:p>
          <a:p>
            <a:pPr lvl="1"/>
            <a:r>
              <a:rPr lang="zh-CN" altLang="en-US" dirty="0"/>
              <a:t>判断性：必须是一个判断句式的命题</a:t>
            </a:r>
            <a:endParaRPr lang="en-US" altLang="zh-CN" dirty="0"/>
          </a:p>
          <a:p>
            <a:pPr lvl="1"/>
            <a:r>
              <a:rPr lang="zh-CN" altLang="en-US" dirty="0"/>
              <a:t>纵贯性：必须是统率全文的命题</a:t>
            </a:r>
            <a:endParaRPr lang="en-US" altLang="zh-CN" dirty="0"/>
          </a:p>
          <a:p>
            <a:pPr lvl="1"/>
            <a:r>
              <a:rPr lang="zh-CN" altLang="en-US" dirty="0"/>
              <a:t>单一性：必须是具有唯一性的中心命题</a:t>
            </a:r>
            <a:endParaRPr lang="en-US" altLang="zh-CN" dirty="0"/>
          </a:p>
          <a:p>
            <a:pPr lvl="1"/>
            <a:r>
              <a:rPr lang="zh-CN" altLang="en-US" dirty="0"/>
              <a:t>原创性：必须是已有研究尚未提及的命题</a:t>
            </a:r>
            <a:endParaRPr lang="en-US" altLang="zh-CN" dirty="0"/>
          </a:p>
          <a:p>
            <a:pPr lvl="1"/>
            <a:r>
              <a:rPr lang="zh-CN" altLang="en-US" dirty="0"/>
              <a:t>假设性：必须是有待认证或检验的命题</a:t>
            </a:r>
          </a:p>
        </p:txBody>
      </p:sp>
    </p:spTree>
    <p:extLst>
      <p:ext uri="{BB962C8B-B14F-4D97-AF65-F5344CB8AC3E}">
        <p14:creationId xmlns:p14="http://schemas.microsoft.com/office/powerpoint/2010/main" val="26730000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5ACCB4-AFBA-4FEA-A710-22E5A328F335}"/>
              </a:ext>
            </a:extLst>
          </p:cNvPr>
          <p:cNvSpPr>
            <a:spLocks noGrp="1"/>
          </p:cNvSpPr>
          <p:nvPr>
            <p:ph type="title"/>
          </p:nvPr>
        </p:nvSpPr>
        <p:spPr/>
        <p:txBody>
          <a:bodyPr>
            <a:normAutofit/>
          </a:bodyPr>
          <a:lstStyle/>
          <a:p>
            <a:r>
              <a:rPr kumimoji="1" lang="en-US" altLang="zh-CN" dirty="0"/>
              <a:t>2</a:t>
            </a:r>
            <a:r>
              <a:rPr kumimoji="1" lang="zh-CN" altLang="en-US" dirty="0"/>
              <a:t>、方法</a:t>
            </a:r>
            <a:r>
              <a:rPr kumimoji="1" lang="en-US" altLang="zh-CN" dirty="0"/>
              <a:t>——</a:t>
            </a:r>
            <a:r>
              <a:rPr kumimoji="1" lang="zh-CN" altLang="en-US" dirty="0"/>
              <a:t>观点要有理论性</a:t>
            </a:r>
            <a:endParaRPr lang="zh-CN" altLang="en-US" dirty="0"/>
          </a:p>
        </p:txBody>
      </p:sp>
      <p:sp>
        <p:nvSpPr>
          <p:cNvPr id="3" name="内容占位符 2">
            <a:extLst>
              <a:ext uri="{FF2B5EF4-FFF2-40B4-BE49-F238E27FC236}">
                <a16:creationId xmlns:a16="http://schemas.microsoft.com/office/drawing/2014/main" id="{BD7B6A5D-05B3-43FC-88ED-8604E432B987}"/>
              </a:ext>
            </a:extLst>
          </p:cNvPr>
          <p:cNvSpPr>
            <a:spLocks noGrp="1"/>
          </p:cNvSpPr>
          <p:nvPr>
            <p:ph idx="1"/>
          </p:nvPr>
        </p:nvSpPr>
        <p:spPr>
          <a:xfrm>
            <a:off x="754115" y="1110007"/>
            <a:ext cx="11259495" cy="5435936"/>
          </a:xfrm>
        </p:spPr>
        <p:txBody>
          <a:bodyPr>
            <a:normAutofit/>
          </a:bodyPr>
          <a:lstStyle/>
          <a:p>
            <a:r>
              <a:rPr lang="zh-CN" altLang="en-US" dirty="0"/>
              <a:t> 解释是把握已知，预见是把握未知；</a:t>
            </a:r>
          </a:p>
          <a:p>
            <a:r>
              <a:rPr lang="zh-CN" altLang="en-US" dirty="0"/>
              <a:t> 解释功能是分析问题的密钥，预见功能是解决问题的指南。</a:t>
            </a:r>
            <a:endParaRPr lang="en-US" altLang="zh-CN" dirty="0"/>
          </a:p>
          <a:p>
            <a:r>
              <a:rPr lang="zh-CN" altLang="en-US" dirty="0"/>
              <a:t> 解释功能：</a:t>
            </a:r>
          </a:p>
          <a:p>
            <a:pPr lvl="1"/>
            <a:r>
              <a:rPr lang="zh-CN" altLang="en-US" dirty="0"/>
              <a:t>即理论能够对过去和现在已经得到的科学事实作出“为什么”的解释说明。 </a:t>
            </a:r>
            <a:endParaRPr lang="en-US" altLang="zh-CN" dirty="0"/>
          </a:p>
          <a:p>
            <a:r>
              <a:rPr lang="zh-CN" altLang="en-US" dirty="0"/>
              <a:t> 预见功能：</a:t>
            </a:r>
          </a:p>
          <a:p>
            <a:pPr lvl="1"/>
            <a:r>
              <a:rPr lang="zh-CN" altLang="en-US" dirty="0"/>
              <a:t>即理论能够对未来可能得到的科学事实作出预见。 </a:t>
            </a:r>
          </a:p>
          <a:p>
            <a:endParaRPr lang="en-US" altLang="zh-CN" dirty="0"/>
          </a:p>
          <a:p>
            <a:r>
              <a:rPr lang="zh-CN" altLang="en-US" dirty="0"/>
              <a:t>支点如何形成？</a:t>
            </a:r>
            <a:endParaRPr lang="en-US" altLang="zh-CN" dirty="0"/>
          </a:p>
          <a:p>
            <a:pPr lvl="1"/>
            <a:r>
              <a:rPr lang="zh-CN" altLang="en-US" dirty="0"/>
              <a:t>①引用现成理论</a:t>
            </a:r>
            <a:endParaRPr lang="en-US" altLang="zh-CN" dirty="0"/>
          </a:p>
          <a:p>
            <a:pPr lvl="1"/>
            <a:r>
              <a:rPr lang="zh-CN" altLang="en-US" dirty="0"/>
              <a:t>②整合已有理论</a:t>
            </a:r>
          </a:p>
          <a:p>
            <a:pPr lvl="1"/>
            <a:r>
              <a:rPr lang="zh-CN" altLang="en-US" dirty="0"/>
              <a:t>③导出新的推论</a:t>
            </a:r>
            <a:endParaRPr lang="en-US" altLang="zh-CN" dirty="0"/>
          </a:p>
          <a:p>
            <a:pPr lvl="1"/>
            <a:r>
              <a:rPr lang="zh-CN" altLang="en-US" dirty="0"/>
              <a:t>④构建新的理论</a:t>
            </a:r>
          </a:p>
          <a:p>
            <a:endParaRPr lang="zh-CN" altLang="en-US" dirty="0"/>
          </a:p>
          <a:p>
            <a:endParaRPr lang="zh-CN" altLang="en-US" dirty="0"/>
          </a:p>
          <a:p>
            <a:endParaRPr lang="zh-CN" altLang="en-US" dirty="0"/>
          </a:p>
        </p:txBody>
      </p:sp>
    </p:spTree>
    <p:extLst>
      <p:ext uri="{BB962C8B-B14F-4D97-AF65-F5344CB8AC3E}">
        <p14:creationId xmlns:p14="http://schemas.microsoft.com/office/powerpoint/2010/main" val="29569309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5ACCB4-AFBA-4FEA-A710-22E5A328F335}"/>
              </a:ext>
            </a:extLst>
          </p:cNvPr>
          <p:cNvSpPr>
            <a:spLocks noGrp="1"/>
          </p:cNvSpPr>
          <p:nvPr>
            <p:ph type="title"/>
          </p:nvPr>
        </p:nvSpPr>
        <p:spPr/>
        <p:txBody>
          <a:bodyPr>
            <a:normAutofit/>
          </a:bodyPr>
          <a:lstStyle/>
          <a:p>
            <a:r>
              <a:rPr kumimoji="1" lang="en-US" altLang="zh-CN" dirty="0"/>
              <a:t>2</a:t>
            </a:r>
            <a:r>
              <a:rPr kumimoji="1" lang="zh-CN" altLang="en-US" dirty="0"/>
              <a:t>、方法</a:t>
            </a:r>
            <a:r>
              <a:rPr kumimoji="1" lang="en-US" altLang="zh-CN" dirty="0"/>
              <a:t>——</a:t>
            </a:r>
            <a:r>
              <a:rPr kumimoji="1" lang="zh-CN" altLang="en-US" dirty="0"/>
              <a:t>方法背后是研究逻辑</a:t>
            </a:r>
            <a:endParaRPr lang="zh-CN" altLang="en-US" dirty="0"/>
          </a:p>
        </p:txBody>
      </p:sp>
      <p:sp>
        <p:nvSpPr>
          <p:cNvPr id="3" name="内容占位符 2">
            <a:extLst>
              <a:ext uri="{FF2B5EF4-FFF2-40B4-BE49-F238E27FC236}">
                <a16:creationId xmlns:a16="http://schemas.microsoft.com/office/drawing/2014/main" id="{BD7B6A5D-05B3-43FC-88ED-8604E432B987}"/>
              </a:ext>
            </a:extLst>
          </p:cNvPr>
          <p:cNvSpPr>
            <a:spLocks noGrp="1"/>
          </p:cNvSpPr>
          <p:nvPr>
            <p:ph idx="1"/>
          </p:nvPr>
        </p:nvSpPr>
        <p:spPr>
          <a:xfrm>
            <a:off x="754115" y="1110007"/>
            <a:ext cx="11259495" cy="5435936"/>
          </a:xfrm>
        </p:spPr>
        <p:txBody>
          <a:bodyPr>
            <a:normAutofit/>
          </a:bodyPr>
          <a:lstStyle/>
          <a:p>
            <a:r>
              <a:rPr lang="zh-CN" altLang="en-US" dirty="0"/>
              <a:t>  要体现“提出问题</a:t>
            </a:r>
            <a:r>
              <a:rPr lang="en-US" altLang="zh-CN" dirty="0"/>
              <a:t>——</a:t>
            </a:r>
            <a:r>
              <a:rPr lang="zh-CN" altLang="en-US" dirty="0"/>
              <a:t>分析问题</a:t>
            </a:r>
            <a:r>
              <a:rPr lang="en-US" altLang="zh-CN" dirty="0"/>
              <a:t>——</a:t>
            </a:r>
            <a:r>
              <a:rPr lang="zh-CN" altLang="en-US" dirty="0"/>
              <a:t>解决问题”三部曲。</a:t>
            </a:r>
          </a:p>
          <a:p>
            <a:r>
              <a:rPr lang="zh-CN" altLang="en-US" dirty="0"/>
              <a:t>  要凸现研究的主线、主要关节和基本脉络</a:t>
            </a:r>
          </a:p>
          <a:p>
            <a:r>
              <a:rPr lang="zh-CN" altLang="en-US" dirty="0"/>
              <a:t>  要刻画各部分各层次之间的逻辑关系</a:t>
            </a:r>
            <a:endParaRPr lang="en-US" altLang="zh-CN" dirty="0"/>
          </a:p>
          <a:p>
            <a:r>
              <a:rPr lang="zh-CN" altLang="en-US" dirty="0"/>
              <a:t>例子：</a:t>
            </a:r>
            <a:endParaRPr lang="en-US" altLang="zh-CN" dirty="0"/>
          </a:p>
          <a:p>
            <a:pPr lvl="1"/>
            <a:r>
              <a:rPr lang="zh-CN" altLang="en-US" dirty="0"/>
              <a:t>选题：标准制订对企业市场势力的影响</a:t>
            </a:r>
          </a:p>
          <a:p>
            <a:pPr lvl="1"/>
            <a:r>
              <a:rPr lang="zh-CN" altLang="en-US" dirty="0"/>
              <a:t>观点：影响体现在多重渠道的复杂作用结果</a:t>
            </a:r>
            <a:endParaRPr lang="en-US" altLang="zh-CN" dirty="0"/>
          </a:p>
          <a:p>
            <a:pPr lvl="1"/>
            <a:r>
              <a:rPr lang="zh-CN" altLang="en-US" dirty="0"/>
              <a:t>支点：</a:t>
            </a:r>
            <a:endParaRPr lang="en-US" altLang="zh-CN" dirty="0"/>
          </a:p>
          <a:p>
            <a:pPr lvl="2"/>
            <a:r>
              <a:rPr lang="zh-CN" altLang="en-US" dirty="0"/>
              <a:t>（</a:t>
            </a:r>
            <a:r>
              <a:rPr lang="en-US" altLang="zh-CN" dirty="0"/>
              <a:t>1</a:t>
            </a:r>
            <a:r>
              <a:rPr lang="zh-CN" altLang="en-US" dirty="0"/>
              <a:t>）标准制订企业有更强的话语权，其他企业必须遵 循标准的技术要求，这倾向于提高标准制订企业的   市场势力</a:t>
            </a:r>
            <a:endParaRPr lang="en-US" altLang="zh-CN" dirty="0"/>
          </a:p>
          <a:p>
            <a:pPr lvl="2"/>
            <a:r>
              <a:rPr lang="zh-CN" altLang="en-US" dirty="0"/>
              <a:t>（</a:t>
            </a:r>
            <a:r>
              <a:rPr lang="en-US" altLang="zh-CN" dirty="0"/>
              <a:t>2</a:t>
            </a:r>
            <a:r>
              <a:rPr lang="zh-CN" altLang="en-US" dirty="0"/>
              <a:t>）标准制订会产生技术外溢，提高其他企业的效率，  这可能会限制标准制订企业的市场势力</a:t>
            </a:r>
            <a:endParaRPr lang="en-US" altLang="zh-CN" dirty="0"/>
          </a:p>
          <a:p>
            <a:pPr lvl="2"/>
            <a:r>
              <a:rPr lang="zh-CN" altLang="en-US" dirty="0"/>
              <a:t>（</a:t>
            </a:r>
            <a:r>
              <a:rPr lang="en-US" altLang="zh-CN" dirty="0"/>
              <a:t>3</a:t>
            </a:r>
            <a:r>
              <a:rPr lang="zh-CN" altLang="en-US" dirty="0"/>
              <a:t>）基于定量的方法，对上述两种效应和它们的总效应进行检验（中介效应法）</a:t>
            </a:r>
          </a:p>
        </p:txBody>
      </p:sp>
    </p:spTree>
    <p:extLst>
      <p:ext uri="{BB962C8B-B14F-4D97-AF65-F5344CB8AC3E}">
        <p14:creationId xmlns:p14="http://schemas.microsoft.com/office/powerpoint/2010/main" val="1215154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851CF25-0800-7D40-AA54-AE56A1E6C73E}"/>
              </a:ext>
            </a:extLst>
          </p:cNvPr>
          <p:cNvSpPr>
            <a:spLocks noGrp="1"/>
          </p:cNvSpPr>
          <p:nvPr>
            <p:ph sz="half" idx="2"/>
          </p:nvPr>
        </p:nvSpPr>
        <p:spPr>
          <a:xfrm>
            <a:off x="5604960" y="1451113"/>
            <a:ext cx="5575852" cy="5406887"/>
          </a:xfrm>
        </p:spPr>
        <p:txBody>
          <a:bodyPr/>
          <a:lstStyle/>
          <a:p>
            <a:r>
              <a:rPr lang="en-US" altLang="zh-CN" dirty="0"/>
              <a:t>1.</a:t>
            </a:r>
            <a:r>
              <a:rPr lang="zh-CN" altLang="en-US" dirty="0"/>
              <a:t>文献</a:t>
            </a:r>
            <a:endParaRPr lang="en-US" altLang="zh-CN" dirty="0"/>
          </a:p>
          <a:p>
            <a:endParaRPr lang="en-US" altLang="zh-CN" dirty="0"/>
          </a:p>
          <a:p>
            <a:endParaRPr lang="en-US" altLang="zh-CN" dirty="0"/>
          </a:p>
          <a:p>
            <a:endParaRPr lang="en-US" altLang="zh-CN" dirty="0"/>
          </a:p>
          <a:p>
            <a:r>
              <a:rPr lang="en-US" altLang="zh-CN" dirty="0"/>
              <a:t>2.</a:t>
            </a:r>
            <a:r>
              <a:rPr lang="zh-CN" altLang="en-US" dirty="0"/>
              <a:t>方法</a:t>
            </a:r>
            <a:endParaRPr lang="en-US" altLang="zh-CN" dirty="0"/>
          </a:p>
        </p:txBody>
      </p:sp>
    </p:spTree>
    <p:extLst>
      <p:ext uri="{BB962C8B-B14F-4D97-AF65-F5344CB8AC3E}">
        <p14:creationId xmlns:p14="http://schemas.microsoft.com/office/powerpoint/2010/main" val="3338365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5ACCB4-AFBA-4FEA-A710-22E5A328F335}"/>
              </a:ext>
            </a:extLst>
          </p:cNvPr>
          <p:cNvSpPr>
            <a:spLocks noGrp="1"/>
          </p:cNvSpPr>
          <p:nvPr>
            <p:ph type="title"/>
          </p:nvPr>
        </p:nvSpPr>
        <p:spPr/>
        <p:txBody>
          <a:bodyPr>
            <a:normAutofit/>
          </a:bodyPr>
          <a:lstStyle/>
          <a:p>
            <a:r>
              <a:rPr kumimoji="1" lang="en-US" altLang="zh-CN" dirty="0"/>
              <a:t>2</a:t>
            </a:r>
            <a:r>
              <a:rPr kumimoji="1" lang="zh-CN" altLang="en-US" dirty="0"/>
              <a:t>、方法</a:t>
            </a:r>
            <a:r>
              <a:rPr kumimoji="1" lang="en-US" altLang="zh-CN" dirty="0"/>
              <a:t>——</a:t>
            </a:r>
            <a:r>
              <a:rPr kumimoji="1" lang="zh-CN" altLang="en-US" dirty="0"/>
              <a:t>方法背后是研究逻辑</a:t>
            </a:r>
            <a:endParaRPr lang="zh-CN" altLang="en-US" dirty="0"/>
          </a:p>
        </p:txBody>
      </p:sp>
      <p:sp>
        <p:nvSpPr>
          <p:cNvPr id="3" name="内容占位符 2">
            <a:extLst>
              <a:ext uri="{FF2B5EF4-FFF2-40B4-BE49-F238E27FC236}">
                <a16:creationId xmlns:a16="http://schemas.microsoft.com/office/drawing/2014/main" id="{BD7B6A5D-05B3-43FC-88ED-8604E432B987}"/>
              </a:ext>
            </a:extLst>
          </p:cNvPr>
          <p:cNvSpPr>
            <a:spLocks noGrp="1"/>
          </p:cNvSpPr>
          <p:nvPr>
            <p:ph idx="1"/>
          </p:nvPr>
        </p:nvSpPr>
        <p:spPr>
          <a:xfrm>
            <a:off x="754115" y="1110007"/>
            <a:ext cx="11259495" cy="5699980"/>
          </a:xfrm>
        </p:spPr>
        <p:txBody>
          <a:bodyPr>
            <a:normAutofit fontScale="85000" lnSpcReduction="20000"/>
          </a:bodyPr>
          <a:lstStyle/>
          <a:p>
            <a:r>
              <a:rPr lang="zh-CN" altLang="en-US" dirty="0"/>
              <a:t>由研究框架可以直接确定论文章节安排</a:t>
            </a:r>
          </a:p>
          <a:p>
            <a:pPr lvl="1"/>
            <a:r>
              <a:rPr lang="zh-CN" altLang="en-US" dirty="0"/>
              <a:t>一、引言</a:t>
            </a:r>
            <a:endParaRPr lang="en-US" altLang="zh-CN" dirty="0"/>
          </a:p>
          <a:p>
            <a:pPr lvl="2"/>
            <a:r>
              <a:rPr lang="zh-CN" altLang="en-US" dirty="0"/>
              <a:t>（一）标准化的现实意义，提出研究的问题：标准制订对企业市场势力的影响</a:t>
            </a:r>
            <a:endParaRPr lang="en-US" altLang="zh-CN" dirty="0"/>
          </a:p>
          <a:p>
            <a:pPr lvl="2"/>
            <a:r>
              <a:rPr lang="zh-CN" altLang="en-US" dirty="0"/>
              <a:t>（二）文献综述（也可单独作为第二章）</a:t>
            </a:r>
            <a:endParaRPr lang="en-US" altLang="zh-CN" dirty="0"/>
          </a:p>
          <a:p>
            <a:pPr lvl="3"/>
            <a:r>
              <a:rPr lang="en-US" altLang="zh-CN" dirty="0"/>
              <a:t>1. </a:t>
            </a:r>
            <a:r>
              <a:rPr lang="zh-CN" altLang="en-US" dirty="0"/>
              <a:t>标准制订的遵从成本</a:t>
            </a:r>
            <a:endParaRPr lang="en-US" altLang="zh-CN" dirty="0"/>
          </a:p>
          <a:p>
            <a:pPr lvl="3"/>
            <a:r>
              <a:rPr lang="en-US" altLang="zh-CN" dirty="0"/>
              <a:t>2. </a:t>
            </a:r>
            <a:r>
              <a:rPr lang="zh-CN" altLang="en-US" dirty="0"/>
              <a:t>标准制订的技术外溢效应</a:t>
            </a:r>
            <a:endParaRPr lang="en-US" altLang="zh-CN" dirty="0"/>
          </a:p>
          <a:p>
            <a:pPr lvl="3"/>
            <a:r>
              <a:rPr lang="en-US" altLang="zh-CN" dirty="0"/>
              <a:t>3. </a:t>
            </a:r>
            <a:r>
              <a:rPr lang="zh-CN" altLang="en-US" dirty="0"/>
              <a:t>对企业市场势力的研究</a:t>
            </a:r>
            <a:endParaRPr lang="en-US" altLang="zh-CN" dirty="0"/>
          </a:p>
          <a:p>
            <a:pPr lvl="2"/>
            <a:r>
              <a:rPr lang="zh-CN" altLang="en-US" dirty="0"/>
              <a:t>（三）研究方法介绍：介绍使用的定量研究方法</a:t>
            </a:r>
            <a:endParaRPr lang="en-US" altLang="zh-CN" dirty="0"/>
          </a:p>
          <a:p>
            <a:pPr lvl="1"/>
            <a:r>
              <a:rPr lang="zh-CN" altLang="en-US" dirty="0"/>
              <a:t>二、标准化影响市场势力的理论机制</a:t>
            </a:r>
            <a:endParaRPr lang="en-US" altLang="zh-CN" dirty="0"/>
          </a:p>
          <a:p>
            <a:pPr lvl="2"/>
            <a:r>
              <a:rPr lang="zh-CN" altLang="en-US" dirty="0"/>
              <a:t>（一）直接效应：标准制订通过遵从成本强化标准制订企业的市场竞争力和市场势力</a:t>
            </a:r>
            <a:endParaRPr lang="en-US" altLang="zh-CN" dirty="0"/>
          </a:p>
          <a:p>
            <a:pPr lvl="2"/>
            <a:r>
              <a:rPr lang="zh-CN" altLang="en-US" dirty="0"/>
              <a:t>（二）间接效应：标准化通过影响企业生产效率，间接地影响企业竞争</a:t>
            </a:r>
            <a:endParaRPr lang="en-US" altLang="zh-CN" dirty="0"/>
          </a:p>
          <a:p>
            <a:pPr lvl="1"/>
            <a:r>
              <a:rPr lang="zh-CN" altLang="en-US" dirty="0"/>
              <a:t>三、标准化影响市场势力的定量研究</a:t>
            </a:r>
            <a:endParaRPr lang="en-US" altLang="zh-CN" dirty="0"/>
          </a:p>
          <a:p>
            <a:pPr lvl="2"/>
            <a:r>
              <a:rPr lang="zh-CN" altLang="en-US" dirty="0"/>
              <a:t>（一）基于中介效应法提出计量方程</a:t>
            </a:r>
            <a:endParaRPr lang="en-US" altLang="zh-CN" dirty="0"/>
          </a:p>
          <a:p>
            <a:pPr lvl="3"/>
            <a:r>
              <a:rPr lang="zh-CN" altLang="en-US" dirty="0"/>
              <a:t>对总效应的检验方程</a:t>
            </a:r>
            <a:endParaRPr lang="en-US" altLang="zh-CN" dirty="0"/>
          </a:p>
          <a:p>
            <a:pPr lvl="3"/>
            <a:r>
              <a:rPr lang="zh-CN" altLang="en-US" dirty="0"/>
              <a:t>对直接效应的检验方程</a:t>
            </a:r>
            <a:endParaRPr lang="en-US" altLang="zh-CN" dirty="0"/>
          </a:p>
          <a:p>
            <a:pPr lvl="3"/>
            <a:r>
              <a:rPr lang="zh-CN" altLang="en-US" dirty="0"/>
              <a:t>对间接效应的检验方程</a:t>
            </a:r>
            <a:endParaRPr lang="en-US" altLang="zh-CN" dirty="0"/>
          </a:p>
          <a:p>
            <a:pPr lvl="2"/>
            <a:r>
              <a:rPr lang="zh-CN" altLang="en-US" dirty="0"/>
              <a:t>（二）样本介绍：计量研究使用的什么数据（年份、样本量）、数据来源、变量如何度量、统计性描述</a:t>
            </a:r>
            <a:endParaRPr lang="en-US" altLang="zh-CN" dirty="0"/>
          </a:p>
          <a:p>
            <a:pPr lvl="2"/>
            <a:r>
              <a:rPr lang="zh-CN" altLang="en-US" dirty="0"/>
              <a:t>（三）计量结果的报告（总效应、直接效应、间接效应）</a:t>
            </a:r>
            <a:endParaRPr lang="en-US" altLang="zh-CN" dirty="0"/>
          </a:p>
          <a:p>
            <a:pPr lvl="1"/>
            <a:r>
              <a:rPr lang="zh-CN" altLang="en-US" dirty="0"/>
              <a:t>四、拓展讨论</a:t>
            </a:r>
            <a:endParaRPr lang="en-US" altLang="zh-CN" dirty="0"/>
          </a:p>
          <a:p>
            <a:pPr lvl="2"/>
            <a:r>
              <a:rPr lang="zh-CN" altLang="en-US" dirty="0"/>
              <a:t>（一）稳健性检验</a:t>
            </a:r>
            <a:endParaRPr lang="en-US" altLang="zh-CN" dirty="0"/>
          </a:p>
          <a:p>
            <a:pPr lvl="2"/>
            <a:r>
              <a:rPr lang="zh-CN" altLang="en-US" dirty="0"/>
              <a:t>（二）异质性分析</a:t>
            </a:r>
            <a:endParaRPr lang="en-US" altLang="zh-CN" dirty="0"/>
          </a:p>
          <a:p>
            <a:pPr lvl="1"/>
            <a:r>
              <a:rPr lang="zh-CN" altLang="en-US" dirty="0"/>
              <a:t>五、结语</a:t>
            </a:r>
            <a:endParaRPr lang="en-US" altLang="zh-CN" dirty="0"/>
          </a:p>
          <a:p>
            <a:endParaRPr lang="zh-CN" altLang="en-US" dirty="0"/>
          </a:p>
        </p:txBody>
      </p:sp>
    </p:spTree>
    <p:extLst>
      <p:ext uri="{BB962C8B-B14F-4D97-AF65-F5344CB8AC3E}">
        <p14:creationId xmlns:p14="http://schemas.microsoft.com/office/powerpoint/2010/main" val="42438214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5ACCB4-AFBA-4FEA-A710-22E5A328F335}"/>
              </a:ext>
            </a:extLst>
          </p:cNvPr>
          <p:cNvSpPr>
            <a:spLocks noGrp="1"/>
          </p:cNvSpPr>
          <p:nvPr>
            <p:ph type="title"/>
          </p:nvPr>
        </p:nvSpPr>
        <p:spPr/>
        <p:txBody>
          <a:bodyPr>
            <a:normAutofit/>
          </a:bodyPr>
          <a:lstStyle/>
          <a:p>
            <a:r>
              <a:rPr kumimoji="1" lang="en-US" altLang="zh-CN" dirty="0"/>
              <a:t>2</a:t>
            </a:r>
            <a:r>
              <a:rPr kumimoji="1" lang="zh-CN" altLang="en-US" dirty="0"/>
              <a:t>、方法</a:t>
            </a:r>
            <a:endParaRPr lang="zh-CN" altLang="en-US" dirty="0"/>
          </a:p>
        </p:txBody>
      </p:sp>
      <p:sp>
        <p:nvSpPr>
          <p:cNvPr id="3" name="内容占位符 2">
            <a:extLst>
              <a:ext uri="{FF2B5EF4-FFF2-40B4-BE49-F238E27FC236}">
                <a16:creationId xmlns:a16="http://schemas.microsoft.com/office/drawing/2014/main" id="{BD7B6A5D-05B3-43FC-88ED-8604E432B987}"/>
              </a:ext>
            </a:extLst>
          </p:cNvPr>
          <p:cNvSpPr>
            <a:spLocks noGrp="1"/>
          </p:cNvSpPr>
          <p:nvPr>
            <p:ph idx="1"/>
          </p:nvPr>
        </p:nvSpPr>
        <p:spPr>
          <a:xfrm>
            <a:off x="754115" y="1110007"/>
            <a:ext cx="11259495" cy="5699980"/>
          </a:xfrm>
        </p:spPr>
        <p:txBody>
          <a:bodyPr>
            <a:normAutofit/>
          </a:bodyPr>
          <a:lstStyle/>
          <a:p>
            <a:r>
              <a:rPr lang="zh-CN" altLang="en-US" sz="2800" dirty="0"/>
              <a:t>研究框架的作用：</a:t>
            </a:r>
            <a:endParaRPr lang="en-US" altLang="zh-CN" sz="2800" dirty="0"/>
          </a:p>
          <a:p>
            <a:pPr lvl="1"/>
            <a:r>
              <a:rPr lang="zh-CN" altLang="en-US" dirty="0"/>
              <a:t>明晰论文的写作思路</a:t>
            </a:r>
            <a:endParaRPr lang="en-US" altLang="zh-CN" sz="2800" dirty="0"/>
          </a:p>
          <a:p>
            <a:pPr lvl="1"/>
            <a:r>
              <a:rPr lang="zh-CN" altLang="en-US" dirty="0"/>
              <a:t>与导师就论文选题展开研究进行第一次讨论的基础</a:t>
            </a:r>
            <a:r>
              <a:rPr lang="en-US" altLang="zh-CN" sz="2800" dirty="0"/>
              <a:t>   </a:t>
            </a:r>
          </a:p>
          <a:p>
            <a:pPr lvl="1"/>
            <a:r>
              <a:rPr lang="zh-CN" altLang="en-US" dirty="0"/>
              <a:t>对选题进行自我筛查</a:t>
            </a:r>
            <a:endParaRPr lang="en-US" altLang="zh-CN" dirty="0"/>
          </a:p>
          <a:p>
            <a:r>
              <a:rPr lang="zh-CN" altLang="en-US" dirty="0"/>
              <a:t>正确的写作态度</a:t>
            </a:r>
          </a:p>
          <a:p>
            <a:pPr lvl="1"/>
            <a:r>
              <a:rPr lang="zh-CN" altLang="en-US" dirty="0"/>
              <a:t> 为分析和解决问题而作，故应有的放矢，有所创新，言之有物，产生实效。</a:t>
            </a:r>
          </a:p>
          <a:p>
            <a:pPr lvl="1"/>
            <a:r>
              <a:rPr lang="zh-CN" altLang="en-US" dirty="0"/>
              <a:t> 为阐述个人观点、主张、见解、方案而作，故应论点正确，论据翔实，论证严密，自圆其说。</a:t>
            </a:r>
          </a:p>
          <a:p>
            <a:pPr lvl="1"/>
            <a:r>
              <a:rPr lang="zh-CN" altLang="en-US" dirty="0"/>
              <a:t> 为争取他人的认可、赞同和支持而作，故应移位思考，深入浅出，文句通畅，易读易懂。</a:t>
            </a:r>
          </a:p>
          <a:p>
            <a:pPr lvl="1"/>
            <a:r>
              <a:rPr lang="zh-CN" altLang="en-US" dirty="0"/>
              <a:t> 要有对自己负责的态度，认真对待写作上的学术规范。</a:t>
            </a:r>
          </a:p>
          <a:p>
            <a:endParaRPr lang="en-US" altLang="zh-CN" dirty="0"/>
          </a:p>
        </p:txBody>
      </p:sp>
    </p:spTree>
    <p:extLst>
      <p:ext uri="{BB962C8B-B14F-4D97-AF65-F5344CB8AC3E}">
        <p14:creationId xmlns:p14="http://schemas.microsoft.com/office/powerpoint/2010/main" val="22819606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5ACCB4-AFBA-4FEA-A710-22E5A328F335}"/>
              </a:ext>
            </a:extLst>
          </p:cNvPr>
          <p:cNvSpPr>
            <a:spLocks noGrp="1"/>
          </p:cNvSpPr>
          <p:nvPr>
            <p:ph type="title"/>
          </p:nvPr>
        </p:nvSpPr>
        <p:spPr/>
        <p:txBody>
          <a:bodyPr>
            <a:normAutofit/>
          </a:bodyPr>
          <a:lstStyle/>
          <a:p>
            <a:r>
              <a:rPr kumimoji="1" lang="en-US" altLang="zh-CN" dirty="0"/>
              <a:t>2</a:t>
            </a:r>
            <a:r>
              <a:rPr kumimoji="1" lang="zh-CN" altLang="en-US" dirty="0"/>
              <a:t>、方法</a:t>
            </a:r>
            <a:r>
              <a:rPr kumimoji="1" lang="en-US" altLang="zh-CN" dirty="0"/>
              <a:t>——</a:t>
            </a:r>
            <a:r>
              <a:rPr kumimoji="1" lang="zh-CN" altLang="en-US" dirty="0"/>
              <a:t>关于案例研究</a:t>
            </a:r>
            <a:endParaRPr lang="zh-CN" altLang="en-US" dirty="0"/>
          </a:p>
        </p:txBody>
      </p:sp>
      <p:sp>
        <p:nvSpPr>
          <p:cNvPr id="3" name="内容占位符 2">
            <a:extLst>
              <a:ext uri="{FF2B5EF4-FFF2-40B4-BE49-F238E27FC236}">
                <a16:creationId xmlns:a16="http://schemas.microsoft.com/office/drawing/2014/main" id="{BD7B6A5D-05B3-43FC-88ED-8604E432B987}"/>
              </a:ext>
            </a:extLst>
          </p:cNvPr>
          <p:cNvSpPr>
            <a:spLocks noGrp="1"/>
          </p:cNvSpPr>
          <p:nvPr>
            <p:ph idx="1"/>
          </p:nvPr>
        </p:nvSpPr>
        <p:spPr>
          <a:xfrm>
            <a:off x="754115" y="1110007"/>
            <a:ext cx="11259495" cy="5077037"/>
          </a:xfrm>
        </p:spPr>
        <p:txBody>
          <a:bodyPr>
            <a:normAutofit fontScale="92500" lnSpcReduction="20000"/>
          </a:bodyPr>
          <a:lstStyle/>
          <a:p>
            <a:r>
              <a:rPr lang="zh-CN" altLang="en-US" dirty="0"/>
              <a:t>案例研究提纲示例：</a:t>
            </a:r>
            <a:endParaRPr lang="en-US" altLang="zh-CN" dirty="0"/>
          </a:p>
          <a:p>
            <a:pPr lvl="1"/>
            <a:r>
              <a:rPr lang="zh-CN" altLang="en-US" dirty="0"/>
              <a:t>三、标准化影响市场势力的案例研究</a:t>
            </a:r>
          </a:p>
          <a:p>
            <a:pPr lvl="2"/>
            <a:r>
              <a:rPr lang="zh-CN" altLang="en-US" dirty="0"/>
              <a:t>（一）标准制订企业市场势力和生产率的变化</a:t>
            </a:r>
          </a:p>
          <a:p>
            <a:pPr lvl="2"/>
            <a:r>
              <a:rPr lang="zh-CN" altLang="en-US" dirty="0"/>
              <a:t>（二）未制定标准的企业在标准制订前后成本条件、生产率和市场势力的变化</a:t>
            </a:r>
          </a:p>
          <a:p>
            <a:pPr lvl="2"/>
            <a:r>
              <a:rPr lang="zh-CN" altLang="en-US" dirty="0"/>
              <a:t>（三）对案例进行归纳、对比，支持论文观点</a:t>
            </a:r>
          </a:p>
          <a:p>
            <a:pPr lvl="1"/>
            <a:r>
              <a:rPr lang="zh-CN" altLang="en-US" dirty="0"/>
              <a:t>四、结语</a:t>
            </a:r>
            <a:endParaRPr lang="en-US" altLang="zh-CN" dirty="0"/>
          </a:p>
          <a:p>
            <a:r>
              <a:rPr lang="zh-CN" altLang="en-US" dirty="0"/>
              <a:t>计量与案例研究写作中的常见问题：</a:t>
            </a:r>
          </a:p>
          <a:p>
            <a:pPr lvl="1"/>
            <a:r>
              <a:rPr lang="zh-CN" altLang="en-US" dirty="0"/>
              <a:t>没有理论基础</a:t>
            </a:r>
          </a:p>
          <a:p>
            <a:pPr lvl="1"/>
            <a:r>
              <a:rPr lang="zh-CN" altLang="en-US" dirty="0"/>
              <a:t>计量或案例与上下文脱节</a:t>
            </a:r>
          </a:p>
          <a:p>
            <a:pPr lvl="1"/>
            <a:r>
              <a:rPr lang="zh-CN" altLang="en-US" dirty="0"/>
              <a:t>计量样本过小</a:t>
            </a:r>
          </a:p>
          <a:p>
            <a:pPr lvl="1"/>
            <a:r>
              <a:rPr lang="zh-CN" altLang="en-US" dirty="0"/>
              <a:t>计量框架太过简单（如单变量估计）</a:t>
            </a:r>
          </a:p>
          <a:p>
            <a:pPr lvl="1"/>
            <a:r>
              <a:rPr lang="zh-CN" altLang="en-US" dirty="0"/>
              <a:t>案例研究限于粗糙的描述</a:t>
            </a:r>
          </a:p>
          <a:p>
            <a:pPr lvl="1"/>
            <a:r>
              <a:rPr lang="zh-CN" altLang="en-US" dirty="0"/>
              <a:t>案例之间缺少对比</a:t>
            </a:r>
          </a:p>
          <a:p>
            <a:r>
              <a:rPr lang="zh-CN" altLang="en-US" dirty="0"/>
              <a:t>避免上述问题需要明确计量与案例分析的目的：</a:t>
            </a:r>
          </a:p>
          <a:p>
            <a:pPr lvl="1"/>
            <a:r>
              <a:rPr lang="zh-CN" altLang="en-US" dirty="0"/>
              <a:t>计量与案例的目的在于通过现实的例子和数据，为论文的理论观点提供证据</a:t>
            </a:r>
          </a:p>
        </p:txBody>
      </p:sp>
    </p:spTree>
    <p:extLst>
      <p:ext uri="{BB962C8B-B14F-4D97-AF65-F5344CB8AC3E}">
        <p14:creationId xmlns:p14="http://schemas.microsoft.com/office/powerpoint/2010/main" val="2246889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73B47D-CF83-F941-9782-5E159D3BE567}"/>
              </a:ext>
            </a:extLst>
          </p:cNvPr>
          <p:cNvSpPr>
            <a:spLocks noGrp="1"/>
          </p:cNvSpPr>
          <p:nvPr>
            <p:ph type="title"/>
          </p:nvPr>
        </p:nvSpPr>
        <p:spPr/>
        <p:txBody>
          <a:bodyPr/>
          <a:lstStyle/>
          <a:p>
            <a:r>
              <a:rPr kumimoji="1" lang="zh-CN" altLang="en-US" dirty="0"/>
              <a:t>谢谢欣赏！</a:t>
            </a:r>
          </a:p>
        </p:txBody>
      </p:sp>
    </p:spTree>
    <p:extLst>
      <p:ext uri="{BB962C8B-B14F-4D97-AF65-F5344CB8AC3E}">
        <p14:creationId xmlns:p14="http://schemas.microsoft.com/office/powerpoint/2010/main" val="3488892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73B47D-CF83-F941-9782-5E159D3BE567}"/>
              </a:ext>
            </a:extLst>
          </p:cNvPr>
          <p:cNvSpPr>
            <a:spLocks noGrp="1"/>
          </p:cNvSpPr>
          <p:nvPr>
            <p:ph type="title"/>
          </p:nvPr>
        </p:nvSpPr>
        <p:spPr/>
        <p:txBody>
          <a:bodyPr/>
          <a:lstStyle/>
          <a:p>
            <a:r>
              <a:rPr kumimoji="1" lang="en-US" altLang="zh-CN" dirty="0"/>
              <a:t>1</a:t>
            </a:r>
            <a:r>
              <a:rPr kumimoji="1" lang="zh-CN" altLang="en-US" dirty="0"/>
              <a:t>、文献</a:t>
            </a:r>
          </a:p>
        </p:txBody>
      </p:sp>
    </p:spTree>
    <p:extLst>
      <p:ext uri="{BB962C8B-B14F-4D97-AF65-F5344CB8AC3E}">
        <p14:creationId xmlns:p14="http://schemas.microsoft.com/office/powerpoint/2010/main" val="2093078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F32972-88AC-AE45-A53D-1BBB78618403}"/>
              </a:ext>
            </a:extLst>
          </p:cNvPr>
          <p:cNvSpPr>
            <a:spLocks noGrp="1"/>
          </p:cNvSpPr>
          <p:nvPr>
            <p:ph type="title"/>
          </p:nvPr>
        </p:nvSpPr>
        <p:spPr/>
        <p:txBody>
          <a:bodyPr/>
          <a:lstStyle/>
          <a:p>
            <a:r>
              <a:rPr kumimoji="1" lang="en-US" altLang="zh-CN" dirty="0"/>
              <a:t>1</a:t>
            </a:r>
            <a:r>
              <a:rPr kumimoji="1" lang="zh-CN" altLang="en-US" dirty="0"/>
              <a:t>、文献</a:t>
            </a:r>
          </a:p>
        </p:txBody>
      </p:sp>
      <p:sp>
        <p:nvSpPr>
          <p:cNvPr id="3" name="内容占位符 2">
            <a:extLst>
              <a:ext uri="{FF2B5EF4-FFF2-40B4-BE49-F238E27FC236}">
                <a16:creationId xmlns:a16="http://schemas.microsoft.com/office/drawing/2014/main" id="{F38F7878-2DB1-3145-B83B-4FDCCFB8E52A}"/>
              </a:ext>
            </a:extLst>
          </p:cNvPr>
          <p:cNvSpPr>
            <a:spLocks noGrp="1"/>
          </p:cNvSpPr>
          <p:nvPr>
            <p:ph idx="1"/>
          </p:nvPr>
        </p:nvSpPr>
        <p:spPr/>
        <p:txBody>
          <a:bodyPr>
            <a:normAutofit lnSpcReduction="10000"/>
          </a:bodyPr>
          <a:lstStyle/>
          <a:p>
            <a:r>
              <a:rPr kumimoji="1" lang="zh-CN" altLang="en-US" dirty="0"/>
              <a:t>（一）为何要收集文献</a:t>
            </a:r>
          </a:p>
          <a:p>
            <a:r>
              <a:rPr kumimoji="1" lang="en-US" altLang="zh-CN" dirty="0"/>
              <a:t>1.</a:t>
            </a:r>
            <a:r>
              <a:rPr kumimoji="1" lang="zh-CN" altLang="en-US" dirty="0"/>
              <a:t>体现论文贡献</a:t>
            </a:r>
            <a:endParaRPr kumimoji="1" lang="en-US" altLang="zh-CN" dirty="0"/>
          </a:p>
          <a:p>
            <a:pPr lvl="1"/>
            <a:r>
              <a:rPr kumimoji="1" lang="zh-CN" altLang="en-US" dirty="0"/>
              <a:t>论文除了要有现实贡献，更要有理论意义</a:t>
            </a:r>
          </a:p>
          <a:p>
            <a:pPr lvl="1"/>
            <a:r>
              <a:rPr kumimoji="1" lang="zh-CN" altLang="en-US" dirty="0"/>
              <a:t>文献综述的作用是告诉大家对选题的现有研究进展，进而阐明论文的理论贡献</a:t>
            </a:r>
          </a:p>
          <a:p>
            <a:pPr lvl="1"/>
            <a:r>
              <a:rPr kumimoji="1" lang="zh-CN" altLang="en-US" dirty="0"/>
              <a:t>如果一个问题没有人写，那么既可能是一个创新点，也可能是因为选题不值得研究</a:t>
            </a:r>
          </a:p>
          <a:p>
            <a:endParaRPr kumimoji="1" lang="zh-CN" altLang="en-US" dirty="0"/>
          </a:p>
          <a:p>
            <a:r>
              <a:rPr kumimoji="1" lang="en-US" altLang="zh-CN" dirty="0"/>
              <a:t>2.</a:t>
            </a:r>
            <a:r>
              <a:rPr kumimoji="1" lang="zh-CN" altLang="en-US" dirty="0"/>
              <a:t>帮助思考研究框架</a:t>
            </a:r>
          </a:p>
          <a:p>
            <a:pPr lvl="1"/>
            <a:r>
              <a:rPr kumimoji="1" lang="zh-CN" altLang="en-US" dirty="0"/>
              <a:t>借鉴现有文献的研究思路（要注意避免抄袭问题）</a:t>
            </a:r>
          </a:p>
          <a:p>
            <a:endParaRPr kumimoji="1" lang="zh-CN" altLang="en-US" dirty="0"/>
          </a:p>
          <a:p>
            <a:r>
              <a:rPr kumimoji="1" lang="en-US" altLang="zh-CN" dirty="0"/>
              <a:t>3.</a:t>
            </a:r>
            <a:r>
              <a:rPr kumimoji="1" lang="zh-CN" altLang="en-US" dirty="0"/>
              <a:t>佐证具体的写作内容</a:t>
            </a:r>
          </a:p>
          <a:p>
            <a:endParaRPr kumimoji="1" lang="zh-CN" altLang="en-US" dirty="0"/>
          </a:p>
        </p:txBody>
      </p:sp>
    </p:spTree>
    <p:extLst>
      <p:ext uri="{BB962C8B-B14F-4D97-AF65-F5344CB8AC3E}">
        <p14:creationId xmlns:p14="http://schemas.microsoft.com/office/powerpoint/2010/main" val="460037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a:extLst>
              <a:ext uri="{FF2B5EF4-FFF2-40B4-BE49-F238E27FC236}">
                <a16:creationId xmlns:a16="http://schemas.microsoft.com/office/drawing/2014/main" id="{BE3BD6E6-7331-C245-A65A-DEA59FFA8867}"/>
              </a:ext>
            </a:extLst>
          </p:cNvPr>
          <p:cNvSpPr>
            <a:spLocks noGrp="1"/>
          </p:cNvSpPr>
          <p:nvPr>
            <p:ph sz="half" idx="1"/>
          </p:nvPr>
        </p:nvSpPr>
        <p:spPr>
          <a:xfrm>
            <a:off x="6172201" y="564078"/>
            <a:ext cx="5334005" cy="2253343"/>
          </a:xfrm>
        </p:spPr>
        <p:txBody>
          <a:bodyPr>
            <a:normAutofit fontScale="55000" lnSpcReduction="20000"/>
          </a:bodyPr>
          <a:lstStyle/>
          <a:p>
            <a:r>
              <a:rPr lang="en-US" altLang="zh-CN" dirty="0"/>
              <a:t>【</a:t>
            </a:r>
            <a:r>
              <a:rPr lang="zh-CN" altLang="en-US" dirty="0"/>
              <a:t>例</a:t>
            </a:r>
            <a:r>
              <a:rPr lang="en-US" altLang="zh-CN" dirty="0"/>
              <a:t>】</a:t>
            </a:r>
            <a:r>
              <a:rPr lang="zh-CN" altLang="en-US" dirty="0"/>
              <a:t>论文题目：环境治理经济手段的国际比较研究</a:t>
            </a:r>
          </a:p>
          <a:p>
            <a:r>
              <a:rPr lang="zh-CN" altLang="en-US" dirty="0"/>
              <a:t>解析：</a:t>
            </a:r>
          </a:p>
          <a:p>
            <a:r>
              <a:rPr lang="zh-CN" altLang="en-US" dirty="0"/>
              <a:t>  手段</a:t>
            </a:r>
          </a:p>
          <a:p>
            <a:r>
              <a:rPr lang="zh-CN" altLang="en-US" dirty="0"/>
              <a:t>  环境治理手段</a:t>
            </a:r>
          </a:p>
          <a:p>
            <a:r>
              <a:rPr lang="zh-CN" altLang="en-US" dirty="0"/>
              <a:t>  环境治理经济手段</a:t>
            </a:r>
          </a:p>
          <a:p>
            <a:r>
              <a:rPr lang="zh-CN" altLang="en-US" dirty="0"/>
              <a:t>  各国环境治理经济手段</a:t>
            </a:r>
          </a:p>
          <a:p>
            <a:r>
              <a:rPr lang="zh-CN" altLang="en-US" dirty="0"/>
              <a:t>  比较各国环境治理经济手段</a:t>
            </a:r>
          </a:p>
          <a:p>
            <a:endParaRPr lang="zh-CN" altLang="en-US" dirty="0"/>
          </a:p>
        </p:txBody>
      </p:sp>
      <p:sp>
        <p:nvSpPr>
          <p:cNvPr id="3" name="内容占位符 2">
            <a:extLst>
              <a:ext uri="{FF2B5EF4-FFF2-40B4-BE49-F238E27FC236}">
                <a16:creationId xmlns:a16="http://schemas.microsoft.com/office/drawing/2014/main" id="{20E16BA4-49A6-9540-9C14-52EAFBBC9B5D}"/>
              </a:ext>
            </a:extLst>
          </p:cNvPr>
          <p:cNvSpPr>
            <a:spLocks noGrp="1"/>
          </p:cNvSpPr>
          <p:nvPr>
            <p:ph sz="half" idx="2"/>
          </p:nvPr>
        </p:nvSpPr>
        <p:spPr>
          <a:xfrm>
            <a:off x="6172201" y="3099460"/>
            <a:ext cx="5181601" cy="3455719"/>
          </a:xfrm>
        </p:spPr>
        <p:txBody>
          <a:bodyPr>
            <a:normAutofit fontScale="55000" lnSpcReduction="20000"/>
          </a:bodyPr>
          <a:lstStyle/>
          <a:p>
            <a:r>
              <a:rPr kumimoji="1" lang="zh-CN" altLang="en-US" dirty="0"/>
              <a:t>有些选题确定之后，通过查寻检索，发现直接性文献甚少，就须适当扩大相关的文献收集范围。</a:t>
            </a:r>
            <a:endParaRPr kumimoji="1" lang="en-US" altLang="zh-CN" dirty="0"/>
          </a:p>
          <a:p>
            <a:r>
              <a:rPr kumimoji="1" lang="en-US" altLang="zh-CN" dirty="0"/>
              <a:t>【</a:t>
            </a:r>
            <a:r>
              <a:rPr kumimoji="1" lang="zh-CN" altLang="en-US" dirty="0"/>
              <a:t>例</a:t>
            </a:r>
            <a:r>
              <a:rPr kumimoji="1" lang="en-US" altLang="zh-CN" dirty="0"/>
              <a:t>】</a:t>
            </a:r>
            <a:r>
              <a:rPr kumimoji="1" lang="zh-CN" altLang="en-US" dirty="0"/>
              <a:t>论文题目：绿色产品替代性研究</a:t>
            </a:r>
          </a:p>
          <a:p>
            <a:r>
              <a:rPr kumimoji="1" lang="zh-CN" altLang="en-US" dirty="0"/>
              <a:t>解析：   绿色产品（有）</a:t>
            </a:r>
          </a:p>
          <a:p>
            <a:r>
              <a:rPr kumimoji="1" lang="zh-CN" altLang="en-US" dirty="0"/>
              <a:t>         替代性（有）</a:t>
            </a:r>
          </a:p>
          <a:p>
            <a:r>
              <a:rPr kumimoji="1" lang="zh-CN" altLang="en-US" dirty="0"/>
              <a:t>         绿色产品替代性（无）</a:t>
            </a:r>
          </a:p>
          <a:p>
            <a:r>
              <a:rPr kumimoji="1" lang="zh-CN" altLang="en-US" dirty="0"/>
              <a:t>相关范围： 新产品替代性</a:t>
            </a:r>
          </a:p>
          <a:p>
            <a:r>
              <a:rPr kumimoji="1" lang="zh-CN" altLang="en-US" dirty="0"/>
              <a:t>           绿色生产</a:t>
            </a:r>
          </a:p>
          <a:p>
            <a:r>
              <a:rPr kumimoji="1" lang="zh-CN" altLang="en-US" dirty="0"/>
              <a:t>           绿色消费</a:t>
            </a:r>
          </a:p>
          <a:p>
            <a:r>
              <a:rPr kumimoji="1" lang="zh-CN" altLang="en-US" dirty="0"/>
              <a:t>           绿色营销</a:t>
            </a:r>
          </a:p>
          <a:p>
            <a:r>
              <a:rPr kumimoji="1" lang="zh-CN" altLang="en-US" dirty="0"/>
              <a:t>           政府绿色行为</a:t>
            </a:r>
          </a:p>
        </p:txBody>
      </p:sp>
      <p:sp>
        <p:nvSpPr>
          <p:cNvPr id="4" name="标题 3">
            <a:extLst>
              <a:ext uri="{FF2B5EF4-FFF2-40B4-BE49-F238E27FC236}">
                <a16:creationId xmlns:a16="http://schemas.microsoft.com/office/drawing/2014/main" id="{F525A545-444A-D041-8DBA-D9AC973D0CCB}"/>
              </a:ext>
            </a:extLst>
          </p:cNvPr>
          <p:cNvSpPr>
            <a:spLocks noGrp="1"/>
          </p:cNvSpPr>
          <p:nvPr>
            <p:ph type="title"/>
          </p:nvPr>
        </p:nvSpPr>
        <p:spPr/>
        <p:txBody>
          <a:bodyPr/>
          <a:lstStyle/>
          <a:p>
            <a:r>
              <a:rPr kumimoji="1" lang="en-US" altLang="zh-CN" dirty="0"/>
              <a:t>1</a:t>
            </a:r>
            <a:r>
              <a:rPr kumimoji="1" lang="zh-CN" altLang="en-US" dirty="0"/>
              <a:t>、文献</a:t>
            </a:r>
          </a:p>
        </p:txBody>
      </p:sp>
      <p:sp>
        <p:nvSpPr>
          <p:cNvPr id="2" name="内容占位符 1">
            <a:extLst>
              <a:ext uri="{FF2B5EF4-FFF2-40B4-BE49-F238E27FC236}">
                <a16:creationId xmlns:a16="http://schemas.microsoft.com/office/drawing/2014/main" id="{AFB3938E-498D-3B45-BB5A-BAFC98896475}"/>
              </a:ext>
            </a:extLst>
          </p:cNvPr>
          <p:cNvSpPr>
            <a:spLocks noGrp="1"/>
          </p:cNvSpPr>
          <p:nvPr>
            <p:ph sz="half" idx="13"/>
          </p:nvPr>
        </p:nvSpPr>
        <p:spPr>
          <a:xfrm>
            <a:off x="838198" y="1175657"/>
            <a:ext cx="5181600" cy="4987637"/>
          </a:xfrm>
        </p:spPr>
        <p:txBody>
          <a:bodyPr>
            <a:normAutofit/>
          </a:bodyPr>
          <a:lstStyle/>
          <a:p>
            <a:pPr>
              <a:lnSpc>
                <a:spcPct val="100000"/>
              </a:lnSpc>
            </a:pPr>
            <a:r>
              <a:rPr kumimoji="1" lang="zh-CN" altLang="en-US" dirty="0"/>
              <a:t>（二）如何收集文献</a:t>
            </a:r>
            <a:r>
              <a:rPr kumimoji="1" lang="en-US" altLang="zh-CN" dirty="0"/>
              <a:t>——</a:t>
            </a:r>
            <a:r>
              <a:rPr kumimoji="1" lang="zh-CN" altLang="en-US" dirty="0"/>
              <a:t>深入文献找前沿</a:t>
            </a:r>
          </a:p>
          <a:p>
            <a:pPr>
              <a:lnSpc>
                <a:spcPct val="100000"/>
              </a:lnSpc>
            </a:pPr>
            <a:r>
              <a:rPr kumimoji="1" lang="en-US" altLang="zh-CN" dirty="0"/>
              <a:t>1</a:t>
            </a:r>
            <a:r>
              <a:rPr kumimoji="1" lang="zh-CN" altLang="en-US" dirty="0"/>
              <a:t>、确定收集范围</a:t>
            </a:r>
          </a:p>
          <a:p>
            <a:pPr>
              <a:lnSpc>
                <a:spcPct val="100000"/>
              </a:lnSpc>
            </a:pPr>
            <a:r>
              <a:rPr kumimoji="1" lang="zh-CN" altLang="en-US" dirty="0"/>
              <a:t>     文献资料浩瀚如烟海，不可能穷尽。因此，确定文献资料的收集范围甚为必要，而收集范围又与选题密切相关。一般来说，文献的收集范围可从对论题的解析入手。提取选题的关键词</a:t>
            </a:r>
          </a:p>
          <a:p>
            <a:pPr>
              <a:lnSpc>
                <a:spcPct val="100000"/>
              </a:lnSpc>
            </a:pPr>
            <a:endParaRPr lang="zh-CN" altLang="en-US" dirty="0"/>
          </a:p>
          <a:p>
            <a:pPr>
              <a:lnSpc>
                <a:spcPct val="100000"/>
              </a:lnSpc>
            </a:pPr>
            <a:endParaRPr lang="zh-CN" altLang="en-US" dirty="0"/>
          </a:p>
        </p:txBody>
      </p:sp>
    </p:spTree>
    <p:extLst>
      <p:ext uri="{BB962C8B-B14F-4D97-AF65-F5344CB8AC3E}">
        <p14:creationId xmlns:p14="http://schemas.microsoft.com/office/powerpoint/2010/main" val="3275807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F32972-88AC-AE45-A53D-1BBB78618403}"/>
              </a:ext>
            </a:extLst>
          </p:cNvPr>
          <p:cNvSpPr>
            <a:spLocks noGrp="1"/>
          </p:cNvSpPr>
          <p:nvPr>
            <p:ph type="title"/>
          </p:nvPr>
        </p:nvSpPr>
        <p:spPr/>
        <p:txBody>
          <a:bodyPr/>
          <a:lstStyle/>
          <a:p>
            <a:r>
              <a:rPr kumimoji="1" lang="en-US" altLang="zh-CN" dirty="0"/>
              <a:t>1</a:t>
            </a:r>
            <a:r>
              <a:rPr kumimoji="1" lang="zh-CN" altLang="en-US" dirty="0"/>
              <a:t>、文献</a:t>
            </a:r>
          </a:p>
        </p:txBody>
      </p:sp>
      <p:sp>
        <p:nvSpPr>
          <p:cNvPr id="3" name="内容占位符 2">
            <a:extLst>
              <a:ext uri="{FF2B5EF4-FFF2-40B4-BE49-F238E27FC236}">
                <a16:creationId xmlns:a16="http://schemas.microsoft.com/office/drawing/2014/main" id="{F38F7878-2DB1-3145-B83B-4FDCCFB8E52A}"/>
              </a:ext>
            </a:extLst>
          </p:cNvPr>
          <p:cNvSpPr>
            <a:spLocks noGrp="1"/>
          </p:cNvSpPr>
          <p:nvPr>
            <p:ph idx="1"/>
          </p:nvPr>
        </p:nvSpPr>
        <p:spPr/>
        <p:txBody>
          <a:bodyPr>
            <a:normAutofit fontScale="92500" lnSpcReduction="10000"/>
          </a:bodyPr>
          <a:lstStyle/>
          <a:p>
            <a:r>
              <a:rPr kumimoji="1" lang="zh-CN" altLang="en-US" dirty="0"/>
              <a:t>（二）如何收集文献</a:t>
            </a:r>
            <a:endParaRPr kumimoji="1" lang="en-US" altLang="zh-CN" dirty="0"/>
          </a:p>
          <a:p>
            <a:r>
              <a:rPr kumimoji="1" lang="zh-CN" altLang="en-US" dirty="0"/>
              <a:t> 由重要文献引申：</a:t>
            </a:r>
          </a:p>
          <a:p>
            <a:pPr lvl="1"/>
            <a:r>
              <a:rPr kumimoji="1" lang="zh-CN" altLang="en-US" dirty="0"/>
              <a:t>相关领域的最新的文献（限于权威性期刊），根据其末尾的参考文献拓展阅读</a:t>
            </a:r>
            <a:endParaRPr kumimoji="1" lang="en-US" altLang="zh-CN" dirty="0"/>
          </a:p>
          <a:p>
            <a:pPr lvl="1"/>
            <a:r>
              <a:rPr kumimoji="1" lang="zh-CN" altLang="en-US" dirty="0"/>
              <a:t>查找研究综述</a:t>
            </a:r>
          </a:p>
          <a:p>
            <a:r>
              <a:rPr kumimoji="1" lang="zh-CN" altLang="en-US" dirty="0"/>
              <a:t>查找文献的渠道：</a:t>
            </a:r>
          </a:p>
          <a:p>
            <a:pPr lvl="1"/>
            <a:r>
              <a:rPr kumimoji="1" lang="zh-CN" altLang="en-US" dirty="0"/>
              <a:t>中文期刊网（中文）</a:t>
            </a:r>
          </a:p>
          <a:p>
            <a:pPr lvl="1"/>
            <a:r>
              <a:rPr kumimoji="1" lang="zh-CN" altLang="en-US" dirty="0"/>
              <a:t>谷歌学术（英文）</a:t>
            </a:r>
          </a:p>
          <a:p>
            <a:r>
              <a:rPr kumimoji="1" lang="zh-CN" altLang="en-US" dirty="0"/>
              <a:t>文献收集的要求</a:t>
            </a:r>
          </a:p>
          <a:p>
            <a:pPr lvl="1"/>
            <a:r>
              <a:rPr kumimoji="1" lang="zh-CN" altLang="en-US" dirty="0"/>
              <a:t> 重视收集最原始、最新、最权威的资料</a:t>
            </a:r>
          </a:p>
          <a:p>
            <a:pPr lvl="1"/>
            <a:r>
              <a:rPr kumimoji="1" lang="zh-CN" altLang="en-US" dirty="0"/>
              <a:t> 重视收集不同来源、不同观点的同一内容资料</a:t>
            </a:r>
          </a:p>
          <a:p>
            <a:pPr lvl="1"/>
            <a:r>
              <a:rPr kumimoji="1" lang="zh-CN" altLang="en-US" dirty="0"/>
              <a:t> 尽可能详尽地占有资料</a:t>
            </a:r>
          </a:p>
          <a:p>
            <a:pPr lvl="1"/>
            <a:r>
              <a:rPr kumimoji="1" lang="zh-CN" altLang="en-US" dirty="0"/>
              <a:t> 报纸和网页文章可以作为研究的现实素材，但没有学术性</a:t>
            </a:r>
          </a:p>
          <a:p>
            <a:pPr lvl="1"/>
            <a:r>
              <a:rPr kumimoji="1" lang="zh-CN" altLang="en-US" dirty="0"/>
              <a:t> 鉴别垃圾期刊</a:t>
            </a:r>
          </a:p>
          <a:p>
            <a:endParaRPr kumimoji="1" lang="zh-CN" altLang="en-US" dirty="0"/>
          </a:p>
          <a:p>
            <a:endParaRPr kumimoji="1" lang="zh-CN" altLang="en-US" dirty="0"/>
          </a:p>
        </p:txBody>
      </p:sp>
    </p:spTree>
    <p:extLst>
      <p:ext uri="{BB962C8B-B14F-4D97-AF65-F5344CB8AC3E}">
        <p14:creationId xmlns:p14="http://schemas.microsoft.com/office/powerpoint/2010/main" val="2886372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F32972-88AC-AE45-A53D-1BBB78618403}"/>
              </a:ext>
            </a:extLst>
          </p:cNvPr>
          <p:cNvSpPr>
            <a:spLocks noGrp="1"/>
          </p:cNvSpPr>
          <p:nvPr>
            <p:ph type="title"/>
          </p:nvPr>
        </p:nvSpPr>
        <p:spPr/>
        <p:txBody>
          <a:bodyPr/>
          <a:lstStyle/>
          <a:p>
            <a:r>
              <a:rPr kumimoji="1" lang="en-US" altLang="zh-CN" dirty="0"/>
              <a:t>1</a:t>
            </a:r>
            <a:r>
              <a:rPr kumimoji="1" lang="zh-CN" altLang="en-US" dirty="0"/>
              <a:t>、文献</a:t>
            </a:r>
          </a:p>
        </p:txBody>
      </p:sp>
      <p:sp>
        <p:nvSpPr>
          <p:cNvPr id="3" name="内容占位符 2">
            <a:extLst>
              <a:ext uri="{FF2B5EF4-FFF2-40B4-BE49-F238E27FC236}">
                <a16:creationId xmlns:a16="http://schemas.microsoft.com/office/drawing/2014/main" id="{F38F7878-2DB1-3145-B83B-4FDCCFB8E52A}"/>
              </a:ext>
            </a:extLst>
          </p:cNvPr>
          <p:cNvSpPr>
            <a:spLocks noGrp="1"/>
          </p:cNvSpPr>
          <p:nvPr>
            <p:ph idx="1"/>
          </p:nvPr>
        </p:nvSpPr>
        <p:spPr/>
        <p:txBody>
          <a:bodyPr>
            <a:normAutofit/>
          </a:bodyPr>
          <a:lstStyle/>
          <a:p>
            <a:r>
              <a:rPr kumimoji="1" lang="zh-CN" altLang="en-US" dirty="0"/>
              <a:t>（二）如何收集文献</a:t>
            </a:r>
            <a:r>
              <a:rPr kumimoji="1" lang="en-US" altLang="zh-CN" dirty="0"/>
              <a:t>——</a:t>
            </a:r>
            <a:r>
              <a:rPr kumimoji="1" lang="zh-CN" altLang="en-US" dirty="0"/>
              <a:t>梳理文献找差异</a:t>
            </a:r>
            <a:endParaRPr kumimoji="1" lang="en-US" altLang="zh-CN" dirty="0"/>
          </a:p>
          <a:p>
            <a:r>
              <a:rPr kumimoji="1" lang="zh-CN" altLang="en-US" dirty="0"/>
              <a:t> </a:t>
            </a:r>
            <a:endParaRPr kumimoji="1" lang="en-US" altLang="zh-CN" dirty="0"/>
          </a:p>
          <a:p>
            <a:r>
              <a:rPr kumimoji="1" lang="zh-CN" altLang="en-US" dirty="0"/>
              <a:t>文献梳理即将搜集到的大量粗糙、杂乱的原始资料系统化，从而揭示事物或现象的本质及内在规律。</a:t>
            </a:r>
          </a:p>
          <a:p>
            <a:endParaRPr kumimoji="1" lang="en-US" altLang="zh-CN" dirty="0"/>
          </a:p>
          <a:p>
            <a:endParaRPr kumimoji="1" lang="en-US" altLang="zh-CN" dirty="0"/>
          </a:p>
          <a:p>
            <a:endParaRPr kumimoji="1" lang="en-US" altLang="zh-CN" dirty="0"/>
          </a:p>
          <a:p>
            <a:endParaRPr kumimoji="1" lang="en-US" altLang="zh-CN" dirty="0"/>
          </a:p>
          <a:p>
            <a:endParaRPr kumimoji="1" lang="zh-CN" altLang="en-US" dirty="0"/>
          </a:p>
        </p:txBody>
      </p:sp>
      <p:grpSp>
        <p:nvGrpSpPr>
          <p:cNvPr id="64" name="Group 80">
            <a:extLst>
              <a:ext uri="{FF2B5EF4-FFF2-40B4-BE49-F238E27FC236}">
                <a16:creationId xmlns:a16="http://schemas.microsoft.com/office/drawing/2014/main" id="{8A2301E3-FA4E-4BEE-9B6A-D1FB40D52B7A}"/>
              </a:ext>
            </a:extLst>
          </p:cNvPr>
          <p:cNvGrpSpPr/>
          <p:nvPr/>
        </p:nvGrpSpPr>
        <p:grpSpPr bwMode="auto">
          <a:xfrm>
            <a:off x="3407909" y="3429000"/>
            <a:ext cx="5643564" cy="1239835"/>
            <a:chOff x="1052" y="2736"/>
            <a:chExt cx="3555" cy="781"/>
          </a:xfrm>
        </p:grpSpPr>
        <p:sp>
          <p:nvSpPr>
            <p:cNvPr id="99" name="Text Box 17">
              <a:extLst>
                <a:ext uri="{FF2B5EF4-FFF2-40B4-BE49-F238E27FC236}">
                  <a16:creationId xmlns:a16="http://schemas.microsoft.com/office/drawing/2014/main" id="{A987C433-2F69-4C4A-B5F0-449BA145D167}"/>
                </a:ext>
              </a:extLst>
            </p:cNvPr>
            <p:cNvSpPr txBox="1">
              <a:spLocks noChangeArrowheads="1"/>
            </p:cNvSpPr>
            <p:nvPr/>
          </p:nvSpPr>
          <p:spPr bwMode="auto">
            <a:xfrm>
              <a:off x="2538" y="2754"/>
              <a:ext cx="658" cy="181"/>
            </a:xfrm>
            <a:prstGeom prst="rect">
              <a:avLst/>
            </a:prstGeom>
            <a:solidFill>
              <a:srgbClr val="FFFFFF"/>
            </a:solidFill>
            <a:ln w="28575">
              <a:solidFill>
                <a:schemeClr val="accent2"/>
              </a:solidFill>
              <a:miter lim="800000"/>
            </a:ln>
          </p:spPr>
          <p:txBody>
            <a:bodyPr tIns="72000"/>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endParaRPr lang="zh-CN" altLang="zh-CN" sz="1600">
                <a:solidFill>
                  <a:srgbClr val="FF0000"/>
                </a:solidFill>
                <a:effectLst>
                  <a:outerShdw blurRad="38100" dist="38100" dir="2700000" algn="tl">
                    <a:srgbClr val="C0C0C0"/>
                  </a:outerShdw>
                </a:effectLst>
                <a:latin typeface="Forte" pitchFamily="66" charset="0"/>
                <a:ea typeface="黑体" panose="02010609060101010101" pitchFamily="2" charset="-122"/>
              </a:endParaRPr>
            </a:p>
          </p:txBody>
        </p:sp>
        <p:sp>
          <p:nvSpPr>
            <p:cNvPr id="100" name="Text Box 18">
              <a:extLst>
                <a:ext uri="{FF2B5EF4-FFF2-40B4-BE49-F238E27FC236}">
                  <a16:creationId xmlns:a16="http://schemas.microsoft.com/office/drawing/2014/main" id="{8336163F-9BB1-44EA-A2A6-722F86512834}"/>
                </a:ext>
              </a:extLst>
            </p:cNvPr>
            <p:cNvSpPr txBox="1">
              <a:spLocks noChangeArrowheads="1"/>
            </p:cNvSpPr>
            <p:nvPr/>
          </p:nvSpPr>
          <p:spPr bwMode="auto">
            <a:xfrm>
              <a:off x="1296" y="3117"/>
              <a:ext cx="658" cy="136"/>
            </a:xfrm>
            <a:prstGeom prst="rect">
              <a:avLst/>
            </a:prstGeom>
            <a:solidFill>
              <a:srgbClr val="FFFFFF"/>
            </a:solidFill>
            <a:ln w="28575">
              <a:solidFill>
                <a:schemeClr val="accent2"/>
              </a:solidFill>
              <a:miter lim="800000"/>
            </a:ln>
          </p:spPr>
          <p:txBody>
            <a:bodyPr tIns="82800"/>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endParaRPr lang="zh-CN" altLang="zh-CN" sz="900">
                <a:solidFill>
                  <a:srgbClr val="FF0000"/>
                </a:solidFill>
                <a:effectLst>
                  <a:outerShdw blurRad="38100" dist="38100" dir="2700000" algn="tl">
                    <a:srgbClr val="C0C0C0"/>
                  </a:outerShdw>
                </a:effectLst>
                <a:latin typeface="Forte" pitchFamily="66" charset="0"/>
                <a:ea typeface="黑体" panose="02010609060101010101" pitchFamily="2" charset="-122"/>
              </a:endParaRPr>
            </a:p>
          </p:txBody>
        </p:sp>
        <p:sp>
          <p:nvSpPr>
            <p:cNvPr id="101" name="Text Box 19">
              <a:extLst>
                <a:ext uri="{FF2B5EF4-FFF2-40B4-BE49-F238E27FC236}">
                  <a16:creationId xmlns:a16="http://schemas.microsoft.com/office/drawing/2014/main" id="{69B77614-F24F-4BB3-8CDC-864A92B4DE02}"/>
                </a:ext>
              </a:extLst>
            </p:cNvPr>
            <p:cNvSpPr txBox="1">
              <a:spLocks noChangeArrowheads="1"/>
            </p:cNvSpPr>
            <p:nvPr/>
          </p:nvSpPr>
          <p:spPr bwMode="auto">
            <a:xfrm>
              <a:off x="2538" y="3117"/>
              <a:ext cx="658" cy="136"/>
            </a:xfrm>
            <a:prstGeom prst="rect">
              <a:avLst/>
            </a:prstGeom>
            <a:solidFill>
              <a:srgbClr val="FFFFFF"/>
            </a:solidFill>
            <a:ln w="28575">
              <a:solidFill>
                <a:schemeClr val="accent2"/>
              </a:solidFill>
              <a:miter lim="800000"/>
            </a:ln>
          </p:spPr>
          <p:txBody>
            <a:bodyPr tIns="82800"/>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endParaRPr lang="zh-CN" altLang="zh-CN" sz="900">
                <a:solidFill>
                  <a:srgbClr val="FF0000"/>
                </a:solidFill>
                <a:effectLst>
                  <a:outerShdw blurRad="38100" dist="38100" dir="2700000" algn="tl">
                    <a:srgbClr val="C0C0C0"/>
                  </a:outerShdw>
                </a:effectLst>
                <a:latin typeface="Forte" pitchFamily="66" charset="0"/>
                <a:ea typeface="黑体" panose="02010609060101010101" pitchFamily="2" charset="-122"/>
              </a:endParaRPr>
            </a:p>
          </p:txBody>
        </p:sp>
        <p:sp>
          <p:nvSpPr>
            <p:cNvPr id="102" name="Text Box 20">
              <a:extLst>
                <a:ext uri="{FF2B5EF4-FFF2-40B4-BE49-F238E27FC236}">
                  <a16:creationId xmlns:a16="http://schemas.microsoft.com/office/drawing/2014/main" id="{46322EEA-EDA1-45B9-B87B-5E806F2B0009}"/>
                </a:ext>
              </a:extLst>
            </p:cNvPr>
            <p:cNvSpPr txBox="1">
              <a:spLocks noChangeArrowheads="1"/>
            </p:cNvSpPr>
            <p:nvPr/>
          </p:nvSpPr>
          <p:spPr bwMode="auto">
            <a:xfrm>
              <a:off x="3714" y="3120"/>
              <a:ext cx="659" cy="136"/>
            </a:xfrm>
            <a:prstGeom prst="rect">
              <a:avLst/>
            </a:prstGeom>
            <a:solidFill>
              <a:srgbClr val="FFFFFF"/>
            </a:solidFill>
            <a:ln w="28575">
              <a:solidFill>
                <a:schemeClr val="accent2"/>
              </a:solidFill>
              <a:miter lim="800000"/>
            </a:ln>
          </p:spPr>
          <p:txBody>
            <a:bodyPr tIns="82800"/>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endParaRPr lang="zh-CN" altLang="zh-CN" sz="900">
                <a:solidFill>
                  <a:srgbClr val="FF0000"/>
                </a:solidFill>
                <a:effectLst>
                  <a:outerShdw blurRad="38100" dist="38100" dir="2700000" algn="tl">
                    <a:srgbClr val="C0C0C0"/>
                  </a:outerShdw>
                </a:effectLst>
                <a:latin typeface="Forte" pitchFamily="66" charset="0"/>
                <a:ea typeface="黑体" panose="02010609060101010101" pitchFamily="2" charset="-122"/>
              </a:endParaRPr>
            </a:p>
          </p:txBody>
        </p:sp>
        <p:sp>
          <p:nvSpPr>
            <p:cNvPr id="103" name="Line 21">
              <a:extLst>
                <a:ext uri="{FF2B5EF4-FFF2-40B4-BE49-F238E27FC236}">
                  <a16:creationId xmlns:a16="http://schemas.microsoft.com/office/drawing/2014/main" id="{EDC81F49-9BC2-4D89-AABB-F28A8E08ABC7}"/>
                </a:ext>
              </a:extLst>
            </p:cNvPr>
            <p:cNvSpPr>
              <a:spLocks noChangeShapeType="1"/>
            </p:cNvSpPr>
            <p:nvPr/>
          </p:nvSpPr>
          <p:spPr bwMode="auto">
            <a:xfrm>
              <a:off x="2867" y="2936"/>
              <a:ext cx="0" cy="181"/>
            </a:xfrm>
            <a:prstGeom prst="line">
              <a:avLst/>
            </a:prstGeom>
            <a:noFill/>
            <a:ln w="28575">
              <a:solidFill>
                <a:schemeClr val="accent2"/>
              </a:solidFill>
              <a:round/>
            </a:ln>
            <a:extLst>
              <a:ext uri="{909E8E84-426E-40DD-AFC4-6F175D3DCCD1}">
                <a14:hiddenFill xmlns:a14="http://schemas.microsoft.com/office/drawing/2010/main">
                  <a:noFill/>
                </a14:hiddenFill>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104" name="Line 22">
              <a:extLst>
                <a:ext uri="{FF2B5EF4-FFF2-40B4-BE49-F238E27FC236}">
                  <a16:creationId xmlns:a16="http://schemas.microsoft.com/office/drawing/2014/main" id="{E108C69C-3D39-4969-8686-050D5D255028}"/>
                </a:ext>
              </a:extLst>
            </p:cNvPr>
            <p:cNvSpPr>
              <a:spLocks noChangeShapeType="1"/>
            </p:cNvSpPr>
            <p:nvPr/>
          </p:nvSpPr>
          <p:spPr bwMode="auto">
            <a:xfrm>
              <a:off x="1616" y="3026"/>
              <a:ext cx="2436" cy="0"/>
            </a:xfrm>
            <a:prstGeom prst="line">
              <a:avLst/>
            </a:prstGeom>
            <a:noFill/>
            <a:ln w="28575">
              <a:solidFill>
                <a:schemeClr val="accent2"/>
              </a:solidFill>
              <a:round/>
            </a:ln>
            <a:extLst>
              <a:ext uri="{909E8E84-426E-40DD-AFC4-6F175D3DCCD1}">
                <a14:hiddenFill xmlns:a14="http://schemas.microsoft.com/office/drawing/2010/main">
                  <a:noFill/>
                </a14:hiddenFill>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105" name="Line 23">
              <a:extLst>
                <a:ext uri="{FF2B5EF4-FFF2-40B4-BE49-F238E27FC236}">
                  <a16:creationId xmlns:a16="http://schemas.microsoft.com/office/drawing/2014/main" id="{69907AF8-9E1A-4153-8D38-5A92C709593E}"/>
                </a:ext>
              </a:extLst>
            </p:cNvPr>
            <p:cNvSpPr>
              <a:spLocks noChangeShapeType="1"/>
            </p:cNvSpPr>
            <p:nvPr/>
          </p:nvSpPr>
          <p:spPr bwMode="auto">
            <a:xfrm>
              <a:off x="1616" y="3026"/>
              <a:ext cx="0" cy="91"/>
            </a:xfrm>
            <a:prstGeom prst="line">
              <a:avLst/>
            </a:prstGeom>
            <a:noFill/>
            <a:ln w="28575">
              <a:solidFill>
                <a:schemeClr val="accent2"/>
              </a:solidFill>
              <a:round/>
            </a:ln>
            <a:extLst>
              <a:ext uri="{909E8E84-426E-40DD-AFC4-6F175D3DCCD1}">
                <a14:hiddenFill xmlns:a14="http://schemas.microsoft.com/office/drawing/2010/main">
                  <a:noFill/>
                </a14:hiddenFill>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106" name="Line 24">
              <a:extLst>
                <a:ext uri="{FF2B5EF4-FFF2-40B4-BE49-F238E27FC236}">
                  <a16:creationId xmlns:a16="http://schemas.microsoft.com/office/drawing/2014/main" id="{A6BCF627-47A6-4A62-AE32-11E545541B3E}"/>
                </a:ext>
              </a:extLst>
            </p:cNvPr>
            <p:cNvSpPr>
              <a:spLocks noChangeShapeType="1"/>
            </p:cNvSpPr>
            <p:nvPr/>
          </p:nvSpPr>
          <p:spPr bwMode="auto">
            <a:xfrm>
              <a:off x="4052" y="3026"/>
              <a:ext cx="0" cy="91"/>
            </a:xfrm>
            <a:prstGeom prst="line">
              <a:avLst/>
            </a:prstGeom>
            <a:noFill/>
            <a:ln w="28575">
              <a:solidFill>
                <a:schemeClr val="accent2"/>
              </a:solidFill>
              <a:round/>
            </a:ln>
            <a:extLst>
              <a:ext uri="{909E8E84-426E-40DD-AFC4-6F175D3DCCD1}">
                <a14:hiddenFill xmlns:a14="http://schemas.microsoft.com/office/drawing/2010/main">
                  <a:noFill/>
                </a14:hiddenFill>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107" name="Line 25">
              <a:extLst>
                <a:ext uri="{FF2B5EF4-FFF2-40B4-BE49-F238E27FC236}">
                  <a16:creationId xmlns:a16="http://schemas.microsoft.com/office/drawing/2014/main" id="{F8171F60-358F-46F8-AE4D-918A51BCE81D}"/>
                </a:ext>
              </a:extLst>
            </p:cNvPr>
            <p:cNvSpPr>
              <a:spLocks noChangeShapeType="1"/>
            </p:cNvSpPr>
            <p:nvPr/>
          </p:nvSpPr>
          <p:spPr bwMode="auto">
            <a:xfrm>
              <a:off x="1620" y="3253"/>
              <a:ext cx="0" cy="91"/>
            </a:xfrm>
            <a:prstGeom prst="line">
              <a:avLst/>
            </a:prstGeom>
            <a:noFill/>
            <a:ln w="28575">
              <a:solidFill>
                <a:schemeClr val="accent2"/>
              </a:solidFill>
              <a:round/>
            </a:ln>
            <a:extLst>
              <a:ext uri="{909E8E84-426E-40DD-AFC4-6F175D3DCCD1}">
                <a14:hiddenFill xmlns:a14="http://schemas.microsoft.com/office/drawing/2010/main">
                  <a:noFill/>
                </a14:hiddenFill>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108" name="Line 26">
              <a:extLst>
                <a:ext uri="{FF2B5EF4-FFF2-40B4-BE49-F238E27FC236}">
                  <a16:creationId xmlns:a16="http://schemas.microsoft.com/office/drawing/2014/main" id="{89D88706-2FAE-4034-A95E-D59C922BE291}"/>
                </a:ext>
              </a:extLst>
            </p:cNvPr>
            <p:cNvSpPr>
              <a:spLocks noChangeShapeType="1"/>
            </p:cNvSpPr>
            <p:nvPr/>
          </p:nvSpPr>
          <p:spPr bwMode="auto">
            <a:xfrm>
              <a:off x="2867" y="3253"/>
              <a:ext cx="0" cy="91"/>
            </a:xfrm>
            <a:prstGeom prst="line">
              <a:avLst/>
            </a:prstGeom>
            <a:noFill/>
            <a:ln w="28575">
              <a:solidFill>
                <a:schemeClr val="accent2"/>
              </a:solidFill>
              <a:round/>
            </a:ln>
            <a:extLst>
              <a:ext uri="{909E8E84-426E-40DD-AFC4-6F175D3DCCD1}">
                <a14:hiddenFill xmlns:a14="http://schemas.microsoft.com/office/drawing/2010/main">
                  <a:noFill/>
                </a14:hiddenFill>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109" name="Line 27">
              <a:extLst>
                <a:ext uri="{FF2B5EF4-FFF2-40B4-BE49-F238E27FC236}">
                  <a16:creationId xmlns:a16="http://schemas.microsoft.com/office/drawing/2014/main" id="{F64F703C-6B17-4A61-8021-0A2E90A78C3D}"/>
                </a:ext>
              </a:extLst>
            </p:cNvPr>
            <p:cNvSpPr>
              <a:spLocks noChangeShapeType="1"/>
            </p:cNvSpPr>
            <p:nvPr/>
          </p:nvSpPr>
          <p:spPr bwMode="auto">
            <a:xfrm>
              <a:off x="4054" y="3253"/>
              <a:ext cx="0" cy="91"/>
            </a:xfrm>
            <a:prstGeom prst="line">
              <a:avLst/>
            </a:prstGeom>
            <a:noFill/>
            <a:ln w="28575">
              <a:solidFill>
                <a:schemeClr val="accent2"/>
              </a:solidFill>
              <a:round/>
            </a:ln>
            <a:extLst>
              <a:ext uri="{909E8E84-426E-40DD-AFC4-6F175D3DCCD1}">
                <a14:hiddenFill xmlns:a14="http://schemas.microsoft.com/office/drawing/2010/main">
                  <a:noFill/>
                </a14:hiddenFill>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110" name="Line 28">
              <a:extLst>
                <a:ext uri="{FF2B5EF4-FFF2-40B4-BE49-F238E27FC236}">
                  <a16:creationId xmlns:a16="http://schemas.microsoft.com/office/drawing/2014/main" id="{4572BC88-1C77-43F0-BC0E-3A5AF552CE8C}"/>
                </a:ext>
              </a:extLst>
            </p:cNvPr>
            <p:cNvSpPr>
              <a:spLocks noChangeShapeType="1"/>
            </p:cNvSpPr>
            <p:nvPr/>
          </p:nvSpPr>
          <p:spPr bwMode="auto">
            <a:xfrm>
              <a:off x="1220" y="3344"/>
              <a:ext cx="790" cy="0"/>
            </a:xfrm>
            <a:prstGeom prst="line">
              <a:avLst/>
            </a:prstGeom>
            <a:noFill/>
            <a:ln w="28575">
              <a:solidFill>
                <a:schemeClr val="accent2"/>
              </a:solidFill>
              <a:round/>
            </a:ln>
            <a:extLst>
              <a:ext uri="{909E8E84-426E-40DD-AFC4-6F175D3DCCD1}">
                <a14:hiddenFill xmlns:a14="http://schemas.microsoft.com/office/drawing/2010/main">
                  <a:noFill/>
                </a14:hiddenFill>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111" name="Line 29">
              <a:extLst>
                <a:ext uri="{FF2B5EF4-FFF2-40B4-BE49-F238E27FC236}">
                  <a16:creationId xmlns:a16="http://schemas.microsoft.com/office/drawing/2014/main" id="{A3B2C43F-2016-4BA3-A4AE-EAEF7F4199E8}"/>
                </a:ext>
              </a:extLst>
            </p:cNvPr>
            <p:cNvSpPr>
              <a:spLocks noChangeShapeType="1"/>
            </p:cNvSpPr>
            <p:nvPr/>
          </p:nvSpPr>
          <p:spPr bwMode="auto">
            <a:xfrm>
              <a:off x="2400" y="3344"/>
              <a:ext cx="906" cy="0"/>
            </a:xfrm>
            <a:prstGeom prst="line">
              <a:avLst/>
            </a:prstGeom>
            <a:noFill/>
            <a:ln w="28575">
              <a:solidFill>
                <a:schemeClr val="accent2"/>
              </a:solidFill>
              <a:round/>
            </a:ln>
            <a:extLst>
              <a:ext uri="{909E8E84-426E-40DD-AFC4-6F175D3DCCD1}">
                <a14:hiddenFill xmlns:a14="http://schemas.microsoft.com/office/drawing/2010/main">
                  <a:noFill/>
                </a14:hiddenFill>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112" name="Line 30">
              <a:extLst>
                <a:ext uri="{FF2B5EF4-FFF2-40B4-BE49-F238E27FC236}">
                  <a16:creationId xmlns:a16="http://schemas.microsoft.com/office/drawing/2014/main" id="{C89C39EF-C156-4166-948B-F5333D390986}"/>
                </a:ext>
              </a:extLst>
            </p:cNvPr>
            <p:cNvSpPr>
              <a:spLocks noChangeShapeType="1"/>
            </p:cNvSpPr>
            <p:nvPr/>
          </p:nvSpPr>
          <p:spPr bwMode="auto">
            <a:xfrm>
              <a:off x="3660" y="3344"/>
              <a:ext cx="780" cy="0"/>
            </a:xfrm>
            <a:prstGeom prst="line">
              <a:avLst/>
            </a:prstGeom>
            <a:noFill/>
            <a:ln w="28575">
              <a:solidFill>
                <a:schemeClr val="accent2"/>
              </a:solidFill>
              <a:round/>
            </a:ln>
            <a:extLst>
              <a:ext uri="{909E8E84-426E-40DD-AFC4-6F175D3DCCD1}">
                <a14:hiddenFill xmlns:a14="http://schemas.microsoft.com/office/drawing/2010/main">
                  <a:noFill/>
                </a14:hiddenFill>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113" name="Line 31">
              <a:extLst>
                <a:ext uri="{FF2B5EF4-FFF2-40B4-BE49-F238E27FC236}">
                  <a16:creationId xmlns:a16="http://schemas.microsoft.com/office/drawing/2014/main" id="{771CC04E-4990-466B-9E92-1B255BBB73FE}"/>
                </a:ext>
              </a:extLst>
            </p:cNvPr>
            <p:cNvSpPr>
              <a:spLocks noChangeShapeType="1"/>
            </p:cNvSpPr>
            <p:nvPr/>
          </p:nvSpPr>
          <p:spPr bwMode="auto">
            <a:xfrm>
              <a:off x="1221" y="3344"/>
              <a:ext cx="0" cy="74"/>
            </a:xfrm>
            <a:prstGeom prst="line">
              <a:avLst/>
            </a:prstGeom>
            <a:noFill/>
            <a:ln w="28575">
              <a:solidFill>
                <a:schemeClr val="accent2"/>
              </a:solidFill>
              <a:round/>
            </a:ln>
            <a:extLst>
              <a:ext uri="{909E8E84-426E-40DD-AFC4-6F175D3DCCD1}">
                <a14:hiddenFill xmlns:a14="http://schemas.microsoft.com/office/drawing/2010/main">
                  <a:noFill/>
                </a14:hiddenFill>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114" name="Line 32">
              <a:extLst>
                <a:ext uri="{FF2B5EF4-FFF2-40B4-BE49-F238E27FC236}">
                  <a16:creationId xmlns:a16="http://schemas.microsoft.com/office/drawing/2014/main" id="{688B15F5-F0BB-4F32-ABD3-EE608DF249AB}"/>
                </a:ext>
              </a:extLst>
            </p:cNvPr>
            <p:cNvSpPr>
              <a:spLocks noChangeShapeType="1"/>
            </p:cNvSpPr>
            <p:nvPr/>
          </p:nvSpPr>
          <p:spPr bwMode="auto">
            <a:xfrm>
              <a:off x="2002" y="3344"/>
              <a:ext cx="0" cy="74"/>
            </a:xfrm>
            <a:prstGeom prst="line">
              <a:avLst/>
            </a:prstGeom>
            <a:noFill/>
            <a:ln w="28575">
              <a:solidFill>
                <a:schemeClr val="accent2"/>
              </a:solidFill>
              <a:round/>
            </a:ln>
            <a:extLst>
              <a:ext uri="{909E8E84-426E-40DD-AFC4-6F175D3DCCD1}">
                <a14:hiddenFill xmlns:a14="http://schemas.microsoft.com/office/drawing/2010/main">
                  <a:noFill/>
                </a14:hiddenFill>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115" name="Line 33">
              <a:extLst>
                <a:ext uri="{FF2B5EF4-FFF2-40B4-BE49-F238E27FC236}">
                  <a16:creationId xmlns:a16="http://schemas.microsoft.com/office/drawing/2014/main" id="{ACEFC293-EDE9-4134-880E-B950E3EBADC3}"/>
                </a:ext>
              </a:extLst>
            </p:cNvPr>
            <p:cNvSpPr>
              <a:spLocks noChangeShapeType="1"/>
            </p:cNvSpPr>
            <p:nvPr/>
          </p:nvSpPr>
          <p:spPr bwMode="auto">
            <a:xfrm>
              <a:off x="2406" y="3344"/>
              <a:ext cx="0" cy="74"/>
            </a:xfrm>
            <a:prstGeom prst="line">
              <a:avLst/>
            </a:prstGeom>
            <a:noFill/>
            <a:ln w="28575">
              <a:solidFill>
                <a:schemeClr val="accent2"/>
              </a:solidFill>
              <a:round/>
            </a:ln>
            <a:extLst>
              <a:ext uri="{909E8E84-426E-40DD-AFC4-6F175D3DCCD1}">
                <a14:hiddenFill xmlns:a14="http://schemas.microsoft.com/office/drawing/2010/main">
                  <a:noFill/>
                </a14:hiddenFill>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116" name="Line 34">
              <a:extLst>
                <a:ext uri="{FF2B5EF4-FFF2-40B4-BE49-F238E27FC236}">
                  <a16:creationId xmlns:a16="http://schemas.microsoft.com/office/drawing/2014/main" id="{C3A2C3C8-DD7A-4EC4-8B87-DD28385C939C}"/>
                </a:ext>
              </a:extLst>
            </p:cNvPr>
            <p:cNvSpPr>
              <a:spLocks noChangeShapeType="1"/>
            </p:cNvSpPr>
            <p:nvPr/>
          </p:nvSpPr>
          <p:spPr bwMode="auto">
            <a:xfrm>
              <a:off x="2867" y="3344"/>
              <a:ext cx="0" cy="74"/>
            </a:xfrm>
            <a:prstGeom prst="line">
              <a:avLst/>
            </a:prstGeom>
            <a:noFill/>
            <a:ln w="28575">
              <a:solidFill>
                <a:schemeClr val="accent2"/>
              </a:solidFill>
              <a:round/>
            </a:ln>
            <a:extLst>
              <a:ext uri="{909E8E84-426E-40DD-AFC4-6F175D3DCCD1}">
                <a14:hiddenFill xmlns:a14="http://schemas.microsoft.com/office/drawing/2010/main">
                  <a:noFill/>
                </a14:hiddenFill>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117" name="Line 35">
              <a:extLst>
                <a:ext uri="{FF2B5EF4-FFF2-40B4-BE49-F238E27FC236}">
                  <a16:creationId xmlns:a16="http://schemas.microsoft.com/office/drawing/2014/main" id="{93CC570D-FB91-4AB8-A51D-A3E7B96A46F7}"/>
                </a:ext>
              </a:extLst>
            </p:cNvPr>
            <p:cNvSpPr>
              <a:spLocks noChangeShapeType="1"/>
            </p:cNvSpPr>
            <p:nvPr/>
          </p:nvSpPr>
          <p:spPr bwMode="auto">
            <a:xfrm>
              <a:off x="3298" y="3344"/>
              <a:ext cx="0" cy="74"/>
            </a:xfrm>
            <a:prstGeom prst="line">
              <a:avLst/>
            </a:prstGeom>
            <a:noFill/>
            <a:ln w="28575">
              <a:solidFill>
                <a:schemeClr val="accent2"/>
              </a:solidFill>
              <a:round/>
            </a:ln>
            <a:extLst>
              <a:ext uri="{909E8E84-426E-40DD-AFC4-6F175D3DCCD1}">
                <a14:hiddenFill xmlns:a14="http://schemas.microsoft.com/office/drawing/2010/main">
                  <a:noFill/>
                </a14:hiddenFill>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118" name="Line 36">
              <a:extLst>
                <a:ext uri="{FF2B5EF4-FFF2-40B4-BE49-F238E27FC236}">
                  <a16:creationId xmlns:a16="http://schemas.microsoft.com/office/drawing/2014/main" id="{90F70A05-95A3-4BE0-9AAB-F2BF9CA777E5}"/>
                </a:ext>
              </a:extLst>
            </p:cNvPr>
            <p:cNvSpPr>
              <a:spLocks noChangeShapeType="1"/>
            </p:cNvSpPr>
            <p:nvPr/>
          </p:nvSpPr>
          <p:spPr bwMode="auto">
            <a:xfrm>
              <a:off x="3667" y="3344"/>
              <a:ext cx="0" cy="74"/>
            </a:xfrm>
            <a:prstGeom prst="line">
              <a:avLst/>
            </a:prstGeom>
            <a:noFill/>
            <a:ln w="28575">
              <a:solidFill>
                <a:schemeClr val="accent2"/>
              </a:solidFill>
              <a:round/>
            </a:ln>
            <a:extLst>
              <a:ext uri="{909E8E84-426E-40DD-AFC4-6F175D3DCCD1}">
                <a14:hiddenFill xmlns:a14="http://schemas.microsoft.com/office/drawing/2010/main">
                  <a:noFill/>
                </a14:hiddenFill>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119" name="Line 37">
              <a:extLst>
                <a:ext uri="{FF2B5EF4-FFF2-40B4-BE49-F238E27FC236}">
                  <a16:creationId xmlns:a16="http://schemas.microsoft.com/office/drawing/2014/main" id="{67C28458-05C6-439C-993A-B94609E9AE92}"/>
                </a:ext>
              </a:extLst>
            </p:cNvPr>
            <p:cNvSpPr>
              <a:spLocks noChangeShapeType="1"/>
            </p:cNvSpPr>
            <p:nvPr/>
          </p:nvSpPr>
          <p:spPr bwMode="auto">
            <a:xfrm>
              <a:off x="4440" y="3338"/>
              <a:ext cx="0" cy="74"/>
            </a:xfrm>
            <a:prstGeom prst="line">
              <a:avLst/>
            </a:prstGeom>
            <a:noFill/>
            <a:ln w="28575">
              <a:solidFill>
                <a:schemeClr val="accent2"/>
              </a:solidFill>
              <a:round/>
            </a:ln>
            <a:extLst>
              <a:ext uri="{909E8E84-426E-40DD-AFC4-6F175D3DCCD1}">
                <a14:hiddenFill xmlns:a14="http://schemas.microsoft.com/office/drawing/2010/main">
                  <a:noFill/>
                </a14:hiddenFill>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120" name="Text Box 38">
              <a:extLst>
                <a:ext uri="{FF2B5EF4-FFF2-40B4-BE49-F238E27FC236}">
                  <a16:creationId xmlns:a16="http://schemas.microsoft.com/office/drawing/2014/main" id="{38B96044-FBD5-4424-BE91-2B4E0825A576}"/>
                </a:ext>
              </a:extLst>
            </p:cNvPr>
            <p:cNvSpPr txBox="1">
              <a:spLocks noChangeArrowheads="1"/>
            </p:cNvSpPr>
            <p:nvPr/>
          </p:nvSpPr>
          <p:spPr bwMode="auto">
            <a:xfrm>
              <a:off x="1052" y="3415"/>
              <a:ext cx="329" cy="91"/>
            </a:xfrm>
            <a:prstGeom prst="rect">
              <a:avLst/>
            </a:prstGeom>
            <a:solidFill>
              <a:srgbClr val="FFFFFF"/>
            </a:solidFill>
            <a:ln w="28575">
              <a:solidFill>
                <a:schemeClr val="accent2"/>
              </a:solidFill>
              <a:miter lim="800000"/>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endParaRPr lang="zh-CN" altLang="zh-CN" sz="800">
                <a:solidFill>
                  <a:srgbClr val="FF0000"/>
                </a:solidFill>
                <a:effectLst>
                  <a:outerShdw blurRad="38100" dist="38100" dir="2700000" algn="tl">
                    <a:srgbClr val="C0C0C0"/>
                  </a:outerShdw>
                </a:effectLst>
                <a:latin typeface="Forte" pitchFamily="66" charset="0"/>
                <a:ea typeface="黑体" panose="02010609060101010101" pitchFamily="2" charset="-122"/>
              </a:endParaRPr>
            </a:p>
          </p:txBody>
        </p:sp>
        <p:sp>
          <p:nvSpPr>
            <p:cNvPr id="121" name="Text Box 39">
              <a:extLst>
                <a:ext uri="{FF2B5EF4-FFF2-40B4-BE49-F238E27FC236}">
                  <a16:creationId xmlns:a16="http://schemas.microsoft.com/office/drawing/2014/main" id="{815F6FED-FFF5-4FAB-949C-D23FEE1D68CB}"/>
                </a:ext>
              </a:extLst>
            </p:cNvPr>
            <p:cNvSpPr txBox="1">
              <a:spLocks noChangeArrowheads="1"/>
            </p:cNvSpPr>
            <p:nvPr/>
          </p:nvSpPr>
          <p:spPr bwMode="auto">
            <a:xfrm>
              <a:off x="1814" y="3421"/>
              <a:ext cx="329" cy="91"/>
            </a:xfrm>
            <a:prstGeom prst="rect">
              <a:avLst/>
            </a:prstGeom>
            <a:solidFill>
              <a:srgbClr val="FFFFFF"/>
            </a:solidFill>
            <a:ln w="28575">
              <a:solidFill>
                <a:schemeClr val="accent2"/>
              </a:solidFill>
              <a:miter lim="800000"/>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endParaRPr lang="zh-CN" altLang="zh-CN" sz="800">
                <a:solidFill>
                  <a:srgbClr val="FF0000"/>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122" name="Text Box 40">
              <a:extLst>
                <a:ext uri="{FF2B5EF4-FFF2-40B4-BE49-F238E27FC236}">
                  <a16:creationId xmlns:a16="http://schemas.microsoft.com/office/drawing/2014/main" id="{9DB02700-EEA2-4D5B-99A1-EF0DC65A0EEB}"/>
                </a:ext>
              </a:extLst>
            </p:cNvPr>
            <p:cNvSpPr txBox="1">
              <a:spLocks noChangeArrowheads="1"/>
            </p:cNvSpPr>
            <p:nvPr/>
          </p:nvSpPr>
          <p:spPr bwMode="auto">
            <a:xfrm>
              <a:off x="2256" y="3426"/>
              <a:ext cx="329" cy="91"/>
            </a:xfrm>
            <a:prstGeom prst="rect">
              <a:avLst/>
            </a:prstGeom>
            <a:solidFill>
              <a:srgbClr val="FFFFFF"/>
            </a:solidFill>
            <a:ln w="28575">
              <a:solidFill>
                <a:schemeClr val="accent2"/>
              </a:solidFill>
              <a:miter lim="800000"/>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endParaRPr lang="zh-CN" altLang="zh-CN" sz="800">
                <a:solidFill>
                  <a:srgbClr val="FF0000"/>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123" name="Text Box 41">
              <a:extLst>
                <a:ext uri="{FF2B5EF4-FFF2-40B4-BE49-F238E27FC236}">
                  <a16:creationId xmlns:a16="http://schemas.microsoft.com/office/drawing/2014/main" id="{770807ED-7663-468B-A426-9668BAA09404}"/>
                </a:ext>
              </a:extLst>
            </p:cNvPr>
            <p:cNvSpPr txBox="1">
              <a:spLocks noChangeArrowheads="1"/>
            </p:cNvSpPr>
            <p:nvPr/>
          </p:nvSpPr>
          <p:spPr bwMode="auto">
            <a:xfrm>
              <a:off x="2707" y="3426"/>
              <a:ext cx="329" cy="91"/>
            </a:xfrm>
            <a:prstGeom prst="rect">
              <a:avLst/>
            </a:prstGeom>
            <a:solidFill>
              <a:srgbClr val="FFFFFF"/>
            </a:solidFill>
            <a:ln w="28575">
              <a:solidFill>
                <a:schemeClr val="accent2"/>
              </a:solidFill>
              <a:miter lim="800000"/>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endParaRPr lang="zh-CN" altLang="zh-CN" sz="800">
                <a:solidFill>
                  <a:srgbClr val="FF0000"/>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124" name="Text Box 42">
              <a:extLst>
                <a:ext uri="{FF2B5EF4-FFF2-40B4-BE49-F238E27FC236}">
                  <a16:creationId xmlns:a16="http://schemas.microsoft.com/office/drawing/2014/main" id="{65225707-B1DB-497E-A430-75B0BDCFA402}"/>
                </a:ext>
              </a:extLst>
            </p:cNvPr>
            <p:cNvSpPr txBox="1">
              <a:spLocks noChangeArrowheads="1"/>
            </p:cNvSpPr>
            <p:nvPr/>
          </p:nvSpPr>
          <p:spPr bwMode="auto">
            <a:xfrm>
              <a:off x="3131" y="3421"/>
              <a:ext cx="329" cy="91"/>
            </a:xfrm>
            <a:prstGeom prst="rect">
              <a:avLst/>
            </a:prstGeom>
            <a:solidFill>
              <a:srgbClr val="FFFFFF"/>
            </a:solidFill>
            <a:ln w="28575">
              <a:solidFill>
                <a:schemeClr val="accent2"/>
              </a:solidFill>
              <a:miter lim="800000"/>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endParaRPr lang="zh-CN" altLang="zh-CN" sz="800">
                <a:solidFill>
                  <a:srgbClr val="FF0000"/>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125" name="Text Box 43">
              <a:extLst>
                <a:ext uri="{FF2B5EF4-FFF2-40B4-BE49-F238E27FC236}">
                  <a16:creationId xmlns:a16="http://schemas.microsoft.com/office/drawing/2014/main" id="{2990A792-6D49-4791-8B01-9D3A49BAD940}"/>
                </a:ext>
              </a:extLst>
            </p:cNvPr>
            <p:cNvSpPr txBox="1">
              <a:spLocks noChangeArrowheads="1"/>
            </p:cNvSpPr>
            <p:nvPr/>
          </p:nvSpPr>
          <p:spPr bwMode="auto">
            <a:xfrm>
              <a:off x="3526" y="3421"/>
              <a:ext cx="329" cy="91"/>
            </a:xfrm>
            <a:prstGeom prst="rect">
              <a:avLst/>
            </a:prstGeom>
            <a:solidFill>
              <a:srgbClr val="FFFFFF"/>
            </a:solidFill>
            <a:ln w="28575">
              <a:solidFill>
                <a:schemeClr val="accent2"/>
              </a:solidFill>
              <a:miter lim="800000"/>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endParaRPr lang="zh-CN" altLang="zh-CN" sz="800">
                <a:solidFill>
                  <a:srgbClr val="FF0000"/>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126" name="Text Box 44">
              <a:extLst>
                <a:ext uri="{FF2B5EF4-FFF2-40B4-BE49-F238E27FC236}">
                  <a16:creationId xmlns:a16="http://schemas.microsoft.com/office/drawing/2014/main" id="{5EFA329E-36A6-4A7C-85CB-79FEA96A4379}"/>
                </a:ext>
              </a:extLst>
            </p:cNvPr>
            <p:cNvSpPr txBox="1">
              <a:spLocks noChangeArrowheads="1"/>
            </p:cNvSpPr>
            <p:nvPr/>
          </p:nvSpPr>
          <p:spPr bwMode="auto">
            <a:xfrm>
              <a:off x="4278" y="3421"/>
              <a:ext cx="329" cy="91"/>
            </a:xfrm>
            <a:prstGeom prst="rect">
              <a:avLst/>
            </a:prstGeom>
            <a:solidFill>
              <a:srgbClr val="FFFFFF"/>
            </a:solidFill>
            <a:ln w="28575">
              <a:solidFill>
                <a:schemeClr val="accent2"/>
              </a:solidFill>
              <a:miter lim="800000"/>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endParaRPr lang="zh-CN" altLang="zh-CN" sz="800">
                <a:solidFill>
                  <a:srgbClr val="FF0000"/>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127" name="Text Box 68">
              <a:extLst>
                <a:ext uri="{FF2B5EF4-FFF2-40B4-BE49-F238E27FC236}">
                  <a16:creationId xmlns:a16="http://schemas.microsoft.com/office/drawing/2014/main" id="{D3E55792-E971-4806-808F-1C027B0DA416}"/>
                </a:ext>
              </a:extLst>
            </p:cNvPr>
            <p:cNvSpPr txBox="1">
              <a:spLocks noChangeArrowheads="1"/>
            </p:cNvSpPr>
            <p:nvPr/>
          </p:nvSpPr>
          <p:spPr bwMode="auto">
            <a:xfrm>
              <a:off x="2616" y="2736"/>
              <a:ext cx="544" cy="212"/>
            </a:xfrm>
            <a:prstGeom prst="rect">
              <a:avLst/>
            </a:prstGeom>
            <a:noFill/>
            <a:ln w="28575" algn="ctr">
              <a:noFill/>
              <a:miter lim="800000"/>
            </a:ln>
            <a:effectLst/>
          </p:spPr>
          <p:txBody>
            <a:bodyP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spcBef>
                  <a:spcPct val="50000"/>
                </a:spcBef>
                <a:defRPr/>
              </a:pPr>
              <a:r>
                <a:rPr lang="zh-CN" altLang="en-US" sz="1600" b="1">
                  <a:solidFill>
                    <a:srgbClr val="003366"/>
                  </a:solidFill>
                  <a:effectLst>
                    <a:outerShdw blurRad="38100" dist="38100" dir="2700000" algn="tl">
                      <a:srgbClr val="C0C0C0"/>
                    </a:outerShdw>
                  </a:effectLst>
                  <a:latin typeface="Forte" pitchFamily="66" charset="0"/>
                  <a:ea typeface="黑体" panose="02010609060101010101" pitchFamily="2" charset="-122"/>
                </a:rPr>
                <a:t>论  题</a:t>
              </a:r>
            </a:p>
          </p:txBody>
        </p:sp>
      </p:grpSp>
      <p:grpSp>
        <p:nvGrpSpPr>
          <p:cNvPr id="65" name="Group 81">
            <a:extLst>
              <a:ext uri="{FF2B5EF4-FFF2-40B4-BE49-F238E27FC236}">
                <a16:creationId xmlns:a16="http://schemas.microsoft.com/office/drawing/2014/main" id="{9E387F6C-E47B-47E1-A798-7AEBD6CF660B}"/>
              </a:ext>
            </a:extLst>
          </p:cNvPr>
          <p:cNvGrpSpPr/>
          <p:nvPr/>
        </p:nvGrpSpPr>
        <p:grpSpPr bwMode="auto">
          <a:xfrm>
            <a:off x="3109460" y="4649805"/>
            <a:ext cx="6524629" cy="549276"/>
            <a:chOff x="864" y="3505"/>
            <a:chExt cx="4110" cy="346"/>
          </a:xfrm>
        </p:grpSpPr>
        <p:sp>
          <p:nvSpPr>
            <p:cNvPr id="66" name="Text Box 45">
              <a:extLst>
                <a:ext uri="{FF2B5EF4-FFF2-40B4-BE49-F238E27FC236}">
                  <a16:creationId xmlns:a16="http://schemas.microsoft.com/office/drawing/2014/main" id="{94E0D26A-52BD-4B6A-A3DB-DD71A9DC2518}"/>
                </a:ext>
              </a:extLst>
            </p:cNvPr>
            <p:cNvSpPr txBox="1">
              <a:spLocks noChangeArrowheads="1"/>
            </p:cNvSpPr>
            <p:nvPr/>
          </p:nvSpPr>
          <p:spPr bwMode="auto">
            <a:xfrm>
              <a:off x="892" y="3616"/>
              <a:ext cx="329" cy="136"/>
            </a:xfrm>
            <a:prstGeom prst="rect">
              <a:avLst/>
            </a:prstGeom>
            <a:solidFill>
              <a:srgbClr val="FFFFFF"/>
            </a:solidFill>
            <a:ln w="28575">
              <a:noFill/>
              <a:miter lim="800000"/>
            </a:ln>
          </p:spPr>
          <p:txBody>
            <a:bodyPr lIns="0" tIns="0" rIns="0" bIns="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endParaRPr lang="zh-CN" altLang="zh-CN" sz="6600" b="1">
                <a:solidFill>
                  <a:srgbClr val="FF0000"/>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67" name="Text Box 46">
              <a:extLst>
                <a:ext uri="{FF2B5EF4-FFF2-40B4-BE49-F238E27FC236}">
                  <a16:creationId xmlns:a16="http://schemas.microsoft.com/office/drawing/2014/main" id="{DFBBEFFC-38B3-4086-B436-285E67CFF373}"/>
                </a:ext>
              </a:extLst>
            </p:cNvPr>
            <p:cNvSpPr txBox="1">
              <a:spLocks noChangeArrowheads="1"/>
            </p:cNvSpPr>
            <p:nvPr/>
          </p:nvSpPr>
          <p:spPr bwMode="auto">
            <a:xfrm>
              <a:off x="1287" y="3613"/>
              <a:ext cx="329" cy="136"/>
            </a:xfrm>
            <a:prstGeom prst="rect">
              <a:avLst/>
            </a:prstGeom>
            <a:solidFill>
              <a:srgbClr val="FFFFFF"/>
            </a:solidFill>
            <a:ln w="28575">
              <a:noFill/>
              <a:miter lim="800000"/>
            </a:ln>
          </p:spPr>
          <p:txBody>
            <a:bodyPr lIns="0" tIns="0" rIns="0" bIns="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endParaRPr lang="zh-CN" altLang="zh-CN" sz="6600" b="1">
                <a:solidFill>
                  <a:srgbClr val="FF0000"/>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68" name="Text Box 47">
              <a:extLst>
                <a:ext uri="{FF2B5EF4-FFF2-40B4-BE49-F238E27FC236}">
                  <a16:creationId xmlns:a16="http://schemas.microsoft.com/office/drawing/2014/main" id="{BC4D2722-7019-4A42-B2E9-C9B95842A4FB}"/>
                </a:ext>
              </a:extLst>
            </p:cNvPr>
            <p:cNvSpPr txBox="1">
              <a:spLocks noChangeArrowheads="1"/>
            </p:cNvSpPr>
            <p:nvPr/>
          </p:nvSpPr>
          <p:spPr bwMode="auto">
            <a:xfrm>
              <a:off x="1814" y="3613"/>
              <a:ext cx="329" cy="136"/>
            </a:xfrm>
            <a:prstGeom prst="rect">
              <a:avLst/>
            </a:prstGeom>
            <a:solidFill>
              <a:srgbClr val="FFFFFF"/>
            </a:solidFill>
            <a:ln w="28575">
              <a:noFill/>
              <a:miter lim="800000"/>
            </a:ln>
          </p:spPr>
          <p:txBody>
            <a:bodyPr lIns="0" tIns="0" rIns="0" bIns="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endParaRPr lang="zh-CN" altLang="zh-CN" sz="6600" b="1">
                <a:solidFill>
                  <a:srgbClr val="FF0000"/>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69" name="Text Box 48">
              <a:extLst>
                <a:ext uri="{FF2B5EF4-FFF2-40B4-BE49-F238E27FC236}">
                  <a16:creationId xmlns:a16="http://schemas.microsoft.com/office/drawing/2014/main" id="{6AFDA203-31FD-498B-BEDC-86CB106BA323}"/>
                </a:ext>
              </a:extLst>
            </p:cNvPr>
            <p:cNvSpPr txBox="1">
              <a:spLocks noChangeArrowheads="1"/>
            </p:cNvSpPr>
            <p:nvPr/>
          </p:nvSpPr>
          <p:spPr bwMode="auto">
            <a:xfrm>
              <a:off x="2275" y="3613"/>
              <a:ext cx="329" cy="136"/>
            </a:xfrm>
            <a:prstGeom prst="rect">
              <a:avLst/>
            </a:prstGeom>
            <a:solidFill>
              <a:srgbClr val="FFFFFF"/>
            </a:solidFill>
            <a:ln w="28575">
              <a:noFill/>
              <a:miter lim="800000"/>
            </a:ln>
          </p:spPr>
          <p:txBody>
            <a:bodyPr lIns="0" tIns="0" rIns="0" bIns="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endParaRPr lang="zh-CN" altLang="zh-CN" sz="6600" b="1">
                <a:solidFill>
                  <a:srgbClr val="FF0000"/>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70" name="Text Box 49">
              <a:extLst>
                <a:ext uri="{FF2B5EF4-FFF2-40B4-BE49-F238E27FC236}">
                  <a16:creationId xmlns:a16="http://schemas.microsoft.com/office/drawing/2014/main" id="{A7B31038-B19D-4237-A6A2-FD62BB5FF5C9}"/>
                </a:ext>
              </a:extLst>
            </p:cNvPr>
            <p:cNvSpPr txBox="1">
              <a:spLocks noChangeArrowheads="1"/>
            </p:cNvSpPr>
            <p:nvPr/>
          </p:nvSpPr>
          <p:spPr bwMode="auto">
            <a:xfrm>
              <a:off x="2754" y="3613"/>
              <a:ext cx="329" cy="136"/>
            </a:xfrm>
            <a:prstGeom prst="rect">
              <a:avLst/>
            </a:prstGeom>
            <a:solidFill>
              <a:srgbClr val="FFFFFF"/>
            </a:solidFill>
            <a:ln w="28575">
              <a:noFill/>
              <a:miter lim="800000"/>
            </a:ln>
          </p:spPr>
          <p:txBody>
            <a:bodyPr lIns="0" tIns="0" rIns="0" bIns="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endParaRPr lang="zh-CN" altLang="zh-CN" sz="6600" b="1">
                <a:solidFill>
                  <a:srgbClr val="FF0000"/>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71" name="Text Box 50">
              <a:extLst>
                <a:ext uri="{FF2B5EF4-FFF2-40B4-BE49-F238E27FC236}">
                  <a16:creationId xmlns:a16="http://schemas.microsoft.com/office/drawing/2014/main" id="{EA2D70E4-9AC0-4A04-8601-0A71998B6E82}"/>
                </a:ext>
              </a:extLst>
            </p:cNvPr>
            <p:cNvSpPr txBox="1">
              <a:spLocks noChangeArrowheads="1"/>
            </p:cNvSpPr>
            <p:nvPr/>
          </p:nvSpPr>
          <p:spPr bwMode="auto">
            <a:xfrm>
              <a:off x="3196" y="3613"/>
              <a:ext cx="330" cy="136"/>
            </a:xfrm>
            <a:prstGeom prst="rect">
              <a:avLst/>
            </a:prstGeom>
            <a:solidFill>
              <a:srgbClr val="FFFFFF"/>
            </a:solidFill>
            <a:ln w="28575">
              <a:noFill/>
              <a:miter lim="800000"/>
            </a:ln>
          </p:spPr>
          <p:txBody>
            <a:bodyPr lIns="0" tIns="0" rIns="0" bIns="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endParaRPr lang="zh-CN" altLang="zh-CN" sz="6600" b="1">
                <a:solidFill>
                  <a:srgbClr val="FF0000"/>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72" name="Text Box 51">
              <a:extLst>
                <a:ext uri="{FF2B5EF4-FFF2-40B4-BE49-F238E27FC236}">
                  <a16:creationId xmlns:a16="http://schemas.microsoft.com/office/drawing/2014/main" id="{4DBC4E22-2215-418B-B70F-D23D155B0230}"/>
                </a:ext>
              </a:extLst>
            </p:cNvPr>
            <p:cNvSpPr txBox="1">
              <a:spLocks noChangeArrowheads="1"/>
            </p:cNvSpPr>
            <p:nvPr/>
          </p:nvSpPr>
          <p:spPr bwMode="auto">
            <a:xfrm>
              <a:off x="3591" y="3613"/>
              <a:ext cx="330" cy="136"/>
            </a:xfrm>
            <a:prstGeom prst="rect">
              <a:avLst/>
            </a:prstGeom>
            <a:solidFill>
              <a:srgbClr val="FFFFFF"/>
            </a:solidFill>
            <a:ln w="28575">
              <a:noFill/>
              <a:miter lim="800000"/>
            </a:ln>
          </p:spPr>
          <p:txBody>
            <a:bodyPr lIns="0" tIns="0" rIns="0" bIns="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endParaRPr lang="zh-CN" altLang="zh-CN" sz="6600" b="1">
                <a:solidFill>
                  <a:srgbClr val="FF0000"/>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73" name="Text Box 52">
              <a:extLst>
                <a:ext uri="{FF2B5EF4-FFF2-40B4-BE49-F238E27FC236}">
                  <a16:creationId xmlns:a16="http://schemas.microsoft.com/office/drawing/2014/main" id="{D6479E0C-FFA2-4331-B6DF-6BE84D1BD40A}"/>
                </a:ext>
              </a:extLst>
            </p:cNvPr>
            <p:cNvSpPr txBox="1">
              <a:spLocks noChangeArrowheads="1"/>
            </p:cNvSpPr>
            <p:nvPr/>
          </p:nvSpPr>
          <p:spPr bwMode="auto">
            <a:xfrm>
              <a:off x="3986" y="3613"/>
              <a:ext cx="330" cy="136"/>
            </a:xfrm>
            <a:prstGeom prst="rect">
              <a:avLst/>
            </a:prstGeom>
            <a:solidFill>
              <a:srgbClr val="FFFFFF"/>
            </a:solidFill>
            <a:ln w="28575">
              <a:noFill/>
              <a:miter lim="800000"/>
            </a:ln>
          </p:spPr>
          <p:txBody>
            <a:bodyPr lIns="0" tIns="0" rIns="0" bIns="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endParaRPr lang="zh-CN" altLang="zh-CN" sz="6600" b="1">
                <a:solidFill>
                  <a:srgbClr val="FF0000"/>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74" name="Text Box 53">
              <a:extLst>
                <a:ext uri="{FF2B5EF4-FFF2-40B4-BE49-F238E27FC236}">
                  <a16:creationId xmlns:a16="http://schemas.microsoft.com/office/drawing/2014/main" id="{659D7CA6-BD75-43C9-9306-1694269392D8}"/>
                </a:ext>
              </a:extLst>
            </p:cNvPr>
            <p:cNvSpPr txBox="1">
              <a:spLocks noChangeArrowheads="1"/>
            </p:cNvSpPr>
            <p:nvPr/>
          </p:nvSpPr>
          <p:spPr bwMode="auto">
            <a:xfrm>
              <a:off x="4334" y="3613"/>
              <a:ext cx="330" cy="136"/>
            </a:xfrm>
            <a:prstGeom prst="rect">
              <a:avLst/>
            </a:prstGeom>
            <a:solidFill>
              <a:srgbClr val="FFFFFF"/>
            </a:solidFill>
            <a:ln w="28575">
              <a:noFill/>
              <a:miter lim="800000"/>
            </a:ln>
          </p:spPr>
          <p:txBody>
            <a:bodyPr lIns="0" tIns="0" rIns="0" bIns="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endParaRPr lang="zh-CN" altLang="zh-CN" sz="6600" b="1">
                <a:solidFill>
                  <a:srgbClr val="FF0000"/>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75" name="Text Box 54">
              <a:extLst>
                <a:ext uri="{FF2B5EF4-FFF2-40B4-BE49-F238E27FC236}">
                  <a16:creationId xmlns:a16="http://schemas.microsoft.com/office/drawing/2014/main" id="{42322024-D4B4-4103-AB1C-015EFC893579}"/>
                </a:ext>
              </a:extLst>
            </p:cNvPr>
            <p:cNvSpPr txBox="1">
              <a:spLocks noChangeArrowheads="1"/>
            </p:cNvSpPr>
            <p:nvPr/>
          </p:nvSpPr>
          <p:spPr bwMode="auto">
            <a:xfrm>
              <a:off x="4645" y="3591"/>
              <a:ext cx="329" cy="136"/>
            </a:xfrm>
            <a:prstGeom prst="rect">
              <a:avLst/>
            </a:prstGeom>
            <a:solidFill>
              <a:srgbClr val="FFFFFF"/>
            </a:solidFill>
            <a:ln w="28575">
              <a:noFill/>
              <a:miter lim="800000"/>
            </a:ln>
          </p:spPr>
          <p:txBody>
            <a:bodyPr lIns="0" tIns="0" rIns="0" bIns="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endParaRPr lang="zh-CN" altLang="zh-CN" sz="6600" b="1">
                <a:solidFill>
                  <a:srgbClr val="FF0000"/>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76" name="Line 55">
              <a:extLst>
                <a:ext uri="{FF2B5EF4-FFF2-40B4-BE49-F238E27FC236}">
                  <a16:creationId xmlns:a16="http://schemas.microsoft.com/office/drawing/2014/main" id="{6F2FE70D-A533-4BA2-B644-8DA2C3651A67}"/>
                </a:ext>
              </a:extLst>
            </p:cNvPr>
            <p:cNvSpPr>
              <a:spLocks noChangeShapeType="1"/>
            </p:cNvSpPr>
            <p:nvPr/>
          </p:nvSpPr>
          <p:spPr bwMode="auto">
            <a:xfrm flipV="1">
              <a:off x="1033" y="3505"/>
              <a:ext cx="132" cy="136"/>
            </a:xfrm>
            <a:prstGeom prst="line">
              <a:avLst/>
            </a:prstGeom>
            <a:noFill/>
            <a:ln w="28575">
              <a:solidFill>
                <a:schemeClr val="accent2"/>
              </a:solidFill>
              <a:round/>
              <a:tailEnd type="triangle" w="med" len="med"/>
            </a:ln>
            <a:extLst>
              <a:ext uri="{909E8E84-426E-40DD-AFC4-6F175D3DCCD1}">
                <a14:hiddenFill xmlns:a14="http://schemas.microsoft.com/office/drawing/2010/main">
                  <a:noFill/>
                </a14:hiddenFill>
              </a:ext>
            </a:ex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77" name="Line 56">
              <a:extLst>
                <a:ext uri="{FF2B5EF4-FFF2-40B4-BE49-F238E27FC236}">
                  <a16:creationId xmlns:a16="http://schemas.microsoft.com/office/drawing/2014/main" id="{95CFA314-15EA-4C17-894D-D0C63F3011BA}"/>
                </a:ext>
              </a:extLst>
            </p:cNvPr>
            <p:cNvSpPr>
              <a:spLocks noChangeShapeType="1"/>
            </p:cNvSpPr>
            <p:nvPr/>
          </p:nvSpPr>
          <p:spPr bwMode="auto">
            <a:xfrm flipH="1" flipV="1">
              <a:off x="1202" y="3505"/>
              <a:ext cx="198" cy="136"/>
            </a:xfrm>
            <a:prstGeom prst="line">
              <a:avLst/>
            </a:prstGeom>
            <a:noFill/>
            <a:ln w="28575">
              <a:solidFill>
                <a:schemeClr val="accent2"/>
              </a:solidFill>
              <a:round/>
              <a:tailEnd type="triangle" w="med" len="med"/>
            </a:ln>
            <a:extLst>
              <a:ext uri="{909E8E84-426E-40DD-AFC4-6F175D3DCCD1}">
                <a14:hiddenFill xmlns:a14="http://schemas.microsoft.com/office/drawing/2010/main">
                  <a:noFill/>
                </a14:hiddenFill>
              </a:ext>
            </a:ex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78" name="Line 57">
              <a:extLst>
                <a:ext uri="{FF2B5EF4-FFF2-40B4-BE49-F238E27FC236}">
                  <a16:creationId xmlns:a16="http://schemas.microsoft.com/office/drawing/2014/main" id="{3FA3CB2F-083B-4FF2-8EC3-73DDE94CE87B}"/>
                </a:ext>
              </a:extLst>
            </p:cNvPr>
            <p:cNvSpPr>
              <a:spLocks noChangeShapeType="1"/>
            </p:cNvSpPr>
            <p:nvPr/>
          </p:nvSpPr>
          <p:spPr bwMode="auto">
            <a:xfrm flipV="1">
              <a:off x="1504" y="3522"/>
              <a:ext cx="931" cy="139"/>
            </a:xfrm>
            <a:prstGeom prst="line">
              <a:avLst/>
            </a:prstGeom>
            <a:noFill/>
            <a:ln w="28575">
              <a:solidFill>
                <a:schemeClr val="accent2"/>
              </a:solidFill>
              <a:round/>
              <a:tailEnd type="triangle" w="med" len="med"/>
            </a:ln>
            <a:extLst>
              <a:ext uri="{909E8E84-426E-40DD-AFC4-6F175D3DCCD1}">
                <a14:hiddenFill xmlns:a14="http://schemas.microsoft.com/office/drawing/2010/main">
                  <a:noFill/>
                </a14:hiddenFill>
              </a:ext>
            </a:ex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79" name="Line 58">
              <a:extLst>
                <a:ext uri="{FF2B5EF4-FFF2-40B4-BE49-F238E27FC236}">
                  <a16:creationId xmlns:a16="http://schemas.microsoft.com/office/drawing/2014/main" id="{A0426866-4949-47D7-A01A-046685937C73}"/>
                </a:ext>
              </a:extLst>
            </p:cNvPr>
            <p:cNvSpPr>
              <a:spLocks noChangeShapeType="1"/>
            </p:cNvSpPr>
            <p:nvPr/>
          </p:nvSpPr>
          <p:spPr bwMode="auto">
            <a:xfrm flipV="1">
              <a:off x="1955" y="3518"/>
              <a:ext cx="0" cy="136"/>
            </a:xfrm>
            <a:prstGeom prst="line">
              <a:avLst/>
            </a:prstGeom>
            <a:noFill/>
            <a:ln w="28575">
              <a:solidFill>
                <a:schemeClr val="accent2"/>
              </a:solidFill>
              <a:round/>
              <a:tailEnd type="triangle" w="med" len="med"/>
            </a:ln>
            <a:extLst>
              <a:ext uri="{909E8E84-426E-40DD-AFC4-6F175D3DCCD1}">
                <a14:hiddenFill xmlns:a14="http://schemas.microsoft.com/office/drawing/2010/main">
                  <a:noFill/>
                </a14:hiddenFill>
              </a:ext>
            </a:ex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80" name="Line 59">
              <a:extLst>
                <a:ext uri="{FF2B5EF4-FFF2-40B4-BE49-F238E27FC236}">
                  <a16:creationId xmlns:a16="http://schemas.microsoft.com/office/drawing/2014/main" id="{8047BCCE-FB83-49D8-B41B-2E28526AA78A}"/>
                </a:ext>
              </a:extLst>
            </p:cNvPr>
            <p:cNvSpPr>
              <a:spLocks noChangeShapeType="1"/>
            </p:cNvSpPr>
            <p:nvPr/>
          </p:nvSpPr>
          <p:spPr bwMode="auto">
            <a:xfrm flipH="1" flipV="1">
              <a:off x="2077" y="3522"/>
              <a:ext cx="263" cy="136"/>
            </a:xfrm>
            <a:prstGeom prst="line">
              <a:avLst/>
            </a:prstGeom>
            <a:noFill/>
            <a:ln w="28575">
              <a:solidFill>
                <a:schemeClr val="accent2"/>
              </a:solidFill>
              <a:round/>
              <a:tailEnd type="triangle" w="med" len="med"/>
            </a:ln>
            <a:extLst>
              <a:ext uri="{909E8E84-426E-40DD-AFC4-6F175D3DCCD1}">
                <a14:hiddenFill xmlns:a14="http://schemas.microsoft.com/office/drawing/2010/main">
                  <a:noFill/>
                </a14:hiddenFill>
              </a:ext>
            </a:ex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81" name="Line 60">
              <a:extLst>
                <a:ext uri="{FF2B5EF4-FFF2-40B4-BE49-F238E27FC236}">
                  <a16:creationId xmlns:a16="http://schemas.microsoft.com/office/drawing/2014/main" id="{4AC5744F-7B90-4550-9C6F-053D1908FC54}"/>
                </a:ext>
              </a:extLst>
            </p:cNvPr>
            <p:cNvSpPr>
              <a:spLocks noChangeShapeType="1"/>
            </p:cNvSpPr>
            <p:nvPr/>
          </p:nvSpPr>
          <p:spPr bwMode="auto">
            <a:xfrm flipV="1">
              <a:off x="2472" y="3522"/>
              <a:ext cx="395" cy="136"/>
            </a:xfrm>
            <a:prstGeom prst="line">
              <a:avLst/>
            </a:prstGeom>
            <a:noFill/>
            <a:ln w="28575">
              <a:solidFill>
                <a:schemeClr val="accent2"/>
              </a:solidFill>
              <a:round/>
              <a:tailEnd type="triangle" w="med" len="med"/>
            </a:ln>
            <a:extLst>
              <a:ext uri="{909E8E84-426E-40DD-AFC4-6F175D3DCCD1}">
                <a14:hiddenFill xmlns:a14="http://schemas.microsoft.com/office/drawing/2010/main">
                  <a:noFill/>
                </a14:hiddenFill>
              </a:ext>
            </a:ex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82" name="Line 61">
              <a:extLst>
                <a:ext uri="{FF2B5EF4-FFF2-40B4-BE49-F238E27FC236}">
                  <a16:creationId xmlns:a16="http://schemas.microsoft.com/office/drawing/2014/main" id="{6C350AE6-E437-4F61-BDE9-69D56E36C97F}"/>
                </a:ext>
              </a:extLst>
            </p:cNvPr>
            <p:cNvSpPr>
              <a:spLocks noChangeShapeType="1"/>
            </p:cNvSpPr>
            <p:nvPr/>
          </p:nvSpPr>
          <p:spPr bwMode="auto">
            <a:xfrm flipV="1">
              <a:off x="2999" y="3522"/>
              <a:ext cx="329" cy="136"/>
            </a:xfrm>
            <a:prstGeom prst="line">
              <a:avLst/>
            </a:prstGeom>
            <a:noFill/>
            <a:ln w="28575">
              <a:solidFill>
                <a:schemeClr val="accent2"/>
              </a:solidFill>
              <a:round/>
              <a:tailEnd type="triangle" w="med" len="med"/>
            </a:ln>
            <a:extLst>
              <a:ext uri="{909E8E84-426E-40DD-AFC4-6F175D3DCCD1}">
                <a14:hiddenFill xmlns:a14="http://schemas.microsoft.com/office/drawing/2010/main">
                  <a:noFill/>
                </a14:hiddenFill>
              </a:ext>
            </a:ex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83" name="Line 62">
              <a:extLst>
                <a:ext uri="{FF2B5EF4-FFF2-40B4-BE49-F238E27FC236}">
                  <a16:creationId xmlns:a16="http://schemas.microsoft.com/office/drawing/2014/main" id="{4AC659AA-3FCA-44CB-982F-8B92359EBD04}"/>
                </a:ext>
              </a:extLst>
            </p:cNvPr>
            <p:cNvSpPr>
              <a:spLocks noChangeShapeType="1"/>
            </p:cNvSpPr>
            <p:nvPr/>
          </p:nvSpPr>
          <p:spPr bwMode="auto">
            <a:xfrm flipV="1">
              <a:off x="3394" y="3522"/>
              <a:ext cx="263" cy="136"/>
            </a:xfrm>
            <a:prstGeom prst="line">
              <a:avLst/>
            </a:prstGeom>
            <a:noFill/>
            <a:ln w="28575">
              <a:solidFill>
                <a:schemeClr val="accent2"/>
              </a:solidFill>
              <a:round/>
              <a:tailEnd type="triangle" w="med" len="med"/>
            </a:ln>
            <a:extLst>
              <a:ext uri="{909E8E84-426E-40DD-AFC4-6F175D3DCCD1}">
                <a14:hiddenFill xmlns:a14="http://schemas.microsoft.com/office/drawing/2010/main">
                  <a:noFill/>
                </a14:hiddenFill>
              </a:ext>
            </a:ex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84" name="Line 63">
              <a:extLst>
                <a:ext uri="{FF2B5EF4-FFF2-40B4-BE49-F238E27FC236}">
                  <a16:creationId xmlns:a16="http://schemas.microsoft.com/office/drawing/2014/main" id="{3B5510B8-9D95-44AE-8B4F-109E6119533A}"/>
                </a:ext>
              </a:extLst>
            </p:cNvPr>
            <p:cNvSpPr>
              <a:spLocks noChangeShapeType="1"/>
            </p:cNvSpPr>
            <p:nvPr/>
          </p:nvSpPr>
          <p:spPr bwMode="auto">
            <a:xfrm flipH="1" flipV="1">
              <a:off x="2867" y="3522"/>
              <a:ext cx="395" cy="136"/>
            </a:xfrm>
            <a:prstGeom prst="line">
              <a:avLst/>
            </a:prstGeom>
            <a:noFill/>
            <a:ln w="28575">
              <a:solidFill>
                <a:schemeClr val="accent2"/>
              </a:solidFill>
              <a:round/>
              <a:tailEnd type="triangle" w="med" len="med"/>
            </a:ln>
            <a:extLst>
              <a:ext uri="{909E8E84-426E-40DD-AFC4-6F175D3DCCD1}">
                <a14:hiddenFill xmlns:a14="http://schemas.microsoft.com/office/drawing/2010/main">
                  <a:noFill/>
                </a14:hiddenFill>
              </a:ext>
            </a:ex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85" name="Line 64">
              <a:extLst>
                <a:ext uri="{FF2B5EF4-FFF2-40B4-BE49-F238E27FC236}">
                  <a16:creationId xmlns:a16="http://schemas.microsoft.com/office/drawing/2014/main" id="{D6104DA8-34E8-4AF6-AF07-90EF45457D87}"/>
                </a:ext>
              </a:extLst>
            </p:cNvPr>
            <p:cNvSpPr>
              <a:spLocks noChangeShapeType="1"/>
            </p:cNvSpPr>
            <p:nvPr/>
          </p:nvSpPr>
          <p:spPr bwMode="auto">
            <a:xfrm flipV="1">
              <a:off x="3723" y="3509"/>
              <a:ext cx="0" cy="136"/>
            </a:xfrm>
            <a:prstGeom prst="line">
              <a:avLst/>
            </a:prstGeom>
            <a:noFill/>
            <a:ln w="28575">
              <a:solidFill>
                <a:schemeClr val="accent2"/>
              </a:solidFill>
              <a:round/>
              <a:tailEnd type="triangle" w="med" len="med"/>
            </a:ln>
            <a:extLst>
              <a:ext uri="{909E8E84-426E-40DD-AFC4-6F175D3DCCD1}">
                <a14:hiddenFill xmlns:a14="http://schemas.microsoft.com/office/drawing/2010/main">
                  <a:noFill/>
                </a14:hiddenFill>
              </a:ext>
            </a:ex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86" name="Line 65">
              <a:extLst>
                <a:ext uri="{FF2B5EF4-FFF2-40B4-BE49-F238E27FC236}">
                  <a16:creationId xmlns:a16="http://schemas.microsoft.com/office/drawing/2014/main" id="{79C6F3F2-0526-40F5-BADF-DF41CD083CF8}"/>
                </a:ext>
              </a:extLst>
            </p:cNvPr>
            <p:cNvSpPr>
              <a:spLocks noChangeShapeType="1"/>
            </p:cNvSpPr>
            <p:nvPr/>
          </p:nvSpPr>
          <p:spPr bwMode="auto">
            <a:xfrm flipV="1">
              <a:off x="4137" y="3509"/>
              <a:ext cx="263" cy="136"/>
            </a:xfrm>
            <a:prstGeom prst="line">
              <a:avLst/>
            </a:prstGeom>
            <a:noFill/>
            <a:ln w="28575">
              <a:solidFill>
                <a:schemeClr val="accent2"/>
              </a:solidFill>
              <a:round/>
              <a:tailEnd type="triangle" w="med" len="med"/>
            </a:ln>
            <a:extLst>
              <a:ext uri="{909E8E84-426E-40DD-AFC4-6F175D3DCCD1}">
                <a14:hiddenFill xmlns:a14="http://schemas.microsoft.com/office/drawing/2010/main">
                  <a:noFill/>
                </a14:hiddenFill>
              </a:ext>
            </a:ex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87" name="Line 66">
              <a:extLst>
                <a:ext uri="{FF2B5EF4-FFF2-40B4-BE49-F238E27FC236}">
                  <a16:creationId xmlns:a16="http://schemas.microsoft.com/office/drawing/2014/main" id="{2A8A1D65-1B56-4CFB-8FD4-38FF02E2366C}"/>
                </a:ext>
              </a:extLst>
            </p:cNvPr>
            <p:cNvSpPr>
              <a:spLocks noChangeShapeType="1"/>
            </p:cNvSpPr>
            <p:nvPr/>
          </p:nvSpPr>
          <p:spPr bwMode="auto">
            <a:xfrm flipV="1">
              <a:off x="4457" y="3509"/>
              <a:ext cx="0" cy="136"/>
            </a:xfrm>
            <a:prstGeom prst="line">
              <a:avLst/>
            </a:prstGeom>
            <a:noFill/>
            <a:ln w="28575">
              <a:solidFill>
                <a:schemeClr val="accent2"/>
              </a:solidFill>
              <a:round/>
              <a:tailEnd type="triangle" w="med" len="med"/>
            </a:ln>
            <a:extLst>
              <a:ext uri="{909E8E84-426E-40DD-AFC4-6F175D3DCCD1}">
                <a14:hiddenFill xmlns:a14="http://schemas.microsoft.com/office/drawing/2010/main">
                  <a:noFill/>
                </a14:hiddenFill>
              </a:ext>
            </a:ex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88" name="Line 67">
              <a:extLst>
                <a:ext uri="{FF2B5EF4-FFF2-40B4-BE49-F238E27FC236}">
                  <a16:creationId xmlns:a16="http://schemas.microsoft.com/office/drawing/2014/main" id="{9A203592-30D5-407B-900F-D5DFFD8BB9E3}"/>
                </a:ext>
              </a:extLst>
            </p:cNvPr>
            <p:cNvSpPr>
              <a:spLocks noChangeShapeType="1"/>
            </p:cNvSpPr>
            <p:nvPr/>
          </p:nvSpPr>
          <p:spPr bwMode="auto">
            <a:xfrm flipH="1" flipV="1">
              <a:off x="4500" y="3519"/>
              <a:ext cx="235" cy="122"/>
            </a:xfrm>
            <a:prstGeom prst="line">
              <a:avLst/>
            </a:prstGeom>
            <a:noFill/>
            <a:ln w="28575">
              <a:solidFill>
                <a:schemeClr val="accent2"/>
              </a:solidFill>
              <a:round/>
              <a:tailEnd type="triangle" w="med" len="med"/>
            </a:ln>
            <a:extLst>
              <a:ext uri="{909E8E84-426E-40DD-AFC4-6F175D3DCCD1}">
                <a14:hiddenFill xmlns:a14="http://schemas.microsoft.com/office/drawing/2010/main">
                  <a:noFill/>
                </a14:hiddenFill>
              </a:ext>
            </a:ex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89" name="Oval 69">
              <a:extLst>
                <a:ext uri="{FF2B5EF4-FFF2-40B4-BE49-F238E27FC236}">
                  <a16:creationId xmlns:a16="http://schemas.microsoft.com/office/drawing/2014/main" id="{DE056D84-8E82-40B9-A094-A285E523BCF3}"/>
                </a:ext>
              </a:extLst>
            </p:cNvPr>
            <p:cNvSpPr>
              <a:spLocks noChangeArrowheads="1"/>
            </p:cNvSpPr>
            <p:nvPr/>
          </p:nvSpPr>
          <p:spPr bwMode="auto">
            <a:xfrm>
              <a:off x="864" y="3624"/>
              <a:ext cx="226" cy="227"/>
            </a:xfrm>
            <a:prstGeom prst="ellipse">
              <a:avLst/>
            </a:prstGeom>
            <a:solidFill>
              <a:srgbClr val="FFFF99"/>
            </a:solidFill>
            <a:ln w="28575" algn="ctr">
              <a:solidFill>
                <a:schemeClr val="accent2"/>
              </a:solidFill>
              <a:round/>
            </a:ln>
            <a:effectLst/>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eaLnBrk="1" hangingPunct="1"/>
              <a:r>
                <a:rPr lang="en-US" altLang="zh-CN" sz="2400" b="1">
                  <a:solidFill>
                    <a:srgbClr val="FF0000"/>
                  </a:solidFill>
                  <a:effectLst>
                    <a:outerShdw blurRad="38100" dist="38100" dir="2700000" algn="tl">
                      <a:srgbClr val="000000"/>
                    </a:outerShdw>
                  </a:effectLst>
                  <a:latin typeface="黑体" panose="02010609060101010101" pitchFamily="2" charset="-122"/>
                  <a:ea typeface="黑体" panose="02010609060101010101" pitchFamily="2" charset="-122"/>
                </a:rPr>
                <a:t>A</a:t>
              </a:r>
            </a:p>
          </p:txBody>
        </p:sp>
        <p:sp>
          <p:nvSpPr>
            <p:cNvPr id="90" name="Oval 70">
              <a:extLst>
                <a:ext uri="{FF2B5EF4-FFF2-40B4-BE49-F238E27FC236}">
                  <a16:creationId xmlns:a16="http://schemas.microsoft.com/office/drawing/2014/main" id="{C1EA146E-0C47-4A83-B6B6-79B92499E053}"/>
                </a:ext>
              </a:extLst>
            </p:cNvPr>
            <p:cNvSpPr>
              <a:spLocks noChangeArrowheads="1"/>
            </p:cNvSpPr>
            <p:nvPr/>
          </p:nvSpPr>
          <p:spPr bwMode="auto">
            <a:xfrm>
              <a:off x="1300" y="3616"/>
              <a:ext cx="227" cy="227"/>
            </a:xfrm>
            <a:prstGeom prst="ellipse">
              <a:avLst/>
            </a:prstGeom>
            <a:solidFill>
              <a:srgbClr val="FFFF99"/>
            </a:solidFill>
            <a:ln w="28575" algn="ctr">
              <a:solidFill>
                <a:schemeClr val="accent2"/>
              </a:solidFill>
              <a:round/>
            </a:ln>
            <a:effectLst/>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eaLnBrk="1" hangingPunct="1"/>
              <a:r>
                <a:rPr lang="en-US" altLang="zh-CN" sz="2400" b="1">
                  <a:solidFill>
                    <a:srgbClr val="FF0000"/>
                  </a:solidFill>
                  <a:effectLst>
                    <a:outerShdw blurRad="38100" dist="38100" dir="2700000" algn="tl">
                      <a:srgbClr val="000000"/>
                    </a:outerShdw>
                  </a:effectLst>
                  <a:latin typeface="黑体" panose="02010609060101010101" pitchFamily="2" charset="-122"/>
                  <a:ea typeface="黑体" panose="02010609060101010101" pitchFamily="2" charset="-122"/>
                </a:rPr>
                <a:t>B</a:t>
              </a:r>
            </a:p>
          </p:txBody>
        </p:sp>
        <p:sp>
          <p:nvSpPr>
            <p:cNvPr id="91" name="Oval 71">
              <a:extLst>
                <a:ext uri="{FF2B5EF4-FFF2-40B4-BE49-F238E27FC236}">
                  <a16:creationId xmlns:a16="http://schemas.microsoft.com/office/drawing/2014/main" id="{45D80CFE-0037-44F9-ACA1-C575CCC3C7A8}"/>
                </a:ext>
              </a:extLst>
            </p:cNvPr>
            <p:cNvSpPr>
              <a:spLocks noChangeArrowheads="1"/>
            </p:cNvSpPr>
            <p:nvPr/>
          </p:nvSpPr>
          <p:spPr bwMode="auto">
            <a:xfrm>
              <a:off x="1844" y="3616"/>
              <a:ext cx="227" cy="227"/>
            </a:xfrm>
            <a:prstGeom prst="ellipse">
              <a:avLst/>
            </a:prstGeom>
            <a:solidFill>
              <a:srgbClr val="FFFF99"/>
            </a:solidFill>
            <a:ln w="28575" algn="ctr">
              <a:solidFill>
                <a:schemeClr val="accent2"/>
              </a:solidFill>
              <a:round/>
            </a:ln>
            <a:effectLst/>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eaLnBrk="1" hangingPunct="1"/>
              <a:r>
                <a:rPr lang="en-US" altLang="zh-CN" sz="2400" b="1">
                  <a:solidFill>
                    <a:srgbClr val="FF0000"/>
                  </a:solidFill>
                  <a:effectLst>
                    <a:outerShdw blurRad="38100" dist="38100" dir="2700000" algn="tl">
                      <a:srgbClr val="000000"/>
                    </a:outerShdw>
                  </a:effectLst>
                  <a:latin typeface="黑体" panose="02010609060101010101" pitchFamily="2" charset="-122"/>
                  <a:ea typeface="黑体" panose="02010609060101010101" pitchFamily="2" charset="-122"/>
                </a:rPr>
                <a:t>C</a:t>
              </a:r>
            </a:p>
          </p:txBody>
        </p:sp>
        <p:sp>
          <p:nvSpPr>
            <p:cNvPr id="92" name="Oval 72">
              <a:extLst>
                <a:ext uri="{FF2B5EF4-FFF2-40B4-BE49-F238E27FC236}">
                  <a16:creationId xmlns:a16="http://schemas.microsoft.com/office/drawing/2014/main" id="{A946BBDA-85ED-4E34-8F15-A43316D6BEB3}"/>
                </a:ext>
              </a:extLst>
            </p:cNvPr>
            <p:cNvSpPr>
              <a:spLocks noChangeArrowheads="1"/>
            </p:cNvSpPr>
            <p:nvPr/>
          </p:nvSpPr>
          <p:spPr bwMode="auto">
            <a:xfrm>
              <a:off x="2298" y="3616"/>
              <a:ext cx="227" cy="227"/>
            </a:xfrm>
            <a:prstGeom prst="ellipse">
              <a:avLst/>
            </a:prstGeom>
            <a:solidFill>
              <a:srgbClr val="FFFF99"/>
            </a:solidFill>
            <a:ln w="28575" algn="ctr">
              <a:solidFill>
                <a:schemeClr val="accent2"/>
              </a:solidFill>
              <a:round/>
            </a:ln>
            <a:effectLst/>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eaLnBrk="1" hangingPunct="1"/>
              <a:r>
                <a:rPr lang="en-US" altLang="zh-CN" sz="2400" b="1">
                  <a:solidFill>
                    <a:srgbClr val="FF0000"/>
                  </a:solidFill>
                  <a:effectLst>
                    <a:outerShdw blurRad="38100" dist="38100" dir="2700000" algn="tl">
                      <a:srgbClr val="000000"/>
                    </a:outerShdw>
                  </a:effectLst>
                  <a:latin typeface="黑体" panose="02010609060101010101" pitchFamily="2" charset="-122"/>
                  <a:ea typeface="黑体" panose="02010609060101010101" pitchFamily="2" charset="-122"/>
                </a:rPr>
                <a:t>D</a:t>
              </a:r>
            </a:p>
          </p:txBody>
        </p:sp>
        <p:sp>
          <p:nvSpPr>
            <p:cNvPr id="93" name="Oval 73">
              <a:extLst>
                <a:ext uri="{FF2B5EF4-FFF2-40B4-BE49-F238E27FC236}">
                  <a16:creationId xmlns:a16="http://schemas.microsoft.com/office/drawing/2014/main" id="{3ED3227C-45AB-4308-87FA-ADA8F9A824AC}"/>
                </a:ext>
              </a:extLst>
            </p:cNvPr>
            <p:cNvSpPr>
              <a:spLocks noChangeArrowheads="1"/>
            </p:cNvSpPr>
            <p:nvPr/>
          </p:nvSpPr>
          <p:spPr bwMode="auto">
            <a:xfrm>
              <a:off x="2797" y="3616"/>
              <a:ext cx="227" cy="227"/>
            </a:xfrm>
            <a:prstGeom prst="ellipse">
              <a:avLst/>
            </a:prstGeom>
            <a:solidFill>
              <a:srgbClr val="FFFF99"/>
            </a:solidFill>
            <a:ln w="28575" algn="ctr">
              <a:solidFill>
                <a:schemeClr val="accent2"/>
              </a:solidFill>
              <a:round/>
            </a:ln>
            <a:effectLst/>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eaLnBrk="1" hangingPunct="1"/>
              <a:r>
                <a:rPr lang="en-US" altLang="zh-CN" sz="2400" b="1">
                  <a:solidFill>
                    <a:srgbClr val="FF0000"/>
                  </a:solidFill>
                  <a:effectLst>
                    <a:outerShdw blurRad="38100" dist="38100" dir="2700000" algn="tl">
                      <a:srgbClr val="000000"/>
                    </a:outerShdw>
                  </a:effectLst>
                  <a:latin typeface="黑体" panose="02010609060101010101" pitchFamily="2" charset="-122"/>
                  <a:ea typeface="黑体" panose="02010609060101010101" pitchFamily="2" charset="-122"/>
                </a:rPr>
                <a:t>E</a:t>
              </a:r>
            </a:p>
          </p:txBody>
        </p:sp>
        <p:sp>
          <p:nvSpPr>
            <p:cNvPr id="94" name="Oval 74">
              <a:extLst>
                <a:ext uri="{FF2B5EF4-FFF2-40B4-BE49-F238E27FC236}">
                  <a16:creationId xmlns:a16="http://schemas.microsoft.com/office/drawing/2014/main" id="{C25E991F-9FB3-4C83-BAA5-A739D3C872B9}"/>
                </a:ext>
              </a:extLst>
            </p:cNvPr>
            <p:cNvSpPr>
              <a:spLocks noChangeArrowheads="1"/>
            </p:cNvSpPr>
            <p:nvPr/>
          </p:nvSpPr>
          <p:spPr bwMode="auto">
            <a:xfrm>
              <a:off x="3250" y="3616"/>
              <a:ext cx="227" cy="227"/>
            </a:xfrm>
            <a:prstGeom prst="ellipse">
              <a:avLst/>
            </a:prstGeom>
            <a:solidFill>
              <a:srgbClr val="FFFF99"/>
            </a:solidFill>
            <a:ln w="28575" algn="ctr">
              <a:solidFill>
                <a:schemeClr val="accent2"/>
              </a:solidFill>
              <a:round/>
            </a:ln>
            <a:effectLst/>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eaLnBrk="1" hangingPunct="1"/>
              <a:r>
                <a:rPr lang="en-US" altLang="zh-CN" sz="2400" b="1">
                  <a:solidFill>
                    <a:srgbClr val="FF0000"/>
                  </a:solidFill>
                  <a:effectLst>
                    <a:outerShdw blurRad="38100" dist="38100" dir="2700000" algn="tl">
                      <a:srgbClr val="000000"/>
                    </a:outerShdw>
                  </a:effectLst>
                  <a:latin typeface="黑体" panose="02010609060101010101" pitchFamily="2" charset="-122"/>
                  <a:ea typeface="黑体" panose="02010609060101010101" pitchFamily="2" charset="-122"/>
                </a:rPr>
                <a:t>F</a:t>
              </a:r>
            </a:p>
          </p:txBody>
        </p:sp>
        <p:sp>
          <p:nvSpPr>
            <p:cNvPr id="95" name="Oval 75">
              <a:extLst>
                <a:ext uri="{FF2B5EF4-FFF2-40B4-BE49-F238E27FC236}">
                  <a16:creationId xmlns:a16="http://schemas.microsoft.com/office/drawing/2014/main" id="{C3576B1A-AA37-47AC-9278-19AA115A9070}"/>
                </a:ext>
              </a:extLst>
            </p:cNvPr>
            <p:cNvSpPr>
              <a:spLocks noChangeArrowheads="1"/>
            </p:cNvSpPr>
            <p:nvPr/>
          </p:nvSpPr>
          <p:spPr bwMode="auto">
            <a:xfrm>
              <a:off x="3613" y="3616"/>
              <a:ext cx="227" cy="227"/>
            </a:xfrm>
            <a:prstGeom prst="ellipse">
              <a:avLst/>
            </a:prstGeom>
            <a:solidFill>
              <a:srgbClr val="FFFF99"/>
            </a:solidFill>
            <a:ln w="28575" algn="ctr">
              <a:solidFill>
                <a:schemeClr val="accent2"/>
              </a:solidFill>
              <a:round/>
            </a:ln>
            <a:effectLst/>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eaLnBrk="1" hangingPunct="1"/>
              <a:r>
                <a:rPr lang="en-US" altLang="zh-CN" sz="2400" b="1">
                  <a:solidFill>
                    <a:srgbClr val="FF0000"/>
                  </a:solidFill>
                  <a:effectLst>
                    <a:outerShdw blurRad="38100" dist="38100" dir="2700000" algn="tl">
                      <a:srgbClr val="000000"/>
                    </a:outerShdw>
                  </a:effectLst>
                  <a:latin typeface="黑体" panose="02010609060101010101" pitchFamily="2" charset="-122"/>
                  <a:ea typeface="黑体" panose="02010609060101010101" pitchFamily="2" charset="-122"/>
                </a:rPr>
                <a:t>G</a:t>
              </a:r>
            </a:p>
          </p:txBody>
        </p:sp>
        <p:sp>
          <p:nvSpPr>
            <p:cNvPr id="96" name="Oval 76">
              <a:extLst>
                <a:ext uri="{FF2B5EF4-FFF2-40B4-BE49-F238E27FC236}">
                  <a16:creationId xmlns:a16="http://schemas.microsoft.com/office/drawing/2014/main" id="{53129F18-804D-4F8C-90B4-C84E77FE8EAD}"/>
                </a:ext>
              </a:extLst>
            </p:cNvPr>
            <p:cNvSpPr>
              <a:spLocks noChangeArrowheads="1"/>
            </p:cNvSpPr>
            <p:nvPr/>
          </p:nvSpPr>
          <p:spPr bwMode="auto">
            <a:xfrm>
              <a:off x="3976" y="3616"/>
              <a:ext cx="227" cy="227"/>
            </a:xfrm>
            <a:prstGeom prst="ellipse">
              <a:avLst/>
            </a:prstGeom>
            <a:solidFill>
              <a:srgbClr val="FFFF99"/>
            </a:solidFill>
            <a:ln w="28575" algn="ctr">
              <a:solidFill>
                <a:schemeClr val="accent2"/>
              </a:solidFill>
              <a:round/>
            </a:ln>
            <a:effectLst/>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eaLnBrk="1" hangingPunct="1"/>
              <a:r>
                <a:rPr lang="en-US" altLang="zh-CN" sz="2400" b="1">
                  <a:solidFill>
                    <a:srgbClr val="FF0000"/>
                  </a:solidFill>
                  <a:effectLst>
                    <a:outerShdw blurRad="38100" dist="38100" dir="2700000" algn="tl">
                      <a:srgbClr val="000000"/>
                    </a:outerShdw>
                  </a:effectLst>
                  <a:latin typeface="黑体" panose="02010609060101010101" pitchFamily="2" charset="-122"/>
                  <a:ea typeface="黑体" panose="02010609060101010101" pitchFamily="2" charset="-122"/>
                </a:rPr>
                <a:t>H</a:t>
              </a:r>
            </a:p>
          </p:txBody>
        </p:sp>
        <p:sp>
          <p:nvSpPr>
            <p:cNvPr id="97" name="Oval 77">
              <a:extLst>
                <a:ext uri="{FF2B5EF4-FFF2-40B4-BE49-F238E27FC236}">
                  <a16:creationId xmlns:a16="http://schemas.microsoft.com/office/drawing/2014/main" id="{7D1EB084-EC3F-44A6-8EA2-0F75CC44C601}"/>
                </a:ext>
              </a:extLst>
            </p:cNvPr>
            <p:cNvSpPr>
              <a:spLocks noChangeArrowheads="1"/>
            </p:cNvSpPr>
            <p:nvPr/>
          </p:nvSpPr>
          <p:spPr bwMode="auto">
            <a:xfrm>
              <a:off x="4339" y="3616"/>
              <a:ext cx="227" cy="227"/>
            </a:xfrm>
            <a:prstGeom prst="ellipse">
              <a:avLst/>
            </a:prstGeom>
            <a:solidFill>
              <a:srgbClr val="FFFF99"/>
            </a:solidFill>
            <a:ln w="28575" algn="ctr">
              <a:solidFill>
                <a:schemeClr val="accent2"/>
              </a:solidFill>
              <a:round/>
            </a:ln>
            <a:effectLst/>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eaLnBrk="1" hangingPunct="1"/>
              <a:r>
                <a:rPr lang="en-US" altLang="zh-CN" sz="2400" b="1">
                  <a:solidFill>
                    <a:srgbClr val="FF0000"/>
                  </a:solidFill>
                  <a:effectLst>
                    <a:outerShdw blurRad="38100" dist="38100" dir="2700000" algn="tl">
                      <a:srgbClr val="000000"/>
                    </a:outerShdw>
                  </a:effectLst>
                  <a:latin typeface="黑体" panose="02010609060101010101" pitchFamily="2" charset="-122"/>
                  <a:ea typeface="黑体" panose="02010609060101010101" pitchFamily="2" charset="-122"/>
                </a:rPr>
                <a:t>I</a:t>
              </a:r>
            </a:p>
          </p:txBody>
        </p:sp>
        <p:sp>
          <p:nvSpPr>
            <p:cNvPr id="98" name="Oval 78">
              <a:extLst>
                <a:ext uri="{FF2B5EF4-FFF2-40B4-BE49-F238E27FC236}">
                  <a16:creationId xmlns:a16="http://schemas.microsoft.com/office/drawing/2014/main" id="{A8104C73-4C93-48BE-A4CF-7379C597A833}"/>
                </a:ext>
              </a:extLst>
            </p:cNvPr>
            <p:cNvSpPr>
              <a:spLocks noChangeArrowheads="1"/>
            </p:cNvSpPr>
            <p:nvPr/>
          </p:nvSpPr>
          <p:spPr bwMode="auto">
            <a:xfrm>
              <a:off x="4656" y="3616"/>
              <a:ext cx="227" cy="227"/>
            </a:xfrm>
            <a:prstGeom prst="ellipse">
              <a:avLst/>
            </a:prstGeom>
            <a:solidFill>
              <a:srgbClr val="FFFF99"/>
            </a:solidFill>
            <a:ln w="28575" algn="ctr">
              <a:solidFill>
                <a:schemeClr val="accent2"/>
              </a:solidFill>
              <a:round/>
            </a:ln>
            <a:effectLst/>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eaLnBrk="1" hangingPunct="1"/>
              <a:r>
                <a:rPr lang="en-US" altLang="zh-CN" sz="2400" b="1">
                  <a:solidFill>
                    <a:srgbClr val="FF0000"/>
                  </a:solidFill>
                  <a:effectLst>
                    <a:outerShdw blurRad="38100" dist="38100" dir="2700000" algn="tl">
                      <a:srgbClr val="000000"/>
                    </a:outerShdw>
                  </a:effectLst>
                  <a:latin typeface="黑体" panose="02010609060101010101" pitchFamily="2" charset="-122"/>
                  <a:ea typeface="黑体" panose="02010609060101010101" pitchFamily="2" charset="-122"/>
                </a:rPr>
                <a:t>J</a:t>
              </a:r>
            </a:p>
          </p:txBody>
        </p:sp>
      </p:grpSp>
    </p:spTree>
    <p:extLst>
      <p:ext uri="{BB962C8B-B14F-4D97-AF65-F5344CB8AC3E}">
        <p14:creationId xmlns:p14="http://schemas.microsoft.com/office/powerpoint/2010/main" val="1446762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F32972-88AC-AE45-A53D-1BBB78618403}"/>
              </a:ext>
            </a:extLst>
          </p:cNvPr>
          <p:cNvSpPr>
            <a:spLocks noGrp="1"/>
          </p:cNvSpPr>
          <p:nvPr>
            <p:ph type="title"/>
          </p:nvPr>
        </p:nvSpPr>
        <p:spPr/>
        <p:txBody>
          <a:bodyPr/>
          <a:lstStyle/>
          <a:p>
            <a:r>
              <a:rPr kumimoji="1" lang="en-US" altLang="zh-CN" dirty="0"/>
              <a:t>1</a:t>
            </a:r>
            <a:r>
              <a:rPr kumimoji="1" lang="zh-CN" altLang="en-US" dirty="0"/>
              <a:t>、文献</a:t>
            </a:r>
          </a:p>
        </p:txBody>
      </p:sp>
      <p:sp>
        <p:nvSpPr>
          <p:cNvPr id="3" name="内容占位符 2">
            <a:extLst>
              <a:ext uri="{FF2B5EF4-FFF2-40B4-BE49-F238E27FC236}">
                <a16:creationId xmlns:a16="http://schemas.microsoft.com/office/drawing/2014/main" id="{F38F7878-2DB1-3145-B83B-4FDCCFB8E52A}"/>
              </a:ext>
            </a:extLst>
          </p:cNvPr>
          <p:cNvSpPr>
            <a:spLocks noGrp="1"/>
          </p:cNvSpPr>
          <p:nvPr>
            <p:ph idx="1"/>
          </p:nvPr>
        </p:nvSpPr>
        <p:spPr/>
        <p:txBody>
          <a:bodyPr>
            <a:normAutofit/>
          </a:bodyPr>
          <a:lstStyle/>
          <a:p>
            <a:r>
              <a:rPr kumimoji="1" lang="en-US" altLang="zh-CN" dirty="0"/>
              <a:t>【</a:t>
            </a:r>
            <a:r>
              <a:rPr kumimoji="1" lang="zh-CN" altLang="en-US" dirty="0"/>
              <a:t>例</a:t>
            </a:r>
            <a:r>
              <a:rPr kumimoji="1" lang="en-US" altLang="zh-CN" dirty="0"/>
              <a:t>】XXX</a:t>
            </a:r>
            <a:r>
              <a:rPr kumimoji="1" lang="zh-CN" altLang="en-US" dirty="0"/>
              <a:t>硕士论文：区域经济一体化的组织经济学分析 </a:t>
            </a:r>
          </a:p>
          <a:p>
            <a:endParaRPr kumimoji="1" lang="zh-CN" altLang="en-US" dirty="0"/>
          </a:p>
          <a:p>
            <a:endParaRPr kumimoji="1" lang="zh-CN" altLang="en-US" dirty="0"/>
          </a:p>
        </p:txBody>
      </p:sp>
      <p:grpSp>
        <p:nvGrpSpPr>
          <p:cNvPr id="132" name="Group 134">
            <a:extLst>
              <a:ext uri="{FF2B5EF4-FFF2-40B4-BE49-F238E27FC236}">
                <a16:creationId xmlns:a16="http://schemas.microsoft.com/office/drawing/2014/main" id="{81777380-C755-4BFF-91AD-BF511C3242F5}"/>
              </a:ext>
            </a:extLst>
          </p:cNvPr>
          <p:cNvGrpSpPr/>
          <p:nvPr/>
        </p:nvGrpSpPr>
        <p:grpSpPr bwMode="auto">
          <a:xfrm>
            <a:off x="2074070" y="2412209"/>
            <a:ext cx="7966076" cy="3816354"/>
            <a:chOff x="356" y="1616"/>
            <a:chExt cx="5018" cy="2404"/>
          </a:xfrm>
        </p:grpSpPr>
        <p:sp>
          <p:nvSpPr>
            <p:cNvPr id="133" name="Text Box 135">
              <a:extLst>
                <a:ext uri="{FF2B5EF4-FFF2-40B4-BE49-F238E27FC236}">
                  <a16:creationId xmlns:a16="http://schemas.microsoft.com/office/drawing/2014/main" id="{30B77601-886E-4461-B2B4-3A70AE2A8D90}"/>
                </a:ext>
              </a:extLst>
            </p:cNvPr>
            <p:cNvSpPr txBox="1">
              <a:spLocks noChangeArrowheads="1"/>
            </p:cNvSpPr>
            <p:nvPr/>
          </p:nvSpPr>
          <p:spPr bwMode="auto">
            <a:xfrm>
              <a:off x="2245" y="1616"/>
              <a:ext cx="1406" cy="259"/>
            </a:xfrm>
            <a:prstGeom prst="rect">
              <a:avLst/>
            </a:prstGeom>
            <a:solidFill>
              <a:srgbClr val="FFFFFF"/>
            </a:solidFill>
            <a:ln w="38100">
              <a:solidFill>
                <a:srgbClr val="000000"/>
              </a:solidFill>
              <a:miter lim="800000"/>
            </a:ln>
          </p:spPr>
          <p:txBody>
            <a:bodyPr tIns="72000"/>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zh-CN" altLang="en-US" sz="1600" b="1">
                  <a:solidFill>
                    <a:srgbClr val="003366"/>
                  </a:solidFill>
                  <a:effectLst>
                    <a:outerShdw blurRad="38100" dist="38100" dir="2700000" algn="tl">
                      <a:srgbClr val="C0C0C0"/>
                    </a:outerShdw>
                  </a:effectLst>
                  <a:latin typeface="Times New Roman" panose="02020603050405020304" pitchFamily="18" charset="0"/>
                  <a:ea typeface="楷体_GB2312" pitchFamily="49" charset="-122"/>
                </a:rPr>
                <a:t>区域经济一体化</a:t>
              </a:r>
              <a:endParaRPr lang="zh-CN" altLang="en-US" sz="1600" b="1">
                <a:solidFill>
                  <a:srgbClr val="003366"/>
                </a:solidFill>
                <a:effectLst>
                  <a:outerShdw blurRad="38100" dist="38100" dir="2700000" algn="tl">
                    <a:srgbClr val="C0C0C0"/>
                  </a:outerShdw>
                </a:effectLst>
                <a:latin typeface="Forte" pitchFamily="66" charset="0"/>
                <a:ea typeface="楷体_GB2312" pitchFamily="49" charset="-122"/>
              </a:endParaRPr>
            </a:p>
          </p:txBody>
        </p:sp>
        <p:sp>
          <p:nvSpPr>
            <p:cNvPr id="134" name="Text Box 136">
              <a:extLst>
                <a:ext uri="{FF2B5EF4-FFF2-40B4-BE49-F238E27FC236}">
                  <a16:creationId xmlns:a16="http://schemas.microsoft.com/office/drawing/2014/main" id="{448C8C4E-9603-4962-AF9E-F799B379F742}"/>
                </a:ext>
              </a:extLst>
            </p:cNvPr>
            <p:cNvSpPr txBox="1">
              <a:spLocks noChangeArrowheads="1"/>
            </p:cNvSpPr>
            <p:nvPr/>
          </p:nvSpPr>
          <p:spPr bwMode="auto">
            <a:xfrm>
              <a:off x="703" y="2161"/>
              <a:ext cx="723" cy="226"/>
            </a:xfrm>
            <a:prstGeom prst="rect">
              <a:avLst/>
            </a:prstGeom>
            <a:solidFill>
              <a:srgbClr val="FFFFFF"/>
            </a:solidFill>
            <a:ln w="38100">
              <a:solidFill>
                <a:srgbClr val="000000"/>
              </a:solidFill>
              <a:miter lim="800000"/>
            </a:ln>
          </p:spPr>
          <p:txBody>
            <a:bodyPr lIns="0" rIns="0"/>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zh-CN" altLang="en-US" sz="1600" b="1">
                  <a:solidFill>
                    <a:srgbClr val="003366"/>
                  </a:solidFill>
                  <a:effectLst>
                    <a:outerShdw blurRad="38100" dist="38100" dir="2700000" algn="tl">
                      <a:srgbClr val="C0C0C0"/>
                    </a:outerShdw>
                  </a:effectLst>
                  <a:latin typeface="Times New Roman" panose="02020603050405020304" pitchFamily="18" charset="0"/>
                  <a:ea typeface="楷体_GB2312" pitchFamily="49" charset="-122"/>
                </a:rPr>
                <a:t>产生原因</a:t>
              </a:r>
            </a:p>
          </p:txBody>
        </p:sp>
        <p:sp>
          <p:nvSpPr>
            <p:cNvPr id="135" name="Text Box 137">
              <a:extLst>
                <a:ext uri="{FF2B5EF4-FFF2-40B4-BE49-F238E27FC236}">
                  <a16:creationId xmlns:a16="http://schemas.microsoft.com/office/drawing/2014/main" id="{08B70E23-0F3E-40AD-BDBE-C9BD6AFF54D0}"/>
                </a:ext>
              </a:extLst>
            </p:cNvPr>
            <p:cNvSpPr txBox="1">
              <a:spLocks noChangeArrowheads="1"/>
            </p:cNvSpPr>
            <p:nvPr/>
          </p:nvSpPr>
          <p:spPr bwMode="auto">
            <a:xfrm>
              <a:off x="2549" y="2152"/>
              <a:ext cx="734" cy="235"/>
            </a:xfrm>
            <a:prstGeom prst="rect">
              <a:avLst/>
            </a:prstGeom>
            <a:solidFill>
              <a:srgbClr val="FFFFFF"/>
            </a:solidFill>
            <a:ln w="38100">
              <a:solidFill>
                <a:srgbClr val="000000"/>
              </a:solidFill>
              <a:miter lim="800000"/>
            </a:ln>
          </p:spPr>
          <p:txBody>
            <a:bodyPr lIns="0" rIns="0"/>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zh-CN" altLang="en-US" sz="1600" b="1">
                  <a:solidFill>
                    <a:srgbClr val="003366"/>
                  </a:solidFill>
                  <a:effectLst>
                    <a:outerShdw blurRad="38100" dist="38100" dir="2700000" algn="tl">
                      <a:srgbClr val="C0C0C0"/>
                    </a:outerShdw>
                  </a:effectLst>
                  <a:latin typeface="Times New Roman" panose="02020603050405020304" pitchFamily="18" charset="0"/>
                  <a:ea typeface="楷体_GB2312" pitchFamily="49" charset="-122"/>
                </a:rPr>
                <a:t>福利分析</a:t>
              </a:r>
            </a:p>
          </p:txBody>
        </p:sp>
        <p:sp>
          <p:nvSpPr>
            <p:cNvPr id="136" name="Text Box 138">
              <a:extLst>
                <a:ext uri="{FF2B5EF4-FFF2-40B4-BE49-F238E27FC236}">
                  <a16:creationId xmlns:a16="http://schemas.microsoft.com/office/drawing/2014/main" id="{E1030806-AFF0-4015-8E92-FD5940CD6F01}"/>
                </a:ext>
              </a:extLst>
            </p:cNvPr>
            <p:cNvSpPr txBox="1">
              <a:spLocks noChangeArrowheads="1"/>
            </p:cNvSpPr>
            <p:nvPr/>
          </p:nvSpPr>
          <p:spPr bwMode="auto">
            <a:xfrm>
              <a:off x="356" y="2592"/>
              <a:ext cx="195" cy="816"/>
            </a:xfrm>
            <a:prstGeom prst="rect">
              <a:avLst/>
            </a:prstGeom>
            <a:solidFill>
              <a:srgbClr val="FFFFFF"/>
            </a:solidFill>
            <a:ln w="38100">
              <a:solidFill>
                <a:srgbClr val="000000"/>
              </a:solidFill>
              <a:miter lim="800000"/>
            </a:ln>
          </p:spPr>
          <p:txBody>
            <a:bodyPr vert="eaVert" lIns="0" tIns="36000" rIns="0" bIns="0"/>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defRPr/>
              </a:pPr>
              <a:r>
                <a:rPr lang="zh-CN" altLang="en-US" sz="1600" b="1">
                  <a:solidFill>
                    <a:srgbClr val="003366"/>
                  </a:solidFill>
                  <a:effectLst>
                    <a:outerShdw blurRad="38100" dist="38100" dir="2700000" algn="tl">
                      <a:srgbClr val="C0C0C0"/>
                    </a:outerShdw>
                  </a:effectLst>
                  <a:latin typeface="Times New Roman" panose="02020603050405020304" pitchFamily="18" charset="0"/>
                  <a:ea typeface="楷体_GB2312" pitchFamily="49" charset="-122"/>
                </a:rPr>
                <a:t>政治派生说</a:t>
              </a:r>
            </a:p>
          </p:txBody>
        </p:sp>
        <p:sp>
          <p:nvSpPr>
            <p:cNvPr id="137" name="Text Box 139">
              <a:extLst>
                <a:ext uri="{FF2B5EF4-FFF2-40B4-BE49-F238E27FC236}">
                  <a16:creationId xmlns:a16="http://schemas.microsoft.com/office/drawing/2014/main" id="{EC471D81-F293-4020-B8FC-A8AEA79710AB}"/>
                </a:ext>
              </a:extLst>
            </p:cNvPr>
            <p:cNvSpPr txBox="1">
              <a:spLocks noChangeArrowheads="1"/>
            </p:cNvSpPr>
            <p:nvPr/>
          </p:nvSpPr>
          <p:spPr bwMode="auto">
            <a:xfrm>
              <a:off x="603" y="2592"/>
              <a:ext cx="196" cy="816"/>
            </a:xfrm>
            <a:prstGeom prst="rect">
              <a:avLst/>
            </a:prstGeom>
            <a:solidFill>
              <a:srgbClr val="FFFFFF"/>
            </a:solidFill>
            <a:ln w="38100">
              <a:solidFill>
                <a:srgbClr val="000000"/>
              </a:solidFill>
              <a:miter lim="800000"/>
            </a:ln>
          </p:spPr>
          <p:txBody>
            <a:bodyPr vert="eaVert" lIns="0" tIns="36000" rIns="0" bIns="0"/>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zh-CN" altLang="en-US" sz="1600" b="1">
                  <a:solidFill>
                    <a:srgbClr val="003366"/>
                  </a:solidFill>
                  <a:effectLst>
                    <a:outerShdw blurRad="38100" dist="38100" dir="2700000" algn="tl">
                      <a:srgbClr val="C0C0C0"/>
                    </a:outerShdw>
                  </a:effectLst>
                  <a:latin typeface="Times New Roman" panose="02020603050405020304" pitchFamily="18" charset="0"/>
                  <a:ea typeface="楷体_GB2312" pitchFamily="49" charset="-122"/>
                </a:rPr>
                <a:t>相互依赖说</a:t>
              </a:r>
            </a:p>
          </p:txBody>
        </p:sp>
        <p:sp>
          <p:nvSpPr>
            <p:cNvPr id="138" name="Text Box 140">
              <a:extLst>
                <a:ext uri="{FF2B5EF4-FFF2-40B4-BE49-F238E27FC236}">
                  <a16:creationId xmlns:a16="http://schemas.microsoft.com/office/drawing/2014/main" id="{427DF7A9-7F78-4137-B425-ACAA7BC699C5}"/>
                </a:ext>
              </a:extLst>
            </p:cNvPr>
            <p:cNvSpPr txBox="1">
              <a:spLocks noChangeArrowheads="1"/>
            </p:cNvSpPr>
            <p:nvPr/>
          </p:nvSpPr>
          <p:spPr bwMode="auto">
            <a:xfrm>
              <a:off x="856" y="2592"/>
              <a:ext cx="201" cy="816"/>
            </a:xfrm>
            <a:prstGeom prst="rect">
              <a:avLst/>
            </a:prstGeom>
            <a:solidFill>
              <a:srgbClr val="FFFFFF"/>
            </a:solidFill>
            <a:ln w="38100">
              <a:solidFill>
                <a:srgbClr val="000000"/>
              </a:solidFill>
              <a:miter lim="800000"/>
            </a:ln>
          </p:spPr>
          <p:txBody>
            <a:bodyPr vert="eaVert" lIns="0" tIns="36000" rIns="0" bIns="0"/>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defRPr/>
              </a:pPr>
              <a:r>
                <a:rPr lang="zh-CN" altLang="en-US" sz="1600" b="1">
                  <a:solidFill>
                    <a:srgbClr val="003366"/>
                  </a:solidFill>
                  <a:effectLst>
                    <a:outerShdw blurRad="38100" dist="38100" dir="2700000" algn="tl">
                      <a:srgbClr val="C0C0C0"/>
                    </a:outerShdw>
                  </a:effectLst>
                  <a:latin typeface="Times New Roman" panose="02020603050405020304" pitchFamily="18" charset="0"/>
                  <a:ea typeface="楷体_GB2312" pitchFamily="49" charset="-122"/>
                </a:rPr>
                <a:t>生产力决定说</a:t>
              </a:r>
            </a:p>
          </p:txBody>
        </p:sp>
        <p:sp>
          <p:nvSpPr>
            <p:cNvPr id="139" name="Text Box 141">
              <a:extLst>
                <a:ext uri="{FF2B5EF4-FFF2-40B4-BE49-F238E27FC236}">
                  <a16:creationId xmlns:a16="http://schemas.microsoft.com/office/drawing/2014/main" id="{4F109F11-81AB-4BDF-A4FE-954AB7CF5E70}"/>
                </a:ext>
              </a:extLst>
            </p:cNvPr>
            <p:cNvSpPr txBox="1">
              <a:spLocks noChangeArrowheads="1"/>
            </p:cNvSpPr>
            <p:nvPr/>
          </p:nvSpPr>
          <p:spPr bwMode="auto">
            <a:xfrm>
              <a:off x="1365" y="2592"/>
              <a:ext cx="226" cy="1382"/>
            </a:xfrm>
            <a:prstGeom prst="rect">
              <a:avLst/>
            </a:prstGeom>
            <a:solidFill>
              <a:srgbClr val="FFFFFF"/>
            </a:solidFill>
            <a:ln w="38100">
              <a:solidFill>
                <a:srgbClr val="000000"/>
              </a:solidFill>
              <a:miter lim="800000"/>
            </a:ln>
          </p:spPr>
          <p:txBody>
            <a:bodyPr vert="eaVert" lIns="0" tIns="36000" rIns="0" bIns="0"/>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zh-CN" altLang="en-US" sz="1600" b="1">
                  <a:solidFill>
                    <a:srgbClr val="003366"/>
                  </a:solidFill>
                  <a:effectLst>
                    <a:outerShdw blurRad="38100" dist="38100" dir="2700000" algn="tl">
                      <a:srgbClr val="C0C0C0"/>
                    </a:outerShdw>
                  </a:effectLst>
                  <a:latin typeface="Times New Roman" panose="02020603050405020304" pitchFamily="18" charset="0"/>
                  <a:ea typeface="楷体_GB2312" pitchFamily="49" charset="-122"/>
                </a:rPr>
                <a:t>贸易壁垒与运输成本说</a:t>
              </a:r>
            </a:p>
          </p:txBody>
        </p:sp>
        <p:sp>
          <p:nvSpPr>
            <p:cNvPr id="140" name="Text Box 142">
              <a:extLst>
                <a:ext uri="{FF2B5EF4-FFF2-40B4-BE49-F238E27FC236}">
                  <a16:creationId xmlns:a16="http://schemas.microsoft.com/office/drawing/2014/main" id="{BF334025-2C13-46CC-B606-67F6EACA8F98}"/>
                </a:ext>
              </a:extLst>
            </p:cNvPr>
            <p:cNvSpPr txBox="1">
              <a:spLocks noChangeArrowheads="1"/>
            </p:cNvSpPr>
            <p:nvPr/>
          </p:nvSpPr>
          <p:spPr bwMode="auto">
            <a:xfrm>
              <a:off x="1639" y="2592"/>
              <a:ext cx="363" cy="1382"/>
            </a:xfrm>
            <a:prstGeom prst="rect">
              <a:avLst/>
            </a:prstGeom>
            <a:solidFill>
              <a:srgbClr val="FFFFFF"/>
            </a:solidFill>
            <a:ln w="38100">
              <a:solidFill>
                <a:srgbClr val="000000"/>
              </a:solidFill>
              <a:miter lim="800000"/>
            </a:ln>
          </p:spPr>
          <p:txBody>
            <a:bodyPr vert="eaVert" lIns="0" tIns="0" rIns="0" bIns="0"/>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defRPr/>
              </a:pPr>
              <a:r>
                <a:rPr lang="en-US" altLang="zh-CN" sz="1600" b="1">
                  <a:solidFill>
                    <a:srgbClr val="003366"/>
                  </a:solidFill>
                  <a:effectLst>
                    <a:outerShdw blurRad="38100" dist="38100" dir="2700000" algn="tl">
                      <a:srgbClr val="C0C0C0"/>
                    </a:outerShdw>
                  </a:effectLst>
                  <a:latin typeface="Times New Roman" panose="02020603050405020304" pitchFamily="18" charset="0"/>
                  <a:ea typeface="楷体_GB2312" pitchFamily="49" charset="-122"/>
                </a:rPr>
                <a:t> </a:t>
              </a:r>
              <a:r>
                <a:rPr lang="zh-CN" altLang="en-US" sz="1600" b="1">
                  <a:solidFill>
                    <a:srgbClr val="003366"/>
                  </a:solidFill>
                  <a:effectLst>
                    <a:outerShdw blurRad="38100" dist="38100" dir="2700000" algn="tl">
                      <a:srgbClr val="C0C0C0"/>
                    </a:outerShdw>
                  </a:effectLst>
                  <a:latin typeface="Times New Roman" panose="02020603050405020304" pitchFamily="18" charset="0"/>
                  <a:ea typeface="楷体_GB2312" pitchFamily="49" charset="-122"/>
                </a:rPr>
                <a:t>非完全竞争、规模经济</a:t>
              </a:r>
            </a:p>
            <a:p>
              <a:pPr algn="just">
                <a:defRPr/>
              </a:pPr>
              <a:r>
                <a:rPr lang="zh-CN" altLang="en-US" sz="1600" b="1">
                  <a:solidFill>
                    <a:srgbClr val="003366"/>
                  </a:solidFill>
                  <a:effectLst>
                    <a:outerShdw blurRad="38100" dist="38100" dir="2700000" algn="tl">
                      <a:srgbClr val="C0C0C0"/>
                    </a:outerShdw>
                  </a:effectLst>
                  <a:latin typeface="Times New Roman" panose="02020603050405020304" pitchFamily="18" charset="0"/>
                  <a:ea typeface="楷体_GB2312" pitchFamily="49" charset="-122"/>
                </a:rPr>
                <a:t> 和产品差异化理论</a:t>
              </a:r>
            </a:p>
          </p:txBody>
        </p:sp>
        <p:sp>
          <p:nvSpPr>
            <p:cNvPr id="141" name="Text Box 143">
              <a:extLst>
                <a:ext uri="{FF2B5EF4-FFF2-40B4-BE49-F238E27FC236}">
                  <a16:creationId xmlns:a16="http://schemas.microsoft.com/office/drawing/2014/main" id="{C948A05F-0395-455C-A1F3-61DFC3779F8A}"/>
                </a:ext>
              </a:extLst>
            </p:cNvPr>
            <p:cNvSpPr txBox="1">
              <a:spLocks noChangeArrowheads="1"/>
            </p:cNvSpPr>
            <p:nvPr/>
          </p:nvSpPr>
          <p:spPr bwMode="auto">
            <a:xfrm>
              <a:off x="2072" y="2585"/>
              <a:ext cx="365" cy="528"/>
            </a:xfrm>
            <a:prstGeom prst="rect">
              <a:avLst/>
            </a:prstGeom>
            <a:solidFill>
              <a:srgbClr val="FFFFFF"/>
            </a:solidFill>
            <a:ln w="38100">
              <a:solidFill>
                <a:srgbClr val="000000"/>
              </a:solidFill>
              <a:miter lim="800000"/>
            </a:ln>
          </p:spPr>
          <p:txBody>
            <a:bodyPr lIns="0" tIns="0" rIns="0" bIns="0"/>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zh-CN" altLang="en-US" sz="1600" b="1">
                  <a:solidFill>
                    <a:srgbClr val="003366"/>
                  </a:solidFill>
                  <a:effectLst>
                    <a:outerShdw blurRad="38100" dist="38100" dir="2700000" algn="tl">
                      <a:srgbClr val="C0C0C0"/>
                    </a:outerShdw>
                  </a:effectLst>
                  <a:latin typeface="Times New Roman" panose="02020603050405020304" pitchFamily="18" charset="0"/>
                  <a:ea typeface="楷体_GB2312" pitchFamily="49" charset="-122"/>
                </a:rPr>
                <a:t>自由</a:t>
              </a:r>
            </a:p>
            <a:p>
              <a:pPr algn="ctr">
                <a:defRPr/>
              </a:pPr>
              <a:r>
                <a:rPr lang="zh-CN" altLang="en-US" sz="1600" b="1">
                  <a:solidFill>
                    <a:srgbClr val="003366"/>
                  </a:solidFill>
                  <a:effectLst>
                    <a:outerShdw blurRad="38100" dist="38100" dir="2700000" algn="tl">
                      <a:srgbClr val="C0C0C0"/>
                    </a:outerShdw>
                  </a:effectLst>
                  <a:latin typeface="Times New Roman" panose="02020603050405020304" pitchFamily="18" charset="0"/>
                  <a:ea typeface="楷体_GB2312" pitchFamily="49" charset="-122"/>
                </a:rPr>
                <a:t>贸易区</a:t>
              </a:r>
            </a:p>
          </p:txBody>
        </p:sp>
        <p:sp>
          <p:nvSpPr>
            <p:cNvPr id="142" name="Text Box 144">
              <a:extLst>
                <a:ext uri="{FF2B5EF4-FFF2-40B4-BE49-F238E27FC236}">
                  <a16:creationId xmlns:a16="http://schemas.microsoft.com/office/drawing/2014/main" id="{5ECDC143-1E33-4B04-AA30-9E522F376EC0}"/>
                </a:ext>
              </a:extLst>
            </p:cNvPr>
            <p:cNvSpPr txBox="1">
              <a:spLocks noChangeArrowheads="1"/>
            </p:cNvSpPr>
            <p:nvPr/>
          </p:nvSpPr>
          <p:spPr bwMode="auto">
            <a:xfrm>
              <a:off x="2483" y="2592"/>
              <a:ext cx="364" cy="521"/>
            </a:xfrm>
            <a:prstGeom prst="rect">
              <a:avLst/>
            </a:prstGeom>
            <a:solidFill>
              <a:srgbClr val="FFFFFF"/>
            </a:solidFill>
            <a:ln w="38100">
              <a:solidFill>
                <a:srgbClr val="000000"/>
              </a:solidFill>
              <a:miter lim="800000"/>
            </a:ln>
          </p:spPr>
          <p:txBody>
            <a:bodyPr lIns="0" tIns="0" rIns="0" bIns="0"/>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zh-CN" altLang="en-US" sz="1600" b="1">
                  <a:solidFill>
                    <a:srgbClr val="003366"/>
                  </a:solidFill>
                  <a:effectLst>
                    <a:outerShdw blurRad="38100" dist="38100" dir="2700000" algn="tl">
                      <a:srgbClr val="C0C0C0"/>
                    </a:outerShdw>
                  </a:effectLst>
                  <a:latin typeface="Times New Roman" panose="02020603050405020304" pitchFamily="18" charset="0"/>
                  <a:ea typeface="楷体_GB2312" pitchFamily="49" charset="-122"/>
                </a:rPr>
                <a:t>大国</a:t>
              </a:r>
            </a:p>
            <a:p>
              <a:pPr algn="ctr">
                <a:defRPr/>
              </a:pPr>
              <a:r>
                <a:rPr lang="zh-CN" altLang="en-US" sz="1600" b="1">
                  <a:solidFill>
                    <a:srgbClr val="003366"/>
                  </a:solidFill>
                  <a:effectLst>
                    <a:outerShdw blurRad="38100" dist="38100" dir="2700000" algn="tl">
                      <a:srgbClr val="C0C0C0"/>
                    </a:outerShdw>
                  </a:effectLst>
                  <a:latin typeface="Times New Roman" panose="02020603050405020304" pitchFamily="18" charset="0"/>
                  <a:ea typeface="楷体_GB2312" pitchFamily="49" charset="-122"/>
                </a:rPr>
                <a:t>模型</a:t>
              </a:r>
            </a:p>
          </p:txBody>
        </p:sp>
        <p:sp>
          <p:nvSpPr>
            <p:cNvPr id="143" name="Text Box 145">
              <a:extLst>
                <a:ext uri="{FF2B5EF4-FFF2-40B4-BE49-F238E27FC236}">
                  <a16:creationId xmlns:a16="http://schemas.microsoft.com/office/drawing/2014/main" id="{07357D7D-C5C7-45CE-9F3E-5387447F30E2}"/>
                </a:ext>
              </a:extLst>
            </p:cNvPr>
            <p:cNvSpPr txBox="1">
              <a:spLocks noChangeArrowheads="1"/>
            </p:cNvSpPr>
            <p:nvPr/>
          </p:nvSpPr>
          <p:spPr bwMode="auto">
            <a:xfrm>
              <a:off x="2891" y="2592"/>
              <a:ext cx="488" cy="521"/>
            </a:xfrm>
            <a:prstGeom prst="rect">
              <a:avLst/>
            </a:prstGeom>
            <a:solidFill>
              <a:srgbClr val="FFFFFF"/>
            </a:solidFill>
            <a:ln w="38100">
              <a:solidFill>
                <a:srgbClr val="000000"/>
              </a:solidFill>
              <a:miter lim="800000"/>
            </a:ln>
          </p:spPr>
          <p:txBody>
            <a:bodyPr lIns="0" tIns="0" rIns="0" bIns="0"/>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zh-CN" altLang="en-US" sz="1600" b="1">
                  <a:solidFill>
                    <a:srgbClr val="003366"/>
                  </a:solidFill>
                  <a:effectLst>
                    <a:outerShdw blurRad="38100" dist="38100" dir="2700000" algn="tl">
                      <a:srgbClr val="C0C0C0"/>
                    </a:outerShdw>
                  </a:effectLst>
                  <a:latin typeface="Times New Roman" panose="02020603050405020304" pitchFamily="18" charset="0"/>
                  <a:ea typeface="楷体_GB2312" pitchFamily="49" charset="-122"/>
                </a:rPr>
                <a:t>商品与要素市场研究</a:t>
              </a:r>
            </a:p>
          </p:txBody>
        </p:sp>
        <p:sp>
          <p:nvSpPr>
            <p:cNvPr id="144" name="Text Box 146">
              <a:extLst>
                <a:ext uri="{FF2B5EF4-FFF2-40B4-BE49-F238E27FC236}">
                  <a16:creationId xmlns:a16="http://schemas.microsoft.com/office/drawing/2014/main" id="{C70AEF5C-1F1B-43BB-B170-F253B34042CB}"/>
                </a:ext>
              </a:extLst>
            </p:cNvPr>
            <p:cNvSpPr txBox="1">
              <a:spLocks noChangeArrowheads="1"/>
            </p:cNvSpPr>
            <p:nvPr/>
          </p:nvSpPr>
          <p:spPr bwMode="auto">
            <a:xfrm>
              <a:off x="3422" y="2592"/>
              <a:ext cx="365" cy="521"/>
            </a:xfrm>
            <a:prstGeom prst="rect">
              <a:avLst/>
            </a:prstGeom>
            <a:solidFill>
              <a:srgbClr val="FFFFFF"/>
            </a:solidFill>
            <a:ln w="38100">
              <a:solidFill>
                <a:srgbClr val="000000"/>
              </a:solidFill>
              <a:miter lim="800000"/>
            </a:ln>
          </p:spPr>
          <p:txBody>
            <a:bodyPr lIns="0" tIns="0" rIns="0" bIns="0"/>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zh-CN" altLang="en-US" sz="1600" b="1">
                  <a:solidFill>
                    <a:srgbClr val="003366"/>
                  </a:solidFill>
                  <a:effectLst>
                    <a:outerShdw blurRad="38100" dist="38100" dir="2700000" algn="tl">
                      <a:srgbClr val="C0C0C0"/>
                    </a:outerShdw>
                  </a:effectLst>
                  <a:latin typeface="Times New Roman" panose="02020603050405020304" pitchFamily="18" charset="0"/>
                  <a:ea typeface="楷体_GB2312" pitchFamily="49" charset="-122"/>
                </a:rPr>
                <a:t>投资</a:t>
              </a:r>
            </a:p>
            <a:p>
              <a:pPr algn="ctr">
                <a:defRPr/>
              </a:pPr>
              <a:r>
                <a:rPr lang="zh-CN" altLang="en-US" sz="1600" b="1">
                  <a:solidFill>
                    <a:srgbClr val="003366"/>
                  </a:solidFill>
                  <a:effectLst>
                    <a:outerShdw blurRad="38100" dist="38100" dir="2700000" algn="tl">
                      <a:srgbClr val="C0C0C0"/>
                    </a:outerShdw>
                  </a:effectLst>
                  <a:latin typeface="Times New Roman" panose="02020603050405020304" pitchFamily="18" charset="0"/>
                  <a:ea typeface="楷体_GB2312" pitchFamily="49" charset="-122"/>
                </a:rPr>
                <a:t>领域</a:t>
              </a:r>
            </a:p>
          </p:txBody>
        </p:sp>
        <p:sp>
          <p:nvSpPr>
            <p:cNvPr id="145" name="Text Box 147">
              <a:extLst>
                <a:ext uri="{FF2B5EF4-FFF2-40B4-BE49-F238E27FC236}">
                  <a16:creationId xmlns:a16="http://schemas.microsoft.com/office/drawing/2014/main" id="{7DECBE1B-2835-41A5-BF78-4D55970DE89C}"/>
                </a:ext>
              </a:extLst>
            </p:cNvPr>
            <p:cNvSpPr txBox="1">
              <a:spLocks noChangeArrowheads="1"/>
            </p:cNvSpPr>
            <p:nvPr/>
          </p:nvSpPr>
          <p:spPr bwMode="auto">
            <a:xfrm>
              <a:off x="2081" y="3365"/>
              <a:ext cx="365" cy="420"/>
            </a:xfrm>
            <a:prstGeom prst="rect">
              <a:avLst/>
            </a:prstGeom>
            <a:solidFill>
              <a:srgbClr val="FFFFFF"/>
            </a:solidFill>
            <a:ln w="38100">
              <a:solidFill>
                <a:srgbClr val="000000"/>
              </a:solidFill>
              <a:miter lim="800000"/>
            </a:ln>
          </p:spPr>
          <p:txBody>
            <a:bodyPr lIns="0" tIns="72000" rIns="0" bIns="0"/>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zh-CN" altLang="en-US" sz="1600" b="1">
                  <a:solidFill>
                    <a:srgbClr val="003366"/>
                  </a:solidFill>
                  <a:effectLst>
                    <a:outerShdw blurRad="38100" dist="38100" dir="2700000" algn="tl">
                      <a:srgbClr val="C0C0C0"/>
                    </a:outerShdw>
                  </a:effectLst>
                  <a:latin typeface="Times New Roman" panose="02020603050405020304" pitchFamily="18" charset="0"/>
                  <a:ea typeface="楷体_GB2312" pitchFamily="49" charset="-122"/>
                </a:rPr>
                <a:t>关税</a:t>
              </a:r>
            </a:p>
            <a:p>
              <a:pPr algn="ctr">
                <a:defRPr/>
              </a:pPr>
              <a:r>
                <a:rPr lang="zh-CN" altLang="en-US" sz="1600" b="1">
                  <a:solidFill>
                    <a:srgbClr val="003366"/>
                  </a:solidFill>
                  <a:effectLst>
                    <a:outerShdw blurRad="38100" dist="38100" dir="2700000" algn="tl">
                      <a:srgbClr val="C0C0C0"/>
                    </a:outerShdw>
                  </a:effectLst>
                  <a:latin typeface="Times New Roman" panose="02020603050405020304" pitchFamily="18" charset="0"/>
                  <a:ea typeface="楷体_GB2312" pitchFamily="49" charset="-122"/>
                </a:rPr>
                <a:t>同盟</a:t>
              </a:r>
            </a:p>
          </p:txBody>
        </p:sp>
        <p:sp>
          <p:nvSpPr>
            <p:cNvPr id="146" name="Text Box 148">
              <a:extLst>
                <a:ext uri="{FF2B5EF4-FFF2-40B4-BE49-F238E27FC236}">
                  <a16:creationId xmlns:a16="http://schemas.microsoft.com/office/drawing/2014/main" id="{6E36DFBA-5221-4A2E-AA4F-30C1D03A307A}"/>
                </a:ext>
              </a:extLst>
            </p:cNvPr>
            <p:cNvSpPr txBox="1">
              <a:spLocks noChangeArrowheads="1"/>
            </p:cNvSpPr>
            <p:nvPr/>
          </p:nvSpPr>
          <p:spPr bwMode="auto">
            <a:xfrm>
              <a:off x="2503" y="3365"/>
              <a:ext cx="364" cy="430"/>
            </a:xfrm>
            <a:prstGeom prst="rect">
              <a:avLst/>
            </a:prstGeom>
            <a:solidFill>
              <a:srgbClr val="FFFFFF"/>
            </a:solidFill>
            <a:ln w="38100">
              <a:solidFill>
                <a:srgbClr val="000000"/>
              </a:solidFill>
              <a:miter lim="800000"/>
            </a:ln>
          </p:spPr>
          <p:txBody>
            <a:bodyPr lIns="0" tIns="72000" rIns="0" bIns="0"/>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zh-CN" altLang="en-US" sz="1600" b="1">
                  <a:solidFill>
                    <a:srgbClr val="003366"/>
                  </a:solidFill>
                  <a:effectLst>
                    <a:outerShdw blurRad="38100" dist="38100" dir="2700000" algn="tl">
                      <a:srgbClr val="C0C0C0"/>
                    </a:outerShdw>
                  </a:effectLst>
                  <a:latin typeface="Times New Roman" panose="02020603050405020304" pitchFamily="18" charset="0"/>
                  <a:ea typeface="楷体_GB2312" pitchFamily="49" charset="-122"/>
                </a:rPr>
                <a:t>小国</a:t>
              </a:r>
            </a:p>
            <a:p>
              <a:pPr algn="ctr">
                <a:defRPr/>
              </a:pPr>
              <a:r>
                <a:rPr lang="zh-CN" altLang="en-US" sz="1600" b="1">
                  <a:solidFill>
                    <a:srgbClr val="003366"/>
                  </a:solidFill>
                  <a:effectLst>
                    <a:outerShdw blurRad="38100" dist="38100" dir="2700000" algn="tl">
                      <a:srgbClr val="C0C0C0"/>
                    </a:outerShdw>
                  </a:effectLst>
                  <a:latin typeface="Times New Roman" panose="02020603050405020304" pitchFamily="18" charset="0"/>
                  <a:ea typeface="楷体_GB2312" pitchFamily="49" charset="-122"/>
                </a:rPr>
                <a:t>模型</a:t>
              </a:r>
            </a:p>
          </p:txBody>
        </p:sp>
        <p:sp>
          <p:nvSpPr>
            <p:cNvPr id="147" name="Text Box 149">
              <a:extLst>
                <a:ext uri="{FF2B5EF4-FFF2-40B4-BE49-F238E27FC236}">
                  <a16:creationId xmlns:a16="http://schemas.microsoft.com/office/drawing/2014/main" id="{3DFDACD4-BF8C-4888-934E-5848B9B3F775}"/>
                </a:ext>
              </a:extLst>
            </p:cNvPr>
            <p:cNvSpPr txBox="1">
              <a:spLocks noChangeArrowheads="1"/>
            </p:cNvSpPr>
            <p:nvPr/>
          </p:nvSpPr>
          <p:spPr bwMode="auto">
            <a:xfrm>
              <a:off x="2913" y="3365"/>
              <a:ext cx="466" cy="428"/>
            </a:xfrm>
            <a:prstGeom prst="rect">
              <a:avLst/>
            </a:prstGeom>
            <a:solidFill>
              <a:srgbClr val="FFFFFF"/>
            </a:solidFill>
            <a:ln w="38100">
              <a:solidFill>
                <a:srgbClr val="000000"/>
              </a:solidFill>
              <a:miter lim="800000"/>
            </a:ln>
          </p:spPr>
          <p:txBody>
            <a:bodyPr lIns="0" tIns="72000" rIns="0" bIns="0"/>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zh-CN" altLang="en-US" sz="1600" b="1">
                  <a:solidFill>
                    <a:srgbClr val="003366"/>
                  </a:solidFill>
                  <a:effectLst>
                    <a:outerShdw blurRad="38100" dist="38100" dir="2700000" algn="tl">
                      <a:srgbClr val="C0C0C0"/>
                    </a:outerShdw>
                  </a:effectLst>
                  <a:latin typeface="Times New Roman" panose="02020603050405020304" pitchFamily="18" charset="0"/>
                  <a:ea typeface="楷体_GB2312" pitchFamily="49" charset="-122"/>
                </a:rPr>
                <a:t>单纯商品市场</a:t>
              </a:r>
            </a:p>
          </p:txBody>
        </p:sp>
        <p:sp>
          <p:nvSpPr>
            <p:cNvPr id="148" name="Text Box 150">
              <a:extLst>
                <a:ext uri="{FF2B5EF4-FFF2-40B4-BE49-F238E27FC236}">
                  <a16:creationId xmlns:a16="http://schemas.microsoft.com/office/drawing/2014/main" id="{1F1303CA-1A59-4AD1-85D1-AA8EC1718368}"/>
                </a:ext>
              </a:extLst>
            </p:cNvPr>
            <p:cNvSpPr txBox="1">
              <a:spLocks noChangeArrowheads="1"/>
            </p:cNvSpPr>
            <p:nvPr/>
          </p:nvSpPr>
          <p:spPr bwMode="auto">
            <a:xfrm>
              <a:off x="3422" y="3365"/>
              <a:ext cx="365" cy="428"/>
            </a:xfrm>
            <a:prstGeom prst="rect">
              <a:avLst/>
            </a:prstGeom>
            <a:solidFill>
              <a:srgbClr val="FFFFFF"/>
            </a:solidFill>
            <a:ln w="38100">
              <a:solidFill>
                <a:srgbClr val="000000"/>
              </a:solidFill>
              <a:miter lim="800000"/>
            </a:ln>
          </p:spPr>
          <p:txBody>
            <a:bodyPr lIns="0" tIns="72000" rIns="0" bIns="0"/>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zh-CN" altLang="en-US" sz="1600" b="1">
                  <a:solidFill>
                    <a:srgbClr val="003366"/>
                  </a:solidFill>
                  <a:effectLst>
                    <a:outerShdw blurRad="38100" dist="38100" dir="2700000" algn="tl">
                      <a:srgbClr val="C0C0C0"/>
                    </a:outerShdw>
                  </a:effectLst>
                  <a:latin typeface="Times New Roman" panose="02020603050405020304" pitchFamily="18" charset="0"/>
                  <a:ea typeface="楷体_GB2312" pitchFamily="49" charset="-122"/>
                </a:rPr>
                <a:t>贸易</a:t>
              </a:r>
            </a:p>
            <a:p>
              <a:pPr algn="ctr">
                <a:defRPr/>
              </a:pPr>
              <a:r>
                <a:rPr lang="zh-CN" altLang="en-US" sz="1600" b="1">
                  <a:solidFill>
                    <a:srgbClr val="003366"/>
                  </a:solidFill>
                  <a:effectLst>
                    <a:outerShdw blurRad="38100" dist="38100" dir="2700000" algn="tl">
                      <a:srgbClr val="C0C0C0"/>
                    </a:outerShdw>
                  </a:effectLst>
                  <a:latin typeface="Times New Roman" panose="02020603050405020304" pitchFamily="18" charset="0"/>
                  <a:ea typeface="楷体_GB2312" pitchFamily="49" charset="-122"/>
                </a:rPr>
                <a:t>区域</a:t>
              </a:r>
            </a:p>
          </p:txBody>
        </p:sp>
        <p:sp>
          <p:nvSpPr>
            <p:cNvPr id="149" name="Text Box 151">
              <a:extLst>
                <a:ext uri="{FF2B5EF4-FFF2-40B4-BE49-F238E27FC236}">
                  <a16:creationId xmlns:a16="http://schemas.microsoft.com/office/drawing/2014/main" id="{0E65FF05-5748-407C-8006-20DF677C2E21}"/>
                </a:ext>
              </a:extLst>
            </p:cNvPr>
            <p:cNvSpPr txBox="1">
              <a:spLocks noChangeArrowheads="1"/>
            </p:cNvSpPr>
            <p:nvPr/>
          </p:nvSpPr>
          <p:spPr bwMode="auto">
            <a:xfrm>
              <a:off x="3854" y="2154"/>
              <a:ext cx="705" cy="233"/>
            </a:xfrm>
            <a:prstGeom prst="rect">
              <a:avLst/>
            </a:prstGeom>
            <a:solidFill>
              <a:srgbClr val="FFFFFF"/>
            </a:solidFill>
            <a:ln w="38100">
              <a:solidFill>
                <a:srgbClr val="000000"/>
              </a:solidFill>
              <a:miter lim="800000"/>
            </a:ln>
          </p:spPr>
          <p:txBody>
            <a:bodyPr lIns="0" rIns="0"/>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zh-CN" altLang="en-US" sz="1600" b="1">
                  <a:solidFill>
                    <a:srgbClr val="003366"/>
                  </a:solidFill>
                  <a:effectLst>
                    <a:outerShdw blurRad="38100" dist="38100" dir="2700000" algn="tl">
                      <a:srgbClr val="C0C0C0"/>
                    </a:outerShdw>
                  </a:effectLst>
                  <a:latin typeface="Times New Roman" panose="02020603050405020304" pitchFamily="18" charset="0"/>
                  <a:ea typeface="楷体_GB2312" pitchFamily="49" charset="-122"/>
                </a:rPr>
                <a:t>外部影响</a:t>
              </a:r>
            </a:p>
          </p:txBody>
        </p:sp>
        <p:sp>
          <p:nvSpPr>
            <p:cNvPr id="150" name="Text Box 152">
              <a:extLst>
                <a:ext uri="{FF2B5EF4-FFF2-40B4-BE49-F238E27FC236}">
                  <a16:creationId xmlns:a16="http://schemas.microsoft.com/office/drawing/2014/main" id="{269420DF-6674-42A3-9433-AF1EE66C012F}"/>
                </a:ext>
              </a:extLst>
            </p:cNvPr>
            <p:cNvSpPr txBox="1">
              <a:spLocks noChangeArrowheads="1"/>
            </p:cNvSpPr>
            <p:nvPr/>
          </p:nvSpPr>
          <p:spPr bwMode="auto">
            <a:xfrm>
              <a:off x="3849" y="2478"/>
              <a:ext cx="710" cy="204"/>
            </a:xfrm>
            <a:prstGeom prst="rect">
              <a:avLst/>
            </a:prstGeom>
            <a:solidFill>
              <a:srgbClr val="FFFFFF"/>
            </a:solidFill>
            <a:ln w="38100">
              <a:solidFill>
                <a:srgbClr val="000000"/>
              </a:solidFill>
              <a:miter lim="800000"/>
            </a:ln>
          </p:spPr>
          <p:txBody>
            <a:bodyPr lIns="0" tIns="0" rIns="0" bIns="0"/>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zh-CN" altLang="en-US" sz="1600" b="1">
                  <a:solidFill>
                    <a:srgbClr val="003366"/>
                  </a:solidFill>
                  <a:effectLst>
                    <a:outerShdw blurRad="38100" dist="38100" dir="2700000" algn="tl">
                      <a:srgbClr val="C0C0C0"/>
                    </a:outerShdw>
                  </a:effectLst>
                  <a:latin typeface="Times New Roman" panose="02020603050405020304" pitchFamily="18" charset="0"/>
                  <a:ea typeface="楷体_GB2312" pitchFamily="49" charset="-122"/>
                </a:rPr>
                <a:t>区域扩张</a:t>
              </a:r>
            </a:p>
          </p:txBody>
        </p:sp>
        <p:sp>
          <p:nvSpPr>
            <p:cNvPr id="151" name="Text Box 153">
              <a:extLst>
                <a:ext uri="{FF2B5EF4-FFF2-40B4-BE49-F238E27FC236}">
                  <a16:creationId xmlns:a16="http://schemas.microsoft.com/office/drawing/2014/main" id="{D61EA51B-EE37-4D85-8608-91EF8EA658D4}"/>
                </a:ext>
              </a:extLst>
            </p:cNvPr>
            <p:cNvSpPr txBox="1">
              <a:spLocks noChangeArrowheads="1"/>
            </p:cNvSpPr>
            <p:nvPr/>
          </p:nvSpPr>
          <p:spPr bwMode="auto">
            <a:xfrm>
              <a:off x="3850" y="2837"/>
              <a:ext cx="346" cy="1183"/>
            </a:xfrm>
            <a:prstGeom prst="rect">
              <a:avLst/>
            </a:prstGeom>
            <a:solidFill>
              <a:srgbClr val="FFFFFF"/>
            </a:solidFill>
            <a:ln w="38100">
              <a:solidFill>
                <a:srgbClr val="000000"/>
              </a:solidFill>
              <a:miter lim="800000"/>
            </a:ln>
          </p:spPr>
          <p:txBody>
            <a:bodyPr vert="eaVert" lIns="0" tIns="36000" rIns="0" bIns="0"/>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defRPr/>
              </a:pPr>
              <a:r>
                <a:rPr lang="zh-CN" altLang="en-US" sz="1600" b="1">
                  <a:solidFill>
                    <a:srgbClr val="003366"/>
                  </a:solidFill>
                  <a:effectLst>
                    <a:outerShdw blurRad="38100" dist="38100" dir="2700000" algn="tl">
                      <a:srgbClr val="C0C0C0"/>
                    </a:outerShdw>
                  </a:effectLst>
                  <a:latin typeface="Times New Roman" panose="02020603050405020304" pitchFamily="18" charset="0"/>
                  <a:ea typeface="楷体_GB2312" pitchFamily="49" charset="-122"/>
                </a:rPr>
                <a:t>区域经济一体化对经济全球化的影响</a:t>
              </a:r>
            </a:p>
          </p:txBody>
        </p:sp>
        <p:sp>
          <p:nvSpPr>
            <p:cNvPr id="152" name="Text Box 154">
              <a:extLst>
                <a:ext uri="{FF2B5EF4-FFF2-40B4-BE49-F238E27FC236}">
                  <a16:creationId xmlns:a16="http://schemas.microsoft.com/office/drawing/2014/main" id="{29105A42-0943-4F3C-A5F3-B6213CBDF8BB}"/>
                </a:ext>
              </a:extLst>
            </p:cNvPr>
            <p:cNvSpPr txBox="1">
              <a:spLocks noChangeArrowheads="1"/>
            </p:cNvSpPr>
            <p:nvPr/>
          </p:nvSpPr>
          <p:spPr bwMode="auto">
            <a:xfrm>
              <a:off x="4235" y="2837"/>
              <a:ext cx="369" cy="1183"/>
            </a:xfrm>
            <a:prstGeom prst="rect">
              <a:avLst/>
            </a:prstGeom>
            <a:solidFill>
              <a:srgbClr val="FFFFFF"/>
            </a:solidFill>
            <a:ln w="38100">
              <a:solidFill>
                <a:srgbClr val="000000"/>
              </a:solidFill>
              <a:miter lim="800000"/>
            </a:ln>
          </p:spPr>
          <p:txBody>
            <a:bodyPr vert="eaVert" lIns="0" tIns="36000" rIns="0" bIns="0"/>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defRPr/>
              </a:pPr>
              <a:r>
                <a:rPr lang="zh-CN" altLang="en-US" sz="1600" b="1">
                  <a:solidFill>
                    <a:srgbClr val="003366"/>
                  </a:solidFill>
                  <a:effectLst>
                    <a:outerShdw blurRad="38100" dist="38100" dir="2700000" algn="tl">
                      <a:srgbClr val="C0C0C0"/>
                    </a:outerShdw>
                  </a:effectLst>
                  <a:latin typeface="Times New Roman" panose="02020603050405020304" pitchFamily="18" charset="0"/>
                  <a:ea typeface="楷体_GB2312" pitchFamily="49" charset="-122"/>
                </a:rPr>
                <a:t>经济全球化对区域经济一体化的影响</a:t>
              </a:r>
            </a:p>
          </p:txBody>
        </p:sp>
        <p:sp>
          <p:nvSpPr>
            <p:cNvPr id="153" name="Text Box 155">
              <a:extLst>
                <a:ext uri="{FF2B5EF4-FFF2-40B4-BE49-F238E27FC236}">
                  <a16:creationId xmlns:a16="http://schemas.microsoft.com/office/drawing/2014/main" id="{778D007E-C499-41FF-8E13-997728DDAE5D}"/>
                </a:ext>
              </a:extLst>
            </p:cNvPr>
            <p:cNvSpPr txBox="1">
              <a:spLocks noChangeArrowheads="1"/>
            </p:cNvSpPr>
            <p:nvPr/>
          </p:nvSpPr>
          <p:spPr bwMode="auto">
            <a:xfrm>
              <a:off x="4694" y="2159"/>
              <a:ext cx="680" cy="228"/>
            </a:xfrm>
            <a:prstGeom prst="rect">
              <a:avLst/>
            </a:prstGeom>
            <a:solidFill>
              <a:srgbClr val="FFFFFF"/>
            </a:solidFill>
            <a:ln w="38100">
              <a:solidFill>
                <a:srgbClr val="000000"/>
              </a:solidFill>
              <a:miter lim="800000"/>
            </a:ln>
          </p:spPr>
          <p:txBody>
            <a:bodyPr lIns="0" rIns="0"/>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zh-CN" altLang="en-US" sz="1600" b="1">
                  <a:solidFill>
                    <a:srgbClr val="003366"/>
                  </a:solidFill>
                  <a:effectLst>
                    <a:outerShdw blurRad="38100" dist="38100" dir="2700000" algn="tl">
                      <a:srgbClr val="C0C0C0"/>
                    </a:outerShdw>
                  </a:effectLst>
                  <a:latin typeface="Times New Roman" panose="02020603050405020304" pitchFamily="18" charset="0"/>
                  <a:ea typeface="楷体_GB2312" pitchFamily="49" charset="-122"/>
                </a:rPr>
                <a:t>实证研究</a:t>
              </a:r>
            </a:p>
          </p:txBody>
        </p:sp>
        <p:sp>
          <p:nvSpPr>
            <p:cNvPr id="154" name="Text Box 156">
              <a:extLst>
                <a:ext uri="{FF2B5EF4-FFF2-40B4-BE49-F238E27FC236}">
                  <a16:creationId xmlns:a16="http://schemas.microsoft.com/office/drawing/2014/main" id="{FCD8BC42-00E4-4D9C-BA81-37CCC014B495}"/>
                </a:ext>
              </a:extLst>
            </p:cNvPr>
            <p:cNvSpPr txBox="1">
              <a:spLocks noChangeArrowheads="1"/>
            </p:cNvSpPr>
            <p:nvPr/>
          </p:nvSpPr>
          <p:spPr bwMode="auto">
            <a:xfrm>
              <a:off x="4722" y="2611"/>
              <a:ext cx="201" cy="817"/>
            </a:xfrm>
            <a:prstGeom prst="rect">
              <a:avLst/>
            </a:prstGeom>
            <a:solidFill>
              <a:srgbClr val="FFFFFF"/>
            </a:solidFill>
            <a:ln w="38100">
              <a:solidFill>
                <a:srgbClr val="000000"/>
              </a:solidFill>
              <a:miter lim="800000"/>
            </a:ln>
          </p:spPr>
          <p:txBody>
            <a:bodyPr vert="eaVert" lIns="0" tIns="36000" rIns="0" bIns="0"/>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defRPr/>
              </a:pPr>
              <a:r>
                <a:rPr lang="zh-CN" altLang="en-US" sz="1600" b="1">
                  <a:solidFill>
                    <a:srgbClr val="003366"/>
                  </a:solidFill>
                  <a:effectLst>
                    <a:outerShdw blurRad="38100" dist="38100" dir="2700000" algn="tl">
                      <a:srgbClr val="C0C0C0"/>
                    </a:outerShdw>
                  </a:effectLst>
                  <a:latin typeface="Times New Roman" panose="02020603050405020304" pitchFamily="18" charset="0"/>
                  <a:ea typeface="楷体_GB2312" pitchFamily="49" charset="-122"/>
                </a:rPr>
                <a:t>发达国家</a:t>
              </a:r>
            </a:p>
          </p:txBody>
        </p:sp>
        <p:sp>
          <p:nvSpPr>
            <p:cNvPr id="155" name="Text Box 157">
              <a:extLst>
                <a:ext uri="{FF2B5EF4-FFF2-40B4-BE49-F238E27FC236}">
                  <a16:creationId xmlns:a16="http://schemas.microsoft.com/office/drawing/2014/main" id="{0AF7820E-DE5D-4F68-A63D-9B134E093C44}"/>
                </a:ext>
              </a:extLst>
            </p:cNvPr>
            <p:cNvSpPr txBox="1">
              <a:spLocks noChangeArrowheads="1"/>
            </p:cNvSpPr>
            <p:nvPr/>
          </p:nvSpPr>
          <p:spPr bwMode="auto">
            <a:xfrm>
              <a:off x="5148" y="2614"/>
              <a:ext cx="219" cy="817"/>
            </a:xfrm>
            <a:prstGeom prst="rect">
              <a:avLst/>
            </a:prstGeom>
            <a:solidFill>
              <a:srgbClr val="FFFFFF"/>
            </a:solidFill>
            <a:ln w="38100">
              <a:solidFill>
                <a:srgbClr val="000000"/>
              </a:solidFill>
              <a:miter lim="800000"/>
            </a:ln>
          </p:spPr>
          <p:txBody>
            <a:bodyPr vert="eaVert" lIns="0" tIns="36000" rIns="0" bIns="0"/>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defRPr/>
              </a:pPr>
              <a:r>
                <a:rPr lang="zh-CN" altLang="en-US" sz="1600" b="1">
                  <a:solidFill>
                    <a:srgbClr val="003366"/>
                  </a:solidFill>
                  <a:effectLst>
                    <a:outerShdw blurRad="38100" dist="38100" dir="2700000" algn="tl">
                      <a:srgbClr val="C0C0C0"/>
                    </a:outerShdw>
                  </a:effectLst>
                  <a:latin typeface="Times New Roman" panose="02020603050405020304" pitchFamily="18" charset="0"/>
                  <a:ea typeface="楷体_GB2312" pitchFamily="49" charset="-122"/>
                </a:rPr>
                <a:t>欠发达国家</a:t>
              </a:r>
            </a:p>
          </p:txBody>
        </p:sp>
        <p:sp>
          <p:nvSpPr>
            <p:cNvPr id="156" name="Line 158">
              <a:extLst>
                <a:ext uri="{FF2B5EF4-FFF2-40B4-BE49-F238E27FC236}">
                  <a16:creationId xmlns:a16="http://schemas.microsoft.com/office/drawing/2014/main" id="{F45028C1-9C06-49D6-8B26-3CAF60B760E1}"/>
                </a:ext>
              </a:extLst>
            </p:cNvPr>
            <p:cNvSpPr>
              <a:spLocks noChangeShapeType="1"/>
            </p:cNvSpPr>
            <p:nvPr/>
          </p:nvSpPr>
          <p:spPr bwMode="auto">
            <a:xfrm>
              <a:off x="2941" y="1889"/>
              <a:ext cx="4" cy="268"/>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157" name="Line 159">
              <a:extLst>
                <a:ext uri="{FF2B5EF4-FFF2-40B4-BE49-F238E27FC236}">
                  <a16:creationId xmlns:a16="http://schemas.microsoft.com/office/drawing/2014/main" id="{C1400AE6-A77D-42AD-B7B7-3A2878EFD49C}"/>
                </a:ext>
              </a:extLst>
            </p:cNvPr>
            <p:cNvSpPr>
              <a:spLocks noChangeShapeType="1"/>
            </p:cNvSpPr>
            <p:nvPr/>
          </p:nvSpPr>
          <p:spPr bwMode="auto">
            <a:xfrm>
              <a:off x="5047" y="1967"/>
              <a:ext cx="3" cy="171"/>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158" name="Line 160">
              <a:extLst>
                <a:ext uri="{FF2B5EF4-FFF2-40B4-BE49-F238E27FC236}">
                  <a16:creationId xmlns:a16="http://schemas.microsoft.com/office/drawing/2014/main" id="{FF172DF5-ADFA-483F-9A25-C6A030048906}"/>
                </a:ext>
              </a:extLst>
            </p:cNvPr>
            <p:cNvSpPr>
              <a:spLocks noChangeShapeType="1"/>
            </p:cNvSpPr>
            <p:nvPr/>
          </p:nvSpPr>
          <p:spPr bwMode="auto">
            <a:xfrm>
              <a:off x="1066" y="1979"/>
              <a:ext cx="3991" cy="0"/>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159" name="Text Box 161">
              <a:extLst>
                <a:ext uri="{FF2B5EF4-FFF2-40B4-BE49-F238E27FC236}">
                  <a16:creationId xmlns:a16="http://schemas.microsoft.com/office/drawing/2014/main" id="{63AD7779-D9D2-443B-A18F-92BF8A243D52}"/>
                </a:ext>
              </a:extLst>
            </p:cNvPr>
            <p:cNvSpPr txBox="1">
              <a:spLocks noChangeArrowheads="1"/>
            </p:cNvSpPr>
            <p:nvPr/>
          </p:nvSpPr>
          <p:spPr bwMode="auto">
            <a:xfrm>
              <a:off x="1104" y="2601"/>
              <a:ext cx="211" cy="816"/>
            </a:xfrm>
            <a:prstGeom prst="rect">
              <a:avLst/>
            </a:prstGeom>
            <a:solidFill>
              <a:srgbClr val="FFFFFF"/>
            </a:solidFill>
            <a:ln w="38100">
              <a:solidFill>
                <a:srgbClr val="000000"/>
              </a:solidFill>
              <a:miter lim="800000"/>
            </a:ln>
          </p:spPr>
          <p:txBody>
            <a:bodyPr vert="eaVert" lIns="0" tIns="36000" rIns="0" bIns="0"/>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defRPr/>
              </a:pPr>
              <a:r>
                <a:rPr lang="zh-CN" altLang="en-US" sz="1600" b="1">
                  <a:solidFill>
                    <a:srgbClr val="003366"/>
                  </a:solidFill>
                  <a:effectLst>
                    <a:outerShdw blurRad="38100" dist="38100" dir="2700000" algn="tl">
                      <a:srgbClr val="C0C0C0"/>
                    </a:outerShdw>
                  </a:effectLst>
                  <a:latin typeface="Times New Roman" panose="02020603050405020304" pitchFamily="18" charset="0"/>
                  <a:ea typeface="楷体_GB2312" pitchFamily="49" charset="-122"/>
                </a:rPr>
                <a:t>集团博弈说</a:t>
              </a:r>
            </a:p>
          </p:txBody>
        </p:sp>
        <p:sp>
          <p:nvSpPr>
            <p:cNvPr id="160" name="Line 162">
              <a:extLst>
                <a:ext uri="{FF2B5EF4-FFF2-40B4-BE49-F238E27FC236}">
                  <a16:creationId xmlns:a16="http://schemas.microsoft.com/office/drawing/2014/main" id="{2BD44ECC-4AD2-4F3E-9482-EF1C30E62BE3}"/>
                </a:ext>
              </a:extLst>
            </p:cNvPr>
            <p:cNvSpPr>
              <a:spLocks noChangeShapeType="1"/>
            </p:cNvSpPr>
            <p:nvPr/>
          </p:nvSpPr>
          <p:spPr bwMode="auto">
            <a:xfrm flipV="1">
              <a:off x="2262" y="3113"/>
              <a:ext cx="0" cy="248"/>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161" name="Line 163">
              <a:extLst>
                <a:ext uri="{FF2B5EF4-FFF2-40B4-BE49-F238E27FC236}">
                  <a16:creationId xmlns:a16="http://schemas.microsoft.com/office/drawing/2014/main" id="{66081F2C-638D-4CFA-8DA4-CE232E35E74A}"/>
                </a:ext>
              </a:extLst>
            </p:cNvPr>
            <p:cNvSpPr>
              <a:spLocks noChangeShapeType="1"/>
            </p:cNvSpPr>
            <p:nvPr/>
          </p:nvSpPr>
          <p:spPr bwMode="auto">
            <a:xfrm flipV="1">
              <a:off x="2684" y="3120"/>
              <a:ext cx="0" cy="247"/>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162" name="Line 164">
              <a:extLst>
                <a:ext uri="{FF2B5EF4-FFF2-40B4-BE49-F238E27FC236}">
                  <a16:creationId xmlns:a16="http://schemas.microsoft.com/office/drawing/2014/main" id="{40FF62A2-CEA4-474D-A039-21AD9844FD2C}"/>
                </a:ext>
              </a:extLst>
            </p:cNvPr>
            <p:cNvSpPr>
              <a:spLocks noChangeShapeType="1"/>
            </p:cNvSpPr>
            <p:nvPr/>
          </p:nvSpPr>
          <p:spPr bwMode="auto">
            <a:xfrm flipV="1">
              <a:off x="3134" y="3120"/>
              <a:ext cx="0" cy="247"/>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163" name="Line 165">
              <a:extLst>
                <a:ext uri="{FF2B5EF4-FFF2-40B4-BE49-F238E27FC236}">
                  <a16:creationId xmlns:a16="http://schemas.microsoft.com/office/drawing/2014/main" id="{0443F15D-6EB8-4F9A-B2C1-0346774AC248}"/>
                </a:ext>
              </a:extLst>
            </p:cNvPr>
            <p:cNvSpPr>
              <a:spLocks noChangeShapeType="1"/>
            </p:cNvSpPr>
            <p:nvPr/>
          </p:nvSpPr>
          <p:spPr bwMode="auto">
            <a:xfrm flipV="1">
              <a:off x="3607" y="3120"/>
              <a:ext cx="0" cy="247"/>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164" name="Line 166">
              <a:extLst>
                <a:ext uri="{FF2B5EF4-FFF2-40B4-BE49-F238E27FC236}">
                  <a16:creationId xmlns:a16="http://schemas.microsoft.com/office/drawing/2014/main" id="{719837C3-29B9-4438-BDF7-06B42EF2D7DC}"/>
                </a:ext>
              </a:extLst>
            </p:cNvPr>
            <p:cNvSpPr>
              <a:spLocks noChangeShapeType="1"/>
            </p:cNvSpPr>
            <p:nvPr/>
          </p:nvSpPr>
          <p:spPr bwMode="auto">
            <a:xfrm>
              <a:off x="4809" y="2496"/>
              <a:ext cx="422" cy="0"/>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165" name="Line 167">
              <a:extLst>
                <a:ext uri="{FF2B5EF4-FFF2-40B4-BE49-F238E27FC236}">
                  <a16:creationId xmlns:a16="http://schemas.microsoft.com/office/drawing/2014/main" id="{A03CB7A7-277A-49EC-BFB7-25EC2635F930}"/>
                </a:ext>
              </a:extLst>
            </p:cNvPr>
            <p:cNvSpPr>
              <a:spLocks noChangeShapeType="1"/>
            </p:cNvSpPr>
            <p:nvPr/>
          </p:nvSpPr>
          <p:spPr bwMode="auto">
            <a:xfrm>
              <a:off x="4808" y="2492"/>
              <a:ext cx="0" cy="118"/>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166" name="Line 168">
              <a:extLst>
                <a:ext uri="{FF2B5EF4-FFF2-40B4-BE49-F238E27FC236}">
                  <a16:creationId xmlns:a16="http://schemas.microsoft.com/office/drawing/2014/main" id="{6F239B9D-3AF6-4FC3-AF3F-1C78F532F53F}"/>
                </a:ext>
              </a:extLst>
            </p:cNvPr>
            <p:cNvSpPr>
              <a:spLocks noChangeShapeType="1"/>
            </p:cNvSpPr>
            <p:nvPr/>
          </p:nvSpPr>
          <p:spPr bwMode="auto">
            <a:xfrm>
              <a:off x="5031" y="2388"/>
              <a:ext cx="0" cy="94"/>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167" name="Line 169">
              <a:extLst>
                <a:ext uri="{FF2B5EF4-FFF2-40B4-BE49-F238E27FC236}">
                  <a16:creationId xmlns:a16="http://schemas.microsoft.com/office/drawing/2014/main" id="{65CA3335-8AD6-4D57-998C-7D2845F8977F}"/>
                </a:ext>
              </a:extLst>
            </p:cNvPr>
            <p:cNvSpPr>
              <a:spLocks noChangeShapeType="1"/>
            </p:cNvSpPr>
            <p:nvPr/>
          </p:nvSpPr>
          <p:spPr bwMode="auto">
            <a:xfrm>
              <a:off x="5224" y="2489"/>
              <a:ext cx="0" cy="118"/>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168" name="Line 170">
              <a:extLst>
                <a:ext uri="{FF2B5EF4-FFF2-40B4-BE49-F238E27FC236}">
                  <a16:creationId xmlns:a16="http://schemas.microsoft.com/office/drawing/2014/main" id="{6E5A5115-A182-4156-B544-1CFA30B5D0D1}"/>
                </a:ext>
              </a:extLst>
            </p:cNvPr>
            <p:cNvSpPr>
              <a:spLocks noChangeShapeType="1"/>
            </p:cNvSpPr>
            <p:nvPr/>
          </p:nvSpPr>
          <p:spPr bwMode="auto">
            <a:xfrm>
              <a:off x="2254" y="2497"/>
              <a:ext cx="0" cy="86"/>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169" name="Line 171">
              <a:extLst>
                <a:ext uri="{FF2B5EF4-FFF2-40B4-BE49-F238E27FC236}">
                  <a16:creationId xmlns:a16="http://schemas.microsoft.com/office/drawing/2014/main" id="{00DC34E7-8794-4405-A4C7-436FC3F4D7A0}"/>
                </a:ext>
              </a:extLst>
            </p:cNvPr>
            <p:cNvSpPr>
              <a:spLocks noChangeShapeType="1"/>
            </p:cNvSpPr>
            <p:nvPr/>
          </p:nvSpPr>
          <p:spPr bwMode="auto">
            <a:xfrm>
              <a:off x="2684" y="2505"/>
              <a:ext cx="0" cy="86"/>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170" name="Line 172">
              <a:extLst>
                <a:ext uri="{FF2B5EF4-FFF2-40B4-BE49-F238E27FC236}">
                  <a16:creationId xmlns:a16="http://schemas.microsoft.com/office/drawing/2014/main" id="{AA80EB7B-7598-40E4-9EE6-732EC1F7FA37}"/>
                </a:ext>
              </a:extLst>
            </p:cNvPr>
            <p:cNvSpPr>
              <a:spLocks noChangeShapeType="1"/>
            </p:cNvSpPr>
            <p:nvPr/>
          </p:nvSpPr>
          <p:spPr bwMode="auto">
            <a:xfrm>
              <a:off x="3125" y="2505"/>
              <a:ext cx="0" cy="86"/>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171" name="Line 173">
              <a:extLst>
                <a:ext uri="{FF2B5EF4-FFF2-40B4-BE49-F238E27FC236}">
                  <a16:creationId xmlns:a16="http://schemas.microsoft.com/office/drawing/2014/main" id="{79E32808-82FA-41FA-84E5-E471C6746EE3}"/>
                </a:ext>
              </a:extLst>
            </p:cNvPr>
            <p:cNvSpPr>
              <a:spLocks noChangeShapeType="1"/>
            </p:cNvSpPr>
            <p:nvPr/>
          </p:nvSpPr>
          <p:spPr bwMode="auto">
            <a:xfrm>
              <a:off x="3620" y="2498"/>
              <a:ext cx="0" cy="86"/>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172" name="Line 174">
              <a:extLst>
                <a:ext uri="{FF2B5EF4-FFF2-40B4-BE49-F238E27FC236}">
                  <a16:creationId xmlns:a16="http://schemas.microsoft.com/office/drawing/2014/main" id="{2ED8D237-629D-4456-831A-6789EC0EDEBE}"/>
                </a:ext>
              </a:extLst>
            </p:cNvPr>
            <p:cNvSpPr>
              <a:spLocks noChangeShapeType="1"/>
            </p:cNvSpPr>
            <p:nvPr/>
          </p:nvSpPr>
          <p:spPr bwMode="auto">
            <a:xfrm>
              <a:off x="2263" y="2498"/>
              <a:ext cx="1357" cy="0"/>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173" name="Line 175">
              <a:extLst>
                <a:ext uri="{FF2B5EF4-FFF2-40B4-BE49-F238E27FC236}">
                  <a16:creationId xmlns:a16="http://schemas.microsoft.com/office/drawing/2014/main" id="{C66DDDCC-1785-464B-95F3-B7C3D420AF07}"/>
                </a:ext>
              </a:extLst>
            </p:cNvPr>
            <p:cNvSpPr>
              <a:spLocks noChangeShapeType="1"/>
            </p:cNvSpPr>
            <p:nvPr/>
          </p:nvSpPr>
          <p:spPr bwMode="auto">
            <a:xfrm>
              <a:off x="2938" y="2395"/>
              <a:ext cx="0" cy="111"/>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174" name="Line 176">
              <a:extLst>
                <a:ext uri="{FF2B5EF4-FFF2-40B4-BE49-F238E27FC236}">
                  <a16:creationId xmlns:a16="http://schemas.microsoft.com/office/drawing/2014/main" id="{28805D0C-0FFE-4509-9042-66C3A09216B4}"/>
                </a:ext>
              </a:extLst>
            </p:cNvPr>
            <p:cNvSpPr>
              <a:spLocks noChangeShapeType="1"/>
            </p:cNvSpPr>
            <p:nvPr/>
          </p:nvSpPr>
          <p:spPr bwMode="auto">
            <a:xfrm>
              <a:off x="4002" y="2750"/>
              <a:ext cx="421" cy="0"/>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175" name="Line 177">
              <a:extLst>
                <a:ext uri="{FF2B5EF4-FFF2-40B4-BE49-F238E27FC236}">
                  <a16:creationId xmlns:a16="http://schemas.microsoft.com/office/drawing/2014/main" id="{CB216271-D91F-4A59-AF78-610FE01CAD9D}"/>
                </a:ext>
              </a:extLst>
            </p:cNvPr>
            <p:cNvSpPr>
              <a:spLocks noChangeShapeType="1"/>
            </p:cNvSpPr>
            <p:nvPr/>
          </p:nvSpPr>
          <p:spPr bwMode="auto">
            <a:xfrm>
              <a:off x="4223" y="2664"/>
              <a:ext cx="0" cy="86"/>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176" name="Line 178">
              <a:extLst>
                <a:ext uri="{FF2B5EF4-FFF2-40B4-BE49-F238E27FC236}">
                  <a16:creationId xmlns:a16="http://schemas.microsoft.com/office/drawing/2014/main" id="{C2CE90D1-EDD7-4687-9A5A-4797183CD715}"/>
                </a:ext>
              </a:extLst>
            </p:cNvPr>
            <p:cNvSpPr>
              <a:spLocks noChangeShapeType="1"/>
            </p:cNvSpPr>
            <p:nvPr/>
          </p:nvSpPr>
          <p:spPr bwMode="auto">
            <a:xfrm>
              <a:off x="3996" y="2744"/>
              <a:ext cx="0" cy="86"/>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177" name="Line 179">
              <a:extLst>
                <a:ext uri="{FF2B5EF4-FFF2-40B4-BE49-F238E27FC236}">
                  <a16:creationId xmlns:a16="http://schemas.microsoft.com/office/drawing/2014/main" id="{BA804E06-C383-4C63-9AE1-B7B32A4419E6}"/>
                </a:ext>
              </a:extLst>
            </p:cNvPr>
            <p:cNvSpPr>
              <a:spLocks noChangeShapeType="1"/>
            </p:cNvSpPr>
            <p:nvPr/>
          </p:nvSpPr>
          <p:spPr bwMode="auto">
            <a:xfrm>
              <a:off x="4423" y="2743"/>
              <a:ext cx="0" cy="86"/>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178" name="Line 180">
              <a:extLst>
                <a:ext uri="{FF2B5EF4-FFF2-40B4-BE49-F238E27FC236}">
                  <a16:creationId xmlns:a16="http://schemas.microsoft.com/office/drawing/2014/main" id="{4098742F-C7BC-46AC-84F8-944F86939100}"/>
                </a:ext>
              </a:extLst>
            </p:cNvPr>
            <p:cNvSpPr>
              <a:spLocks noChangeShapeType="1"/>
            </p:cNvSpPr>
            <p:nvPr/>
          </p:nvSpPr>
          <p:spPr bwMode="auto">
            <a:xfrm flipV="1">
              <a:off x="521" y="2497"/>
              <a:ext cx="1221" cy="9"/>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179" name="Line 181">
              <a:extLst>
                <a:ext uri="{FF2B5EF4-FFF2-40B4-BE49-F238E27FC236}">
                  <a16:creationId xmlns:a16="http://schemas.microsoft.com/office/drawing/2014/main" id="{A0F65EBB-1730-4186-83D0-D6D56E196236}"/>
                </a:ext>
              </a:extLst>
            </p:cNvPr>
            <p:cNvSpPr>
              <a:spLocks noChangeShapeType="1"/>
            </p:cNvSpPr>
            <p:nvPr/>
          </p:nvSpPr>
          <p:spPr bwMode="auto">
            <a:xfrm>
              <a:off x="521" y="2496"/>
              <a:ext cx="0" cy="86"/>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180" name="Line 182">
              <a:extLst>
                <a:ext uri="{FF2B5EF4-FFF2-40B4-BE49-F238E27FC236}">
                  <a16:creationId xmlns:a16="http://schemas.microsoft.com/office/drawing/2014/main" id="{6A2713F1-F8CC-4590-95CC-199C0D27D5BF}"/>
                </a:ext>
              </a:extLst>
            </p:cNvPr>
            <p:cNvSpPr>
              <a:spLocks noChangeShapeType="1"/>
            </p:cNvSpPr>
            <p:nvPr/>
          </p:nvSpPr>
          <p:spPr bwMode="auto">
            <a:xfrm>
              <a:off x="961" y="2498"/>
              <a:ext cx="0" cy="86"/>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181" name="Line 183">
              <a:extLst>
                <a:ext uri="{FF2B5EF4-FFF2-40B4-BE49-F238E27FC236}">
                  <a16:creationId xmlns:a16="http://schemas.microsoft.com/office/drawing/2014/main" id="{BB3A4CCC-B11F-44DD-B872-B6016FC75896}"/>
                </a:ext>
              </a:extLst>
            </p:cNvPr>
            <p:cNvSpPr>
              <a:spLocks noChangeShapeType="1"/>
            </p:cNvSpPr>
            <p:nvPr/>
          </p:nvSpPr>
          <p:spPr bwMode="auto">
            <a:xfrm>
              <a:off x="719" y="2498"/>
              <a:ext cx="0" cy="86"/>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182" name="Line 184">
              <a:extLst>
                <a:ext uri="{FF2B5EF4-FFF2-40B4-BE49-F238E27FC236}">
                  <a16:creationId xmlns:a16="http://schemas.microsoft.com/office/drawing/2014/main" id="{FFC0BF73-4E32-4714-B14F-E69C4D6CC9E2}"/>
                </a:ext>
              </a:extLst>
            </p:cNvPr>
            <p:cNvSpPr>
              <a:spLocks noChangeShapeType="1"/>
            </p:cNvSpPr>
            <p:nvPr/>
          </p:nvSpPr>
          <p:spPr bwMode="auto">
            <a:xfrm>
              <a:off x="1212" y="2496"/>
              <a:ext cx="0" cy="86"/>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183" name="Line 185">
              <a:extLst>
                <a:ext uri="{FF2B5EF4-FFF2-40B4-BE49-F238E27FC236}">
                  <a16:creationId xmlns:a16="http://schemas.microsoft.com/office/drawing/2014/main" id="{7AE8023B-BD2D-47E8-9B51-01DFD5F69CB4}"/>
                </a:ext>
              </a:extLst>
            </p:cNvPr>
            <p:cNvSpPr>
              <a:spLocks noChangeShapeType="1"/>
            </p:cNvSpPr>
            <p:nvPr/>
          </p:nvSpPr>
          <p:spPr bwMode="auto">
            <a:xfrm>
              <a:off x="1488" y="2493"/>
              <a:ext cx="0" cy="86"/>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184" name="Line 186">
              <a:extLst>
                <a:ext uri="{FF2B5EF4-FFF2-40B4-BE49-F238E27FC236}">
                  <a16:creationId xmlns:a16="http://schemas.microsoft.com/office/drawing/2014/main" id="{5D678357-AD11-4544-8EC5-40A895285433}"/>
                </a:ext>
              </a:extLst>
            </p:cNvPr>
            <p:cNvSpPr>
              <a:spLocks noChangeShapeType="1"/>
            </p:cNvSpPr>
            <p:nvPr/>
          </p:nvSpPr>
          <p:spPr bwMode="auto">
            <a:xfrm>
              <a:off x="1740" y="2492"/>
              <a:ext cx="0" cy="86"/>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185" name="Line 187">
              <a:extLst>
                <a:ext uri="{FF2B5EF4-FFF2-40B4-BE49-F238E27FC236}">
                  <a16:creationId xmlns:a16="http://schemas.microsoft.com/office/drawing/2014/main" id="{0D27F668-2371-4D2B-9496-93AE2B5460FF}"/>
                </a:ext>
              </a:extLst>
            </p:cNvPr>
            <p:cNvSpPr>
              <a:spLocks noChangeShapeType="1"/>
            </p:cNvSpPr>
            <p:nvPr/>
          </p:nvSpPr>
          <p:spPr bwMode="auto">
            <a:xfrm>
              <a:off x="1066" y="2388"/>
              <a:ext cx="0" cy="99"/>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186" name="Line 188">
              <a:extLst>
                <a:ext uri="{FF2B5EF4-FFF2-40B4-BE49-F238E27FC236}">
                  <a16:creationId xmlns:a16="http://schemas.microsoft.com/office/drawing/2014/main" id="{532BBE50-286E-4BED-A185-3F243D33D860}"/>
                </a:ext>
              </a:extLst>
            </p:cNvPr>
            <p:cNvSpPr>
              <a:spLocks noChangeShapeType="1"/>
            </p:cNvSpPr>
            <p:nvPr/>
          </p:nvSpPr>
          <p:spPr bwMode="auto">
            <a:xfrm>
              <a:off x="4172" y="1979"/>
              <a:ext cx="3" cy="171"/>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187" name="Line 189">
              <a:extLst>
                <a:ext uri="{FF2B5EF4-FFF2-40B4-BE49-F238E27FC236}">
                  <a16:creationId xmlns:a16="http://schemas.microsoft.com/office/drawing/2014/main" id="{AA9B132D-6E67-483D-878C-A32812B588A4}"/>
                </a:ext>
              </a:extLst>
            </p:cNvPr>
            <p:cNvSpPr>
              <a:spLocks noChangeShapeType="1"/>
            </p:cNvSpPr>
            <p:nvPr/>
          </p:nvSpPr>
          <p:spPr bwMode="auto">
            <a:xfrm>
              <a:off x="1075" y="1979"/>
              <a:ext cx="3" cy="171"/>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188" name="Line 190">
              <a:extLst>
                <a:ext uri="{FF2B5EF4-FFF2-40B4-BE49-F238E27FC236}">
                  <a16:creationId xmlns:a16="http://schemas.microsoft.com/office/drawing/2014/main" id="{E5108E7F-26DD-4CC3-B021-50DCB0919B82}"/>
                </a:ext>
              </a:extLst>
            </p:cNvPr>
            <p:cNvSpPr>
              <a:spLocks noChangeShapeType="1"/>
            </p:cNvSpPr>
            <p:nvPr/>
          </p:nvSpPr>
          <p:spPr bwMode="auto">
            <a:xfrm flipH="1">
              <a:off x="4180" y="2387"/>
              <a:ext cx="4" cy="99"/>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grpSp>
    </p:spTree>
    <p:extLst>
      <p:ext uri="{BB962C8B-B14F-4D97-AF65-F5344CB8AC3E}">
        <p14:creationId xmlns:p14="http://schemas.microsoft.com/office/powerpoint/2010/main" val="2505352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F32972-88AC-AE45-A53D-1BBB78618403}"/>
              </a:ext>
            </a:extLst>
          </p:cNvPr>
          <p:cNvSpPr>
            <a:spLocks noGrp="1"/>
          </p:cNvSpPr>
          <p:nvPr>
            <p:ph type="title"/>
          </p:nvPr>
        </p:nvSpPr>
        <p:spPr/>
        <p:txBody>
          <a:bodyPr/>
          <a:lstStyle/>
          <a:p>
            <a:r>
              <a:rPr kumimoji="1" lang="en-US" altLang="zh-CN" dirty="0"/>
              <a:t>1</a:t>
            </a:r>
            <a:r>
              <a:rPr kumimoji="1" lang="zh-CN" altLang="en-US" dirty="0"/>
              <a:t>、文献</a:t>
            </a:r>
          </a:p>
        </p:txBody>
      </p:sp>
      <p:sp>
        <p:nvSpPr>
          <p:cNvPr id="3" name="内容占位符 2">
            <a:extLst>
              <a:ext uri="{FF2B5EF4-FFF2-40B4-BE49-F238E27FC236}">
                <a16:creationId xmlns:a16="http://schemas.microsoft.com/office/drawing/2014/main" id="{F38F7878-2DB1-3145-B83B-4FDCCFB8E52A}"/>
              </a:ext>
            </a:extLst>
          </p:cNvPr>
          <p:cNvSpPr>
            <a:spLocks noGrp="1"/>
          </p:cNvSpPr>
          <p:nvPr>
            <p:ph idx="1"/>
          </p:nvPr>
        </p:nvSpPr>
        <p:spPr/>
        <p:txBody>
          <a:bodyPr>
            <a:normAutofit/>
          </a:bodyPr>
          <a:lstStyle/>
          <a:p>
            <a:r>
              <a:rPr kumimoji="1" lang="zh-CN" altLang="en-US" dirty="0"/>
              <a:t>（二）如何收集文献</a:t>
            </a:r>
            <a:r>
              <a:rPr kumimoji="1" lang="en-US" altLang="zh-CN" dirty="0"/>
              <a:t>——</a:t>
            </a:r>
            <a:r>
              <a:rPr kumimoji="1" lang="zh-CN" altLang="en-US" dirty="0"/>
              <a:t>梳理文献找差异</a:t>
            </a:r>
          </a:p>
          <a:p>
            <a:endParaRPr kumimoji="1" lang="en-US" altLang="zh-CN" dirty="0"/>
          </a:p>
          <a:p>
            <a:r>
              <a:rPr kumimoji="1" lang="zh-CN" altLang="en-US" dirty="0"/>
              <a:t>文献梳理的过程，是一个不断归纳和抽象的系统化过程，要注意如下几点：</a:t>
            </a:r>
          </a:p>
          <a:p>
            <a:pPr lvl="1"/>
            <a:r>
              <a:rPr kumimoji="1" lang="zh-CN" altLang="en-US" dirty="0"/>
              <a:t>  围绕论题，科学分类</a:t>
            </a:r>
          </a:p>
          <a:p>
            <a:pPr lvl="1"/>
            <a:r>
              <a:rPr kumimoji="1" lang="zh-CN" altLang="en-US" dirty="0"/>
              <a:t>  紧扣论题，体现要旨</a:t>
            </a:r>
          </a:p>
          <a:p>
            <a:pPr lvl="1"/>
            <a:r>
              <a:rPr kumimoji="1" lang="zh-CN" altLang="en-US" dirty="0"/>
              <a:t>  突出观点，简明扼要</a:t>
            </a:r>
          </a:p>
          <a:p>
            <a:pPr lvl="1"/>
            <a:r>
              <a:rPr kumimoji="1" lang="zh-CN" altLang="en-US" dirty="0"/>
              <a:t>  有序导读，忌贴“膏药”</a:t>
            </a:r>
            <a:endParaRPr kumimoji="1" lang="en-US" altLang="zh-CN" dirty="0"/>
          </a:p>
          <a:p>
            <a:pPr marL="0" indent="0">
              <a:buNone/>
            </a:pPr>
            <a:endParaRPr kumimoji="1" lang="zh-CN" altLang="en-US" dirty="0"/>
          </a:p>
          <a:p>
            <a:endParaRPr kumimoji="1" lang="zh-CN" altLang="en-US" dirty="0"/>
          </a:p>
        </p:txBody>
      </p:sp>
    </p:spTree>
    <p:extLst>
      <p:ext uri="{BB962C8B-B14F-4D97-AF65-F5344CB8AC3E}">
        <p14:creationId xmlns:p14="http://schemas.microsoft.com/office/powerpoint/2010/main" val="119525642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2300</Words>
  <Application>Microsoft Macintosh PowerPoint</Application>
  <PresentationFormat>宽屏</PresentationFormat>
  <Paragraphs>242</Paragraphs>
  <Slides>23</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23</vt:i4>
      </vt:variant>
    </vt:vector>
  </HeadingPairs>
  <TitlesOfParts>
    <vt:vector size="37" baseType="lpstr">
      <vt:lpstr>等线</vt:lpstr>
      <vt:lpstr>等线 Light</vt:lpstr>
      <vt:lpstr>黑体</vt:lpstr>
      <vt:lpstr>黑体</vt:lpstr>
      <vt:lpstr>STXingkai</vt:lpstr>
      <vt:lpstr>Kaiti SC</vt:lpstr>
      <vt:lpstr>Songti SC</vt:lpstr>
      <vt:lpstr>Weibei SC</vt:lpstr>
      <vt:lpstr>Arial</vt:lpstr>
      <vt:lpstr>Century Schoolbook</vt:lpstr>
      <vt:lpstr>Forte</vt:lpstr>
      <vt:lpstr>Times New Roman</vt:lpstr>
      <vt:lpstr>Verdana</vt:lpstr>
      <vt:lpstr>Office 主题​​</vt:lpstr>
      <vt:lpstr>硕士学位论文写作方法</vt:lpstr>
      <vt:lpstr>PowerPoint 演示文稿</vt:lpstr>
      <vt:lpstr>1、文献</vt:lpstr>
      <vt:lpstr>1、文献</vt:lpstr>
      <vt:lpstr>1、文献</vt:lpstr>
      <vt:lpstr>1、文献</vt:lpstr>
      <vt:lpstr>1、文献</vt:lpstr>
      <vt:lpstr>1、文献</vt:lpstr>
      <vt:lpstr>1、文献</vt:lpstr>
      <vt:lpstr>1、文献</vt:lpstr>
      <vt:lpstr>1、文献</vt:lpstr>
      <vt:lpstr>1、文献</vt:lpstr>
      <vt:lpstr>1、文献</vt:lpstr>
      <vt:lpstr>2、方法</vt:lpstr>
      <vt:lpstr>2、方法</vt:lpstr>
      <vt:lpstr>2、方法——方法背后是研究的逻辑</vt:lpstr>
      <vt:lpstr>2、方法——命题：核心观点</vt:lpstr>
      <vt:lpstr>2、方法——观点要有理论性</vt:lpstr>
      <vt:lpstr>2、方法——方法背后是研究逻辑</vt:lpstr>
      <vt:lpstr>2、方法——方法背后是研究逻辑</vt:lpstr>
      <vt:lpstr>2、方法</vt:lpstr>
      <vt:lpstr>2、方法——关于案例研究</vt:lpstr>
      <vt:lpstr>谢谢欣赏！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中国南北方经济增速分化研究</dc:title>
  <dc:creator>Wang Juncker</dc:creator>
  <cp:lastModifiedBy>Wang Juncker</cp:lastModifiedBy>
  <cp:revision>146</cp:revision>
  <dcterms:created xsi:type="dcterms:W3CDTF">2019-10-14T05:39:19Z</dcterms:created>
  <dcterms:modified xsi:type="dcterms:W3CDTF">2021-06-25T05:53:15Z</dcterms:modified>
</cp:coreProperties>
</file>