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59"/>
  </p:notesMasterIdLst>
  <p:handoutMasterIdLst>
    <p:handoutMasterId r:id="rId60"/>
  </p:handoutMasterIdLst>
  <p:sldIdLst>
    <p:sldId id="405" r:id="rId2"/>
    <p:sldId id="436" r:id="rId3"/>
    <p:sldId id="418" r:id="rId4"/>
    <p:sldId id="437" r:id="rId5"/>
    <p:sldId id="457" r:id="rId6"/>
    <p:sldId id="438" r:id="rId7"/>
    <p:sldId id="419" r:id="rId8"/>
    <p:sldId id="439" r:id="rId9"/>
    <p:sldId id="407" r:id="rId10"/>
    <p:sldId id="440" r:id="rId11"/>
    <p:sldId id="441" r:id="rId12"/>
    <p:sldId id="442" r:id="rId13"/>
    <p:sldId id="420" r:id="rId14"/>
    <p:sldId id="443" r:id="rId15"/>
    <p:sldId id="444" r:id="rId16"/>
    <p:sldId id="279" r:id="rId17"/>
    <p:sldId id="445" r:id="rId18"/>
    <p:sldId id="458" r:id="rId19"/>
    <p:sldId id="446" r:id="rId20"/>
    <p:sldId id="280" r:id="rId21"/>
    <p:sldId id="434" r:id="rId22"/>
    <p:sldId id="459" r:id="rId23"/>
    <p:sldId id="422" r:id="rId24"/>
    <p:sldId id="460" r:id="rId25"/>
    <p:sldId id="423" r:id="rId26"/>
    <p:sldId id="447" r:id="rId27"/>
    <p:sldId id="448" r:id="rId28"/>
    <p:sldId id="449" r:id="rId29"/>
    <p:sldId id="450" r:id="rId30"/>
    <p:sldId id="461" r:id="rId31"/>
    <p:sldId id="424" r:id="rId32"/>
    <p:sldId id="451" r:id="rId33"/>
    <p:sldId id="462" r:id="rId34"/>
    <p:sldId id="425" r:id="rId35"/>
    <p:sldId id="452" r:id="rId36"/>
    <p:sldId id="410" r:id="rId37"/>
    <p:sldId id="277" r:id="rId38"/>
    <p:sldId id="426" r:id="rId39"/>
    <p:sldId id="435" r:id="rId40"/>
    <p:sldId id="463" r:id="rId41"/>
    <p:sldId id="427" r:id="rId42"/>
    <p:sldId id="453" r:id="rId43"/>
    <p:sldId id="455" r:id="rId44"/>
    <p:sldId id="456" r:id="rId45"/>
    <p:sldId id="454" r:id="rId46"/>
    <p:sldId id="428" r:id="rId47"/>
    <p:sldId id="417" r:id="rId48"/>
    <p:sldId id="464" r:id="rId49"/>
    <p:sldId id="274" r:id="rId50"/>
    <p:sldId id="465" r:id="rId51"/>
    <p:sldId id="429" r:id="rId52"/>
    <p:sldId id="430" r:id="rId53"/>
    <p:sldId id="431" r:id="rId54"/>
    <p:sldId id="432" r:id="rId55"/>
    <p:sldId id="466" r:id="rId56"/>
    <p:sldId id="433" r:id="rId57"/>
    <p:sldId id="467"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0066"/>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59" autoAdjust="0"/>
  </p:normalViewPr>
  <p:slideViewPr>
    <p:cSldViewPr>
      <p:cViewPr varScale="1">
        <p:scale>
          <a:sx n="91" d="100"/>
          <a:sy n="91" d="100"/>
        </p:scale>
        <p:origin x="122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ltLang="zh-CN"/>
          </a:p>
        </p:txBody>
      </p:sp>
      <p:sp>
        <p:nvSpPr>
          <p:cNvPr id="16691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zh-CN"/>
          </a:p>
        </p:txBody>
      </p:sp>
      <p:sp>
        <p:nvSpPr>
          <p:cNvPr id="16691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zh-CN"/>
          </a:p>
        </p:txBody>
      </p:sp>
      <p:sp>
        <p:nvSpPr>
          <p:cNvPr id="16691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6B6F6D4A-1C4B-4E8F-8D66-B138C66EC5A9}" type="slidenum">
              <a:rPr lang="en-US" altLang="zh-CN"/>
              <a:pPr/>
              <a:t>‹#›</a:t>
            </a:fld>
            <a:endParaRPr lang="en-US" altLang="zh-CN"/>
          </a:p>
        </p:txBody>
      </p:sp>
    </p:spTree>
    <p:extLst>
      <p:ext uri="{BB962C8B-B14F-4D97-AF65-F5344CB8AC3E}">
        <p14:creationId xmlns:p14="http://schemas.microsoft.com/office/powerpoint/2010/main" val="801791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ltLang="zh-CN"/>
          </a:p>
        </p:txBody>
      </p:sp>
      <p:sp>
        <p:nvSpPr>
          <p:cNvPr id="164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zh-CN"/>
          </a:p>
        </p:txBody>
      </p:sp>
      <p:sp>
        <p:nvSpPr>
          <p:cNvPr id="164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zh-CN"/>
          </a:p>
        </p:txBody>
      </p:sp>
      <p:sp>
        <p:nvSpPr>
          <p:cNvPr id="164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CF5B4A1D-8E06-4750-807D-45F4E3540BCE}" type="slidenum">
              <a:rPr lang="en-US" altLang="zh-CN"/>
              <a:pPr/>
              <a:t>‹#›</a:t>
            </a:fld>
            <a:endParaRPr lang="en-US" altLang="zh-CN"/>
          </a:p>
        </p:txBody>
      </p:sp>
    </p:spTree>
    <p:extLst>
      <p:ext uri="{BB962C8B-B14F-4D97-AF65-F5344CB8AC3E}">
        <p14:creationId xmlns:p14="http://schemas.microsoft.com/office/powerpoint/2010/main" val="3872050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11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eaLnBrk="0" hangingPunct="0"/>
            <a:r>
              <a:rPr kumimoji="0" lang="en-US" altLang="zh-CN" sz="1200">
                <a:latin typeface="Times New Roman" pitchFamily="18" charset="0"/>
              </a:rPr>
              <a:t>102</a:t>
            </a:r>
          </a:p>
        </p:txBody>
      </p:sp>
      <p:sp>
        <p:nvSpPr>
          <p:cNvPr id="3911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11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1174" name="Rectangle 6"/>
          <p:cNvSpPr>
            <a:spLocks noGrp="1" noRot="1" noChangeAspect="1" noChangeArrowheads="1" noTextEdit="1"/>
          </p:cNvSpPr>
          <p:nvPr>
            <p:ph type="sldImg"/>
          </p:nvPr>
        </p:nvSpPr>
        <p:spPr>
          <a:xfrm>
            <a:off x="1150938" y="692150"/>
            <a:ext cx="4556125" cy="3416300"/>
          </a:xfrm>
          <a:ln w="12700" cap="flat"/>
        </p:spPr>
      </p:sp>
      <p:sp>
        <p:nvSpPr>
          <p:cNvPr id="391175" name="Rectangle 7"/>
          <p:cNvSpPr>
            <a:spLocks noGrp="1" noChangeArrowheads="1"/>
          </p:cNvSpPr>
          <p:nvPr>
            <p:ph type="body" idx="1"/>
          </p:nvPr>
        </p:nvSpPr>
        <p:spPr>
          <a:xfrm>
            <a:off x="914400" y="4343400"/>
            <a:ext cx="5029200" cy="41148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r>
              <a:rPr lang="zh-CN" altLang="en-US" sz="1800"/>
              <a:t>（以路灯为例）</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FF2CD-0BC4-5745-1B54-CA9762A15F53}"/>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EAC1D1CC-C1D5-E568-043E-693664332D6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A20FDF-4A79-8CBE-B73F-9FDCAAA270AE}"/>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58184F61-FC83-959A-6C29-D557028899D9}"/>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73A22DEC-140A-E441-83C0-43DAC1069CC2}"/>
              </a:ext>
            </a:extLst>
          </p:cNvPr>
          <p:cNvSpPr>
            <a:spLocks noGrp="1"/>
          </p:cNvSpPr>
          <p:nvPr>
            <p:ph type="sldNum" sz="quarter" idx="12"/>
          </p:nvPr>
        </p:nvSpPr>
        <p:spPr/>
        <p:txBody>
          <a:bodyPr/>
          <a:lstStyle/>
          <a:p>
            <a:fld id="{F0D4C726-2A2F-421D-9683-EB3A05EFF04C}" type="slidenum">
              <a:rPr lang="en-US" altLang="zh-CN" smtClean="0"/>
              <a:pPr/>
              <a:t>‹#›</a:t>
            </a:fld>
            <a:endParaRPr lang="en-US" altLang="zh-CN"/>
          </a:p>
        </p:txBody>
      </p:sp>
    </p:spTree>
    <p:extLst>
      <p:ext uri="{BB962C8B-B14F-4D97-AF65-F5344CB8AC3E}">
        <p14:creationId xmlns:p14="http://schemas.microsoft.com/office/powerpoint/2010/main" val="147126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ABE2D-AF17-8177-DFEC-DCF5446013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8CFA5F-D6D3-D810-DBD1-F6A487434C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8E0407-CCA2-D79E-FB16-8D2F1E82C563}"/>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539A001D-9366-CE64-1DB7-ADD23C076B27}"/>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4BE87289-F21D-9BA0-AB60-A3531AB8F2E6}"/>
              </a:ext>
            </a:extLst>
          </p:cNvPr>
          <p:cNvSpPr>
            <a:spLocks noGrp="1"/>
          </p:cNvSpPr>
          <p:nvPr>
            <p:ph type="sldNum" sz="quarter" idx="12"/>
          </p:nvPr>
        </p:nvSpPr>
        <p:spPr/>
        <p:txBody>
          <a:bodyPr/>
          <a:lstStyle/>
          <a:p>
            <a:fld id="{60E351F1-D67D-4878-A586-4F89E50A8CF5}" type="slidenum">
              <a:rPr lang="en-US" altLang="zh-CN" smtClean="0"/>
              <a:pPr/>
              <a:t>‹#›</a:t>
            </a:fld>
            <a:endParaRPr lang="en-US" altLang="zh-CN"/>
          </a:p>
        </p:txBody>
      </p:sp>
    </p:spTree>
    <p:extLst>
      <p:ext uri="{BB962C8B-B14F-4D97-AF65-F5344CB8AC3E}">
        <p14:creationId xmlns:p14="http://schemas.microsoft.com/office/powerpoint/2010/main" val="373454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C88D9C-2819-906C-5501-D64864AC199F}"/>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93EF78-5EEC-676B-1094-D192EBBE6F8E}"/>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719253-A84B-9DDC-2E08-5ECA5C502199}"/>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06D91BA8-FA3F-FA94-7D8B-81161DA86551}"/>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3E6CCF8A-C777-A5B9-7ACE-8E2C71ABBED3}"/>
              </a:ext>
            </a:extLst>
          </p:cNvPr>
          <p:cNvSpPr>
            <a:spLocks noGrp="1"/>
          </p:cNvSpPr>
          <p:nvPr>
            <p:ph type="sldNum" sz="quarter" idx="12"/>
          </p:nvPr>
        </p:nvSpPr>
        <p:spPr/>
        <p:txBody>
          <a:bodyPr/>
          <a:lstStyle/>
          <a:p>
            <a:fld id="{99BCE8D3-8B03-4A00-85C1-06C2DE639DA1}" type="slidenum">
              <a:rPr lang="en-US" altLang="zh-CN" smtClean="0"/>
              <a:pPr/>
              <a:t>‹#›</a:t>
            </a:fld>
            <a:endParaRPr lang="en-US" altLang="zh-CN"/>
          </a:p>
        </p:txBody>
      </p:sp>
    </p:spTree>
    <p:extLst>
      <p:ext uri="{BB962C8B-B14F-4D97-AF65-F5344CB8AC3E}">
        <p14:creationId xmlns:p14="http://schemas.microsoft.com/office/powerpoint/2010/main" val="104618446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BA41E-E5C0-7C65-B59B-23BFA34F9E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6A1CB6-C4C0-F383-F451-88B5884962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084098-9032-54FC-D482-7265D02683B4}"/>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DB13FA9B-9060-4102-194F-70824BEDE759}"/>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9A5484F9-5A42-2E3C-A3EA-F65C2BE7DD40}"/>
              </a:ext>
            </a:extLst>
          </p:cNvPr>
          <p:cNvSpPr>
            <a:spLocks noGrp="1"/>
          </p:cNvSpPr>
          <p:nvPr>
            <p:ph type="sldNum" sz="quarter" idx="12"/>
          </p:nvPr>
        </p:nvSpPr>
        <p:spPr/>
        <p:txBody>
          <a:bodyPr/>
          <a:lstStyle/>
          <a:p>
            <a:fld id="{C0D50674-9D4A-4F03-8852-75AB94D282F4}" type="slidenum">
              <a:rPr lang="en-US" altLang="zh-CN" smtClean="0"/>
              <a:pPr/>
              <a:t>‹#›</a:t>
            </a:fld>
            <a:endParaRPr lang="en-US" altLang="zh-CN"/>
          </a:p>
        </p:txBody>
      </p:sp>
    </p:spTree>
    <p:extLst>
      <p:ext uri="{BB962C8B-B14F-4D97-AF65-F5344CB8AC3E}">
        <p14:creationId xmlns:p14="http://schemas.microsoft.com/office/powerpoint/2010/main" val="159153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D13C1-315A-0AD9-96A6-82E1F434381F}"/>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005AEBA9-060C-61E3-B967-8BA1F939FC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522232-52AF-BD94-A391-36D8F6F84BC1}"/>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8F2A9626-7543-A458-5C47-504357F3FB50}"/>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02CEBF52-8967-F6F4-D318-B4AEF680612E}"/>
              </a:ext>
            </a:extLst>
          </p:cNvPr>
          <p:cNvSpPr>
            <a:spLocks noGrp="1"/>
          </p:cNvSpPr>
          <p:nvPr>
            <p:ph type="sldNum" sz="quarter" idx="12"/>
          </p:nvPr>
        </p:nvSpPr>
        <p:spPr/>
        <p:txBody>
          <a:bodyPr/>
          <a:lstStyle/>
          <a:p>
            <a:fld id="{A6F87564-B6E9-4387-8666-25F8DE333BA8}" type="slidenum">
              <a:rPr lang="en-US" altLang="zh-CN" smtClean="0"/>
              <a:pPr/>
              <a:t>‹#›</a:t>
            </a:fld>
            <a:endParaRPr lang="en-US" altLang="zh-CN"/>
          </a:p>
        </p:txBody>
      </p:sp>
    </p:spTree>
    <p:extLst>
      <p:ext uri="{BB962C8B-B14F-4D97-AF65-F5344CB8AC3E}">
        <p14:creationId xmlns:p14="http://schemas.microsoft.com/office/powerpoint/2010/main" val="67262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C1E6F-D353-35A0-A543-E5BD77679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B6EBA3-18CD-490F-6819-53CCE08B95AF}"/>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B35070-F5B0-5B52-D280-F48611568A63}"/>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67C44A-2052-DBC9-70D1-CD984ABC5B37}"/>
              </a:ext>
            </a:extLst>
          </p:cNvPr>
          <p:cNvSpPr>
            <a:spLocks noGrp="1"/>
          </p:cNvSpPr>
          <p:nvPr>
            <p:ph type="dt" sz="half" idx="10"/>
          </p:nvPr>
        </p:nvSpPr>
        <p:spPr/>
        <p:txBody>
          <a:bodyPr/>
          <a:lstStyle/>
          <a:p>
            <a:endParaRPr lang="en-US" altLang="zh-CN"/>
          </a:p>
        </p:txBody>
      </p:sp>
      <p:sp>
        <p:nvSpPr>
          <p:cNvPr id="6" name="页脚占位符 5">
            <a:extLst>
              <a:ext uri="{FF2B5EF4-FFF2-40B4-BE49-F238E27FC236}">
                <a16:creationId xmlns:a16="http://schemas.microsoft.com/office/drawing/2014/main" id="{377E2C8F-11C8-5DBD-EE47-B35A5ACEF404}"/>
              </a:ext>
            </a:extLst>
          </p:cNvPr>
          <p:cNvSpPr>
            <a:spLocks noGrp="1"/>
          </p:cNvSpPr>
          <p:nvPr>
            <p:ph type="ftr" sz="quarter" idx="11"/>
          </p:nvPr>
        </p:nvSpPr>
        <p:spPr/>
        <p:txBody>
          <a:bodyPr/>
          <a:lstStyle/>
          <a:p>
            <a:endParaRPr lang="en-US" altLang="zh-CN"/>
          </a:p>
        </p:txBody>
      </p:sp>
      <p:sp>
        <p:nvSpPr>
          <p:cNvPr id="7" name="灯片编号占位符 6">
            <a:extLst>
              <a:ext uri="{FF2B5EF4-FFF2-40B4-BE49-F238E27FC236}">
                <a16:creationId xmlns:a16="http://schemas.microsoft.com/office/drawing/2014/main" id="{9057F87E-0E58-D95D-13F2-52CEA90EA359}"/>
              </a:ext>
            </a:extLst>
          </p:cNvPr>
          <p:cNvSpPr>
            <a:spLocks noGrp="1"/>
          </p:cNvSpPr>
          <p:nvPr>
            <p:ph type="sldNum" sz="quarter" idx="12"/>
          </p:nvPr>
        </p:nvSpPr>
        <p:spPr/>
        <p:txBody>
          <a:bodyPr/>
          <a:lstStyle/>
          <a:p>
            <a:fld id="{7CD00A73-6227-4836-ACC3-5E00ADDEA58F}" type="slidenum">
              <a:rPr lang="en-US" altLang="zh-CN" smtClean="0"/>
              <a:pPr/>
              <a:t>‹#›</a:t>
            </a:fld>
            <a:endParaRPr lang="en-US" altLang="zh-CN"/>
          </a:p>
        </p:txBody>
      </p:sp>
    </p:spTree>
    <p:extLst>
      <p:ext uri="{BB962C8B-B14F-4D97-AF65-F5344CB8AC3E}">
        <p14:creationId xmlns:p14="http://schemas.microsoft.com/office/powerpoint/2010/main" val="286083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46A4A-815D-9779-926B-BE57EEB79967}"/>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5A4139-E24A-EC2E-F90D-9A9B826E625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C08657-0A1B-3A4E-2A68-B794C1D926FE}"/>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9E3137B-75D7-323F-0B19-6A1F10123E6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287321-6EBF-AE95-3D6A-E077EE156BAE}"/>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0F3B6AA-E9F6-6B06-060D-C122F7D738D2}"/>
              </a:ext>
            </a:extLst>
          </p:cNvPr>
          <p:cNvSpPr>
            <a:spLocks noGrp="1"/>
          </p:cNvSpPr>
          <p:nvPr>
            <p:ph type="dt" sz="half" idx="10"/>
          </p:nvPr>
        </p:nvSpPr>
        <p:spPr/>
        <p:txBody>
          <a:bodyPr/>
          <a:lstStyle/>
          <a:p>
            <a:endParaRPr lang="en-US" altLang="zh-CN"/>
          </a:p>
        </p:txBody>
      </p:sp>
      <p:sp>
        <p:nvSpPr>
          <p:cNvPr id="8" name="页脚占位符 7">
            <a:extLst>
              <a:ext uri="{FF2B5EF4-FFF2-40B4-BE49-F238E27FC236}">
                <a16:creationId xmlns:a16="http://schemas.microsoft.com/office/drawing/2014/main" id="{8E2A0129-C7C5-9F42-5C69-07EEDEFB9199}"/>
              </a:ext>
            </a:extLst>
          </p:cNvPr>
          <p:cNvSpPr>
            <a:spLocks noGrp="1"/>
          </p:cNvSpPr>
          <p:nvPr>
            <p:ph type="ftr" sz="quarter" idx="11"/>
          </p:nvPr>
        </p:nvSpPr>
        <p:spPr/>
        <p:txBody>
          <a:bodyPr/>
          <a:lstStyle/>
          <a:p>
            <a:endParaRPr lang="en-US" altLang="zh-CN"/>
          </a:p>
        </p:txBody>
      </p:sp>
      <p:sp>
        <p:nvSpPr>
          <p:cNvPr id="9" name="灯片编号占位符 8">
            <a:extLst>
              <a:ext uri="{FF2B5EF4-FFF2-40B4-BE49-F238E27FC236}">
                <a16:creationId xmlns:a16="http://schemas.microsoft.com/office/drawing/2014/main" id="{D13E748D-C65D-F03D-D99D-0E7CB9CBE4C0}"/>
              </a:ext>
            </a:extLst>
          </p:cNvPr>
          <p:cNvSpPr>
            <a:spLocks noGrp="1"/>
          </p:cNvSpPr>
          <p:nvPr>
            <p:ph type="sldNum" sz="quarter" idx="12"/>
          </p:nvPr>
        </p:nvSpPr>
        <p:spPr/>
        <p:txBody>
          <a:bodyPr/>
          <a:lstStyle/>
          <a:p>
            <a:fld id="{64399F4B-3689-4837-ABDB-4D68F93BF53E}" type="slidenum">
              <a:rPr lang="en-US" altLang="zh-CN" smtClean="0"/>
              <a:pPr/>
              <a:t>‹#›</a:t>
            </a:fld>
            <a:endParaRPr lang="en-US" altLang="zh-CN"/>
          </a:p>
        </p:txBody>
      </p:sp>
    </p:spTree>
    <p:extLst>
      <p:ext uri="{BB962C8B-B14F-4D97-AF65-F5344CB8AC3E}">
        <p14:creationId xmlns:p14="http://schemas.microsoft.com/office/powerpoint/2010/main" val="157266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903C5-7889-3C6A-6380-76FBB4C05D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871A9E-6A00-2CB9-DDB8-B43E60528956}"/>
              </a:ext>
            </a:extLst>
          </p:cNvPr>
          <p:cNvSpPr>
            <a:spLocks noGrp="1"/>
          </p:cNvSpPr>
          <p:nvPr>
            <p:ph type="dt" sz="half" idx="10"/>
          </p:nvPr>
        </p:nvSpPr>
        <p:spPr/>
        <p:txBody>
          <a:bodyPr/>
          <a:lstStyle/>
          <a:p>
            <a:endParaRPr lang="en-US" altLang="zh-CN"/>
          </a:p>
        </p:txBody>
      </p:sp>
      <p:sp>
        <p:nvSpPr>
          <p:cNvPr id="4" name="页脚占位符 3">
            <a:extLst>
              <a:ext uri="{FF2B5EF4-FFF2-40B4-BE49-F238E27FC236}">
                <a16:creationId xmlns:a16="http://schemas.microsoft.com/office/drawing/2014/main" id="{0F951DC5-C404-0866-C636-4EF4C2651C28}"/>
              </a:ext>
            </a:extLst>
          </p:cNvPr>
          <p:cNvSpPr>
            <a:spLocks noGrp="1"/>
          </p:cNvSpPr>
          <p:nvPr>
            <p:ph type="ftr" sz="quarter" idx="11"/>
          </p:nvPr>
        </p:nvSpPr>
        <p:spPr/>
        <p:txBody>
          <a:bodyPr/>
          <a:lstStyle/>
          <a:p>
            <a:endParaRPr lang="en-US" altLang="zh-CN"/>
          </a:p>
        </p:txBody>
      </p:sp>
      <p:sp>
        <p:nvSpPr>
          <p:cNvPr id="5" name="灯片编号占位符 4">
            <a:extLst>
              <a:ext uri="{FF2B5EF4-FFF2-40B4-BE49-F238E27FC236}">
                <a16:creationId xmlns:a16="http://schemas.microsoft.com/office/drawing/2014/main" id="{50AF157C-3F07-C64A-A9B6-6BBA8A274AF8}"/>
              </a:ext>
            </a:extLst>
          </p:cNvPr>
          <p:cNvSpPr>
            <a:spLocks noGrp="1"/>
          </p:cNvSpPr>
          <p:nvPr>
            <p:ph type="sldNum" sz="quarter" idx="12"/>
          </p:nvPr>
        </p:nvSpPr>
        <p:spPr/>
        <p:txBody>
          <a:bodyPr/>
          <a:lstStyle/>
          <a:p>
            <a:fld id="{AB3244CF-B26A-4A2E-90D5-368A299A76F4}" type="slidenum">
              <a:rPr lang="en-US" altLang="zh-CN" smtClean="0"/>
              <a:pPr/>
              <a:t>‹#›</a:t>
            </a:fld>
            <a:endParaRPr lang="en-US" altLang="zh-CN"/>
          </a:p>
        </p:txBody>
      </p:sp>
    </p:spTree>
    <p:extLst>
      <p:ext uri="{BB962C8B-B14F-4D97-AF65-F5344CB8AC3E}">
        <p14:creationId xmlns:p14="http://schemas.microsoft.com/office/powerpoint/2010/main" val="1223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6997DA-D7E6-1A90-9270-66744744BB0D}"/>
              </a:ext>
            </a:extLst>
          </p:cNvPr>
          <p:cNvSpPr>
            <a:spLocks noGrp="1"/>
          </p:cNvSpPr>
          <p:nvPr>
            <p:ph type="dt" sz="half" idx="10"/>
          </p:nvPr>
        </p:nvSpPr>
        <p:spPr/>
        <p:txBody>
          <a:bodyPr/>
          <a:lstStyle/>
          <a:p>
            <a:endParaRPr lang="en-US" altLang="zh-CN"/>
          </a:p>
        </p:txBody>
      </p:sp>
      <p:sp>
        <p:nvSpPr>
          <p:cNvPr id="3" name="页脚占位符 2">
            <a:extLst>
              <a:ext uri="{FF2B5EF4-FFF2-40B4-BE49-F238E27FC236}">
                <a16:creationId xmlns:a16="http://schemas.microsoft.com/office/drawing/2014/main" id="{036D52BF-732C-57C7-039D-7C8ECFDEB41A}"/>
              </a:ext>
            </a:extLst>
          </p:cNvPr>
          <p:cNvSpPr>
            <a:spLocks noGrp="1"/>
          </p:cNvSpPr>
          <p:nvPr>
            <p:ph type="ftr" sz="quarter" idx="11"/>
          </p:nvPr>
        </p:nvSpPr>
        <p:spPr/>
        <p:txBody>
          <a:bodyPr/>
          <a:lstStyle/>
          <a:p>
            <a:endParaRPr lang="en-US" altLang="zh-CN"/>
          </a:p>
        </p:txBody>
      </p:sp>
      <p:sp>
        <p:nvSpPr>
          <p:cNvPr id="4" name="灯片编号占位符 3">
            <a:extLst>
              <a:ext uri="{FF2B5EF4-FFF2-40B4-BE49-F238E27FC236}">
                <a16:creationId xmlns:a16="http://schemas.microsoft.com/office/drawing/2014/main" id="{311001EB-E033-55B0-2643-4C3CCCA53D71}"/>
              </a:ext>
            </a:extLst>
          </p:cNvPr>
          <p:cNvSpPr>
            <a:spLocks noGrp="1"/>
          </p:cNvSpPr>
          <p:nvPr>
            <p:ph type="sldNum" sz="quarter" idx="12"/>
          </p:nvPr>
        </p:nvSpPr>
        <p:spPr/>
        <p:txBody>
          <a:bodyPr/>
          <a:lstStyle/>
          <a:p>
            <a:fld id="{68324C15-B997-4F49-8521-F0572B128A02}" type="slidenum">
              <a:rPr lang="en-US" altLang="zh-CN" smtClean="0"/>
              <a:pPr/>
              <a:t>‹#›</a:t>
            </a:fld>
            <a:endParaRPr lang="en-US" altLang="zh-CN"/>
          </a:p>
        </p:txBody>
      </p:sp>
    </p:spTree>
    <p:extLst>
      <p:ext uri="{BB962C8B-B14F-4D97-AF65-F5344CB8AC3E}">
        <p14:creationId xmlns:p14="http://schemas.microsoft.com/office/powerpoint/2010/main" val="309040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1169B-4C62-EE4A-346F-432ADAA80CC8}"/>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C6C83CFF-B37B-A1BB-DE7B-BB3AA281098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BC6C75-10F0-FBC6-FC4A-D6A3E469801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4E9A51-08BD-2A7A-96A6-C47C66B5FD25}"/>
              </a:ext>
            </a:extLst>
          </p:cNvPr>
          <p:cNvSpPr>
            <a:spLocks noGrp="1"/>
          </p:cNvSpPr>
          <p:nvPr>
            <p:ph type="dt" sz="half" idx="10"/>
          </p:nvPr>
        </p:nvSpPr>
        <p:spPr/>
        <p:txBody>
          <a:bodyPr/>
          <a:lstStyle/>
          <a:p>
            <a:endParaRPr lang="en-US" altLang="zh-CN"/>
          </a:p>
        </p:txBody>
      </p:sp>
      <p:sp>
        <p:nvSpPr>
          <p:cNvPr id="6" name="页脚占位符 5">
            <a:extLst>
              <a:ext uri="{FF2B5EF4-FFF2-40B4-BE49-F238E27FC236}">
                <a16:creationId xmlns:a16="http://schemas.microsoft.com/office/drawing/2014/main" id="{6583739B-F40B-444F-1900-A1FE165E316A}"/>
              </a:ext>
            </a:extLst>
          </p:cNvPr>
          <p:cNvSpPr>
            <a:spLocks noGrp="1"/>
          </p:cNvSpPr>
          <p:nvPr>
            <p:ph type="ftr" sz="quarter" idx="11"/>
          </p:nvPr>
        </p:nvSpPr>
        <p:spPr/>
        <p:txBody>
          <a:bodyPr/>
          <a:lstStyle/>
          <a:p>
            <a:endParaRPr lang="en-US" altLang="zh-CN"/>
          </a:p>
        </p:txBody>
      </p:sp>
      <p:sp>
        <p:nvSpPr>
          <p:cNvPr id="7" name="灯片编号占位符 6">
            <a:extLst>
              <a:ext uri="{FF2B5EF4-FFF2-40B4-BE49-F238E27FC236}">
                <a16:creationId xmlns:a16="http://schemas.microsoft.com/office/drawing/2014/main" id="{1F0CFACB-F361-036E-CC06-A370CB768BC3}"/>
              </a:ext>
            </a:extLst>
          </p:cNvPr>
          <p:cNvSpPr>
            <a:spLocks noGrp="1"/>
          </p:cNvSpPr>
          <p:nvPr>
            <p:ph type="sldNum" sz="quarter" idx="12"/>
          </p:nvPr>
        </p:nvSpPr>
        <p:spPr/>
        <p:txBody>
          <a:bodyPr/>
          <a:lstStyle/>
          <a:p>
            <a:fld id="{02EFD829-5483-4C27-BA6C-FB8073062E0A}" type="slidenum">
              <a:rPr lang="en-US" altLang="zh-CN" smtClean="0"/>
              <a:pPr/>
              <a:t>‹#›</a:t>
            </a:fld>
            <a:endParaRPr lang="en-US" altLang="zh-CN"/>
          </a:p>
        </p:txBody>
      </p:sp>
    </p:spTree>
    <p:extLst>
      <p:ext uri="{BB962C8B-B14F-4D97-AF65-F5344CB8AC3E}">
        <p14:creationId xmlns:p14="http://schemas.microsoft.com/office/powerpoint/2010/main" val="24852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4214C-866D-2F9A-C22B-AE382AA18358}"/>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D0D8A55C-C6C4-7D00-D4E6-6983CA7EE2C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AB1591D9-C13D-F4CD-6D65-AC1D32D9873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9B5EB3-E612-79D7-D76C-B44E7AB17272}"/>
              </a:ext>
            </a:extLst>
          </p:cNvPr>
          <p:cNvSpPr>
            <a:spLocks noGrp="1"/>
          </p:cNvSpPr>
          <p:nvPr>
            <p:ph type="dt" sz="half" idx="10"/>
          </p:nvPr>
        </p:nvSpPr>
        <p:spPr/>
        <p:txBody>
          <a:bodyPr/>
          <a:lstStyle/>
          <a:p>
            <a:endParaRPr lang="en-US" altLang="zh-CN"/>
          </a:p>
        </p:txBody>
      </p:sp>
      <p:sp>
        <p:nvSpPr>
          <p:cNvPr id="6" name="页脚占位符 5">
            <a:extLst>
              <a:ext uri="{FF2B5EF4-FFF2-40B4-BE49-F238E27FC236}">
                <a16:creationId xmlns:a16="http://schemas.microsoft.com/office/drawing/2014/main" id="{62FAABAA-DDC4-4B3E-1B11-DC490DFEFA68}"/>
              </a:ext>
            </a:extLst>
          </p:cNvPr>
          <p:cNvSpPr>
            <a:spLocks noGrp="1"/>
          </p:cNvSpPr>
          <p:nvPr>
            <p:ph type="ftr" sz="quarter" idx="11"/>
          </p:nvPr>
        </p:nvSpPr>
        <p:spPr/>
        <p:txBody>
          <a:bodyPr/>
          <a:lstStyle/>
          <a:p>
            <a:endParaRPr lang="en-US" altLang="zh-CN"/>
          </a:p>
        </p:txBody>
      </p:sp>
      <p:sp>
        <p:nvSpPr>
          <p:cNvPr id="7" name="灯片编号占位符 6">
            <a:extLst>
              <a:ext uri="{FF2B5EF4-FFF2-40B4-BE49-F238E27FC236}">
                <a16:creationId xmlns:a16="http://schemas.microsoft.com/office/drawing/2014/main" id="{89A8431D-3B82-3E0C-D944-6577CA60235E}"/>
              </a:ext>
            </a:extLst>
          </p:cNvPr>
          <p:cNvSpPr>
            <a:spLocks noGrp="1"/>
          </p:cNvSpPr>
          <p:nvPr>
            <p:ph type="sldNum" sz="quarter" idx="12"/>
          </p:nvPr>
        </p:nvSpPr>
        <p:spPr/>
        <p:txBody>
          <a:bodyPr/>
          <a:lstStyle/>
          <a:p>
            <a:fld id="{0DF96B69-D1E9-46BF-B81E-1D36D2846FB9}" type="slidenum">
              <a:rPr lang="en-US" altLang="zh-CN" smtClean="0"/>
              <a:pPr/>
              <a:t>‹#›</a:t>
            </a:fld>
            <a:endParaRPr lang="en-US" altLang="zh-CN"/>
          </a:p>
        </p:txBody>
      </p:sp>
    </p:spTree>
    <p:extLst>
      <p:ext uri="{BB962C8B-B14F-4D97-AF65-F5344CB8AC3E}">
        <p14:creationId xmlns:p14="http://schemas.microsoft.com/office/powerpoint/2010/main" val="354567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EEFAD7-29F6-E8C4-D281-65DA7CAEB4A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9D2F12A-C501-DF87-DD8B-AA4C89692D9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661BF7-975E-F9C4-0891-120CC918AC5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页脚占位符 4">
            <a:extLst>
              <a:ext uri="{FF2B5EF4-FFF2-40B4-BE49-F238E27FC236}">
                <a16:creationId xmlns:a16="http://schemas.microsoft.com/office/drawing/2014/main" id="{0EA94D93-3C21-1D1A-9E90-F6C21D722C9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7B6C2A57-2089-6216-8A56-5C20B7C8F69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BCE8D3-8B03-4A00-85C1-06C2DE639DA1}" type="slidenum">
              <a:rPr lang="en-US" altLang="zh-CN" smtClean="0"/>
              <a:pPr/>
              <a:t>‹#›</a:t>
            </a:fld>
            <a:endParaRPr lang="en-US" altLang="zh-CN"/>
          </a:p>
        </p:txBody>
      </p:sp>
    </p:spTree>
    <p:extLst>
      <p:ext uri="{BB962C8B-B14F-4D97-AF65-F5344CB8AC3E}">
        <p14:creationId xmlns:p14="http://schemas.microsoft.com/office/powerpoint/2010/main" val="135711119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image" Target="../media/image2.png"/><Relationship Id="rId4" Type="http://schemas.openxmlformats.org/officeDocument/2006/relationships/slide" Target="slide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5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5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215900" y="146050"/>
            <a:ext cx="8893175" cy="762000"/>
          </a:xfrm>
        </p:spPr>
        <p:txBody>
          <a:bodyPr/>
          <a:lstStyle/>
          <a:p>
            <a:pPr algn="ctr"/>
            <a:r>
              <a:rPr lang="zh-CN" altLang="en-US" sz="3200" b="1">
                <a:solidFill>
                  <a:schemeClr val="tx1"/>
                </a:solidFill>
              </a:rPr>
              <a:t>第十一章 </a:t>
            </a:r>
            <a:r>
              <a:rPr lang="zh-CN" altLang="en-US" sz="3200" b="1" dirty="0">
                <a:solidFill>
                  <a:schemeClr val="tx1"/>
                </a:solidFill>
              </a:rPr>
              <a:t>市场失灵和微观经济政策</a:t>
            </a:r>
          </a:p>
        </p:txBody>
      </p:sp>
      <p:sp>
        <p:nvSpPr>
          <p:cNvPr id="381955" name="Rectangle 3"/>
          <p:cNvSpPr>
            <a:spLocks noGrp="1" noChangeArrowheads="1"/>
          </p:cNvSpPr>
          <p:nvPr>
            <p:ph idx="1"/>
          </p:nvPr>
        </p:nvSpPr>
        <p:spPr>
          <a:xfrm>
            <a:off x="762000" y="1828800"/>
            <a:ext cx="7772400" cy="4800600"/>
          </a:xfrm>
        </p:spPr>
        <p:txBody>
          <a:bodyPr/>
          <a:lstStyle/>
          <a:p>
            <a:pPr>
              <a:lnSpc>
                <a:spcPct val="130000"/>
              </a:lnSpc>
            </a:pPr>
            <a:r>
              <a:rPr lang="zh-CN" altLang="en-US" sz="2400" b="1" dirty="0">
                <a:latin typeface="+mn-ea"/>
              </a:rPr>
              <a:t>市</a:t>
            </a:r>
            <a:r>
              <a:rPr lang="zh-CN" altLang="en-US" sz="2400" dirty="0">
                <a:latin typeface="+mn-ea"/>
              </a:rPr>
              <a:t>场失灵：现实的市场机制在很多场合不能导致资源的有效配置，这种情况被称为“市场失灵”。</a:t>
            </a:r>
            <a:endParaRPr lang="en-US" altLang="zh-CN" sz="2400" dirty="0">
              <a:latin typeface="+mn-ea"/>
            </a:endParaRPr>
          </a:p>
          <a:p>
            <a:pPr>
              <a:lnSpc>
                <a:spcPct val="130000"/>
              </a:lnSpc>
            </a:pPr>
            <a:r>
              <a:rPr lang="zh-CN" altLang="en-US" sz="2400" dirty="0">
                <a:latin typeface="+mn-ea"/>
              </a:rPr>
              <a:t>我们将分别讨论市场失灵的几种情况，即不完全竞争、外部影响、公共物品、不完全信息及相应的微观经济政策 </a:t>
            </a:r>
          </a:p>
        </p:txBody>
      </p:sp>
      <p:sp>
        <p:nvSpPr>
          <p:cNvPr id="6" name="灯片编号占位符 5"/>
          <p:cNvSpPr>
            <a:spLocks noGrp="1"/>
          </p:cNvSpPr>
          <p:nvPr>
            <p:ph type="sldNum" sz="quarter" idx="12"/>
          </p:nvPr>
        </p:nvSpPr>
        <p:spPr/>
        <p:txBody>
          <a:bodyPr/>
          <a:lstStyle/>
          <a:p>
            <a:fld id="{B7BF08C4-9242-477F-869E-EA2584314388}" type="slidenum">
              <a:rPr lang="en-US" altLang="zh-CN"/>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根据传统的经济理论，垄断尽管会造成低效率，但这种低效率的经济损失从数量上看却相对很小。例如图</a:t>
            </a:r>
            <a:r>
              <a:rPr lang="en-US" altLang="zh-CN" sz="2000" dirty="0"/>
              <a:t>11-1</a:t>
            </a:r>
            <a:r>
              <a:rPr lang="zh-CN" altLang="en-US" sz="2000" dirty="0"/>
              <a:t>中（高鸿业</a:t>
            </a:r>
            <a:r>
              <a:rPr lang="en-US" altLang="zh-CN" sz="2000" dirty="0"/>
              <a:t>414</a:t>
            </a:r>
            <a:r>
              <a:rPr lang="zh-CN" altLang="en-US" sz="2000" dirty="0"/>
              <a:t>页），完全竞争的产量</a:t>
            </a:r>
            <a:r>
              <a:rPr lang="en-US" altLang="zh-CN" sz="2000" dirty="0"/>
              <a:t>q*</a:t>
            </a:r>
            <a:r>
              <a:rPr lang="zh-CN" altLang="en-US" sz="2000" dirty="0"/>
              <a:t>，价格</a:t>
            </a:r>
            <a:r>
              <a:rPr lang="en-US" altLang="zh-CN" sz="2000" dirty="0"/>
              <a:t>p*</a:t>
            </a:r>
            <a:r>
              <a:rPr lang="zh-CN" altLang="en-US" sz="2000" dirty="0"/>
              <a:t>，经济利润为零，消费者剩余为</a:t>
            </a:r>
            <a:r>
              <a:rPr lang="en-US" altLang="zh-CN" sz="2000" dirty="0" err="1"/>
              <a:t>adp</a:t>
            </a:r>
            <a:r>
              <a:rPr lang="en-US" altLang="zh-CN" sz="2000" dirty="0"/>
              <a:t>*</a:t>
            </a:r>
            <a:r>
              <a:rPr lang="zh-CN" altLang="en-US" sz="2000" dirty="0"/>
              <a:t>，总福利也等于</a:t>
            </a:r>
            <a:r>
              <a:rPr lang="en-US" altLang="zh-CN" sz="2000" dirty="0" err="1"/>
              <a:t>adp</a:t>
            </a:r>
            <a:r>
              <a:rPr lang="en-US" altLang="zh-CN" sz="2000" dirty="0"/>
              <a:t>*</a:t>
            </a:r>
            <a:r>
              <a:rPr lang="zh-CN" altLang="en-US" sz="2000" dirty="0"/>
              <a:t>。垄断厂商的产量为</a:t>
            </a:r>
            <a:r>
              <a:rPr lang="en-US" altLang="zh-CN" sz="2000" dirty="0" err="1"/>
              <a:t>q</a:t>
            </a:r>
            <a:r>
              <a:rPr lang="en-US" altLang="zh-CN" sz="2000" baseline="-25000" dirty="0" err="1"/>
              <a:t>m</a:t>
            </a:r>
            <a:r>
              <a:rPr lang="zh-CN" altLang="en-US" sz="2000" dirty="0"/>
              <a:t>，价格为</a:t>
            </a:r>
            <a:r>
              <a:rPr lang="en-US" altLang="zh-CN" sz="2000" dirty="0"/>
              <a:t>p</a:t>
            </a:r>
            <a:r>
              <a:rPr lang="en-US" altLang="zh-CN" sz="2000" baseline="-25000" dirty="0"/>
              <a:t>m</a:t>
            </a:r>
            <a:r>
              <a:rPr lang="zh-CN" altLang="en-US" sz="2000" dirty="0"/>
              <a:t>，经济利润</a:t>
            </a:r>
            <a:r>
              <a:rPr lang="en-US" altLang="zh-CN" sz="2000" dirty="0" err="1"/>
              <a:t>bcp</a:t>
            </a:r>
            <a:r>
              <a:rPr lang="en-US" altLang="zh-CN" sz="2000" dirty="0"/>
              <a:t>*p</a:t>
            </a:r>
            <a:r>
              <a:rPr lang="en-US" altLang="zh-CN" sz="2000" baseline="-25000" dirty="0"/>
              <a:t>m</a:t>
            </a:r>
            <a:r>
              <a:rPr lang="zh-CN" altLang="en-US" sz="2000" dirty="0"/>
              <a:t>，消费者剩余为</a:t>
            </a:r>
            <a:r>
              <a:rPr lang="en-US" altLang="zh-CN" sz="2000" dirty="0" err="1"/>
              <a:t>bdp</a:t>
            </a:r>
            <a:r>
              <a:rPr lang="en-US" altLang="zh-CN" sz="2000" baseline="-25000" dirty="0" err="1"/>
              <a:t>m</a:t>
            </a:r>
            <a:r>
              <a:rPr lang="zh-CN" altLang="en-US" sz="2000" dirty="0"/>
              <a:t>，总福利为</a:t>
            </a:r>
            <a:r>
              <a:rPr lang="en-US" altLang="zh-CN" sz="2000" dirty="0" err="1"/>
              <a:t>bcp</a:t>
            </a:r>
            <a:r>
              <a:rPr lang="en-US" altLang="zh-CN" sz="2000" dirty="0"/>
              <a:t>*d</a:t>
            </a:r>
            <a:r>
              <a:rPr lang="zh-CN" altLang="en-US" sz="2000" dirty="0"/>
              <a:t>，总福利减少，减少的数量为</a:t>
            </a:r>
            <a:r>
              <a:rPr lang="en-US" altLang="zh-CN" sz="2000" dirty="0" err="1"/>
              <a:t>abc</a:t>
            </a:r>
            <a:r>
              <a:rPr lang="zh-CN" altLang="en-US" sz="2000" dirty="0"/>
              <a:t>。</a:t>
            </a:r>
            <a:endParaRPr lang="en-US" altLang="zh-CN" sz="2000" dirty="0"/>
          </a:p>
          <a:p>
            <a:r>
              <a:rPr lang="en-US" altLang="zh-CN" sz="2000" dirty="0"/>
              <a:t>20</a:t>
            </a:r>
            <a:r>
              <a:rPr lang="zh-CN" altLang="en-US" sz="2000" dirty="0"/>
              <a:t>世纪</a:t>
            </a:r>
            <a:r>
              <a:rPr lang="en-US" altLang="zh-CN" sz="2000" dirty="0"/>
              <a:t>60</a:t>
            </a:r>
            <a:r>
              <a:rPr lang="zh-CN" altLang="en-US" sz="2000" dirty="0"/>
              <a:t>年代以来，一些西方经济学家开始认识到，传统垄断理论可能低估了垄断的损失</a:t>
            </a:r>
            <a:r>
              <a:rPr lang="zh-CN" altLang="en-US" sz="2400" dirty="0"/>
              <a:t>。</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10</a:t>
            </a:fld>
            <a:endParaRPr lang="en-US" altLang="zh-CN"/>
          </a:p>
        </p:txBody>
      </p:sp>
    </p:spTree>
    <p:extLst>
      <p:ext uri="{BB962C8B-B14F-4D97-AF65-F5344CB8AC3E}">
        <p14:creationId xmlns:p14="http://schemas.microsoft.com/office/powerpoint/2010/main" val="355105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传统垄断理论的局限性在于它看重的是垄断的结果，而不是为了获得和维持垄断的过程。一旦将重点转向获得和维持垄断的过程，经济损失就不再仅仅是</a:t>
            </a:r>
            <a:r>
              <a:rPr lang="en-US" altLang="zh-CN" sz="2000" dirty="0" err="1"/>
              <a:t>abc</a:t>
            </a:r>
            <a:r>
              <a:rPr lang="zh-CN" altLang="en-US" sz="2000" dirty="0"/>
              <a:t>的面积，而是要大得多，可能还要包括垄断厂商经济利润</a:t>
            </a:r>
            <a:r>
              <a:rPr lang="en-US" altLang="zh-CN" sz="2000" dirty="0" err="1"/>
              <a:t>bcp</a:t>
            </a:r>
            <a:r>
              <a:rPr lang="en-US" altLang="zh-CN" sz="2000" dirty="0"/>
              <a:t>*p</a:t>
            </a:r>
            <a:r>
              <a:rPr lang="en-US" altLang="zh-CN" sz="2000" baseline="-25000" dirty="0"/>
              <a:t>m</a:t>
            </a:r>
            <a:r>
              <a:rPr lang="zh-CN" altLang="en-US" sz="2000" dirty="0"/>
              <a:t>中的一部分甚至是全部。</a:t>
            </a:r>
            <a:endParaRPr lang="en-US" altLang="zh-CN" sz="2000" dirty="0"/>
          </a:p>
          <a:p>
            <a:r>
              <a:rPr lang="zh-CN" altLang="en-US" sz="2000" dirty="0"/>
              <a:t>为了获得和维持垄断地位，厂商常常要付出更大的代价，如向政府官员行贿，或雇用律师向政府官员游说，这种为了获得和维持垄断地位的代价与无谓损失</a:t>
            </a:r>
            <a:r>
              <a:rPr lang="en-US" altLang="zh-CN" sz="2000" dirty="0" err="1"/>
              <a:t>abc</a:t>
            </a:r>
            <a:r>
              <a:rPr lang="zh-CN" altLang="en-US" sz="2000" dirty="0"/>
              <a:t>一样是一种浪费，不是用于生产，不会创造出任何财富，只是一种“非生产性的寻利活动”。这种非生产性的寻利活动被称为所谓的“寻租”活动，即为了获得和维持垄断地位的活动。</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11</a:t>
            </a:fld>
            <a:endParaRPr lang="en-US" altLang="zh-CN"/>
          </a:p>
        </p:txBody>
      </p:sp>
    </p:spTree>
    <p:extLst>
      <p:ext uri="{BB962C8B-B14F-4D97-AF65-F5344CB8AC3E}">
        <p14:creationId xmlns:p14="http://schemas.microsoft.com/office/powerpoint/2010/main" val="60696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t>从理论上讲，就单个的寻租者而言，他愿意花在寻租活动上的代价不会超过垄断地位带来的好处，即小于垄断利润或垄断租金</a:t>
            </a:r>
            <a:r>
              <a:rPr lang="en-US" altLang="zh-CN" sz="2400" dirty="0" err="1"/>
              <a:t>bcp</a:t>
            </a:r>
            <a:r>
              <a:rPr lang="en-US" altLang="zh-CN" sz="2400" dirty="0"/>
              <a:t>*p</a:t>
            </a:r>
            <a:r>
              <a:rPr lang="en-US" altLang="zh-CN" sz="2400" baseline="-25000" dirty="0"/>
              <a:t>m </a:t>
            </a:r>
            <a:r>
              <a:rPr lang="zh-CN" altLang="en-US" sz="2400" dirty="0"/>
              <a:t>，否则就不值了。但在很多情况下，争夺垄断地位的竞争非常激烈，寻租代价常常接近垄断利润甚至于等于垄断利润。</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12</a:t>
            </a:fld>
            <a:endParaRPr lang="en-US" altLang="zh-CN"/>
          </a:p>
        </p:txBody>
      </p:sp>
    </p:spTree>
    <p:extLst>
      <p:ext uri="{BB962C8B-B14F-4D97-AF65-F5344CB8AC3E}">
        <p14:creationId xmlns:p14="http://schemas.microsoft.com/office/powerpoint/2010/main" val="14777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endParaRPr lang="zh-CN" altLang="zh-CN"/>
          </a:p>
        </p:txBody>
      </p:sp>
      <p:sp>
        <p:nvSpPr>
          <p:cNvPr id="420867" name="Rectangle 3"/>
          <p:cNvSpPr>
            <a:spLocks noGrp="1" noChangeArrowheads="1"/>
          </p:cNvSpPr>
          <p:nvPr>
            <p:ph idx="1"/>
          </p:nvPr>
        </p:nvSpPr>
        <p:spPr/>
        <p:txBody>
          <a:bodyPr/>
          <a:lstStyle/>
          <a:p>
            <a:endParaRPr lang="zh-CN" altLang="zh-CN" dirty="0"/>
          </a:p>
        </p:txBody>
      </p:sp>
      <p:sp>
        <p:nvSpPr>
          <p:cNvPr id="72" name="灯片编号占位符 5"/>
          <p:cNvSpPr>
            <a:spLocks noGrp="1"/>
          </p:cNvSpPr>
          <p:nvPr>
            <p:ph type="sldNum" sz="quarter" idx="12"/>
          </p:nvPr>
        </p:nvSpPr>
        <p:spPr/>
        <p:txBody>
          <a:bodyPr/>
          <a:lstStyle/>
          <a:p>
            <a:fld id="{34CF259C-F97D-4222-A30D-B60B9D47A3A7}" type="slidenum">
              <a:rPr lang="en-US" altLang="zh-CN"/>
              <a:pPr/>
              <a:t>13</a:t>
            </a:fld>
            <a:endParaRPr lang="en-US" altLang="zh-CN"/>
          </a:p>
        </p:txBody>
      </p:sp>
      <p:sp>
        <p:nvSpPr>
          <p:cNvPr id="420868" name="Rectangle 4"/>
          <p:cNvSpPr>
            <a:spLocks noRot="1" noChangeArrowheads="1"/>
          </p:cNvSpPr>
          <p:nvPr/>
        </p:nvSpPr>
        <p:spPr bwMode="auto">
          <a:xfrm>
            <a:off x="533400" y="76200"/>
            <a:ext cx="807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800">
                <a:solidFill>
                  <a:srgbClr val="001E00"/>
                </a:solidFill>
                <a:latin typeface="宋体" pitchFamily="2" charset="-122"/>
              </a:rPr>
              <a:t>第一节 不完全竞争 三、对垄断的公共管制</a:t>
            </a:r>
          </a:p>
        </p:txBody>
      </p:sp>
      <p:sp>
        <p:nvSpPr>
          <p:cNvPr id="420870" name="Rectangle 6"/>
          <p:cNvSpPr>
            <a:spLocks noRot="1" noChangeArrowheads="1"/>
          </p:cNvSpPr>
          <p:nvPr/>
        </p:nvSpPr>
        <p:spPr bwMode="auto">
          <a:xfrm>
            <a:off x="685800" y="1647825"/>
            <a:ext cx="39624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buClr>
                <a:schemeClr val="folHlink"/>
              </a:buClr>
              <a:buSzPct val="60000"/>
              <a:buFont typeface="Wingdings" pitchFamily="2" charset="2"/>
              <a:buChar char="n"/>
            </a:pPr>
            <a:r>
              <a:rPr lang="zh-CN" altLang="en-US" sz="2000">
                <a:latin typeface="Times New Roman" pitchFamily="18" charset="0"/>
                <a:ea typeface="黑体" pitchFamily="2" charset="-122"/>
              </a:rPr>
              <a:t>三    对垄断的公共管制</a:t>
            </a:r>
            <a:endParaRPr lang="zh-CN" altLang="en-US" sz="2000">
              <a:latin typeface="Times New Roman" pitchFamily="18" charset="0"/>
            </a:endParaRPr>
          </a:p>
          <a:p>
            <a:pPr marL="342900" indent="-342900">
              <a:lnSpc>
                <a:spcPct val="130000"/>
              </a:lnSpc>
              <a:spcBef>
                <a:spcPct val="20000"/>
              </a:spcBef>
              <a:buClr>
                <a:schemeClr val="folHlink"/>
              </a:buClr>
              <a:buSzPct val="60000"/>
              <a:buFont typeface="Wingdings" pitchFamily="2" charset="2"/>
              <a:buChar char="n"/>
            </a:pPr>
            <a:r>
              <a:rPr lang="zh-CN" altLang="en-US" sz="2000">
                <a:latin typeface="Times New Roman" pitchFamily="18" charset="0"/>
              </a:rPr>
              <a:t>垄断导致资源配置缺乏效率，垄断利润也被看成是不公平的，有必要进行干预。</a:t>
            </a:r>
          </a:p>
          <a:p>
            <a:pPr marL="342900" indent="-342900">
              <a:lnSpc>
                <a:spcPct val="130000"/>
              </a:lnSpc>
              <a:spcBef>
                <a:spcPct val="20000"/>
              </a:spcBef>
              <a:buClr>
                <a:schemeClr val="folHlink"/>
              </a:buClr>
              <a:buSzPct val="60000"/>
              <a:buFont typeface="Wingdings" pitchFamily="2" charset="2"/>
              <a:buChar char="n"/>
            </a:pPr>
            <a:r>
              <a:rPr lang="zh-CN" altLang="en-US" sz="2000">
                <a:latin typeface="Times New Roman" pitchFamily="18" charset="0"/>
              </a:rPr>
              <a:t>对垄断的干预是多样的如对价格和产量的管制，有时必须补贴垄断厂商的亏损。</a:t>
            </a:r>
          </a:p>
          <a:p>
            <a:pPr marL="342900" indent="-342900">
              <a:lnSpc>
                <a:spcPct val="130000"/>
              </a:lnSpc>
              <a:spcBef>
                <a:spcPct val="20000"/>
              </a:spcBef>
              <a:buClr>
                <a:schemeClr val="folHlink"/>
              </a:buClr>
              <a:buSzPct val="60000"/>
              <a:buFont typeface="Wingdings" pitchFamily="2" charset="2"/>
              <a:buChar char="n"/>
            </a:pPr>
            <a:r>
              <a:rPr lang="zh-CN" altLang="en-US" sz="2000">
                <a:latin typeface="Times New Roman" pitchFamily="18" charset="0"/>
              </a:rPr>
              <a:t>（例如中国对中石油中石化的</a:t>
            </a:r>
          </a:p>
          <a:p>
            <a:pPr marL="342900" indent="-342900">
              <a:lnSpc>
                <a:spcPct val="130000"/>
              </a:lnSpc>
              <a:spcBef>
                <a:spcPct val="20000"/>
              </a:spcBef>
              <a:buClr>
                <a:schemeClr val="folHlink"/>
              </a:buClr>
              <a:buSzPct val="60000"/>
              <a:buFont typeface="Wingdings" pitchFamily="2" charset="2"/>
              <a:buChar char="n"/>
            </a:pPr>
            <a:r>
              <a:rPr lang="zh-CN" altLang="en-US" sz="2000">
                <a:latin typeface="Times New Roman" pitchFamily="18" charset="0"/>
              </a:rPr>
              <a:t>补贴。）</a:t>
            </a:r>
          </a:p>
        </p:txBody>
      </p:sp>
      <p:pic>
        <p:nvPicPr>
          <p:cNvPr id="420871" name="Picture 7" descr="未标题-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sp>
        <p:nvSpPr>
          <p:cNvPr id="420874" name="Rectangle 10"/>
          <p:cNvSpPr>
            <a:spLocks noRot="1" noChangeArrowheads="1"/>
          </p:cNvSpPr>
          <p:nvPr/>
        </p:nvSpPr>
        <p:spPr bwMode="auto">
          <a:xfrm>
            <a:off x="533400" y="1039813"/>
            <a:ext cx="5837238" cy="331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endParaRPr lang="zh-CN" altLang="zh-CN" sz="2800">
              <a:latin typeface="Times New Roman" pitchFamily="18" charset="0"/>
              <a:ea typeface="黑体" pitchFamily="2" charset="-122"/>
            </a:endParaRPr>
          </a:p>
        </p:txBody>
      </p:sp>
      <p:grpSp>
        <p:nvGrpSpPr>
          <p:cNvPr id="420875" name="Group 11"/>
          <p:cNvGrpSpPr>
            <a:grpSpLocks/>
          </p:cNvGrpSpPr>
          <p:nvPr/>
        </p:nvGrpSpPr>
        <p:grpSpPr bwMode="auto">
          <a:xfrm>
            <a:off x="4495800" y="609600"/>
            <a:ext cx="4379913" cy="3276600"/>
            <a:chOff x="2832" y="384"/>
            <a:chExt cx="2759" cy="2064"/>
          </a:xfrm>
        </p:grpSpPr>
        <p:grpSp>
          <p:nvGrpSpPr>
            <p:cNvPr id="420876" name="Group 12"/>
            <p:cNvGrpSpPr>
              <a:grpSpLocks/>
            </p:cNvGrpSpPr>
            <p:nvPr/>
          </p:nvGrpSpPr>
          <p:grpSpPr bwMode="auto">
            <a:xfrm>
              <a:off x="2928" y="480"/>
              <a:ext cx="2619" cy="1958"/>
              <a:chOff x="2832" y="672"/>
              <a:chExt cx="2619" cy="1958"/>
            </a:xfrm>
          </p:grpSpPr>
          <p:sp>
            <p:nvSpPr>
              <p:cNvPr id="420877" name="Line 13"/>
              <p:cNvSpPr>
                <a:spLocks noChangeShapeType="1"/>
              </p:cNvSpPr>
              <p:nvPr/>
            </p:nvSpPr>
            <p:spPr bwMode="auto">
              <a:xfrm>
                <a:off x="3190" y="2340"/>
                <a:ext cx="2042" cy="2"/>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20878" name="Line 14"/>
              <p:cNvSpPr>
                <a:spLocks noChangeShapeType="1"/>
              </p:cNvSpPr>
              <p:nvPr/>
            </p:nvSpPr>
            <p:spPr bwMode="auto">
              <a:xfrm flipV="1">
                <a:off x="3168" y="864"/>
                <a:ext cx="0" cy="1476"/>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20879" name="Text Box 15"/>
              <p:cNvSpPr txBox="1">
                <a:spLocks noChangeArrowheads="1"/>
              </p:cNvSpPr>
              <p:nvPr/>
            </p:nvSpPr>
            <p:spPr bwMode="auto">
              <a:xfrm>
                <a:off x="2880" y="1860"/>
                <a:ext cx="310" cy="77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Char char="§"/>
                </a:pPr>
                <a:endParaRPr lang="en-US" altLang="zh-CN" sz="1800">
                  <a:solidFill>
                    <a:srgbClr val="000000"/>
                  </a:solidFill>
                  <a:latin typeface="Arial" charset="0"/>
                  <a:ea typeface="Gulim" pitchFamily="34" charset="-127"/>
                </a:endParaRPr>
              </a:p>
              <a:p>
                <a:pPr algn="ctr" latinLnBrk="1">
                  <a:lnSpc>
                    <a:spcPct val="140000"/>
                  </a:lnSpc>
                  <a:buClr>
                    <a:srgbClr val="0066CC"/>
                  </a:buClr>
                  <a:buFont typeface="Wingdings" pitchFamily="2" charset="2"/>
                  <a:buNone/>
                </a:pPr>
                <a:r>
                  <a:rPr lang="en-US" altLang="zh-CN" sz="3200" b="1" i="1">
                    <a:solidFill>
                      <a:srgbClr val="FFCC00"/>
                    </a:solidFill>
                    <a:latin typeface="Times New Roman" pitchFamily="18" charset="0"/>
                    <a:ea typeface="Gulim" pitchFamily="34" charset="-127"/>
                  </a:rPr>
                  <a:t>o</a:t>
                </a:r>
              </a:p>
            </p:txBody>
          </p:sp>
          <p:sp>
            <p:nvSpPr>
              <p:cNvPr id="420880" name="Text Box 16"/>
              <p:cNvSpPr txBox="1">
                <a:spLocks noChangeArrowheads="1"/>
              </p:cNvSpPr>
              <p:nvPr/>
            </p:nvSpPr>
            <p:spPr bwMode="auto">
              <a:xfrm>
                <a:off x="5162" y="2196"/>
                <a:ext cx="289"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q</a:t>
                </a:r>
              </a:p>
            </p:txBody>
          </p:sp>
          <p:sp>
            <p:nvSpPr>
              <p:cNvPr id="420881" name="Text Box 17"/>
              <p:cNvSpPr txBox="1">
                <a:spLocks noChangeArrowheads="1"/>
              </p:cNvSpPr>
              <p:nvPr/>
            </p:nvSpPr>
            <p:spPr bwMode="auto">
              <a:xfrm>
                <a:off x="2832" y="672"/>
                <a:ext cx="299"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P</a:t>
                </a:r>
              </a:p>
            </p:txBody>
          </p:sp>
        </p:grpSp>
        <p:sp>
          <p:nvSpPr>
            <p:cNvPr id="420882" name="Text Box 18"/>
            <p:cNvSpPr txBox="1">
              <a:spLocks noChangeArrowheads="1"/>
            </p:cNvSpPr>
            <p:nvPr/>
          </p:nvSpPr>
          <p:spPr bwMode="auto">
            <a:xfrm>
              <a:off x="4871" y="1576"/>
              <a:ext cx="72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D=AR</a:t>
              </a:r>
            </a:p>
          </p:txBody>
        </p:sp>
        <p:sp>
          <p:nvSpPr>
            <p:cNvPr id="420883" name="Line 19"/>
            <p:cNvSpPr>
              <a:spLocks noChangeShapeType="1"/>
            </p:cNvSpPr>
            <p:nvPr/>
          </p:nvSpPr>
          <p:spPr bwMode="auto">
            <a:xfrm>
              <a:off x="4608" y="1392"/>
              <a:ext cx="0" cy="768"/>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4" name="Text Box 20"/>
            <p:cNvSpPr txBox="1">
              <a:spLocks noChangeArrowheads="1"/>
            </p:cNvSpPr>
            <p:nvPr/>
          </p:nvSpPr>
          <p:spPr bwMode="auto">
            <a:xfrm>
              <a:off x="3744" y="2028"/>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q</a:t>
              </a:r>
              <a:r>
                <a:rPr lang="en-US" altLang="zh-CN" b="1" baseline="-25000">
                  <a:solidFill>
                    <a:schemeClr val="hlink"/>
                  </a:solidFill>
                  <a:latin typeface="Times New Roman" pitchFamily="18" charset="0"/>
                  <a:ea typeface="Gulim" pitchFamily="34" charset="-127"/>
                </a:rPr>
                <a:t>m</a:t>
              </a:r>
            </a:p>
          </p:txBody>
        </p:sp>
        <p:sp>
          <p:nvSpPr>
            <p:cNvPr id="420885" name="Line 21"/>
            <p:cNvSpPr>
              <a:spLocks noChangeShapeType="1"/>
            </p:cNvSpPr>
            <p:nvPr/>
          </p:nvSpPr>
          <p:spPr bwMode="auto">
            <a:xfrm flipH="1">
              <a:off x="3263" y="1200"/>
              <a:ext cx="816"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6" name="Text Box 22"/>
            <p:cNvSpPr txBox="1">
              <a:spLocks noChangeArrowheads="1"/>
            </p:cNvSpPr>
            <p:nvPr/>
          </p:nvSpPr>
          <p:spPr bwMode="auto">
            <a:xfrm>
              <a:off x="2832" y="864"/>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P</a:t>
              </a:r>
              <a:r>
                <a:rPr lang="en-US" altLang="zh-CN" b="1" baseline="-25000">
                  <a:solidFill>
                    <a:schemeClr val="hlink"/>
                  </a:solidFill>
                  <a:latin typeface="Times New Roman" pitchFamily="18" charset="0"/>
                  <a:ea typeface="Gulim" pitchFamily="34" charset="-127"/>
                </a:rPr>
                <a:t>m</a:t>
              </a:r>
            </a:p>
          </p:txBody>
        </p:sp>
        <p:sp>
          <p:nvSpPr>
            <p:cNvPr id="420887" name="Line 23"/>
            <p:cNvSpPr>
              <a:spLocks noChangeShapeType="1"/>
            </p:cNvSpPr>
            <p:nvPr/>
          </p:nvSpPr>
          <p:spPr bwMode="auto">
            <a:xfrm>
              <a:off x="4128" y="1200"/>
              <a:ext cx="0" cy="96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8" name="Line 24"/>
            <p:cNvSpPr>
              <a:spLocks noChangeShapeType="1"/>
            </p:cNvSpPr>
            <p:nvPr/>
          </p:nvSpPr>
          <p:spPr bwMode="auto">
            <a:xfrm>
              <a:off x="3282" y="833"/>
              <a:ext cx="1344" cy="1200"/>
            </a:xfrm>
            <a:prstGeom prst="line">
              <a:avLst/>
            </a:prstGeom>
            <a:noFill/>
            <a:ln w="254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9" name="Line 25"/>
            <p:cNvSpPr>
              <a:spLocks noChangeShapeType="1"/>
            </p:cNvSpPr>
            <p:nvPr/>
          </p:nvSpPr>
          <p:spPr bwMode="auto">
            <a:xfrm flipV="1">
              <a:off x="3788" y="672"/>
              <a:ext cx="1152" cy="1248"/>
            </a:xfrm>
            <a:prstGeom prst="line">
              <a:avLst/>
            </a:prstGeom>
            <a:noFill/>
            <a:ln w="2540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90" name="Text Box 26"/>
            <p:cNvSpPr txBox="1">
              <a:spLocks noChangeArrowheads="1"/>
            </p:cNvSpPr>
            <p:nvPr/>
          </p:nvSpPr>
          <p:spPr bwMode="auto">
            <a:xfrm>
              <a:off x="4704" y="384"/>
              <a:ext cx="72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D864BA"/>
                  </a:solidFill>
                  <a:latin typeface="Times New Roman" pitchFamily="18" charset="0"/>
                  <a:ea typeface="Gulim" pitchFamily="34" charset="-127"/>
                </a:rPr>
                <a:t>MC</a:t>
              </a:r>
            </a:p>
          </p:txBody>
        </p:sp>
        <p:sp>
          <p:nvSpPr>
            <p:cNvPr id="420891" name="Line 27"/>
            <p:cNvSpPr>
              <a:spLocks noChangeShapeType="1"/>
            </p:cNvSpPr>
            <p:nvPr/>
          </p:nvSpPr>
          <p:spPr bwMode="auto">
            <a:xfrm>
              <a:off x="3282" y="844"/>
              <a:ext cx="1776" cy="816"/>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92" name="Freeform 28"/>
            <p:cNvSpPr>
              <a:spLocks/>
            </p:cNvSpPr>
            <p:nvPr/>
          </p:nvSpPr>
          <p:spPr bwMode="auto">
            <a:xfrm>
              <a:off x="3408" y="1104"/>
              <a:ext cx="1584" cy="480"/>
            </a:xfrm>
            <a:custGeom>
              <a:avLst/>
              <a:gdLst>
                <a:gd name="T0" fmla="*/ 0 w 1344"/>
                <a:gd name="T1" fmla="*/ 192 h 504"/>
                <a:gd name="T2" fmla="*/ 576 w 1344"/>
                <a:gd name="T3" fmla="*/ 480 h 504"/>
                <a:gd name="T4" fmla="*/ 1008 w 1344"/>
                <a:gd name="T5" fmla="*/ 336 h 504"/>
                <a:gd name="T6" fmla="*/ 1344 w 1344"/>
                <a:gd name="T7" fmla="*/ 0 h 504"/>
              </a:gdLst>
              <a:ahLst/>
              <a:cxnLst>
                <a:cxn ang="0">
                  <a:pos x="T0" y="T1"/>
                </a:cxn>
                <a:cxn ang="0">
                  <a:pos x="T2" y="T3"/>
                </a:cxn>
                <a:cxn ang="0">
                  <a:pos x="T4" y="T5"/>
                </a:cxn>
                <a:cxn ang="0">
                  <a:pos x="T6" y="T7"/>
                </a:cxn>
              </a:cxnLst>
              <a:rect l="0" t="0" r="r" b="b"/>
              <a:pathLst>
                <a:path w="1344" h="504">
                  <a:moveTo>
                    <a:pt x="0" y="192"/>
                  </a:moveTo>
                  <a:cubicBezTo>
                    <a:pt x="204" y="324"/>
                    <a:pt x="408" y="456"/>
                    <a:pt x="576" y="480"/>
                  </a:cubicBezTo>
                  <a:cubicBezTo>
                    <a:pt x="744" y="504"/>
                    <a:pt x="880" y="416"/>
                    <a:pt x="1008" y="336"/>
                  </a:cubicBezTo>
                  <a:cubicBezTo>
                    <a:pt x="1136" y="256"/>
                    <a:pt x="1240" y="128"/>
                    <a:pt x="1344" y="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93" name="Text Box 29"/>
            <p:cNvSpPr txBox="1">
              <a:spLocks noChangeArrowheads="1"/>
            </p:cNvSpPr>
            <p:nvPr/>
          </p:nvSpPr>
          <p:spPr bwMode="auto">
            <a:xfrm>
              <a:off x="3889" y="1200"/>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
          <p:nvSpPr>
            <p:cNvPr id="420894" name="Line 30"/>
            <p:cNvSpPr>
              <a:spLocks noChangeShapeType="1"/>
            </p:cNvSpPr>
            <p:nvPr/>
          </p:nvSpPr>
          <p:spPr bwMode="auto">
            <a:xfrm>
              <a:off x="4368" y="1296"/>
              <a:ext cx="0" cy="864"/>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95" name="Line 31"/>
            <p:cNvSpPr>
              <a:spLocks noChangeShapeType="1"/>
            </p:cNvSpPr>
            <p:nvPr/>
          </p:nvSpPr>
          <p:spPr bwMode="auto">
            <a:xfrm flipH="1">
              <a:off x="3264" y="1296"/>
              <a:ext cx="1104"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96" name="Text Box 32"/>
            <p:cNvSpPr txBox="1">
              <a:spLocks noChangeArrowheads="1"/>
            </p:cNvSpPr>
            <p:nvPr/>
          </p:nvSpPr>
          <p:spPr bwMode="auto">
            <a:xfrm>
              <a:off x="2832" y="1104"/>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P</a:t>
              </a:r>
              <a:r>
                <a:rPr lang="en-US" altLang="zh-CN" b="1" baseline="-25000">
                  <a:solidFill>
                    <a:schemeClr val="hlink"/>
                  </a:solidFill>
                  <a:latin typeface="Times New Roman" pitchFamily="18" charset="0"/>
                  <a:ea typeface="Gulim" pitchFamily="34" charset="-127"/>
                </a:rPr>
                <a:t>c</a:t>
              </a:r>
            </a:p>
          </p:txBody>
        </p:sp>
        <p:sp>
          <p:nvSpPr>
            <p:cNvPr id="420897" name="Text Box 33"/>
            <p:cNvSpPr txBox="1">
              <a:spLocks noChangeArrowheads="1"/>
            </p:cNvSpPr>
            <p:nvPr/>
          </p:nvSpPr>
          <p:spPr bwMode="auto">
            <a:xfrm>
              <a:off x="4082" y="2016"/>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q</a:t>
              </a:r>
              <a:r>
                <a:rPr lang="en-US" altLang="zh-CN" b="1" baseline="-25000">
                  <a:solidFill>
                    <a:schemeClr val="hlink"/>
                  </a:solidFill>
                  <a:latin typeface="Times New Roman" pitchFamily="18" charset="0"/>
                  <a:ea typeface="Gulim" pitchFamily="34" charset="-127"/>
                </a:rPr>
                <a:t>c</a:t>
              </a:r>
            </a:p>
          </p:txBody>
        </p:sp>
        <p:sp>
          <p:nvSpPr>
            <p:cNvPr id="420898" name="Text Box 34"/>
            <p:cNvSpPr txBox="1">
              <a:spLocks noChangeArrowheads="1"/>
            </p:cNvSpPr>
            <p:nvPr/>
          </p:nvSpPr>
          <p:spPr bwMode="auto">
            <a:xfrm>
              <a:off x="4368" y="2028"/>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q</a:t>
              </a:r>
              <a:r>
                <a:rPr lang="en-US" altLang="zh-CN" b="1" baseline="-25000">
                  <a:solidFill>
                    <a:schemeClr val="hlink"/>
                  </a:solidFill>
                  <a:latin typeface="Times New Roman" pitchFamily="18" charset="0"/>
                  <a:ea typeface="Gulim" pitchFamily="34" charset="-127"/>
                </a:rPr>
                <a:t>z</a:t>
              </a:r>
            </a:p>
          </p:txBody>
        </p:sp>
        <p:sp>
          <p:nvSpPr>
            <p:cNvPr id="420899" name="Text Box 35"/>
            <p:cNvSpPr txBox="1">
              <a:spLocks noChangeArrowheads="1"/>
            </p:cNvSpPr>
            <p:nvPr/>
          </p:nvSpPr>
          <p:spPr bwMode="auto">
            <a:xfrm>
              <a:off x="4434" y="1826"/>
              <a:ext cx="72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66FFFF"/>
                  </a:solidFill>
                  <a:latin typeface="Times New Roman" pitchFamily="18" charset="0"/>
                  <a:ea typeface="Gulim" pitchFamily="34" charset="-127"/>
                </a:rPr>
                <a:t>MR</a:t>
              </a:r>
            </a:p>
          </p:txBody>
        </p:sp>
        <p:sp>
          <p:nvSpPr>
            <p:cNvPr id="420900" name="Line 36"/>
            <p:cNvSpPr>
              <a:spLocks noChangeShapeType="1"/>
            </p:cNvSpPr>
            <p:nvPr/>
          </p:nvSpPr>
          <p:spPr bwMode="auto">
            <a:xfrm flipH="1">
              <a:off x="3275" y="1457"/>
              <a:ext cx="1344"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01" name="Text Box 37"/>
            <p:cNvSpPr txBox="1">
              <a:spLocks noChangeArrowheads="1"/>
            </p:cNvSpPr>
            <p:nvPr/>
          </p:nvSpPr>
          <p:spPr bwMode="auto">
            <a:xfrm>
              <a:off x="2832" y="1308"/>
              <a:ext cx="432"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P</a:t>
              </a:r>
              <a:r>
                <a:rPr lang="en-US" altLang="zh-CN" b="1" baseline="-25000">
                  <a:solidFill>
                    <a:schemeClr val="hlink"/>
                  </a:solidFill>
                  <a:latin typeface="Times New Roman" pitchFamily="18" charset="0"/>
                  <a:ea typeface="Gulim" pitchFamily="34" charset="-127"/>
                </a:rPr>
                <a:t>z</a:t>
              </a:r>
            </a:p>
          </p:txBody>
        </p:sp>
        <p:sp>
          <p:nvSpPr>
            <p:cNvPr id="420902" name="Text Box 38"/>
            <p:cNvSpPr txBox="1">
              <a:spLocks noChangeArrowheads="1"/>
            </p:cNvSpPr>
            <p:nvPr/>
          </p:nvSpPr>
          <p:spPr bwMode="auto">
            <a:xfrm>
              <a:off x="4146" y="960"/>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
          <p:nvSpPr>
            <p:cNvPr id="420903" name="Text Box 39"/>
            <p:cNvSpPr txBox="1">
              <a:spLocks noChangeArrowheads="1"/>
            </p:cNvSpPr>
            <p:nvPr/>
          </p:nvSpPr>
          <p:spPr bwMode="auto">
            <a:xfrm>
              <a:off x="4386" y="1056"/>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
          <p:nvSpPr>
            <p:cNvPr id="420904" name="Text Box 40"/>
            <p:cNvSpPr txBox="1">
              <a:spLocks noChangeArrowheads="1"/>
            </p:cNvSpPr>
            <p:nvPr/>
          </p:nvSpPr>
          <p:spPr bwMode="auto">
            <a:xfrm>
              <a:off x="3906" y="875"/>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
          <p:nvSpPr>
            <p:cNvPr id="420905" name="Text Box 41"/>
            <p:cNvSpPr txBox="1">
              <a:spLocks noChangeArrowheads="1"/>
            </p:cNvSpPr>
            <p:nvPr/>
          </p:nvSpPr>
          <p:spPr bwMode="auto">
            <a:xfrm>
              <a:off x="4748" y="881"/>
              <a:ext cx="72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tx2"/>
                  </a:solidFill>
                  <a:latin typeface="Times New Roman" pitchFamily="18" charset="0"/>
                  <a:ea typeface="Gulim" pitchFamily="34" charset="-127"/>
                </a:rPr>
                <a:t>AC</a:t>
              </a:r>
            </a:p>
          </p:txBody>
        </p:sp>
      </p:grpSp>
      <p:grpSp>
        <p:nvGrpSpPr>
          <p:cNvPr id="420906" name="Group 42"/>
          <p:cNvGrpSpPr>
            <a:grpSpLocks/>
          </p:cNvGrpSpPr>
          <p:nvPr/>
        </p:nvGrpSpPr>
        <p:grpSpPr bwMode="auto">
          <a:xfrm>
            <a:off x="4506913" y="3581400"/>
            <a:ext cx="4495800" cy="3108325"/>
            <a:chOff x="2839" y="2256"/>
            <a:chExt cx="2832" cy="1958"/>
          </a:xfrm>
        </p:grpSpPr>
        <p:grpSp>
          <p:nvGrpSpPr>
            <p:cNvPr id="420907" name="Group 43"/>
            <p:cNvGrpSpPr>
              <a:grpSpLocks/>
            </p:cNvGrpSpPr>
            <p:nvPr/>
          </p:nvGrpSpPr>
          <p:grpSpPr bwMode="auto">
            <a:xfrm>
              <a:off x="2928" y="2256"/>
              <a:ext cx="2619" cy="1958"/>
              <a:chOff x="2832" y="672"/>
              <a:chExt cx="2619" cy="1958"/>
            </a:xfrm>
          </p:grpSpPr>
          <p:sp>
            <p:nvSpPr>
              <p:cNvPr id="420908" name="Line 44"/>
              <p:cNvSpPr>
                <a:spLocks noChangeShapeType="1"/>
              </p:cNvSpPr>
              <p:nvPr/>
            </p:nvSpPr>
            <p:spPr bwMode="auto">
              <a:xfrm>
                <a:off x="3190" y="2340"/>
                <a:ext cx="2042" cy="2"/>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20909" name="Line 45"/>
              <p:cNvSpPr>
                <a:spLocks noChangeShapeType="1"/>
              </p:cNvSpPr>
              <p:nvPr/>
            </p:nvSpPr>
            <p:spPr bwMode="auto">
              <a:xfrm flipV="1">
                <a:off x="3168" y="864"/>
                <a:ext cx="0" cy="1476"/>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20910" name="Text Box 46"/>
              <p:cNvSpPr txBox="1">
                <a:spLocks noChangeArrowheads="1"/>
              </p:cNvSpPr>
              <p:nvPr/>
            </p:nvSpPr>
            <p:spPr bwMode="auto">
              <a:xfrm>
                <a:off x="2880" y="1860"/>
                <a:ext cx="310" cy="77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Char char="§"/>
                </a:pPr>
                <a:endParaRPr lang="en-US" altLang="zh-CN" sz="1800">
                  <a:solidFill>
                    <a:srgbClr val="000000"/>
                  </a:solidFill>
                  <a:latin typeface="Arial" charset="0"/>
                  <a:ea typeface="Gulim" pitchFamily="34" charset="-127"/>
                </a:endParaRPr>
              </a:p>
              <a:p>
                <a:pPr algn="ctr" latinLnBrk="1">
                  <a:lnSpc>
                    <a:spcPct val="140000"/>
                  </a:lnSpc>
                  <a:buClr>
                    <a:srgbClr val="0066CC"/>
                  </a:buClr>
                  <a:buFont typeface="Wingdings" pitchFamily="2" charset="2"/>
                  <a:buNone/>
                </a:pPr>
                <a:r>
                  <a:rPr lang="en-US" altLang="zh-CN" sz="3200" b="1" i="1">
                    <a:solidFill>
                      <a:srgbClr val="FFCC00"/>
                    </a:solidFill>
                    <a:latin typeface="Times New Roman" pitchFamily="18" charset="0"/>
                    <a:ea typeface="Gulim" pitchFamily="34" charset="-127"/>
                  </a:rPr>
                  <a:t>o</a:t>
                </a:r>
              </a:p>
            </p:txBody>
          </p:sp>
          <p:sp>
            <p:nvSpPr>
              <p:cNvPr id="420911" name="Text Box 47"/>
              <p:cNvSpPr txBox="1">
                <a:spLocks noChangeArrowheads="1"/>
              </p:cNvSpPr>
              <p:nvPr/>
            </p:nvSpPr>
            <p:spPr bwMode="auto">
              <a:xfrm>
                <a:off x="5162" y="2196"/>
                <a:ext cx="289"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q</a:t>
                </a:r>
              </a:p>
            </p:txBody>
          </p:sp>
          <p:sp>
            <p:nvSpPr>
              <p:cNvPr id="420912" name="Text Box 48"/>
              <p:cNvSpPr txBox="1">
                <a:spLocks noChangeArrowheads="1"/>
              </p:cNvSpPr>
              <p:nvPr/>
            </p:nvSpPr>
            <p:spPr bwMode="auto">
              <a:xfrm>
                <a:off x="2832" y="672"/>
                <a:ext cx="299"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P</a:t>
                </a:r>
              </a:p>
            </p:txBody>
          </p:sp>
        </p:grpSp>
        <p:sp>
          <p:nvSpPr>
            <p:cNvPr id="420913" name="Text Box 49"/>
            <p:cNvSpPr txBox="1">
              <a:spLocks noChangeArrowheads="1"/>
            </p:cNvSpPr>
            <p:nvPr/>
          </p:nvSpPr>
          <p:spPr bwMode="auto">
            <a:xfrm>
              <a:off x="4951" y="3467"/>
              <a:ext cx="72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D=AR</a:t>
              </a:r>
            </a:p>
          </p:txBody>
        </p:sp>
        <p:sp>
          <p:nvSpPr>
            <p:cNvPr id="420914" name="Line 50"/>
            <p:cNvSpPr>
              <a:spLocks noChangeShapeType="1"/>
            </p:cNvSpPr>
            <p:nvPr/>
          </p:nvSpPr>
          <p:spPr bwMode="auto">
            <a:xfrm>
              <a:off x="3271" y="2591"/>
              <a:ext cx="1344" cy="1200"/>
            </a:xfrm>
            <a:prstGeom prst="line">
              <a:avLst/>
            </a:prstGeom>
            <a:noFill/>
            <a:ln w="254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15" name="Text Box 51"/>
            <p:cNvSpPr txBox="1">
              <a:spLocks noChangeArrowheads="1"/>
            </p:cNvSpPr>
            <p:nvPr/>
          </p:nvSpPr>
          <p:spPr bwMode="auto">
            <a:xfrm>
              <a:off x="4807" y="3131"/>
              <a:ext cx="72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D864BA"/>
                  </a:solidFill>
                  <a:latin typeface="Times New Roman" pitchFamily="18" charset="0"/>
                  <a:ea typeface="Gulim" pitchFamily="34" charset="-127"/>
                </a:rPr>
                <a:t>MC</a:t>
              </a:r>
            </a:p>
          </p:txBody>
        </p:sp>
        <p:sp>
          <p:nvSpPr>
            <p:cNvPr id="420916" name="Line 52"/>
            <p:cNvSpPr>
              <a:spLocks noChangeShapeType="1"/>
            </p:cNvSpPr>
            <p:nvPr/>
          </p:nvSpPr>
          <p:spPr bwMode="auto">
            <a:xfrm>
              <a:off x="3319" y="2639"/>
              <a:ext cx="2016" cy="912"/>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17" name="Text Box 53"/>
            <p:cNvSpPr txBox="1">
              <a:spLocks noChangeArrowheads="1"/>
            </p:cNvSpPr>
            <p:nvPr/>
          </p:nvSpPr>
          <p:spPr bwMode="auto">
            <a:xfrm>
              <a:off x="4430" y="3611"/>
              <a:ext cx="72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66FFFF"/>
                  </a:solidFill>
                  <a:latin typeface="Times New Roman" pitchFamily="18" charset="0"/>
                  <a:ea typeface="Gulim" pitchFamily="34" charset="-127"/>
                </a:rPr>
                <a:t>MR</a:t>
              </a:r>
            </a:p>
          </p:txBody>
        </p:sp>
        <p:sp>
          <p:nvSpPr>
            <p:cNvPr id="420918" name="Line 54"/>
            <p:cNvSpPr>
              <a:spLocks noChangeShapeType="1"/>
            </p:cNvSpPr>
            <p:nvPr/>
          </p:nvSpPr>
          <p:spPr bwMode="auto">
            <a:xfrm flipH="1">
              <a:off x="3271" y="3071"/>
              <a:ext cx="1008"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19" name="Text Box 55"/>
            <p:cNvSpPr txBox="1">
              <a:spLocks noChangeArrowheads="1"/>
            </p:cNvSpPr>
            <p:nvPr/>
          </p:nvSpPr>
          <p:spPr bwMode="auto">
            <a:xfrm>
              <a:off x="4807" y="2879"/>
              <a:ext cx="72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tx2"/>
                  </a:solidFill>
                  <a:latin typeface="Times New Roman" pitchFamily="18" charset="0"/>
                  <a:ea typeface="Gulim" pitchFamily="34" charset="-127"/>
                </a:rPr>
                <a:t>AC</a:t>
              </a:r>
            </a:p>
          </p:txBody>
        </p:sp>
        <p:sp>
          <p:nvSpPr>
            <p:cNvPr id="420920" name="Freeform 56"/>
            <p:cNvSpPr>
              <a:spLocks/>
            </p:cNvSpPr>
            <p:nvPr/>
          </p:nvSpPr>
          <p:spPr bwMode="auto">
            <a:xfrm rot="1555494">
              <a:off x="3319" y="2927"/>
              <a:ext cx="1620" cy="562"/>
            </a:xfrm>
            <a:custGeom>
              <a:avLst/>
              <a:gdLst>
                <a:gd name="T0" fmla="*/ 0 w 1344"/>
                <a:gd name="T1" fmla="*/ 192 h 504"/>
                <a:gd name="T2" fmla="*/ 576 w 1344"/>
                <a:gd name="T3" fmla="*/ 480 h 504"/>
                <a:gd name="T4" fmla="*/ 1008 w 1344"/>
                <a:gd name="T5" fmla="*/ 336 h 504"/>
                <a:gd name="T6" fmla="*/ 1344 w 1344"/>
                <a:gd name="T7" fmla="*/ 0 h 504"/>
              </a:gdLst>
              <a:ahLst/>
              <a:cxnLst>
                <a:cxn ang="0">
                  <a:pos x="T0" y="T1"/>
                </a:cxn>
                <a:cxn ang="0">
                  <a:pos x="T2" y="T3"/>
                </a:cxn>
                <a:cxn ang="0">
                  <a:pos x="T4" y="T5"/>
                </a:cxn>
                <a:cxn ang="0">
                  <a:pos x="T6" y="T7"/>
                </a:cxn>
              </a:cxnLst>
              <a:rect l="0" t="0" r="r" b="b"/>
              <a:pathLst>
                <a:path w="1344" h="504">
                  <a:moveTo>
                    <a:pt x="0" y="192"/>
                  </a:moveTo>
                  <a:cubicBezTo>
                    <a:pt x="204" y="324"/>
                    <a:pt x="408" y="456"/>
                    <a:pt x="576" y="480"/>
                  </a:cubicBezTo>
                  <a:cubicBezTo>
                    <a:pt x="744" y="504"/>
                    <a:pt x="880" y="416"/>
                    <a:pt x="1008" y="336"/>
                  </a:cubicBezTo>
                  <a:cubicBezTo>
                    <a:pt x="1136" y="256"/>
                    <a:pt x="1240" y="128"/>
                    <a:pt x="1344" y="0"/>
                  </a:cubicBezTo>
                </a:path>
              </a:pathLst>
            </a:custGeom>
            <a:noFill/>
            <a:ln w="22225">
              <a:solidFill>
                <a:srgbClr val="CC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21" name="Freeform 57"/>
            <p:cNvSpPr>
              <a:spLocks/>
            </p:cNvSpPr>
            <p:nvPr/>
          </p:nvSpPr>
          <p:spPr bwMode="auto">
            <a:xfrm>
              <a:off x="3655" y="2495"/>
              <a:ext cx="1440" cy="736"/>
            </a:xfrm>
            <a:custGeom>
              <a:avLst/>
              <a:gdLst>
                <a:gd name="T0" fmla="*/ 0 w 1392"/>
                <a:gd name="T1" fmla="*/ 0 h 688"/>
                <a:gd name="T2" fmla="*/ 384 w 1392"/>
                <a:gd name="T3" fmla="*/ 576 h 688"/>
                <a:gd name="T4" fmla="*/ 1392 w 1392"/>
                <a:gd name="T5" fmla="*/ 672 h 688"/>
              </a:gdLst>
              <a:ahLst/>
              <a:cxnLst>
                <a:cxn ang="0">
                  <a:pos x="T0" y="T1"/>
                </a:cxn>
                <a:cxn ang="0">
                  <a:pos x="T2" y="T3"/>
                </a:cxn>
                <a:cxn ang="0">
                  <a:pos x="T4" y="T5"/>
                </a:cxn>
              </a:cxnLst>
              <a:rect l="0" t="0" r="r" b="b"/>
              <a:pathLst>
                <a:path w="1392" h="688">
                  <a:moveTo>
                    <a:pt x="0" y="0"/>
                  </a:moveTo>
                  <a:cubicBezTo>
                    <a:pt x="76" y="232"/>
                    <a:pt x="152" y="464"/>
                    <a:pt x="384" y="576"/>
                  </a:cubicBezTo>
                  <a:cubicBezTo>
                    <a:pt x="616" y="688"/>
                    <a:pt x="1004" y="680"/>
                    <a:pt x="1392" y="672"/>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22" name="Line 58"/>
            <p:cNvSpPr>
              <a:spLocks noChangeShapeType="1"/>
            </p:cNvSpPr>
            <p:nvPr/>
          </p:nvSpPr>
          <p:spPr bwMode="auto">
            <a:xfrm>
              <a:off x="4279" y="3071"/>
              <a:ext cx="0" cy="864"/>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23" name="Text Box 59"/>
            <p:cNvSpPr txBox="1">
              <a:spLocks noChangeArrowheads="1"/>
            </p:cNvSpPr>
            <p:nvPr/>
          </p:nvSpPr>
          <p:spPr bwMode="auto">
            <a:xfrm>
              <a:off x="3895" y="3791"/>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q</a:t>
              </a:r>
              <a:r>
                <a:rPr lang="en-US" altLang="zh-CN" b="1" baseline="-25000">
                  <a:solidFill>
                    <a:schemeClr val="hlink"/>
                  </a:solidFill>
                  <a:latin typeface="Times New Roman" pitchFamily="18" charset="0"/>
                  <a:ea typeface="Gulim" pitchFamily="34" charset="-127"/>
                </a:rPr>
                <a:t>m</a:t>
              </a:r>
            </a:p>
          </p:txBody>
        </p:sp>
        <p:sp>
          <p:nvSpPr>
            <p:cNvPr id="420924" name="Text Box 60"/>
            <p:cNvSpPr txBox="1">
              <a:spLocks noChangeArrowheads="1"/>
            </p:cNvSpPr>
            <p:nvPr/>
          </p:nvSpPr>
          <p:spPr bwMode="auto">
            <a:xfrm>
              <a:off x="4057" y="2718"/>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
          <p:nvSpPr>
            <p:cNvPr id="420925" name="Line 61"/>
            <p:cNvSpPr>
              <a:spLocks noChangeShapeType="1"/>
            </p:cNvSpPr>
            <p:nvPr/>
          </p:nvSpPr>
          <p:spPr bwMode="auto">
            <a:xfrm>
              <a:off x="4563" y="3215"/>
              <a:ext cx="0" cy="72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26" name="Text Box 62"/>
            <p:cNvSpPr txBox="1">
              <a:spLocks noChangeArrowheads="1"/>
            </p:cNvSpPr>
            <p:nvPr/>
          </p:nvSpPr>
          <p:spPr bwMode="auto">
            <a:xfrm>
              <a:off x="4279" y="3791"/>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q</a:t>
              </a:r>
              <a:r>
                <a:rPr lang="en-US" altLang="zh-CN" b="1" baseline="-25000">
                  <a:solidFill>
                    <a:schemeClr val="hlink"/>
                  </a:solidFill>
                  <a:latin typeface="Times New Roman" pitchFamily="18" charset="0"/>
                  <a:ea typeface="Gulim" pitchFamily="34" charset="-127"/>
                </a:rPr>
                <a:t>z</a:t>
              </a:r>
            </a:p>
          </p:txBody>
        </p:sp>
        <p:sp>
          <p:nvSpPr>
            <p:cNvPr id="420927" name="Line 63"/>
            <p:cNvSpPr>
              <a:spLocks noChangeShapeType="1"/>
            </p:cNvSpPr>
            <p:nvPr/>
          </p:nvSpPr>
          <p:spPr bwMode="auto">
            <a:xfrm>
              <a:off x="4899" y="3215"/>
              <a:ext cx="0" cy="72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28" name="Text Box 64"/>
            <p:cNvSpPr txBox="1">
              <a:spLocks noChangeArrowheads="1"/>
            </p:cNvSpPr>
            <p:nvPr/>
          </p:nvSpPr>
          <p:spPr bwMode="auto">
            <a:xfrm>
              <a:off x="4615" y="3791"/>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q</a:t>
              </a:r>
              <a:r>
                <a:rPr lang="en-US" altLang="zh-CN" b="1" baseline="-25000">
                  <a:solidFill>
                    <a:schemeClr val="hlink"/>
                  </a:solidFill>
                  <a:latin typeface="Times New Roman" pitchFamily="18" charset="0"/>
                  <a:ea typeface="Gulim" pitchFamily="34" charset="-127"/>
                </a:rPr>
                <a:t>c</a:t>
              </a:r>
            </a:p>
          </p:txBody>
        </p:sp>
        <p:sp>
          <p:nvSpPr>
            <p:cNvPr id="420929" name="Text Box 65"/>
            <p:cNvSpPr txBox="1">
              <a:spLocks noChangeArrowheads="1"/>
            </p:cNvSpPr>
            <p:nvPr/>
          </p:nvSpPr>
          <p:spPr bwMode="auto">
            <a:xfrm>
              <a:off x="2839" y="2752"/>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P</a:t>
              </a:r>
              <a:r>
                <a:rPr lang="en-US" altLang="zh-CN" b="1" baseline="-25000">
                  <a:solidFill>
                    <a:schemeClr val="hlink"/>
                  </a:solidFill>
                  <a:latin typeface="Times New Roman" pitchFamily="18" charset="0"/>
                  <a:ea typeface="Gulim" pitchFamily="34" charset="-127"/>
                </a:rPr>
                <a:t>m</a:t>
              </a:r>
            </a:p>
          </p:txBody>
        </p:sp>
        <p:sp>
          <p:nvSpPr>
            <p:cNvPr id="420930" name="Line 66"/>
            <p:cNvSpPr>
              <a:spLocks noChangeShapeType="1"/>
            </p:cNvSpPr>
            <p:nvPr/>
          </p:nvSpPr>
          <p:spPr bwMode="auto">
            <a:xfrm flipH="1">
              <a:off x="3271" y="3215"/>
              <a:ext cx="1296"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31" name="Text Box 67"/>
            <p:cNvSpPr txBox="1">
              <a:spLocks noChangeArrowheads="1"/>
            </p:cNvSpPr>
            <p:nvPr/>
          </p:nvSpPr>
          <p:spPr bwMode="auto">
            <a:xfrm>
              <a:off x="2839" y="2939"/>
              <a:ext cx="480"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P</a:t>
              </a:r>
              <a:r>
                <a:rPr lang="en-US" altLang="zh-CN" b="1" baseline="-25000">
                  <a:solidFill>
                    <a:schemeClr val="hlink"/>
                  </a:solidFill>
                  <a:latin typeface="Times New Roman" pitchFamily="18" charset="0"/>
                  <a:ea typeface="Gulim" pitchFamily="34" charset="-127"/>
                </a:rPr>
                <a:t>z</a:t>
              </a:r>
            </a:p>
          </p:txBody>
        </p:sp>
        <p:sp>
          <p:nvSpPr>
            <p:cNvPr id="420932" name="Line 68"/>
            <p:cNvSpPr>
              <a:spLocks noChangeShapeType="1"/>
            </p:cNvSpPr>
            <p:nvPr/>
          </p:nvSpPr>
          <p:spPr bwMode="auto">
            <a:xfrm flipH="1">
              <a:off x="3271" y="3359"/>
              <a:ext cx="1632"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933" name="Text Box 69"/>
            <p:cNvSpPr txBox="1">
              <a:spLocks noChangeArrowheads="1"/>
            </p:cNvSpPr>
            <p:nvPr/>
          </p:nvSpPr>
          <p:spPr bwMode="auto">
            <a:xfrm>
              <a:off x="2839" y="3179"/>
              <a:ext cx="432"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P</a:t>
              </a:r>
              <a:r>
                <a:rPr lang="en-US" altLang="zh-CN" b="1" baseline="-25000">
                  <a:solidFill>
                    <a:schemeClr val="hlink"/>
                  </a:solidFill>
                  <a:latin typeface="Times New Roman" pitchFamily="18" charset="0"/>
                  <a:ea typeface="Gulim" pitchFamily="34" charset="-127"/>
                </a:rPr>
                <a:t>c</a:t>
              </a:r>
            </a:p>
          </p:txBody>
        </p:sp>
        <p:sp>
          <p:nvSpPr>
            <p:cNvPr id="420934" name="Text Box 70"/>
            <p:cNvSpPr txBox="1">
              <a:spLocks noChangeArrowheads="1"/>
            </p:cNvSpPr>
            <p:nvPr/>
          </p:nvSpPr>
          <p:spPr bwMode="auto">
            <a:xfrm>
              <a:off x="4345" y="2862"/>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
          <p:nvSpPr>
            <p:cNvPr id="420935" name="Text Box 71"/>
            <p:cNvSpPr txBox="1">
              <a:spLocks noChangeArrowheads="1"/>
            </p:cNvSpPr>
            <p:nvPr/>
          </p:nvSpPr>
          <p:spPr bwMode="auto">
            <a:xfrm>
              <a:off x="4681" y="3006"/>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grpSp>
      <p:sp>
        <p:nvSpPr>
          <p:cNvPr id="420936" name="Text Box 72"/>
          <p:cNvSpPr txBox="1">
            <a:spLocks noChangeArrowheads="1"/>
          </p:cNvSpPr>
          <p:nvPr/>
        </p:nvSpPr>
        <p:spPr bwMode="auto">
          <a:xfrm>
            <a:off x="6429375" y="4953000"/>
            <a:ext cx="428625" cy="1093788"/>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政府的价格管制，管制到什么程度？如果政府追求的是高效率，书中的图</a:t>
            </a:r>
            <a:r>
              <a:rPr lang="en-US" altLang="zh-CN" sz="2000" dirty="0"/>
              <a:t>11-2</a:t>
            </a:r>
            <a:r>
              <a:rPr lang="zh-CN" altLang="en-US" sz="2000" dirty="0"/>
              <a:t>，应该将价格定在</a:t>
            </a:r>
            <a:r>
              <a:rPr lang="en-US" altLang="zh-CN" sz="2000" dirty="0"/>
              <a:t>p</a:t>
            </a:r>
            <a:r>
              <a:rPr lang="en-US" altLang="zh-CN" sz="2000" baseline="-25000" dirty="0"/>
              <a:t>c</a:t>
            </a:r>
            <a:r>
              <a:rPr lang="zh-CN" altLang="en-US" sz="2000" dirty="0"/>
              <a:t>上，垄断厂商仍旧可以得到一部分经济利润，即平均收益</a:t>
            </a:r>
            <a:r>
              <a:rPr lang="en-US" altLang="zh-CN" sz="2000" dirty="0"/>
              <a:t>p</a:t>
            </a:r>
            <a:r>
              <a:rPr lang="en-US" altLang="zh-CN" sz="2000" baseline="-25000" dirty="0"/>
              <a:t>c</a:t>
            </a:r>
            <a:r>
              <a:rPr lang="zh-CN" altLang="en-US" sz="2000" dirty="0"/>
              <a:t>超过平均成本</a:t>
            </a:r>
            <a:r>
              <a:rPr lang="en-US" altLang="zh-CN" sz="2000" dirty="0"/>
              <a:t>AC</a:t>
            </a:r>
            <a:r>
              <a:rPr lang="zh-CN" altLang="en-US" sz="2000" dirty="0"/>
              <a:t>的部分。如果政府试图制定更公平的价格以消除经济利润，应将价格定在</a:t>
            </a:r>
            <a:r>
              <a:rPr lang="en-US" altLang="zh-CN" sz="2000" dirty="0" err="1"/>
              <a:t>p</a:t>
            </a:r>
            <a:r>
              <a:rPr lang="en-US" altLang="zh-CN" sz="2000" dirty="0" err="1">
                <a:latin typeface="+mn-ea"/>
              </a:rPr>
              <a:t>z</a:t>
            </a:r>
            <a:r>
              <a:rPr lang="zh-CN" altLang="en-US" sz="2000" dirty="0"/>
              <a:t>，这时经济利润等于零。但是，可以看到，在零经济利润的价格水平</a:t>
            </a:r>
            <a:r>
              <a:rPr lang="en-US" altLang="zh-CN" sz="2000" dirty="0" err="1"/>
              <a:t>p</a:t>
            </a:r>
            <a:r>
              <a:rPr lang="en-US" altLang="zh-CN" sz="2000" baseline="-25000" dirty="0" err="1"/>
              <a:t>z</a:t>
            </a:r>
            <a:r>
              <a:rPr lang="zh-CN" altLang="en-US" sz="2000" dirty="0"/>
              <a:t>上，帕累托条件被违反了，因为</a:t>
            </a:r>
            <a:r>
              <a:rPr lang="en-US" altLang="zh-CN" sz="2000" dirty="0"/>
              <a:t>MC</a:t>
            </a:r>
            <a:r>
              <a:rPr lang="zh-CN" altLang="en-US" sz="2000" dirty="0"/>
              <a:t>大于了价格。因此，就帕累托效率而言，在垄断情况下，产量太低，价格太高，而在零经济利润下，产量太高，价格太低。</a:t>
            </a:r>
            <a:endParaRPr lang="en-US" altLang="zh-CN"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14</a:t>
            </a:fld>
            <a:endParaRPr lang="en-US" altLang="zh-CN"/>
          </a:p>
        </p:txBody>
      </p:sp>
    </p:spTree>
    <p:extLst>
      <p:ext uri="{BB962C8B-B14F-4D97-AF65-F5344CB8AC3E}">
        <p14:creationId xmlns:p14="http://schemas.microsoft.com/office/powerpoint/2010/main" val="147598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这是我们考虑</a:t>
            </a:r>
            <a:r>
              <a:rPr lang="en-US" altLang="zh-CN" sz="2000" dirty="0"/>
              <a:t>AC</a:t>
            </a:r>
            <a:r>
              <a:rPr lang="zh-CN" altLang="en-US" sz="2000" dirty="0"/>
              <a:t>具有向右上方倾斜部分的垄断情况。如果是自然垄断，即平均成本不断下降的情况，书中图</a:t>
            </a:r>
            <a:r>
              <a:rPr lang="en-US" altLang="zh-CN" sz="2000" dirty="0"/>
              <a:t>11-3</a:t>
            </a:r>
            <a:r>
              <a:rPr lang="zh-CN" altLang="en-US" sz="2000" dirty="0"/>
              <a:t>，垄断的产量和价格分别为</a:t>
            </a:r>
            <a:r>
              <a:rPr lang="en-US" altLang="zh-CN" sz="2000" dirty="0" err="1"/>
              <a:t>q</a:t>
            </a:r>
            <a:r>
              <a:rPr lang="en-US" altLang="zh-CN" sz="2000" baseline="-25000" dirty="0" err="1"/>
              <a:t>m</a:t>
            </a:r>
            <a:r>
              <a:rPr lang="zh-CN" altLang="en-US" sz="2000" dirty="0"/>
              <a:t>和</a:t>
            </a:r>
            <a:r>
              <a:rPr lang="en-US" altLang="zh-CN" sz="2000" dirty="0"/>
              <a:t>p</a:t>
            </a:r>
            <a:r>
              <a:rPr lang="en-US" altLang="zh-CN" sz="2000" baseline="-25000" dirty="0"/>
              <a:t>m</a:t>
            </a:r>
            <a:r>
              <a:rPr lang="zh-CN" altLang="en-US" sz="2000" dirty="0"/>
              <a:t>，当政府管制价格为</a:t>
            </a:r>
            <a:r>
              <a:rPr lang="en-US" altLang="zh-CN" sz="2000" dirty="0"/>
              <a:t>p</a:t>
            </a:r>
            <a:r>
              <a:rPr lang="en-US" altLang="zh-CN" sz="2000" baseline="-25000" dirty="0"/>
              <a:t>c</a:t>
            </a:r>
            <a:r>
              <a:rPr lang="zh-CN" altLang="en-US" sz="2000" dirty="0"/>
              <a:t>时，产量为</a:t>
            </a:r>
            <a:r>
              <a:rPr lang="en-US" altLang="zh-CN" sz="2000" dirty="0"/>
              <a:t>q</a:t>
            </a:r>
            <a:r>
              <a:rPr lang="en-US" altLang="zh-CN" sz="2000" baseline="-25000" dirty="0"/>
              <a:t>c</a:t>
            </a:r>
            <a:r>
              <a:rPr lang="zh-CN" altLang="en-US" sz="2000" dirty="0"/>
              <a:t>，要制定零经济利润的价格是</a:t>
            </a:r>
            <a:r>
              <a:rPr lang="en-US" altLang="zh-CN" sz="2000" dirty="0" err="1"/>
              <a:t>p</a:t>
            </a:r>
            <a:r>
              <a:rPr lang="en-US" altLang="zh-CN" sz="2000" baseline="-25000" dirty="0" err="1"/>
              <a:t>z</a:t>
            </a:r>
            <a:r>
              <a:rPr lang="zh-CN" altLang="en-US" sz="2000" dirty="0"/>
              <a:t>，而不是</a:t>
            </a:r>
            <a:r>
              <a:rPr lang="en-US" altLang="zh-CN" sz="2000" dirty="0"/>
              <a:t>p</a:t>
            </a:r>
            <a:r>
              <a:rPr lang="en-US" altLang="zh-CN" sz="2000" baseline="-25000" dirty="0"/>
              <a:t>c</a:t>
            </a:r>
            <a:r>
              <a:rPr lang="zh-CN" altLang="en-US" sz="2000" dirty="0"/>
              <a:t>，在帕累托最优（</a:t>
            </a:r>
            <a:r>
              <a:rPr lang="en-US" altLang="zh-CN" sz="2000" dirty="0"/>
              <a:t> p</a:t>
            </a:r>
            <a:r>
              <a:rPr lang="en-US" altLang="zh-CN" sz="2000" baseline="-25000" dirty="0"/>
              <a:t>c</a:t>
            </a:r>
            <a:r>
              <a:rPr lang="zh-CN" altLang="en-US" sz="2000" dirty="0"/>
              <a:t>和</a:t>
            </a:r>
            <a:r>
              <a:rPr lang="en-US" altLang="zh-CN" sz="2000" dirty="0"/>
              <a:t>q</a:t>
            </a:r>
            <a:r>
              <a:rPr lang="en-US" altLang="zh-CN" sz="2000" baseline="-25000" dirty="0"/>
              <a:t>c </a:t>
            </a:r>
            <a:r>
              <a:rPr lang="zh-CN" altLang="en-US" sz="2000" dirty="0"/>
              <a:t>）的情况下，厂商是亏损的，在这种情况下政府必须补贴垄断厂商的损失。</a:t>
            </a:r>
          </a:p>
          <a:p>
            <a:endParaRPr lang="zh-CN" altLang="en-US"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15</a:t>
            </a:fld>
            <a:endParaRPr lang="en-US" altLang="zh-CN"/>
          </a:p>
        </p:txBody>
      </p:sp>
    </p:spTree>
    <p:extLst>
      <p:ext uri="{BB962C8B-B14F-4D97-AF65-F5344CB8AC3E}">
        <p14:creationId xmlns:p14="http://schemas.microsoft.com/office/powerpoint/2010/main" val="280512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7088" y="260350"/>
            <a:ext cx="7793037" cy="1143000"/>
          </a:xfrm>
        </p:spPr>
        <p:txBody>
          <a:bodyPr/>
          <a:lstStyle/>
          <a:p>
            <a:r>
              <a:rPr lang="zh-CN" altLang="en-US" sz="3200">
                <a:solidFill>
                  <a:schemeClr val="tx1"/>
                </a:solidFill>
                <a:latin typeface="黑体" pitchFamily="2" charset="-122"/>
                <a:ea typeface="黑体" pitchFamily="2" charset="-122"/>
              </a:rPr>
              <a:t>第二节 外部影响</a:t>
            </a:r>
          </a:p>
        </p:txBody>
      </p:sp>
      <p:sp>
        <p:nvSpPr>
          <p:cNvPr id="43011" name="Rectangle 3"/>
          <p:cNvSpPr>
            <a:spLocks noGrp="1" noChangeArrowheads="1"/>
          </p:cNvSpPr>
          <p:nvPr>
            <p:ph idx="1"/>
          </p:nvPr>
        </p:nvSpPr>
        <p:spPr>
          <a:xfrm>
            <a:off x="838200" y="1887538"/>
            <a:ext cx="8062913" cy="4970462"/>
          </a:xfrm>
        </p:spPr>
        <p:txBody>
          <a:bodyPr/>
          <a:lstStyle/>
          <a:p>
            <a:pPr>
              <a:lnSpc>
                <a:spcPct val="125000"/>
              </a:lnSpc>
            </a:pPr>
            <a:r>
              <a:rPr lang="zh-CN" altLang="en-US" sz="2000" dirty="0">
                <a:latin typeface="Times New Roman" pitchFamily="18" charset="0"/>
                <a:ea typeface="黑体" pitchFamily="2" charset="-122"/>
              </a:rPr>
              <a:t>看不见的手要发挥作用，要依赖于一个重要的假设前提，即不存在所谓的“外部性” </a:t>
            </a:r>
            <a:endParaRPr lang="en-US" altLang="zh-CN" sz="2000" dirty="0">
              <a:latin typeface="Times New Roman" pitchFamily="18" charset="0"/>
              <a:ea typeface="黑体" pitchFamily="2" charset="-122"/>
            </a:endParaRPr>
          </a:p>
          <a:p>
            <a:pPr>
              <a:lnSpc>
                <a:spcPct val="125000"/>
              </a:lnSpc>
            </a:pPr>
            <a:r>
              <a:rPr lang="zh-CN" altLang="en-US" sz="2000" dirty="0">
                <a:latin typeface="Times New Roman" pitchFamily="18" charset="0"/>
                <a:ea typeface="黑体" pitchFamily="2" charset="-122"/>
              </a:rPr>
              <a:t>一    外部影响及分类</a:t>
            </a:r>
            <a:endParaRPr lang="zh-CN" altLang="en-US" sz="2000" dirty="0"/>
          </a:p>
          <a:p>
            <a:pPr>
              <a:lnSpc>
                <a:spcPct val="125000"/>
              </a:lnSpc>
            </a:pPr>
            <a:r>
              <a:rPr lang="zh-CN" altLang="en-US" sz="2000" dirty="0"/>
              <a:t>外部影响：单个消费者或生产者的经济行为对社会上其他人的福利所造成的影响，但并没有为此承担后果。外部影响可以分外两种情况：</a:t>
            </a:r>
          </a:p>
          <a:p>
            <a:pPr>
              <a:lnSpc>
                <a:spcPct val="125000"/>
              </a:lnSpc>
            </a:pPr>
            <a:r>
              <a:rPr lang="zh-CN" altLang="en-US" sz="2000" dirty="0">
                <a:latin typeface="Times New Roman" pitchFamily="18" charset="0"/>
              </a:rPr>
              <a:t>外部经济：生产者或消费者的一项经济活动会给社会上其他成员带来好处，但他自己却不能由此而得到补偿。</a:t>
            </a:r>
          </a:p>
          <a:p>
            <a:pPr>
              <a:lnSpc>
                <a:spcPct val="125000"/>
              </a:lnSpc>
            </a:pPr>
            <a:r>
              <a:rPr lang="zh-CN" altLang="en-US" sz="2000" dirty="0">
                <a:latin typeface="Times New Roman" pitchFamily="18" charset="0"/>
              </a:rPr>
              <a:t>外部不经济：生产者或消费者的一项经济活动给社会上其他成员带来危害，但他自己却并不为此而支付足够抵偿的成本。</a:t>
            </a:r>
          </a:p>
          <a:p>
            <a:pPr>
              <a:lnSpc>
                <a:spcPct val="80000"/>
              </a:lnSpc>
            </a:pPr>
            <a:endParaRPr lang="en-US" altLang="zh-CN" sz="3600" dirty="0"/>
          </a:p>
        </p:txBody>
      </p:sp>
      <p:sp>
        <p:nvSpPr>
          <p:cNvPr id="10" name="灯片编号占位符 5"/>
          <p:cNvSpPr>
            <a:spLocks noGrp="1"/>
          </p:cNvSpPr>
          <p:nvPr>
            <p:ph type="sldNum" sz="quarter" idx="12"/>
          </p:nvPr>
        </p:nvSpPr>
        <p:spPr/>
        <p:txBody>
          <a:bodyPr/>
          <a:lstStyle/>
          <a:p>
            <a:fld id="{3D476A4D-AB12-4A16-9E66-859CF2218AB9}" type="slidenum">
              <a:rPr lang="en-US" altLang="zh-CN"/>
              <a:pPr/>
              <a:t>16</a:t>
            </a:fld>
            <a:endParaRPr lang="en-US" altLang="zh-CN"/>
          </a:p>
        </p:txBody>
      </p:sp>
      <p:sp>
        <p:nvSpPr>
          <p:cNvPr id="43012" name="Rectangle 4"/>
          <p:cNvSpPr>
            <a:spLocks noRot="1" noChangeArrowheads="1"/>
          </p:cNvSpPr>
          <p:nvPr/>
        </p:nvSpPr>
        <p:spPr bwMode="auto">
          <a:xfrm>
            <a:off x="609600" y="228600"/>
            <a:ext cx="7924800" cy="533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lnSpc>
                <a:spcPct val="90000"/>
              </a:lnSpc>
              <a:spcBef>
                <a:spcPct val="20000"/>
              </a:spcBef>
              <a:buClr>
                <a:schemeClr val="folHlink"/>
              </a:buClr>
              <a:buSzPct val="60000"/>
              <a:buFont typeface="Wingdings" pitchFamily="2" charset="2"/>
              <a:buNone/>
            </a:pPr>
            <a:endParaRPr lang="zh-CN" altLang="zh-CN" sz="3200">
              <a:latin typeface="黑体" pitchFamily="2" charset="-122"/>
              <a:ea typeface="黑体" pitchFamily="2" charset="-122"/>
            </a:endParaRPr>
          </a:p>
        </p:txBody>
      </p:sp>
      <p:sp>
        <p:nvSpPr>
          <p:cNvPr id="43013" name="Rectangle 5"/>
          <p:cNvSpPr>
            <a:spLocks noRot="1" noChangeArrowheads="1"/>
          </p:cNvSpPr>
          <p:nvPr/>
        </p:nvSpPr>
        <p:spPr bwMode="auto">
          <a:xfrm>
            <a:off x="685800" y="1676400"/>
            <a:ext cx="7848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sz="2000">
              <a:latin typeface="Times New Roman" pitchFamily="18" charset="0"/>
            </a:endParaRPr>
          </a:p>
        </p:txBody>
      </p:sp>
      <p:pic>
        <p:nvPicPr>
          <p:cNvPr id="43014" name="Picture 6" descr="未标题-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pic>
        <p:nvPicPr>
          <p:cNvPr id="43018" name="Picture 10" descr="G06">
            <a:hlinkClick r:id="rId4" action="ppaction://hlinksldjump"/>
          </p:cNvPr>
          <p:cNvPicPr>
            <a:picLocks noChangeAspect="1" noChangeArrowheads="1"/>
          </p:cNvPicPr>
          <p:nvPr/>
        </p:nvPicPr>
        <p:blipFill>
          <a:blip r:embed="rId5">
            <a:lum bright="-6000" contrast="-12000"/>
            <a:extLst>
              <a:ext uri="{28A0092B-C50C-407E-A947-70E740481C1C}">
                <a14:useLocalDpi xmlns:a14="http://schemas.microsoft.com/office/drawing/2010/main" val="0"/>
              </a:ext>
            </a:extLst>
          </a:blip>
          <a:srcRect/>
          <a:stretch>
            <a:fillRect/>
          </a:stretch>
        </p:blipFill>
        <p:spPr bwMode="auto">
          <a:xfrm>
            <a:off x="7315200" y="887413"/>
            <a:ext cx="790575" cy="636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15616" y="1857364"/>
            <a:ext cx="7772400" cy="3857652"/>
          </a:xfrm>
        </p:spPr>
        <p:txBody>
          <a:bodyPr/>
          <a:lstStyle/>
          <a:p>
            <a:r>
              <a:rPr lang="zh-CN" altLang="en-US" sz="2000" dirty="0"/>
              <a:t>具体来讲，可以分为：</a:t>
            </a:r>
            <a:endParaRPr lang="en-US" altLang="zh-CN" sz="2000" dirty="0"/>
          </a:p>
          <a:p>
            <a:r>
              <a:rPr lang="zh-CN" altLang="en-US" sz="2000" dirty="0"/>
              <a:t>生产的外部经济。当一个生产者采取的经济行动对他人产生了有利的影响，而他自己却不能从中得到报酬，便产生了生产的外部经济。如企业员工培训</a:t>
            </a:r>
            <a:endParaRPr lang="en-US" altLang="zh-CN" sz="2000" dirty="0"/>
          </a:p>
          <a:p>
            <a:r>
              <a:rPr lang="zh-CN" altLang="en-US" sz="2000" dirty="0"/>
              <a:t>消费的外部经济。当一个消费者采取的经济行动对他人产生了有利的影响，而他自己却不能从中得到报酬，变产生了消费的外部经济。如修剪自家草坪或教育孩子</a:t>
            </a:r>
            <a:endParaRPr lang="en-US" altLang="zh-CN"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17</a:t>
            </a:fld>
            <a:endParaRPr lang="en-US" altLang="zh-CN"/>
          </a:p>
        </p:txBody>
      </p:sp>
    </p:spTree>
    <p:extLst>
      <p:ext uri="{BB962C8B-B14F-4D97-AF65-F5344CB8AC3E}">
        <p14:creationId xmlns:p14="http://schemas.microsoft.com/office/powerpoint/2010/main" val="160191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生产的外部不经济。当一个生产者采取的经济行动使他人付出了代价，而未给他人以补偿时，变产生了生产的外部不经济。如，生产中的排污行为</a:t>
            </a:r>
            <a:endParaRPr lang="en-US" altLang="zh-CN" sz="2000" dirty="0"/>
          </a:p>
          <a:p>
            <a:r>
              <a:rPr lang="zh-CN" altLang="en-US" sz="2000" dirty="0"/>
              <a:t>消费的外部不经济。当一个消费者采取的经济行动使他人付出了代价，而未给他人以补偿时，变产生了消费的外部不经济。公共场所吸烟行为等</a:t>
            </a:r>
          </a:p>
          <a:p>
            <a:endParaRPr lang="zh-CN" altLang="en-US"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000" dirty="0">
                <a:latin typeface="Times New Roman" pitchFamily="18" charset="0"/>
                <a:ea typeface="黑体" pitchFamily="2" charset="-122"/>
              </a:rPr>
              <a:t>二    外部影响和资源配置失当</a:t>
            </a:r>
            <a:endParaRPr lang="en-US" altLang="zh-CN" sz="2000" dirty="0"/>
          </a:p>
          <a:p>
            <a:r>
              <a:rPr lang="zh-CN" altLang="en-US" sz="2000" dirty="0"/>
              <a:t>各种形式的外部影响的后果是：资源配置将偏离帕累托最优的状态。或者说即使在完全竞争的条件下，只要存在外部影响，整个经济的资源配置的状态也不是帕累托最优状态。“看不见的手”在外部影响面前失去了作用。</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19</a:t>
            </a:fld>
            <a:endParaRPr lang="en-US" altLang="zh-CN"/>
          </a:p>
        </p:txBody>
      </p:sp>
    </p:spTree>
    <p:extLst>
      <p:ext uri="{BB962C8B-B14F-4D97-AF65-F5344CB8AC3E}">
        <p14:creationId xmlns:p14="http://schemas.microsoft.com/office/powerpoint/2010/main" val="249792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a:solidFill>
                  <a:schemeClr val="tx1"/>
                </a:solidFill>
              </a:rPr>
              <a:t>第一节不完全竞争</a:t>
            </a:r>
          </a:p>
        </p:txBody>
      </p:sp>
      <p:sp>
        <p:nvSpPr>
          <p:cNvPr id="3" name="内容占位符 2"/>
          <p:cNvSpPr>
            <a:spLocks noGrp="1"/>
          </p:cNvSpPr>
          <p:nvPr>
            <p:ph idx="1"/>
          </p:nvPr>
        </p:nvSpPr>
        <p:spPr/>
        <p:txBody>
          <a:bodyPr/>
          <a:lstStyle/>
          <a:p>
            <a:r>
              <a:rPr lang="zh-CN" altLang="en-US" sz="2400" dirty="0"/>
              <a:t>要使资源配置达到帕累托最优状态，必要条件之一是完全竞争，因此在各种各样不完全竞争（垄断、寡头、垄断竞争）的情况下，市场就会出现失灵。我们将以垄断为例说明不完全竞争是如何导致市场失灵以及政府如何通过微观经济政策来克服由不完全竞争导致的市场失灵。</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2</a:t>
            </a:fld>
            <a:endParaRPr lang="en-US" altLang="zh-CN"/>
          </a:p>
        </p:txBody>
      </p:sp>
    </p:spTree>
    <p:extLst>
      <p:ext uri="{BB962C8B-B14F-4D97-AF65-F5344CB8AC3E}">
        <p14:creationId xmlns:p14="http://schemas.microsoft.com/office/powerpoint/2010/main" val="18002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0"/>
            <a:ext cx="7772400" cy="1143000"/>
          </a:xfrm>
        </p:spPr>
        <p:txBody>
          <a:bodyPr/>
          <a:lstStyle/>
          <a:p>
            <a:r>
              <a:rPr lang="en-US" altLang="zh-CN" b="1">
                <a:latin typeface="黑体" pitchFamily="2" charset="-122"/>
              </a:rPr>
              <a:t> </a:t>
            </a:r>
            <a:endParaRPr lang="en-US" altLang="zh-CN" sz="3200" b="1">
              <a:latin typeface="黑体" pitchFamily="2" charset="-122"/>
            </a:endParaRPr>
          </a:p>
        </p:txBody>
      </p:sp>
      <p:sp>
        <p:nvSpPr>
          <p:cNvPr id="30" name="灯片编号占位符 5"/>
          <p:cNvSpPr>
            <a:spLocks noGrp="1"/>
          </p:cNvSpPr>
          <p:nvPr>
            <p:ph type="sldNum" sz="quarter" idx="12"/>
          </p:nvPr>
        </p:nvSpPr>
        <p:spPr/>
        <p:txBody>
          <a:bodyPr/>
          <a:lstStyle/>
          <a:p>
            <a:fld id="{05782085-F96D-4F4F-AD5D-4FDF449A3CE7}" type="slidenum">
              <a:rPr lang="en-US" altLang="zh-CN"/>
              <a:pPr/>
              <a:t>20</a:t>
            </a:fld>
            <a:endParaRPr lang="en-US" altLang="zh-CN"/>
          </a:p>
        </p:txBody>
      </p:sp>
      <p:sp>
        <p:nvSpPr>
          <p:cNvPr id="46084" name="Line 4"/>
          <p:cNvSpPr>
            <a:spLocks noChangeShapeType="1"/>
          </p:cNvSpPr>
          <p:nvPr/>
        </p:nvSpPr>
        <p:spPr bwMode="auto">
          <a:xfrm>
            <a:off x="6705600" y="4160838"/>
            <a:ext cx="1588" cy="1817687"/>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6" name="Rectangle 6"/>
          <p:cNvSpPr>
            <a:spLocks noRot="1" noChangeArrowheads="1"/>
          </p:cNvSpPr>
          <p:nvPr/>
        </p:nvSpPr>
        <p:spPr bwMode="auto">
          <a:xfrm>
            <a:off x="495300" y="1817688"/>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r>
              <a:rPr lang="zh-CN" altLang="en-US" sz="1600" dirty="0"/>
              <a:t>由于存在着外部影响，整个</a:t>
            </a:r>
          </a:p>
          <a:p>
            <a:pPr marL="342900" indent="-342900">
              <a:lnSpc>
                <a:spcPct val="125000"/>
              </a:lnSpc>
              <a:spcBef>
                <a:spcPct val="20000"/>
              </a:spcBef>
              <a:buClr>
                <a:schemeClr val="folHlink"/>
              </a:buClr>
              <a:buSzPct val="60000"/>
              <a:buFont typeface="Wingdings" pitchFamily="2" charset="2"/>
              <a:buChar char="n"/>
            </a:pPr>
            <a:r>
              <a:rPr lang="zh-CN" altLang="en-US" sz="1600" dirty="0"/>
              <a:t>经济的资源配置也不可能</a:t>
            </a:r>
          </a:p>
          <a:p>
            <a:pPr marL="342900" indent="-342900">
              <a:lnSpc>
                <a:spcPct val="125000"/>
              </a:lnSpc>
              <a:spcBef>
                <a:spcPct val="20000"/>
              </a:spcBef>
              <a:buClr>
                <a:schemeClr val="folHlink"/>
              </a:buClr>
              <a:buSzPct val="60000"/>
              <a:buFont typeface="Wingdings" pitchFamily="2" charset="2"/>
              <a:buChar char="n"/>
            </a:pPr>
            <a:r>
              <a:rPr lang="zh-CN" altLang="en-US" sz="1600" dirty="0"/>
              <a:t>达到帕累托最优状态。 </a:t>
            </a: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Times New Roman" pitchFamily="18" charset="0"/>
              </a:rPr>
              <a:t>外部经济</a:t>
            </a:r>
            <a:r>
              <a:rPr lang="en-US" altLang="zh-CN" sz="1600" dirty="0" err="1">
                <a:latin typeface="Times New Roman" pitchFamily="18" charset="0"/>
              </a:rPr>
              <a:t>Vp</a:t>
            </a:r>
            <a:r>
              <a:rPr lang="en-US" altLang="zh-CN" sz="1600" dirty="0">
                <a:latin typeface="Times New Roman" pitchFamily="18" charset="0"/>
              </a:rPr>
              <a:t>&lt;</a:t>
            </a:r>
            <a:r>
              <a:rPr lang="en-US" altLang="zh-CN" sz="1600" dirty="0" err="1">
                <a:latin typeface="Times New Roman" pitchFamily="18" charset="0"/>
              </a:rPr>
              <a:t>Cp</a:t>
            </a:r>
            <a:r>
              <a:rPr lang="en-US" altLang="zh-CN" sz="1600" dirty="0">
                <a:latin typeface="Times New Roman" pitchFamily="18" charset="0"/>
              </a:rPr>
              <a:t>&lt;</a:t>
            </a:r>
            <a:r>
              <a:rPr lang="en-US" altLang="zh-CN" sz="1600" dirty="0" err="1">
                <a:latin typeface="Times New Roman" pitchFamily="18" charset="0"/>
              </a:rPr>
              <a:t>Vs</a:t>
            </a:r>
            <a:r>
              <a:rPr lang="zh-CN" altLang="en-US" sz="1600" dirty="0">
                <a:latin typeface="Times New Roman" pitchFamily="18" charset="0"/>
              </a:rPr>
              <a:t>，私人</a:t>
            </a: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Times New Roman" pitchFamily="18" charset="0"/>
              </a:rPr>
              <a:t>活动水平要低于社会要求的</a:t>
            </a: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Times New Roman" pitchFamily="18" charset="0"/>
              </a:rPr>
              <a:t>最优水平。</a:t>
            </a: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Times New Roman" pitchFamily="18" charset="0"/>
              </a:rPr>
              <a:t>外部不经济</a:t>
            </a:r>
            <a:r>
              <a:rPr lang="en-US" altLang="zh-CN" sz="1600" dirty="0" err="1">
                <a:latin typeface="Times New Roman" pitchFamily="18" charset="0"/>
              </a:rPr>
              <a:t>Cp</a:t>
            </a:r>
            <a:r>
              <a:rPr lang="en-US" altLang="zh-CN" sz="1600" dirty="0">
                <a:latin typeface="Times New Roman" pitchFamily="18" charset="0"/>
              </a:rPr>
              <a:t>&lt;</a:t>
            </a:r>
            <a:r>
              <a:rPr lang="en-US" altLang="zh-CN" sz="1600" dirty="0" err="1">
                <a:latin typeface="Times New Roman" pitchFamily="18" charset="0"/>
              </a:rPr>
              <a:t>Vp</a:t>
            </a:r>
            <a:r>
              <a:rPr lang="en-US" altLang="zh-CN" sz="1600" dirty="0">
                <a:latin typeface="Times New Roman" pitchFamily="18" charset="0"/>
              </a:rPr>
              <a:t>&lt;Cs</a:t>
            </a:r>
            <a:r>
              <a:rPr lang="zh-CN" altLang="en-US" sz="1600" dirty="0">
                <a:latin typeface="Times New Roman" pitchFamily="18" charset="0"/>
              </a:rPr>
              <a:t>，私人</a:t>
            </a: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Times New Roman" pitchFamily="18" charset="0"/>
              </a:rPr>
              <a:t>活动水平要高于社会要求的</a:t>
            </a: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Times New Roman" pitchFamily="18" charset="0"/>
              </a:rPr>
              <a:t>最优水平。右图是外部不经济</a:t>
            </a:r>
            <a:endParaRPr lang="en-US" altLang="zh-CN" sz="1600" dirty="0">
              <a:latin typeface="Times New Roman" pitchFamily="18" charset="0"/>
            </a:endParaRP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Times New Roman" pitchFamily="18" charset="0"/>
              </a:rPr>
              <a:t>资源配置失当的情况，外部不经济，</a:t>
            </a:r>
            <a:endParaRPr lang="en-US" altLang="zh-CN" sz="1600" dirty="0">
              <a:latin typeface="Times New Roman" pitchFamily="18" charset="0"/>
            </a:endParaRP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Times New Roman" pitchFamily="18" charset="0"/>
              </a:rPr>
              <a:t>产品生产为</a:t>
            </a:r>
            <a:r>
              <a:rPr lang="en-US" altLang="zh-CN" sz="1600" dirty="0">
                <a:latin typeface="Times New Roman" pitchFamily="18" charset="0"/>
              </a:rPr>
              <a:t>x*,</a:t>
            </a:r>
            <a:r>
              <a:rPr lang="zh-CN" altLang="en-US" sz="1600" dirty="0">
                <a:latin typeface="Times New Roman" pitchFamily="18" charset="0"/>
              </a:rPr>
              <a:t>大于</a:t>
            </a:r>
            <a:r>
              <a:rPr lang="en-US" altLang="zh-CN" sz="1600" dirty="0">
                <a:latin typeface="Times New Roman" pitchFamily="18" charset="0"/>
              </a:rPr>
              <a:t>x**,</a:t>
            </a:r>
            <a:r>
              <a:rPr lang="zh-CN" altLang="en-US" sz="1600" dirty="0">
                <a:latin typeface="Times New Roman" pitchFamily="18" charset="0"/>
              </a:rPr>
              <a:t>过多了。</a:t>
            </a:r>
          </a:p>
        </p:txBody>
      </p:sp>
      <p:sp>
        <p:nvSpPr>
          <p:cNvPr id="46087" name="Line 7"/>
          <p:cNvSpPr>
            <a:spLocks noChangeShapeType="1"/>
          </p:cNvSpPr>
          <p:nvPr/>
        </p:nvSpPr>
        <p:spPr bwMode="auto">
          <a:xfrm>
            <a:off x="5140325" y="6000750"/>
            <a:ext cx="3241675" cy="3175"/>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6088" name="Line 8"/>
          <p:cNvSpPr>
            <a:spLocks noChangeShapeType="1"/>
          </p:cNvSpPr>
          <p:nvPr/>
        </p:nvSpPr>
        <p:spPr bwMode="auto">
          <a:xfrm flipV="1">
            <a:off x="5105400" y="3124200"/>
            <a:ext cx="0" cy="2876550"/>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6089" name="Text Box 9"/>
          <p:cNvSpPr txBox="1">
            <a:spLocks noChangeArrowheads="1"/>
          </p:cNvSpPr>
          <p:nvPr/>
        </p:nvSpPr>
        <p:spPr bwMode="auto">
          <a:xfrm>
            <a:off x="4648200" y="5086350"/>
            <a:ext cx="492125" cy="1222375"/>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Char char="§"/>
            </a:pPr>
            <a:endParaRPr lang="en-US" altLang="zh-CN" sz="1800">
              <a:solidFill>
                <a:srgbClr val="000000"/>
              </a:solidFill>
              <a:latin typeface="Arial" charset="0"/>
              <a:ea typeface="Gulim" pitchFamily="34" charset="-127"/>
            </a:endParaRPr>
          </a:p>
          <a:p>
            <a:pPr algn="ctr" latinLnBrk="1">
              <a:lnSpc>
                <a:spcPct val="140000"/>
              </a:lnSpc>
              <a:buClr>
                <a:srgbClr val="0066CC"/>
              </a:buClr>
              <a:buFont typeface="Wingdings" pitchFamily="2" charset="2"/>
              <a:buNone/>
            </a:pPr>
            <a:r>
              <a:rPr lang="en-US" altLang="zh-CN" sz="3200" b="1" i="1">
                <a:solidFill>
                  <a:srgbClr val="FFCC00"/>
                </a:solidFill>
                <a:latin typeface="Times New Roman" pitchFamily="18" charset="0"/>
                <a:ea typeface="Gulim" pitchFamily="34" charset="-127"/>
              </a:rPr>
              <a:t>o</a:t>
            </a:r>
          </a:p>
        </p:txBody>
      </p:sp>
      <p:sp>
        <p:nvSpPr>
          <p:cNvPr id="46090" name="Text Box 10"/>
          <p:cNvSpPr txBox="1">
            <a:spLocks noChangeArrowheads="1"/>
          </p:cNvSpPr>
          <p:nvPr/>
        </p:nvSpPr>
        <p:spPr bwMode="auto">
          <a:xfrm>
            <a:off x="8245475" y="5772150"/>
            <a:ext cx="509588"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X</a:t>
            </a:r>
          </a:p>
        </p:txBody>
      </p:sp>
      <p:sp>
        <p:nvSpPr>
          <p:cNvPr id="46091" name="Text Box 11"/>
          <p:cNvSpPr txBox="1">
            <a:spLocks noChangeArrowheads="1"/>
          </p:cNvSpPr>
          <p:nvPr/>
        </p:nvSpPr>
        <p:spPr bwMode="auto">
          <a:xfrm>
            <a:off x="4572000" y="2762250"/>
            <a:ext cx="474663"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P</a:t>
            </a:r>
          </a:p>
        </p:txBody>
      </p:sp>
      <p:sp>
        <p:nvSpPr>
          <p:cNvPr id="46092" name="Text Box 12"/>
          <p:cNvSpPr txBox="1">
            <a:spLocks noChangeArrowheads="1"/>
          </p:cNvSpPr>
          <p:nvPr/>
        </p:nvSpPr>
        <p:spPr bwMode="auto">
          <a:xfrm>
            <a:off x="7543800" y="4141788"/>
            <a:ext cx="13716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D=MR</a:t>
            </a:r>
          </a:p>
        </p:txBody>
      </p:sp>
      <p:sp>
        <p:nvSpPr>
          <p:cNvPr id="46093" name="Line 13"/>
          <p:cNvSpPr>
            <a:spLocks noChangeShapeType="1"/>
          </p:cNvSpPr>
          <p:nvPr/>
        </p:nvSpPr>
        <p:spPr bwMode="auto">
          <a:xfrm>
            <a:off x="5105400" y="4267200"/>
            <a:ext cx="2819400"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4" name="Text Box 14"/>
          <p:cNvSpPr txBox="1">
            <a:spLocks noChangeArrowheads="1"/>
          </p:cNvSpPr>
          <p:nvPr/>
        </p:nvSpPr>
        <p:spPr bwMode="auto">
          <a:xfrm>
            <a:off x="4419600" y="388620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P</a:t>
            </a:r>
            <a:r>
              <a:rPr lang="en-US" altLang="zh-CN" b="1" baseline="-25000">
                <a:solidFill>
                  <a:schemeClr val="hlink"/>
                </a:solidFill>
                <a:latin typeface="Times New Roman" pitchFamily="18" charset="0"/>
                <a:ea typeface="Gulim" pitchFamily="34" charset="-127"/>
              </a:rPr>
              <a:t>x</a:t>
            </a:r>
          </a:p>
        </p:txBody>
      </p:sp>
      <p:sp>
        <p:nvSpPr>
          <p:cNvPr id="46095" name="Line 15"/>
          <p:cNvSpPr>
            <a:spLocks noChangeShapeType="1"/>
          </p:cNvSpPr>
          <p:nvPr/>
        </p:nvSpPr>
        <p:spPr bwMode="auto">
          <a:xfrm>
            <a:off x="7391400" y="4160838"/>
            <a:ext cx="1588" cy="1817687"/>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6" name="Text Box 16"/>
          <p:cNvSpPr txBox="1">
            <a:spLocks noChangeArrowheads="1"/>
          </p:cNvSpPr>
          <p:nvPr/>
        </p:nvSpPr>
        <p:spPr bwMode="auto">
          <a:xfrm>
            <a:off x="7086600" y="5862638"/>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dirty="0">
                <a:solidFill>
                  <a:schemeClr val="hlink"/>
                </a:solidFill>
                <a:latin typeface="Times New Roman" pitchFamily="18" charset="0"/>
                <a:ea typeface="Gulim" pitchFamily="34" charset="-127"/>
              </a:rPr>
              <a:t>X</a:t>
            </a:r>
            <a:r>
              <a:rPr lang="en-US" altLang="zh-CN" b="1" baseline="30000" dirty="0">
                <a:solidFill>
                  <a:schemeClr val="hlink"/>
                </a:solidFill>
                <a:latin typeface="Times New Roman" pitchFamily="18" charset="0"/>
                <a:ea typeface="Gulim" pitchFamily="34" charset="-127"/>
              </a:rPr>
              <a:t>*</a:t>
            </a:r>
          </a:p>
        </p:txBody>
      </p:sp>
      <p:sp>
        <p:nvSpPr>
          <p:cNvPr id="46097" name="Text Box 17"/>
          <p:cNvSpPr txBox="1">
            <a:spLocks noChangeArrowheads="1"/>
          </p:cNvSpPr>
          <p:nvPr/>
        </p:nvSpPr>
        <p:spPr bwMode="auto">
          <a:xfrm>
            <a:off x="6400800" y="5878513"/>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X</a:t>
            </a:r>
            <a:r>
              <a:rPr lang="en-US" altLang="zh-CN" b="1" baseline="30000">
                <a:solidFill>
                  <a:schemeClr val="hlink"/>
                </a:solidFill>
                <a:latin typeface="Times New Roman" pitchFamily="18" charset="0"/>
                <a:ea typeface="Gulim" pitchFamily="34" charset="-127"/>
              </a:rPr>
              <a:t>**</a:t>
            </a:r>
          </a:p>
        </p:txBody>
      </p:sp>
      <p:sp>
        <p:nvSpPr>
          <p:cNvPr id="46098" name="Freeform 18"/>
          <p:cNvSpPr>
            <a:spLocks/>
          </p:cNvSpPr>
          <p:nvPr/>
        </p:nvSpPr>
        <p:spPr bwMode="auto">
          <a:xfrm>
            <a:off x="5105400" y="3619500"/>
            <a:ext cx="2438400" cy="1885950"/>
          </a:xfrm>
          <a:custGeom>
            <a:avLst/>
            <a:gdLst>
              <a:gd name="T0" fmla="*/ 0 w 1536"/>
              <a:gd name="T1" fmla="*/ 1056 h 1056"/>
              <a:gd name="T2" fmla="*/ 1152 w 1536"/>
              <a:gd name="T3" fmla="*/ 768 h 1056"/>
              <a:gd name="T4" fmla="*/ 1536 w 1536"/>
              <a:gd name="T5" fmla="*/ 0 h 1056"/>
            </a:gdLst>
            <a:ahLst/>
            <a:cxnLst>
              <a:cxn ang="0">
                <a:pos x="T0" y="T1"/>
              </a:cxn>
              <a:cxn ang="0">
                <a:pos x="T2" y="T3"/>
              </a:cxn>
              <a:cxn ang="0">
                <a:pos x="T4" y="T5"/>
              </a:cxn>
            </a:cxnLst>
            <a:rect l="0" t="0" r="r" b="b"/>
            <a:pathLst>
              <a:path w="1536" h="1056">
                <a:moveTo>
                  <a:pt x="0" y="1056"/>
                </a:moveTo>
                <a:cubicBezTo>
                  <a:pt x="448" y="1000"/>
                  <a:pt x="896" y="944"/>
                  <a:pt x="1152" y="768"/>
                </a:cubicBezTo>
                <a:cubicBezTo>
                  <a:pt x="1408" y="592"/>
                  <a:pt x="1472" y="296"/>
                  <a:pt x="1536" y="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9" name="Freeform 19"/>
          <p:cNvSpPr>
            <a:spLocks/>
          </p:cNvSpPr>
          <p:nvPr/>
        </p:nvSpPr>
        <p:spPr bwMode="auto">
          <a:xfrm>
            <a:off x="5105400" y="3657600"/>
            <a:ext cx="1752600" cy="1543050"/>
          </a:xfrm>
          <a:custGeom>
            <a:avLst/>
            <a:gdLst>
              <a:gd name="T0" fmla="*/ 0 w 1200"/>
              <a:gd name="T1" fmla="*/ 816 h 816"/>
              <a:gd name="T2" fmla="*/ 864 w 1200"/>
              <a:gd name="T3" fmla="*/ 576 h 816"/>
              <a:gd name="T4" fmla="*/ 1200 w 1200"/>
              <a:gd name="T5" fmla="*/ 0 h 816"/>
            </a:gdLst>
            <a:ahLst/>
            <a:cxnLst>
              <a:cxn ang="0">
                <a:pos x="T0" y="T1"/>
              </a:cxn>
              <a:cxn ang="0">
                <a:pos x="T2" y="T3"/>
              </a:cxn>
              <a:cxn ang="0">
                <a:pos x="T4" y="T5"/>
              </a:cxn>
            </a:cxnLst>
            <a:rect l="0" t="0" r="r" b="b"/>
            <a:pathLst>
              <a:path w="1200" h="816">
                <a:moveTo>
                  <a:pt x="0" y="816"/>
                </a:moveTo>
                <a:cubicBezTo>
                  <a:pt x="332" y="764"/>
                  <a:pt x="664" y="712"/>
                  <a:pt x="864" y="576"/>
                </a:cubicBezTo>
                <a:cubicBezTo>
                  <a:pt x="1064" y="440"/>
                  <a:pt x="1132" y="220"/>
                  <a:pt x="1200" y="0"/>
                </a:cubicBezTo>
              </a:path>
            </a:pathLst>
          </a:custGeom>
          <a:noFill/>
          <a:ln w="254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0" name="Text Box 20"/>
          <p:cNvSpPr txBox="1">
            <a:spLocks noChangeArrowheads="1"/>
          </p:cNvSpPr>
          <p:nvPr/>
        </p:nvSpPr>
        <p:spPr bwMode="auto">
          <a:xfrm>
            <a:off x="7086600" y="3287713"/>
            <a:ext cx="13716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0000"/>
                </a:solidFill>
                <a:latin typeface="Times New Roman" pitchFamily="18" charset="0"/>
                <a:ea typeface="Gulim" pitchFamily="34" charset="-127"/>
              </a:rPr>
              <a:t>MC</a:t>
            </a:r>
          </a:p>
        </p:txBody>
      </p:sp>
      <p:sp>
        <p:nvSpPr>
          <p:cNvPr id="46101" name="Text Box 21"/>
          <p:cNvSpPr txBox="1">
            <a:spLocks noChangeArrowheads="1"/>
          </p:cNvSpPr>
          <p:nvPr/>
        </p:nvSpPr>
        <p:spPr bwMode="auto">
          <a:xfrm>
            <a:off x="5715000" y="3287713"/>
            <a:ext cx="18288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9900"/>
                </a:solidFill>
                <a:latin typeface="Times New Roman" pitchFamily="18" charset="0"/>
                <a:ea typeface="Gulim" pitchFamily="34" charset="-127"/>
              </a:rPr>
              <a:t>MC+ME</a:t>
            </a:r>
          </a:p>
        </p:txBody>
      </p:sp>
      <p:pic>
        <p:nvPicPr>
          <p:cNvPr id="46102" name="Picture 22" descr="未标题-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sp>
        <p:nvSpPr>
          <p:cNvPr id="46105" name="Rectangle 25"/>
          <p:cNvSpPr>
            <a:spLocks noRot="1" noChangeArrowheads="1"/>
          </p:cNvSpPr>
          <p:nvPr/>
        </p:nvSpPr>
        <p:spPr bwMode="auto">
          <a:xfrm>
            <a:off x="569913" y="1039813"/>
            <a:ext cx="5837237" cy="331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endParaRPr lang="zh-CN" altLang="zh-CN" sz="2800">
              <a:latin typeface="Times New Roman" pitchFamily="18" charset="0"/>
              <a:ea typeface="黑体" pitchFamily="2" charset="-122"/>
            </a:endParaRPr>
          </a:p>
        </p:txBody>
      </p:sp>
      <p:sp>
        <p:nvSpPr>
          <p:cNvPr id="46106" name="Text Box 26"/>
          <p:cNvSpPr txBox="1">
            <a:spLocks noChangeArrowheads="1"/>
          </p:cNvSpPr>
          <p:nvPr/>
        </p:nvSpPr>
        <p:spPr bwMode="auto">
          <a:xfrm>
            <a:off x="6324600" y="3681413"/>
            <a:ext cx="428625" cy="1093787"/>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dirty="0">
                <a:solidFill>
                  <a:schemeClr val="tx2"/>
                </a:solidFill>
                <a:latin typeface="Times New Roman" pitchFamily="18" charset="0"/>
                <a:ea typeface="Gulim" pitchFamily="34" charset="-127"/>
              </a:rPr>
              <a:t>·</a:t>
            </a:r>
          </a:p>
        </p:txBody>
      </p:sp>
      <p:sp>
        <p:nvSpPr>
          <p:cNvPr id="46107" name="Text Box 27"/>
          <p:cNvSpPr txBox="1">
            <a:spLocks noChangeArrowheads="1"/>
          </p:cNvSpPr>
          <p:nvPr/>
        </p:nvSpPr>
        <p:spPr bwMode="auto">
          <a:xfrm>
            <a:off x="7038975" y="3681413"/>
            <a:ext cx="428625" cy="1093787"/>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
        <p:nvSpPr>
          <p:cNvPr id="46108" name="AutoShape 28"/>
          <p:cNvSpPr>
            <a:spLocks noChangeArrowheads="1"/>
          </p:cNvSpPr>
          <p:nvPr/>
        </p:nvSpPr>
        <p:spPr bwMode="auto">
          <a:xfrm rot="-3145455">
            <a:off x="6612732" y="4521994"/>
            <a:ext cx="336550" cy="433387"/>
          </a:xfrm>
          <a:prstGeom prst="upArrow">
            <a:avLst>
              <a:gd name="adj1" fmla="val 50000"/>
              <a:gd name="adj2" fmla="val 32193"/>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endParaRPr lang="zh-CN" altLang="zh-CN"/>
          </a:p>
        </p:txBody>
      </p:sp>
      <p:sp>
        <p:nvSpPr>
          <p:cNvPr id="436227" name="Rectangle 3"/>
          <p:cNvSpPr>
            <a:spLocks noGrp="1" noChangeArrowheads="1"/>
          </p:cNvSpPr>
          <p:nvPr>
            <p:ph idx="1"/>
          </p:nvPr>
        </p:nvSpPr>
        <p:spPr/>
        <p:txBody>
          <a:bodyPr/>
          <a:lstStyle/>
          <a:p>
            <a:r>
              <a:rPr lang="zh-CN" altLang="en-US" sz="2400" dirty="0"/>
              <a:t>当存在外部经济时，假定某人采取某项行动的私人利益是</a:t>
            </a:r>
            <a:r>
              <a:rPr lang="en-US" altLang="zh-CN" sz="2400" dirty="0" err="1"/>
              <a:t>Vp</a:t>
            </a:r>
            <a:r>
              <a:rPr lang="zh-CN" altLang="en-US" sz="2400" dirty="0"/>
              <a:t>，该行动所产生的社会利益为</a:t>
            </a:r>
            <a:r>
              <a:rPr lang="en-US" altLang="zh-CN" sz="2400" dirty="0" err="1"/>
              <a:t>Vs</a:t>
            </a:r>
            <a:r>
              <a:rPr lang="zh-CN" altLang="en-US" sz="2400" dirty="0"/>
              <a:t>，由于存在外部经济，故私人利益小于社会利益： </a:t>
            </a:r>
            <a:r>
              <a:rPr lang="en-US" altLang="zh-CN" sz="2400" dirty="0" err="1"/>
              <a:t>Vp</a:t>
            </a:r>
            <a:r>
              <a:rPr lang="en-US" altLang="zh-CN" sz="2400" dirty="0"/>
              <a:t> &lt; </a:t>
            </a:r>
            <a:r>
              <a:rPr lang="en-US" altLang="zh-CN" sz="2400" dirty="0" err="1"/>
              <a:t>Vs</a:t>
            </a:r>
            <a:r>
              <a:rPr lang="zh-CN" altLang="en-US" sz="2400" dirty="0"/>
              <a:t>。如果，采取该行动所遭受的私人成本（</a:t>
            </a:r>
            <a:r>
              <a:rPr lang="en-US" altLang="zh-CN" sz="2400" dirty="0" err="1">
                <a:latin typeface="Times New Roman" pitchFamily="18" charset="0"/>
              </a:rPr>
              <a:t>Cp</a:t>
            </a:r>
            <a:r>
              <a:rPr lang="zh-CN" altLang="en-US" sz="2400" dirty="0"/>
              <a:t>）大于私人利益而小于社会利益，即</a:t>
            </a:r>
            <a:r>
              <a:rPr lang="en-US" altLang="zh-CN" sz="2400" dirty="0" err="1">
                <a:latin typeface="Times New Roman" pitchFamily="18" charset="0"/>
              </a:rPr>
              <a:t>Vp</a:t>
            </a:r>
            <a:r>
              <a:rPr lang="en-US" altLang="zh-CN" sz="2400" dirty="0">
                <a:latin typeface="Times New Roman" pitchFamily="18" charset="0"/>
              </a:rPr>
              <a:t>&lt;</a:t>
            </a:r>
            <a:r>
              <a:rPr lang="en-US" altLang="zh-CN" sz="2400" dirty="0" err="1">
                <a:latin typeface="Times New Roman" pitchFamily="18" charset="0"/>
              </a:rPr>
              <a:t>Cp</a:t>
            </a:r>
            <a:r>
              <a:rPr lang="en-US" altLang="zh-CN" sz="2400" dirty="0">
                <a:latin typeface="Times New Roman" pitchFamily="18" charset="0"/>
              </a:rPr>
              <a:t>&lt;</a:t>
            </a:r>
            <a:r>
              <a:rPr lang="en-US" altLang="zh-CN" sz="2400" dirty="0" err="1">
                <a:latin typeface="Times New Roman" pitchFamily="18" charset="0"/>
              </a:rPr>
              <a:t>Vs</a:t>
            </a:r>
            <a:r>
              <a:rPr lang="zh-CN" altLang="en-US" sz="2400" dirty="0">
                <a:latin typeface="Times New Roman" pitchFamily="18" charset="0"/>
              </a:rPr>
              <a:t>，这个人就不会采取这项行动，尽管从社会的角度，该行动是有利的。</a:t>
            </a:r>
            <a:endParaRPr lang="en-US" altLang="zh-CN" sz="2400" dirty="0">
              <a:latin typeface="Times New Roman" pitchFamily="18" charset="0"/>
            </a:endParaRPr>
          </a:p>
          <a:p>
            <a:r>
              <a:rPr lang="zh-CN" altLang="en-US" sz="2400" dirty="0">
                <a:latin typeface="Times New Roman" pitchFamily="18" charset="0"/>
              </a:rPr>
              <a:t>结论</a:t>
            </a:r>
            <a:r>
              <a:rPr lang="en-US" altLang="zh-CN" sz="2400" dirty="0">
                <a:latin typeface="Times New Roman" pitchFamily="18" charset="0"/>
              </a:rPr>
              <a:t>1: </a:t>
            </a:r>
            <a:r>
              <a:rPr lang="zh-CN" altLang="en-US" sz="2400" dirty="0">
                <a:latin typeface="Times New Roman" pitchFamily="18" charset="0"/>
              </a:rPr>
              <a:t>在存在外部经济的情况下，私人活动的水平通常要低于社会所要求的最优水平</a:t>
            </a:r>
            <a:r>
              <a:rPr lang="zh-CN" altLang="en-US" sz="2000" dirty="0">
                <a:latin typeface="Times New Roman" pitchFamily="18" charset="0"/>
              </a:rPr>
              <a:t>。</a:t>
            </a:r>
          </a:p>
        </p:txBody>
      </p:sp>
      <p:sp>
        <p:nvSpPr>
          <p:cNvPr id="6" name="灯片编号占位符 5"/>
          <p:cNvSpPr>
            <a:spLocks noGrp="1"/>
          </p:cNvSpPr>
          <p:nvPr>
            <p:ph type="sldNum" sz="quarter" idx="12"/>
          </p:nvPr>
        </p:nvSpPr>
        <p:spPr/>
        <p:txBody>
          <a:bodyPr/>
          <a:lstStyle/>
          <a:p>
            <a:fld id="{C4A00347-EC92-4CBB-8A01-1373E11D3FD5}" type="slidenum">
              <a:rPr lang="en-US" altLang="zh-CN"/>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latin typeface="Times New Roman" pitchFamily="18" charset="0"/>
              </a:rPr>
              <a:t>外部不经济的情况。</a:t>
            </a:r>
            <a:r>
              <a:rPr lang="zh-CN" altLang="en-US" sz="2400" dirty="0"/>
              <a:t>假定某人采取某项行动的私人成本和社会成本分别是</a:t>
            </a:r>
            <a:r>
              <a:rPr lang="en-US" altLang="zh-CN" sz="2400" dirty="0"/>
              <a:t>Cp</a:t>
            </a:r>
            <a:r>
              <a:rPr lang="zh-CN" altLang="en-US" sz="2400" dirty="0"/>
              <a:t>和</a:t>
            </a:r>
            <a:r>
              <a:rPr lang="en-US" altLang="zh-CN" sz="2400" dirty="0"/>
              <a:t>Cs</a:t>
            </a:r>
            <a:r>
              <a:rPr lang="zh-CN" altLang="en-US" sz="2400" dirty="0"/>
              <a:t>，由于存在外部不经济，故私人成本小于社会成本， </a:t>
            </a:r>
            <a:r>
              <a:rPr lang="en-US" altLang="zh-CN" sz="2400" dirty="0"/>
              <a:t>Cp&lt;Cs</a:t>
            </a:r>
            <a:r>
              <a:rPr lang="zh-CN" altLang="en-US" sz="2400" dirty="0"/>
              <a:t>。如果采取行动得到的私人利益（</a:t>
            </a:r>
            <a:r>
              <a:rPr lang="en-US" altLang="zh-CN" sz="2400" dirty="0" err="1">
                <a:latin typeface="Times New Roman" pitchFamily="18" charset="0"/>
              </a:rPr>
              <a:t>Vp</a:t>
            </a:r>
            <a:r>
              <a:rPr lang="zh-CN" altLang="en-US" sz="2400" dirty="0"/>
              <a:t>）大于其私人成本小于社会成本， </a:t>
            </a:r>
            <a:r>
              <a:rPr lang="en-US" altLang="zh-CN" sz="2400" dirty="0">
                <a:latin typeface="Times New Roman" pitchFamily="18" charset="0"/>
              </a:rPr>
              <a:t>Cp&lt;</a:t>
            </a:r>
            <a:r>
              <a:rPr lang="en-US" altLang="zh-CN" sz="2400" dirty="0" err="1">
                <a:latin typeface="Times New Roman" pitchFamily="18" charset="0"/>
              </a:rPr>
              <a:t>Vp</a:t>
            </a:r>
            <a:r>
              <a:rPr lang="en-US" altLang="zh-CN" sz="2400" dirty="0">
                <a:latin typeface="Times New Roman" pitchFamily="18" charset="0"/>
              </a:rPr>
              <a:t>&lt;Cs</a:t>
            </a:r>
            <a:r>
              <a:rPr lang="zh-CN" altLang="en-US" sz="2400" dirty="0">
                <a:latin typeface="Times New Roman" pitchFamily="18" charset="0"/>
              </a:rPr>
              <a:t>，显然他会采取该行动，尽管从社会的观点是不利的。</a:t>
            </a:r>
            <a:endParaRPr lang="en-US" altLang="zh-CN" sz="2400" dirty="0">
              <a:latin typeface="Times New Roman" pitchFamily="18" charset="0"/>
            </a:endParaRPr>
          </a:p>
          <a:p>
            <a:r>
              <a:rPr lang="zh-CN" altLang="en-US" sz="2400" dirty="0">
                <a:latin typeface="Times New Roman" pitchFamily="18" charset="0"/>
              </a:rPr>
              <a:t>结论</a:t>
            </a:r>
            <a:r>
              <a:rPr lang="en-US" altLang="zh-CN" sz="2400" dirty="0">
                <a:latin typeface="Times New Roman" pitchFamily="18" charset="0"/>
              </a:rPr>
              <a:t>2</a:t>
            </a:r>
            <a:r>
              <a:rPr lang="zh-CN" altLang="en-US" sz="2400" dirty="0">
                <a:latin typeface="Times New Roman" pitchFamily="18" charset="0"/>
              </a:rPr>
              <a:t>：在存在外部不经济的情况下，私人活动的水平常常要高于社会所要求的最优水平。如上页的图所示</a:t>
            </a:r>
          </a:p>
          <a:p>
            <a:endParaRPr lang="zh-CN" altLang="en-US"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endParaRPr lang="zh-CN" altLang="zh-CN"/>
          </a:p>
        </p:txBody>
      </p:sp>
      <p:sp>
        <p:nvSpPr>
          <p:cNvPr id="422915" name="Rectangle 3"/>
          <p:cNvSpPr>
            <a:spLocks noGrp="1" noChangeArrowheads="1"/>
          </p:cNvSpPr>
          <p:nvPr>
            <p:ph idx="1"/>
          </p:nvPr>
        </p:nvSpPr>
        <p:spPr/>
        <p:txBody>
          <a:bodyPr/>
          <a:lstStyle/>
          <a:p>
            <a:pPr>
              <a:buFont typeface="Wingdings" pitchFamily="2" charset="2"/>
              <a:buNone/>
            </a:pPr>
            <a:r>
              <a:rPr lang="zh-CN" altLang="en-US" sz="2400" dirty="0"/>
              <a:t>三 有关纠正外部影响的政策</a:t>
            </a:r>
          </a:p>
          <a:p>
            <a:pPr>
              <a:buFont typeface="Wingdings" pitchFamily="2" charset="2"/>
              <a:buNone/>
            </a:pPr>
            <a:r>
              <a:rPr lang="en-US" altLang="zh-CN" sz="2400" dirty="0"/>
              <a:t>1</a:t>
            </a:r>
            <a:r>
              <a:rPr lang="zh-CN" altLang="en-US" sz="2400" dirty="0"/>
              <a:t>，使用税收和津贴，对造成外部不经济的企业征税，其数额应该等于该企业给社会其他成员造成的损失，从而使该企业的私人成本等于社会成本。对造成外部经济的企业采取津贴的方法，使得企业的私人利益等于社会利益。</a:t>
            </a:r>
            <a:endParaRPr lang="en-US" altLang="zh-CN" sz="2400" dirty="0"/>
          </a:p>
        </p:txBody>
      </p:sp>
      <p:sp>
        <p:nvSpPr>
          <p:cNvPr id="6" name="灯片编号占位符 5"/>
          <p:cNvSpPr>
            <a:spLocks noGrp="1"/>
          </p:cNvSpPr>
          <p:nvPr>
            <p:ph type="sldNum" sz="quarter" idx="12"/>
          </p:nvPr>
        </p:nvSpPr>
        <p:spPr/>
        <p:txBody>
          <a:bodyPr/>
          <a:lstStyle/>
          <a:p>
            <a:fld id="{47675FE8-FC7B-4789-8ED9-8EC847E2C137}" type="slidenum">
              <a:rPr lang="en-US" altLang="zh-CN"/>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sz="2400" dirty="0"/>
              <a:t>2</a:t>
            </a:r>
            <a:r>
              <a:rPr lang="zh-CN" altLang="en-US" sz="2400" dirty="0"/>
              <a:t>，使用企业合并的方法。如果一个企业影响了另一个企业，不管是正的影响还是负的影响，将这两个企业合并，就会把外部影响内部化，企业在根据</a:t>
            </a:r>
            <a:r>
              <a:rPr lang="en-US" altLang="zh-CN" sz="2400" dirty="0"/>
              <a:t>MR</a:t>
            </a:r>
            <a:r>
              <a:rPr lang="zh-CN" altLang="en-US" sz="2400" dirty="0"/>
              <a:t>等于</a:t>
            </a:r>
            <a:r>
              <a:rPr lang="en-US" altLang="zh-CN" sz="2400" dirty="0"/>
              <a:t>MC</a:t>
            </a:r>
            <a:r>
              <a:rPr lang="zh-CN" altLang="en-US" sz="2400" dirty="0"/>
              <a:t>来安排生产，因为没有外部性，企业的成本与收益就是社会的成本与收益，资源配置就达到帕累托最优状态。</a:t>
            </a:r>
          </a:p>
          <a:p>
            <a:pPr>
              <a:buNone/>
            </a:pPr>
            <a:r>
              <a:rPr lang="en-US" altLang="zh-CN" sz="2400" dirty="0"/>
              <a:t>3</a:t>
            </a:r>
            <a:r>
              <a:rPr lang="zh-CN" altLang="en-US" sz="2400" dirty="0"/>
              <a:t>，使用规定财产权的方法。经济学家认为，外部影响之所以导致资源配置不当，是因为财产权不明确。即所谓产权明晰问题，下面我们会进一步解释这一点</a:t>
            </a:r>
          </a:p>
          <a:p>
            <a:endParaRPr lang="zh-CN" altLang="en-US" sz="24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endParaRPr lang="zh-CN" altLang="zh-CN"/>
          </a:p>
        </p:txBody>
      </p:sp>
      <p:sp>
        <p:nvSpPr>
          <p:cNvPr id="423939" name="Rectangle 3"/>
          <p:cNvSpPr>
            <a:spLocks noGrp="1" noChangeArrowheads="1"/>
          </p:cNvSpPr>
          <p:nvPr>
            <p:ph idx="1"/>
          </p:nvPr>
        </p:nvSpPr>
        <p:spPr/>
        <p:txBody>
          <a:bodyPr/>
          <a:lstStyle/>
          <a:p>
            <a:pPr>
              <a:lnSpc>
                <a:spcPct val="125000"/>
              </a:lnSpc>
            </a:pPr>
            <a:r>
              <a:rPr lang="zh-CN" altLang="en-US" sz="2000" dirty="0">
                <a:latin typeface="宋体" pitchFamily="2" charset="-122"/>
              </a:rPr>
              <a:t>四   外部性的</a:t>
            </a:r>
            <a:r>
              <a:rPr lang="zh-CN" altLang="en-US" sz="2000" b="1" u="sng" dirty="0">
                <a:latin typeface="宋体" pitchFamily="2" charset="-122"/>
              </a:rPr>
              <a:t>私人</a:t>
            </a:r>
            <a:r>
              <a:rPr lang="zh-CN" altLang="en-US" sz="2000" dirty="0">
                <a:latin typeface="宋体" pitchFamily="2" charset="-122"/>
              </a:rPr>
              <a:t>解决方法 科斯定理</a:t>
            </a:r>
          </a:p>
          <a:p>
            <a:pPr>
              <a:lnSpc>
                <a:spcPct val="125000"/>
              </a:lnSpc>
            </a:pPr>
            <a:r>
              <a:rPr lang="zh-CN" altLang="en-US" sz="2000" dirty="0"/>
              <a:t>科斯定理：</a:t>
            </a:r>
            <a:r>
              <a:rPr lang="zh-CN" altLang="en-US" sz="2000" b="1" u="sng" dirty="0"/>
              <a:t>只要财产权是明确的并且交易成本为零或很小</a:t>
            </a:r>
            <a:r>
              <a:rPr lang="zh-CN" altLang="en-US" sz="2000" dirty="0"/>
              <a:t>，则无论开始时将财产权赋予谁，最终的市场均衡结果都是有效率的。</a:t>
            </a:r>
          </a:p>
          <a:p>
            <a:pPr>
              <a:lnSpc>
                <a:spcPct val="125000"/>
              </a:lnSpc>
            </a:pPr>
            <a:r>
              <a:rPr lang="zh-CN" altLang="en-US" sz="2000" dirty="0"/>
              <a:t>在给定条件下，只要市场力量足够强大，总能够使外部影响</a:t>
            </a:r>
            <a:r>
              <a:rPr lang="zh-CN" altLang="en-US" sz="2000" dirty="0">
                <a:latin typeface="Times New Roman"/>
              </a:rPr>
              <a:t>“</a:t>
            </a:r>
            <a:r>
              <a:rPr lang="zh-CN" altLang="en-US" sz="2000" dirty="0"/>
              <a:t>内部化</a:t>
            </a:r>
            <a:r>
              <a:rPr lang="zh-CN" altLang="en-US" sz="2000" dirty="0">
                <a:latin typeface="Times New Roman"/>
              </a:rPr>
              <a:t>”</a:t>
            </a:r>
            <a:r>
              <a:rPr lang="zh-CN" altLang="en-US" sz="2000" dirty="0"/>
              <a:t>。</a:t>
            </a:r>
          </a:p>
          <a:p>
            <a:pPr>
              <a:lnSpc>
                <a:spcPct val="125000"/>
              </a:lnSpc>
            </a:pPr>
            <a:r>
              <a:rPr lang="zh-CN" altLang="en-US" sz="2000" dirty="0"/>
              <a:t>参见书中</a:t>
            </a:r>
            <a:r>
              <a:rPr lang="en-US" altLang="zh-CN" sz="2000" dirty="0"/>
              <a:t>423</a:t>
            </a:r>
            <a:r>
              <a:rPr lang="zh-CN" altLang="en-US" sz="2000" dirty="0"/>
              <a:t>页的例子</a:t>
            </a:r>
          </a:p>
          <a:p>
            <a:pPr>
              <a:lnSpc>
                <a:spcPct val="125000"/>
              </a:lnSpc>
            </a:pPr>
            <a:r>
              <a:rPr lang="zh-CN" altLang="en-US" sz="2000" dirty="0"/>
              <a:t>但私人解决方法并不总是有效，因为交易成本的存在，还因为谈判很容易破裂，无法达成协议。尤其当利益各方人数众多时，达成有效率的协议尤其困难。</a:t>
            </a:r>
          </a:p>
        </p:txBody>
      </p:sp>
      <p:sp>
        <p:nvSpPr>
          <p:cNvPr id="9" name="灯片编号占位符 5"/>
          <p:cNvSpPr>
            <a:spLocks noGrp="1"/>
          </p:cNvSpPr>
          <p:nvPr>
            <p:ph type="sldNum" sz="quarter" idx="12"/>
          </p:nvPr>
        </p:nvSpPr>
        <p:spPr/>
        <p:txBody>
          <a:bodyPr/>
          <a:lstStyle/>
          <a:p>
            <a:fld id="{FA9CFC4A-962B-4BFA-8446-9480595C4B76}" type="slidenum">
              <a:rPr lang="en-US" altLang="zh-CN"/>
              <a:pPr/>
              <a:t>25</a:t>
            </a:fld>
            <a:endParaRPr lang="en-US" altLang="zh-CN"/>
          </a:p>
        </p:txBody>
      </p:sp>
      <p:sp>
        <p:nvSpPr>
          <p:cNvPr id="423940" name="Rectangle 4"/>
          <p:cNvSpPr>
            <a:spLocks noRot="1" noChangeArrowheads="1"/>
          </p:cNvSpPr>
          <p:nvPr/>
        </p:nvSpPr>
        <p:spPr bwMode="auto">
          <a:xfrm>
            <a:off x="685800" y="1676400"/>
            <a:ext cx="7848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r>
              <a:rPr lang="zh-CN" altLang="en-US" sz="2000"/>
              <a:t>。</a:t>
            </a:r>
          </a:p>
        </p:txBody>
      </p:sp>
      <p:pic>
        <p:nvPicPr>
          <p:cNvPr id="423941" name="Picture 5" descr="未标题-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pic>
        <p:nvPicPr>
          <p:cNvPr id="423945" name="Picture 9" descr="G05">
            <a:hlinkClick r:id="rId4" action="ppaction://hlinksldjump"/>
          </p:cNvPr>
          <p:cNvPicPr>
            <a:picLocks noChangeAspect="1" noChangeArrowheads="1"/>
          </p:cNvPicPr>
          <p:nvPr/>
        </p:nvPicPr>
        <p:blipFill>
          <a:blip r:embed="rId5">
            <a:lum bright="-6000" contrast="-12000"/>
            <a:extLst>
              <a:ext uri="{28A0092B-C50C-407E-A947-70E740481C1C}">
                <a14:useLocalDpi xmlns:a14="http://schemas.microsoft.com/office/drawing/2010/main" val="0"/>
              </a:ext>
            </a:extLst>
          </a:blip>
          <a:srcRect/>
          <a:stretch>
            <a:fillRect/>
          </a:stretch>
        </p:blipFill>
        <p:spPr bwMode="auto">
          <a:xfrm>
            <a:off x="7315200" y="925513"/>
            <a:ext cx="806450" cy="598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在外部影响存在的情况下，市场会失灵。但科斯定理则进一步强调了市场这一只看不见得手的作用。</a:t>
            </a:r>
            <a:endParaRPr lang="en-US" altLang="zh-CN" sz="2000" dirty="0"/>
          </a:p>
          <a:p>
            <a:r>
              <a:rPr lang="zh-CN" altLang="en-US" sz="2000" dirty="0"/>
              <a:t>按照科斯定理，只要这些假设成立，外部影响也不会导致资源配置不当，相反，如果市场力量足够强大，总能够使外部影响内部化，从而实现帕累托最优状态。</a:t>
            </a:r>
            <a:endParaRPr lang="en-US" altLang="zh-CN" sz="2000" dirty="0"/>
          </a:p>
          <a:p>
            <a:r>
              <a:rPr lang="zh-CN" altLang="en-US" sz="2000" dirty="0"/>
              <a:t>因为：明晰产权可以使私人成本（或收益）与社会成本（或收益）趋于一致。可以利用图</a:t>
            </a:r>
            <a:r>
              <a:rPr lang="en-US" altLang="zh-CN" sz="2000" dirty="0"/>
              <a:t>11-4</a:t>
            </a:r>
            <a:r>
              <a:rPr lang="zh-CN" altLang="en-US" sz="2000" dirty="0"/>
              <a:t>，说明生产污染问题。科斯定理意味着，一旦所需条件均被满足，污染者的私人边际成本曲线</a:t>
            </a:r>
            <a:r>
              <a:rPr lang="en-US" altLang="zh-CN" sz="2000" dirty="0"/>
              <a:t>MC</a:t>
            </a:r>
            <a:r>
              <a:rPr lang="zh-CN" altLang="en-US" sz="2000" dirty="0"/>
              <a:t>就会趋于上升，直到与社会边际成本曲线</a:t>
            </a:r>
            <a:r>
              <a:rPr lang="en-US" altLang="zh-CN" sz="2000" dirty="0"/>
              <a:t>MC+ME</a:t>
            </a:r>
            <a:r>
              <a:rPr lang="zh-CN" altLang="en-US" sz="2000" dirty="0"/>
              <a:t>完全重合，从而污染者的利润最大化产量将从</a:t>
            </a:r>
            <a:r>
              <a:rPr lang="en-US" altLang="zh-CN" sz="2000" dirty="0"/>
              <a:t>x*</a:t>
            </a:r>
            <a:r>
              <a:rPr lang="zh-CN" altLang="en-US" sz="2000" dirty="0"/>
              <a:t>下降社会最优产量水平到</a:t>
            </a:r>
            <a:r>
              <a:rPr lang="en-US" altLang="zh-CN" sz="2000" dirty="0"/>
              <a:t>x**</a:t>
            </a:r>
            <a:r>
              <a:rPr lang="zh-CN" altLang="en-US" sz="2000" dirty="0"/>
              <a:t>。</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26</a:t>
            </a:fld>
            <a:endParaRPr lang="en-US" altLang="zh-CN"/>
          </a:p>
        </p:txBody>
      </p:sp>
    </p:spTree>
    <p:extLst>
      <p:ext uri="{BB962C8B-B14F-4D97-AF65-F5344CB8AC3E}">
        <p14:creationId xmlns:p14="http://schemas.microsoft.com/office/powerpoint/2010/main" val="1718576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15616" y="1844824"/>
            <a:ext cx="7772400" cy="3970784"/>
          </a:xfrm>
        </p:spPr>
        <p:txBody>
          <a:bodyPr/>
          <a:lstStyle/>
          <a:p>
            <a:r>
              <a:rPr lang="zh-CN" altLang="en-US" sz="2000" dirty="0"/>
              <a:t>具体来讲，将财产权（例如开发河流的权利）明确赋予某人，并假定该权利可以自由买卖，则财产权对所有者来说就是一件有价值的特殊商品。特别是在生产污染的例子中，财产权（即污染权或不被污染权）就是一种特殊“生产要素”，这种要素与劳动和资本一样，无论是生产者从市场上买的，还是自身原来就拥有的，都是生产成本的一部分。</a:t>
            </a:r>
            <a:endParaRPr lang="en-US" altLang="zh-CN" sz="2000" dirty="0"/>
          </a:p>
          <a:p>
            <a:r>
              <a:rPr lang="zh-CN" altLang="en-US" sz="2000" dirty="0"/>
              <a:t>如果需要从市场上购买，无疑是成本的一部分。如果是自身拥有的，则可以出售获得收益，自己使用，则遭受的是本可出售获益的机会成本。在这种情况下，生产者生产时就有两种成本，一种是产品本身或可以称之为边际成本，另一种是财产权所遭受的成本或机会成本，以及相应的使用财产权的边际成本。</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27</a:t>
            </a:fld>
            <a:endParaRPr lang="en-US" altLang="zh-CN"/>
          </a:p>
        </p:txBody>
      </p:sp>
    </p:spTree>
    <p:extLst>
      <p:ext uri="{BB962C8B-B14F-4D97-AF65-F5344CB8AC3E}">
        <p14:creationId xmlns:p14="http://schemas.microsoft.com/office/powerpoint/2010/main" val="3924458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生产的总成本应当是这两种成本之和，如果将使用财产权的边际成本加到生产产品的边际成本中去，</a:t>
            </a:r>
            <a:r>
              <a:rPr lang="en-US" altLang="zh-CN" sz="2000" dirty="0"/>
              <a:t>MC</a:t>
            </a:r>
            <a:r>
              <a:rPr lang="zh-CN" altLang="en-US" sz="2000" dirty="0"/>
              <a:t>曲线会向上移动，利润最大化的产量就会从</a:t>
            </a:r>
            <a:r>
              <a:rPr lang="en-US" altLang="zh-CN" sz="2000" dirty="0"/>
              <a:t>x*</a:t>
            </a:r>
            <a:r>
              <a:rPr lang="zh-CN" altLang="en-US" sz="2000" dirty="0"/>
              <a:t>向左边减少。</a:t>
            </a:r>
            <a:endParaRPr lang="en-US" altLang="zh-CN" sz="2000" dirty="0"/>
          </a:p>
          <a:p>
            <a:r>
              <a:rPr lang="zh-CN" altLang="en-US" sz="2000" dirty="0"/>
              <a:t>理想的状态是加上财产权的边际成本使总的私人边际成本等于社会边际成本，从而私人产量与社会最优产量相一致。</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28</a:t>
            </a:fld>
            <a:endParaRPr lang="en-US" altLang="zh-CN"/>
          </a:p>
        </p:txBody>
      </p:sp>
    </p:spTree>
    <p:extLst>
      <p:ext uri="{BB962C8B-B14F-4D97-AF65-F5344CB8AC3E}">
        <p14:creationId xmlns:p14="http://schemas.microsoft.com/office/powerpoint/2010/main" val="1194282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43608" y="2143116"/>
            <a:ext cx="7772400" cy="3456468"/>
          </a:xfrm>
        </p:spPr>
        <p:txBody>
          <a:bodyPr/>
          <a:lstStyle/>
          <a:p>
            <a:r>
              <a:rPr lang="zh-CN" altLang="en-US" sz="2000" dirty="0"/>
              <a:t>运用科斯定理解决外部影响问题在实际中并不一定有效，因为：</a:t>
            </a:r>
            <a:endParaRPr lang="en-US" altLang="zh-CN" sz="2000" dirty="0"/>
          </a:p>
          <a:p>
            <a:r>
              <a:rPr lang="zh-CN" altLang="en-US" sz="2000" dirty="0"/>
              <a:t>第一、关于产权明晰问题，有些资源如空气、河流是大家均可使用的公共财产，很难将其产权分派给谁。</a:t>
            </a:r>
            <a:endParaRPr lang="en-US" altLang="zh-CN" sz="2000" dirty="0"/>
          </a:p>
          <a:p>
            <a:r>
              <a:rPr lang="zh-CN" altLang="en-US" sz="2000" dirty="0"/>
              <a:t>第二、已经分派的产权是否可以转让，这涉及到信息是否充分及买卖双方能否达成一致，如果谈判人数过多，交易成本过高，谈判双方都能使用策略性行为等等。</a:t>
            </a:r>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29</a:t>
            </a:fld>
            <a:endParaRPr lang="en-US" altLang="zh-CN"/>
          </a:p>
        </p:txBody>
      </p:sp>
    </p:spTree>
    <p:extLst>
      <p:ext uri="{BB962C8B-B14F-4D97-AF65-F5344CB8AC3E}">
        <p14:creationId xmlns:p14="http://schemas.microsoft.com/office/powerpoint/2010/main" val="420573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18819" name="Rectangle 3"/>
          <p:cNvSpPr>
            <a:spLocks noGrp="1" noChangeArrowheads="1"/>
          </p:cNvSpPr>
          <p:nvPr>
            <p:ph idx="1"/>
          </p:nvPr>
        </p:nvSpPr>
        <p:spPr>
          <a:xfrm>
            <a:off x="838200" y="1928812"/>
            <a:ext cx="7772400" cy="4114800"/>
          </a:xfrm>
        </p:spPr>
        <p:txBody>
          <a:bodyPr>
            <a:normAutofit fontScale="92500" lnSpcReduction="20000"/>
          </a:bodyPr>
          <a:lstStyle/>
          <a:p>
            <a:pPr>
              <a:lnSpc>
                <a:spcPct val="90000"/>
              </a:lnSpc>
            </a:pPr>
            <a:r>
              <a:rPr lang="zh-CN" altLang="en-US" sz="1400" dirty="0">
                <a:latin typeface="+mn-ea"/>
              </a:rPr>
              <a:t>一    垄断与低效率</a:t>
            </a:r>
          </a:p>
          <a:p>
            <a:pPr>
              <a:lnSpc>
                <a:spcPct val="90000"/>
              </a:lnSpc>
            </a:pPr>
            <a:r>
              <a:rPr lang="zh-CN" altLang="en-US" sz="1400" dirty="0">
                <a:latin typeface="+mn-ea"/>
              </a:rPr>
              <a:t>假设平均成本和边际成本相等</a:t>
            </a:r>
          </a:p>
          <a:p>
            <a:pPr>
              <a:lnSpc>
                <a:spcPct val="90000"/>
              </a:lnSpc>
            </a:pPr>
            <a:r>
              <a:rPr lang="zh-CN" altLang="en-US" sz="1400" dirty="0">
                <a:latin typeface="+mn-ea"/>
              </a:rPr>
              <a:t>且固定不变，即图中的水</a:t>
            </a:r>
          </a:p>
          <a:p>
            <a:pPr>
              <a:lnSpc>
                <a:spcPct val="90000"/>
              </a:lnSpc>
            </a:pPr>
            <a:r>
              <a:rPr lang="zh-CN" altLang="en-US" sz="1400" dirty="0">
                <a:latin typeface="+mn-ea"/>
              </a:rPr>
              <a:t>平线</a:t>
            </a:r>
            <a:r>
              <a:rPr lang="en-US" altLang="zh-CN" sz="1400" dirty="0">
                <a:latin typeface="+mn-ea"/>
              </a:rPr>
              <a:t>AC=MC</a:t>
            </a:r>
            <a:r>
              <a:rPr lang="zh-CN" altLang="en-US" sz="1400" dirty="0">
                <a:latin typeface="+mn-ea"/>
              </a:rPr>
              <a:t>表示。根据</a:t>
            </a:r>
          </a:p>
          <a:p>
            <a:pPr>
              <a:lnSpc>
                <a:spcPct val="90000"/>
              </a:lnSpc>
            </a:pPr>
            <a:r>
              <a:rPr lang="en-US" altLang="zh-CN" sz="1400" dirty="0">
                <a:latin typeface="+mn-ea"/>
              </a:rPr>
              <a:t>MR=MC</a:t>
            </a:r>
            <a:r>
              <a:rPr lang="zh-CN" altLang="en-US" sz="1400" dirty="0">
                <a:latin typeface="+mn-ea"/>
              </a:rPr>
              <a:t>的原则生产，垄断</a:t>
            </a:r>
          </a:p>
          <a:p>
            <a:pPr>
              <a:lnSpc>
                <a:spcPct val="90000"/>
              </a:lnSpc>
            </a:pPr>
            <a:r>
              <a:rPr lang="zh-CN" altLang="en-US" sz="1400" dirty="0">
                <a:latin typeface="+mn-ea"/>
              </a:rPr>
              <a:t>厂商的利润最大化产量为</a:t>
            </a:r>
          </a:p>
          <a:p>
            <a:pPr>
              <a:lnSpc>
                <a:spcPct val="90000"/>
              </a:lnSpc>
            </a:pPr>
            <a:r>
              <a:rPr lang="en-US" altLang="zh-CN" sz="1400" dirty="0" err="1">
                <a:latin typeface="+mn-ea"/>
              </a:rPr>
              <a:t>q</a:t>
            </a:r>
            <a:r>
              <a:rPr lang="en-US" altLang="zh-CN" sz="1400" baseline="-25000" dirty="0" err="1">
                <a:latin typeface="+mn-ea"/>
              </a:rPr>
              <a:t>m</a:t>
            </a:r>
            <a:r>
              <a:rPr lang="zh-CN" altLang="en-US" sz="1400" dirty="0">
                <a:latin typeface="+mn-ea"/>
              </a:rPr>
              <a:t>，价格为</a:t>
            </a:r>
            <a:r>
              <a:rPr lang="en-US" altLang="zh-CN" sz="1400" dirty="0">
                <a:latin typeface="+mn-ea"/>
              </a:rPr>
              <a:t>p</a:t>
            </a:r>
            <a:r>
              <a:rPr lang="en-US" altLang="zh-CN" sz="1400" baseline="-25000" dirty="0">
                <a:latin typeface="+mn-ea"/>
              </a:rPr>
              <a:t>m</a:t>
            </a:r>
            <a:r>
              <a:rPr lang="en-US" altLang="zh-CN" sz="1400" dirty="0">
                <a:latin typeface="+mn-ea"/>
              </a:rPr>
              <a:t>,</a:t>
            </a:r>
            <a:r>
              <a:rPr lang="zh-CN" altLang="en-US" sz="1400" dirty="0">
                <a:latin typeface="+mn-ea"/>
              </a:rPr>
              <a:t>这个价格</a:t>
            </a:r>
          </a:p>
          <a:p>
            <a:pPr>
              <a:lnSpc>
                <a:spcPct val="90000"/>
              </a:lnSpc>
            </a:pPr>
            <a:r>
              <a:rPr lang="zh-CN" altLang="en-US" sz="1400" dirty="0">
                <a:latin typeface="+mn-ea"/>
              </a:rPr>
              <a:t>高于边际成本。不是帕累托最</a:t>
            </a:r>
            <a:endParaRPr lang="en-US" altLang="zh-CN" sz="1400" dirty="0">
              <a:latin typeface="+mn-ea"/>
            </a:endParaRPr>
          </a:p>
          <a:p>
            <a:pPr>
              <a:lnSpc>
                <a:spcPct val="90000"/>
              </a:lnSpc>
            </a:pPr>
            <a:r>
              <a:rPr lang="zh-CN" altLang="en-US" sz="1400" dirty="0">
                <a:latin typeface="+mn-ea"/>
              </a:rPr>
              <a:t>优状态，最优的状态是在</a:t>
            </a:r>
            <a:r>
              <a:rPr lang="en-US" altLang="zh-CN" sz="1400" dirty="0">
                <a:latin typeface="+mn-ea"/>
              </a:rPr>
              <a:t>q*</a:t>
            </a:r>
            <a:r>
              <a:rPr lang="zh-CN" altLang="en-US" sz="1400" dirty="0">
                <a:latin typeface="+mn-ea"/>
              </a:rPr>
              <a:t>水</a:t>
            </a:r>
            <a:endParaRPr lang="en-US" altLang="zh-CN" sz="1400" dirty="0">
              <a:latin typeface="+mn-ea"/>
            </a:endParaRPr>
          </a:p>
          <a:p>
            <a:pPr>
              <a:lnSpc>
                <a:spcPct val="90000"/>
              </a:lnSpc>
            </a:pPr>
            <a:r>
              <a:rPr lang="zh-CN" altLang="en-US" sz="1400" dirty="0">
                <a:latin typeface="+mn-ea"/>
              </a:rPr>
              <a:t>平达到（</a:t>
            </a:r>
            <a:r>
              <a:rPr lang="en-US" altLang="zh-CN" sz="1400" dirty="0">
                <a:latin typeface="+mn-ea"/>
              </a:rPr>
              <a:t>p=MC)</a:t>
            </a:r>
            <a:r>
              <a:rPr lang="zh-CN" altLang="en-US" sz="1400" dirty="0">
                <a:latin typeface="+mn-ea"/>
              </a:rPr>
              <a:t>如果能设法使</a:t>
            </a:r>
            <a:endParaRPr lang="en-US" altLang="zh-CN" sz="1400" dirty="0">
              <a:latin typeface="+mn-ea"/>
            </a:endParaRPr>
          </a:p>
          <a:p>
            <a:pPr>
              <a:lnSpc>
                <a:spcPct val="90000"/>
              </a:lnSpc>
            </a:pPr>
            <a:r>
              <a:rPr lang="zh-CN" altLang="en-US" sz="1400" dirty="0">
                <a:latin typeface="+mn-ea"/>
              </a:rPr>
              <a:t>产量增加到</a:t>
            </a:r>
            <a:r>
              <a:rPr lang="en-US" altLang="zh-CN" sz="1400" dirty="0">
                <a:latin typeface="+mn-ea"/>
              </a:rPr>
              <a:t>q*,</a:t>
            </a:r>
            <a:r>
              <a:rPr lang="zh-CN" altLang="en-US" sz="1400" dirty="0">
                <a:latin typeface="+mn-ea"/>
              </a:rPr>
              <a:t>垄断利润下降</a:t>
            </a:r>
            <a:endParaRPr lang="en-US" altLang="zh-CN" sz="1400" dirty="0">
              <a:latin typeface="+mn-ea"/>
            </a:endParaRPr>
          </a:p>
          <a:p>
            <a:pPr>
              <a:lnSpc>
                <a:spcPct val="90000"/>
              </a:lnSpc>
            </a:pPr>
            <a:r>
              <a:rPr lang="zh-CN" altLang="en-US" sz="1400" dirty="0">
                <a:latin typeface="+mn-ea"/>
              </a:rPr>
              <a:t>了（</a:t>
            </a:r>
            <a:r>
              <a:rPr lang="en-US" altLang="zh-CN" sz="1400" dirty="0">
                <a:latin typeface="+mn-ea"/>
              </a:rPr>
              <a:t>p</a:t>
            </a:r>
            <a:r>
              <a:rPr lang="en-US" altLang="zh-CN" sz="1400" baseline="-25000" dirty="0">
                <a:latin typeface="+mn-ea"/>
              </a:rPr>
              <a:t>m</a:t>
            </a:r>
            <a:r>
              <a:rPr lang="en-US" altLang="zh-CN" sz="1400" dirty="0">
                <a:latin typeface="+mn-ea"/>
              </a:rPr>
              <a:t>-p*) ×</a:t>
            </a:r>
            <a:r>
              <a:rPr lang="en-US" altLang="zh-CN" sz="1400" dirty="0" err="1">
                <a:latin typeface="+mn-ea"/>
              </a:rPr>
              <a:t>q</a:t>
            </a:r>
            <a:r>
              <a:rPr lang="en-US" altLang="zh-CN" sz="1400" baseline="-25000" dirty="0" err="1">
                <a:latin typeface="+mn-ea"/>
              </a:rPr>
              <a:t>m</a:t>
            </a:r>
            <a:r>
              <a:rPr lang="en-US" altLang="zh-CN" sz="1400" baseline="-25000" dirty="0">
                <a:latin typeface="+mn-ea"/>
              </a:rPr>
              <a:t>, </a:t>
            </a:r>
            <a:r>
              <a:rPr lang="zh-CN" altLang="en-US" sz="1400" dirty="0">
                <a:latin typeface="+mn-ea"/>
              </a:rPr>
              <a:t>消费者剩余</a:t>
            </a:r>
            <a:endParaRPr lang="en-US" altLang="zh-CN" sz="1400" dirty="0">
              <a:latin typeface="+mn-ea"/>
            </a:endParaRPr>
          </a:p>
          <a:p>
            <a:pPr>
              <a:lnSpc>
                <a:spcPct val="90000"/>
              </a:lnSpc>
            </a:pPr>
            <a:r>
              <a:rPr lang="zh-CN" altLang="en-US" sz="1400" dirty="0">
                <a:latin typeface="+mn-ea"/>
              </a:rPr>
              <a:t>增加（为图中绿色和蓝色面积</a:t>
            </a:r>
            <a:r>
              <a:rPr lang="en-US" altLang="zh-CN" sz="1400" dirty="0">
                <a:latin typeface="+mn-ea"/>
              </a:rPr>
              <a:t>,</a:t>
            </a:r>
          </a:p>
          <a:p>
            <a:pPr>
              <a:lnSpc>
                <a:spcPct val="90000"/>
              </a:lnSpc>
            </a:pPr>
            <a:r>
              <a:rPr lang="zh-CN" altLang="en-US" sz="1400" dirty="0">
                <a:latin typeface="+mn-ea"/>
              </a:rPr>
              <a:t>绿色是垄断利润的减少量，由消费者</a:t>
            </a:r>
            <a:endParaRPr lang="en-US" altLang="zh-CN" sz="1400" dirty="0">
              <a:latin typeface="+mn-ea"/>
            </a:endParaRPr>
          </a:p>
          <a:p>
            <a:pPr>
              <a:lnSpc>
                <a:spcPct val="90000"/>
              </a:lnSpc>
            </a:pPr>
            <a:r>
              <a:rPr lang="zh-CN" altLang="en-US" sz="1400" dirty="0">
                <a:latin typeface="+mn-ea"/>
              </a:rPr>
              <a:t>给予一揽子支付</a:t>
            </a:r>
            <a:r>
              <a:rPr lang="en-US" altLang="zh-CN" sz="1400" dirty="0">
                <a:latin typeface="+mn-ea"/>
              </a:rPr>
              <a:t>,</a:t>
            </a:r>
            <a:r>
              <a:rPr lang="zh-CN" altLang="en-US" sz="1400" dirty="0">
                <a:latin typeface="+mn-ea"/>
              </a:rPr>
              <a:t> 蓝色部分为净收益，</a:t>
            </a:r>
            <a:endParaRPr lang="en-US" altLang="zh-CN" sz="1400" dirty="0">
              <a:latin typeface="+mn-ea"/>
            </a:endParaRPr>
          </a:p>
          <a:p>
            <a:pPr>
              <a:lnSpc>
                <a:spcPct val="90000"/>
              </a:lnSpc>
            </a:pPr>
            <a:r>
              <a:rPr lang="zh-CN" altLang="en-US" sz="1400" dirty="0">
                <a:latin typeface="+mn-ea"/>
              </a:rPr>
              <a:t>在消费者和生产这之间，分配双方都得到好处。</a:t>
            </a:r>
          </a:p>
          <a:p>
            <a:pPr>
              <a:lnSpc>
                <a:spcPct val="90000"/>
              </a:lnSpc>
            </a:pPr>
            <a:endParaRPr lang="zh-CN" altLang="en-US" sz="1400" dirty="0">
              <a:latin typeface="+mn-ea"/>
            </a:endParaRPr>
          </a:p>
          <a:p>
            <a:pPr>
              <a:lnSpc>
                <a:spcPct val="90000"/>
              </a:lnSpc>
            </a:pPr>
            <a:endParaRPr lang="en-US" altLang="zh-CN" sz="1400" dirty="0">
              <a:latin typeface="Times New Roman" pitchFamily="18" charset="0"/>
              <a:ea typeface="黑体" pitchFamily="2" charset="-122"/>
            </a:endParaRPr>
          </a:p>
        </p:txBody>
      </p:sp>
      <p:sp>
        <p:nvSpPr>
          <p:cNvPr id="30" name="灯片编号占位符 5"/>
          <p:cNvSpPr>
            <a:spLocks noGrp="1"/>
          </p:cNvSpPr>
          <p:nvPr>
            <p:ph type="sldNum" sz="quarter" idx="12"/>
          </p:nvPr>
        </p:nvSpPr>
        <p:spPr/>
        <p:txBody>
          <a:bodyPr/>
          <a:lstStyle/>
          <a:p>
            <a:fld id="{6A3A75AA-5139-419A-9CC8-459EDD56DEA3}" type="slidenum">
              <a:rPr lang="en-US" altLang="zh-CN"/>
              <a:pPr/>
              <a:t>3</a:t>
            </a:fld>
            <a:endParaRPr lang="en-US" altLang="zh-CN" dirty="0"/>
          </a:p>
        </p:txBody>
      </p:sp>
      <p:sp>
        <p:nvSpPr>
          <p:cNvPr id="418820" name="Rectangle 4"/>
          <p:cNvSpPr>
            <a:spLocks noRot="1" noChangeArrowheads="1"/>
          </p:cNvSpPr>
          <p:nvPr/>
        </p:nvSpPr>
        <p:spPr bwMode="auto">
          <a:xfrm>
            <a:off x="609600" y="228600"/>
            <a:ext cx="7924800" cy="533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lnSpc>
                <a:spcPct val="90000"/>
              </a:lnSpc>
              <a:spcBef>
                <a:spcPct val="20000"/>
              </a:spcBef>
              <a:buClr>
                <a:schemeClr val="folHlink"/>
              </a:buClr>
              <a:buSzPct val="60000"/>
              <a:buFont typeface="Wingdings" pitchFamily="2" charset="2"/>
              <a:buNone/>
            </a:pPr>
            <a:endParaRPr lang="zh-CN" altLang="en-US" sz="3200" dirty="0">
              <a:latin typeface="黑体" pitchFamily="2" charset="-122"/>
              <a:ea typeface="黑体" pitchFamily="2" charset="-122"/>
            </a:endParaRPr>
          </a:p>
        </p:txBody>
      </p:sp>
      <p:sp>
        <p:nvSpPr>
          <p:cNvPr id="418821" name="Rectangle 5"/>
          <p:cNvSpPr>
            <a:spLocks noRot="1" noChangeArrowheads="1"/>
          </p:cNvSpPr>
          <p:nvPr/>
        </p:nvSpPr>
        <p:spPr bwMode="auto">
          <a:xfrm>
            <a:off x="978927" y="1620930"/>
            <a:ext cx="78486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buClr>
                <a:schemeClr val="folHlink"/>
              </a:buClr>
              <a:buSzPct val="60000"/>
              <a:buFont typeface="Wingdings" pitchFamily="2" charset="2"/>
              <a:buChar char="n"/>
            </a:pPr>
            <a:endParaRPr lang="zh-CN" altLang="zh-CN" sz="2800" b="1">
              <a:solidFill>
                <a:schemeClr val="folHlink"/>
              </a:solidFill>
            </a:endParaRPr>
          </a:p>
        </p:txBody>
      </p:sp>
      <p:grpSp>
        <p:nvGrpSpPr>
          <p:cNvPr id="418822" name="Group 6"/>
          <p:cNvGrpSpPr>
            <a:grpSpLocks/>
          </p:cNvGrpSpPr>
          <p:nvPr/>
        </p:nvGrpSpPr>
        <p:grpSpPr bwMode="auto">
          <a:xfrm>
            <a:off x="4648200" y="2971800"/>
            <a:ext cx="4157663" cy="3108325"/>
            <a:chOff x="2832" y="672"/>
            <a:chExt cx="2619" cy="1958"/>
          </a:xfrm>
        </p:grpSpPr>
        <p:sp>
          <p:nvSpPr>
            <p:cNvPr id="418823" name="Line 7"/>
            <p:cNvSpPr>
              <a:spLocks noChangeShapeType="1"/>
            </p:cNvSpPr>
            <p:nvPr/>
          </p:nvSpPr>
          <p:spPr bwMode="auto">
            <a:xfrm>
              <a:off x="3190" y="2340"/>
              <a:ext cx="2042" cy="2"/>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18824" name="Line 8"/>
            <p:cNvSpPr>
              <a:spLocks noChangeShapeType="1"/>
            </p:cNvSpPr>
            <p:nvPr/>
          </p:nvSpPr>
          <p:spPr bwMode="auto">
            <a:xfrm flipV="1">
              <a:off x="3168" y="864"/>
              <a:ext cx="0" cy="1476"/>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18825" name="Text Box 9"/>
            <p:cNvSpPr txBox="1">
              <a:spLocks noChangeArrowheads="1"/>
            </p:cNvSpPr>
            <p:nvPr/>
          </p:nvSpPr>
          <p:spPr bwMode="auto">
            <a:xfrm>
              <a:off x="2880" y="1860"/>
              <a:ext cx="310" cy="77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Char char="§"/>
              </a:pPr>
              <a:endParaRPr lang="en-US" altLang="zh-CN" sz="1800">
                <a:solidFill>
                  <a:srgbClr val="000000"/>
                </a:solidFill>
                <a:latin typeface="Arial" charset="0"/>
                <a:ea typeface="Gulim" pitchFamily="34" charset="-127"/>
              </a:endParaRPr>
            </a:p>
            <a:p>
              <a:pPr algn="ctr" latinLnBrk="1">
                <a:lnSpc>
                  <a:spcPct val="140000"/>
                </a:lnSpc>
                <a:buClr>
                  <a:srgbClr val="0066CC"/>
                </a:buClr>
                <a:buFont typeface="Wingdings" pitchFamily="2" charset="2"/>
                <a:buNone/>
              </a:pPr>
              <a:r>
                <a:rPr lang="en-US" altLang="zh-CN" sz="3200" b="1" i="1">
                  <a:solidFill>
                    <a:srgbClr val="FFCC00"/>
                  </a:solidFill>
                  <a:latin typeface="Times New Roman" pitchFamily="18" charset="0"/>
                  <a:ea typeface="Gulim" pitchFamily="34" charset="-127"/>
                </a:rPr>
                <a:t>o</a:t>
              </a:r>
            </a:p>
          </p:txBody>
        </p:sp>
        <p:sp>
          <p:nvSpPr>
            <p:cNvPr id="418826" name="Text Box 10"/>
            <p:cNvSpPr txBox="1">
              <a:spLocks noChangeArrowheads="1"/>
            </p:cNvSpPr>
            <p:nvPr/>
          </p:nvSpPr>
          <p:spPr bwMode="auto">
            <a:xfrm>
              <a:off x="5162" y="2196"/>
              <a:ext cx="289"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q</a:t>
              </a:r>
            </a:p>
          </p:txBody>
        </p:sp>
        <p:sp>
          <p:nvSpPr>
            <p:cNvPr id="418827" name="Text Box 11"/>
            <p:cNvSpPr txBox="1">
              <a:spLocks noChangeArrowheads="1"/>
            </p:cNvSpPr>
            <p:nvPr/>
          </p:nvSpPr>
          <p:spPr bwMode="auto">
            <a:xfrm>
              <a:off x="2832" y="672"/>
              <a:ext cx="299"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P</a:t>
              </a:r>
            </a:p>
          </p:txBody>
        </p:sp>
      </p:grpSp>
      <p:sp>
        <p:nvSpPr>
          <p:cNvPr id="418828" name="Text Box 12"/>
          <p:cNvSpPr txBox="1">
            <a:spLocks noChangeArrowheads="1"/>
          </p:cNvSpPr>
          <p:nvPr/>
        </p:nvSpPr>
        <p:spPr bwMode="auto">
          <a:xfrm>
            <a:off x="7239000" y="4286250"/>
            <a:ext cx="17526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AC=MC</a:t>
            </a:r>
          </a:p>
        </p:txBody>
      </p:sp>
      <p:sp>
        <p:nvSpPr>
          <p:cNvPr id="418829" name="Line 13"/>
          <p:cNvSpPr>
            <a:spLocks noChangeShapeType="1"/>
          </p:cNvSpPr>
          <p:nvPr/>
        </p:nvSpPr>
        <p:spPr bwMode="auto">
          <a:xfrm>
            <a:off x="5181600" y="4800600"/>
            <a:ext cx="2819400"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0" name="Line 14"/>
          <p:cNvSpPr>
            <a:spLocks noChangeShapeType="1"/>
          </p:cNvSpPr>
          <p:nvPr/>
        </p:nvSpPr>
        <p:spPr bwMode="auto">
          <a:xfrm>
            <a:off x="5181600" y="4114800"/>
            <a:ext cx="838200" cy="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1" name="Text Box 15"/>
          <p:cNvSpPr txBox="1">
            <a:spLocks noChangeArrowheads="1"/>
          </p:cNvSpPr>
          <p:nvPr/>
        </p:nvSpPr>
        <p:spPr bwMode="auto">
          <a:xfrm>
            <a:off x="4495800" y="382905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dirty="0">
                <a:solidFill>
                  <a:schemeClr val="hlink"/>
                </a:solidFill>
                <a:latin typeface="Times New Roman" pitchFamily="18" charset="0"/>
                <a:ea typeface="Gulim" pitchFamily="34" charset="-127"/>
              </a:rPr>
              <a:t>P</a:t>
            </a:r>
            <a:r>
              <a:rPr lang="en-US" altLang="zh-CN" b="1" baseline="-25000" dirty="0">
                <a:solidFill>
                  <a:schemeClr val="hlink"/>
                </a:solidFill>
                <a:latin typeface="Times New Roman" pitchFamily="18" charset="0"/>
                <a:ea typeface="Gulim" pitchFamily="34" charset="-127"/>
              </a:rPr>
              <a:t>m</a:t>
            </a:r>
          </a:p>
        </p:txBody>
      </p:sp>
      <p:sp>
        <p:nvSpPr>
          <p:cNvPr id="418832" name="Line 16"/>
          <p:cNvSpPr>
            <a:spLocks noChangeShapeType="1"/>
          </p:cNvSpPr>
          <p:nvPr/>
        </p:nvSpPr>
        <p:spPr bwMode="auto">
          <a:xfrm>
            <a:off x="6019800" y="4114800"/>
            <a:ext cx="0" cy="152400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3" name="Text Box 17"/>
          <p:cNvSpPr txBox="1">
            <a:spLocks noChangeArrowheads="1"/>
          </p:cNvSpPr>
          <p:nvPr/>
        </p:nvSpPr>
        <p:spPr bwMode="auto">
          <a:xfrm>
            <a:off x="4495800" y="451485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P</a:t>
            </a:r>
            <a:r>
              <a:rPr lang="en-US" altLang="zh-CN" b="1" baseline="30000">
                <a:solidFill>
                  <a:schemeClr val="hlink"/>
                </a:solidFill>
                <a:latin typeface="Times New Roman" pitchFamily="18" charset="0"/>
                <a:ea typeface="Gulim" pitchFamily="34" charset="-127"/>
              </a:rPr>
              <a:t>*</a:t>
            </a:r>
          </a:p>
        </p:txBody>
      </p:sp>
      <p:sp>
        <p:nvSpPr>
          <p:cNvPr id="418834" name="Line 18"/>
          <p:cNvSpPr>
            <a:spLocks noChangeShapeType="1"/>
          </p:cNvSpPr>
          <p:nvPr/>
        </p:nvSpPr>
        <p:spPr bwMode="auto">
          <a:xfrm>
            <a:off x="6934200" y="4800600"/>
            <a:ext cx="0" cy="83820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5" name="Text Box 19"/>
          <p:cNvSpPr txBox="1">
            <a:spLocks noChangeArrowheads="1"/>
          </p:cNvSpPr>
          <p:nvPr/>
        </p:nvSpPr>
        <p:spPr bwMode="auto">
          <a:xfrm>
            <a:off x="5638800" y="548640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q</a:t>
            </a:r>
            <a:r>
              <a:rPr lang="en-US" altLang="zh-CN" b="1" baseline="-25000">
                <a:solidFill>
                  <a:schemeClr val="hlink"/>
                </a:solidFill>
                <a:latin typeface="Times New Roman" pitchFamily="18" charset="0"/>
                <a:ea typeface="Gulim" pitchFamily="34" charset="-127"/>
              </a:rPr>
              <a:t>m</a:t>
            </a:r>
          </a:p>
        </p:txBody>
      </p:sp>
      <p:sp>
        <p:nvSpPr>
          <p:cNvPr id="418836" name="Text Box 20"/>
          <p:cNvSpPr txBox="1">
            <a:spLocks noChangeArrowheads="1"/>
          </p:cNvSpPr>
          <p:nvPr/>
        </p:nvSpPr>
        <p:spPr bwMode="auto">
          <a:xfrm>
            <a:off x="6553200" y="548640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q</a:t>
            </a:r>
            <a:r>
              <a:rPr lang="en-US" altLang="zh-CN" b="1" baseline="30000">
                <a:solidFill>
                  <a:schemeClr val="hlink"/>
                </a:solidFill>
                <a:latin typeface="Times New Roman" pitchFamily="18" charset="0"/>
                <a:ea typeface="Gulim" pitchFamily="34" charset="-127"/>
              </a:rPr>
              <a:t>*</a:t>
            </a:r>
          </a:p>
        </p:txBody>
      </p:sp>
      <p:sp>
        <p:nvSpPr>
          <p:cNvPr id="418837" name="Text Box 21"/>
          <p:cNvSpPr txBox="1">
            <a:spLocks noChangeArrowheads="1"/>
          </p:cNvSpPr>
          <p:nvPr/>
        </p:nvSpPr>
        <p:spPr bwMode="auto">
          <a:xfrm>
            <a:off x="7543800" y="5124450"/>
            <a:ext cx="9906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33CC"/>
                </a:solidFill>
                <a:latin typeface="Times New Roman" pitchFamily="18" charset="0"/>
                <a:ea typeface="Gulim" pitchFamily="34" charset="-127"/>
              </a:rPr>
              <a:t>D</a:t>
            </a:r>
          </a:p>
        </p:txBody>
      </p:sp>
      <p:pic>
        <p:nvPicPr>
          <p:cNvPr id="418838" name="Picture 22" descr="未标题-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sp>
        <p:nvSpPr>
          <p:cNvPr id="418842" name="Line 26"/>
          <p:cNvSpPr>
            <a:spLocks noChangeShapeType="1"/>
          </p:cNvSpPr>
          <p:nvPr/>
        </p:nvSpPr>
        <p:spPr bwMode="auto">
          <a:xfrm>
            <a:off x="5181600" y="3505200"/>
            <a:ext cx="2895600" cy="213360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43" name="Text Box 27"/>
          <p:cNvSpPr txBox="1">
            <a:spLocks noChangeArrowheads="1"/>
          </p:cNvSpPr>
          <p:nvPr/>
        </p:nvSpPr>
        <p:spPr bwMode="auto">
          <a:xfrm>
            <a:off x="5943600" y="4800600"/>
            <a:ext cx="9906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dirty="0">
                <a:latin typeface="Times New Roman" pitchFamily="18" charset="0"/>
                <a:ea typeface="Gulim" pitchFamily="34" charset="-127"/>
              </a:rPr>
              <a:t>MR</a:t>
            </a:r>
          </a:p>
        </p:txBody>
      </p:sp>
      <p:sp>
        <p:nvSpPr>
          <p:cNvPr id="418844" name="Line 28"/>
          <p:cNvSpPr>
            <a:spLocks noChangeShapeType="1"/>
          </p:cNvSpPr>
          <p:nvPr/>
        </p:nvSpPr>
        <p:spPr bwMode="auto">
          <a:xfrm>
            <a:off x="5181600" y="3505200"/>
            <a:ext cx="1371600" cy="2133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45" name="Rectangle 29" descr="60%"/>
          <p:cNvSpPr>
            <a:spLocks noChangeArrowheads="1"/>
          </p:cNvSpPr>
          <p:nvPr/>
        </p:nvSpPr>
        <p:spPr bwMode="auto">
          <a:xfrm>
            <a:off x="5181600" y="4114800"/>
            <a:ext cx="838200" cy="685800"/>
          </a:xfrm>
          <a:prstGeom prst="rect">
            <a:avLst/>
          </a:prstGeom>
          <a:pattFill prst="pct60">
            <a:fgClr>
              <a:srgbClr val="00FF00">
                <a:alpha val="85001"/>
              </a:srgbClr>
            </a:fgClr>
            <a:bgClr>
              <a:schemeClr val="bg1">
                <a:alpha val="85001"/>
              </a:schemeClr>
            </a:bgClr>
          </a:patt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46" name="AutoShape 30" descr="70%"/>
          <p:cNvSpPr>
            <a:spLocks noChangeArrowheads="1"/>
          </p:cNvSpPr>
          <p:nvPr/>
        </p:nvSpPr>
        <p:spPr bwMode="auto">
          <a:xfrm>
            <a:off x="6019800" y="4114800"/>
            <a:ext cx="914400" cy="685800"/>
          </a:xfrm>
          <a:prstGeom prst="rtTriangle">
            <a:avLst/>
          </a:prstGeom>
          <a:pattFill prst="pct70">
            <a:fgClr>
              <a:srgbClr val="0000FF">
                <a:alpha val="85001"/>
              </a:srgbClr>
            </a:fgClr>
            <a:bgClr>
              <a:schemeClr val="bg1">
                <a:alpha val="85001"/>
              </a:schemeClr>
            </a:bgClr>
          </a:patt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即使明确的财产权可以转让也不一定实现资源的最优配置，当然在这个过程中可能出现这样的结果：比原来</a:t>
            </a:r>
            <a:r>
              <a:rPr lang="en-US" altLang="zh-CN" sz="2000" dirty="0"/>
              <a:t>x*</a:t>
            </a:r>
            <a:r>
              <a:rPr lang="zh-CN" altLang="en-US" sz="2000" dirty="0"/>
              <a:t>的状态好，但不一定大达到最优的</a:t>
            </a:r>
            <a:r>
              <a:rPr lang="en-US" altLang="zh-CN" sz="2000" dirty="0"/>
              <a:t>x**</a:t>
            </a:r>
            <a:r>
              <a:rPr lang="zh-CN" altLang="en-US" sz="2000" dirty="0"/>
              <a:t>。</a:t>
            </a:r>
            <a:endParaRPr lang="en-US" altLang="zh-CN" sz="2000" dirty="0"/>
          </a:p>
          <a:p>
            <a:r>
              <a:rPr lang="zh-CN" altLang="en-US" sz="2000" dirty="0"/>
              <a:t>最后，财产权的分配会影响收入分配，收入分配的变动可能造成社会不公平。</a:t>
            </a:r>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sz="3200">
                <a:solidFill>
                  <a:schemeClr val="tx1"/>
                </a:solidFill>
                <a:latin typeface="黑体" pitchFamily="2" charset="-122"/>
                <a:ea typeface="黑体" pitchFamily="2" charset="-122"/>
              </a:rPr>
              <a:t>第三节 公共物品和公共资源</a:t>
            </a:r>
          </a:p>
        </p:txBody>
      </p:sp>
      <p:sp>
        <p:nvSpPr>
          <p:cNvPr id="424963" name="Rectangle 3"/>
          <p:cNvSpPr>
            <a:spLocks noGrp="1" noChangeArrowheads="1"/>
          </p:cNvSpPr>
          <p:nvPr>
            <p:ph idx="1"/>
          </p:nvPr>
        </p:nvSpPr>
        <p:spPr/>
        <p:txBody>
          <a:bodyPr/>
          <a:lstStyle/>
          <a:p>
            <a:pPr>
              <a:lnSpc>
                <a:spcPct val="135000"/>
              </a:lnSpc>
            </a:pPr>
            <a:r>
              <a:rPr lang="zh-CN" altLang="en-US" sz="2000" dirty="0">
                <a:latin typeface="Times New Roman" pitchFamily="18" charset="0"/>
                <a:ea typeface="黑体" pitchFamily="2" charset="-122"/>
              </a:rPr>
              <a:t>一    排他性与竞用性</a:t>
            </a:r>
            <a:endParaRPr lang="zh-CN" altLang="en-US" sz="2000" dirty="0"/>
          </a:p>
          <a:p>
            <a:pPr>
              <a:lnSpc>
                <a:spcPct val="135000"/>
              </a:lnSpc>
            </a:pPr>
            <a:r>
              <a:rPr lang="zh-CN" altLang="en-US" sz="2000" dirty="0"/>
              <a:t>市场机制只在私人物品的场合才真正起作用。私人物品具有两个鲜明的特点：排他性和竞用性。所谓排他性，指的是只有对商品支付价格的人才能够使用该商品；而竞用性，指的是如果某人已经使用了某个商品，则其他人就不能再同时使用该商品。</a:t>
            </a:r>
            <a:endParaRPr lang="en-US" altLang="zh-CN" sz="2000" dirty="0"/>
          </a:p>
          <a:p>
            <a:pPr>
              <a:lnSpc>
                <a:spcPct val="135000"/>
              </a:lnSpc>
            </a:pPr>
            <a:r>
              <a:rPr lang="zh-CN" altLang="en-US" sz="2000" dirty="0"/>
              <a:t>实际上，市场机制只有在具备上述两个特点的私人物品的场合才真正发挥作用，才有效率。</a:t>
            </a:r>
            <a:endParaRPr lang="en-US" altLang="zh-CN" sz="2000" dirty="0"/>
          </a:p>
        </p:txBody>
      </p:sp>
      <p:sp>
        <p:nvSpPr>
          <p:cNvPr id="8" name="灯片编号占位符 5"/>
          <p:cNvSpPr>
            <a:spLocks noGrp="1"/>
          </p:cNvSpPr>
          <p:nvPr>
            <p:ph type="sldNum" sz="quarter" idx="12"/>
          </p:nvPr>
        </p:nvSpPr>
        <p:spPr/>
        <p:txBody>
          <a:bodyPr/>
          <a:lstStyle/>
          <a:p>
            <a:fld id="{45D69527-267C-4592-929A-B9B193554300}" type="slidenum">
              <a:rPr lang="en-US" altLang="zh-CN"/>
              <a:pPr/>
              <a:t>31</a:t>
            </a:fld>
            <a:endParaRPr lang="en-US" altLang="zh-CN"/>
          </a:p>
        </p:txBody>
      </p:sp>
      <p:sp>
        <p:nvSpPr>
          <p:cNvPr id="424965" name="Rectangle 5"/>
          <p:cNvSpPr>
            <a:spLocks noRot="1" noChangeArrowheads="1"/>
          </p:cNvSpPr>
          <p:nvPr/>
        </p:nvSpPr>
        <p:spPr bwMode="auto">
          <a:xfrm>
            <a:off x="685800" y="1600200"/>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5000"/>
              </a:lnSpc>
              <a:spcBef>
                <a:spcPct val="20000"/>
              </a:spcBef>
              <a:buClr>
                <a:schemeClr val="folHlink"/>
              </a:buClr>
              <a:buSzPct val="60000"/>
              <a:buFont typeface="Wingdings" pitchFamily="2" charset="2"/>
              <a:buChar char="n"/>
            </a:pPr>
            <a:endParaRPr lang="zh-CN" altLang="zh-CN" sz="2000"/>
          </a:p>
        </p:txBody>
      </p:sp>
      <p:sp>
        <p:nvSpPr>
          <p:cNvPr id="424968" name="Rectangle 8"/>
          <p:cNvSpPr>
            <a:spLocks noRot="1" noChangeArrowheads="1"/>
          </p:cNvSpPr>
          <p:nvPr/>
        </p:nvSpPr>
        <p:spPr bwMode="auto">
          <a:xfrm>
            <a:off x="533400" y="1066800"/>
            <a:ext cx="5837238" cy="331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endParaRPr lang="zh-CN" altLang="zh-CN" sz="2800">
              <a:latin typeface="Times New Roman" pitchFamily="18" charset="0"/>
              <a:ea typeface="黑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71472" y="1857364"/>
            <a:ext cx="8072494" cy="4286280"/>
          </a:xfrm>
        </p:spPr>
        <p:txBody>
          <a:bodyPr/>
          <a:lstStyle/>
          <a:p>
            <a:pPr>
              <a:lnSpc>
                <a:spcPct val="135000"/>
              </a:lnSpc>
            </a:pPr>
            <a:r>
              <a:rPr lang="zh-CN" altLang="en-US" sz="2000" dirty="0"/>
              <a:t>在现实中有许多不满足排他性或竞用性特点的物品。如果一件物品不具有排他性，就无法排除一些人“不支付便使用”，就会带来外部影响，使市场机制失灵。例如国防和海鱼是缺乏排他性的两个例子。</a:t>
            </a:r>
            <a:endParaRPr lang="en-US" altLang="zh-CN" sz="2000" dirty="0"/>
          </a:p>
          <a:p>
            <a:pPr>
              <a:lnSpc>
                <a:spcPct val="135000"/>
              </a:lnSpc>
            </a:pPr>
            <a:r>
              <a:rPr lang="zh-CN" altLang="en-US" sz="2000" dirty="0"/>
              <a:t>一个公民即使拒绝为国防支付，也可以享受国防的好处，我们也很难阻止渔民在公海上捕捞海鱼。</a:t>
            </a:r>
          </a:p>
          <a:p>
            <a:pPr>
              <a:lnSpc>
                <a:spcPct val="135000"/>
              </a:lnSpc>
            </a:pPr>
            <a:endParaRPr lang="en-US" altLang="zh-CN" sz="2000" dirty="0"/>
          </a:p>
          <a:p>
            <a:endParaRPr lang="en-US" altLang="zh-CN" sz="3600" dirty="0"/>
          </a:p>
          <a:p>
            <a:endParaRPr lang="zh-CN" altLang="en-US" sz="24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32</a:t>
            </a:fld>
            <a:endParaRPr lang="en-US" altLang="zh-CN" dirty="0"/>
          </a:p>
        </p:txBody>
      </p:sp>
    </p:spTree>
    <p:extLst>
      <p:ext uri="{BB962C8B-B14F-4D97-AF65-F5344CB8AC3E}">
        <p14:creationId xmlns:p14="http://schemas.microsoft.com/office/powerpoint/2010/main" val="2680514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20000"/>
              </a:lnSpc>
            </a:pPr>
            <a:r>
              <a:rPr lang="zh-CN" altLang="en-US" sz="2000" dirty="0"/>
              <a:t>把国防这样一类既不具有排他性也不具有竞用性的物品叫做公共物品。</a:t>
            </a:r>
          </a:p>
          <a:p>
            <a:pPr>
              <a:lnSpc>
                <a:spcPct val="120000"/>
              </a:lnSpc>
            </a:pPr>
            <a:r>
              <a:rPr lang="zh-CN" altLang="en-US" sz="2000" dirty="0"/>
              <a:t>把海鱼这样一类虽不具有排他性但却具有竞用性的物品叫做公共资源。当有人捕到海鱼时意味着其他人可能捕捞的海鱼就少了。</a:t>
            </a:r>
          </a:p>
          <a:p>
            <a:endParaRPr lang="zh-CN" altLang="en-US"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endParaRPr lang="zh-CN" altLang="zh-CN"/>
          </a:p>
        </p:txBody>
      </p:sp>
      <p:sp>
        <p:nvSpPr>
          <p:cNvPr id="425987" name="Rectangle 3"/>
          <p:cNvSpPr>
            <a:spLocks noGrp="1" noChangeArrowheads="1"/>
          </p:cNvSpPr>
          <p:nvPr>
            <p:ph idx="1"/>
          </p:nvPr>
        </p:nvSpPr>
        <p:spPr/>
        <p:txBody>
          <a:bodyPr/>
          <a:lstStyle/>
          <a:p>
            <a:endParaRPr lang="zh-CN" altLang="zh-CN" dirty="0"/>
          </a:p>
        </p:txBody>
      </p:sp>
      <p:sp>
        <p:nvSpPr>
          <p:cNvPr id="68" name="灯片编号占位符 5"/>
          <p:cNvSpPr>
            <a:spLocks noGrp="1"/>
          </p:cNvSpPr>
          <p:nvPr>
            <p:ph type="sldNum" sz="quarter" idx="12"/>
          </p:nvPr>
        </p:nvSpPr>
        <p:spPr/>
        <p:txBody>
          <a:bodyPr/>
          <a:lstStyle/>
          <a:p>
            <a:fld id="{21581E47-D7CA-4585-897D-4482E403C7EC}" type="slidenum">
              <a:rPr lang="en-US" altLang="zh-CN"/>
              <a:pPr/>
              <a:t>34</a:t>
            </a:fld>
            <a:endParaRPr lang="en-US" altLang="zh-CN"/>
          </a:p>
        </p:txBody>
      </p:sp>
      <p:sp>
        <p:nvSpPr>
          <p:cNvPr id="425988" name="Rectangle 4"/>
          <p:cNvSpPr>
            <a:spLocks noRot="1" noChangeArrowheads="1"/>
          </p:cNvSpPr>
          <p:nvPr/>
        </p:nvSpPr>
        <p:spPr bwMode="auto">
          <a:xfrm>
            <a:off x="533400" y="76200"/>
            <a:ext cx="807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800">
                <a:solidFill>
                  <a:srgbClr val="001E00"/>
                </a:solidFill>
                <a:latin typeface="宋体" pitchFamily="2" charset="-122"/>
              </a:rPr>
              <a:t>第三节 公共物品和公共资源 二、公共物品</a:t>
            </a:r>
          </a:p>
        </p:txBody>
      </p:sp>
      <p:sp>
        <p:nvSpPr>
          <p:cNvPr id="425990" name="Rectangle 6"/>
          <p:cNvSpPr>
            <a:spLocks noRot="1" noChangeArrowheads="1"/>
          </p:cNvSpPr>
          <p:nvPr/>
        </p:nvSpPr>
        <p:spPr bwMode="auto">
          <a:xfrm>
            <a:off x="685800" y="2209800"/>
            <a:ext cx="396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r>
              <a:rPr lang="zh-CN" altLang="en-US" sz="1600" dirty="0">
                <a:latin typeface="+mn-ea"/>
                <a:ea typeface="+mn-ea"/>
              </a:rPr>
              <a:t>二    公共物品</a:t>
            </a:r>
          </a:p>
          <a:p>
            <a:pPr marL="342900" indent="-342900">
              <a:lnSpc>
                <a:spcPct val="125000"/>
              </a:lnSpc>
              <a:spcBef>
                <a:spcPct val="20000"/>
              </a:spcBef>
              <a:buClr>
                <a:schemeClr val="folHlink"/>
              </a:buClr>
              <a:buSzPct val="60000"/>
              <a:buFont typeface="Wingdings" pitchFamily="2" charset="2"/>
              <a:buChar char="n"/>
            </a:pPr>
            <a:r>
              <a:rPr lang="en-US" altLang="zh-CN" sz="1600" dirty="0">
                <a:latin typeface="+mn-ea"/>
                <a:ea typeface="+mn-ea"/>
              </a:rPr>
              <a:t>1</a:t>
            </a:r>
            <a:r>
              <a:rPr lang="zh-CN" altLang="en-US" sz="1600" dirty="0">
                <a:latin typeface="+mn-ea"/>
                <a:ea typeface="+mn-ea"/>
              </a:rPr>
              <a:t>，公共物品与最优数量</a:t>
            </a:r>
            <a:endParaRPr lang="en-US" altLang="zh-CN" sz="1600" dirty="0">
              <a:latin typeface="+mn-ea"/>
              <a:ea typeface="+mn-ea"/>
            </a:endParaRP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mn-ea"/>
                <a:ea typeface="+mn-ea"/>
              </a:rPr>
              <a:t>私人物品个人需求曲线的水平加总。如上图</a:t>
            </a:r>
          </a:p>
          <a:p>
            <a:pPr marL="342900" indent="-342900">
              <a:lnSpc>
                <a:spcPct val="125000"/>
              </a:lnSpc>
              <a:spcBef>
                <a:spcPct val="20000"/>
              </a:spcBef>
              <a:buClr>
                <a:schemeClr val="folHlink"/>
              </a:buClr>
              <a:buSzPct val="60000"/>
              <a:buFont typeface="Wingdings" pitchFamily="2" charset="2"/>
              <a:buChar char="n"/>
            </a:pPr>
            <a:r>
              <a:rPr lang="zh-CN" altLang="en-US" sz="1600" dirty="0">
                <a:latin typeface="+mn-ea"/>
                <a:ea typeface="+mn-ea"/>
              </a:rPr>
              <a:t>公共物品的市场需求曲线是个人需求曲线的</a:t>
            </a:r>
            <a:r>
              <a:rPr lang="zh-CN" altLang="en-US" sz="1600" dirty="0">
                <a:solidFill>
                  <a:schemeClr val="folHlink"/>
                </a:solidFill>
                <a:latin typeface="+mn-ea"/>
                <a:ea typeface="+mn-ea"/>
              </a:rPr>
              <a:t>垂直相加</a:t>
            </a:r>
            <a:r>
              <a:rPr lang="zh-CN" altLang="en-US" sz="1600" dirty="0">
                <a:latin typeface="+mn-ea"/>
                <a:ea typeface="+mn-ea"/>
              </a:rPr>
              <a:t>。消费上的非竞用特点，每一个消费者消费的是同一个数量，对总消费量支付的价格是所有消费者支付的价格的总和</a:t>
            </a:r>
          </a:p>
          <a:p>
            <a:pPr marL="342900" indent="-342900">
              <a:lnSpc>
                <a:spcPct val="130000"/>
              </a:lnSpc>
              <a:spcBef>
                <a:spcPct val="20000"/>
              </a:spcBef>
              <a:buClr>
                <a:schemeClr val="folHlink"/>
              </a:buClr>
              <a:buSzPct val="60000"/>
              <a:buFont typeface="Wingdings" pitchFamily="2" charset="2"/>
              <a:buChar char="n"/>
            </a:pPr>
            <a:r>
              <a:rPr lang="zh-CN" altLang="en-US" sz="1600" dirty="0">
                <a:latin typeface="+mn-ea"/>
                <a:ea typeface="+mn-ea"/>
              </a:rPr>
              <a:t>每个消费者的边际收益之和与边际成本相等，数量最优。  </a:t>
            </a:r>
          </a:p>
        </p:txBody>
      </p:sp>
      <p:grpSp>
        <p:nvGrpSpPr>
          <p:cNvPr id="425991" name="Group 7"/>
          <p:cNvGrpSpPr>
            <a:grpSpLocks/>
          </p:cNvGrpSpPr>
          <p:nvPr/>
        </p:nvGrpSpPr>
        <p:grpSpPr bwMode="auto">
          <a:xfrm>
            <a:off x="4572000" y="838200"/>
            <a:ext cx="4191000" cy="3108325"/>
            <a:chOff x="2832" y="672"/>
            <a:chExt cx="2640" cy="1958"/>
          </a:xfrm>
        </p:grpSpPr>
        <p:sp>
          <p:nvSpPr>
            <p:cNvPr id="425992" name="Line 8"/>
            <p:cNvSpPr>
              <a:spLocks noChangeShapeType="1"/>
            </p:cNvSpPr>
            <p:nvPr/>
          </p:nvSpPr>
          <p:spPr bwMode="auto">
            <a:xfrm>
              <a:off x="3190" y="2340"/>
              <a:ext cx="2042" cy="2"/>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25993" name="Line 9"/>
            <p:cNvSpPr>
              <a:spLocks noChangeShapeType="1"/>
            </p:cNvSpPr>
            <p:nvPr/>
          </p:nvSpPr>
          <p:spPr bwMode="auto">
            <a:xfrm flipV="1">
              <a:off x="3168" y="864"/>
              <a:ext cx="0" cy="1476"/>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25994" name="Text Box 10"/>
            <p:cNvSpPr txBox="1">
              <a:spLocks noChangeArrowheads="1"/>
            </p:cNvSpPr>
            <p:nvPr/>
          </p:nvSpPr>
          <p:spPr bwMode="auto">
            <a:xfrm>
              <a:off x="2880" y="1860"/>
              <a:ext cx="310" cy="77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Char char="§"/>
              </a:pPr>
              <a:endParaRPr lang="en-US" altLang="zh-CN" sz="1800">
                <a:solidFill>
                  <a:srgbClr val="000000"/>
                </a:solidFill>
                <a:latin typeface="Arial" charset="0"/>
                <a:ea typeface="Gulim" pitchFamily="34" charset="-127"/>
              </a:endParaRPr>
            </a:p>
            <a:p>
              <a:pPr algn="ctr" latinLnBrk="1">
                <a:lnSpc>
                  <a:spcPct val="140000"/>
                </a:lnSpc>
                <a:buClr>
                  <a:srgbClr val="0066CC"/>
                </a:buClr>
                <a:buFont typeface="Wingdings" pitchFamily="2" charset="2"/>
                <a:buNone/>
              </a:pPr>
              <a:r>
                <a:rPr lang="en-US" altLang="zh-CN" sz="3200" b="1" i="1">
                  <a:solidFill>
                    <a:srgbClr val="FFCC00"/>
                  </a:solidFill>
                  <a:latin typeface="Times New Roman" pitchFamily="18" charset="0"/>
                  <a:ea typeface="Gulim" pitchFamily="34" charset="-127"/>
                </a:rPr>
                <a:t>o</a:t>
              </a:r>
            </a:p>
          </p:txBody>
        </p:sp>
        <p:sp>
          <p:nvSpPr>
            <p:cNvPr id="425995" name="Text Box 11"/>
            <p:cNvSpPr txBox="1">
              <a:spLocks noChangeArrowheads="1"/>
            </p:cNvSpPr>
            <p:nvPr/>
          </p:nvSpPr>
          <p:spPr bwMode="auto">
            <a:xfrm>
              <a:off x="5141" y="2196"/>
              <a:ext cx="331"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Q</a:t>
              </a:r>
            </a:p>
          </p:txBody>
        </p:sp>
        <p:sp>
          <p:nvSpPr>
            <p:cNvPr id="425996" name="Text Box 12"/>
            <p:cNvSpPr txBox="1">
              <a:spLocks noChangeArrowheads="1"/>
            </p:cNvSpPr>
            <p:nvPr/>
          </p:nvSpPr>
          <p:spPr bwMode="auto">
            <a:xfrm>
              <a:off x="2832" y="672"/>
              <a:ext cx="299"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P</a:t>
              </a:r>
            </a:p>
          </p:txBody>
        </p:sp>
      </p:grpSp>
      <p:grpSp>
        <p:nvGrpSpPr>
          <p:cNvPr id="425997" name="Group 13"/>
          <p:cNvGrpSpPr>
            <a:grpSpLocks/>
          </p:cNvGrpSpPr>
          <p:nvPr/>
        </p:nvGrpSpPr>
        <p:grpSpPr bwMode="auto">
          <a:xfrm>
            <a:off x="4572000" y="3657600"/>
            <a:ext cx="4191000" cy="3108325"/>
            <a:chOff x="2832" y="672"/>
            <a:chExt cx="2640" cy="1958"/>
          </a:xfrm>
        </p:grpSpPr>
        <p:sp>
          <p:nvSpPr>
            <p:cNvPr id="425998" name="Line 14"/>
            <p:cNvSpPr>
              <a:spLocks noChangeShapeType="1"/>
            </p:cNvSpPr>
            <p:nvPr/>
          </p:nvSpPr>
          <p:spPr bwMode="auto">
            <a:xfrm>
              <a:off x="3190" y="2340"/>
              <a:ext cx="2042" cy="2"/>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25999" name="Line 15"/>
            <p:cNvSpPr>
              <a:spLocks noChangeShapeType="1"/>
            </p:cNvSpPr>
            <p:nvPr/>
          </p:nvSpPr>
          <p:spPr bwMode="auto">
            <a:xfrm flipV="1">
              <a:off x="3168" y="864"/>
              <a:ext cx="0" cy="1476"/>
            </a:xfrm>
            <a:prstGeom prst="line">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nchor="ctr"/>
            <a:lstStyle/>
            <a:p>
              <a:endParaRPr lang="zh-CN" altLang="en-US"/>
            </a:p>
          </p:txBody>
        </p:sp>
        <p:sp>
          <p:nvSpPr>
            <p:cNvPr id="426000" name="Text Box 16"/>
            <p:cNvSpPr txBox="1">
              <a:spLocks noChangeArrowheads="1"/>
            </p:cNvSpPr>
            <p:nvPr/>
          </p:nvSpPr>
          <p:spPr bwMode="auto">
            <a:xfrm>
              <a:off x="2880" y="1860"/>
              <a:ext cx="310" cy="77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Char char="§"/>
              </a:pPr>
              <a:endParaRPr lang="en-US" altLang="zh-CN" sz="1800">
                <a:solidFill>
                  <a:srgbClr val="000000"/>
                </a:solidFill>
                <a:latin typeface="Arial" charset="0"/>
                <a:ea typeface="Gulim" pitchFamily="34" charset="-127"/>
              </a:endParaRPr>
            </a:p>
            <a:p>
              <a:pPr algn="ctr" latinLnBrk="1">
                <a:lnSpc>
                  <a:spcPct val="140000"/>
                </a:lnSpc>
                <a:buClr>
                  <a:srgbClr val="0066CC"/>
                </a:buClr>
                <a:buFont typeface="Wingdings" pitchFamily="2" charset="2"/>
                <a:buNone/>
              </a:pPr>
              <a:r>
                <a:rPr lang="en-US" altLang="zh-CN" sz="3200" b="1" i="1">
                  <a:solidFill>
                    <a:srgbClr val="FFCC00"/>
                  </a:solidFill>
                  <a:latin typeface="Times New Roman" pitchFamily="18" charset="0"/>
                  <a:ea typeface="Gulim" pitchFamily="34" charset="-127"/>
                </a:rPr>
                <a:t>o</a:t>
              </a:r>
            </a:p>
          </p:txBody>
        </p:sp>
        <p:sp>
          <p:nvSpPr>
            <p:cNvPr id="426001" name="Text Box 17"/>
            <p:cNvSpPr txBox="1">
              <a:spLocks noChangeArrowheads="1"/>
            </p:cNvSpPr>
            <p:nvPr/>
          </p:nvSpPr>
          <p:spPr bwMode="auto">
            <a:xfrm>
              <a:off x="5141" y="2196"/>
              <a:ext cx="331"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Q</a:t>
              </a:r>
            </a:p>
          </p:txBody>
        </p:sp>
        <p:sp>
          <p:nvSpPr>
            <p:cNvPr id="426002" name="Text Box 18"/>
            <p:cNvSpPr txBox="1">
              <a:spLocks noChangeArrowheads="1"/>
            </p:cNvSpPr>
            <p:nvPr/>
          </p:nvSpPr>
          <p:spPr bwMode="auto">
            <a:xfrm>
              <a:off x="2832" y="672"/>
              <a:ext cx="299" cy="42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P</a:t>
              </a:r>
            </a:p>
          </p:txBody>
        </p:sp>
      </p:grpSp>
      <p:sp>
        <p:nvSpPr>
          <p:cNvPr id="426003" name="Text Box 19"/>
          <p:cNvSpPr txBox="1">
            <a:spLocks noChangeArrowheads="1"/>
          </p:cNvSpPr>
          <p:nvPr/>
        </p:nvSpPr>
        <p:spPr bwMode="auto">
          <a:xfrm>
            <a:off x="4800600" y="990600"/>
            <a:ext cx="1143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D</a:t>
            </a:r>
            <a:r>
              <a:rPr lang="en-US" altLang="zh-CN" b="1" baseline="-25000">
                <a:solidFill>
                  <a:srgbClr val="FFCC00"/>
                </a:solidFill>
                <a:latin typeface="Times New Roman" pitchFamily="18" charset="0"/>
                <a:ea typeface="Gulim" pitchFamily="34" charset="-127"/>
              </a:rPr>
              <a:t>A</a:t>
            </a:r>
          </a:p>
        </p:txBody>
      </p:sp>
      <p:sp>
        <p:nvSpPr>
          <p:cNvPr id="426004" name="Line 20"/>
          <p:cNvSpPr>
            <a:spLocks noChangeShapeType="1"/>
          </p:cNvSpPr>
          <p:nvPr/>
        </p:nvSpPr>
        <p:spPr bwMode="auto">
          <a:xfrm>
            <a:off x="5486400" y="1524000"/>
            <a:ext cx="914400" cy="1600200"/>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5" name="Text Box 21"/>
          <p:cNvSpPr txBox="1">
            <a:spLocks noChangeArrowheads="1"/>
          </p:cNvSpPr>
          <p:nvPr/>
        </p:nvSpPr>
        <p:spPr bwMode="auto">
          <a:xfrm>
            <a:off x="5334000" y="990600"/>
            <a:ext cx="1143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D</a:t>
            </a:r>
            <a:r>
              <a:rPr lang="en-US" altLang="zh-CN" b="1" baseline="-25000">
                <a:solidFill>
                  <a:srgbClr val="FFCC00"/>
                </a:solidFill>
                <a:latin typeface="Times New Roman" pitchFamily="18" charset="0"/>
                <a:ea typeface="Gulim" pitchFamily="34" charset="-127"/>
              </a:rPr>
              <a:t>B</a:t>
            </a:r>
          </a:p>
        </p:txBody>
      </p:sp>
      <p:sp>
        <p:nvSpPr>
          <p:cNvPr id="426006" name="Line 22"/>
          <p:cNvSpPr>
            <a:spLocks noChangeShapeType="1"/>
          </p:cNvSpPr>
          <p:nvPr/>
        </p:nvSpPr>
        <p:spPr bwMode="auto">
          <a:xfrm>
            <a:off x="6019800" y="1504950"/>
            <a:ext cx="914400" cy="1600200"/>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7" name="Text Box 23"/>
          <p:cNvSpPr txBox="1">
            <a:spLocks noChangeArrowheads="1"/>
          </p:cNvSpPr>
          <p:nvPr/>
        </p:nvSpPr>
        <p:spPr bwMode="auto">
          <a:xfrm>
            <a:off x="5943600" y="990600"/>
            <a:ext cx="1143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9933"/>
                </a:solidFill>
                <a:latin typeface="Times New Roman" pitchFamily="18" charset="0"/>
                <a:ea typeface="Gulim" pitchFamily="34" charset="-127"/>
              </a:rPr>
              <a:t>D</a:t>
            </a:r>
          </a:p>
        </p:txBody>
      </p:sp>
      <p:sp>
        <p:nvSpPr>
          <p:cNvPr id="426008" name="Line 24"/>
          <p:cNvSpPr>
            <a:spLocks noChangeShapeType="1"/>
          </p:cNvSpPr>
          <p:nvPr/>
        </p:nvSpPr>
        <p:spPr bwMode="auto">
          <a:xfrm>
            <a:off x="6477000" y="1447800"/>
            <a:ext cx="1600200" cy="152400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9" name="Line 25"/>
          <p:cNvSpPr>
            <a:spLocks noChangeShapeType="1"/>
          </p:cNvSpPr>
          <p:nvPr/>
        </p:nvSpPr>
        <p:spPr bwMode="auto">
          <a:xfrm flipV="1">
            <a:off x="5486400" y="1676400"/>
            <a:ext cx="259080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0" name="Text Box 26"/>
          <p:cNvSpPr txBox="1">
            <a:spLocks noChangeArrowheads="1"/>
          </p:cNvSpPr>
          <p:nvPr/>
        </p:nvSpPr>
        <p:spPr bwMode="auto">
          <a:xfrm>
            <a:off x="7772400" y="1162050"/>
            <a:ext cx="6858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latin typeface="Times New Roman" pitchFamily="18" charset="0"/>
                <a:ea typeface="Gulim" pitchFamily="34" charset="-127"/>
              </a:rPr>
              <a:t>S</a:t>
            </a:r>
          </a:p>
        </p:txBody>
      </p:sp>
      <p:sp>
        <p:nvSpPr>
          <p:cNvPr id="426011" name="Line 27"/>
          <p:cNvSpPr>
            <a:spLocks noChangeShapeType="1"/>
          </p:cNvSpPr>
          <p:nvPr/>
        </p:nvSpPr>
        <p:spPr bwMode="auto">
          <a:xfrm>
            <a:off x="7239000" y="2133600"/>
            <a:ext cx="0" cy="137160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2" name="Text Box 28"/>
          <p:cNvSpPr txBox="1">
            <a:spLocks noChangeArrowheads="1"/>
          </p:cNvSpPr>
          <p:nvPr/>
        </p:nvSpPr>
        <p:spPr bwMode="auto">
          <a:xfrm>
            <a:off x="6858000" y="335280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Q</a:t>
            </a:r>
            <a:r>
              <a:rPr lang="en-US" altLang="zh-CN" b="1" baseline="-25000">
                <a:solidFill>
                  <a:schemeClr val="hlink"/>
                </a:solidFill>
                <a:latin typeface="Times New Roman" pitchFamily="18" charset="0"/>
                <a:ea typeface="Gulim" pitchFamily="34" charset="-127"/>
              </a:rPr>
              <a:t>0</a:t>
            </a:r>
          </a:p>
        </p:txBody>
      </p:sp>
      <p:sp>
        <p:nvSpPr>
          <p:cNvPr id="426013" name="Line 29"/>
          <p:cNvSpPr>
            <a:spLocks noChangeShapeType="1"/>
          </p:cNvSpPr>
          <p:nvPr/>
        </p:nvSpPr>
        <p:spPr bwMode="auto">
          <a:xfrm flipH="1">
            <a:off x="5105400" y="2133600"/>
            <a:ext cx="2133600"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4" name="Text Box 30"/>
          <p:cNvSpPr txBox="1">
            <a:spLocks noChangeArrowheads="1"/>
          </p:cNvSpPr>
          <p:nvPr/>
        </p:nvSpPr>
        <p:spPr bwMode="auto">
          <a:xfrm>
            <a:off x="4419600" y="182880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P</a:t>
            </a:r>
            <a:r>
              <a:rPr lang="en-US" altLang="zh-CN" b="1" baseline="-25000">
                <a:solidFill>
                  <a:schemeClr val="hlink"/>
                </a:solidFill>
                <a:latin typeface="Times New Roman" pitchFamily="18" charset="0"/>
                <a:ea typeface="Gulim" pitchFamily="34" charset="-127"/>
              </a:rPr>
              <a:t>0</a:t>
            </a:r>
          </a:p>
        </p:txBody>
      </p:sp>
      <p:grpSp>
        <p:nvGrpSpPr>
          <p:cNvPr id="426015" name="Group 31"/>
          <p:cNvGrpSpPr>
            <a:grpSpLocks/>
          </p:cNvGrpSpPr>
          <p:nvPr/>
        </p:nvGrpSpPr>
        <p:grpSpPr bwMode="auto">
          <a:xfrm>
            <a:off x="6888163" y="1600200"/>
            <a:ext cx="579437" cy="1093788"/>
            <a:chOff x="4460" y="895"/>
            <a:chExt cx="365" cy="689"/>
          </a:xfrm>
        </p:grpSpPr>
        <p:sp>
          <p:nvSpPr>
            <p:cNvPr id="426016" name="Text Box 32"/>
            <p:cNvSpPr txBox="1">
              <a:spLocks noChangeArrowheads="1"/>
            </p:cNvSpPr>
            <p:nvPr/>
          </p:nvSpPr>
          <p:spPr bwMode="auto">
            <a:xfrm>
              <a:off x="4560" y="960"/>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chemeClr val="tx2"/>
                  </a:solidFill>
                  <a:latin typeface="Times New Roman" pitchFamily="18" charset="0"/>
                </a:rPr>
                <a:t>H</a:t>
              </a:r>
              <a:endParaRPr kumimoji="0" lang="en-US" altLang="zh-CN" sz="1800" b="1">
                <a:latin typeface="Arial" charset="0"/>
              </a:endParaRPr>
            </a:p>
          </p:txBody>
        </p:sp>
        <p:sp>
          <p:nvSpPr>
            <p:cNvPr id="426017" name="Text Box 33"/>
            <p:cNvSpPr txBox="1">
              <a:spLocks noChangeArrowheads="1"/>
            </p:cNvSpPr>
            <p:nvPr/>
          </p:nvSpPr>
          <p:spPr bwMode="auto">
            <a:xfrm>
              <a:off x="4460" y="895"/>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grpSp>
      <p:sp>
        <p:nvSpPr>
          <p:cNvPr id="426018" name="Line 34"/>
          <p:cNvSpPr>
            <a:spLocks noChangeShapeType="1"/>
          </p:cNvSpPr>
          <p:nvPr/>
        </p:nvSpPr>
        <p:spPr bwMode="auto">
          <a:xfrm>
            <a:off x="6400800" y="2133600"/>
            <a:ext cx="0" cy="137160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9" name="Text Box 35"/>
          <p:cNvSpPr txBox="1">
            <a:spLocks noChangeArrowheads="1"/>
          </p:cNvSpPr>
          <p:nvPr/>
        </p:nvSpPr>
        <p:spPr bwMode="auto">
          <a:xfrm>
            <a:off x="6019800" y="335280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F</a:t>
            </a:r>
            <a:endParaRPr lang="en-US" altLang="zh-CN" b="1" baseline="-25000">
              <a:solidFill>
                <a:schemeClr val="hlink"/>
              </a:solidFill>
              <a:latin typeface="Times New Roman" pitchFamily="18" charset="0"/>
              <a:ea typeface="Gulim" pitchFamily="34" charset="-127"/>
            </a:endParaRPr>
          </a:p>
        </p:txBody>
      </p:sp>
      <p:grpSp>
        <p:nvGrpSpPr>
          <p:cNvPr id="426020" name="Group 36"/>
          <p:cNvGrpSpPr>
            <a:grpSpLocks/>
          </p:cNvGrpSpPr>
          <p:nvPr/>
        </p:nvGrpSpPr>
        <p:grpSpPr bwMode="auto">
          <a:xfrm>
            <a:off x="6056313" y="1573213"/>
            <a:ext cx="725487" cy="1093787"/>
            <a:chOff x="3552" y="2047"/>
            <a:chExt cx="457" cy="689"/>
          </a:xfrm>
        </p:grpSpPr>
        <p:sp>
          <p:nvSpPr>
            <p:cNvPr id="426021" name="Text Box 37"/>
            <p:cNvSpPr txBox="1">
              <a:spLocks noChangeArrowheads="1"/>
            </p:cNvSpPr>
            <p:nvPr/>
          </p:nvSpPr>
          <p:spPr bwMode="auto">
            <a:xfrm>
              <a:off x="3744" y="2112"/>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chemeClr val="tx2"/>
                  </a:solidFill>
                  <a:latin typeface="Times New Roman" pitchFamily="18" charset="0"/>
                </a:rPr>
                <a:t>G</a:t>
              </a:r>
              <a:endParaRPr kumimoji="0" lang="en-US" altLang="zh-CN" sz="1800" b="1">
                <a:latin typeface="Arial" charset="0"/>
              </a:endParaRPr>
            </a:p>
          </p:txBody>
        </p:sp>
        <p:sp>
          <p:nvSpPr>
            <p:cNvPr id="426022" name="Text Box 38"/>
            <p:cNvSpPr txBox="1">
              <a:spLocks noChangeArrowheads="1"/>
            </p:cNvSpPr>
            <p:nvPr/>
          </p:nvSpPr>
          <p:spPr bwMode="auto">
            <a:xfrm>
              <a:off x="3552" y="2047"/>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grpSp>
      <p:sp>
        <p:nvSpPr>
          <p:cNvPr id="426023" name="Line 39"/>
          <p:cNvSpPr>
            <a:spLocks noChangeShapeType="1"/>
          </p:cNvSpPr>
          <p:nvPr/>
        </p:nvSpPr>
        <p:spPr bwMode="auto">
          <a:xfrm>
            <a:off x="5867400" y="2133600"/>
            <a:ext cx="0" cy="137160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4" name="Text Box 40"/>
          <p:cNvSpPr txBox="1">
            <a:spLocks noChangeArrowheads="1"/>
          </p:cNvSpPr>
          <p:nvPr/>
        </p:nvSpPr>
        <p:spPr bwMode="auto">
          <a:xfrm>
            <a:off x="5486400" y="335280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C</a:t>
            </a:r>
            <a:endParaRPr lang="en-US" altLang="zh-CN" b="1" baseline="-25000">
              <a:solidFill>
                <a:schemeClr val="hlink"/>
              </a:solidFill>
              <a:latin typeface="Times New Roman" pitchFamily="18" charset="0"/>
              <a:ea typeface="Gulim" pitchFamily="34" charset="-127"/>
            </a:endParaRPr>
          </a:p>
        </p:txBody>
      </p:sp>
      <p:grpSp>
        <p:nvGrpSpPr>
          <p:cNvPr id="426025" name="Group 41"/>
          <p:cNvGrpSpPr>
            <a:grpSpLocks/>
          </p:cNvGrpSpPr>
          <p:nvPr/>
        </p:nvGrpSpPr>
        <p:grpSpPr bwMode="auto">
          <a:xfrm>
            <a:off x="5486400" y="1600200"/>
            <a:ext cx="692150" cy="1093788"/>
            <a:chOff x="3552" y="2047"/>
            <a:chExt cx="436" cy="689"/>
          </a:xfrm>
        </p:grpSpPr>
        <p:sp>
          <p:nvSpPr>
            <p:cNvPr id="426026" name="Text Box 42"/>
            <p:cNvSpPr txBox="1">
              <a:spLocks noChangeArrowheads="1"/>
            </p:cNvSpPr>
            <p:nvPr/>
          </p:nvSpPr>
          <p:spPr bwMode="auto">
            <a:xfrm>
              <a:off x="3744" y="211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chemeClr val="tx2"/>
                  </a:solidFill>
                  <a:latin typeface="Times New Roman" pitchFamily="18" charset="0"/>
                </a:rPr>
                <a:t>E</a:t>
              </a:r>
              <a:endParaRPr kumimoji="0" lang="en-US" altLang="zh-CN" sz="1800" b="1">
                <a:latin typeface="Arial" charset="0"/>
              </a:endParaRPr>
            </a:p>
          </p:txBody>
        </p:sp>
        <p:sp>
          <p:nvSpPr>
            <p:cNvPr id="426027" name="Text Box 43"/>
            <p:cNvSpPr txBox="1">
              <a:spLocks noChangeArrowheads="1"/>
            </p:cNvSpPr>
            <p:nvPr/>
          </p:nvSpPr>
          <p:spPr bwMode="auto">
            <a:xfrm>
              <a:off x="3552" y="2047"/>
              <a:ext cx="270" cy="689"/>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grpSp>
      <p:sp>
        <p:nvSpPr>
          <p:cNvPr id="426028" name="Text Box 44"/>
          <p:cNvSpPr txBox="1">
            <a:spLocks noChangeArrowheads="1"/>
          </p:cNvSpPr>
          <p:nvPr/>
        </p:nvSpPr>
        <p:spPr bwMode="auto">
          <a:xfrm>
            <a:off x="4724400" y="4667250"/>
            <a:ext cx="1143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D</a:t>
            </a:r>
            <a:r>
              <a:rPr lang="en-US" altLang="zh-CN" b="1" baseline="-25000">
                <a:solidFill>
                  <a:srgbClr val="FFCC00"/>
                </a:solidFill>
                <a:latin typeface="Times New Roman" pitchFamily="18" charset="0"/>
                <a:ea typeface="Gulim" pitchFamily="34" charset="-127"/>
              </a:rPr>
              <a:t>A</a:t>
            </a:r>
          </a:p>
        </p:txBody>
      </p:sp>
      <p:sp>
        <p:nvSpPr>
          <p:cNvPr id="426029" name="Line 45"/>
          <p:cNvSpPr>
            <a:spLocks noChangeShapeType="1"/>
          </p:cNvSpPr>
          <p:nvPr/>
        </p:nvSpPr>
        <p:spPr bwMode="auto">
          <a:xfrm>
            <a:off x="5562600" y="5029200"/>
            <a:ext cx="2286000" cy="1066800"/>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30" name="Text Box 46"/>
          <p:cNvSpPr txBox="1">
            <a:spLocks noChangeArrowheads="1"/>
          </p:cNvSpPr>
          <p:nvPr/>
        </p:nvSpPr>
        <p:spPr bwMode="auto">
          <a:xfrm>
            <a:off x="4876800" y="4267200"/>
            <a:ext cx="1143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CC00"/>
                </a:solidFill>
                <a:latin typeface="Times New Roman" pitchFamily="18" charset="0"/>
                <a:ea typeface="Gulim" pitchFamily="34" charset="-127"/>
              </a:rPr>
              <a:t>D</a:t>
            </a:r>
            <a:r>
              <a:rPr lang="en-US" altLang="zh-CN" b="1" baseline="-25000">
                <a:solidFill>
                  <a:srgbClr val="FFCC00"/>
                </a:solidFill>
                <a:latin typeface="Times New Roman" pitchFamily="18" charset="0"/>
                <a:ea typeface="Gulim" pitchFamily="34" charset="-127"/>
              </a:rPr>
              <a:t>B</a:t>
            </a:r>
          </a:p>
        </p:txBody>
      </p:sp>
      <p:sp>
        <p:nvSpPr>
          <p:cNvPr id="426031" name="Line 47"/>
          <p:cNvSpPr>
            <a:spLocks noChangeShapeType="1"/>
          </p:cNvSpPr>
          <p:nvPr/>
        </p:nvSpPr>
        <p:spPr bwMode="auto">
          <a:xfrm>
            <a:off x="5715000" y="4572000"/>
            <a:ext cx="2286000" cy="1219200"/>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32" name="Text Box 48"/>
          <p:cNvSpPr txBox="1">
            <a:spLocks noChangeArrowheads="1"/>
          </p:cNvSpPr>
          <p:nvPr/>
        </p:nvSpPr>
        <p:spPr bwMode="auto">
          <a:xfrm>
            <a:off x="5486400" y="3829050"/>
            <a:ext cx="1143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rgbClr val="FF9933"/>
                </a:solidFill>
                <a:latin typeface="Times New Roman" pitchFamily="18" charset="0"/>
                <a:ea typeface="Gulim" pitchFamily="34" charset="-127"/>
              </a:rPr>
              <a:t>D</a:t>
            </a:r>
          </a:p>
        </p:txBody>
      </p:sp>
      <p:sp>
        <p:nvSpPr>
          <p:cNvPr id="426033" name="Line 49"/>
          <p:cNvSpPr>
            <a:spLocks noChangeShapeType="1"/>
          </p:cNvSpPr>
          <p:nvPr/>
        </p:nvSpPr>
        <p:spPr bwMode="auto">
          <a:xfrm>
            <a:off x="6248400" y="4267200"/>
            <a:ext cx="1905000" cy="137160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34" name="Line 50"/>
          <p:cNvSpPr>
            <a:spLocks noChangeShapeType="1"/>
          </p:cNvSpPr>
          <p:nvPr/>
        </p:nvSpPr>
        <p:spPr bwMode="auto">
          <a:xfrm>
            <a:off x="7010400" y="4800600"/>
            <a:ext cx="0" cy="1524000"/>
          </a:xfrm>
          <a:prstGeom prst="line">
            <a:avLst/>
          </a:prstGeom>
          <a:noFill/>
          <a:ln w="22225">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35" name="Text Box 51"/>
          <p:cNvSpPr txBox="1">
            <a:spLocks noChangeArrowheads="1"/>
          </p:cNvSpPr>
          <p:nvPr/>
        </p:nvSpPr>
        <p:spPr bwMode="auto">
          <a:xfrm>
            <a:off x="6629400" y="611505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R</a:t>
            </a:r>
            <a:endParaRPr lang="en-US" altLang="zh-CN" b="1" baseline="-25000">
              <a:solidFill>
                <a:schemeClr val="hlink"/>
              </a:solidFill>
              <a:latin typeface="Times New Roman" pitchFamily="18" charset="0"/>
              <a:ea typeface="Gulim" pitchFamily="34" charset="-127"/>
            </a:endParaRPr>
          </a:p>
        </p:txBody>
      </p:sp>
      <p:sp>
        <p:nvSpPr>
          <p:cNvPr id="426036" name="Line 52"/>
          <p:cNvSpPr>
            <a:spLocks noChangeShapeType="1"/>
          </p:cNvSpPr>
          <p:nvPr/>
        </p:nvSpPr>
        <p:spPr bwMode="auto">
          <a:xfrm flipH="1">
            <a:off x="5105400" y="4800600"/>
            <a:ext cx="1905000"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37" name="Text Box 53"/>
          <p:cNvSpPr txBox="1">
            <a:spLocks noChangeArrowheads="1"/>
          </p:cNvSpPr>
          <p:nvPr/>
        </p:nvSpPr>
        <p:spPr bwMode="auto">
          <a:xfrm>
            <a:off x="4419600" y="443865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T</a:t>
            </a:r>
            <a:endParaRPr lang="en-US" altLang="zh-CN" b="1" baseline="-25000">
              <a:solidFill>
                <a:schemeClr val="hlink"/>
              </a:solidFill>
              <a:latin typeface="Times New Roman" pitchFamily="18" charset="0"/>
              <a:ea typeface="Gulim" pitchFamily="34" charset="-127"/>
            </a:endParaRPr>
          </a:p>
        </p:txBody>
      </p:sp>
      <p:sp>
        <p:nvSpPr>
          <p:cNvPr id="426038" name="Line 54"/>
          <p:cNvSpPr>
            <a:spLocks noChangeShapeType="1"/>
          </p:cNvSpPr>
          <p:nvPr/>
        </p:nvSpPr>
        <p:spPr bwMode="auto">
          <a:xfrm flipH="1">
            <a:off x="5105400" y="5257800"/>
            <a:ext cx="1905000"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39" name="Text Box 55"/>
          <p:cNvSpPr txBox="1">
            <a:spLocks noChangeArrowheads="1"/>
          </p:cNvSpPr>
          <p:nvPr/>
        </p:nvSpPr>
        <p:spPr bwMode="auto">
          <a:xfrm>
            <a:off x="4419600" y="497205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N</a:t>
            </a:r>
            <a:endParaRPr lang="en-US" altLang="zh-CN" b="1" baseline="-25000">
              <a:solidFill>
                <a:schemeClr val="hlink"/>
              </a:solidFill>
              <a:latin typeface="Times New Roman" pitchFamily="18" charset="0"/>
              <a:ea typeface="Gulim" pitchFamily="34" charset="-127"/>
            </a:endParaRPr>
          </a:p>
        </p:txBody>
      </p:sp>
      <p:sp>
        <p:nvSpPr>
          <p:cNvPr id="426040" name="Line 56"/>
          <p:cNvSpPr>
            <a:spLocks noChangeShapeType="1"/>
          </p:cNvSpPr>
          <p:nvPr/>
        </p:nvSpPr>
        <p:spPr bwMode="auto">
          <a:xfrm flipV="1">
            <a:off x="5486400" y="4248150"/>
            <a:ext cx="259080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41" name="Text Box 57"/>
          <p:cNvSpPr txBox="1">
            <a:spLocks noChangeArrowheads="1"/>
          </p:cNvSpPr>
          <p:nvPr/>
        </p:nvSpPr>
        <p:spPr bwMode="auto">
          <a:xfrm>
            <a:off x="7772400" y="3733800"/>
            <a:ext cx="6858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latin typeface="Times New Roman" pitchFamily="18" charset="0"/>
                <a:ea typeface="Gulim" pitchFamily="34" charset="-127"/>
              </a:rPr>
              <a:t>S</a:t>
            </a:r>
          </a:p>
        </p:txBody>
      </p:sp>
      <p:sp>
        <p:nvSpPr>
          <p:cNvPr id="426042" name="Line 58"/>
          <p:cNvSpPr>
            <a:spLocks noChangeShapeType="1"/>
          </p:cNvSpPr>
          <p:nvPr/>
        </p:nvSpPr>
        <p:spPr bwMode="auto">
          <a:xfrm flipH="1">
            <a:off x="5105400" y="5715000"/>
            <a:ext cx="1905000" cy="0"/>
          </a:xfrm>
          <a:prstGeom prst="line">
            <a:avLst/>
          </a:prstGeom>
          <a:noFill/>
          <a:ln w="28575">
            <a:solidFill>
              <a:srgbClr val="00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43" name="Text Box 59"/>
          <p:cNvSpPr txBox="1">
            <a:spLocks noChangeArrowheads="1"/>
          </p:cNvSpPr>
          <p:nvPr/>
        </p:nvSpPr>
        <p:spPr bwMode="auto">
          <a:xfrm>
            <a:off x="4419600" y="5429250"/>
            <a:ext cx="762000" cy="6667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b="1">
                <a:solidFill>
                  <a:schemeClr val="hlink"/>
                </a:solidFill>
                <a:latin typeface="Times New Roman" pitchFamily="18" charset="0"/>
                <a:ea typeface="Gulim" pitchFamily="34" charset="-127"/>
              </a:rPr>
              <a:t>L</a:t>
            </a:r>
            <a:endParaRPr lang="en-US" altLang="zh-CN" b="1" baseline="-25000">
              <a:solidFill>
                <a:schemeClr val="hlink"/>
              </a:solidFill>
              <a:latin typeface="Times New Roman" pitchFamily="18" charset="0"/>
              <a:ea typeface="Gulim" pitchFamily="34" charset="-127"/>
            </a:endParaRPr>
          </a:p>
        </p:txBody>
      </p:sp>
      <p:pic>
        <p:nvPicPr>
          <p:cNvPr id="426044" name="Picture 60" descr="未标题-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556375"/>
            <a:ext cx="457200" cy="301625"/>
          </a:xfrm>
          <a:prstGeom prst="rect">
            <a:avLst/>
          </a:prstGeom>
          <a:noFill/>
          <a:extLst>
            <a:ext uri="{909E8E84-426E-40DD-AFC4-6F175D3DCCD1}">
              <a14:hiddenFill xmlns:a14="http://schemas.microsoft.com/office/drawing/2010/main">
                <a:solidFill>
                  <a:srgbClr val="FFFFFF"/>
                </a:solidFill>
              </a14:hiddenFill>
            </a:ext>
          </a:extLst>
        </p:spPr>
      </p:pic>
      <p:pic>
        <p:nvPicPr>
          <p:cNvPr id="426046" name="Picture 62" descr="W03"/>
          <p:cNvPicPr>
            <a:picLocks noChangeAspect="1" noChangeArrowheads="1"/>
          </p:cNvPicPr>
          <p:nvPr/>
        </p:nvPicPr>
        <p:blipFill>
          <a:blip r:embed="rId4">
            <a:lum bright="-18000" contrast="-18000"/>
            <a:extLst>
              <a:ext uri="{28A0092B-C50C-407E-A947-70E740481C1C}">
                <a14:useLocalDpi xmlns:a14="http://schemas.microsoft.com/office/drawing/2010/main" val="0"/>
              </a:ext>
            </a:extLst>
          </a:blip>
          <a:srcRect/>
          <a:stretch>
            <a:fillRect/>
          </a:stretch>
        </p:blipFill>
        <p:spPr bwMode="auto">
          <a:xfrm>
            <a:off x="685800" y="1524000"/>
            <a:ext cx="576263" cy="685800"/>
          </a:xfrm>
          <a:prstGeom prst="rect">
            <a:avLst/>
          </a:prstGeom>
          <a:noFill/>
          <a:extLst>
            <a:ext uri="{909E8E84-426E-40DD-AFC4-6F175D3DCCD1}">
              <a14:hiddenFill xmlns:a14="http://schemas.microsoft.com/office/drawing/2010/main">
                <a:solidFill>
                  <a:srgbClr val="FFFFFF"/>
                </a:solidFill>
              </a14:hiddenFill>
            </a:ext>
          </a:extLst>
        </p:spPr>
      </p:pic>
      <p:sp>
        <p:nvSpPr>
          <p:cNvPr id="426047" name="Rectangle 63"/>
          <p:cNvSpPr>
            <a:spLocks noRot="1" noChangeArrowheads="1"/>
          </p:cNvSpPr>
          <p:nvPr/>
        </p:nvSpPr>
        <p:spPr bwMode="auto">
          <a:xfrm>
            <a:off x="838200" y="1600200"/>
            <a:ext cx="480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spcBef>
                <a:spcPct val="20000"/>
              </a:spcBef>
              <a:buClr>
                <a:schemeClr val="folHlink"/>
              </a:buClr>
              <a:buSzPct val="60000"/>
              <a:buFont typeface="Wingdings" pitchFamily="2" charset="2"/>
              <a:buNone/>
            </a:pPr>
            <a:endParaRPr lang="zh-CN" altLang="zh-CN" sz="2800">
              <a:solidFill>
                <a:srgbClr val="FFCCFF"/>
              </a:solidFill>
              <a:ea typeface="黑体" pitchFamily="2" charset="-122"/>
            </a:endParaRPr>
          </a:p>
        </p:txBody>
      </p:sp>
      <p:sp>
        <p:nvSpPr>
          <p:cNvPr id="426050" name="Rectangle 66"/>
          <p:cNvSpPr>
            <a:spLocks noRot="1" noChangeArrowheads="1"/>
          </p:cNvSpPr>
          <p:nvPr/>
        </p:nvSpPr>
        <p:spPr bwMode="auto">
          <a:xfrm>
            <a:off x="569913" y="1039813"/>
            <a:ext cx="5837237" cy="331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endParaRPr lang="zh-CN" altLang="zh-CN" sz="2800">
              <a:latin typeface="Times New Roman" pitchFamily="18" charset="0"/>
              <a:ea typeface="黑体" pitchFamily="2" charset="-122"/>
            </a:endParaRPr>
          </a:p>
        </p:txBody>
      </p:sp>
      <p:sp>
        <p:nvSpPr>
          <p:cNvPr id="426051" name="Text Box 67"/>
          <p:cNvSpPr txBox="1">
            <a:spLocks noChangeArrowheads="1"/>
          </p:cNvSpPr>
          <p:nvPr/>
        </p:nvSpPr>
        <p:spPr bwMode="auto">
          <a:xfrm>
            <a:off x="6657975" y="4240213"/>
            <a:ext cx="428625" cy="1093787"/>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
        <p:nvSpPr>
          <p:cNvPr id="426052" name="Text Box 68"/>
          <p:cNvSpPr txBox="1">
            <a:spLocks noChangeArrowheads="1"/>
          </p:cNvSpPr>
          <p:nvPr/>
        </p:nvSpPr>
        <p:spPr bwMode="auto">
          <a:xfrm>
            <a:off x="6657975" y="4697413"/>
            <a:ext cx="428625" cy="1093787"/>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
        <p:nvSpPr>
          <p:cNvPr id="426053" name="Text Box 69"/>
          <p:cNvSpPr txBox="1">
            <a:spLocks noChangeArrowheads="1"/>
          </p:cNvSpPr>
          <p:nvPr/>
        </p:nvSpPr>
        <p:spPr bwMode="auto">
          <a:xfrm>
            <a:off x="6657975" y="5154613"/>
            <a:ext cx="428625" cy="1093787"/>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52000" tIns="0" rIns="36000" bIns="154800">
            <a:spAutoFit/>
          </a:bodyPr>
          <a:lstStyle/>
          <a:p>
            <a:pPr algn="ctr" latinLnBrk="1">
              <a:lnSpc>
                <a:spcPct val="140000"/>
              </a:lnSpc>
              <a:buClr>
                <a:srgbClr val="0066CC"/>
              </a:buClr>
              <a:buFont typeface="Wingdings" pitchFamily="2" charset="2"/>
              <a:buNone/>
            </a:pPr>
            <a:r>
              <a:rPr lang="en-US" altLang="zh-CN" sz="4400" b="1">
                <a:solidFill>
                  <a:schemeClr val="tx2"/>
                </a:solidFill>
                <a:latin typeface="Times New Roman" pitchFamily="18" charset="0"/>
                <a:ea typeface="Gulim" pitchFamily="34" charset="-127"/>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t>有了公共物品的市场供求曲线，就可以确定公共物品的均衡数量即，供求曲线相交的点确定的</a:t>
            </a:r>
            <a:r>
              <a:rPr lang="en-US" altLang="zh-CN" sz="2400" dirty="0"/>
              <a:t>R</a:t>
            </a:r>
            <a:r>
              <a:rPr lang="zh-CN" altLang="en-US" sz="2400" dirty="0"/>
              <a:t>，代表着公共物品的最优数量</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35</a:t>
            </a:fld>
            <a:endParaRPr lang="en-US" altLang="zh-CN"/>
          </a:p>
        </p:txBody>
      </p:sp>
    </p:spTree>
    <p:extLst>
      <p:ext uri="{BB962C8B-B14F-4D97-AF65-F5344CB8AC3E}">
        <p14:creationId xmlns:p14="http://schemas.microsoft.com/office/powerpoint/2010/main" val="164089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0" name="Rectangle 6"/>
          <p:cNvSpPr>
            <a:spLocks noGrp="1" noChangeArrowheads="1"/>
          </p:cNvSpPr>
          <p:nvPr>
            <p:ph type="title"/>
          </p:nvPr>
        </p:nvSpPr>
        <p:spPr/>
        <p:txBody>
          <a:bodyPr/>
          <a:lstStyle/>
          <a:p>
            <a:endParaRPr lang="zh-CN" altLang="zh-CN" b="1"/>
          </a:p>
        </p:txBody>
      </p:sp>
      <p:sp>
        <p:nvSpPr>
          <p:cNvPr id="390149" name="Rectangle 5"/>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125000"/>
              </a:lnSpc>
            </a:pPr>
            <a:r>
              <a:rPr lang="en-US" altLang="zh-CN" sz="2000"/>
              <a:t>2</a:t>
            </a:r>
            <a:r>
              <a:rPr lang="zh-CN" altLang="en-US" sz="2000"/>
              <a:t>，公共物品与市场失灵</a:t>
            </a:r>
          </a:p>
          <a:p>
            <a:pPr>
              <a:lnSpc>
                <a:spcPct val="125000"/>
              </a:lnSpc>
            </a:pPr>
            <a:r>
              <a:rPr lang="zh-CN" altLang="en-US" sz="2000"/>
              <a:t>许多西方经济学家认为讨论最优数量没有多大的实际意义，因为公共物品的需求曲线是虚假的。因为：</a:t>
            </a:r>
          </a:p>
          <a:p>
            <a:pPr>
              <a:lnSpc>
                <a:spcPct val="125000"/>
              </a:lnSpc>
            </a:pPr>
            <a:r>
              <a:rPr lang="zh-CN" altLang="en-US" sz="2000"/>
              <a:t>单个消费者通常并不清楚自己对公共物品的需求价格，更不会准确地陈述对公共物品的需求与价格；即使单个消费者了解自己对公共物品偏好程度，也不会如实地说出来。为了少支付价格或不支付价格，都想搭便车。</a:t>
            </a:r>
          </a:p>
          <a:p>
            <a:pPr>
              <a:lnSpc>
                <a:spcPct val="125000"/>
              </a:lnSpc>
            </a:pPr>
            <a:r>
              <a:rPr lang="zh-CN" altLang="en-US" sz="2000"/>
              <a:t>人们通常认为，只是由市场本身所能提供公共 物品通常将低于最优数量，即市场机制分配给公共物品生产的资源常常会显得不足。</a:t>
            </a:r>
          </a:p>
        </p:txBody>
      </p:sp>
      <p:sp>
        <p:nvSpPr>
          <p:cNvPr id="8" name="灯片编号占位符 5"/>
          <p:cNvSpPr>
            <a:spLocks noGrp="1"/>
          </p:cNvSpPr>
          <p:nvPr>
            <p:ph type="sldNum" sz="quarter" idx="12"/>
          </p:nvPr>
        </p:nvSpPr>
        <p:spPr/>
        <p:txBody>
          <a:bodyPr/>
          <a:lstStyle/>
          <a:p>
            <a:fld id="{5CE36B7D-E2A1-4B29-969E-775AFB69DC17}" type="slidenum">
              <a:rPr lang="en-US" altLang="zh-CN"/>
              <a:pPr/>
              <a:t>36</a:t>
            </a:fld>
            <a:endParaRPr lang="en-US" altLang="zh-CN"/>
          </a:p>
        </p:txBody>
      </p:sp>
      <p:sp>
        <p:nvSpPr>
          <p:cNvPr id="390146" name="Rectangle 2"/>
          <p:cNvSpPr>
            <a:spLocks noChangeArrowheads="1"/>
          </p:cNvSpPr>
          <p:nvPr/>
        </p:nvSpPr>
        <p:spPr bwMode="auto">
          <a:xfrm>
            <a:off x="762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47" name="Rectangle 3"/>
          <p:cNvSpPr>
            <a:spLocks noChangeArrowheads="1"/>
          </p:cNvSpPr>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50938" y="617538"/>
            <a:ext cx="7793037" cy="947737"/>
          </a:xfrm>
        </p:spPr>
        <p:txBody>
          <a:bodyPr/>
          <a:lstStyle/>
          <a:p>
            <a:endParaRPr lang="zh-CN" altLang="zh-CN" b="1"/>
          </a:p>
        </p:txBody>
      </p:sp>
      <p:sp>
        <p:nvSpPr>
          <p:cNvPr id="40963" name="Rectangle 3"/>
          <p:cNvSpPr>
            <a:spLocks noGrp="1" noChangeArrowheads="1"/>
          </p:cNvSpPr>
          <p:nvPr>
            <p:ph idx="1"/>
          </p:nvPr>
        </p:nvSpPr>
        <p:spPr/>
        <p:txBody>
          <a:bodyPr/>
          <a:lstStyle/>
          <a:p>
            <a:pPr>
              <a:lnSpc>
                <a:spcPct val="125000"/>
              </a:lnSpc>
              <a:buFont typeface="Wingdings" pitchFamily="2" charset="2"/>
              <a:buNone/>
            </a:pPr>
            <a:r>
              <a:rPr lang="en-US" altLang="zh-CN" sz="2000"/>
              <a:t>3</a:t>
            </a:r>
            <a:r>
              <a:rPr lang="zh-CN" altLang="en-US" sz="2000"/>
              <a:t>，公共物品和成本</a:t>
            </a:r>
            <a:r>
              <a:rPr lang="en-US" altLang="zh-CN" sz="2000">
                <a:latin typeface="Times New Roman"/>
              </a:rPr>
              <a:t>——</a:t>
            </a:r>
            <a:r>
              <a:rPr lang="zh-CN" altLang="en-US" sz="2000"/>
              <a:t>收益分析</a:t>
            </a:r>
          </a:p>
          <a:p>
            <a:pPr>
              <a:lnSpc>
                <a:spcPct val="125000"/>
              </a:lnSpc>
              <a:buFont typeface="Wingdings" pitchFamily="2" charset="2"/>
              <a:buNone/>
            </a:pPr>
            <a:r>
              <a:rPr lang="zh-CN" altLang="en-US" sz="2000"/>
              <a:t>公共物品的生产和消费问题不能由市场上的个人决策来解决。由政府来承担公共物品的服务。通常使用成本</a:t>
            </a:r>
            <a:r>
              <a:rPr lang="en-US" altLang="zh-CN" sz="2000">
                <a:latin typeface="Times New Roman"/>
              </a:rPr>
              <a:t>——</a:t>
            </a:r>
            <a:r>
              <a:rPr lang="zh-CN" altLang="en-US" sz="2000"/>
              <a:t>收益分析方法来决定生产还是不生产。但是成本收益分析是一项艰难的工作。</a:t>
            </a:r>
          </a:p>
          <a:p>
            <a:pPr>
              <a:lnSpc>
                <a:spcPct val="125000"/>
              </a:lnSpc>
              <a:buFont typeface="Wingdings" pitchFamily="2" charset="2"/>
              <a:buNone/>
            </a:pPr>
            <a:r>
              <a:rPr lang="zh-CN" altLang="en-US" sz="2000"/>
              <a:t>例如政府考虑一个公共项目，例如修一条新的高速公路，使用高速公路的人会夸大他们所得到的收益，受高速公路损害的人为了阻止修这条公路会夸大其成本，当评价政府是否应该提供一种公共物品以及提供多少时，成本</a:t>
            </a:r>
            <a:r>
              <a:rPr lang="en-US" altLang="zh-CN" sz="2000"/>
              <a:t>-</a:t>
            </a:r>
            <a:r>
              <a:rPr lang="zh-CN" altLang="en-US" sz="2000"/>
              <a:t>收益分析并没有提供任何价格信号（私人物品则不同）</a:t>
            </a:r>
          </a:p>
          <a:p>
            <a:pPr>
              <a:lnSpc>
                <a:spcPct val="125000"/>
              </a:lnSpc>
              <a:buFont typeface="Wingdings" pitchFamily="2" charset="2"/>
              <a:buNone/>
            </a:pPr>
            <a:endParaRPr lang="en-US" altLang="zh-CN" sz="2000"/>
          </a:p>
        </p:txBody>
      </p:sp>
      <p:sp>
        <p:nvSpPr>
          <p:cNvPr id="6" name="灯片编号占位符 5"/>
          <p:cNvSpPr>
            <a:spLocks noGrp="1"/>
          </p:cNvSpPr>
          <p:nvPr>
            <p:ph type="sldNum" sz="quarter" idx="12"/>
          </p:nvPr>
        </p:nvSpPr>
        <p:spPr/>
        <p:txBody>
          <a:bodyPr/>
          <a:lstStyle/>
          <a:p>
            <a:fld id="{A0E2C0E3-0020-4930-A67B-A8278A3F6D4D}" type="slidenum">
              <a:rPr lang="en-US" altLang="zh-CN"/>
              <a:pPr/>
              <a:t>37</a:t>
            </a:fld>
            <a:endParaRPr lang="en-US" alt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endParaRPr lang="zh-CN" altLang="zh-CN"/>
          </a:p>
        </p:txBody>
      </p:sp>
      <p:sp>
        <p:nvSpPr>
          <p:cNvPr id="427011" name="Rectangle 3"/>
          <p:cNvSpPr>
            <a:spLocks noGrp="1" noChangeArrowheads="1"/>
          </p:cNvSpPr>
          <p:nvPr>
            <p:ph idx="1"/>
          </p:nvPr>
        </p:nvSpPr>
        <p:spPr/>
        <p:txBody>
          <a:bodyPr/>
          <a:lstStyle/>
          <a:p>
            <a:pPr>
              <a:lnSpc>
                <a:spcPct val="125000"/>
              </a:lnSpc>
            </a:pPr>
            <a:r>
              <a:rPr lang="zh-CN" altLang="en-US" sz="2000" dirty="0">
                <a:latin typeface="+mn-ea"/>
              </a:rPr>
              <a:t>三    公共资源</a:t>
            </a:r>
          </a:p>
          <a:p>
            <a:pPr>
              <a:lnSpc>
                <a:spcPct val="125000"/>
              </a:lnSpc>
            </a:pPr>
            <a:r>
              <a:rPr lang="en-US" altLang="zh-CN" sz="2000" dirty="0">
                <a:latin typeface="Times New Roman" pitchFamily="18" charset="0"/>
              </a:rPr>
              <a:t>1968</a:t>
            </a:r>
            <a:r>
              <a:rPr lang="zh-CN" altLang="en-US" sz="2000" dirty="0">
                <a:latin typeface="Times New Roman" pitchFamily="18" charset="0"/>
              </a:rPr>
              <a:t>年，美国人哈丁发表了</a:t>
            </a:r>
            <a:r>
              <a:rPr lang="en-US" altLang="zh-CN" sz="2000" dirty="0">
                <a:latin typeface="Times New Roman" pitchFamily="18" charset="0"/>
              </a:rPr>
              <a:t>《</a:t>
            </a:r>
            <a:r>
              <a:rPr lang="zh-CN" altLang="en-US" sz="2000" dirty="0">
                <a:latin typeface="Times New Roman" pitchFamily="18" charset="0"/>
              </a:rPr>
              <a:t>公地的悲剧</a:t>
            </a:r>
            <a:r>
              <a:rPr lang="en-US" altLang="zh-CN" sz="2000" dirty="0">
                <a:latin typeface="Times New Roman" pitchFamily="18" charset="0"/>
              </a:rPr>
              <a:t>》</a:t>
            </a:r>
            <a:r>
              <a:rPr lang="zh-CN" altLang="en-US" sz="2000" dirty="0">
                <a:latin typeface="Times New Roman" pitchFamily="18" charset="0"/>
              </a:rPr>
              <a:t>的文章，描述了英国曾有一种土地制度</a:t>
            </a:r>
            <a:r>
              <a:rPr lang="en-US" altLang="zh-CN" sz="2000" dirty="0">
                <a:latin typeface="宋体"/>
              </a:rPr>
              <a:t>——</a:t>
            </a:r>
            <a:r>
              <a:rPr lang="zh-CN" altLang="en-US" sz="2000" dirty="0">
                <a:latin typeface="Times New Roman" pitchFamily="18" charset="0"/>
              </a:rPr>
              <a:t>封建主在自己领地中划出一片尚未耕种土地作为牧场</a:t>
            </a:r>
            <a:r>
              <a:rPr lang="en-US" altLang="zh-CN" sz="2000" dirty="0">
                <a:latin typeface="Times New Roman" pitchFamily="18" charset="0"/>
              </a:rPr>
              <a:t>( “</a:t>
            </a:r>
            <a:r>
              <a:rPr lang="zh-CN" altLang="en-US" sz="2000" dirty="0">
                <a:latin typeface="Times New Roman" pitchFamily="18" charset="0"/>
              </a:rPr>
              <a:t>公地”</a:t>
            </a:r>
            <a:r>
              <a:rPr lang="en-US" altLang="zh-CN" sz="2000" dirty="0">
                <a:latin typeface="Times New Roman" pitchFamily="18" charset="0"/>
              </a:rPr>
              <a:t>) </a:t>
            </a:r>
            <a:r>
              <a:rPr lang="zh-CN" altLang="en-US" sz="2000" dirty="0">
                <a:latin typeface="Times New Roman" pitchFamily="18" charset="0"/>
              </a:rPr>
              <a:t>无偿向牧民开放。每个牧民都尽可能多地饲养牛羊，牧场最终 “超载”。</a:t>
            </a:r>
          </a:p>
          <a:p>
            <a:pPr>
              <a:lnSpc>
                <a:spcPct val="125000"/>
              </a:lnSpc>
            </a:pPr>
            <a:r>
              <a:rPr lang="zh-CN" altLang="en-US" sz="2000" dirty="0">
                <a:latin typeface="Times New Roman" pitchFamily="18" charset="0"/>
              </a:rPr>
              <a:t>公共资源过度使用的情况被称为“公地的悲剧”</a:t>
            </a:r>
          </a:p>
          <a:p>
            <a:pPr>
              <a:lnSpc>
                <a:spcPct val="130000"/>
              </a:lnSpc>
            </a:pPr>
            <a:r>
              <a:rPr lang="zh-CN" altLang="en-US" sz="2000" dirty="0"/>
              <a:t>但是</a:t>
            </a:r>
            <a:r>
              <a:rPr lang="zh-CN" altLang="en-US" sz="2000" dirty="0">
                <a:latin typeface="Times New Roman"/>
              </a:rPr>
              <a:t>“</a:t>
            </a:r>
            <a:r>
              <a:rPr lang="zh-CN" altLang="en-US" sz="2000" dirty="0"/>
              <a:t>公地的悲剧</a:t>
            </a:r>
            <a:r>
              <a:rPr lang="zh-CN" altLang="en-US" sz="2000" dirty="0">
                <a:latin typeface="Times New Roman"/>
              </a:rPr>
              <a:t>”</a:t>
            </a:r>
            <a:r>
              <a:rPr lang="zh-CN" altLang="en-US" sz="2000" dirty="0"/>
              <a:t>并不能说明对土地的个人所有优于集体所有，因为这个例子说明在对土地的使用明确规定或在集体决策下，公地的悲剧可以避免，并且集体所有可以有效地避免各种各样的</a:t>
            </a:r>
            <a:r>
              <a:rPr lang="zh-CN" altLang="en-US" sz="2000" dirty="0">
                <a:latin typeface="Times New Roman"/>
              </a:rPr>
              <a:t>“</a:t>
            </a:r>
            <a:r>
              <a:rPr lang="zh-CN" altLang="en-US" sz="2000" dirty="0"/>
              <a:t>私地的悲剧</a:t>
            </a:r>
            <a:r>
              <a:rPr lang="zh-CN" altLang="en-US" sz="2000" dirty="0">
                <a:latin typeface="Times New Roman"/>
              </a:rPr>
              <a:t>”</a:t>
            </a:r>
            <a:r>
              <a:rPr lang="zh-CN" altLang="en-US" sz="2000" dirty="0"/>
              <a:t>。</a:t>
            </a:r>
          </a:p>
        </p:txBody>
      </p:sp>
      <p:sp>
        <p:nvSpPr>
          <p:cNvPr id="11" name="灯片编号占位符 5"/>
          <p:cNvSpPr>
            <a:spLocks noGrp="1"/>
          </p:cNvSpPr>
          <p:nvPr>
            <p:ph type="sldNum" sz="quarter" idx="12"/>
          </p:nvPr>
        </p:nvSpPr>
        <p:spPr/>
        <p:txBody>
          <a:bodyPr/>
          <a:lstStyle/>
          <a:p>
            <a:fld id="{4CC9A310-7F84-4EBA-9559-D02CDB23A62D}" type="slidenum">
              <a:rPr lang="en-US" altLang="zh-CN"/>
              <a:pPr/>
              <a:t>38</a:t>
            </a:fld>
            <a:endParaRPr lang="en-US" altLang="zh-CN"/>
          </a:p>
        </p:txBody>
      </p:sp>
      <p:sp>
        <p:nvSpPr>
          <p:cNvPr id="427012" name="Rectangle 4"/>
          <p:cNvSpPr>
            <a:spLocks noRot="1" noChangeArrowheads="1"/>
          </p:cNvSpPr>
          <p:nvPr/>
        </p:nvSpPr>
        <p:spPr bwMode="auto">
          <a:xfrm>
            <a:off x="685800" y="1676400"/>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sz="2000"/>
          </a:p>
        </p:txBody>
      </p:sp>
      <p:pic>
        <p:nvPicPr>
          <p:cNvPr id="427013" name="Picture 5" descr="未标题-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sp>
        <p:nvSpPr>
          <p:cNvPr id="427016" name="Rectangle 8"/>
          <p:cNvSpPr>
            <a:spLocks noRot="1" noChangeArrowheads="1"/>
          </p:cNvSpPr>
          <p:nvPr/>
        </p:nvSpPr>
        <p:spPr bwMode="auto">
          <a:xfrm>
            <a:off x="569913" y="1039813"/>
            <a:ext cx="5837237" cy="331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endParaRPr lang="zh-CN" altLang="zh-CN" sz="2800">
              <a:latin typeface="Times New Roman" pitchFamily="18" charset="0"/>
              <a:ea typeface="黑体" pitchFamily="2" charset="-122"/>
            </a:endParaRPr>
          </a:p>
        </p:txBody>
      </p:sp>
      <p:pic>
        <p:nvPicPr>
          <p:cNvPr id="427017" name="Picture 9" descr="G06">
            <a:hlinkClick r:id="rId4" action="ppaction://hlinksldjump"/>
          </p:cNvPr>
          <p:cNvPicPr>
            <a:picLocks noChangeAspect="1" noChangeArrowheads="1"/>
          </p:cNvPicPr>
          <p:nvPr/>
        </p:nvPicPr>
        <p:blipFill>
          <a:blip r:embed="rId5">
            <a:lum bright="-6000" contrast="-12000"/>
            <a:extLst>
              <a:ext uri="{28A0092B-C50C-407E-A947-70E740481C1C}">
                <a14:useLocalDpi xmlns:a14="http://schemas.microsoft.com/office/drawing/2010/main" val="0"/>
              </a:ext>
            </a:extLst>
          </a:blip>
          <a:srcRect/>
          <a:stretch>
            <a:fillRect/>
          </a:stretch>
        </p:blipFill>
        <p:spPr bwMode="auto">
          <a:xfrm>
            <a:off x="7591425" y="914400"/>
            <a:ext cx="790575" cy="636588"/>
          </a:xfrm>
          <a:prstGeom prst="rect">
            <a:avLst/>
          </a:prstGeom>
          <a:noFill/>
          <a:extLst>
            <a:ext uri="{909E8E84-426E-40DD-AFC4-6F175D3DCCD1}">
              <a14:hiddenFill xmlns:a14="http://schemas.microsoft.com/office/drawing/2010/main">
                <a:solidFill>
                  <a:srgbClr val="FFFFFF"/>
                </a:solidFill>
              </a14:hiddenFill>
            </a:ext>
          </a:extLst>
        </p:spPr>
      </p:pic>
      <p:pic>
        <p:nvPicPr>
          <p:cNvPr id="427018" name="Picture 10" descr="G06">
            <a:hlinkClick r:id="rId6" action="ppaction://hlinksldjump"/>
          </p:cNvPr>
          <p:cNvPicPr>
            <a:picLocks noChangeAspect="1" noChangeArrowheads="1"/>
          </p:cNvPicPr>
          <p:nvPr/>
        </p:nvPicPr>
        <p:blipFill>
          <a:blip r:embed="rId5">
            <a:lum bright="-6000" contrast="-12000"/>
            <a:extLst>
              <a:ext uri="{28A0092B-C50C-407E-A947-70E740481C1C}">
                <a14:useLocalDpi xmlns:a14="http://schemas.microsoft.com/office/drawing/2010/main" val="0"/>
              </a:ext>
            </a:extLst>
          </a:blip>
          <a:srcRect/>
          <a:stretch>
            <a:fillRect/>
          </a:stretch>
        </p:blipFill>
        <p:spPr bwMode="auto">
          <a:xfrm>
            <a:off x="6877050" y="914400"/>
            <a:ext cx="790575" cy="636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endParaRPr lang="zh-CN" altLang="zh-CN"/>
          </a:p>
        </p:txBody>
      </p:sp>
      <p:sp>
        <p:nvSpPr>
          <p:cNvPr id="437251" name="Rectangle 3"/>
          <p:cNvSpPr>
            <a:spLocks noGrp="1" noChangeArrowheads="1"/>
          </p:cNvSpPr>
          <p:nvPr>
            <p:ph idx="1"/>
          </p:nvPr>
        </p:nvSpPr>
        <p:spPr/>
        <p:txBody>
          <a:bodyPr/>
          <a:lstStyle/>
          <a:p>
            <a:pPr>
              <a:lnSpc>
                <a:spcPct val="80000"/>
              </a:lnSpc>
            </a:pPr>
            <a:r>
              <a:rPr lang="zh-CN" altLang="en-US" sz="2000" dirty="0">
                <a:latin typeface="+mn-ea"/>
              </a:rPr>
              <a:t>一些重要的公共资源</a:t>
            </a:r>
          </a:p>
          <a:p>
            <a:pPr>
              <a:lnSpc>
                <a:spcPct val="80000"/>
              </a:lnSpc>
              <a:buFont typeface="Wingdings" pitchFamily="2" charset="2"/>
              <a:buNone/>
            </a:pPr>
            <a:r>
              <a:rPr lang="en-US" altLang="zh-CN" sz="2000" dirty="0">
                <a:latin typeface="+mn-ea"/>
              </a:rPr>
              <a:t>1</a:t>
            </a:r>
            <a:r>
              <a:rPr lang="zh-CN" altLang="en-US" sz="2000" dirty="0">
                <a:latin typeface="+mn-ea"/>
              </a:rPr>
              <a:t>，清洁空气和水。清新的空气和洁净的水与开放的草地一样是公共资源，过度污染与过度放牧一样，环境恶化是现代社会的一种“公地的悲剧”。</a:t>
            </a:r>
          </a:p>
          <a:p>
            <a:pPr>
              <a:lnSpc>
                <a:spcPct val="80000"/>
              </a:lnSpc>
              <a:buFont typeface="Wingdings" pitchFamily="2" charset="2"/>
              <a:buNone/>
            </a:pPr>
            <a:r>
              <a:rPr lang="en-US" altLang="zh-CN" sz="2000" dirty="0">
                <a:latin typeface="+mn-ea"/>
              </a:rPr>
              <a:t>2</a:t>
            </a:r>
            <a:r>
              <a:rPr lang="zh-CN" altLang="en-US" sz="2000" dirty="0">
                <a:latin typeface="+mn-ea"/>
              </a:rPr>
              <a:t>，拥挤的道路。道路既可以是公共资源，也可以是公共物品，如果道路不拥挤，一个人使用道路不影响其他人使用，道路的使用不具有竞争性</a:t>
            </a:r>
            <a:r>
              <a:rPr lang="zh-CN" altLang="en-US" sz="2000">
                <a:latin typeface="+mn-ea"/>
              </a:rPr>
              <a:t>，这时就是</a:t>
            </a:r>
            <a:r>
              <a:rPr lang="zh-CN" altLang="en-US" sz="2000" dirty="0">
                <a:latin typeface="+mn-ea"/>
              </a:rPr>
              <a:t>公共物品。但如果道路是拥挤的，一个人开车，会使道路变得更加拥堵，这时道路就是公共资</a:t>
            </a:r>
            <a:r>
              <a:rPr lang="zh-CN" altLang="en-US" sz="2000" dirty="0"/>
              <a:t>源。</a:t>
            </a:r>
          </a:p>
        </p:txBody>
      </p:sp>
      <p:sp>
        <p:nvSpPr>
          <p:cNvPr id="6" name="灯片编号占位符 5"/>
          <p:cNvSpPr>
            <a:spLocks noGrp="1"/>
          </p:cNvSpPr>
          <p:nvPr>
            <p:ph type="sldNum" sz="quarter" idx="12"/>
          </p:nvPr>
        </p:nvSpPr>
        <p:spPr/>
        <p:txBody>
          <a:bodyPr/>
          <a:lstStyle/>
          <a:p>
            <a:fld id="{4206A6C9-E282-4C27-B769-7AB355EC2286}" type="slidenum">
              <a:rPr lang="en-US" altLang="zh-CN"/>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15616" y="2132856"/>
            <a:ext cx="7772400" cy="3528476"/>
          </a:xfrm>
        </p:spPr>
        <p:txBody>
          <a:bodyPr/>
          <a:lstStyle/>
          <a:p>
            <a:r>
              <a:rPr lang="zh-CN" altLang="en-US" sz="2400" dirty="0"/>
              <a:t>显然垄断厂商利润最大化状况并没有达到帕累托最优状态，价格</a:t>
            </a:r>
            <a:r>
              <a:rPr lang="en-US" altLang="zh-CN" sz="2400" dirty="0">
                <a:latin typeface="Times New Roman" pitchFamily="18" charset="0"/>
                <a:ea typeface="黑体" pitchFamily="2" charset="-122"/>
              </a:rPr>
              <a:t>p</a:t>
            </a:r>
            <a:r>
              <a:rPr lang="en-US" altLang="zh-CN" sz="2400" baseline="-25000" dirty="0">
                <a:latin typeface="Times New Roman" pitchFamily="18" charset="0"/>
                <a:ea typeface="黑体" pitchFamily="2" charset="-122"/>
              </a:rPr>
              <a:t>m</a:t>
            </a:r>
            <a:r>
              <a:rPr lang="zh-CN" altLang="en-US" sz="2400" dirty="0"/>
              <a:t>高于边际成本</a:t>
            </a:r>
            <a:r>
              <a:rPr lang="en-US" altLang="zh-CN" sz="2400" dirty="0"/>
              <a:t>MC</a:t>
            </a:r>
            <a:r>
              <a:rPr lang="zh-CN" altLang="en-US" sz="2400" dirty="0"/>
              <a:t>，这表明消费者为增加额外一单位产量所支付的数量超过了生产该单位产量所引起的成本。存在帕累托改进的余地。</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4</a:t>
            </a:fld>
            <a:endParaRPr lang="en-US" altLang="zh-CN"/>
          </a:p>
        </p:txBody>
      </p:sp>
    </p:spTree>
    <p:extLst>
      <p:ext uri="{BB962C8B-B14F-4D97-AF65-F5344CB8AC3E}">
        <p14:creationId xmlns:p14="http://schemas.microsoft.com/office/powerpoint/2010/main" val="1813007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80000"/>
              </a:lnSpc>
              <a:buNone/>
            </a:pPr>
            <a:r>
              <a:rPr lang="en-US" altLang="zh-CN" sz="2000" dirty="0"/>
              <a:t>3</a:t>
            </a:r>
            <a:r>
              <a:rPr lang="zh-CN" altLang="en-US" sz="2000" dirty="0"/>
              <a:t>，海洋及动物物种</a:t>
            </a:r>
          </a:p>
          <a:p>
            <a:pPr>
              <a:lnSpc>
                <a:spcPct val="80000"/>
              </a:lnSpc>
              <a:buNone/>
            </a:pPr>
            <a:r>
              <a:rPr lang="zh-CN" altLang="en-US" sz="2000" dirty="0"/>
              <a:t>许多生物物种都是公共资源，过分捕捉会导致物种灭绝。海洋是受管制最少的公共资源之一，原因在于：需要许多临海国家的国际合作（这些国家具有不同的价值观和传统，如捕鲸，日本和北欧国家）；海洋浩瀚，实施任何协议都很困难。</a:t>
            </a:r>
          </a:p>
          <a:p>
            <a:pPr>
              <a:lnSpc>
                <a:spcPct val="80000"/>
              </a:lnSpc>
              <a:buNone/>
            </a:pPr>
            <a:r>
              <a:rPr lang="zh-CN" altLang="en-US" sz="2000" dirty="0"/>
              <a:t>美国的做法：</a:t>
            </a:r>
          </a:p>
          <a:p>
            <a:pPr>
              <a:lnSpc>
                <a:spcPct val="80000"/>
              </a:lnSpc>
              <a:buNone/>
            </a:pPr>
            <a:r>
              <a:rPr lang="zh-CN" altLang="en-US" sz="2000" dirty="0"/>
              <a:t>有各种保护鱼类和其他野生动物的立法。例如政府对捕鱼和打猎的许可证收费，并规定捕鱼和打猎季节的期限，通常要求渔民把小鱼放回水中等。</a:t>
            </a:r>
          </a:p>
          <a:p>
            <a:endParaRPr lang="zh-CN" altLang="en-US"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endParaRPr lang="zh-CN" altLang="zh-CN"/>
          </a:p>
        </p:txBody>
      </p:sp>
      <p:sp>
        <p:nvSpPr>
          <p:cNvPr id="428035" name="Rectangle 3"/>
          <p:cNvSpPr>
            <a:spLocks noGrp="1" noChangeArrowheads="1"/>
          </p:cNvSpPr>
          <p:nvPr>
            <p:ph idx="1"/>
          </p:nvPr>
        </p:nvSpPr>
        <p:spPr/>
        <p:txBody>
          <a:bodyPr/>
          <a:lstStyle/>
          <a:p>
            <a:pPr>
              <a:lnSpc>
                <a:spcPct val="125000"/>
              </a:lnSpc>
            </a:pPr>
            <a:r>
              <a:rPr lang="zh-CN" altLang="en-US" sz="2000" dirty="0">
                <a:latin typeface="+mn-ea"/>
              </a:rPr>
              <a:t>四    公共选择理论</a:t>
            </a:r>
          </a:p>
          <a:p>
            <a:pPr>
              <a:lnSpc>
                <a:spcPct val="125000"/>
              </a:lnSpc>
            </a:pPr>
            <a:r>
              <a:rPr lang="zh-CN" altLang="en-US" sz="2000" dirty="0">
                <a:latin typeface="+mn-ea"/>
              </a:rPr>
              <a:t>对公共物品以及公共资源的处理涉及与政府行为有关的 “集体选择”。所谓集体选择，就是所有的参加者依据一定的规则通过相互协商来确定集体行动方案的过程。公共选择理论则特别注重研究那些与政府行为有关的集体选择问题。</a:t>
            </a:r>
          </a:p>
        </p:txBody>
      </p:sp>
      <p:sp>
        <p:nvSpPr>
          <p:cNvPr id="9" name="灯片编号占位符 5"/>
          <p:cNvSpPr>
            <a:spLocks noGrp="1"/>
          </p:cNvSpPr>
          <p:nvPr>
            <p:ph type="sldNum" sz="quarter" idx="12"/>
          </p:nvPr>
        </p:nvSpPr>
        <p:spPr/>
        <p:txBody>
          <a:bodyPr/>
          <a:lstStyle/>
          <a:p>
            <a:fld id="{DDC805EB-B851-464A-90E9-DEC676CE0BA4}" type="slidenum">
              <a:rPr lang="en-US" altLang="zh-CN"/>
              <a:pPr/>
              <a:t>41</a:t>
            </a:fld>
            <a:endParaRPr lang="en-US" altLang="zh-CN"/>
          </a:p>
        </p:txBody>
      </p:sp>
      <p:sp>
        <p:nvSpPr>
          <p:cNvPr id="428036" name="Rectangle 4"/>
          <p:cNvSpPr>
            <a:spLocks noRot="1" noChangeArrowheads="1"/>
          </p:cNvSpPr>
          <p:nvPr/>
        </p:nvSpPr>
        <p:spPr bwMode="auto">
          <a:xfrm>
            <a:off x="685800" y="1676400"/>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sz="2000"/>
          </a:p>
        </p:txBody>
      </p:sp>
      <p:pic>
        <p:nvPicPr>
          <p:cNvPr id="428037" name="Picture 5" descr="未标题-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pic>
        <p:nvPicPr>
          <p:cNvPr id="428041" name="Picture 9" descr="G05">
            <a:hlinkClick r:id="rId4" action="ppaction://hlinksldjump"/>
          </p:cNvPr>
          <p:cNvPicPr>
            <a:picLocks noChangeAspect="1" noChangeArrowheads="1"/>
          </p:cNvPicPr>
          <p:nvPr/>
        </p:nvPicPr>
        <p:blipFill>
          <a:blip r:embed="rId5">
            <a:lum bright="-6000" contrast="-12000"/>
            <a:extLst>
              <a:ext uri="{28A0092B-C50C-407E-A947-70E740481C1C}">
                <a14:useLocalDpi xmlns:a14="http://schemas.microsoft.com/office/drawing/2010/main" val="0"/>
              </a:ext>
            </a:extLst>
          </a:blip>
          <a:srcRect/>
          <a:stretch>
            <a:fillRect/>
          </a:stretch>
        </p:blipFill>
        <p:spPr bwMode="auto">
          <a:xfrm>
            <a:off x="7315200" y="925513"/>
            <a:ext cx="806450" cy="598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14350" indent="-514350">
              <a:lnSpc>
                <a:spcPct val="120000"/>
              </a:lnSpc>
              <a:buNone/>
            </a:pPr>
            <a:r>
              <a:rPr lang="en-US" altLang="zh-CN" sz="2000" dirty="0"/>
              <a:t>1.</a:t>
            </a:r>
            <a:r>
              <a:rPr lang="zh-CN" altLang="en-US" sz="2000" dirty="0"/>
              <a:t>集体选择的规则：</a:t>
            </a:r>
            <a:endParaRPr lang="en-US" altLang="zh-CN" sz="2000" dirty="0"/>
          </a:p>
          <a:p>
            <a:pPr>
              <a:lnSpc>
                <a:spcPct val="120000"/>
              </a:lnSpc>
              <a:buNone/>
            </a:pPr>
            <a:r>
              <a:rPr lang="zh-CN" altLang="en-US" sz="2000" dirty="0"/>
              <a:t>一致同意规则，能够充分地保证每一个参与者的利益，避免搭便车，如能达成协议，协议将是帕累托最优的。缺点在于达成协议的成本过高，常常难以达成协议。</a:t>
            </a:r>
            <a:endParaRPr lang="en-US" altLang="zh-CN" sz="2000" dirty="0"/>
          </a:p>
          <a:p>
            <a:pPr>
              <a:lnSpc>
                <a:spcPct val="120000"/>
              </a:lnSpc>
              <a:buNone/>
            </a:pPr>
            <a:r>
              <a:rPr lang="zh-CN" altLang="en-US" sz="2000" dirty="0"/>
              <a:t>多数规则，简单多数即超过一半，或三分之二。协商成本相对较低，容易达成协议。缺点是忽略少数的利益，可能出现收买选票的现象，集体选择的结果可能不是唯一的。</a:t>
            </a:r>
            <a:endParaRPr lang="en-US" altLang="zh-CN"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42</a:t>
            </a:fld>
            <a:endParaRPr lang="en-US" altLang="zh-CN"/>
          </a:p>
        </p:txBody>
      </p:sp>
    </p:spTree>
    <p:extLst>
      <p:ext uri="{BB962C8B-B14F-4D97-AF65-F5344CB8AC3E}">
        <p14:creationId xmlns:p14="http://schemas.microsoft.com/office/powerpoint/2010/main" val="1455033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20000"/>
              </a:lnSpc>
              <a:buNone/>
            </a:pPr>
            <a:r>
              <a:rPr lang="zh-CN" altLang="en-US" sz="2000" dirty="0"/>
              <a:t>加权规则。按照参加者对方案的重要性的不同，重要的拥有的票数就多，</a:t>
            </a:r>
            <a:endParaRPr lang="en-US" altLang="zh-CN" sz="2000" dirty="0"/>
          </a:p>
          <a:p>
            <a:pPr>
              <a:lnSpc>
                <a:spcPct val="120000"/>
              </a:lnSpc>
              <a:buNone/>
            </a:pPr>
            <a:r>
              <a:rPr lang="zh-CN" altLang="en-US" sz="2000" dirty="0"/>
              <a:t>否决规则。首先让每个参加对集体行动方案的成员提出自己认可的方案，汇总后，再让每个成员否决掉自己所反对的那些方案，这样一来剩下的没有被否决掉的方案就是所有成员都可以接受的集体选择的结果。如果不止一个方案留下来，就再借助于其他投票原则来进行选择。</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43</a:t>
            </a:fld>
            <a:endParaRPr lang="en-US" altLang="zh-CN"/>
          </a:p>
        </p:txBody>
      </p:sp>
    </p:spTree>
    <p:extLst>
      <p:ext uri="{BB962C8B-B14F-4D97-AF65-F5344CB8AC3E}">
        <p14:creationId xmlns:p14="http://schemas.microsoft.com/office/powerpoint/2010/main" val="2002142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000" dirty="0">
                <a:latin typeface="+mn-ea"/>
              </a:rPr>
              <a:t>2. </a:t>
            </a:r>
            <a:r>
              <a:rPr lang="zh-CN" altLang="en-US" sz="2000" dirty="0">
                <a:latin typeface="+mn-ea"/>
              </a:rPr>
              <a:t>最优的集体选择规则</a:t>
            </a:r>
            <a:endParaRPr lang="en-US" altLang="zh-CN" sz="2000" dirty="0">
              <a:latin typeface="+mn-ea"/>
            </a:endParaRPr>
          </a:p>
          <a:p>
            <a:pPr marL="0" indent="0">
              <a:buNone/>
            </a:pPr>
            <a:r>
              <a:rPr lang="zh-CN" altLang="en-US" sz="2000" dirty="0">
                <a:latin typeface="+mn-ea"/>
              </a:rPr>
              <a:t>上面的规则都是有利有弊，因此这就产生了如何确定最优的集体选择规则的问题。标准：</a:t>
            </a:r>
            <a:endParaRPr lang="en-US" altLang="zh-CN" sz="2000" dirty="0">
              <a:latin typeface="+mn-ea"/>
            </a:endParaRPr>
          </a:p>
          <a:p>
            <a:r>
              <a:rPr lang="zh-CN" altLang="en-US" sz="2000" dirty="0">
                <a:latin typeface="+mn-ea"/>
              </a:rPr>
              <a:t>成本模型：决策成本和外在成本之和被称为相互依赖成本，按最低的相互依赖成本来决定集体选择的规则</a:t>
            </a:r>
            <a:endParaRPr lang="en-US" altLang="zh-CN" sz="2000" dirty="0">
              <a:latin typeface="+mn-ea"/>
            </a:endParaRPr>
          </a:p>
          <a:p>
            <a:r>
              <a:rPr lang="zh-CN" altLang="en-US" sz="2000" dirty="0">
                <a:latin typeface="+mn-ea"/>
              </a:rPr>
              <a:t>概率模型：不是寻求成本最小化，而是力图使集体决策的结果偏离个人意愿的可能性达到最小，按照这一标准，多数原则是一种比较理想的规则</a:t>
            </a:r>
            <a:r>
              <a:rPr lang="zh-CN" altLang="en-US" sz="2400" dirty="0">
                <a:latin typeface="+mn-ea"/>
              </a:rPr>
              <a:t>。</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44</a:t>
            </a:fld>
            <a:endParaRPr lang="en-US" altLang="zh-CN"/>
          </a:p>
        </p:txBody>
      </p:sp>
    </p:spTree>
    <p:extLst>
      <p:ext uri="{BB962C8B-B14F-4D97-AF65-F5344CB8AC3E}">
        <p14:creationId xmlns:p14="http://schemas.microsoft.com/office/powerpoint/2010/main" val="3215285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20000"/>
              </a:lnSpc>
            </a:pPr>
            <a:r>
              <a:rPr lang="en-US" altLang="zh-CN" sz="2000" dirty="0">
                <a:latin typeface="+mn-ea"/>
              </a:rPr>
              <a:t>3. </a:t>
            </a:r>
            <a:r>
              <a:rPr lang="zh-CN" altLang="en-US" sz="2000" dirty="0">
                <a:latin typeface="+mn-ea"/>
              </a:rPr>
              <a:t>政府官员制度的效率</a:t>
            </a:r>
            <a:endParaRPr lang="en-US" altLang="zh-CN" sz="2000" dirty="0">
              <a:latin typeface="+mn-ea"/>
            </a:endParaRPr>
          </a:p>
          <a:p>
            <a:pPr>
              <a:lnSpc>
                <a:spcPct val="120000"/>
              </a:lnSpc>
            </a:pPr>
            <a:r>
              <a:rPr lang="zh-CN" altLang="en-US" sz="2000" dirty="0">
                <a:latin typeface="+mn-ea"/>
              </a:rPr>
              <a:t>经过选举产生的政府官员制度效率比较低，因为缺乏竞争，机构庞大，成本昂贵，可以引入竞争机制。使权力分散化；由私人部门承包公共服务的供给；公共部门和私人部门之间开展竞争；加强地方政府之间的竞争。</a:t>
            </a:r>
          </a:p>
          <a:p>
            <a:pPr marL="0" indent="0">
              <a:buNone/>
            </a:pPr>
            <a:endParaRPr lang="zh-CN" altLang="en-US" sz="2400" dirty="0">
              <a:latin typeface="+mn-ea"/>
            </a:endParaRP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45</a:t>
            </a:fld>
            <a:endParaRPr lang="en-US" altLang="zh-CN"/>
          </a:p>
        </p:txBody>
      </p:sp>
    </p:spTree>
    <p:extLst>
      <p:ext uri="{BB962C8B-B14F-4D97-AF65-F5344CB8AC3E}">
        <p14:creationId xmlns:p14="http://schemas.microsoft.com/office/powerpoint/2010/main" val="555857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sz="3200">
                <a:solidFill>
                  <a:schemeClr val="tx1"/>
                </a:solidFill>
                <a:latin typeface="黑体" pitchFamily="2" charset="-122"/>
                <a:ea typeface="黑体" pitchFamily="2" charset="-122"/>
              </a:rPr>
              <a:t>第四节 信息的不完全和不对称</a:t>
            </a:r>
          </a:p>
        </p:txBody>
      </p:sp>
      <p:sp>
        <p:nvSpPr>
          <p:cNvPr id="429059" name="Rectangle 3"/>
          <p:cNvSpPr>
            <a:spLocks noGrp="1" noChangeArrowheads="1"/>
          </p:cNvSpPr>
          <p:nvPr>
            <p:ph idx="1"/>
          </p:nvPr>
        </p:nvSpPr>
        <p:spPr/>
        <p:txBody>
          <a:bodyPr/>
          <a:lstStyle/>
          <a:p>
            <a:pPr>
              <a:lnSpc>
                <a:spcPct val="125000"/>
              </a:lnSpc>
            </a:pPr>
            <a:r>
              <a:rPr lang="zh-CN" altLang="en-US" sz="2000" dirty="0">
                <a:latin typeface="Times New Roman" pitchFamily="18" charset="0"/>
              </a:rPr>
              <a:t>一 信息、信息的不完全和不对称</a:t>
            </a:r>
          </a:p>
          <a:p>
            <a:pPr>
              <a:lnSpc>
                <a:spcPct val="125000"/>
              </a:lnSpc>
            </a:pPr>
            <a:r>
              <a:rPr lang="zh-CN" altLang="en-US" sz="2000" dirty="0">
                <a:latin typeface="Times New Roman" pitchFamily="18" charset="0"/>
              </a:rPr>
              <a:t>从质的方面看，信息有点类似于 “公共物品”，被许多人同时利用；从量的方面看，确定信息 价值不像普通商品那样简单。   </a:t>
            </a:r>
          </a:p>
          <a:p>
            <a:pPr>
              <a:lnSpc>
                <a:spcPct val="125000"/>
              </a:lnSpc>
            </a:pPr>
            <a:r>
              <a:rPr lang="zh-CN" altLang="en-US" sz="2000" dirty="0">
                <a:latin typeface="Times New Roman" pitchFamily="18" charset="0"/>
              </a:rPr>
              <a:t>信息的作用是用来减少经济主体的决策风险和失误，从而提高预期收益。</a:t>
            </a:r>
          </a:p>
          <a:p>
            <a:endParaRPr lang="en-US" altLang="zh-CN" dirty="0"/>
          </a:p>
        </p:txBody>
      </p:sp>
      <p:sp>
        <p:nvSpPr>
          <p:cNvPr id="9" name="灯片编号占位符 5"/>
          <p:cNvSpPr>
            <a:spLocks noGrp="1"/>
          </p:cNvSpPr>
          <p:nvPr>
            <p:ph type="sldNum" sz="quarter" idx="12"/>
          </p:nvPr>
        </p:nvSpPr>
        <p:spPr/>
        <p:txBody>
          <a:bodyPr/>
          <a:lstStyle/>
          <a:p>
            <a:fld id="{730D7F39-EB91-49FB-BE97-45D9413C8833}" type="slidenum">
              <a:rPr lang="en-US" altLang="zh-CN"/>
              <a:pPr/>
              <a:t>46</a:t>
            </a:fld>
            <a:endParaRPr lang="en-US" altLang="zh-CN"/>
          </a:p>
        </p:txBody>
      </p:sp>
      <p:sp>
        <p:nvSpPr>
          <p:cNvPr id="429061" name="Rectangle 5"/>
          <p:cNvSpPr>
            <a:spLocks noRot="1" noChangeArrowheads="1"/>
          </p:cNvSpPr>
          <p:nvPr/>
        </p:nvSpPr>
        <p:spPr bwMode="auto">
          <a:xfrm>
            <a:off x="685800" y="1647825"/>
            <a:ext cx="78486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sz="2000">
              <a:latin typeface="Times New Roman" pitchFamily="18" charset="0"/>
            </a:endParaRPr>
          </a:p>
        </p:txBody>
      </p:sp>
      <p:pic>
        <p:nvPicPr>
          <p:cNvPr id="429062" name="Picture 6" descr="未标题-5">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pic>
        <p:nvPicPr>
          <p:cNvPr id="429066" name="Picture 10" descr="G06">
            <a:hlinkClick r:id="rId3" action="ppaction://hlinksldjump"/>
          </p:cNvPr>
          <p:cNvPicPr>
            <a:picLocks noChangeAspect="1" noChangeArrowheads="1"/>
          </p:cNvPicPr>
          <p:nvPr/>
        </p:nvPicPr>
        <p:blipFill>
          <a:blip r:embed="rId4">
            <a:lum bright="-6000" contrast="-12000"/>
            <a:extLst>
              <a:ext uri="{28A0092B-C50C-407E-A947-70E740481C1C}">
                <a14:useLocalDpi xmlns:a14="http://schemas.microsoft.com/office/drawing/2010/main" val="0"/>
              </a:ext>
            </a:extLst>
          </a:blip>
          <a:srcRect/>
          <a:stretch>
            <a:fillRect/>
          </a:stretch>
        </p:blipFill>
        <p:spPr bwMode="auto">
          <a:xfrm>
            <a:off x="7286625" y="887413"/>
            <a:ext cx="790575" cy="636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1438275" y="647700"/>
            <a:ext cx="7361238" cy="762000"/>
          </a:xfrm>
        </p:spPr>
        <p:txBody>
          <a:bodyPr/>
          <a:lstStyle/>
          <a:p>
            <a:endParaRPr lang="zh-CN" altLang="zh-CN" b="1"/>
          </a:p>
        </p:txBody>
      </p:sp>
      <p:sp>
        <p:nvSpPr>
          <p:cNvPr id="404483" name="Rectangle 3"/>
          <p:cNvSpPr>
            <a:spLocks noGrp="1" noChangeArrowheads="1"/>
          </p:cNvSpPr>
          <p:nvPr>
            <p:ph idx="1"/>
          </p:nvPr>
        </p:nvSpPr>
        <p:spPr>
          <a:xfrm>
            <a:off x="609600" y="1981200"/>
            <a:ext cx="8534400" cy="4876800"/>
          </a:xfrm>
        </p:spPr>
        <p:txBody>
          <a:bodyPr/>
          <a:lstStyle/>
          <a:p>
            <a:pPr>
              <a:lnSpc>
                <a:spcPct val="90000"/>
              </a:lnSpc>
              <a:buFont typeface="Wingdings" pitchFamily="2" charset="2"/>
              <a:buNone/>
            </a:pPr>
            <a:r>
              <a:rPr lang="en-US" altLang="zh-CN" sz="2000" dirty="0"/>
              <a:t>    </a:t>
            </a:r>
            <a:r>
              <a:rPr lang="zh-CN" altLang="en-US" sz="2000" dirty="0"/>
              <a:t>不完全信息：一指绝对意义上的不完全，即由于认识能力的限制，人们不可能知道在任何时候、任何地方发生的或将要发生的任何事情；二指相对意义上的不完全，即获取信息是要支付成本的，如果获取信息的成本太高，人们就会放弃信息的搜集和拥有。</a:t>
            </a:r>
          </a:p>
          <a:p>
            <a:pPr>
              <a:lnSpc>
                <a:spcPct val="90000"/>
              </a:lnSpc>
              <a:buFont typeface="Wingdings" pitchFamily="2" charset="2"/>
              <a:buNone/>
            </a:pPr>
            <a:r>
              <a:rPr lang="zh-CN" altLang="en-US" sz="2000" dirty="0"/>
              <a:t>     进一步分析会发现不同的经济主体缺乏信息的程度往往是不一样，这就是信息不对称。</a:t>
            </a:r>
          </a:p>
        </p:txBody>
      </p:sp>
      <p:sp>
        <p:nvSpPr>
          <p:cNvPr id="6" name="灯片编号占位符 5"/>
          <p:cNvSpPr>
            <a:spLocks noGrp="1"/>
          </p:cNvSpPr>
          <p:nvPr>
            <p:ph type="sldNum" sz="quarter" idx="12"/>
          </p:nvPr>
        </p:nvSpPr>
        <p:spPr/>
        <p:txBody>
          <a:bodyPr/>
          <a:lstStyle/>
          <a:p>
            <a:fld id="{803E2021-980C-45C3-BB93-DFC4C1826902}" type="slidenum">
              <a:rPr lang="en-US" altLang="zh-CN"/>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pPr>
            <a:r>
              <a:rPr lang="zh-CN" altLang="en-US" sz="2000" dirty="0">
                <a:latin typeface="Times New Roman" pitchFamily="18" charset="0"/>
              </a:rPr>
              <a:t>信息不对称</a:t>
            </a:r>
            <a:r>
              <a:rPr lang="en-US" altLang="zh-CN" sz="2000" dirty="0">
                <a:latin typeface="Times New Roman" pitchFamily="18" charset="0"/>
              </a:rPr>
              <a:t>(Dissymmetry of  Information)</a:t>
            </a:r>
            <a:r>
              <a:rPr lang="zh-CN" altLang="en-US" sz="2000" dirty="0">
                <a:latin typeface="Times New Roman" pitchFamily="18" charset="0"/>
              </a:rPr>
              <a:t>就是指市场上买方与卖方所掌握的信息不对等，其中一方比另一方掌握更多的信息。</a:t>
            </a:r>
            <a:r>
              <a:rPr lang="zh-CN" altLang="en-US" sz="2000" dirty="0"/>
              <a:t>交易双方对信息的占有量是不相同的，通常人们对自身相关信息的占有量多于他人，这样在交易过程中，拥有较少信息的一方会处于劣势。</a:t>
            </a:r>
          </a:p>
          <a:p>
            <a:pPr>
              <a:lnSpc>
                <a:spcPct val="90000"/>
              </a:lnSpc>
              <a:buNone/>
            </a:pPr>
            <a:r>
              <a:rPr lang="zh-CN" altLang="en-US" sz="2000" dirty="0"/>
              <a:t>　比如，投保人比保险公司更清楚某项保险业务的风险，贷款人比银行更清楚自己的偿还能力，公司董事会和监事会比普通散户更清楚公司的赢利状况，经理比董事们更清楚自己的努力程度。</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50938" y="617538"/>
            <a:ext cx="7793037" cy="947737"/>
          </a:xfrm>
        </p:spPr>
        <p:txBody>
          <a:bodyPr/>
          <a:lstStyle/>
          <a:p>
            <a:endParaRPr lang="zh-CN" altLang="zh-CN" b="1"/>
          </a:p>
        </p:txBody>
      </p:sp>
      <p:sp>
        <p:nvSpPr>
          <p:cNvPr id="34819" name="Rectangle 3"/>
          <p:cNvSpPr>
            <a:spLocks noGrp="1" noChangeArrowheads="1"/>
          </p:cNvSpPr>
          <p:nvPr>
            <p:ph idx="1"/>
          </p:nvPr>
        </p:nvSpPr>
        <p:spPr/>
        <p:txBody>
          <a:bodyPr/>
          <a:lstStyle/>
          <a:p>
            <a:pPr>
              <a:lnSpc>
                <a:spcPct val="125000"/>
              </a:lnSpc>
            </a:pPr>
            <a:r>
              <a:rPr lang="zh-CN" altLang="en-US" sz="2800" dirty="0">
                <a:latin typeface="Times New Roman" pitchFamily="18" charset="0"/>
                <a:ea typeface="黑体" pitchFamily="2" charset="-122"/>
              </a:rPr>
              <a:t>二    信息与商品市场</a:t>
            </a:r>
            <a:endParaRPr lang="zh-CN" altLang="en-US" sz="2000" dirty="0">
              <a:latin typeface="Times New Roman" pitchFamily="18" charset="0"/>
            </a:endParaRPr>
          </a:p>
          <a:p>
            <a:pPr>
              <a:lnSpc>
                <a:spcPct val="125000"/>
              </a:lnSpc>
            </a:pPr>
            <a:r>
              <a:rPr lang="zh-CN" altLang="en-US" sz="2000" dirty="0">
                <a:latin typeface="Times New Roman" pitchFamily="18" charset="0"/>
              </a:rPr>
              <a:t>柠檬市场：按照美国俚语，面对某种质量不确定的商品市场，如果运气好买了一件好东西， 就说买到一个“布林”</a:t>
            </a:r>
            <a:r>
              <a:rPr lang="en-US" altLang="zh-CN" sz="2000" dirty="0">
                <a:latin typeface="Times New Roman" pitchFamily="18" charset="0"/>
              </a:rPr>
              <a:t>(Plum)</a:t>
            </a:r>
            <a:r>
              <a:rPr lang="zh-CN" altLang="en-US" sz="2000" dirty="0">
                <a:latin typeface="Times New Roman" pitchFamily="18" charset="0"/>
              </a:rPr>
              <a:t>；如果运气差买了一件坏东西，就说买到一个“柠檬”</a:t>
            </a:r>
            <a:r>
              <a:rPr lang="en-US" altLang="zh-CN" sz="2000" dirty="0">
                <a:latin typeface="Times New Roman" pitchFamily="18" charset="0"/>
              </a:rPr>
              <a:t>(Lemon)</a:t>
            </a:r>
            <a:r>
              <a:rPr lang="zh-CN" altLang="en-US" sz="2000" dirty="0">
                <a:latin typeface="Times New Roman" pitchFamily="18" charset="0"/>
              </a:rPr>
              <a:t>。</a:t>
            </a:r>
          </a:p>
          <a:p>
            <a:pPr>
              <a:lnSpc>
                <a:spcPct val="125000"/>
              </a:lnSpc>
            </a:pPr>
            <a:r>
              <a:rPr lang="zh-CN" altLang="en-US" sz="2000" dirty="0">
                <a:latin typeface="Times New Roman" pitchFamily="18" charset="0"/>
              </a:rPr>
              <a:t>信息少的一方选择信息多的一方进行交易，就可能出现所谓的逆向选择</a:t>
            </a:r>
            <a:r>
              <a:rPr lang="en-US" altLang="zh-CN" sz="2000" dirty="0">
                <a:latin typeface="Times New Roman" pitchFamily="18" charset="0"/>
              </a:rPr>
              <a:t>(Adverse  Selection)</a:t>
            </a:r>
            <a:r>
              <a:rPr lang="zh-CN" altLang="en-US" sz="2000" dirty="0">
                <a:latin typeface="Times New Roman" pitchFamily="18" charset="0"/>
              </a:rPr>
              <a:t>，   导致高质量产品被驱逐出去，这意味着市场的低效率。</a:t>
            </a:r>
          </a:p>
          <a:p>
            <a:pPr>
              <a:lnSpc>
                <a:spcPct val="120000"/>
              </a:lnSpc>
            </a:pPr>
            <a:r>
              <a:rPr lang="zh-CN" altLang="en-US" sz="2000" dirty="0">
                <a:latin typeface="Times New Roman" pitchFamily="18" charset="0"/>
              </a:rPr>
              <a:t>二手车市场例子</a:t>
            </a:r>
          </a:p>
        </p:txBody>
      </p:sp>
      <p:sp>
        <p:nvSpPr>
          <p:cNvPr id="8" name="灯片编号占位符 5"/>
          <p:cNvSpPr>
            <a:spLocks noGrp="1"/>
          </p:cNvSpPr>
          <p:nvPr>
            <p:ph type="sldNum" sz="quarter" idx="12"/>
          </p:nvPr>
        </p:nvSpPr>
        <p:spPr/>
        <p:txBody>
          <a:bodyPr/>
          <a:lstStyle/>
          <a:p>
            <a:fld id="{D07979E4-1100-44B4-BFD2-475827B93CC1}" type="slidenum">
              <a:rPr lang="en-US" altLang="zh-CN"/>
              <a:pPr/>
              <a:t>49</a:t>
            </a:fld>
            <a:endParaRPr lang="en-US" altLang="zh-CN"/>
          </a:p>
        </p:txBody>
      </p:sp>
      <p:sp>
        <p:nvSpPr>
          <p:cNvPr id="34820" name="Rectangle 4"/>
          <p:cNvSpPr>
            <a:spLocks noRot="1" noChangeArrowheads="1"/>
          </p:cNvSpPr>
          <p:nvPr/>
        </p:nvSpPr>
        <p:spPr bwMode="auto">
          <a:xfrm>
            <a:off x="685800" y="1676400"/>
            <a:ext cx="7848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sz="2000">
              <a:latin typeface="Times New Roman" pitchFamily="18" charset="0"/>
            </a:endParaRPr>
          </a:p>
        </p:txBody>
      </p:sp>
      <p:pic>
        <p:nvPicPr>
          <p:cNvPr id="34821" name="Picture 5" descr="未标题-5">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现在假设消费者按照垄断价格</a:t>
            </a:r>
            <a:r>
              <a:rPr lang="en-US" altLang="zh-CN" sz="2000" dirty="0">
                <a:latin typeface="Times New Roman" pitchFamily="18" charset="0"/>
                <a:ea typeface="黑体" pitchFamily="2" charset="-122"/>
              </a:rPr>
              <a:t>p</a:t>
            </a:r>
            <a:r>
              <a:rPr lang="en-US" altLang="zh-CN" sz="2000" baseline="-25000" dirty="0">
                <a:latin typeface="Times New Roman" pitchFamily="18" charset="0"/>
                <a:ea typeface="黑体" pitchFamily="2" charset="-122"/>
              </a:rPr>
              <a:t>m</a:t>
            </a:r>
            <a:r>
              <a:rPr lang="zh-CN" altLang="en-US" sz="2000" dirty="0"/>
              <a:t>购买了垄断产量</a:t>
            </a:r>
            <a:r>
              <a:rPr lang="en-US" altLang="zh-CN" sz="2000" dirty="0" err="1">
                <a:latin typeface="Times New Roman" pitchFamily="18" charset="0"/>
                <a:ea typeface="黑体" pitchFamily="2" charset="-122"/>
              </a:rPr>
              <a:t>q</a:t>
            </a:r>
            <a:r>
              <a:rPr lang="en-US" altLang="zh-CN" sz="2000" baseline="-25000" dirty="0" err="1">
                <a:latin typeface="Times New Roman" pitchFamily="18" charset="0"/>
                <a:ea typeface="黑体" pitchFamily="2" charset="-122"/>
              </a:rPr>
              <a:t>m</a:t>
            </a:r>
            <a:r>
              <a:rPr lang="zh-CN" altLang="en-US" sz="2000" dirty="0">
                <a:latin typeface="Times New Roman" pitchFamily="18" charset="0"/>
                <a:ea typeface="黑体" pitchFamily="2" charset="-122"/>
              </a:rPr>
              <a:t>，</a:t>
            </a:r>
            <a:r>
              <a:rPr lang="zh-CN" altLang="en-US" sz="2000" dirty="0">
                <a:latin typeface="+mn-ea"/>
              </a:rPr>
              <a:t>是否有某种方式让垄断厂商和消费者的状况都变好？即是否存在帕累托改进的余地？如果让垄断厂商多生产一个单位产量，让消费者以低于垄断价格但大于边际成本的某种价格购买，厂商和消费者都从中获得好处：因为垄断厂商的利润进一步增加，因为最后一个单位产量给他带来的收益大于他支出的成本，消费者的福利进一步提高，因为他实际上对最后一个单位产量的支付小于他本来愿意的支付（本来愿意的支付等于垄断价格</a:t>
            </a:r>
            <a:r>
              <a:rPr lang="en-US" altLang="zh-CN" sz="2000" dirty="0">
                <a:latin typeface="Times New Roman" pitchFamily="18" charset="0"/>
                <a:ea typeface="黑体" pitchFamily="2" charset="-122"/>
              </a:rPr>
              <a:t>p</a:t>
            </a:r>
            <a:r>
              <a:rPr lang="en-US" altLang="zh-CN" sz="2000" baseline="-25000" dirty="0">
                <a:latin typeface="Times New Roman" pitchFamily="18" charset="0"/>
                <a:ea typeface="黑体" pitchFamily="2" charset="-122"/>
              </a:rPr>
              <a:t>m </a:t>
            </a:r>
            <a:r>
              <a:rPr lang="zh-CN" altLang="en-US" sz="2000" dirty="0">
                <a:latin typeface="+mn-ea"/>
              </a:rPr>
              <a:t>）。</a:t>
            </a:r>
            <a:endParaRPr lang="zh-CN" altLang="en-US" sz="2000" dirty="0"/>
          </a:p>
          <a:p>
            <a:endParaRPr lang="zh-CN" altLang="en-US" sz="24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“劣币驱逐良币”是指当一个国家同时流通两种实际价值不同而法定比价不变的货币时，实际价值高的货币（良币）必然要被熔化、收藏或输出而退出流通领域，而实际价值低的货币（劣币）反而充斥市场。</a:t>
            </a:r>
            <a:endParaRPr lang="en-US" altLang="zh-CN" sz="2000" dirty="0"/>
          </a:p>
          <a:p>
            <a:r>
              <a:rPr lang="zh-CN" altLang="en-US" sz="2000" dirty="0"/>
              <a:t>当事人的信息不对称是“劣币驱逐良币”现象存在的基础。因为如果交易双方对货币的成色或者真伪都十分了解，劣币持有者就很难将手中的劣币用出去，或者，即使能够用出去也只能按照劣币的“实际”而非“法定”价值与对方进行交易。</a:t>
            </a:r>
            <a:endParaRPr lang="zh-CN" altLang="en-US" sz="2000" dirty="0">
              <a:latin typeface="Times New Roman" pitchFamily="18" charset="0"/>
            </a:endParaRPr>
          </a:p>
          <a:p>
            <a:endParaRPr lang="zh-CN" altLang="en-US"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endParaRPr lang="zh-CN" altLang="zh-CN"/>
          </a:p>
        </p:txBody>
      </p:sp>
      <p:sp>
        <p:nvSpPr>
          <p:cNvPr id="431107" name="Rectangle 3"/>
          <p:cNvSpPr>
            <a:spLocks noGrp="1" noChangeArrowheads="1"/>
          </p:cNvSpPr>
          <p:nvPr>
            <p:ph idx="1"/>
          </p:nvPr>
        </p:nvSpPr>
        <p:spPr/>
        <p:txBody>
          <a:bodyPr/>
          <a:lstStyle/>
          <a:p>
            <a:pPr>
              <a:lnSpc>
                <a:spcPct val="125000"/>
              </a:lnSpc>
            </a:pPr>
            <a:r>
              <a:rPr lang="zh-CN" altLang="en-US" sz="2000" dirty="0">
                <a:latin typeface="+mn-ea"/>
              </a:rPr>
              <a:t>三    信息与保险市场</a:t>
            </a:r>
          </a:p>
          <a:p>
            <a:pPr>
              <a:lnSpc>
                <a:spcPct val="125000"/>
              </a:lnSpc>
            </a:pPr>
            <a:r>
              <a:rPr lang="zh-CN" altLang="en-US" sz="2000" dirty="0">
                <a:latin typeface="+mn-ea"/>
              </a:rPr>
              <a:t>信息不对称另一种情形是隐藏行为，另一方无从判断或辨别，往往导致“道德风险”。 </a:t>
            </a:r>
          </a:p>
          <a:p>
            <a:pPr>
              <a:lnSpc>
                <a:spcPct val="125000"/>
              </a:lnSpc>
            </a:pPr>
            <a:r>
              <a:rPr lang="zh-CN" altLang="en-US" sz="2000" dirty="0">
                <a:latin typeface="+mn-ea"/>
              </a:rPr>
              <a:t>道德风险</a:t>
            </a:r>
            <a:r>
              <a:rPr lang="en-US" altLang="zh-CN" sz="2000" dirty="0">
                <a:latin typeface="+mn-ea"/>
              </a:rPr>
              <a:t>(Moral  Hazard)</a:t>
            </a:r>
            <a:r>
              <a:rPr lang="zh-CN" altLang="en-US" sz="2000" dirty="0">
                <a:latin typeface="+mn-ea"/>
              </a:rPr>
              <a:t>的概念最早起源于海上保险，它泛指在市场交易中的一方难以观测或监督另一方的行动而导致的风险。</a:t>
            </a:r>
          </a:p>
          <a:p>
            <a:pPr>
              <a:lnSpc>
                <a:spcPct val="125000"/>
              </a:lnSpc>
            </a:pPr>
            <a:r>
              <a:rPr lang="zh-CN" altLang="en-US" sz="2000" dirty="0">
                <a:latin typeface="+mn-ea"/>
              </a:rPr>
              <a:t>保险市场是一个典型的信息不对称市场，由于保险机制的固有特性，无论是保险的买方还是卖方都不可能如愿获得足够的信息。</a:t>
            </a:r>
          </a:p>
        </p:txBody>
      </p:sp>
      <p:sp>
        <p:nvSpPr>
          <p:cNvPr id="9" name="灯片编号占位符 5"/>
          <p:cNvSpPr>
            <a:spLocks noGrp="1"/>
          </p:cNvSpPr>
          <p:nvPr>
            <p:ph type="sldNum" sz="quarter" idx="12"/>
          </p:nvPr>
        </p:nvSpPr>
        <p:spPr/>
        <p:txBody>
          <a:bodyPr/>
          <a:lstStyle/>
          <a:p>
            <a:fld id="{EE17CEC1-F923-4095-8B23-E3BA33AF3886}" type="slidenum">
              <a:rPr lang="en-US" altLang="zh-CN"/>
              <a:pPr/>
              <a:t>51</a:t>
            </a:fld>
            <a:endParaRPr lang="en-US" altLang="zh-CN" dirty="0"/>
          </a:p>
        </p:txBody>
      </p:sp>
      <p:sp>
        <p:nvSpPr>
          <p:cNvPr id="431108" name="Rectangle 4"/>
          <p:cNvSpPr>
            <a:spLocks noRot="1" noChangeArrowheads="1"/>
          </p:cNvSpPr>
          <p:nvPr/>
        </p:nvSpPr>
        <p:spPr bwMode="auto">
          <a:xfrm>
            <a:off x="685800" y="1647825"/>
            <a:ext cx="78486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sz="2000" b="1"/>
          </a:p>
        </p:txBody>
      </p:sp>
      <p:pic>
        <p:nvPicPr>
          <p:cNvPr id="431109" name="Picture 5" descr="未标题-5">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pic>
        <p:nvPicPr>
          <p:cNvPr id="431113" name="Picture 9" descr="G06">
            <a:hlinkClick r:id="" action="ppaction://noaction"/>
          </p:cNvPr>
          <p:cNvPicPr>
            <a:picLocks noChangeAspect="1" noChangeArrowheads="1"/>
          </p:cNvPicPr>
          <p:nvPr/>
        </p:nvPicPr>
        <p:blipFill>
          <a:blip r:embed="rId3">
            <a:lum bright="-6000" contrast="-12000"/>
            <a:extLst>
              <a:ext uri="{28A0092B-C50C-407E-A947-70E740481C1C}">
                <a14:useLocalDpi xmlns:a14="http://schemas.microsoft.com/office/drawing/2010/main" val="0"/>
              </a:ext>
            </a:extLst>
          </a:blip>
          <a:srcRect/>
          <a:stretch>
            <a:fillRect/>
          </a:stretch>
        </p:blipFill>
        <p:spPr bwMode="auto">
          <a:xfrm>
            <a:off x="7286625" y="887413"/>
            <a:ext cx="790575" cy="636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endParaRPr lang="zh-CN" altLang="zh-CN"/>
          </a:p>
        </p:txBody>
      </p:sp>
      <p:sp>
        <p:nvSpPr>
          <p:cNvPr id="432131" name="Rectangle 3"/>
          <p:cNvSpPr>
            <a:spLocks noGrp="1" noChangeArrowheads="1"/>
          </p:cNvSpPr>
          <p:nvPr>
            <p:ph idx="1"/>
          </p:nvPr>
        </p:nvSpPr>
        <p:spPr/>
        <p:txBody>
          <a:bodyPr/>
          <a:lstStyle/>
          <a:p>
            <a:r>
              <a:rPr lang="zh-CN" altLang="en-US" sz="2000" dirty="0"/>
              <a:t>保险公司信息是不完全的，为了避免损失，提高保费的结果是保险需求的下降，而减少的保险需求中，主要却是那些相对“好”的保险人的需求，而留下来的保险人，是那些相对“坏”的投保人，长期下去，投保人的结构会发生变化。平均损失会增加，超过上升的保险价格所带来的好处。</a:t>
            </a:r>
            <a:endParaRPr lang="en-US" altLang="zh-CN" sz="2000" dirty="0"/>
          </a:p>
          <a:p>
            <a:r>
              <a:rPr lang="zh-CN" altLang="en-US" sz="2000" dirty="0"/>
              <a:t>保险商品往往会诱发投保人的“败德”行为，从而增加保险公司的道德风险。</a:t>
            </a:r>
            <a:endParaRPr lang="en-US" altLang="zh-CN" sz="2000" dirty="0"/>
          </a:p>
        </p:txBody>
      </p:sp>
      <p:sp>
        <p:nvSpPr>
          <p:cNvPr id="9" name="灯片编号占位符 5"/>
          <p:cNvSpPr>
            <a:spLocks noGrp="1"/>
          </p:cNvSpPr>
          <p:nvPr>
            <p:ph type="sldNum" sz="quarter" idx="12"/>
          </p:nvPr>
        </p:nvSpPr>
        <p:spPr/>
        <p:txBody>
          <a:bodyPr/>
          <a:lstStyle/>
          <a:p>
            <a:fld id="{B13E51BF-CD02-4723-8063-67AF4AC19466}" type="slidenum">
              <a:rPr lang="en-US" altLang="zh-CN"/>
              <a:pPr/>
              <a:t>52</a:t>
            </a:fld>
            <a:endParaRPr lang="en-US" altLang="zh-CN"/>
          </a:p>
        </p:txBody>
      </p:sp>
      <p:sp>
        <p:nvSpPr>
          <p:cNvPr id="432132" name="Rectangle 4"/>
          <p:cNvSpPr>
            <a:spLocks noRot="1" noChangeArrowheads="1"/>
          </p:cNvSpPr>
          <p:nvPr/>
        </p:nvSpPr>
        <p:spPr bwMode="auto">
          <a:xfrm>
            <a:off x="685800" y="1647825"/>
            <a:ext cx="78486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a:p>
        </p:txBody>
      </p:sp>
      <p:pic>
        <p:nvPicPr>
          <p:cNvPr id="432133" name="Picture 5" descr="未标题-5">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pic>
        <p:nvPicPr>
          <p:cNvPr id="432137" name="Picture 9" descr="G08">
            <a:hlinkClick r:id="" action="ppaction://noaction"/>
          </p:cNvPr>
          <p:cNvPicPr>
            <a:picLocks noChangeAspect="1" noChangeArrowheads="1"/>
          </p:cNvPicPr>
          <p:nvPr/>
        </p:nvPicPr>
        <p:blipFill>
          <a:blip r:embed="rId3">
            <a:lum bright="-6000" contrast="-12000"/>
            <a:extLst>
              <a:ext uri="{28A0092B-C50C-407E-A947-70E740481C1C}">
                <a14:useLocalDpi xmlns:a14="http://schemas.microsoft.com/office/drawing/2010/main" val="0"/>
              </a:ext>
            </a:extLst>
          </a:blip>
          <a:srcRect/>
          <a:stretch>
            <a:fillRect/>
          </a:stretch>
        </p:blipFill>
        <p:spPr bwMode="auto">
          <a:xfrm>
            <a:off x="7239000" y="914400"/>
            <a:ext cx="838200" cy="622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endParaRPr lang="zh-CN" altLang="zh-CN"/>
          </a:p>
        </p:txBody>
      </p:sp>
      <p:sp>
        <p:nvSpPr>
          <p:cNvPr id="433155" name="Rectangle 3"/>
          <p:cNvSpPr>
            <a:spLocks noGrp="1" noChangeArrowheads="1"/>
          </p:cNvSpPr>
          <p:nvPr>
            <p:ph idx="1"/>
          </p:nvPr>
        </p:nvSpPr>
        <p:spPr/>
        <p:txBody>
          <a:bodyPr/>
          <a:lstStyle/>
          <a:p>
            <a:pPr>
              <a:lnSpc>
                <a:spcPct val="125000"/>
              </a:lnSpc>
            </a:pPr>
            <a:r>
              <a:rPr lang="zh-CN" altLang="en-US" sz="2000" dirty="0">
                <a:latin typeface="+mn-ea"/>
              </a:rPr>
              <a:t>四    信息与劳动市场</a:t>
            </a:r>
          </a:p>
          <a:p>
            <a:pPr>
              <a:lnSpc>
                <a:spcPct val="125000"/>
              </a:lnSpc>
            </a:pPr>
            <a:r>
              <a:rPr lang="zh-CN" altLang="en-US" sz="2000" dirty="0">
                <a:latin typeface="+mn-ea"/>
              </a:rPr>
              <a:t>在具体的过程中，企业为了招聘到符合要求的员工，需要把应聘者区分开来；而应聘者为了得到满意的工作，通过教育水平、工作经历、工作能力等方面层层来包装信息。</a:t>
            </a:r>
          </a:p>
          <a:p>
            <a:pPr>
              <a:lnSpc>
                <a:spcPct val="125000"/>
              </a:lnSpc>
            </a:pPr>
            <a:r>
              <a:rPr lang="zh-CN" altLang="en-US" sz="2000" dirty="0">
                <a:latin typeface="+mn-ea"/>
              </a:rPr>
              <a:t>在企业招聘员工的过程中存在着大量的不对称信息，个人原因、社会分工、市场竞争等。</a:t>
            </a:r>
          </a:p>
          <a:p>
            <a:pPr>
              <a:lnSpc>
                <a:spcPct val="125000"/>
              </a:lnSpc>
            </a:pPr>
            <a:r>
              <a:rPr lang="zh-CN" altLang="en-US" sz="2000" dirty="0">
                <a:latin typeface="+mn-ea"/>
              </a:rPr>
              <a:t>逆向选择的产生导致了招聘工作低效率，其极端情况是所有应聘者“表面看起来都一样”。</a:t>
            </a:r>
          </a:p>
          <a:p>
            <a:endParaRPr lang="en-US" altLang="zh-CN" dirty="0"/>
          </a:p>
        </p:txBody>
      </p:sp>
      <p:sp>
        <p:nvSpPr>
          <p:cNvPr id="11" name="灯片编号占位符 5"/>
          <p:cNvSpPr>
            <a:spLocks noGrp="1"/>
          </p:cNvSpPr>
          <p:nvPr>
            <p:ph type="sldNum" sz="quarter" idx="12"/>
          </p:nvPr>
        </p:nvSpPr>
        <p:spPr/>
        <p:txBody>
          <a:bodyPr/>
          <a:lstStyle/>
          <a:p>
            <a:fld id="{1BABD85D-52E5-43FC-A8B5-79363C1196F4}" type="slidenum">
              <a:rPr lang="en-US" altLang="zh-CN"/>
              <a:pPr/>
              <a:t>53</a:t>
            </a:fld>
            <a:endParaRPr lang="en-US" altLang="zh-CN"/>
          </a:p>
        </p:txBody>
      </p:sp>
      <p:sp>
        <p:nvSpPr>
          <p:cNvPr id="433156" name="Rectangle 4"/>
          <p:cNvSpPr>
            <a:spLocks noRot="1" noChangeArrowheads="1"/>
          </p:cNvSpPr>
          <p:nvPr/>
        </p:nvSpPr>
        <p:spPr bwMode="auto">
          <a:xfrm>
            <a:off x="685800" y="1676400"/>
            <a:ext cx="7848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sz="2000"/>
          </a:p>
        </p:txBody>
      </p:sp>
      <p:pic>
        <p:nvPicPr>
          <p:cNvPr id="433157" name="Picture 5" descr="未标题-5">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pic>
        <p:nvPicPr>
          <p:cNvPr id="433159" name="Picture 7" descr="W01副本"/>
          <p:cNvPicPr>
            <a:picLocks noChangeAspect="1" noChangeArrowheads="1"/>
          </p:cNvPicPr>
          <p:nvPr/>
        </p:nvPicPr>
        <p:blipFill>
          <a:blip r:embed="rId3">
            <a:lum bright="-18000" contrast="-18000"/>
            <a:extLst>
              <a:ext uri="{28A0092B-C50C-407E-A947-70E740481C1C}">
                <a14:useLocalDpi xmlns:a14="http://schemas.microsoft.com/office/drawing/2010/main" val="0"/>
              </a:ext>
            </a:extLst>
          </a:blip>
          <a:srcRect/>
          <a:stretch>
            <a:fillRect/>
          </a:stretch>
        </p:blipFill>
        <p:spPr bwMode="auto">
          <a:xfrm>
            <a:off x="533400" y="914400"/>
            <a:ext cx="669925" cy="790575"/>
          </a:xfrm>
          <a:prstGeom prst="rect">
            <a:avLst/>
          </a:prstGeom>
          <a:noFill/>
          <a:extLst>
            <a:ext uri="{909E8E84-426E-40DD-AFC4-6F175D3DCCD1}">
              <a14:hiddenFill xmlns:a14="http://schemas.microsoft.com/office/drawing/2010/main">
                <a:solidFill>
                  <a:srgbClr val="FFFFFF"/>
                </a:solidFill>
              </a14:hiddenFill>
            </a:ext>
          </a:extLst>
        </p:spPr>
      </p:pic>
      <p:sp>
        <p:nvSpPr>
          <p:cNvPr id="433160" name="Rectangle 8"/>
          <p:cNvSpPr>
            <a:spLocks noRot="1" noChangeArrowheads="1"/>
          </p:cNvSpPr>
          <p:nvPr/>
        </p:nvSpPr>
        <p:spPr bwMode="auto">
          <a:xfrm>
            <a:off x="569913" y="1039813"/>
            <a:ext cx="5837237" cy="331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endParaRPr lang="zh-CN" altLang="zh-CN" sz="2800">
              <a:latin typeface="Times New Roman" pitchFamily="18" charset="0"/>
              <a:ea typeface="黑体" pitchFamily="2" charset="-122"/>
            </a:endParaRPr>
          </a:p>
        </p:txBody>
      </p:sp>
      <p:pic>
        <p:nvPicPr>
          <p:cNvPr id="433161" name="Picture 9" descr="G06">
            <a:hlinkClick r:id="" action="ppaction://noaction"/>
          </p:cNvPr>
          <p:cNvPicPr>
            <a:picLocks noChangeAspect="1" noChangeArrowheads="1"/>
          </p:cNvPicPr>
          <p:nvPr/>
        </p:nvPicPr>
        <p:blipFill>
          <a:blip r:embed="rId4">
            <a:lum bright="-6000" contrast="-12000"/>
            <a:extLst>
              <a:ext uri="{28A0092B-C50C-407E-A947-70E740481C1C}">
                <a14:useLocalDpi xmlns:a14="http://schemas.microsoft.com/office/drawing/2010/main" val="0"/>
              </a:ext>
            </a:extLst>
          </a:blip>
          <a:srcRect/>
          <a:stretch>
            <a:fillRect/>
          </a:stretch>
        </p:blipFill>
        <p:spPr bwMode="auto">
          <a:xfrm>
            <a:off x="7315200" y="887413"/>
            <a:ext cx="790575" cy="636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endParaRPr lang="zh-CN" altLang="zh-CN"/>
          </a:p>
        </p:txBody>
      </p:sp>
      <p:sp>
        <p:nvSpPr>
          <p:cNvPr id="434179" name="Rectangle 3"/>
          <p:cNvSpPr>
            <a:spLocks noGrp="1" noChangeArrowheads="1"/>
          </p:cNvSpPr>
          <p:nvPr>
            <p:ph idx="1"/>
          </p:nvPr>
        </p:nvSpPr>
        <p:spPr/>
        <p:txBody>
          <a:bodyPr/>
          <a:lstStyle/>
          <a:p>
            <a:pPr>
              <a:lnSpc>
                <a:spcPct val="125000"/>
              </a:lnSpc>
            </a:pPr>
            <a:r>
              <a:rPr lang="zh-CN" altLang="en-US" sz="2000" dirty="0">
                <a:latin typeface="+mn-ea"/>
              </a:rPr>
              <a:t>五    信息不完全和激励机制：委托</a:t>
            </a:r>
            <a:r>
              <a:rPr lang="en-US" altLang="zh-CN" sz="2000" b="1" dirty="0">
                <a:latin typeface="+mn-ea"/>
              </a:rPr>
              <a:t>–</a:t>
            </a:r>
            <a:r>
              <a:rPr lang="zh-CN" altLang="en-US" sz="2000" dirty="0">
                <a:latin typeface="+mn-ea"/>
              </a:rPr>
              <a:t>代理问题</a:t>
            </a:r>
          </a:p>
          <a:p>
            <a:pPr>
              <a:lnSpc>
                <a:spcPct val="125000"/>
              </a:lnSpc>
            </a:pPr>
            <a:r>
              <a:rPr lang="zh-CN" altLang="en-US" sz="2000" dirty="0">
                <a:latin typeface="+mn-ea"/>
              </a:rPr>
              <a:t>在现实经济中委托</a:t>
            </a:r>
            <a:r>
              <a:rPr lang="en-US" altLang="en-US" sz="2000" dirty="0">
                <a:latin typeface="+mn-ea"/>
              </a:rPr>
              <a:t>–</a:t>
            </a:r>
            <a:r>
              <a:rPr lang="zh-CN" altLang="en-US" sz="2000" dirty="0">
                <a:latin typeface="+mn-ea"/>
              </a:rPr>
              <a:t>代理关系是非常普遍的，所谓委托</a:t>
            </a:r>
            <a:r>
              <a:rPr lang="en-US" altLang="zh-CN" sz="2000" dirty="0">
                <a:latin typeface="+mn-ea"/>
              </a:rPr>
              <a:t>-</a:t>
            </a:r>
            <a:r>
              <a:rPr lang="zh-CN" altLang="en-US" sz="2000" dirty="0">
                <a:latin typeface="+mn-ea"/>
              </a:rPr>
              <a:t>代理关系指任何一种涉及不对称信息的交易，在此中拥有信息优势的一方称为代理人，另一方称为委托人。如雇主和雇员，股东和经理，医院和医生等，委托人委托代理人处理与自己有关的一些事务，病支付相应的报酬，但二者之间的利益并不一致，有时可能完全不同，</a:t>
            </a:r>
            <a:r>
              <a:rPr lang="zh-CN" altLang="en-US" sz="2000" b="1" u="sng" dirty="0">
                <a:latin typeface="+mn-ea"/>
              </a:rPr>
              <a:t>对委托人来说，如何确保代理人按照自己的要求行事，这就是所谓的委托</a:t>
            </a:r>
            <a:r>
              <a:rPr lang="en-US" altLang="zh-CN" sz="2000" b="1" u="sng" dirty="0">
                <a:latin typeface="+mn-ea"/>
              </a:rPr>
              <a:t>-</a:t>
            </a:r>
            <a:r>
              <a:rPr lang="zh-CN" altLang="en-US" sz="2000" b="1" u="sng" dirty="0">
                <a:latin typeface="+mn-ea"/>
              </a:rPr>
              <a:t>代理问题。</a:t>
            </a:r>
            <a:endParaRPr lang="en-US" altLang="zh-CN" sz="2000" b="1" u="sng" dirty="0">
              <a:latin typeface="+mn-ea"/>
            </a:endParaRPr>
          </a:p>
          <a:p>
            <a:pPr>
              <a:lnSpc>
                <a:spcPct val="125000"/>
              </a:lnSpc>
            </a:pPr>
            <a:r>
              <a:rPr lang="zh-CN" altLang="en-US" sz="2000" dirty="0">
                <a:latin typeface="+mn-ea"/>
              </a:rPr>
              <a:t>背后隐含的假设是：  知情者的私人信息 </a:t>
            </a:r>
            <a:r>
              <a:rPr lang="en-US" altLang="zh-CN" sz="2000" dirty="0">
                <a:latin typeface="+mn-ea"/>
              </a:rPr>
              <a:t>(</a:t>
            </a:r>
            <a:r>
              <a:rPr lang="zh-CN" altLang="en-US" sz="2000" dirty="0">
                <a:latin typeface="+mn-ea"/>
              </a:rPr>
              <a:t>包括行动和知识</a:t>
            </a:r>
            <a:r>
              <a:rPr lang="en-US" altLang="zh-CN" sz="2000" dirty="0">
                <a:latin typeface="+mn-ea"/>
              </a:rPr>
              <a:t>)</a:t>
            </a:r>
            <a:r>
              <a:rPr lang="zh-CN" altLang="en-US" sz="2000" dirty="0">
                <a:latin typeface="+mn-ea"/>
              </a:rPr>
              <a:t>会影响不知情者的利益，或者说，不知情者不得不为知情者的行为承担风险。</a:t>
            </a:r>
          </a:p>
        </p:txBody>
      </p:sp>
      <p:sp>
        <p:nvSpPr>
          <p:cNvPr id="9" name="灯片编号占位符 5"/>
          <p:cNvSpPr>
            <a:spLocks noGrp="1"/>
          </p:cNvSpPr>
          <p:nvPr>
            <p:ph type="sldNum" sz="quarter" idx="12"/>
          </p:nvPr>
        </p:nvSpPr>
        <p:spPr/>
        <p:txBody>
          <a:bodyPr/>
          <a:lstStyle/>
          <a:p>
            <a:fld id="{F305B23D-E692-4124-8AA3-9EE65CC6E922}" type="slidenum">
              <a:rPr lang="en-US" altLang="zh-CN"/>
              <a:pPr/>
              <a:t>54</a:t>
            </a:fld>
            <a:endParaRPr lang="en-US" altLang="zh-CN"/>
          </a:p>
        </p:txBody>
      </p:sp>
      <p:sp>
        <p:nvSpPr>
          <p:cNvPr id="434180" name="Rectangle 4"/>
          <p:cNvSpPr>
            <a:spLocks noRot="1" noChangeArrowheads="1"/>
          </p:cNvSpPr>
          <p:nvPr/>
        </p:nvSpPr>
        <p:spPr bwMode="auto">
          <a:xfrm>
            <a:off x="685800" y="1676400"/>
            <a:ext cx="7848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sz="2000">
              <a:latin typeface="Times New Roman" pitchFamily="18" charset="0"/>
            </a:endParaRPr>
          </a:p>
        </p:txBody>
      </p:sp>
      <p:pic>
        <p:nvPicPr>
          <p:cNvPr id="434181" name="Picture 5" descr="未标题-5">
            <a:hlinkClick r:id="" action="ppaction://noaction"/>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sp>
        <p:nvSpPr>
          <p:cNvPr id="434184" name="Rectangle 8"/>
          <p:cNvSpPr>
            <a:spLocks noRot="1" noChangeArrowheads="1"/>
          </p:cNvSpPr>
          <p:nvPr/>
        </p:nvSpPr>
        <p:spPr bwMode="auto">
          <a:xfrm>
            <a:off x="569913" y="990600"/>
            <a:ext cx="5837237" cy="331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endParaRPr lang="zh-CN" altLang="zh-CN" sz="2800">
              <a:latin typeface="Times New Roman" pitchFamily="18" charset="0"/>
              <a:ea typeface="黑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sz="2000" dirty="0"/>
              <a:t>委托代理问题也可以被看成是一种外部影响。解决的方法：</a:t>
            </a:r>
            <a:endParaRPr lang="en-US" altLang="zh-CN" sz="2000" dirty="0"/>
          </a:p>
          <a:p>
            <a:pPr marL="0" indent="0">
              <a:buNone/>
            </a:pPr>
            <a:r>
              <a:rPr lang="en-US" altLang="zh-CN" sz="2000" dirty="0"/>
              <a:t>1.</a:t>
            </a:r>
            <a:r>
              <a:rPr lang="zh-CN" altLang="en-US" sz="2000" dirty="0"/>
              <a:t>股东</a:t>
            </a:r>
            <a:r>
              <a:rPr lang="en-US" altLang="zh-CN" sz="2000" dirty="0"/>
              <a:t>-</a:t>
            </a:r>
            <a:r>
              <a:rPr lang="zh-CN" altLang="en-US" sz="2000" dirty="0"/>
              <a:t>经理；股票期权计划</a:t>
            </a:r>
            <a:endParaRPr lang="en-US" altLang="zh-CN" sz="2000" dirty="0"/>
          </a:p>
          <a:p>
            <a:pPr marL="0" indent="0">
              <a:buNone/>
            </a:pPr>
            <a:r>
              <a:rPr lang="en-US" altLang="zh-CN" sz="2000" dirty="0"/>
              <a:t>2.</a:t>
            </a:r>
            <a:r>
              <a:rPr lang="zh-CN" altLang="en-US" sz="2000" dirty="0"/>
              <a:t>雇主</a:t>
            </a:r>
            <a:r>
              <a:rPr lang="en-US" altLang="zh-CN" sz="2000" dirty="0"/>
              <a:t>-</a:t>
            </a:r>
            <a:r>
              <a:rPr lang="zh-CN" altLang="en-US" sz="2000" dirty="0"/>
              <a:t>雇员：工资报酬计划，即保证雇员不偷懒。</a:t>
            </a:r>
            <a:endParaRPr lang="en-US" altLang="zh-CN" sz="2000" dirty="0"/>
          </a:p>
          <a:p>
            <a:pPr marL="0" indent="0">
              <a:buNone/>
            </a:pPr>
            <a:r>
              <a:rPr lang="en-US" altLang="zh-CN" sz="2000" dirty="0"/>
              <a:t>3.</a:t>
            </a:r>
            <a:r>
              <a:rPr lang="zh-CN" altLang="en-US" sz="2000" dirty="0"/>
              <a:t>利润分享</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55</a:t>
            </a:fld>
            <a:endParaRPr lang="en-US" altLang="zh-CN"/>
          </a:p>
        </p:txBody>
      </p:sp>
    </p:spTree>
    <p:extLst>
      <p:ext uri="{BB962C8B-B14F-4D97-AF65-F5344CB8AC3E}">
        <p14:creationId xmlns:p14="http://schemas.microsoft.com/office/powerpoint/2010/main" val="1267869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endParaRPr lang="zh-CN" altLang="zh-CN"/>
          </a:p>
        </p:txBody>
      </p:sp>
      <p:sp>
        <p:nvSpPr>
          <p:cNvPr id="435203" name="Rectangle 3"/>
          <p:cNvSpPr>
            <a:spLocks noGrp="1" noChangeArrowheads="1"/>
          </p:cNvSpPr>
          <p:nvPr>
            <p:ph idx="1"/>
          </p:nvPr>
        </p:nvSpPr>
        <p:spPr>
          <a:xfrm>
            <a:off x="971600" y="1928812"/>
            <a:ext cx="8028765" cy="4114800"/>
          </a:xfrm>
        </p:spPr>
        <p:txBody>
          <a:bodyPr/>
          <a:lstStyle/>
          <a:p>
            <a:pPr>
              <a:lnSpc>
                <a:spcPct val="125000"/>
              </a:lnSpc>
            </a:pPr>
            <a:r>
              <a:rPr lang="zh-CN" altLang="en-US" sz="1800" dirty="0">
                <a:latin typeface="+mn-ea"/>
              </a:rPr>
              <a:t>六    信誉和信息调控</a:t>
            </a:r>
            <a:endParaRPr lang="en-US" altLang="zh-CN" sz="1800" dirty="0">
              <a:latin typeface="+mn-ea"/>
            </a:endParaRPr>
          </a:p>
          <a:p>
            <a:pPr>
              <a:lnSpc>
                <a:spcPct val="125000"/>
              </a:lnSpc>
            </a:pPr>
            <a:r>
              <a:rPr lang="zh-CN" altLang="en-US" sz="1800" dirty="0">
                <a:latin typeface="+mn-ea"/>
              </a:rPr>
              <a:t>市场机制可以解决一部分的信息不完全和不对称。例如，为了利润最大化，厂商必须根据消费者偏好进行生产，否则商品就卖不出去，但生产者很难知道每个消费者的偏好，但他们知道价格，以此来计算边际收益，就能确认利润最大化的产量。</a:t>
            </a:r>
            <a:endParaRPr lang="en-US" altLang="zh-CN" sz="1800" dirty="0">
              <a:latin typeface="+mn-ea"/>
            </a:endParaRPr>
          </a:p>
          <a:p>
            <a:pPr>
              <a:lnSpc>
                <a:spcPct val="125000"/>
              </a:lnSpc>
            </a:pPr>
            <a:r>
              <a:rPr lang="zh-CN" altLang="en-US" sz="1800" dirty="0">
                <a:latin typeface="+mn-ea"/>
              </a:rPr>
              <a:t>通过市场机制本身来解决信息不对称另一个方法是建立“信誉”</a:t>
            </a:r>
          </a:p>
          <a:p>
            <a:pPr>
              <a:lnSpc>
                <a:spcPct val="125000"/>
              </a:lnSpc>
            </a:pPr>
            <a:r>
              <a:rPr lang="zh-CN" altLang="en-US" sz="1800" dirty="0">
                <a:latin typeface="+mn-ea"/>
              </a:rPr>
              <a:t>信誉是消费者对企业</a:t>
            </a:r>
            <a:r>
              <a:rPr lang="zh-CN" altLang="en-US" sz="1800" dirty="0"/>
              <a:t>行为的一种</a:t>
            </a:r>
            <a:r>
              <a:rPr lang="zh-CN" altLang="en-US" sz="1800" dirty="0">
                <a:latin typeface="Times New Roman" pitchFamily="18" charset="0"/>
              </a:rPr>
              <a:t>主观评价。</a:t>
            </a:r>
          </a:p>
          <a:p>
            <a:endParaRPr lang="en-US" altLang="zh-CN" sz="1800" dirty="0"/>
          </a:p>
        </p:txBody>
      </p:sp>
      <p:sp>
        <p:nvSpPr>
          <p:cNvPr id="10" name="灯片编号占位符 5"/>
          <p:cNvSpPr>
            <a:spLocks noGrp="1"/>
          </p:cNvSpPr>
          <p:nvPr>
            <p:ph type="sldNum" sz="quarter" idx="12"/>
          </p:nvPr>
        </p:nvSpPr>
        <p:spPr/>
        <p:txBody>
          <a:bodyPr/>
          <a:lstStyle/>
          <a:p>
            <a:fld id="{21ACE971-C5CE-472A-A602-11C2FAD79F8A}" type="slidenum">
              <a:rPr lang="en-US" altLang="zh-CN"/>
              <a:pPr/>
              <a:t>56</a:t>
            </a:fld>
            <a:endParaRPr lang="en-US" altLang="zh-CN"/>
          </a:p>
        </p:txBody>
      </p:sp>
      <p:sp>
        <p:nvSpPr>
          <p:cNvPr id="435204" name="Rectangle 4"/>
          <p:cNvSpPr>
            <a:spLocks noRot="1" noChangeArrowheads="1"/>
          </p:cNvSpPr>
          <p:nvPr/>
        </p:nvSpPr>
        <p:spPr bwMode="auto">
          <a:xfrm>
            <a:off x="685800" y="1647825"/>
            <a:ext cx="78486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5000"/>
              </a:lnSpc>
              <a:spcBef>
                <a:spcPct val="20000"/>
              </a:spcBef>
              <a:buClr>
                <a:schemeClr val="folHlink"/>
              </a:buClr>
              <a:buSzPct val="60000"/>
              <a:buFont typeface="Wingdings" pitchFamily="2" charset="2"/>
              <a:buChar char="n"/>
            </a:pPr>
            <a:endParaRPr lang="zh-CN" altLang="zh-CN" sz="2000" b="1"/>
          </a:p>
        </p:txBody>
      </p:sp>
      <p:pic>
        <p:nvPicPr>
          <p:cNvPr id="435205" name="Picture 5" descr="未标题-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80175"/>
            <a:ext cx="457200" cy="301625"/>
          </a:xfrm>
          <a:prstGeom prst="rect">
            <a:avLst/>
          </a:prstGeom>
          <a:noFill/>
          <a:extLst>
            <a:ext uri="{909E8E84-426E-40DD-AFC4-6F175D3DCCD1}">
              <a14:hiddenFill xmlns:a14="http://schemas.microsoft.com/office/drawing/2010/main">
                <a:solidFill>
                  <a:srgbClr val="FFFFFF"/>
                </a:solidFill>
              </a14:hiddenFill>
            </a:ext>
          </a:extLst>
        </p:spPr>
      </p:pic>
      <p:sp>
        <p:nvSpPr>
          <p:cNvPr id="435208" name="Rectangle 8"/>
          <p:cNvSpPr>
            <a:spLocks noRot="1" noChangeArrowheads="1"/>
          </p:cNvSpPr>
          <p:nvPr/>
        </p:nvSpPr>
        <p:spPr bwMode="auto">
          <a:xfrm>
            <a:off x="539750" y="1052513"/>
            <a:ext cx="5837238" cy="331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endParaRPr lang="zh-CN" altLang="zh-CN" sz="2800">
              <a:latin typeface="Times New Roman" pitchFamily="18" charset="0"/>
              <a:ea typeface="黑体" pitchFamily="2" charset="-122"/>
            </a:endParaRPr>
          </a:p>
        </p:txBody>
      </p:sp>
      <p:pic>
        <p:nvPicPr>
          <p:cNvPr id="435209" name="Picture 9" descr="G06">
            <a:hlinkClick r:id="" action="ppaction://noaction"/>
          </p:cNvPr>
          <p:cNvPicPr>
            <a:picLocks noChangeAspect="1" noChangeArrowheads="1"/>
          </p:cNvPicPr>
          <p:nvPr/>
        </p:nvPicPr>
        <p:blipFill>
          <a:blip r:embed="rId4">
            <a:lum bright="-6000" contrast="-12000"/>
            <a:extLst>
              <a:ext uri="{28A0092B-C50C-407E-A947-70E740481C1C}">
                <a14:useLocalDpi xmlns:a14="http://schemas.microsoft.com/office/drawing/2010/main" val="0"/>
              </a:ext>
            </a:extLst>
          </a:blip>
          <a:srcRect/>
          <a:stretch>
            <a:fillRect/>
          </a:stretch>
        </p:blipFill>
        <p:spPr bwMode="auto">
          <a:xfrm>
            <a:off x="7315200" y="838200"/>
            <a:ext cx="790575" cy="636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25000"/>
              </a:lnSpc>
            </a:pPr>
            <a:r>
              <a:rPr lang="zh-CN" altLang="en-US" sz="2000" dirty="0">
                <a:latin typeface="Times New Roman" pitchFamily="18" charset="0"/>
              </a:rPr>
              <a:t>消费者根据自己购买和消费某种产品的亲身体验以及来自其他消费者的“忠告”等因素，对生产和销售该产品的企业的诚信 </a:t>
            </a:r>
            <a:r>
              <a:rPr lang="en-US" altLang="zh-CN" sz="2000" dirty="0">
                <a:latin typeface="Times New Roman" pitchFamily="18" charset="0"/>
              </a:rPr>
              <a:t>(</a:t>
            </a:r>
            <a:r>
              <a:rPr lang="zh-CN" altLang="en-US" sz="2000" dirty="0">
                <a:latin typeface="Times New Roman" pitchFamily="18" charset="0"/>
              </a:rPr>
              <a:t>或欺瞒</a:t>
            </a:r>
            <a:r>
              <a:rPr lang="en-US" altLang="zh-CN" sz="2000" dirty="0">
                <a:latin typeface="Times New Roman" pitchFamily="18" charset="0"/>
              </a:rPr>
              <a:t>) </a:t>
            </a:r>
            <a:r>
              <a:rPr lang="zh-CN" altLang="en-US" sz="2000" dirty="0">
                <a:latin typeface="Times New Roman" pitchFamily="18" charset="0"/>
              </a:rPr>
              <a:t>程度做 出判断，并根据这种判断来决定以后是否会购买该企业的产品。</a:t>
            </a:r>
          </a:p>
          <a:p>
            <a:pPr>
              <a:lnSpc>
                <a:spcPct val="125000"/>
              </a:lnSpc>
            </a:pPr>
            <a:r>
              <a:rPr lang="zh-CN" altLang="en-US" sz="2000" dirty="0"/>
              <a:t>信誉在解决信息不完全和不对称问题上所起的最重要的作用就是</a:t>
            </a:r>
            <a:r>
              <a:rPr lang="zh-CN" altLang="en-US" sz="2000" dirty="0">
                <a:latin typeface="Times New Roman"/>
              </a:rPr>
              <a:t>“</a:t>
            </a:r>
            <a:r>
              <a:rPr lang="zh-CN" altLang="en-US" sz="2000" dirty="0"/>
              <a:t>区分市场</a:t>
            </a:r>
            <a:r>
              <a:rPr lang="zh-CN" altLang="en-US" sz="2000" dirty="0">
                <a:latin typeface="Times New Roman"/>
              </a:rPr>
              <a:t>”</a:t>
            </a:r>
            <a:r>
              <a:rPr lang="zh-CN" altLang="en-US" sz="2000" dirty="0"/>
              <a:t>。</a:t>
            </a:r>
          </a:p>
          <a:p>
            <a:pPr>
              <a:lnSpc>
                <a:spcPct val="125000"/>
              </a:lnSpc>
            </a:pPr>
            <a:r>
              <a:rPr lang="zh-CN" altLang="en-US" sz="2000" dirty="0"/>
              <a:t>市场机制并不能够解决所有的信息不完全和不对称问题，在这种情况下，政府就有必要在信息方面进行调控。即增加市场的透明度。</a:t>
            </a:r>
          </a:p>
          <a:p>
            <a:endParaRPr lang="zh-CN" altLang="en-US" sz="2000"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57</a:t>
            </a:fld>
            <a:endParaRPr lang="en-US" altLang="zh-CN"/>
          </a:p>
        </p:txBody>
      </p:sp>
    </p:spTree>
    <p:extLst>
      <p:ext uri="{BB962C8B-B14F-4D97-AF65-F5344CB8AC3E}">
        <p14:creationId xmlns:p14="http://schemas.microsoft.com/office/powerpoint/2010/main" val="63147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帕累托最优在的</a:t>
            </a:r>
            <a:r>
              <a:rPr lang="en-US" altLang="zh-CN" sz="2000" dirty="0"/>
              <a:t>q*</a:t>
            </a:r>
            <a:r>
              <a:rPr lang="zh-CN" altLang="en-US" sz="2000" dirty="0"/>
              <a:t>产量水平上达到，因为</a:t>
            </a:r>
            <a:r>
              <a:rPr lang="en-US" altLang="zh-CN" sz="2000" dirty="0"/>
              <a:t>p*=MC</a:t>
            </a:r>
            <a:r>
              <a:rPr lang="zh-CN" altLang="en-US" sz="2000" dirty="0"/>
              <a:t>，消费者为增加额外一单位产量的愿意支付数量等于生产该额外单位产量的成本，不存在帕累托改进的余地。如果能设法使垄断厂商生产</a:t>
            </a:r>
            <a:r>
              <a:rPr lang="en-US" altLang="zh-CN" sz="2000" dirty="0"/>
              <a:t>q*</a:t>
            </a:r>
            <a:r>
              <a:rPr lang="zh-CN" altLang="en-US" sz="2000" dirty="0"/>
              <a:t>的产量，就实现了帕累托最优。但是这样垄断厂商的垄断利润下降（上图中的绿色矩形），但是消费者剩余增加（绿色矩形加蓝色三角形），为了弥补垄断厂商的损失，消费者之间达成一致，共同给予垄断厂商绿色面积的损失，蓝色的部分消费者和厂商之间适当分配，双方都得到好处。</a:t>
            </a:r>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6</a:t>
            </a:fld>
            <a:endParaRPr lang="en-US" altLang="zh-CN"/>
          </a:p>
        </p:txBody>
      </p:sp>
    </p:spTree>
    <p:extLst>
      <p:ext uri="{BB962C8B-B14F-4D97-AF65-F5344CB8AC3E}">
        <p14:creationId xmlns:p14="http://schemas.microsoft.com/office/powerpoint/2010/main" val="195595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endParaRPr lang="zh-CN" altLang="zh-CN"/>
          </a:p>
        </p:txBody>
      </p:sp>
      <p:sp>
        <p:nvSpPr>
          <p:cNvPr id="419843" name="Rectangle 3"/>
          <p:cNvSpPr>
            <a:spLocks noGrp="1" noChangeArrowheads="1"/>
          </p:cNvSpPr>
          <p:nvPr>
            <p:ph idx="1"/>
          </p:nvPr>
        </p:nvSpPr>
        <p:spPr/>
        <p:txBody>
          <a:bodyPr/>
          <a:lstStyle/>
          <a:p>
            <a:r>
              <a:rPr lang="zh-CN" altLang="en-US" sz="2000" dirty="0"/>
              <a:t>但实际中，很难达成一致意见。一方面，消费者和垄断厂商之间如何分配这部分收益会发生分歧，以至于无法达成一致；消费者之间如何分摊弥补垄断厂商损失的一揽子支付无法达成一致，即如何弥补绿色矩形面积；此外还可能无法防止部分消费者不负担一揽子支付但又享受低价格的好处，即无法防止</a:t>
            </a:r>
            <a:r>
              <a:rPr lang="zh-CN" altLang="en-US" sz="2000" dirty="0">
                <a:latin typeface="Times New Roman"/>
              </a:rPr>
              <a:t>“</a:t>
            </a:r>
            <a:r>
              <a:rPr lang="zh-CN" altLang="en-US" sz="2000" dirty="0"/>
              <a:t>搭便车</a:t>
            </a:r>
            <a:r>
              <a:rPr lang="zh-CN" altLang="en-US" sz="2000" dirty="0">
                <a:latin typeface="Times New Roman"/>
              </a:rPr>
              <a:t>”</a:t>
            </a:r>
            <a:r>
              <a:rPr lang="zh-CN" altLang="en-US" sz="2000" dirty="0"/>
              <a:t>。由于上述的困难，实际上得到的通常便是无效率的垄断情况。即在不完全竞争下无法实现帕累托最优的状态。</a:t>
            </a:r>
          </a:p>
        </p:txBody>
      </p:sp>
      <p:sp>
        <p:nvSpPr>
          <p:cNvPr id="6" name="灯片编号占位符 5"/>
          <p:cNvSpPr>
            <a:spLocks noGrp="1"/>
          </p:cNvSpPr>
          <p:nvPr>
            <p:ph type="sldNum" sz="quarter" idx="12"/>
          </p:nvPr>
        </p:nvSpPr>
        <p:spPr/>
        <p:txBody>
          <a:bodyPr/>
          <a:lstStyle/>
          <a:p>
            <a:fld id="{43BA60BF-BECD-4A61-8E83-D157A6F6D4DD}" type="slidenum">
              <a:rPr lang="en-US" altLang="zh-CN"/>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t>上述分析也适用于垄断竞争或寡头等非完全竞争的情况。实际上只要市场是不完全竞争的，只要厂商面临的需求曲线不是一条水平线，厂商利润最大化的原则就是</a:t>
            </a:r>
            <a:r>
              <a:rPr lang="en-US" altLang="zh-CN" sz="2000" dirty="0"/>
              <a:t>MR=MC</a:t>
            </a:r>
            <a:r>
              <a:rPr lang="zh-CN" altLang="en-US" sz="2000" dirty="0"/>
              <a:t>，而不是</a:t>
            </a:r>
            <a:r>
              <a:rPr lang="en-US" altLang="zh-CN" sz="2000" dirty="0"/>
              <a:t>P=MC</a:t>
            </a:r>
            <a:r>
              <a:rPr lang="zh-CN" altLang="en-US" sz="2000" dirty="0"/>
              <a:t>。当价格大于边际成本时，就会出现低效率的资源配置状态。而由于协议的各种困难，潜在的帕累托改进难以实现，于是整个经济便偏离了帕累托最优状态。</a:t>
            </a:r>
          </a:p>
          <a:p>
            <a:endParaRPr lang="zh-CN" altLang="en-US" dirty="0"/>
          </a:p>
        </p:txBody>
      </p:sp>
      <p:sp>
        <p:nvSpPr>
          <p:cNvPr id="4" name="灯片编号占位符 3"/>
          <p:cNvSpPr>
            <a:spLocks noGrp="1"/>
          </p:cNvSpPr>
          <p:nvPr>
            <p:ph type="sldNum" sz="quarter" idx="12"/>
          </p:nvPr>
        </p:nvSpPr>
        <p:spPr/>
        <p:txBody>
          <a:bodyPr/>
          <a:lstStyle/>
          <a:p>
            <a:fld id="{C0D50674-9D4A-4F03-8852-75AB94D282F4}" type="slidenum">
              <a:rPr lang="en-US" altLang="zh-CN" smtClean="0"/>
              <a:pPr/>
              <a:t>8</a:t>
            </a:fld>
            <a:endParaRPr lang="en-US" altLang="zh-CN"/>
          </a:p>
        </p:txBody>
      </p:sp>
    </p:spTree>
    <p:extLst>
      <p:ext uri="{BB962C8B-B14F-4D97-AF65-F5344CB8AC3E}">
        <p14:creationId xmlns:p14="http://schemas.microsoft.com/office/powerpoint/2010/main" val="144298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90600" y="152400"/>
            <a:ext cx="7361238" cy="762000"/>
          </a:xfrm>
        </p:spPr>
        <p:txBody>
          <a:bodyPr/>
          <a:lstStyle/>
          <a:p>
            <a:endParaRPr lang="zh-CN" altLang="zh-CN" b="1"/>
          </a:p>
        </p:txBody>
      </p:sp>
      <p:sp>
        <p:nvSpPr>
          <p:cNvPr id="29" name="灯片编号占位符 5"/>
          <p:cNvSpPr>
            <a:spLocks noGrp="1"/>
          </p:cNvSpPr>
          <p:nvPr>
            <p:ph type="sldNum" sz="quarter" idx="12"/>
          </p:nvPr>
        </p:nvSpPr>
        <p:spPr/>
        <p:txBody>
          <a:bodyPr/>
          <a:lstStyle/>
          <a:p>
            <a:fld id="{E58873B4-8F61-4825-AB1E-CAC4686AEC39}" type="slidenum">
              <a:rPr lang="en-US" altLang="zh-CN"/>
              <a:pPr/>
              <a:t>9</a:t>
            </a:fld>
            <a:endParaRPr lang="en-US" altLang="zh-CN"/>
          </a:p>
        </p:txBody>
      </p:sp>
      <p:grpSp>
        <p:nvGrpSpPr>
          <p:cNvPr id="385054" name="Group 30"/>
          <p:cNvGrpSpPr>
            <a:grpSpLocks/>
          </p:cNvGrpSpPr>
          <p:nvPr/>
        </p:nvGrpSpPr>
        <p:grpSpPr bwMode="auto">
          <a:xfrm>
            <a:off x="3352800" y="1295400"/>
            <a:ext cx="5459413" cy="5138738"/>
            <a:chOff x="2128" y="663"/>
            <a:chExt cx="3439" cy="3237"/>
          </a:xfrm>
        </p:grpSpPr>
        <p:sp>
          <p:nvSpPr>
            <p:cNvPr id="385027" name="Line 3"/>
            <p:cNvSpPr>
              <a:spLocks noChangeShapeType="1"/>
            </p:cNvSpPr>
            <p:nvPr/>
          </p:nvSpPr>
          <p:spPr bwMode="auto">
            <a:xfrm>
              <a:off x="2452" y="754"/>
              <a:ext cx="0" cy="24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28" name="Line 4"/>
            <p:cNvSpPr>
              <a:spLocks noChangeShapeType="1"/>
            </p:cNvSpPr>
            <p:nvPr/>
          </p:nvSpPr>
          <p:spPr bwMode="auto">
            <a:xfrm>
              <a:off x="2452" y="3202"/>
              <a:ext cx="3013" cy="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29" name="Line 5"/>
            <p:cNvSpPr>
              <a:spLocks noChangeShapeType="1"/>
            </p:cNvSpPr>
            <p:nvPr/>
          </p:nvSpPr>
          <p:spPr bwMode="auto">
            <a:xfrm>
              <a:off x="2452" y="1090"/>
              <a:ext cx="2605" cy="209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0" name="Line 6"/>
            <p:cNvSpPr>
              <a:spLocks noChangeShapeType="1"/>
            </p:cNvSpPr>
            <p:nvPr/>
          </p:nvSpPr>
          <p:spPr bwMode="auto">
            <a:xfrm>
              <a:off x="2452" y="1090"/>
              <a:ext cx="1266" cy="211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1" name="Line 7"/>
            <p:cNvSpPr>
              <a:spLocks noChangeShapeType="1"/>
            </p:cNvSpPr>
            <p:nvPr/>
          </p:nvSpPr>
          <p:spPr bwMode="auto">
            <a:xfrm>
              <a:off x="2452" y="2626"/>
              <a:ext cx="2331" cy="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2" name="Line 8"/>
            <p:cNvSpPr>
              <a:spLocks noChangeShapeType="1"/>
            </p:cNvSpPr>
            <p:nvPr/>
          </p:nvSpPr>
          <p:spPr bwMode="auto">
            <a:xfrm>
              <a:off x="4370" y="2626"/>
              <a:ext cx="0" cy="576"/>
            </a:xfrm>
            <a:prstGeom prst="line">
              <a:avLst/>
            </a:prstGeom>
            <a:noFill/>
            <a:ln w="1905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3" name="Line 9"/>
            <p:cNvSpPr>
              <a:spLocks noChangeShapeType="1"/>
            </p:cNvSpPr>
            <p:nvPr/>
          </p:nvSpPr>
          <p:spPr bwMode="auto">
            <a:xfrm>
              <a:off x="3375" y="1810"/>
              <a:ext cx="0" cy="1392"/>
            </a:xfrm>
            <a:prstGeom prst="line">
              <a:avLst/>
            </a:prstGeom>
            <a:noFill/>
            <a:ln w="1905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4" name="Line 10"/>
            <p:cNvSpPr>
              <a:spLocks noChangeShapeType="1"/>
            </p:cNvSpPr>
            <p:nvPr/>
          </p:nvSpPr>
          <p:spPr bwMode="auto">
            <a:xfrm>
              <a:off x="2452" y="1810"/>
              <a:ext cx="914" cy="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5" name="Rectangle 11" descr="窄横线"/>
            <p:cNvSpPr>
              <a:spLocks noChangeArrowheads="1"/>
            </p:cNvSpPr>
            <p:nvPr/>
          </p:nvSpPr>
          <p:spPr bwMode="auto">
            <a:xfrm>
              <a:off x="2435" y="1806"/>
              <a:ext cx="935" cy="829"/>
            </a:xfrm>
            <a:prstGeom prst="rect">
              <a:avLst/>
            </a:prstGeom>
            <a:pattFill prst="narHorz">
              <a:fgClr>
                <a:schemeClr val="accent1"/>
              </a:fgClr>
              <a:bgClr>
                <a:schemeClr val="bg1"/>
              </a:bgClr>
            </a:patt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6" name="Line 12"/>
            <p:cNvSpPr>
              <a:spLocks noChangeShapeType="1"/>
            </p:cNvSpPr>
            <p:nvPr/>
          </p:nvSpPr>
          <p:spPr bwMode="auto">
            <a:xfrm>
              <a:off x="2865" y="1762"/>
              <a:ext cx="531" cy="91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7" name="Text Box 13"/>
            <p:cNvSpPr txBox="1">
              <a:spLocks noChangeArrowheads="1"/>
            </p:cNvSpPr>
            <p:nvPr/>
          </p:nvSpPr>
          <p:spPr bwMode="auto">
            <a:xfrm>
              <a:off x="2128" y="1690"/>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latin typeface="Times New Roman" pitchFamily="18" charset="0"/>
                </a:rPr>
                <a:t>Pm</a:t>
              </a:r>
            </a:p>
          </p:txBody>
        </p:sp>
        <p:sp>
          <p:nvSpPr>
            <p:cNvPr id="385038" name="Text Box 14"/>
            <p:cNvSpPr txBox="1">
              <a:spLocks noChangeArrowheads="1"/>
            </p:cNvSpPr>
            <p:nvPr/>
          </p:nvSpPr>
          <p:spPr bwMode="auto">
            <a:xfrm>
              <a:off x="2154" y="2509"/>
              <a:ext cx="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itchFamily="18" charset="0"/>
                </a:rPr>
                <a:t>Pc</a:t>
              </a:r>
            </a:p>
          </p:txBody>
        </p:sp>
        <p:sp>
          <p:nvSpPr>
            <p:cNvPr id="385039" name="Text Box 15"/>
            <p:cNvSpPr txBox="1">
              <a:spLocks noChangeArrowheads="1"/>
            </p:cNvSpPr>
            <p:nvPr/>
          </p:nvSpPr>
          <p:spPr bwMode="auto">
            <a:xfrm>
              <a:off x="3198" y="3294"/>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latin typeface="Times New Roman" pitchFamily="18" charset="0"/>
                </a:rPr>
                <a:t>Qm</a:t>
              </a:r>
            </a:p>
          </p:txBody>
        </p:sp>
        <p:sp>
          <p:nvSpPr>
            <p:cNvPr id="385040" name="Text Box 16"/>
            <p:cNvSpPr txBox="1">
              <a:spLocks noChangeArrowheads="1"/>
            </p:cNvSpPr>
            <p:nvPr/>
          </p:nvSpPr>
          <p:spPr bwMode="auto">
            <a:xfrm>
              <a:off x="4195" y="3294"/>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latin typeface="Times New Roman" pitchFamily="18" charset="0"/>
                </a:rPr>
                <a:t>Qc</a:t>
              </a:r>
            </a:p>
          </p:txBody>
        </p:sp>
        <p:sp>
          <p:nvSpPr>
            <p:cNvPr id="385041" name="Text Box 17"/>
            <p:cNvSpPr txBox="1">
              <a:spLocks noChangeArrowheads="1"/>
            </p:cNvSpPr>
            <p:nvPr/>
          </p:nvSpPr>
          <p:spPr bwMode="auto">
            <a:xfrm>
              <a:off x="4777" y="2460"/>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itchFamily="18" charset="0"/>
                </a:rPr>
                <a:t>AC=MC</a:t>
              </a:r>
            </a:p>
          </p:txBody>
        </p:sp>
        <p:sp>
          <p:nvSpPr>
            <p:cNvPr id="385044" name="Text Box 20"/>
            <p:cNvSpPr txBox="1">
              <a:spLocks noChangeArrowheads="1"/>
            </p:cNvSpPr>
            <p:nvPr/>
          </p:nvSpPr>
          <p:spPr bwMode="auto">
            <a:xfrm>
              <a:off x="3366" y="1234"/>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u="sng">
                  <a:latin typeface="Times New Roman" pitchFamily="18" charset="0"/>
                </a:rPr>
                <a:t>经济租</a:t>
              </a:r>
              <a:endParaRPr lang="zh-CN" altLang="en-US">
                <a:latin typeface="Times New Roman" pitchFamily="18" charset="0"/>
              </a:endParaRPr>
            </a:p>
          </p:txBody>
        </p:sp>
        <p:sp>
          <p:nvSpPr>
            <p:cNvPr id="385045" name="Line 21"/>
            <p:cNvSpPr>
              <a:spLocks noChangeShapeType="1"/>
            </p:cNvSpPr>
            <p:nvPr/>
          </p:nvSpPr>
          <p:spPr bwMode="auto">
            <a:xfrm flipV="1">
              <a:off x="2865" y="1474"/>
              <a:ext cx="649" cy="67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46" name="Text Box 22"/>
            <p:cNvSpPr txBox="1">
              <a:spLocks noChangeArrowheads="1"/>
            </p:cNvSpPr>
            <p:nvPr/>
          </p:nvSpPr>
          <p:spPr bwMode="auto">
            <a:xfrm>
              <a:off x="3567" y="2875"/>
              <a:ext cx="3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itchFamily="18" charset="0"/>
                </a:rPr>
                <a:t>MR</a:t>
              </a:r>
            </a:p>
          </p:txBody>
        </p:sp>
        <p:sp>
          <p:nvSpPr>
            <p:cNvPr id="385047" name="Text Box 23"/>
            <p:cNvSpPr txBox="1">
              <a:spLocks noChangeArrowheads="1"/>
            </p:cNvSpPr>
            <p:nvPr/>
          </p:nvSpPr>
          <p:spPr bwMode="auto">
            <a:xfrm>
              <a:off x="4921" y="2886"/>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itchFamily="18" charset="0"/>
                </a:rPr>
                <a:t>D</a:t>
              </a:r>
            </a:p>
          </p:txBody>
        </p:sp>
        <p:sp>
          <p:nvSpPr>
            <p:cNvPr id="385048" name="Text Box 24"/>
            <p:cNvSpPr txBox="1">
              <a:spLocks noChangeArrowheads="1"/>
            </p:cNvSpPr>
            <p:nvPr/>
          </p:nvSpPr>
          <p:spPr bwMode="auto">
            <a:xfrm>
              <a:off x="5239" y="324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itchFamily="18" charset="0"/>
                </a:rPr>
                <a:t>Q</a:t>
              </a:r>
            </a:p>
          </p:txBody>
        </p:sp>
        <p:sp>
          <p:nvSpPr>
            <p:cNvPr id="385049" name="Text Box 25"/>
            <p:cNvSpPr txBox="1">
              <a:spLocks noChangeArrowheads="1"/>
            </p:cNvSpPr>
            <p:nvPr/>
          </p:nvSpPr>
          <p:spPr bwMode="auto">
            <a:xfrm>
              <a:off x="2200" y="66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itchFamily="18" charset="0"/>
                </a:rPr>
                <a:t>P</a:t>
              </a:r>
            </a:p>
          </p:txBody>
        </p:sp>
        <p:sp>
          <p:nvSpPr>
            <p:cNvPr id="385052" name="Text Box 28"/>
            <p:cNvSpPr txBox="1">
              <a:spLocks noChangeArrowheads="1"/>
            </p:cNvSpPr>
            <p:nvPr/>
          </p:nvSpPr>
          <p:spPr bwMode="auto">
            <a:xfrm>
              <a:off x="2880" y="3612"/>
              <a:ext cx="21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latin typeface="Times New Roman" pitchFamily="18" charset="0"/>
                </a:rPr>
                <a:t>垄断和低效率</a:t>
              </a:r>
            </a:p>
          </p:txBody>
        </p:sp>
      </p:grpSp>
      <p:sp>
        <p:nvSpPr>
          <p:cNvPr id="385053" name="Text Box 29"/>
          <p:cNvSpPr txBox="1">
            <a:spLocks noChangeArrowheads="1"/>
          </p:cNvSpPr>
          <p:nvPr/>
        </p:nvSpPr>
        <p:spPr bwMode="auto">
          <a:xfrm>
            <a:off x="457200" y="1905000"/>
            <a:ext cx="2879725"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Times New Roman" pitchFamily="18" charset="0"/>
              </a:rPr>
              <a:t>二 寻租理论</a:t>
            </a:r>
          </a:p>
          <a:p>
            <a:pPr>
              <a:spcBef>
                <a:spcPct val="50000"/>
              </a:spcBef>
            </a:pPr>
            <a:r>
              <a:rPr lang="zh-CN" altLang="en-US" sz="2000">
                <a:latin typeface="Times New Roman" pitchFamily="18" charset="0"/>
              </a:rPr>
              <a:t>垄断造成效率损失，而且会引诱人们为了获得垄断的利益而去从事非生产性的活动，这种活动叫做“寻租”（</a:t>
            </a:r>
            <a:r>
              <a:rPr lang="en-US" altLang="zh-CN" sz="2000">
                <a:latin typeface="Times New Roman" pitchFamily="18" charset="0"/>
              </a:rPr>
              <a:t>rent-seeking</a:t>
            </a:r>
            <a:r>
              <a:rPr lang="zh-CN" altLang="en-US" sz="2000">
                <a:latin typeface="Times New Roman" pitchFamily="18" charset="0"/>
              </a:rPr>
              <a:t>）。</a:t>
            </a:r>
          </a:p>
          <a:p>
            <a:pPr>
              <a:spcBef>
                <a:spcPct val="50000"/>
              </a:spcBef>
            </a:pPr>
            <a:r>
              <a:rPr lang="zh-CN" altLang="en-US" sz="2000">
                <a:latin typeface="Times New Roman" pitchFamily="18" charset="0"/>
              </a:rPr>
              <a:t>政府的经济政策可以对垄断厂商进行管制，或制定反垄断法来限制垄断行为。</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4143</TotalTime>
  <Words>5850</Words>
  <Application>Microsoft Office PowerPoint</Application>
  <PresentationFormat>全屏显示(4:3)</PresentationFormat>
  <Paragraphs>340</Paragraphs>
  <Slides>57</Slides>
  <Notes>2</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等线</vt:lpstr>
      <vt:lpstr>等线 Light</vt:lpstr>
      <vt:lpstr>黑体</vt:lpstr>
      <vt:lpstr>宋体</vt:lpstr>
      <vt:lpstr>Arial</vt:lpstr>
      <vt:lpstr>Calibri</vt:lpstr>
      <vt:lpstr>Times New Roman</vt:lpstr>
      <vt:lpstr>Wingdings</vt:lpstr>
      <vt:lpstr>Office 主题​​</vt:lpstr>
      <vt:lpstr>第十一章 市场失灵和微观经济政策</vt:lpstr>
      <vt:lpstr>第一节不完全竞争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外部影响</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公共物品和公共资源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信息的不完全和不对称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南京审计学院经济系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第16讲 一般均衡、福利经济学、微观经济政策</dc:title>
  <dc:creator>Zhang Yuejin</dc:creator>
  <dc:description>后三章，根据教研室计划，仅做一般介绍，不要求学生深入理解</dc:description>
  <cp:lastModifiedBy>Jiang SM</cp:lastModifiedBy>
  <cp:revision>185</cp:revision>
  <dcterms:created xsi:type="dcterms:W3CDTF">2001-07-31T07:20:49Z</dcterms:created>
  <dcterms:modified xsi:type="dcterms:W3CDTF">2022-12-07T04:06:59Z</dcterms:modified>
</cp:coreProperties>
</file>