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handoutMasterIdLst>
    <p:handoutMasterId r:id="rId24"/>
  </p:handoutMasterIdLst>
  <p:sldIdLst>
    <p:sldId id="256" r:id="rId2"/>
    <p:sldId id="257" r:id="rId3"/>
    <p:sldId id="258" r:id="rId4"/>
    <p:sldId id="259" r:id="rId5"/>
    <p:sldId id="274" r:id="rId6"/>
    <p:sldId id="260" r:id="rId7"/>
    <p:sldId id="261" r:id="rId8"/>
    <p:sldId id="262" r:id="rId9"/>
    <p:sldId id="278" r:id="rId10"/>
    <p:sldId id="279" r:id="rId11"/>
    <p:sldId id="280" r:id="rId12"/>
    <p:sldId id="263" r:id="rId13"/>
    <p:sldId id="264" r:id="rId14"/>
    <p:sldId id="265" r:id="rId15"/>
    <p:sldId id="266" r:id="rId16"/>
    <p:sldId id="267" r:id="rId17"/>
    <p:sldId id="268" r:id="rId18"/>
    <p:sldId id="269" r:id="rId19"/>
    <p:sldId id="270" r:id="rId20"/>
    <p:sldId id="271" r:id="rId21"/>
    <p:sldId id="272" r:id="rId22"/>
    <p:sldId id="273" r:id="rId23"/>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B2F1E9E3-ABC0-4585-B079-A0E66A16A5EC}" type="datetimeFigureOut">
              <a:rPr lang="zh-CN" altLang="en-US" smtClean="0"/>
              <a:t>2019/9/2</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A4FD29EA-6B9B-48D2-A7BC-04720669C0EB}" type="slidenum">
              <a:rPr lang="zh-CN" altLang="en-US" smtClean="0"/>
              <a:t>‹#›</a:t>
            </a:fld>
            <a:endParaRPr lang="zh-CN" altLang="en-US"/>
          </a:p>
        </p:txBody>
      </p:sp>
    </p:spTree>
    <p:extLst>
      <p:ext uri="{BB962C8B-B14F-4D97-AF65-F5344CB8AC3E}">
        <p14:creationId xmlns:p14="http://schemas.microsoft.com/office/powerpoint/2010/main" val="6197649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C6F3474-DCC1-446D-B444-C90F46EFCCB0}" type="datetimeFigureOut">
              <a:rPr lang="zh-CN" altLang="en-US" smtClean="0"/>
              <a:t>2019/9/2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DFF3B-9E38-48C9-B0F6-A82E77583584}" type="slidenum">
              <a:rPr lang="zh-CN" altLang="en-US" smtClean="0"/>
              <a:t>‹#›</a:t>
            </a:fld>
            <a:endParaRPr lang="zh-CN" altLang="en-US"/>
          </a:p>
        </p:txBody>
      </p:sp>
    </p:spTree>
    <p:extLst>
      <p:ext uri="{BB962C8B-B14F-4D97-AF65-F5344CB8AC3E}">
        <p14:creationId xmlns:p14="http://schemas.microsoft.com/office/powerpoint/2010/main" val="428458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6F3474-DCC1-446D-B444-C90F46EFCCB0}" type="datetimeFigureOut">
              <a:rPr lang="zh-CN" altLang="en-US" smtClean="0"/>
              <a:t>2019/9/2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DFF3B-9E38-48C9-B0F6-A82E77583584}" type="slidenum">
              <a:rPr lang="zh-CN" altLang="en-US" smtClean="0"/>
              <a:t>‹#›</a:t>
            </a:fld>
            <a:endParaRPr lang="zh-CN" altLang="en-US"/>
          </a:p>
        </p:txBody>
      </p:sp>
    </p:spTree>
    <p:extLst>
      <p:ext uri="{BB962C8B-B14F-4D97-AF65-F5344CB8AC3E}">
        <p14:creationId xmlns:p14="http://schemas.microsoft.com/office/powerpoint/2010/main" val="3451954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6F3474-DCC1-446D-B444-C90F46EFCCB0}" type="datetimeFigureOut">
              <a:rPr lang="zh-CN" altLang="en-US" smtClean="0"/>
              <a:t>2019/9/2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DFF3B-9E38-48C9-B0F6-A82E77583584}" type="slidenum">
              <a:rPr lang="zh-CN" altLang="en-US" smtClean="0"/>
              <a:t>‹#›</a:t>
            </a:fld>
            <a:endParaRPr lang="zh-CN" altLang="en-US"/>
          </a:p>
        </p:txBody>
      </p:sp>
    </p:spTree>
    <p:extLst>
      <p:ext uri="{BB962C8B-B14F-4D97-AF65-F5344CB8AC3E}">
        <p14:creationId xmlns:p14="http://schemas.microsoft.com/office/powerpoint/2010/main" val="3270771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6F3474-DCC1-446D-B444-C90F46EFCCB0}" type="datetimeFigureOut">
              <a:rPr lang="zh-CN" altLang="en-US" smtClean="0"/>
              <a:t>2019/9/2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DFF3B-9E38-48C9-B0F6-A82E77583584}" type="slidenum">
              <a:rPr lang="zh-CN" altLang="en-US" smtClean="0"/>
              <a:t>‹#›</a:t>
            </a:fld>
            <a:endParaRPr lang="zh-CN" altLang="en-US"/>
          </a:p>
        </p:txBody>
      </p:sp>
    </p:spTree>
    <p:extLst>
      <p:ext uri="{BB962C8B-B14F-4D97-AF65-F5344CB8AC3E}">
        <p14:creationId xmlns:p14="http://schemas.microsoft.com/office/powerpoint/2010/main" val="3441989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C6F3474-DCC1-446D-B444-C90F46EFCCB0}" type="datetimeFigureOut">
              <a:rPr lang="zh-CN" altLang="en-US" smtClean="0"/>
              <a:t>2019/9/2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DFF3B-9E38-48C9-B0F6-A82E77583584}" type="slidenum">
              <a:rPr lang="zh-CN" altLang="en-US" smtClean="0"/>
              <a:t>‹#›</a:t>
            </a:fld>
            <a:endParaRPr lang="zh-CN" altLang="en-US"/>
          </a:p>
        </p:txBody>
      </p:sp>
    </p:spTree>
    <p:extLst>
      <p:ext uri="{BB962C8B-B14F-4D97-AF65-F5344CB8AC3E}">
        <p14:creationId xmlns:p14="http://schemas.microsoft.com/office/powerpoint/2010/main" val="3478787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C6F3474-DCC1-446D-B444-C90F46EFCCB0}" type="datetimeFigureOut">
              <a:rPr lang="zh-CN" altLang="en-US" smtClean="0"/>
              <a:t>2019/9/2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4DFF3B-9E38-48C9-B0F6-A82E77583584}" type="slidenum">
              <a:rPr lang="zh-CN" altLang="en-US" smtClean="0"/>
              <a:t>‹#›</a:t>
            </a:fld>
            <a:endParaRPr lang="zh-CN" altLang="en-US"/>
          </a:p>
        </p:txBody>
      </p:sp>
    </p:spTree>
    <p:extLst>
      <p:ext uri="{BB962C8B-B14F-4D97-AF65-F5344CB8AC3E}">
        <p14:creationId xmlns:p14="http://schemas.microsoft.com/office/powerpoint/2010/main" val="2527493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C6F3474-DCC1-446D-B444-C90F46EFCCB0}" type="datetimeFigureOut">
              <a:rPr lang="zh-CN" altLang="en-US" smtClean="0"/>
              <a:t>2019/9/2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54DFF3B-9E38-48C9-B0F6-A82E77583584}" type="slidenum">
              <a:rPr lang="zh-CN" altLang="en-US" smtClean="0"/>
              <a:t>‹#›</a:t>
            </a:fld>
            <a:endParaRPr lang="zh-CN" altLang="en-US"/>
          </a:p>
        </p:txBody>
      </p:sp>
    </p:spTree>
    <p:extLst>
      <p:ext uri="{BB962C8B-B14F-4D97-AF65-F5344CB8AC3E}">
        <p14:creationId xmlns:p14="http://schemas.microsoft.com/office/powerpoint/2010/main" val="809423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C6F3474-DCC1-446D-B444-C90F46EFCCB0}" type="datetimeFigureOut">
              <a:rPr lang="zh-CN" altLang="en-US" smtClean="0"/>
              <a:t>2019/9/2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54DFF3B-9E38-48C9-B0F6-A82E77583584}" type="slidenum">
              <a:rPr lang="zh-CN" altLang="en-US" smtClean="0"/>
              <a:t>‹#›</a:t>
            </a:fld>
            <a:endParaRPr lang="zh-CN" altLang="en-US"/>
          </a:p>
        </p:txBody>
      </p:sp>
    </p:spTree>
    <p:extLst>
      <p:ext uri="{BB962C8B-B14F-4D97-AF65-F5344CB8AC3E}">
        <p14:creationId xmlns:p14="http://schemas.microsoft.com/office/powerpoint/2010/main" val="316204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6F3474-DCC1-446D-B444-C90F46EFCCB0}" type="datetimeFigureOut">
              <a:rPr lang="zh-CN" altLang="en-US" smtClean="0"/>
              <a:t>2019/9/2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54DFF3B-9E38-48C9-B0F6-A82E77583584}" type="slidenum">
              <a:rPr lang="zh-CN" altLang="en-US" smtClean="0"/>
              <a:t>‹#›</a:t>
            </a:fld>
            <a:endParaRPr lang="zh-CN" altLang="en-US"/>
          </a:p>
        </p:txBody>
      </p:sp>
    </p:spTree>
    <p:extLst>
      <p:ext uri="{BB962C8B-B14F-4D97-AF65-F5344CB8AC3E}">
        <p14:creationId xmlns:p14="http://schemas.microsoft.com/office/powerpoint/2010/main" val="1025384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C6F3474-DCC1-446D-B444-C90F46EFCCB0}" type="datetimeFigureOut">
              <a:rPr lang="zh-CN" altLang="en-US" smtClean="0"/>
              <a:t>2019/9/2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4DFF3B-9E38-48C9-B0F6-A82E77583584}" type="slidenum">
              <a:rPr lang="zh-CN" altLang="en-US" smtClean="0"/>
              <a:t>‹#›</a:t>
            </a:fld>
            <a:endParaRPr lang="zh-CN" altLang="en-US"/>
          </a:p>
        </p:txBody>
      </p:sp>
    </p:spTree>
    <p:extLst>
      <p:ext uri="{BB962C8B-B14F-4D97-AF65-F5344CB8AC3E}">
        <p14:creationId xmlns:p14="http://schemas.microsoft.com/office/powerpoint/2010/main" val="1169323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C6F3474-DCC1-446D-B444-C90F46EFCCB0}" type="datetimeFigureOut">
              <a:rPr lang="zh-CN" altLang="en-US" smtClean="0"/>
              <a:t>2019/9/2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4DFF3B-9E38-48C9-B0F6-A82E77583584}" type="slidenum">
              <a:rPr lang="zh-CN" altLang="en-US" smtClean="0"/>
              <a:t>‹#›</a:t>
            </a:fld>
            <a:endParaRPr lang="zh-CN" altLang="en-US"/>
          </a:p>
        </p:txBody>
      </p:sp>
    </p:spTree>
    <p:extLst>
      <p:ext uri="{BB962C8B-B14F-4D97-AF65-F5344CB8AC3E}">
        <p14:creationId xmlns:p14="http://schemas.microsoft.com/office/powerpoint/2010/main" val="1229541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6F3474-DCC1-446D-B444-C90F46EFCCB0}" type="datetimeFigureOut">
              <a:rPr lang="zh-CN" altLang="en-US" smtClean="0"/>
              <a:t>2019/9/2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DFF3B-9E38-48C9-B0F6-A82E77583584}" type="slidenum">
              <a:rPr lang="zh-CN" altLang="en-US" smtClean="0"/>
              <a:t>‹#›</a:t>
            </a:fld>
            <a:endParaRPr lang="zh-CN" altLang="en-US"/>
          </a:p>
        </p:txBody>
      </p:sp>
    </p:spTree>
    <p:extLst>
      <p:ext uri="{BB962C8B-B14F-4D97-AF65-F5344CB8AC3E}">
        <p14:creationId xmlns:p14="http://schemas.microsoft.com/office/powerpoint/2010/main" val="4222113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njcdtjx.com/upload/yearbooks/yearbook_gyjjtj2003.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baike.baidu.com/view/277792.ht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340769"/>
            <a:ext cx="7772400" cy="2259682"/>
          </a:xfrm>
        </p:spPr>
        <p:txBody>
          <a:bodyPr>
            <a:normAutofit/>
          </a:bodyPr>
          <a:lstStyle/>
          <a:p>
            <a:r>
              <a:rPr lang="zh-CN" altLang="en-US" sz="2800" b="1" dirty="0" smtClean="0"/>
              <a:t>新时代中国特色社会主义经济与国有企业改革</a:t>
            </a:r>
            <a:endParaRPr lang="zh-CN" altLang="en-US" sz="2800" b="1" dirty="0"/>
          </a:p>
        </p:txBody>
      </p:sp>
      <p:sp>
        <p:nvSpPr>
          <p:cNvPr id="3" name="副标题 2"/>
          <p:cNvSpPr>
            <a:spLocks noGrp="1"/>
          </p:cNvSpPr>
          <p:nvPr>
            <p:ph type="subTitle" idx="1"/>
          </p:nvPr>
        </p:nvSpPr>
        <p:spPr/>
        <p:txBody>
          <a:bodyPr>
            <a:normAutofit/>
          </a:bodyPr>
          <a:lstStyle/>
          <a:p>
            <a:r>
              <a:rPr lang="en-US" altLang="zh-CN" sz="2400" dirty="0" smtClean="0"/>
              <a:t>2019.9.2</a:t>
            </a:r>
            <a:endParaRPr lang="zh-CN" altLang="en-US" sz="2400" dirty="0"/>
          </a:p>
        </p:txBody>
      </p:sp>
    </p:spTree>
    <p:extLst>
      <p:ext uri="{BB962C8B-B14F-4D97-AF65-F5344CB8AC3E}">
        <p14:creationId xmlns:p14="http://schemas.microsoft.com/office/powerpoint/2010/main" val="427570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332656"/>
            <a:ext cx="8229600" cy="6048672"/>
          </a:xfrm>
        </p:spPr>
        <p:txBody>
          <a:bodyPr>
            <a:normAutofit fontScale="40000" lnSpcReduction="20000"/>
          </a:bodyPr>
          <a:lstStyle/>
          <a:p>
            <a:pPr marL="0" indent="0">
              <a:buNone/>
            </a:pPr>
            <a:endParaRPr lang="en-US" altLang="zh-CN" sz="2000" b="1" dirty="0" smtClean="0"/>
          </a:p>
          <a:p>
            <a:pPr marL="0" indent="0">
              <a:buNone/>
            </a:pPr>
            <a:endParaRPr lang="en-US" altLang="zh-CN" sz="2000" b="1" dirty="0"/>
          </a:p>
          <a:p>
            <a:pPr marL="0" indent="0">
              <a:buNone/>
            </a:pPr>
            <a:endParaRPr lang="en-US" altLang="zh-CN" sz="2000" b="1" dirty="0" smtClean="0"/>
          </a:p>
          <a:p>
            <a:pPr marL="0" indent="0">
              <a:buNone/>
            </a:pPr>
            <a:r>
              <a:rPr lang="en-US" altLang="zh-CN" sz="2000" b="1" dirty="0" smtClean="0"/>
              <a:t>       </a:t>
            </a:r>
            <a:r>
              <a:rPr lang="en-US" altLang="zh-CN" sz="5000" b="1" dirty="0" smtClean="0"/>
              <a:t>《</a:t>
            </a:r>
            <a:r>
              <a:rPr lang="zh-CN" altLang="zh-CN" sz="5000" b="1" dirty="0" smtClean="0"/>
              <a:t>中共中央、国务院关于深化国有企业改革的指导意见</a:t>
            </a:r>
            <a:r>
              <a:rPr lang="en-US" altLang="zh-CN" sz="5000" b="1" dirty="0" smtClean="0"/>
              <a:t>》</a:t>
            </a:r>
            <a:r>
              <a:rPr lang="zh-CN" altLang="en-US" sz="5000" b="1" dirty="0" smtClean="0"/>
              <a:t>：</a:t>
            </a:r>
            <a:endParaRPr lang="en-US" altLang="zh-CN" sz="5000" b="1" dirty="0" smtClean="0"/>
          </a:p>
          <a:p>
            <a:pPr marL="0" indent="0">
              <a:buNone/>
            </a:pPr>
            <a:endParaRPr lang="en-US" altLang="zh-CN" sz="5000" b="1" dirty="0"/>
          </a:p>
          <a:p>
            <a:pPr marL="0" indent="0">
              <a:buNone/>
            </a:pPr>
            <a:r>
              <a:rPr lang="en-US" altLang="zh-CN" dirty="0" smtClean="0"/>
              <a:t>         </a:t>
            </a:r>
            <a:r>
              <a:rPr lang="zh-CN" altLang="zh-CN" sz="4500" b="1" dirty="0" smtClean="0"/>
              <a:t>划分</a:t>
            </a:r>
            <a:r>
              <a:rPr lang="zh-CN" altLang="zh-CN" sz="4500" b="1" dirty="0"/>
              <a:t>国有企业不同</a:t>
            </a:r>
            <a:r>
              <a:rPr lang="zh-CN" altLang="zh-CN" sz="4500" b="1" dirty="0" smtClean="0"/>
              <a:t>类别</a:t>
            </a:r>
            <a:r>
              <a:rPr lang="zh-CN" altLang="en-US" sz="4500" b="1" dirty="0" smtClean="0"/>
              <a:t>：</a:t>
            </a:r>
            <a:r>
              <a:rPr lang="zh-CN" altLang="zh-CN" sz="4500" dirty="0" smtClean="0"/>
              <a:t>根据</a:t>
            </a:r>
            <a:r>
              <a:rPr lang="zh-CN" altLang="zh-CN" sz="4500" dirty="0"/>
              <a:t>国有资本的战略定位和发展目标，结合不同国有企业在经济社会发展中的作用、现状和发展需要，</a:t>
            </a:r>
            <a:r>
              <a:rPr lang="zh-CN" altLang="zh-CN" sz="4500" b="1" dirty="0">
                <a:solidFill>
                  <a:srgbClr val="FF0000"/>
                </a:solidFill>
              </a:rPr>
              <a:t>将国有企业分为商业类和公益类</a:t>
            </a:r>
            <a:r>
              <a:rPr lang="zh-CN" altLang="zh-CN" sz="4500" dirty="0"/>
              <a:t>。通过界定功能、划分类别，实行分类改革、分类发展、分类监管、分类定责、分类考核，提高改革的针对性、监管的有效性、考核评价的科学性，推动国有企业同市场经济深入融合，促进国有企业经济效益和社会效益有机统一</a:t>
            </a:r>
            <a:r>
              <a:rPr lang="zh-CN" altLang="zh-CN" sz="4500" dirty="0" smtClean="0"/>
              <a:t>。</a:t>
            </a:r>
            <a:endParaRPr lang="en-US" altLang="zh-CN" sz="4500" dirty="0" smtClean="0"/>
          </a:p>
          <a:p>
            <a:pPr marL="0" indent="0">
              <a:buNone/>
            </a:pPr>
            <a:r>
              <a:rPr lang="en-US" altLang="zh-CN" sz="4500" dirty="0" smtClean="0"/>
              <a:t> </a:t>
            </a:r>
          </a:p>
          <a:p>
            <a:pPr marL="0" indent="0">
              <a:buNone/>
            </a:pPr>
            <a:r>
              <a:rPr lang="en-US" altLang="zh-CN" sz="4500" dirty="0" smtClean="0"/>
              <a:t>        </a:t>
            </a:r>
            <a:r>
              <a:rPr lang="zh-CN" altLang="zh-CN" sz="4500" b="1" dirty="0" smtClean="0"/>
              <a:t>商业</a:t>
            </a:r>
            <a:r>
              <a:rPr lang="zh-CN" altLang="zh-CN" sz="4500" b="1" dirty="0"/>
              <a:t>类国有</a:t>
            </a:r>
            <a:r>
              <a:rPr lang="zh-CN" altLang="zh-CN" sz="4500" b="1" dirty="0" smtClean="0"/>
              <a:t>企业</a:t>
            </a:r>
            <a:r>
              <a:rPr lang="zh-CN" altLang="en-US" sz="4500" b="1" dirty="0" smtClean="0"/>
              <a:t>：</a:t>
            </a:r>
            <a:r>
              <a:rPr lang="zh-CN" altLang="zh-CN" sz="4500" dirty="0" smtClean="0"/>
              <a:t>按照</a:t>
            </a:r>
            <a:r>
              <a:rPr lang="zh-CN" altLang="zh-CN" sz="4500" dirty="0"/>
              <a:t>市场化要求实行商业化运作，以增强国有经济活力、放大国有资本功能、实现国有资产保值增值为主要目标，依法独立自主开展生产经营活动，实现优胜劣汰、有序进退</a:t>
            </a:r>
            <a:r>
              <a:rPr lang="zh-CN" altLang="zh-CN" sz="4500" dirty="0" smtClean="0"/>
              <a:t>。</a:t>
            </a:r>
            <a:endParaRPr lang="en-US" altLang="zh-CN" sz="4500" dirty="0" smtClean="0"/>
          </a:p>
          <a:p>
            <a:pPr marL="0" indent="0">
              <a:buNone/>
            </a:pPr>
            <a:r>
              <a:rPr lang="zh-CN" altLang="en-US" sz="4500" dirty="0" smtClean="0"/>
              <a:t>     （</a:t>
            </a:r>
            <a:r>
              <a:rPr lang="en-US" altLang="zh-CN" sz="4500" dirty="0" smtClean="0"/>
              <a:t>1</a:t>
            </a:r>
            <a:r>
              <a:rPr lang="zh-CN" altLang="en-US" sz="4500" dirty="0" smtClean="0"/>
              <a:t>）</a:t>
            </a:r>
            <a:r>
              <a:rPr lang="zh-CN" altLang="zh-CN" sz="4500" dirty="0" smtClean="0"/>
              <a:t>主业</a:t>
            </a:r>
            <a:r>
              <a:rPr lang="zh-CN" altLang="zh-CN" sz="4500" dirty="0"/>
              <a:t>处于关系国家安全、国民经济命脉的重要行业和关键领域、主要承担重大专项任务的商业类国有企业，要保持国有资本控股地位，支持非国有资本参股</a:t>
            </a:r>
            <a:r>
              <a:rPr lang="zh-CN" altLang="zh-CN" sz="4500" dirty="0" smtClean="0"/>
              <a:t>。</a:t>
            </a:r>
            <a:endParaRPr lang="en-US" altLang="zh-CN" sz="4500" dirty="0" smtClean="0"/>
          </a:p>
          <a:p>
            <a:pPr marL="0" indent="0">
              <a:buNone/>
            </a:pPr>
            <a:r>
              <a:rPr lang="zh-CN" altLang="en-US" sz="4500" dirty="0" smtClean="0"/>
              <a:t>     （</a:t>
            </a:r>
            <a:r>
              <a:rPr lang="en-US" altLang="zh-CN" sz="4500" dirty="0" smtClean="0"/>
              <a:t>2</a:t>
            </a:r>
            <a:r>
              <a:rPr lang="zh-CN" altLang="en-US" sz="4500" dirty="0" smtClean="0"/>
              <a:t>）</a:t>
            </a:r>
            <a:r>
              <a:rPr lang="zh-CN" altLang="zh-CN" sz="4500" dirty="0" smtClean="0"/>
              <a:t>对</a:t>
            </a:r>
            <a:r>
              <a:rPr lang="zh-CN" altLang="zh-CN" sz="4500" dirty="0"/>
              <a:t>自然垄断行业，实行以政企分开、政资分开、特许经营、政府监管为主要内容的</a:t>
            </a:r>
            <a:r>
              <a:rPr lang="zh-CN" altLang="zh-CN" sz="4500" dirty="0" smtClean="0"/>
              <a:t>改革</a:t>
            </a:r>
            <a:r>
              <a:rPr lang="zh-CN" altLang="en-US" sz="4500" dirty="0" smtClean="0"/>
              <a:t>，</a:t>
            </a:r>
            <a:r>
              <a:rPr lang="zh-CN" altLang="zh-CN" sz="4500" dirty="0" smtClean="0"/>
              <a:t>对</a:t>
            </a:r>
            <a:r>
              <a:rPr lang="zh-CN" altLang="zh-CN" sz="4500" dirty="0"/>
              <a:t>需要实行国有全资的企业</a:t>
            </a:r>
            <a:r>
              <a:rPr lang="zh-CN" altLang="zh-CN" sz="4500" dirty="0" smtClean="0"/>
              <a:t>，要</a:t>
            </a:r>
            <a:r>
              <a:rPr lang="zh-CN" altLang="zh-CN" sz="4500" dirty="0"/>
              <a:t>积极引入其他国有资本实行股权多元化</a:t>
            </a:r>
            <a:r>
              <a:rPr lang="zh-CN" altLang="zh-CN" sz="4500" dirty="0" smtClean="0"/>
              <a:t>；</a:t>
            </a:r>
            <a:endParaRPr lang="en-US" altLang="zh-CN" sz="4500" dirty="0" smtClean="0"/>
          </a:p>
          <a:p>
            <a:pPr marL="0" indent="0">
              <a:buNone/>
            </a:pPr>
            <a:r>
              <a:rPr lang="zh-CN" altLang="en-US" sz="4500" dirty="0" smtClean="0"/>
              <a:t>     （</a:t>
            </a:r>
            <a:r>
              <a:rPr lang="en-US" altLang="zh-CN" sz="4500" dirty="0" smtClean="0"/>
              <a:t>3</a:t>
            </a:r>
            <a:r>
              <a:rPr lang="zh-CN" altLang="en-US" sz="4500" dirty="0" smtClean="0"/>
              <a:t>）</a:t>
            </a:r>
            <a:r>
              <a:rPr lang="zh-CN" altLang="zh-CN" sz="4500" dirty="0" smtClean="0"/>
              <a:t>对</a:t>
            </a:r>
            <a:r>
              <a:rPr lang="zh-CN" altLang="zh-CN" sz="4500" dirty="0"/>
              <a:t>特殊业务和竞争性业务实行业务板块有效分离，独立运作、</a:t>
            </a:r>
            <a:r>
              <a:rPr lang="zh-CN" altLang="zh-CN" sz="4500" dirty="0" smtClean="0"/>
              <a:t>独立核算</a:t>
            </a:r>
            <a:r>
              <a:rPr lang="zh-CN" altLang="en-US" sz="4500" dirty="0" smtClean="0"/>
              <a:t>，</a:t>
            </a:r>
            <a:r>
              <a:rPr lang="zh-CN" altLang="zh-CN" sz="4500" dirty="0" smtClean="0"/>
              <a:t>在</a:t>
            </a:r>
            <a:r>
              <a:rPr lang="zh-CN" altLang="zh-CN" sz="4500" dirty="0"/>
              <a:t>考核经营业绩指标和国有资产保值增值情况的同时，加强对服务国家战略、保障国家安全和国民经济运行、发展前瞻性战略性产业以及完成特殊任务的考核</a:t>
            </a:r>
            <a:r>
              <a:rPr lang="zh-CN" altLang="zh-CN" sz="4500" dirty="0" smtClean="0"/>
              <a:t>。</a:t>
            </a:r>
            <a:endParaRPr lang="en-US" altLang="zh-CN" sz="4500" dirty="0" smtClean="0"/>
          </a:p>
          <a:p>
            <a:pPr marL="0" indent="0">
              <a:buNone/>
            </a:pPr>
            <a:r>
              <a:rPr lang="en-US" altLang="zh-CN" sz="2900" b="1" dirty="0" smtClean="0"/>
              <a:t>         </a:t>
            </a:r>
            <a:r>
              <a:rPr lang="en-US" altLang="zh-CN" sz="2000" dirty="0" smtClean="0"/>
              <a:t>          </a:t>
            </a:r>
          </a:p>
          <a:p>
            <a:pPr marL="0" indent="0">
              <a:buNone/>
            </a:pPr>
            <a:r>
              <a:rPr lang="en-US" altLang="zh-CN" sz="2000" dirty="0"/>
              <a:t> </a:t>
            </a:r>
            <a:r>
              <a:rPr lang="en-US" altLang="zh-CN" sz="2000" dirty="0" smtClean="0"/>
              <a:t>          </a:t>
            </a:r>
            <a:endParaRPr lang="zh-CN" altLang="en-US" sz="2000" dirty="0"/>
          </a:p>
        </p:txBody>
      </p:sp>
    </p:spTree>
    <p:extLst>
      <p:ext uri="{BB962C8B-B14F-4D97-AF65-F5344CB8AC3E}">
        <p14:creationId xmlns:p14="http://schemas.microsoft.com/office/powerpoint/2010/main" val="205565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340768"/>
            <a:ext cx="8229600" cy="4785395"/>
          </a:xfrm>
        </p:spPr>
        <p:txBody>
          <a:bodyPr>
            <a:normAutofit/>
          </a:bodyPr>
          <a:lstStyle/>
          <a:p>
            <a:pPr marL="0" indent="0">
              <a:buNone/>
            </a:pPr>
            <a:r>
              <a:rPr lang="en-US" altLang="zh-CN" sz="2600" b="1" dirty="0" smtClean="0"/>
              <a:t>         </a:t>
            </a:r>
            <a:r>
              <a:rPr lang="zh-CN" altLang="zh-CN" sz="2600" b="1" dirty="0" smtClean="0"/>
              <a:t>公益</a:t>
            </a:r>
            <a:r>
              <a:rPr lang="zh-CN" altLang="zh-CN" sz="2600" b="1" dirty="0"/>
              <a:t>类国有企业</a:t>
            </a:r>
            <a:r>
              <a:rPr lang="zh-CN" altLang="en-US" sz="2600" b="1" dirty="0"/>
              <a:t>：</a:t>
            </a:r>
            <a:r>
              <a:rPr lang="zh-CN" altLang="zh-CN" sz="2600" dirty="0"/>
              <a:t>以保障民生、服务社会、提供公共产品和服务为主要目标，引入市场机制，提高公共服务效率和能力。这类企业可以采取国有独资形式，具备条件的也可以推行投资主体多元化，还可以通过购买服务、特许经营、委托代理等方式，鼓励非国有企业参与经营。对公益类国有企业，重点考核成本控制、产品服务质量、营运效率和保障能力，根据企业不同特点有区别地考核经营业绩指标和国有资产保值增值情况，考核中要引入社会评价。</a:t>
            </a:r>
          </a:p>
          <a:p>
            <a:pPr marL="0" indent="0">
              <a:buNone/>
            </a:pPr>
            <a:endParaRPr lang="en-US" altLang="zh-CN" sz="2400" dirty="0"/>
          </a:p>
          <a:p>
            <a:pPr marL="0" indent="0">
              <a:buNone/>
            </a:pPr>
            <a:r>
              <a:rPr lang="en-US" altLang="zh-CN" sz="2400" dirty="0"/>
              <a:t>          </a:t>
            </a:r>
          </a:p>
          <a:p>
            <a:pPr marL="0" indent="0">
              <a:buNone/>
            </a:pPr>
            <a:endParaRPr lang="zh-CN" altLang="en-US" dirty="0"/>
          </a:p>
        </p:txBody>
      </p:sp>
    </p:spTree>
    <p:extLst>
      <p:ext uri="{BB962C8B-B14F-4D97-AF65-F5344CB8AC3E}">
        <p14:creationId xmlns:p14="http://schemas.microsoft.com/office/powerpoint/2010/main" val="1216890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536" y="620688"/>
            <a:ext cx="8229600" cy="5472608"/>
          </a:xfrm>
        </p:spPr>
        <p:txBody>
          <a:bodyPr>
            <a:normAutofit/>
          </a:bodyPr>
          <a:lstStyle/>
          <a:p>
            <a:pPr marL="0" indent="0">
              <a:buNone/>
            </a:pPr>
            <a:r>
              <a:rPr lang="en-US" altLang="zh-CN" sz="2400" b="1" dirty="0" smtClean="0"/>
              <a:t>       </a:t>
            </a:r>
            <a:r>
              <a:rPr lang="zh-CN" altLang="en-US" sz="2400" b="1" dirty="0" smtClean="0"/>
              <a:t>问题七：</a:t>
            </a:r>
            <a:r>
              <a:rPr lang="zh-CN" altLang="en-US" sz="2400" dirty="0" smtClean="0"/>
              <a:t>肢解“党国大企业”，通过私有化消除垄断</a:t>
            </a:r>
            <a:endParaRPr lang="en-US" altLang="zh-CN" sz="2400" dirty="0" smtClean="0"/>
          </a:p>
          <a:p>
            <a:pPr marL="0" indent="0">
              <a:buNone/>
            </a:pPr>
            <a:endParaRPr lang="en-US" altLang="zh-CN" sz="1800" dirty="0" smtClean="0"/>
          </a:p>
          <a:p>
            <a:pPr marL="0" indent="0">
              <a:buNone/>
            </a:pPr>
            <a:r>
              <a:rPr lang="en-US" altLang="zh-CN" sz="1800" dirty="0"/>
              <a:t> </a:t>
            </a:r>
            <a:r>
              <a:rPr lang="en-US" altLang="zh-CN" sz="1800" dirty="0" smtClean="0"/>
              <a:t>        </a:t>
            </a:r>
            <a:r>
              <a:rPr lang="zh-CN" altLang="zh-CN" sz="1800" dirty="0" smtClean="0"/>
              <a:t>把</a:t>
            </a:r>
            <a:r>
              <a:rPr lang="zh-CN" altLang="zh-CN" sz="1800" dirty="0"/>
              <a:t>反垄断与私有化混为了一谈。垄断作为一种市场结构，与所有制形式并没有直接的关系。在市场经济中，某些行业中的某些企业由于在规模经济和范围经济、长时期大规模的研发</a:t>
            </a:r>
            <a:r>
              <a:rPr lang="zh-CN" altLang="zh-CN" sz="1800" dirty="0" smtClean="0"/>
              <a:t>投入</a:t>
            </a:r>
            <a:r>
              <a:rPr lang="zh-CN" altLang="en-US" sz="1800" dirty="0" smtClean="0"/>
              <a:t>取得的</a:t>
            </a:r>
            <a:r>
              <a:rPr lang="zh-CN" altLang="zh-CN" sz="1800" dirty="0" smtClean="0"/>
              <a:t>知识产权</a:t>
            </a:r>
            <a:r>
              <a:rPr lang="zh-CN" altLang="zh-CN" sz="1800" dirty="0"/>
              <a:t>、稀缺资源占有、网络效应等方面具有优越地位，从而在生产、交换和价格的形成上具有了一定程度的控制力，就会通过市场竞争形成垄断地位。这种情况无论是在公有经济还是私有经济中都存在</a:t>
            </a:r>
            <a:r>
              <a:rPr lang="zh-CN" altLang="zh-CN" sz="1800" dirty="0" smtClean="0"/>
              <a:t>。</a:t>
            </a:r>
            <a:r>
              <a:rPr lang="zh-CN" altLang="en-US" sz="1800" b="1" dirty="0" smtClean="0"/>
              <a:t>市场经济条件下垄断能不能消除？</a:t>
            </a:r>
            <a:endParaRPr lang="en-US" altLang="zh-CN" sz="1800" b="1" dirty="0" smtClean="0"/>
          </a:p>
          <a:p>
            <a:pPr marL="0" indent="0">
              <a:buNone/>
            </a:pPr>
            <a:endParaRPr lang="en-US" altLang="zh-CN" sz="1800" dirty="0"/>
          </a:p>
          <a:p>
            <a:pPr marL="0" indent="0">
              <a:buNone/>
            </a:pPr>
            <a:r>
              <a:rPr lang="en-US" altLang="zh-CN" sz="1800" dirty="0" smtClean="0"/>
              <a:t>        </a:t>
            </a:r>
            <a:r>
              <a:rPr lang="zh-CN" altLang="zh-CN" sz="1800" dirty="0" smtClean="0"/>
              <a:t>垄断</a:t>
            </a:r>
            <a:r>
              <a:rPr lang="zh-CN" altLang="zh-CN" sz="1800" dirty="0"/>
              <a:t>性</a:t>
            </a:r>
            <a:r>
              <a:rPr lang="zh-CN" altLang="zh-CN" sz="1800" dirty="0" smtClean="0"/>
              <a:t>部门由</a:t>
            </a:r>
            <a:r>
              <a:rPr lang="zh-CN" altLang="zh-CN" sz="1800" dirty="0"/>
              <a:t>公有制企业经营比由私有制企业</a:t>
            </a:r>
            <a:r>
              <a:rPr lang="zh-CN" altLang="zh-CN" sz="1800" dirty="0" smtClean="0"/>
              <a:t>经营能</a:t>
            </a:r>
            <a:r>
              <a:rPr lang="zh-CN" altLang="zh-CN" sz="1800" dirty="0"/>
              <a:t>更好地体现社会的利益和国家发展战略</a:t>
            </a:r>
            <a:r>
              <a:rPr lang="zh-CN" altLang="zh-CN" sz="1800" dirty="0" smtClean="0"/>
              <a:t>。</a:t>
            </a:r>
            <a:endParaRPr lang="en-US" altLang="zh-CN" sz="1800" dirty="0" smtClean="0"/>
          </a:p>
          <a:p>
            <a:pPr marL="0" indent="0">
              <a:buNone/>
            </a:pPr>
            <a:endParaRPr lang="en-US" altLang="zh-CN" sz="1800" dirty="0"/>
          </a:p>
          <a:p>
            <a:pPr marL="0" indent="0">
              <a:buNone/>
            </a:pPr>
            <a:r>
              <a:rPr lang="en-US" altLang="zh-CN" sz="1800" dirty="0" smtClean="0"/>
              <a:t>          </a:t>
            </a:r>
            <a:r>
              <a:rPr lang="zh-CN" altLang="zh-CN" sz="1800" dirty="0" smtClean="0"/>
              <a:t>对处于</a:t>
            </a:r>
            <a:r>
              <a:rPr lang="zh-CN" altLang="zh-CN" sz="1800" dirty="0"/>
              <a:t>垄断地位的企业</a:t>
            </a:r>
            <a:r>
              <a:rPr lang="zh-CN" altLang="zh-CN" sz="1800" dirty="0" smtClean="0"/>
              <a:t>，</a:t>
            </a:r>
            <a:r>
              <a:rPr lang="zh-CN" altLang="en-US" sz="1800" dirty="0" smtClean="0"/>
              <a:t>可以</a:t>
            </a:r>
            <a:r>
              <a:rPr lang="zh-CN" altLang="zh-CN" sz="1800" dirty="0" smtClean="0"/>
              <a:t>通过</a:t>
            </a:r>
            <a:r>
              <a:rPr lang="zh-CN" altLang="zh-CN" sz="1800" dirty="0"/>
              <a:t>反垄断</a:t>
            </a:r>
            <a:r>
              <a:rPr lang="zh-CN" altLang="zh-CN" sz="1800" dirty="0" smtClean="0"/>
              <a:t>法和</a:t>
            </a:r>
            <a:r>
              <a:rPr lang="zh-CN" altLang="zh-CN" sz="1800" dirty="0"/>
              <a:t>社会的监督对其行为加以控制，防止其利用垄断地位对社会的利益造成损害。</a:t>
            </a:r>
            <a:endParaRPr lang="en-US" altLang="zh-CN" sz="1800" dirty="0" smtClean="0"/>
          </a:p>
          <a:p>
            <a:pPr marL="0" indent="0">
              <a:buNone/>
            </a:pPr>
            <a:endParaRPr lang="en-US" altLang="zh-CN" sz="1800" dirty="0"/>
          </a:p>
          <a:p>
            <a:pPr marL="0" indent="0">
              <a:buNone/>
            </a:pPr>
            <a:r>
              <a:rPr lang="en-US" altLang="zh-CN" sz="1800" dirty="0" smtClean="0"/>
              <a:t>        </a:t>
            </a:r>
            <a:r>
              <a:rPr lang="zh-CN" altLang="zh-CN" sz="1800" dirty="0" smtClean="0"/>
              <a:t>与</a:t>
            </a:r>
            <a:r>
              <a:rPr lang="zh-CN" altLang="zh-CN" sz="1800" dirty="0"/>
              <a:t>主要发达市场经济国家相比，当前我国市场结构所面临的主要问题不是所谓的垄断，而是企业规模相对较小，产业组织结构松散，国际</a:t>
            </a:r>
            <a:r>
              <a:rPr lang="zh-CN" altLang="zh-CN" sz="1800" dirty="0" smtClean="0"/>
              <a:t>竞争力</a:t>
            </a:r>
            <a:r>
              <a:rPr lang="zh-CN" altLang="en-US" sz="1800" dirty="0" smtClean="0"/>
              <a:t>还有待提高</a:t>
            </a:r>
            <a:r>
              <a:rPr lang="zh-CN" altLang="zh-CN" sz="1800" dirty="0" smtClean="0"/>
              <a:t>。</a:t>
            </a:r>
            <a:endParaRPr lang="zh-CN" altLang="en-US" sz="1800" dirty="0"/>
          </a:p>
        </p:txBody>
      </p:sp>
    </p:spTree>
    <p:extLst>
      <p:ext uri="{BB962C8B-B14F-4D97-AF65-F5344CB8AC3E}">
        <p14:creationId xmlns:p14="http://schemas.microsoft.com/office/powerpoint/2010/main" val="3312118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60648"/>
            <a:ext cx="8229600" cy="5865515"/>
          </a:xfrm>
        </p:spPr>
        <p:txBody>
          <a:bodyPr>
            <a:normAutofit/>
          </a:bodyPr>
          <a:lstStyle/>
          <a:p>
            <a:pPr marL="0" indent="0">
              <a:buNone/>
            </a:pPr>
            <a:endParaRPr lang="en-US" altLang="zh-CN" sz="2000" dirty="0" smtClean="0"/>
          </a:p>
          <a:p>
            <a:pPr marL="0" indent="0">
              <a:buNone/>
            </a:pPr>
            <a:endParaRPr lang="en-US" altLang="zh-CN" sz="2000" dirty="0"/>
          </a:p>
          <a:p>
            <a:pPr marL="0" indent="0">
              <a:buNone/>
            </a:pPr>
            <a:r>
              <a:rPr lang="zh-CN" altLang="zh-CN" sz="2000" dirty="0" smtClean="0"/>
              <a:t>美国</a:t>
            </a:r>
            <a:r>
              <a:rPr lang="zh-CN" altLang="zh-CN" sz="2000" dirty="0"/>
              <a:t>《财富》</a:t>
            </a:r>
            <a:r>
              <a:rPr lang="zh-CN" altLang="zh-CN" sz="2000" dirty="0" smtClean="0"/>
              <a:t>杂志公布</a:t>
            </a:r>
            <a:r>
              <a:rPr lang="zh-CN" altLang="zh-CN" sz="2000" dirty="0"/>
              <a:t>的</a:t>
            </a:r>
            <a:r>
              <a:rPr lang="en-US" altLang="zh-CN" sz="2000" b="1" dirty="0"/>
              <a:t>2009</a:t>
            </a:r>
            <a:r>
              <a:rPr lang="zh-CN" altLang="zh-CN" sz="2000" b="1" dirty="0"/>
              <a:t>年</a:t>
            </a:r>
            <a:r>
              <a:rPr lang="zh-CN" altLang="zh-CN" sz="2000" dirty="0"/>
              <a:t>世界</a:t>
            </a:r>
            <a:r>
              <a:rPr lang="en-US" altLang="zh-CN" sz="2000" dirty="0"/>
              <a:t>500</a:t>
            </a:r>
            <a:r>
              <a:rPr lang="zh-CN" altLang="zh-CN" sz="2000" dirty="0"/>
              <a:t>强企业排名，我国入围的企业与世界同行业领先企业的差距仍然较大</a:t>
            </a:r>
            <a:r>
              <a:rPr lang="zh-CN" altLang="zh-CN" sz="2000" dirty="0" smtClean="0"/>
              <a:t>：</a:t>
            </a:r>
            <a:endParaRPr lang="en-US" altLang="zh-CN" sz="2000" dirty="0" smtClean="0"/>
          </a:p>
          <a:p>
            <a:pPr marL="0" indent="0">
              <a:buNone/>
            </a:pPr>
            <a:r>
              <a:rPr lang="zh-CN" altLang="zh-CN" sz="2000" dirty="0" smtClean="0"/>
              <a:t>石油</a:t>
            </a:r>
            <a:r>
              <a:rPr lang="zh-CN" altLang="zh-CN" sz="2000" dirty="0"/>
              <a:t>石化行业中，中国石化、中国石油、中国海油三家企业的年销售收入合计尚不及壳牌石油公司一家</a:t>
            </a:r>
            <a:r>
              <a:rPr lang="zh-CN" altLang="zh-CN" sz="2000" dirty="0" smtClean="0"/>
              <a:t>；</a:t>
            </a:r>
            <a:endParaRPr lang="en-US" altLang="zh-CN" sz="2000" dirty="0" smtClean="0"/>
          </a:p>
          <a:p>
            <a:pPr marL="0" indent="0">
              <a:buNone/>
            </a:pPr>
            <a:r>
              <a:rPr lang="zh-CN" altLang="zh-CN" sz="2000" dirty="0" smtClean="0"/>
              <a:t>电信</a:t>
            </a:r>
            <a:r>
              <a:rPr lang="zh-CN" altLang="zh-CN" sz="2000" dirty="0"/>
              <a:t>行业中，中国移动的营业收入仅为美国电话电报公司的一半</a:t>
            </a:r>
            <a:r>
              <a:rPr lang="zh-CN" altLang="zh-CN" sz="2000" dirty="0" smtClean="0"/>
              <a:t>；</a:t>
            </a:r>
            <a:endParaRPr lang="en-US" altLang="zh-CN" sz="2000" dirty="0" smtClean="0"/>
          </a:p>
          <a:p>
            <a:pPr marL="0" indent="0">
              <a:buNone/>
            </a:pPr>
            <a:r>
              <a:rPr lang="zh-CN" altLang="zh-CN" sz="2000" dirty="0" smtClean="0"/>
              <a:t>航运业</a:t>
            </a:r>
            <a:r>
              <a:rPr lang="zh-CN" altLang="zh-CN" sz="2000" dirty="0"/>
              <a:t>中，中国远洋的营业收入约为马士基的</a:t>
            </a:r>
            <a:r>
              <a:rPr lang="en-US" altLang="zh-CN" sz="2000" dirty="0"/>
              <a:t>40%</a:t>
            </a:r>
            <a:r>
              <a:rPr lang="zh-CN" altLang="zh-CN" sz="2000" dirty="0" smtClean="0"/>
              <a:t>；</a:t>
            </a:r>
            <a:endParaRPr lang="en-US" altLang="zh-CN" sz="2000" dirty="0" smtClean="0"/>
          </a:p>
          <a:p>
            <a:pPr marL="0" indent="0">
              <a:buNone/>
            </a:pPr>
            <a:r>
              <a:rPr lang="zh-CN" altLang="zh-CN" sz="2000" dirty="0" smtClean="0"/>
              <a:t>航空</a:t>
            </a:r>
            <a:r>
              <a:rPr lang="zh-CN" altLang="zh-CN" sz="2000" dirty="0"/>
              <a:t>设备制造业中，中国航空工业集团的营业收入仅为美国波音公司的三分之一</a:t>
            </a:r>
            <a:r>
              <a:rPr lang="zh-CN" altLang="zh-CN" sz="2000" dirty="0" smtClean="0"/>
              <a:t>；</a:t>
            </a:r>
            <a:endParaRPr lang="en-US" altLang="zh-CN" sz="2000" dirty="0" smtClean="0"/>
          </a:p>
          <a:p>
            <a:pPr marL="0" indent="0">
              <a:buNone/>
            </a:pPr>
            <a:r>
              <a:rPr lang="zh-CN" altLang="zh-CN" sz="2000" dirty="0" smtClean="0"/>
              <a:t>矿业</a:t>
            </a:r>
            <a:r>
              <a:rPr lang="zh-CN" altLang="zh-CN" sz="2000" dirty="0"/>
              <a:t>中，中国铝业的年营业收入仅为必和必拓的</a:t>
            </a:r>
            <a:r>
              <a:rPr lang="en-US" altLang="zh-CN" sz="2000" dirty="0"/>
              <a:t>30%</a:t>
            </a:r>
            <a:r>
              <a:rPr lang="zh-CN" altLang="zh-CN" sz="2000" dirty="0" smtClean="0"/>
              <a:t>；</a:t>
            </a:r>
            <a:endParaRPr lang="en-US" altLang="zh-CN" sz="2000" dirty="0" smtClean="0"/>
          </a:p>
          <a:p>
            <a:pPr marL="0" indent="0">
              <a:buNone/>
            </a:pPr>
            <a:r>
              <a:rPr lang="zh-CN" altLang="zh-CN" sz="2000" dirty="0" smtClean="0"/>
              <a:t>钢铁</a:t>
            </a:r>
            <a:r>
              <a:rPr lang="zh-CN" altLang="zh-CN" sz="2000" dirty="0"/>
              <a:t>行业中，宝钢的营业收入不足安赛乐米塔尔公司的三成；汽车业中，“上汽”与“一汽”的营业收入总和还不到丰田汽车的四分之一</a:t>
            </a:r>
            <a:r>
              <a:rPr lang="zh-CN" altLang="zh-CN" sz="2000" dirty="0" smtClean="0"/>
              <a:t>。</a:t>
            </a:r>
            <a:endParaRPr lang="en-US" altLang="zh-CN" sz="2000" dirty="0" smtClean="0"/>
          </a:p>
          <a:p>
            <a:pPr marL="0" indent="0">
              <a:buNone/>
            </a:pPr>
            <a:r>
              <a:rPr lang="zh-CN" altLang="zh-CN" sz="2000" dirty="0" smtClean="0"/>
              <a:t>在</a:t>
            </a:r>
            <a:r>
              <a:rPr lang="zh-CN" altLang="zh-CN" sz="2000" dirty="0"/>
              <a:t>标志一国工业技术能力的装备制造业中，我国尚无企业入围世界</a:t>
            </a:r>
            <a:r>
              <a:rPr lang="en-US" altLang="zh-CN" sz="2000" dirty="0"/>
              <a:t>500</a:t>
            </a:r>
            <a:r>
              <a:rPr lang="zh-CN" altLang="zh-CN" sz="2000" dirty="0"/>
              <a:t>强，</a:t>
            </a:r>
            <a:r>
              <a:rPr lang="zh-CN" altLang="zh-CN" sz="2000" dirty="0" smtClean="0"/>
              <a:t>中</a:t>
            </a:r>
            <a:r>
              <a:rPr lang="zh-CN" altLang="en-US" sz="2000" dirty="0" smtClean="0"/>
              <a:t>国几个主要</a:t>
            </a:r>
            <a:r>
              <a:rPr lang="zh-CN" altLang="zh-CN" sz="2000" dirty="0" smtClean="0"/>
              <a:t>电气</a:t>
            </a:r>
            <a:r>
              <a:rPr lang="zh-CN" altLang="zh-CN" sz="2000" dirty="0"/>
              <a:t>集团的营业额仅为美国通用电气的</a:t>
            </a:r>
            <a:r>
              <a:rPr lang="en-US" altLang="zh-CN" sz="2000" dirty="0"/>
              <a:t>2.5%</a:t>
            </a:r>
            <a:r>
              <a:rPr lang="zh-CN" altLang="zh-CN" sz="2000" dirty="0"/>
              <a:t>左右，约为德国西门子公司的</a:t>
            </a:r>
            <a:r>
              <a:rPr lang="en-US" altLang="zh-CN" sz="2000" dirty="0"/>
              <a:t>4.4%</a:t>
            </a:r>
            <a:r>
              <a:rPr lang="zh-CN" altLang="zh-CN" sz="2000" dirty="0"/>
              <a:t>。</a:t>
            </a:r>
            <a:endParaRPr lang="zh-CN" altLang="en-US" sz="2000" dirty="0"/>
          </a:p>
        </p:txBody>
      </p:sp>
    </p:spTree>
    <p:extLst>
      <p:ext uri="{BB962C8B-B14F-4D97-AF65-F5344CB8AC3E}">
        <p14:creationId xmlns:p14="http://schemas.microsoft.com/office/powerpoint/2010/main" val="912242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rmAutofit/>
          </a:bodyPr>
          <a:lstStyle/>
          <a:p>
            <a:endParaRPr lang="zh-CN" altLang="en-US" sz="2000" dirty="0"/>
          </a:p>
        </p:txBody>
      </p:sp>
      <p:sp>
        <p:nvSpPr>
          <p:cNvPr id="3" name="内容占位符 2"/>
          <p:cNvSpPr>
            <a:spLocks noGrp="1"/>
          </p:cNvSpPr>
          <p:nvPr>
            <p:ph idx="1"/>
          </p:nvPr>
        </p:nvSpPr>
        <p:spPr>
          <a:xfrm>
            <a:off x="457200" y="908720"/>
            <a:ext cx="8229600" cy="5217443"/>
          </a:xfrm>
        </p:spPr>
        <p:txBody>
          <a:bodyPr/>
          <a:lstStyle/>
          <a:p>
            <a:pPr marL="0" indent="0">
              <a:buNone/>
            </a:pPr>
            <a:r>
              <a:rPr lang="en-US" altLang="zh-CN" dirty="0" smtClean="0"/>
              <a:t>           </a:t>
            </a:r>
            <a:r>
              <a:rPr lang="zh-CN" altLang="en-US" sz="2000" b="1" dirty="0" smtClean="0"/>
              <a:t>四、为国有企业辩诬</a:t>
            </a:r>
            <a:endParaRPr lang="en-US" altLang="zh-CN" sz="2000" b="1" dirty="0" smtClean="0"/>
          </a:p>
          <a:p>
            <a:pPr marL="0" indent="0">
              <a:buNone/>
            </a:pPr>
            <a:r>
              <a:rPr lang="en-US" altLang="zh-CN" sz="2000" b="1" dirty="0"/>
              <a:t> </a:t>
            </a:r>
            <a:r>
              <a:rPr lang="en-US" altLang="zh-CN" sz="2000" b="1" dirty="0" smtClean="0"/>
              <a:t>     </a:t>
            </a:r>
            <a:r>
              <a:rPr lang="en-US" altLang="zh-CN" sz="2000" dirty="0" smtClean="0"/>
              <a:t>  1</a:t>
            </a:r>
            <a:r>
              <a:rPr lang="zh-CN" altLang="en-US" sz="2000" dirty="0" smtClean="0"/>
              <a:t>、“国有企业一定低效率”</a:t>
            </a:r>
            <a:endParaRPr lang="en-US" altLang="zh-CN" sz="2000" dirty="0" smtClean="0"/>
          </a:p>
          <a:p>
            <a:pPr marL="0" indent="0">
              <a:buNone/>
            </a:pPr>
            <a:r>
              <a:rPr lang="en-US" altLang="zh-CN" sz="2000" dirty="0" smtClean="0"/>
              <a:t>          </a:t>
            </a:r>
            <a:r>
              <a:rPr lang="zh-CN" altLang="zh-CN" sz="2000" dirty="0" smtClean="0"/>
              <a:t>在</a:t>
            </a:r>
            <a:r>
              <a:rPr lang="zh-CN" altLang="zh-CN" sz="2000" dirty="0"/>
              <a:t>传统的计划经济体制下，确实存在国有企业效率不高的情况</a:t>
            </a:r>
            <a:r>
              <a:rPr lang="zh-CN" altLang="zh-CN" sz="2000" dirty="0" smtClean="0"/>
              <a:t>。通过</a:t>
            </a:r>
            <a:r>
              <a:rPr lang="zh-CN" altLang="zh-CN" sz="2000" dirty="0"/>
              <a:t>多年的改革，情况已发生变化。特别是新世纪以来，国有企业的经营绩效明显提高</a:t>
            </a:r>
            <a:r>
              <a:rPr lang="zh-CN" altLang="zh-CN" sz="2000" dirty="0" smtClean="0"/>
              <a:t>。我国</a:t>
            </a:r>
            <a:r>
              <a:rPr lang="zh-CN" altLang="zh-CN" sz="2000" dirty="0"/>
              <a:t>的许多国有企业在生产规模、科技创新、全员工效、安全指标和发展速度等主要技术指标上不仅在国内一流，在国际上也处于领先地位</a:t>
            </a:r>
            <a:r>
              <a:rPr lang="zh-CN" altLang="zh-CN" sz="2000" dirty="0" smtClean="0"/>
              <a:t>。</a:t>
            </a:r>
            <a:endParaRPr lang="en-US" altLang="zh-CN" sz="2000" dirty="0" smtClean="0"/>
          </a:p>
          <a:p>
            <a:pPr marL="0" indent="0">
              <a:buNone/>
            </a:pPr>
            <a:r>
              <a:rPr lang="en-US" altLang="zh-CN" sz="2000" b="1" dirty="0"/>
              <a:t> </a:t>
            </a:r>
            <a:r>
              <a:rPr lang="en-US" altLang="zh-CN" sz="2000" b="1" dirty="0" smtClean="0"/>
              <a:t>          </a:t>
            </a:r>
            <a:r>
              <a:rPr lang="zh-CN" altLang="en-US" sz="2000" b="1" dirty="0" smtClean="0"/>
              <a:t>技术效率：</a:t>
            </a:r>
            <a:r>
              <a:rPr lang="zh-CN" altLang="en-US" sz="2000" dirty="0" smtClean="0"/>
              <a:t>根据</a:t>
            </a:r>
            <a:r>
              <a:rPr lang="en-US" altLang="zh-CN" sz="2000" dirty="0" smtClean="0"/>
              <a:t>2000</a:t>
            </a:r>
            <a:r>
              <a:rPr lang="zh-CN" altLang="en-US" sz="2000" dirty="0" smtClean="0"/>
              <a:t>年之后竞争性行业的数据，</a:t>
            </a:r>
            <a:r>
              <a:rPr lang="zh-CN" altLang="zh-CN" sz="2000" dirty="0" smtClean="0"/>
              <a:t>国有</a:t>
            </a:r>
            <a:r>
              <a:rPr lang="zh-CN" altLang="zh-CN" sz="2000" dirty="0"/>
              <a:t>工业</a:t>
            </a:r>
            <a:r>
              <a:rPr lang="zh-CN" altLang="zh-CN" sz="2000" dirty="0" smtClean="0"/>
              <a:t>企业</a:t>
            </a:r>
            <a:r>
              <a:rPr lang="en-US" altLang="zh-CN" sz="2000" dirty="0"/>
              <a:t>TFP</a:t>
            </a:r>
            <a:r>
              <a:rPr lang="zh-CN" altLang="zh-CN" sz="2000" dirty="0"/>
              <a:t>的增速</a:t>
            </a:r>
            <a:r>
              <a:rPr lang="zh-CN" altLang="zh-CN" sz="2000" dirty="0" smtClean="0"/>
              <a:t>不仅</a:t>
            </a:r>
            <a:r>
              <a:rPr lang="zh-CN" altLang="zh-CN" sz="2000" dirty="0"/>
              <a:t>快于“三资”工业企业，而且快于全部工业企业总体水平</a:t>
            </a:r>
            <a:r>
              <a:rPr lang="zh-CN" altLang="zh-CN" sz="2000" dirty="0" smtClean="0"/>
              <a:t>，说明</a:t>
            </a:r>
            <a:r>
              <a:rPr lang="zh-CN" altLang="zh-CN" sz="2000" dirty="0"/>
              <a:t>国有工业企业的技术效率改善明显快于非国有工业企业</a:t>
            </a:r>
            <a:r>
              <a:rPr lang="zh-CN" altLang="zh-CN" sz="2000" dirty="0" smtClean="0"/>
              <a:t>。国有</a:t>
            </a:r>
            <a:r>
              <a:rPr lang="zh-CN" altLang="zh-CN" sz="2000" dirty="0"/>
              <a:t>工业企业与 “三资”工业企业的差距逐年缩小。国有工业企业</a:t>
            </a:r>
            <a:r>
              <a:rPr lang="en-US" altLang="zh-CN" sz="2000" dirty="0"/>
              <a:t>TFP</a:t>
            </a:r>
            <a:r>
              <a:rPr lang="zh-CN" altLang="zh-CN" sz="2000" dirty="0"/>
              <a:t>与全部工业企业相比差距不大</a:t>
            </a:r>
            <a:r>
              <a:rPr lang="zh-CN" altLang="zh-CN" sz="2000" dirty="0" smtClean="0"/>
              <a:t>，</a:t>
            </a:r>
            <a:r>
              <a:rPr lang="en-US" altLang="zh-CN" sz="2000" dirty="0" smtClean="0"/>
              <a:t>2007</a:t>
            </a:r>
            <a:r>
              <a:rPr lang="zh-CN" altLang="zh-CN" sz="2000" dirty="0"/>
              <a:t>年和</a:t>
            </a:r>
            <a:r>
              <a:rPr lang="en-US" altLang="zh-CN" sz="2000" dirty="0"/>
              <a:t>2008</a:t>
            </a:r>
            <a:r>
              <a:rPr lang="zh-CN" altLang="zh-CN" sz="2000" dirty="0"/>
              <a:t>年国有工业企业已经高于全部工业企业的总体水平，这说明国有工业企业的技术效率与私营工业企业的总体水平大致相当，甚至已经超过了许多私营工业企业。</a:t>
            </a:r>
            <a:endParaRPr lang="zh-CN" altLang="en-US" sz="2000" b="1" dirty="0"/>
          </a:p>
        </p:txBody>
      </p:sp>
    </p:spTree>
    <p:extLst>
      <p:ext uri="{BB962C8B-B14F-4D97-AF65-F5344CB8AC3E}">
        <p14:creationId xmlns:p14="http://schemas.microsoft.com/office/powerpoint/2010/main" val="6388198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224136"/>
          </a:xfrm>
        </p:spPr>
        <p:txBody>
          <a:bodyPr>
            <a:normAutofit fontScale="90000"/>
          </a:bodyPr>
          <a:lstStyle/>
          <a:p>
            <a:r>
              <a:rPr lang="zh-CN" altLang="en-US" sz="2000" dirty="0" smtClean="0"/>
              <a:t>竞争性行业</a:t>
            </a:r>
            <a:r>
              <a:rPr lang="en-US" altLang="zh-CN" sz="2000" dirty="0" smtClean="0"/>
              <a:t>TPF</a:t>
            </a:r>
            <a:br>
              <a:rPr lang="en-US" altLang="zh-CN" sz="2000" dirty="0" smtClean="0"/>
            </a:br>
            <a:r>
              <a:rPr lang="zh-CN" altLang="en-US" sz="1800" dirty="0" smtClean="0"/>
              <a:t>（</a:t>
            </a:r>
            <a:r>
              <a:rPr lang="zh-CN" altLang="zh-CN" sz="1800" dirty="0"/>
              <a:t>使用</a:t>
            </a:r>
            <a:r>
              <a:rPr lang="en-US" altLang="zh-CN" sz="1800" dirty="0"/>
              <a:t>2003-2008</a:t>
            </a:r>
            <a:r>
              <a:rPr lang="zh-CN" altLang="zh-CN" sz="1800" dirty="0"/>
              <a:t>年《</a:t>
            </a:r>
            <a:r>
              <a:rPr lang="en-US" altLang="zh-CN" sz="1800" dirty="0" err="1">
                <a:hlinkClick r:id="rId2"/>
              </a:rPr>
              <a:t>中国工业经济统计年鉴</a:t>
            </a:r>
            <a:r>
              <a:rPr lang="zh-CN" altLang="zh-CN" sz="1800" dirty="0"/>
              <a:t>》中</a:t>
            </a:r>
            <a:r>
              <a:rPr lang="en-US" altLang="zh-CN" sz="1800" dirty="0"/>
              <a:t>34</a:t>
            </a:r>
            <a:r>
              <a:rPr lang="zh-CN" altLang="zh-CN" sz="1800" dirty="0"/>
              <a:t>个竞争性行业的数据作为估算</a:t>
            </a:r>
            <a:r>
              <a:rPr lang="en-US" altLang="zh-CN" sz="1800" dirty="0"/>
              <a:t>TFP</a:t>
            </a:r>
            <a:r>
              <a:rPr lang="zh-CN" altLang="zh-CN" sz="1800" dirty="0"/>
              <a:t>的基础数据，计算得到竞争性工业行业中不同所有制形式企业的销售收入、从业人员数、固定资产净值的总计值，以此为基础估计出</a:t>
            </a:r>
            <a:r>
              <a:rPr lang="zh-CN" altLang="zh-CN" sz="1800" dirty="0" smtClean="0"/>
              <a:t>竞争行业</a:t>
            </a:r>
            <a:r>
              <a:rPr lang="zh-CN" altLang="zh-CN" sz="1800" dirty="0"/>
              <a:t>总的</a:t>
            </a:r>
            <a:r>
              <a:rPr lang="zh-CN" altLang="zh-CN" sz="1800" dirty="0" smtClean="0"/>
              <a:t>生产函数</a:t>
            </a:r>
            <a:r>
              <a:rPr lang="zh-CN" altLang="en-US" sz="1800" dirty="0" smtClean="0"/>
              <a:t>，得出不同所有制企业的</a:t>
            </a:r>
            <a:r>
              <a:rPr lang="en-US" altLang="zh-CN" sz="1800" dirty="0" smtClean="0"/>
              <a:t>TPF</a:t>
            </a:r>
            <a:r>
              <a:rPr lang="zh-CN" altLang="en-US" sz="1800" dirty="0" smtClean="0"/>
              <a:t>）</a:t>
            </a:r>
            <a:endParaRPr lang="zh-CN" altLang="en-US" sz="18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924394320"/>
              </p:ext>
            </p:extLst>
          </p:nvPr>
        </p:nvGraphicFramePr>
        <p:xfrm>
          <a:off x="1547664" y="2132856"/>
          <a:ext cx="5976666" cy="2880323"/>
        </p:xfrm>
        <a:graphic>
          <a:graphicData uri="http://schemas.openxmlformats.org/drawingml/2006/table">
            <a:tbl>
              <a:tblPr>
                <a:tableStyleId>{5C22544A-7EE6-4342-B048-85BDC9FD1C3A}</a:tableStyleId>
              </a:tblPr>
              <a:tblGrid>
                <a:gridCol w="1027241"/>
                <a:gridCol w="1774321"/>
                <a:gridCol w="1680937"/>
                <a:gridCol w="1494167"/>
              </a:tblGrid>
              <a:tr h="397829">
                <a:tc>
                  <a:txBody>
                    <a:bodyPr/>
                    <a:lstStyle/>
                    <a:p>
                      <a:pPr indent="255905" algn="l">
                        <a:lnSpc>
                          <a:spcPct val="150000"/>
                        </a:lnSpc>
                        <a:spcAft>
                          <a:spcPts val="0"/>
                        </a:spcAft>
                      </a:pPr>
                      <a:r>
                        <a:rPr lang="zh-CN" sz="1050" kern="0">
                          <a:effectLst/>
                        </a:rPr>
                        <a:t>　</a:t>
                      </a:r>
                      <a:endParaRPr lang="zh-CN" sz="1050" kern="100">
                        <a:effectLst/>
                        <a:latin typeface="Calibri"/>
                        <a:ea typeface="宋体"/>
                        <a:cs typeface="Times New Roman"/>
                      </a:endParaRPr>
                    </a:p>
                  </a:txBody>
                  <a:tcPr marL="68580" marR="68580" marT="0" marB="0" anchor="ctr"/>
                </a:tc>
                <a:tc>
                  <a:txBody>
                    <a:bodyPr/>
                    <a:lstStyle/>
                    <a:p>
                      <a:pPr algn="ctr">
                        <a:lnSpc>
                          <a:spcPct val="150000"/>
                        </a:lnSpc>
                        <a:spcAft>
                          <a:spcPts val="0"/>
                        </a:spcAft>
                      </a:pPr>
                      <a:r>
                        <a:rPr lang="zh-CN" sz="1050" kern="0">
                          <a:effectLst/>
                        </a:rPr>
                        <a:t>国有工业企业</a:t>
                      </a:r>
                      <a:endParaRPr lang="zh-CN" sz="1050" kern="100">
                        <a:effectLst/>
                        <a:latin typeface="Calibri"/>
                        <a:ea typeface="宋体"/>
                        <a:cs typeface="Times New Roman"/>
                      </a:endParaRPr>
                    </a:p>
                  </a:txBody>
                  <a:tcPr marL="68580" marR="68580" marT="0" marB="0" anchor="ctr"/>
                </a:tc>
                <a:tc>
                  <a:txBody>
                    <a:bodyPr/>
                    <a:lstStyle/>
                    <a:p>
                      <a:pPr algn="ctr">
                        <a:lnSpc>
                          <a:spcPct val="150000"/>
                        </a:lnSpc>
                        <a:spcAft>
                          <a:spcPts val="0"/>
                        </a:spcAft>
                      </a:pPr>
                      <a:r>
                        <a:rPr lang="zh-CN" sz="1050" kern="0">
                          <a:effectLst/>
                        </a:rPr>
                        <a:t>“三资”工业企业</a:t>
                      </a:r>
                      <a:endParaRPr lang="zh-CN" sz="1050" kern="100">
                        <a:effectLst/>
                        <a:latin typeface="Calibri"/>
                        <a:ea typeface="宋体"/>
                        <a:cs typeface="Times New Roman"/>
                      </a:endParaRPr>
                    </a:p>
                  </a:txBody>
                  <a:tcPr marL="68580" marR="68580" marT="0" marB="0" anchor="ctr"/>
                </a:tc>
                <a:tc>
                  <a:txBody>
                    <a:bodyPr/>
                    <a:lstStyle/>
                    <a:p>
                      <a:pPr algn="ctr">
                        <a:lnSpc>
                          <a:spcPct val="150000"/>
                        </a:lnSpc>
                        <a:spcAft>
                          <a:spcPts val="0"/>
                        </a:spcAft>
                      </a:pPr>
                      <a:r>
                        <a:rPr lang="zh-CN" sz="1050" kern="0">
                          <a:effectLst/>
                        </a:rPr>
                        <a:t>全部工业企业</a:t>
                      </a:r>
                      <a:endParaRPr lang="zh-CN" sz="1050" kern="100">
                        <a:effectLst/>
                        <a:latin typeface="Calibri"/>
                        <a:ea typeface="宋体"/>
                        <a:cs typeface="Times New Roman"/>
                      </a:endParaRPr>
                    </a:p>
                  </a:txBody>
                  <a:tcPr marL="68580" marR="68580" marT="0" marB="0" anchor="ctr"/>
                </a:tc>
              </a:tr>
              <a:tr h="413749">
                <a:tc>
                  <a:txBody>
                    <a:bodyPr/>
                    <a:lstStyle/>
                    <a:p>
                      <a:pPr indent="255905" algn="r">
                        <a:lnSpc>
                          <a:spcPct val="150000"/>
                        </a:lnSpc>
                        <a:spcAft>
                          <a:spcPts val="0"/>
                        </a:spcAft>
                      </a:pPr>
                      <a:r>
                        <a:rPr lang="en-US" sz="1050" kern="0">
                          <a:effectLst/>
                        </a:rPr>
                        <a:t>2003</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0.63 </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dirty="0">
                          <a:effectLst/>
                        </a:rPr>
                        <a:t>1.15 </a:t>
                      </a:r>
                      <a:endParaRPr lang="zh-CN" sz="1050" kern="100" dirty="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0.72 </a:t>
                      </a:r>
                      <a:endParaRPr lang="zh-CN" sz="1050" kern="100">
                        <a:effectLst/>
                        <a:latin typeface="Calibri"/>
                        <a:ea typeface="宋体"/>
                        <a:cs typeface="Times New Roman"/>
                      </a:endParaRPr>
                    </a:p>
                  </a:txBody>
                  <a:tcPr marL="68580" marR="68580" marT="0" marB="0" anchor="ctr"/>
                </a:tc>
              </a:tr>
              <a:tr h="413749">
                <a:tc>
                  <a:txBody>
                    <a:bodyPr/>
                    <a:lstStyle/>
                    <a:p>
                      <a:pPr indent="255905" algn="r">
                        <a:lnSpc>
                          <a:spcPct val="150000"/>
                        </a:lnSpc>
                        <a:spcAft>
                          <a:spcPts val="0"/>
                        </a:spcAft>
                      </a:pPr>
                      <a:r>
                        <a:rPr lang="en-US" sz="1050" kern="0">
                          <a:effectLst/>
                        </a:rPr>
                        <a:t>2004</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0.74 </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dirty="0">
                          <a:effectLst/>
                        </a:rPr>
                        <a:t>1.15 </a:t>
                      </a:r>
                      <a:endParaRPr lang="zh-CN" sz="1050" kern="100" dirty="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0.80 </a:t>
                      </a:r>
                      <a:endParaRPr lang="zh-CN" sz="1050" kern="100">
                        <a:effectLst/>
                        <a:latin typeface="Calibri"/>
                        <a:ea typeface="宋体"/>
                        <a:cs typeface="Times New Roman"/>
                      </a:endParaRPr>
                    </a:p>
                  </a:txBody>
                  <a:tcPr marL="68580" marR="68580" marT="0" marB="0" anchor="ctr"/>
                </a:tc>
              </a:tr>
              <a:tr h="413749">
                <a:tc>
                  <a:txBody>
                    <a:bodyPr/>
                    <a:lstStyle/>
                    <a:p>
                      <a:pPr indent="255905" algn="r">
                        <a:lnSpc>
                          <a:spcPct val="150000"/>
                        </a:lnSpc>
                        <a:spcAft>
                          <a:spcPts val="0"/>
                        </a:spcAft>
                      </a:pPr>
                      <a:r>
                        <a:rPr lang="en-US" sz="1050" kern="0">
                          <a:effectLst/>
                        </a:rPr>
                        <a:t>2005</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0.88 </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1.19 </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0.89 </a:t>
                      </a:r>
                      <a:endParaRPr lang="zh-CN" sz="1050" kern="100">
                        <a:effectLst/>
                        <a:latin typeface="Calibri"/>
                        <a:ea typeface="宋体"/>
                        <a:cs typeface="Times New Roman"/>
                      </a:endParaRPr>
                    </a:p>
                  </a:txBody>
                  <a:tcPr marL="68580" marR="68580" marT="0" marB="0" anchor="ctr"/>
                </a:tc>
              </a:tr>
              <a:tr h="413749">
                <a:tc>
                  <a:txBody>
                    <a:bodyPr/>
                    <a:lstStyle/>
                    <a:p>
                      <a:pPr indent="255905" algn="r">
                        <a:lnSpc>
                          <a:spcPct val="150000"/>
                        </a:lnSpc>
                        <a:spcAft>
                          <a:spcPts val="0"/>
                        </a:spcAft>
                      </a:pPr>
                      <a:r>
                        <a:rPr lang="en-US" sz="1050" kern="0">
                          <a:effectLst/>
                        </a:rPr>
                        <a:t>2006</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0.96 </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1.23 </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0.96 </a:t>
                      </a:r>
                      <a:endParaRPr lang="zh-CN" sz="1050" kern="100">
                        <a:effectLst/>
                        <a:latin typeface="Calibri"/>
                        <a:ea typeface="宋体"/>
                        <a:cs typeface="Times New Roman"/>
                      </a:endParaRPr>
                    </a:p>
                  </a:txBody>
                  <a:tcPr marL="68580" marR="68580" marT="0" marB="0" anchor="ctr"/>
                </a:tc>
              </a:tr>
              <a:tr h="413749">
                <a:tc>
                  <a:txBody>
                    <a:bodyPr/>
                    <a:lstStyle/>
                    <a:p>
                      <a:pPr indent="255905" algn="r">
                        <a:lnSpc>
                          <a:spcPct val="150000"/>
                        </a:lnSpc>
                        <a:spcAft>
                          <a:spcPts val="0"/>
                        </a:spcAft>
                      </a:pPr>
                      <a:r>
                        <a:rPr lang="en-US" sz="1050" kern="0">
                          <a:effectLst/>
                        </a:rPr>
                        <a:t>2007</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1.13 </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1.32 </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1.07 </a:t>
                      </a:r>
                      <a:endParaRPr lang="zh-CN" sz="1050" kern="100">
                        <a:effectLst/>
                        <a:latin typeface="Calibri"/>
                        <a:ea typeface="宋体"/>
                        <a:cs typeface="Times New Roman"/>
                      </a:endParaRPr>
                    </a:p>
                  </a:txBody>
                  <a:tcPr marL="68580" marR="68580" marT="0" marB="0" anchor="ctr"/>
                </a:tc>
              </a:tr>
              <a:tr h="413749">
                <a:tc>
                  <a:txBody>
                    <a:bodyPr/>
                    <a:lstStyle/>
                    <a:p>
                      <a:pPr indent="255905" algn="r">
                        <a:lnSpc>
                          <a:spcPct val="150000"/>
                        </a:lnSpc>
                        <a:spcAft>
                          <a:spcPts val="0"/>
                        </a:spcAft>
                      </a:pPr>
                      <a:r>
                        <a:rPr lang="en-US" sz="1050" kern="0">
                          <a:effectLst/>
                        </a:rPr>
                        <a:t>2008</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1.22 </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1.29 </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dirty="0">
                          <a:effectLst/>
                        </a:rPr>
                        <a:t>1.10 </a:t>
                      </a:r>
                      <a:endParaRPr lang="zh-CN" sz="105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043930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476672"/>
            <a:ext cx="8229600" cy="5649491"/>
          </a:xfrm>
        </p:spPr>
        <p:txBody>
          <a:bodyPr/>
          <a:lstStyle/>
          <a:p>
            <a:pPr marL="0" indent="0">
              <a:buNone/>
            </a:pPr>
            <a:r>
              <a:rPr lang="zh-CN" altLang="en-US" dirty="0" smtClean="0"/>
              <a:t>　　</a:t>
            </a:r>
            <a:r>
              <a:rPr lang="zh-CN" altLang="en-US" sz="2000" b="1" dirty="0" smtClean="0"/>
              <a:t>财务效率：</a:t>
            </a:r>
            <a:r>
              <a:rPr lang="zh-CN" altLang="zh-CN" sz="1600" dirty="0"/>
              <a:t>在竞争性行业中，国有工业企业的总资产贡献率始终低于全部工业企业的水平</a:t>
            </a:r>
            <a:r>
              <a:rPr lang="zh-CN" altLang="zh-CN" sz="1600" dirty="0" smtClean="0"/>
              <a:t>。由于</a:t>
            </a:r>
            <a:r>
              <a:rPr lang="zh-CN" altLang="zh-CN" sz="1600" dirty="0"/>
              <a:t>总资产贡献率是一个涉及利润、税负、利息、资金周转速度等因素的综合指标，不能简单地依此作出国有企业必然效率低下的一般结论，而有必要进一步分析影响国有工业企业的总资产贡献率各个具体因素。</a:t>
            </a:r>
            <a:endParaRPr lang="en-US" altLang="zh-CN" sz="1600" b="1" dirty="0" smtClean="0"/>
          </a:p>
          <a:p>
            <a:pPr marL="0" indent="0">
              <a:buNone/>
            </a:pPr>
            <a:r>
              <a:rPr lang="zh-CN" altLang="en-US" sz="2000" b="1" dirty="0" smtClean="0"/>
              <a:t>　　　　　　　　</a:t>
            </a:r>
            <a:r>
              <a:rPr lang="zh-CN" altLang="zh-CN" sz="2000" dirty="0" smtClean="0"/>
              <a:t>竞争性</a:t>
            </a:r>
            <a:r>
              <a:rPr lang="zh-CN" altLang="zh-CN" sz="2000" dirty="0"/>
              <a:t>行业总资产贡献率（</a:t>
            </a:r>
            <a:r>
              <a:rPr lang="en-US" altLang="zh-CN" sz="2000" dirty="0"/>
              <a:t>%</a:t>
            </a:r>
            <a:r>
              <a:rPr lang="zh-CN" altLang="zh-CN" sz="2000" dirty="0"/>
              <a:t>）</a:t>
            </a:r>
          </a:p>
          <a:p>
            <a:pPr marL="0" indent="0">
              <a:buNone/>
            </a:pPr>
            <a:endParaRPr lang="zh-CN" altLang="en-US" sz="2000" b="1" dirty="0"/>
          </a:p>
        </p:txBody>
      </p:sp>
      <p:graphicFrame>
        <p:nvGraphicFramePr>
          <p:cNvPr id="4" name="表格 3"/>
          <p:cNvGraphicFramePr>
            <a:graphicFrameLocks noGrp="1"/>
          </p:cNvGraphicFramePr>
          <p:nvPr>
            <p:extLst>
              <p:ext uri="{D42A27DB-BD31-4B8C-83A1-F6EECF244321}">
                <p14:modId xmlns:p14="http://schemas.microsoft.com/office/powerpoint/2010/main" val="4085754191"/>
              </p:ext>
            </p:extLst>
          </p:nvPr>
        </p:nvGraphicFramePr>
        <p:xfrm>
          <a:off x="1187623" y="2348880"/>
          <a:ext cx="6008514" cy="3818012"/>
        </p:xfrm>
        <a:graphic>
          <a:graphicData uri="http://schemas.openxmlformats.org/drawingml/2006/table">
            <a:tbl>
              <a:tblPr>
                <a:tableStyleId>{5C22544A-7EE6-4342-B048-85BDC9FD1C3A}</a:tableStyleId>
              </a:tblPr>
              <a:tblGrid>
                <a:gridCol w="1322382"/>
                <a:gridCol w="2343066"/>
                <a:gridCol w="2343066"/>
              </a:tblGrid>
              <a:tr h="509560">
                <a:tc>
                  <a:txBody>
                    <a:bodyPr/>
                    <a:lstStyle/>
                    <a:p>
                      <a:pPr indent="292735" algn="l">
                        <a:lnSpc>
                          <a:spcPct val="150000"/>
                        </a:lnSpc>
                        <a:spcAft>
                          <a:spcPts val="0"/>
                        </a:spcAft>
                      </a:pPr>
                      <a:r>
                        <a:rPr lang="zh-CN" sz="1200" kern="0" dirty="0">
                          <a:effectLst/>
                        </a:rPr>
                        <a:t>　</a:t>
                      </a:r>
                      <a:endParaRPr lang="zh-CN" sz="1050" kern="100" dirty="0">
                        <a:effectLst/>
                        <a:latin typeface="Calibri"/>
                        <a:ea typeface="宋体"/>
                        <a:cs typeface="Times New Roman"/>
                      </a:endParaRPr>
                    </a:p>
                  </a:txBody>
                  <a:tcPr marL="68580" marR="68580" marT="0" marB="0" anchor="ctr"/>
                </a:tc>
                <a:tc>
                  <a:txBody>
                    <a:bodyPr/>
                    <a:lstStyle/>
                    <a:p>
                      <a:pPr indent="292735" algn="ctr">
                        <a:lnSpc>
                          <a:spcPct val="150000"/>
                        </a:lnSpc>
                        <a:spcAft>
                          <a:spcPts val="0"/>
                        </a:spcAft>
                      </a:pPr>
                      <a:r>
                        <a:rPr lang="zh-CN" sz="1200" kern="0">
                          <a:effectLst/>
                        </a:rPr>
                        <a:t>全部工业企业</a:t>
                      </a:r>
                      <a:endParaRPr lang="zh-CN" sz="1050" kern="100">
                        <a:effectLst/>
                        <a:latin typeface="Calibri"/>
                        <a:ea typeface="宋体"/>
                        <a:cs typeface="Times New Roman"/>
                      </a:endParaRPr>
                    </a:p>
                  </a:txBody>
                  <a:tcPr marL="68580" marR="68580" marT="0" marB="0" anchor="ctr"/>
                </a:tc>
                <a:tc>
                  <a:txBody>
                    <a:bodyPr/>
                    <a:lstStyle/>
                    <a:p>
                      <a:pPr indent="292735" algn="ctr">
                        <a:lnSpc>
                          <a:spcPct val="150000"/>
                        </a:lnSpc>
                        <a:spcAft>
                          <a:spcPts val="0"/>
                        </a:spcAft>
                      </a:pPr>
                      <a:r>
                        <a:rPr lang="zh-CN" sz="1200" kern="0">
                          <a:effectLst/>
                        </a:rPr>
                        <a:t>国有工业企业</a:t>
                      </a:r>
                      <a:endParaRPr lang="zh-CN" sz="1050" kern="100">
                        <a:effectLst/>
                        <a:latin typeface="Calibri"/>
                        <a:ea typeface="宋体"/>
                        <a:cs typeface="Times New Roman"/>
                      </a:endParaRPr>
                    </a:p>
                  </a:txBody>
                  <a:tcPr marL="68580" marR="68580" marT="0" marB="0" anchor="ctr"/>
                </a:tc>
              </a:tr>
              <a:tr h="472636">
                <a:tc>
                  <a:txBody>
                    <a:bodyPr/>
                    <a:lstStyle/>
                    <a:p>
                      <a:pPr indent="292735" algn="r">
                        <a:lnSpc>
                          <a:spcPct val="150000"/>
                        </a:lnSpc>
                        <a:spcAft>
                          <a:spcPts val="0"/>
                        </a:spcAft>
                      </a:pPr>
                      <a:r>
                        <a:rPr lang="en-US" sz="1200" kern="0">
                          <a:effectLst/>
                        </a:rPr>
                        <a:t>2003</a:t>
                      </a:r>
                      <a:endParaRPr lang="zh-CN" sz="1050" kern="100">
                        <a:effectLst/>
                        <a:latin typeface="Calibri"/>
                        <a:ea typeface="宋体"/>
                        <a:cs typeface="Times New Roman"/>
                      </a:endParaRPr>
                    </a:p>
                  </a:txBody>
                  <a:tcPr marL="68580" marR="68580" marT="0" marB="0" anchor="ctr"/>
                </a:tc>
                <a:tc>
                  <a:txBody>
                    <a:bodyPr/>
                    <a:lstStyle/>
                    <a:p>
                      <a:pPr indent="292735" algn="r">
                        <a:lnSpc>
                          <a:spcPct val="150000"/>
                        </a:lnSpc>
                        <a:spcAft>
                          <a:spcPts val="0"/>
                        </a:spcAft>
                      </a:pPr>
                      <a:r>
                        <a:rPr lang="en-US" sz="1200" kern="0">
                          <a:effectLst/>
                        </a:rPr>
                        <a:t>9.56 </a:t>
                      </a:r>
                      <a:endParaRPr lang="zh-CN" sz="1050" kern="100">
                        <a:effectLst/>
                        <a:latin typeface="Calibri"/>
                        <a:ea typeface="宋体"/>
                        <a:cs typeface="Times New Roman"/>
                      </a:endParaRPr>
                    </a:p>
                  </a:txBody>
                  <a:tcPr marL="68580" marR="68580" marT="0" marB="0" anchor="ctr"/>
                </a:tc>
                <a:tc>
                  <a:txBody>
                    <a:bodyPr/>
                    <a:lstStyle/>
                    <a:p>
                      <a:pPr indent="292735" algn="r">
                        <a:lnSpc>
                          <a:spcPct val="150000"/>
                        </a:lnSpc>
                        <a:spcAft>
                          <a:spcPts val="0"/>
                        </a:spcAft>
                      </a:pPr>
                      <a:r>
                        <a:rPr lang="en-US" sz="1200" kern="0">
                          <a:effectLst/>
                        </a:rPr>
                        <a:t>8.00 </a:t>
                      </a:r>
                      <a:endParaRPr lang="zh-CN" sz="1050" kern="100">
                        <a:effectLst/>
                        <a:latin typeface="Calibri"/>
                        <a:ea typeface="宋体"/>
                        <a:cs typeface="Times New Roman"/>
                      </a:endParaRPr>
                    </a:p>
                  </a:txBody>
                  <a:tcPr marL="68580" marR="68580" marT="0" marB="0" anchor="ctr"/>
                </a:tc>
              </a:tr>
              <a:tr h="472636">
                <a:tc>
                  <a:txBody>
                    <a:bodyPr/>
                    <a:lstStyle/>
                    <a:p>
                      <a:pPr indent="292735" algn="r">
                        <a:lnSpc>
                          <a:spcPct val="150000"/>
                        </a:lnSpc>
                        <a:spcAft>
                          <a:spcPts val="0"/>
                        </a:spcAft>
                      </a:pPr>
                      <a:r>
                        <a:rPr lang="en-US" sz="1200" kern="0">
                          <a:effectLst/>
                        </a:rPr>
                        <a:t>2004</a:t>
                      </a:r>
                      <a:endParaRPr lang="zh-CN" sz="1050" kern="100">
                        <a:effectLst/>
                        <a:latin typeface="Calibri"/>
                        <a:ea typeface="宋体"/>
                        <a:cs typeface="Times New Roman"/>
                      </a:endParaRPr>
                    </a:p>
                  </a:txBody>
                  <a:tcPr marL="68580" marR="68580" marT="0" marB="0" anchor="ctr"/>
                </a:tc>
                <a:tc>
                  <a:txBody>
                    <a:bodyPr/>
                    <a:lstStyle/>
                    <a:p>
                      <a:pPr indent="292735" algn="r">
                        <a:lnSpc>
                          <a:spcPct val="150000"/>
                        </a:lnSpc>
                        <a:spcAft>
                          <a:spcPts val="0"/>
                        </a:spcAft>
                      </a:pPr>
                      <a:r>
                        <a:rPr lang="en-US" sz="1200" kern="0">
                          <a:effectLst/>
                        </a:rPr>
                        <a:t>11.32 </a:t>
                      </a:r>
                      <a:endParaRPr lang="zh-CN" sz="1050" kern="100">
                        <a:effectLst/>
                        <a:latin typeface="Calibri"/>
                        <a:ea typeface="宋体"/>
                        <a:cs typeface="Times New Roman"/>
                      </a:endParaRPr>
                    </a:p>
                  </a:txBody>
                  <a:tcPr marL="68580" marR="68580" marT="0" marB="0" anchor="ctr"/>
                </a:tc>
                <a:tc>
                  <a:txBody>
                    <a:bodyPr/>
                    <a:lstStyle/>
                    <a:p>
                      <a:pPr indent="292735" algn="r">
                        <a:lnSpc>
                          <a:spcPct val="150000"/>
                        </a:lnSpc>
                        <a:spcAft>
                          <a:spcPts val="0"/>
                        </a:spcAft>
                      </a:pPr>
                      <a:r>
                        <a:rPr lang="en-US" sz="1200" kern="0">
                          <a:effectLst/>
                        </a:rPr>
                        <a:t>9.95 </a:t>
                      </a:r>
                      <a:endParaRPr lang="zh-CN" sz="1050" kern="100">
                        <a:effectLst/>
                        <a:latin typeface="Calibri"/>
                        <a:ea typeface="宋体"/>
                        <a:cs typeface="Times New Roman"/>
                      </a:endParaRPr>
                    </a:p>
                  </a:txBody>
                  <a:tcPr marL="68580" marR="68580" marT="0" marB="0" anchor="ctr"/>
                </a:tc>
              </a:tr>
              <a:tr h="472636">
                <a:tc>
                  <a:txBody>
                    <a:bodyPr/>
                    <a:lstStyle/>
                    <a:p>
                      <a:pPr indent="292735" algn="r">
                        <a:lnSpc>
                          <a:spcPct val="150000"/>
                        </a:lnSpc>
                        <a:spcAft>
                          <a:spcPts val="0"/>
                        </a:spcAft>
                      </a:pPr>
                      <a:r>
                        <a:rPr lang="en-US" sz="1200" kern="0">
                          <a:effectLst/>
                        </a:rPr>
                        <a:t>2005</a:t>
                      </a:r>
                      <a:endParaRPr lang="zh-CN" sz="1050" kern="100">
                        <a:effectLst/>
                        <a:latin typeface="Calibri"/>
                        <a:ea typeface="宋体"/>
                        <a:cs typeface="Times New Roman"/>
                      </a:endParaRPr>
                    </a:p>
                  </a:txBody>
                  <a:tcPr marL="68580" marR="68580" marT="0" marB="0" anchor="ctr"/>
                </a:tc>
                <a:tc>
                  <a:txBody>
                    <a:bodyPr/>
                    <a:lstStyle/>
                    <a:p>
                      <a:pPr indent="292735" algn="r">
                        <a:lnSpc>
                          <a:spcPct val="150000"/>
                        </a:lnSpc>
                        <a:spcAft>
                          <a:spcPts val="0"/>
                        </a:spcAft>
                      </a:pPr>
                      <a:r>
                        <a:rPr lang="en-US" sz="1200" kern="0" dirty="0">
                          <a:effectLst/>
                        </a:rPr>
                        <a:t>10.58 </a:t>
                      </a:r>
                      <a:endParaRPr lang="zh-CN" sz="1050" kern="100" dirty="0">
                        <a:effectLst/>
                        <a:latin typeface="Calibri"/>
                        <a:ea typeface="宋体"/>
                        <a:cs typeface="Times New Roman"/>
                      </a:endParaRPr>
                    </a:p>
                  </a:txBody>
                  <a:tcPr marL="68580" marR="68580" marT="0" marB="0" anchor="ctr"/>
                </a:tc>
                <a:tc>
                  <a:txBody>
                    <a:bodyPr/>
                    <a:lstStyle/>
                    <a:p>
                      <a:pPr indent="292735" algn="r">
                        <a:lnSpc>
                          <a:spcPct val="150000"/>
                        </a:lnSpc>
                        <a:spcAft>
                          <a:spcPts val="0"/>
                        </a:spcAft>
                      </a:pPr>
                      <a:r>
                        <a:rPr lang="en-US" sz="1200" kern="0">
                          <a:effectLst/>
                        </a:rPr>
                        <a:t>8.54 </a:t>
                      </a:r>
                      <a:endParaRPr lang="zh-CN" sz="1050" kern="100">
                        <a:effectLst/>
                        <a:latin typeface="Calibri"/>
                        <a:ea typeface="宋体"/>
                        <a:cs typeface="Times New Roman"/>
                      </a:endParaRPr>
                    </a:p>
                  </a:txBody>
                  <a:tcPr marL="68580" marR="68580" marT="0" marB="0" anchor="ctr"/>
                </a:tc>
              </a:tr>
              <a:tr h="472636">
                <a:tc>
                  <a:txBody>
                    <a:bodyPr/>
                    <a:lstStyle/>
                    <a:p>
                      <a:pPr indent="292735" algn="r">
                        <a:lnSpc>
                          <a:spcPct val="150000"/>
                        </a:lnSpc>
                        <a:spcAft>
                          <a:spcPts val="0"/>
                        </a:spcAft>
                      </a:pPr>
                      <a:r>
                        <a:rPr lang="en-US" sz="1200" kern="0">
                          <a:effectLst/>
                        </a:rPr>
                        <a:t>2006</a:t>
                      </a:r>
                      <a:endParaRPr lang="zh-CN" sz="1050" kern="100">
                        <a:effectLst/>
                        <a:latin typeface="Calibri"/>
                        <a:ea typeface="宋体"/>
                        <a:cs typeface="Times New Roman"/>
                      </a:endParaRPr>
                    </a:p>
                  </a:txBody>
                  <a:tcPr marL="68580" marR="68580" marT="0" marB="0" anchor="ctr"/>
                </a:tc>
                <a:tc>
                  <a:txBody>
                    <a:bodyPr/>
                    <a:lstStyle/>
                    <a:p>
                      <a:pPr indent="292735" algn="r">
                        <a:lnSpc>
                          <a:spcPct val="150000"/>
                        </a:lnSpc>
                        <a:spcAft>
                          <a:spcPts val="0"/>
                        </a:spcAft>
                      </a:pPr>
                      <a:r>
                        <a:rPr lang="en-US" sz="1200" kern="0">
                          <a:effectLst/>
                        </a:rPr>
                        <a:t>11.47 </a:t>
                      </a:r>
                      <a:endParaRPr lang="zh-CN" sz="1050" kern="100">
                        <a:effectLst/>
                        <a:latin typeface="Calibri"/>
                        <a:ea typeface="宋体"/>
                        <a:cs typeface="Times New Roman"/>
                      </a:endParaRPr>
                    </a:p>
                  </a:txBody>
                  <a:tcPr marL="68580" marR="68580" marT="0" marB="0" anchor="ctr"/>
                </a:tc>
                <a:tc>
                  <a:txBody>
                    <a:bodyPr/>
                    <a:lstStyle/>
                    <a:p>
                      <a:pPr indent="292735" algn="r">
                        <a:lnSpc>
                          <a:spcPct val="150000"/>
                        </a:lnSpc>
                        <a:spcAft>
                          <a:spcPts val="0"/>
                        </a:spcAft>
                      </a:pPr>
                      <a:r>
                        <a:rPr lang="en-US" sz="1200" kern="0">
                          <a:effectLst/>
                        </a:rPr>
                        <a:t>9.03 </a:t>
                      </a:r>
                      <a:endParaRPr lang="zh-CN" sz="1050" kern="100">
                        <a:effectLst/>
                        <a:latin typeface="Calibri"/>
                        <a:ea typeface="宋体"/>
                        <a:cs typeface="Times New Roman"/>
                      </a:endParaRPr>
                    </a:p>
                  </a:txBody>
                  <a:tcPr marL="68580" marR="68580" marT="0" marB="0" anchor="ctr"/>
                </a:tc>
              </a:tr>
              <a:tr h="472636">
                <a:tc>
                  <a:txBody>
                    <a:bodyPr/>
                    <a:lstStyle/>
                    <a:p>
                      <a:pPr indent="292735" algn="r">
                        <a:lnSpc>
                          <a:spcPct val="150000"/>
                        </a:lnSpc>
                        <a:spcAft>
                          <a:spcPts val="0"/>
                        </a:spcAft>
                      </a:pPr>
                      <a:r>
                        <a:rPr lang="en-US" sz="1200" kern="0">
                          <a:effectLst/>
                        </a:rPr>
                        <a:t>2007</a:t>
                      </a:r>
                      <a:endParaRPr lang="zh-CN" sz="1050" kern="100">
                        <a:effectLst/>
                        <a:latin typeface="Calibri"/>
                        <a:ea typeface="宋体"/>
                        <a:cs typeface="Times New Roman"/>
                      </a:endParaRPr>
                    </a:p>
                  </a:txBody>
                  <a:tcPr marL="68580" marR="68580" marT="0" marB="0" anchor="ctr"/>
                </a:tc>
                <a:tc>
                  <a:txBody>
                    <a:bodyPr/>
                    <a:lstStyle/>
                    <a:p>
                      <a:pPr indent="292735" algn="r">
                        <a:lnSpc>
                          <a:spcPct val="150000"/>
                        </a:lnSpc>
                        <a:spcAft>
                          <a:spcPts val="0"/>
                        </a:spcAft>
                      </a:pPr>
                      <a:r>
                        <a:rPr lang="en-US" sz="1200" kern="0">
                          <a:effectLst/>
                        </a:rPr>
                        <a:t>13.38 </a:t>
                      </a:r>
                      <a:endParaRPr lang="zh-CN" sz="1050" kern="100">
                        <a:effectLst/>
                        <a:latin typeface="Calibri"/>
                        <a:ea typeface="宋体"/>
                        <a:cs typeface="Times New Roman"/>
                      </a:endParaRPr>
                    </a:p>
                  </a:txBody>
                  <a:tcPr marL="68580" marR="68580" marT="0" marB="0" anchor="ctr"/>
                </a:tc>
                <a:tc>
                  <a:txBody>
                    <a:bodyPr/>
                    <a:lstStyle/>
                    <a:p>
                      <a:pPr indent="292735" algn="r">
                        <a:lnSpc>
                          <a:spcPct val="150000"/>
                        </a:lnSpc>
                        <a:spcAft>
                          <a:spcPts val="0"/>
                        </a:spcAft>
                      </a:pPr>
                      <a:r>
                        <a:rPr lang="en-US" sz="1200" kern="0">
                          <a:effectLst/>
                        </a:rPr>
                        <a:t>11.07 </a:t>
                      </a:r>
                      <a:endParaRPr lang="zh-CN" sz="1050" kern="100">
                        <a:effectLst/>
                        <a:latin typeface="Calibri"/>
                        <a:ea typeface="宋体"/>
                        <a:cs typeface="Times New Roman"/>
                      </a:endParaRPr>
                    </a:p>
                  </a:txBody>
                  <a:tcPr marL="68580" marR="68580" marT="0" marB="0" anchor="ctr"/>
                </a:tc>
              </a:tr>
              <a:tr h="472636">
                <a:tc>
                  <a:txBody>
                    <a:bodyPr/>
                    <a:lstStyle/>
                    <a:p>
                      <a:pPr indent="292735" algn="r">
                        <a:lnSpc>
                          <a:spcPct val="150000"/>
                        </a:lnSpc>
                        <a:spcAft>
                          <a:spcPts val="0"/>
                        </a:spcAft>
                      </a:pPr>
                      <a:r>
                        <a:rPr lang="en-US" sz="1200" kern="0">
                          <a:effectLst/>
                        </a:rPr>
                        <a:t>2008</a:t>
                      </a:r>
                      <a:endParaRPr lang="zh-CN" sz="1050" kern="100">
                        <a:effectLst/>
                        <a:latin typeface="Calibri"/>
                        <a:ea typeface="宋体"/>
                        <a:cs typeface="Times New Roman"/>
                      </a:endParaRPr>
                    </a:p>
                  </a:txBody>
                  <a:tcPr marL="68580" marR="68580" marT="0" marB="0" anchor="ctr"/>
                </a:tc>
                <a:tc>
                  <a:txBody>
                    <a:bodyPr/>
                    <a:lstStyle/>
                    <a:p>
                      <a:pPr indent="292735" algn="r">
                        <a:lnSpc>
                          <a:spcPct val="150000"/>
                        </a:lnSpc>
                        <a:spcAft>
                          <a:spcPts val="0"/>
                        </a:spcAft>
                      </a:pPr>
                      <a:r>
                        <a:rPr lang="en-US" sz="1200" kern="0">
                          <a:effectLst/>
                        </a:rPr>
                        <a:t>13.58 </a:t>
                      </a:r>
                      <a:endParaRPr lang="zh-CN" sz="1050" kern="100">
                        <a:effectLst/>
                        <a:latin typeface="Calibri"/>
                        <a:ea typeface="宋体"/>
                        <a:cs typeface="Times New Roman"/>
                      </a:endParaRPr>
                    </a:p>
                  </a:txBody>
                  <a:tcPr marL="68580" marR="68580" marT="0" marB="0" anchor="ctr"/>
                </a:tc>
                <a:tc>
                  <a:txBody>
                    <a:bodyPr/>
                    <a:lstStyle/>
                    <a:p>
                      <a:pPr indent="292735" algn="r">
                        <a:lnSpc>
                          <a:spcPct val="150000"/>
                        </a:lnSpc>
                        <a:spcAft>
                          <a:spcPts val="0"/>
                        </a:spcAft>
                      </a:pPr>
                      <a:r>
                        <a:rPr lang="en-US" sz="1200" kern="0">
                          <a:effectLst/>
                        </a:rPr>
                        <a:t>8.62 </a:t>
                      </a:r>
                      <a:endParaRPr lang="zh-CN" sz="1050" kern="100">
                        <a:effectLst/>
                        <a:latin typeface="Calibri"/>
                        <a:ea typeface="宋体"/>
                        <a:cs typeface="Times New Roman"/>
                      </a:endParaRPr>
                    </a:p>
                  </a:txBody>
                  <a:tcPr marL="68580" marR="68580" marT="0" marB="0" anchor="ctr"/>
                </a:tc>
              </a:tr>
              <a:tr h="472636">
                <a:tc>
                  <a:txBody>
                    <a:bodyPr/>
                    <a:lstStyle/>
                    <a:p>
                      <a:pPr indent="292735" algn="r">
                        <a:lnSpc>
                          <a:spcPct val="150000"/>
                        </a:lnSpc>
                        <a:spcAft>
                          <a:spcPts val="0"/>
                        </a:spcAft>
                      </a:pPr>
                      <a:r>
                        <a:rPr lang="en-US" sz="1200" kern="0">
                          <a:effectLst/>
                        </a:rPr>
                        <a:t>2009</a:t>
                      </a:r>
                      <a:endParaRPr lang="zh-CN" sz="1050" kern="100">
                        <a:effectLst/>
                        <a:latin typeface="Calibri"/>
                        <a:ea typeface="宋体"/>
                        <a:cs typeface="Times New Roman"/>
                      </a:endParaRPr>
                    </a:p>
                  </a:txBody>
                  <a:tcPr marL="68580" marR="68580" marT="0" marB="0" anchor="ctr"/>
                </a:tc>
                <a:tc>
                  <a:txBody>
                    <a:bodyPr/>
                    <a:lstStyle/>
                    <a:p>
                      <a:pPr indent="292735" algn="r">
                        <a:lnSpc>
                          <a:spcPct val="150000"/>
                        </a:lnSpc>
                        <a:spcAft>
                          <a:spcPts val="0"/>
                        </a:spcAft>
                      </a:pPr>
                      <a:r>
                        <a:rPr lang="en-US" sz="1200" kern="0">
                          <a:effectLst/>
                        </a:rPr>
                        <a:t>14.01 </a:t>
                      </a:r>
                      <a:endParaRPr lang="zh-CN" sz="1050" kern="100">
                        <a:effectLst/>
                        <a:latin typeface="Calibri"/>
                        <a:ea typeface="宋体"/>
                        <a:cs typeface="Times New Roman"/>
                      </a:endParaRPr>
                    </a:p>
                  </a:txBody>
                  <a:tcPr marL="68580" marR="68580" marT="0" marB="0" anchor="ctr"/>
                </a:tc>
                <a:tc>
                  <a:txBody>
                    <a:bodyPr/>
                    <a:lstStyle/>
                    <a:p>
                      <a:pPr indent="292735" algn="r">
                        <a:lnSpc>
                          <a:spcPct val="150000"/>
                        </a:lnSpc>
                        <a:spcAft>
                          <a:spcPts val="0"/>
                        </a:spcAft>
                      </a:pPr>
                      <a:r>
                        <a:rPr lang="en-US" sz="1200" kern="0" dirty="0">
                          <a:effectLst/>
                        </a:rPr>
                        <a:t>11.24 </a:t>
                      </a:r>
                      <a:endParaRPr lang="zh-CN" sz="105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364447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692696"/>
            <a:ext cx="8229600" cy="5433467"/>
          </a:xfrm>
        </p:spPr>
        <p:txBody>
          <a:bodyPr>
            <a:normAutofit/>
          </a:bodyPr>
          <a:lstStyle/>
          <a:p>
            <a:pPr marL="0" indent="0">
              <a:buNone/>
            </a:pPr>
            <a:endParaRPr lang="en-US" altLang="zh-CN" sz="2000" dirty="0" smtClean="0"/>
          </a:p>
          <a:p>
            <a:pPr marL="0" indent="0">
              <a:buNone/>
            </a:pPr>
            <a:r>
              <a:rPr lang="zh-CN" altLang="en-US" sz="2000" dirty="0"/>
              <a:t>　</a:t>
            </a:r>
            <a:r>
              <a:rPr lang="zh-CN" altLang="en-US" sz="2000" dirty="0" smtClean="0"/>
              <a:t>　</a:t>
            </a:r>
            <a:r>
              <a:rPr lang="zh-CN" altLang="zh-CN" sz="2000" dirty="0" smtClean="0"/>
              <a:t>将</a:t>
            </a:r>
            <a:r>
              <a:rPr lang="zh-CN" altLang="zh-CN" sz="2000" dirty="0"/>
              <a:t>总资产贡献率的公式做如下变形处理：</a:t>
            </a:r>
          </a:p>
          <a:p>
            <a:pPr marL="0" indent="0">
              <a:buNone/>
            </a:pPr>
            <a:endParaRPr lang="en-US" altLang="zh-CN" sz="2000" b="1" dirty="0" smtClean="0"/>
          </a:p>
          <a:p>
            <a:pPr marL="0" indent="0">
              <a:buNone/>
            </a:pPr>
            <a:r>
              <a:rPr lang="zh-CN" altLang="zh-CN" sz="2000" b="1" dirty="0" smtClean="0"/>
              <a:t>总</a:t>
            </a:r>
            <a:r>
              <a:rPr lang="zh-CN" altLang="zh-CN" sz="2000" b="1" dirty="0"/>
              <a:t>资产贡献率</a:t>
            </a:r>
            <a:endParaRPr lang="zh-CN" altLang="zh-CN" sz="2000" dirty="0"/>
          </a:p>
          <a:p>
            <a:pPr marL="0" indent="0">
              <a:buNone/>
            </a:pPr>
            <a:r>
              <a:rPr lang="en-US" altLang="zh-CN" sz="2000" b="1" dirty="0"/>
              <a:t>= </a:t>
            </a:r>
            <a:r>
              <a:rPr lang="zh-CN" altLang="zh-CN" sz="2000" b="1" dirty="0" smtClean="0"/>
              <a:t>（</a:t>
            </a:r>
            <a:r>
              <a:rPr lang="en-US" altLang="zh-CN" sz="2000" b="1" dirty="0" err="1">
                <a:hlinkClick r:id="rId2"/>
              </a:rPr>
              <a:t>利润总额</a:t>
            </a:r>
            <a:r>
              <a:rPr lang="zh-CN" altLang="zh-CN" sz="2000" b="1" dirty="0"/>
              <a:t>＋税金总额＋利息支出）／平均资产总额</a:t>
            </a:r>
            <a:endParaRPr lang="zh-CN" altLang="zh-CN" sz="2000" dirty="0"/>
          </a:p>
          <a:p>
            <a:pPr marL="0" indent="0">
              <a:buNone/>
            </a:pPr>
            <a:r>
              <a:rPr lang="en-US" altLang="zh-CN" sz="2000" b="1" dirty="0"/>
              <a:t>=</a:t>
            </a:r>
            <a:r>
              <a:rPr lang="en-US" altLang="zh-CN" sz="2000" b="1" dirty="0" err="1">
                <a:hlinkClick r:id="rId2"/>
              </a:rPr>
              <a:t>利润总额</a:t>
            </a:r>
            <a:r>
              <a:rPr lang="zh-CN" altLang="zh-CN" sz="2000" b="1" dirty="0"/>
              <a:t>／平均资产总额</a:t>
            </a:r>
            <a:r>
              <a:rPr lang="en-US" altLang="zh-CN" sz="2000" b="1" dirty="0"/>
              <a:t> + </a:t>
            </a:r>
            <a:r>
              <a:rPr lang="zh-CN" altLang="zh-CN" sz="2000" b="1" dirty="0"/>
              <a:t>税金总额／平均资产总额</a:t>
            </a:r>
            <a:r>
              <a:rPr lang="en-US" altLang="zh-CN" sz="2000" b="1" dirty="0"/>
              <a:t> + </a:t>
            </a:r>
            <a:r>
              <a:rPr lang="zh-CN" altLang="zh-CN" sz="2000" b="1" dirty="0"/>
              <a:t>利息支出／平均资产总额</a:t>
            </a:r>
            <a:endParaRPr lang="zh-CN" altLang="zh-CN" sz="2000" dirty="0"/>
          </a:p>
          <a:p>
            <a:pPr marL="0" indent="0">
              <a:buNone/>
            </a:pPr>
            <a:r>
              <a:rPr lang="en-US" altLang="zh-CN" sz="2000" b="1" dirty="0"/>
              <a:t>=</a:t>
            </a:r>
            <a:r>
              <a:rPr lang="zh-CN" altLang="zh-CN" sz="2000" b="1" dirty="0"/>
              <a:t>（</a:t>
            </a:r>
            <a:r>
              <a:rPr lang="en-US" altLang="zh-CN" sz="2000" b="1" dirty="0" err="1">
                <a:hlinkClick r:id="rId2"/>
              </a:rPr>
              <a:t>利润总额</a:t>
            </a:r>
            <a:r>
              <a:rPr lang="en-US" altLang="zh-CN" sz="2000" b="1" dirty="0"/>
              <a:t>/</a:t>
            </a:r>
            <a:r>
              <a:rPr lang="zh-CN" altLang="zh-CN" sz="2000" b="1" dirty="0"/>
              <a:t>销售收入）／（平均资产总额</a:t>
            </a:r>
            <a:r>
              <a:rPr lang="en-US" altLang="zh-CN" sz="2000" b="1" dirty="0"/>
              <a:t>/</a:t>
            </a:r>
            <a:r>
              <a:rPr lang="zh-CN" altLang="zh-CN" sz="2000" b="1" dirty="0"/>
              <a:t>销售收入）</a:t>
            </a:r>
            <a:r>
              <a:rPr lang="en-US" altLang="zh-CN" sz="2000" b="1" dirty="0"/>
              <a:t>+ </a:t>
            </a:r>
            <a:r>
              <a:rPr lang="zh-CN" altLang="zh-CN" sz="2000" b="1" dirty="0"/>
              <a:t>税金总额／平均资产总额</a:t>
            </a:r>
            <a:r>
              <a:rPr lang="en-US" altLang="zh-CN" sz="2000" b="1" dirty="0"/>
              <a:t> + </a:t>
            </a:r>
            <a:r>
              <a:rPr lang="zh-CN" altLang="zh-CN" sz="2000" b="1" dirty="0"/>
              <a:t>利息支出／平均资产总额</a:t>
            </a:r>
            <a:endParaRPr lang="zh-CN" altLang="zh-CN" sz="2000" dirty="0"/>
          </a:p>
          <a:p>
            <a:pPr marL="0" indent="0">
              <a:buNone/>
            </a:pPr>
            <a:r>
              <a:rPr lang="en-US" altLang="zh-CN" sz="2000" b="1" dirty="0"/>
              <a:t>=</a:t>
            </a:r>
            <a:r>
              <a:rPr lang="zh-CN" altLang="zh-CN" sz="2000" b="1" dirty="0"/>
              <a:t>销售</a:t>
            </a:r>
            <a:r>
              <a:rPr lang="zh-CN" altLang="zh-CN" sz="2000" b="1" dirty="0" smtClean="0"/>
              <a:t>利润率</a:t>
            </a:r>
            <a:r>
              <a:rPr lang="en-US" altLang="zh-CN" sz="2000" b="1" dirty="0"/>
              <a:t>+</a:t>
            </a:r>
            <a:r>
              <a:rPr lang="zh-CN" altLang="zh-CN" sz="2000" b="1" dirty="0" smtClean="0"/>
              <a:t>总</a:t>
            </a:r>
            <a:r>
              <a:rPr lang="zh-CN" altLang="zh-CN" sz="2000" b="1" dirty="0"/>
              <a:t>资产周转率</a:t>
            </a:r>
            <a:r>
              <a:rPr lang="en-US" altLang="zh-CN" sz="2000" b="1" dirty="0"/>
              <a:t>+</a:t>
            </a:r>
            <a:r>
              <a:rPr lang="zh-CN" altLang="zh-CN" sz="2000" b="1" dirty="0"/>
              <a:t>税金总额／平均资产总额</a:t>
            </a:r>
            <a:r>
              <a:rPr lang="en-US" altLang="zh-CN" sz="2000" b="1" dirty="0"/>
              <a:t> + </a:t>
            </a:r>
            <a:r>
              <a:rPr lang="zh-CN" altLang="zh-CN" sz="2000" b="1" dirty="0"/>
              <a:t>利息支出／平均资产总额</a:t>
            </a:r>
            <a:endParaRPr lang="zh-CN" altLang="zh-CN" sz="2000" dirty="0"/>
          </a:p>
          <a:p>
            <a:pPr marL="0" indent="0">
              <a:buNone/>
            </a:pPr>
            <a:endParaRPr lang="zh-CN" altLang="en-US" sz="2000" dirty="0"/>
          </a:p>
        </p:txBody>
      </p:sp>
    </p:spTree>
    <p:extLst>
      <p:ext uri="{BB962C8B-B14F-4D97-AF65-F5344CB8AC3E}">
        <p14:creationId xmlns:p14="http://schemas.microsoft.com/office/powerpoint/2010/main" val="15997696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332656"/>
            <a:ext cx="8229600" cy="5793507"/>
          </a:xfrm>
        </p:spPr>
        <p:txBody>
          <a:bodyPr>
            <a:normAutofit/>
          </a:bodyPr>
          <a:lstStyle/>
          <a:p>
            <a:pPr marL="0" indent="0">
              <a:buNone/>
            </a:pPr>
            <a:r>
              <a:rPr lang="zh-CN" altLang="en-US" sz="2000" b="1" dirty="0" smtClean="0"/>
              <a:t>　　　　　　　</a:t>
            </a:r>
            <a:r>
              <a:rPr lang="zh-CN" altLang="zh-CN" sz="1600" b="1" dirty="0" smtClean="0"/>
              <a:t>影响</a:t>
            </a:r>
            <a:r>
              <a:rPr lang="zh-CN" altLang="zh-CN" sz="1600" b="1" dirty="0"/>
              <a:t>总资产贡献率的主要指标</a:t>
            </a:r>
            <a:r>
              <a:rPr lang="zh-CN" altLang="zh-CN" sz="1600" b="1" dirty="0" smtClean="0"/>
              <a:t>比较</a:t>
            </a:r>
            <a:endParaRPr lang="en-US" altLang="zh-CN" sz="1600" b="1" dirty="0" smtClean="0"/>
          </a:p>
          <a:p>
            <a:pPr marL="0" indent="0">
              <a:buNone/>
            </a:pPr>
            <a:endParaRPr lang="en-US" altLang="zh-CN" sz="2000" b="1" dirty="0"/>
          </a:p>
          <a:p>
            <a:pPr marL="0" indent="0">
              <a:buNone/>
            </a:pP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3268247728"/>
              </p:ext>
            </p:extLst>
          </p:nvPr>
        </p:nvGraphicFramePr>
        <p:xfrm>
          <a:off x="1043608" y="879087"/>
          <a:ext cx="5636963" cy="5250154"/>
        </p:xfrm>
        <a:graphic>
          <a:graphicData uri="http://schemas.openxmlformats.org/drawingml/2006/table">
            <a:tbl>
              <a:tblPr>
                <a:tableStyleId>{5C22544A-7EE6-4342-B048-85BDC9FD1C3A}</a:tableStyleId>
              </a:tblPr>
              <a:tblGrid>
                <a:gridCol w="504056"/>
                <a:gridCol w="504056"/>
                <a:gridCol w="504056"/>
                <a:gridCol w="504056"/>
                <a:gridCol w="504056"/>
                <a:gridCol w="504056"/>
                <a:gridCol w="504056"/>
                <a:gridCol w="504056"/>
                <a:gridCol w="504056"/>
                <a:gridCol w="504056"/>
                <a:gridCol w="596403"/>
              </a:tblGrid>
              <a:tr h="0">
                <a:tc>
                  <a:txBody>
                    <a:bodyPr/>
                    <a:lstStyle/>
                    <a:p>
                      <a:pPr indent="219710" algn="l">
                        <a:lnSpc>
                          <a:spcPct val="150000"/>
                        </a:lnSpc>
                        <a:spcAft>
                          <a:spcPts val="0"/>
                        </a:spcAft>
                      </a:pPr>
                      <a:r>
                        <a:rPr lang="zh-CN" sz="600" kern="0" dirty="0">
                          <a:effectLst/>
                        </a:rPr>
                        <a:t>　</a:t>
                      </a:r>
                      <a:endParaRPr lang="zh-CN" sz="700" kern="100" dirty="0">
                        <a:effectLst/>
                        <a:latin typeface="Calibri"/>
                        <a:ea typeface="宋体"/>
                        <a:cs typeface="Times New Roman"/>
                      </a:endParaRPr>
                    </a:p>
                  </a:txBody>
                  <a:tcPr marL="45717" marR="45717" marT="0" marB="0" anchor="ctr"/>
                </a:tc>
                <a:tc gridSpan="2">
                  <a:txBody>
                    <a:bodyPr/>
                    <a:lstStyle/>
                    <a:p>
                      <a:pPr indent="219710" algn="ctr">
                        <a:lnSpc>
                          <a:spcPct val="150000"/>
                        </a:lnSpc>
                        <a:spcAft>
                          <a:spcPts val="0"/>
                        </a:spcAft>
                      </a:pPr>
                      <a:r>
                        <a:rPr lang="zh-CN" sz="600" kern="0">
                          <a:effectLst/>
                        </a:rPr>
                        <a:t>销售利润率</a:t>
                      </a:r>
                      <a:endParaRPr lang="zh-CN" sz="700" kern="100">
                        <a:effectLst/>
                        <a:latin typeface="Calibri"/>
                        <a:ea typeface="宋体"/>
                        <a:cs typeface="Times New Roman"/>
                      </a:endParaRPr>
                    </a:p>
                  </a:txBody>
                  <a:tcPr marL="45717" marR="45717" marT="0" marB="0" anchor="ctr"/>
                </a:tc>
                <a:tc hMerge="1">
                  <a:txBody>
                    <a:bodyPr/>
                    <a:lstStyle/>
                    <a:p>
                      <a:endParaRPr lang="zh-CN" altLang="en-US"/>
                    </a:p>
                  </a:txBody>
                  <a:tcPr/>
                </a:tc>
                <a:tc gridSpan="2">
                  <a:txBody>
                    <a:bodyPr/>
                    <a:lstStyle/>
                    <a:p>
                      <a:pPr indent="219710" algn="ctr">
                        <a:lnSpc>
                          <a:spcPct val="150000"/>
                        </a:lnSpc>
                        <a:spcAft>
                          <a:spcPts val="0"/>
                        </a:spcAft>
                      </a:pPr>
                      <a:r>
                        <a:rPr lang="zh-CN" sz="600" kern="0">
                          <a:effectLst/>
                        </a:rPr>
                        <a:t>总资产周转率（次</a:t>
                      </a:r>
                      <a:r>
                        <a:rPr lang="en-US" sz="600" kern="0">
                          <a:effectLst/>
                        </a:rPr>
                        <a:t>/</a:t>
                      </a:r>
                      <a:r>
                        <a:rPr lang="zh-CN" sz="600" kern="0">
                          <a:effectLst/>
                        </a:rPr>
                        <a:t>年）</a:t>
                      </a:r>
                      <a:endParaRPr lang="zh-CN" sz="700" kern="100">
                        <a:effectLst/>
                        <a:latin typeface="Calibri"/>
                        <a:ea typeface="宋体"/>
                        <a:cs typeface="Times New Roman"/>
                      </a:endParaRPr>
                    </a:p>
                  </a:txBody>
                  <a:tcPr marL="45717" marR="45717" marT="0" marB="0" anchor="ctr"/>
                </a:tc>
                <a:tc hMerge="1">
                  <a:txBody>
                    <a:bodyPr/>
                    <a:lstStyle/>
                    <a:p>
                      <a:endParaRPr lang="zh-CN" altLang="en-US"/>
                    </a:p>
                  </a:txBody>
                  <a:tcPr/>
                </a:tc>
                <a:tc gridSpan="2">
                  <a:txBody>
                    <a:bodyPr/>
                    <a:lstStyle/>
                    <a:p>
                      <a:pPr indent="219710" algn="ctr">
                        <a:lnSpc>
                          <a:spcPct val="150000"/>
                        </a:lnSpc>
                        <a:spcAft>
                          <a:spcPts val="0"/>
                        </a:spcAft>
                      </a:pPr>
                      <a:r>
                        <a:rPr lang="zh-CN" sz="600" kern="0">
                          <a:effectLst/>
                        </a:rPr>
                        <a:t>流动资产周转率（次</a:t>
                      </a:r>
                      <a:r>
                        <a:rPr lang="en-US" sz="600" kern="0">
                          <a:effectLst/>
                        </a:rPr>
                        <a:t>/</a:t>
                      </a:r>
                      <a:r>
                        <a:rPr lang="zh-CN" sz="600" kern="0">
                          <a:effectLst/>
                        </a:rPr>
                        <a:t>年）</a:t>
                      </a:r>
                      <a:endParaRPr lang="zh-CN" sz="700" kern="100">
                        <a:effectLst/>
                        <a:latin typeface="Calibri"/>
                        <a:ea typeface="宋体"/>
                        <a:cs typeface="Times New Roman"/>
                      </a:endParaRPr>
                    </a:p>
                  </a:txBody>
                  <a:tcPr marL="45717" marR="45717" marT="0" marB="0" anchor="ctr"/>
                </a:tc>
                <a:tc hMerge="1">
                  <a:txBody>
                    <a:bodyPr/>
                    <a:lstStyle/>
                    <a:p>
                      <a:endParaRPr lang="zh-CN" altLang="en-US"/>
                    </a:p>
                  </a:txBody>
                  <a:tcPr/>
                </a:tc>
                <a:tc gridSpan="2">
                  <a:txBody>
                    <a:bodyPr/>
                    <a:lstStyle/>
                    <a:p>
                      <a:pPr indent="219710" algn="ctr">
                        <a:lnSpc>
                          <a:spcPct val="150000"/>
                        </a:lnSpc>
                        <a:spcAft>
                          <a:spcPts val="0"/>
                        </a:spcAft>
                      </a:pPr>
                      <a:r>
                        <a:rPr lang="zh-CN" sz="600" kern="0">
                          <a:effectLst/>
                        </a:rPr>
                        <a:t>资产负债率（</a:t>
                      </a:r>
                      <a:r>
                        <a:rPr lang="en-US" sz="600" kern="0">
                          <a:effectLst/>
                        </a:rPr>
                        <a:t>%</a:t>
                      </a:r>
                      <a:r>
                        <a:rPr lang="zh-CN" sz="600" kern="0">
                          <a:effectLst/>
                        </a:rPr>
                        <a:t>）</a:t>
                      </a:r>
                      <a:endParaRPr lang="zh-CN" sz="700" kern="100">
                        <a:effectLst/>
                        <a:latin typeface="Calibri"/>
                        <a:ea typeface="宋体"/>
                        <a:cs typeface="Times New Roman"/>
                      </a:endParaRPr>
                    </a:p>
                  </a:txBody>
                  <a:tcPr marL="45717" marR="45717" marT="0" marB="0" anchor="ctr"/>
                </a:tc>
                <a:tc hMerge="1">
                  <a:txBody>
                    <a:bodyPr/>
                    <a:lstStyle/>
                    <a:p>
                      <a:endParaRPr lang="zh-CN" altLang="en-US"/>
                    </a:p>
                  </a:txBody>
                  <a:tcPr/>
                </a:tc>
                <a:tc gridSpan="2">
                  <a:txBody>
                    <a:bodyPr/>
                    <a:lstStyle/>
                    <a:p>
                      <a:pPr indent="219710" algn="ctr">
                        <a:lnSpc>
                          <a:spcPct val="150000"/>
                        </a:lnSpc>
                        <a:spcAft>
                          <a:spcPts val="0"/>
                        </a:spcAft>
                      </a:pPr>
                      <a:r>
                        <a:rPr lang="zh-CN" sz="600" kern="0">
                          <a:effectLst/>
                        </a:rPr>
                        <a:t>税负率</a:t>
                      </a:r>
                      <a:endParaRPr lang="zh-CN" sz="700" kern="100">
                        <a:effectLst/>
                        <a:latin typeface="Calibri"/>
                        <a:ea typeface="宋体"/>
                        <a:cs typeface="Times New Roman"/>
                      </a:endParaRPr>
                    </a:p>
                  </a:txBody>
                  <a:tcPr marL="45717" marR="45717" marT="0" marB="0" anchor="ctr"/>
                </a:tc>
                <a:tc hMerge="1">
                  <a:txBody>
                    <a:bodyPr/>
                    <a:lstStyle/>
                    <a:p>
                      <a:endParaRPr lang="zh-CN" altLang="en-US"/>
                    </a:p>
                  </a:txBody>
                  <a:tcPr/>
                </a:tc>
              </a:tr>
              <a:tr h="872376">
                <a:tc>
                  <a:txBody>
                    <a:bodyPr/>
                    <a:lstStyle/>
                    <a:p>
                      <a:pPr indent="219710" algn="l">
                        <a:lnSpc>
                          <a:spcPct val="150000"/>
                        </a:lnSpc>
                        <a:spcAft>
                          <a:spcPts val="0"/>
                        </a:spcAft>
                      </a:pPr>
                      <a:r>
                        <a:rPr lang="zh-CN" sz="600" kern="0">
                          <a:effectLst/>
                        </a:rPr>
                        <a:t>　</a:t>
                      </a:r>
                      <a:endParaRPr lang="zh-CN" sz="700" kern="100">
                        <a:effectLst/>
                        <a:latin typeface="Calibri"/>
                        <a:ea typeface="宋体"/>
                        <a:cs typeface="Times New Roman"/>
                      </a:endParaRPr>
                    </a:p>
                  </a:txBody>
                  <a:tcPr marL="45717" marR="45717" marT="0" marB="0" anchor="ctr"/>
                </a:tc>
                <a:tc>
                  <a:txBody>
                    <a:bodyPr/>
                    <a:lstStyle/>
                    <a:p>
                      <a:pPr indent="219710" algn="ctr">
                        <a:lnSpc>
                          <a:spcPct val="150000"/>
                        </a:lnSpc>
                        <a:spcAft>
                          <a:spcPts val="0"/>
                        </a:spcAft>
                      </a:pPr>
                      <a:r>
                        <a:rPr lang="zh-CN" sz="600" kern="0" dirty="0">
                          <a:effectLst/>
                        </a:rPr>
                        <a:t>国有工业企业</a:t>
                      </a:r>
                      <a:endParaRPr lang="zh-CN" sz="700" kern="100" dirty="0">
                        <a:effectLst/>
                        <a:latin typeface="Calibri"/>
                        <a:ea typeface="宋体"/>
                        <a:cs typeface="Times New Roman"/>
                      </a:endParaRPr>
                    </a:p>
                  </a:txBody>
                  <a:tcPr marL="45717" marR="45717" marT="0" marB="0"/>
                </a:tc>
                <a:tc>
                  <a:txBody>
                    <a:bodyPr/>
                    <a:lstStyle/>
                    <a:p>
                      <a:pPr indent="219710" algn="ctr">
                        <a:lnSpc>
                          <a:spcPct val="150000"/>
                        </a:lnSpc>
                        <a:spcAft>
                          <a:spcPts val="0"/>
                        </a:spcAft>
                      </a:pPr>
                      <a:r>
                        <a:rPr lang="zh-CN" sz="600" kern="0" dirty="0">
                          <a:effectLst/>
                        </a:rPr>
                        <a:t>全部工业企业</a:t>
                      </a:r>
                      <a:endParaRPr lang="zh-CN" sz="700" kern="100" dirty="0">
                        <a:effectLst/>
                        <a:latin typeface="Calibri"/>
                        <a:ea typeface="宋体"/>
                        <a:cs typeface="Times New Roman"/>
                      </a:endParaRPr>
                    </a:p>
                  </a:txBody>
                  <a:tcPr marL="45717" marR="45717" marT="0" marB="0"/>
                </a:tc>
                <a:tc>
                  <a:txBody>
                    <a:bodyPr/>
                    <a:lstStyle/>
                    <a:p>
                      <a:pPr indent="219710" algn="ctr">
                        <a:lnSpc>
                          <a:spcPct val="150000"/>
                        </a:lnSpc>
                        <a:spcAft>
                          <a:spcPts val="0"/>
                        </a:spcAft>
                      </a:pPr>
                      <a:r>
                        <a:rPr lang="zh-CN" sz="600" kern="0" dirty="0">
                          <a:effectLst/>
                        </a:rPr>
                        <a:t>国有工业企业</a:t>
                      </a:r>
                      <a:endParaRPr lang="zh-CN" sz="700" kern="100" dirty="0">
                        <a:effectLst/>
                        <a:latin typeface="Calibri"/>
                        <a:ea typeface="宋体"/>
                        <a:cs typeface="Times New Roman"/>
                      </a:endParaRPr>
                    </a:p>
                  </a:txBody>
                  <a:tcPr marL="45717" marR="45717" marT="0" marB="0"/>
                </a:tc>
                <a:tc>
                  <a:txBody>
                    <a:bodyPr/>
                    <a:lstStyle/>
                    <a:p>
                      <a:pPr indent="219710" algn="ctr">
                        <a:lnSpc>
                          <a:spcPct val="150000"/>
                        </a:lnSpc>
                        <a:spcAft>
                          <a:spcPts val="0"/>
                        </a:spcAft>
                      </a:pPr>
                      <a:r>
                        <a:rPr lang="zh-CN" sz="600" kern="0">
                          <a:effectLst/>
                        </a:rPr>
                        <a:t>全部工业企业</a:t>
                      </a:r>
                      <a:endParaRPr lang="zh-CN" sz="700" kern="100">
                        <a:effectLst/>
                        <a:latin typeface="Calibri"/>
                        <a:ea typeface="宋体"/>
                        <a:cs typeface="Times New Roman"/>
                      </a:endParaRPr>
                    </a:p>
                  </a:txBody>
                  <a:tcPr marL="45717" marR="45717" marT="0" marB="0"/>
                </a:tc>
                <a:tc>
                  <a:txBody>
                    <a:bodyPr/>
                    <a:lstStyle/>
                    <a:p>
                      <a:pPr indent="219710" algn="ctr">
                        <a:lnSpc>
                          <a:spcPct val="150000"/>
                        </a:lnSpc>
                        <a:spcAft>
                          <a:spcPts val="0"/>
                        </a:spcAft>
                      </a:pPr>
                      <a:r>
                        <a:rPr lang="zh-CN" sz="600" kern="0" dirty="0">
                          <a:effectLst/>
                        </a:rPr>
                        <a:t>国有工业企业</a:t>
                      </a:r>
                      <a:endParaRPr lang="zh-CN" sz="700" kern="100" dirty="0">
                        <a:effectLst/>
                        <a:latin typeface="Calibri"/>
                        <a:ea typeface="宋体"/>
                        <a:cs typeface="Times New Roman"/>
                      </a:endParaRPr>
                    </a:p>
                  </a:txBody>
                  <a:tcPr marL="45717" marR="45717" marT="0" marB="0"/>
                </a:tc>
                <a:tc>
                  <a:txBody>
                    <a:bodyPr/>
                    <a:lstStyle/>
                    <a:p>
                      <a:pPr indent="219710" algn="ctr">
                        <a:lnSpc>
                          <a:spcPct val="150000"/>
                        </a:lnSpc>
                        <a:spcAft>
                          <a:spcPts val="0"/>
                        </a:spcAft>
                      </a:pPr>
                      <a:r>
                        <a:rPr lang="zh-CN" sz="600" kern="0">
                          <a:effectLst/>
                        </a:rPr>
                        <a:t>全部工业企业</a:t>
                      </a:r>
                      <a:endParaRPr lang="zh-CN" sz="700" kern="100">
                        <a:effectLst/>
                        <a:latin typeface="Calibri"/>
                        <a:ea typeface="宋体"/>
                        <a:cs typeface="Times New Roman"/>
                      </a:endParaRPr>
                    </a:p>
                  </a:txBody>
                  <a:tcPr marL="45717" marR="45717" marT="0" marB="0"/>
                </a:tc>
                <a:tc>
                  <a:txBody>
                    <a:bodyPr/>
                    <a:lstStyle/>
                    <a:p>
                      <a:pPr indent="219710" algn="ctr">
                        <a:lnSpc>
                          <a:spcPct val="150000"/>
                        </a:lnSpc>
                        <a:spcAft>
                          <a:spcPts val="0"/>
                        </a:spcAft>
                      </a:pPr>
                      <a:r>
                        <a:rPr lang="zh-CN" sz="600" kern="0">
                          <a:effectLst/>
                        </a:rPr>
                        <a:t>国有工业企业</a:t>
                      </a:r>
                      <a:endParaRPr lang="zh-CN" sz="700" kern="100">
                        <a:effectLst/>
                        <a:latin typeface="Calibri"/>
                        <a:ea typeface="宋体"/>
                        <a:cs typeface="Times New Roman"/>
                      </a:endParaRPr>
                    </a:p>
                  </a:txBody>
                  <a:tcPr marL="45717" marR="45717" marT="0" marB="0"/>
                </a:tc>
                <a:tc>
                  <a:txBody>
                    <a:bodyPr/>
                    <a:lstStyle/>
                    <a:p>
                      <a:pPr indent="219710" algn="ctr">
                        <a:lnSpc>
                          <a:spcPct val="150000"/>
                        </a:lnSpc>
                        <a:spcAft>
                          <a:spcPts val="0"/>
                        </a:spcAft>
                      </a:pPr>
                      <a:r>
                        <a:rPr lang="zh-CN" sz="600" kern="0">
                          <a:effectLst/>
                        </a:rPr>
                        <a:t>全部工业企业</a:t>
                      </a:r>
                      <a:endParaRPr lang="zh-CN" sz="700" kern="100">
                        <a:effectLst/>
                        <a:latin typeface="Calibri"/>
                        <a:ea typeface="宋体"/>
                        <a:cs typeface="Times New Roman"/>
                      </a:endParaRPr>
                    </a:p>
                  </a:txBody>
                  <a:tcPr marL="45717" marR="45717" marT="0" marB="0"/>
                </a:tc>
                <a:tc>
                  <a:txBody>
                    <a:bodyPr/>
                    <a:lstStyle/>
                    <a:p>
                      <a:pPr indent="219710" algn="ctr">
                        <a:lnSpc>
                          <a:spcPct val="150000"/>
                        </a:lnSpc>
                        <a:spcAft>
                          <a:spcPts val="0"/>
                        </a:spcAft>
                      </a:pPr>
                      <a:r>
                        <a:rPr lang="zh-CN" sz="600" kern="0">
                          <a:effectLst/>
                        </a:rPr>
                        <a:t>国有工业企业</a:t>
                      </a:r>
                      <a:endParaRPr lang="zh-CN" sz="700" kern="100">
                        <a:effectLst/>
                        <a:latin typeface="Calibri"/>
                        <a:ea typeface="宋体"/>
                        <a:cs typeface="Times New Roman"/>
                      </a:endParaRPr>
                    </a:p>
                  </a:txBody>
                  <a:tcPr marL="45717" marR="45717" marT="0" marB="0"/>
                </a:tc>
                <a:tc>
                  <a:txBody>
                    <a:bodyPr/>
                    <a:lstStyle/>
                    <a:p>
                      <a:pPr indent="219710" algn="ctr">
                        <a:lnSpc>
                          <a:spcPct val="150000"/>
                        </a:lnSpc>
                        <a:spcAft>
                          <a:spcPts val="0"/>
                        </a:spcAft>
                      </a:pPr>
                      <a:r>
                        <a:rPr lang="zh-CN" sz="600" kern="0">
                          <a:effectLst/>
                        </a:rPr>
                        <a:t>全部工业企业</a:t>
                      </a:r>
                      <a:endParaRPr lang="zh-CN" sz="700" kern="100">
                        <a:effectLst/>
                        <a:latin typeface="Calibri"/>
                        <a:ea typeface="宋体"/>
                        <a:cs typeface="Times New Roman"/>
                      </a:endParaRPr>
                    </a:p>
                  </a:txBody>
                  <a:tcPr marL="45717" marR="45717" marT="0" marB="0"/>
                </a:tc>
              </a:tr>
              <a:tr h="566614">
                <a:tc>
                  <a:txBody>
                    <a:bodyPr/>
                    <a:lstStyle/>
                    <a:p>
                      <a:pPr indent="219710" algn="l">
                        <a:lnSpc>
                          <a:spcPct val="150000"/>
                        </a:lnSpc>
                        <a:spcAft>
                          <a:spcPts val="0"/>
                        </a:spcAft>
                      </a:pPr>
                      <a:r>
                        <a:rPr lang="en-US" sz="600" kern="0">
                          <a:effectLst/>
                        </a:rPr>
                        <a:t>2003</a:t>
                      </a:r>
                      <a:endParaRPr lang="zh-CN" sz="700" kern="100">
                        <a:effectLst/>
                        <a:latin typeface="Calibri"/>
                        <a:ea typeface="宋体"/>
                        <a:cs typeface="Times New Roman"/>
                      </a:endParaRPr>
                    </a:p>
                  </a:txBody>
                  <a:tcPr marL="45717" marR="45717" marT="0" marB="0" anchor="ctr"/>
                </a:tc>
                <a:tc>
                  <a:txBody>
                    <a:bodyPr/>
                    <a:lstStyle/>
                    <a:p>
                      <a:pPr indent="219710" algn="r">
                        <a:lnSpc>
                          <a:spcPct val="150000"/>
                        </a:lnSpc>
                        <a:spcAft>
                          <a:spcPts val="0"/>
                        </a:spcAft>
                      </a:pPr>
                      <a:r>
                        <a:rPr lang="en-US" sz="600" kern="0">
                          <a:effectLst/>
                        </a:rPr>
                        <a:t>6.61%</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5.82%</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dirty="0">
                          <a:effectLst/>
                        </a:rPr>
                        <a:t>0.61 </a:t>
                      </a:r>
                      <a:endParaRPr lang="zh-CN" sz="700" kern="100" dirty="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0.85 </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1.69</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2</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59.24</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58.96</a:t>
                      </a:r>
                      <a:endParaRPr lang="zh-CN" sz="700" kern="100">
                        <a:effectLst/>
                        <a:latin typeface="Calibri"/>
                        <a:ea typeface="宋体"/>
                        <a:cs typeface="Times New Roman"/>
                      </a:endParaRPr>
                    </a:p>
                  </a:txBody>
                  <a:tcPr marL="45717" marR="45717" marT="0" marB="0"/>
                </a:tc>
                <a:tc>
                  <a:txBody>
                    <a:bodyPr/>
                    <a:lstStyle/>
                    <a:p>
                      <a:pPr algn="r">
                        <a:lnSpc>
                          <a:spcPct val="150000"/>
                        </a:lnSpc>
                        <a:spcAft>
                          <a:spcPts val="0"/>
                        </a:spcAft>
                      </a:pPr>
                      <a:r>
                        <a:rPr lang="en-US" sz="600" kern="0" dirty="0">
                          <a:effectLst/>
                        </a:rPr>
                        <a:t>4.88%</a:t>
                      </a:r>
                      <a:endParaRPr lang="zh-CN" sz="700" kern="100" dirty="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4.46%</a:t>
                      </a:r>
                      <a:endParaRPr lang="zh-CN" sz="700" kern="100">
                        <a:effectLst/>
                        <a:latin typeface="Calibri"/>
                        <a:ea typeface="宋体"/>
                        <a:cs typeface="Times New Roman"/>
                      </a:endParaRPr>
                    </a:p>
                  </a:txBody>
                  <a:tcPr marL="45717" marR="45717" marT="0" marB="0"/>
                </a:tc>
              </a:tr>
              <a:tr h="566614">
                <a:tc>
                  <a:txBody>
                    <a:bodyPr/>
                    <a:lstStyle/>
                    <a:p>
                      <a:pPr indent="219710" algn="l">
                        <a:lnSpc>
                          <a:spcPct val="150000"/>
                        </a:lnSpc>
                        <a:spcAft>
                          <a:spcPts val="0"/>
                        </a:spcAft>
                      </a:pPr>
                      <a:r>
                        <a:rPr lang="en-US" sz="600" kern="0" dirty="0">
                          <a:effectLst/>
                        </a:rPr>
                        <a:t>2004</a:t>
                      </a:r>
                      <a:endParaRPr lang="zh-CN" sz="700" kern="100" dirty="0">
                        <a:effectLst/>
                        <a:latin typeface="Calibri"/>
                        <a:ea typeface="宋体"/>
                        <a:cs typeface="Times New Roman"/>
                      </a:endParaRPr>
                    </a:p>
                  </a:txBody>
                  <a:tcPr marL="45717" marR="45717" marT="0" marB="0" anchor="ctr"/>
                </a:tc>
                <a:tc>
                  <a:txBody>
                    <a:bodyPr/>
                    <a:lstStyle/>
                    <a:p>
                      <a:pPr indent="219710" algn="r">
                        <a:lnSpc>
                          <a:spcPct val="150000"/>
                        </a:lnSpc>
                        <a:spcAft>
                          <a:spcPts val="0"/>
                        </a:spcAft>
                      </a:pPr>
                      <a:r>
                        <a:rPr lang="en-US" sz="600" kern="0">
                          <a:effectLst/>
                        </a:rPr>
                        <a:t>7.63%</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6.00%</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0.65 </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0.92 </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1.86</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2.16</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59.35</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59.17</a:t>
                      </a:r>
                      <a:endParaRPr lang="zh-CN" sz="700" kern="100">
                        <a:effectLst/>
                        <a:latin typeface="Calibri"/>
                        <a:ea typeface="宋体"/>
                        <a:cs typeface="Times New Roman"/>
                      </a:endParaRPr>
                    </a:p>
                  </a:txBody>
                  <a:tcPr marL="45717" marR="45717" marT="0" marB="0"/>
                </a:tc>
                <a:tc>
                  <a:txBody>
                    <a:bodyPr/>
                    <a:lstStyle/>
                    <a:p>
                      <a:pPr algn="r">
                        <a:lnSpc>
                          <a:spcPct val="150000"/>
                        </a:lnSpc>
                        <a:spcAft>
                          <a:spcPts val="0"/>
                        </a:spcAft>
                      </a:pPr>
                      <a:r>
                        <a:rPr lang="en-US" sz="600" kern="0">
                          <a:effectLst/>
                        </a:rPr>
                        <a:t>4.96%</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4.42%</a:t>
                      </a:r>
                      <a:endParaRPr lang="zh-CN" sz="700" kern="100">
                        <a:effectLst/>
                        <a:latin typeface="Calibri"/>
                        <a:ea typeface="宋体"/>
                        <a:cs typeface="Times New Roman"/>
                      </a:endParaRPr>
                    </a:p>
                  </a:txBody>
                  <a:tcPr marL="45717" marR="45717" marT="0" marB="0"/>
                </a:tc>
              </a:tr>
              <a:tr h="566614">
                <a:tc>
                  <a:txBody>
                    <a:bodyPr/>
                    <a:lstStyle/>
                    <a:p>
                      <a:pPr indent="219710" algn="l">
                        <a:lnSpc>
                          <a:spcPct val="150000"/>
                        </a:lnSpc>
                        <a:spcAft>
                          <a:spcPts val="0"/>
                        </a:spcAft>
                      </a:pPr>
                      <a:r>
                        <a:rPr lang="en-US" sz="600" kern="0" dirty="0">
                          <a:effectLst/>
                        </a:rPr>
                        <a:t>2005</a:t>
                      </a:r>
                      <a:endParaRPr lang="zh-CN" sz="700" kern="100" dirty="0">
                        <a:effectLst/>
                        <a:latin typeface="Calibri"/>
                        <a:ea typeface="宋体"/>
                        <a:cs typeface="Times New Roman"/>
                      </a:endParaRPr>
                    </a:p>
                  </a:txBody>
                  <a:tcPr marL="45717" marR="45717" marT="0" marB="0" anchor="ctr"/>
                </a:tc>
                <a:tc>
                  <a:txBody>
                    <a:bodyPr/>
                    <a:lstStyle/>
                    <a:p>
                      <a:pPr indent="219710" algn="r">
                        <a:lnSpc>
                          <a:spcPct val="150000"/>
                        </a:lnSpc>
                        <a:spcAft>
                          <a:spcPts val="0"/>
                        </a:spcAft>
                      </a:pPr>
                      <a:r>
                        <a:rPr lang="en-US" sz="600" kern="0" dirty="0">
                          <a:effectLst/>
                        </a:rPr>
                        <a:t>7.62%</a:t>
                      </a:r>
                      <a:endParaRPr lang="zh-CN" sz="700" kern="100" dirty="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5.96%</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dirty="0">
                          <a:effectLst/>
                        </a:rPr>
                        <a:t>0.73 </a:t>
                      </a:r>
                      <a:endParaRPr lang="zh-CN" sz="700" kern="100" dirty="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dirty="0">
                          <a:effectLst/>
                        </a:rPr>
                        <a:t>1.02 </a:t>
                      </a:r>
                      <a:endParaRPr lang="zh-CN" sz="700" kern="100" dirty="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dirty="0">
                          <a:effectLst/>
                        </a:rPr>
                        <a:t>2.1</a:t>
                      </a:r>
                      <a:endParaRPr lang="zh-CN" sz="700" kern="100" dirty="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2.35</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56.66</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57.81</a:t>
                      </a:r>
                      <a:endParaRPr lang="zh-CN" sz="700" kern="100">
                        <a:effectLst/>
                        <a:latin typeface="Calibri"/>
                        <a:ea typeface="宋体"/>
                        <a:cs typeface="Times New Roman"/>
                      </a:endParaRPr>
                    </a:p>
                  </a:txBody>
                  <a:tcPr marL="45717" marR="45717" marT="0" marB="0"/>
                </a:tc>
                <a:tc>
                  <a:txBody>
                    <a:bodyPr/>
                    <a:lstStyle/>
                    <a:p>
                      <a:pPr algn="r">
                        <a:lnSpc>
                          <a:spcPct val="150000"/>
                        </a:lnSpc>
                        <a:spcAft>
                          <a:spcPts val="0"/>
                        </a:spcAft>
                      </a:pPr>
                      <a:r>
                        <a:rPr lang="en-US" sz="600" kern="0">
                          <a:effectLst/>
                        </a:rPr>
                        <a:t>5.29%</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4.71%</a:t>
                      </a:r>
                      <a:endParaRPr lang="zh-CN" sz="700" kern="100">
                        <a:effectLst/>
                        <a:latin typeface="Calibri"/>
                        <a:ea typeface="宋体"/>
                        <a:cs typeface="Times New Roman"/>
                      </a:endParaRPr>
                    </a:p>
                  </a:txBody>
                  <a:tcPr marL="45717" marR="45717" marT="0" marB="0"/>
                </a:tc>
              </a:tr>
              <a:tr h="566614">
                <a:tc>
                  <a:txBody>
                    <a:bodyPr/>
                    <a:lstStyle/>
                    <a:p>
                      <a:pPr indent="219710" algn="l">
                        <a:lnSpc>
                          <a:spcPct val="150000"/>
                        </a:lnSpc>
                        <a:spcAft>
                          <a:spcPts val="0"/>
                        </a:spcAft>
                      </a:pPr>
                      <a:r>
                        <a:rPr lang="en-US" sz="600" kern="0">
                          <a:effectLst/>
                        </a:rPr>
                        <a:t>2006</a:t>
                      </a:r>
                      <a:endParaRPr lang="zh-CN" sz="700" kern="100">
                        <a:effectLst/>
                        <a:latin typeface="Calibri"/>
                        <a:ea typeface="宋体"/>
                        <a:cs typeface="Times New Roman"/>
                      </a:endParaRPr>
                    </a:p>
                  </a:txBody>
                  <a:tcPr marL="45717" marR="45717" marT="0" marB="0" anchor="ctr"/>
                </a:tc>
                <a:tc>
                  <a:txBody>
                    <a:bodyPr/>
                    <a:lstStyle/>
                    <a:p>
                      <a:pPr indent="219710" algn="r">
                        <a:lnSpc>
                          <a:spcPct val="150000"/>
                        </a:lnSpc>
                        <a:spcAft>
                          <a:spcPts val="0"/>
                        </a:spcAft>
                      </a:pPr>
                      <a:r>
                        <a:rPr lang="en-US" sz="600" kern="0">
                          <a:effectLst/>
                        </a:rPr>
                        <a:t>8.37%</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6.22%</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0.75 </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1.08 </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2.28</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2.5</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56.24</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57.46</a:t>
                      </a:r>
                      <a:endParaRPr lang="zh-CN" sz="700" kern="100">
                        <a:effectLst/>
                        <a:latin typeface="Calibri"/>
                        <a:ea typeface="宋体"/>
                        <a:cs typeface="Times New Roman"/>
                      </a:endParaRPr>
                    </a:p>
                  </a:txBody>
                  <a:tcPr marL="45717" marR="45717" marT="0" marB="0"/>
                </a:tc>
                <a:tc>
                  <a:txBody>
                    <a:bodyPr/>
                    <a:lstStyle/>
                    <a:p>
                      <a:pPr algn="r">
                        <a:lnSpc>
                          <a:spcPct val="150000"/>
                        </a:lnSpc>
                        <a:spcAft>
                          <a:spcPts val="0"/>
                        </a:spcAft>
                      </a:pPr>
                      <a:r>
                        <a:rPr lang="en-US" sz="600" kern="0">
                          <a:effectLst/>
                        </a:rPr>
                        <a:t>5.58%</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4.96%</a:t>
                      </a:r>
                      <a:endParaRPr lang="zh-CN" sz="700" kern="100">
                        <a:effectLst/>
                        <a:latin typeface="Calibri"/>
                        <a:ea typeface="宋体"/>
                        <a:cs typeface="Times New Roman"/>
                      </a:endParaRPr>
                    </a:p>
                  </a:txBody>
                  <a:tcPr marL="45717" marR="45717" marT="0" marB="0"/>
                </a:tc>
              </a:tr>
              <a:tr h="566614">
                <a:tc>
                  <a:txBody>
                    <a:bodyPr/>
                    <a:lstStyle/>
                    <a:p>
                      <a:pPr indent="219710" algn="l">
                        <a:lnSpc>
                          <a:spcPct val="150000"/>
                        </a:lnSpc>
                        <a:spcAft>
                          <a:spcPts val="0"/>
                        </a:spcAft>
                      </a:pPr>
                      <a:r>
                        <a:rPr lang="en-US" sz="600" kern="0">
                          <a:effectLst/>
                        </a:rPr>
                        <a:t>2007</a:t>
                      </a:r>
                      <a:endParaRPr lang="zh-CN" sz="700" kern="100">
                        <a:effectLst/>
                        <a:latin typeface="Calibri"/>
                        <a:ea typeface="宋体"/>
                        <a:cs typeface="Times New Roman"/>
                      </a:endParaRPr>
                    </a:p>
                  </a:txBody>
                  <a:tcPr marL="45717" marR="45717" marT="0" marB="0" anchor="ctr"/>
                </a:tc>
                <a:tc>
                  <a:txBody>
                    <a:bodyPr/>
                    <a:lstStyle/>
                    <a:p>
                      <a:pPr indent="219710" algn="r">
                        <a:lnSpc>
                          <a:spcPct val="150000"/>
                        </a:lnSpc>
                        <a:spcAft>
                          <a:spcPts val="0"/>
                        </a:spcAft>
                      </a:pPr>
                      <a:r>
                        <a:rPr lang="en-US" sz="600" kern="0">
                          <a:effectLst/>
                        </a:rPr>
                        <a:t>8.80%</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6.79%</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0.78 </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1.13 </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2.39</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2.63</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56.5</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57.48</a:t>
                      </a:r>
                      <a:endParaRPr lang="zh-CN" sz="700" kern="100">
                        <a:effectLst/>
                        <a:latin typeface="Calibri"/>
                        <a:ea typeface="宋体"/>
                        <a:cs typeface="Times New Roman"/>
                      </a:endParaRPr>
                    </a:p>
                  </a:txBody>
                  <a:tcPr marL="45717" marR="45717" marT="0" marB="0"/>
                </a:tc>
                <a:tc>
                  <a:txBody>
                    <a:bodyPr/>
                    <a:lstStyle/>
                    <a:p>
                      <a:pPr algn="r">
                        <a:lnSpc>
                          <a:spcPct val="150000"/>
                        </a:lnSpc>
                        <a:spcAft>
                          <a:spcPts val="0"/>
                        </a:spcAft>
                      </a:pPr>
                      <a:r>
                        <a:rPr lang="en-US" sz="600" kern="0">
                          <a:effectLst/>
                        </a:rPr>
                        <a:t>5.81%</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5.22%</a:t>
                      </a:r>
                      <a:endParaRPr lang="zh-CN" sz="700" kern="100">
                        <a:effectLst/>
                        <a:latin typeface="Calibri"/>
                        <a:ea typeface="宋体"/>
                        <a:cs typeface="Times New Roman"/>
                      </a:endParaRPr>
                    </a:p>
                  </a:txBody>
                  <a:tcPr marL="45717" marR="45717" marT="0" marB="0"/>
                </a:tc>
              </a:tr>
              <a:tr h="566614">
                <a:tc>
                  <a:txBody>
                    <a:bodyPr/>
                    <a:lstStyle/>
                    <a:p>
                      <a:pPr indent="219710" algn="l">
                        <a:lnSpc>
                          <a:spcPct val="150000"/>
                        </a:lnSpc>
                        <a:spcAft>
                          <a:spcPts val="0"/>
                        </a:spcAft>
                      </a:pPr>
                      <a:r>
                        <a:rPr lang="en-US" sz="600" kern="0">
                          <a:effectLst/>
                        </a:rPr>
                        <a:t>2008</a:t>
                      </a:r>
                      <a:endParaRPr lang="zh-CN" sz="700" kern="100">
                        <a:effectLst/>
                        <a:latin typeface="Calibri"/>
                        <a:ea typeface="宋体"/>
                        <a:cs typeface="Times New Roman"/>
                      </a:endParaRPr>
                    </a:p>
                  </a:txBody>
                  <a:tcPr marL="45717" marR="45717" marT="0" marB="0" anchor="ctr"/>
                </a:tc>
                <a:tc>
                  <a:txBody>
                    <a:bodyPr/>
                    <a:lstStyle/>
                    <a:p>
                      <a:pPr indent="219710" algn="r">
                        <a:lnSpc>
                          <a:spcPct val="150000"/>
                        </a:lnSpc>
                        <a:spcAft>
                          <a:spcPts val="0"/>
                        </a:spcAft>
                      </a:pPr>
                      <a:r>
                        <a:rPr lang="en-US" sz="600" kern="0">
                          <a:effectLst/>
                        </a:rPr>
                        <a:t>6.14%</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6.11%</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0.78 </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1.16 </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2.34</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2.67</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58.99</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57.71</a:t>
                      </a:r>
                      <a:endParaRPr lang="zh-CN" sz="700" kern="100">
                        <a:effectLst/>
                        <a:latin typeface="Calibri"/>
                        <a:ea typeface="宋体"/>
                        <a:cs typeface="Times New Roman"/>
                      </a:endParaRPr>
                    </a:p>
                  </a:txBody>
                  <a:tcPr marL="45717" marR="45717" marT="0" marB="0"/>
                </a:tc>
                <a:tc>
                  <a:txBody>
                    <a:bodyPr/>
                    <a:lstStyle/>
                    <a:p>
                      <a:pPr algn="r">
                        <a:lnSpc>
                          <a:spcPct val="150000"/>
                        </a:lnSpc>
                        <a:spcAft>
                          <a:spcPts val="0"/>
                        </a:spcAft>
                      </a:pPr>
                      <a:r>
                        <a:rPr lang="en-US" sz="600" kern="0">
                          <a:effectLst/>
                        </a:rPr>
                        <a:t>5.64%</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5.56%</a:t>
                      </a:r>
                      <a:endParaRPr lang="zh-CN" sz="700" kern="100">
                        <a:effectLst/>
                        <a:latin typeface="Calibri"/>
                        <a:ea typeface="宋体"/>
                        <a:cs typeface="Times New Roman"/>
                      </a:endParaRPr>
                    </a:p>
                  </a:txBody>
                  <a:tcPr marL="45717" marR="45717" marT="0" marB="0"/>
                </a:tc>
              </a:tr>
              <a:tr h="566614">
                <a:tc>
                  <a:txBody>
                    <a:bodyPr/>
                    <a:lstStyle/>
                    <a:p>
                      <a:pPr indent="219710" algn="l">
                        <a:lnSpc>
                          <a:spcPct val="150000"/>
                        </a:lnSpc>
                        <a:spcAft>
                          <a:spcPts val="0"/>
                        </a:spcAft>
                      </a:pPr>
                      <a:r>
                        <a:rPr lang="en-US" sz="600" kern="0">
                          <a:effectLst/>
                        </a:rPr>
                        <a:t>2009</a:t>
                      </a:r>
                      <a:endParaRPr lang="zh-CN" sz="700" kern="100">
                        <a:effectLst/>
                        <a:latin typeface="Calibri"/>
                        <a:ea typeface="宋体"/>
                        <a:cs typeface="Times New Roman"/>
                      </a:endParaRPr>
                    </a:p>
                  </a:txBody>
                  <a:tcPr marL="45717" marR="45717" marT="0" marB="0" anchor="ctr"/>
                </a:tc>
                <a:tc>
                  <a:txBody>
                    <a:bodyPr/>
                    <a:lstStyle/>
                    <a:p>
                      <a:pPr indent="219710" algn="r">
                        <a:lnSpc>
                          <a:spcPct val="150000"/>
                        </a:lnSpc>
                        <a:spcAft>
                          <a:spcPts val="0"/>
                        </a:spcAft>
                      </a:pPr>
                      <a:r>
                        <a:rPr lang="en-US" sz="600" kern="0">
                          <a:effectLst/>
                        </a:rPr>
                        <a:t>6.12%</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6.37%</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0.70 </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1.10 </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2.05</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2.43</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60.3</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57.88</a:t>
                      </a:r>
                      <a:endParaRPr lang="zh-CN" sz="700" kern="100">
                        <a:effectLst/>
                        <a:latin typeface="Calibri"/>
                        <a:ea typeface="宋体"/>
                        <a:cs typeface="Times New Roman"/>
                      </a:endParaRPr>
                    </a:p>
                  </a:txBody>
                  <a:tcPr marL="45717" marR="45717" marT="0" marB="0"/>
                </a:tc>
                <a:tc>
                  <a:txBody>
                    <a:bodyPr/>
                    <a:lstStyle/>
                    <a:p>
                      <a:pPr algn="r">
                        <a:lnSpc>
                          <a:spcPct val="150000"/>
                        </a:lnSpc>
                        <a:spcAft>
                          <a:spcPts val="0"/>
                        </a:spcAft>
                      </a:pPr>
                      <a:r>
                        <a:rPr lang="en-US" sz="600" kern="0">
                          <a:effectLst/>
                        </a:rPr>
                        <a:t>5.89%</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5.36%</a:t>
                      </a:r>
                      <a:endParaRPr lang="zh-CN" sz="700" kern="100">
                        <a:effectLst/>
                        <a:latin typeface="Calibri"/>
                        <a:ea typeface="宋体"/>
                        <a:cs typeface="Times New Roman"/>
                      </a:endParaRPr>
                    </a:p>
                  </a:txBody>
                  <a:tcPr marL="45717" marR="45717" marT="0" marB="0"/>
                </a:tc>
              </a:tr>
              <a:tr h="57808">
                <a:tc>
                  <a:txBody>
                    <a:bodyPr/>
                    <a:lstStyle/>
                    <a:p>
                      <a:pPr indent="219710" algn="l">
                        <a:lnSpc>
                          <a:spcPct val="150000"/>
                        </a:lnSpc>
                        <a:spcAft>
                          <a:spcPts val="0"/>
                        </a:spcAft>
                      </a:pPr>
                      <a:r>
                        <a:rPr lang="zh-CN" sz="600" kern="0">
                          <a:effectLst/>
                        </a:rPr>
                        <a:t>平均</a:t>
                      </a:r>
                      <a:endParaRPr lang="zh-CN" sz="700" kern="100">
                        <a:effectLst/>
                        <a:latin typeface="Calibri"/>
                        <a:ea typeface="宋体"/>
                        <a:cs typeface="Times New Roman"/>
                      </a:endParaRPr>
                    </a:p>
                  </a:txBody>
                  <a:tcPr marL="45717" marR="45717" marT="0" marB="0" anchor="ctr"/>
                </a:tc>
                <a:tc>
                  <a:txBody>
                    <a:bodyPr/>
                    <a:lstStyle/>
                    <a:p>
                      <a:pPr indent="219710" algn="r">
                        <a:lnSpc>
                          <a:spcPct val="150000"/>
                        </a:lnSpc>
                        <a:spcAft>
                          <a:spcPts val="0"/>
                        </a:spcAft>
                      </a:pPr>
                      <a:r>
                        <a:rPr lang="en-US" sz="600" kern="0">
                          <a:effectLst/>
                        </a:rPr>
                        <a:t>7.33%</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6.18%</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0.71 </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1.04 </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2.10 </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2.39 </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58.18 </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a:effectLst/>
                        </a:rPr>
                        <a:t>58.07 </a:t>
                      </a:r>
                      <a:endParaRPr lang="zh-CN" sz="700" kern="100">
                        <a:effectLst/>
                        <a:latin typeface="Calibri"/>
                        <a:ea typeface="宋体"/>
                        <a:cs typeface="Times New Roman"/>
                      </a:endParaRPr>
                    </a:p>
                  </a:txBody>
                  <a:tcPr marL="45717" marR="45717" marT="0" marB="0"/>
                </a:tc>
                <a:tc>
                  <a:txBody>
                    <a:bodyPr/>
                    <a:lstStyle/>
                    <a:p>
                      <a:pPr algn="r">
                        <a:lnSpc>
                          <a:spcPct val="150000"/>
                        </a:lnSpc>
                        <a:spcAft>
                          <a:spcPts val="0"/>
                        </a:spcAft>
                      </a:pPr>
                      <a:r>
                        <a:rPr lang="en-US" sz="600" kern="0">
                          <a:effectLst/>
                        </a:rPr>
                        <a:t>5.44%</a:t>
                      </a:r>
                      <a:endParaRPr lang="zh-CN" sz="700" kern="100">
                        <a:effectLst/>
                        <a:latin typeface="Calibri"/>
                        <a:ea typeface="宋体"/>
                        <a:cs typeface="Times New Roman"/>
                      </a:endParaRPr>
                    </a:p>
                  </a:txBody>
                  <a:tcPr marL="45717" marR="45717" marT="0" marB="0"/>
                </a:tc>
                <a:tc>
                  <a:txBody>
                    <a:bodyPr/>
                    <a:lstStyle/>
                    <a:p>
                      <a:pPr indent="219710" algn="r">
                        <a:lnSpc>
                          <a:spcPct val="150000"/>
                        </a:lnSpc>
                        <a:spcAft>
                          <a:spcPts val="0"/>
                        </a:spcAft>
                      </a:pPr>
                      <a:r>
                        <a:rPr lang="en-US" sz="600" kern="0" dirty="0">
                          <a:effectLst/>
                        </a:rPr>
                        <a:t>4.96%</a:t>
                      </a:r>
                      <a:endParaRPr lang="zh-CN" sz="700" kern="100" dirty="0">
                        <a:effectLst/>
                        <a:latin typeface="Calibri"/>
                        <a:ea typeface="宋体"/>
                        <a:cs typeface="Times New Roman"/>
                      </a:endParaRPr>
                    </a:p>
                  </a:txBody>
                  <a:tcPr marL="45717" marR="45717" marT="0" marB="0"/>
                </a:tc>
              </a:tr>
            </a:tbl>
          </a:graphicData>
        </a:graphic>
      </p:graphicFrame>
      <p:sp>
        <p:nvSpPr>
          <p:cNvPr id="5" name="Rectangle 1"/>
          <p:cNvSpPr>
            <a:spLocks noChangeArrowheads="1"/>
          </p:cNvSpPr>
          <p:nvPr/>
        </p:nvSpPr>
        <p:spPr bwMode="auto">
          <a:xfrm>
            <a:off x="2544763"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Rectangle 2"/>
          <p:cNvSpPr>
            <a:spLocks noChangeArrowheads="1"/>
          </p:cNvSpPr>
          <p:nvPr/>
        </p:nvSpPr>
        <p:spPr bwMode="auto">
          <a:xfrm>
            <a:off x="2544763" y="1600200"/>
            <a:ext cx="3017837"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0411765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404664"/>
            <a:ext cx="8229600" cy="5721499"/>
          </a:xfrm>
        </p:spPr>
        <p:txBody>
          <a:bodyPr>
            <a:normAutofit lnSpcReduction="10000"/>
          </a:bodyPr>
          <a:lstStyle/>
          <a:p>
            <a:pPr marL="0" indent="0">
              <a:buNone/>
            </a:pPr>
            <a:r>
              <a:rPr lang="zh-CN" altLang="en-US" sz="2000" dirty="0" smtClean="0"/>
              <a:t>　　</a:t>
            </a:r>
            <a:r>
              <a:rPr lang="zh-CN" altLang="zh-CN" sz="2000" dirty="0" smtClean="0"/>
              <a:t>由</a:t>
            </a:r>
            <a:r>
              <a:rPr lang="zh-CN" altLang="en-US" sz="2000" dirty="0" smtClean="0"/>
              <a:t>上</a:t>
            </a:r>
            <a:r>
              <a:rPr lang="zh-CN" altLang="zh-CN" sz="2000" dirty="0" smtClean="0"/>
              <a:t>表可</a:t>
            </a:r>
            <a:r>
              <a:rPr lang="zh-CN" altLang="en-US" sz="2000" dirty="0" smtClean="0"/>
              <a:t>见</a:t>
            </a:r>
            <a:r>
              <a:rPr lang="zh-CN" altLang="zh-CN" sz="2000" dirty="0" smtClean="0"/>
              <a:t>，</a:t>
            </a:r>
            <a:r>
              <a:rPr lang="zh-CN" altLang="zh-CN" sz="2000" dirty="0"/>
              <a:t>国有工业企业在销售利润率和税负率两项指标上均高于全部工业企业，资产负债率则与全部工业企业相当</a:t>
            </a:r>
            <a:r>
              <a:rPr lang="zh-CN" altLang="zh-CN" sz="2000" dirty="0" smtClean="0"/>
              <a:t>。国有</a:t>
            </a:r>
            <a:r>
              <a:rPr lang="zh-CN" altLang="zh-CN" sz="2000" dirty="0"/>
              <a:t>工业企业总资产贡献率低于全部工业企业的原因，只能是</a:t>
            </a:r>
            <a:r>
              <a:rPr lang="zh-CN" altLang="zh-CN" sz="2000" b="1" dirty="0">
                <a:solidFill>
                  <a:srgbClr val="FF0000"/>
                </a:solidFill>
              </a:rPr>
              <a:t>税负率</a:t>
            </a:r>
            <a:r>
              <a:rPr lang="zh-CN" altLang="zh-CN" sz="2000" b="1" dirty="0" smtClean="0">
                <a:solidFill>
                  <a:srgbClr val="FF0000"/>
                </a:solidFill>
              </a:rPr>
              <a:t>高</a:t>
            </a:r>
            <a:r>
              <a:rPr lang="zh-CN" altLang="en-US" sz="2000" b="1" dirty="0" smtClean="0">
                <a:solidFill>
                  <a:srgbClr val="FF0000"/>
                </a:solidFill>
              </a:rPr>
              <a:t>和</a:t>
            </a:r>
            <a:r>
              <a:rPr lang="zh-CN" altLang="zh-CN" sz="2000" b="1" dirty="0" smtClean="0">
                <a:solidFill>
                  <a:srgbClr val="FF0000"/>
                </a:solidFill>
              </a:rPr>
              <a:t>总</a:t>
            </a:r>
            <a:r>
              <a:rPr lang="zh-CN" altLang="zh-CN" sz="2000" b="1" dirty="0">
                <a:solidFill>
                  <a:srgbClr val="FF0000"/>
                </a:solidFill>
              </a:rPr>
              <a:t>资产周转率较低</a:t>
            </a:r>
            <a:r>
              <a:rPr lang="zh-CN" altLang="zh-CN" sz="2000" dirty="0" smtClean="0">
                <a:solidFill>
                  <a:srgbClr val="FF0000"/>
                </a:solidFill>
              </a:rPr>
              <a:t>。</a:t>
            </a:r>
            <a:endParaRPr lang="en-US" altLang="zh-CN" sz="2000" dirty="0" smtClean="0">
              <a:solidFill>
                <a:srgbClr val="FF0000"/>
              </a:solidFill>
            </a:endParaRPr>
          </a:p>
          <a:p>
            <a:pPr marL="0" indent="0">
              <a:buNone/>
            </a:pPr>
            <a:endParaRPr lang="en-US" altLang="zh-CN" sz="2000" dirty="0" smtClean="0"/>
          </a:p>
          <a:p>
            <a:pPr marL="0" indent="0">
              <a:buNone/>
            </a:pPr>
            <a:r>
              <a:rPr lang="zh-CN" altLang="en-US" sz="2000" dirty="0"/>
              <a:t>　</a:t>
            </a:r>
            <a:r>
              <a:rPr lang="zh-CN" altLang="en-US" sz="2000" dirty="0" smtClean="0"/>
              <a:t>　</a:t>
            </a:r>
            <a:r>
              <a:rPr lang="zh-CN" altLang="zh-CN" sz="2000" dirty="0" smtClean="0"/>
              <a:t>总</a:t>
            </a:r>
            <a:r>
              <a:rPr lang="zh-CN" altLang="zh-CN" sz="2000" dirty="0"/>
              <a:t>资产周转率是流动资产周转率和固定资产周转率的加权平均和。根据上表，</a:t>
            </a:r>
            <a:r>
              <a:rPr lang="en-US" altLang="zh-CN" sz="2000" dirty="0"/>
              <a:t>2003</a:t>
            </a:r>
            <a:r>
              <a:rPr lang="zh-CN" altLang="zh-CN" sz="2000" dirty="0"/>
              <a:t>年</a:t>
            </a:r>
            <a:r>
              <a:rPr lang="en-US" altLang="zh-CN" sz="2000" dirty="0"/>
              <a:t>-2009</a:t>
            </a:r>
            <a:r>
              <a:rPr lang="zh-CN" altLang="zh-CN" sz="2000" dirty="0"/>
              <a:t>年，国有工业企业的总资产周转率平均仅有</a:t>
            </a:r>
            <a:r>
              <a:rPr lang="en-US" altLang="zh-CN" sz="2000" dirty="0"/>
              <a:t>0.71</a:t>
            </a:r>
            <a:r>
              <a:rPr lang="zh-CN" altLang="zh-CN" sz="2000" dirty="0"/>
              <a:t>次</a:t>
            </a:r>
            <a:r>
              <a:rPr lang="en-US" altLang="zh-CN" sz="2000" dirty="0"/>
              <a:t>/</a:t>
            </a:r>
            <a:r>
              <a:rPr lang="zh-CN" altLang="zh-CN" sz="2000" dirty="0"/>
              <a:t>年，而全部工业企业的总资产周转率则平均达</a:t>
            </a:r>
            <a:r>
              <a:rPr lang="en-US" altLang="zh-CN" sz="2000" dirty="0"/>
              <a:t>1.04</a:t>
            </a:r>
            <a:r>
              <a:rPr lang="zh-CN" altLang="zh-CN" sz="2000" dirty="0"/>
              <a:t>次</a:t>
            </a:r>
            <a:r>
              <a:rPr lang="en-US" altLang="zh-CN" sz="2000" dirty="0"/>
              <a:t>/</a:t>
            </a:r>
            <a:r>
              <a:rPr lang="zh-CN" altLang="zh-CN" sz="2000" dirty="0"/>
              <a:t>年。流动资产</a:t>
            </a:r>
            <a:r>
              <a:rPr lang="zh-CN" altLang="zh-CN" sz="2000" dirty="0" smtClean="0"/>
              <a:t>周转率，</a:t>
            </a:r>
            <a:r>
              <a:rPr lang="zh-CN" altLang="zh-CN" sz="2000" dirty="0"/>
              <a:t>国有工业企业与全部工业企业相差并不</a:t>
            </a:r>
            <a:r>
              <a:rPr lang="zh-CN" altLang="zh-CN" sz="2000" dirty="0" smtClean="0"/>
              <a:t>多</a:t>
            </a:r>
            <a:r>
              <a:rPr lang="zh-CN" altLang="en-US" sz="2000" dirty="0" smtClean="0"/>
              <a:t>。</a:t>
            </a:r>
            <a:r>
              <a:rPr lang="zh-CN" altLang="zh-CN" sz="2000" dirty="0" smtClean="0"/>
              <a:t>流动资产</a:t>
            </a:r>
            <a:r>
              <a:rPr lang="zh-CN" altLang="zh-CN" sz="2000" dirty="0"/>
              <a:t>在总资产中的权重较小，故而可以断定国有工业企业总资产周转率低的主要原因是其固定资产周转率较低</a:t>
            </a:r>
            <a:r>
              <a:rPr lang="zh-CN" altLang="zh-CN" sz="2000" dirty="0" smtClean="0"/>
              <a:t>。</a:t>
            </a:r>
            <a:endParaRPr lang="en-US" altLang="zh-CN" sz="2000" dirty="0" smtClean="0"/>
          </a:p>
          <a:p>
            <a:pPr marL="0" indent="0">
              <a:buNone/>
            </a:pPr>
            <a:endParaRPr lang="en-US" altLang="zh-CN" sz="2000" dirty="0" smtClean="0"/>
          </a:p>
          <a:p>
            <a:pPr marL="0" indent="0">
              <a:buNone/>
            </a:pPr>
            <a:r>
              <a:rPr lang="zh-CN" altLang="en-US" sz="2000" dirty="0"/>
              <a:t>　</a:t>
            </a:r>
            <a:r>
              <a:rPr lang="zh-CN" altLang="en-US" sz="2000" dirty="0" smtClean="0"/>
              <a:t>　</a:t>
            </a:r>
            <a:r>
              <a:rPr lang="zh-CN" altLang="zh-CN" sz="2000" dirty="0" smtClean="0"/>
              <a:t>固定资产</a:t>
            </a:r>
            <a:r>
              <a:rPr lang="zh-CN" altLang="zh-CN" sz="2000" dirty="0"/>
              <a:t>周转率</a:t>
            </a:r>
            <a:r>
              <a:rPr lang="zh-CN" altLang="zh-CN" sz="2000" dirty="0" smtClean="0"/>
              <a:t>较低</a:t>
            </a:r>
            <a:r>
              <a:rPr lang="zh-CN" altLang="en-US" sz="2000" dirty="0" smtClean="0"/>
              <a:t>的原因：</a:t>
            </a:r>
            <a:r>
              <a:rPr lang="zh-CN" altLang="zh-CN" sz="2000" dirty="0" smtClean="0"/>
              <a:t>国有</a:t>
            </a:r>
            <a:r>
              <a:rPr lang="zh-CN" altLang="zh-CN" sz="2000" dirty="0"/>
              <a:t>企业多为投资规模和沉淀成本较大的机械制造、石化、冶金、</a:t>
            </a:r>
            <a:r>
              <a:rPr lang="zh-CN" altLang="zh-CN" sz="2000" dirty="0" smtClean="0"/>
              <a:t>电信</a:t>
            </a:r>
            <a:r>
              <a:rPr lang="zh-CN" altLang="en-US" sz="2000" dirty="0" smtClean="0"/>
              <a:t>、军工</a:t>
            </a:r>
            <a:r>
              <a:rPr lang="zh-CN" altLang="zh-CN" sz="2000" dirty="0" smtClean="0"/>
              <a:t>等</a:t>
            </a:r>
            <a:r>
              <a:rPr lang="zh-CN" altLang="zh-CN" sz="2000" dirty="0"/>
              <a:t>行业的企业，这些行业的固定资产使用年限较长、折旧较慢，故而资本周转速度较慢，所占用的平均资产较多</a:t>
            </a:r>
            <a:r>
              <a:rPr lang="zh-CN" altLang="zh-CN" sz="2000" dirty="0" smtClean="0"/>
              <a:t>。</a:t>
            </a:r>
            <a:r>
              <a:rPr lang="zh-CN" altLang="en-US" sz="2000" dirty="0" smtClean="0"/>
              <a:t>此外</a:t>
            </a:r>
            <a:r>
              <a:rPr lang="zh-CN" altLang="zh-CN" sz="2000" dirty="0" smtClean="0"/>
              <a:t>国有</a:t>
            </a:r>
            <a:r>
              <a:rPr lang="zh-CN" altLang="zh-CN" sz="2000" dirty="0"/>
              <a:t>企业有一部分固定资产是其“社会功能的物质载体”而非生产性</a:t>
            </a:r>
            <a:r>
              <a:rPr lang="zh-CN" altLang="zh-CN" sz="2000" dirty="0" smtClean="0"/>
              <a:t>载体</a:t>
            </a:r>
            <a:r>
              <a:rPr lang="zh-CN" altLang="en-US" sz="2000" dirty="0" smtClean="0"/>
              <a:t>（医院、学校、幼儿园等等）</a:t>
            </a:r>
            <a:r>
              <a:rPr lang="zh-CN" altLang="zh-CN" sz="2000" dirty="0" smtClean="0"/>
              <a:t>。</a:t>
            </a:r>
            <a:endParaRPr lang="en-US" altLang="zh-CN" sz="2000" dirty="0" smtClean="0"/>
          </a:p>
          <a:p>
            <a:pPr marL="0" indent="0">
              <a:buNone/>
            </a:pPr>
            <a:r>
              <a:rPr lang="zh-CN" altLang="en-US" sz="2000" dirty="0"/>
              <a:t>　</a:t>
            </a:r>
            <a:r>
              <a:rPr lang="zh-CN" altLang="en-US" sz="2000" dirty="0" smtClean="0"/>
              <a:t>　</a:t>
            </a:r>
            <a:endParaRPr lang="zh-CN" altLang="en-US" sz="2000" dirty="0"/>
          </a:p>
        </p:txBody>
      </p:sp>
    </p:spTree>
    <p:extLst>
      <p:ext uri="{BB962C8B-B14F-4D97-AF65-F5344CB8AC3E}">
        <p14:creationId xmlns:p14="http://schemas.microsoft.com/office/powerpoint/2010/main" val="2328477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dirty="0" smtClean="0">
                <a:latin typeface="黑体" panose="02010609060101010101" pitchFamily="49" charset="-122"/>
                <a:ea typeface="黑体" panose="02010609060101010101" pitchFamily="49" charset="-122"/>
              </a:rPr>
              <a:t>一、</a:t>
            </a:r>
            <a:r>
              <a:rPr lang="zh-CN" altLang="zh-CN" sz="2400" dirty="0" smtClean="0">
                <a:latin typeface="黑体" panose="02010609060101010101" pitchFamily="49" charset="-122"/>
                <a:ea typeface="黑体" panose="02010609060101010101" pitchFamily="49" charset="-122"/>
              </a:rPr>
              <a:t> </a:t>
            </a:r>
            <a:r>
              <a:rPr lang="zh-CN" altLang="zh-CN" sz="2000" dirty="0" smtClean="0">
                <a:latin typeface="黑体" panose="02010609060101010101" pitchFamily="49" charset="-122"/>
                <a:ea typeface="黑体" panose="02010609060101010101" pitchFamily="49" charset="-122"/>
              </a:rPr>
              <a:t>“做大做强做优国有企业”</a:t>
            </a:r>
            <a:r>
              <a:rPr lang="zh-CN" altLang="en-US" sz="2000" dirty="0" smtClean="0">
                <a:latin typeface="黑体" panose="02010609060101010101" pitchFamily="49" charset="-122"/>
                <a:ea typeface="黑体" panose="02010609060101010101" pitchFamily="49" charset="-122"/>
              </a:rPr>
              <a:t>是新时代国有企业改革的重要任务</a:t>
            </a:r>
            <a:endParaRPr lang="zh-CN" altLang="en-US" sz="20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57200" y="1340768"/>
            <a:ext cx="8229600" cy="4896544"/>
          </a:xfrm>
        </p:spPr>
        <p:txBody>
          <a:bodyPr>
            <a:normAutofit fontScale="62500" lnSpcReduction="20000"/>
          </a:bodyPr>
          <a:lstStyle/>
          <a:p>
            <a:r>
              <a:rPr lang="en-US" altLang="zh-CN" dirty="0" smtClean="0"/>
              <a:t>2013</a:t>
            </a:r>
            <a:r>
              <a:rPr lang="zh-CN" altLang="zh-CN" dirty="0"/>
              <a:t>年底，习近平总书记在对国家国资委的工作批示中，首次指出“要做强做优做大国有企业</a:t>
            </a:r>
            <a:r>
              <a:rPr lang="zh-CN" altLang="zh-CN" dirty="0" smtClean="0"/>
              <a:t>”</a:t>
            </a:r>
            <a:r>
              <a:rPr lang="zh-CN" altLang="en-US" dirty="0" smtClean="0"/>
              <a:t>，</a:t>
            </a:r>
            <a:r>
              <a:rPr lang="zh-CN" altLang="zh-CN" dirty="0" smtClean="0"/>
              <a:t>用</a:t>
            </a:r>
            <a:r>
              <a:rPr lang="en-US" altLang="zh-CN" b="1" dirty="0">
                <a:solidFill>
                  <a:srgbClr val="FF0000"/>
                </a:solidFill>
              </a:rPr>
              <a:t>“</a:t>
            </a:r>
            <a:r>
              <a:rPr lang="zh-CN" altLang="zh-CN" b="1" dirty="0">
                <a:solidFill>
                  <a:srgbClr val="FF0000"/>
                </a:solidFill>
              </a:rPr>
              <a:t>命门</a:t>
            </a:r>
            <a:r>
              <a:rPr lang="en-US" altLang="zh-CN" b="1" dirty="0">
                <a:solidFill>
                  <a:srgbClr val="FF0000"/>
                </a:solidFill>
              </a:rPr>
              <a:t>”</a:t>
            </a:r>
            <a:r>
              <a:rPr lang="zh-CN" altLang="zh-CN" dirty="0"/>
              <a:t>一词来比喻国有企业对于我们党和国家的极端</a:t>
            </a:r>
            <a:r>
              <a:rPr lang="zh-CN" altLang="zh-CN" dirty="0" smtClean="0"/>
              <a:t>重要性 ；</a:t>
            </a:r>
            <a:endParaRPr lang="en-US" altLang="zh-CN" dirty="0" smtClean="0"/>
          </a:p>
          <a:p>
            <a:endParaRPr lang="en-US" altLang="zh-CN" dirty="0" smtClean="0"/>
          </a:p>
          <a:p>
            <a:r>
              <a:rPr lang="en-US" altLang="zh-CN" dirty="0" smtClean="0"/>
              <a:t>2014</a:t>
            </a:r>
            <a:r>
              <a:rPr lang="zh-CN" altLang="zh-CN" dirty="0"/>
              <a:t>年底，在中央经济工作会议上，习近平第二次强调：“要</a:t>
            </a:r>
            <a:r>
              <a:rPr lang="zh-CN" altLang="zh-CN" b="1" dirty="0">
                <a:solidFill>
                  <a:srgbClr val="FF0000"/>
                </a:solidFill>
              </a:rPr>
              <a:t>坚定不移</a:t>
            </a:r>
            <a:r>
              <a:rPr lang="zh-CN" altLang="zh-CN" dirty="0"/>
              <a:t>把国企做强做优做大，不断增强国有经济活力、控制力、影响力、抗风险能力”</a:t>
            </a:r>
            <a:r>
              <a:rPr lang="zh-CN" altLang="zh-CN" dirty="0" smtClean="0"/>
              <a:t>；</a:t>
            </a:r>
            <a:endParaRPr lang="en-US" altLang="zh-CN" dirty="0" smtClean="0"/>
          </a:p>
          <a:p>
            <a:endParaRPr lang="en-US" altLang="zh-CN" dirty="0" smtClean="0"/>
          </a:p>
          <a:p>
            <a:r>
              <a:rPr lang="en-US" altLang="zh-CN" dirty="0" smtClean="0"/>
              <a:t>2015</a:t>
            </a:r>
            <a:r>
              <a:rPr lang="zh-CN" altLang="zh-CN" dirty="0"/>
              <a:t>年７月，习近平在吉林调研期间第三次强调：“要做大做强做优国有企业</a:t>
            </a:r>
            <a:r>
              <a:rPr lang="zh-CN" altLang="zh-CN" dirty="0" smtClean="0"/>
              <a:t>”</a:t>
            </a:r>
            <a:r>
              <a:rPr lang="zh-CN" altLang="en-US" dirty="0" smtClean="0"/>
              <a:t>，</a:t>
            </a:r>
            <a:r>
              <a:rPr lang="en-US" altLang="zh-CN" dirty="0" smtClean="0"/>
              <a:t>8</a:t>
            </a:r>
            <a:r>
              <a:rPr lang="zh-CN" altLang="en-US" dirty="0" smtClean="0"/>
              <a:t>月</a:t>
            </a:r>
            <a:r>
              <a:rPr lang="zh-CN" altLang="zh-CN" dirty="0"/>
              <a:t>中共中央、国务院关于深化国有企业改革的指导</a:t>
            </a:r>
            <a:r>
              <a:rPr lang="zh-CN" altLang="zh-CN" dirty="0" smtClean="0"/>
              <a:t>意见</a:t>
            </a:r>
            <a:r>
              <a:rPr lang="zh-CN" altLang="en-US" dirty="0" smtClean="0"/>
              <a:t>，明确了</a:t>
            </a:r>
            <a:r>
              <a:rPr lang="zh-CN" altLang="zh-CN" dirty="0" smtClean="0"/>
              <a:t>做强做优做大国有企业</a:t>
            </a:r>
            <a:r>
              <a:rPr lang="zh-CN" altLang="en-US" dirty="0" smtClean="0"/>
              <a:t>的方针政策</a:t>
            </a:r>
            <a:r>
              <a:rPr lang="zh-CN" altLang="zh-CN" dirty="0" smtClean="0"/>
              <a:t>；</a:t>
            </a:r>
            <a:endParaRPr lang="en-US" altLang="zh-CN" dirty="0" smtClean="0"/>
          </a:p>
          <a:p>
            <a:endParaRPr lang="en-US" altLang="zh-CN" dirty="0" smtClean="0"/>
          </a:p>
          <a:p>
            <a:r>
              <a:rPr lang="en-US" altLang="zh-CN" dirty="0" smtClean="0"/>
              <a:t>2016</a:t>
            </a:r>
            <a:r>
              <a:rPr lang="zh-CN" altLang="zh-CN" dirty="0"/>
              <a:t>年</a:t>
            </a:r>
            <a:r>
              <a:rPr lang="en-US" altLang="zh-CN" dirty="0"/>
              <a:t>7</a:t>
            </a:r>
            <a:r>
              <a:rPr lang="zh-CN" altLang="zh-CN" dirty="0"/>
              <a:t>月，习近平对全国国企改革座谈会做出重要指示，第四次强调：“国有企业是壮大国家综合实力、保障人民共同利益的重要力量，</a:t>
            </a:r>
            <a:r>
              <a:rPr lang="zh-CN" altLang="zh-CN" b="1" dirty="0">
                <a:solidFill>
                  <a:srgbClr val="FF0000"/>
                </a:solidFill>
              </a:rPr>
              <a:t>必须理直气壮做强做优做大</a:t>
            </a:r>
            <a:r>
              <a:rPr lang="zh-CN" altLang="zh-CN" dirty="0"/>
              <a:t>，不断增强活力、影响力、抗风险能力，实现国有资产保值增值”；</a:t>
            </a:r>
            <a:r>
              <a:rPr lang="en-US" altLang="zh-CN" dirty="0"/>
              <a:t>2016</a:t>
            </a:r>
            <a:r>
              <a:rPr lang="zh-CN" altLang="zh-CN" dirty="0"/>
              <a:t>年</a:t>
            </a:r>
            <a:r>
              <a:rPr lang="en-US" altLang="zh-CN" dirty="0"/>
              <a:t>10</a:t>
            </a:r>
            <a:r>
              <a:rPr lang="zh-CN" altLang="zh-CN" dirty="0"/>
              <a:t>月，习近平在全国国企党建工作会议上第五次强调：“</a:t>
            </a:r>
            <a:r>
              <a:rPr lang="zh-CN" altLang="zh-CN" b="1" dirty="0">
                <a:solidFill>
                  <a:srgbClr val="FF0000"/>
                </a:solidFill>
              </a:rPr>
              <a:t>坚定不移</a:t>
            </a:r>
            <a:r>
              <a:rPr lang="zh-CN" altLang="zh-CN" dirty="0"/>
              <a:t>把国有企业做强做优做大”。</a:t>
            </a:r>
            <a:endParaRPr lang="zh-CN" altLang="en-US" dirty="0"/>
          </a:p>
        </p:txBody>
      </p:sp>
    </p:spTree>
    <p:extLst>
      <p:ext uri="{BB962C8B-B14F-4D97-AF65-F5344CB8AC3E}">
        <p14:creationId xmlns:p14="http://schemas.microsoft.com/office/powerpoint/2010/main" val="24971833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8229600" cy="6048672"/>
          </a:xfrm>
        </p:spPr>
        <p:txBody>
          <a:bodyPr>
            <a:normAutofit/>
          </a:bodyPr>
          <a:lstStyle/>
          <a:p>
            <a:endParaRPr lang="zh-CN" altLang="en-US" dirty="0"/>
          </a:p>
        </p:txBody>
      </p:sp>
      <p:sp>
        <p:nvSpPr>
          <p:cNvPr id="3" name="内容占位符 2"/>
          <p:cNvSpPr>
            <a:spLocks noGrp="1"/>
          </p:cNvSpPr>
          <p:nvPr>
            <p:ph idx="1"/>
          </p:nvPr>
        </p:nvSpPr>
        <p:spPr>
          <a:xfrm>
            <a:off x="457200" y="404664"/>
            <a:ext cx="8229600" cy="5904656"/>
          </a:xfrm>
        </p:spPr>
        <p:txBody>
          <a:bodyPr/>
          <a:lstStyle/>
          <a:p>
            <a:pPr marL="0" indent="0">
              <a:buNone/>
            </a:pPr>
            <a:r>
              <a:rPr lang="zh-CN" altLang="en-US" sz="2000" dirty="0"/>
              <a:t>　</a:t>
            </a:r>
            <a:r>
              <a:rPr lang="zh-CN" altLang="en-US" sz="2000" dirty="0" smtClean="0"/>
              <a:t>　　</a:t>
            </a:r>
            <a:r>
              <a:rPr lang="zh-CN" altLang="zh-CN" sz="2000" dirty="0" smtClean="0"/>
              <a:t>再</a:t>
            </a:r>
            <a:r>
              <a:rPr lang="zh-CN" altLang="zh-CN" sz="2000" dirty="0"/>
              <a:t>考察一下企业的另一项重要财务指标——</a:t>
            </a:r>
            <a:r>
              <a:rPr lang="zh-CN" altLang="zh-CN" sz="2000" b="1" dirty="0"/>
              <a:t>成本费用</a:t>
            </a:r>
            <a:r>
              <a:rPr lang="zh-CN" altLang="zh-CN" sz="2000" b="1" dirty="0" smtClean="0"/>
              <a:t>利润率</a:t>
            </a:r>
            <a:endParaRPr lang="en-US" altLang="zh-CN" sz="2000" b="1" dirty="0" smtClean="0"/>
          </a:p>
          <a:p>
            <a:pPr marL="0" indent="0">
              <a:buNone/>
            </a:pPr>
            <a:endParaRPr lang="en-US" altLang="zh-CN" sz="2000" b="1" dirty="0"/>
          </a:p>
          <a:p>
            <a:pPr marL="0" indent="0">
              <a:buNone/>
            </a:pPr>
            <a:r>
              <a:rPr lang="zh-CN" altLang="en-US" sz="2000" b="1" dirty="0" smtClean="0"/>
              <a:t>　　　</a:t>
            </a:r>
            <a:r>
              <a:rPr lang="zh-CN" altLang="zh-CN" sz="2000" dirty="0"/>
              <a:t>成本费用利润率的计算公式是：成本费用利润率</a:t>
            </a:r>
            <a:r>
              <a:rPr lang="en-US" altLang="zh-CN" sz="2000" dirty="0"/>
              <a:t>=</a:t>
            </a:r>
            <a:r>
              <a:rPr lang="zh-CN" altLang="zh-CN" sz="2000" dirty="0"/>
              <a:t>利润总额</a:t>
            </a:r>
            <a:r>
              <a:rPr lang="en-US" altLang="zh-CN" sz="2000" dirty="0"/>
              <a:t>/</a:t>
            </a:r>
            <a:r>
              <a:rPr lang="zh-CN" altLang="zh-CN" sz="2000" dirty="0"/>
              <a:t>成本费用总额，因其分母是一定期间成本费用，故而能够避免以总资产贡献率衡量效率带来的</a:t>
            </a:r>
            <a:r>
              <a:rPr lang="zh-CN" altLang="zh-CN" sz="2000" dirty="0" smtClean="0"/>
              <a:t>偏差</a:t>
            </a:r>
            <a:endParaRPr lang="en-US" altLang="zh-CN" dirty="0"/>
          </a:p>
          <a:p>
            <a:pPr marL="0" indent="0">
              <a:buNone/>
            </a:pPr>
            <a:r>
              <a:rPr lang="zh-CN" altLang="en-US" sz="2000" b="1" dirty="0" smtClean="0"/>
              <a:t>　　　　　　　　</a:t>
            </a:r>
            <a:r>
              <a:rPr lang="zh-CN" altLang="zh-CN" sz="2000" b="1" dirty="0" smtClean="0"/>
              <a:t>竞争性</a:t>
            </a:r>
            <a:r>
              <a:rPr lang="zh-CN" altLang="zh-CN" sz="2000" b="1" dirty="0"/>
              <a:t>行业成本费用利润率（</a:t>
            </a:r>
            <a:r>
              <a:rPr lang="en-US" altLang="zh-CN" sz="2000" b="1" dirty="0"/>
              <a:t>%</a:t>
            </a:r>
            <a:r>
              <a:rPr lang="zh-CN" altLang="zh-CN" sz="2000" b="1" dirty="0" smtClean="0"/>
              <a:t>）</a:t>
            </a:r>
            <a:endParaRPr lang="en-US" altLang="zh-CN" sz="2000" b="1" dirty="0" smtClean="0"/>
          </a:p>
          <a:p>
            <a:pPr marL="0" indent="0">
              <a:buNone/>
            </a:pPr>
            <a:endParaRPr lang="zh-CN" altLang="en-US" sz="2000" b="1" dirty="0"/>
          </a:p>
        </p:txBody>
      </p:sp>
      <p:graphicFrame>
        <p:nvGraphicFramePr>
          <p:cNvPr id="4" name="表格 3"/>
          <p:cNvGraphicFramePr>
            <a:graphicFrameLocks noGrp="1"/>
          </p:cNvGraphicFramePr>
          <p:nvPr>
            <p:extLst>
              <p:ext uri="{D42A27DB-BD31-4B8C-83A1-F6EECF244321}">
                <p14:modId xmlns:p14="http://schemas.microsoft.com/office/powerpoint/2010/main" val="3820793019"/>
              </p:ext>
            </p:extLst>
          </p:nvPr>
        </p:nvGraphicFramePr>
        <p:xfrm>
          <a:off x="1331640" y="2492893"/>
          <a:ext cx="6120680" cy="2808314"/>
        </p:xfrm>
        <a:graphic>
          <a:graphicData uri="http://schemas.openxmlformats.org/drawingml/2006/table">
            <a:tbl>
              <a:tblPr>
                <a:tableStyleId>{5C22544A-7EE6-4342-B048-85BDC9FD1C3A}</a:tableStyleId>
              </a:tblPr>
              <a:tblGrid>
                <a:gridCol w="1520966"/>
                <a:gridCol w="2415291"/>
                <a:gridCol w="2184423"/>
              </a:tblGrid>
              <a:tr h="347317">
                <a:tc>
                  <a:txBody>
                    <a:bodyPr/>
                    <a:lstStyle/>
                    <a:p>
                      <a:pPr indent="255905" algn="l">
                        <a:lnSpc>
                          <a:spcPct val="150000"/>
                        </a:lnSpc>
                        <a:spcAft>
                          <a:spcPts val="0"/>
                        </a:spcAft>
                      </a:pPr>
                      <a:r>
                        <a:rPr lang="zh-CN" sz="1050" kern="0">
                          <a:effectLst/>
                        </a:rPr>
                        <a:t>　</a:t>
                      </a:r>
                      <a:endParaRPr lang="zh-CN" sz="1050" kern="100">
                        <a:effectLst/>
                        <a:latin typeface="Calibri"/>
                        <a:ea typeface="宋体"/>
                        <a:cs typeface="Times New Roman"/>
                      </a:endParaRPr>
                    </a:p>
                  </a:txBody>
                  <a:tcPr marL="68580" marR="68580" marT="0" marB="0" anchor="ctr"/>
                </a:tc>
                <a:tc>
                  <a:txBody>
                    <a:bodyPr/>
                    <a:lstStyle/>
                    <a:p>
                      <a:pPr indent="255905" algn="l">
                        <a:lnSpc>
                          <a:spcPct val="150000"/>
                        </a:lnSpc>
                        <a:spcAft>
                          <a:spcPts val="0"/>
                        </a:spcAft>
                      </a:pPr>
                      <a:r>
                        <a:rPr lang="zh-CN" sz="1050" kern="0">
                          <a:effectLst/>
                        </a:rPr>
                        <a:t>国有工业企业</a:t>
                      </a:r>
                      <a:endParaRPr lang="zh-CN" sz="1050" kern="100">
                        <a:effectLst/>
                        <a:latin typeface="Calibri"/>
                        <a:ea typeface="宋体"/>
                        <a:cs typeface="Times New Roman"/>
                      </a:endParaRPr>
                    </a:p>
                  </a:txBody>
                  <a:tcPr marL="68580" marR="68580" marT="0" marB="0" anchor="ctr"/>
                </a:tc>
                <a:tc>
                  <a:txBody>
                    <a:bodyPr/>
                    <a:lstStyle/>
                    <a:p>
                      <a:pPr indent="255905" algn="l">
                        <a:lnSpc>
                          <a:spcPct val="150000"/>
                        </a:lnSpc>
                        <a:spcAft>
                          <a:spcPts val="0"/>
                        </a:spcAft>
                      </a:pPr>
                      <a:r>
                        <a:rPr lang="zh-CN" sz="1050" kern="0">
                          <a:effectLst/>
                        </a:rPr>
                        <a:t>全部工业企业</a:t>
                      </a:r>
                      <a:endParaRPr lang="zh-CN" sz="1050" kern="100">
                        <a:effectLst/>
                        <a:latin typeface="Calibri"/>
                        <a:ea typeface="宋体"/>
                        <a:cs typeface="Times New Roman"/>
                      </a:endParaRPr>
                    </a:p>
                  </a:txBody>
                  <a:tcPr marL="68580" marR="68580" marT="0" marB="0" anchor="ctr"/>
                </a:tc>
              </a:tr>
              <a:tr h="351571">
                <a:tc>
                  <a:txBody>
                    <a:bodyPr/>
                    <a:lstStyle/>
                    <a:p>
                      <a:pPr indent="255905" algn="r">
                        <a:lnSpc>
                          <a:spcPct val="150000"/>
                        </a:lnSpc>
                        <a:spcAft>
                          <a:spcPts val="0"/>
                        </a:spcAft>
                      </a:pPr>
                      <a:r>
                        <a:rPr lang="en-US" sz="1050" kern="0">
                          <a:effectLst/>
                        </a:rPr>
                        <a:t>2003</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4.73 </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5.15 </a:t>
                      </a:r>
                      <a:endParaRPr lang="zh-CN" sz="1050" kern="100">
                        <a:effectLst/>
                        <a:latin typeface="Calibri"/>
                        <a:ea typeface="宋体"/>
                        <a:cs typeface="Times New Roman"/>
                      </a:endParaRPr>
                    </a:p>
                  </a:txBody>
                  <a:tcPr marL="68580" marR="68580" marT="0" marB="0" anchor="ctr"/>
                </a:tc>
              </a:tr>
              <a:tr h="351571">
                <a:tc>
                  <a:txBody>
                    <a:bodyPr/>
                    <a:lstStyle/>
                    <a:p>
                      <a:pPr indent="255905" algn="r">
                        <a:lnSpc>
                          <a:spcPct val="150000"/>
                        </a:lnSpc>
                        <a:spcAft>
                          <a:spcPts val="0"/>
                        </a:spcAft>
                      </a:pPr>
                      <a:r>
                        <a:rPr lang="en-US" sz="1050" kern="0">
                          <a:effectLst/>
                        </a:rPr>
                        <a:t>2004</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5.53 </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5.46 </a:t>
                      </a:r>
                      <a:endParaRPr lang="zh-CN" sz="1050" kern="100">
                        <a:effectLst/>
                        <a:latin typeface="Calibri"/>
                        <a:ea typeface="宋体"/>
                        <a:cs typeface="Times New Roman"/>
                      </a:endParaRPr>
                    </a:p>
                  </a:txBody>
                  <a:tcPr marL="68580" marR="68580" marT="0" marB="0" anchor="ctr"/>
                </a:tc>
              </a:tr>
              <a:tr h="351571">
                <a:tc>
                  <a:txBody>
                    <a:bodyPr/>
                    <a:lstStyle/>
                    <a:p>
                      <a:pPr indent="255905" algn="r">
                        <a:lnSpc>
                          <a:spcPct val="150000"/>
                        </a:lnSpc>
                        <a:spcAft>
                          <a:spcPts val="0"/>
                        </a:spcAft>
                      </a:pPr>
                      <a:r>
                        <a:rPr lang="en-US" sz="1050" kern="0">
                          <a:effectLst/>
                        </a:rPr>
                        <a:t>2005</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4.23 </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4.94 </a:t>
                      </a:r>
                      <a:endParaRPr lang="zh-CN" sz="1050" kern="100">
                        <a:effectLst/>
                        <a:latin typeface="Calibri"/>
                        <a:ea typeface="宋体"/>
                        <a:cs typeface="Times New Roman"/>
                      </a:endParaRPr>
                    </a:p>
                  </a:txBody>
                  <a:tcPr marL="68580" marR="68580" marT="0" marB="0" anchor="ctr"/>
                </a:tc>
              </a:tr>
              <a:tr h="351571">
                <a:tc>
                  <a:txBody>
                    <a:bodyPr/>
                    <a:lstStyle/>
                    <a:p>
                      <a:pPr indent="255905" algn="r">
                        <a:lnSpc>
                          <a:spcPct val="150000"/>
                        </a:lnSpc>
                        <a:spcAft>
                          <a:spcPts val="0"/>
                        </a:spcAft>
                      </a:pPr>
                      <a:r>
                        <a:rPr lang="en-US" sz="1050" kern="0">
                          <a:effectLst/>
                        </a:rPr>
                        <a:t>2006</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4.42 </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5.21 </a:t>
                      </a:r>
                      <a:endParaRPr lang="zh-CN" sz="1050" kern="100">
                        <a:effectLst/>
                        <a:latin typeface="Calibri"/>
                        <a:ea typeface="宋体"/>
                        <a:cs typeface="Times New Roman"/>
                      </a:endParaRPr>
                    </a:p>
                  </a:txBody>
                  <a:tcPr marL="68580" marR="68580" marT="0" marB="0" anchor="ctr"/>
                </a:tc>
              </a:tr>
              <a:tr h="351571">
                <a:tc>
                  <a:txBody>
                    <a:bodyPr/>
                    <a:lstStyle/>
                    <a:p>
                      <a:pPr indent="255905" algn="r">
                        <a:lnSpc>
                          <a:spcPct val="150000"/>
                        </a:lnSpc>
                        <a:spcAft>
                          <a:spcPts val="0"/>
                        </a:spcAft>
                      </a:pPr>
                      <a:r>
                        <a:rPr lang="en-US" sz="1050" kern="0">
                          <a:effectLst/>
                        </a:rPr>
                        <a:t>2007</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6.21 </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6.28 </a:t>
                      </a:r>
                      <a:endParaRPr lang="zh-CN" sz="1050" kern="100">
                        <a:effectLst/>
                        <a:latin typeface="Calibri"/>
                        <a:ea typeface="宋体"/>
                        <a:cs typeface="Times New Roman"/>
                      </a:endParaRPr>
                    </a:p>
                  </a:txBody>
                  <a:tcPr marL="68580" marR="68580" marT="0" marB="0" anchor="ctr"/>
                </a:tc>
              </a:tr>
              <a:tr h="351571">
                <a:tc>
                  <a:txBody>
                    <a:bodyPr/>
                    <a:lstStyle/>
                    <a:p>
                      <a:pPr indent="255905" algn="r">
                        <a:lnSpc>
                          <a:spcPct val="150000"/>
                        </a:lnSpc>
                        <a:spcAft>
                          <a:spcPts val="0"/>
                        </a:spcAft>
                      </a:pPr>
                      <a:r>
                        <a:rPr lang="en-US" sz="1050" kern="0">
                          <a:effectLst/>
                        </a:rPr>
                        <a:t>2008</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3.43 </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5.82 </a:t>
                      </a:r>
                      <a:endParaRPr lang="zh-CN" sz="1050" kern="100">
                        <a:effectLst/>
                        <a:latin typeface="Calibri"/>
                        <a:ea typeface="宋体"/>
                        <a:cs typeface="Times New Roman"/>
                      </a:endParaRPr>
                    </a:p>
                  </a:txBody>
                  <a:tcPr marL="68580" marR="68580" marT="0" marB="0" anchor="ctr"/>
                </a:tc>
              </a:tr>
              <a:tr h="351571">
                <a:tc>
                  <a:txBody>
                    <a:bodyPr/>
                    <a:lstStyle/>
                    <a:p>
                      <a:pPr indent="255905" algn="r">
                        <a:lnSpc>
                          <a:spcPct val="150000"/>
                        </a:lnSpc>
                        <a:spcAft>
                          <a:spcPts val="0"/>
                        </a:spcAft>
                      </a:pPr>
                      <a:r>
                        <a:rPr lang="en-US" sz="1050" kern="0">
                          <a:effectLst/>
                        </a:rPr>
                        <a:t>2009</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a:effectLst/>
                        </a:rPr>
                        <a:t>5.84 </a:t>
                      </a:r>
                      <a:endParaRPr lang="zh-CN" sz="1050" kern="100">
                        <a:effectLst/>
                        <a:latin typeface="Calibri"/>
                        <a:ea typeface="宋体"/>
                        <a:cs typeface="Times New Roman"/>
                      </a:endParaRPr>
                    </a:p>
                  </a:txBody>
                  <a:tcPr marL="68580" marR="68580" marT="0" marB="0" anchor="ctr"/>
                </a:tc>
                <a:tc>
                  <a:txBody>
                    <a:bodyPr/>
                    <a:lstStyle/>
                    <a:p>
                      <a:pPr indent="255905" algn="r">
                        <a:lnSpc>
                          <a:spcPct val="150000"/>
                        </a:lnSpc>
                        <a:spcAft>
                          <a:spcPts val="0"/>
                        </a:spcAft>
                      </a:pPr>
                      <a:r>
                        <a:rPr lang="en-US" sz="1050" kern="0" dirty="0">
                          <a:effectLst/>
                        </a:rPr>
                        <a:t>6.68 </a:t>
                      </a:r>
                      <a:endParaRPr lang="zh-CN" sz="105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26585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620688"/>
            <a:ext cx="8229600" cy="5505475"/>
          </a:xfrm>
        </p:spPr>
        <p:txBody>
          <a:bodyPr>
            <a:normAutofit/>
          </a:bodyPr>
          <a:lstStyle/>
          <a:p>
            <a:pPr marL="0" indent="0" fontAlgn="t">
              <a:buNone/>
            </a:pPr>
            <a:r>
              <a:rPr lang="zh-CN" altLang="en-US" sz="2000" dirty="0" smtClean="0"/>
              <a:t>　　</a:t>
            </a:r>
            <a:r>
              <a:rPr lang="zh-CN" altLang="zh-CN" sz="2000" dirty="0" smtClean="0"/>
              <a:t>成本</a:t>
            </a:r>
            <a:r>
              <a:rPr lang="zh-CN" altLang="zh-CN" sz="2000" dirty="0"/>
              <a:t>费用利润率这一指标上，国有工业企业的表现大大好于其总资产贡献率。国有工业企业的成本费用利润率在多数年份与全部工业企业相差很小，在</a:t>
            </a:r>
            <a:r>
              <a:rPr lang="en-US" altLang="zh-CN" sz="2000" dirty="0"/>
              <a:t>2004</a:t>
            </a:r>
            <a:r>
              <a:rPr lang="zh-CN" altLang="zh-CN" sz="2000" dirty="0"/>
              <a:t>年甚至高于全部工业企业。这说明</a:t>
            </a:r>
            <a:r>
              <a:rPr lang="zh-CN" altLang="zh-CN" sz="2000" dirty="0" smtClean="0"/>
              <a:t>，仅</a:t>
            </a:r>
            <a:r>
              <a:rPr lang="zh-CN" altLang="zh-CN" sz="2000" dirty="0"/>
              <a:t>考虑一定期间成本收益</a:t>
            </a:r>
            <a:r>
              <a:rPr lang="zh-CN" altLang="zh-CN" sz="2000" dirty="0" smtClean="0"/>
              <a:t>效率，</a:t>
            </a:r>
            <a:r>
              <a:rPr lang="zh-CN" altLang="zh-CN" sz="2000" dirty="0"/>
              <a:t>国有工业企业的表现并不逊于其他所有制形式的企业。这也印证了国有工业企业总资产贡献率低主要是由行业特点和部分社会保障功能由企业承担等旧体制的遗存所造成这个结论。</a:t>
            </a:r>
          </a:p>
          <a:p>
            <a:pPr marL="0" indent="0">
              <a:buNone/>
            </a:pPr>
            <a:endParaRPr lang="en-US" altLang="zh-CN" sz="2000" dirty="0" smtClean="0"/>
          </a:p>
          <a:p>
            <a:pPr marL="0" indent="0">
              <a:buNone/>
            </a:pPr>
            <a:r>
              <a:rPr lang="zh-CN" altLang="en-US" sz="2000" dirty="0" smtClean="0"/>
              <a:t>　　</a:t>
            </a:r>
            <a:r>
              <a:rPr lang="zh-CN" altLang="zh-CN" sz="2000" dirty="0" smtClean="0"/>
              <a:t>国有</a:t>
            </a:r>
            <a:r>
              <a:rPr lang="zh-CN" altLang="zh-CN" sz="2000" dirty="0"/>
              <a:t>企业利润率略低于其他企业，还与</a:t>
            </a:r>
            <a:r>
              <a:rPr lang="zh-CN" altLang="zh-CN" sz="2000" b="1" dirty="0"/>
              <a:t>国有企业的工资性支出高于非公有企业</a:t>
            </a:r>
            <a:r>
              <a:rPr lang="zh-CN" altLang="zh-CN" sz="2000" dirty="0"/>
              <a:t>有关。在许多私营企业，</a:t>
            </a:r>
            <a:r>
              <a:rPr lang="zh-CN" altLang="zh-CN" sz="2000" dirty="0" smtClean="0"/>
              <a:t>工资不</a:t>
            </a:r>
            <a:r>
              <a:rPr lang="zh-CN" altLang="zh-CN" sz="2000" dirty="0"/>
              <a:t>足以支付劳动力再生产所必要的费用，甚至低于生存工资水平</a:t>
            </a:r>
            <a:r>
              <a:rPr lang="zh-CN" altLang="zh-CN" sz="2000" dirty="0" smtClean="0"/>
              <a:t>。相当</a:t>
            </a:r>
            <a:r>
              <a:rPr lang="zh-CN" altLang="zh-CN" sz="2000" dirty="0"/>
              <a:t>数量的劳动者维持生存还要部分地依靠社会性的补贴（如政府转移支付）和务农收入</a:t>
            </a:r>
            <a:r>
              <a:rPr lang="zh-CN" altLang="zh-CN" sz="2000" dirty="0" smtClean="0"/>
              <a:t>。</a:t>
            </a:r>
            <a:r>
              <a:rPr lang="zh-CN" altLang="en-US" sz="2000" dirty="0" smtClean="0"/>
              <a:t>有</a:t>
            </a:r>
            <a:r>
              <a:rPr lang="zh-CN" altLang="zh-CN" sz="2000" dirty="0" smtClean="0"/>
              <a:t>学者</a:t>
            </a:r>
            <a:r>
              <a:rPr lang="zh-CN" altLang="zh-CN" sz="2000" dirty="0"/>
              <a:t>利用四种方法估算了私营企业工资水平与生存工资水平之间的差距，并将其称为“私营企业的社会欠账</a:t>
            </a:r>
            <a:r>
              <a:rPr lang="zh-CN" altLang="zh-CN" sz="2000" dirty="0" smtClean="0"/>
              <a:t>”</a:t>
            </a:r>
            <a:r>
              <a:rPr lang="zh-CN" altLang="en-US" sz="2000" dirty="0" smtClean="0"/>
              <a:t>（</a:t>
            </a:r>
            <a:r>
              <a:rPr lang="zh-CN" altLang="zh-CN" sz="2000" dirty="0" smtClean="0"/>
              <a:t>李</a:t>
            </a:r>
            <a:r>
              <a:rPr lang="zh-CN" altLang="zh-CN" sz="2000" dirty="0"/>
              <a:t>钟瑾等，《生存工资、超时劳动与中国经济的可持续发展》，《政治经济学评论》</a:t>
            </a:r>
            <a:r>
              <a:rPr lang="en-US" altLang="zh-CN" sz="2000" dirty="0"/>
              <a:t>2012</a:t>
            </a:r>
            <a:r>
              <a:rPr lang="zh-CN" altLang="zh-CN" sz="2000" dirty="0"/>
              <a:t>年第</a:t>
            </a:r>
            <a:r>
              <a:rPr lang="en-US" altLang="zh-CN" sz="2000" dirty="0"/>
              <a:t>3</a:t>
            </a:r>
            <a:r>
              <a:rPr lang="zh-CN" altLang="zh-CN" sz="2000" dirty="0" smtClean="0"/>
              <a:t>期</a:t>
            </a:r>
            <a:r>
              <a:rPr lang="zh-CN" altLang="en-US" sz="2000" dirty="0" smtClean="0"/>
              <a:t>）</a:t>
            </a:r>
            <a:r>
              <a:rPr lang="zh-CN" altLang="zh-CN" sz="2000" dirty="0" smtClean="0"/>
              <a:t> 。</a:t>
            </a:r>
            <a:r>
              <a:rPr lang="zh-CN" altLang="en-US" sz="2000" dirty="0" smtClean="0"/>
              <a:t>如果将其从企业利润中扣除，</a:t>
            </a:r>
            <a:r>
              <a:rPr lang="zh-CN" altLang="zh-CN" sz="2000" dirty="0"/>
              <a:t>私营工业企业主营业务</a:t>
            </a:r>
            <a:r>
              <a:rPr lang="zh-CN" altLang="zh-CN" sz="2000" dirty="0" smtClean="0"/>
              <a:t>利润率显著</a:t>
            </a:r>
            <a:r>
              <a:rPr lang="zh-CN" altLang="zh-CN" sz="2000" dirty="0"/>
              <a:t>低于国有</a:t>
            </a:r>
            <a:r>
              <a:rPr lang="zh-CN" altLang="zh-CN" sz="2000" dirty="0" smtClean="0"/>
              <a:t>企业的</a:t>
            </a:r>
            <a:r>
              <a:rPr lang="zh-CN" altLang="zh-CN" sz="2000" dirty="0"/>
              <a:t>水平</a:t>
            </a:r>
            <a:r>
              <a:rPr lang="zh-CN" altLang="zh-CN" sz="2000" dirty="0" smtClean="0"/>
              <a:t>。</a:t>
            </a:r>
            <a:endParaRPr lang="zh-CN" altLang="en-US" sz="2000" dirty="0"/>
          </a:p>
        </p:txBody>
      </p:sp>
    </p:spTree>
    <p:extLst>
      <p:ext uri="{BB962C8B-B14F-4D97-AF65-F5344CB8AC3E}">
        <p14:creationId xmlns:p14="http://schemas.microsoft.com/office/powerpoint/2010/main" val="2710833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29600" cy="5832648"/>
          </a:xfrm>
        </p:spPr>
        <p:txBody>
          <a:bodyPr>
            <a:normAutofit/>
          </a:bodyPr>
          <a:lstStyle/>
          <a:p>
            <a:endParaRPr lang="zh-CN" altLang="en-US" dirty="0"/>
          </a:p>
        </p:txBody>
      </p:sp>
      <p:sp>
        <p:nvSpPr>
          <p:cNvPr id="3" name="内容占位符 2"/>
          <p:cNvSpPr>
            <a:spLocks noGrp="1"/>
          </p:cNvSpPr>
          <p:nvPr>
            <p:ph idx="1"/>
          </p:nvPr>
        </p:nvSpPr>
        <p:spPr>
          <a:xfrm>
            <a:off x="457200" y="476672"/>
            <a:ext cx="8229600" cy="5649491"/>
          </a:xfrm>
        </p:spPr>
        <p:txBody>
          <a:bodyPr>
            <a:normAutofit/>
          </a:bodyPr>
          <a:lstStyle/>
          <a:p>
            <a:pPr marL="0" indent="0">
              <a:buNone/>
            </a:pPr>
            <a:endParaRPr lang="en-US" altLang="zh-CN" sz="2400" dirty="0" smtClean="0"/>
          </a:p>
          <a:p>
            <a:pPr marL="0" indent="0">
              <a:buNone/>
            </a:pPr>
            <a:r>
              <a:rPr lang="zh-CN" altLang="en-US" sz="2400" dirty="0" smtClean="0"/>
              <a:t>　</a:t>
            </a:r>
            <a:r>
              <a:rPr lang="zh-CN" altLang="en-US" sz="2400" b="1" dirty="0" smtClean="0"/>
              <a:t>２、国有企业造成收入分配不公</a:t>
            </a:r>
            <a:endParaRPr lang="en-US" altLang="zh-CN" sz="2400" b="1" dirty="0" smtClean="0"/>
          </a:p>
          <a:p>
            <a:pPr marL="0" indent="0">
              <a:buNone/>
            </a:pPr>
            <a:endParaRPr lang="en-US" altLang="zh-CN" sz="2400" b="1" dirty="0"/>
          </a:p>
          <a:p>
            <a:pPr marL="0" indent="0">
              <a:buNone/>
            </a:pPr>
            <a:r>
              <a:rPr lang="zh-CN" altLang="en-US" sz="2400" b="1" dirty="0" smtClean="0"/>
              <a:t>　　</a:t>
            </a:r>
            <a:r>
              <a:rPr lang="zh-CN" altLang="en-US" sz="2400" dirty="0" smtClean="0"/>
              <a:t>国有企业职工工资一般高于私营企业是因为实行按劳分配这一公有制应有的分配原则，公有企业内部没有剥削。</a:t>
            </a:r>
            <a:endParaRPr lang="en-US" altLang="zh-CN" sz="2400" dirty="0" smtClean="0"/>
          </a:p>
          <a:p>
            <a:pPr marL="0" indent="0">
              <a:buNone/>
            </a:pPr>
            <a:endParaRPr lang="en-US" altLang="zh-CN" sz="2400" dirty="0"/>
          </a:p>
          <a:p>
            <a:pPr marL="0" indent="0">
              <a:buNone/>
            </a:pPr>
            <a:r>
              <a:rPr lang="zh-CN" altLang="en-US" sz="2400" dirty="0" smtClean="0"/>
              <a:t>　　收入分配不公的根源</a:t>
            </a:r>
            <a:endParaRPr lang="en-US" altLang="zh-CN" sz="2400" dirty="0" smtClean="0"/>
          </a:p>
          <a:p>
            <a:pPr marL="0" indent="0">
              <a:buNone/>
            </a:pPr>
            <a:r>
              <a:rPr lang="en-US" altLang="zh-CN" sz="2400" dirty="0">
                <a:sym typeface="Wingdings" panose="05000000000000000000" pitchFamily="2" charset="2"/>
              </a:rPr>
              <a:t> </a:t>
            </a:r>
            <a:r>
              <a:rPr lang="en-US" altLang="zh-CN" sz="2400" dirty="0" smtClean="0">
                <a:sym typeface="Wingdings" panose="05000000000000000000" pitchFamily="2" charset="2"/>
              </a:rPr>
              <a:t>     </a:t>
            </a:r>
            <a:r>
              <a:rPr lang="zh-CN" altLang="en-US" sz="2400" dirty="0" smtClean="0">
                <a:sym typeface="Wingdings" panose="05000000000000000000" pitchFamily="2" charset="2"/>
              </a:rPr>
              <a:t>（</a:t>
            </a:r>
            <a:r>
              <a:rPr lang="en-US" altLang="zh-CN" sz="2400" dirty="0" smtClean="0">
                <a:sym typeface="Wingdings" panose="05000000000000000000" pitchFamily="2" charset="2"/>
              </a:rPr>
              <a:t>1</a:t>
            </a:r>
            <a:r>
              <a:rPr lang="zh-CN" altLang="en-US" sz="2400" dirty="0" smtClean="0">
                <a:sym typeface="Wingdings" panose="05000000000000000000" pitchFamily="2" charset="2"/>
              </a:rPr>
              <a:t>）</a:t>
            </a:r>
            <a:r>
              <a:rPr lang="zh-CN" altLang="en-US" sz="2400" dirty="0" smtClean="0"/>
              <a:t>对私营经济中</a:t>
            </a:r>
            <a:r>
              <a:rPr lang="zh-CN" altLang="en-US" sz="2400" dirty="0"/>
              <a:t>客观</a:t>
            </a:r>
            <a:r>
              <a:rPr lang="zh-CN" altLang="en-US" sz="2400" dirty="0" smtClean="0"/>
              <a:t>存在的剥削限制不力，在非公经济规模不断扩大的条件下应有的税收改革（所得税、财产税）和劳资关系调整机制的改革不到位；</a:t>
            </a:r>
            <a:endParaRPr lang="en-US" altLang="zh-CN" sz="2400" dirty="0" smtClean="0"/>
          </a:p>
          <a:p>
            <a:pPr marL="0" indent="0">
              <a:buNone/>
            </a:pPr>
            <a:r>
              <a:rPr lang="zh-CN" altLang="en-US" sz="2400" dirty="0" smtClean="0"/>
              <a:t>      （</a:t>
            </a:r>
            <a:r>
              <a:rPr lang="en-US" altLang="zh-CN" sz="2400" dirty="0" smtClean="0"/>
              <a:t>2</a:t>
            </a:r>
            <a:r>
              <a:rPr lang="zh-CN" altLang="en-US" sz="2400" dirty="0" smtClean="0"/>
              <a:t>）公有经济在吸纳就业方面的能力严重不足。　</a:t>
            </a:r>
            <a:endParaRPr lang="zh-CN" altLang="en-US" sz="2400" dirty="0"/>
          </a:p>
        </p:txBody>
      </p:sp>
    </p:spTree>
    <p:extLst>
      <p:ext uri="{BB962C8B-B14F-4D97-AF65-F5344CB8AC3E}">
        <p14:creationId xmlns:p14="http://schemas.microsoft.com/office/powerpoint/2010/main" val="1786162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smtClean="0"/>
              <a:t>二、为什么要</a:t>
            </a:r>
            <a:r>
              <a:rPr lang="zh-CN" altLang="zh-CN" sz="2800" b="1" dirty="0" smtClean="0"/>
              <a:t>做强做优做大国有企业</a:t>
            </a:r>
            <a:endParaRPr lang="zh-CN" altLang="en-US" sz="2800" b="1" dirty="0"/>
          </a:p>
        </p:txBody>
      </p:sp>
      <p:sp>
        <p:nvSpPr>
          <p:cNvPr id="3" name="内容占位符 2"/>
          <p:cNvSpPr>
            <a:spLocks noGrp="1"/>
          </p:cNvSpPr>
          <p:nvPr>
            <p:ph idx="1"/>
          </p:nvPr>
        </p:nvSpPr>
        <p:spPr>
          <a:xfrm>
            <a:off x="457200" y="1268760"/>
            <a:ext cx="8229600" cy="4857403"/>
          </a:xfrm>
        </p:spPr>
        <p:txBody>
          <a:bodyPr>
            <a:normAutofit/>
          </a:bodyPr>
          <a:lstStyle/>
          <a:p>
            <a:endParaRPr lang="en-US" altLang="zh-CN" sz="2800" dirty="0" smtClean="0"/>
          </a:p>
          <a:p>
            <a:r>
              <a:rPr lang="zh-CN" altLang="en-US" sz="2800" dirty="0" smtClean="0"/>
              <a:t>坚持社会主义道路的必然要求，实现共产党人远大理想的基本条件</a:t>
            </a:r>
            <a:endParaRPr lang="en-US" altLang="zh-CN" sz="2800" dirty="0" smtClean="0"/>
          </a:p>
          <a:p>
            <a:endParaRPr lang="en-US" altLang="zh-CN" sz="2800" dirty="0" smtClean="0"/>
          </a:p>
          <a:p>
            <a:r>
              <a:rPr lang="zh-CN" altLang="en-US" sz="2800" dirty="0" smtClean="0"/>
              <a:t>欠发达实现国家工业化和现代化的重要支柱</a:t>
            </a:r>
            <a:endParaRPr lang="en-US" altLang="zh-CN" sz="2800" dirty="0" smtClean="0"/>
          </a:p>
          <a:p>
            <a:endParaRPr lang="en-US" altLang="zh-CN" sz="2800" dirty="0" smtClean="0"/>
          </a:p>
          <a:p>
            <a:r>
              <a:rPr lang="zh-CN" altLang="zh-CN" sz="2800" dirty="0"/>
              <a:t>保障人民共同利益的重要力量</a:t>
            </a:r>
            <a:endParaRPr lang="en-US" altLang="zh-CN" sz="2800" dirty="0" smtClean="0"/>
          </a:p>
          <a:p>
            <a:endParaRPr lang="en-US" altLang="zh-CN" sz="2800" dirty="0" smtClean="0"/>
          </a:p>
          <a:p>
            <a:r>
              <a:rPr lang="zh-CN" altLang="en-US" sz="2800" dirty="0" smtClean="0"/>
              <a:t>国家安全的基本经济保障</a:t>
            </a:r>
            <a:endParaRPr lang="en-US" altLang="zh-CN" sz="2800" dirty="0"/>
          </a:p>
          <a:p>
            <a:endParaRPr lang="en-US" altLang="zh-CN" sz="2800" dirty="0" smtClean="0"/>
          </a:p>
          <a:p>
            <a:endParaRPr lang="en-US" altLang="zh-CN" sz="2800" dirty="0"/>
          </a:p>
          <a:p>
            <a:endParaRPr lang="zh-CN" altLang="en-US" sz="2800" dirty="0"/>
          </a:p>
        </p:txBody>
      </p:sp>
    </p:spTree>
    <p:extLst>
      <p:ext uri="{BB962C8B-B14F-4D97-AF65-F5344CB8AC3E}">
        <p14:creationId xmlns:p14="http://schemas.microsoft.com/office/powerpoint/2010/main" val="1408601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smtClean="0"/>
              <a:t>三、澄清关于国有企业改革的一些认识问题</a:t>
            </a:r>
            <a:endParaRPr lang="zh-CN" altLang="en-US" sz="2800" b="1" dirty="0"/>
          </a:p>
        </p:txBody>
      </p:sp>
      <p:sp>
        <p:nvSpPr>
          <p:cNvPr id="3" name="内容占位符 2"/>
          <p:cNvSpPr>
            <a:spLocks noGrp="1"/>
          </p:cNvSpPr>
          <p:nvPr>
            <p:ph idx="1"/>
          </p:nvPr>
        </p:nvSpPr>
        <p:spPr>
          <a:xfrm>
            <a:off x="467544" y="1340768"/>
            <a:ext cx="8229600" cy="5073427"/>
          </a:xfrm>
        </p:spPr>
        <p:txBody>
          <a:bodyPr>
            <a:noAutofit/>
          </a:bodyPr>
          <a:lstStyle/>
          <a:p>
            <a:pPr marL="0" indent="0">
              <a:buNone/>
            </a:pPr>
            <a:r>
              <a:rPr lang="en-US" altLang="zh-CN" sz="1600" b="1" dirty="0" smtClean="0"/>
              <a:t>          </a:t>
            </a:r>
            <a:r>
              <a:rPr lang="zh-CN" altLang="en-US" sz="1600" b="1" dirty="0" smtClean="0"/>
              <a:t>问题一：社会主义国有制（全民所有制）条件下不存在市场主体（独立利益主体）之间排他的产权关系，与市场经济不兼容；市场导向的改革要求最大限度地减少国有企业，实行私有化。</a:t>
            </a:r>
            <a:endParaRPr lang="en-US" altLang="zh-CN" sz="1600" b="1" dirty="0" smtClean="0"/>
          </a:p>
          <a:p>
            <a:pPr marL="0" indent="0">
              <a:buNone/>
            </a:pPr>
            <a:r>
              <a:rPr lang="zh-CN" altLang="en-US" sz="1600" dirty="0" smtClean="0"/>
              <a:t>            </a:t>
            </a:r>
            <a:r>
              <a:rPr lang="en-US" altLang="zh-CN" sz="1600" dirty="0" smtClean="0"/>
              <a:t>       </a:t>
            </a:r>
            <a:r>
              <a:rPr lang="zh-CN" altLang="en-US" sz="1600" dirty="0" smtClean="0"/>
              <a:t>事实上社会主义国有经济中存在三个利益主体：国家、企业和劳动者个人，可以形成与市场关系相适应的四个层次的排他的产权关系：</a:t>
            </a:r>
            <a:endParaRPr lang="en-US" altLang="zh-CN" sz="1600" dirty="0" smtClean="0"/>
          </a:p>
          <a:p>
            <a:pPr marL="0" indent="0">
              <a:buNone/>
            </a:pPr>
            <a:r>
              <a:rPr lang="en-US" altLang="zh-CN" sz="1600" dirty="0"/>
              <a:t> </a:t>
            </a:r>
            <a:r>
              <a:rPr lang="en-US" altLang="zh-CN" sz="1600" dirty="0" smtClean="0"/>
              <a:t>             </a:t>
            </a:r>
            <a:r>
              <a:rPr lang="zh-CN" altLang="en-US" sz="1600" dirty="0" smtClean="0"/>
              <a:t>（</a:t>
            </a:r>
            <a:r>
              <a:rPr lang="en-US" altLang="zh-CN" sz="1600" dirty="0" smtClean="0"/>
              <a:t>1</a:t>
            </a:r>
            <a:r>
              <a:rPr lang="zh-CN" altLang="en-US" sz="1600" dirty="0" smtClean="0"/>
              <a:t>）国家代表作为一个整体的全民对于全民所包含的每一个个人的排他的产权关系（生产资料属于全体人民，但不属于任何个人，国有资产决不是具有使用上的非排他性和不可分性因而产权无法界定的所谓</a:t>
            </a:r>
            <a:r>
              <a:rPr lang="en-US" altLang="zh-CN" sz="1600" dirty="0" smtClean="0"/>
              <a:t>public goods</a:t>
            </a:r>
            <a:r>
              <a:rPr lang="zh-CN" altLang="en-US" sz="1600" dirty="0" smtClean="0"/>
              <a:t>），这意味着作为一个整体的“全民”（国家）与个人是两个不同的</a:t>
            </a:r>
            <a:r>
              <a:rPr lang="zh-CN" altLang="en-US" sz="1600" dirty="0"/>
              <a:t>产权</a:t>
            </a:r>
            <a:r>
              <a:rPr lang="zh-CN" altLang="en-US" sz="1600" dirty="0" smtClean="0"/>
              <a:t>主体（国有</a:t>
            </a:r>
            <a:r>
              <a:rPr lang="zh-CN" altLang="en-US" sz="1600" dirty="0"/>
              <a:t>资产不是具有使用上的非排他性和不可分性因而产权无法界定的</a:t>
            </a:r>
            <a:r>
              <a:rPr lang="en-US" altLang="zh-CN" sz="1600" dirty="0"/>
              <a:t>public </a:t>
            </a:r>
            <a:r>
              <a:rPr lang="en-US" altLang="zh-CN" sz="1600" dirty="0" smtClean="0"/>
              <a:t>good</a:t>
            </a:r>
            <a:r>
              <a:rPr lang="zh-CN" altLang="en-US" sz="1600" dirty="0" smtClean="0"/>
              <a:t>）</a:t>
            </a:r>
            <a:r>
              <a:rPr lang="en-US" altLang="zh-CN" sz="1600" dirty="0" smtClean="0"/>
              <a:t> </a:t>
            </a:r>
            <a:r>
              <a:rPr lang="zh-CN" altLang="en-US" sz="1600" dirty="0" smtClean="0"/>
              <a:t>；</a:t>
            </a:r>
            <a:endParaRPr lang="en-US" altLang="zh-CN" sz="1600" dirty="0" smtClean="0"/>
          </a:p>
          <a:p>
            <a:pPr marL="0" indent="0">
              <a:buNone/>
            </a:pPr>
            <a:r>
              <a:rPr lang="en-US" altLang="zh-CN" sz="1600" dirty="0"/>
              <a:t> </a:t>
            </a:r>
            <a:r>
              <a:rPr lang="en-US" altLang="zh-CN" sz="1600" dirty="0" smtClean="0"/>
              <a:t>            </a:t>
            </a:r>
            <a:r>
              <a:rPr lang="zh-CN" altLang="en-US" sz="1600" dirty="0" smtClean="0"/>
              <a:t>（</a:t>
            </a:r>
            <a:r>
              <a:rPr lang="en-US" altLang="zh-CN" sz="1600" dirty="0" smtClean="0"/>
              <a:t>2</a:t>
            </a:r>
            <a:r>
              <a:rPr lang="zh-CN" altLang="en-US" sz="1600" dirty="0" smtClean="0"/>
              <a:t>）国家与企业之间的排他的产权关系，二者是不同的产权主体，形成所有者与代理人之间之间具有财产契约性质的委托</a:t>
            </a:r>
            <a:r>
              <a:rPr lang="en-US" altLang="zh-CN" sz="1600" dirty="0" smtClean="0"/>
              <a:t>-</a:t>
            </a:r>
            <a:r>
              <a:rPr lang="zh-CN" altLang="en-US" sz="1600" dirty="0" smtClean="0"/>
              <a:t>代理关系；</a:t>
            </a:r>
            <a:endParaRPr lang="en-US" altLang="zh-CN" sz="1600" dirty="0" smtClean="0"/>
          </a:p>
          <a:p>
            <a:pPr marL="0" indent="0">
              <a:buNone/>
            </a:pPr>
            <a:r>
              <a:rPr lang="en-US" altLang="zh-CN" sz="1600" dirty="0"/>
              <a:t> </a:t>
            </a:r>
            <a:r>
              <a:rPr lang="en-US" altLang="zh-CN" sz="1600" dirty="0" smtClean="0"/>
              <a:t>            </a:t>
            </a:r>
            <a:r>
              <a:rPr lang="zh-CN" altLang="en-US" sz="1600" dirty="0" smtClean="0"/>
              <a:t>（</a:t>
            </a:r>
            <a:r>
              <a:rPr lang="en-US" altLang="zh-CN" sz="1600" dirty="0" smtClean="0"/>
              <a:t>3</a:t>
            </a:r>
            <a:r>
              <a:rPr lang="zh-CN" altLang="en-US" sz="1600" dirty="0" smtClean="0"/>
              <a:t>）不同国有企业之间作为不同产权主体的关系；</a:t>
            </a:r>
            <a:endParaRPr lang="en-US" altLang="zh-CN" sz="1600" dirty="0" smtClean="0"/>
          </a:p>
          <a:p>
            <a:pPr marL="0" indent="0">
              <a:buNone/>
            </a:pPr>
            <a:r>
              <a:rPr lang="en-US" altLang="zh-CN" sz="1600" dirty="0"/>
              <a:t> </a:t>
            </a:r>
            <a:r>
              <a:rPr lang="en-US" altLang="zh-CN" sz="1600" dirty="0" smtClean="0"/>
              <a:t>            </a:t>
            </a:r>
            <a:r>
              <a:rPr lang="zh-CN" altLang="en-US" sz="1600" dirty="0" smtClean="0"/>
              <a:t>（</a:t>
            </a:r>
            <a:r>
              <a:rPr lang="en-US" altLang="zh-CN" sz="1600" dirty="0" smtClean="0"/>
              <a:t>4</a:t>
            </a:r>
            <a:r>
              <a:rPr lang="zh-CN" altLang="en-US" sz="1600" dirty="0" smtClean="0"/>
              <a:t>）企业与劳动者个人之间作为不同权利主体的关系。</a:t>
            </a:r>
            <a:endParaRPr lang="en-US" altLang="zh-CN" sz="1600" dirty="0" smtClean="0"/>
          </a:p>
          <a:p>
            <a:pPr marL="0" indent="0">
              <a:buNone/>
            </a:pPr>
            <a:r>
              <a:rPr lang="en-US" altLang="zh-CN" sz="1600" dirty="0"/>
              <a:t> </a:t>
            </a:r>
            <a:r>
              <a:rPr lang="en-US" altLang="zh-CN" sz="1600" dirty="0" smtClean="0"/>
              <a:t>               </a:t>
            </a:r>
          </a:p>
          <a:p>
            <a:pPr marL="0" indent="0">
              <a:buNone/>
            </a:pPr>
            <a:r>
              <a:rPr lang="zh-CN" altLang="en-US" sz="1600" dirty="0" smtClean="0"/>
              <a:t>                国有经济的产权清晰就是国家、企业和职工之间的权责清晰。</a:t>
            </a:r>
            <a:r>
              <a:rPr lang="en-US" altLang="zh-CN" sz="1600" dirty="0"/>
              <a:t> </a:t>
            </a:r>
            <a:r>
              <a:rPr lang="zh-CN" altLang="en-US" sz="1600" dirty="0" smtClean="0"/>
              <a:t>三者的权责完全可以</a:t>
            </a:r>
            <a:r>
              <a:rPr lang="zh-CN" altLang="en-US" sz="1600" dirty="0"/>
              <a:t>用民商法来规范和调整。</a:t>
            </a:r>
            <a:endParaRPr lang="en-US" altLang="zh-CN" sz="1600" dirty="0" smtClean="0"/>
          </a:p>
          <a:p>
            <a:pPr marL="0" indent="0">
              <a:buNone/>
            </a:pPr>
            <a:r>
              <a:rPr lang="en-US" altLang="zh-CN" sz="1600" dirty="0" smtClean="0"/>
              <a:t> </a:t>
            </a:r>
          </a:p>
          <a:p>
            <a:pPr marL="0" indent="0">
              <a:buNone/>
            </a:pPr>
            <a:endParaRPr lang="zh-CN" altLang="en-US" sz="1600" dirty="0"/>
          </a:p>
        </p:txBody>
      </p:sp>
    </p:spTree>
    <p:extLst>
      <p:ext uri="{BB962C8B-B14F-4D97-AF65-F5344CB8AC3E}">
        <p14:creationId xmlns:p14="http://schemas.microsoft.com/office/powerpoint/2010/main" val="2306816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39552" y="476672"/>
            <a:ext cx="8229600" cy="5472608"/>
          </a:xfrm>
        </p:spPr>
        <p:txBody>
          <a:bodyPr>
            <a:normAutofit fontScale="85000" lnSpcReduction="20000"/>
          </a:bodyPr>
          <a:lstStyle/>
          <a:p>
            <a:pPr marL="0" indent="0">
              <a:buNone/>
            </a:pPr>
            <a:r>
              <a:rPr lang="en-US" altLang="zh-CN" sz="2800" dirty="0" smtClean="0"/>
              <a:t>     </a:t>
            </a:r>
            <a:r>
              <a:rPr lang="zh-CN" altLang="en-US" sz="2400" b="1" dirty="0" smtClean="0"/>
              <a:t>问题二：公共产权是一种“虚所有权”（所有者缺位）解决不了复杂的委托</a:t>
            </a:r>
            <a:r>
              <a:rPr lang="en-US" altLang="zh-CN" sz="2400" b="1" dirty="0" smtClean="0"/>
              <a:t>-</a:t>
            </a:r>
            <a:r>
              <a:rPr lang="zh-CN" altLang="en-US" sz="2400" b="1" dirty="0" smtClean="0"/>
              <a:t>代理关系产生的败德问题</a:t>
            </a:r>
            <a:endParaRPr lang="en-US" altLang="zh-CN" sz="2400" b="1" dirty="0" smtClean="0"/>
          </a:p>
          <a:p>
            <a:pPr marL="0" indent="0">
              <a:buNone/>
            </a:pPr>
            <a:endParaRPr lang="en-US" altLang="zh-CN" sz="2400" dirty="0" smtClean="0"/>
          </a:p>
          <a:p>
            <a:pPr marL="0" indent="0">
              <a:buNone/>
            </a:pPr>
            <a:r>
              <a:rPr lang="en-US" altLang="zh-CN" sz="2400" dirty="0" smtClean="0"/>
              <a:t>         </a:t>
            </a:r>
            <a:r>
              <a:rPr lang="zh-CN" altLang="en-US" sz="2400" dirty="0" smtClean="0"/>
              <a:t>这不是公有经济中特有的问题。只要所有权与经营权分离，就会有委托</a:t>
            </a:r>
            <a:r>
              <a:rPr lang="en-US" altLang="zh-CN" sz="2400" dirty="0" smtClean="0"/>
              <a:t>-</a:t>
            </a:r>
            <a:r>
              <a:rPr lang="zh-CN" altLang="en-US" sz="2400" dirty="0" smtClean="0"/>
              <a:t>代理问题，也就会有代理人的机会主义行为发生的条件。</a:t>
            </a:r>
            <a:r>
              <a:rPr lang="en-US" altLang="zh-CN" sz="2400" dirty="0" smtClean="0"/>
              <a:t> </a:t>
            </a:r>
            <a:r>
              <a:rPr lang="zh-CN" altLang="en-US" sz="2400" dirty="0" smtClean="0"/>
              <a:t>这个问题引起关注是在</a:t>
            </a:r>
            <a:r>
              <a:rPr lang="en-US" altLang="zh-CN" sz="2400" dirty="0" smtClean="0"/>
              <a:t>19</a:t>
            </a:r>
            <a:r>
              <a:rPr lang="zh-CN" altLang="en-US" sz="2400" dirty="0" smtClean="0"/>
              <a:t>世纪后期和</a:t>
            </a:r>
            <a:r>
              <a:rPr lang="en-US" altLang="zh-CN" sz="2400" dirty="0" smtClean="0"/>
              <a:t>20</a:t>
            </a:r>
            <a:r>
              <a:rPr lang="zh-CN" altLang="en-US" sz="2400" dirty="0" smtClean="0"/>
              <a:t>世纪初（马克思：股份公司中所有权与经营权分离，说明资本家在企业经营中已不起作用；凡勃伦、加尔布雷斯、阿尔钦、威廉姆森对经理式资本主义的批评：经理损害股东利益；伯利和米恩斯：经理人更注重长远发展）。</a:t>
            </a:r>
            <a:endParaRPr lang="en-US" altLang="zh-CN" sz="2400" dirty="0" smtClean="0"/>
          </a:p>
          <a:p>
            <a:pPr marL="0" indent="0">
              <a:buNone/>
            </a:pPr>
            <a:endParaRPr lang="en-US" altLang="zh-CN" sz="2400" dirty="0" smtClean="0"/>
          </a:p>
          <a:p>
            <a:pPr marL="0" indent="0">
              <a:buNone/>
            </a:pPr>
            <a:r>
              <a:rPr lang="en-US" altLang="zh-CN" sz="2400" dirty="0" smtClean="0"/>
              <a:t>          </a:t>
            </a:r>
            <a:r>
              <a:rPr lang="zh-CN" altLang="en-US" sz="2400" dirty="0" smtClean="0"/>
              <a:t>认为公有经济无法解决虚所有权问题的人给出的药方：</a:t>
            </a:r>
            <a:r>
              <a:rPr lang="zh-CN" altLang="en-US" sz="2400" b="1" dirty="0" smtClean="0"/>
              <a:t>股份化，将所有权量化到个人</a:t>
            </a:r>
            <a:r>
              <a:rPr lang="zh-CN" altLang="en-US" sz="2400" dirty="0" smtClean="0"/>
              <a:t>，其实这个问题产生的原因正是股份公司的发展（巨型公司股权的高度分散和交叉持股，等等）。“所有者在场”是作坊和小规模生产的特点。小生产者心态。</a:t>
            </a:r>
            <a:endParaRPr lang="en-US" altLang="zh-CN" sz="2400" dirty="0" smtClean="0"/>
          </a:p>
          <a:p>
            <a:pPr marL="0" indent="0">
              <a:buNone/>
            </a:pPr>
            <a:r>
              <a:rPr lang="en-US" altLang="zh-CN" sz="2400" dirty="0"/>
              <a:t> </a:t>
            </a:r>
            <a:r>
              <a:rPr lang="en-US" altLang="zh-CN" sz="2400" dirty="0" smtClean="0"/>
              <a:t>          </a:t>
            </a:r>
            <a:r>
              <a:rPr lang="zh-CN" altLang="en-US" sz="2400" dirty="0" smtClean="0"/>
              <a:t>股份制</a:t>
            </a:r>
            <a:r>
              <a:rPr lang="zh-CN" altLang="en-US" sz="2400" dirty="0"/>
              <a:t>的功能是什么</a:t>
            </a:r>
            <a:r>
              <a:rPr lang="zh-CN" altLang="en-US" sz="2400" dirty="0" smtClean="0"/>
              <a:t>？</a:t>
            </a:r>
            <a:endParaRPr lang="zh-CN" altLang="en-US" sz="2400" dirty="0"/>
          </a:p>
          <a:p>
            <a:pPr marL="0" indent="0">
              <a:buNone/>
            </a:pPr>
            <a:endParaRPr lang="en-US" altLang="zh-CN" sz="2400" dirty="0" smtClean="0"/>
          </a:p>
          <a:p>
            <a:pPr marL="0" indent="0">
              <a:buNone/>
            </a:pPr>
            <a:r>
              <a:rPr lang="en-US" altLang="zh-CN" sz="2400" dirty="0" smtClean="0"/>
              <a:t>           </a:t>
            </a:r>
            <a:r>
              <a:rPr lang="zh-CN" altLang="en-US" sz="2400" dirty="0" smtClean="0"/>
              <a:t>社会主义国家能否代表全民？如何代表全民？</a:t>
            </a:r>
            <a:endParaRPr lang="en-US" altLang="zh-CN" sz="2400" dirty="0" smtClean="0"/>
          </a:p>
          <a:p>
            <a:pPr marL="0" indent="0">
              <a:buNone/>
            </a:pPr>
            <a:r>
              <a:rPr lang="en-US" altLang="zh-CN" sz="2400" dirty="0"/>
              <a:t> </a:t>
            </a:r>
            <a:r>
              <a:rPr lang="en-US" altLang="zh-CN" sz="2400" dirty="0" smtClean="0"/>
              <a:t>           </a:t>
            </a:r>
            <a:endParaRPr lang="zh-CN" altLang="en-US" sz="2400" dirty="0"/>
          </a:p>
        </p:txBody>
      </p:sp>
    </p:spTree>
    <p:extLst>
      <p:ext uri="{BB962C8B-B14F-4D97-AF65-F5344CB8AC3E}">
        <p14:creationId xmlns:p14="http://schemas.microsoft.com/office/powerpoint/2010/main" val="957248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90066"/>
          </a:xfrm>
        </p:spPr>
        <p:txBody>
          <a:bodyPr>
            <a:normAutofit fontScale="90000"/>
          </a:bodyPr>
          <a:lstStyle/>
          <a:p>
            <a:endParaRPr lang="zh-CN" altLang="en-US" dirty="0"/>
          </a:p>
        </p:txBody>
      </p:sp>
      <p:sp>
        <p:nvSpPr>
          <p:cNvPr id="3" name="内容占位符 2"/>
          <p:cNvSpPr>
            <a:spLocks noGrp="1"/>
          </p:cNvSpPr>
          <p:nvPr>
            <p:ph idx="1"/>
          </p:nvPr>
        </p:nvSpPr>
        <p:spPr>
          <a:xfrm>
            <a:off x="457200" y="836712"/>
            <a:ext cx="8229600" cy="5289451"/>
          </a:xfrm>
        </p:spPr>
        <p:txBody>
          <a:bodyPr>
            <a:normAutofit fontScale="77500" lnSpcReduction="20000"/>
          </a:bodyPr>
          <a:lstStyle/>
          <a:p>
            <a:pPr marL="0" indent="0">
              <a:buNone/>
            </a:pPr>
            <a:r>
              <a:rPr lang="en-US" altLang="zh-CN" sz="2800" b="1" dirty="0" smtClean="0"/>
              <a:t>     </a:t>
            </a:r>
            <a:r>
              <a:rPr lang="zh-CN" altLang="en-US" sz="2800" b="1" dirty="0" smtClean="0"/>
              <a:t>问题三：将 “混改”解释成实行国企私有化的手段</a:t>
            </a:r>
            <a:endParaRPr lang="en-US" altLang="zh-CN" sz="2800" b="1" dirty="0" smtClean="0"/>
          </a:p>
          <a:p>
            <a:pPr marL="0" indent="0">
              <a:buNone/>
            </a:pPr>
            <a:r>
              <a:rPr lang="en-US" altLang="zh-CN" sz="2800" dirty="0"/>
              <a:t> </a:t>
            </a:r>
            <a:r>
              <a:rPr lang="en-US" altLang="zh-CN" sz="2800" dirty="0" smtClean="0"/>
              <a:t>    </a:t>
            </a:r>
          </a:p>
          <a:p>
            <a:pPr marL="0" indent="0">
              <a:buNone/>
            </a:pPr>
            <a:r>
              <a:rPr lang="en-US" altLang="zh-CN" sz="2800" dirty="0"/>
              <a:t> </a:t>
            </a:r>
            <a:r>
              <a:rPr lang="en-US" altLang="zh-CN" sz="2800" dirty="0" smtClean="0"/>
              <a:t>     </a:t>
            </a:r>
            <a:r>
              <a:rPr lang="zh-CN" altLang="en-US" sz="2800" dirty="0" smtClean="0"/>
              <a:t>习近平的解释（</a:t>
            </a:r>
            <a:r>
              <a:rPr lang="en-US" altLang="zh-CN" sz="2800" dirty="0" smtClean="0"/>
              <a:t>18</a:t>
            </a:r>
            <a:r>
              <a:rPr lang="zh-CN" altLang="en-US" sz="2800" dirty="0" smtClean="0"/>
              <a:t>届</a:t>
            </a:r>
            <a:r>
              <a:rPr lang="en-US" altLang="zh-CN" sz="2800" dirty="0" smtClean="0"/>
              <a:t>3</a:t>
            </a:r>
            <a:r>
              <a:rPr lang="zh-CN" altLang="en-US" sz="2800" dirty="0" smtClean="0"/>
              <a:t>中全会</a:t>
            </a:r>
            <a:r>
              <a:rPr lang="zh-CN" altLang="zh-CN" sz="2400" dirty="0" smtClean="0">
                <a:latin typeface="+mn-ea"/>
              </a:rPr>
              <a:t>关于</a:t>
            </a:r>
            <a:r>
              <a:rPr lang="zh-CN" altLang="zh-CN" sz="2400" dirty="0">
                <a:latin typeface="+mn-ea"/>
              </a:rPr>
              <a:t>中共中央关于全面深化改革若干重大问题的决定的</a:t>
            </a:r>
            <a:r>
              <a:rPr lang="zh-CN" altLang="zh-CN" sz="2400" dirty="0" smtClean="0">
                <a:latin typeface="+mn-ea"/>
              </a:rPr>
              <a:t>说明</a:t>
            </a:r>
            <a:r>
              <a:rPr lang="zh-CN" altLang="en-US" sz="2400" dirty="0" smtClean="0"/>
              <a:t>）</a:t>
            </a:r>
            <a:r>
              <a:rPr lang="zh-CN" altLang="en-US" sz="2800" dirty="0" smtClean="0"/>
              <a:t>：</a:t>
            </a:r>
            <a:endParaRPr lang="en-US" altLang="zh-CN" sz="2800" dirty="0" smtClean="0"/>
          </a:p>
          <a:p>
            <a:r>
              <a:rPr lang="zh-CN" altLang="zh-CN" sz="2800" dirty="0" smtClean="0"/>
              <a:t>改革开放</a:t>
            </a:r>
            <a:r>
              <a:rPr lang="zh-CN" altLang="zh-CN" sz="2800" dirty="0"/>
              <a:t>以来，我国所有制结构逐步调整，</a:t>
            </a:r>
            <a:r>
              <a:rPr lang="zh-CN" altLang="zh-CN" sz="2800" b="1" dirty="0">
                <a:solidFill>
                  <a:srgbClr val="FF0000"/>
                </a:solidFill>
              </a:rPr>
              <a:t>公有制经济和非公有制经济在发展经济、促进就业等方面的比重不断变化，</a:t>
            </a:r>
            <a:r>
              <a:rPr lang="zh-CN" altLang="zh-CN" sz="2800" dirty="0"/>
              <a:t>增强了经济社会发展活力。在这种情况下，</a:t>
            </a:r>
            <a:r>
              <a:rPr lang="zh-CN" altLang="zh-CN" sz="2800" b="1" dirty="0">
                <a:solidFill>
                  <a:srgbClr val="FF0000"/>
                </a:solidFill>
                <a:latin typeface="黑体" panose="02010609060101010101" pitchFamily="49" charset="-122"/>
                <a:ea typeface="黑体" panose="02010609060101010101" pitchFamily="49" charset="-122"/>
              </a:rPr>
              <a:t>如何更好体现和坚持公有制主体地位</a:t>
            </a:r>
            <a:r>
              <a:rPr lang="zh-CN" altLang="zh-CN" sz="2800" b="1" dirty="0">
                <a:solidFill>
                  <a:srgbClr val="FF0000"/>
                </a:solidFill>
              </a:rPr>
              <a:t>，</a:t>
            </a:r>
            <a:r>
              <a:rPr lang="zh-CN" altLang="zh-CN" sz="2800" b="1" dirty="0">
                <a:solidFill>
                  <a:srgbClr val="FF0000"/>
                </a:solidFill>
                <a:latin typeface="黑体" panose="02010609060101010101" pitchFamily="49" charset="-122"/>
                <a:ea typeface="黑体" panose="02010609060101010101" pitchFamily="49" charset="-122"/>
              </a:rPr>
              <a:t>进一步探索基本经济制度有效实现形式</a:t>
            </a:r>
            <a:r>
              <a:rPr lang="zh-CN" altLang="zh-CN" sz="2800" dirty="0"/>
              <a:t>，是摆在我们面前的一个重大课题。</a:t>
            </a:r>
          </a:p>
          <a:p>
            <a:r>
              <a:rPr lang="zh-CN" altLang="zh-CN" sz="2800" dirty="0"/>
              <a:t>全会决定强调必须毫不动摇巩固和发展公有制经济，坚持公有制主体地位，</a:t>
            </a:r>
            <a:r>
              <a:rPr lang="zh-CN" altLang="zh-CN" sz="2800" b="1" dirty="0">
                <a:solidFill>
                  <a:srgbClr val="FF0000"/>
                </a:solidFill>
              </a:rPr>
              <a:t>发挥国有经济主导作用，不断增强国有经济活力、控制力、影响力。</a:t>
            </a:r>
          </a:p>
          <a:p>
            <a:r>
              <a:rPr lang="zh-CN" altLang="zh-CN" sz="2800" dirty="0"/>
              <a:t>全会决定坚持和发展党的十五大以来有关论述，提出要积极发展混合所有制经济，强调国有资本、集体资本、非公有资本等交叉持股、相互融合的</a:t>
            </a:r>
            <a:r>
              <a:rPr lang="zh-CN" altLang="zh-CN" sz="2800" b="1" dirty="0">
                <a:solidFill>
                  <a:srgbClr val="FF0000"/>
                </a:solidFill>
                <a:latin typeface="黑体" panose="02010609060101010101" pitchFamily="49" charset="-122"/>
                <a:ea typeface="黑体" panose="02010609060101010101" pitchFamily="49" charset="-122"/>
              </a:rPr>
              <a:t>混合所有制经济，是基本经济制度的重要实现形式，有利于国有资本放大功能、保值增值、提高竞争力</a:t>
            </a:r>
            <a:r>
              <a:rPr lang="zh-CN" altLang="zh-CN" sz="2800" dirty="0"/>
              <a:t>。</a:t>
            </a:r>
            <a:r>
              <a:rPr lang="zh-CN" altLang="zh-CN" sz="2800" b="1" dirty="0">
                <a:solidFill>
                  <a:srgbClr val="FF0000"/>
                </a:solidFill>
                <a:latin typeface="黑体" panose="02010609060101010101" pitchFamily="49" charset="-122"/>
                <a:ea typeface="黑体" panose="02010609060101010101" pitchFamily="49" charset="-122"/>
              </a:rPr>
              <a:t>这是新形势下坚持公有制主体地位，增强国有经济活力、控制力、影响力的一个有效途径和必然选择。</a:t>
            </a:r>
          </a:p>
          <a:p>
            <a:pPr marL="0" indent="0">
              <a:buNone/>
            </a:pPr>
            <a:endParaRPr lang="zh-CN" altLang="en-US" sz="2800" dirty="0"/>
          </a:p>
        </p:txBody>
      </p:sp>
    </p:spTree>
    <p:extLst>
      <p:ext uri="{BB962C8B-B14F-4D97-AF65-F5344CB8AC3E}">
        <p14:creationId xmlns:p14="http://schemas.microsoft.com/office/powerpoint/2010/main" val="2642053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476672"/>
            <a:ext cx="8229600" cy="5649491"/>
          </a:xfrm>
        </p:spPr>
        <p:txBody>
          <a:bodyPr>
            <a:normAutofit/>
          </a:bodyPr>
          <a:lstStyle/>
          <a:p>
            <a:pPr marL="0" indent="0">
              <a:buNone/>
            </a:pPr>
            <a:r>
              <a:rPr lang="en-US" altLang="zh-CN" sz="2800" dirty="0" smtClean="0"/>
              <a:t>       </a:t>
            </a:r>
            <a:r>
              <a:rPr lang="zh-CN" altLang="en-US" sz="2400" b="1" dirty="0" smtClean="0"/>
              <a:t>问题四：国企改革的目标是将国有资产管理改为完全以增殖为目标的、单纯的资本价值管理。</a:t>
            </a:r>
            <a:endParaRPr lang="en-US" altLang="zh-CN" sz="2400" b="1" dirty="0" smtClean="0"/>
          </a:p>
          <a:p>
            <a:pPr marL="0" indent="0">
              <a:buNone/>
            </a:pPr>
            <a:r>
              <a:rPr lang="en-US" altLang="zh-CN" sz="2400" dirty="0" smtClean="0"/>
              <a:t> </a:t>
            </a:r>
            <a:r>
              <a:rPr lang="en-US" altLang="zh-CN" sz="3600" b="1" dirty="0" smtClean="0"/>
              <a:t>      </a:t>
            </a:r>
            <a:r>
              <a:rPr lang="zh-CN" altLang="en-US" sz="2400" dirty="0" smtClean="0"/>
              <a:t>国资增殖不是目的而是手段。增殖国资的目的是增加国有企业的发展基金，从而增强国有经济对国民经济发展的控制力和影响力。</a:t>
            </a:r>
            <a:endParaRPr lang="en-US" altLang="zh-CN" sz="2400" dirty="0" smtClean="0"/>
          </a:p>
          <a:p>
            <a:pPr marL="0" indent="0">
              <a:buNone/>
            </a:pPr>
            <a:r>
              <a:rPr lang="en-US" altLang="zh-CN" sz="2400" dirty="0" smtClean="0"/>
              <a:t>          </a:t>
            </a:r>
            <a:r>
              <a:rPr lang="zh-CN" altLang="en-US" sz="2400" dirty="0" smtClean="0"/>
              <a:t>国有资产管理机构不等于超级股民，以资本收益最大化的资本经营（炒股、撒胡椒面式的参股、以转售为目的的重组等等）或许能使资本增殖，但对于经济增速和产业结构升级以及区域经济发展的控制力和影响力不会发生什么作用。控制力和影响力主要是通过对重要经济实体即大型骨干企业的控制来实现的。</a:t>
            </a:r>
            <a:endParaRPr lang="en-US" altLang="zh-CN" sz="2400" dirty="0" smtClean="0"/>
          </a:p>
          <a:p>
            <a:pPr marL="0" indent="0">
              <a:buNone/>
            </a:pPr>
            <a:r>
              <a:rPr lang="en-US" altLang="zh-CN" sz="2400" dirty="0"/>
              <a:t> </a:t>
            </a:r>
            <a:r>
              <a:rPr lang="en-US" altLang="zh-CN" sz="2400" dirty="0" smtClean="0"/>
              <a:t>         </a:t>
            </a:r>
            <a:r>
              <a:rPr lang="zh-CN" altLang="en-US" sz="2400" dirty="0" smtClean="0"/>
              <a:t>坚持管资本与管企业的统一。</a:t>
            </a:r>
            <a:endParaRPr lang="en-US" altLang="zh-CN" sz="2400" dirty="0" smtClean="0"/>
          </a:p>
          <a:p>
            <a:pPr marL="0" indent="0">
              <a:buNone/>
            </a:pPr>
            <a:endParaRPr lang="en-US" altLang="zh-CN" sz="2400" dirty="0"/>
          </a:p>
        </p:txBody>
      </p:sp>
    </p:spTree>
    <p:extLst>
      <p:ext uri="{BB962C8B-B14F-4D97-AF65-F5344CB8AC3E}">
        <p14:creationId xmlns:p14="http://schemas.microsoft.com/office/powerpoint/2010/main" val="751564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0648"/>
            <a:ext cx="8229600" cy="1143000"/>
          </a:xfrm>
        </p:spPr>
        <p:txBody>
          <a:bodyPr/>
          <a:lstStyle/>
          <a:p>
            <a:endParaRPr lang="zh-CN" altLang="en-US"/>
          </a:p>
        </p:txBody>
      </p:sp>
      <p:sp>
        <p:nvSpPr>
          <p:cNvPr id="3" name="内容占位符 2"/>
          <p:cNvSpPr>
            <a:spLocks noGrp="1"/>
          </p:cNvSpPr>
          <p:nvPr>
            <p:ph idx="1"/>
          </p:nvPr>
        </p:nvSpPr>
        <p:spPr>
          <a:xfrm>
            <a:off x="457200" y="404664"/>
            <a:ext cx="8229600" cy="5721499"/>
          </a:xfrm>
        </p:spPr>
        <p:txBody>
          <a:bodyPr>
            <a:normAutofit fontScale="85000" lnSpcReduction="10000"/>
          </a:bodyPr>
          <a:lstStyle/>
          <a:p>
            <a:pPr marL="0" indent="0">
              <a:buNone/>
            </a:pPr>
            <a:r>
              <a:rPr lang="en-US" altLang="zh-CN" sz="2800" dirty="0" smtClean="0"/>
              <a:t>    </a:t>
            </a:r>
            <a:r>
              <a:rPr lang="zh-CN" altLang="en-US" sz="2400" b="1" dirty="0" smtClean="0"/>
              <a:t>问题五：</a:t>
            </a:r>
            <a:r>
              <a:rPr lang="zh-CN" altLang="en-US" sz="2200" b="1" dirty="0" smtClean="0"/>
              <a:t>做强、做优、做大国有企业导致国进民退，打击了民营经济</a:t>
            </a:r>
            <a:endParaRPr lang="en-US" altLang="zh-CN" sz="2200" b="1" dirty="0" smtClean="0"/>
          </a:p>
          <a:p>
            <a:pPr marL="0" indent="0">
              <a:buNone/>
            </a:pPr>
            <a:r>
              <a:rPr lang="zh-CN" altLang="en-US" sz="2800" dirty="0" smtClean="0"/>
              <a:t>        </a:t>
            </a:r>
            <a:r>
              <a:rPr lang="zh-CN" altLang="en-US" sz="2000" dirty="0" smtClean="0"/>
              <a:t>伪命题：民营经济“</a:t>
            </a:r>
            <a:r>
              <a:rPr lang="en-US" altLang="zh-CN" sz="2000" dirty="0" smtClean="0"/>
              <a:t>56789</a:t>
            </a:r>
            <a:r>
              <a:rPr lang="zh-CN" altLang="en-US" sz="2000" dirty="0" smtClean="0"/>
              <a:t>”：</a:t>
            </a:r>
            <a:r>
              <a:rPr lang="en-US" altLang="zh-CN" sz="2000" dirty="0" smtClean="0"/>
              <a:t>50%</a:t>
            </a:r>
            <a:r>
              <a:rPr lang="zh-CN" altLang="en-US" sz="2000" dirty="0" smtClean="0"/>
              <a:t>税收，</a:t>
            </a:r>
            <a:r>
              <a:rPr lang="en-US" altLang="zh-CN" sz="2000" dirty="0" smtClean="0"/>
              <a:t>60%GDP</a:t>
            </a:r>
            <a:r>
              <a:rPr lang="zh-CN" altLang="en-US" sz="2000" dirty="0" smtClean="0"/>
              <a:t>，</a:t>
            </a:r>
            <a:r>
              <a:rPr lang="en-US" altLang="zh-CN" sz="2000" dirty="0" smtClean="0"/>
              <a:t>70%</a:t>
            </a:r>
            <a:r>
              <a:rPr lang="zh-CN" altLang="en-US" sz="2000" dirty="0" smtClean="0"/>
              <a:t>技术成果，</a:t>
            </a:r>
            <a:r>
              <a:rPr lang="en-US" altLang="zh-CN" sz="2000" dirty="0" smtClean="0"/>
              <a:t>80%</a:t>
            </a:r>
            <a:r>
              <a:rPr lang="zh-CN" altLang="en-US" sz="2000" dirty="0" smtClean="0"/>
              <a:t>城镇就业，</a:t>
            </a:r>
            <a:r>
              <a:rPr lang="en-US" altLang="zh-CN" sz="2000" dirty="0" smtClean="0"/>
              <a:t>90%</a:t>
            </a:r>
            <a:r>
              <a:rPr lang="zh-CN" altLang="en-US" sz="2000" dirty="0" smtClean="0"/>
              <a:t>企业数量。</a:t>
            </a:r>
            <a:endParaRPr lang="en-US" altLang="zh-CN" sz="2000" dirty="0" smtClean="0"/>
          </a:p>
          <a:p>
            <a:pPr marL="0" indent="0">
              <a:buNone/>
            </a:pPr>
            <a:r>
              <a:rPr lang="en-US" altLang="zh-CN" sz="2000" dirty="0" smtClean="0"/>
              <a:t> </a:t>
            </a:r>
          </a:p>
          <a:p>
            <a:pPr marL="0" indent="0">
              <a:buNone/>
            </a:pPr>
            <a:r>
              <a:rPr lang="en-US" altLang="zh-CN" sz="2000" dirty="0" smtClean="0"/>
              <a:t>          15</a:t>
            </a:r>
            <a:r>
              <a:rPr lang="zh-CN" altLang="en-US" sz="2000" dirty="0" smtClean="0"/>
              <a:t>届</a:t>
            </a:r>
            <a:r>
              <a:rPr lang="en-US" altLang="zh-CN" sz="2000" dirty="0" smtClean="0"/>
              <a:t>4</a:t>
            </a:r>
            <a:r>
              <a:rPr lang="zh-CN" altLang="en-US" sz="2000" dirty="0" smtClean="0"/>
              <a:t>中全会（</a:t>
            </a:r>
            <a:r>
              <a:rPr lang="en-US" altLang="zh-CN" sz="2000" dirty="0" smtClean="0"/>
              <a:t>1999.9</a:t>
            </a:r>
            <a:r>
              <a:rPr lang="zh-CN" altLang="en-US" sz="2000" dirty="0" smtClean="0"/>
              <a:t>）以来坚持的国有经济布局战略性调整的方针：</a:t>
            </a:r>
            <a:r>
              <a:rPr lang="zh-CN" altLang="en-US" sz="2000" b="1" dirty="0" smtClean="0">
                <a:solidFill>
                  <a:srgbClr val="FF0000"/>
                </a:solidFill>
              </a:rPr>
              <a:t>有进有退、有所为有所不为，</a:t>
            </a:r>
            <a:r>
              <a:rPr lang="zh-CN" altLang="en-US" sz="2000" dirty="0" smtClean="0"/>
              <a:t>而不是只退不进、无所作为。提出这一方针的目的</a:t>
            </a:r>
            <a:r>
              <a:rPr lang="en-US" altLang="zh-CN" sz="2000" dirty="0" smtClean="0"/>
              <a:t>:</a:t>
            </a:r>
          </a:p>
          <a:p>
            <a:pPr marL="0" indent="0">
              <a:buNone/>
            </a:pPr>
            <a:r>
              <a:rPr lang="en-US" altLang="zh-CN" sz="2000" dirty="0"/>
              <a:t> </a:t>
            </a:r>
            <a:r>
              <a:rPr lang="en-US" altLang="zh-CN" sz="2000" dirty="0" smtClean="0"/>
              <a:t>         (1)</a:t>
            </a:r>
            <a:r>
              <a:rPr lang="zh-CN" altLang="en-US" sz="2000" dirty="0" smtClean="0"/>
              <a:t>解决国有经济“分布过宽、整体素质不高、资源配置不尽合理”的问题，</a:t>
            </a:r>
            <a:endParaRPr lang="en-US" altLang="zh-CN" sz="2000" dirty="0" smtClean="0"/>
          </a:p>
          <a:p>
            <a:pPr marL="0" indent="0">
              <a:buNone/>
            </a:pPr>
            <a:r>
              <a:rPr lang="en-US" altLang="zh-CN" sz="2000" dirty="0"/>
              <a:t> </a:t>
            </a:r>
            <a:r>
              <a:rPr lang="en-US" altLang="zh-CN" sz="2000" dirty="0" smtClean="0"/>
              <a:t>          (2)</a:t>
            </a:r>
            <a:r>
              <a:rPr lang="zh-CN" altLang="en-US" sz="2000" dirty="0" smtClean="0"/>
              <a:t>推动作为社会主义初级阶段基本经济制度的公有制为主体、多种经济成分共同发展的经济结构的形成。</a:t>
            </a:r>
            <a:endParaRPr lang="en-US" altLang="zh-CN" sz="2000" dirty="0" smtClean="0"/>
          </a:p>
          <a:p>
            <a:pPr marL="0" indent="0">
              <a:buNone/>
            </a:pPr>
            <a:r>
              <a:rPr lang="en-US" altLang="zh-CN" sz="2000" dirty="0"/>
              <a:t> </a:t>
            </a:r>
            <a:r>
              <a:rPr lang="en-US" altLang="zh-CN" sz="2000" dirty="0" smtClean="0"/>
              <a:t>          </a:t>
            </a:r>
            <a:r>
              <a:rPr lang="zh-CN" altLang="en-US" sz="2000" dirty="0" smtClean="0"/>
              <a:t>这绝不是要实行全盘私有化或非国有化，绝不是要将国有经济变成西方那种为占主体地位的私有经济拾遗补缺的经济成分。</a:t>
            </a:r>
            <a:endParaRPr lang="en-US" altLang="zh-CN" sz="2000" dirty="0" smtClean="0"/>
          </a:p>
          <a:p>
            <a:pPr marL="0" indent="0">
              <a:buNone/>
            </a:pPr>
            <a:endParaRPr lang="en-US" altLang="zh-CN" sz="2000" dirty="0" smtClean="0"/>
          </a:p>
          <a:p>
            <a:pPr marL="0" indent="0">
              <a:buNone/>
            </a:pPr>
            <a:r>
              <a:rPr lang="en-US" altLang="zh-CN" sz="2000" dirty="0" smtClean="0"/>
              <a:t>           </a:t>
            </a:r>
            <a:r>
              <a:rPr lang="zh-CN" altLang="en-US" sz="2000" dirty="0" smtClean="0"/>
              <a:t>国有经济如何进退，即在国民经济中的占比多少，在不同部门和地区如何分布，在经济发展的不同阶段和时期是不同的，没有一成不变的界限，但应恪守两条原则</a:t>
            </a:r>
            <a:r>
              <a:rPr lang="zh-CN" altLang="en-US" sz="2000" dirty="0" smtClean="0">
                <a:sym typeface="Wingdings" panose="05000000000000000000" pitchFamily="2" charset="2"/>
              </a:rPr>
              <a:t>（</a:t>
            </a:r>
            <a:r>
              <a:rPr lang="en-US" altLang="zh-CN" sz="2000" dirty="0" smtClean="0">
                <a:sym typeface="Wingdings" panose="05000000000000000000" pitchFamily="2" charset="2"/>
              </a:rPr>
              <a:t>1</a:t>
            </a:r>
            <a:r>
              <a:rPr lang="zh-CN" altLang="en-US" sz="2000" dirty="0" smtClean="0">
                <a:sym typeface="Wingdings" panose="05000000000000000000" pitchFamily="2" charset="2"/>
              </a:rPr>
              <a:t>）始终保持国有经济对整个国民经济的增长态势和结构变动方向的影响力和控制力，（</a:t>
            </a:r>
            <a:r>
              <a:rPr lang="en-US" altLang="zh-CN" sz="2000" dirty="0" smtClean="0">
                <a:sym typeface="Wingdings" panose="05000000000000000000" pitchFamily="2" charset="2"/>
              </a:rPr>
              <a:t>2</a:t>
            </a:r>
            <a:r>
              <a:rPr lang="zh-CN" altLang="en-US" sz="2000" dirty="0" smtClean="0">
                <a:sym typeface="Wingdings" panose="05000000000000000000" pitchFamily="2" charset="2"/>
              </a:rPr>
              <a:t>）有利于维护社会主义初级阶段</a:t>
            </a:r>
            <a:r>
              <a:rPr lang="zh-CN" altLang="en-US" sz="2000" dirty="0" smtClean="0"/>
              <a:t>多种</a:t>
            </a:r>
            <a:r>
              <a:rPr lang="zh-CN" altLang="en-US" sz="2000" dirty="0"/>
              <a:t>经济成分共同发展</a:t>
            </a:r>
            <a:r>
              <a:rPr lang="zh-CN" altLang="en-US" sz="2000" dirty="0" smtClean="0"/>
              <a:t>的基本经济制度（两个毫不动摇）</a:t>
            </a:r>
            <a:r>
              <a:rPr lang="zh-CN" altLang="en-US" sz="2000" dirty="0" smtClean="0">
                <a:sym typeface="Wingdings" panose="05000000000000000000" pitchFamily="2" charset="2"/>
              </a:rPr>
              <a:t>。</a:t>
            </a:r>
            <a:endParaRPr lang="en-US" altLang="zh-CN" sz="2000" dirty="0" smtClean="0">
              <a:sym typeface="Wingdings" panose="05000000000000000000" pitchFamily="2" charset="2"/>
            </a:endParaRPr>
          </a:p>
          <a:p>
            <a:pPr marL="0" indent="0">
              <a:buNone/>
            </a:pPr>
            <a:r>
              <a:rPr lang="en-US" altLang="zh-CN" sz="2000" dirty="0">
                <a:sym typeface="Wingdings" panose="05000000000000000000" pitchFamily="2" charset="2"/>
              </a:rPr>
              <a:t> </a:t>
            </a:r>
            <a:r>
              <a:rPr lang="en-US" altLang="zh-CN" sz="2000" dirty="0" smtClean="0">
                <a:sym typeface="Wingdings" panose="05000000000000000000" pitchFamily="2" charset="2"/>
              </a:rPr>
              <a:t>          </a:t>
            </a:r>
          </a:p>
          <a:p>
            <a:pPr marL="0" indent="0">
              <a:buNone/>
            </a:pPr>
            <a:r>
              <a:rPr lang="en-US" altLang="zh-CN" sz="2000" dirty="0" smtClean="0"/>
              <a:t>        </a:t>
            </a:r>
            <a:r>
              <a:rPr lang="zh-CN" altLang="en-US" sz="2000" dirty="0" smtClean="0"/>
              <a:t>社会主义初级阶段国有经济与私营经济之间的基本关系是</a:t>
            </a:r>
            <a:r>
              <a:rPr lang="zh-CN" altLang="en-US" sz="2000" b="1" dirty="0" smtClean="0">
                <a:solidFill>
                  <a:srgbClr val="FF0000"/>
                </a:solidFill>
              </a:rPr>
              <a:t>共生</a:t>
            </a:r>
            <a:r>
              <a:rPr lang="zh-CN" altLang="en-US" sz="2000" dirty="0" smtClean="0"/>
              <a:t>，国企与民企的市场竞争的正常动态是</a:t>
            </a:r>
            <a:r>
              <a:rPr lang="zh-CN" altLang="en-US" sz="2000" b="1" dirty="0" smtClean="0"/>
              <a:t>有进有退，相互促进</a:t>
            </a:r>
            <a:r>
              <a:rPr lang="zh-CN" altLang="en-US" sz="2000" dirty="0" smtClean="0"/>
              <a:t>。国企做大做强做优并不排斥民企发展。</a:t>
            </a:r>
            <a:endParaRPr lang="en-US" altLang="zh-CN" sz="2000" dirty="0" smtClean="0"/>
          </a:p>
          <a:p>
            <a:pPr marL="0" indent="0">
              <a:buNone/>
            </a:pPr>
            <a:endParaRPr lang="en-US" altLang="zh-CN" sz="2800" dirty="0"/>
          </a:p>
        </p:txBody>
      </p:sp>
    </p:spTree>
    <p:extLst>
      <p:ext uri="{BB962C8B-B14F-4D97-AF65-F5344CB8AC3E}">
        <p14:creationId xmlns:p14="http://schemas.microsoft.com/office/powerpoint/2010/main" val="3429955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476672"/>
            <a:ext cx="8229600" cy="5400600"/>
          </a:xfrm>
        </p:spPr>
        <p:txBody>
          <a:bodyPr>
            <a:normAutofit/>
          </a:bodyPr>
          <a:lstStyle/>
          <a:p>
            <a:pPr marL="0" indent="0">
              <a:buNone/>
            </a:pPr>
            <a:r>
              <a:rPr lang="en-US" altLang="zh-CN" sz="2400" b="1" dirty="0" smtClean="0"/>
              <a:t>         </a:t>
            </a:r>
            <a:r>
              <a:rPr lang="zh-CN" altLang="en-US" sz="2400" b="1" dirty="0" smtClean="0"/>
              <a:t>问题六：国有</a:t>
            </a:r>
            <a:r>
              <a:rPr lang="zh-CN" altLang="en-US" sz="2400" b="1" dirty="0"/>
              <a:t>企业退出一切竞争领域</a:t>
            </a:r>
            <a:endParaRPr lang="en-US" altLang="zh-CN" sz="2400" dirty="0"/>
          </a:p>
          <a:p>
            <a:pPr marL="0" indent="0">
              <a:buNone/>
            </a:pPr>
            <a:endParaRPr lang="en-US" altLang="zh-CN" sz="2400" b="1" dirty="0"/>
          </a:p>
          <a:p>
            <a:pPr marL="0" indent="0">
              <a:buNone/>
            </a:pPr>
            <a:endParaRPr lang="en-US" altLang="zh-CN" sz="2400" dirty="0" smtClean="0"/>
          </a:p>
          <a:p>
            <a:pPr marL="0" indent="0">
              <a:buNone/>
            </a:pPr>
            <a:r>
              <a:rPr lang="zh-CN" altLang="en-US" sz="2400" dirty="0" smtClean="0"/>
              <a:t>         </a:t>
            </a:r>
            <a:r>
              <a:rPr lang="zh-CN" altLang="en-US" sz="2400" dirty="0"/>
              <a:t>随着反垄断立法的完善，许多因</a:t>
            </a:r>
            <a:r>
              <a:rPr lang="zh-CN" altLang="en-US" sz="2400" dirty="0" smtClean="0"/>
              <a:t>规模经济等等技术经济效应而</a:t>
            </a:r>
            <a:r>
              <a:rPr lang="zh-CN" altLang="en-US" sz="2400" dirty="0"/>
              <a:t>易于形成垄断的领域，竞争已被引入。在这种情况下，退出一切竞争领域，就等于退出</a:t>
            </a:r>
            <a:r>
              <a:rPr lang="zh-CN" altLang="en-US" sz="2400" dirty="0" smtClean="0"/>
              <a:t>除公益性行业</a:t>
            </a:r>
            <a:r>
              <a:rPr lang="zh-CN" altLang="en-US" sz="2400" dirty="0"/>
              <a:t>之外</a:t>
            </a:r>
            <a:r>
              <a:rPr lang="zh-CN" altLang="en-US" sz="2400" dirty="0" smtClean="0"/>
              <a:t>的几乎一切</a:t>
            </a:r>
            <a:r>
              <a:rPr lang="zh-CN" altLang="en-US" sz="2400" dirty="0"/>
              <a:t>行业，公有经济的主体地位和国有经济的主导作用将不复存在</a:t>
            </a:r>
            <a:r>
              <a:rPr lang="zh-CN" altLang="en-US" sz="2400" dirty="0" smtClean="0"/>
              <a:t>。</a:t>
            </a:r>
            <a:endParaRPr lang="en-US" altLang="zh-CN" sz="2400" dirty="0" smtClean="0"/>
          </a:p>
          <a:p>
            <a:pPr marL="0" indent="0">
              <a:buNone/>
            </a:pPr>
            <a:endParaRPr lang="en-US" altLang="zh-CN" sz="2400" dirty="0"/>
          </a:p>
          <a:p>
            <a:pPr marL="0" indent="0">
              <a:buNone/>
            </a:pPr>
            <a:r>
              <a:rPr lang="en-US" altLang="zh-CN" sz="2400" dirty="0" smtClean="0"/>
              <a:t>          </a:t>
            </a:r>
            <a:r>
              <a:rPr lang="zh-CN" altLang="en-US" sz="2400" dirty="0" smtClean="0"/>
              <a:t>这种意见自</a:t>
            </a:r>
            <a:r>
              <a:rPr lang="en-US" altLang="zh-CN" sz="2400" dirty="0" smtClean="0"/>
              <a:t>14</a:t>
            </a:r>
            <a:r>
              <a:rPr lang="zh-CN" altLang="en-US" sz="2400" dirty="0" smtClean="0"/>
              <a:t>大前后知道到</a:t>
            </a:r>
            <a:r>
              <a:rPr lang="en-US" altLang="zh-CN" sz="2400" dirty="0" smtClean="0"/>
              <a:t>19</a:t>
            </a:r>
            <a:r>
              <a:rPr lang="zh-CN" altLang="en-US" sz="2400" dirty="0" smtClean="0"/>
              <a:t>大前后一直有人鼓吹，经济学界的应和者不少。理所当然不会被党和政府所接纳。</a:t>
            </a:r>
            <a:endParaRPr lang="en-US" altLang="zh-CN" sz="2400" dirty="0" smtClean="0"/>
          </a:p>
          <a:p>
            <a:pPr marL="0" indent="0">
              <a:buNone/>
            </a:pPr>
            <a:endParaRPr lang="en-US" altLang="zh-CN" sz="2400" dirty="0"/>
          </a:p>
          <a:p>
            <a:pPr marL="0" indent="0">
              <a:buNone/>
            </a:pPr>
            <a:r>
              <a:rPr lang="en-US" altLang="zh-CN" sz="2400" dirty="0" smtClean="0"/>
              <a:t>         </a:t>
            </a:r>
            <a:endParaRPr lang="zh-CN" altLang="en-US" sz="2400" dirty="0"/>
          </a:p>
        </p:txBody>
      </p:sp>
    </p:spTree>
    <p:extLst>
      <p:ext uri="{BB962C8B-B14F-4D97-AF65-F5344CB8AC3E}">
        <p14:creationId xmlns:p14="http://schemas.microsoft.com/office/powerpoint/2010/main" val="646659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923</TotalTime>
  <Words>2938</Words>
  <Application>Microsoft Office PowerPoint</Application>
  <PresentationFormat>全屏显示(4:3)</PresentationFormat>
  <Paragraphs>322</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新时代中国特色社会主义经济与国有企业改革</vt:lpstr>
      <vt:lpstr>一、 “做大做强做优国有企业”是新时代国有企业改革的重要任务</vt:lpstr>
      <vt:lpstr>二、为什么要做强做优做大国有企业</vt:lpstr>
      <vt:lpstr>三、澄清关于国有企业改革的一些认识问题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竞争性行业TPF （使用2003-2008年《中国工业经济统计年鉴》中34个竞争性行业的数据作为估算TFP的基础数据，计算得到竞争性工业行业中不同所有制形式企业的销售收入、从业人员数、固定资产净值的总计值，以此为基础估计出竞争行业总的生产函数，得出不同所有制企业的TPF）</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中国特色社会主义经济与国有企业改革</dc:title>
  <dc:creator>lenovo</dc:creator>
  <cp:lastModifiedBy>lenovo</cp:lastModifiedBy>
  <cp:revision>131</cp:revision>
  <cp:lastPrinted>2019-08-31T03:04:32Z</cp:lastPrinted>
  <dcterms:created xsi:type="dcterms:W3CDTF">2019-08-24T00:54:28Z</dcterms:created>
  <dcterms:modified xsi:type="dcterms:W3CDTF">2019-09-02T03:05:58Z</dcterms:modified>
</cp:coreProperties>
</file>