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54E57-DC40-4712-88BE-CE5206644C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4F6E-1CC3-4065-BA9D-7A7233B2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04C7-A831-4A4C-B052-4795201B5A8B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4D26-7409-4EA8-BBF3-D366EAF26032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E860-2E43-4710-9CD6-DD0B2351254C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1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215B-EA0E-497D-B1A8-07F070FF24F4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6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45B2-D8A9-4136-988B-D37CF5BB08D0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8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8E5-CD4E-44D8-B417-F5D5B30F2A06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04B8-D604-4A14-BB81-A11885E93AFE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939C-819D-4C15-8EAE-40EC4234F8F4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8B7-C8EA-4194-9609-F78033FC0A0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9B7-8671-4E2B-9D6A-1B9791BECE17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3DCE-5B0D-4A27-9BAB-636CB4C0D889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8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9207-13C4-48E5-8E3F-D102F1452002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D1C8-4A61-458B-9DEA-8187D4BC0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9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第四章 市场和福利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之一消费者、生产者与市场效率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95130"/>
            <a:ext cx="9323566" cy="577264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0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四、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消费者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剩余衡量什么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从买者购买的物品得到的福利</a:t>
            </a:r>
          </a:p>
          <a:p>
            <a:pPr lvl="1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买者从一种物品中得到的</a:t>
            </a:r>
            <a:r>
              <a:rPr lang="zh-CN" altLang="en-US" sz="2000" u="sng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自己感觉到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的利益</a:t>
            </a:r>
          </a:p>
          <a:p>
            <a:pPr lvl="1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经济福利的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衡量，如果决策者尊重消费者的偏好，消费者偏好就不失为经济福利的一种好的衡量标准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例外：非法毒品</a:t>
            </a:r>
          </a:p>
          <a:p>
            <a:pPr lvl="2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吸毒者愿意为海洛因支付高价格</a:t>
            </a:r>
          </a:p>
          <a:p>
            <a:pPr lvl="2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社会的角度看</a:t>
            </a:r>
          </a:p>
          <a:p>
            <a:pPr lvl="2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吸毒者并没有关心自己的最佳利益</a:t>
            </a:r>
          </a:p>
          <a:p>
            <a:pPr lvl="2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能够以低廉的价格买到海洛因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在大多数市场上，消费者剩余确实反映了</a:t>
            </a:r>
            <a:r>
              <a:rPr lang="zh-CN" altLang="en-US" sz="20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经济福利，假设买者是理性的，在机会既定的情况下，理性人会尽最大努力实现其目标，经济学家还通常假设，人的偏好应该得到尊重。所以，消费者是从他们购买的物品（劳务）中得到了多少利益的最佳裁判。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5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第二节 生产者剩余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一、成本与销售意愿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成本是卖</a:t>
            </a:r>
            <a:r>
              <a:rPr lang="zh-CN" altLang="en-US" dirty="0">
                <a:ea typeface="宋体" panose="02010600030101010101" pitchFamily="2" charset="-122"/>
              </a:rPr>
              <a:t>者生产为了一种物品所必须放弃所有东西的</a:t>
            </a:r>
            <a:r>
              <a:rPr lang="zh-CN" altLang="en-US" dirty="0" smtClean="0">
                <a:ea typeface="宋体" panose="02010600030101010101" pitchFamily="2" charset="-122"/>
              </a:rPr>
              <a:t>价值，成本是生产者愿意生产的最低价格，所以成本衡量其出售产品（或服务）意愿，每个生产者都希望以高于成本的价格出售其产品或服务，拒绝以低于成本的价格出售产品。对于价格正好等于其成本时持无所谓的态度，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生产者剩余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卖</a:t>
            </a:r>
            <a:r>
              <a:rPr lang="zh-CN" altLang="en-US" dirty="0" smtClean="0">
                <a:ea typeface="宋体" panose="02010600030101010101" pitchFamily="2" charset="-122"/>
              </a:rPr>
              <a:t>者得到的</a:t>
            </a:r>
            <a:r>
              <a:rPr lang="zh-CN" altLang="en-US" dirty="0">
                <a:ea typeface="宋体" panose="02010600030101010101" pitchFamily="2" charset="-122"/>
              </a:rPr>
              <a:t>量减去卖者</a:t>
            </a:r>
            <a:r>
              <a:rPr lang="zh-CN" altLang="en-US" dirty="0" smtClean="0">
                <a:ea typeface="宋体" panose="02010600030101010101" pitchFamily="2" charset="-122"/>
              </a:rPr>
              <a:t>生产成本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卖</a:t>
            </a:r>
            <a:r>
              <a:rPr lang="zh-CN" altLang="en-US" dirty="0">
                <a:ea typeface="宋体" panose="02010600030101010101" pitchFamily="2" charset="-122"/>
              </a:rPr>
              <a:t>者得到价格减去愿意销售的最低价格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2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" y="628152"/>
            <a:ext cx="9167854" cy="572819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生产者</a:t>
            </a:r>
            <a:r>
              <a:rPr lang="zh-CN" altLang="en-US" sz="2000" dirty="0" smtClean="0">
                <a:ea typeface="宋体" panose="02010600030101010101" pitchFamily="2" charset="-122"/>
              </a:rPr>
              <a:t>剩余：卖者得到的量减去其成本，衡量卖者从参与市场中得到的利益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与供给曲线密切相关</a:t>
            </a:r>
          </a:p>
          <a:p>
            <a:pPr marL="0" indent="0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二、供给曲线衡量生产者剩余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书中例子：首先根据</a:t>
            </a:r>
            <a:r>
              <a:rPr lang="zh-CN" altLang="en-US" sz="2000" dirty="0">
                <a:ea typeface="宋体" panose="02010600030101010101" pitchFamily="2" charset="-122"/>
              </a:rPr>
              <a:t>供给</a:t>
            </a:r>
            <a:r>
              <a:rPr lang="zh-CN" altLang="en-US" sz="2000" dirty="0" smtClean="0">
                <a:ea typeface="宋体" panose="02010600030101010101" pitchFamily="2" charset="-122"/>
              </a:rPr>
              <a:t>者（四个油漆工）的成本做出供给表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价格</a:t>
            </a:r>
            <a:r>
              <a:rPr lang="zh-CN" altLang="en-US" sz="2000" dirty="0" smtClean="0">
                <a:ea typeface="宋体" panose="02010600030101010101" pitchFamily="2" charset="-122"/>
              </a:rPr>
              <a:t>低于</a:t>
            </a:r>
            <a:r>
              <a:rPr lang="en-US" altLang="zh-CN" sz="2000" dirty="0" smtClean="0"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ea typeface="宋体" panose="02010600030101010101" pitchFamily="2" charset="-122"/>
              </a:rPr>
              <a:t>美元，四个人没有一个人愿意提供尤其服务，在</a:t>
            </a:r>
            <a:r>
              <a:rPr lang="en-US" altLang="zh-CN" sz="2000" dirty="0" smtClean="0">
                <a:ea typeface="宋体" panose="02010600030101010101" pitchFamily="2" charset="-122"/>
              </a:rPr>
              <a:t>500-600</a:t>
            </a:r>
            <a:r>
              <a:rPr lang="zh-CN" altLang="en-US" sz="2000" dirty="0" smtClean="0">
                <a:ea typeface="宋体" panose="02010600030101010101" pitchFamily="2" charset="-122"/>
              </a:rPr>
              <a:t>之间时，只有</a:t>
            </a:r>
            <a:r>
              <a:rPr lang="en-US" altLang="zh-CN" sz="2000" dirty="0" smtClean="0">
                <a:ea typeface="宋体" panose="02010600030101010101" pitchFamily="2" charset="-122"/>
              </a:rPr>
              <a:t>Grandma</a:t>
            </a:r>
            <a:r>
              <a:rPr lang="zh-CN" altLang="en-US" sz="2000" dirty="0" smtClean="0">
                <a:ea typeface="宋体" panose="02010600030101010101" pitchFamily="2" charset="-122"/>
              </a:rPr>
              <a:t>一个人愿意提供服务，供给量是</a:t>
            </a:r>
            <a:r>
              <a:rPr lang="en-US" altLang="zh-CN" sz="2000" dirty="0" smtClean="0"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</a:rPr>
              <a:t>，如果价格在</a:t>
            </a:r>
            <a:r>
              <a:rPr lang="en-US" altLang="zh-CN" sz="2000" dirty="0" smtClean="0">
                <a:ea typeface="宋体" panose="02010600030101010101" pitchFamily="2" charset="-122"/>
              </a:rPr>
              <a:t>600-800</a:t>
            </a:r>
            <a:r>
              <a:rPr lang="zh-CN" altLang="en-US" sz="2000" dirty="0" smtClean="0">
                <a:ea typeface="宋体" panose="02010600030101010101" pitchFamily="2" charset="-122"/>
              </a:rPr>
              <a:t>之间，</a:t>
            </a:r>
            <a:r>
              <a:rPr lang="en-US" altLang="zh-CN" sz="2000" dirty="0" smtClean="0">
                <a:ea typeface="宋体" panose="02010600030101010101" pitchFamily="2" charset="-122"/>
              </a:rPr>
              <a:t>Grandma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Georgia</a:t>
            </a:r>
            <a:r>
              <a:rPr lang="zh-CN" altLang="en-US" sz="2000" dirty="0" smtClean="0">
                <a:ea typeface="宋体" panose="02010600030101010101" pitchFamily="2" charset="-122"/>
              </a:rPr>
              <a:t>愿意</a:t>
            </a:r>
            <a:r>
              <a:rPr lang="zh-CN" altLang="en-US" sz="2000" dirty="0">
                <a:ea typeface="宋体" panose="02010600030101010101" pitchFamily="2" charset="-122"/>
              </a:rPr>
              <a:t>提供</a:t>
            </a:r>
            <a:r>
              <a:rPr lang="zh-CN" altLang="en-US" sz="2000" dirty="0" smtClean="0">
                <a:ea typeface="宋体" panose="02010600030101010101" pitchFamily="2" charset="-122"/>
              </a:rPr>
              <a:t>服务，供给数量是</a:t>
            </a:r>
            <a:r>
              <a:rPr lang="en-US" altLang="zh-CN" sz="2000" dirty="0" smtClean="0"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ea typeface="宋体" panose="02010600030101010101" pitchFamily="2" charset="-122"/>
              </a:rPr>
              <a:t>，以此类推，得到下面的供给表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根据供给表得到供给曲线。供给曲线的高度与卖者的成本相关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ea typeface="宋体" panose="02010600030101010101" pitchFamily="2" charset="-122"/>
              </a:rPr>
              <a:t>任何数量水平</a:t>
            </a:r>
            <a:r>
              <a:rPr lang="zh-CN" altLang="en-US" sz="2000" dirty="0" smtClean="0">
                <a:ea typeface="宋体" panose="02010600030101010101" pitchFamily="2" charset="-122"/>
              </a:rPr>
              <a:t>上，供给</a:t>
            </a:r>
            <a:r>
              <a:rPr lang="zh-CN" altLang="en-US" sz="2000" dirty="0">
                <a:ea typeface="宋体" panose="02010600030101010101" pitchFamily="2" charset="-122"/>
              </a:rPr>
              <a:t>曲线给出的价格显示了边际卖者的</a:t>
            </a:r>
            <a:r>
              <a:rPr lang="zh-CN" altLang="en-US" sz="2000" dirty="0" smtClean="0">
                <a:ea typeface="宋体" panose="02010600030101010101" pitchFamily="2" charset="-122"/>
              </a:rPr>
              <a:t>成本，所谓边际</a:t>
            </a:r>
            <a:r>
              <a:rPr lang="zh-CN" altLang="en-US" sz="2000" dirty="0">
                <a:ea typeface="宋体" panose="02010600030101010101" pitchFamily="2" charset="-122"/>
              </a:rPr>
              <a:t>卖</a:t>
            </a:r>
            <a:r>
              <a:rPr lang="zh-CN" altLang="en-US" sz="2000" dirty="0" smtClean="0">
                <a:ea typeface="宋体" panose="02010600030101010101" pitchFamily="2" charset="-122"/>
              </a:rPr>
              <a:t>者是如果 价格再降低一点就首先离开市场的卖者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例如，供给数量是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时，供给曲线的高度是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900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，即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Mary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边际卖者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）提供服务的成本。房子数量是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时，供给曲线的高度是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800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，即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Frida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边际卖者）提供服务的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成本。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0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9" y="1022895"/>
            <a:ext cx="9108881" cy="551601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8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由于供给曲线反映</a:t>
            </a:r>
            <a:r>
              <a:rPr lang="zh-CN" altLang="en-US" dirty="0">
                <a:ea typeface="宋体" panose="02010600030101010101" pitchFamily="2" charset="-122"/>
              </a:rPr>
              <a:t>卖者的</a:t>
            </a:r>
            <a:r>
              <a:rPr lang="zh-CN" altLang="en-US" dirty="0" smtClean="0">
                <a:ea typeface="宋体" panose="02010600030101010101" pitchFamily="2" charset="-122"/>
              </a:rPr>
              <a:t>成本，可用</a:t>
            </a:r>
            <a:r>
              <a:rPr lang="zh-CN" altLang="en-US" dirty="0">
                <a:ea typeface="宋体" panose="02010600030101010101" pitchFamily="2" charset="-122"/>
              </a:rPr>
              <a:t>于测量生产者剩余</a:t>
            </a: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因此，市场</a:t>
            </a:r>
            <a:r>
              <a:rPr lang="zh-CN" altLang="en-US" dirty="0">
                <a:ea typeface="宋体" panose="02010600030101010101" pitchFamily="2" charset="-122"/>
              </a:rPr>
              <a:t>中的生产者</a:t>
            </a:r>
            <a:r>
              <a:rPr lang="zh-CN" altLang="en-US" dirty="0" smtClean="0">
                <a:ea typeface="宋体" panose="02010600030101010101" pitchFamily="2" charset="-122"/>
              </a:rPr>
              <a:t>剩余：介于</a:t>
            </a:r>
            <a:r>
              <a:rPr lang="zh-CN" altLang="en-US" dirty="0">
                <a:ea typeface="宋体" panose="02010600030101010101" pitchFamily="2" charset="-122"/>
              </a:rPr>
              <a:t>价格线与供给曲线之间的部分 </a:t>
            </a:r>
            <a:r>
              <a:rPr lang="zh-CN" altLang="en-US" dirty="0" smtClean="0">
                <a:ea typeface="宋体" panose="02010600030101010101" pitchFamily="2" charset="-122"/>
              </a:rPr>
              <a:t>，即价格</a:t>
            </a:r>
            <a:r>
              <a:rPr lang="zh-CN" altLang="en-US" dirty="0" smtClean="0">
                <a:ea typeface="宋体" panose="02010600030101010101" pitchFamily="2" charset="-122"/>
              </a:rPr>
              <a:t>线之下供给曲线之上的面积衡量的是生产者剩余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8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15617"/>
            <a:ext cx="9223513" cy="586011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5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三、价格上升如何提高生产者剩余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更</a:t>
            </a:r>
            <a:r>
              <a:rPr lang="zh-CN" altLang="en-US" dirty="0">
                <a:ea typeface="宋体" panose="02010600030101010101" pitchFamily="2" charset="-122"/>
              </a:rPr>
              <a:t>高的价格提高生产者剩余 </a:t>
            </a:r>
          </a:p>
          <a:p>
            <a:pPr marL="971550" lvl="1" indent="-514350"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现有的卖者：增加生产者剩余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那些本来就以低价出售的卖者会变得更好，因为他们现在得到更多的东西，他们有更多的销售意愿</a:t>
            </a:r>
          </a:p>
          <a:p>
            <a:pPr marL="971550" lvl="1" indent="-514350"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新卖者进入市场：增加生产者剩余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愿意以较高的价格生产产品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8" y="858740"/>
            <a:ext cx="9430246" cy="556591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17" y="1825625"/>
            <a:ext cx="1063818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本章涉及福利经济学主题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福利经济学研究资源配置如何影响经济福利的一门学问，将从参与市场交易的买者和卖者的得到的利益开始；看社会如何可以使这些利益尽可能达到最大；在任何一个市场，供给和需求的均衡可以最大化买者和卖者得到的总利益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第三节市场效率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一、仁慈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的社会计划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者</a:t>
            </a: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为了讨论市场效率，引入一个假设的新角色，即仁慈的社会计划者，他是无所不知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、无所不能、意愿良好的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独裁者，这个计划者要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使社会中的每个人的经济福利最大化</a:t>
            </a:r>
          </a:p>
          <a:p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一个社会的经济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福利可能用总剩余来衡量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消费者剩余和生产者剩余之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2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84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000" dirty="0">
                <a:ea typeface="宋体" charset="-122"/>
              </a:rPr>
              <a:t>总剩余 = 消费者剩余 + 生产者剩余</a:t>
            </a:r>
          </a:p>
          <a:p>
            <a:pPr marL="914400" lvl="2" indent="0">
              <a:buNone/>
            </a:pPr>
            <a:r>
              <a:rPr lang="zh-CN" altLang="en-US" dirty="0">
                <a:ea typeface="宋体" charset="-122"/>
              </a:rPr>
              <a:t>消费者剩余 = 买方</a:t>
            </a:r>
            <a:r>
              <a:rPr lang="zh-CN" altLang="en-US" dirty="0" smtClean="0">
                <a:ea typeface="宋体" charset="-122"/>
              </a:rPr>
              <a:t>的评价 </a:t>
            </a:r>
            <a:r>
              <a:rPr lang="zh-CN" altLang="en-US" dirty="0">
                <a:ea typeface="宋体" charset="-122"/>
              </a:rPr>
              <a:t>– 买方支付的数量</a:t>
            </a:r>
          </a:p>
          <a:p>
            <a:pPr marL="914400" lvl="2" indent="0">
              <a:buNone/>
            </a:pPr>
            <a:r>
              <a:rPr lang="zh-CN" altLang="en-US" dirty="0">
                <a:ea typeface="宋体" charset="-122"/>
              </a:rPr>
              <a:t>生产者剩余 = 卖</a:t>
            </a:r>
            <a:r>
              <a:rPr lang="zh-CN" altLang="en-US" dirty="0" smtClean="0">
                <a:ea typeface="宋体" charset="-122"/>
              </a:rPr>
              <a:t>者得到的</a:t>
            </a:r>
            <a:r>
              <a:rPr lang="zh-CN" altLang="en-US" dirty="0">
                <a:ea typeface="宋体" charset="-122"/>
              </a:rPr>
              <a:t>数量 – 卖者的成本</a:t>
            </a:r>
          </a:p>
          <a:p>
            <a:pPr marL="914400" lvl="2" indent="0">
              <a:buNone/>
            </a:pPr>
            <a:r>
              <a:rPr lang="zh-CN" altLang="en-US" dirty="0" smtClean="0">
                <a:ea typeface="宋体" charset="-122"/>
              </a:rPr>
              <a:t>因为买方</a:t>
            </a:r>
            <a:r>
              <a:rPr lang="zh-CN" altLang="en-US" dirty="0">
                <a:ea typeface="宋体" charset="-122"/>
              </a:rPr>
              <a:t>支付的量=卖者收到的量</a:t>
            </a: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所以总</a:t>
            </a:r>
            <a:r>
              <a:rPr lang="zh-CN" altLang="en-US" sz="2000" dirty="0">
                <a:ea typeface="宋体" charset="-122"/>
              </a:rPr>
              <a:t>剩余 = 买方</a:t>
            </a:r>
            <a:r>
              <a:rPr lang="zh-CN" altLang="en-US" sz="2000" dirty="0" smtClean="0">
                <a:ea typeface="宋体" charset="-122"/>
              </a:rPr>
              <a:t>的评价 </a:t>
            </a:r>
            <a:r>
              <a:rPr lang="zh-CN" altLang="en-US" sz="2000" dirty="0">
                <a:ea typeface="宋体" charset="-122"/>
              </a:rPr>
              <a:t>– 卖者的</a:t>
            </a:r>
            <a:r>
              <a:rPr lang="zh-CN" altLang="en-US" sz="2000" dirty="0" smtClean="0">
                <a:ea typeface="宋体" charset="-122"/>
              </a:rPr>
              <a:t>成本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从某种意义上讲，</a:t>
            </a:r>
            <a:r>
              <a:rPr lang="zh-CN" altLang="en-US" sz="2000" dirty="0">
                <a:ea typeface="宋体" charset="-122"/>
              </a:rPr>
              <a:t>总</a:t>
            </a:r>
            <a:r>
              <a:rPr lang="zh-CN" altLang="en-US" sz="2000" dirty="0" smtClean="0">
                <a:ea typeface="宋体" charset="-122"/>
              </a:rPr>
              <a:t>剩余衡量了从整个社会来看的的净收益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因此，社会计划着首先关心效率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如果</a:t>
            </a:r>
            <a:r>
              <a:rPr lang="zh-CN" altLang="en-US" sz="2000" dirty="0" smtClean="0">
                <a:ea typeface="宋体" charset="-122"/>
              </a:rPr>
              <a:t>资源配置使总剩余最大化，这种配置就是有效率</a:t>
            </a:r>
            <a:r>
              <a:rPr lang="zh-CN" altLang="en-US" sz="2000" dirty="0" smtClean="0">
                <a:ea typeface="宋体" charset="-122"/>
              </a:rPr>
              <a:t>的。如果买者和卖者之间的一些潜在利益还没有实现，资源</a:t>
            </a:r>
            <a:r>
              <a:rPr lang="zh-CN" altLang="en-US" sz="2000" dirty="0">
                <a:ea typeface="宋体" charset="-122"/>
              </a:rPr>
              <a:t>配置的</a:t>
            </a:r>
            <a:r>
              <a:rPr lang="zh-CN" altLang="en-US" sz="2000" dirty="0" smtClean="0">
                <a:ea typeface="宋体" charset="-122"/>
              </a:rPr>
              <a:t>属性就是无效率的。</a:t>
            </a:r>
            <a:endParaRPr lang="en-US" altLang="zh-CN" sz="2000" dirty="0" smtClean="0">
              <a:ea typeface="宋体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000" dirty="0">
                <a:ea typeface="宋体" charset="-122"/>
              </a:rPr>
              <a:t>最大限度地提高社会全体成员的总</a:t>
            </a:r>
            <a:r>
              <a:rPr lang="zh-CN" altLang="en-US" sz="2000" dirty="0" smtClean="0">
                <a:ea typeface="宋体" charset="-122"/>
              </a:rPr>
              <a:t>剩余</a:t>
            </a:r>
            <a:endParaRPr lang="zh-CN" altLang="en-US" sz="2000" dirty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社会计划着还关心平等</a:t>
            </a:r>
            <a:endParaRPr lang="zh-CN" altLang="en-US" sz="2000" dirty="0">
              <a:ea typeface="宋体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ea typeface="宋体" charset="-122"/>
              </a:rPr>
              <a:t>即社会</a:t>
            </a:r>
            <a:r>
              <a:rPr lang="zh-CN" altLang="en-US" sz="2000" dirty="0">
                <a:ea typeface="宋体" charset="-122"/>
              </a:rPr>
              <a:t>成员之间均匀分配社会财产</a:t>
            </a:r>
          </a:p>
          <a:p>
            <a:endParaRPr lang="zh-CN" altLang="en-US" sz="2000" dirty="0">
              <a:ea typeface="宋体" charset="-122"/>
            </a:endParaRP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4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在市场上交易的收益 </a:t>
            </a:r>
          </a:p>
          <a:p>
            <a:pPr lvl="1"/>
            <a:r>
              <a:rPr lang="zh-CN" altLang="en-US" dirty="0">
                <a:ea typeface="宋体" charset="-122"/>
              </a:rPr>
              <a:t>像一个要在市场参与者之间分配的蛋糕</a:t>
            </a:r>
          </a:p>
          <a:p>
            <a:r>
              <a:rPr lang="zh-CN" altLang="en-US" dirty="0">
                <a:ea typeface="宋体" charset="-122"/>
              </a:rPr>
              <a:t>效率问题 </a:t>
            </a:r>
          </a:p>
          <a:p>
            <a:pPr lvl="1"/>
            <a:r>
              <a:rPr lang="zh-CN" altLang="en-US" dirty="0">
                <a:ea typeface="宋体" charset="-122"/>
              </a:rPr>
              <a:t>蛋糕是否尽可能大</a:t>
            </a:r>
          </a:p>
          <a:p>
            <a:r>
              <a:rPr lang="zh-CN" altLang="en-US" dirty="0">
                <a:ea typeface="宋体" charset="-122"/>
              </a:rPr>
              <a:t>平等</a:t>
            </a:r>
            <a:r>
              <a:rPr lang="zh-CN" altLang="en-US" dirty="0" smtClean="0">
                <a:ea typeface="宋体" charset="-122"/>
              </a:rPr>
              <a:t>问题</a:t>
            </a:r>
            <a:endParaRPr lang="zh-CN" altLang="en-US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蛋糕是如何被切成小块的</a:t>
            </a:r>
          </a:p>
          <a:p>
            <a:pPr lvl="1"/>
            <a:r>
              <a:rPr lang="zh-CN" altLang="en-US" dirty="0">
                <a:ea typeface="宋体" charset="-122"/>
              </a:rPr>
              <a:t>蛋糕是如何在社会成员中进行分配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平等就是在社会成员之间平均地分配经济成果</a:t>
            </a:r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6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市场结果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zh-CN" altLang="en-US" dirty="0">
                <a:ea typeface="宋体" charset="-122"/>
              </a:rPr>
              <a:t>自由市场把物品的供给分配给对这些物品评价最高的买者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zh-CN" altLang="en-US" dirty="0">
                <a:ea typeface="宋体" charset="-122"/>
              </a:rPr>
              <a:t>衡量他们的支付意愿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zh-CN" altLang="en-US" dirty="0">
                <a:ea typeface="宋体" charset="-122"/>
              </a:rPr>
              <a:t>自由市场将物品的需求分配给能够以最低成本生产这些物品的卖者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400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26" name="Picture 2" descr="C:\Users\jiang\Desktop\Imag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5" y="1479177"/>
            <a:ext cx="8996085" cy="49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4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二、市场均衡的评价</a:t>
            </a:r>
            <a:endParaRPr lang="en-US" altLang="zh-CN" sz="2400" dirty="0">
              <a:latin typeface="华文宋体" pitchFamily="2" charset="-122"/>
              <a:ea typeface="华文宋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上图是在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市场均衡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时的消费者剩余和生产者剩余，这种均衡是否是有效率的？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当市场均衡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时，决定价格的是参与市场的买者和卖者。那些对物品的评价高于价格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（由需求曲线上的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AE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段表示）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的买者选择购买物品，那些对物品的评价低于价格的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（由需求曲线上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EB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）买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者选择不购买。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同样，那些成本低于价格的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由供给曲线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CE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）的卖者选择生产并销售商品，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那些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成本高于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价格的（由供给曲线上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DE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段表示）的卖者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选择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不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生产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并销售商品，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6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得到以下的结论：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自由市场把物品的供给分配给对这些物品评价最高的买者，这种评价用买者的支付意愿来衡量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自由市场把物品的需求分配给能够以最低成本生产这些物品的卖者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综合上面两个结论，当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市场到达均衡时，社会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计划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者不能通过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改变买者之间的消费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配置或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改变卖者之间的生产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配置来增加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经济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福利。即社会计划者不能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通过增加或减少物品的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数量增加总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的经济福利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自由市场生产出使消费者剩余和生产者剩余的总和最大化的物品量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050" name="Picture 2" descr="C:\Users\jiang\Desktop\Imag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00162"/>
            <a:ext cx="8500596" cy="50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在产量小于均衡产量，例如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Q</a:t>
            </a:r>
            <a:r>
              <a:rPr lang="en-US" altLang="zh-CN" sz="2400" baseline="-25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时，边际买者的评价大于边际卖者的成本，因此，增加产量会使总剩余增加，这种情况要一直持续到产量达到均衡水平时为止。同样，在产量大于均衡产量，例如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Q</a:t>
            </a:r>
            <a:r>
              <a:rPr lang="en-US" altLang="zh-CN" sz="2400" baseline="-25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时，边际买者的评价小于边际卖者的成本，这种情况下，减少产量会增加总剩余，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这种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情况会一直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持续到产量达到均衡水平时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为止。因此，为了使总剩余最大化，社会计划者应该选择供给曲线与需求曲线相交时的产量。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市场均衡的结果使总剩余达到最大，资源得到最有效的配置，所以仁慈的社会计划者可以让市场自己得出他想要的结果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“Laissez faire”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= “让人们做自己想做的事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”（自由放任）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亚当斯密的“看不见的手”</a:t>
            </a:r>
          </a:p>
          <a:p>
            <a:pPr lvl="1"/>
            <a:r>
              <a:rPr lang="zh-CN" altLang="en-US" dirty="0">
                <a:ea typeface="宋体" charset="-122"/>
              </a:rPr>
              <a:t>考虑到了买者和卖者的所有信息</a:t>
            </a:r>
          </a:p>
          <a:p>
            <a:pPr lvl="1"/>
            <a:r>
              <a:rPr lang="zh-CN" altLang="en-US" dirty="0">
                <a:ea typeface="宋体" charset="-122"/>
              </a:rPr>
              <a:t>引导市场上每个人达到按经济效率标准判断的最好结果</a:t>
            </a:r>
          </a:p>
          <a:p>
            <a:pPr lvl="1"/>
            <a:r>
              <a:rPr lang="zh-CN" altLang="en-US" dirty="0">
                <a:ea typeface="宋体" charset="-122"/>
              </a:rPr>
              <a:t>经济效率</a:t>
            </a:r>
          </a:p>
          <a:p>
            <a:r>
              <a:rPr lang="zh-CN" altLang="en-US" dirty="0">
                <a:ea typeface="宋体" charset="-122"/>
              </a:rPr>
              <a:t>自由市场 </a:t>
            </a:r>
          </a:p>
          <a:p>
            <a:pPr lvl="1"/>
            <a:r>
              <a:rPr lang="zh-CN" altLang="en-US" dirty="0">
                <a:ea typeface="宋体" charset="-122"/>
              </a:rPr>
              <a:t>组织经济活动的最好方法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第一节 消费者剩余</a:t>
            </a:r>
            <a:endParaRPr lang="zh-CN" altLang="en-US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一、支付意愿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买方愿意为某种物品支付的最高量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它衡量的是买者对物品的评价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每个买者都希望以低于自己支付意愿的价格买到商品，对以正好等于支付意愿的价格买到商品持无所谓的态度，如果价格正好等于他对商品的评价（支付意愿），买还是不买他都同样满意。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见</a:t>
            </a:r>
            <a:r>
              <a:rPr lang="en-US" altLang="zh-CN" dirty="0" smtClean="0">
                <a:ea typeface="宋体" panose="02010600030101010101" pitchFamily="2" charset="-122"/>
              </a:rPr>
              <a:t>144</a:t>
            </a:r>
            <a:r>
              <a:rPr lang="zh-CN" altLang="en-US" dirty="0" smtClean="0">
                <a:ea typeface="宋体" panose="02010600030101010101" pitchFamily="2" charset="-122"/>
              </a:rPr>
              <a:t>页例子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案例研究（大家可以讨论书中</a:t>
            </a:r>
            <a:r>
              <a:rPr lang="en-US" altLang="zh-CN" sz="2800" dirty="0" smtClean="0"/>
              <a:t>149</a:t>
            </a:r>
            <a:r>
              <a:rPr lang="zh-CN" altLang="en-US" sz="2800" dirty="0" smtClean="0"/>
              <a:t>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5D2884"/>
                </a:solidFill>
                <a:ea typeface="宋体" charset="-122"/>
              </a:rPr>
              <a:t>“一个母亲的爱帮助挽救了两条生命” </a:t>
            </a:r>
          </a:p>
          <a:p>
            <a:pPr lvl="1"/>
            <a:r>
              <a:rPr lang="zh-CN" altLang="en-US" dirty="0">
                <a:ea typeface="宋体" charset="-122"/>
              </a:rPr>
              <a:t>Stephens女士-她的儿子需要一个肾移植</a:t>
            </a:r>
          </a:p>
          <a:p>
            <a:pPr lvl="1"/>
            <a:r>
              <a:rPr lang="zh-CN" altLang="en-US" dirty="0">
                <a:ea typeface="宋体" charset="-122"/>
              </a:rPr>
              <a:t>母亲的肾是不适合的</a:t>
            </a:r>
          </a:p>
          <a:p>
            <a:pPr lvl="1"/>
            <a:r>
              <a:rPr lang="zh-CN" altLang="en-US" dirty="0">
                <a:ea typeface="宋体" charset="-122"/>
              </a:rPr>
              <a:t>给一个陌生人捐一个肾</a:t>
            </a:r>
          </a:p>
          <a:p>
            <a:pPr lvl="1"/>
            <a:r>
              <a:rPr lang="zh-CN" altLang="en-US" dirty="0">
                <a:ea typeface="宋体" charset="-122"/>
              </a:rPr>
              <a:t>她的儿子排到了肾脏等待名单的最前面</a:t>
            </a:r>
          </a:p>
          <a:p>
            <a:r>
              <a:rPr lang="zh-CN" altLang="en-US" dirty="0">
                <a:ea typeface="宋体" charset="-122"/>
              </a:rPr>
              <a:t>人体器官市场是否应该</a:t>
            </a:r>
            <a:r>
              <a:rPr lang="zh-CN" altLang="en-US" dirty="0" smtClean="0">
                <a:ea typeface="宋体" charset="-122"/>
              </a:rPr>
              <a:t>存在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solidFill>
                  <a:srgbClr val="5D2884"/>
                </a:solidFill>
                <a:ea typeface="宋体" charset="-122"/>
              </a:rPr>
              <a:t>问题</a:t>
            </a:r>
            <a:endParaRPr lang="zh-CN" altLang="en-US" dirty="0">
              <a:solidFill>
                <a:srgbClr val="5D2884"/>
              </a:solidFill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以一个肾脏换取另一个肾脏？</a:t>
            </a:r>
          </a:p>
          <a:p>
            <a:pPr lvl="1"/>
            <a:r>
              <a:rPr lang="zh-CN" altLang="en-US" dirty="0">
                <a:ea typeface="宋体" charset="-122"/>
              </a:rPr>
              <a:t>以一个肾脏换取无法承受的、昂贵的、实验性癌症治疗？</a:t>
            </a:r>
          </a:p>
          <a:p>
            <a:pPr lvl="1"/>
            <a:r>
              <a:rPr lang="zh-CN" altLang="en-US" dirty="0">
                <a:ea typeface="宋体" charset="-122"/>
              </a:rPr>
              <a:t>以她的肾脏为她儿子交换免费上医学院的机会？</a:t>
            </a:r>
          </a:p>
          <a:p>
            <a:pPr lvl="1"/>
            <a:r>
              <a:rPr lang="zh-CN" altLang="en-US" dirty="0">
                <a:ea typeface="宋体" charset="-122"/>
              </a:rPr>
              <a:t>卖她的肾换成现金？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D2884"/>
                </a:solidFill>
                <a:ea typeface="宋体" charset="-122"/>
              </a:rPr>
              <a:t>现行的公共政策</a:t>
            </a:r>
          </a:p>
          <a:p>
            <a:pPr lvl="1"/>
            <a:r>
              <a:rPr lang="zh-CN" altLang="en-US" dirty="0">
                <a:ea typeface="宋体" charset="-122"/>
              </a:rPr>
              <a:t>人出卖自己的器官是非法的</a:t>
            </a:r>
          </a:p>
          <a:p>
            <a:pPr lvl="1"/>
            <a:r>
              <a:rPr lang="zh-CN" altLang="en-US" dirty="0">
                <a:ea typeface="宋体" charset="-122"/>
              </a:rPr>
              <a:t>政府已经实施了零价格上限：出现短缺  </a:t>
            </a:r>
          </a:p>
          <a:p>
            <a:r>
              <a:rPr lang="zh-CN" altLang="en-US" dirty="0">
                <a:solidFill>
                  <a:srgbClr val="5D2884"/>
                </a:solidFill>
                <a:ea typeface="宋体" charset="-122"/>
              </a:rPr>
              <a:t>允许人体器官自由市场存在巨大利益</a:t>
            </a:r>
          </a:p>
          <a:p>
            <a:pPr lvl="1"/>
            <a:r>
              <a:rPr lang="zh-CN" altLang="en-US" dirty="0">
                <a:ea typeface="宋体" charset="-122"/>
              </a:rPr>
              <a:t>人出生时有两个肾</a:t>
            </a:r>
          </a:p>
          <a:p>
            <a:pPr lvl="1"/>
            <a:r>
              <a:rPr lang="zh-CN" altLang="en-US" dirty="0">
                <a:ea typeface="宋体" charset="-122"/>
              </a:rPr>
              <a:t>通常只需要一个</a:t>
            </a:r>
          </a:p>
          <a:p>
            <a:pPr lvl="1"/>
            <a:r>
              <a:rPr lang="zh-CN" altLang="en-US" dirty="0">
                <a:ea typeface="宋体" charset="-122"/>
              </a:rPr>
              <a:t>少数人因为疾病使得没有具有正常功能的肾脏</a:t>
            </a:r>
          </a:p>
          <a:p>
            <a:r>
              <a:rPr lang="zh-CN" altLang="en-US" dirty="0">
                <a:solidFill>
                  <a:srgbClr val="5D2884"/>
                </a:solidFill>
                <a:ea typeface="宋体" charset="-122"/>
              </a:rPr>
              <a:t>现行状况</a:t>
            </a:r>
          </a:p>
          <a:p>
            <a:pPr lvl="1"/>
            <a:r>
              <a:rPr lang="zh-CN" altLang="en-US" dirty="0">
                <a:ea typeface="宋体" charset="-122"/>
              </a:rPr>
              <a:t>典型的病人等待几年的肾移植</a:t>
            </a:r>
          </a:p>
          <a:p>
            <a:pPr lvl="1"/>
            <a:r>
              <a:rPr lang="zh-CN" altLang="en-US" dirty="0">
                <a:ea typeface="宋体" charset="-122"/>
              </a:rPr>
              <a:t>每年都有成千上万的人死亡，因为肾是无法找到的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5D2884"/>
                </a:solidFill>
                <a:ea typeface="宋体" charset="-122"/>
              </a:rPr>
              <a:t>一种情况：允许</a:t>
            </a:r>
            <a:r>
              <a:rPr lang="zh-CN" altLang="en-US" dirty="0">
                <a:solidFill>
                  <a:srgbClr val="5D2884"/>
                </a:solidFill>
                <a:ea typeface="宋体" charset="-122"/>
              </a:rPr>
              <a:t>肾脏市场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结果是：供求</a:t>
            </a:r>
            <a:r>
              <a:rPr lang="zh-CN" altLang="en-US" dirty="0">
                <a:ea typeface="宋体" charset="-122"/>
              </a:rPr>
              <a:t>均衡</a:t>
            </a:r>
          </a:p>
          <a:p>
            <a:pPr lvl="2"/>
            <a:r>
              <a:rPr lang="zh-CN" altLang="en-US" dirty="0">
                <a:ea typeface="宋体" charset="-122"/>
              </a:rPr>
              <a:t>卖者的口袋里钱更多了</a:t>
            </a:r>
          </a:p>
          <a:p>
            <a:pPr lvl="2"/>
            <a:r>
              <a:rPr lang="zh-CN" altLang="en-US" dirty="0">
                <a:ea typeface="宋体" charset="-122"/>
              </a:rPr>
              <a:t>买者获得生命</a:t>
            </a:r>
          </a:p>
          <a:p>
            <a:pPr lvl="2"/>
            <a:r>
              <a:rPr lang="zh-CN" altLang="en-US" dirty="0">
                <a:ea typeface="宋体" charset="-122"/>
              </a:rPr>
              <a:t>没有更多的肾脏短缺</a:t>
            </a:r>
          </a:p>
          <a:p>
            <a:pPr lvl="2"/>
            <a:r>
              <a:rPr lang="zh-CN" altLang="en-US" dirty="0">
                <a:ea typeface="宋体" charset="-122"/>
              </a:rPr>
              <a:t>资源有效配置</a:t>
            </a:r>
          </a:p>
          <a:p>
            <a:r>
              <a:rPr lang="zh-CN" altLang="en-US" dirty="0" smtClean="0"/>
              <a:t>会产生什么问题？</a:t>
            </a:r>
            <a:endParaRPr lang="en-US" altLang="zh-CN" dirty="0" smtClean="0"/>
          </a:p>
          <a:p>
            <a:r>
              <a:rPr lang="zh-CN" altLang="en-US" dirty="0">
                <a:ea typeface="宋体" charset="-122"/>
              </a:rPr>
              <a:t>批评者：担心公平的问题</a:t>
            </a:r>
          </a:p>
          <a:p>
            <a:pPr lvl="1"/>
            <a:r>
              <a:rPr lang="zh-CN" altLang="en-US" dirty="0">
                <a:ea typeface="宋体" charset="-122"/>
              </a:rPr>
              <a:t>受益于穷人的富人</a:t>
            </a:r>
          </a:p>
          <a:p>
            <a:r>
              <a:rPr lang="zh-CN" altLang="en-US" dirty="0">
                <a:ea typeface="宋体" charset="-122"/>
              </a:rPr>
              <a:t>现行制度：是否公平？</a:t>
            </a:r>
          </a:p>
          <a:p>
            <a:pPr lvl="1"/>
            <a:r>
              <a:rPr lang="zh-CN" altLang="en-US" dirty="0">
                <a:ea typeface="宋体" charset="-122"/>
              </a:rPr>
              <a:t>有些人有额外的肾，他们不需要</a:t>
            </a:r>
          </a:p>
          <a:p>
            <a:pPr lvl="1"/>
            <a:r>
              <a:rPr lang="zh-CN" altLang="en-US" dirty="0">
                <a:ea typeface="宋体" charset="-122"/>
              </a:rPr>
              <a:t>其他人都渴望得到一个肾</a:t>
            </a:r>
          </a:p>
          <a:p>
            <a:pPr lvl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第四节 结论：市场效率与市场失灵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ea typeface="宋体" charset="-122"/>
              </a:rPr>
              <a:t>供需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zh-CN" altLang="en-US" sz="2400" dirty="0" smtClean="0">
                <a:ea typeface="宋体" charset="-122"/>
              </a:rPr>
              <a:t>力量可以有效</a:t>
            </a:r>
            <a:r>
              <a:rPr lang="zh-CN" altLang="en-US" sz="2400" dirty="0">
                <a:ea typeface="宋体" charset="-122"/>
              </a:rPr>
              <a:t>地分配资源 </a:t>
            </a:r>
            <a:r>
              <a:rPr lang="zh-CN" altLang="en-US" sz="2400" dirty="0" smtClean="0">
                <a:ea typeface="宋体" charset="-122"/>
              </a:rPr>
              <a:t>，但是</a:t>
            </a:r>
            <a:endParaRPr lang="zh-CN" altLang="en-US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关于市场如何工作的几</a:t>
            </a:r>
            <a:r>
              <a:rPr lang="zh-CN" altLang="en-US" sz="2400" dirty="0" smtClean="0">
                <a:ea typeface="宋体" charset="-122"/>
              </a:rPr>
              <a:t>点假设：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1.</a:t>
            </a:r>
            <a:r>
              <a:rPr lang="zh-CN" altLang="en-US" sz="2400" dirty="0" smtClean="0">
                <a:ea typeface="宋体" charset="-122"/>
              </a:rPr>
              <a:t>市场</a:t>
            </a:r>
            <a:r>
              <a:rPr lang="zh-CN" altLang="en-US" sz="2400" dirty="0">
                <a:ea typeface="宋体" charset="-122"/>
              </a:rPr>
              <a:t>是完全竞争</a:t>
            </a:r>
            <a:r>
              <a:rPr lang="zh-CN" altLang="en-US" sz="2400" dirty="0" smtClean="0">
                <a:ea typeface="宋体" charset="-122"/>
              </a:rPr>
              <a:t>的，如果有人能控制价格，存在市场势力，市场就会无效率。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2.</a:t>
            </a:r>
            <a:r>
              <a:rPr lang="zh-CN" altLang="en-US" sz="2400" dirty="0" smtClean="0">
                <a:ea typeface="宋体" charset="-122"/>
              </a:rPr>
              <a:t>市场</a:t>
            </a:r>
            <a:r>
              <a:rPr lang="zh-CN" altLang="en-US" sz="2400" dirty="0">
                <a:ea typeface="宋体" charset="-122"/>
              </a:rPr>
              <a:t>中的结果只对买卖双方产生</a:t>
            </a:r>
            <a:r>
              <a:rPr lang="zh-CN" altLang="en-US" sz="2400" dirty="0" smtClean="0">
                <a:ea typeface="宋体" charset="-122"/>
              </a:rPr>
              <a:t>影响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charset="-122"/>
              </a:rPr>
              <a:t>外部</a:t>
            </a:r>
            <a:r>
              <a:rPr lang="zh-CN" altLang="en-US" sz="2400" dirty="0" smtClean="0">
                <a:ea typeface="宋体" charset="-122"/>
              </a:rPr>
              <a:t>性问题存在时，市场也是无效率的</a:t>
            </a:r>
            <a:endParaRPr lang="zh-CN" altLang="en-US" sz="2400" dirty="0">
              <a:ea typeface="宋体" charset="-122"/>
            </a:endParaRP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1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当这些假设不成立</a:t>
            </a:r>
          </a:p>
          <a:p>
            <a:pPr marL="1028700" lvl="1" indent="-514350"/>
            <a:r>
              <a:rPr lang="zh-CN" altLang="en-US" dirty="0">
                <a:ea typeface="宋体" charset="-122"/>
              </a:rPr>
              <a:t>“市场均衡是有效的”可能不再是真实的 </a:t>
            </a:r>
          </a:p>
          <a:p>
            <a:r>
              <a:rPr lang="zh-CN" altLang="en-US" dirty="0">
                <a:ea typeface="宋体" charset="-122"/>
              </a:rPr>
              <a:t>在世界上，竞争还远远没有完善</a:t>
            </a:r>
          </a:p>
          <a:p>
            <a:pPr marL="1028700" lvl="1" indent="-514350"/>
            <a:r>
              <a:rPr lang="zh-CN" altLang="en-US" dirty="0">
                <a:ea typeface="宋体" charset="-122"/>
              </a:rPr>
              <a:t>市场力量</a:t>
            </a:r>
          </a:p>
          <a:p>
            <a:pPr lvl="2"/>
            <a:r>
              <a:rPr lang="zh-CN" altLang="en-US" dirty="0">
                <a:ea typeface="宋体" charset="-122"/>
              </a:rPr>
              <a:t>一个买者或卖者（小团体）</a:t>
            </a:r>
          </a:p>
          <a:p>
            <a:pPr lvl="2"/>
            <a:r>
              <a:rPr lang="zh-CN" altLang="en-US" dirty="0">
                <a:ea typeface="宋体" charset="-122"/>
              </a:rPr>
              <a:t>控制市场价格</a:t>
            </a:r>
          </a:p>
          <a:p>
            <a:pPr lvl="2"/>
            <a:r>
              <a:rPr lang="zh-CN" altLang="en-US" dirty="0">
                <a:ea typeface="宋体" charset="-122"/>
              </a:rPr>
              <a:t>市场效率低下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3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在世界中</a:t>
            </a:r>
          </a:p>
          <a:p>
            <a:pPr lvl="1"/>
            <a:r>
              <a:rPr lang="zh-CN" altLang="en-US" dirty="0">
                <a:ea typeface="宋体" charset="-122"/>
              </a:rPr>
              <a:t>买卖双方的决策</a:t>
            </a:r>
          </a:p>
          <a:p>
            <a:pPr lvl="1"/>
            <a:r>
              <a:rPr lang="zh-CN" altLang="en-US" dirty="0">
                <a:ea typeface="宋体" charset="-122"/>
              </a:rPr>
              <a:t>影响不是在市场上的人</a:t>
            </a:r>
          </a:p>
          <a:p>
            <a:pPr lvl="1"/>
            <a:r>
              <a:rPr lang="zh-CN" altLang="en-US" dirty="0">
                <a:ea typeface="宋体" charset="-122"/>
              </a:rPr>
              <a:t>在市场上的外部性造成的福利取决于买方和卖者的价值</a:t>
            </a:r>
          </a:p>
          <a:p>
            <a:pPr lvl="1"/>
            <a:r>
              <a:rPr lang="zh-CN" altLang="en-US" dirty="0">
                <a:ea typeface="宋体" charset="-122"/>
              </a:rPr>
              <a:t>市场均衡可能是无效率的--从社会的角度看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0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市场失灵</a:t>
            </a:r>
          </a:p>
          <a:p>
            <a:pPr lvl="1"/>
            <a:r>
              <a:rPr lang="zh-CN" altLang="en-US" dirty="0">
                <a:ea typeface="宋体" charset="-122"/>
              </a:rPr>
              <a:t>市场力量和外部性</a:t>
            </a:r>
          </a:p>
          <a:p>
            <a:pPr lvl="1"/>
            <a:r>
              <a:rPr lang="zh-CN" altLang="en-US" dirty="0">
                <a:ea typeface="宋体" charset="-122"/>
              </a:rPr>
              <a:t>一些不受管制的市场无法有效地分配资源</a:t>
            </a:r>
          </a:p>
          <a:p>
            <a:pPr lvl="1"/>
            <a:r>
              <a:rPr lang="zh-CN" altLang="en-US" dirty="0">
                <a:ea typeface="宋体" charset="-122"/>
              </a:rPr>
              <a:t>公共政策</a:t>
            </a:r>
          </a:p>
          <a:p>
            <a:pPr lvl="1"/>
            <a:r>
              <a:rPr lang="zh-CN" altLang="en-US">
                <a:ea typeface="宋体" charset="-122"/>
              </a:rPr>
              <a:t>有可能解决问题，提高经济效益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3564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" y="596347"/>
            <a:ext cx="10368501" cy="618611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805" y="157913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消费者</a:t>
            </a:r>
            <a:r>
              <a:rPr lang="zh-CN" altLang="en-US" sz="2400" dirty="0">
                <a:ea typeface="宋体" panose="02010600030101010101" pitchFamily="2" charset="-122"/>
              </a:rPr>
              <a:t>剩余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买方</a:t>
            </a:r>
            <a:r>
              <a:rPr lang="zh-CN" altLang="en-US" dirty="0" smtClean="0">
                <a:ea typeface="宋体" panose="02010600030101010101" pitchFamily="2" charset="-122"/>
              </a:rPr>
              <a:t>愿意为一</a:t>
            </a:r>
            <a:r>
              <a:rPr lang="zh-CN" altLang="en-US" dirty="0">
                <a:ea typeface="宋体" panose="02010600030101010101" pitchFamily="2" charset="-122"/>
              </a:rPr>
              <a:t>种物品支付的量减去实际支付的量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即支付</a:t>
            </a:r>
            <a:r>
              <a:rPr lang="zh-CN" altLang="en-US" dirty="0">
                <a:ea typeface="宋体" panose="02010600030101010101" pitchFamily="2" charset="-122"/>
              </a:rPr>
              <a:t>的意愿减去实际支付量</a:t>
            </a: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通常用消费者剩余衡量</a:t>
            </a:r>
            <a:r>
              <a:rPr lang="zh-CN" altLang="en-US" sz="2400" dirty="0">
                <a:ea typeface="宋体" panose="02010600030101010101" pitchFamily="2" charset="-122"/>
              </a:rPr>
              <a:t>买者参与市场中得到的</a:t>
            </a:r>
            <a:r>
              <a:rPr lang="zh-CN" altLang="en-US" sz="2400" dirty="0" smtClean="0">
                <a:ea typeface="宋体" panose="02010600030101010101" pitchFamily="2" charset="-122"/>
              </a:rPr>
              <a:t>利益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二、用需求曲线衡量消费者剩余需求</a:t>
            </a:r>
            <a:r>
              <a:rPr lang="zh-CN" altLang="en-US" sz="2400" dirty="0">
                <a:ea typeface="宋体" panose="02010600030101010101" pitchFamily="2" charset="-122"/>
              </a:rPr>
              <a:t>表</a:t>
            </a: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首先用来自</a:t>
            </a:r>
            <a:r>
              <a:rPr lang="zh-CN" altLang="en-US" dirty="0">
                <a:ea typeface="宋体" panose="02010600030101010101" pitchFamily="2" charset="-122"/>
              </a:rPr>
              <a:t>可能买者的支付</a:t>
            </a:r>
            <a:r>
              <a:rPr lang="zh-CN" altLang="en-US" dirty="0" smtClean="0">
                <a:ea typeface="宋体" panose="02010600030101010101" pitchFamily="2" charset="-122"/>
              </a:rPr>
              <a:t>意愿做出需求表，再根据需求表可以画出需求曲线，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" y="528040"/>
            <a:ext cx="10903526" cy="555350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685800"/>
            <a:ext cx="10640291" cy="603567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在任何数量下</a:t>
            </a:r>
            <a:r>
              <a:rPr lang="zh-CN" altLang="en-US" sz="2400" dirty="0" smtClean="0">
                <a:ea typeface="宋体" panose="02010600030101010101" pitchFamily="2" charset="-122"/>
              </a:rPr>
              <a:t>，需求曲线给出的价格表示边际买者的支付意愿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所谓边际买者指如果价格再提高一点就首先离开市场的买者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例如，在四张专辑这一数量时，需求曲线上对应的高度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50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美元，这是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Ringo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（边际买者）愿意为一张专辑支付的价格，在三张专辑这一数量时，需求曲线对应的高度是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70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美元，这是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George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（边际买者）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愿意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为支付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价格。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市场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中的消费者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剩余：需求曲线以下价格以上的面积衡量的是消费者剩余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三、价格</a:t>
            </a:r>
            <a:r>
              <a:rPr lang="zh-CN" altLang="en-US" dirty="0">
                <a:ea typeface="宋体" panose="02010600030101010101" pitchFamily="2" charset="-122"/>
              </a:rPr>
              <a:t>降低如何增加消费者剩余 </a:t>
            </a:r>
          </a:p>
          <a:p>
            <a:pPr marL="971550" lvl="1" indent="-514350"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现有的买者：增加消费者剩余 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那些以高价格购买的买者会变得更好，因为他们现在的需要支付的更少</a:t>
            </a:r>
          </a:p>
          <a:p>
            <a:pPr marL="971550" lvl="1" indent="-514350"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新的买者进入市场：增加消费者剩余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愿意以较低的价格购买的物品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D1C8-4A61-458B-9DEA-8187D4BC03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2258</Words>
  <Application>Microsoft Office PowerPoint</Application>
  <PresentationFormat>宽屏</PresentationFormat>
  <Paragraphs>199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华文宋体</vt:lpstr>
      <vt:lpstr>宋体</vt:lpstr>
      <vt:lpstr>Arial</vt:lpstr>
      <vt:lpstr>Calibri</vt:lpstr>
      <vt:lpstr>Office 主题​​</vt:lpstr>
      <vt:lpstr>第四章 市场和福利</vt:lpstr>
      <vt:lpstr>PowerPoint 演示文稿</vt:lpstr>
      <vt:lpstr>第一节 消费者剩余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生产者剩余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第三节市场效率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案例研究（大家可以讨论书中149页）</vt:lpstr>
      <vt:lpstr>PowerPoint 演示文稿</vt:lpstr>
      <vt:lpstr>PowerPoint 演示文稿</vt:lpstr>
      <vt:lpstr>第四节 结论：市场效率与市场失灵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市场和福利</dc:title>
  <dc:creator>admin</dc:creator>
  <cp:lastModifiedBy>admin</cp:lastModifiedBy>
  <cp:revision>48</cp:revision>
  <dcterms:created xsi:type="dcterms:W3CDTF">2019-09-05T08:34:51Z</dcterms:created>
  <dcterms:modified xsi:type="dcterms:W3CDTF">2019-11-12T06:52:24Z</dcterms:modified>
</cp:coreProperties>
</file>