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9" r:id="rId24"/>
    <p:sldId id="270" r:id="rId25"/>
    <p:sldId id="27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1C49E-13E0-4688-957E-4846F157F4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8C50A-4151-41EC-B316-039B62723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52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AC95-C712-454E-B411-386AB28DEB1E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9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6A79-8D68-4CA1-8EE3-4B99F04DB25B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8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F08F-57CE-4401-A22D-B9AF042641B6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6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CDE6-D294-49CD-9B43-57F5D3920C9F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1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9DDA-4AD0-4D82-AA5C-661F05353FF4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4181-2E34-4478-8E5F-2019E8BCDDEB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6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2A63-FBAF-4688-99E8-AC9E52AC2A5D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09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3474-8247-4470-B4CA-A46939E233C3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7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B516-763F-4B51-89B5-4CEBD89CAA74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6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68AF-2F98-4182-81DF-80E67C634310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25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DD0-BB69-494C-9D5C-95CAEED38F5B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6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94723-2606-43FE-8417-E21E405EF590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53AC1-55DC-4AD0-A46E-CBB074768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4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第四章 市场和福利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之三应用：国际贸易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79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出口</a:t>
            </a:r>
            <a:r>
              <a:rPr lang="zh-CN" altLang="en-US" dirty="0" smtClean="0">
                <a:ea typeface="宋体" panose="02010600030101010101" pitchFamily="2" charset="-122"/>
              </a:rPr>
              <a:t>国与</a:t>
            </a:r>
            <a:r>
              <a:rPr lang="zh-CN" altLang="en-US" dirty="0">
                <a:ea typeface="宋体" panose="02010600030101010101" pitchFamily="2" charset="-122"/>
              </a:rPr>
              <a:t>世界</a:t>
            </a:r>
            <a:r>
              <a:rPr lang="zh-CN" altLang="en-US" dirty="0" smtClean="0">
                <a:ea typeface="宋体" panose="02010600030101010101" pitchFamily="2" charset="-122"/>
              </a:rPr>
              <a:t>贸易，得出结论：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国内生产者会变得更好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国内消费者福利变坏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贸易提高了该国的经济状况水平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赢家所得到的要超过输家所失去的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6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二、进口国的得失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假设贸易</a:t>
            </a:r>
            <a:r>
              <a:rPr lang="zh-CN" altLang="en-US" dirty="0">
                <a:ea typeface="宋体" panose="02010600030101010101" pitchFamily="2" charset="-122"/>
              </a:rPr>
              <a:t>前国内均衡价格高于世界价格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贸易一旦放开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国内</a:t>
            </a:r>
            <a:r>
              <a:rPr lang="zh-CN" altLang="en-US" dirty="0" smtClean="0">
                <a:ea typeface="宋体" panose="02010600030101010101" pitchFamily="2" charset="-122"/>
              </a:rPr>
              <a:t>价格将等于世界</a:t>
            </a:r>
            <a:r>
              <a:rPr lang="zh-CN" altLang="en-US" dirty="0">
                <a:ea typeface="宋体" panose="02010600030101010101" pitchFamily="2" charset="-122"/>
              </a:rPr>
              <a:t>价格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国内产生超额</a:t>
            </a:r>
            <a:r>
              <a:rPr lang="zh-CN" altLang="en-US" dirty="0" smtClean="0">
                <a:ea typeface="宋体" panose="02010600030101010101" pitchFamily="2" charset="-122"/>
              </a:rPr>
              <a:t>需求（供不应求）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供给量和需求量不同：不足的部分可以进口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1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250"/>
            <a:ext cx="12055881" cy="617772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97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进口国 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世界贸易之前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消费者剩余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生产者剩余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世界</a:t>
            </a:r>
            <a:r>
              <a:rPr lang="zh-CN" altLang="en-US" dirty="0" smtClean="0">
                <a:ea typeface="宋体" panose="02010600030101010101" pitchFamily="2" charset="-122"/>
              </a:rPr>
              <a:t>贸易后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  更</a:t>
            </a:r>
            <a:r>
              <a:rPr lang="zh-CN" altLang="en-US" dirty="0">
                <a:ea typeface="宋体" panose="02010600030101010101" pitchFamily="2" charset="-122"/>
              </a:rPr>
              <a:t>高的消费者剩余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更低的生产者剩余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更高的总剩余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4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进口</a:t>
            </a:r>
            <a:r>
              <a:rPr lang="zh-CN" altLang="en-US" sz="2400" dirty="0" smtClean="0">
                <a:ea typeface="宋体" panose="02010600030101010101" pitchFamily="2" charset="-122"/>
              </a:rPr>
              <a:t>国与</a:t>
            </a:r>
            <a:r>
              <a:rPr lang="zh-CN" altLang="en-US" sz="2400" dirty="0">
                <a:ea typeface="宋体" panose="02010600030101010101" pitchFamily="2" charset="-122"/>
              </a:rPr>
              <a:t>世界</a:t>
            </a:r>
            <a:r>
              <a:rPr lang="zh-CN" altLang="en-US" sz="2400" dirty="0" smtClean="0">
                <a:ea typeface="宋体" panose="02010600030101010101" pitchFamily="2" charset="-122"/>
              </a:rPr>
              <a:t>贸易，可以看出：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国内生产者会变得更坏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国内消费者会变得更好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贸易提高了该国的经济状况水平</a:t>
            </a:r>
          </a:p>
          <a:p>
            <a:pPr lvl="2"/>
            <a:r>
              <a:rPr lang="zh-CN" altLang="en-US" sz="2400" dirty="0">
                <a:ea typeface="宋体" panose="02010600030101010101" pitchFamily="2" charset="-122"/>
              </a:rPr>
              <a:t>赢家所得到的要超过输家所失去的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贸易使得</a:t>
            </a:r>
            <a:r>
              <a:rPr lang="zh-CN" altLang="en-US" sz="2400" dirty="0" smtClean="0">
                <a:ea typeface="宋体" panose="02010600030101010101" pitchFamily="2" charset="-122"/>
              </a:rPr>
              <a:t>每个人（指参与国际贸易的两国）变得更好，但参与国（方）内部有输家和赢家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当一种贸易政策有赢家和输家时，政治斗争就开始了，当输家在政治上比赢家更有组织，一国就可能无法享受自由贸易的好处。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90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三、关税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对在国外生产的而在国内销售的物品征收的一种</a:t>
            </a:r>
            <a:r>
              <a:rPr lang="zh-CN" altLang="en-US" dirty="0" smtClean="0">
                <a:ea typeface="宋体" panose="02010600030101010101" pitchFamily="2" charset="-122"/>
              </a:rPr>
              <a:t>税（对进口物品征的税）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自由贸易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国内价格 = 世界价格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进口关税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国内价格高于世界价格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移动的数量为关税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4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10" y="365125"/>
            <a:ext cx="10737273" cy="635635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93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关税的影响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价格变化为移动关税的数量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国内需求数量下降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国内供给数量上升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减少了进口量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国内卖家变好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国内买家变</a:t>
            </a:r>
            <a:r>
              <a:rPr lang="zh-CN" altLang="en-US" dirty="0" smtClean="0">
                <a:ea typeface="宋体" panose="02010600030101010101" pitchFamily="2" charset="-122"/>
              </a:rPr>
              <a:t>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产生无谓损失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关于无谓损失：</a:t>
            </a:r>
            <a:r>
              <a:rPr lang="en-US" altLang="zh-CN" dirty="0" smtClean="0">
                <a:ea typeface="宋体" panose="02010600030101010101" pitchFamily="2" charset="-122"/>
              </a:rPr>
              <a:t>D </a:t>
            </a:r>
            <a:r>
              <a:rPr lang="zh-CN" altLang="en-US" dirty="0" smtClean="0">
                <a:ea typeface="宋体" panose="02010600030101010101" pitchFamily="2" charset="-122"/>
              </a:rPr>
              <a:t>代表过度生产的损失，</a:t>
            </a:r>
            <a:r>
              <a:rPr lang="en-US" altLang="zh-CN" dirty="0" smtClean="0">
                <a:ea typeface="宋体" panose="02010600030101010101" pitchFamily="2" charset="-122"/>
              </a:rPr>
              <a:t>F</a:t>
            </a:r>
            <a:r>
              <a:rPr lang="zh-CN" altLang="en-US" dirty="0" smtClean="0">
                <a:ea typeface="宋体" panose="02010600030101010101" pitchFamily="2" charset="-122"/>
              </a:rPr>
              <a:t>代表纺织品消费不足的损失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19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征关税之前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消费者剩余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生产者剩余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政府税收收入= 0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关税的效应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消费者剩余 更少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生产者剩余 更大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政府税收收入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总剩余变小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4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四 贸易政策的结论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参见书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中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194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页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五 世界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贸易的其他好处</a:t>
            </a:r>
          </a:p>
          <a:p>
            <a:pPr lvl="1"/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增加了物品的多样性</a:t>
            </a:r>
          </a:p>
          <a:p>
            <a:pPr lvl="1"/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通过规模经济降低了成本</a:t>
            </a:r>
          </a:p>
          <a:p>
            <a:pPr lvl="1"/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增加了竞争</a:t>
            </a:r>
          </a:p>
          <a:p>
            <a:pPr lvl="1"/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加强了思想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交流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技术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进步在世界范围内流通</a:t>
            </a:r>
          </a:p>
          <a:p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4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第一节 决定贸易的因素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一、没有</a:t>
            </a:r>
            <a:r>
              <a:rPr lang="zh-CN" altLang="en-US" sz="2400" dirty="0">
                <a:ea typeface="宋体" panose="02010600030101010101" pitchFamily="2" charset="-122"/>
              </a:rPr>
              <a:t>贸易时的</a:t>
            </a:r>
            <a:r>
              <a:rPr lang="zh-CN" altLang="en-US" sz="2400" dirty="0" smtClean="0">
                <a:ea typeface="宋体" panose="02010600030101010101" pitchFamily="2" charset="-122"/>
              </a:rPr>
              <a:t>均衡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用纺织品市场做例子来研究国际贸易的</a:t>
            </a:r>
            <a:r>
              <a:rPr lang="zh-CN" altLang="en-US" sz="2400" dirty="0" smtClean="0">
                <a:ea typeface="宋体" panose="02010600030101010101" pitchFamily="2" charset="-122"/>
              </a:rPr>
              <a:t>得失，一个假想的国家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Isoland</a:t>
            </a:r>
            <a:r>
              <a:rPr lang="en-US" altLang="zh-CN" sz="2400" dirty="0" smtClean="0"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ea typeface="宋体" panose="02010600030101010101" pitchFamily="2" charset="-122"/>
              </a:rPr>
              <a:t>不允许任何人出口或进口纺织品，因为没有国际贸易，所以：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只有</a:t>
            </a:r>
            <a:r>
              <a:rPr lang="zh-CN" altLang="en-US" dirty="0">
                <a:ea typeface="宋体" panose="02010600030101010101" pitchFamily="2" charset="-122"/>
              </a:rPr>
              <a:t>国内的买者和卖者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均衡价格和数量</a:t>
            </a:r>
          </a:p>
          <a:p>
            <a:pPr lvl="2"/>
            <a:r>
              <a:rPr lang="zh-CN" altLang="en-US" sz="2400" dirty="0">
                <a:ea typeface="宋体" panose="02010600030101010101" pitchFamily="2" charset="-122"/>
              </a:rPr>
              <a:t>取决于国内市场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总利益</a:t>
            </a:r>
          </a:p>
          <a:p>
            <a:pPr lvl="2"/>
            <a:r>
              <a:rPr lang="zh-CN" altLang="en-US" sz="2400" dirty="0">
                <a:ea typeface="宋体" panose="02010600030101010101" pitchFamily="2" charset="-122"/>
              </a:rPr>
              <a:t>消费者剩余</a:t>
            </a:r>
          </a:p>
          <a:p>
            <a:pPr lvl="2"/>
            <a:r>
              <a:rPr lang="zh-CN" altLang="en-US" sz="2400" dirty="0">
                <a:ea typeface="宋体" panose="02010600030101010101" pitchFamily="2" charset="-122"/>
              </a:rPr>
              <a:t>生产者剩余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9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第三节 各种限制贸易的观点</a:t>
            </a:r>
            <a:endParaRPr lang="zh-CN" altLang="en-US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国内</a:t>
            </a:r>
            <a:r>
              <a:rPr lang="zh-CN" altLang="en-US" dirty="0" smtClean="0">
                <a:ea typeface="宋体" panose="02010600030101010101" pitchFamily="2" charset="-122"/>
              </a:rPr>
              <a:t>生产者（进口国，书中例子）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反对自由贸易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认为政府应该保护国内产业免受国外</a:t>
            </a:r>
            <a:r>
              <a:rPr lang="zh-CN" altLang="en-US" dirty="0" smtClean="0">
                <a:ea typeface="宋体" panose="02010600030101010101" pitchFamily="2" charset="-122"/>
              </a:rPr>
              <a:t>竞争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 </a:t>
            </a:r>
            <a:r>
              <a:rPr lang="zh-CN" altLang="en-US" dirty="0" smtClean="0">
                <a:ea typeface="宋体" panose="02010600030101010101" pitchFamily="2" charset="-122"/>
              </a:rPr>
              <a:t>工作</a:t>
            </a:r>
            <a:r>
              <a:rPr lang="zh-CN" altLang="en-US" dirty="0">
                <a:ea typeface="宋体" panose="02010600030101010101" pitchFamily="2" charset="-122"/>
              </a:rPr>
              <a:t>岗位论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“与其他国家进行贸易消灭了国内的一些工作岗位”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自由贸易同事也创造了一些工作岗位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 </a:t>
            </a:r>
            <a:r>
              <a:rPr lang="zh-CN" altLang="en-US" dirty="0" smtClean="0">
                <a:ea typeface="宋体" panose="02010600030101010101" pitchFamily="2" charset="-122"/>
              </a:rPr>
              <a:t>国家</a:t>
            </a:r>
            <a:r>
              <a:rPr lang="zh-CN" altLang="en-US" dirty="0">
                <a:ea typeface="宋体" panose="02010600030101010101" pitchFamily="2" charset="-122"/>
              </a:rPr>
              <a:t>安全论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“该行业对国家安全是至关重要的”</a:t>
            </a:r>
          </a:p>
          <a:p>
            <a:pPr lvl="1">
              <a:buFontTx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5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3. </a:t>
            </a:r>
            <a:r>
              <a:rPr lang="zh-CN" altLang="en-US" dirty="0" smtClean="0">
                <a:ea typeface="宋体" panose="02010600030101010101" pitchFamily="2" charset="-122"/>
              </a:rPr>
              <a:t>幼稚</a:t>
            </a:r>
            <a:r>
              <a:rPr lang="zh-CN" altLang="en-US" dirty="0">
                <a:ea typeface="宋体" panose="02010600030101010101" pitchFamily="2" charset="-122"/>
              </a:rPr>
              <a:t>产业论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“新兴产业有时认为，应实行暂时性贸易限制，以有助于该产业的成长。” 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实践中</a:t>
            </a:r>
            <a:r>
              <a:rPr lang="zh-CN" altLang="en-US" dirty="0">
                <a:ea typeface="宋体" panose="02010600030101010101" pitchFamily="2" charset="-122"/>
              </a:rPr>
              <a:t>难以</a:t>
            </a:r>
            <a:r>
              <a:rPr lang="zh-CN" altLang="en-US" dirty="0" smtClean="0">
                <a:ea typeface="宋体" panose="02010600030101010101" pitchFamily="2" charset="-122"/>
              </a:rPr>
              <a:t>实施，政府要确认哪个产业需要保护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这种 “暂时性” 政策很难取消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保护并不是一个幼稚产业成长所必需的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4 </a:t>
            </a:r>
            <a:r>
              <a:rPr lang="zh-CN" altLang="en-US" dirty="0" smtClean="0">
                <a:ea typeface="宋体" panose="02010600030101010101" pitchFamily="2" charset="-122"/>
              </a:rPr>
              <a:t>不公平</a:t>
            </a:r>
            <a:r>
              <a:rPr lang="zh-CN" altLang="en-US" dirty="0">
                <a:ea typeface="宋体" panose="02010600030101010101" pitchFamily="2" charset="-122"/>
              </a:rPr>
              <a:t>竞争论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“只有各国都按同样的规划行事，自由贸易才是合意的”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该国总剩余增加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5 </a:t>
            </a:r>
            <a:r>
              <a:rPr lang="zh-CN" altLang="en-US" dirty="0" smtClean="0">
                <a:ea typeface="宋体" panose="02010600030101010101" pitchFamily="2" charset="-122"/>
              </a:rPr>
              <a:t>作为</a:t>
            </a:r>
            <a:r>
              <a:rPr lang="zh-CN" altLang="en-US" dirty="0">
                <a:ea typeface="宋体" panose="02010600030101010101" pitchFamily="2" charset="-122"/>
              </a:rPr>
              <a:t>讨价还价筹码的保护论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“当与自己的贸易伙伴讨价还价时，贸易限制可能还是有用的”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威胁可能不起作用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1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ea typeface="宋体" panose="02010600030101010101" pitchFamily="2" charset="-122"/>
              </a:rPr>
              <a:t>案例研究：贸易</a:t>
            </a:r>
            <a:r>
              <a:rPr lang="zh-CN" altLang="en-US" sz="2800" dirty="0">
                <a:ea typeface="宋体" panose="02010600030101010101" pitchFamily="2" charset="-122"/>
              </a:rPr>
              <a:t>协定和世界贸易组织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世界贸易组织, </a:t>
            </a:r>
            <a:r>
              <a:rPr lang="zh-CN" altLang="en-US" dirty="0" smtClean="0">
                <a:ea typeface="宋体" panose="02010600030101010101" pitchFamily="2" charset="-122"/>
              </a:rPr>
              <a:t>WTO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一国</a:t>
            </a:r>
            <a:r>
              <a:rPr lang="zh-CN" altLang="en-US" dirty="0" smtClean="0">
                <a:ea typeface="宋体" panose="02010600030101010101" pitchFamily="2" charset="-122"/>
              </a:rPr>
              <a:t>可以用两种方法来实现自由贸易：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第一、单边</a:t>
            </a:r>
            <a:r>
              <a:rPr lang="zh-CN" altLang="en-US" dirty="0">
                <a:ea typeface="宋体" panose="02010600030101010101" pitchFamily="2" charset="-122"/>
              </a:rPr>
              <a:t>方法实现自由贸易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取消自己贸易限制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英国, 19世纪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近几年，智利和韩国</a:t>
            </a:r>
          </a:p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第二、多边方法</a:t>
            </a:r>
            <a:r>
              <a:rPr lang="zh-CN" altLang="en-US" dirty="0">
                <a:ea typeface="宋体" panose="02010600030101010101" pitchFamily="2" charset="-122"/>
              </a:rPr>
              <a:t>实现自由贸易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取消自己贸易限制的同时其他国家也是这样做</a:t>
            </a:r>
          </a:p>
          <a:p>
            <a:pPr marL="457200" lvl="1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两个例子：北美</a:t>
            </a:r>
            <a:r>
              <a:rPr lang="zh-CN" altLang="en-US" dirty="0">
                <a:ea typeface="宋体" panose="02010600030101010101" pitchFamily="2" charset="-122"/>
              </a:rPr>
              <a:t>自由贸易协定NAFTA</a:t>
            </a:r>
            <a:r>
              <a:rPr lang="zh-CN" altLang="en-US" dirty="0" smtClean="0">
                <a:ea typeface="宋体" panose="02010600030101010101" pitchFamily="2" charset="-122"/>
              </a:rPr>
              <a:t>,（美、加、墨）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关贸总协定GATT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89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北美自由贸易协定 (NAFTA)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1993年签署的这一协定降低了美国、墨西哥和加拿大之间的贸易壁垒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关贸总协定 (GATT)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许多国家为了促进自由贸易而进行的一系列连续</a:t>
            </a:r>
            <a:r>
              <a:rPr lang="zh-CN" altLang="en-US" dirty="0" smtClean="0">
                <a:ea typeface="宋体" panose="02010600030101010101" pitchFamily="2" charset="-122"/>
              </a:rPr>
              <a:t>谈判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GATT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美国协助建立了GATT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二战后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为了应对大萧条期间实施的高关税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成功地把成员国之间的平均关税从40%降低到5%左右</a:t>
            </a:r>
          </a:p>
          <a:p>
            <a:pPr marL="457200" lvl="1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GATT的规则现在由WTO</a:t>
            </a:r>
            <a:r>
              <a:rPr lang="zh-CN" altLang="en-US" dirty="0">
                <a:ea typeface="宋体" panose="02010600030101010101" pitchFamily="2" charset="-122"/>
              </a:rPr>
              <a:t>机构加以</a:t>
            </a:r>
            <a:r>
              <a:rPr lang="zh-CN" altLang="en-US" dirty="0" smtClean="0">
                <a:ea typeface="宋体" panose="02010600030101010101" pitchFamily="2" charset="-122"/>
              </a:rPr>
              <a:t>实施，</a:t>
            </a:r>
            <a:r>
              <a:rPr lang="en-US" altLang="zh-CN" dirty="0" smtClean="0">
                <a:ea typeface="宋体" panose="02010600030101010101" pitchFamily="2" charset="-122"/>
              </a:rPr>
              <a:t>WTO1995</a:t>
            </a:r>
            <a:r>
              <a:rPr lang="zh-CN" altLang="en-US" dirty="0" smtClean="0">
                <a:ea typeface="宋体" panose="02010600030101010101" pitchFamily="2" charset="-122"/>
              </a:rPr>
              <a:t>年成立，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到2009年:成员国已有153</a:t>
            </a:r>
            <a:r>
              <a:rPr lang="zh-CN" altLang="en-US" dirty="0">
                <a:ea typeface="宋体" panose="02010600030101010101" pitchFamily="2" charset="-122"/>
              </a:rPr>
              <a:t>个国家; 世界贸易总量的97 %</a:t>
            </a: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045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D2884"/>
                </a:solidFill>
                <a:ea typeface="宋体" panose="02010600030101010101" pitchFamily="2" charset="-122"/>
              </a:rPr>
              <a:t>多边方法的优点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可能会比单边方法带来更多的自由贸易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减少本国和外国的贸易限制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政治优势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生产者比消费者人数少但组织更为缜密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更大的政治影响力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9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49" y="524786"/>
            <a:ext cx="9811909" cy="565217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5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争论：是否允许允许国际贸易，如果允许，要回答以下问题： 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如果允许进口或出口纺织品，国内</a:t>
            </a:r>
            <a:r>
              <a:rPr lang="zh-CN" altLang="en-US" dirty="0">
                <a:ea typeface="宋体" panose="02010600030101010101" pitchFamily="2" charset="-122"/>
              </a:rPr>
              <a:t>市场的价格和</a:t>
            </a:r>
            <a:r>
              <a:rPr lang="zh-CN" altLang="en-US" dirty="0" smtClean="0">
                <a:ea typeface="宋体" panose="02010600030101010101" pitchFamily="2" charset="-122"/>
              </a:rPr>
              <a:t>数量会发生什么样的变化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谁将从自由贸易中获益、谁将遭受损失、好处会大于损失吗?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应该把</a:t>
            </a:r>
            <a:r>
              <a:rPr lang="zh-CN" altLang="en-US" dirty="0" smtClean="0">
                <a:ea typeface="宋体" panose="02010600030101010101" pitchFamily="2" charset="-122"/>
              </a:rPr>
              <a:t>关税（对纺织品进口征税）作为</a:t>
            </a:r>
            <a:r>
              <a:rPr lang="zh-CN" altLang="en-US" dirty="0">
                <a:ea typeface="宋体" panose="02010600030101010101" pitchFamily="2" charset="-122"/>
              </a:rPr>
              <a:t>新贸易政策的一部分吗?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06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二、世界价格和比较优势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世界价格：一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种物品在世界上通行的价格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国内价格：一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种物品在国内市场上的机会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成本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如果纺织品的世界价格高于国内价格，那么一旦允许贸易，该国就会成为纺织品出口国。该国的生产者渴望可以得到国外可以得到的高价格，并向国外的买者出售他们的纺织品；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如果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纺织品的世界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价格低于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国内价格，那么一旦允许贸易，该国就会成为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纺织品进口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国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。由于国外的生产者提供了更好的价格，该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国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的消费者可以购买其他国家的纺织品。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0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将该国的纺织品国内</a:t>
            </a:r>
            <a:r>
              <a:rPr lang="zh-CN" altLang="en-US" dirty="0">
                <a:ea typeface="宋体" panose="02010600030101010101" pitchFamily="2" charset="-122"/>
              </a:rPr>
              <a:t>价格与世界价格的比较</a:t>
            </a:r>
          </a:p>
          <a:p>
            <a:pPr marL="457200" lvl="1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发现：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如果国内</a:t>
            </a:r>
            <a:r>
              <a:rPr lang="zh-CN" altLang="en-US" dirty="0">
                <a:ea typeface="宋体" panose="02010600030101010101" pitchFamily="2" charset="-122"/>
              </a:rPr>
              <a:t>价格 &lt; 世界价格</a:t>
            </a:r>
          </a:p>
          <a:p>
            <a:pPr marL="457200" lvl="1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该国具有比较</a:t>
            </a:r>
            <a:r>
              <a:rPr lang="zh-CN" altLang="en-US" dirty="0">
                <a:ea typeface="宋体" panose="02010600030101010101" pitchFamily="2" charset="-122"/>
              </a:rPr>
              <a:t>优势</a:t>
            </a: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出口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该国具有比较优势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若国内价格 &gt; 世界价格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进口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世界有比较优势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4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第二节 贸易的赢家和输家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为了分析自由贸易的福利，假设，该国是个小型经济，这意味着该国的行为对世界市场的影响微不足道，即该国贸易政策的任何变化都不会影响纺织品的世界价格，世界价格是既定的。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一、出口国的得失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贸易前国内均衡价格低于世界价格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贸易一旦放开</a:t>
            </a:r>
          </a:p>
          <a:p>
            <a:pPr lvl="2"/>
            <a:r>
              <a:rPr lang="zh-CN" altLang="en-US" sz="2400" dirty="0">
                <a:ea typeface="宋体" panose="02010600030101010101" pitchFamily="2" charset="-122"/>
              </a:rPr>
              <a:t>国内价格上升至世界价格</a:t>
            </a:r>
          </a:p>
          <a:p>
            <a:pPr lvl="2"/>
            <a:r>
              <a:rPr lang="zh-CN" altLang="en-US" sz="2400" dirty="0">
                <a:ea typeface="宋体" panose="02010600030101010101" pitchFamily="2" charset="-122"/>
              </a:rPr>
              <a:t>国内产生超额供给</a:t>
            </a:r>
          </a:p>
          <a:p>
            <a:pPr lvl="2"/>
            <a:r>
              <a:rPr lang="zh-CN" altLang="en-US" sz="2400" dirty="0" smtClean="0">
                <a:ea typeface="宋体" panose="02010600030101010101" pitchFamily="2" charset="-122"/>
              </a:rPr>
              <a:t>供给量和需求量不同</a:t>
            </a:r>
            <a:r>
              <a:rPr lang="zh-CN" altLang="en-US" sz="2400" dirty="0">
                <a:ea typeface="宋体" panose="02010600030101010101" pitchFamily="2" charset="-122"/>
              </a:rPr>
              <a:t>: </a:t>
            </a:r>
            <a:r>
              <a:rPr lang="zh-CN" altLang="en-US" sz="2400" dirty="0" smtClean="0">
                <a:ea typeface="宋体" panose="02010600030101010101" pitchFamily="2" charset="-122"/>
              </a:rPr>
              <a:t>超出部分可以出口</a:t>
            </a:r>
            <a:endParaRPr lang="zh-CN" altLang="en-US" sz="2400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5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2838"/>
            <a:ext cx="9474642" cy="533412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9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出口国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世界贸易之前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消费者剩余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生产者剩余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世界贸易之时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更高的消费者剩余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更低的生产者剩余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更高的总剩余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3AC1-55DC-4AD0-A46E-CBB0747685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19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1232</Words>
  <Application>Microsoft Office PowerPoint</Application>
  <PresentationFormat>宽屏</PresentationFormat>
  <Paragraphs>178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等线 Light</vt:lpstr>
      <vt:lpstr>华文宋体</vt:lpstr>
      <vt:lpstr>宋体</vt:lpstr>
      <vt:lpstr>Arial</vt:lpstr>
      <vt:lpstr>Office 主题​​</vt:lpstr>
      <vt:lpstr>第四章 市场和福利</vt:lpstr>
      <vt:lpstr>第一节 决定贸易的因素</vt:lpstr>
      <vt:lpstr>PowerPoint 演示文稿</vt:lpstr>
      <vt:lpstr>PowerPoint 演示文稿</vt:lpstr>
      <vt:lpstr>PowerPoint 演示文稿</vt:lpstr>
      <vt:lpstr>PowerPoint 演示文稿</vt:lpstr>
      <vt:lpstr>第二节 贸易的赢家和输家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第三节 各种限制贸易的观点</vt:lpstr>
      <vt:lpstr>PowerPoint 演示文稿</vt:lpstr>
      <vt:lpstr>PowerPoint 演示文稿</vt:lpstr>
      <vt:lpstr>案例研究：贸易协定和世界贸易组织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市场和福利</dc:title>
  <dc:creator>admin</dc:creator>
  <cp:lastModifiedBy>admin</cp:lastModifiedBy>
  <cp:revision>26</cp:revision>
  <dcterms:created xsi:type="dcterms:W3CDTF">2019-10-18T07:21:22Z</dcterms:created>
  <dcterms:modified xsi:type="dcterms:W3CDTF">2019-11-20T08:32:11Z</dcterms:modified>
</cp:coreProperties>
</file>