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57"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FE672-2EF0-40F1-A014-0C2E8C4600CB}" type="datetimeFigureOut">
              <a:rPr lang="zh-CN" altLang="en-US" smtClean="0"/>
              <a:t>2019/11/12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10046-4011-49AA-A949-D74A0C52C93A}" type="slidenum">
              <a:rPr lang="zh-CN" altLang="en-US" smtClean="0"/>
              <a:t>‹#›</a:t>
            </a:fld>
            <a:endParaRPr lang="zh-CN" altLang="en-US"/>
          </a:p>
        </p:txBody>
      </p:sp>
    </p:spTree>
    <p:extLst>
      <p:ext uri="{BB962C8B-B14F-4D97-AF65-F5344CB8AC3E}">
        <p14:creationId xmlns:p14="http://schemas.microsoft.com/office/powerpoint/2010/main" val="2732413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C5371B5-AB44-4212-9291-63A04B8A2EDE}" type="datetime1">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285608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BA9E1FF-A942-447E-B32F-43FE847CE5C5}" type="datetime1">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62595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B12C7D8-E86A-414A-AEF1-BD12D84C73DD}" type="datetime1">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60248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2CE0BB-5CB3-4F7D-A6EE-93807D3C531C}" type="datetime1">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322532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5634FBA-9933-419B-9EFC-91F819C42226}" type="datetime1">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387055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CD2A0A-C2A8-4251-B89C-48EB0D17C7D5}" type="datetime1">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2790692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362E9B1-8740-4024-A15D-B41991A40CE9}" type="datetime1">
              <a:rPr lang="zh-CN" altLang="en-US" smtClean="0"/>
              <a:t>2019/11/12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16530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8CC335-B1B8-4D2A-9BCB-EFCFC7EB390D}" type="datetime1">
              <a:rPr lang="zh-CN" altLang="en-US" smtClean="0"/>
              <a:t>2019/11/12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317208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EDB453-0297-489D-B0B8-C619B13F08F6}" type="datetime1">
              <a:rPr lang="zh-CN" altLang="en-US" smtClean="0"/>
              <a:t>2019/11/12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336788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9DF739-BB81-47E8-8988-0492274130BD}" type="datetime1">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3296791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0A92B3-734C-41D0-B0B7-383AB8EEABC6}" type="datetime1">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388495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4E738-D180-455C-AA99-0FF67F8AD581}" type="datetime1">
              <a:rPr lang="zh-CN" altLang="en-US" smtClean="0"/>
              <a:t>2019/11/12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356E3-37E8-4DFA-A4E8-C999C8DBC791}" type="slidenum">
              <a:rPr lang="zh-CN" altLang="en-US" smtClean="0"/>
              <a:t>‹#›</a:t>
            </a:fld>
            <a:endParaRPr lang="zh-CN" altLang="en-US"/>
          </a:p>
        </p:txBody>
      </p:sp>
    </p:spTree>
    <p:extLst>
      <p:ext uri="{BB962C8B-B14F-4D97-AF65-F5344CB8AC3E}">
        <p14:creationId xmlns:p14="http://schemas.microsoft.com/office/powerpoint/2010/main" val="2407789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第四章 市场和福利</a:t>
            </a:r>
          </a:p>
        </p:txBody>
      </p:sp>
      <p:sp>
        <p:nvSpPr>
          <p:cNvPr id="3" name="副标题 2"/>
          <p:cNvSpPr>
            <a:spLocks noGrp="1"/>
          </p:cNvSpPr>
          <p:nvPr>
            <p:ph type="subTitle" idx="1"/>
          </p:nvPr>
        </p:nvSpPr>
        <p:spPr/>
        <p:txBody>
          <a:bodyPr/>
          <a:lstStyle/>
          <a:p>
            <a:r>
              <a:rPr lang="zh-CN" altLang="en-US" dirty="0" smtClean="0"/>
              <a:t>之二应用：赋税的代价</a:t>
            </a:r>
            <a:endParaRPr lang="zh-CN" altLang="en-US" dirty="0"/>
          </a:p>
        </p:txBody>
      </p:sp>
      <p:sp>
        <p:nvSpPr>
          <p:cNvPr id="6" name="灯片编号占位符 5"/>
          <p:cNvSpPr>
            <a:spLocks noGrp="1"/>
          </p:cNvSpPr>
          <p:nvPr>
            <p:ph type="sldNum" sz="quarter" idx="12"/>
          </p:nvPr>
        </p:nvSpPr>
        <p:spPr/>
        <p:txBody>
          <a:bodyPr/>
          <a:lstStyle/>
          <a:p>
            <a:fld id="{409356E3-37E8-4DFA-A4E8-C999C8DBC791}" type="slidenum">
              <a:rPr lang="zh-CN" altLang="en-US" smtClean="0"/>
              <a:t>1</a:t>
            </a:fld>
            <a:endParaRPr lang="zh-CN" altLang="en-US"/>
          </a:p>
        </p:txBody>
      </p:sp>
    </p:spTree>
    <p:extLst>
      <p:ext uri="{BB962C8B-B14F-4D97-AF65-F5344CB8AC3E}">
        <p14:creationId xmlns:p14="http://schemas.microsoft.com/office/powerpoint/2010/main" val="9434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宋体" panose="02010600030101010101" pitchFamily="2" charset="-122"/>
              </a:rPr>
              <a:t>税收引起的剩余的损失</a:t>
            </a:r>
          </a:p>
          <a:p>
            <a:pPr lvl="1"/>
            <a:r>
              <a:rPr lang="zh-CN" altLang="en-US" dirty="0" smtClean="0">
                <a:ea typeface="宋体" panose="02010600030101010101" pitchFamily="2" charset="-122"/>
              </a:rPr>
              <a:t>大于政府得到的税收收入</a:t>
            </a:r>
          </a:p>
          <a:p>
            <a:r>
              <a:rPr lang="zh-CN" altLang="en-US" dirty="0" smtClean="0">
                <a:ea typeface="宋体" panose="02010600030101010101" pitchFamily="2" charset="-122"/>
              </a:rPr>
              <a:t>无谓损失</a:t>
            </a:r>
          </a:p>
          <a:p>
            <a:pPr lvl="1"/>
            <a:r>
              <a:rPr lang="zh-CN" altLang="en-US" dirty="0" smtClean="0">
                <a:ea typeface="宋体" panose="02010600030101010101" pitchFamily="2" charset="-122"/>
              </a:rPr>
              <a:t>市场扭曲引起的总剩余减少</a:t>
            </a:r>
          </a:p>
          <a:p>
            <a:r>
              <a:rPr lang="zh-CN" altLang="en-US" dirty="0" smtClean="0">
                <a:ea typeface="宋体" panose="02010600030101010101" pitchFamily="2" charset="-122"/>
              </a:rPr>
              <a:t>税收扭曲</a:t>
            </a:r>
          </a:p>
          <a:p>
            <a:pPr lvl="1"/>
            <a:r>
              <a:rPr lang="zh-CN" altLang="en-US" dirty="0" smtClean="0">
                <a:ea typeface="宋体" panose="02010600030101010101" pitchFamily="2" charset="-122"/>
              </a:rPr>
              <a:t>市场分配资源无</a:t>
            </a:r>
            <a:r>
              <a:rPr lang="zh-CN" altLang="en-US" dirty="0" smtClean="0">
                <a:ea typeface="宋体" panose="02010600030101010101" pitchFamily="2" charset="-122"/>
              </a:rPr>
              <a:t>效率</a:t>
            </a:r>
            <a:endParaRPr lang="en-US" altLang="zh-CN" dirty="0" smtClean="0">
              <a:ea typeface="宋体" panose="02010600030101010101" pitchFamily="2" charset="-122"/>
            </a:endParaRPr>
          </a:p>
          <a:p>
            <a:pPr lvl="1"/>
            <a:r>
              <a:rPr lang="zh-CN" altLang="en-US" dirty="0" smtClean="0">
                <a:ea typeface="宋体" panose="02010600030101010101" pitchFamily="2" charset="-122"/>
              </a:rPr>
              <a:t>税收提高了买者的价格而降低了卖者的价格，这样扭曲的价格激励导致：买者会少消费，卖者会少生产，市场规模缩小到最优化水平之下，所以税收扭曲了激励。引起了市场配置资源时的无效率。</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10</a:t>
            </a:fld>
            <a:endParaRPr lang="zh-CN" altLang="en-US"/>
          </a:p>
        </p:txBody>
      </p:sp>
    </p:spTree>
    <p:extLst>
      <p:ext uri="{BB962C8B-B14F-4D97-AF65-F5344CB8AC3E}">
        <p14:creationId xmlns:p14="http://schemas.microsoft.com/office/powerpoint/2010/main" val="1360382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ea typeface="宋体" panose="02010600030101010101" pitchFamily="2" charset="-122"/>
              </a:rPr>
              <a:t>二、无谓</a:t>
            </a:r>
            <a:r>
              <a:rPr lang="zh-CN" altLang="en-US" dirty="0" smtClean="0">
                <a:ea typeface="宋体" panose="02010600030101010101" pitchFamily="2" charset="-122"/>
              </a:rPr>
              <a:t>损失和贸易的好处</a:t>
            </a:r>
          </a:p>
          <a:p>
            <a:pPr lvl="1"/>
            <a:r>
              <a:rPr lang="zh-CN" altLang="en-US" dirty="0" smtClean="0">
                <a:ea typeface="宋体" panose="02010600030101010101" pitchFamily="2" charset="-122"/>
              </a:rPr>
              <a:t>税收导致无谓</a:t>
            </a:r>
            <a:r>
              <a:rPr lang="zh-CN" altLang="en-US" dirty="0" smtClean="0">
                <a:ea typeface="宋体" panose="02010600030101010101" pitchFamily="2" charset="-122"/>
              </a:rPr>
              <a:t>损失</a:t>
            </a:r>
            <a:endParaRPr lang="en-US" altLang="zh-CN" dirty="0">
              <a:ea typeface="宋体" panose="02010600030101010101" pitchFamily="2" charset="-122"/>
            </a:endParaRPr>
          </a:p>
          <a:p>
            <a:pPr marL="457200" lvl="1" indent="0">
              <a:buNone/>
            </a:pPr>
            <a:r>
              <a:rPr lang="zh-CN" altLang="en-US" dirty="0" smtClean="0">
                <a:ea typeface="宋体" panose="02010600030101010101" pitchFamily="2" charset="-122"/>
              </a:rPr>
              <a:t>使</a:t>
            </a:r>
            <a:r>
              <a:rPr lang="zh-CN" altLang="en-US" dirty="0" smtClean="0">
                <a:ea typeface="宋体" panose="02010600030101010101" pitchFamily="2" charset="-122"/>
              </a:rPr>
              <a:t>买者和卖者不能实现某些贸易的</a:t>
            </a:r>
            <a:r>
              <a:rPr lang="zh-CN" altLang="en-US" dirty="0" smtClean="0">
                <a:ea typeface="宋体" panose="02010600030101010101" pitchFamily="2" charset="-122"/>
              </a:rPr>
              <a:t>好处</a:t>
            </a:r>
            <a:endParaRPr lang="en-US" altLang="zh-CN" dirty="0">
              <a:ea typeface="宋体" panose="02010600030101010101" pitchFamily="2" charset="-122"/>
            </a:endParaRPr>
          </a:p>
          <a:p>
            <a:pPr marL="457200" lvl="1" indent="0">
              <a:buNone/>
            </a:pPr>
            <a:r>
              <a:rPr lang="zh-CN" altLang="en-US" dirty="0" smtClean="0">
                <a:ea typeface="宋体" panose="02010600030101010101" pitchFamily="2" charset="-122"/>
              </a:rPr>
              <a:t>买</a:t>
            </a:r>
            <a:r>
              <a:rPr lang="zh-CN" altLang="en-US" dirty="0" smtClean="0">
                <a:ea typeface="宋体" panose="02010600030101010101" pitchFamily="2" charset="-122"/>
              </a:rPr>
              <a:t>者的效用和卖者的成本之间的差距小于</a:t>
            </a:r>
            <a:r>
              <a:rPr lang="zh-CN" altLang="en-US" dirty="0" smtClean="0">
                <a:ea typeface="宋体" panose="02010600030101010101" pitchFamily="2" charset="-122"/>
              </a:rPr>
              <a:t>税收（见书中例子，</a:t>
            </a:r>
            <a:r>
              <a:rPr lang="en-US" altLang="zh-CN" dirty="0" smtClean="0">
                <a:ea typeface="宋体" panose="02010600030101010101" pitchFamily="2" charset="-122"/>
              </a:rPr>
              <a:t>171</a:t>
            </a:r>
            <a:r>
              <a:rPr lang="zh-CN" altLang="en-US" dirty="0" smtClean="0">
                <a:ea typeface="宋体" panose="02010600030101010101" pitchFamily="2" charset="-122"/>
              </a:rPr>
              <a:t>页）</a:t>
            </a:r>
            <a:endParaRPr lang="en-US" altLang="zh-CN" dirty="0">
              <a:ea typeface="宋体" panose="02010600030101010101" pitchFamily="2" charset="-122"/>
            </a:endParaRPr>
          </a:p>
          <a:p>
            <a:pPr marL="457200" lvl="1" indent="0">
              <a:buNone/>
            </a:pPr>
            <a:r>
              <a:rPr lang="zh-CN" altLang="en-US" dirty="0" smtClean="0">
                <a:ea typeface="宋体" panose="02010600030101010101" pitchFamily="2" charset="-122"/>
              </a:rPr>
              <a:t>一旦征税，贸易</a:t>
            </a:r>
            <a:r>
              <a:rPr lang="zh-CN" altLang="en-US" dirty="0" smtClean="0">
                <a:ea typeface="宋体" panose="02010600030101010101" pitchFamily="2" charset="-122"/>
              </a:rPr>
              <a:t>无法</a:t>
            </a:r>
            <a:r>
              <a:rPr lang="zh-CN" altLang="en-US" dirty="0" smtClean="0">
                <a:ea typeface="宋体" panose="02010600030101010101" pitchFamily="2" charset="-122"/>
              </a:rPr>
              <a:t>进行，产生无谓损失</a:t>
            </a:r>
            <a:endParaRPr lang="en-US" altLang="zh-CN" dirty="0" smtClean="0">
              <a:ea typeface="宋体" panose="02010600030101010101" pitchFamily="2" charset="-122"/>
            </a:endParaRPr>
          </a:p>
          <a:p>
            <a:pPr marL="457200" lvl="1" indent="0">
              <a:buNone/>
            </a:pPr>
            <a:r>
              <a:rPr lang="zh-CN" altLang="en-US" dirty="0" smtClean="0">
                <a:ea typeface="宋体" panose="02010600030101010101" pitchFamily="2" charset="-122"/>
              </a:rPr>
              <a:t>所以无谓损失就是由于税收阻止了这些互利的贸易而引起的剩余损失（前面图中的</a:t>
            </a:r>
            <a:r>
              <a:rPr lang="en-US" altLang="zh-CN" dirty="0" smtClean="0">
                <a:ea typeface="宋体" panose="02010600030101010101" pitchFamily="2" charset="-122"/>
              </a:rPr>
              <a:t>C+E</a:t>
            </a:r>
            <a:r>
              <a:rPr lang="zh-CN" altLang="en-US" dirty="0" smtClean="0">
                <a:ea typeface="宋体" panose="02010600030101010101" pitchFamily="2" charset="-122"/>
              </a:rPr>
              <a:t>）</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11</a:t>
            </a:fld>
            <a:endParaRPr lang="zh-CN" altLang="en-US"/>
          </a:p>
        </p:txBody>
      </p:sp>
    </p:spTree>
    <p:extLst>
      <p:ext uri="{BB962C8B-B14F-4D97-AF65-F5344CB8AC3E}">
        <p14:creationId xmlns:p14="http://schemas.microsoft.com/office/powerpoint/2010/main" val="269252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164" y="852054"/>
            <a:ext cx="9705109" cy="5504295"/>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12</a:t>
            </a:fld>
            <a:endParaRPr lang="zh-CN" altLang="en-US"/>
          </a:p>
        </p:txBody>
      </p:sp>
    </p:spTree>
    <p:extLst>
      <p:ext uri="{BB962C8B-B14F-4D97-AF65-F5344CB8AC3E}">
        <p14:creationId xmlns:p14="http://schemas.microsoft.com/office/powerpoint/2010/main" val="312645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anose="02010600030101010101" pitchFamily="2" charset="-122"/>
              </a:rPr>
              <a:t>第二节 决定</a:t>
            </a:r>
            <a:r>
              <a:rPr lang="zh-CN" altLang="en-US" dirty="0">
                <a:ea typeface="宋体" panose="02010600030101010101" pitchFamily="2" charset="-122"/>
              </a:rPr>
              <a:t>无谓损失的因素</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ea typeface="宋体" panose="02010600030101010101" pitchFamily="2" charset="-122"/>
              </a:rPr>
              <a:t>决定无谓损失大小取决于</a:t>
            </a:r>
            <a:r>
              <a:rPr lang="zh-CN" altLang="en-US" dirty="0" smtClean="0">
                <a:ea typeface="宋体" panose="02010600030101010101" pitchFamily="2" charset="-122"/>
              </a:rPr>
              <a:t>供求</a:t>
            </a:r>
            <a:r>
              <a:rPr lang="zh-CN" altLang="en-US" dirty="0" smtClean="0">
                <a:ea typeface="宋体" panose="02010600030101010101" pitchFamily="2" charset="-122"/>
              </a:rPr>
              <a:t>价格弹性</a:t>
            </a:r>
          </a:p>
          <a:p>
            <a:pPr lvl="1"/>
            <a:r>
              <a:rPr lang="zh-CN" altLang="en-US" dirty="0" smtClean="0">
                <a:ea typeface="宋体" panose="02010600030101010101" pitchFamily="2" charset="-122"/>
              </a:rPr>
              <a:t>供给曲线弹性越大</a:t>
            </a:r>
          </a:p>
          <a:p>
            <a:pPr lvl="2"/>
            <a:r>
              <a:rPr lang="zh-CN" altLang="en-US" dirty="0" smtClean="0">
                <a:ea typeface="宋体" panose="02010600030101010101" pitchFamily="2" charset="-122"/>
              </a:rPr>
              <a:t>更大的无谓损失</a:t>
            </a:r>
          </a:p>
          <a:p>
            <a:pPr lvl="1"/>
            <a:r>
              <a:rPr lang="zh-CN" altLang="en-US" dirty="0" smtClean="0">
                <a:ea typeface="宋体" panose="02010600030101010101" pitchFamily="2" charset="-122"/>
              </a:rPr>
              <a:t>需求曲线弹性越大</a:t>
            </a:r>
          </a:p>
          <a:p>
            <a:pPr lvl="2"/>
            <a:r>
              <a:rPr lang="zh-CN" altLang="en-US" dirty="0" smtClean="0">
                <a:ea typeface="宋体" panose="02010600030101010101" pitchFamily="2" charset="-122"/>
              </a:rPr>
              <a:t>更大的无谓损失</a:t>
            </a:r>
          </a:p>
          <a:p>
            <a:r>
              <a:rPr lang="zh-CN" altLang="en-US" dirty="0" smtClean="0">
                <a:ea typeface="宋体" panose="02010600030101010101" pitchFamily="2" charset="-122"/>
              </a:rPr>
              <a:t>供求价格弹性更大</a:t>
            </a:r>
          </a:p>
          <a:p>
            <a:pPr lvl="1"/>
            <a:r>
              <a:rPr lang="zh-CN" altLang="en-US" dirty="0" smtClean="0">
                <a:ea typeface="宋体" panose="02010600030101010101" pitchFamily="2" charset="-122"/>
              </a:rPr>
              <a:t>税收引起的无谓损失更大</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13</a:t>
            </a:fld>
            <a:endParaRPr lang="zh-CN" altLang="en-US"/>
          </a:p>
        </p:txBody>
      </p:sp>
    </p:spTree>
    <p:extLst>
      <p:ext uri="{BB962C8B-B14F-4D97-AF65-F5344CB8AC3E}">
        <p14:creationId xmlns:p14="http://schemas.microsoft.com/office/powerpoint/2010/main" val="13998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721475"/>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14</a:t>
            </a:fld>
            <a:endParaRPr lang="zh-CN" altLang="en-US"/>
          </a:p>
        </p:txBody>
      </p:sp>
    </p:spTree>
    <p:extLst>
      <p:ext uri="{BB962C8B-B14F-4D97-AF65-F5344CB8AC3E}">
        <p14:creationId xmlns:p14="http://schemas.microsoft.com/office/powerpoint/2010/main" val="312640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ea typeface="宋体" panose="02010600030101010101" pitchFamily="2" charset="-122"/>
              </a:rPr>
              <a:t>案例研究：关于无谓损失的争论</a:t>
            </a:r>
            <a:endParaRPr lang="zh-CN" altLang="en-US" sz="2800" dirty="0"/>
          </a:p>
        </p:txBody>
      </p:sp>
      <p:sp>
        <p:nvSpPr>
          <p:cNvPr id="3" name="内容占位符 2"/>
          <p:cNvSpPr>
            <a:spLocks noGrp="1"/>
          </p:cNvSpPr>
          <p:nvPr>
            <p:ph idx="1"/>
          </p:nvPr>
        </p:nvSpPr>
        <p:spPr/>
        <p:txBody>
          <a:bodyPr/>
          <a:lstStyle/>
          <a:p>
            <a:r>
              <a:rPr lang="zh-CN" altLang="en-US" dirty="0" smtClean="0">
                <a:solidFill>
                  <a:srgbClr val="5D2884"/>
                </a:solidFill>
                <a:ea typeface="宋体" panose="02010600030101010101" pitchFamily="2" charset="-122"/>
              </a:rPr>
              <a:t>政府规模应该有多大?</a:t>
            </a:r>
          </a:p>
          <a:p>
            <a:pPr lvl="1"/>
            <a:r>
              <a:rPr lang="zh-CN" altLang="en-US" dirty="0" smtClean="0">
                <a:ea typeface="宋体" panose="02010600030101010101" pitchFamily="2" charset="-122"/>
              </a:rPr>
              <a:t>赋税的无谓损失越大</a:t>
            </a:r>
          </a:p>
          <a:p>
            <a:pPr lvl="2"/>
            <a:r>
              <a:rPr lang="zh-CN" altLang="en-US" dirty="0" smtClean="0">
                <a:ea typeface="宋体" panose="02010600030101010101" pitchFamily="2" charset="-122"/>
              </a:rPr>
              <a:t>政府运行的成本越高</a:t>
            </a:r>
          </a:p>
          <a:p>
            <a:pPr lvl="1"/>
            <a:r>
              <a:rPr lang="zh-CN" altLang="en-US" dirty="0" smtClean="0">
                <a:ea typeface="宋体" panose="02010600030101010101" pitchFamily="2" charset="-122"/>
              </a:rPr>
              <a:t>若赋税引起极大的无谓损失</a:t>
            </a:r>
          </a:p>
          <a:p>
            <a:pPr lvl="2"/>
            <a:r>
              <a:rPr lang="zh-CN" altLang="en-US" dirty="0" smtClean="0">
                <a:ea typeface="宋体" panose="02010600030101010101" pitchFamily="2" charset="-122"/>
              </a:rPr>
              <a:t>就强烈支持低税无为的小政府</a:t>
            </a:r>
          </a:p>
          <a:p>
            <a:pPr lvl="1"/>
            <a:r>
              <a:rPr lang="zh-CN" altLang="en-US" dirty="0" smtClean="0">
                <a:ea typeface="宋体" panose="02010600030101010101" pitchFamily="2" charset="-122"/>
              </a:rPr>
              <a:t>若赋税引起微小的无谓损失</a:t>
            </a:r>
          </a:p>
          <a:p>
            <a:pPr lvl="2"/>
            <a:r>
              <a:rPr lang="zh-CN" altLang="en-US" dirty="0" smtClean="0">
                <a:ea typeface="宋体" panose="02010600030101010101" pitchFamily="2" charset="-122"/>
              </a:rPr>
              <a:t>政府运行的成本要小 </a:t>
            </a:r>
          </a:p>
          <a:p>
            <a:endParaRPr lang="zh-CN" altLang="en-US" dirty="0"/>
          </a:p>
        </p:txBody>
      </p:sp>
      <p:sp>
        <p:nvSpPr>
          <p:cNvPr id="6" name="灯片编号占位符 5"/>
          <p:cNvSpPr>
            <a:spLocks noGrp="1"/>
          </p:cNvSpPr>
          <p:nvPr>
            <p:ph type="sldNum" sz="quarter" idx="12"/>
          </p:nvPr>
        </p:nvSpPr>
        <p:spPr/>
        <p:txBody>
          <a:bodyPr/>
          <a:lstStyle/>
          <a:p>
            <a:fld id="{409356E3-37E8-4DFA-A4E8-C999C8DBC791}" type="slidenum">
              <a:rPr lang="zh-CN" altLang="en-US" smtClean="0"/>
              <a:t>15</a:t>
            </a:fld>
            <a:endParaRPr lang="zh-CN" altLang="en-US"/>
          </a:p>
        </p:txBody>
      </p:sp>
    </p:spTree>
    <p:extLst>
      <p:ext uri="{BB962C8B-B14F-4D97-AF65-F5344CB8AC3E}">
        <p14:creationId xmlns:p14="http://schemas.microsoft.com/office/powerpoint/2010/main" val="774532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5D2884"/>
                </a:solidFill>
                <a:ea typeface="宋体" panose="02010600030101010101" pitchFamily="2" charset="-122"/>
              </a:rPr>
              <a:t>税负引起的无谓损失应该有多大? </a:t>
            </a:r>
          </a:p>
          <a:p>
            <a:pPr lvl="1"/>
            <a:r>
              <a:rPr lang="zh-CN" altLang="en-US" dirty="0" smtClean="0">
                <a:ea typeface="宋体" panose="02010600030101010101" pitchFamily="2" charset="-122"/>
              </a:rPr>
              <a:t>经济学家看法不一致</a:t>
            </a:r>
            <a:r>
              <a:rPr lang="en-US" altLang="zh-CN" dirty="0" smtClean="0">
                <a:ea typeface="宋体" panose="02010600030101010101" pitchFamily="2" charset="-122"/>
              </a:rPr>
              <a:t>——</a:t>
            </a:r>
            <a:r>
              <a:rPr lang="zh-CN" altLang="en-US" dirty="0" smtClean="0">
                <a:ea typeface="宋体" panose="02010600030101010101" pitchFamily="2" charset="-122"/>
              </a:rPr>
              <a:t>以劳动税为例</a:t>
            </a:r>
          </a:p>
          <a:p>
            <a:pPr lvl="2"/>
            <a:r>
              <a:rPr lang="zh-CN" altLang="en-US" dirty="0" smtClean="0">
                <a:ea typeface="宋体" panose="02010600030101010101" pitchFamily="2" charset="-122"/>
              </a:rPr>
              <a:t>社会保障税、医疗税以及联邦所得税均为劳动税</a:t>
            </a:r>
          </a:p>
          <a:p>
            <a:pPr lvl="2"/>
            <a:r>
              <a:rPr lang="zh-CN" altLang="en-US" dirty="0" smtClean="0">
                <a:ea typeface="宋体" panose="02010600030101010101" pitchFamily="2" charset="-122"/>
              </a:rPr>
              <a:t>如果把各种形式的劳动税加在一起，劳动收入的边际税率即收入的最后一美元</a:t>
            </a:r>
            <a:endParaRPr lang="en-US" altLang="zh-CN" dirty="0" smtClean="0">
              <a:ea typeface="宋体" panose="02010600030101010101" pitchFamily="2" charset="-122"/>
            </a:endParaRPr>
          </a:p>
          <a:p>
            <a:pPr lvl="2"/>
            <a:r>
              <a:rPr lang="zh-CN" altLang="en-US" dirty="0" smtClean="0">
                <a:ea typeface="宋体" panose="02010600030101010101" pitchFamily="2" charset="-122"/>
              </a:rPr>
              <a:t>所要征的税是40%</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16</a:t>
            </a:fld>
            <a:endParaRPr lang="zh-CN" altLang="en-US"/>
          </a:p>
        </p:txBody>
      </p:sp>
    </p:spTree>
    <p:extLst>
      <p:ext uri="{BB962C8B-B14F-4D97-AF65-F5344CB8AC3E}">
        <p14:creationId xmlns:p14="http://schemas.microsoft.com/office/powerpoint/2010/main" val="426672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5D2884"/>
                </a:solidFill>
                <a:ea typeface="宋体" panose="02010600030101010101" pitchFamily="2" charset="-122"/>
              </a:rPr>
              <a:t>40%的劳动税的无谓损失是大还是小?</a:t>
            </a:r>
          </a:p>
          <a:p>
            <a:endParaRPr lang="zh-CN" altLang="en-US" dirty="0" smtClean="0">
              <a:solidFill>
                <a:srgbClr val="5D2884"/>
              </a:solidFill>
              <a:ea typeface="宋体" panose="02010600030101010101" pitchFamily="2" charset="-122"/>
            </a:endParaRPr>
          </a:p>
          <a:p>
            <a:pPr marL="228600" lvl="1">
              <a:spcBef>
                <a:spcPts val="1000"/>
              </a:spcBef>
            </a:pPr>
            <a:r>
              <a:rPr lang="zh-CN" altLang="en-US" dirty="0" smtClean="0">
                <a:solidFill>
                  <a:srgbClr val="5D2884"/>
                </a:solidFill>
                <a:ea typeface="宋体" panose="02010600030101010101" pitchFamily="2" charset="-122"/>
              </a:rPr>
              <a:t>一些人认为劳动供给是相当缺乏弹性的，</a:t>
            </a:r>
            <a:r>
              <a:rPr lang="zh-CN" altLang="en-US" dirty="0" smtClean="0">
                <a:ea typeface="宋体" panose="02010600030101010101" pitchFamily="2" charset="-122"/>
              </a:rPr>
              <a:t>几乎垂直</a:t>
            </a:r>
          </a:p>
          <a:p>
            <a:pPr marL="0" indent="0">
              <a:buNone/>
            </a:pPr>
            <a:r>
              <a:rPr lang="zh-CN" altLang="en-US" dirty="0" smtClean="0">
                <a:solidFill>
                  <a:srgbClr val="5D2884"/>
                </a:solidFill>
                <a:ea typeface="宋体" panose="02010600030101010101" pitchFamily="2" charset="-122"/>
              </a:rPr>
              <a:t>因此</a:t>
            </a:r>
            <a:r>
              <a:rPr lang="zh-CN" altLang="en-US" dirty="0" smtClean="0">
                <a:ea typeface="宋体" panose="02010600030101010101" pitchFamily="2" charset="-122"/>
              </a:rPr>
              <a:t>劳动税引起微小的无谓损失</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17</a:t>
            </a:fld>
            <a:endParaRPr lang="zh-CN" altLang="en-US"/>
          </a:p>
        </p:txBody>
      </p:sp>
    </p:spTree>
    <p:extLst>
      <p:ext uri="{BB962C8B-B14F-4D97-AF65-F5344CB8AC3E}">
        <p14:creationId xmlns:p14="http://schemas.microsoft.com/office/powerpoint/2010/main" val="1262078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5D2884"/>
                </a:solidFill>
                <a:ea typeface="宋体" panose="02010600030101010101" pitchFamily="2" charset="-122"/>
              </a:rPr>
              <a:t>另外一些人认为: 劳动供给是富有弹性的</a:t>
            </a:r>
          </a:p>
          <a:p>
            <a:pPr lvl="1"/>
            <a:r>
              <a:rPr lang="zh-CN" altLang="en-US" dirty="0" smtClean="0">
                <a:ea typeface="宋体" panose="02010600030101010101" pitchFamily="2" charset="-122"/>
              </a:rPr>
              <a:t>劳动税引起了严重的扭曲，产生了极大的无谓损失，例如</a:t>
            </a:r>
            <a:r>
              <a:rPr lang="zh-CN" altLang="en-US" dirty="0">
                <a:ea typeface="宋体" panose="02010600030101010101" pitchFamily="2" charset="-122"/>
              </a:rPr>
              <a:t>：</a:t>
            </a:r>
            <a:endParaRPr lang="zh-CN" altLang="en-US" dirty="0" smtClean="0">
              <a:ea typeface="宋体" panose="02010600030101010101" pitchFamily="2" charset="-122"/>
            </a:endParaRPr>
          </a:p>
          <a:p>
            <a:pPr lvl="2"/>
            <a:r>
              <a:rPr lang="zh-CN" altLang="en-US" dirty="0" smtClean="0">
                <a:ea typeface="宋体" panose="02010600030101010101" pitchFamily="2" charset="-122"/>
              </a:rPr>
              <a:t>很多工人会调整工作时间量（超额） </a:t>
            </a:r>
          </a:p>
          <a:p>
            <a:pPr lvl="2"/>
            <a:r>
              <a:rPr lang="zh-CN" altLang="en-US" dirty="0" smtClean="0">
                <a:ea typeface="宋体" panose="02010600030101010101" pitchFamily="2" charset="-122"/>
              </a:rPr>
              <a:t>一些家庭有两个收入者</a:t>
            </a:r>
          </a:p>
          <a:p>
            <a:pPr lvl="3"/>
            <a:r>
              <a:rPr lang="zh-CN" altLang="en-US" dirty="0" smtClean="0">
                <a:ea typeface="宋体" panose="02010600030101010101" pitchFamily="2" charset="-122"/>
              </a:rPr>
              <a:t>根据情况决定在家里从事家务劳动，还是在市场上从事有报酬的劳动</a:t>
            </a:r>
          </a:p>
          <a:p>
            <a:pPr lvl="2"/>
            <a:r>
              <a:rPr lang="zh-CN" altLang="en-US" dirty="0" smtClean="0">
                <a:ea typeface="宋体" panose="02010600030101010101" pitchFamily="2" charset="-122"/>
              </a:rPr>
              <a:t>许多老年人可以选择什么时候退休</a:t>
            </a:r>
          </a:p>
          <a:p>
            <a:pPr lvl="2"/>
            <a:r>
              <a:rPr lang="zh-CN" altLang="en-US" dirty="0" smtClean="0">
                <a:ea typeface="宋体" panose="02010600030101010101" pitchFamily="2" charset="-122"/>
              </a:rPr>
              <a:t>一些人考虑从事非法经济活动</a:t>
            </a:r>
            <a:endParaRPr lang="en-US" altLang="zh-CN" dirty="0" smtClean="0">
              <a:ea typeface="宋体" panose="02010600030101010101" pitchFamily="2" charset="-122"/>
            </a:endParaRPr>
          </a:p>
          <a:p>
            <a:pPr marL="914400" lvl="2" indent="0">
              <a:buNone/>
            </a:pPr>
            <a:r>
              <a:rPr lang="zh-CN" altLang="en-US" dirty="0" smtClean="0">
                <a:ea typeface="宋体" panose="02010600030101010101" pitchFamily="2" charset="-122"/>
              </a:rPr>
              <a:t>针对上述几种情况，劳动税会鼓励人们减少工作时间，第二个赚钱人留在家里，老年人早退休或激励一些人去从事非法的经济活动（逃税等活动）</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18</a:t>
            </a:fld>
            <a:endParaRPr lang="zh-CN" altLang="en-US"/>
          </a:p>
        </p:txBody>
      </p:sp>
    </p:spTree>
    <p:extLst>
      <p:ext uri="{BB962C8B-B14F-4D97-AF65-F5344CB8AC3E}">
        <p14:creationId xmlns:p14="http://schemas.microsoft.com/office/powerpoint/2010/main" val="2140913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第三</a:t>
            </a:r>
            <a:r>
              <a:rPr lang="zh-CN" altLang="en-US" sz="2800" dirty="0" smtClean="0"/>
              <a:t>节 税收</a:t>
            </a:r>
            <a:r>
              <a:rPr lang="zh-CN" altLang="en-US" sz="2800" dirty="0" smtClean="0"/>
              <a:t>变动时的无谓损失和税收收入</a:t>
            </a:r>
            <a:endParaRPr lang="zh-CN" altLang="en-US" sz="2800" dirty="0"/>
          </a:p>
        </p:txBody>
      </p:sp>
      <p:sp>
        <p:nvSpPr>
          <p:cNvPr id="3" name="内容占位符 2"/>
          <p:cNvSpPr>
            <a:spLocks noGrp="1"/>
          </p:cNvSpPr>
          <p:nvPr>
            <p:ph idx="1"/>
          </p:nvPr>
        </p:nvSpPr>
        <p:spPr/>
        <p:txBody>
          <a:bodyPr/>
          <a:lstStyle/>
          <a:p>
            <a:pPr marL="0" indent="0">
              <a:buNone/>
            </a:pPr>
            <a:r>
              <a:rPr lang="zh-CN" altLang="en-US" dirty="0" smtClean="0">
                <a:ea typeface="宋体" panose="02010600030101010101" pitchFamily="2" charset="-122"/>
              </a:rPr>
              <a:t>税收增加</a:t>
            </a:r>
            <a:r>
              <a:rPr lang="zh-CN" altLang="en-US" dirty="0" smtClean="0">
                <a:ea typeface="宋体" panose="02010600030101010101" pitchFamily="2" charset="-122"/>
              </a:rPr>
              <a:t>时，无谓</a:t>
            </a:r>
            <a:r>
              <a:rPr lang="zh-CN" altLang="en-US" dirty="0" smtClean="0">
                <a:ea typeface="宋体" panose="02010600030101010101" pitchFamily="2" charset="-122"/>
              </a:rPr>
              <a:t>损失</a:t>
            </a:r>
            <a:r>
              <a:rPr lang="zh-CN" altLang="en-US" dirty="0" smtClean="0">
                <a:ea typeface="宋体" panose="02010600030101010101" pitchFamily="2" charset="-122"/>
              </a:rPr>
              <a:t>增加，增加</a:t>
            </a:r>
            <a:r>
              <a:rPr lang="zh-CN" altLang="en-US" dirty="0" smtClean="0">
                <a:ea typeface="宋体" panose="02010600030101010101" pitchFamily="2" charset="-122"/>
              </a:rPr>
              <a:t>的速度要快</a:t>
            </a:r>
            <a:r>
              <a:rPr lang="zh-CN" altLang="en-US" dirty="0" smtClean="0">
                <a:ea typeface="宋体" panose="02010600030101010101" pitchFamily="2" charset="-122"/>
              </a:rPr>
              <a:t>于税收规模的增加</a:t>
            </a:r>
            <a:endParaRPr lang="en-US" altLang="zh-CN" dirty="0" smtClean="0">
              <a:ea typeface="宋体" panose="02010600030101010101" pitchFamily="2" charset="-122"/>
            </a:endParaRPr>
          </a:p>
          <a:p>
            <a:pPr marL="0" indent="0">
              <a:buNone/>
            </a:pPr>
            <a:r>
              <a:rPr lang="zh-CN" altLang="en-US" dirty="0" smtClean="0">
                <a:ea typeface="宋体" panose="02010600030101010101" pitchFamily="2" charset="-122"/>
              </a:rPr>
              <a:t>税收</a:t>
            </a:r>
            <a:r>
              <a:rPr lang="zh-CN" altLang="en-US" dirty="0" smtClean="0">
                <a:ea typeface="宋体" panose="02010600030101010101" pitchFamily="2" charset="-122"/>
              </a:rPr>
              <a:t>收入</a:t>
            </a:r>
          </a:p>
          <a:p>
            <a:pPr lvl="2"/>
            <a:r>
              <a:rPr lang="zh-CN" altLang="en-US" dirty="0" smtClean="0">
                <a:ea typeface="宋体" panose="02010600030101010101" pitchFamily="2" charset="-122"/>
              </a:rPr>
              <a:t>开始时增加</a:t>
            </a:r>
          </a:p>
          <a:p>
            <a:pPr lvl="2"/>
            <a:r>
              <a:rPr lang="zh-CN" altLang="en-US" dirty="0" smtClean="0">
                <a:ea typeface="宋体" panose="02010600030101010101" pitchFamily="2" charset="-122"/>
              </a:rPr>
              <a:t>然后</a:t>
            </a:r>
            <a:r>
              <a:rPr lang="zh-CN" altLang="en-US" dirty="0" smtClean="0">
                <a:ea typeface="宋体" panose="02010600030101010101" pitchFamily="2" charset="-122"/>
              </a:rPr>
              <a:t>下降</a:t>
            </a:r>
            <a:endParaRPr lang="en-US" altLang="zh-CN" dirty="0" smtClean="0">
              <a:ea typeface="宋体" panose="02010600030101010101" pitchFamily="2" charset="-122"/>
            </a:endParaRPr>
          </a:p>
          <a:p>
            <a:pPr lvl="2"/>
            <a:r>
              <a:rPr lang="zh-CN" altLang="en-US" dirty="0" smtClean="0">
                <a:ea typeface="宋体" panose="02010600030101010101" pitchFamily="2" charset="-122"/>
              </a:rPr>
              <a:t>高</a:t>
            </a:r>
            <a:r>
              <a:rPr lang="zh-CN" altLang="en-US" dirty="0" smtClean="0">
                <a:ea typeface="宋体" panose="02010600030101010101" pitchFamily="2" charset="-122"/>
              </a:rPr>
              <a:t>税率：剧烈地缩小市场规模</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19</a:t>
            </a:fld>
            <a:endParaRPr lang="zh-CN" altLang="en-US"/>
          </a:p>
        </p:txBody>
      </p:sp>
    </p:spTree>
    <p:extLst>
      <p:ext uri="{BB962C8B-B14F-4D97-AF65-F5344CB8AC3E}">
        <p14:creationId xmlns:p14="http://schemas.microsoft.com/office/powerpoint/2010/main" val="93247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第一节 赋税的无谓损失</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ea typeface="宋体" panose="02010600030101010101" pitchFamily="2" charset="-122"/>
              </a:rPr>
              <a:t>一、税收如何影响市场参与者</a:t>
            </a:r>
            <a:endParaRPr lang="en-US" altLang="zh-CN" dirty="0" smtClean="0">
              <a:ea typeface="宋体" panose="02010600030101010101" pitchFamily="2" charset="-122"/>
            </a:endParaRPr>
          </a:p>
          <a:p>
            <a:pPr marL="0" indent="0">
              <a:buNone/>
            </a:pPr>
            <a:r>
              <a:rPr lang="zh-CN" altLang="en-US" dirty="0" smtClean="0">
                <a:ea typeface="宋体" panose="02010600030101010101" pitchFamily="2" charset="-122"/>
              </a:rPr>
              <a:t>向</a:t>
            </a:r>
            <a:r>
              <a:rPr lang="zh-CN" altLang="en-US" dirty="0" smtClean="0">
                <a:ea typeface="宋体" panose="02010600030101010101" pitchFamily="2" charset="-122"/>
              </a:rPr>
              <a:t>买者</a:t>
            </a:r>
            <a:r>
              <a:rPr lang="zh-CN" altLang="en-US" dirty="0" smtClean="0">
                <a:ea typeface="宋体" panose="02010600030101010101" pitchFamily="2" charset="-122"/>
              </a:rPr>
              <a:t>征税</a:t>
            </a:r>
            <a:r>
              <a:rPr lang="zh-CN" altLang="en-US" dirty="0">
                <a:ea typeface="宋体" panose="02010600030101010101" pitchFamily="2" charset="-122"/>
              </a:rPr>
              <a:t>，</a:t>
            </a:r>
            <a:r>
              <a:rPr lang="zh-CN" altLang="en-US" dirty="0" smtClean="0">
                <a:ea typeface="宋体" panose="02010600030101010101" pitchFamily="2" charset="-122"/>
              </a:rPr>
              <a:t>需求</a:t>
            </a:r>
            <a:r>
              <a:rPr lang="zh-CN" altLang="en-US" dirty="0" smtClean="0">
                <a:ea typeface="宋体" panose="02010600030101010101" pitchFamily="2" charset="-122"/>
              </a:rPr>
              <a:t>曲线向下</a:t>
            </a:r>
            <a:r>
              <a:rPr lang="zh-CN" altLang="en-US" dirty="0" smtClean="0">
                <a:ea typeface="宋体" panose="02010600030101010101" pitchFamily="2" charset="-122"/>
              </a:rPr>
              <a:t>移动，移动</a:t>
            </a:r>
            <a:r>
              <a:rPr lang="zh-CN" altLang="en-US" dirty="0" smtClean="0">
                <a:ea typeface="宋体" panose="02010600030101010101" pitchFamily="2" charset="-122"/>
              </a:rPr>
              <a:t>量为税收的大小</a:t>
            </a:r>
          </a:p>
          <a:p>
            <a:pPr marL="0" indent="0">
              <a:buNone/>
            </a:pPr>
            <a:r>
              <a:rPr lang="zh-CN" altLang="en-US" dirty="0" smtClean="0">
                <a:ea typeface="宋体" panose="02010600030101010101" pitchFamily="2" charset="-122"/>
              </a:rPr>
              <a:t>向卖者</a:t>
            </a:r>
            <a:r>
              <a:rPr lang="zh-CN" altLang="en-US" dirty="0" smtClean="0">
                <a:ea typeface="宋体" panose="02010600030101010101" pitchFamily="2" charset="-122"/>
              </a:rPr>
              <a:t>征税，供给</a:t>
            </a:r>
            <a:r>
              <a:rPr lang="zh-CN" altLang="en-US" dirty="0" smtClean="0">
                <a:ea typeface="宋体" panose="02010600030101010101" pitchFamily="2" charset="-122"/>
              </a:rPr>
              <a:t>曲线</a:t>
            </a:r>
            <a:r>
              <a:rPr lang="zh-CN" altLang="en-US" dirty="0" smtClean="0">
                <a:ea typeface="宋体" panose="02010600030101010101" pitchFamily="2" charset="-122"/>
              </a:rPr>
              <a:t>向左移动 ，移动</a:t>
            </a:r>
            <a:r>
              <a:rPr lang="zh-CN" altLang="en-US" dirty="0" smtClean="0">
                <a:ea typeface="宋体" panose="02010600030101010101" pitchFamily="2" charset="-122"/>
              </a:rPr>
              <a:t>量为税收的大小</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2</a:t>
            </a:fld>
            <a:endParaRPr lang="zh-CN" altLang="en-US"/>
          </a:p>
        </p:txBody>
      </p:sp>
    </p:spTree>
    <p:extLst>
      <p:ext uri="{BB962C8B-B14F-4D97-AF65-F5344CB8AC3E}">
        <p14:creationId xmlns:p14="http://schemas.microsoft.com/office/powerpoint/2010/main" val="424091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018" y="365125"/>
            <a:ext cx="11526981" cy="5811838"/>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20</a:t>
            </a:fld>
            <a:endParaRPr lang="zh-CN" altLang="en-US"/>
          </a:p>
        </p:txBody>
      </p:sp>
    </p:spTree>
    <p:extLst>
      <p:ext uri="{BB962C8B-B14F-4D97-AF65-F5344CB8AC3E}">
        <p14:creationId xmlns:p14="http://schemas.microsoft.com/office/powerpoint/2010/main" val="3924630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案例研究：拉弗曲线和供给学派</a:t>
            </a:r>
            <a:endParaRPr lang="zh-CN" altLang="en-US" sz="2800" dirty="0"/>
          </a:p>
        </p:txBody>
      </p:sp>
      <p:sp>
        <p:nvSpPr>
          <p:cNvPr id="3" name="内容占位符 2"/>
          <p:cNvSpPr>
            <a:spLocks noGrp="1"/>
          </p:cNvSpPr>
          <p:nvPr>
            <p:ph idx="1"/>
          </p:nvPr>
        </p:nvSpPr>
        <p:spPr/>
        <p:txBody>
          <a:bodyPr/>
          <a:lstStyle/>
          <a:p>
            <a:r>
              <a:rPr lang="zh-CN" altLang="en-US" dirty="0" smtClean="0">
                <a:solidFill>
                  <a:srgbClr val="5D2884"/>
                </a:solidFill>
                <a:ea typeface="宋体" panose="02010600030101010101" pitchFamily="2" charset="-122"/>
              </a:rPr>
              <a:t>1974, 经济学家Arthur Laffer</a:t>
            </a:r>
          </a:p>
          <a:p>
            <a:pPr lvl="1"/>
            <a:r>
              <a:rPr lang="zh-CN" altLang="en-US" dirty="0" smtClean="0">
                <a:ea typeface="宋体" panose="02010600030101010101" pitchFamily="2" charset="-122"/>
              </a:rPr>
              <a:t>拉</a:t>
            </a:r>
            <a:r>
              <a:rPr lang="zh-CN" altLang="en-US" dirty="0"/>
              <a:t>弗</a:t>
            </a:r>
            <a:r>
              <a:rPr lang="zh-CN" altLang="en-US" dirty="0" smtClean="0">
                <a:ea typeface="宋体" panose="02010600030101010101" pitchFamily="2" charset="-122"/>
              </a:rPr>
              <a:t>曲线</a:t>
            </a:r>
          </a:p>
          <a:p>
            <a:pPr lvl="1"/>
            <a:r>
              <a:rPr lang="zh-CN" altLang="en-US" dirty="0" smtClean="0">
                <a:ea typeface="宋体" panose="02010600030101010101" pitchFamily="2" charset="-122"/>
              </a:rPr>
              <a:t>供给学派经济学</a:t>
            </a:r>
          </a:p>
          <a:p>
            <a:pPr lvl="1"/>
            <a:r>
              <a:rPr lang="zh-CN" altLang="en-US" dirty="0" smtClean="0">
                <a:ea typeface="宋体" panose="02010600030101010101" pitchFamily="2" charset="-122"/>
              </a:rPr>
              <a:t>税率如此之高，减低税率实际上反而会增加税收收入</a:t>
            </a:r>
          </a:p>
          <a:p>
            <a:r>
              <a:rPr lang="zh-CN" altLang="en-US" dirty="0" smtClean="0">
                <a:solidFill>
                  <a:srgbClr val="5D2884"/>
                </a:solidFill>
                <a:ea typeface="宋体" panose="02010600030101010101" pitchFamily="2" charset="-122"/>
              </a:rPr>
              <a:t>罗纳德·里根的企业工作经历</a:t>
            </a:r>
          </a:p>
          <a:p>
            <a:pPr lvl="1"/>
            <a:r>
              <a:rPr lang="zh-CN" altLang="en-US" dirty="0" smtClean="0">
                <a:ea typeface="宋体" panose="02010600030101010101" pitchFamily="2" charset="-122"/>
              </a:rPr>
              <a:t>高税率导致更少的工作</a:t>
            </a:r>
          </a:p>
          <a:p>
            <a:pPr lvl="1"/>
            <a:r>
              <a:rPr lang="zh-CN" altLang="en-US" dirty="0" smtClean="0">
                <a:ea typeface="宋体" panose="02010600030101010101" pitchFamily="2" charset="-122"/>
              </a:rPr>
              <a:t>低税率导致更多的工作</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21</a:t>
            </a:fld>
            <a:endParaRPr lang="zh-CN" altLang="en-US"/>
          </a:p>
        </p:txBody>
      </p:sp>
    </p:spTree>
    <p:extLst>
      <p:ext uri="{BB962C8B-B14F-4D97-AF65-F5344CB8AC3E}">
        <p14:creationId xmlns:p14="http://schemas.microsoft.com/office/powerpoint/2010/main" val="403751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5D2884"/>
                </a:solidFill>
                <a:ea typeface="宋体" panose="02010600030101010101" pitchFamily="2" charset="-122"/>
              </a:rPr>
              <a:t>罗纳德·里根1980年成为总统</a:t>
            </a:r>
          </a:p>
          <a:p>
            <a:pPr lvl="1"/>
            <a:r>
              <a:rPr lang="zh-CN" altLang="en-US" dirty="0" smtClean="0">
                <a:ea typeface="宋体" panose="02010600030101010101" pitchFamily="2" charset="-122"/>
              </a:rPr>
              <a:t>施政: 减税</a:t>
            </a:r>
          </a:p>
          <a:p>
            <a:pPr lvl="1"/>
            <a:r>
              <a:rPr lang="zh-CN" altLang="en-US" dirty="0" smtClean="0">
                <a:ea typeface="宋体" panose="02010600030101010101" pitchFamily="2" charset="-122"/>
              </a:rPr>
              <a:t>争论</a:t>
            </a:r>
          </a:p>
          <a:p>
            <a:pPr lvl="2"/>
            <a:r>
              <a:rPr lang="zh-CN" altLang="en-US" dirty="0" smtClean="0">
                <a:ea typeface="宋体" panose="02010600030101010101" pitchFamily="2" charset="-122"/>
              </a:rPr>
              <a:t>税收如此之高，以至于不鼓励人们努力工作</a:t>
            </a:r>
          </a:p>
          <a:p>
            <a:pPr lvl="2"/>
            <a:r>
              <a:rPr lang="zh-CN" altLang="en-US" dirty="0" smtClean="0">
                <a:ea typeface="宋体" panose="02010600030101010101" pitchFamily="2" charset="-122"/>
              </a:rPr>
              <a:t>减税降给人们适当的工作激励</a:t>
            </a:r>
          </a:p>
          <a:p>
            <a:pPr lvl="1"/>
            <a:r>
              <a:rPr lang="zh-CN" altLang="en-US" dirty="0" smtClean="0">
                <a:ea typeface="宋体" panose="02010600030101010101" pitchFamily="2" charset="-122"/>
              </a:rPr>
              <a:t>提高经济福利</a:t>
            </a:r>
          </a:p>
          <a:p>
            <a:pPr lvl="1"/>
            <a:r>
              <a:rPr lang="zh-CN" altLang="en-US" dirty="0" smtClean="0">
                <a:ea typeface="宋体" panose="02010600030101010101" pitchFamily="2" charset="-122"/>
              </a:rPr>
              <a:t>或许可以增加税收收入</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22</a:t>
            </a:fld>
            <a:endParaRPr lang="zh-CN" altLang="en-US"/>
          </a:p>
        </p:txBody>
      </p:sp>
    </p:spTree>
    <p:extLst>
      <p:ext uri="{BB962C8B-B14F-4D97-AF65-F5344CB8AC3E}">
        <p14:creationId xmlns:p14="http://schemas.microsoft.com/office/powerpoint/2010/main" val="4243724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5D2884"/>
                </a:solidFill>
                <a:ea typeface="宋体" panose="02010600030101010101" pitchFamily="2" charset="-122"/>
              </a:rPr>
              <a:t>经济学家</a:t>
            </a:r>
          </a:p>
          <a:p>
            <a:pPr lvl="1"/>
            <a:r>
              <a:rPr lang="zh-CN" altLang="en-US" dirty="0" smtClean="0">
                <a:ea typeface="宋体" panose="02010600030101010101" pitchFamily="2" charset="-122"/>
              </a:rPr>
              <a:t>一直争论拉弗的观点</a:t>
            </a:r>
          </a:p>
          <a:p>
            <a:pPr lvl="1"/>
            <a:r>
              <a:rPr lang="zh-CN" altLang="en-US" dirty="0" smtClean="0">
                <a:ea typeface="宋体" panose="02010600030101010101" pitchFamily="2" charset="-122"/>
              </a:rPr>
              <a:t>对相关弹性大小的看法不一致</a:t>
            </a:r>
          </a:p>
          <a:p>
            <a:r>
              <a:rPr lang="zh-CN" altLang="en-US" dirty="0" smtClean="0">
                <a:solidFill>
                  <a:srgbClr val="5D2884"/>
                </a:solidFill>
                <a:ea typeface="宋体" panose="02010600030101010101" pitchFamily="2" charset="-122"/>
              </a:rPr>
              <a:t>一般性结论: </a:t>
            </a:r>
          </a:p>
          <a:p>
            <a:pPr lvl="1"/>
            <a:r>
              <a:rPr lang="zh-CN" altLang="en-US" dirty="0" smtClean="0">
                <a:ea typeface="宋体" panose="02010600030101010101" pitchFamily="2" charset="-122"/>
              </a:rPr>
              <a:t>紧紧盯住税率不能计算出税收变动会使政府收入增加或减少多少</a:t>
            </a:r>
          </a:p>
        </p:txBody>
      </p:sp>
      <p:sp>
        <p:nvSpPr>
          <p:cNvPr id="4" name="灯片编号占位符 3"/>
          <p:cNvSpPr>
            <a:spLocks noGrp="1"/>
          </p:cNvSpPr>
          <p:nvPr>
            <p:ph type="sldNum" sz="quarter" idx="12"/>
          </p:nvPr>
        </p:nvSpPr>
        <p:spPr/>
        <p:txBody>
          <a:bodyPr/>
          <a:lstStyle/>
          <a:p>
            <a:fld id="{409356E3-37E8-4DFA-A4E8-C999C8DBC791}" type="slidenum">
              <a:rPr lang="zh-CN" altLang="en-US" smtClean="0"/>
              <a:t>23</a:t>
            </a:fld>
            <a:endParaRPr lang="zh-CN" altLang="en-US"/>
          </a:p>
        </p:txBody>
      </p:sp>
    </p:spTree>
    <p:extLst>
      <p:ext uri="{BB962C8B-B14F-4D97-AF65-F5344CB8AC3E}">
        <p14:creationId xmlns:p14="http://schemas.microsoft.com/office/powerpoint/2010/main" val="209819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宋体" panose="02010600030101010101" pitchFamily="2" charset="-122"/>
              </a:rPr>
              <a:t>向买者和卖者征税</a:t>
            </a:r>
          </a:p>
          <a:p>
            <a:pPr lvl="1"/>
            <a:r>
              <a:rPr lang="zh-CN" altLang="en-US" dirty="0" smtClean="0">
                <a:ea typeface="宋体" panose="02010600030101010101" pitchFamily="2" charset="-122"/>
              </a:rPr>
              <a:t>同样的结果: 一个价格锲子</a:t>
            </a:r>
          </a:p>
          <a:p>
            <a:pPr lvl="1"/>
            <a:r>
              <a:rPr lang="zh-CN" altLang="en-US" dirty="0" smtClean="0">
                <a:ea typeface="宋体" panose="02010600030101010101" pitchFamily="2" charset="-122"/>
              </a:rPr>
              <a:t>买者支付的价格上升</a:t>
            </a:r>
          </a:p>
          <a:p>
            <a:pPr lvl="1"/>
            <a:r>
              <a:rPr lang="zh-CN" altLang="en-US" dirty="0" smtClean="0">
                <a:ea typeface="宋体" panose="02010600030101010101" pitchFamily="2" charset="-122"/>
              </a:rPr>
              <a:t>卖者得到的价格下降</a:t>
            </a:r>
          </a:p>
          <a:p>
            <a:pPr lvl="1"/>
            <a:r>
              <a:rPr lang="zh-CN" altLang="en-US" dirty="0" smtClean="0">
                <a:ea typeface="宋体" panose="02010600030101010101" pitchFamily="2" charset="-122"/>
              </a:rPr>
              <a:t>物品数量减少</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3</a:t>
            </a:fld>
            <a:endParaRPr lang="zh-CN" altLang="en-US"/>
          </a:p>
        </p:txBody>
      </p:sp>
    </p:spTree>
    <p:extLst>
      <p:ext uri="{BB962C8B-B14F-4D97-AF65-F5344CB8AC3E}">
        <p14:creationId xmlns:p14="http://schemas.microsoft.com/office/powerpoint/2010/main" val="190192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宋体" panose="02010600030101010101" pitchFamily="2" charset="-122"/>
              </a:rPr>
              <a:t>税收负担</a:t>
            </a:r>
          </a:p>
          <a:p>
            <a:pPr lvl="1"/>
            <a:r>
              <a:rPr lang="zh-CN" altLang="en-US" dirty="0" smtClean="0">
                <a:ea typeface="宋体" panose="02010600030101010101" pitchFamily="2" charset="-122"/>
              </a:rPr>
              <a:t>买者和卖者间的分配</a:t>
            </a:r>
          </a:p>
          <a:p>
            <a:pPr lvl="1"/>
            <a:r>
              <a:rPr lang="zh-CN" altLang="en-US" dirty="0" smtClean="0">
                <a:ea typeface="宋体" panose="02010600030101010101" pitchFamily="2" charset="-122"/>
              </a:rPr>
              <a:t>取决于供求弹性 </a:t>
            </a:r>
          </a:p>
          <a:p>
            <a:r>
              <a:rPr lang="zh-CN" altLang="en-US" dirty="0" smtClean="0">
                <a:ea typeface="宋体" panose="02010600030101010101" pitchFamily="2" charset="-122"/>
              </a:rPr>
              <a:t>该物品的市场</a:t>
            </a:r>
          </a:p>
          <a:p>
            <a:pPr lvl="1"/>
            <a:r>
              <a:rPr lang="zh-CN" altLang="en-US" dirty="0" smtClean="0">
                <a:ea typeface="宋体" panose="02010600030101010101" pitchFamily="2" charset="-122"/>
              </a:rPr>
              <a:t>会缩小规模</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4</a:t>
            </a:fld>
            <a:endParaRPr lang="zh-CN" altLang="en-US"/>
          </a:p>
        </p:txBody>
      </p:sp>
    </p:spTree>
    <p:extLst>
      <p:ext uri="{BB962C8B-B14F-4D97-AF65-F5344CB8AC3E}">
        <p14:creationId xmlns:p14="http://schemas.microsoft.com/office/powerpoint/2010/main" val="216564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666" y="683812"/>
            <a:ext cx="9788056" cy="5740842"/>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5</a:t>
            </a:fld>
            <a:endParaRPr lang="zh-CN" altLang="en-US"/>
          </a:p>
        </p:txBody>
      </p:sp>
    </p:spTree>
    <p:extLst>
      <p:ext uri="{BB962C8B-B14F-4D97-AF65-F5344CB8AC3E}">
        <p14:creationId xmlns:p14="http://schemas.microsoft.com/office/powerpoint/2010/main" val="222068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宋体" panose="02010600030101010101" pitchFamily="2" charset="-122"/>
              </a:rPr>
              <a:t>经济福利</a:t>
            </a:r>
          </a:p>
          <a:p>
            <a:pPr lvl="1"/>
            <a:r>
              <a:rPr lang="zh-CN" altLang="en-US" dirty="0" smtClean="0">
                <a:ea typeface="宋体" panose="02010600030101010101" pitchFamily="2" charset="-122"/>
              </a:rPr>
              <a:t>买者：消费者剩余</a:t>
            </a:r>
          </a:p>
          <a:p>
            <a:pPr lvl="1"/>
            <a:r>
              <a:rPr lang="zh-CN" altLang="en-US" dirty="0" smtClean="0">
                <a:ea typeface="宋体" panose="02010600030101010101" pitchFamily="2" charset="-122"/>
              </a:rPr>
              <a:t>卖者：生产者剩余</a:t>
            </a:r>
          </a:p>
          <a:p>
            <a:pPr lvl="1"/>
            <a:r>
              <a:rPr lang="zh-CN" altLang="en-US" dirty="0" smtClean="0">
                <a:ea typeface="宋体" panose="02010600030101010101" pitchFamily="2" charset="-122"/>
              </a:rPr>
              <a:t>政府：总税收量</a:t>
            </a:r>
          </a:p>
          <a:p>
            <a:pPr lvl="2"/>
            <a:r>
              <a:rPr lang="zh-CN" altLang="en-US" dirty="0" smtClean="0">
                <a:ea typeface="宋体" panose="02010600030101010101" pitchFamily="2" charset="-122"/>
              </a:rPr>
              <a:t>税收乘以数量</a:t>
            </a:r>
          </a:p>
          <a:p>
            <a:pPr lvl="2"/>
            <a:r>
              <a:rPr lang="zh-CN" altLang="en-US" dirty="0" smtClean="0">
                <a:ea typeface="宋体" panose="02010600030101010101" pitchFamily="2" charset="-122"/>
              </a:rPr>
              <a:t>税收有利于公众福利</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6</a:t>
            </a:fld>
            <a:endParaRPr lang="zh-CN" altLang="en-US"/>
          </a:p>
        </p:txBody>
      </p:sp>
    </p:spTree>
    <p:extLst>
      <p:ext uri="{BB962C8B-B14F-4D97-AF65-F5344CB8AC3E}">
        <p14:creationId xmlns:p14="http://schemas.microsoft.com/office/powerpoint/2010/main" val="354029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3670"/>
            <a:ext cx="9363323" cy="5462546"/>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7</a:t>
            </a:fld>
            <a:endParaRPr lang="zh-CN" altLang="en-US"/>
          </a:p>
        </p:txBody>
      </p:sp>
    </p:spTree>
    <p:extLst>
      <p:ext uri="{BB962C8B-B14F-4D97-AF65-F5344CB8AC3E}">
        <p14:creationId xmlns:p14="http://schemas.microsoft.com/office/powerpoint/2010/main" val="309994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204" y="604299"/>
            <a:ext cx="10463917" cy="6117176"/>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8</a:t>
            </a:fld>
            <a:endParaRPr lang="zh-CN" altLang="en-US"/>
          </a:p>
        </p:txBody>
      </p:sp>
    </p:spTree>
    <p:extLst>
      <p:ext uri="{BB962C8B-B14F-4D97-AF65-F5344CB8AC3E}">
        <p14:creationId xmlns:p14="http://schemas.microsoft.com/office/powerpoint/2010/main" val="236817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宋体" panose="02010600030101010101" pitchFamily="2" charset="-122"/>
              </a:rPr>
              <a:t>没有税收时的福利</a:t>
            </a:r>
          </a:p>
          <a:p>
            <a:pPr lvl="1"/>
            <a:r>
              <a:rPr lang="zh-CN" altLang="en-US" dirty="0" smtClean="0">
                <a:ea typeface="宋体" panose="02010600030101010101" pitchFamily="2" charset="-122"/>
              </a:rPr>
              <a:t>消费者剩余, 区域 A, B,和C</a:t>
            </a:r>
          </a:p>
          <a:p>
            <a:pPr lvl="1"/>
            <a:r>
              <a:rPr lang="zh-CN" altLang="en-US" dirty="0" smtClean="0">
                <a:ea typeface="宋体" panose="02010600030101010101" pitchFamily="2" charset="-122"/>
              </a:rPr>
              <a:t>生产者剩余, 区域 D, E,和F</a:t>
            </a:r>
          </a:p>
          <a:p>
            <a:pPr lvl="1"/>
            <a:r>
              <a:rPr lang="zh-CN" altLang="en-US" dirty="0" smtClean="0">
                <a:ea typeface="宋体" panose="02010600030101010101" pitchFamily="2" charset="-122"/>
              </a:rPr>
              <a:t>总税收收入 = 0</a:t>
            </a:r>
          </a:p>
          <a:p>
            <a:r>
              <a:rPr lang="zh-CN" altLang="en-US" dirty="0" smtClean="0">
                <a:ea typeface="宋体" panose="02010600030101010101" pitchFamily="2" charset="-122"/>
              </a:rPr>
              <a:t>有税收时的福利</a:t>
            </a:r>
          </a:p>
          <a:p>
            <a:pPr lvl="1"/>
            <a:r>
              <a:rPr lang="zh-CN" altLang="en-US" dirty="0" smtClean="0">
                <a:ea typeface="宋体" panose="02010600030101010101" pitchFamily="2" charset="-122"/>
              </a:rPr>
              <a:t>消费者剩余变小, 区域 A</a:t>
            </a:r>
          </a:p>
          <a:p>
            <a:pPr lvl="1"/>
            <a:r>
              <a:rPr lang="zh-CN" altLang="en-US" dirty="0" smtClean="0">
                <a:ea typeface="宋体" panose="02010600030101010101" pitchFamily="2" charset="-122"/>
              </a:rPr>
              <a:t>生产者剩余变小, 区域 F</a:t>
            </a:r>
          </a:p>
          <a:p>
            <a:pPr lvl="1"/>
            <a:r>
              <a:rPr lang="zh-CN" altLang="en-US" dirty="0" smtClean="0">
                <a:ea typeface="宋体" panose="02010600030101010101" pitchFamily="2" charset="-122"/>
              </a:rPr>
              <a:t>总税收收入, 区域 B和D</a:t>
            </a:r>
          </a:p>
          <a:p>
            <a:pPr lvl="1"/>
            <a:r>
              <a:rPr lang="zh-CN" altLang="en-US" dirty="0" smtClean="0">
                <a:ea typeface="宋体" panose="02010600030101010101" pitchFamily="2" charset="-122"/>
              </a:rPr>
              <a:t>总体福利下降</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9</a:t>
            </a:fld>
            <a:endParaRPr lang="zh-CN" altLang="en-US"/>
          </a:p>
        </p:txBody>
      </p:sp>
    </p:spTree>
    <p:extLst>
      <p:ext uri="{BB962C8B-B14F-4D97-AF65-F5344CB8AC3E}">
        <p14:creationId xmlns:p14="http://schemas.microsoft.com/office/powerpoint/2010/main" val="21183395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864</Words>
  <Application>Microsoft Office PowerPoint</Application>
  <PresentationFormat>宽屏</PresentationFormat>
  <Paragraphs>126</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宋体</vt:lpstr>
      <vt:lpstr>Arial</vt:lpstr>
      <vt:lpstr>Office 主题​​</vt:lpstr>
      <vt:lpstr>第四章 市场和福利</vt:lpstr>
      <vt:lpstr>第一节 赋税的无谓损失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决定无谓损失的因素</vt:lpstr>
      <vt:lpstr>PowerPoint 演示文稿</vt:lpstr>
      <vt:lpstr>案例研究：关于无谓损失的争论</vt:lpstr>
      <vt:lpstr>PowerPoint 演示文稿</vt:lpstr>
      <vt:lpstr>PowerPoint 演示文稿</vt:lpstr>
      <vt:lpstr>PowerPoint 演示文稿</vt:lpstr>
      <vt:lpstr>第三节 税收变动时的无谓损失和税收收入</vt:lpstr>
      <vt:lpstr>PowerPoint 演示文稿</vt:lpstr>
      <vt:lpstr>案例研究：拉弗曲线和供给学派</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市场和福利</dc:title>
  <dc:creator>admin</dc:creator>
  <cp:lastModifiedBy>admin</cp:lastModifiedBy>
  <cp:revision>17</cp:revision>
  <dcterms:created xsi:type="dcterms:W3CDTF">2019-10-18T06:04:11Z</dcterms:created>
  <dcterms:modified xsi:type="dcterms:W3CDTF">2019-11-12T07:29:18Z</dcterms:modified>
</cp:coreProperties>
</file>