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72" r:id="rId3"/>
    <p:sldId id="258" r:id="rId4"/>
    <p:sldId id="280" r:id="rId5"/>
    <p:sldId id="281" r:id="rId6"/>
    <p:sldId id="282" r:id="rId7"/>
    <p:sldId id="284" r:id="rId8"/>
    <p:sldId id="283"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2" r:id="rId25"/>
    <p:sldId id="300" r:id="rId26"/>
    <p:sldId id="301"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22" r:id="rId41"/>
    <p:sldId id="316" r:id="rId42"/>
    <p:sldId id="317" r:id="rId43"/>
    <p:sldId id="318" r:id="rId44"/>
    <p:sldId id="319" r:id="rId45"/>
    <p:sldId id="320" r:id="rId46"/>
    <p:sldId id="321"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B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02" autoAdjust="0"/>
    <p:restoredTop sz="85447" autoAdjust="0"/>
  </p:normalViewPr>
  <p:slideViewPr>
    <p:cSldViewPr snapToGrid="0">
      <p:cViewPr varScale="1">
        <p:scale>
          <a:sx n="57" d="100"/>
          <a:sy n="57" d="100"/>
        </p:scale>
        <p:origin x="76" y="4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942B9-C433-49CB-B34E-A4BDEF4AA121}" type="datetimeFigureOut">
              <a:rPr lang="zh-CN" altLang="en-US" smtClean="0"/>
              <a:t>2019/12/14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F27C8-9F4C-4090-8CD2-97138584E082}" type="slidenum">
              <a:rPr lang="zh-CN" altLang="en-US" smtClean="0"/>
              <a:t>‹#›</a:t>
            </a:fld>
            <a:endParaRPr lang="zh-CN" altLang="en-US"/>
          </a:p>
        </p:txBody>
      </p:sp>
    </p:spTree>
    <p:extLst>
      <p:ext uri="{BB962C8B-B14F-4D97-AF65-F5344CB8AC3E}">
        <p14:creationId xmlns:p14="http://schemas.microsoft.com/office/powerpoint/2010/main" val="2317699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3</a:t>
            </a:fld>
            <a:endParaRPr lang="zh-CN" altLang="en-US"/>
          </a:p>
        </p:txBody>
      </p:sp>
    </p:spTree>
    <p:extLst>
      <p:ext uri="{BB962C8B-B14F-4D97-AF65-F5344CB8AC3E}">
        <p14:creationId xmlns:p14="http://schemas.microsoft.com/office/powerpoint/2010/main" val="485977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12</a:t>
            </a:fld>
            <a:endParaRPr lang="zh-CN" altLang="en-US"/>
          </a:p>
        </p:txBody>
      </p:sp>
    </p:spTree>
    <p:extLst>
      <p:ext uri="{BB962C8B-B14F-4D97-AF65-F5344CB8AC3E}">
        <p14:creationId xmlns:p14="http://schemas.microsoft.com/office/powerpoint/2010/main" val="173660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13</a:t>
            </a:fld>
            <a:endParaRPr lang="zh-CN" altLang="en-US"/>
          </a:p>
        </p:txBody>
      </p:sp>
    </p:spTree>
    <p:extLst>
      <p:ext uri="{BB962C8B-B14F-4D97-AF65-F5344CB8AC3E}">
        <p14:creationId xmlns:p14="http://schemas.microsoft.com/office/powerpoint/2010/main" val="2274458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14</a:t>
            </a:fld>
            <a:endParaRPr lang="zh-CN" altLang="en-US"/>
          </a:p>
        </p:txBody>
      </p:sp>
    </p:spTree>
    <p:extLst>
      <p:ext uri="{BB962C8B-B14F-4D97-AF65-F5344CB8AC3E}">
        <p14:creationId xmlns:p14="http://schemas.microsoft.com/office/powerpoint/2010/main" val="2222291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15</a:t>
            </a:fld>
            <a:endParaRPr lang="zh-CN" altLang="en-US"/>
          </a:p>
        </p:txBody>
      </p:sp>
    </p:spTree>
    <p:extLst>
      <p:ext uri="{BB962C8B-B14F-4D97-AF65-F5344CB8AC3E}">
        <p14:creationId xmlns:p14="http://schemas.microsoft.com/office/powerpoint/2010/main" val="3967355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16</a:t>
            </a:fld>
            <a:endParaRPr lang="zh-CN" altLang="en-US"/>
          </a:p>
        </p:txBody>
      </p:sp>
    </p:spTree>
    <p:extLst>
      <p:ext uri="{BB962C8B-B14F-4D97-AF65-F5344CB8AC3E}">
        <p14:creationId xmlns:p14="http://schemas.microsoft.com/office/powerpoint/2010/main" val="2309882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17</a:t>
            </a:fld>
            <a:endParaRPr lang="zh-CN" altLang="en-US"/>
          </a:p>
        </p:txBody>
      </p:sp>
    </p:spTree>
    <p:extLst>
      <p:ext uri="{BB962C8B-B14F-4D97-AF65-F5344CB8AC3E}">
        <p14:creationId xmlns:p14="http://schemas.microsoft.com/office/powerpoint/2010/main" val="3742003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18</a:t>
            </a:fld>
            <a:endParaRPr lang="zh-CN" altLang="en-US"/>
          </a:p>
        </p:txBody>
      </p:sp>
    </p:spTree>
    <p:extLst>
      <p:ext uri="{BB962C8B-B14F-4D97-AF65-F5344CB8AC3E}">
        <p14:creationId xmlns:p14="http://schemas.microsoft.com/office/powerpoint/2010/main" val="825209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19</a:t>
            </a:fld>
            <a:endParaRPr lang="zh-CN" altLang="en-US"/>
          </a:p>
        </p:txBody>
      </p:sp>
    </p:spTree>
    <p:extLst>
      <p:ext uri="{BB962C8B-B14F-4D97-AF65-F5344CB8AC3E}">
        <p14:creationId xmlns:p14="http://schemas.microsoft.com/office/powerpoint/2010/main" val="1360814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20</a:t>
            </a:fld>
            <a:endParaRPr lang="zh-CN" altLang="en-US"/>
          </a:p>
        </p:txBody>
      </p:sp>
    </p:spTree>
    <p:extLst>
      <p:ext uri="{BB962C8B-B14F-4D97-AF65-F5344CB8AC3E}">
        <p14:creationId xmlns:p14="http://schemas.microsoft.com/office/powerpoint/2010/main" val="2625058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21</a:t>
            </a:fld>
            <a:endParaRPr lang="zh-CN" altLang="en-US"/>
          </a:p>
        </p:txBody>
      </p:sp>
    </p:spTree>
    <p:extLst>
      <p:ext uri="{BB962C8B-B14F-4D97-AF65-F5344CB8AC3E}">
        <p14:creationId xmlns:p14="http://schemas.microsoft.com/office/powerpoint/2010/main" val="2312413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4</a:t>
            </a:fld>
            <a:endParaRPr lang="zh-CN" altLang="en-US"/>
          </a:p>
        </p:txBody>
      </p:sp>
    </p:spTree>
    <p:extLst>
      <p:ext uri="{BB962C8B-B14F-4D97-AF65-F5344CB8AC3E}">
        <p14:creationId xmlns:p14="http://schemas.microsoft.com/office/powerpoint/2010/main" val="894003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22</a:t>
            </a:fld>
            <a:endParaRPr lang="zh-CN" altLang="en-US"/>
          </a:p>
        </p:txBody>
      </p:sp>
    </p:spTree>
    <p:extLst>
      <p:ext uri="{BB962C8B-B14F-4D97-AF65-F5344CB8AC3E}">
        <p14:creationId xmlns:p14="http://schemas.microsoft.com/office/powerpoint/2010/main" val="1514859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23</a:t>
            </a:fld>
            <a:endParaRPr lang="zh-CN" altLang="en-US"/>
          </a:p>
        </p:txBody>
      </p:sp>
    </p:spTree>
    <p:extLst>
      <p:ext uri="{BB962C8B-B14F-4D97-AF65-F5344CB8AC3E}">
        <p14:creationId xmlns:p14="http://schemas.microsoft.com/office/powerpoint/2010/main" val="3869885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24</a:t>
            </a:fld>
            <a:endParaRPr lang="zh-CN" altLang="en-US"/>
          </a:p>
        </p:txBody>
      </p:sp>
    </p:spTree>
    <p:extLst>
      <p:ext uri="{BB962C8B-B14F-4D97-AF65-F5344CB8AC3E}">
        <p14:creationId xmlns:p14="http://schemas.microsoft.com/office/powerpoint/2010/main" val="3210563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25</a:t>
            </a:fld>
            <a:endParaRPr lang="zh-CN" altLang="en-US"/>
          </a:p>
        </p:txBody>
      </p:sp>
    </p:spTree>
    <p:extLst>
      <p:ext uri="{BB962C8B-B14F-4D97-AF65-F5344CB8AC3E}">
        <p14:creationId xmlns:p14="http://schemas.microsoft.com/office/powerpoint/2010/main" val="3473681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26</a:t>
            </a:fld>
            <a:endParaRPr lang="zh-CN" altLang="en-US"/>
          </a:p>
        </p:txBody>
      </p:sp>
    </p:spTree>
    <p:extLst>
      <p:ext uri="{BB962C8B-B14F-4D97-AF65-F5344CB8AC3E}">
        <p14:creationId xmlns:p14="http://schemas.microsoft.com/office/powerpoint/2010/main" val="513908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27</a:t>
            </a:fld>
            <a:endParaRPr lang="zh-CN" altLang="en-US"/>
          </a:p>
        </p:txBody>
      </p:sp>
    </p:spTree>
    <p:extLst>
      <p:ext uri="{BB962C8B-B14F-4D97-AF65-F5344CB8AC3E}">
        <p14:creationId xmlns:p14="http://schemas.microsoft.com/office/powerpoint/2010/main" val="3013894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28</a:t>
            </a:fld>
            <a:endParaRPr lang="zh-CN" altLang="en-US"/>
          </a:p>
        </p:txBody>
      </p:sp>
    </p:spTree>
    <p:extLst>
      <p:ext uri="{BB962C8B-B14F-4D97-AF65-F5344CB8AC3E}">
        <p14:creationId xmlns:p14="http://schemas.microsoft.com/office/powerpoint/2010/main" val="2604985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29</a:t>
            </a:fld>
            <a:endParaRPr lang="zh-CN" altLang="en-US"/>
          </a:p>
        </p:txBody>
      </p:sp>
    </p:spTree>
    <p:extLst>
      <p:ext uri="{BB962C8B-B14F-4D97-AF65-F5344CB8AC3E}">
        <p14:creationId xmlns:p14="http://schemas.microsoft.com/office/powerpoint/2010/main" val="2977201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30</a:t>
            </a:fld>
            <a:endParaRPr lang="zh-CN" altLang="en-US"/>
          </a:p>
        </p:txBody>
      </p:sp>
    </p:spTree>
    <p:extLst>
      <p:ext uri="{BB962C8B-B14F-4D97-AF65-F5344CB8AC3E}">
        <p14:creationId xmlns:p14="http://schemas.microsoft.com/office/powerpoint/2010/main" val="22349456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31</a:t>
            </a:fld>
            <a:endParaRPr lang="zh-CN" altLang="en-US"/>
          </a:p>
        </p:txBody>
      </p:sp>
    </p:spTree>
    <p:extLst>
      <p:ext uri="{BB962C8B-B14F-4D97-AF65-F5344CB8AC3E}">
        <p14:creationId xmlns:p14="http://schemas.microsoft.com/office/powerpoint/2010/main" val="2259521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5</a:t>
            </a:fld>
            <a:endParaRPr lang="zh-CN" altLang="en-US"/>
          </a:p>
        </p:txBody>
      </p:sp>
    </p:spTree>
    <p:extLst>
      <p:ext uri="{BB962C8B-B14F-4D97-AF65-F5344CB8AC3E}">
        <p14:creationId xmlns:p14="http://schemas.microsoft.com/office/powerpoint/2010/main" val="29831269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32</a:t>
            </a:fld>
            <a:endParaRPr lang="zh-CN" altLang="en-US"/>
          </a:p>
        </p:txBody>
      </p:sp>
    </p:spTree>
    <p:extLst>
      <p:ext uri="{BB962C8B-B14F-4D97-AF65-F5344CB8AC3E}">
        <p14:creationId xmlns:p14="http://schemas.microsoft.com/office/powerpoint/2010/main" val="25396346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33</a:t>
            </a:fld>
            <a:endParaRPr lang="zh-CN" altLang="en-US"/>
          </a:p>
        </p:txBody>
      </p:sp>
    </p:spTree>
    <p:extLst>
      <p:ext uri="{BB962C8B-B14F-4D97-AF65-F5344CB8AC3E}">
        <p14:creationId xmlns:p14="http://schemas.microsoft.com/office/powerpoint/2010/main" val="1057895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34</a:t>
            </a:fld>
            <a:endParaRPr lang="zh-CN" altLang="en-US"/>
          </a:p>
        </p:txBody>
      </p:sp>
    </p:spTree>
    <p:extLst>
      <p:ext uri="{BB962C8B-B14F-4D97-AF65-F5344CB8AC3E}">
        <p14:creationId xmlns:p14="http://schemas.microsoft.com/office/powerpoint/2010/main" val="1143590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36</a:t>
            </a:fld>
            <a:endParaRPr lang="zh-CN" altLang="en-US"/>
          </a:p>
        </p:txBody>
      </p:sp>
    </p:spTree>
    <p:extLst>
      <p:ext uri="{BB962C8B-B14F-4D97-AF65-F5344CB8AC3E}">
        <p14:creationId xmlns:p14="http://schemas.microsoft.com/office/powerpoint/2010/main" val="2643259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37</a:t>
            </a:fld>
            <a:endParaRPr lang="zh-CN" altLang="en-US"/>
          </a:p>
        </p:txBody>
      </p:sp>
    </p:spTree>
    <p:extLst>
      <p:ext uri="{BB962C8B-B14F-4D97-AF65-F5344CB8AC3E}">
        <p14:creationId xmlns:p14="http://schemas.microsoft.com/office/powerpoint/2010/main" val="39676870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38</a:t>
            </a:fld>
            <a:endParaRPr lang="zh-CN" altLang="en-US"/>
          </a:p>
        </p:txBody>
      </p:sp>
    </p:spTree>
    <p:extLst>
      <p:ext uri="{BB962C8B-B14F-4D97-AF65-F5344CB8AC3E}">
        <p14:creationId xmlns:p14="http://schemas.microsoft.com/office/powerpoint/2010/main" val="3826692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39</a:t>
            </a:fld>
            <a:endParaRPr lang="zh-CN" altLang="en-US"/>
          </a:p>
        </p:txBody>
      </p:sp>
    </p:spTree>
    <p:extLst>
      <p:ext uri="{BB962C8B-B14F-4D97-AF65-F5344CB8AC3E}">
        <p14:creationId xmlns:p14="http://schemas.microsoft.com/office/powerpoint/2010/main" val="55722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40</a:t>
            </a:fld>
            <a:endParaRPr lang="zh-CN" altLang="en-US"/>
          </a:p>
        </p:txBody>
      </p:sp>
    </p:spTree>
    <p:extLst>
      <p:ext uri="{BB962C8B-B14F-4D97-AF65-F5344CB8AC3E}">
        <p14:creationId xmlns:p14="http://schemas.microsoft.com/office/powerpoint/2010/main" val="1791088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41</a:t>
            </a:fld>
            <a:endParaRPr lang="zh-CN" altLang="en-US"/>
          </a:p>
        </p:txBody>
      </p:sp>
    </p:spTree>
    <p:extLst>
      <p:ext uri="{BB962C8B-B14F-4D97-AF65-F5344CB8AC3E}">
        <p14:creationId xmlns:p14="http://schemas.microsoft.com/office/powerpoint/2010/main" val="27851095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42</a:t>
            </a:fld>
            <a:endParaRPr lang="zh-CN" altLang="en-US"/>
          </a:p>
        </p:txBody>
      </p:sp>
    </p:spTree>
    <p:extLst>
      <p:ext uri="{BB962C8B-B14F-4D97-AF65-F5344CB8AC3E}">
        <p14:creationId xmlns:p14="http://schemas.microsoft.com/office/powerpoint/2010/main" val="170468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6</a:t>
            </a:fld>
            <a:endParaRPr lang="zh-CN" altLang="en-US"/>
          </a:p>
        </p:txBody>
      </p:sp>
    </p:spTree>
    <p:extLst>
      <p:ext uri="{BB962C8B-B14F-4D97-AF65-F5344CB8AC3E}">
        <p14:creationId xmlns:p14="http://schemas.microsoft.com/office/powerpoint/2010/main" val="11663881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43</a:t>
            </a:fld>
            <a:endParaRPr lang="zh-CN" altLang="en-US"/>
          </a:p>
        </p:txBody>
      </p:sp>
    </p:spTree>
    <p:extLst>
      <p:ext uri="{BB962C8B-B14F-4D97-AF65-F5344CB8AC3E}">
        <p14:creationId xmlns:p14="http://schemas.microsoft.com/office/powerpoint/2010/main" val="14994999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44</a:t>
            </a:fld>
            <a:endParaRPr lang="zh-CN" altLang="en-US"/>
          </a:p>
        </p:txBody>
      </p:sp>
    </p:spTree>
    <p:extLst>
      <p:ext uri="{BB962C8B-B14F-4D97-AF65-F5344CB8AC3E}">
        <p14:creationId xmlns:p14="http://schemas.microsoft.com/office/powerpoint/2010/main" val="7560382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45</a:t>
            </a:fld>
            <a:endParaRPr lang="zh-CN" altLang="en-US"/>
          </a:p>
        </p:txBody>
      </p:sp>
    </p:spTree>
    <p:extLst>
      <p:ext uri="{BB962C8B-B14F-4D97-AF65-F5344CB8AC3E}">
        <p14:creationId xmlns:p14="http://schemas.microsoft.com/office/powerpoint/2010/main" val="30788295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46</a:t>
            </a:fld>
            <a:endParaRPr lang="zh-CN" altLang="en-US"/>
          </a:p>
        </p:txBody>
      </p:sp>
    </p:spTree>
    <p:extLst>
      <p:ext uri="{BB962C8B-B14F-4D97-AF65-F5344CB8AC3E}">
        <p14:creationId xmlns:p14="http://schemas.microsoft.com/office/powerpoint/2010/main" val="6780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7</a:t>
            </a:fld>
            <a:endParaRPr lang="zh-CN" altLang="en-US"/>
          </a:p>
        </p:txBody>
      </p:sp>
    </p:spTree>
    <p:extLst>
      <p:ext uri="{BB962C8B-B14F-4D97-AF65-F5344CB8AC3E}">
        <p14:creationId xmlns:p14="http://schemas.microsoft.com/office/powerpoint/2010/main" val="254915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8</a:t>
            </a:fld>
            <a:endParaRPr lang="zh-CN" altLang="en-US"/>
          </a:p>
        </p:txBody>
      </p:sp>
    </p:spTree>
    <p:extLst>
      <p:ext uri="{BB962C8B-B14F-4D97-AF65-F5344CB8AC3E}">
        <p14:creationId xmlns:p14="http://schemas.microsoft.com/office/powerpoint/2010/main" val="3293691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9</a:t>
            </a:fld>
            <a:endParaRPr lang="zh-CN" altLang="en-US"/>
          </a:p>
        </p:txBody>
      </p:sp>
    </p:spTree>
    <p:extLst>
      <p:ext uri="{BB962C8B-B14F-4D97-AF65-F5344CB8AC3E}">
        <p14:creationId xmlns:p14="http://schemas.microsoft.com/office/powerpoint/2010/main" val="3556214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10</a:t>
            </a:fld>
            <a:endParaRPr lang="zh-CN" altLang="en-US"/>
          </a:p>
        </p:txBody>
      </p:sp>
    </p:spTree>
    <p:extLst>
      <p:ext uri="{BB962C8B-B14F-4D97-AF65-F5344CB8AC3E}">
        <p14:creationId xmlns:p14="http://schemas.microsoft.com/office/powerpoint/2010/main" val="3705144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F27C8-9F4C-4090-8CD2-97138584E082}" type="slidenum">
              <a:rPr lang="zh-CN" altLang="en-US" smtClean="0"/>
              <a:t>11</a:t>
            </a:fld>
            <a:endParaRPr lang="zh-CN" altLang="en-US"/>
          </a:p>
        </p:txBody>
      </p:sp>
    </p:spTree>
    <p:extLst>
      <p:ext uri="{BB962C8B-B14F-4D97-AF65-F5344CB8AC3E}">
        <p14:creationId xmlns:p14="http://schemas.microsoft.com/office/powerpoint/2010/main" val="2485182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4432F-7BD6-450B-926F-08D8DC48FC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513B0C-B7D5-44C9-8208-58DB936E3D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2EE545-C2C2-43DC-BA0E-E574BDD468F4}"/>
              </a:ext>
            </a:extLst>
          </p:cNvPr>
          <p:cNvSpPr>
            <a:spLocks noGrp="1"/>
          </p:cNvSpPr>
          <p:nvPr>
            <p:ph type="dt" sz="half" idx="10"/>
          </p:nvPr>
        </p:nvSpPr>
        <p:spPr/>
        <p:txBody>
          <a:bodyPr/>
          <a:lstStyle/>
          <a:p>
            <a:fld id="{87101321-C7B4-4B7B-BCD7-67ECD1D7F21D}"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7C509F96-463F-470E-A2F1-F2E0BD0F0C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62856D-F76D-431C-82F2-88912BDF311D}"/>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267692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D435A-828C-43EE-8627-74B033CB515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9A98C3E-2FBF-4A23-B677-B794380A7BE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FBBA57-1E48-4873-AD7D-A6D6BCDF6AB2}"/>
              </a:ext>
            </a:extLst>
          </p:cNvPr>
          <p:cNvSpPr>
            <a:spLocks noGrp="1"/>
          </p:cNvSpPr>
          <p:nvPr>
            <p:ph type="dt" sz="half" idx="10"/>
          </p:nvPr>
        </p:nvSpPr>
        <p:spPr/>
        <p:txBody>
          <a:bodyPr/>
          <a:lstStyle/>
          <a:p>
            <a:fld id="{87101321-C7B4-4B7B-BCD7-67ECD1D7F21D}"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E16B1F5B-F258-4538-A6E8-7C52108739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270E14-3F65-47CF-9219-691FE74393BC}"/>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76476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7775B64-A703-4577-802C-C2FFE3899D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C625586-E87F-4F2E-A14D-39D1312D3A0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67EF2E-4DC5-4E6D-83B7-6CA478D53CB0}"/>
              </a:ext>
            </a:extLst>
          </p:cNvPr>
          <p:cNvSpPr>
            <a:spLocks noGrp="1"/>
          </p:cNvSpPr>
          <p:nvPr>
            <p:ph type="dt" sz="half" idx="10"/>
          </p:nvPr>
        </p:nvSpPr>
        <p:spPr/>
        <p:txBody>
          <a:bodyPr/>
          <a:lstStyle/>
          <a:p>
            <a:fld id="{87101321-C7B4-4B7B-BCD7-67ECD1D7F21D}"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0651ADFC-E9C7-4910-B630-3866278AE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CB4C56-1F34-4C05-8D00-AF987E18F56B}"/>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393501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E52CF-590B-44C0-A1F2-F636C2EFB6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644907-7397-4039-B5EC-8397A12B673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508748-E6DB-4166-BCE0-32CCE4D70528}"/>
              </a:ext>
            </a:extLst>
          </p:cNvPr>
          <p:cNvSpPr>
            <a:spLocks noGrp="1"/>
          </p:cNvSpPr>
          <p:nvPr>
            <p:ph type="dt" sz="half" idx="10"/>
          </p:nvPr>
        </p:nvSpPr>
        <p:spPr/>
        <p:txBody>
          <a:bodyPr/>
          <a:lstStyle/>
          <a:p>
            <a:fld id="{87101321-C7B4-4B7B-BCD7-67ECD1D7F21D}"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B18C807F-6031-4365-A80A-6E006AD02F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2A1061-E355-43D6-9E66-0B6F25D2D042}"/>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2775069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8EE23-E170-4CC9-A4FC-EEBD5DBD4F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263F6C3-0A8B-4118-96A6-219ACAA51B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0ADB6BF-0CAA-40F8-9EDC-FBC4CAC70D91}"/>
              </a:ext>
            </a:extLst>
          </p:cNvPr>
          <p:cNvSpPr>
            <a:spLocks noGrp="1"/>
          </p:cNvSpPr>
          <p:nvPr>
            <p:ph type="dt" sz="half" idx="10"/>
          </p:nvPr>
        </p:nvSpPr>
        <p:spPr/>
        <p:txBody>
          <a:bodyPr/>
          <a:lstStyle/>
          <a:p>
            <a:fld id="{87101321-C7B4-4B7B-BCD7-67ECD1D7F21D}"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2F9202F9-0C72-43D2-96FA-9057C14829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5A5110-BB57-44AA-BAD7-18DCE9B887C4}"/>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3126015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3279D-DCF4-4725-985E-E25636C1FD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228B85-CE8D-4415-A795-5C1266FDF7F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339A0F-75F6-4B22-BAC5-970E10BB1F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8ED9CF5-FAD7-49D2-8D74-80F3A75ABBBF}"/>
              </a:ext>
            </a:extLst>
          </p:cNvPr>
          <p:cNvSpPr>
            <a:spLocks noGrp="1"/>
          </p:cNvSpPr>
          <p:nvPr>
            <p:ph type="dt" sz="half" idx="10"/>
          </p:nvPr>
        </p:nvSpPr>
        <p:spPr/>
        <p:txBody>
          <a:bodyPr/>
          <a:lstStyle/>
          <a:p>
            <a:fld id="{87101321-C7B4-4B7B-BCD7-67ECD1D7F21D}" type="datetimeFigureOut">
              <a:rPr lang="zh-CN" altLang="en-US" smtClean="0"/>
              <a:t>2019/12/14</a:t>
            </a:fld>
            <a:endParaRPr lang="zh-CN" altLang="en-US"/>
          </a:p>
        </p:txBody>
      </p:sp>
      <p:sp>
        <p:nvSpPr>
          <p:cNvPr id="6" name="页脚占位符 5">
            <a:extLst>
              <a:ext uri="{FF2B5EF4-FFF2-40B4-BE49-F238E27FC236}">
                <a16:creationId xmlns:a16="http://schemas.microsoft.com/office/drawing/2014/main" id="{4FAED530-E2E5-45B9-B6E9-BAE7EAD2E3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800EBD-6698-45EB-B608-E026852B841F}"/>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165846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AE8C9-6BC5-4951-9317-C7D44DC41C6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15D14D-4B13-4A08-B41F-5160A45410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674BF3E-CFD5-4FF2-B408-20A3E619775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BDE82C-D213-4BC2-B307-73117E867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F8FC0A3-5C6B-41B6-B705-B2D8673432C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54C06A6-5755-41AD-ABA4-4AC3FCD94A3D}"/>
              </a:ext>
            </a:extLst>
          </p:cNvPr>
          <p:cNvSpPr>
            <a:spLocks noGrp="1"/>
          </p:cNvSpPr>
          <p:nvPr>
            <p:ph type="dt" sz="half" idx="10"/>
          </p:nvPr>
        </p:nvSpPr>
        <p:spPr/>
        <p:txBody>
          <a:bodyPr/>
          <a:lstStyle/>
          <a:p>
            <a:fld id="{87101321-C7B4-4B7B-BCD7-67ECD1D7F21D}" type="datetimeFigureOut">
              <a:rPr lang="zh-CN" altLang="en-US" smtClean="0"/>
              <a:t>2019/12/14</a:t>
            </a:fld>
            <a:endParaRPr lang="zh-CN" altLang="en-US"/>
          </a:p>
        </p:txBody>
      </p:sp>
      <p:sp>
        <p:nvSpPr>
          <p:cNvPr id="8" name="页脚占位符 7">
            <a:extLst>
              <a:ext uri="{FF2B5EF4-FFF2-40B4-BE49-F238E27FC236}">
                <a16:creationId xmlns:a16="http://schemas.microsoft.com/office/drawing/2014/main" id="{AD78765A-9CAC-4CE3-A201-4760DFCF09C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718342-C629-44CE-BF6A-3AA29F2CE847}"/>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381933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A7732-4BA4-4108-908A-FB4F4B44A5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85C605-86D0-472D-A28D-E0EE6AEDBAA1}"/>
              </a:ext>
            </a:extLst>
          </p:cNvPr>
          <p:cNvSpPr>
            <a:spLocks noGrp="1"/>
          </p:cNvSpPr>
          <p:nvPr>
            <p:ph type="dt" sz="half" idx="10"/>
          </p:nvPr>
        </p:nvSpPr>
        <p:spPr/>
        <p:txBody>
          <a:bodyPr/>
          <a:lstStyle/>
          <a:p>
            <a:fld id="{87101321-C7B4-4B7B-BCD7-67ECD1D7F21D}" type="datetimeFigureOut">
              <a:rPr lang="zh-CN" altLang="en-US" smtClean="0"/>
              <a:t>2019/12/14</a:t>
            </a:fld>
            <a:endParaRPr lang="zh-CN" altLang="en-US"/>
          </a:p>
        </p:txBody>
      </p:sp>
      <p:sp>
        <p:nvSpPr>
          <p:cNvPr id="4" name="页脚占位符 3">
            <a:extLst>
              <a:ext uri="{FF2B5EF4-FFF2-40B4-BE49-F238E27FC236}">
                <a16:creationId xmlns:a16="http://schemas.microsoft.com/office/drawing/2014/main" id="{020580CF-3A91-4370-9B07-5271B9AC9A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28DB076-01FC-4ECE-988E-26702CB5FC37}"/>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85884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DE938C-A406-48AE-B60F-521539A104FB}"/>
              </a:ext>
            </a:extLst>
          </p:cNvPr>
          <p:cNvSpPr>
            <a:spLocks noGrp="1"/>
          </p:cNvSpPr>
          <p:nvPr>
            <p:ph type="dt" sz="half" idx="10"/>
          </p:nvPr>
        </p:nvSpPr>
        <p:spPr/>
        <p:txBody>
          <a:bodyPr/>
          <a:lstStyle/>
          <a:p>
            <a:fld id="{87101321-C7B4-4B7B-BCD7-67ECD1D7F21D}" type="datetimeFigureOut">
              <a:rPr lang="zh-CN" altLang="en-US" smtClean="0"/>
              <a:t>2019/12/14</a:t>
            </a:fld>
            <a:endParaRPr lang="zh-CN" altLang="en-US"/>
          </a:p>
        </p:txBody>
      </p:sp>
      <p:sp>
        <p:nvSpPr>
          <p:cNvPr id="3" name="页脚占位符 2">
            <a:extLst>
              <a:ext uri="{FF2B5EF4-FFF2-40B4-BE49-F238E27FC236}">
                <a16:creationId xmlns:a16="http://schemas.microsoft.com/office/drawing/2014/main" id="{B1595EB1-7C4B-439E-805C-A29F63BEC7D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DD0D7F6-28C0-4BB1-B527-9442DF5B7148}"/>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320664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E844B-04CE-4C2C-893E-D6BBA00F7E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9C3C17-8937-4ACF-A4FE-7A24950EB3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7332DEA-D48E-4C37-AC34-B6DD9D4CF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6DB5A0-2774-42DA-BE0F-B7C18E2B4F3C}"/>
              </a:ext>
            </a:extLst>
          </p:cNvPr>
          <p:cNvSpPr>
            <a:spLocks noGrp="1"/>
          </p:cNvSpPr>
          <p:nvPr>
            <p:ph type="dt" sz="half" idx="10"/>
          </p:nvPr>
        </p:nvSpPr>
        <p:spPr/>
        <p:txBody>
          <a:bodyPr/>
          <a:lstStyle/>
          <a:p>
            <a:fld id="{87101321-C7B4-4B7B-BCD7-67ECD1D7F21D}" type="datetimeFigureOut">
              <a:rPr lang="zh-CN" altLang="en-US" smtClean="0"/>
              <a:t>2019/12/14</a:t>
            </a:fld>
            <a:endParaRPr lang="zh-CN" altLang="en-US"/>
          </a:p>
        </p:txBody>
      </p:sp>
      <p:sp>
        <p:nvSpPr>
          <p:cNvPr id="6" name="页脚占位符 5">
            <a:extLst>
              <a:ext uri="{FF2B5EF4-FFF2-40B4-BE49-F238E27FC236}">
                <a16:creationId xmlns:a16="http://schemas.microsoft.com/office/drawing/2014/main" id="{5CC6426A-2C13-450A-A554-47D0AAC707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677237-A4FD-444C-B7C5-9965B6494D1B}"/>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167469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5F74C-7EC3-41FC-AF70-60D868A634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9E0655-1299-4AAD-99AE-3FE90E6DF8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30ABE25-9421-4C43-A2E3-89B5E35B8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53D81E-DA86-45DE-B491-EE73D9F60068}"/>
              </a:ext>
            </a:extLst>
          </p:cNvPr>
          <p:cNvSpPr>
            <a:spLocks noGrp="1"/>
          </p:cNvSpPr>
          <p:nvPr>
            <p:ph type="dt" sz="half" idx="10"/>
          </p:nvPr>
        </p:nvSpPr>
        <p:spPr/>
        <p:txBody>
          <a:bodyPr/>
          <a:lstStyle/>
          <a:p>
            <a:fld id="{87101321-C7B4-4B7B-BCD7-67ECD1D7F21D}" type="datetimeFigureOut">
              <a:rPr lang="zh-CN" altLang="en-US" smtClean="0"/>
              <a:t>2019/12/14</a:t>
            </a:fld>
            <a:endParaRPr lang="zh-CN" altLang="en-US"/>
          </a:p>
        </p:txBody>
      </p:sp>
      <p:sp>
        <p:nvSpPr>
          <p:cNvPr id="6" name="页脚占位符 5">
            <a:extLst>
              <a:ext uri="{FF2B5EF4-FFF2-40B4-BE49-F238E27FC236}">
                <a16:creationId xmlns:a16="http://schemas.microsoft.com/office/drawing/2014/main" id="{357E7240-8F85-46BE-8984-C829768555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9F6BFE-6C14-46E9-8BB5-A10BBCA90276}"/>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3347567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912B45-B41C-4FCF-97F1-587EBE441C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5F86ECD-18A8-4D31-8CF3-E6B5CAAD80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1ECFA4-6A62-436A-9AB0-AC43675E41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01321-C7B4-4B7B-BCD7-67ECD1D7F21D}"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4EB38073-E34C-449E-A928-4FD3A31500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665AE7-DB5F-4B63-9811-82B3C759D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73998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0"/>
            <a:ext cx="12192000" cy="4840014"/>
          </a:xfrm>
          <a:prstGeom prst="rect">
            <a:avLst/>
          </a:prstGeom>
        </p:spPr>
      </p:pic>
      <p:sp>
        <p:nvSpPr>
          <p:cNvPr id="2" name="标题 1">
            <a:extLst>
              <a:ext uri="{FF2B5EF4-FFF2-40B4-BE49-F238E27FC236}">
                <a16:creationId xmlns:a16="http://schemas.microsoft.com/office/drawing/2014/main" id="{08EAAFF0-861B-4C50-A2DD-B7E0822ADB0B}"/>
              </a:ext>
            </a:extLst>
          </p:cNvPr>
          <p:cNvSpPr>
            <a:spLocks noGrp="1"/>
          </p:cNvSpPr>
          <p:nvPr>
            <p:ph type="ctrTitle"/>
          </p:nvPr>
        </p:nvSpPr>
        <p:spPr>
          <a:xfrm>
            <a:off x="1792014" y="444446"/>
            <a:ext cx="9144000" cy="2387600"/>
          </a:xfrm>
        </p:spPr>
        <p:txBody>
          <a:bodyPr/>
          <a:lstStyle/>
          <a:p>
            <a:r>
              <a:rPr lang="zh-CN" altLang="en-US" b="1" dirty="0">
                <a:solidFill>
                  <a:schemeClr val="bg1">
                    <a:lumMod val="95000"/>
                  </a:schemeClr>
                </a:solidFill>
                <a:latin typeface="Georgia" panose="02040502050405020303" pitchFamily="18" charset="0"/>
                <a:ea typeface="华文行楷" panose="02010800040101010101" pitchFamily="2" charset="-122"/>
              </a:rPr>
              <a:t>微观经济原理习题课</a:t>
            </a:r>
            <a:r>
              <a:rPr lang="en-US" altLang="zh-CN" b="1" dirty="0">
                <a:solidFill>
                  <a:schemeClr val="bg1">
                    <a:lumMod val="95000"/>
                  </a:schemeClr>
                </a:solidFill>
                <a:latin typeface="Georgia" panose="02040502050405020303" pitchFamily="18" charset="0"/>
                <a:ea typeface="华文行楷" panose="02010800040101010101" pitchFamily="2" charset="-122"/>
              </a:rPr>
              <a:t>1</a:t>
            </a:r>
            <a:endParaRPr lang="zh-CN" altLang="en-US" b="1" dirty="0">
              <a:solidFill>
                <a:schemeClr val="bg1">
                  <a:lumMod val="95000"/>
                </a:schemeClr>
              </a:solidFill>
              <a:latin typeface="Georgia" panose="02040502050405020303" pitchFamily="18" charset="0"/>
              <a:ea typeface="华文行楷" panose="02010800040101010101" pitchFamily="2" charset="-122"/>
            </a:endParaRPr>
          </a:p>
        </p:txBody>
      </p:sp>
      <p:sp>
        <p:nvSpPr>
          <p:cNvPr id="3" name="副标题 2">
            <a:extLst>
              <a:ext uri="{FF2B5EF4-FFF2-40B4-BE49-F238E27FC236}">
                <a16:creationId xmlns:a16="http://schemas.microsoft.com/office/drawing/2014/main" id="{5495502A-4C55-4AB2-9653-79D636D4D0F8}"/>
              </a:ext>
            </a:extLst>
          </p:cNvPr>
          <p:cNvSpPr>
            <a:spLocks noGrp="1"/>
          </p:cNvSpPr>
          <p:nvPr>
            <p:ph type="subTitle" idx="1"/>
          </p:nvPr>
        </p:nvSpPr>
        <p:spPr>
          <a:xfrm>
            <a:off x="1600200" y="3541835"/>
            <a:ext cx="9144000" cy="1655762"/>
          </a:xfrm>
        </p:spPr>
        <p:txBody>
          <a:bodyPr>
            <a:normAutofit/>
          </a:bodyPr>
          <a:lstStyle/>
          <a:p>
            <a:r>
              <a:rPr lang="zh-CN" altLang="en-US" sz="2800" b="1" dirty="0">
                <a:solidFill>
                  <a:schemeClr val="bg1">
                    <a:lumMod val="95000"/>
                  </a:schemeClr>
                </a:solidFill>
                <a:latin typeface="Staccato222 BT" panose="03090702030407020403" pitchFamily="66" charset="0"/>
                <a:ea typeface="楷体" panose="02010609060101010101" pitchFamily="49" charset="-122"/>
              </a:rPr>
              <a:t>王小军</a:t>
            </a:r>
            <a:endParaRPr lang="en-US" altLang="zh-CN" sz="2800" b="1" dirty="0">
              <a:solidFill>
                <a:schemeClr val="bg1">
                  <a:lumMod val="95000"/>
                </a:schemeClr>
              </a:solidFill>
              <a:latin typeface="Staccato222 BT" panose="03090702030407020403" pitchFamily="66" charset="0"/>
              <a:ea typeface="楷体" panose="02010609060101010101" pitchFamily="49" charset="-122"/>
            </a:endParaRPr>
          </a:p>
          <a:p>
            <a:r>
              <a:rPr lang="en-US" altLang="zh-CN" sz="2800" b="1" dirty="0">
                <a:solidFill>
                  <a:schemeClr val="bg1">
                    <a:lumMod val="95000"/>
                  </a:schemeClr>
                </a:solidFill>
                <a:latin typeface="Staccato222 BT" panose="03090702030407020403" pitchFamily="66" charset="0"/>
                <a:ea typeface="楷体" panose="02010609060101010101" pitchFamily="49" charset="-122"/>
              </a:rPr>
              <a:t>2019</a:t>
            </a:r>
            <a:r>
              <a:rPr lang="zh-CN" altLang="en-US" sz="2800" b="1" dirty="0">
                <a:solidFill>
                  <a:schemeClr val="bg1">
                    <a:lumMod val="95000"/>
                  </a:schemeClr>
                </a:solidFill>
                <a:latin typeface="Staccato222 BT" panose="03090702030407020403" pitchFamily="66" charset="0"/>
                <a:ea typeface="楷体" panose="02010609060101010101" pitchFamily="49" charset="-122"/>
              </a:rPr>
              <a:t>年</a:t>
            </a:r>
            <a:r>
              <a:rPr lang="en-US" altLang="zh-CN" sz="2800" b="1" dirty="0">
                <a:solidFill>
                  <a:schemeClr val="bg1">
                    <a:lumMod val="95000"/>
                  </a:schemeClr>
                </a:solidFill>
                <a:latin typeface="Staccato222 BT" panose="03090702030407020403" pitchFamily="66" charset="0"/>
                <a:ea typeface="楷体" panose="02010609060101010101" pitchFamily="49" charset="-122"/>
              </a:rPr>
              <a:t>12</a:t>
            </a:r>
            <a:r>
              <a:rPr lang="zh-CN" altLang="en-US" sz="2800" b="1" dirty="0">
                <a:solidFill>
                  <a:schemeClr val="bg1">
                    <a:lumMod val="95000"/>
                  </a:schemeClr>
                </a:solidFill>
                <a:latin typeface="Staccato222 BT" panose="03090702030407020403" pitchFamily="66" charset="0"/>
                <a:ea typeface="楷体" panose="02010609060101010101" pitchFamily="49" charset="-122"/>
              </a:rPr>
              <a:t>月</a:t>
            </a:r>
            <a:r>
              <a:rPr lang="en-US" altLang="zh-CN" sz="2800" b="1" dirty="0">
                <a:solidFill>
                  <a:schemeClr val="bg1">
                    <a:lumMod val="95000"/>
                  </a:schemeClr>
                </a:solidFill>
                <a:latin typeface="Staccato222 BT" panose="03090702030407020403" pitchFamily="66" charset="0"/>
                <a:ea typeface="楷体" panose="02010609060101010101" pitchFamily="49" charset="-122"/>
              </a:rPr>
              <a:t>14</a:t>
            </a:r>
            <a:r>
              <a:rPr lang="zh-CN" altLang="en-US" sz="2800" b="1" dirty="0">
                <a:solidFill>
                  <a:schemeClr val="bg1">
                    <a:lumMod val="95000"/>
                  </a:schemeClr>
                </a:solidFill>
                <a:latin typeface="Staccato222 BT" panose="03090702030407020403" pitchFamily="66" charset="0"/>
                <a:ea typeface="楷体" panose="02010609060101010101" pitchFamily="49" charset="-122"/>
              </a:rPr>
              <a:t>日</a:t>
            </a: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 t="22094" r="1062" b="29003"/>
          <a:stretch/>
        </p:blipFill>
        <p:spPr>
          <a:xfrm>
            <a:off x="4152000" y="5349771"/>
            <a:ext cx="3888000" cy="1080000"/>
          </a:xfrm>
          <a:prstGeom prst="rect">
            <a:avLst/>
          </a:prstGeom>
        </p:spPr>
      </p:pic>
    </p:spTree>
    <p:extLst>
      <p:ext uri="{BB962C8B-B14F-4D97-AF65-F5344CB8AC3E}">
        <p14:creationId xmlns:p14="http://schemas.microsoft.com/office/powerpoint/2010/main" val="2363753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某个大学生有两种吃饭的选择，到食堂吃每份</a:t>
            </a:r>
            <a:r>
              <a:rPr lang="fr-FR" altLang="zh-CN" dirty="0">
                <a:latin typeface="楷体" panose="02010609060101010101" pitchFamily="49" charset="-122"/>
                <a:ea typeface="楷体" panose="02010609060101010101" pitchFamily="49" charset="-122"/>
              </a:rPr>
              <a:t>6</a:t>
            </a:r>
            <a:r>
              <a:rPr lang="zh-CN" altLang="zh-CN" dirty="0">
                <a:latin typeface="楷体" panose="02010609060101010101" pitchFamily="49" charset="-122"/>
                <a:ea typeface="楷体" panose="02010609060101010101" pitchFamily="49" charset="-122"/>
              </a:rPr>
              <a:t>美元的饭，或者吃每份</a:t>
            </a:r>
            <a:r>
              <a:rPr lang="fr-FR" altLang="zh-CN" dirty="0">
                <a:latin typeface="楷体" panose="02010609060101010101" pitchFamily="49" charset="-122"/>
                <a:ea typeface="楷体" panose="02010609060101010101" pitchFamily="49" charset="-122"/>
              </a:rPr>
              <a:t>1.5</a:t>
            </a:r>
            <a:r>
              <a:rPr lang="zh-CN" altLang="zh-CN" dirty="0">
                <a:latin typeface="楷体" panose="02010609060101010101" pitchFamily="49" charset="-122"/>
                <a:ea typeface="楷体" panose="02010609060101010101" pitchFamily="49" charset="-122"/>
              </a:rPr>
              <a:t>美元的方便面，他每周的食物预算是</a:t>
            </a:r>
            <a:r>
              <a:rPr lang="fr-FR" altLang="zh-CN" dirty="0">
                <a:latin typeface="楷体" panose="02010609060101010101" pitchFamily="49" charset="-122"/>
                <a:ea typeface="楷体" panose="02010609060101010101" pitchFamily="49" charset="-122"/>
              </a:rPr>
              <a:t>60</a:t>
            </a:r>
            <a:r>
              <a:rPr lang="zh-CN" altLang="zh-CN" dirty="0">
                <a:latin typeface="楷体" panose="02010609060101010101" pitchFamily="49" charset="-122"/>
                <a:ea typeface="楷体" panose="02010609060101010101" pitchFamily="49" charset="-122"/>
              </a:rPr>
              <a:t>美元。</a:t>
            </a:r>
          </a:p>
          <a:p>
            <a:pPr lvl="1"/>
            <a:r>
              <a:rPr lang="en-US" altLang="zh-CN" dirty="0">
                <a:latin typeface="楷体" panose="02010609060101010101" pitchFamily="49" charset="-122"/>
                <a:ea typeface="楷体" panose="02010609060101010101" pitchFamily="49" charset="-122"/>
              </a:rPr>
              <a:t>(3)</a:t>
            </a:r>
            <a:r>
              <a:rPr lang="zh-CN" altLang="zh-CN" dirty="0">
                <a:solidFill>
                  <a:srgbClr val="FF0000"/>
                </a:solidFill>
                <a:latin typeface="楷体" panose="02010609060101010101" pitchFamily="49" charset="-122"/>
                <a:ea typeface="楷体" panose="02010609060101010101" pitchFamily="49" charset="-122"/>
              </a:rPr>
              <a:t>由于这种价格变动，方便面的消费量会发生什么变动？这种结果说明了收入效应与替代效应什么关系？</a:t>
            </a:r>
          </a:p>
          <a:p>
            <a:pPr lvl="1"/>
            <a:r>
              <a:rPr lang="en-US" altLang="zh-CN" dirty="0">
                <a:latin typeface="楷体" panose="02010609060101010101" pitchFamily="49" charset="-122"/>
                <a:ea typeface="楷体" panose="02010609060101010101" pitchFamily="49" charset="-122"/>
              </a:rPr>
              <a:t>(4)</a:t>
            </a:r>
            <a:r>
              <a:rPr lang="zh-CN" altLang="zh-CN" dirty="0">
                <a:latin typeface="楷体" panose="02010609060101010101" pitchFamily="49" charset="-122"/>
                <a:ea typeface="楷体" panose="02010609060101010101" pitchFamily="49" charset="-122"/>
              </a:rPr>
              <a:t>用</a:t>
            </a:r>
            <a:r>
              <a:rPr lang="en-US" altLang="zh-CN" dirty="0">
                <a:latin typeface="楷体" panose="02010609060101010101" pitchFamily="49" charset="-122"/>
                <a:ea typeface="楷体" panose="02010609060101010101" pitchFamily="49" charset="-122"/>
              </a:rPr>
              <a:t>A</a:t>
            </a:r>
            <a:r>
              <a:rPr lang="zh-CN" altLang="zh-CN" dirty="0">
                <a:latin typeface="楷体" panose="02010609060101010101" pitchFamily="49" charset="-122"/>
                <a:ea typeface="楷体" panose="02010609060101010101" pitchFamily="49" charset="-122"/>
              </a:rPr>
              <a:t>点和</a:t>
            </a:r>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点画一条方便面的需求曲线，这类商品被称为什么商品？</a:t>
            </a:r>
          </a:p>
          <a:p>
            <a:r>
              <a:rPr lang="en-US" altLang="zh-CN" sz="2000" dirty="0"/>
              <a:t>(3)</a:t>
            </a:r>
            <a:endParaRPr lang="zh-CN" altLang="zh-CN" sz="2000" dirty="0"/>
          </a:p>
          <a:p>
            <a:pPr marL="0" indent="0">
              <a:buNone/>
            </a:pPr>
            <a:r>
              <a:rPr lang="zh-CN" altLang="zh-CN" sz="2000" dirty="0"/>
              <a:t>方便面价格上涨，需求量同时增加。</a:t>
            </a:r>
          </a:p>
          <a:p>
            <a:pPr marL="0" indent="0">
              <a:buNone/>
            </a:pPr>
            <a:r>
              <a:rPr lang="zh-CN" altLang="zh-CN" sz="2000" dirty="0"/>
              <a:t>总效应</a:t>
            </a:r>
            <a:r>
              <a:rPr lang="en-US" altLang="zh-CN" sz="2000" dirty="0"/>
              <a:t>=</a:t>
            </a:r>
            <a:r>
              <a:rPr lang="zh-CN" altLang="zh-CN" sz="2000" dirty="0"/>
              <a:t>收入效应</a:t>
            </a:r>
            <a:r>
              <a:rPr lang="en-US" altLang="zh-CN" sz="2000" dirty="0"/>
              <a:t>+</a:t>
            </a:r>
            <a:r>
              <a:rPr lang="zh-CN" altLang="zh-CN" sz="2000" dirty="0"/>
              <a:t>替代效应</a:t>
            </a:r>
          </a:p>
          <a:p>
            <a:pPr marL="0" indent="0">
              <a:buNone/>
            </a:pPr>
            <a:r>
              <a:rPr lang="zh-CN" altLang="zh-CN" sz="2000" dirty="0"/>
              <a:t>方便面的总效应为“</a:t>
            </a:r>
            <a:r>
              <a:rPr lang="en-US" altLang="zh-CN" sz="2000" dirty="0"/>
              <a:t>+</a:t>
            </a:r>
            <a:r>
              <a:rPr lang="zh-CN" altLang="zh-CN" sz="2000" dirty="0"/>
              <a:t>”，替代效应为“</a:t>
            </a:r>
            <a:r>
              <a:rPr lang="en-US" altLang="zh-CN" sz="2000" dirty="0"/>
              <a:t>-</a:t>
            </a:r>
            <a:r>
              <a:rPr lang="zh-CN" altLang="zh-CN" sz="2000" dirty="0"/>
              <a:t>”，所以收入效应为“</a:t>
            </a:r>
            <a:r>
              <a:rPr lang="en-US" altLang="zh-CN" sz="2000" dirty="0"/>
              <a:t>+</a:t>
            </a:r>
            <a:r>
              <a:rPr lang="zh-CN" altLang="zh-CN" sz="2000" dirty="0"/>
              <a:t>”，且收入效应强于替代效应。</a:t>
            </a:r>
          </a:p>
          <a:p>
            <a:r>
              <a:rPr lang="en-US" altLang="zh-CN" sz="2000" dirty="0"/>
              <a:t>(4)</a:t>
            </a:r>
            <a:endParaRPr lang="zh-CN" altLang="zh-CN" sz="2000" dirty="0"/>
          </a:p>
          <a:p>
            <a:pPr marL="0" indent="0">
              <a:buNone/>
            </a:pPr>
            <a:r>
              <a:rPr lang="zh-CN" altLang="zh-CN" sz="2000" dirty="0"/>
              <a:t>吉芬商品。</a:t>
            </a:r>
          </a:p>
          <a:p>
            <a:pPr>
              <a:lnSpc>
                <a:spcPct val="150000"/>
              </a:lnSpc>
            </a:pPr>
            <a:endParaRPr lang="zh-CN" altLang="en-US" dirty="0"/>
          </a:p>
        </p:txBody>
      </p:sp>
      <p:pic>
        <p:nvPicPr>
          <p:cNvPr id="4" name="图片 3"/>
          <p:cNvPicPr>
            <a:picLocks noChangeAspect="1"/>
          </p:cNvPicPr>
          <p:nvPr/>
        </p:nvPicPr>
        <p:blipFill>
          <a:blip r:embed="rId3"/>
          <a:stretch>
            <a:fillRect/>
          </a:stretch>
        </p:blipFill>
        <p:spPr>
          <a:xfrm>
            <a:off x="110644" y="350141"/>
            <a:ext cx="1192639" cy="429262"/>
          </a:xfrm>
          <a:prstGeom prst="rect">
            <a:avLst/>
          </a:prstGeom>
        </p:spPr>
      </p:pic>
      <p:pic>
        <p:nvPicPr>
          <p:cNvPr id="5" name="图片 4"/>
          <p:cNvPicPr>
            <a:picLocks noChangeAspect="1"/>
          </p:cNvPicPr>
          <p:nvPr/>
        </p:nvPicPr>
        <p:blipFill>
          <a:blip r:embed="rId3"/>
          <a:stretch>
            <a:fillRect/>
          </a:stretch>
        </p:blipFill>
        <p:spPr>
          <a:xfrm>
            <a:off x="1413927" y="350141"/>
            <a:ext cx="84084" cy="429262"/>
          </a:xfrm>
          <a:prstGeom prst="rect">
            <a:avLst/>
          </a:prstGeom>
        </p:spPr>
      </p:pic>
    </p:spTree>
    <p:extLst>
      <p:ext uri="{BB962C8B-B14F-4D97-AF65-F5344CB8AC3E}">
        <p14:creationId xmlns:p14="http://schemas.microsoft.com/office/powerpoint/2010/main" val="130395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en-US" dirty="0">
                    <a:latin typeface="楷体" panose="02010609060101010101" pitchFamily="49" charset="-122"/>
                    <a:ea typeface="楷体" panose="02010609060101010101" pitchFamily="49" charset="-122"/>
                  </a:rPr>
                  <a:t>某消费者消费两种商品</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Y</a:t>
                </a:r>
                <a:r>
                  <a:rPr lang="zh-CN" altLang="en-US" dirty="0">
                    <a:latin typeface="楷体" panose="02010609060101010101" pitchFamily="49" charset="-122"/>
                    <a:ea typeface="楷体" panose="02010609060101010101" pitchFamily="49" charset="-122"/>
                  </a:rPr>
                  <a:t>，假定无差异曲线在各点的斜率的绝对值均为</a:t>
                </a:r>
                <a14:m>
                  <m:oMath xmlns:m="http://schemas.openxmlformats.org/officeDocument/2006/math">
                    <m:f>
                      <m:fPr>
                        <m:ctrlPr>
                          <a:rPr lang="en-US" altLang="zh-CN" i="1" dirty="0" smtClean="0">
                            <a:latin typeface="Cambria Math" panose="02040503050406030204" pitchFamily="18" charset="0"/>
                            <a:ea typeface="楷体" panose="02010609060101010101" pitchFamily="49" charset="-122"/>
                          </a:rPr>
                        </m:ctrlPr>
                      </m:fPr>
                      <m:num>
                        <m:r>
                          <a:rPr lang="en-US" altLang="zh-CN" i="1" dirty="0" smtClean="0">
                            <a:latin typeface="Cambria Math" panose="02040503050406030204" pitchFamily="18" charset="0"/>
                            <a:ea typeface="楷体" panose="02010609060101010101" pitchFamily="49" charset="-122"/>
                          </a:rPr>
                          <m:t>𝑦</m:t>
                        </m:r>
                      </m:num>
                      <m:den>
                        <m:r>
                          <a:rPr lang="en-US" altLang="zh-CN" i="1" dirty="0" smtClean="0">
                            <a:latin typeface="Cambria Math" panose="02040503050406030204" pitchFamily="18" charset="0"/>
                            <a:ea typeface="楷体" panose="02010609060101010101" pitchFamily="49" charset="-122"/>
                          </a:rPr>
                          <m:t>𝑥</m:t>
                        </m:r>
                      </m:den>
                    </m:f>
                  </m:oMath>
                </a14:m>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y</a:t>
                </a:r>
                <a:r>
                  <a:rPr lang="zh-CN" altLang="en-US" dirty="0">
                    <a:latin typeface="楷体" panose="02010609060101010101" pitchFamily="49" charset="-122"/>
                    <a:ea typeface="楷体" panose="02010609060101010101" pitchFamily="49" charset="-122"/>
                  </a:rPr>
                  <a:t>为两商品的数量（</a:t>
                </a:r>
                <a:r>
                  <a:rPr lang="zh-CN" altLang="en-US" dirty="0">
                    <a:solidFill>
                      <a:srgbClr val="FF0000"/>
                    </a:solidFill>
                    <a:latin typeface="楷体" panose="02010609060101010101" pitchFamily="49" charset="-122"/>
                    <a:ea typeface="楷体" panose="02010609060101010101" pitchFamily="49" charset="-122"/>
                  </a:rPr>
                  <a:t>用中点法算弹性还是有求导法算弹性？必须是求导法啊！</a:t>
                </a:r>
                <a:r>
                  <a:rPr lang="zh-CN" altLang="en-US" dirty="0">
                    <a:latin typeface="楷体" panose="02010609060101010101" pitchFamily="49" charset="-122"/>
                    <a:ea typeface="楷体" panose="02010609060101010101" pitchFamily="49" charset="-122"/>
                  </a:rPr>
                  <a:t>）</a:t>
                </a:r>
              </a:p>
              <a:p>
                <a:pPr lvl="1"/>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说明每一种商品的需求数量均不取决于另一种商品的价格</a:t>
                </a:r>
              </a:p>
              <a:p>
                <a:pPr lvl="1"/>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证明每一种商品的需求的价格弹性均等于</a:t>
                </a:r>
                <a:r>
                  <a:rPr lang="en-US" altLang="zh-CN" dirty="0">
                    <a:latin typeface="楷体" panose="02010609060101010101" pitchFamily="49" charset="-122"/>
                    <a:ea typeface="楷体" panose="02010609060101010101" pitchFamily="49" charset="-122"/>
                  </a:rPr>
                  <a:t>1</a:t>
                </a:r>
              </a:p>
              <a:p>
                <a:pPr lvl="1"/>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证明每一种商品的需求的收入弹性均等于</a:t>
                </a:r>
                <a:r>
                  <a:rPr lang="en-US" altLang="zh-CN" dirty="0">
                    <a:latin typeface="楷体" panose="02010609060101010101" pitchFamily="49" charset="-122"/>
                    <a:ea typeface="楷体" panose="02010609060101010101" pitchFamily="49" charset="-122"/>
                  </a:rPr>
                  <a:t>1</a:t>
                </a:r>
              </a:p>
              <a:p>
                <a:pPr lvl="1"/>
                <a:r>
                  <a:rPr lang="en-US" altLang="zh-CN" dirty="0">
                    <a:latin typeface="楷体" panose="02010609060101010101" pitchFamily="49" charset="-122"/>
                    <a:ea typeface="楷体" panose="02010609060101010101" pitchFamily="49" charset="-122"/>
                  </a:rPr>
                  <a:t>(4)</a:t>
                </a:r>
                <a:r>
                  <a:rPr lang="zh-CN" altLang="en-US" dirty="0">
                    <a:latin typeface="楷体" panose="02010609060101010101" pitchFamily="49" charset="-122"/>
                    <a:ea typeface="楷体" panose="02010609060101010101" pitchFamily="49" charset="-122"/>
                  </a:rPr>
                  <a:t>每一种商品的恩格尔曲线的形状如何？</a:t>
                </a:r>
              </a:p>
              <a:p>
                <a:pPr>
                  <a:lnSpc>
                    <a:spcPct val="150000"/>
                  </a:lnSpc>
                </a:pPr>
                <a:endParaRPr lang="zh-CN" altLang="en-US" dirty="0"/>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043" t="-2242"/>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Tree>
    <p:extLst>
      <p:ext uri="{BB962C8B-B14F-4D97-AF65-F5344CB8AC3E}">
        <p14:creationId xmlns:p14="http://schemas.microsoft.com/office/powerpoint/2010/main" val="298313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fontScale="77500" lnSpcReduction="20000"/>
              </a:bodyPr>
              <a:lstStyle/>
              <a:p>
                <a:r>
                  <a:rPr lang="zh-CN" altLang="en-US" dirty="0">
                    <a:latin typeface="楷体" panose="02010609060101010101" pitchFamily="49" charset="-122"/>
                    <a:ea typeface="楷体" panose="02010609060101010101" pitchFamily="49" charset="-122"/>
                  </a:rPr>
                  <a:t>某消费者消费两种商品</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Y</a:t>
                </a:r>
                <a:r>
                  <a:rPr lang="zh-CN" altLang="en-US" dirty="0">
                    <a:latin typeface="楷体" panose="02010609060101010101" pitchFamily="49" charset="-122"/>
                    <a:ea typeface="楷体" panose="02010609060101010101" pitchFamily="49" charset="-122"/>
                  </a:rPr>
                  <a:t>，假定无差异曲线在各点的斜率的绝对值均为</a:t>
                </a:r>
                <a14:m>
                  <m:oMath xmlns:m="http://schemas.openxmlformats.org/officeDocument/2006/math">
                    <m:f>
                      <m:fPr>
                        <m:ctrlPr>
                          <a:rPr lang="en-US" altLang="zh-CN" i="1" dirty="0">
                            <a:latin typeface="Cambria Math" panose="02040503050406030204" pitchFamily="18" charset="0"/>
                            <a:ea typeface="楷体" panose="02010609060101010101" pitchFamily="49" charset="-122"/>
                          </a:rPr>
                        </m:ctrlPr>
                      </m:fPr>
                      <m:num>
                        <m:r>
                          <a:rPr lang="en-US" altLang="zh-CN" i="1" dirty="0">
                            <a:latin typeface="Cambria Math" panose="02040503050406030204" pitchFamily="18" charset="0"/>
                            <a:ea typeface="楷体" panose="02010609060101010101" pitchFamily="49" charset="-122"/>
                          </a:rPr>
                          <m:t>𝑦</m:t>
                        </m:r>
                      </m:num>
                      <m:den>
                        <m:r>
                          <a:rPr lang="en-US" altLang="zh-CN" i="1" dirty="0">
                            <a:latin typeface="Cambria Math" panose="02040503050406030204" pitchFamily="18" charset="0"/>
                            <a:ea typeface="楷体" panose="02010609060101010101" pitchFamily="49" charset="-122"/>
                          </a:rPr>
                          <m:t>𝑥</m:t>
                        </m:r>
                      </m:den>
                    </m:f>
                    <m:r>
                      <a:rPr lang="en-US" altLang="zh-CN" i="1" dirty="0">
                        <a:latin typeface="Cambria Math" panose="02040503050406030204" pitchFamily="18" charset="0"/>
                        <a:ea typeface="楷体" panose="02010609060101010101" pitchFamily="49" charset="-122"/>
                      </a:rPr>
                      <m:t> </m:t>
                    </m:r>
                  </m:oMath>
                </a14:m>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y</a:t>
                </a:r>
                <a:r>
                  <a:rPr lang="zh-CN" altLang="en-US" dirty="0">
                    <a:latin typeface="楷体" panose="02010609060101010101" pitchFamily="49" charset="-122"/>
                    <a:ea typeface="楷体" panose="02010609060101010101" pitchFamily="49" charset="-122"/>
                  </a:rPr>
                  <a:t>为两商品的数量（</a:t>
                </a:r>
                <a:r>
                  <a:rPr lang="zh-CN" altLang="en-US" dirty="0">
                    <a:solidFill>
                      <a:srgbClr val="FF0000"/>
                    </a:solidFill>
                    <a:latin typeface="楷体" panose="02010609060101010101" pitchFamily="49" charset="-122"/>
                    <a:ea typeface="楷体" panose="02010609060101010101" pitchFamily="49" charset="-122"/>
                  </a:rPr>
                  <a:t>用中点法算弹性还是有求导法算弹性？必须是求导法啊！</a:t>
                </a:r>
                <a:r>
                  <a:rPr lang="zh-CN" altLang="en-US" dirty="0">
                    <a:latin typeface="楷体" panose="02010609060101010101" pitchFamily="49" charset="-122"/>
                    <a:ea typeface="楷体" panose="02010609060101010101" pitchFamily="49" charset="-122"/>
                  </a:rPr>
                  <a:t>）</a:t>
                </a:r>
              </a:p>
              <a:p>
                <a:pPr lvl="1"/>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说明每一种商品的需求数量均不取决于另一种商品的价格</a:t>
                </a:r>
              </a:p>
              <a:p>
                <a:pPr marL="0" indent="0">
                  <a:buNone/>
                </a:pPr>
                <a:r>
                  <a:rPr lang="zh-CN" altLang="zh-CN" sz="2100" dirty="0"/>
                  <a:t>该消费者面临收入约束</a:t>
                </a:r>
              </a:p>
              <a:p>
                <a:pPr marL="0" indent="0">
                  <a:buNone/>
                </a:pPr>
                <a14:m>
                  <m:oMathPara xmlns:m="http://schemas.openxmlformats.org/officeDocument/2006/math">
                    <m:oMathParaPr>
                      <m:jc m:val="centerGroup"/>
                    </m:oMathParaPr>
                    <m:oMath xmlns:m="http://schemas.openxmlformats.org/officeDocument/2006/math">
                      <m:r>
                        <a:rPr lang="en-US" altLang="zh-CN" sz="2100" i="1">
                          <a:latin typeface="Cambria Math"/>
                        </a:rPr>
                        <m:t>𝑥</m:t>
                      </m:r>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𝑥</m:t>
                          </m:r>
                        </m:sub>
                      </m:sSub>
                      <m:r>
                        <a:rPr lang="en-US" altLang="zh-CN" sz="2100" i="1">
                          <a:latin typeface="Cambria Math"/>
                        </a:rPr>
                        <m:t>+</m:t>
                      </m:r>
                      <m:r>
                        <a:rPr lang="en-US" altLang="zh-CN" sz="2100" i="1">
                          <a:latin typeface="Cambria Math"/>
                        </a:rPr>
                        <m:t>𝑦</m:t>
                      </m:r>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𝑦</m:t>
                          </m:r>
                        </m:sub>
                      </m:sSub>
                      <m:r>
                        <a:rPr lang="en-US" altLang="zh-CN" sz="2100" i="1">
                          <a:latin typeface="Cambria Math"/>
                        </a:rPr>
                        <m:t>=</m:t>
                      </m:r>
                      <m:r>
                        <a:rPr lang="en-US" altLang="zh-CN" sz="2100" i="1">
                          <a:latin typeface="Cambria Math"/>
                        </a:rPr>
                        <m:t>𝐼</m:t>
                      </m:r>
                    </m:oMath>
                  </m:oMathPara>
                </a14:m>
                <a:endParaRPr lang="zh-CN" altLang="zh-CN" sz="2100" dirty="0"/>
              </a:p>
              <a:p>
                <a:pPr marL="0" indent="0">
                  <a:buNone/>
                </a:pPr>
                <a:r>
                  <a:rPr lang="zh-CN" altLang="zh-CN" sz="2100" dirty="0">
                    <a:solidFill>
                      <a:srgbClr val="FF0000"/>
                    </a:solidFill>
                  </a:rPr>
                  <a:t>收入约束线与无差异曲线的切点斜率相同</a:t>
                </a:r>
                <a:r>
                  <a:rPr lang="zh-CN" altLang="zh-CN" sz="2100" dirty="0"/>
                  <a:t>，因此</a:t>
                </a:r>
              </a:p>
              <a:p>
                <a:pPr marL="0" indent="0">
                  <a:buNone/>
                </a:pPr>
                <a14:m>
                  <m:oMathPara xmlns:m="http://schemas.openxmlformats.org/officeDocument/2006/math">
                    <m:oMathParaPr>
                      <m:jc m:val="centerGroup"/>
                    </m:oMathParaPr>
                    <m:oMath xmlns:m="http://schemas.openxmlformats.org/officeDocument/2006/math">
                      <m:r>
                        <a:rPr lang="en-US" altLang="zh-CN" sz="2100" i="1">
                          <a:latin typeface="Cambria Math"/>
                        </a:rPr>
                        <m:t>−</m:t>
                      </m:r>
                      <m:f>
                        <m:fPr>
                          <m:ctrlPr>
                            <a:rPr lang="zh-CN" altLang="zh-CN" sz="2100" i="1">
                              <a:latin typeface="Cambria Math" panose="02040503050406030204" pitchFamily="18" charset="0"/>
                            </a:rPr>
                          </m:ctrlPr>
                        </m:fPr>
                        <m:num>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𝑥</m:t>
                              </m:r>
                            </m:sub>
                          </m:sSub>
                        </m:num>
                        <m:den>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𝑦</m:t>
                              </m:r>
                            </m:sub>
                          </m:sSub>
                        </m:den>
                      </m:f>
                      <m:r>
                        <a:rPr lang="en-US" altLang="zh-CN" sz="2100" i="1">
                          <a:latin typeface="Cambria Math"/>
                        </a:rPr>
                        <m:t>=−</m:t>
                      </m:r>
                      <m:f>
                        <m:fPr>
                          <m:ctrlPr>
                            <a:rPr lang="zh-CN" altLang="zh-CN" sz="2100" i="1">
                              <a:latin typeface="Cambria Math" panose="02040503050406030204" pitchFamily="18" charset="0"/>
                            </a:rPr>
                          </m:ctrlPr>
                        </m:fPr>
                        <m:num>
                          <m:r>
                            <a:rPr lang="en-US" altLang="zh-CN" sz="2100" i="1">
                              <a:latin typeface="Cambria Math"/>
                            </a:rPr>
                            <m:t>𝑦</m:t>
                          </m:r>
                        </m:num>
                        <m:den>
                          <m:r>
                            <a:rPr lang="en-US" altLang="zh-CN" sz="2100" i="1">
                              <a:latin typeface="Cambria Math"/>
                            </a:rPr>
                            <m:t>𝑥</m:t>
                          </m:r>
                        </m:den>
                      </m:f>
                    </m:oMath>
                  </m:oMathPara>
                </a14:m>
                <a:endParaRPr lang="zh-CN" altLang="zh-CN" sz="2100" dirty="0"/>
              </a:p>
              <a:p>
                <a:pPr marL="0" indent="0">
                  <a:buNone/>
                </a:pPr>
                <a:r>
                  <a:rPr lang="zh-CN" altLang="zh-CN" sz="2100" dirty="0"/>
                  <a:t>即消费者花在两种商品上的收入份额相同</a:t>
                </a:r>
              </a:p>
              <a:p>
                <a:pPr marL="0" indent="0">
                  <a:buNone/>
                </a:pPr>
                <a14:m>
                  <m:oMathPara xmlns:m="http://schemas.openxmlformats.org/officeDocument/2006/math">
                    <m:oMathParaPr>
                      <m:jc m:val="centerGroup"/>
                    </m:oMathParaPr>
                    <m:oMath xmlns:m="http://schemas.openxmlformats.org/officeDocument/2006/math">
                      <m:r>
                        <a:rPr lang="en-US" altLang="zh-CN" sz="2100" i="1">
                          <a:latin typeface="Cambria Math"/>
                        </a:rPr>
                        <m:t>𝑥</m:t>
                      </m:r>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𝑥</m:t>
                          </m:r>
                        </m:sub>
                      </m:sSub>
                      <m:r>
                        <a:rPr lang="en-US" altLang="zh-CN" sz="2100" i="1">
                          <a:latin typeface="Cambria Math"/>
                        </a:rPr>
                        <m:t>=</m:t>
                      </m:r>
                      <m:r>
                        <a:rPr lang="en-US" altLang="zh-CN" sz="2100" i="1">
                          <a:latin typeface="Cambria Math"/>
                        </a:rPr>
                        <m:t>𝑦</m:t>
                      </m:r>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𝑦</m:t>
                          </m:r>
                        </m:sub>
                      </m:sSub>
                    </m:oMath>
                  </m:oMathPara>
                </a14:m>
                <a:endParaRPr lang="zh-CN" altLang="zh-CN" sz="2100" dirty="0"/>
              </a:p>
              <a:p>
                <a:pPr marL="0" indent="0">
                  <a:buNone/>
                </a:pPr>
                <a:r>
                  <a:rPr lang="zh-CN" altLang="zh-CN" sz="2100" dirty="0"/>
                  <a:t>因此在收入</a:t>
                </a:r>
                <a:r>
                  <a:rPr lang="en-US" altLang="zh-CN" sz="2100" dirty="0"/>
                  <a:t>I</a:t>
                </a:r>
                <a:r>
                  <a:rPr lang="zh-CN" altLang="zh-CN" sz="2100" dirty="0"/>
                  <a:t>给定的情况下，两种商品的需求方程为：</a:t>
                </a:r>
              </a:p>
              <a:p>
                <a:pPr marL="0" indent="0">
                  <a:buNone/>
                </a:pPr>
                <a14:m>
                  <m:oMathPara xmlns:m="http://schemas.openxmlformats.org/officeDocument/2006/math">
                    <m:oMathParaPr>
                      <m:jc m:val="centerGroup"/>
                    </m:oMathParaPr>
                    <m:oMath xmlns:m="http://schemas.openxmlformats.org/officeDocument/2006/math">
                      <m:r>
                        <a:rPr lang="en-US" altLang="zh-CN" sz="2100" i="1">
                          <a:latin typeface="Cambria Math"/>
                        </a:rPr>
                        <m:t>𝑥</m:t>
                      </m:r>
                      <m:r>
                        <a:rPr lang="en-US" altLang="zh-CN" sz="2100" i="1">
                          <a:latin typeface="Cambria Math"/>
                        </a:rPr>
                        <m:t>=</m:t>
                      </m:r>
                      <m:f>
                        <m:fPr>
                          <m:ctrlPr>
                            <a:rPr lang="zh-CN" altLang="zh-CN" sz="2100" i="1">
                              <a:latin typeface="Cambria Math" panose="02040503050406030204" pitchFamily="18" charset="0"/>
                            </a:rPr>
                          </m:ctrlPr>
                        </m:fPr>
                        <m:num>
                          <m:r>
                            <a:rPr lang="en-US" altLang="zh-CN" sz="2100" i="1">
                              <a:latin typeface="Cambria Math"/>
                            </a:rPr>
                            <m:t>𝐼</m:t>
                          </m:r>
                        </m:num>
                        <m:den>
                          <m:r>
                            <a:rPr lang="en-US" altLang="zh-CN" sz="2100" i="1">
                              <a:latin typeface="Cambria Math"/>
                            </a:rPr>
                            <m:t>2</m:t>
                          </m:r>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𝑥</m:t>
                              </m:r>
                            </m:sub>
                          </m:sSub>
                        </m:den>
                      </m:f>
                    </m:oMath>
                    <m:oMath xmlns:m="http://schemas.openxmlformats.org/officeDocument/2006/math">
                      <m:r>
                        <a:rPr lang="en-US" altLang="zh-CN" sz="2100" i="1">
                          <a:latin typeface="Cambria Math"/>
                        </a:rPr>
                        <m:t>𝑦</m:t>
                      </m:r>
                      <m:r>
                        <a:rPr lang="en-US" altLang="zh-CN" sz="2100" i="1">
                          <a:latin typeface="Cambria Math"/>
                        </a:rPr>
                        <m:t>=</m:t>
                      </m:r>
                      <m:f>
                        <m:fPr>
                          <m:ctrlPr>
                            <a:rPr lang="zh-CN" altLang="zh-CN" sz="2100" i="1">
                              <a:latin typeface="Cambria Math" panose="02040503050406030204" pitchFamily="18" charset="0"/>
                            </a:rPr>
                          </m:ctrlPr>
                        </m:fPr>
                        <m:num>
                          <m:r>
                            <a:rPr lang="en-US" altLang="zh-CN" sz="2100" i="1">
                              <a:latin typeface="Cambria Math"/>
                            </a:rPr>
                            <m:t>𝐼</m:t>
                          </m:r>
                        </m:num>
                        <m:den>
                          <m:r>
                            <a:rPr lang="en-US" altLang="zh-CN" sz="2100" i="1">
                              <a:latin typeface="Cambria Math"/>
                            </a:rPr>
                            <m:t>2</m:t>
                          </m:r>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𝑦</m:t>
                              </m:r>
                            </m:sub>
                          </m:sSub>
                        </m:den>
                      </m:f>
                    </m:oMath>
                  </m:oMathPara>
                </a14:m>
                <a:endParaRPr lang="zh-CN" altLang="zh-CN" sz="2100" dirty="0"/>
              </a:p>
              <a:p>
                <a:pPr marL="0" indent="0">
                  <a:buNone/>
                </a:pPr>
                <a:r>
                  <a:rPr lang="zh-CN" altLang="zh-CN" sz="2100" dirty="0"/>
                  <a:t>各个商品的需求量与另一个商品的价格无关。</a:t>
                </a:r>
              </a:p>
              <a:p>
                <a:pPr>
                  <a:lnSpc>
                    <a:spcPct val="150000"/>
                  </a:lnSpc>
                </a:pPr>
                <a:endParaRPr lang="zh-CN" altLang="en-US" dirty="0"/>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696" t="-2615"/>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Tree>
    <p:extLst>
      <p:ext uri="{BB962C8B-B14F-4D97-AF65-F5344CB8AC3E}">
        <p14:creationId xmlns:p14="http://schemas.microsoft.com/office/powerpoint/2010/main" val="2073855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fontScale="77500" lnSpcReduction="20000"/>
              </a:bodyPr>
              <a:lstStyle/>
              <a:p>
                <a:r>
                  <a:rPr lang="zh-CN" altLang="en-US" dirty="0">
                    <a:latin typeface="楷体" panose="02010609060101010101" pitchFamily="49" charset="-122"/>
                    <a:ea typeface="楷体" panose="02010609060101010101" pitchFamily="49" charset="-122"/>
                  </a:rPr>
                  <a:t>某消费者消费两种商品</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Y</a:t>
                </a:r>
                <a:r>
                  <a:rPr lang="zh-CN" altLang="en-US" dirty="0">
                    <a:latin typeface="楷体" panose="02010609060101010101" pitchFamily="49" charset="-122"/>
                    <a:ea typeface="楷体" panose="02010609060101010101" pitchFamily="49" charset="-122"/>
                  </a:rPr>
                  <a:t>，假定无差异曲线在各点的斜率的绝对值均为</a:t>
                </a:r>
                <a14:m>
                  <m:oMath xmlns:m="http://schemas.openxmlformats.org/officeDocument/2006/math">
                    <m:f>
                      <m:fPr>
                        <m:ctrlPr>
                          <a:rPr lang="en-US" altLang="zh-CN" i="1" dirty="0">
                            <a:latin typeface="Cambria Math" panose="02040503050406030204" pitchFamily="18" charset="0"/>
                            <a:ea typeface="楷体" panose="02010609060101010101" pitchFamily="49" charset="-122"/>
                          </a:rPr>
                        </m:ctrlPr>
                      </m:fPr>
                      <m:num>
                        <m:r>
                          <a:rPr lang="en-US" altLang="zh-CN" i="1" dirty="0">
                            <a:latin typeface="Cambria Math" panose="02040503050406030204" pitchFamily="18" charset="0"/>
                            <a:ea typeface="楷体" panose="02010609060101010101" pitchFamily="49" charset="-122"/>
                          </a:rPr>
                          <m:t>𝑦</m:t>
                        </m:r>
                      </m:num>
                      <m:den>
                        <m:r>
                          <a:rPr lang="en-US" altLang="zh-CN" i="1" dirty="0">
                            <a:latin typeface="Cambria Math" panose="02040503050406030204" pitchFamily="18" charset="0"/>
                            <a:ea typeface="楷体" panose="02010609060101010101" pitchFamily="49" charset="-122"/>
                          </a:rPr>
                          <m:t>𝑥</m:t>
                        </m:r>
                      </m:den>
                    </m:f>
                    <m:r>
                      <a:rPr lang="en-US" altLang="zh-CN" i="1" dirty="0">
                        <a:latin typeface="Cambria Math" panose="02040503050406030204" pitchFamily="18" charset="0"/>
                        <a:ea typeface="楷体" panose="02010609060101010101" pitchFamily="49" charset="-122"/>
                      </a:rPr>
                      <m:t> </m:t>
                    </m:r>
                  </m:oMath>
                </a14:m>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y</a:t>
                </a:r>
                <a:r>
                  <a:rPr lang="zh-CN" altLang="en-US" dirty="0">
                    <a:latin typeface="楷体" panose="02010609060101010101" pitchFamily="49" charset="-122"/>
                    <a:ea typeface="楷体" panose="02010609060101010101" pitchFamily="49" charset="-122"/>
                  </a:rPr>
                  <a:t>为两商品的数量（</a:t>
                </a:r>
                <a:r>
                  <a:rPr lang="zh-CN" altLang="en-US" dirty="0">
                    <a:solidFill>
                      <a:srgbClr val="FF0000"/>
                    </a:solidFill>
                    <a:latin typeface="楷体" panose="02010609060101010101" pitchFamily="49" charset="-122"/>
                    <a:ea typeface="楷体" panose="02010609060101010101" pitchFamily="49" charset="-122"/>
                  </a:rPr>
                  <a:t>用中点法算弹性还是有求导法算弹性？必须是求导法啊！</a:t>
                </a:r>
                <a:r>
                  <a:rPr lang="zh-CN" altLang="en-US" dirty="0">
                    <a:latin typeface="楷体" panose="02010609060101010101" pitchFamily="49" charset="-122"/>
                    <a:ea typeface="楷体" panose="02010609060101010101" pitchFamily="49" charset="-122"/>
                  </a:rPr>
                  <a:t>）</a:t>
                </a:r>
              </a:p>
              <a:p>
                <a:pPr lvl="1"/>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证明每一种商品的需求的价格弹性均等于</a:t>
                </a:r>
                <a:r>
                  <a:rPr lang="en-US" altLang="zh-CN" dirty="0">
                    <a:latin typeface="楷体" panose="02010609060101010101" pitchFamily="49" charset="-122"/>
                    <a:ea typeface="楷体" panose="02010609060101010101" pitchFamily="49" charset="-122"/>
                  </a:rPr>
                  <a:t>1</a:t>
                </a:r>
              </a:p>
              <a:p>
                <a:pPr marL="0" indent="0">
                  <a:buNone/>
                </a:pPr>
                <a:r>
                  <a:rPr lang="zh-CN" altLang="zh-CN" sz="2100" dirty="0"/>
                  <a:t>两种商品的需求方程为：</a:t>
                </a:r>
              </a:p>
              <a:p>
                <a:pPr marL="0" indent="0">
                  <a:buNone/>
                </a:pPr>
                <a14:m>
                  <m:oMathPara xmlns:m="http://schemas.openxmlformats.org/officeDocument/2006/math">
                    <m:oMathParaPr>
                      <m:jc m:val="centerGroup"/>
                    </m:oMathParaPr>
                    <m:oMath xmlns:m="http://schemas.openxmlformats.org/officeDocument/2006/math">
                      <m:r>
                        <a:rPr lang="en-US" altLang="zh-CN" sz="2100" i="1">
                          <a:latin typeface="Cambria Math" panose="02040503050406030204" pitchFamily="18" charset="0"/>
                        </a:rPr>
                        <m:t>𝑥</m:t>
                      </m:r>
                      <m:r>
                        <a:rPr lang="en-US" altLang="zh-CN" sz="2100" i="1">
                          <a:latin typeface="Cambria Math" panose="02040503050406030204" pitchFamily="18" charset="0"/>
                        </a:rPr>
                        <m:t>=</m:t>
                      </m:r>
                      <m:f>
                        <m:fPr>
                          <m:ctrlPr>
                            <a:rPr lang="zh-CN" altLang="zh-CN" sz="2100" i="1">
                              <a:latin typeface="Cambria Math" panose="02040503050406030204" pitchFamily="18" charset="0"/>
                            </a:rPr>
                          </m:ctrlPr>
                        </m:fPr>
                        <m:num>
                          <m:r>
                            <a:rPr lang="en-US" altLang="zh-CN" sz="2100" i="1">
                              <a:latin typeface="Cambria Math" panose="02040503050406030204" pitchFamily="18" charset="0"/>
                            </a:rPr>
                            <m:t>𝐼</m:t>
                          </m:r>
                        </m:num>
                        <m:den>
                          <m:r>
                            <a:rPr lang="en-US" altLang="zh-CN" sz="2100" i="1">
                              <a:latin typeface="Cambria Math" panose="02040503050406030204" pitchFamily="18" charset="0"/>
                            </a:rPr>
                            <m:t>2</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𝑃</m:t>
                              </m:r>
                            </m:e>
                            <m:sub>
                              <m:r>
                                <a:rPr lang="en-US" altLang="zh-CN" sz="2100" i="1">
                                  <a:latin typeface="Cambria Math" panose="02040503050406030204" pitchFamily="18" charset="0"/>
                                </a:rPr>
                                <m:t>𝑥</m:t>
                              </m:r>
                            </m:sub>
                          </m:sSub>
                        </m:den>
                      </m:f>
                    </m:oMath>
                    <m:oMath xmlns:m="http://schemas.openxmlformats.org/officeDocument/2006/math">
                      <m:r>
                        <a:rPr lang="en-US" altLang="zh-CN" sz="2100" i="1">
                          <a:latin typeface="Cambria Math" panose="02040503050406030204" pitchFamily="18" charset="0"/>
                        </a:rPr>
                        <m:t>𝑦</m:t>
                      </m:r>
                      <m:r>
                        <a:rPr lang="en-US" altLang="zh-CN" sz="2100" i="1">
                          <a:latin typeface="Cambria Math" panose="02040503050406030204" pitchFamily="18" charset="0"/>
                        </a:rPr>
                        <m:t>=</m:t>
                      </m:r>
                      <m:f>
                        <m:fPr>
                          <m:ctrlPr>
                            <a:rPr lang="zh-CN" altLang="zh-CN" sz="2100" i="1">
                              <a:latin typeface="Cambria Math" panose="02040503050406030204" pitchFamily="18" charset="0"/>
                            </a:rPr>
                          </m:ctrlPr>
                        </m:fPr>
                        <m:num>
                          <m:r>
                            <a:rPr lang="en-US" altLang="zh-CN" sz="2100" i="1">
                              <a:latin typeface="Cambria Math" panose="02040503050406030204" pitchFamily="18" charset="0"/>
                            </a:rPr>
                            <m:t>𝐼</m:t>
                          </m:r>
                        </m:num>
                        <m:den>
                          <m:r>
                            <a:rPr lang="en-US" altLang="zh-CN" sz="2100" i="1">
                              <a:latin typeface="Cambria Math" panose="02040503050406030204" pitchFamily="18" charset="0"/>
                            </a:rPr>
                            <m:t>2</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𝑃</m:t>
                              </m:r>
                            </m:e>
                            <m:sub>
                              <m:r>
                                <a:rPr lang="en-US" altLang="zh-CN" sz="2100" i="1">
                                  <a:latin typeface="Cambria Math" panose="02040503050406030204" pitchFamily="18" charset="0"/>
                                </a:rPr>
                                <m:t>𝑦</m:t>
                              </m:r>
                            </m:sub>
                          </m:sSub>
                        </m:den>
                      </m:f>
                    </m:oMath>
                  </m:oMathPara>
                </a14:m>
                <a:endParaRPr lang="en-US" altLang="zh-CN" sz="2100" dirty="0"/>
              </a:p>
              <a:p>
                <a:pPr marL="0" indent="0">
                  <a:buNone/>
                </a:pPr>
                <a:r>
                  <a:rPr lang="zh-CN" altLang="zh-CN" sz="2100" dirty="0"/>
                  <a:t>商品</a:t>
                </a:r>
                <a:r>
                  <a:rPr lang="en-US" altLang="zh-CN" sz="2100" dirty="0"/>
                  <a:t>x</a:t>
                </a:r>
                <a:endParaRPr lang="zh-CN" altLang="zh-CN" sz="21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100" i="1">
                              <a:latin typeface="Cambria Math" panose="02040503050406030204" pitchFamily="18" charset="0"/>
                            </a:rPr>
                          </m:ctrlPr>
                        </m:sSubPr>
                        <m:e>
                          <m:r>
                            <a:rPr lang="en-US" altLang="zh-CN" sz="2100" i="1">
                              <a:latin typeface="Cambria Math"/>
                            </a:rPr>
                            <m:t>𝑒</m:t>
                          </m:r>
                        </m:e>
                        <m:sub>
                          <m:r>
                            <a:rPr lang="en-US" altLang="zh-CN" sz="2100" i="1">
                              <a:latin typeface="Cambria Math"/>
                            </a:rPr>
                            <m:t>𝑥</m:t>
                          </m:r>
                        </m:sub>
                      </m:sSub>
                      <m:r>
                        <a:rPr lang="en-US" altLang="zh-CN" sz="2100" i="1">
                          <a:latin typeface="Cambria Math"/>
                        </a:rPr>
                        <m:t>=−</m:t>
                      </m:r>
                      <m:f>
                        <m:fPr>
                          <m:ctrlPr>
                            <a:rPr lang="zh-CN" altLang="zh-CN" sz="2100" i="1">
                              <a:latin typeface="Cambria Math" panose="02040503050406030204" pitchFamily="18" charset="0"/>
                            </a:rPr>
                          </m:ctrlPr>
                        </m:fPr>
                        <m:num>
                          <m:r>
                            <a:rPr lang="en-US" altLang="zh-CN" sz="2100" i="1">
                              <a:latin typeface="Cambria Math"/>
                            </a:rPr>
                            <m:t>𝑑𝑥</m:t>
                          </m:r>
                        </m:num>
                        <m:den>
                          <m:r>
                            <a:rPr lang="en-US" altLang="zh-CN" sz="2100" i="1">
                              <a:latin typeface="Cambria Math"/>
                            </a:rPr>
                            <m:t>𝑑</m:t>
                          </m:r>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𝑥</m:t>
                              </m:r>
                            </m:sub>
                          </m:sSub>
                        </m:den>
                      </m:f>
                      <m:r>
                        <a:rPr lang="en-US" altLang="zh-CN" sz="2100" i="1">
                          <a:latin typeface="Cambria Math"/>
                        </a:rPr>
                        <m:t>⋅</m:t>
                      </m:r>
                      <m:f>
                        <m:fPr>
                          <m:ctrlPr>
                            <a:rPr lang="zh-CN" altLang="zh-CN" sz="2100" i="1">
                              <a:latin typeface="Cambria Math" panose="02040503050406030204" pitchFamily="18" charset="0"/>
                            </a:rPr>
                          </m:ctrlPr>
                        </m:fPr>
                        <m:num>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𝑥</m:t>
                              </m:r>
                            </m:sub>
                          </m:sSub>
                        </m:num>
                        <m:den>
                          <m:r>
                            <a:rPr lang="en-US" altLang="zh-CN" sz="2100" i="1">
                              <a:latin typeface="Cambria Math"/>
                            </a:rPr>
                            <m:t>𝑥</m:t>
                          </m:r>
                        </m:den>
                      </m:f>
                      <m:r>
                        <a:rPr lang="en-US" altLang="zh-CN" sz="2100" i="1">
                          <a:latin typeface="Cambria Math"/>
                        </a:rPr>
                        <m:t>=</m:t>
                      </m:r>
                      <m:f>
                        <m:fPr>
                          <m:ctrlPr>
                            <a:rPr lang="zh-CN" altLang="zh-CN" sz="2100" i="1">
                              <a:latin typeface="Cambria Math" panose="02040503050406030204" pitchFamily="18" charset="0"/>
                            </a:rPr>
                          </m:ctrlPr>
                        </m:fPr>
                        <m:num>
                          <m:r>
                            <a:rPr lang="en-US" altLang="zh-CN" sz="2100" i="1">
                              <a:latin typeface="Cambria Math"/>
                            </a:rPr>
                            <m:t>𝐼</m:t>
                          </m:r>
                        </m:num>
                        <m:den>
                          <m:r>
                            <a:rPr lang="en-US" altLang="zh-CN" sz="2100" i="1">
                              <a:latin typeface="Cambria Math"/>
                            </a:rPr>
                            <m:t>2</m:t>
                          </m:r>
                          <m:sSubSup>
                            <m:sSubSupPr>
                              <m:ctrlPr>
                                <a:rPr lang="zh-CN" altLang="zh-CN" sz="2100" i="1">
                                  <a:latin typeface="Cambria Math" panose="02040503050406030204" pitchFamily="18" charset="0"/>
                                </a:rPr>
                              </m:ctrlPr>
                            </m:sSubSupPr>
                            <m:e>
                              <m:r>
                                <a:rPr lang="en-US" altLang="zh-CN" sz="2100" i="1">
                                  <a:latin typeface="Cambria Math"/>
                                </a:rPr>
                                <m:t>𝑃</m:t>
                              </m:r>
                            </m:e>
                            <m:sub>
                              <m:r>
                                <a:rPr lang="en-US" altLang="zh-CN" sz="2100" i="1">
                                  <a:latin typeface="Cambria Math"/>
                                </a:rPr>
                                <m:t>𝑥</m:t>
                              </m:r>
                            </m:sub>
                            <m:sup>
                              <m:r>
                                <a:rPr lang="en-US" altLang="zh-CN" sz="2100" i="1">
                                  <a:latin typeface="Cambria Math"/>
                                </a:rPr>
                                <m:t>2</m:t>
                              </m:r>
                            </m:sup>
                          </m:sSubSup>
                          <m:r>
                            <a:rPr lang="en-US" altLang="zh-CN" sz="2100" i="1">
                              <a:latin typeface="Cambria Math"/>
                            </a:rPr>
                            <m:t> </m:t>
                          </m:r>
                        </m:den>
                      </m:f>
                      <m:r>
                        <a:rPr lang="en-US" altLang="zh-CN" sz="2100" i="1">
                          <a:latin typeface="Cambria Math"/>
                        </a:rPr>
                        <m:t>⋅</m:t>
                      </m:r>
                      <m:f>
                        <m:fPr>
                          <m:ctrlPr>
                            <a:rPr lang="zh-CN" altLang="zh-CN" sz="2100" i="1">
                              <a:latin typeface="Cambria Math" panose="02040503050406030204" pitchFamily="18" charset="0"/>
                            </a:rPr>
                          </m:ctrlPr>
                        </m:fPr>
                        <m:num>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𝑥</m:t>
                              </m:r>
                            </m:sub>
                          </m:sSub>
                        </m:num>
                        <m:den>
                          <m:f>
                            <m:fPr>
                              <m:ctrlPr>
                                <a:rPr lang="zh-CN" altLang="zh-CN" sz="2100" i="1">
                                  <a:latin typeface="Cambria Math" panose="02040503050406030204" pitchFamily="18" charset="0"/>
                                </a:rPr>
                              </m:ctrlPr>
                            </m:fPr>
                            <m:num>
                              <m:r>
                                <a:rPr lang="en-US" altLang="zh-CN" sz="2100" i="1">
                                  <a:latin typeface="Cambria Math"/>
                                </a:rPr>
                                <m:t>𝐼</m:t>
                              </m:r>
                            </m:num>
                            <m:den>
                              <m:r>
                                <a:rPr lang="en-US" altLang="zh-CN" sz="2100" i="1">
                                  <a:latin typeface="Cambria Math"/>
                                </a:rPr>
                                <m:t>2</m:t>
                              </m:r>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𝑥</m:t>
                                  </m:r>
                                </m:sub>
                              </m:sSub>
                            </m:den>
                          </m:f>
                        </m:den>
                      </m:f>
                      <m:r>
                        <a:rPr lang="en-US" altLang="zh-CN" sz="2100" i="1">
                          <a:latin typeface="Cambria Math"/>
                        </a:rPr>
                        <m:t>=1</m:t>
                      </m:r>
                    </m:oMath>
                  </m:oMathPara>
                </a14:m>
                <a:endParaRPr lang="zh-CN" altLang="zh-CN" sz="2100" dirty="0"/>
              </a:p>
              <a:p>
                <a:pPr marL="0" indent="0">
                  <a:buNone/>
                </a:pPr>
                <a:r>
                  <a:rPr lang="zh-CN" altLang="zh-CN" sz="2100" dirty="0"/>
                  <a:t>商品</a:t>
                </a:r>
                <a:r>
                  <a:rPr lang="en-US" altLang="zh-CN" sz="2100" dirty="0"/>
                  <a:t>y</a:t>
                </a:r>
                <a:endParaRPr lang="zh-CN" altLang="zh-CN" sz="21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100" i="1">
                              <a:latin typeface="Cambria Math" panose="02040503050406030204" pitchFamily="18" charset="0"/>
                            </a:rPr>
                          </m:ctrlPr>
                        </m:sSubPr>
                        <m:e>
                          <m:r>
                            <a:rPr lang="en-US" altLang="zh-CN" sz="2100" i="1">
                              <a:latin typeface="Cambria Math"/>
                            </a:rPr>
                            <m:t>𝑒</m:t>
                          </m:r>
                        </m:e>
                        <m:sub>
                          <m:r>
                            <a:rPr lang="en-US" altLang="zh-CN" sz="2100" b="0" i="1" smtClean="0">
                              <a:latin typeface="Cambria Math" panose="02040503050406030204" pitchFamily="18" charset="0"/>
                            </a:rPr>
                            <m:t>𝑦</m:t>
                          </m:r>
                        </m:sub>
                      </m:sSub>
                      <m:r>
                        <a:rPr lang="en-US" altLang="zh-CN" sz="2100" i="1">
                          <a:latin typeface="Cambria Math"/>
                        </a:rPr>
                        <m:t>=−</m:t>
                      </m:r>
                      <m:f>
                        <m:fPr>
                          <m:ctrlPr>
                            <a:rPr lang="zh-CN" altLang="zh-CN" sz="2100" i="1">
                              <a:latin typeface="Cambria Math" panose="02040503050406030204" pitchFamily="18" charset="0"/>
                            </a:rPr>
                          </m:ctrlPr>
                        </m:fPr>
                        <m:num>
                          <m:r>
                            <a:rPr lang="en-US" altLang="zh-CN" sz="2100" i="1">
                              <a:latin typeface="Cambria Math"/>
                            </a:rPr>
                            <m:t>𝑑</m:t>
                          </m:r>
                          <m:r>
                            <a:rPr lang="en-US" altLang="zh-CN" sz="2100" b="0" i="1" smtClean="0">
                              <a:latin typeface="Cambria Math" panose="02040503050406030204" pitchFamily="18" charset="0"/>
                            </a:rPr>
                            <m:t>𝑦</m:t>
                          </m:r>
                        </m:num>
                        <m:den>
                          <m:r>
                            <a:rPr lang="en-US" altLang="zh-CN" sz="2100" i="1">
                              <a:latin typeface="Cambria Math"/>
                            </a:rPr>
                            <m:t>𝑑</m:t>
                          </m:r>
                          <m:sSub>
                            <m:sSubPr>
                              <m:ctrlPr>
                                <a:rPr lang="zh-CN" altLang="zh-CN" sz="2100" i="1">
                                  <a:latin typeface="Cambria Math" panose="02040503050406030204" pitchFamily="18" charset="0"/>
                                </a:rPr>
                              </m:ctrlPr>
                            </m:sSubPr>
                            <m:e>
                              <m:r>
                                <a:rPr lang="en-US" altLang="zh-CN" sz="2100" i="1">
                                  <a:latin typeface="Cambria Math"/>
                                </a:rPr>
                                <m:t>𝑃</m:t>
                              </m:r>
                            </m:e>
                            <m:sub>
                              <m:r>
                                <m:rPr>
                                  <m:sty m:val="p"/>
                                </m:rPr>
                                <a:rPr lang="en-US" altLang="zh-CN" sz="2100" i="1">
                                  <a:latin typeface="Cambria Math" panose="02040503050406030204" pitchFamily="18" charset="0"/>
                                </a:rPr>
                                <m:t>y</m:t>
                              </m:r>
                            </m:sub>
                          </m:sSub>
                        </m:den>
                      </m:f>
                      <m:r>
                        <a:rPr lang="en-US" altLang="zh-CN" sz="2100" i="1">
                          <a:latin typeface="Cambria Math"/>
                        </a:rPr>
                        <m:t>⋅</m:t>
                      </m:r>
                      <m:f>
                        <m:fPr>
                          <m:ctrlPr>
                            <a:rPr lang="zh-CN" altLang="zh-CN" sz="2100" i="1">
                              <a:latin typeface="Cambria Math" panose="02040503050406030204" pitchFamily="18" charset="0"/>
                            </a:rPr>
                          </m:ctrlPr>
                        </m:fPr>
                        <m:num>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b="0" i="1" smtClean="0">
                                  <a:latin typeface="Cambria Math" panose="02040503050406030204" pitchFamily="18" charset="0"/>
                                </a:rPr>
                                <m:t>𝑦</m:t>
                              </m:r>
                            </m:sub>
                          </m:sSub>
                        </m:num>
                        <m:den>
                          <m:r>
                            <a:rPr lang="en-US" altLang="zh-CN" sz="2100" b="0" i="1" smtClean="0">
                              <a:latin typeface="Cambria Math" panose="02040503050406030204" pitchFamily="18" charset="0"/>
                            </a:rPr>
                            <m:t>𝑦</m:t>
                          </m:r>
                        </m:den>
                      </m:f>
                      <m:r>
                        <a:rPr lang="en-US" altLang="zh-CN" sz="2100" i="1">
                          <a:latin typeface="Cambria Math"/>
                        </a:rPr>
                        <m:t>=</m:t>
                      </m:r>
                      <m:f>
                        <m:fPr>
                          <m:ctrlPr>
                            <a:rPr lang="zh-CN" altLang="zh-CN" sz="2100" i="1">
                              <a:latin typeface="Cambria Math" panose="02040503050406030204" pitchFamily="18" charset="0"/>
                            </a:rPr>
                          </m:ctrlPr>
                        </m:fPr>
                        <m:num>
                          <m:r>
                            <a:rPr lang="en-US" altLang="zh-CN" sz="2100" i="1">
                              <a:latin typeface="Cambria Math"/>
                            </a:rPr>
                            <m:t>𝐼</m:t>
                          </m:r>
                        </m:num>
                        <m:den>
                          <m:r>
                            <a:rPr lang="en-US" altLang="zh-CN" sz="2100" i="1">
                              <a:latin typeface="Cambria Math"/>
                            </a:rPr>
                            <m:t>2</m:t>
                          </m:r>
                          <m:sSubSup>
                            <m:sSubSupPr>
                              <m:ctrlPr>
                                <a:rPr lang="zh-CN" altLang="zh-CN" sz="2100" i="1">
                                  <a:latin typeface="Cambria Math" panose="02040503050406030204" pitchFamily="18" charset="0"/>
                                </a:rPr>
                              </m:ctrlPr>
                            </m:sSubSupPr>
                            <m:e>
                              <m:r>
                                <a:rPr lang="en-US" altLang="zh-CN" sz="2100" i="1">
                                  <a:latin typeface="Cambria Math"/>
                                </a:rPr>
                                <m:t>𝑃</m:t>
                              </m:r>
                            </m:e>
                            <m:sub>
                              <m:r>
                                <a:rPr lang="en-US" altLang="zh-CN" sz="2100" b="0" i="1" smtClean="0">
                                  <a:latin typeface="Cambria Math" panose="02040503050406030204" pitchFamily="18" charset="0"/>
                                </a:rPr>
                                <m:t>𝑦</m:t>
                              </m:r>
                            </m:sub>
                            <m:sup>
                              <m:r>
                                <a:rPr lang="en-US" altLang="zh-CN" sz="2100" i="1">
                                  <a:latin typeface="Cambria Math"/>
                                </a:rPr>
                                <m:t>2</m:t>
                              </m:r>
                            </m:sup>
                          </m:sSubSup>
                          <m:r>
                            <a:rPr lang="en-US" altLang="zh-CN" sz="2100" i="1">
                              <a:latin typeface="Cambria Math"/>
                            </a:rPr>
                            <m:t> </m:t>
                          </m:r>
                        </m:den>
                      </m:f>
                      <m:r>
                        <a:rPr lang="en-US" altLang="zh-CN" sz="2100" i="1">
                          <a:latin typeface="Cambria Math"/>
                        </a:rPr>
                        <m:t>⋅</m:t>
                      </m:r>
                      <m:f>
                        <m:fPr>
                          <m:ctrlPr>
                            <a:rPr lang="zh-CN" altLang="zh-CN" sz="2100" i="1">
                              <a:latin typeface="Cambria Math" panose="02040503050406030204" pitchFamily="18" charset="0"/>
                            </a:rPr>
                          </m:ctrlPr>
                        </m:fPr>
                        <m:num>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b="0" i="1" smtClean="0">
                                  <a:latin typeface="Cambria Math" panose="02040503050406030204" pitchFamily="18" charset="0"/>
                                </a:rPr>
                                <m:t>𝑦</m:t>
                              </m:r>
                            </m:sub>
                          </m:sSub>
                        </m:num>
                        <m:den>
                          <m:f>
                            <m:fPr>
                              <m:ctrlPr>
                                <a:rPr lang="zh-CN" altLang="zh-CN" sz="2100" i="1">
                                  <a:latin typeface="Cambria Math" panose="02040503050406030204" pitchFamily="18" charset="0"/>
                                </a:rPr>
                              </m:ctrlPr>
                            </m:fPr>
                            <m:num>
                              <m:r>
                                <a:rPr lang="en-US" altLang="zh-CN" sz="2100" i="1">
                                  <a:latin typeface="Cambria Math"/>
                                </a:rPr>
                                <m:t>𝐼</m:t>
                              </m:r>
                            </m:num>
                            <m:den>
                              <m:r>
                                <a:rPr lang="en-US" altLang="zh-CN" sz="2100" i="1">
                                  <a:latin typeface="Cambria Math"/>
                                </a:rPr>
                                <m:t>2</m:t>
                              </m:r>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b="0" i="1" smtClean="0">
                                      <a:latin typeface="Cambria Math" panose="02040503050406030204" pitchFamily="18" charset="0"/>
                                    </a:rPr>
                                    <m:t>𝑦</m:t>
                                  </m:r>
                                </m:sub>
                              </m:sSub>
                            </m:den>
                          </m:f>
                        </m:den>
                      </m:f>
                      <m:r>
                        <a:rPr lang="en-US" altLang="zh-CN" sz="2100" i="1">
                          <a:latin typeface="Cambria Math"/>
                        </a:rPr>
                        <m:t>=1</m:t>
                      </m:r>
                    </m:oMath>
                  </m:oMathPara>
                </a14:m>
                <a:endParaRPr lang="zh-CN" altLang="zh-CN" sz="2100" dirty="0"/>
              </a:p>
              <a:p>
                <a:pPr>
                  <a:lnSpc>
                    <a:spcPct val="150000"/>
                  </a:lnSpc>
                </a:pPr>
                <a:endParaRPr lang="zh-CN" altLang="en-US" dirty="0"/>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696" t="-2615"/>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Tree>
    <p:extLst>
      <p:ext uri="{BB962C8B-B14F-4D97-AF65-F5344CB8AC3E}">
        <p14:creationId xmlns:p14="http://schemas.microsoft.com/office/powerpoint/2010/main" val="4198686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fontScale="77500" lnSpcReduction="20000"/>
              </a:bodyPr>
              <a:lstStyle/>
              <a:p>
                <a:r>
                  <a:rPr lang="zh-CN" altLang="en-US" dirty="0">
                    <a:latin typeface="楷体" panose="02010609060101010101" pitchFamily="49" charset="-122"/>
                    <a:ea typeface="楷体" panose="02010609060101010101" pitchFamily="49" charset="-122"/>
                  </a:rPr>
                  <a:t>某消费者消费两种商品</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Y</a:t>
                </a:r>
                <a:r>
                  <a:rPr lang="zh-CN" altLang="en-US" dirty="0">
                    <a:latin typeface="楷体" panose="02010609060101010101" pitchFamily="49" charset="-122"/>
                    <a:ea typeface="楷体" panose="02010609060101010101" pitchFamily="49" charset="-122"/>
                  </a:rPr>
                  <a:t>，假定无差异曲线在各点的斜率的绝对值均为</a:t>
                </a:r>
                <a14:m>
                  <m:oMath xmlns:m="http://schemas.openxmlformats.org/officeDocument/2006/math">
                    <m:f>
                      <m:fPr>
                        <m:ctrlPr>
                          <a:rPr lang="en-US" altLang="zh-CN" i="1" dirty="0">
                            <a:latin typeface="Cambria Math" panose="02040503050406030204" pitchFamily="18" charset="0"/>
                            <a:ea typeface="楷体" panose="02010609060101010101" pitchFamily="49" charset="-122"/>
                          </a:rPr>
                        </m:ctrlPr>
                      </m:fPr>
                      <m:num>
                        <m:r>
                          <a:rPr lang="en-US" altLang="zh-CN" i="1" dirty="0">
                            <a:latin typeface="Cambria Math" panose="02040503050406030204" pitchFamily="18" charset="0"/>
                            <a:ea typeface="楷体" panose="02010609060101010101" pitchFamily="49" charset="-122"/>
                          </a:rPr>
                          <m:t>𝑦</m:t>
                        </m:r>
                      </m:num>
                      <m:den>
                        <m:r>
                          <a:rPr lang="en-US" altLang="zh-CN" i="1" dirty="0">
                            <a:latin typeface="Cambria Math" panose="02040503050406030204" pitchFamily="18" charset="0"/>
                            <a:ea typeface="楷体" panose="02010609060101010101" pitchFamily="49" charset="-122"/>
                          </a:rPr>
                          <m:t>𝑥</m:t>
                        </m:r>
                      </m:den>
                    </m:f>
                    <m:r>
                      <a:rPr lang="en-US" altLang="zh-CN" i="1" dirty="0">
                        <a:latin typeface="Cambria Math" panose="02040503050406030204" pitchFamily="18" charset="0"/>
                        <a:ea typeface="楷体" panose="02010609060101010101" pitchFamily="49" charset="-122"/>
                      </a:rPr>
                      <m:t> </m:t>
                    </m:r>
                  </m:oMath>
                </a14:m>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y</a:t>
                </a:r>
                <a:r>
                  <a:rPr lang="zh-CN" altLang="en-US" dirty="0">
                    <a:latin typeface="楷体" panose="02010609060101010101" pitchFamily="49" charset="-122"/>
                    <a:ea typeface="楷体" panose="02010609060101010101" pitchFamily="49" charset="-122"/>
                  </a:rPr>
                  <a:t>为两商品的数量（</a:t>
                </a:r>
                <a:r>
                  <a:rPr lang="zh-CN" altLang="en-US" dirty="0">
                    <a:solidFill>
                      <a:srgbClr val="FF0000"/>
                    </a:solidFill>
                    <a:latin typeface="楷体" panose="02010609060101010101" pitchFamily="49" charset="-122"/>
                    <a:ea typeface="楷体" panose="02010609060101010101" pitchFamily="49" charset="-122"/>
                  </a:rPr>
                  <a:t>用中点法算弹性还是有求导法算弹性？必须是求导法啊！</a:t>
                </a:r>
                <a:r>
                  <a:rPr lang="zh-CN" altLang="en-US" dirty="0">
                    <a:latin typeface="楷体" panose="02010609060101010101" pitchFamily="49" charset="-122"/>
                    <a:ea typeface="楷体" panose="02010609060101010101" pitchFamily="49" charset="-122"/>
                  </a:rPr>
                  <a:t>）</a:t>
                </a:r>
              </a:p>
              <a:p>
                <a:pPr lvl="1"/>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证明每一种商品的需求的收入弹性均等于</a:t>
                </a:r>
                <a:r>
                  <a:rPr lang="en-US" altLang="zh-CN" dirty="0">
                    <a:latin typeface="楷体" panose="02010609060101010101" pitchFamily="49" charset="-122"/>
                    <a:ea typeface="楷体" panose="02010609060101010101" pitchFamily="49" charset="-122"/>
                  </a:rPr>
                  <a:t>1</a:t>
                </a:r>
              </a:p>
              <a:p>
                <a:pPr marL="0" indent="0">
                  <a:buNone/>
                </a:pPr>
                <a:r>
                  <a:rPr lang="zh-CN" altLang="zh-CN" sz="2100" dirty="0"/>
                  <a:t>两种商品的需求方程为：</a:t>
                </a:r>
              </a:p>
              <a:p>
                <a:pPr marL="0" indent="0">
                  <a:buNone/>
                </a:pPr>
                <a14:m>
                  <m:oMathPara xmlns:m="http://schemas.openxmlformats.org/officeDocument/2006/math">
                    <m:oMathParaPr>
                      <m:jc m:val="centerGroup"/>
                    </m:oMathParaPr>
                    <m:oMath xmlns:m="http://schemas.openxmlformats.org/officeDocument/2006/math">
                      <m:r>
                        <a:rPr lang="en-US" altLang="zh-CN" sz="2100" i="1">
                          <a:latin typeface="Cambria Math" panose="02040503050406030204" pitchFamily="18" charset="0"/>
                        </a:rPr>
                        <m:t>𝑥</m:t>
                      </m:r>
                      <m:r>
                        <a:rPr lang="en-US" altLang="zh-CN" sz="2100" i="1">
                          <a:latin typeface="Cambria Math" panose="02040503050406030204" pitchFamily="18" charset="0"/>
                        </a:rPr>
                        <m:t>=</m:t>
                      </m:r>
                      <m:f>
                        <m:fPr>
                          <m:ctrlPr>
                            <a:rPr lang="zh-CN" altLang="zh-CN" sz="2100" i="1">
                              <a:latin typeface="Cambria Math" panose="02040503050406030204" pitchFamily="18" charset="0"/>
                            </a:rPr>
                          </m:ctrlPr>
                        </m:fPr>
                        <m:num>
                          <m:r>
                            <a:rPr lang="en-US" altLang="zh-CN" sz="2100" i="1">
                              <a:latin typeface="Cambria Math" panose="02040503050406030204" pitchFamily="18" charset="0"/>
                            </a:rPr>
                            <m:t>𝐼</m:t>
                          </m:r>
                        </m:num>
                        <m:den>
                          <m:r>
                            <a:rPr lang="en-US" altLang="zh-CN" sz="2100" i="1">
                              <a:latin typeface="Cambria Math" panose="02040503050406030204" pitchFamily="18" charset="0"/>
                            </a:rPr>
                            <m:t>2</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𝑃</m:t>
                              </m:r>
                            </m:e>
                            <m:sub>
                              <m:r>
                                <a:rPr lang="en-US" altLang="zh-CN" sz="2100" i="1">
                                  <a:latin typeface="Cambria Math" panose="02040503050406030204" pitchFamily="18" charset="0"/>
                                </a:rPr>
                                <m:t>𝑥</m:t>
                              </m:r>
                            </m:sub>
                          </m:sSub>
                        </m:den>
                      </m:f>
                    </m:oMath>
                    <m:oMath xmlns:m="http://schemas.openxmlformats.org/officeDocument/2006/math">
                      <m:r>
                        <a:rPr lang="en-US" altLang="zh-CN" sz="2100" i="1">
                          <a:latin typeface="Cambria Math" panose="02040503050406030204" pitchFamily="18" charset="0"/>
                        </a:rPr>
                        <m:t>𝑦</m:t>
                      </m:r>
                      <m:r>
                        <a:rPr lang="en-US" altLang="zh-CN" sz="2100" i="1">
                          <a:latin typeface="Cambria Math" panose="02040503050406030204" pitchFamily="18" charset="0"/>
                        </a:rPr>
                        <m:t>=</m:t>
                      </m:r>
                      <m:f>
                        <m:fPr>
                          <m:ctrlPr>
                            <a:rPr lang="zh-CN" altLang="zh-CN" sz="2100" i="1">
                              <a:latin typeface="Cambria Math" panose="02040503050406030204" pitchFamily="18" charset="0"/>
                            </a:rPr>
                          </m:ctrlPr>
                        </m:fPr>
                        <m:num>
                          <m:r>
                            <a:rPr lang="en-US" altLang="zh-CN" sz="2100" i="1">
                              <a:latin typeface="Cambria Math" panose="02040503050406030204" pitchFamily="18" charset="0"/>
                            </a:rPr>
                            <m:t>𝐼</m:t>
                          </m:r>
                        </m:num>
                        <m:den>
                          <m:r>
                            <a:rPr lang="en-US" altLang="zh-CN" sz="2100" i="1">
                              <a:latin typeface="Cambria Math" panose="02040503050406030204" pitchFamily="18" charset="0"/>
                            </a:rPr>
                            <m:t>2</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𝑃</m:t>
                              </m:r>
                            </m:e>
                            <m:sub>
                              <m:r>
                                <a:rPr lang="en-US" altLang="zh-CN" sz="2100" i="1">
                                  <a:latin typeface="Cambria Math" panose="02040503050406030204" pitchFamily="18" charset="0"/>
                                </a:rPr>
                                <m:t>𝑦</m:t>
                              </m:r>
                            </m:sub>
                          </m:sSub>
                        </m:den>
                      </m:f>
                    </m:oMath>
                  </m:oMathPara>
                </a14:m>
                <a:endParaRPr lang="en-US" altLang="zh-CN" sz="2100" dirty="0"/>
              </a:p>
              <a:p>
                <a:pPr marL="0" indent="0">
                  <a:buNone/>
                </a:pPr>
                <a:r>
                  <a:rPr lang="zh-CN" altLang="zh-CN" sz="2100" dirty="0"/>
                  <a:t>商品</a:t>
                </a:r>
                <a:r>
                  <a:rPr lang="en-US" altLang="zh-CN" sz="2100" dirty="0"/>
                  <a:t>x</a:t>
                </a:r>
                <a:endParaRPr lang="zh-CN" altLang="zh-CN" sz="21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100" i="1">
                              <a:latin typeface="Cambria Math" panose="02040503050406030204" pitchFamily="18" charset="0"/>
                            </a:rPr>
                          </m:ctrlPr>
                        </m:sSubPr>
                        <m:e>
                          <m:r>
                            <a:rPr lang="en-US" altLang="zh-CN" sz="2100" i="1">
                              <a:latin typeface="Cambria Math"/>
                            </a:rPr>
                            <m:t>𝑒</m:t>
                          </m:r>
                        </m:e>
                        <m:sub>
                          <m:r>
                            <a:rPr lang="en-US" altLang="zh-CN" sz="2100" i="1">
                              <a:latin typeface="Cambria Math"/>
                            </a:rPr>
                            <m:t>𝑥</m:t>
                          </m:r>
                          <m:r>
                            <a:rPr lang="en-US" altLang="zh-CN" sz="2100" i="1">
                              <a:latin typeface="Cambria Math"/>
                            </a:rPr>
                            <m:t>,</m:t>
                          </m:r>
                          <m:r>
                            <a:rPr lang="en-US" altLang="zh-CN" sz="2100" i="1">
                              <a:latin typeface="Cambria Math"/>
                            </a:rPr>
                            <m:t>𝐼</m:t>
                          </m:r>
                        </m:sub>
                      </m:sSub>
                      <m:r>
                        <a:rPr lang="en-US" altLang="zh-CN" sz="2100" i="1">
                          <a:latin typeface="Cambria Math"/>
                        </a:rPr>
                        <m:t>=</m:t>
                      </m:r>
                      <m:f>
                        <m:fPr>
                          <m:ctrlPr>
                            <a:rPr lang="zh-CN" altLang="zh-CN" sz="2100" i="1">
                              <a:latin typeface="Cambria Math" panose="02040503050406030204" pitchFamily="18" charset="0"/>
                            </a:rPr>
                          </m:ctrlPr>
                        </m:fPr>
                        <m:num>
                          <m:r>
                            <a:rPr lang="en-US" altLang="zh-CN" sz="2100" i="1">
                              <a:latin typeface="Cambria Math"/>
                            </a:rPr>
                            <m:t>𝑑𝑥</m:t>
                          </m:r>
                        </m:num>
                        <m:den>
                          <m:r>
                            <a:rPr lang="en-US" altLang="zh-CN" sz="2100" i="1">
                              <a:latin typeface="Cambria Math"/>
                            </a:rPr>
                            <m:t>𝑑𝐼</m:t>
                          </m:r>
                        </m:den>
                      </m:f>
                      <m:r>
                        <a:rPr lang="en-US" altLang="zh-CN" sz="2100" i="1">
                          <a:latin typeface="Cambria Math"/>
                        </a:rPr>
                        <m:t>⋅</m:t>
                      </m:r>
                      <m:f>
                        <m:fPr>
                          <m:ctrlPr>
                            <a:rPr lang="zh-CN" altLang="zh-CN" sz="2100" i="1">
                              <a:latin typeface="Cambria Math" panose="02040503050406030204" pitchFamily="18" charset="0"/>
                            </a:rPr>
                          </m:ctrlPr>
                        </m:fPr>
                        <m:num>
                          <m:r>
                            <a:rPr lang="en-US" altLang="zh-CN" sz="2100" i="1">
                              <a:latin typeface="Cambria Math"/>
                            </a:rPr>
                            <m:t>𝐼</m:t>
                          </m:r>
                        </m:num>
                        <m:den>
                          <m:r>
                            <a:rPr lang="en-US" altLang="zh-CN" sz="2100" i="1">
                              <a:latin typeface="Cambria Math"/>
                            </a:rPr>
                            <m:t>𝑥</m:t>
                          </m:r>
                        </m:den>
                      </m:f>
                      <m:r>
                        <a:rPr lang="en-US" altLang="zh-CN" sz="2100" i="1">
                          <a:latin typeface="Cambria Math"/>
                        </a:rPr>
                        <m:t>=</m:t>
                      </m:r>
                      <m:f>
                        <m:fPr>
                          <m:ctrlPr>
                            <a:rPr lang="zh-CN" altLang="zh-CN" sz="2100" i="1">
                              <a:latin typeface="Cambria Math" panose="02040503050406030204" pitchFamily="18" charset="0"/>
                            </a:rPr>
                          </m:ctrlPr>
                        </m:fPr>
                        <m:num>
                          <m:r>
                            <a:rPr lang="en-US" altLang="zh-CN" sz="2100" i="1">
                              <a:latin typeface="Cambria Math"/>
                            </a:rPr>
                            <m:t>1</m:t>
                          </m:r>
                        </m:num>
                        <m:den>
                          <m:r>
                            <a:rPr lang="en-US" altLang="zh-CN" sz="2100" i="1">
                              <a:latin typeface="Cambria Math"/>
                            </a:rPr>
                            <m:t>2</m:t>
                          </m:r>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𝑥</m:t>
                              </m:r>
                            </m:sub>
                          </m:sSub>
                        </m:den>
                      </m:f>
                      <m:r>
                        <a:rPr lang="en-US" altLang="zh-CN" sz="2100" i="1">
                          <a:latin typeface="Cambria Math"/>
                        </a:rPr>
                        <m:t>⋅</m:t>
                      </m:r>
                      <m:f>
                        <m:fPr>
                          <m:ctrlPr>
                            <a:rPr lang="zh-CN" altLang="zh-CN" sz="2100" i="1">
                              <a:latin typeface="Cambria Math" panose="02040503050406030204" pitchFamily="18" charset="0"/>
                            </a:rPr>
                          </m:ctrlPr>
                        </m:fPr>
                        <m:num>
                          <m:r>
                            <a:rPr lang="en-US" altLang="zh-CN" sz="2100" i="1">
                              <a:latin typeface="Cambria Math"/>
                            </a:rPr>
                            <m:t>𝐼</m:t>
                          </m:r>
                        </m:num>
                        <m:den>
                          <m:f>
                            <m:fPr>
                              <m:ctrlPr>
                                <a:rPr lang="zh-CN" altLang="zh-CN" sz="2100" i="1">
                                  <a:latin typeface="Cambria Math" panose="02040503050406030204" pitchFamily="18" charset="0"/>
                                </a:rPr>
                              </m:ctrlPr>
                            </m:fPr>
                            <m:num>
                              <m:r>
                                <a:rPr lang="en-US" altLang="zh-CN" sz="2100" i="1">
                                  <a:latin typeface="Cambria Math"/>
                                </a:rPr>
                                <m:t>𝐼</m:t>
                              </m:r>
                            </m:num>
                            <m:den>
                              <m:r>
                                <a:rPr lang="en-US" altLang="zh-CN" sz="2100" i="1">
                                  <a:latin typeface="Cambria Math"/>
                                </a:rPr>
                                <m:t>2</m:t>
                              </m:r>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𝑥</m:t>
                                  </m:r>
                                </m:sub>
                              </m:sSub>
                            </m:den>
                          </m:f>
                        </m:den>
                      </m:f>
                      <m:r>
                        <a:rPr lang="en-US" altLang="zh-CN" sz="2100" i="1">
                          <a:latin typeface="Cambria Math"/>
                        </a:rPr>
                        <m:t>=1 </m:t>
                      </m:r>
                    </m:oMath>
                  </m:oMathPara>
                </a14:m>
                <a:endParaRPr lang="zh-CN" altLang="zh-CN" sz="2100" dirty="0"/>
              </a:p>
              <a:p>
                <a:pPr marL="0" indent="0">
                  <a:buNone/>
                </a:pPr>
                <a:r>
                  <a:rPr lang="zh-CN" altLang="zh-CN" sz="2100" dirty="0"/>
                  <a:t>商品</a:t>
                </a:r>
                <a:r>
                  <a:rPr lang="en-US" altLang="zh-CN" sz="2100" dirty="0"/>
                  <a:t>y</a:t>
                </a:r>
                <a:endParaRPr lang="zh-CN" altLang="zh-CN" sz="21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𝑒</m:t>
                          </m:r>
                        </m:e>
                        <m:sub>
                          <m:r>
                            <a:rPr lang="en-US" altLang="zh-CN" sz="2100" b="0" i="1" smtClean="0">
                              <a:latin typeface="Cambria Math" panose="02040503050406030204" pitchFamily="18" charset="0"/>
                            </a:rPr>
                            <m:t>𝑦</m:t>
                          </m:r>
                          <m:r>
                            <a:rPr lang="en-US" altLang="zh-CN" sz="2100" i="1">
                              <a:latin typeface="Cambria Math" panose="02040503050406030204" pitchFamily="18" charset="0"/>
                            </a:rPr>
                            <m:t>,</m:t>
                          </m:r>
                          <m:r>
                            <a:rPr lang="en-US" altLang="zh-CN" sz="2100" i="1">
                              <a:latin typeface="Cambria Math" panose="02040503050406030204" pitchFamily="18" charset="0"/>
                            </a:rPr>
                            <m:t>𝐼</m:t>
                          </m:r>
                        </m:sub>
                      </m:sSub>
                      <m:r>
                        <a:rPr lang="en-US" altLang="zh-CN" sz="2100" i="1">
                          <a:latin typeface="Cambria Math" panose="02040503050406030204" pitchFamily="18" charset="0"/>
                        </a:rPr>
                        <m:t>=</m:t>
                      </m:r>
                      <m:f>
                        <m:fPr>
                          <m:ctrlPr>
                            <a:rPr lang="zh-CN" altLang="zh-CN" sz="2100" i="1">
                              <a:latin typeface="Cambria Math" panose="02040503050406030204" pitchFamily="18" charset="0"/>
                            </a:rPr>
                          </m:ctrlPr>
                        </m:fPr>
                        <m:num>
                          <m:r>
                            <a:rPr lang="en-US" altLang="zh-CN" sz="2100" i="1">
                              <a:latin typeface="Cambria Math" panose="02040503050406030204" pitchFamily="18" charset="0"/>
                            </a:rPr>
                            <m:t>𝑑</m:t>
                          </m:r>
                          <m:r>
                            <a:rPr lang="en-US" altLang="zh-CN" sz="2100" b="0" i="1" smtClean="0">
                              <a:latin typeface="Cambria Math" panose="02040503050406030204" pitchFamily="18" charset="0"/>
                            </a:rPr>
                            <m:t>𝑦</m:t>
                          </m:r>
                        </m:num>
                        <m:den>
                          <m:r>
                            <a:rPr lang="en-US" altLang="zh-CN" sz="2100" i="1">
                              <a:latin typeface="Cambria Math" panose="02040503050406030204" pitchFamily="18" charset="0"/>
                            </a:rPr>
                            <m:t>𝑑𝐼</m:t>
                          </m:r>
                        </m:den>
                      </m:f>
                      <m:r>
                        <a:rPr lang="en-US" altLang="zh-CN" sz="2100" i="1">
                          <a:latin typeface="Cambria Math" panose="02040503050406030204" pitchFamily="18" charset="0"/>
                        </a:rPr>
                        <m:t>⋅</m:t>
                      </m:r>
                      <m:f>
                        <m:fPr>
                          <m:ctrlPr>
                            <a:rPr lang="zh-CN" altLang="zh-CN" sz="2100" i="1">
                              <a:latin typeface="Cambria Math" panose="02040503050406030204" pitchFamily="18" charset="0"/>
                            </a:rPr>
                          </m:ctrlPr>
                        </m:fPr>
                        <m:num>
                          <m:r>
                            <a:rPr lang="en-US" altLang="zh-CN" sz="2100" i="1">
                              <a:latin typeface="Cambria Math" panose="02040503050406030204" pitchFamily="18" charset="0"/>
                            </a:rPr>
                            <m:t>𝐼</m:t>
                          </m:r>
                        </m:num>
                        <m:den>
                          <m:r>
                            <a:rPr lang="en-US" altLang="zh-CN" sz="2100" b="0" i="1" smtClean="0">
                              <a:latin typeface="Cambria Math" panose="02040503050406030204" pitchFamily="18" charset="0"/>
                            </a:rPr>
                            <m:t>𝑦</m:t>
                          </m:r>
                        </m:den>
                      </m:f>
                      <m:r>
                        <a:rPr lang="en-US" altLang="zh-CN" sz="2100" i="1">
                          <a:latin typeface="Cambria Math" panose="02040503050406030204" pitchFamily="18" charset="0"/>
                        </a:rPr>
                        <m:t>=</m:t>
                      </m:r>
                      <m:f>
                        <m:fPr>
                          <m:ctrlPr>
                            <a:rPr lang="zh-CN" altLang="zh-CN" sz="2100" i="1">
                              <a:latin typeface="Cambria Math" panose="02040503050406030204" pitchFamily="18" charset="0"/>
                            </a:rPr>
                          </m:ctrlPr>
                        </m:fPr>
                        <m:num>
                          <m:r>
                            <a:rPr lang="en-US" altLang="zh-CN" sz="2100" i="1">
                              <a:latin typeface="Cambria Math" panose="02040503050406030204" pitchFamily="18" charset="0"/>
                            </a:rPr>
                            <m:t>1</m:t>
                          </m:r>
                        </m:num>
                        <m:den>
                          <m:r>
                            <a:rPr lang="en-US" altLang="zh-CN" sz="2100" i="1">
                              <a:latin typeface="Cambria Math" panose="02040503050406030204" pitchFamily="18" charset="0"/>
                            </a:rPr>
                            <m:t>2</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𝑃</m:t>
                              </m:r>
                            </m:e>
                            <m:sub>
                              <m:r>
                                <a:rPr lang="en-US" altLang="zh-CN" sz="2100" b="0" i="1" smtClean="0">
                                  <a:latin typeface="Cambria Math" panose="02040503050406030204" pitchFamily="18" charset="0"/>
                                </a:rPr>
                                <m:t>𝑦</m:t>
                              </m:r>
                            </m:sub>
                          </m:sSub>
                        </m:den>
                      </m:f>
                      <m:r>
                        <a:rPr lang="en-US" altLang="zh-CN" sz="2100" i="1">
                          <a:latin typeface="Cambria Math" panose="02040503050406030204" pitchFamily="18" charset="0"/>
                        </a:rPr>
                        <m:t>⋅</m:t>
                      </m:r>
                      <m:f>
                        <m:fPr>
                          <m:ctrlPr>
                            <a:rPr lang="zh-CN" altLang="zh-CN" sz="2100" i="1">
                              <a:latin typeface="Cambria Math" panose="02040503050406030204" pitchFamily="18" charset="0"/>
                            </a:rPr>
                          </m:ctrlPr>
                        </m:fPr>
                        <m:num>
                          <m:r>
                            <a:rPr lang="en-US" altLang="zh-CN" sz="2100" i="1">
                              <a:latin typeface="Cambria Math" panose="02040503050406030204" pitchFamily="18" charset="0"/>
                            </a:rPr>
                            <m:t>𝐼</m:t>
                          </m:r>
                        </m:num>
                        <m:den>
                          <m:f>
                            <m:fPr>
                              <m:ctrlPr>
                                <a:rPr lang="zh-CN" altLang="zh-CN" sz="2100" i="1">
                                  <a:latin typeface="Cambria Math" panose="02040503050406030204" pitchFamily="18" charset="0"/>
                                </a:rPr>
                              </m:ctrlPr>
                            </m:fPr>
                            <m:num>
                              <m:r>
                                <a:rPr lang="en-US" altLang="zh-CN" sz="2100" i="1">
                                  <a:latin typeface="Cambria Math" panose="02040503050406030204" pitchFamily="18" charset="0"/>
                                </a:rPr>
                                <m:t>𝐼</m:t>
                              </m:r>
                            </m:num>
                            <m:den>
                              <m:r>
                                <a:rPr lang="en-US" altLang="zh-CN" sz="2100" i="1">
                                  <a:latin typeface="Cambria Math" panose="02040503050406030204" pitchFamily="18" charset="0"/>
                                </a:rPr>
                                <m:t>2</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𝑃</m:t>
                                  </m:r>
                                </m:e>
                                <m:sub>
                                  <m:r>
                                    <a:rPr lang="en-US" altLang="zh-CN" sz="2100" b="0" i="1" smtClean="0">
                                      <a:latin typeface="Cambria Math" panose="02040503050406030204" pitchFamily="18" charset="0"/>
                                    </a:rPr>
                                    <m:t>𝑦</m:t>
                                  </m:r>
                                </m:sub>
                              </m:sSub>
                            </m:den>
                          </m:f>
                        </m:den>
                      </m:f>
                      <m:r>
                        <a:rPr lang="en-US" altLang="zh-CN" sz="2100" i="1">
                          <a:latin typeface="Cambria Math" panose="02040503050406030204" pitchFamily="18" charset="0"/>
                        </a:rPr>
                        <m:t>=1 </m:t>
                      </m:r>
                    </m:oMath>
                  </m:oMathPara>
                </a14:m>
                <a:endParaRPr lang="zh-CN" altLang="zh-CN" sz="2100" dirty="0"/>
              </a:p>
              <a:p>
                <a:pPr>
                  <a:lnSpc>
                    <a:spcPct val="150000"/>
                  </a:lnSpc>
                </a:pPr>
                <a:endParaRPr lang="zh-CN" altLang="en-US" dirty="0"/>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696" t="-2615"/>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Tree>
    <p:extLst>
      <p:ext uri="{BB962C8B-B14F-4D97-AF65-F5344CB8AC3E}">
        <p14:creationId xmlns:p14="http://schemas.microsoft.com/office/powerpoint/2010/main" val="3140153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en-US" dirty="0">
                    <a:latin typeface="楷体" panose="02010609060101010101" pitchFamily="49" charset="-122"/>
                    <a:ea typeface="楷体" panose="02010609060101010101" pitchFamily="49" charset="-122"/>
                  </a:rPr>
                  <a:t>某消费者消费两种商品</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Y</a:t>
                </a:r>
                <a:r>
                  <a:rPr lang="zh-CN" altLang="en-US" dirty="0">
                    <a:latin typeface="楷体" panose="02010609060101010101" pitchFamily="49" charset="-122"/>
                    <a:ea typeface="楷体" panose="02010609060101010101" pitchFamily="49" charset="-122"/>
                  </a:rPr>
                  <a:t>，假定无差异曲线在各点的斜率的绝对值均为</a:t>
                </a:r>
                <a14:m>
                  <m:oMath xmlns:m="http://schemas.openxmlformats.org/officeDocument/2006/math">
                    <m:f>
                      <m:fPr>
                        <m:ctrlPr>
                          <a:rPr lang="en-US" altLang="zh-CN" i="1" dirty="0">
                            <a:latin typeface="Cambria Math" panose="02040503050406030204" pitchFamily="18" charset="0"/>
                            <a:ea typeface="楷体" panose="02010609060101010101" pitchFamily="49" charset="-122"/>
                          </a:rPr>
                        </m:ctrlPr>
                      </m:fPr>
                      <m:num>
                        <m:r>
                          <a:rPr lang="en-US" altLang="zh-CN" i="1" dirty="0">
                            <a:latin typeface="Cambria Math" panose="02040503050406030204" pitchFamily="18" charset="0"/>
                            <a:ea typeface="楷体" panose="02010609060101010101" pitchFamily="49" charset="-122"/>
                          </a:rPr>
                          <m:t>𝑦</m:t>
                        </m:r>
                      </m:num>
                      <m:den>
                        <m:r>
                          <a:rPr lang="en-US" altLang="zh-CN" i="1" dirty="0">
                            <a:latin typeface="Cambria Math" panose="02040503050406030204" pitchFamily="18" charset="0"/>
                            <a:ea typeface="楷体" panose="02010609060101010101" pitchFamily="49" charset="-122"/>
                          </a:rPr>
                          <m:t>𝑥</m:t>
                        </m:r>
                      </m:den>
                    </m:f>
                    <m:r>
                      <a:rPr lang="en-US" altLang="zh-CN" i="1" dirty="0">
                        <a:latin typeface="Cambria Math" panose="02040503050406030204" pitchFamily="18" charset="0"/>
                        <a:ea typeface="楷体" panose="02010609060101010101" pitchFamily="49" charset="-122"/>
                      </a:rPr>
                      <m:t> </m:t>
                    </m:r>
                  </m:oMath>
                </a14:m>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y</a:t>
                </a:r>
                <a:r>
                  <a:rPr lang="zh-CN" altLang="en-US" dirty="0">
                    <a:latin typeface="楷体" panose="02010609060101010101" pitchFamily="49" charset="-122"/>
                    <a:ea typeface="楷体" panose="02010609060101010101" pitchFamily="49" charset="-122"/>
                  </a:rPr>
                  <a:t>为两商品的数量（</a:t>
                </a:r>
                <a:r>
                  <a:rPr lang="zh-CN" altLang="en-US" dirty="0">
                    <a:solidFill>
                      <a:srgbClr val="FF0000"/>
                    </a:solidFill>
                    <a:latin typeface="楷体" panose="02010609060101010101" pitchFamily="49" charset="-122"/>
                    <a:ea typeface="楷体" panose="02010609060101010101" pitchFamily="49" charset="-122"/>
                  </a:rPr>
                  <a:t>用中点法算弹性还是有求导法算弹性？必须是求导法啊！</a:t>
                </a:r>
                <a:r>
                  <a:rPr lang="zh-CN" altLang="en-US" dirty="0">
                    <a:latin typeface="楷体" panose="02010609060101010101" pitchFamily="49" charset="-122"/>
                    <a:ea typeface="楷体" panose="02010609060101010101" pitchFamily="49" charset="-122"/>
                  </a:rPr>
                  <a:t>）</a:t>
                </a:r>
              </a:p>
              <a:p>
                <a:pPr lvl="1"/>
                <a:r>
                  <a:rPr lang="en-US" altLang="zh-CN" dirty="0">
                    <a:latin typeface="楷体" panose="02010609060101010101" pitchFamily="49" charset="-122"/>
                    <a:ea typeface="楷体" panose="02010609060101010101" pitchFamily="49" charset="-122"/>
                  </a:rPr>
                  <a:t>(4)</a:t>
                </a:r>
                <a:r>
                  <a:rPr lang="zh-CN" altLang="en-US" dirty="0">
                    <a:latin typeface="楷体" panose="02010609060101010101" pitchFamily="49" charset="-122"/>
                    <a:ea typeface="楷体" panose="02010609060101010101" pitchFamily="49" charset="-122"/>
                  </a:rPr>
                  <a:t>每一种商品的恩格尔曲线的形状如何？</a:t>
                </a:r>
              </a:p>
              <a:p>
                <a:pPr marL="0" indent="0">
                  <a:buNone/>
                </a:pPr>
                <a:r>
                  <a:rPr lang="zh-CN" altLang="zh-CN" sz="2400" dirty="0"/>
                  <a:t>恩格尔曲线：反映的是所购买的一种商品的均衡数量与消费者收入水平之间的关系。</a:t>
                </a:r>
              </a:p>
              <a:p>
                <a:pPr marL="0" indent="0">
                  <a:buNone/>
                </a:pPr>
                <a:r>
                  <a:rPr lang="zh-CN" altLang="zh-CN" sz="2400" dirty="0"/>
                  <a:t>对商品</a:t>
                </a:r>
                <a:r>
                  <a:rPr lang="en-US" altLang="zh-CN" sz="2400" dirty="0"/>
                  <a:t>x</a:t>
                </a:r>
                <a:r>
                  <a:rPr lang="zh-CN" altLang="zh-CN" sz="2400" dirty="0"/>
                  <a:t>而言，均衡数量：</a:t>
                </a:r>
              </a:p>
              <a:p>
                <a:pPr marL="0" indent="0">
                  <a:buNone/>
                </a:pPr>
                <a14:m>
                  <m:oMathPara xmlns:m="http://schemas.openxmlformats.org/officeDocument/2006/math">
                    <m:oMathParaPr>
                      <m:jc m:val="centerGroup"/>
                    </m:oMathParaPr>
                    <m:oMath xmlns:m="http://schemas.openxmlformats.org/officeDocument/2006/math">
                      <m:sSup>
                        <m:sSupPr>
                          <m:ctrlPr>
                            <a:rPr lang="zh-CN" altLang="zh-CN" sz="2400" i="1">
                              <a:latin typeface="Cambria Math" panose="02040503050406030204" pitchFamily="18" charset="0"/>
                            </a:rPr>
                          </m:ctrlPr>
                        </m:sSupPr>
                        <m:e>
                          <m:r>
                            <a:rPr lang="en-US" altLang="zh-CN" sz="2400" i="1">
                              <a:latin typeface="Cambria Math"/>
                            </a:rPr>
                            <m:t>𝑥</m:t>
                          </m:r>
                        </m:e>
                        <m:sup>
                          <m:r>
                            <a:rPr lang="en-US" altLang="zh-CN" sz="2400" i="1">
                              <a:latin typeface="Cambria Math"/>
                            </a:rPr>
                            <m:t>∗</m:t>
                          </m:r>
                        </m:sup>
                      </m:sSup>
                      <m:r>
                        <a:rPr lang="en-US" altLang="zh-CN" sz="2400" i="1">
                          <a:latin typeface="Cambria Math"/>
                        </a:rPr>
                        <m:t>=</m:t>
                      </m:r>
                      <m:f>
                        <m:fPr>
                          <m:ctrlPr>
                            <a:rPr lang="zh-CN" altLang="zh-CN" sz="2400" i="1">
                              <a:latin typeface="Cambria Math" panose="02040503050406030204" pitchFamily="18" charset="0"/>
                            </a:rPr>
                          </m:ctrlPr>
                        </m:fPr>
                        <m:num>
                          <m:r>
                            <a:rPr lang="en-US" altLang="zh-CN" sz="2400" i="1">
                              <a:latin typeface="Cambria Math"/>
                            </a:rPr>
                            <m:t>𝐼</m:t>
                          </m:r>
                        </m:num>
                        <m:den>
                          <m:r>
                            <a:rPr lang="en-US" altLang="zh-CN" sz="2400" i="1">
                              <a:latin typeface="Cambria Math"/>
                            </a:rPr>
                            <m:t>2</m:t>
                          </m:r>
                          <m:sSub>
                            <m:sSubPr>
                              <m:ctrlPr>
                                <a:rPr lang="zh-CN" altLang="zh-CN" sz="2400" i="1">
                                  <a:latin typeface="Cambria Math" panose="02040503050406030204" pitchFamily="18" charset="0"/>
                                </a:rPr>
                              </m:ctrlPr>
                            </m:sSubPr>
                            <m:e>
                              <m:r>
                                <a:rPr lang="en-US" altLang="zh-CN" sz="2400" i="1">
                                  <a:latin typeface="Cambria Math"/>
                                </a:rPr>
                                <m:t>𝑃</m:t>
                              </m:r>
                            </m:e>
                            <m:sub>
                              <m:r>
                                <a:rPr lang="en-US" altLang="zh-CN" sz="2400" i="1">
                                  <a:latin typeface="Cambria Math"/>
                                </a:rPr>
                                <m:t>𝑥</m:t>
                              </m:r>
                            </m:sub>
                          </m:sSub>
                        </m:den>
                      </m:f>
                    </m:oMath>
                  </m:oMathPara>
                </a14:m>
                <a:endParaRPr lang="zh-CN" altLang="zh-CN" sz="2400" dirty="0"/>
              </a:p>
              <a:p>
                <a:pPr marL="0" indent="0">
                  <a:buNone/>
                </a:pPr>
                <a:r>
                  <a:rPr lang="zh-CN" altLang="zh-CN" sz="2400" dirty="0"/>
                  <a:t>简单的正比例函数，商品</a:t>
                </a:r>
                <a:r>
                  <a:rPr lang="en-US" altLang="zh-CN" sz="2400" dirty="0"/>
                  <a:t>y</a:t>
                </a:r>
                <a:r>
                  <a:rPr lang="zh-CN" altLang="en-US" sz="2400" dirty="0"/>
                  <a:t>与之</a:t>
                </a:r>
                <a:r>
                  <a:rPr lang="zh-CN" altLang="zh-CN" sz="2400" dirty="0"/>
                  <a:t>一样。</a:t>
                </a:r>
              </a:p>
              <a:p>
                <a:pPr>
                  <a:lnSpc>
                    <a:spcPct val="150000"/>
                  </a:lnSpc>
                </a:pPr>
                <a:endParaRPr lang="zh-CN" altLang="en-US" dirty="0"/>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043" t="-2242"/>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Tree>
    <p:extLst>
      <p:ext uri="{BB962C8B-B14F-4D97-AF65-F5344CB8AC3E}">
        <p14:creationId xmlns:p14="http://schemas.microsoft.com/office/powerpoint/2010/main" val="285829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假定某消费者的效用函数为</a:t>
                </a:r>
                <a14:m>
                  <m:oMath xmlns:m="http://schemas.openxmlformats.org/officeDocument/2006/math">
                    <m:r>
                      <a:rPr lang="en-US" altLang="zh-CN" i="1">
                        <a:latin typeface="Cambria Math"/>
                      </a:rPr>
                      <m:t>𝑈</m:t>
                    </m:r>
                    <m:r>
                      <a:rPr lang="en-US" altLang="zh-CN" i="1">
                        <a:latin typeface="Cambria Math"/>
                      </a:rPr>
                      <m:t>=</m:t>
                    </m:r>
                    <m:sSup>
                      <m:sSupPr>
                        <m:ctrlPr>
                          <a:rPr lang="zh-CN" altLang="zh-CN" i="1">
                            <a:latin typeface="Cambria Math" panose="02040503050406030204" pitchFamily="18" charset="0"/>
                          </a:rPr>
                        </m:ctrlPr>
                      </m:sSupPr>
                      <m:e>
                        <m:r>
                          <a:rPr lang="en-US" altLang="zh-CN" i="1">
                            <a:latin typeface="Cambria Math"/>
                          </a:rPr>
                          <m:t>𝑞</m:t>
                        </m:r>
                      </m:e>
                      <m:sup>
                        <m:r>
                          <a:rPr lang="en-US" altLang="zh-CN" i="1">
                            <a:latin typeface="Cambria Math"/>
                          </a:rPr>
                          <m:t>0.5</m:t>
                        </m:r>
                      </m:sup>
                    </m:sSup>
                    <m:r>
                      <a:rPr lang="en-US" altLang="zh-CN" i="1">
                        <a:latin typeface="Cambria Math"/>
                      </a:rPr>
                      <m:t>+3</m:t>
                    </m:r>
                    <m:r>
                      <a:rPr lang="en-US" altLang="zh-CN" i="1">
                        <a:latin typeface="Cambria Math"/>
                      </a:rPr>
                      <m:t>𝑀</m:t>
                    </m:r>
                  </m:oMath>
                </a14:m>
                <a:r>
                  <a:rPr lang="zh-CN" altLang="zh-CN" dirty="0">
                    <a:latin typeface="楷体" panose="02010609060101010101" pitchFamily="49" charset="-122"/>
                    <a:ea typeface="楷体" panose="02010609060101010101" pitchFamily="49" charset="-122"/>
                  </a:rPr>
                  <a:t>，其中</a:t>
                </a:r>
                <a:r>
                  <a:rPr lang="en-US" altLang="zh-CN" dirty="0">
                    <a:latin typeface="楷体" panose="02010609060101010101" pitchFamily="49" charset="-122"/>
                    <a:ea typeface="楷体" panose="02010609060101010101" pitchFamily="49" charset="-122"/>
                  </a:rPr>
                  <a:t>q</a:t>
                </a:r>
                <a:r>
                  <a:rPr lang="zh-CN" altLang="zh-CN" dirty="0">
                    <a:latin typeface="楷体" panose="02010609060101010101" pitchFamily="49" charset="-122"/>
                    <a:ea typeface="楷体" panose="02010609060101010101" pitchFamily="49" charset="-122"/>
                  </a:rPr>
                  <a:t>为某商品的消费量，</a:t>
                </a:r>
                <a:r>
                  <a:rPr lang="en-US" altLang="zh-CN" dirty="0">
                    <a:latin typeface="楷体" panose="02010609060101010101" pitchFamily="49" charset="-122"/>
                    <a:ea typeface="楷体" panose="02010609060101010101" pitchFamily="49" charset="-122"/>
                  </a:rPr>
                  <a:t>M</a:t>
                </a:r>
                <a:r>
                  <a:rPr lang="zh-CN" altLang="zh-CN" dirty="0">
                    <a:latin typeface="楷体" panose="02010609060101010101" pitchFamily="49" charset="-122"/>
                    <a:ea typeface="楷体" panose="02010609060101010101" pitchFamily="49" charset="-122"/>
                  </a:rPr>
                  <a:t>为收入</a:t>
                </a:r>
              </a:p>
              <a:p>
                <a:pPr lvl="1"/>
                <a:r>
                  <a:rPr lang="en-US" altLang="zh-CN" dirty="0">
                    <a:latin typeface="楷体" panose="02010609060101010101" pitchFamily="49" charset="-122"/>
                    <a:ea typeface="楷体" panose="02010609060101010101" pitchFamily="49" charset="-122"/>
                  </a:rPr>
                  <a:t>(1)</a:t>
                </a:r>
                <a:r>
                  <a:rPr lang="zh-CN" altLang="zh-CN" dirty="0">
                    <a:latin typeface="楷体" panose="02010609060101010101" pitchFamily="49" charset="-122"/>
                    <a:ea typeface="楷体" panose="02010609060101010101" pitchFamily="49" charset="-122"/>
                  </a:rPr>
                  <a:t>该消费者的需求函数</a:t>
                </a:r>
              </a:p>
              <a:p>
                <a:pPr lvl="1"/>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该消费者的反需求函数</a:t>
                </a:r>
              </a:p>
              <a:p>
                <a:pPr lvl="1"/>
                <a:r>
                  <a:rPr lang="en-US" altLang="zh-CN" dirty="0">
                    <a:latin typeface="楷体" panose="02010609060101010101" pitchFamily="49" charset="-122"/>
                    <a:ea typeface="楷体" panose="02010609060101010101" pitchFamily="49" charset="-122"/>
                  </a:rPr>
                  <a:t>(3)</a:t>
                </a:r>
                <a:r>
                  <a:rPr lang="zh-CN" altLang="zh-CN" dirty="0">
                    <a:latin typeface="楷体" panose="02010609060101010101" pitchFamily="49" charset="-122"/>
                    <a:ea typeface="楷体" panose="02010609060101010101" pitchFamily="49" charset="-122"/>
                  </a:rPr>
                  <a:t>当</a:t>
                </a:r>
                <a14:m>
                  <m:oMath xmlns:m="http://schemas.openxmlformats.org/officeDocument/2006/math">
                    <m:r>
                      <a:rPr lang="en-US" altLang="zh-CN" i="1">
                        <a:latin typeface="Cambria Math"/>
                      </a:rPr>
                      <m:t>𝑝</m:t>
                    </m:r>
                    <m:r>
                      <a:rPr lang="en-US" altLang="zh-CN" i="1">
                        <a:latin typeface="Cambria Math"/>
                      </a:rPr>
                      <m:t>=</m:t>
                    </m:r>
                    <m:f>
                      <m:fPr>
                        <m:ctrlPr>
                          <a:rPr lang="zh-CN" altLang="zh-CN" i="1">
                            <a:latin typeface="Cambria Math" panose="02040503050406030204" pitchFamily="18" charset="0"/>
                          </a:rPr>
                        </m:ctrlPr>
                      </m:fPr>
                      <m:num>
                        <m:r>
                          <a:rPr lang="en-US" altLang="zh-CN" i="1">
                            <a:latin typeface="Cambria Math"/>
                          </a:rPr>
                          <m:t>1</m:t>
                        </m:r>
                      </m:num>
                      <m:den>
                        <m:r>
                          <a:rPr lang="en-US" altLang="zh-CN" i="1">
                            <a:latin typeface="Cambria Math"/>
                          </a:rPr>
                          <m:t>12</m:t>
                        </m:r>
                      </m:den>
                    </m:f>
                    <m:r>
                      <a:rPr lang="en-US" altLang="zh-CN" i="1">
                        <a:latin typeface="Cambria Math"/>
                      </a:rPr>
                      <m:t>,</m:t>
                    </m:r>
                    <m:r>
                      <a:rPr lang="en-US" altLang="zh-CN" i="1">
                        <a:latin typeface="Cambria Math"/>
                      </a:rPr>
                      <m:t>𝑞</m:t>
                    </m:r>
                    <m:r>
                      <a:rPr lang="en-US" altLang="zh-CN" i="1">
                        <a:latin typeface="Cambria Math"/>
                      </a:rPr>
                      <m:t>=4</m:t>
                    </m:r>
                  </m:oMath>
                </a14:m>
                <a:r>
                  <a:rPr lang="zh-CN" altLang="zh-CN" dirty="0">
                    <a:latin typeface="楷体" panose="02010609060101010101" pitchFamily="49" charset="-122"/>
                    <a:ea typeface="楷体" panose="02010609060101010101" pitchFamily="49" charset="-122"/>
                  </a:rPr>
                  <a:t>时的消费者剩余</a:t>
                </a:r>
              </a:p>
              <a:p>
                <a:pPr>
                  <a:lnSpc>
                    <a:spcPct val="150000"/>
                  </a:lnSpc>
                </a:pPr>
                <a:endParaRPr lang="zh-CN" altLang="en-US" dirty="0"/>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043" t="-2366"/>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Tree>
    <p:extLst>
      <p:ext uri="{BB962C8B-B14F-4D97-AF65-F5344CB8AC3E}">
        <p14:creationId xmlns:p14="http://schemas.microsoft.com/office/powerpoint/2010/main" val="1914524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fontScale="85000" lnSpcReduction="10000"/>
              </a:bodyPr>
              <a:lstStyle/>
              <a:p>
                <a:r>
                  <a:rPr lang="zh-CN" altLang="zh-CN" dirty="0">
                    <a:latin typeface="楷体" panose="02010609060101010101" pitchFamily="49" charset="-122"/>
                    <a:ea typeface="楷体" panose="02010609060101010101" pitchFamily="49" charset="-122"/>
                  </a:rPr>
                  <a:t>假定某消费者的效用函数为</a:t>
                </a:r>
                <a14:m>
                  <m:oMath xmlns:m="http://schemas.openxmlformats.org/officeDocument/2006/math">
                    <m:r>
                      <a:rPr lang="en-US" altLang="zh-CN" i="1">
                        <a:latin typeface="Cambria Math"/>
                      </a:rPr>
                      <m:t>𝑈</m:t>
                    </m:r>
                    <m:r>
                      <a:rPr lang="en-US" altLang="zh-CN" i="1">
                        <a:latin typeface="Cambria Math"/>
                      </a:rPr>
                      <m:t>=</m:t>
                    </m:r>
                    <m:sSup>
                      <m:sSupPr>
                        <m:ctrlPr>
                          <a:rPr lang="zh-CN" altLang="zh-CN" i="1">
                            <a:latin typeface="Cambria Math" panose="02040503050406030204" pitchFamily="18" charset="0"/>
                          </a:rPr>
                        </m:ctrlPr>
                      </m:sSupPr>
                      <m:e>
                        <m:r>
                          <a:rPr lang="en-US" altLang="zh-CN" i="1">
                            <a:latin typeface="Cambria Math"/>
                          </a:rPr>
                          <m:t>𝑞</m:t>
                        </m:r>
                      </m:e>
                      <m:sup>
                        <m:r>
                          <a:rPr lang="en-US" altLang="zh-CN" i="1">
                            <a:latin typeface="Cambria Math"/>
                          </a:rPr>
                          <m:t>0.5</m:t>
                        </m:r>
                      </m:sup>
                    </m:sSup>
                    <m:r>
                      <a:rPr lang="en-US" altLang="zh-CN" i="1">
                        <a:latin typeface="Cambria Math"/>
                      </a:rPr>
                      <m:t>+3</m:t>
                    </m:r>
                    <m:r>
                      <a:rPr lang="en-US" altLang="zh-CN" i="1">
                        <a:latin typeface="Cambria Math"/>
                      </a:rPr>
                      <m:t>𝑀</m:t>
                    </m:r>
                  </m:oMath>
                </a14:m>
                <a:r>
                  <a:rPr lang="zh-CN" altLang="zh-CN" dirty="0">
                    <a:latin typeface="楷体" panose="02010609060101010101" pitchFamily="49" charset="-122"/>
                    <a:ea typeface="楷体" panose="02010609060101010101" pitchFamily="49" charset="-122"/>
                  </a:rPr>
                  <a:t>，其中</a:t>
                </a:r>
                <a:r>
                  <a:rPr lang="en-US" altLang="zh-CN" dirty="0">
                    <a:latin typeface="楷体" panose="02010609060101010101" pitchFamily="49" charset="-122"/>
                    <a:ea typeface="楷体" panose="02010609060101010101" pitchFamily="49" charset="-122"/>
                  </a:rPr>
                  <a:t>q</a:t>
                </a:r>
                <a:r>
                  <a:rPr lang="zh-CN" altLang="zh-CN" dirty="0">
                    <a:latin typeface="楷体" panose="02010609060101010101" pitchFamily="49" charset="-122"/>
                    <a:ea typeface="楷体" panose="02010609060101010101" pitchFamily="49" charset="-122"/>
                  </a:rPr>
                  <a:t>为某商品的消费量，</a:t>
                </a:r>
                <a:r>
                  <a:rPr lang="en-US" altLang="zh-CN" dirty="0">
                    <a:latin typeface="楷体" panose="02010609060101010101" pitchFamily="49" charset="-122"/>
                    <a:ea typeface="楷体" panose="02010609060101010101" pitchFamily="49" charset="-122"/>
                  </a:rPr>
                  <a:t>M</a:t>
                </a:r>
                <a:r>
                  <a:rPr lang="zh-CN" altLang="zh-CN" dirty="0">
                    <a:latin typeface="楷体" panose="02010609060101010101" pitchFamily="49" charset="-122"/>
                    <a:ea typeface="楷体" panose="02010609060101010101" pitchFamily="49" charset="-122"/>
                  </a:rPr>
                  <a:t>为收入</a:t>
                </a:r>
              </a:p>
              <a:p>
                <a:pPr lvl="1"/>
                <a:r>
                  <a:rPr lang="en-US" altLang="zh-CN" dirty="0">
                    <a:latin typeface="楷体" panose="02010609060101010101" pitchFamily="49" charset="-122"/>
                    <a:ea typeface="楷体" panose="02010609060101010101" pitchFamily="49" charset="-122"/>
                  </a:rPr>
                  <a:t>(1)</a:t>
                </a:r>
                <a:r>
                  <a:rPr lang="zh-CN" altLang="zh-CN" dirty="0">
                    <a:latin typeface="楷体" panose="02010609060101010101" pitchFamily="49" charset="-122"/>
                    <a:ea typeface="楷体" panose="02010609060101010101" pitchFamily="49" charset="-122"/>
                  </a:rPr>
                  <a:t>该消费者的需求函数</a:t>
                </a:r>
              </a:p>
              <a:p>
                <a:pPr marL="0" indent="0">
                  <a:buNone/>
                </a:pPr>
                <a:endParaRPr lang="en-US" altLang="zh-CN" sz="2100" dirty="0"/>
              </a:p>
              <a:p>
                <a:pPr marL="0" indent="0">
                  <a:buNone/>
                </a:pPr>
                <a:r>
                  <a:rPr lang="zh-CN" altLang="zh-CN" sz="2100" dirty="0"/>
                  <a:t>将货币也看成一种商品，货币的价格是“</a:t>
                </a:r>
                <a:r>
                  <a:rPr lang="en-US" altLang="zh-CN" sz="2100" dirty="0"/>
                  <a:t>1</a:t>
                </a:r>
                <a:r>
                  <a:rPr lang="zh-CN" altLang="zh-CN" sz="2100" dirty="0"/>
                  <a:t>”（</a:t>
                </a:r>
                <a:r>
                  <a:rPr lang="zh-CN" altLang="zh-CN" sz="2100" dirty="0">
                    <a:solidFill>
                      <a:srgbClr val="FF0000"/>
                    </a:solidFill>
                  </a:rPr>
                  <a:t>相对价格</a:t>
                </a:r>
                <a:r>
                  <a:rPr lang="zh-CN" altLang="zh-CN" sz="2100" dirty="0"/>
                  <a:t>的概念）。因此消费者面临着一个预算约束：</a:t>
                </a:r>
              </a:p>
              <a:p>
                <a:pPr marL="0" indent="0">
                  <a:buNone/>
                </a:pPr>
                <a14:m>
                  <m:oMathPara xmlns:m="http://schemas.openxmlformats.org/officeDocument/2006/math">
                    <m:oMathParaPr>
                      <m:jc m:val="centerGroup"/>
                    </m:oMathParaPr>
                    <m:oMath xmlns:m="http://schemas.openxmlformats.org/officeDocument/2006/math">
                      <m:r>
                        <a:rPr lang="en-US" altLang="zh-CN" sz="2100" i="1">
                          <a:latin typeface="Cambria Math"/>
                        </a:rPr>
                        <m:t>𝑞</m:t>
                      </m:r>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𝑞</m:t>
                          </m:r>
                        </m:sub>
                      </m:sSub>
                      <m:r>
                        <a:rPr lang="en-US" altLang="zh-CN" sz="2100" i="1">
                          <a:latin typeface="Cambria Math"/>
                        </a:rPr>
                        <m:t>+</m:t>
                      </m:r>
                      <m:r>
                        <a:rPr lang="en-US" altLang="zh-CN" sz="2100" i="1">
                          <a:latin typeface="Cambria Math"/>
                        </a:rPr>
                        <m:t>𝑀</m:t>
                      </m:r>
                      <m:r>
                        <a:rPr lang="en-US" altLang="zh-CN" sz="2100" i="1">
                          <a:latin typeface="Cambria Math"/>
                        </a:rPr>
                        <m:t>=</m:t>
                      </m:r>
                      <m:r>
                        <a:rPr lang="en-US" altLang="zh-CN" sz="2100" i="1">
                          <a:latin typeface="Cambria Math"/>
                        </a:rPr>
                        <m:t>𝑊</m:t>
                      </m:r>
                    </m:oMath>
                  </m:oMathPara>
                </a14:m>
                <a:endParaRPr lang="zh-CN" altLang="zh-CN" sz="2100" dirty="0"/>
              </a:p>
              <a:p>
                <a:pPr marL="0" indent="0">
                  <a:buNone/>
                </a:pPr>
                <a:r>
                  <a:rPr lang="zh-CN" altLang="zh-CN" sz="2100" dirty="0"/>
                  <a:t>在预算约束线与无差异曲线相切的点，二者的斜率相等，无差异曲线上</a:t>
                </a:r>
                <a:endParaRPr lang="en-US" altLang="zh-CN" sz="21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100" i="1" dirty="0" smtClean="0">
                          <a:latin typeface="Cambria Math" panose="02040503050406030204" pitchFamily="18" charset="0"/>
                        </a:rPr>
                        <m:t>𝑀</m:t>
                      </m:r>
                      <m:r>
                        <a:rPr lang="en-US" altLang="zh-CN" sz="2100" b="0" i="1" dirty="0" smtClean="0">
                          <a:latin typeface="Cambria Math" panose="02040503050406030204" pitchFamily="18" charset="0"/>
                        </a:rPr>
                        <m:t>=</m:t>
                      </m:r>
                      <m:f>
                        <m:fPr>
                          <m:ctrlPr>
                            <a:rPr lang="en-US" altLang="zh-CN" sz="2100" b="0" i="1" dirty="0" smtClean="0">
                              <a:latin typeface="Cambria Math" panose="02040503050406030204" pitchFamily="18" charset="0"/>
                            </a:rPr>
                          </m:ctrlPr>
                        </m:fPr>
                        <m:num>
                          <m:r>
                            <a:rPr lang="en-US" altLang="zh-CN" sz="2100" b="0" i="1" dirty="0" smtClean="0">
                              <a:latin typeface="Cambria Math" panose="02040503050406030204" pitchFamily="18" charset="0"/>
                            </a:rPr>
                            <m:t>1</m:t>
                          </m:r>
                        </m:num>
                        <m:den>
                          <m:r>
                            <a:rPr lang="en-US" altLang="zh-CN" sz="2100" b="0" i="1" dirty="0" smtClean="0">
                              <a:latin typeface="Cambria Math" panose="02040503050406030204" pitchFamily="18" charset="0"/>
                            </a:rPr>
                            <m:t>3</m:t>
                          </m:r>
                        </m:den>
                      </m:f>
                      <m:d>
                        <m:dPr>
                          <m:ctrlPr>
                            <a:rPr lang="en-US" altLang="zh-CN" sz="2100" b="0" i="1" dirty="0" smtClean="0">
                              <a:latin typeface="Cambria Math" panose="02040503050406030204" pitchFamily="18" charset="0"/>
                            </a:rPr>
                          </m:ctrlPr>
                        </m:dPr>
                        <m:e>
                          <m:r>
                            <a:rPr lang="en-US" altLang="zh-CN" sz="2100" b="0" i="1" dirty="0" smtClean="0">
                              <a:latin typeface="Cambria Math" panose="02040503050406030204" pitchFamily="18" charset="0"/>
                            </a:rPr>
                            <m:t>𝑈</m:t>
                          </m:r>
                          <m:r>
                            <a:rPr lang="en-US" altLang="zh-CN" sz="2100" b="0" i="1" dirty="0" smtClean="0">
                              <a:latin typeface="Cambria Math" panose="02040503050406030204" pitchFamily="18" charset="0"/>
                            </a:rPr>
                            <m:t>−</m:t>
                          </m:r>
                          <m:sSup>
                            <m:sSupPr>
                              <m:ctrlPr>
                                <a:rPr lang="en-US" altLang="zh-CN" sz="2100" b="0" i="1" dirty="0" smtClean="0">
                                  <a:latin typeface="Cambria Math" panose="02040503050406030204" pitchFamily="18" charset="0"/>
                                </a:rPr>
                              </m:ctrlPr>
                            </m:sSupPr>
                            <m:e>
                              <m:r>
                                <a:rPr lang="en-US" altLang="zh-CN" sz="2100" b="0" i="1" dirty="0" smtClean="0">
                                  <a:latin typeface="Cambria Math" panose="02040503050406030204" pitchFamily="18" charset="0"/>
                                </a:rPr>
                                <m:t>𝑞</m:t>
                              </m:r>
                            </m:e>
                            <m:sup>
                              <m:r>
                                <a:rPr lang="en-US" altLang="zh-CN" sz="2100" b="0" i="1" dirty="0" smtClean="0">
                                  <a:latin typeface="Cambria Math" panose="02040503050406030204" pitchFamily="18" charset="0"/>
                                </a:rPr>
                                <m:t>0.5</m:t>
                              </m:r>
                            </m:sup>
                          </m:sSup>
                        </m:e>
                      </m:d>
                      <m:r>
                        <a:rPr lang="en-US" altLang="zh-CN" sz="2100" b="0" i="1" dirty="0" smtClean="0">
                          <a:latin typeface="Cambria Math" panose="02040503050406030204" pitchFamily="18" charset="0"/>
                        </a:rPr>
                        <m:t>⇒</m:t>
                      </m:r>
                      <m:f>
                        <m:fPr>
                          <m:ctrlPr>
                            <a:rPr lang="en-US" altLang="zh-CN" sz="2100" b="0" i="1" dirty="0" smtClean="0">
                              <a:latin typeface="Cambria Math" panose="02040503050406030204" pitchFamily="18" charset="0"/>
                            </a:rPr>
                          </m:ctrlPr>
                        </m:fPr>
                        <m:num>
                          <m:r>
                            <a:rPr lang="en-US" altLang="zh-CN" sz="2100" b="0" i="1" dirty="0" smtClean="0">
                              <a:latin typeface="Cambria Math" panose="02040503050406030204" pitchFamily="18" charset="0"/>
                            </a:rPr>
                            <m:t>𝑑𝑀</m:t>
                          </m:r>
                        </m:num>
                        <m:den>
                          <m:r>
                            <a:rPr lang="en-US" altLang="zh-CN" sz="2100" b="0" i="1" dirty="0" smtClean="0">
                              <a:latin typeface="Cambria Math" panose="02040503050406030204" pitchFamily="18" charset="0"/>
                            </a:rPr>
                            <m:t>𝑑𝑞</m:t>
                          </m:r>
                        </m:den>
                      </m:f>
                      <m:r>
                        <a:rPr lang="en-US" altLang="zh-CN" sz="2100" b="0" i="1" dirty="0" smtClean="0">
                          <a:latin typeface="Cambria Math" panose="02040503050406030204" pitchFamily="18" charset="0"/>
                        </a:rPr>
                        <m:t>=−</m:t>
                      </m:r>
                      <m:f>
                        <m:fPr>
                          <m:ctrlPr>
                            <a:rPr lang="en-US" altLang="zh-CN" sz="2100" b="0" i="1" dirty="0" smtClean="0">
                              <a:latin typeface="Cambria Math" panose="02040503050406030204" pitchFamily="18" charset="0"/>
                            </a:rPr>
                          </m:ctrlPr>
                        </m:fPr>
                        <m:num>
                          <m:r>
                            <a:rPr lang="en-US" altLang="zh-CN" sz="2100" b="0" i="1" dirty="0" smtClean="0">
                              <a:latin typeface="Cambria Math" panose="02040503050406030204" pitchFamily="18" charset="0"/>
                            </a:rPr>
                            <m:t>1</m:t>
                          </m:r>
                        </m:num>
                        <m:den>
                          <m:r>
                            <a:rPr lang="en-US" altLang="zh-CN" sz="2100" b="0" i="1" dirty="0" smtClean="0">
                              <a:latin typeface="Cambria Math" panose="02040503050406030204" pitchFamily="18" charset="0"/>
                            </a:rPr>
                            <m:t>6</m:t>
                          </m:r>
                        </m:den>
                      </m:f>
                      <m:sSup>
                        <m:sSupPr>
                          <m:ctrlPr>
                            <a:rPr lang="en-US" altLang="zh-CN" sz="2100" b="0" i="1" dirty="0" smtClean="0">
                              <a:latin typeface="Cambria Math" panose="02040503050406030204" pitchFamily="18" charset="0"/>
                            </a:rPr>
                          </m:ctrlPr>
                        </m:sSupPr>
                        <m:e>
                          <m:r>
                            <a:rPr lang="en-US" altLang="zh-CN" sz="2100" b="0" i="1" dirty="0" smtClean="0">
                              <a:latin typeface="Cambria Math" panose="02040503050406030204" pitchFamily="18" charset="0"/>
                            </a:rPr>
                            <m:t>𝑞</m:t>
                          </m:r>
                        </m:e>
                        <m:sup>
                          <m:r>
                            <a:rPr lang="en-US" altLang="zh-CN" sz="2100" b="0" i="1" dirty="0" smtClean="0">
                              <a:latin typeface="Cambria Math" panose="02040503050406030204" pitchFamily="18" charset="0"/>
                            </a:rPr>
                            <m:t>−0.5</m:t>
                          </m:r>
                        </m:sup>
                      </m:sSup>
                    </m:oMath>
                  </m:oMathPara>
                </a14:m>
                <a:endParaRPr lang="en-US" altLang="zh-CN" sz="2100" i="1" dirty="0">
                  <a:latin typeface="Cambria Math"/>
                </a:endParaRPr>
              </a:p>
              <a:p>
                <a:pPr marL="0" indent="0">
                  <a:buNone/>
                </a:pPr>
                <a:r>
                  <a:rPr lang="zh-CN" altLang="zh-CN" sz="2100" dirty="0"/>
                  <a:t>预算约束线上斜率分别为：</a:t>
                </a:r>
              </a:p>
              <a:p>
                <a:pPr marL="0" indent="0">
                  <a:buNone/>
                </a:pPr>
                <a:br>
                  <a:rPr lang="en-US" altLang="zh-CN" sz="2100" i="1" dirty="0">
                    <a:latin typeface="Cambria Math"/>
                  </a:rPr>
                </a:br>
                <a14:m>
                  <m:oMathPara xmlns:m="http://schemas.openxmlformats.org/officeDocument/2006/math">
                    <m:oMathParaPr>
                      <m:jc m:val="centerGroup"/>
                    </m:oMathParaPr>
                    <m:oMath xmlns:m="http://schemas.openxmlformats.org/officeDocument/2006/math">
                      <m:f>
                        <m:fPr>
                          <m:ctrlPr>
                            <a:rPr lang="zh-CN" altLang="zh-CN" sz="2100" i="1">
                              <a:latin typeface="Cambria Math" panose="02040503050406030204" pitchFamily="18" charset="0"/>
                            </a:rPr>
                          </m:ctrlPr>
                        </m:fPr>
                        <m:num>
                          <m:r>
                            <a:rPr lang="en-US" altLang="zh-CN" sz="2100" i="1">
                              <a:latin typeface="Cambria Math"/>
                            </a:rPr>
                            <m:t>𝑑𝑞</m:t>
                          </m:r>
                        </m:num>
                        <m:den>
                          <m:r>
                            <a:rPr lang="en-US" altLang="zh-CN" sz="2100" i="1">
                              <a:latin typeface="Cambria Math"/>
                            </a:rPr>
                            <m:t>𝑑𝑀</m:t>
                          </m:r>
                        </m:den>
                      </m:f>
                      <m:r>
                        <a:rPr lang="en-US" altLang="zh-CN" sz="2100" i="1">
                          <a:latin typeface="Cambria Math"/>
                        </a:rPr>
                        <m:t>=−</m:t>
                      </m:r>
                      <m:f>
                        <m:fPr>
                          <m:ctrlPr>
                            <a:rPr lang="zh-CN" altLang="zh-CN" sz="2100" i="1">
                              <a:latin typeface="Cambria Math" panose="02040503050406030204" pitchFamily="18" charset="0"/>
                            </a:rPr>
                          </m:ctrlPr>
                        </m:fPr>
                        <m:num>
                          <m:r>
                            <a:rPr lang="en-US" altLang="zh-CN" sz="2100" i="1">
                              <a:latin typeface="Cambria Math"/>
                            </a:rPr>
                            <m:t>1</m:t>
                          </m:r>
                        </m:num>
                        <m:den>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𝑞</m:t>
                              </m:r>
                            </m:sub>
                          </m:sSub>
                        </m:den>
                      </m:f>
                    </m:oMath>
                  </m:oMathPara>
                </a14:m>
                <a:endParaRPr lang="zh-CN" altLang="zh-CN" sz="2100" dirty="0"/>
              </a:p>
              <a:p>
                <a:pPr marL="0" indent="0">
                  <a:buNone/>
                </a:pPr>
                <a:r>
                  <a:rPr lang="zh-CN" altLang="en-US" sz="2100" dirty="0"/>
                  <a:t>注意：这里的需求函数，指的是对商品的需求，而非对货币的需求。</a:t>
                </a:r>
                <a:r>
                  <a:rPr lang="zh-CN" altLang="zh-CN" sz="2100" dirty="0"/>
                  <a:t>令二者相等，解得：</a:t>
                </a:r>
              </a:p>
              <a:p>
                <a:pPr marL="0" indent="0">
                  <a:buNone/>
                </a:pPr>
                <a14:m>
                  <m:oMathPara xmlns:m="http://schemas.openxmlformats.org/officeDocument/2006/math">
                    <m:oMathParaPr>
                      <m:jc m:val="centerGroup"/>
                    </m:oMathParaPr>
                    <m:oMath xmlns:m="http://schemas.openxmlformats.org/officeDocument/2006/math">
                      <m:r>
                        <a:rPr lang="en-US" altLang="zh-CN" sz="2100" i="1">
                          <a:latin typeface="Cambria Math"/>
                        </a:rPr>
                        <m:t>𝑞</m:t>
                      </m:r>
                      <m:r>
                        <a:rPr lang="en-US" altLang="zh-CN" sz="2100" i="1">
                          <a:latin typeface="Cambria Math"/>
                        </a:rPr>
                        <m:t>=</m:t>
                      </m:r>
                      <m:f>
                        <m:fPr>
                          <m:ctrlPr>
                            <a:rPr lang="zh-CN" altLang="zh-CN" sz="2100" i="1">
                              <a:latin typeface="Cambria Math" panose="02040503050406030204" pitchFamily="18" charset="0"/>
                            </a:rPr>
                          </m:ctrlPr>
                        </m:fPr>
                        <m:num>
                          <m:r>
                            <a:rPr lang="en-US" altLang="zh-CN" sz="2100" i="1">
                              <a:latin typeface="Cambria Math"/>
                            </a:rPr>
                            <m:t>1</m:t>
                          </m:r>
                        </m:num>
                        <m:den>
                          <m:r>
                            <a:rPr lang="en-US" altLang="zh-CN" sz="2100" i="1">
                              <a:latin typeface="Cambria Math"/>
                            </a:rPr>
                            <m:t>36</m:t>
                          </m:r>
                          <m:sSubSup>
                            <m:sSubSupPr>
                              <m:ctrlPr>
                                <a:rPr lang="zh-CN" altLang="zh-CN" sz="2100" i="1">
                                  <a:latin typeface="Cambria Math" panose="02040503050406030204" pitchFamily="18" charset="0"/>
                                </a:rPr>
                              </m:ctrlPr>
                            </m:sSubSupPr>
                            <m:e>
                              <m:r>
                                <a:rPr lang="en-US" altLang="zh-CN" sz="2100" i="1">
                                  <a:latin typeface="Cambria Math"/>
                                </a:rPr>
                                <m:t>𝑃</m:t>
                              </m:r>
                            </m:e>
                            <m:sub>
                              <m:r>
                                <a:rPr lang="en-US" altLang="zh-CN" sz="2100" i="1">
                                  <a:latin typeface="Cambria Math"/>
                                </a:rPr>
                                <m:t>𝑞</m:t>
                              </m:r>
                            </m:sub>
                            <m:sup>
                              <m:r>
                                <a:rPr lang="en-US" altLang="zh-CN" sz="2100" i="1">
                                  <a:latin typeface="Cambria Math"/>
                                </a:rPr>
                                <m:t>2</m:t>
                              </m:r>
                            </m:sup>
                          </m:sSubSup>
                        </m:den>
                      </m:f>
                    </m:oMath>
                  </m:oMathPara>
                </a14:m>
                <a:endParaRPr lang="zh-CN" altLang="zh-CN" dirty="0"/>
              </a:p>
              <a:p>
                <a:pPr>
                  <a:lnSpc>
                    <a:spcPct val="150000"/>
                  </a:lnSpc>
                </a:pPr>
                <a:endParaRPr lang="zh-CN" altLang="en-US" b="1" dirty="0"/>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812" t="-2740"/>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Tree>
    <p:extLst>
      <p:ext uri="{BB962C8B-B14F-4D97-AF65-F5344CB8AC3E}">
        <p14:creationId xmlns:p14="http://schemas.microsoft.com/office/powerpoint/2010/main" val="230025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假定某消费者的效用函数为</a:t>
                </a:r>
                <a14:m>
                  <m:oMath xmlns:m="http://schemas.openxmlformats.org/officeDocument/2006/math">
                    <m:r>
                      <a:rPr lang="en-US" altLang="zh-CN" i="1">
                        <a:latin typeface="Cambria Math"/>
                      </a:rPr>
                      <m:t>𝑈</m:t>
                    </m:r>
                    <m:r>
                      <a:rPr lang="en-US" altLang="zh-CN" i="1">
                        <a:latin typeface="Cambria Math"/>
                      </a:rPr>
                      <m:t>=</m:t>
                    </m:r>
                    <m:sSup>
                      <m:sSupPr>
                        <m:ctrlPr>
                          <a:rPr lang="zh-CN" altLang="zh-CN" i="1">
                            <a:latin typeface="Cambria Math" panose="02040503050406030204" pitchFamily="18" charset="0"/>
                          </a:rPr>
                        </m:ctrlPr>
                      </m:sSupPr>
                      <m:e>
                        <m:r>
                          <a:rPr lang="en-US" altLang="zh-CN" i="1">
                            <a:latin typeface="Cambria Math"/>
                          </a:rPr>
                          <m:t>𝑞</m:t>
                        </m:r>
                      </m:e>
                      <m:sup>
                        <m:r>
                          <a:rPr lang="en-US" altLang="zh-CN" i="1">
                            <a:latin typeface="Cambria Math"/>
                          </a:rPr>
                          <m:t>0.5</m:t>
                        </m:r>
                      </m:sup>
                    </m:sSup>
                    <m:r>
                      <a:rPr lang="en-US" altLang="zh-CN" i="1">
                        <a:latin typeface="Cambria Math"/>
                      </a:rPr>
                      <m:t>+3</m:t>
                    </m:r>
                    <m:r>
                      <a:rPr lang="en-US" altLang="zh-CN" i="1">
                        <a:latin typeface="Cambria Math"/>
                      </a:rPr>
                      <m:t>𝑀</m:t>
                    </m:r>
                  </m:oMath>
                </a14:m>
                <a:r>
                  <a:rPr lang="zh-CN" altLang="zh-CN" dirty="0">
                    <a:latin typeface="楷体" panose="02010609060101010101" pitchFamily="49" charset="-122"/>
                    <a:ea typeface="楷体" panose="02010609060101010101" pitchFamily="49" charset="-122"/>
                  </a:rPr>
                  <a:t>，其中</a:t>
                </a:r>
                <a:r>
                  <a:rPr lang="en-US" altLang="zh-CN" dirty="0">
                    <a:latin typeface="楷体" panose="02010609060101010101" pitchFamily="49" charset="-122"/>
                    <a:ea typeface="楷体" panose="02010609060101010101" pitchFamily="49" charset="-122"/>
                  </a:rPr>
                  <a:t>q</a:t>
                </a:r>
                <a:r>
                  <a:rPr lang="zh-CN" altLang="zh-CN" dirty="0">
                    <a:latin typeface="楷体" panose="02010609060101010101" pitchFamily="49" charset="-122"/>
                    <a:ea typeface="楷体" panose="02010609060101010101" pitchFamily="49" charset="-122"/>
                  </a:rPr>
                  <a:t>为某商品的消费量，</a:t>
                </a:r>
                <a:r>
                  <a:rPr lang="en-US" altLang="zh-CN" dirty="0">
                    <a:latin typeface="楷体" panose="02010609060101010101" pitchFamily="49" charset="-122"/>
                    <a:ea typeface="楷体" panose="02010609060101010101" pitchFamily="49" charset="-122"/>
                  </a:rPr>
                  <a:t>M</a:t>
                </a:r>
                <a:r>
                  <a:rPr lang="zh-CN" altLang="zh-CN" dirty="0">
                    <a:latin typeface="楷体" panose="02010609060101010101" pitchFamily="49" charset="-122"/>
                    <a:ea typeface="楷体" panose="02010609060101010101" pitchFamily="49" charset="-122"/>
                  </a:rPr>
                  <a:t>为收入</a:t>
                </a:r>
              </a:p>
              <a:p>
                <a:pPr lvl="1"/>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该消费者的反需求函数</a:t>
                </a:r>
              </a:p>
              <a:p>
                <a:pPr lvl="1"/>
                <a:r>
                  <a:rPr lang="en-US" altLang="zh-CN" dirty="0">
                    <a:latin typeface="楷体" panose="02010609060101010101" pitchFamily="49" charset="-122"/>
                    <a:ea typeface="楷体" panose="02010609060101010101" pitchFamily="49" charset="-122"/>
                  </a:rPr>
                  <a:t>(3)</a:t>
                </a:r>
                <a:r>
                  <a:rPr lang="zh-CN" altLang="zh-CN" dirty="0">
                    <a:latin typeface="楷体" panose="02010609060101010101" pitchFamily="49" charset="-122"/>
                    <a:ea typeface="楷体" panose="02010609060101010101" pitchFamily="49" charset="-122"/>
                  </a:rPr>
                  <a:t>当</a:t>
                </a:r>
                <a14:m>
                  <m:oMath xmlns:m="http://schemas.openxmlformats.org/officeDocument/2006/math">
                    <m:r>
                      <a:rPr lang="en-US" altLang="zh-CN" i="1">
                        <a:latin typeface="Cambria Math"/>
                      </a:rPr>
                      <m:t>𝑝</m:t>
                    </m:r>
                    <m:r>
                      <a:rPr lang="en-US" altLang="zh-CN" i="1">
                        <a:latin typeface="Cambria Math"/>
                      </a:rPr>
                      <m:t>=</m:t>
                    </m:r>
                    <m:f>
                      <m:fPr>
                        <m:ctrlPr>
                          <a:rPr lang="zh-CN" altLang="zh-CN" i="1">
                            <a:latin typeface="Cambria Math" panose="02040503050406030204" pitchFamily="18" charset="0"/>
                          </a:rPr>
                        </m:ctrlPr>
                      </m:fPr>
                      <m:num>
                        <m:r>
                          <a:rPr lang="en-US" altLang="zh-CN" i="1">
                            <a:latin typeface="Cambria Math"/>
                          </a:rPr>
                          <m:t>1</m:t>
                        </m:r>
                      </m:num>
                      <m:den>
                        <m:r>
                          <a:rPr lang="en-US" altLang="zh-CN" i="1">
                            <a:latin typeface="Cambria Math"/>
                          </a:rPr>
                          <m:t>12</m:t>
                        </m:r>
                      </m:den>
                    </m:f>
                    <m:r>
                      <a:rPr lang="en-US" altLang="zh-CN" i="1">
                        <a:latin typeface="Cambria Math"/>
                      </a:rPr>
                      <m:t>,</m:t>
                    </m:r>
                    <m:r>
                      <a:rPr lang="en-US" altLang="zh-CN" i="1">
                        <a:latin typeface="Cambria Math"/>
                      </a:rPr>
                      <m:t>𝑞</m:t>
                    </m:r>
                    <m:r>
                      <a:rPr lang="en-US" altLang="zh-CN" i="1">
                        <a:latin typeface="Cambria Math"/>
                      </a:rPr>
                      <m:t>=4</m:t>
                    </m:r>
                  </m:oMath>
                </a14:m>
                <a:r>
                  <a:rPr lang="zh-CN" altLang="zh-CN" dirty="0">
                    <a:latin typeface="楷体" panose="02010609060101010101" pitchFamily="49" charset="-122"/>
                    <a:ea typeface="楷体" panose="02010609060101010101" pitchFamily="49" charset="-122"/>
                  </a:rPr>
                  <a:t>时的消费者剩余</a:t>
                </a:r>
              </a:p>
              <a:p>
                <a:r>
                  <a:rPr lang="en-US" altLang="zh-CN" sz="2000" dirty="0"/>
                  <a:t>(2)</a:t>
                </a:r>
                <a:r>
                  <a:rPr lang="zh-CN" altLang="zh-CN" sz="2000" dirty="0"/>
                  <a:t>反需求函数为</a:t>
                </a:r>
              </a:p>
              <a:p>
                <a:pPr marL="0" indent="0">
                  <a:buNone/>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a:rPr>
                            <m:t>𝑃</m:t>
                          </m:r>
                        </m:e>
                        <m:sub>
                          <m:r>
                            <a:rPr lang="en-US" altLang="zh-CN" sz="2000" i="1">
                              <a:latin typeface="Cambria Math"/>
                            </a:rPr>
                            <m:t>𝑞</m:t>
                          </m:r>
                        </m:sub>
                      </m:sSub>
                      <m:r>
                        <a:rPr lang="en-US" altLang="zh-CN" sz="2000" i="1">
                          <a:latin typeface="Cambria Math"/>
                        </a:rPr>
                        <m:t>=</m:t>
                      </m:r>
                      <m:f>
                        <m:fPr>
                          <m:ctrlPr>
                            <a:rPr lang="zh-CN" altLang="zh-CN" sz="2000" i="1">
                              <a:latin typeface="Cambria Math" panose="02040503050406030204" pitchFamily="18" charset="0"/>
                            </a:rPr>
                          </m:ctrlPr>
                        </m:fPr>
                        <m:num>
                          <m:r>
                            <a:rPr lang="en-US" altLang="zh-CN" sz="2000" i="1">
                              <a:latin typeface="Cambria Math"/>
                            </a:rPr>
                            <m:t>1</m:t>
                          </m:r>
                        </m:num>
                        <m:den>
                          <m:r>
                            <a:rPr lang="en-US" altLang="zh-CN" sz="2000" i="1">
                              <a:latin typeface="Cambria Math"/>
                            </a:rPr>
                            <m:t>6</m:t>
                          </m:r>
                          <m:rad>
                            <m:radPr>
                              <m:degHide m:val="on"/>
                              <m:ctrlPr>
                                <a:rPr lang="zh-CN" altLang="zh-CN" sz="2000" i="1">
                                  <a:latin typeface="Cambria Math" panose="02040503050406030204" pitchFamily="18" charset="0"/>
                                </a:rPr>
                              </m:ctrlPr>
                            </m:radPr>
                            <m:deg/>
                            <m:e>
                              <m:r>
                                <a:rPr lang="en-US" altLang="zh-CN" sz="2000" i="1">
                                  <a:latin typeface="Cambria Math"/>
                                </a:rPr>
                                <m:t>𝑞</m:t>
                              </m:r>
                            </m:e>
                          </m:rad>
                        </m:den>
                      </m:f>
                    </m:oMath>
                  </m:oMathPara>
                </a14:m>
                <a:endParaRPr lang="zh-CN" altLang="zh-CN" sz="2000" dirty="0"/>
              </a:p>
              <a:p>
                <a:pPr>
                  <a:lnSpc>
                    <a:spcPct val="150000"/>
                  </a:lnSpc>
                </a:pPr>
                <a:r>
                  <a:rPr lang="en-US" altLang="zh-CN" sz="2000" dirty="0"/>
                  <a:t>(3)</a:t>
                </a:r>
                <a:r>
                  <a:rPr lang="zh-CN" altLang="zh-CN" sz="2000" dirty="0"/>
                  <a:t>由反需求函数，消费者剩余为</a:t>
                </a:r>
              </a:p>
              <a:p>
                <a:pPr marL="0" indent="0">
                  <a:lnSpc>
                    <a:spcPct val="150000"/>
                  </a:lnSpc>
                  <a:buNone/>
                </a:pPr>
                <a14:m>
                  <m:oMathPara xmlns:m="http://schemas.openxmlformats.org/officeDocument/2006/math">
                    <m:oMathParaPr>
                      <m:jc m:val="centerGroup"/>
                    </m:oMathParaPr>
                    <m:oMath xmlns:m="http://schemas.openxmlformats.org/officeDocument/2006/math">
                      <m:nary>
                        <m:naryPr>
                          <m:ctrlPr>
                            <a:rPr lang="zh-CN" altLang="zh-CN" sz="2000" i="1">
                              <a:latin typeface="Cambria Math" panose="02040503050406030204" pitchFamily="18" charset="0"/>
                            </a:rPr>
                          </m:ctrlPr>
                        </m:naryPr>
                        <m:sub>
                          <m:r>
                            <a:rPr lang="en-US" altLang="zh-CN" sz="2000" i="1">
                              <a:latin typeface="Cambria Math"/>
                            </a:rPr>
                            <m:t>0</m:t>
                          </m:r>
                        </m:sub>
                        <m:sup>
                          <m:r>
                            <a:rPr lang="en-US" altLang="zh-CN" sz="2000" i="1">
                              <a:latin typeface="Cambria Math"/>
                            </a:rPr>
                            <m:t>𝑞</m:t>
                          </m:r>
                        </m:sup>
                        <m:e>
                          <m:f>
                            <m:fPr>
                              <m:ctrlPr>
                                <a:rPr lang="zh-CN" altLang="zh-CN" sz="2000" i="1">
                                  <a:latin typeface="Cambria Math" panose="02040503050406030204" pitchFamily="18" charset="0"/>
                                </a:rPr>
                              </m:ctrlPr>
                            </m:fPr>
                            <m:num>
                              <m:r>
                                <a:rPr lang="en-US" altLang="zh-CN" sz="2000" i="1">
                                  <a:latin typeface="Cambria Math"/>
                                </a:rPr>
                                <m:t>1</m:t>
                              </m:r>
                            </m:num>
                            <m:den>
                              <m:r>
                                <a:rPr lang="en-US" altLang="zh-CN" sz="2000" i="1">
                                  <a:latin typeface="Cambria Math"/>
                                </a:rPr>
                                <m:t>6</m:t>
                              </m:r>
                              <m:rad>
                                <m:radPr>
                                  <m:degHide m:val="on"/>
                                  <m:ctrlPr>
                                    <a:rPr lang="zh-CN" altLang="zh-CN" sz="2000" i="1">
                                      <a:latin typeface="Cambria Math" panose="02040503050406030204" pitchFamily="18" charset="0"/>
                                    </a:rPr>
                                  </m:ctrlPr>
                                </m:radPr>
                                <m:deg/>
                                <m:e>
                                  <m:sSup>
                                    <m:sSupPr>
                                      <m:ctrlPr>
                                        <a:rPr lang="zh-CN" altLang="zh-CN" sz="2000" i="1">
                                          <a:latin typeface="Cambria Math" panose="02040503050406030204" pitchFamily="18" charset="0"/>
                                        </a:rPr>
                                      </m:ctrlPr>
                                    </m:sSupPr>
                                    <m:e>
                                      <m:r>
                                        <a:rPr lang="en-US" altLang="zh-CN" sz="2000" i="1">
                                          <a:latin typeface="Cambria Math"/>
                                        </a:rPr>
                                        <m:t>𝑞</m:t>
                                      </m:r>
                                    </m:e>
                                    <m:sup>
                                      <m:r>
                                        <a:rPr lang="en-US" altLang="zh-CN" sz="2000" i="1">
                                          <a:latin typeface="Cambria Math"/>
                                        </a:rPr>
                                        <m:t>′</m:t>
                                      </m:r>
                                    </m:sup>
                                  </m:sSup>
                                </m:e>
                              </m:rad>
                            </m:den>
                          </m:f>
                          <m:r>
                            <a:rPr lang="en-US" altLang="zh-CN" sz="2000" i="1">
                              <a:latin typeface="Cambria Math"/>
                            </a:rPr>
                            <m:t>𝑑</m:t>
                          </m:r>
                          <m:sSup>
                            <m:sSupPr>
                              <m:ctrlPr>
                                <a:rPr lang="zh-CN" altLang="zh-CN" sz="2000" i="1">
                                  <a:latin typeface="Cambria Math" panose="02040503050406030204" pitchFamily="18" charset="0"/>
                                </a:rPr>
                              </m:ctrlPr>
                            </m:sSupPr>
                            <m:e>
                              <m:r>
                                <a:rPr lang="en-US" altLang="zh-CN" sz="2000" i="1">
                                  <a:latin typeface="Cambria Math"/>
                                </a:rPr>
                                <m:t>𝑞</m:t>
                              </m:r>
                            </m:e>
                            <m:sup>
                              <m:r>
                                <a:rPr lang="en-US" altLang="zh-CN" sz="2000" i="1">
                                  <a:latin typeface="Cambria Math"/>
                                </a:rPr>
                                <m:t>′</m:t>
                              </m:r>
                            </m:sup>
                          </m:sSup>
                        </m:e>
                      </m:nary>
                      <m:r>
                        <a:rPr lang="en-US" altLang="zh-CN" sz="2000" i="1">
                          <a:latin typeface="Cambria Math"/>
                        </a:rPr>
                        <m:t>−</m:t>
                      </m:r>
                      <m:r>
                        <a:rPr lang="en-US" altLang="zh-CN" sz="2000" i="1">
                          <a:latin typeface="Cambria Math"/>
                        </a:rPr>
                        <m:t>𝑝𝑞</m:t>
                      </m:r>
                      <m:r>
                        <a:rPr lang="en-US" altLang="zh-CN" sz="2000" i="1">
                          <a:latin typeface="Cambria Math"/>
                        </a:rPr>
                        <m:t>=</m:t>
                      </m:r>
                      <m:f>
                        <m:fPr>
                          <m:ctrlPr>
                            <a:rPr lang="zh-CN" altLang="zh-CN" sz="2000" i="1">
                              <a:latin typeface="Cambria Math" panose="02040503050406030204" pitchFamily="18" charset="0"/>
                            </a:rPr>
                          </m:ctrlPr>
                        </m:fPr>
                        <m:num>
                          <m:r>
                            <a:rPr lang="en-US" altLang="zh-CN" sz="2000" i="1">
                              <a:latin typeface="Cambria Math"/>
                            </a:rPr>
                            <m:t>1</m:t>
                          </m:r>
                        </m:num>
                        <m:den>
                          <m:r>
                            <a:rPr lang="en-US" altLang="zh-CN" sz="2000" i="1">
                              <a:latin typeface="Cambria Math"/>
                            </a:rPr>
                            <m:t>3</m:t>
                          </m:r>
                        </m:den>
                      </m:f>
                      <m:sSup>
                        <m:sSupPr>
                          <m:ctrlPr>
                            <a:rPr lang="zh-CN" altLang="zh-CN" sz="2000" i="1">
                              <a:latin typeface="Cambria Math" panose="02040503050406030204" pitchFamily="18" charset="0"/>
                            </a:rPr>
                          </m:ctrlPr>
                        </m:sSupPr>
                        <m:e>
                          <m:r>
                            <a:rPr lang="en-US" altLang="zh-CN" sz="2000" i="1">
                              <a:latin typeface="Cambria Math"/>
                            </a:rPr>
                            <m:t>𝑞</m:t>
                          </m:r>
                        </m:e>
                        <m:sup>
                          <m:f>
                            <m:fPr>
                              <m:ctrlPr>
                                <a:rPr lang="zh-CN" altLang="zh-CN" sz="2000" i="1">
                                  <a:latin typeface="Cambria Math" panose="02040503050406030204" pitchFamily="18" charset="0"/>
                                </a:rPr>
                              </m:ctrlPr>
                            </m:fPr>
                            <m:num>
                              <m:r>
                                <a:rPr lang="en-US" altLang="zh-CN" sz="2000" i="1">
                                  <a:latin typeface="Cambria Math"/>
                                </a:rPr>
                                <m:t>1</m:t>
                              </m:r>
                            </m:num>
                            <m:den>
                              <m:r>
                                <a:rPr lang="en-US" altLang="zh-CN" sz="2000" i="1">
                                  <a:latin typeface="Cambria Math"/>
                                </a:rPr>
                                <m:t>2</m:t>
                              </m:r>
                            </m:den>
                          </m:f>
                        </m:sup>
                      </m:sSup>
                      <m:r>
                        <a:rPr lang="en-US" altLang="zh-CN" sz="2000" i="1">
                          <a:latin typeface="Cambria Math"/>
                        </a:rPr>
                        <m:t>−</m:t>
                      </m:r>
                      <m:r>
                        <a:rPr lang="en-US" altLang="zh-CN" sz="2000" i="1">
                          <a:latin typeface="Cambria Math"/>
                        </a:rPr>
                        <m:t>𝑝𝑞</m:t>
                      </m:r>
                    </m:oMath>
                  </m:oMathPara>
                </a14:m>
                <a:endParaRPr lang="zh-CN" altLang="zh-CN" sz="2000" dirty="0"/>
              </a:p>
              <a:p>
                <a:pPr>
                  <a:lnSpc>
                    <a:spcPct val="150000"/>
                  </a:lnSpc>
                </a:pPr>
                <a:endParaRPr lang="zh-CN" altLang="en-US" dirty="0"/>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043" t="-2366"/>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pic>
        <p:nvPicPr>
          <p:cNvPr id="18" name="图片 17">
            <a:extLst>
              <a:ext uri="{FF2B5EF4-FFF2-40B4-BE49-F238E27FC236}">
                <a16:creationId xmlns:a16="http://schemas.microsoft.com/office/drawing/2014/main" id="{C84F5D5B-44AC-4279-A27E-540BDEE32AB6}"/>
              </a:ext>
            </a:extLst>
          </p:cNvPr>
          <p:cNvPicPr>
            <a:picLocks noChangeAspect="1"/>
          </p:cNvPicPr>
          <p:nvPr/>
        </p:nvPicPr>
        <p:blipFill>
          <a:blip r:embed="rId5"/>
          <a:stretch>
            <a:fillRect/>
          </a:stretch>
        </p:blipFill>
        <p:spPr>
          <a:xfrm>
            <a:off x="8785440" y="2971293"/>
            <a:ext cx="3123399" cy="2969656"/>
          </a:xfrm>
          <a:prstGeom prst="rect">
            <a:avLst/>
          </a:prstGeom>
        </p:spPr>
      </p:pic>
    </p:spTree>
    <p:extLst>
      <p:ext uri="{BB962C8B-B14F-4D97-AF65-F5344CB8AC3E}">
        <p14:creationId xmlns:p14="http://schemas.microsoft.com/office/powerpoint/2010/main" val="225479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fontScale="92500" lnSpcReduction="20000"/>
              </a:bodyPr>
              <a:lstStyle/>
              <a:p>
                <a:r>
                  <a:rPr lang="zh-CN" altLang="en-US" dirty="0">
                    <a:latin typeface="楷体" panose="02010609060101010101" pitchFamily="49" charset="-122"/>
                    <a:ea typeface="楷体" panose="02010609060101010101" pitchFamily="49" charset="-122"/>
                  </a:rPr>
                  <a:t>“如何区分固定投入比例的生产函数与具有规模报酬不变特征的生产函数”</a:t>
                </a:r>
                <a:endParaRPr lang="en-US" altLang="zh-CN" dirty="0">
                  <a:latin typeface="楷体" panose="02010609060101010101" pitchFamily="49" charset="-122"/>
                  <a:ea typeface="楷体" panose="02010609060101010101" pitchFamily="49" charset="-122"/>
                </a:endParaRPr>
              </a:p>
              <a:p>
                <a:pPr marL="0" indent="0">
                  <a:buNone/>
                </a:pPr>
                <a:endParaRPr lang="en-US" altLang="zh-CN" b="1" dirty="0"/>
              </a:p>
              <a:p>
                <a:pPr marL="0" indent="0">
                  <a:buNone/>
                </a:pPr>
                <a:r>
                  <a:rPr lang="zh-CN" altLang="zh-CN" sz="2400" b="1" dirty="0"/>
                  <a:t>固定投入比例的生产函数的例子：</a:t>
                </a:r>
                <a:endParaRPr lang="zh-CN" altLang="zh-CN" sz="2400" dirty="0"/>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a:rPr>
                        <m:t>𝑌</m:t>
                      </m:r>
                      <m:r>
                        <a:rPr lang="en-US" altLang="zh-CN" sz="2400" i="1">
                          <a:latin typeface="Cambria Math"/>
                        </a:rPr>
                        <m:t>=</m:t>
                      </m:r>
                      <m:func>
                        <m:funcPr>
                          <m:ctrlPr>
                            <a:rPr lang="zh-CN" altLang="zh-CN" sz="2400" i="1">
                              <a:latin typeface="Cambria Math" panose="02040503050406030204" pitchFamily="18" charset="0"/>
                            </a:rPr>
                          </m:ctrlPr>
                        </m:funcPr>
                        <m:fName>
                          <m:r>
                            <m:rPr>
                              <m:sty m:val="p"/>
                            </m:rPr>
                            <a:rPr lang="en-US" altLang="zh-CN" sz="2400">
                              <a:latin typeface="Cambria Math"/>
                            </a:rPr>
                            <m:t>min</m:t>
                          </m:r>
                        </m:fName>
                        <m:e>
                          <m:r>
                            <a:rPr lang="en-US" altLang="zh-CN" sz="2400" i="1">
                              <a:latin typeface="Cambria Math"/>
                            </a:rPr>
                            <m:t>{</m:t>
                          </m:r>
                          <m:r>
                            <a:rPr lang="en-US" altLang="zh-CN" sz="2400" i="1">
                              <a:latin typeface="Cambria Math"/>
                            </a:rPr>
                            <m:t>𝑎𝐾</m:t>
                          </m:r>
                          <m:r>
                            <a:rPr lang="en-US" altLang="zh-CN" sz="2400" i="1">
                              <a:latin typeface="Cambria Math"/>
                            </a:rPr>
                            <m:t>,</m:t>
                          </m:r>
                          <m:r>
                            <a:rPr lang="en-US" altLang="zh-CN" sz="2400" i="1">
                              <a:latin typeface="Cambria Math"/>
                            </a:rPr>
                            <m:t>𝑏𝐿</m:t>
                          </m:r>
                          <m:r>
                            <a:rPr lang="en-US" altLang="zh-CN" sz="2400" i="1">
                              <a:latin typeface="Cambria Math"/>
                            </a:rPr>
                            <m:t>}</m:t>
                          </m:r>
                        </m:e>
                      </m:func>
                    </m:oMath>
                  </m:oMathPara>
                </a14:m>
                <a:endParaRPr lang="zh-CN" altLang="zh-CN" sz="2400" dirty="0"/>
              </a:p>
              <a:p>
                <a:pPr marL="0" indent="0">
                  <a:buNone/>
                </a:pPr>
                <a:r>
                  <a:rPr lang="zh-CN" altLang="zh-CN" sz="2400" b="1" dirty="0"/>
                  <a:t>规模报酬不变特征的生产函数：</a:t>
                </a:r>
                <a:endParaRPr lang="zh-CN" altLang="zh-CN" sz="2400" dirty="0"/>
              </a:p>
              <a:p>
                <a:pPr marL="0" indent="0">
                  <a:buNone/>
                </a:pPr>
                <a:r>
                  <a:rPr lang="zh-CN" altLang="zh-CN" sz="2400" dirty="0"/>
                  <a:t>对于生产函数</a:t>
                </a:r>
                <a14:m>
                  <m:oMath xmlns:m="http://schemas.openxmlformats.org/officeDocument/2006/math">
                    <m:r>
                      <a:rPr lang="en-US" altLang="zh-CN" sz="2400" i="1">
                        <a:latin typeface="Cambria Math"/>
                      </a:rPr>
                      <m:t>𝑌</m:t>
                    </m:r>
                    <m:r>
                      <a:rPr lang="en-US" altLang="zh-CN" sz="2400" i="1">
                        <a:latin typeface="Cambria Math"/>
                      </a:rPr>
                      <m:t>=</m:t>
                    </m:r>
                    <m:r>
                      <a:rPr lang="en-US" altLang="zh-CN" sz="2400" i="1">
                        <a:latin typeface="Cambria Math"/>
                      </a:rPr>
                      <m:t>𝐹</m:t>
                    </m:r>
                    <m:r>
                      <a:rPr lang="en-US" altLang="zh-CN" sz="2400" i="1">
                        <a:latin typeface="Cambria Math"/>
                      </a:rPr>
                      <m:t>(</m:t>
                    </m:r>
                    <m:r>
                      <a:rPr lang="en-US" altLang="zh-CN" sz="2400" i="1">
                        <a:latin typeface="Cambria Math"/>
                      </a:rPr>
                      <m:t>𝐾</m:t>
                    </m:r>
                    <m:r>
                      <a:rPr lang="en-US" altLang="zh-CN" sz="2400" i="1">
                        <a:latin typeface="Cambria Math"/>
                      </a:rPr>
                      <m:t>,</m:t>
                    </m:r>
                    <m:r>
                      <a:rPr lang="en-US" altLang="zh-CN" sz="2400" i="1">
                        <a:latin typeface="Cambria Math"/>
                      </a:rPr>
                      <m:t>𝐿</m:t>
                    </m:r>
                    <m:r>
                      <a:rPr lang="en-US" altLang="zh-CN" sz="2400" i="1">
                        <a:latin typeface="Cambria Math"/>
                      </a:rPr>
                      <m:t>)</m:t>
                    </m:r>
                  </m:oMath>
                </a14:m>
                <a:r>
                  <a:rPr lang="zh-CN" altLang="zh-CN" sz="2400" dirty="0"/>
                  <a:t>，如果任意的</a:t>
                </a:r>
                <a14:m>
                  <m:oMath xmlns:m="http://schemas.openxmlformats.org/officeDocument/2006/math">
                    <m:r>
                      <a:rPr lang="en-US" altLang="zh-CN" sz="2400" i="1">
                        <a:latin typeface="Cambria Math"/>
                      </a:rPr>
                      <m:t>𝜆</m:t>
                    </m:r>
                    <m:r>
                      <a:rPr lang="en-US" altLang="zh-CN" sz="2400" i="1">
                        <a:latin typeface="Cambria Math"/>
                      </a:rPr>
                      <m:t>∈</m:t>
                    </m:r>
                    <m:r>
                      <a:rPr lang="en-US" altLang="zh-CN" sz="2400" i="1">
                        <a:latin typeface="Cambria Math"/>
                      </a:rPr>
                      <m:t>ℝ</m:t>
                    </m:r>
                  </m:oMath>
                </a14:m>
                <a:r>
                  <a:rPr lang="zh-CN" altLang="zh-CN" sz="2400" dirty="0"/>
                  <a:t>，有</a:t>
                </a: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a:rPr>
                        <m:t>𝜆</m:t>
                      </m:r>
                      <m:r>
                        <a:rPr lang="en-US" altLang="zh-CN" sz="2400" i="1">
                          <a:latin typeface="Cambria Math"/>
                        </a:rPr>
                        <m:t>𝑌</m:t>
                      </m:r>
                      <m:r>
                        <a:rPr lang="en-US" altLang="zh-CN" sz="2400" i="1">
                          <a:latin typeface="Cambria Math"/>
                        </a:rPr>
                        <m:t>=</m:t>
                      </m:r>
                      <m:r>
                        <a:rPr lang="en-US" altLang="zh-CN" sz="2400" i="1">
                          <a:latin typeface="Cambria Math"/>
                        </a:rPr>
                        <m:t>𝐹</m:t>
                      </m:r>
                      <m:r>
                        <a:rPr lang="en-US" altLang="zh-CN" sz="2400" i="1">
                          <a:latin typeface="Cambria Math"/>
                        </a:rPr>
                        <m:t>(</m:t>
                      </m:r>
                      <m:r>
                        <a:rPr lang="en-US" altLang="zh-CN" sz="2400" i="1">
                          <a:latin typeface="Cambria Math"/>
                        </a:rPr>
                        <m:t>𝜆</m:t>
                      </m:r>
                      <m:r>
                        <a:rPr lang="en-US" altLang="zh-CN" sz="2400" i="1">
                          <a:latin typeface="Cambria Math"/>
                        </a:rPr>
                        <m:t>𝐾</m:t>
                      </m:r>
                      <m:r>
                        <a:rPr lang="en-US" altLang="zh-CN" sz="2400" i="1">
                          <a:latin typeface="Cambria Math"/>
                        </a:rPr>
                        <m:t>,</m:t>
                      </m:r>
                      <m:r>
                        <a:rPr lang="en-US" altLang="zh-CN" sz="2400" i="1">
                          <a:latin typeface="Cambria Math"/>
                        </a:rPr>
                        <m:t>𝜆</m:t>
                      </m:r>
                      <m:r>
                        <a:rPr lang="en-US" altLang="zh-CN" sz="2400" i="1">
                          <a:latin typeface="Cambria Math"/>
                        </a:rPr>
                        <m:t>𝐿</m:t>
                      </m:r>
                      <m:r>
                        <a:rPr lang="en-US" altLang="zh-CN" sz="2400" i="1">
                          <a:latin typeface="Cambria Math"/>
                        </a:rPr>
                        <m:t>)</m:t>
                      </m:r>
                    </m:oMath>
                  </m:oMathPara>
                </a14:m>
                <a:endParaRPr lang="zh-CN" altLang="zh-CN" sz="2400" dirty="0"/>
              </a:p>
              <a:p>
                <a:pPr marL="0" indent="0">
                  <a:buNone/>
                </a:pPr>
                <a:r>
                  <a:rPr lang="zh-CN" altLang="zh-CN" sz="2400" dirty="0"/>
                  <a:t>则为规模报酬不变的生产函数，一个具体的函数形式为</a:t>
                </a: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a:rPr>
                        <m:t>𝑌</m:t>
                      </m:r>
                      <m:r>
                        <a:rPr lang="en-US" altLang="zh-CN" sz="2400" i="1">
                          <a:latin typeface="Cambria Math"/>
                        </a:rPr>
                        <m:t>=</m:t>
                      </m:r>
                      <m:sSup>
                        <m:sSupPr>
                          <m:ctrlPr>
                            <a:rPr lang="zh-CN" altLang="zh-CN" sz="2400" i="1">
                              <a:latin typeface="Cambria Math" panose="02040503050406030204" pitchFamily="18" charset="0"/>
                            </a:rPr>
                          </m:ctrlPr>
                        </m:sSupPr>
                        <m:e>
                          <m:r>
                            <a:rPr lang="en-US" altLang="zh-CN" sz="2400" i="1">
                              <a:latin typeface="Cambria Math"/>
                            </a:rPr>
                            <m:t>𝐾</m:t>
                          </m:r>
                        </m:e>
                        <m:sup>
                          <m:r>
                            <a:rPr lang="en-US" altLang="zh-CN" sz="2400" i="1">
                              <a:latin typeface="Cambria Math"/>
                            </a:rPr>
                            <m:t>𝛼</m:t>
                          </m:r>
                        </m:sup>
                      </m:sSup>
                      <m:sSup>
                        <m:sSupPr>
                          <m:ctrlPr>
                            <a:rPr lang="zh-CN" altLang="zh-CN" sz="2400" i="1">
                              <a:latin typeface="Cambria Math" panose="02040503050406030204" pitchFamily="18" charset="0"/>
                            </a:rPr>
                          </m:ctrlPr>
                        </m:sSupPr>
                        <m:e>
                          <m:r>
                            <a:rPr lang="en-US" altLang="zh-CN" sz="2400" i="1">
                              <a:latin typeface="Cambria Math"/>
                            </a:rPr>
                            <m:t>𝐿</m:t>
                          </m:r>
                        </m:e>
                        <m:sup>
                          <m:r>
                            <a:rPr lang="en-US" altLang="zh-CN" sz="2400" i="1">
                              <a:latin typeface="Cambria Math"/>
                            </a:rPr>
                            <m:t>1−</m:t>
                          </m:r>
                          <m:r>
                            <a:rPr lang="en-US" altLang="zh-CN" sz="2400" i="1">
                              <a:latin typeface="Cambria Math"/>
                            </a:rPr>
                            <m:t>𝛼</m:t>
                          </m:r>
                        </m:sup>
                      </m:sSup>
                      <m:r>
                        <a:rPr lang="en-US" altLang="zh-CN" sz="2400" i="1">
                          <a:latin typeface="Cambria Math"/>
                        </a:rPr>
                        <m:t>,</m:t>
                      </m:r>
                      <m:r>
                        <a:rPr lang="en-US" altLang="zh-CN" sz="2400" i="1">
                          <a:latin typeface="Cambria Math"/>
                        </a:rPr>
                        <m:t>𝛼</m:t>
                      </m:r>
                      <m:r>
                        <a:rPr lang="en-US" altLang="zh-CN" sz="2400" i="1">
                          <a:latin typeface="Cambria Math"/>
                        </a:rPr>
                        <m:t>∈(0,1)</m:t>
                      </m:r>
                    </m:oMath>
                  </m:oMathPara>
                </a14:m>
                <a:endParaRPr lang="zh-CN" altLang="zh-CN" sz="2400" dirty="0"/>
              </a:p>
              <a:p>
                <a:pPr marL="0" indent="0">
                  <a:buNone/>
                </a:pPr>
                <a:r>
                  <a:rPr lang="zh-CN" altLang="zh-CN" sz="2400" dirty="0"/>
                  <a:t>二者没有明显的必然联系。</a:t>
                </a:r>
                <a:endParaRPr lang="en-US" altLang="zh-CN" sz="2400" dirty="0"/>
              </a:p>
              <a:p>
                <a:pPr marL="0" indent="0">
                  <a:buNone/>
                </a:pPr>
                <a:r>
                  <a:rPr lang="zh-CN" altLang="en-US" sz="2400" dirty="0"/>
                  <a:t>还有</a:t>
                </a:r>
                <a:r>
                  <a:rPr lang="zh-CN" altLang="en-US" sz="2400" b="1" dirty="0"/>
                  <a:t>边际成本递增、边际收益递减</a:t>
                </a:r>
                <a:r>
                  <a:rPr lang="zh-CN" altLang="en-US" sz="2400" dirty="0"/>
                  <a:t>：概念要区分清楚！</a:t>
                </a:r>
                <a:endParaRPr lang="en-US" altLang="zh-CN" sz="2400" dirty="0"/>
              </a:p>
              <a:p>
                <a:pPr marL="0" indent="0">
                  <a:buNone/>
                </a:pPr>
                <a14:m>
                  <m:oMathPara xmlns:m="http://schemas.openxmlformats.org/officeDocument/2006/math">
                    <m:oMathParaPr>
                      <m:jc m:val="centerGroup"/>
                    </m:oMathParaPr>
                    <m:oMath xmlns:m="http://schemas.openxmlformats.org/officeDocument/2006/math">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𝑑𝑀𝐶</m:t>
                          </m:r>
                        </m:num>
                        <m:den>
                          <m:r>
                            <a:rPr lang="en-US" altLang="zh-CN" sz="2400" b="0" i="1" smtClean="0">
                              <a:latin typeface="Cambria Math" panose="02040503050406030204" pitchFamily="18" charset="0"/>
                            </a:rPr>
                            <m:t>𝑑𝑄</m:t>
                          </m:r>
                        </m:den>
                      </m:f>
                      <m:r>
                        <a:rPr lang="en-US" altLang="zh-CN" sz="2400" b="0" i="1" smtClean="0">
                          <a:latin typeface="Cambria Math" panose="02040503050406030204" pitchFamily="18" charset="0"/>
                        </a:rPr>
                        <m:t>&gt;0,</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𝑑𝑀𝑅</m:t>
                          </m:r>
                        </m:num>
                        <m:den>
                          <m:r>
                            <a:rPr lang="en-US" altLang="zh-CN" sz="2400" b="0" i="1" smtClean="0">
                              <a:latin typeface="Cambria Math" panose="02040503050406030204" pitchFamily="18" charset="0"/>
                            </a:rPr>
                            <m:t>𝑑𝑄</m:t>
                          </m:r>
                        </m:den>
                      </m:f>
                      <m:r>
                        <a:rPr lang="en-US" altLang="zh-CN" sz="2400" b="0" i="1" smtClean="0">
                          <a:latin typeface="Cambria Math" panose="02040503050406030204" pitchFamily="18" charset="0"/>
                        </a:rPr>
                        <m:t>&lt;0</m:t>
                      </m:r>
                    </m:oMath>
                  </m:oMathPara>
                </a14:m>
                <a:endParaRPr lang="zh-CN" altLang="zh-CN" sz="2400"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928" t="-3487"/>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Tree>
    <p:extLst>
      <p:ext uri="{BB962C8B-B14F-4D97-AF65-F5344CB8AC3E}">
        <p14:creationId xmlns:p14="http://schemas.microsoft.com/office/powerpoint/2010/main" val="135349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2067339"/>
            <a:ext cx="12192000" cy="2564296"/>
          </a:xfrm>
          <a:prstGeom prst="rect">
            <a:avLst/>
          </a:prstGeom>
        </p:spPr>
      </p:pic>
      <p:sp>
        <p:nvSpPr>
          <p:cNvPr id="3" name="矩形 2"/>
          <p:cNvSpPr/>
          <p:nvPr/>
        </p:nvSpPr>
        <p:spPr>
          <a:xfrm>
            <a:off x="2657208" y="2570417"/>
            <a:ext cx="6647974" cy="1200329"/>
          </a:xfrm>
          <a:prstGeom prst="rect">
            <a:avLst/>
          </a:prstGeom>
        </p:spPr>
        <p:txBody>
          <a:bodyPr wrap="none">
            <a:spAutoFit/>
          </a:bodyPr>
          <a:lstStyle/>
          <a:p>
            <a:r>
              <a:rPr lang="zh-CN" altLang="en-US" sz="7200" dirty="0">
                <a:solidFill>
                  <a:schemeClr val="bg1"/>
                </a:solidFill>
                <a:ea typeface="华文行楷" panose="02010800040101010101" pitchFamily="2" charset="-122"/>
              </a:rPr>
              <a:t>一、提问的习题</a:t>
            </a:r>
          </a:p>
        </p:txBody>
      </p:sp>
    </p:spTree>
    <p:extLst>
      <p:ext uri="{BB962C8B-B14F-4D97-AF65-F5344CB8AC3E}">
        <p14:creationId xmlns:p14="http://schemas.microsoft.com/office/powerpoint/2010/main" val="3215061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en-US" dirty="0">
                <a:latin typeface="楷体" panose="02010609060101010101" pitchFamily="49" charset="-122"/>
                <a:ea typeface="楷体" panose="02010609060101010101" pitchFamily="49" charset="-122"/>
              </a:rPr>
              <a:t>“如何区分固定投入比例的生产函数与具有规模报酬不变特征的生产函数”</a:t>
            </a:r>
            <a:endParaRPr lang="en-US" altLang="zh-CN" dirty="0">
              <a:latin typeface="楷体" panose="02010609060101010101" pitchFamily="49" charset="-122"/>
              <a:ea typeface="楷体" panose="02010609060101010101" pitchFamily="49" charset="-122"/>
            </a:endParaRPr>
          </a:p>
          <a:p>
            <a:pPr marL="0" indent="0">
              <a:buNone/>
            </a:pPr>
            <a:endParaRPr lang="zh-CN" altLang="en-US" dirty="0"/>
          </a:p>
        </p:txBody>
      </p:sp>
      <p:pic>
        <p:nvPicPr>
          <p:cNvPr id="4" name="图片 3"/>
          <p:cNvPicPr>
            <a:picLocks noChangeAspect="1"/>
          </p:cNvPicPr>
          <p:nvPr/>
        </p:nvPicPr>
        <p:blipFill>
          <a:blip r:embed="rId3"/>
          <a:stretch>
            <a:fillRect/>
          </a:stretch>
        </p:blipFill>
        <p:spPr>
          <a:xfrm>
            <a:off x="110644" y="350141"/>
            <a:ext cx="1192639" cy="429262"/>
          </a:xfrm>
          <a:prstGeom prst="rect">
            <a:avLst/>
          </a:prstGeom>
        </p:spPr>
      </p:pic>
      <p:pic>
        <p:nvPicPr>
          <p:cNvPr id="5" name="图片 4"/>
          <p:cNvPicPr>
            <a:picLocks noChangeAspect="1"/>
          </p:cNvPicPr>
          <p:nvPr/>
        </p:nvPicPr>
        <p:blipFill>
          <a:blip r:embed="rId3"/>
          <a:stretch>
            <a:fillRect/>
          </a:stretch>
        </p:blipFill>
        <p:spPr>
          <a:xfrm>
            <a:off x="1413927" y="350141"/>
            <a:ext cx="84084" cy="429262"/>
          </a:xfrm>
          <a:prstGeom prst="rect">
            <a:avLst/>
          </a:prstGeom>
        </p:spPr>
      </p:pic>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CE7EFD76-FE43-4DD8-B858-500B9409A6C3}"/>
                  </a:ext>
                </a:extLst>
              </p:cNvPr>
              <p:cNvGraphicFramePr>
                <a:graphicFrameLocks noGrp="1"/>
              </p:cNvGraphicFramePr>
              <p:nvPr>
                <p:extLst>
                  <p:ext uri="{D42A27DB-BD31-4B8C-83A1-F6EECF244321}">
                    <p14:modId xmlns:p14="http://schemas.microsoft.com/office/powerpoint/2010/main" val="3762208528"/>
                  </p:ext>
                </p:extLst>
              </p:nvPr>
            </p:nvGraphicFramePr>
            <p:xfrm>
              <a:off x="1498011" y="2328863"/>
              <a:ext cx="9746252" cy="4171950"/>
            </p:xfrm>
            <a:graphic>
              <a:graphicData uri="http://schemas.openxmlformats.org/drawingml/2006/table">
                <a:tbl>
                  <a:tblPr firstRow="1" firstCol="1" bandRow="1">
                    <a:tableStyleId>{5C22544A-7EE6-4342-B048-85BDC9FD1C3A}</a:tableStyleId>
                  </a:tblPr>
                  <a:tblGrid>
                    <a:gridCol w="3675864">
                      <a:extLst>
                        <a:ext uri="{9D8B030D-6E8A-4147-A177-3AD203B41FA5}">
                          <a16:colId xmlns:a16="http://schemas.microsoft.com/office/drawing/2014/main" val="2353040983"/>
                        </a:ext>
                      </a:extLst>
                    </a:gridCol>
                    <a:gridCol w="3115503">
                      <a:extLst>
                        <a:ext uri="{9D8B030D-6E8A-4147-A177-3AD203B41FA5}">
                          <a16:colId xmlns:a16="http://schemas.microsoft.com/office/drawing/2014/main" val="2912486489"/>
                        </a:ext>
                      </a:extLst>
                    </a:gridCol>
                    <a:gridCol w="2954885">
                      <a:extLst>
                        <a:ext uri="{9D8B030D-6E8A-4147-A177-3AD203B41FA5}">
                          <a16:colId xmlns:a16="http://schemas.microsoft.com/office/drawing/2014/main" val="2250028948"/>
                        </a:ext>
                      </a:extLst>
                    </a:gridCol>
                  </a:tblGrid>
                  <a:tr h="1363350">
                    <a:tc>
                      <a:txBody>
                        <a:bodyPr/>
                        <a:lstStyle/>
                        <a:p>
                          <a:pPr>
                            <a:spcAft>
                              <a:spcPts val="0"/>
                            </a:spcAft>
                          </a:pPr>
                          <a:r>
                            <a:rPr lang="en-US" sz="1200" dirty="0">
                              <a:effectLst/>
                            </a:rPr>
                            <a:t> </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000" dirty="0">
                              <a:effectLst/>
                            </a:rPr>
                            <a:t>具有规模报酬不变特征</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000">
                              <a:effectLst/>
                            </a:rPr>
                            <a:t>不具有规模报酬不变特征</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93131540"/>
                      </a:ext>
                    </a:extLst>
                  </a:tr>
                  <a:tr h="1394124">
                    <a:tc>
                      <a:txBody>
                        <a:bodyPr/>
                        <a:lstStyle/>
                        <a:p>
                          <a:pPr>
                            <a:spcAft>
                              <a:spcPts val="0"/>
                            </a:spcAft>
                          </a:pPr>
                          <a:r>
                            <a:rPr lang="zh-CN" sz="2000" dirty="0">
                              <a:effectLst/>
                            </a:rPr>
                            <a:t>具有固定投入比例特征</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a:rPr>
                                  <m:t>𝑌</m:t>
                                </m:r>
                                <m:r>
                                  <a:rPr lang="en-US" sz="2000">
                                    <a:effectLst/>
                                    <a:latin typeface="Cambria Math"/>
                                  </a:rPr>
                                  <m:t>=</m:t>
                                </m:r>
                                <m:func>
                                  <m:funcPr>
                                    <m:ctrlPr>
                                      <a:rPr lang="zh-CN" sz="2000" i="1">
                                        <a:effectLst/>
                                        <a:latin typeface="Cambria Math" panose="02040503050406030204" pitchFamily="18" charset="0"/>
                                      </a:rPr>
                                    </m:ctrlPr>
                                  </m:funcPr>
                                  <m:fName>
                                    <m:r>
                                      <m:rPr>
                                        <m:sty m:val="p"/>
                                      </m:rPr>
                                      <a:rPr lang="en-US" sz="2000">
                                        <a:effectLst/>
                                        <a:latin typeface="Cambria Math"/>
                                      </a:rPr>
                                      <m:t>min</m:t>
                                    </m:r>
                                  </m:fName>
                                  <m:e>
                                    <m:r>
                                      <a:rPr lang="en-US" sz="2000">
                                        <a:effectLst/>
                                        <a:latin typeface="Cambria Math"/>
                                      </a:rPr>
                                      <m:t>{</m:t>
                                    </m:r>
                                    <m:r>
                                      <a:rPr lang="en-US" sz="2000">
                                        <a:effectLst/>
                                        <a:latin typeface="Cambria Math"/>
                                      </a:rPr>
                                      <m:t>𝑎𝐾</m:t>
                                    </m:r>
                                    <m:r>
                                      <a:rPr lang="en-US" sz="2000">
                                        <a:effectLst/>
                                        <a:latin typeface="Cambria Math"/>
                                      </a:rPr>
                                      <m:t>,</m:t>
                                    </m:r>
                                    <m:r>
                                      <a:rPr lang="en-US" sz="2000">
                                        <a:effectLst/>
                                        <a:latin typeface="Cambria Math"/>
                                      </a:rPr>
                                      <m:t>𝑏𝐿</m:t>
                                    </m:r>
                                    <m:r>
                                      <a:rPr lang="en-US" sz="2000">
                                        <a:effectLst/>
                                        <a:latin typeface="Cambria Math"/>
                                      </a:rPr>
                                      <m:t>}</m:t>
                                    </m:r>
                                  </m:e>
                                </m:func>
                              </m:oMath>
                            </m:oMathPara>
                          </a14:m>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a:rPr>
                                  <m:t>𝑌</m:t>
                                </m:r>
                                <m:r>
                                  <a:rPr lang="en-US" sz="2000">
                                    <a:effectLst/>
                                    <a:latin typeface="Cambria Math"/>
                                  </a:rPr>
                                  <m:t>=</m:t>
                                </m:r>
                                <m:sSup>
                                  <m:sSupPr>
                                    <m:ctrlPr>
                                      <a:rPr lang="zh-CN" sz="2000" i="1">
                                        <a:effectLst/>
                                        <a:latin typeface="Cambria Math" panose="02040503050406030204" pitchFamily="18" charset="0"/>
                                      </a:rPr>
                                    </m:ctrlPr>
                                  </m:sSupPr>
                                  <m:e>
                                    <m:d>
                                      <m:dPr>
                                        <m:begChr m:val="["/>
                                        <m:endChr m:val="]"/>
                                        <m:ctrlPr>
                                          <a:rPr lang="zh-CN" sz="2000" i="1">
                                            <a:effectLst/>
                                            <a:latin typeface="Cambria Math" panose="02040503050406030204" pitchFamily="18" charset="0"/>
                                          </a:rPr>
                                        </m:ctrlPr>
                                      </m:dPr>
                                      <m:e>
                                        <m:func>
                                          <m:funcPr>
                                            <m:ctrlPr>
                                              <a:rPr lang="zh-CN" sz="2000" i="1">
                                                <a:effectLst/>
                                                <a:latin typeface="Cambria Math" panose="02040503050406030204" pitchFamily="18" charset="0"/>
                                              </a:rPr>
                                            </m:ctrlPr>
                                          </m:funcPr>
                                          <m:fName>
                                            <m:r>
                                              <m:rPr>
                                                <m:sty m:val="p"/>
                                              </m:rPr>
                                              <a:rPr lang="en-US" sz="2000">
                                                <a:effectLst/>
                                                <a:latin typeface="Cambria Math"/>
                                              </a:rPr>
                                              <m:t>min</m:t>
                                            </m:r>
                                          </m:fName>
                                          <m:e>
                                            <m:d>
                                              <m:dPr>
                                                <m:begChr m:val="{"/>
                                                <m:endChr m:val="}"/>
                                                <m:ctrlPr>
                                                  <a:rPr lang="zh-CN" sz="2000" i="1">
                                                    <a:effectLst/>
                                                    <a:latin typeface="Cambria Math" panose="02040503050406030204" pitchFamily="18" charset="0"/>
                                                  </a:rPr>
                                                </m:ctrlPr>
                                              </m:dPr>
                                              <m:e>
                                                <m:r>
                                                  <a:rPr lang="en-US" sz="2000">
                                                    <a:effectLst/>
                                                    <a:latin typeface="Cambria Math"/>
                                                  </a:rPr>
                                                  <m:t>𝑎𝐾</m:t>
                                                </m:r>
                                                <m:r>
                                                  <a:rPr lang="en-US" sz="2000">
                                                    <a:effectLst/>
                                                    <a:latin typeface="Cambria Math"/>
                                                  </a:rPr>
                                                  <m:t>,</m:t>
                                                </m:r>
                                                <m:r>
                                                  <a:rPr lang="en-US" sz="2000">
                                                    <a:effectLst/>
                                                    <a:latin typeface="Cambria Math"/>
                                                  </a:rPr>
                                                  <m:t>𝑏𝐿</m:t>
                                                </m:r>
                                              </m:e>
                                            </m:d>
                                          </m:e>
                                        </m:func>
                                      </m:e>
                                    </m:d>
                                  </m:e>
                                  <m:sup>
                                    <m:r>
                                      <a:rPr lang="en-US" sz="2000">
                                        <a:effectLst/>
                                        <a:latin typeface="Cambria Math"/>
                                      </a:rPr>
                                      <m:t>2</m:t>
                                    </m:r>
                                  </m:sup>
                                </m:sSup>
                              </m:oMath>
                            </m:oMathPara>
                          </a14:m>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596868268"/>
                      </a:ext>
                    </a:extLst>
                  </a:tr>
                  <a:tr h="1414476">
                    <a:tc>
                      <a:txBody>
                        <a:bodyPr/>
                        <a:lstStyle/>
                        <a:p>
                          <a:pPr>
                            <a:spcAft>
                              <a:spcPts val="0"/>
                            </a:spcAft>
                          </a:pPr>
                          <a:r>
                            <a:rPr lang="zh-CN" sz="2000" dirty="0">
                              <a:effectLst/>
                            </a:rPr>
                            <a:t>不具有固定投入比例特征</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a:rPr>
                                  <m:t>𝑌</m:t>
                                </m:r>
                                <m:r>
                                  <a:rPr lang="en-US" sz="2000">
                                    <a:effectLst/>
                                    <a:latin typeface="Cambria Math"/>
                                  </a:rPr>
                                  <m:t>=</m:t>
                                </m:r>
                                <m:sSup>
                                  <m:sSupPr>
                                    <m:ctrlPr>
                                      <a:rPr lang="zh-CN" sz="2000" i="1">
                                        <a:effectLst/>
                                        <a:latin typeface="Cambria Math" panose="02040503050406030204" pitchFamily="18" charset="0"/>
                                      </a:rPr>
                                    </m:ctrlPr>
                                  </m:sSupPr>
                                  <m:e>
                                    <m:r>
                                      <a:rPr lang="en-US" sz="2000">
                                        <a:effectLst/>
                                        <a:latin typeface="Cambria Math"/>
                                      </a:rPr>
                                      <m:t>𝐾</m:t>
                                    </m:r>
                                  </m:e>
                                  <m:sup>
                                    <m:r>
                                      <a:rPr lang="en-US" sz="2000">
                                        <a:effectLst/>
                                        <a:latin typeface="Cambria Math"/>
                                      </a:rPr>
                                      <m:t>𝛼</m:t>
                                    </m:r>
                                  </m:sup>
                                </m:sSup>
                                <m:sSup>
                                  <m:sSupPr>
                                    <m:ctrlPr>
                                      <a:rPr lang="zh-CN" sz="2000" i="1">
                                        <a:effectLst/>
                                        <a:latin typeface="Cambria Math" panose="02040503050406030204" pitchFamily="18" charset="0"/>
                                      </a:rPr>
                                    </m:ctrlPr>
                                  </m:sSupPr>
                                  <m:e>
                                    <m:r>
                                      <a:rPr lang="en-US" sz="2000">
                                        <a:effectLst/>
                                        <a:latin typeface="Cambria Math"/>
                                      </a:rPr>
                                      <m:t>𝐿</m:t>
                                    </m:r>
                                  </m:e>
                                  <m:sup>
                                    <m:r>
                                      <a:rPr lang="en-US" sz="2000">
                                        <a:effectLst/>
                                        <a:latin typeface="Cambria Math"/>
                                      </a:rPr>
                                      <m:t>1−</m:t>
                                    </m:r>
                                    <m:r>
                                      <a:rPr lang="en-US" sz="2000">
                                        <a:effectLst/>
                                        <a:latin typeface="Cambria Math"/>
                                      </a:rPr>
                                      <m:t>𝛼</m:t>
                                    </m:r>
                                  </m:sup>
                                </m:sSup>
                                <m:r>
                                  <a:rPr lang="en-US" sz="2000">
                                    <a:effectLst/>
                                    <a:latin typeface="Cambria Math"/>
                                  </a:rPr>
                                  <m:t>,</m:t>
                                </m:r>
                                <m:r>
                                  <a:rPr lang="en-US" sz="2000">
                                    <a:effectLst/>
                                    <a:latin typeface="Cambria Math"/>
                                  </a:rPr>
                                  <m:t>𝛼</m:t>
                                </m:r>
                                <m:r>
                                  <a:rPr lang="en-US" sz="2000">
                                    <a:effectLst/>
                                    <a:latin typeface="Cambria Math"/>
                                  </a:rPr>
                                  <m:t>∈(0,1)</m:t>
                                </m:r>
                              </m:oMath>
                            </m:oMathPara>
                          </a14:m>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a:rPr>
                                  <m:t>𝑌</m:t>
                                </m:r>
                                <m:r>
                                  <a:rPr lang="en-US" sz="2000">
                                    <a:effectLst/>
                                    <a:latin typeface="Cambria Math"/>
                                  </a:rPr>
                                  <m:t>=</m:t>
                                </m:r>
                                <m:sSup>
                                  <m:sSupPr>
                                    <m:ctrlPr>
                                      <a:rPr lang="zh-CN" sz="2000" i="1">
                                        <a:effectLst/>
                                        <a:latin typeface="Cambria Math" panose="02040503050406030204" pitchFamily="18" charset="0"/>
                                      </a:rPr>
                                    </m:ctrlPr>
                                  </m:sSupPr>
                                  <m:e>
                                    <m:r>
                                      <a:rPr lang="en-US" sz="2000">
                                        <a:effectLst/>
                                        <a:latin typeface="Cambria Math"/>
                                      </a:rPr>
                                      <m:t>𝐾</m:t>
                                    </m:r>
                                  </m:e>
                                  <m:sup>
                                    <m:r>
                                      <a:rPr lang="en-US" sz="2000">
                                        <a:effectLst/>
                                        <a:latin typeface="Cambria Math"/>
                                      </a:rPr>
                                      <m:t>𝛼</m:t>
                                    </m:r>
                                  </m:sup>
                                </m:sSup>
                                <m:sSup>
                                  <m:sSupPr>
                                    <m:ctrlPr>
                                      <a:rPr lang="zh-CN" sz="2000" i="1">
                                        <a:effectLst/>
                                        <a:latin typeface="Cambria Math" panose="02040503050406030204" pitchFamily="18" charset="0"/>
                                      </a:rPr>
                                    </m:ctrlPr>
                                  </m:sSupPr>
                                  <m:e>
                                    <m:r>
                                      <a:rPr lang="en-US" sz="2000">
                                        <a:effectLst/>
                                        <a:latin typeface="Cambria Math"/>
                                      </a:rPr>
                                      <m:t>𝐿</m:t>
                                    </m:r>
                                  </m:e>
                                  <m:sup>
                                    <m:r>
                                      <a:rPr lang="en-US" sz="2000">
                                        <a:effectLst/>
                                        <a:latin typeface="Cambria Math"/>
                                      </a:rPr>
                                      <m:t>𝛽</m:t>
                                    </m:r>
                                  </m:sup>
                                </m:sSup>
                                <m:r>
                                  <a:rPr lang="en-US" sz="2000">
                                    <a:effectLst/>
                                    <a:latin typeface="Cambria Math"/>
                                  </a:rPr>
                                  <m:t>,</m:t>
                                </m:r>
                                <m:r>
                                  <a:rPr lang="en-US" sz="2000">
                                    <a:effectLst/>
                                    <a:latin typeface="Cambria Math"/>
                                  </a:rPr>
                                  <m:t>𝛼</m:t>
                                </m:r>
                                <m:r>
                                  <a:rPr lang="en-US" sz="2000">
                                    <a:effectLst/>
                                    <a:latin typeface="Cambria Math"/>
                                  </a:rPr>
                                  <m:t>+</m:t>
                                </m:r>
                                <m:r>
                                  <a:rPr lang="en-US" sz="2000">
                                    <a:effectLst/>
                                    <a:latin typeface="Cambria Math"/>
                                  </a:rPr>
                                  <m:t>𝛽</m:t>
                                </m:r>
                                <m:r>
                                  <a:rPr lang="en-US" sz="2000">
                                    <a:effectLst/>
                                    <a:latin typeface="Cambria Math"/>
                                  </a:rPr>
                                  <m:t>&gt;1</m:t>
                                </m:r>
                              </m:oMath>
                            </m:oMathPara>
                          </a14:m>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524879885"/>
                      </a:ext>
                    </a:extLst>
                  </a:tr>
                </a:tbl>
              </a:graphicData>
            </a:graphic>
          </p:graphicFrame>
        </mc:Choice>
        <mc:Fallback xmlns="">
          <p:graphicFrame>
            <p:nvGraphicFramePr>
              <p:cNvPr id="2" name="表格 1">
                <a:extLst>
                  <a:ext uri="{FF2B5EF4-FFF2-40B4-BE49-F238E27FC236}">
                    <a16:creationId xmlns:a16="http://schemas.microsoft.com/office/drawing/2014/main" id="{CE7EFD76-FE43-4DD8-B858-500B9409A6C3}"/>
                  </a:ext>
                </a:extLst>
              </p:cNvPr>
              <p:cNvGraphicFramePr>
                <a:graphicFrameLocks noGrp="1"/>
              </p:cNvGraphicFramePr>
              <p:nvPr>
                <p:extLst>
                  <p:ext uri="{D42A27DB-BD31-4B8C-83A1-F6EECF244321}">
                    <p14:modId xmlns:p14="http://schemas.microsoft.com/office/powerpoint/2010/main" val="3762208528"/>
                  </p:ext>
                </p:extLst>
              </p:nvPr>
            </p:nvGraphicFramePr>
            <p:xfrm>
              <a:off x="1498011" y="2328863"/>
              <a:ext cx="9746252" cy="4171950"/>
            </p:xfrm>
            <a:graphic>
              <a:graphicData uri="http://schemas.openxmlformats.org/drawingml/2006/table">
                <a:tbl>
                  <a:tblPr firstRow="1" firstCol="1" bandRow="1">
                    <a:tableStyleId>{5C22544A-7EE6-4342-B048-85BDC9FD1C3A}</a:tableStyleId>
                  </a:tblPr>
                  <a:tblGrid>
                    <a:gridCol w="3675864">
                      <a:extLst>
                        <a:ext uri="{9D8B030D-6E8A-4147-A177-3AD203B41FA5}">
                          <a16:colId xmlns:a16="http://schemas.microsoft.com/office/drawing/2014/main" val="2353040983"/>
                        </a:ext>
                      </a:extLst>
                    </a:gridCol>
                    <a:gridCol w="3115503">
                      <a:extLst>
                        <a:ext uri="{9D8B030D-6E8A-4147-A177-3AD203B41FA5}">
                          <a16:colId xmlns:a16="http://schemas.microsoft.com/office/drawing/2014/main" val="2912486489"/>
                        </a:ext>
                      </a:extLst>
                    </a:gridCol>
                    <a:gridCol w="2954885">
                      <a:extLst>
                        <a:ext uri="{9D8B030D-6E8A-4147-A177-3AD203B41FA5}">
                          <a16:colId xmlns:a16="http://schemas.microsoft.com/office/drawing/2014/main" val="2250028948"/>
                        </a:ext>
                      </a:extLst>
                    </a:gridCol>
                  </a:tblGrid>
                  <a:tr h="1363350">
                    <a:tc>
                      <a:txBody>
                        <a:bodyPr/>
                        <a:lstStyle/>
                        <a:p>
                          <a:pPr>
                            <a:spcAft>
                              <a:spcPts val="0"/>
                            </a:spcAft>
                          </a:pPr>
                          <a:r>
                            <a:rPr lang="en-US" sz="1200" dirty="0">
                              <a:effectLst/>
                            </a:rPr>
                            <a:t> </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000" dirty="0">
                              <a:effectLst/>
                            </a:rPr>
                            <a:t>具有规模报酬不变特征</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000">
                              <a:effectLst/>
                            </a:rPr>
                            <a:t>不具有规模报酬不变特征</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93131540"/>
                      </a:ext>
                    </a:extLst>
                  </a:tr>
                  <a:tr h="1394124">
                    <a:tc>
                      <a:txBody>
                        <a:bodyPr/>
                        <a:lstStyle/>
                        <a:p>
                          <a:pPr>
                            <a:spcAft>
                              <a:spcPts val="0"/>
                            </a:spcAft>
                          </a:pPr>
                          <a:r>
                            <a:rPr lang="zh-CN" sz="2000" dirty="0">
                              <a:effectLst/>
                            </a:rPr>
                            <a:t>具有固定投入比例特征</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endParaRPr lang="zh-CN"/>
                        </a:p>
                      </a:txBody>
                      <a:tcPr marL="68580" marR="68580" marT="0" marB="0">
                        <a:blipFill>
                          <a:blip r:embed="rId4"/>
                          <a:stretch>
                            <a:fillRect l="-117969" t="-103057" r="-95508" b="-102183"/>
                          </a:stretch>
                        </a:blipFill>
                      </a:tcPr>
                    </a:tc>
                    <a:tc>
                      <a:txBody>
                        <a:bodyPr/>
                        <a:lstStyle/>
                        <a:p>
                          <a:endParaRPr lang="zh-CN"/>
                        </a:p>
                      </a:txBody>
                      <a:tcPr marL="68580" marR="68580" marT="0" marB="0">
                        <a:blipFill>
                          <a:blip r:embed="rId4"/>
                          <a:stretch>
                            <a:fillRect l="-230103" t="-103057" r="-825" b="-102183"/>
                          </a:stretch>
                        </a:blipFill>
                      </a:tcPr>
                    </a:tc>
                    <a:extLst>
                      <a:ext uri="{0D108BD9-81ED-4DB2-BD59-A6C34878D82A}">
                        <a16:rowId xmlns:a16="http://schemas.microsoft.com/office/drawing/2014/main" val="2596868268"/>
                      </a:ext>
                    </a:extLst>
                  </a:tr>
                  <a:tr h="1414476">
                    <a:tc>
                      <a:txBody>
                        <a:bodyPr/>
                        <a:lstStyle/>
                        <a:p>
                          <a:pPr>
                            <a:spcAft>
                              <a:spcPts val="0"/>
                            </a:spcAft>
                          </a:pPr>
                          <a:r>
                            <a:rPr lang="zh-CN" sz="2000" dirty="0">
                              <a:effectLst/>
                            </a:rPr>
                            <a:t>不具有固定投入比例特征</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endParaRPr lang="zh-CN"/>
                        </a:p>
                      </a:txBody>
                      <a:tcPr marL="68580" marR="68580" marT="0" marB="0">
                        <a:blipFill>
                          <a:blip r:embed="rId4"/>
                          <a:stretch>
                            <a:fillRect l="-117969" t="-200431" r="-95508" b="-862"/>
                          </a:stretch>
                        </a:blipFill>
                      </a:tcPr>
                    </a:tc>
                    <a:tc>
                      <a:txBody>
                        <a:bodyPr/>
                        <a:lstStyle/>
                        <a:p>
                          <a:endParaRPr lang="zh-CN"/>
                        </a:p>
                      </a:txBody>
                      <a:tcPr marL="68580" marR="68580" marT="0" marB="0">
                        <a:blipFill>
                          <a:blip r:embed="rId4"/>
                          <a:stretch>
                            <a:fillRect l="-230103" t="-200431" r="-825" b="-862"/>
                          </a:stretch>
                        </a:blipFill>
                      </a:tcPr>
                    </a:tc>
                    <a:extLst>
                      <a:ext uri="{0D108BD9-81ED-4DB2-BD59-A6C34878D82A}">
                        <a16:rowId xmlns:a16="http://schemas.microsoft.com/office/drawing/2014/main" val="3524879885"/>
                      </a:ext>
                    </a:extLst>
                  </a:tr>
                </a:tbl>
              </a:graphicData>
            </a:graphic>
          </p:graphicFrame>
        </mc:Fallback>
      </mc:AlternateContent>
    </p:spTree>
    <p:extLst>
      <p:ext uri="{BB962C8B-B14F-4D97-AF65-F5344CB8AC3E}">
        <p14:creationId xmlns:p14="http://schemas.microsoft.com/office/powerpoint/2010/main" val="2786627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下列各项说法正确的是（</a:t>
            </a:r>
            <a:r>
              <a:rPr lang="en-US" altLang="zh-CN" dirty="0">
                <a:latin typeface="楷体" panose="02010609060101010101" pitchFamily="49" charset="-122"/>
                <a:ea typeface="楷体" panose="02010609060101010101" pitchFamily="49" charset="-122"/>
              </a:rPr>
              <a:t>ACD</a:t>
            </a:r>
            <a:r>
              <a:rPr lang="zh-CN" altLang="zh-CN"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1"/>
            <a:r>
              <a:rPr lang="en-US" altLang="zh-CN" dirty="0">
                <a:latin typeface="楷体" panose="02010609060101010101" pitchFamily="49" charset="-122"/>
                <a:ea typeface="楷体" panose="02010609060101010101" pitchFamily="49" charset="-122"/>
              </a:rPr>
              <a:t>A.</a:t>
            </a:r>
            <a:r>
              <a:rPr lang="zh-CN" altLang="zh-CN" dirty="0">
                <a:latin typeface="楷体" panose="02010609060101010101" pitchFamily="49" charset="-122"/>
                <a:ea typeface="楷体" panose="02010609060101010101" pitchFamily="49" charset="-122"/>
              </a:rPr>
              <a:t>对于边际产量的递增阶段，短期总成本曲线以递减的速率上升</a:t>
            </a:r>
          </a:p>
          <a:p>
            <a:pPr lvl="1"/>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等斜线是扩展线</a:t>
            </a:r>
          </a:p>
          <a:p>
            <a:pPr lvl="1"/>
            <a:r>
              <a:rPr lang="en-US" altLang="zh-CN" dirty="0">
                <a:latin typeface="楷体" panose="02010609060101010101" pitchFamily="49" charset="-122"/>
                <a:ea typeface="楷体" panose="02010609060101010101" pitchFamily="49" charset="-122"/>
              </a:rPr>
              <a:t>C.</a:t>
            </a:r>
            <a:r>
              <a:rPr lang="zh-CN" altLang="zh-CN" dirty="0">
                <a:latin typeface="楷体" panose="02010609060101010101" pitchFamily="49" charset="-122"/>
                <a:ea typeface="楷体" panose="02010609060101010101" pitchFamily="49" charset="-122"/>
              </a:rPr>
              <a:t>如果一个企业经历规模报酬不变阶段，则</a:t>
            </a:r>
            <a:r>
              <a:rPr lang="en-US" altLang="zh-CN" dirty="0">
                <a:latin typeface="楷体" panose="02010609060101010101" pitchFamily="49" charset="-122"/>
                <a:ea typeface="楷体" panose="02010609060101010101" pitchFamily="49" charset="-122"/>
              </a:rPr>
              <a:t>LAC</a:t>
            </a:r>
            <a:r>
              <a:rPr lang="zh-CN" altLang="zh-CN" dirty="0">
                <a:latin typeface="楷体" panose="02010609060101010101" pitchFamily="49" charset="-122"/>
                <a:ea typeface="楷体" panose="02010609060101010101" pitchFamily="49" charset="-122"/>
              </a:rPr>
              <a:t>曲线是水平的</a:t>
            </a:r>
            <a:endParaRPr lang="en-US" altLang="zh-CN" dirty="0">
              <a:latin typeface="楷体" panose="02010609060101010101" pitchFamily="49" charset="-122"/>
              <a:ea typeface="楷体" panose="02010609060101010101" pitchFamily="49" charset="-122"/>
            </a:endParaRPr>
          </a:p>
          <a:p>
            <a:pPr lvl="1"/>
            <a:r>
              <a:rPr lang="en-US" altLang="zh-CN" dirty="0">
                <a:latin typeface="楷体" panose="02010609060101010101" pitchFamily="49" charset="-122"/>
                <a:ea typeface="楷体" panose="02010609060101010101" pitchFamily="49" charset="-122"/>
              </a:rPr>
              <a:t>D.</a:t>
            </a:r>
            <a:r>
              <a:rPr lang="zh-CN" altLang="zh-CN" dirty="0">
                <a:latin typeface="楷体" panose="02010609060101010101" pitchFamily="49" charset="-122"/>
                <a:ea typeface="楷体" panose="02010609060101010101" pitchFamily="49" charset="-122"/>
              </a:rPr>
              <a:t>如果生产要素</a:t>
            </a:r>
            <a:r>
              <a:rPr lang="en-US" altLang="zh-CN" dirty="0">
                <a:latin typeface="楷体" panose="02010609060101010101" pitchFamily="49" charset="-122"/>
                <a:ea typeface="楷体" panose="02010609060101010101" pitchFamily="49" charset="-122"/>
              </a:rPr>
              <a:t>A</a:t>
            </a:r>
            <a:r>
              <a:rPr lang="zh-CN" altLang="zh-CN" dirty="0">
                <a:latin typeface="楷体" panose="02010609060101010101" pitchFamily="49" charset="-122"/>
                <a:ea typeface="楷体" panose="02010609060101010101" pitchFamily="49" charset="-122"/>
              </a:rPr>
              <a:t>的边际实物产量</a:t>
            </a:r>
            <a:r>
              <a:rPr lang="en-US" altLang="zh-CN" dirty="0">
                <a:latin typeface="楷体" panose="02010609060101010101" pitchFamily="49" charset="-122"/>
                <a:ea typeface="楷体" panose="02010609060101010101" pitchFamily="49" charset="-122"/>
              </a:rPr>
              <a:t>MPA</a:t>
            </a:r>
            <a:r>
              <a:rPr lang="zh-CN" altLang="zh-CN" dirty="0">
                <a:latin typeface="楷体" panose="02010609060101010101" pitchFamily="49" charset="-122"/>
                <a:ea typeface="楷体" panose="02010609060101010101" pitchFamily="49" charset="-122"/>
              </a:rPr>
              <a:t>与</a:t>
            </a:r>
            <a:r>
              <a:rPr lang="en-US" altLang="zh-CN" dirty="0">
                <a:latin typeface="楷体" panose="02010609060101010101" pitchFamily="49" charset="-122"/>
                <a:ea typeface="楷体" panose="02010609060101010101" pitchFamily="49" charset="-122"/>
              </a:rPr>
              <a:t>A</a:t>
            </a:r>
            <a:r>
              <a:rPr lang="zh-CN" altLang="zh-CN" dirty="0">
                <a:latin typeface="楷体" panose="02010609060101010101" pitchFamily="49" charset="-122"/>
                <a:ea typeface="楷体" panose="02010609060101010101" pitchFamily="49" charset="-122"/>
              </a:rPr>
              <a:t>的使用量之积总是等于要素</a:t>
            </a:r>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的边际实物产量</a:t>
            </a:r>
            <a:r>
              <a:rPr lang="en-US" altLang="zh-CN" dirty="0">
                <a:latin typeface="楷体" panose="02010609060101010101" pitchFamily="49" charset="-122"/>
                <a:ea typeface="楷体" panose="02010609060101010101" pitchFamily="49" charset="-122"/>
              </a:rPr>
              <a:t>MPB</a:t>
            </a:r>
            <a:r>
              <a:rPr lang="zh-CN" altLang="zh-CN" dirty="0">
                <a:latin typeface="楷体" panose="02010609060101010101" pitchFamily="49" charset="-122"/>
                <a:ea typeface="楷体" panose="02010609060101010101" pitchFamily="49" charset="-122"/>
              </a:rPr>
              <a:t>与</a:t>
            </a:r>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的使用量之积，那么，如果</a:t>
            </a:r>
            <a:r>
              <a:rPr lang="en-US" altLang="zh-CN" dirty="0">
                <a:latin typeface="楷体" panose="02010609060101010101" pitchFamily="49" charset="-122"/>
                <a:ea typeface="楷体" panose="02010609060101010101" pitchFamily="49" charset="-122"/>
              </a:rPr>
              <a:t>A</a:t>
            </a:r>
            <a:r>
              <a:rPr lang="zh-CN" altLang="zh-CN" dirty="0">
                <a:latin typeface="楷体" panose="02010609060101010101" pitchFamily="49" charset="-122"/>
                <a:ea typeface="楷体" panose="02010609060101010101" pitchFamily="49" charset="-122"/>
              </a:rPr>
              <a:t>的价格是</a:t>
            </a:r>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的两倍，则一个追求成本最小化的企业应该使用两倍于</a:t>
            </a:r>
            <a:r>
              <a:rPr lang="en-US" altLang="zh-CN" dirty="0">
                <a:latin typeface="楷体" panose="02010609060101010101" pitchFamily="49" charset="-122"/>
                <a:ea typeface="楷体" panose="02010609060101010101" pitchFamily="49" charset="-122"/>
              </a:rPr>
              <a:t>A</a:t>
            </a:r>
            <a:r>
              <a:rPr lang="zh-CN" altLang="zh-CN" dirty="0">
                <a:latin typeface="楷体" panose="02010609060101010101" pitchFamily="49" charset="-122"/>
                <a:ea typeface="楷体" panose="02010609060101010101" pitchFamily="49" charset="-122"/>
              </a:rPr>
              <a:t>的</a:t>
            </a:r>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要素量</a:t>
            </a:r>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110644" y="350141"/>
            <a:ext cx="1192639" cy="429262"/>
          </a:xfrm>
          <a:prstGeom prst="rect">
            <a:avLst/>
          </a:prstGeom>
        </p:spPr>
      </p:pic>
      <p:pic>
        <p:nvPicPr>
          <p:cNvPr id="5" name="图片 4"/>
          <p:cNvPicPr>
            <a:picLocks noChangeAspect="1"/>
          </p:cNvPicPr>
          <p:nvPr/>
        </p:nvPicPr>
        <p:blipFill>
          <a:blip r:embed="rId3"/>
          <a:stretch>
            <a:fillRect/>
          </a:stretch>
        </p:blipFill>
        <p:spPr>
          <a:xfrm>
            <a:off x="1413927" y="350141"/>
            <a:ext cx="84084" cy="429262"/>
          </a:xfrm>
          <a:prstGeom prst="rect">
            <a:avLst/>
          </a:prstGeom>
        </p:spPr>
      </p:pic>
      <p:pic>
        <p:nvPicPr>
          <p:cNvPr id="6" name="图片 5">
            <a:extLst>
              <a:ext uri="{FF2B5EF4-FFF2-40B4-BE49-F238E27FC236}">
                <a16:creationId xmlns:a16="http://schemas.microsoft.com/office/drawing/2014/main" id="{8D381221-B61F-41BF-8B3D-E0DC7787F239}"/>
              </a:ext>
            </a:extLst>
          </p:cNvPr>
          <p:cNvPicPr/>
          <p:nvPr/>
        </p:nvPicPr>
        <p:blipFill>
          <a:blip r:embed="rId4"/>
          <a:stretch>
            <a:fillRect/>
          </a:stretch>
        </p:blipFill>
        <p:spPr>
          <a:xfrm>
            <a:off x="4150518" y="3845588"/>
            <a:ext cx="3890963" cy="3012412"/>
          </a:xfrm>
          <a:prstGeom prst="rect">
            <a:avLst/>
          </a:prstGeom>
        </p:spPr>
      </p:pic>
    </p:spTree>
    <p:extLst>
      <p:ext uri="{BB962C8B-B14F-4D97-AF65-F5344CB8AC3E}">
        <p14:creationId xmlns:p14="http://schemas.microsoft.com/office/powerpoint/2010/main" val="160199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下列各项说法正确的是（</a:t>
                </a:r>
                <a:r>
                  <a:rPr lang="en-US" altLang="zh-CN" dirty="0">
                    <a:latin typeface="楷体" panose="02010609060101010101" pitchFamily="49" charset="-122"/>
                    <a:ea typeface="楷体" panose="02010609060101010101" pitchFamily="49" charset="-122"/>
                  </a:rPr>
                  <a:t>ACD</a:t>
                </a:r>
                <a:r>
                  <a:rPr lang="zh-CN" altLang="zh-CN"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1"/>
                <a:r>
                  <a:rPr lang="en-US" altLang="zh-CN" dirty="0">
                    <a:latin typeface="楷体" panose="02010609060101010101" pitchFamily="49" charset="-122"/>
                    <a:ea typeface="楷体" panose="02010609060101010101" pitchFamily="49" charset="-122"/>
                  </a:rPr>
                  <a:t>A.</a:t>
                </a:r>
                <a:r>
                  <a:rPr lang="zh-CN" altLang="zh-CN" dirty="0">
                    <a:latin typeface="楷体" panose="02010609060101010101" pitchFamily="49" charset="-122"/>
                    <a:ea typeface="楷体" panose="02010609060101010101" pitchFamily="49" charset="-122"/>
                  </a:rPr>
                  <a:t>对于边际产量的递增阶段，短期总成本曲线以递减的速率上升</a:t>
                </a:r>
                <a:endParaRPr lang="en-US" altLang="zh-CN" dirty="0">
                  <a:latin typeface="楷体" panose="02010609060101010101" pitchFamily="49" charset="-122"/>
                  <a:ea typeface="楷体" panose="02010609060101010101" pitchFamily="49" charset="-122"/>
                </a:endParaRPr>
              </a:p>
              <a:p>
                <a:pPr marL="0" indent="0">
                  <a:buNone/>
                </a:pPr>
                <a:endParaRPr lang="en-US" altLang="zh-CN" sz="2400" dirty="0"/>
              </a:p>
              <a:p>
                <a:pPr marL="0" indent="0">
                  <a:buNone/>
                </a:pPr>
                <a:r>
                  <a:rPr lang="zh-CN" altLang="zh-CN" sz="2400" dirty="0"/>
                  <a:t>对于</a:t>
                </a:r>
                <a:r>
                  <a:rPr lang="en-US" altLang="zh-CN" sz="2400" dirty="0"/>
                  <a:t>A</a:t>
                </a:r>
                <a:r>
                  <a:rPr lang="zh-CN" altLang="zh-CN" sz="2400" dirty="0"/>
                  <a:t>选项，</a:t>
                </a:r>
                <a:r>
                  <a:rPr lang="zh-CN" altLang="en-US" sz="2400" dirty="0"/>
                  <a:t>边际产量递减阶段，即边际成本递增阶段。</a:t>
                </a:r>
                <a:r>
                  <a:rPr lang="zh-CN" altLang="zh-CN" sz="2400" dirty="0"/>
                  <a:t>相当于看</a:t>
                </a:r>
                <a14:m>
                  <m:oMath xmlns:m="http://schemas.openxmlformats.org/officeDocument/2006/math">
                    <m:f>
                      <m:fPr>
                        <m:ctrlPr>
                          <a:rPr lang="zh-CN" altLang="zh-CN" sz="2400" i="1">
                            <a:latin typeface="Cambria Math" panose="02040503050406030204" pitchFamily="18" charset="0"/>
                          </a:rPr>
                        </m:ctrlPr>
                      </m:fPr>
                      <m:num>
                        <m:sSup>
                          <m:sSupPr>
                            <m:ctrlPr>
                              <a:rPr lang="zh-CN" altLang="zh-CN" sz="2400" i="1">
                                <a:latin typeface="Cambria Math" panose="02040503050406030204" pitchFamily="18" charset="0"/>
                              </a:rPr>
                            </m:ctrlPr>
                          </m:sSupPr>
                          <m:e>
                            <m:r>
                              <a:rPr lang="en-US" altLang="zh-CN" sz="2400" i="1">
                                <a:latin typeface="Cambria Math"/>
                              </a:rPr>
                              <m:t>𝑑</m:t>
                            </m:r>
                          </m:e>
                          <m:sup>
                            <m:r>
                              <a:rPr lang="en-US" altLang="zh-CN" sz="2400" i="1">
                                <a:latin typeface="Cambria Math"/>
                              </a:rPr>
                              <m:t>2</m:t>
                            </m:r>
                          </m:sup>
                        </m:sSup>
                        <m:r>
                          <a:rPr lang="en-US" altLang="zh-CN" sz="2400" i="1">
                            <a:latin typeface="Cambria Math"/>
                          </a:rPr>
                          <m:t>𝑆</m:t>
                        </m:r>
                        <m:r>
                          <m:rPr>
                            <m:sty m:val="p"/>
                          </m:rPr>
                          <a:rPr lang="en-US" altLang="zh-CN" sz="2400" i="1">
                            <a:latin typeface="Cambria Math" panose="02040503050406030204" pitchFamily="18" charset="0"/>
                          </a:rPr>
                          <m:t>T</m:t>
                        </m:r>
                        <m:r>
                          <a:rPr lang="en-US" altLang="zh-CN" sz="2400" i="1">
                            <a:latin typeface="Cambria Math"/>
                          </a:rPr>
                          <m:t>𝐶</m:t>
                        </m:r>
                      </m:num>
                      <m:den>
                        <m:r>
                          <a:rPr lang="en-US" altLang="zh-CN" sz="2400" i="1">
                            <a:latin typeface="Cambria Math"/>
                          </a:rPr>
                          <m:t>𝑑</m:t>
                        </m:r>
                        <m:sSup>
                          <m:sSupPr>
                            <m:ctrlPr>
                              <a:rPr lang="zh-CN" altLang="zh-CN" sz="2400" i="1">
                                <a:latin typeface="Cambria Math" panose="02040503050406030204" pitchFamily="18" charset="0"/>
                              </a:rPr>
                            </m:ctrlPr>
                          </m:sSupPr>
                          <m:e>
                            <m:r>
                              <a:rPr lang="en-US" altLang="zh-CN" sz="2400" i="1">
                                <a:latin typeface="Cambria Math"/>
                              </a:rPr>
                              <m:t>𝑄</m:t>
                            </m:r>
                          </m:e>
                          <m:sup>
                            <m:r>
                              <a:rPr lang="en-US" altLang="zh-CN" sz="2400" i="1">
                                <a:latin typeface="Cambria Math"/>
                              </a:rPr>
                              <m:t>2</m:t>
                            </m:r>
                          </m:sup>
                        </m:sSup>
                      </m:den>
                    </m:f>
                    <m:r>
                      <a:rPr lang="en-US" altLang="zh-CN" sz="2400" b="0" i="1" smtClean="0">
                        <a:latin typeface="Cambria Math" panose="02040503050406030204" pitchFamily="18" charset="0"/>
                      </a:rPr>
                      <m:t>&lt;</m:t>
                    </m:r>
                    <m:r>
                      <a:rPr lang="en-US" altLang="zh-CN" sz="2400" i="1">
                        <a:latin typeface="Cambria Math"/>
                      </a:rPr>
                      <m:t>0</m:t>
                    </m:r>
                  </m:oMath>
                </a14:m>
                <a:r>
                  <a:rPr lang="zh-CN" altLang="zh-CN" sz="2400" dirty="0"/>
                  <a:t>是否成立</a:t>
                </a:r>
                <a:endParaRPr lang="zh-CN" altLang="zh-CN" sz="3200" dirty="0"/>
              </a:p>
              <a:p>
                <a:pPr marL="0" indent="0">
                  <a:buNone/>
                </a:pPr>
                <a14:m>
                  <m:oMathPara xmlns:m="http://schemas.openxmlformats.org/officeDocument/2006/math">
                    <m:oMathParaPr>
                      <m:jc m:val="centerGroup"/>
                    </m:oMathParaPr>
                    <m:oMath xmlns:m="http://schemas.openxmlformats.org/officeDocument/2006/math">
                      <m:f>
                        <m:fPr>
                          <m:ctrlPr>
                            <a:rPr lang="zh-CN" altLang="zh-CN" sz="2400" i="1">
                              <a:latin typeface="Cambria Math" panose="02040503050406030204" pitchFamily="18" charset="0"/>
                            </a:rPr>
                          </m:ctrlPr>
                        </m:fPr>
                        <m:num>
                          <m:r>
                            <a:rPr lang="en-US" altLang="zh-CN" sz="2400" i="1">
                              <a:latin typeface="Cambria Math"/>
                            </a:rPr>
                            <m:t>𝑑𝑆</m:t>
                          </m:r>
                          <m:r>
                            <a:rPr lang="en-US" altLang="zh-CN" sz="2400" b="0" i="1" smtClean="0">
                              <a:latin typeface="Cambria Math" panose="02040503050406030204" pitchFamily="18" charset="0"/>
                            </a:rPr>
                            <m:t>𝑇</m:t>
                          </m:r>
                          <m:r>
                            <a:rPr lang="en-US" altLang="zh-CN" sz="2400" i="1">
                              <a:latin typeface="Cambria Math"/>
                            </a:rPr>
                            <m:t>𝐶</m:t>
                          </m:r>
                        </m:num>
                        <m:den>
                          <m:r>
                            <a:rPr lang="en-US" altLang="zh-CN" sz="2400" i="1">
                              <a:latin typeface="Cambria Math"/>
                            </a:rPr>
                            <m:t>𝑑𝑄</m:t>
                          </m:r>
                        </m:den>
                      </m:f>
                      <m:r>
                        <a:rPr lang="en-US" altLang="zh-CN" sz="2400" i="1">
                          <a:latin typeface="Cambria Math"/>
                        </a:rPr>
                        <m:t>=</m:t>
                      </m:r>
                      <m:f>
                        <m:fPr>
                          <m:ctrlPr>
                            <a:rPr lang="zh-CN" altLang="zh-CN" sz="2400" i="1">
                              <a:latin typeface="Cambria Math" panose="02040503050406030204" pitchFamily="18" charset="0"/>
                            </a:rPr>
                          </m:ctrlPr>
                        </m:fPr>
                        <m:num>
                          <m:r>
                            <a:rPr lang="en-US" altLang="zh-CN" sz="2400" i="1">
                              <a:latin typeface="Cambria Math"/>
                            </a:rPr>
                            <m:t>𝑑𝑆𝑉𝐶</m:t>
                          </m:r>
                        </m:num>
                        <m:den>
                          <m:r>
                            <a:rPr lang="en-US" altLang="zh-CN" sz="2400" i="1">
                              <a:latin typeface="Cambria Math"/>
                            </a:rPr>
                            <m:t>𝑑𝑄</m:t>
                          </m:r>
                        </m:den>
                      </m:f>
                      <m:r>
                        <a:rPr lang="en-US" altLang="zh-CN" sz="2400" i="1">
                          <a:latin typeface="Cambria Math"/>
                        </a:rPr>
                        <m:t>+</m:t>
                      </m:r>
                      <m:f>
                        <m:fPr>
                          <m:ctrlPr>
                            <a:rPr lang="zh-CN" altLang="zh-CN" sz="2400" i="1">
                              <a:latin typeface="Cambria Math" panose="02040503050406030204" pitchFamily="18" charset="0"/>
                            </a:rPr>
                          </m:ctrlPr>
                        </m:fPr>
                        <m:num>
                          <m:r>
                            <a:rPr lang="en-US" altLang="zh-CN" sz="2400" i="1">
                              <a:latin typeface="Cambria Math"/>
                            </a:rPr>
                            <m:t>𝑑𝑆𝐹𝐶</m:t>
                          </m:r>
                        </m:num>
                        <m:den>
                          <m:r>
                            <a:rPr lang="en-US" altLang="zh-CN" sz="2400" i="1">
                              <a:latin typeface="Cambria Math"/>
                            </a:rPr>
                            <m:t>𝑑𝑄</m:t>
                          </m:r>
                        </m:den>
                      </m:f>
                      <m:r>
                        <a:rPr lang="en-US" altLang="zh-CN" sz="2400" i="1">
                          <a:latin typeface="Cambria Math"/>
                        </a:rPr>
                        <m:t>=</m:t>
                      </m:r>
                      <m:f>
                        <m:fPr>
                          <m:ctrlPr>
                            <a:rPr lang="zh-CN" altLang="zh-CN" sz="2400" i="1">
                              <a:latin typeface="Cambria Math" panose="02040503050406030204" pitchFamily="18" charset="0"/>
                            </a:rPr>
                          </m:ctrlPr>
                        </m:fPr>
                        <m:num>
                          <m:r>
                            <a:rPr lang="en-US" altLang="zh-CN" sz="2400" i="1">
                              <a:latin typeface="Cambria Math"/>
                            </a:rPr>
                            <m:t>𝑑𝑆𝑉𝐶</m:t>
                          </m:r>
                        </m:num>
                        <m:den>
                          <m:r>
                            <a:rPr lang="en-US" altLang="zh-CN" sz="2400" i="1">
                              <a:latin typeface="Cambria Math"/>
                            </a:rPr>
                            <m:t>𝑑𝑄</m:t>
                          </m:r>
                        </m:den>
                      </m:f>
                      <m:r>
                        <a:rPr lang="en-US" altLang="zh-CN" sz="2400" i="1">
                          <a:latin typeface="Cambria Math"/>
                        </a:rPr>
                        <m:t>=</m:t>
                      </m:r>
                      <m:r>
                        <a:rPr lang="en-US" altLang="zh-CN" sz="2400" b="0" i="1" smtClean="0">
                          <a:latin typeface="Cambria Math" panose="02040503050406030204" pitchFamily="18" charset="0"/>
                        </a:rPr>
                        <m:t>𝑀𝐶</m:t>
                      </m:r>
                    </m:oMath>
                  </m:oMathPara>
                </a14:m>
                <a:endParaRPr lang="en-US" altLang="zh-CN" sz="3600" dirty="0"/>
              </a:p>
              <a:p>
                <a:pPr marL="0" indent="0">
                  <a:buNone/>
                </a:pPr>
                <a14:m>
                  <m:oMathPara xmlns:m="http://schemas.openxmlformats.org/officeDocument/2006/math">
                    <m:oMathParaPr>
                      <m:jc m:val="centerGroup"/>
                    </m:oMathParaPr>
                    <m:oMath xmlns:m="http://schemas.openxmlformats.org/officeDocument/2006/math">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𝑑</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𝑆𝑇𝐶</m:t>
                          </m:r>
                        </m:num>
                        <m:den>
                          <m:r>
                            <a:rPr lang="en-US" altLang="zh-CN" sz="2400" b="0" i="1" smtClean="0">
                              <a:latin typeface="Cambria Math" panose="02040503050406030204" pitchFamily="18" charset="0"/>
                            </a:rPr>
                            <m:t>𝑑</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𝑄</m:t>
                              </m:r>
                            </m:e>
                            <m:sup>
                              <m:r>
                                <a:rPr lang="en-US" altLang="zh-CN" sz="2400" b="0" i="1" smtClean="0">
                                  <a:latin typeface="Cambria Math" panose="02040503050406030204" pitchFamily="18" charset="0"/>
                                </a:rPr>
                                <m:t>2</m:t>
                              </m:r>
                            </m:sup>
                          </m:sSup>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𝑑𝑀𝐶</m:t>
                          </m:r>
                        </m:num>
                        <m:den>
                          <m:r>
                            <a:rPr lang="en-US" altLang="zh-CN" sz="2400" i="1">
                              <a:latin typeface="Cambria Math" panose="02040503050406030204" pitchFamily="18" charset="0"/>
                            </a:rPr>
                            <m:t>𝑑𝑄</m:t>
                          </m:r>
                        </m:den>
                      </m:f>
                      <m:r>
                        <a:rPr lang="en-US" altLang="zh-CN" sz="2400" b="0" i="1" smtClean="0">
                          <a:latin typeface="Cambria Math" panose="02040503050406030204" pitchFamily="18" charset="0"/>
                        </a:rPr>
                        <m:t>&gt;0</m:t>
                      </m:r>
                    </m:oMath>
                  </m:oMathPara>
                </a14:m>
                <a:endParaRPr lang="zh-CN" altLang="zh-CN" sz="2400" dirty="0"/>
              </a:p>
              <a:p>
                <a:pPr lvl="1"/>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不成立啊</a:t>
                </a:r>
                <a:endParaRPr lang="zh-CN" altLang="zh-CN"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043" t="-2242" r="-348"/>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pic>
        <p:nvPicPr>
          <p:cNvPr id="6" name="图片 5">
            <a:extLst>
              <a:ext uri="{FF2B5EF4-FFF2-40B4-BE49-F238E27FC236}">
                <a16:creationId xmlns:a16="http://schemas.microsoft.com/office/drawing/2014/main" id="{8D381221-B61F-41BF-8B3D-E0DC7787F239}"/>
              </a:ext>
            </a:extLst>
          </p:cNvPr>
          <p:cNvPicPr/>
          <p:nvPr/>
        </p:nvPicPr>
        <p:blipFill>
          <a:blip r:embed="rId5"/>
          <a:stretch>
            <a:fillRect/>
          </a:stretch>
        </p:blipFill>
        <p:spPr>
          <a:xfrm>
            <a:off x="8187641" y="3873514"/>
            <a:ext cx="3890963" cy="3012412"/>
          </a:xfrm>
          <a:prstGeom prst="rect">
            <a:avLst/>
          </a:prstGeom>
        </p:spPr>
      </p:pic>
    </p:spTree>
    <p:extLst>
      <p:ext uri="{BB962C8B-B14F-4D97-AF65-F5344CB8AC3E}">
        <p14:creationId xmlns:p14="http://schemas.microsoft.com/office/powerpoint/2010/main" val="647630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fontScale="92500" lnSpcReduction="20000"/>
              </a:bodyPr>
              <a:lstStyle/>
              <a:p>
                <a:r>
                  <a:rPr lang="zh-CN" altLang="zh-CN" dirty="0">
                    <a:latin typeface="楷体" panose="02010609060101010101" pitchFamily="49" charset="-122"/>
                    <a:ea typeface="楷体" panose="02010609060101010101" pitchFamily="49" charset="-122"/>
                  </a:rPr>
                  <a:t>下列各项说法正确的是（</a:t>
                </a:r>
                <a:r>
                  <a:rPr lang="en-US" altLang="zh-CN" dirty="0">
                    <a:latin typeface="楷体" panose="02010609060101010101" pitchFamily="49" charset="-122"/>
                    <a:ea typeface="楷体" panose="02010609060101010101" pitchFamily="49" charset="-122"/>
                  </a:rPr>
                  <a:t>ACD</a:t>
                </a:r>
                <a:r>
                  <a:rPr lang="zh-CN" altLang="zh-CN"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1"/>
                <a:r>
                  <a:rPr lang="en-US" altLang="zh-CN" dirty="0">
                    <a:latin typeface="楷体" panose="02010609060101010101" pitchFamily="49" charset="-122"/>
                    <a:ea typeface="楷体" panose="02010609060101010101" pitchFamily="49" charset="-122"/>
                  </a:rPr>
                  <a:t>C.</a:t>
                </a:r>
                <a:r>
                  <a:rPr lang="zh-CN" altLang="zh-CN" dirty="0">
                    <a:latin typeface="楷体" panose="02010609060101010101" pitchFamily="49" charset="-122"/>
                    <a:ea typeface="楷体" panose="02010609060101010101" pitchFamily="49" charset="-122"/>
                  </a:rPr>
                  <a:t>如果一个企业经历规模报酬不变阶段，则</a:t>
                </a:r>
                <a:r>
                  <a:rPr lang="en-US" altLang="zh-CN" dirty="0">
                    <a:latin typeface="楷体" panose="02010609060101010101" pitchFamily="49" charset="-122"/>
                    <a:ea typeface="楷体" panose="02010609060101010101" pitchFamily="49" charset="-122"/>
                  </a:rPr>
                  <a:t>LAC</a:t>
                </a:r>
                <a:r>
                  <a:rPr lang="zh-CN" altLang="zh-CN" dirty="0">
                    <a:latin typeface="楷体" panose="02010609060101010101" pitchFamily="49" charset="-122"/>
                    <a:ea typeface="楷体" panose="02010609060101010101" pitchFamily="49" charset="-122"/>
                  </a:rPr>
                  <a:t>曲线是水平的</a:t>
                </a:r>
                <a:endParaRPr lang="en-US" altLang="zh-CN" dirty="0">
                  <a:latin typeface="楷体" panose="02010609060101010101" pitchFamily="49" charset="-122"/>
                  <a:ea typeface="楷体" panose="02010609060101010101" pitchFamily="49" charset="-122"/>
                </a:endParaRPr>
              </a:p>
              <a:p>
                <a:pPr lvl="1"/>
                <a:endParaRPr lang="en-US" altLang="zh-CN" dirty="0">
                  <a:latin typeface="楷体" panose="02010609060101010101" pitchFamily="49" charset="-122"/>
                  <a:ea typeface="楷体" panose="02010609060101010101" pitchFamily="49" charset="-122"/>
                </a:endParaRPr>
              </a:p>
              <a:p>
                <a:pPr marL="0" indent="0">
                  <a:buNone/>
                </a:pPr>
                <a:r>
                  <a:rPr lang="zh-CN" altLang="zh-CN" dirty="0"/>
                  <a:t>对于</a:t>
                </a:r>
                <a:r>
                  <a:rPr lang="en-US" altLang="zh-CN" dirty="0"/>
                  <a:t>C</a:t>
                </a:r>
                <a:r>
                  <a:rPr lang="zh-CN" altLang="zh-CN" dirty="0"/>
                  <a:t>选项，要证明</a:t>
                </a:r>
              </a:p>
              <a:p>
                <a:pPr marL="0" indent="0">
                  <a:buNone/>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i="1">
                              <a:latin typeface="Cambria Math"/>
                            </a:rPr>
                            <m:t>𝑑𝐿𝐴𝐶</m:t>
                          </m:r>
                        </m:num>
                        <m:den>
                          <m:r>
                            <a:rPr lang="en-US" altLang="zh-CN" i="1">
                              <a:latin typeface="Cambria Math"/>
                            </a:rPr>
                            <m:t>𝑑𝑄</m:t>
                          </m:r>
                        </m:den>
                      </m:f>
                      <m:r>
                        <a:rPr lang="en-US" altLang="zh-CN" i="1">
                          <a:latin typeface="Cambria Math"/>
                        </a:rPr>
                        <m:t>=0</m:t>
                      </m:r>
                    </m:oMath>
                  </m:oMathPara>
                </a14:m>
                <a:endParaRPr lang="zh-CN" altLang="zh-CN" dirty="0"/>
              </a:p>
              <a:p>
                <a:pPr marL="0" indent="0">
                  <a:buNone/>
                </a:pPr>
                <a:r>
                  <a:rPr lang="zh-CN" altLang="zh-CN" dirty="0"/>
                  <a:t>由于企业经历规模报酬不变阶段，即投入品成比例增加会导致产出以相同倍数增加，这意味着成本与产出以相</a:t>
                </a:r>
              </a:p>
              <a:p>
                <a:pPr marL="0" indent="0">
                  <a:buNone/>
                </a:pPr>
                <a:r>
                  <a:rPr lang="zh-CN" altLang="zh-CN" dirty="0"/>
                  <a:t>同比例增加，也就是说平均可变成本是不变的，即</a:t>
                </a:r>
                <a:r>
                  <a:rPr lang="en-US" altLang="zh-CN" dirty="0"/>
                  <a:t> LAC </a:t>
                </a:r>
                <a:r>
                  <a:rPr lang="zh-CN" altLang="zh-CN" dirty="0"/>
                  <a:t>曲线水平。</a:t>
                </a:r>
              </a:p>
              <a:p>
                <a:pPr marL="0" indent="0">
                  <a:buNone/>
                </a:pPr>
                <a:r>
                  <a:rPr lang="zh-CN" altLang="zh-CN" dirty="0"/>
                  <a:t>下面从数学的角度进行证明。设生产函数为</a:t>
                </a:r>
                <a14:m>
                  <m:oMath xmlns:m="http://schemas.openxmlformats.org/officeDocument/2006/math">
                    <m:r>
                      <a:rPr lang="en-US" altLang="zh-CN" i="1">
                        <a:latin typeface="Cambria Math"/>
                      </a:rPr>
                      <m:t>𝑄</m:t>
                    </m:r>
                    <m:r>
                      <a:rPr lang="en-US" altLang="zh-CN" i="1">
                        <a:latin typeface="Cambria Math"/>
                      </a:rPr>
                      <m:t>=</m:t>
                    </m:r>
                    <m:r>
                      <a:rPr lang="en-US" altLang="zh-CN" i="1">
                        <a:latin typeface="Cambria Math"/>
                      </a:rPr>
                      <m:t>𝐹</m:t>
                    </m:r>
                    <m:r>
                      <a:rPr lang="en-US" altLang="zh-CN" i="1">
                        <a:latin typeface="Cambria Math"/>
                      </a:rPr>
                      <m:t>(</m:t>
                    </m:r>
                    <m:r>
                      <a:rPr lang="en-US" altLang="zh-CN" i="1">
                        <a:latin typeface="Cambria Math"/>
                      </a:rPr>
                      <m:t>𝐾</m:t>
                    </m:r>
                    <m:r>
                      <a:rPr lang="en-US" altLang="zh-CN" i="1">
                        <a:latin typeface="Cambria Math"/>
                      </a:rPr>
                      <m:t>,</m:t>
                    </m:r>
                    <m:r>
                      <a:rPr lang="en-US" altLang="zh-CN" i="1">
                        <a:latin typeface="Cambria Math"/>
                      </a:rPr>
                      <m:t>𝐿</m:t>
                    </m:r>
                    <m:r>
                      <a:rPr lang="en-US" altLang="zh-CN" i="1">
                        <a:latin typeface="Cambria Math"/>
                      </a:rPr>
                      <m:t>)</m:t>
                    </m:r>
                  </m:oMath>
                </a14:m>
                <a:r>
                  <a:rPr lang="zh-CN" altLang="zh-CN" dirty="0"/>
                  <a:t>，由于规模报酬不变，因此</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𝐹</m:t>
                      </m:r>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a:rPr>
                                <m:t>𝐾</m:t>
                              </m:r>
                            </m:num>
                            <m:den>
                              <m:r>
                                <a:rPr lang="en-US" altLang="zh-CN" i="1">
                                  <a:latin typeface="Cambria Math"/>
                                </a:rPr>
                                <m:t>𝑄</m:t>
                              </m:r>
                            </m:den>
                          </m:f>
                          <m:r>
                            <a:rPr lang="en-US" altLang="zh-CN" i="1">
                              <a:latin typeface="Cambria Math"/>
                            </a:rPr>
                            <m:t>,</m:t>
                          </m:r>
                          <m:f>
                            <m:fPr>
                              <m:ctrlPr>
                                <a:rPr lang="zh-CN" altLang="zh-CN" i="1">
                                  <a:latin typeface="Cambria Math" panose="02040503050406030204" pitchFamily="18" charset="0"/>
                                </a:rPr>
                              </m:ctrlPr>
                            </m:fPr>
                            <m:num>
                              <m:r>
                                <a:rPr lang="en-US" altLang="zh-CN" i="1">
                                  <a:latin typeface="Cambria Math"/>
                                </a:rPr>
                                <m:t>𝐿</m:t>
                              </m:r>
                            </m:num>
                            <m:den>
                              <m:r>
                                <a:rPr lang="en-US" altLang="zh-CN" i="1">
                                  <a:latin typeface="Cambria Math"/>
                                </a:rPr>
                                <m:t>𝑄</m:t>
                              </m:r>
                            </m:den>
                          </m:f>
                        </m:e>
                      </m:d>
                      <m:r>
                        <a:rPr lang="en-US" altLang="zh-CN" i="1">
                          <a:latin typeface="Cambria Math"/>
                        </a:rPr>
                        <m:t>=1</m:t>
                      </m:r>
                    </m:oMath>
                  </m:oMathPara>
                </a14:m>
                <a:endParaRPr lang="zh-CN" altLang="zh-CN" dirty="0"/>
              </a:p>
              <a:p>
                <a:pPr lvl="1"/>
                <a:endParaRPr lang="en-US" altLang="zh-CN"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043" t="-3487" r="-290"/>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Tree>
    <p:extLst>
      <p:ext uri="{BB962C8B-B14F-4D97-AF65-F5344CB8AC3E}">
        <p14:creationId xmlns:p14="http://schemas.microsoft.com/office/powerpoint/2010/main" val="1155414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fontScale="92500" lnSpcReduction="20000"/>
              </a:bodyPr>
              <a:lstStyle/>
              <a:p>
                <a:r>
                  <a:rPr lang="zh-CN" altLang="zh-CN" dirty="0">
                    <a:latin typeface="楷体" panose="02010609060101010101" pitchFamily="49" charset="-122"/>
                    <a:ea typeface="楷体" panose="02010609060101010101" pitchFamily="49" charset="-122"/>
                  </a:rPr>
                  <a:t>下列各项说法正确的是（</a:t>
                </a:r>
                <a:r>
                  <a:rPr lang="en-US" altLang="zh-CN" dirty="0">
                    <a:latin typeface="楷体" panose="02010609060101010101" pitchFamily="49" charset="-122"/>
                    <a:ea typeface="楷体" panose="02010609060101010101" pitchFamily="49" charset="-122"/>
                  </a:rPr>
                  <a:t>ACD</a:t>
                </a:r>
                <a:r>
                  <a:rPr lang="zh-CN" altLang="zh-CN"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1"/>
                <a:r>
                  <a:rPr lang="en-US" altLang="zh-CN" dirty="0">
                    <a:latin typeface="楷体" panose="02010609060101010101" pitchFamily="49" charset="-122"/>
                    <a:ea typeface="楷体" panose="02010609060101010101" pitchFamily="49" charset="-122"/>
                  </a:rPr>
                  <a:t>C.</a:t>
                </a:r>
                <a:r>
                  <a:rPr lang="zh-CN" altLang="zh-CN" dirty="0">
                    <a:latin typeface="楷体" panose="02010609060101010101" pitchFamily="49" charset="-122"/>
                    <a:ea typeface="楷体" panose="02010609060101010101" pitchFamily="49" charset="-122"/>
                  </a:rPr>
                  <a:t>如果一个企业经历规模报酬不变阶段，则</a:t>
                </a:r>
                <a:r>
                  <a:rPr lang="en-US" altLang="zh-CN" dirty="0">
                    <a:latin typeface="楷体" panose="02010609060101010101" pitchFamily="49" charset="-122"/>
                    <a:ea typeface="楷体" panose="02010609060101010101" pitchFamily="49" charset="-122"/>
                  </a:rPr>
                  <a:t>LAC</a:t>
                </a:r>
                <a:r>
                  <a:rPr lang="zh-CN" altLang="zh-CN" dirty="0">
                    <a:latin typeface="楷体" panose="02010609060101010101" pitchFamily="49" charset="-122"/>
                    <a:ea typeface="楷体" panose="02010609060101010101" pitchFamily="49" charset="-122"/>
                  </a:rPr>
                  <a:t>曲线是水平的</a:t>
                </a:r>
                <a:endParaRPr lang="en-US" altLang="zh-CN" dirty="0">
                  <a:latin typeface="楷体" panose="02010609060101010101" pitchFamily="49" charset="-122"/>
                  <a:ea typeface="楷体" panose="02010609060101010101" pitchFamily="49" charset="-122"/>
                </a:endParaRPr>
              </a:p>
              <a:p>
                <a:pPr lvl="1"/>
                <a:endParaRPr lang="en-US" altLang="zh-CN" dirty="0">
                  <a:latin typeface="楷体" panose="02010609060101010101" pitchFamily="49" charset="-122"/>
                  <a:ea typeface="楷体" panose="02010609060101010101" pitchFamily="49" charset="-122"/>
                </a:endParaRPr>
              </a:p>
              <a:p>
                <a:pPr marL="0" indent="0">
                  <a:buNone/>
                </a:pPr>
                <a:r>
                  <a:rPr lang="zh-CN" altLang="zh-CN" dirty="0"/>
                  <a:t>给定产出为</a:t>
                </a:r>
                <a:r>
                  <a:rPr lang="en-US" altLang="zh-CN" dirty="0"/>
                  <a:t>1</a:t>
                </a:r>
                <a:r>
                  <a:rPr lang="zh-CN" altLang="zh-CN" dirty="0"/>
                  <a:t>，对于给定的生产函数，其投入量是确定的，因此可以将投入量记为</a:t>
                </a:r>
              </a:p>
              <a:p>
                <a:pPr marL="0" indent="0">
                  <a:buNone/>
                </a:pPr>
                <a14:m>
                  <m:oMathPara xmlns:m="http://schemas.openxmlformats.org/officeDocument/2006/math">
                    <m:oMathParaPr>
                      <m:jc m:val="centerGroup"/>
                    </m:oMathParaPr>
                    <m:oMath xmlns:m="http://schemas.openxmlformats.org/officeDocument/2006/math">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acc>
                                <m:accPr>
                                  <m:chr m:val="̅"/>
                                  <m:ctrlPr>
                                    <a:rPr lang="zh-CN" altLang="zh-CN" i="1">
                                      <a:latin typeface="Cambria Math" panose="02040503050406030204" pitchFamily="18" charset="0"/>
                                    </a:rPr>
                                  </m:ctrlPr>
                                </m:accPr>
                                <m:e>
                                  <m:r>
                                    <a:rPr lang="en-US" altLang="zh-CN" i="1">
                                      <a:latin typeface="Cambria Math"/>
                                    </a:rPr>
                                    <m:t>𝑘</m:t>
                                  </m:r>
                                </m:e>
                              </m:acc>
                              <m:r>
                                <a:rPr lang="en-US" altLang="zh-CN" i="1">
                                  <a:latin typeface="Cambria Math"/>
                                </a:rPr>
                                <m:t>=</m:t>
                              </m:r>
                              <m:f>
                                <m:fPr>
                                  <m:ctrlPr>
                                    <a:rPr lang="zh-CN" altLang="zh-CN" i="1">
                                      <a:latin typeface="Cambria Math" panose="02040503050406030204" pitchFamily="18" charset="0"/>
                                    </a:rPr>
                                  </m:ctrlPr>
                                </m:fPr>
                                <m:num>
                                  <m:r>
                                    <a:rPr lang="en-US" altLang="zh-CN" i="1">
                                      <a:latin typeface="Cambria Math"/>
                                    </a:rPr>
                                    <m:t>𝐾</m:t>
                                  </m:r>
                                </m:num>
                                <m:den>
                                  <m:r>
                                    <a:rPr lang="en-US" altLang="zh-CN" i="1">
                                      <a:latin typeface="Cambria Math"/>
                                    </a:rPr>
                                    <m:t>𝑄</m:t>
                                  </m:r>
                                </m:den>
                              </m:f>
                            </m:e>
                            <m:e>
                              <m:acc>
                                <m:accPr>
                                  <m:chr m:val="̅"/>
                                  <m:ctrlPr>
                                    <a:rPr lang="zh-CN" altLang="zh-CN" i="1">
                                      <a:latin typeface="Cambria Math" panose="02040503050406030204" pitchFamily="18" charset="0"/>
                                    </a:rPr>
                                  </m:ctrlPr>
                                </m:accPr>
                                <m:e>
                                  <m:r>
                                    <a:rPr lang="en-US" altLang="zh-CN" i="1">
                                      <a:latin typeface="Cambria Math"/>
                                    </a:rPr>
                                    <m:t>𝑙</m:t>
                                  </m:r>
                                </m:e>
                              </m:acc>
                              <m:r>
                                <a:rPr lang="en-US" altLang="zh-CN" i="1">
                                  <a:latin typeface="Cambria Math"/>
                                </a:rPr>
                                <m:t>=</m:t>
                              </m:r>
                              <m:f>
                                <m:fPr>
                                  <m:ctrlPr>
                                    <a:rPr lang="zh-CN" altLang="zh-CN" i="1">
                                      <a:latin typeface="Cambria Math" panose="02040503050406030204" pitchFamily="18" charset="0"/>
                                    </a:rPr>
                                  </m:ctrlPr>
                                </m:fPr>
                                <m:num>
                                  <m:r>
                                    <a:rPr lang="en-US" altLang="zh-CN" i="1">
                                      <a:latin typeface="Cambria Math"/>
                                    </a:rPr>
                                    <m:t>𝐿</m:t>
                                  </m:r>
                                </m:num>
                                <m:den>
                                  <m:r>
                                    <a:rPr lang="en-US" altLang="zh-CN" i="1">
                                      <a:latin typeface="Cambria Math"/>
                                    </a:rPr>
                                    <m:t>𝑄</m:t>
                                  </m:r>
                                </m:den>
                              </m:f>
                            </m:e>
                          </m:eqArr>
                        </m:e>
                      </m:d>
                    </m:oMath>
                  </m:oMathPara>
                </a14:m>
                <a:endParaRPr lang="zh-CN" altLang="zh-CN" dirty="0"/>
              </a:p>
              <a:p>
                <a:pPr marL="0" indent="0">
                  <a:buNone/>
                </a:pPr>
                <a:r>
                  <a:rPr lang="zh-CN" altLang="zh-CN" dirty="0"/>
                  <a:t>注意</a:t>
                </a:r>
                <a14:m>
                  <m:oMath xmlns:m="http://schemas.openxmlformats.org/officeDocument/2006/math">
                    <m:acc>
                      <m:accPr>
                        <m:chr m:val="̅"/>
                        <m:ctrlPr>
                          <a:rPr lang="zh-CN" altLang="zh-CN" i="1">
                            <a:latin typeface="Cambria Math" panose="02040503050406030204" pitchFamily="18" charset="0"/>
                          </a:rPr>
                        </m:ctrlPr>
                      </m:accPr>
                      <m:e>
                        <m:r>
                          <a:rPr lang="en-US" altLang="zh-CN" i="1">
                            <a:latin typeface="Cambria Math"/>
                          </a:rPr>
                          <m:t>𝑘</m:t>
                        </m:r>
                      </m:e>
                    </m:acc>
                  </m:oMath>
                </a14:m>
                <a:r>
                  <a:rPr lang="zh-CN" altLang="zh-CN" dirty="0"/>
                  <a:t>和</a:t>
                </a:r>
                <a14:m>
                  <m:oMath xmlns:m="http://schemas.openxmlformats.org/officeDocument/2006/math">
                    <m:acc>
                      <m:accPr>
                        <m:chr m:val="̅"/>
                        <m:ctrlPr>
                          <a:rPr lang="zh-CN" altLang="zh-CN" i="1">
                            <a:latin typeface="Cambria Math" panose="02040503050406030204" pitchFamily="18" charset="0"/>
                          </a:rPr>
                        </m:ctrlPr>
                      </m:accPr>
                      <m:e>
                        <m:r>
                          <a:rPr lang="en-US" altLang="zh-CN" i="1">
                            <a:latin typeface="Cambria Math"/>
                          </a:rPr>
                          <m:t>𝑙</m:t>
                        </m:r>
                      </m:e>
                    </m:acc>
                  </m:oMath>
                </a14:m>
                <a:r>
                  <a:rPr lang="zh-CN" altLang="zh-CN" dirty="0"/>
                  <a:t>都是常数！下面写平均成本算式</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𝐴𝐶</m:t>
                      </m:r>
                      <m:r>
                        <a:rPr lang="en-US" altLang="zh-CN" i="1">
                          <a:latin typeface="Cambria Math"/>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a:rPr>
                                <m:t>𝑃</m:t>
                              </m:r>
                            </m:e>
                            <m:sub>
                              <m:r>
                                <a:rPr lang="en-US" altLang="zh-CN" i="1">
                                  <a:latin typeface="Cambria Math"/>
                                </a:rPr>
                                <m:t>𝐾</m:t>
                              </m:r>
                            </m:sub>
                          </m:sSub>
                          <m:r>
                            <a:rPr lang="en-US" altLang="zh-CN" i="1">
                              <a:latin typeface="Cambria Math"/>
                            </a:rPr>
                            <m:t>𝐾</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𝑃</m:t>
                              </m:r>
                            </m:e>
                            <m:sub>
                              <m:r>
                                <a:rPr lang="en-US" altLang="zh-CN" i="1">
                                  <a:latin typeface="Cambria Math"/>
                                </a:rPr>
                                <m:t>𝐿</m:t>
                              </m:r>
                            </m:sub>
                          </m:sSub>
                          <m:r>
                            <a:rPr lang="en-US" altLang="zh-CN" i="1">
                              <a:latin typeface="Cambria Math"/>
                            </a:rPr>
                            <m:t>𝐿</m:t>
                          </m:r>
                        </m:num>
                        <m:den>
                          <m:r>
                            <a:rPr lang="en-US" altLang="zh-CN" i="1">
                              <a:latin typeface="Cambria Math"/>
                            </a:rPr>
                            <m:t>𝑄</m:t>
                          </m:r>
                        </m:den>
                      </m:f>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𝑃</m:t>
                          </m:r>
                        </m:e>
                        <m:sub>
                          <m:r>
                            <a:rPr lang="en-US" altLang="zh-CN" i="1">
                              <a:latin typeface="Cambria Math"/>
                            </a:rPr>
                            <m:t>𝐾</m:t>
                          </m:r>
                        </m:sub>
                      </m:sSub>
                      <m:acc>
                        <m:accPr>
                          <m:chr m:val="̅"/>
                          <m:ctrlPr>
                            <a:rPr lang="zh-CN" altLang="zh-CN" i="1">
                              <a:latin typeface="Cambria Math" panose="02040503050406030204" pitchFamily="18" charset="0"/>
                            </a:rPr>
                          </m:ctrlPr>
                        </m:accPr>
                        <m:e>
                          <m:r>
                            <a:rPr lang="en-US" altLang="zh-CN" i="1">
                              <a:latin typeface="Cambria Math"/>
                            </a:rPr>
                            <m:t>𝑘</m:t>
                          </m:r>
                        </m:e>
                      </m:acc>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𝑃</m:t>
                          </m:r>
                        </m:e>
                        <m:sub>
                          <m:r>
                            <a:rPr lang="en-US" altLang="zh-CN" i="1">
                              <a:latin typeface="Cambria Math"/>
                            </a:rPr>
                            <m:t>𝐿</m:t>
                          </m:r>
                        </m:sub>
                      </m:sSub>
                      <m:acc>
                        <m:accPr>
                          <m:chr m:val="̅"/>
                          <m:ctrlPr>
                            <a:rPr lang="zh-CN" altLang="zh-CN" i="1">
                              <a:latin typeface="Cambria Math" panose="02040503050406030204" pitchFamily="18" charset="0"/>
                            </a:rPr>
                          </m:ctrlPr>
                        </m:accPr>
                        <m:e>
                          <m:r>
                            <a:rPr lang="en-US" altLang="zh-CN" i="1">
                              <a:latin typeface="Cambria Math"/>
                            </a:rPr>
                            <m:t>𝑙</m:t>
                          </m:r>
                        </m:e>
                      </m:acc>
                    </m:oMath>
                  </m:oMathPara>
                </a14:m>
                <a:endParaRPr lang="zh-CN" altLang="zh-CN" dirty="0"/>
              </a:p>
              <a:p>
                <a:pPr marL="0" indent="0">
                  <a:buNone/>
                </a:pPr>
                <a:r>
                  <a:rPr lang="zh-CN" altLang="zh-CN" dirty="0"/>
                  <a:t>在要素价格</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a:rPr>
                          <m:t>𝑃</m:t>
                        </m:r>
                      </m:e>
                      <m:sub>
                        <m:r>
                          <a:rPr lang="en-US" altLang="zh-CN" i="1">
                            <a:latin typeface="Cambria Math"/>
                          </a:rPr>
                          <m:t>𝐾</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a:rPr>
                          <m:t>𝑃</m:t>
                        </m:r>
                      </m:e>
                      <m:sub>
                        <m:r>
                          <a:rPr lang="en-US" altLang="zh-CN" i="1">
                            <a:latin typeface="Cambria Math"/>
                          </a:rPr>
                          <m:t>𝐿</m:t>
                        </m:r>
                      </m:sub>
                    </m:sSub>
                  </m:oMath>
                </a14:m>
                <a:r>
                  <a:rPr lang="zh-CN" altLang="zh-CN" dirty="0"/>
                  <a:t>外生给定的情况下，</a:t>
                </a:r>
                <a:r>
                  <a:rPr lang="en-US" altLang="zh-CN" dirty="0"/>
                  <a:t>AC</a:t>
                </a:r>
                <a:r>
                  <a:rPr lang="zh-CN" altLang="zh-CN" dirty="0"/>
                  <a:t>是不变的。</a:t>
                </a:r>
              </a:p>
              <a:p>
                <a:pPr marL="0" indent="0">
                  <a:buNone/>
                </a:pPr>
                <a:endParaRPr lang="en-US" altLang="zh-CN"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043" t="-3487" b="-1370"/>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Tree>
    <p:extLst>
      <p:ext uri="{BB962C8B-B14F-4D97-AF65-F5344CB8AC3E}">
        <p14:creationId xmlns:p14="http://schemas.microsoft.com/office/powerpoint/2010/main" val="2335543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下列各项说法正确的是（</a:t>
                </a:r>
                <a:r>
                  <a:rPr lang="en-US" altLang="zh-CN" dirty="0">
                    <a:latin typeface="楷体" panose="02010609060101010101" pitchFamily="49" charset="-122"/>
                    <a:ea typeface="楷体" panose="02010609060101010101" pitchFamily="49" charset="-122"/>
                  </a:rPr>
                  <a:t>ACD</a:t>
                </a:r>
                <a:r>
                  <a:rPr lang="zh-CN" altLang="zh-CN"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1"/>
                <a:r>
                  <a:rPr lang="en-US" altLang="zh-CN" dirty="0">
                    <a:latin typeface="楷体" panose="02010609060101010101" pitchFamily="49" charset="-122"/>
                    <a:ea typeface="楷体" panose="02010609060101010101" pitchFamily="49" charset="-122"/>
                  </a:rPr>
                  <a:t>D.</a:t>
                </a:r>
                <a:r>
                  <a:rPr lang="zh-CN" altLang="zh-CN" dirty="0">
                    <a:latin typeface="楷体" panose="02010609060101010101" pitchFamily="49" charset="-122"/>
                    <a:ea typeface="楷体" panose="02010609060101010101" pitchFamily="49" charset="-122"/>
                  </a:rPr>
                  <a:t>如果生产要素</a:t>
                </a:r>
                <a:r>
                  <a:rPr lang="en-US" altLang="zh-CN" dirty="0">
                    <a:latin typeface="楷体" panose="02010609060101010101" pitchFamily="49" charset="-122"/>
                    <a:ea typeface="楷体" panose="02010609060101010101" pitchFamily="49" charset="-122"/>
                  </a:rPr>
                  <a:t>A</a:t>
                </a:r>
                <a:r>
                  <a:rPr lang="zh-CN" altLang="zh-CN" dirty="0">
                    <a:latin typeface="楷体" panose="02010609060101010101" pitchFamily="49" charset="-122"/>
                    <a:ea typeface="楷体" panose="02010609060101010101" pitchFamily="49" charset="-122"/>
                  </a:rPr>
                  <a:t>的边际实物产量</a:t>
                </a:r>
                <a:r>
                  <a:rPr lang="en-US" altLang="zh-CN" dirty="0">
                    <a:latin typeface="楷体" panose="02010609060101010101" pitchFamily="49" charset="-122"/>
                    <a:ea typeface="楷体" panose="02010609060101010101" pitchFamily="49" charset="-122"/>
                  </a:rPr>
                  <a:t>MPA</a:t>
                </a:r>
                <a:r>
                  <a:rPr lang="zh-CN" altLang="zh-CN" dirty="0">
                    <a:latin typeface="楷体" panose="02010609060101010101" pitchFamily="49" charset="-122"/>
                    <a:ea typeface="楷体" panose="02010609060101010101" pitchFamily="49" charset="-122"/>
                  </a:rPr>
                  <a:t>与</a:t>
                </a:r>
                <a:r>
                  <a:rPr lang="en-US" altLang="zh-CN" dirty="0">
                    <a:latin typeface="楷体" panose="02010609060101010101" pitchFamily="49" charset="-122"/>
                    <a:ea typeface="楷体" panose="02010609060101010101" pitchFamily="49" charset="-122"/>
                  </a:rPr>
                  <a:t>A</a:t>
                </a:r>
                <a:r>
                  <a:rPr lang="zh-CN" altLang="zh-CN" dirty="0">
                    <a:latin typeface="楷体" panose="02010609060101010101" pitchFamily="49" charset="-122"/>
                    <a:ea typeface="楷体" panose="02010609060101010101" pitchFamily="49" charset="-122"/>
                  </a:rPr>
                  <a:t>的使用量之积总是等于要素</a:t>
                </a:r>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的边际实物产量</a:t>
                </a:r>
                <a:r>
                  <a:rPr lang="en-US" altLang="zh-CN" dirty="0">
                    <a:latin typeface="楷体" panose="02010609060101010101" pitchFamily="49" charset="-122"/>
                    <a:ea typeface="楷体" panose="02010609060101010101" pitchFamily="49" charset="-122"/>
                  </a:rPr>
                  <a:t>MPB</a:t>
                </a:r>
                <a:r>
                  <a:rPr lang="zh-CN" altLang="zh-CN" dirty="0">
                    <a:latin typeface="楷体" panose="02010609060101010101" pitchFamily="49" charset="-122"/>
                    <a:ea typeface="楷体" panose="02010609060101010101" pitchFamily="49" charset="-122"/>
                  </a:rPr>
                  <a:t>与</a:t>
                </a:r>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的使用量之积，那么，如果</a:t>
                </a:r>
                <a:r>
                  <a:rPr lang="en-US" altLang="zh-CN" dirty="0">
                    <a:latin typeface="楷体" panose="02010609060101010101" pitchFamily="49" charset="-122"/>
                    <a:ea typeface="楷体" panose="02010609060101010101" pitchFamily="49" charset="-122"/>
                  </a:rPr>
                  <a:t>A</a:t>
                </a:r>
                <a:r>
                  <a:rPr lang="zh-CN" altLang="zh-CN" dirty="0">
                    <a:latin typeface="楷体" panose="02010609060101010101" pitchFamily="49" charset="-122"/>
                    <a:ea typeface="楷体" panose="02010609060101010101" pitchFamily="49" charset="-122"/>
                  </a:rPr>
                  <a:t>的价格是</a:t>
                </a:r>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的两倍，则一个追求成本最小化的企业应该使用两倍于</a:t>
                </a:r>
                <a:r>
                  <a:rPr lang="en-US" altLang="zh-CN" dirty="0">
                    <a:latin typeface="楷体" panose="02010609060101010101" pitchFamily="49" charset="-122"/>
                    <a:ea typeface="楷体" panose="02010609060101010101" pitchFamily="49" charset="-122"/>
                  </a:rPr>
                  <a:t>A</a:t>
                </a:r>
                <a:r>
                  <a:rPr lang="zh-CN" altLang="zh-CN" dirty="0">
                    <a:latin typeface="楷体" panose="02010609060101010101" pitchFamily="49" charset="-122"/>
                    <a:ea typeface="楷体" panose="02010609060101010101" pitchFamily="49" charset="-122"/>
                  </a:rPr>
                  <a:t>的</a:t>
                </a:r>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要素量</a:t>
                </a:r>
                <a:endParaRPr lang="en-US" altLang="zh-CN" dirty="0">
                  <a:latin typeface="楷体" panose="02010609060101010101" pitchFamily="49" charset="-122"/>
                  <a:ea typeface="楷体" panose="02010609060101010101" pitchFamily="49" charset="-122"/>
                </a:endParaRPr>
              </a:p>
              <a:p>
                <a:pPr marL="0" indent="0">
                  <a:buNone/>
                </a:pPr>
                <a:endParaRPr lang="en-US" altLang="zh-CN" sz="2400" dirty="0"/>
              </a:p>
              <a:p>
                <a:pPr marL="0" indent="0">
                  <a:buNone/>
                </a:pPr>
                <a:r>
                  <a:rPr lang="zh-CN" altLang="zh-CN" sz="2400" dirty="0"/>
                  <a:t>对于</a:t>
                </a:r>
                <a:r>
                  <a:rPr lang="en-US" altLang="zh-CN" sz="2400" dirty="0"/>
                  <a:t>D</a:t>
                </a:r>
                <a:r>
                  <a:rPr lang="zh-CN" altLang="zh-CN" sz="2400" dirty="0"/>
                  <a:t>选项，题中条件为：</a:t>
                </a:r>
                <a:endParaRPr lang="zh-CN" altLang="zh-CN" sz="3200" dirty="0"/>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a:rPr>
                        <m:t>𝐴</m:t>
                      </m:r>
                      <m:r>
                        <a:rPr lang="en-US" altLang="zh-CN" sz="2400" i="1">
                          <a:latin typeface="Cambria Math"/>
                        </a:rPr>
                        <m:t>⋅</m:t>
                      </m:r>
                      <m:r>
                        <a:rPr lang="en-US" altLang="zh-CN" sz="2400" i="1">
                          <a:latin typeface="Cambria Math"/>
                        </a:rPr>
                        <m:t>𝑀𝑃𝐴</m:t>
                      </m:r>
                      <m:r>
                        <a:rPr lang="en-US" altLang="zh-CN" sz="2400" i="1">
                          <a:latin typeface="Cambria Math"/>
                        </a:rPr>
                        <m:t>=</m:t>
                      </m:r>
                      <m:r>
                        <a:rPr lang="en-US" altLang="zh-CN" sz="2400" i="1">
                          <a:latin typeface="Cambria Math"/>
                        </a:rPr>
                        <m:t>𝐵</m:t>
                      </m:r>
                      <m:r>
                        <a:rPr lang="en-US" altLang="zh-CN" sz="2400" i="1">
                          <a:latin typeface="Cambria Math"/>
                        </a:rPr>
                        <m:t>⋅</m:t>
                      </m:r>
                      <m:r>
                        <a:rPr lang="en-US" altLang="zh-CN" sz="2400" i="1">
                          <a:latin typeface="Cambria Math"/>
                        </a:rPr>
                        <m:t>𝑀𝑃𝐵</m:t>
                      </m:r>
                      <m:r>
                        <a:rPr lang="en-US" altLang="zh-CN" sz="2400" i="1">
                          <a:latin typeface="Cambria Math"/>
                        </a:rPr>
                        <m:t>        </m:t>
                      </m:r>
                      <m:sSub>
                        <m:sSubPr>
                          <m:ctrlPr>
                            <a:rPr lang="zh-CN" altLang="zh-CN" sz="2400" i="1">
                              <a:latin typeface="Cambria Math" panose="02040503050406030204" pitchFamily="18" charset="0"/>
                            </a:rPr>
                          </m:ctrlPr>
                        </m:sSubPr>
                        <m:e>
                          <m:r>
                            <a:rPr lang="en-US" altLang="zh-CN" sz="2400" i="1">
                              <a:latin typeface="Cambria Math"/>
                            </a:rPr>
                            <m:t>𝑃</m:t>
                          </m:r>
                        </m:e>
                        <m:sub>
                          <m:r>
                            <a:rPr lang="en-US" altLang="zh-CN" sz="2400" i="1">
                              <a:latin typeface="Cambria Math"/>
                            </a:rPr>
                            <m:t>𝐴</m:t>
                          </m:r>
                        </m:sub>
                      </m:sSub>
                      <m:r>
                        <a:rPr lang="en-US" altLang="zh-CN" sz="2400" i="1">
                          <a:latin typeface="Cambria Math"/>
                        </a:rPr>
                        <m:t>=2</m:t>
                      </m:r>
                      <m:sSub>
                        <m:sSubPr>
                          <m:ctrlPr>
                            <a:rPr lang="zh-CN" altLang="zh-CN" sz="2400" i="1">
                              <a:latin typeface="Cambria Math" panose="02040503050406030204" pitchFamily="18" charset="0"/>
                            </a:rPr>
                          </m:ctrlPr>
                        </m:sSubPr>
                        <m:e>
                          <m:r>
                            <a:rPr lang="en-US" altLang="zh-CN" sz="2400" i="1">
                              <a:latin typeface="Cambria Math"/>
                            </a:rPr>
                            <m:t>𝑃</m:t>
                          </m:r>
                        </m:e>
                        <m:sub>
                          <m:r>
                            <a:rPr lang="en-US" altLang="zh-CN" sz="2400" i="1">
                              <a:latin typeface="Cambria Math"/>
                            </a:rPr>
                            <m:t>𝐵</m:t>
                          </m:r>
                        </m:sub>
                      </m:sSub>
                    </m:oMath>
                  </m:oMathPara>
                </a14:m>
                <a:endParaRPr lang="zh-CN" altLang="zh-CN" sz="3200" dirty="0"/>
              </a:p>
              <a:p>
                <a:pPr marL="0" indent="0">
                  <a:buNone/>
                </a:pPr>
                <a:r>
                  <a:rPr lang="zh-CN" altLang="zh-CN" sz="2400" dirty="0"/>
                  <a:t>当企业追求成本最小化时，意味着单位价格的两种投入品的边际实物产量相等，即</a:t>
                </a:r>
                <a:endParaRPr lang="zh-CN" altLang="zh-CN" sz="3200" dirty="0"/>
              </a:p>
              <a:p>
                <a:pPr marL="0" indent="0">
                  <a:buNone/>
                </a:pPr>
                <a14:m>
                  <m:oMathPara xmlns:m="http://schemas.openxmlformats.org/officeDocument/2006/math">
                    <m:oMathParaPr>
                      <m:jc m:val="centerGroup"/>
                    </m:oMathParaPr>
                    <m:oMath xmlns:m="http://schemas.openxmlformats.org/officeDocument/2006/math">
                      <m:f>
                        <m:fPr>
                          <m:ctrlPr>
                            <a:rPr lang="zh-CN" altLang="zh-CN" sz="2400" i="1">
                              <a:latin typeface="Cambria Math" panose="02040503050406030204" pitchFamily="18" charset="0"/>
                            </a:rPr>
                          </m:ctrlPr>
                        </m:fPr>
                        <m:num>
                          <m:r>
                            <a:rPr lang="en-US" altLang="zh-CN" sz="2400" i="1">
                              <a:latin typeface="Cambria Math"/>
                            </a:rPr>
                            <m:t>𝑀𝑃𝐴</m:t>
                          </m:r>
                        </m:num>
                        <m:den>
                          <m:sSub>
                            <m:sSubPr>
                              <m:ctrlPr>
                                <a:rPr lang="zh-CN" altLang="zh-CN" sz="2400" i="1">
                                  <a:latin typeface="Cambria Math" panose="02040503050406030204" pitchFamily="18" charset="0"/>
                                </a:rPr>
                              </m:ctrlPr>
                            </m:sSubPr>
                            <m:e>
                              <m:r>
                                <a:rPr lang="en-US" altLang="zh-CN" sz="2400" i="1">
                                  <a:latin typeface="Cambria Math"/>
                                </a:rPr>
                                <m:t>𝑃</m:t>
                              </m:r>
                            </m:e>
                            <m:sub>
                              <m:r>
                                <a:rPr lang="en-US" altLang="zh-CN" sz="2400" i="1">
                                  <a:latin typeface="Cambria Math"/>
                                </a:rPr>
                                <m:t>𝐴</m:t>
                              </m:r>
                            </m:sub>
                          </m:sSub>
                        </m:den>
                      </m:f>
                      <m:r>
                        <a:rPr lang="en-US" altLang="zh-CN" sz="2400" i="1">
                          <a:latin typeface="Cambria Math"/>
                        </a:rPr>
                        <m:t>=</m:t>
                      </m:r>
                      <m:f>
                        <m:fPr>
                          <m:ctrlPr>
                            <a:rPr lang="zh-CN" altLang="zh-CN" sz="2400" i="1">
                              <a:latin typeface="Cambria Math" panose="02040503050406030204" pitchFamily="18" charset="0"/>
                            </a:rPr>
                          </m:ctrlPr>
                        </m:fPr>
                        <m:num>
                          <m:r>
                            <a:rPr lang="en-US" altLang="zh-CN" sz="2400" i="1">
                              <a:latin typeface="Cambria Math"/>
                            </a:rPr>
                            <m:t>𝑀𝑃𝐵</m:t>
                          </m:r>
                        </m:num>
                        <m:den>
                          <m:sSub>
                            <m:sSubPr>
                              <m:ctrlPr>
                                <a:rPr lang="zh-CN" altLang="zh-CN" sz="2400" i="1">
                                  <a:latin typeface="Cambria Math" panose="02040503050406030204" pitchFamily="18" charset="0"/>
                                </a:rPr>
                              </m:ctrlPr>
                            </m:sSubPr>
                            <m:e>
                              <m:r>
                                <a:rPr lang="en-US" altLang="zh-CN" sz="2400" i="1">
                                  <a:latin typeface="Cambria Math"/>
                                </a:rPr>
                                <m:t>𝑃</m:t>
                              </m:r>
                            </m:e>
                            <m:sub>
                              <m:r>
                                <a:rPr lang="en-US" altLang="zh-CN" sz="2400" i="1">
                                  <a:latin typeface="Cambria Math"/>
                                </a:rPr>
                                <m:t>𝐵</m:t>
                              </m:r>
                            </m:sub>
                          </m:sSub>
                        </m:den>
                      </m:f>
                    </m:oMath>
                  </m:oMathPara>
                </a14:m>
                <a:endParaRPr lang="zh-CN" altLang="zh-CN" sz="3200" dirty="0"/>
              </a:p>
              <a:p>
                <a:pPr marL="0" indent="0">
                  <a:buNone/>
                </a:pPr>
                <a:r>
                  <a:rPr lang="zh-CN" altLang="zh-CN" sz="2400" dirty="0"/>
                  <a:t>结合可以算得</a:t>
                </a:r>
                <a14:m>
                  <m:oMath xmlns:m="http://schemas.openxmlformats.org/officeDocument/2006/math">
                    <m:r>
                      <a:rPr lang="en-US" altLang="zh-CN" sz="2400" i="1">
                        <a:latin typeface="Cambria Math"/>
                      </a:rPr>
                      <m:t>𝐵</m:t>
                    </m:r>
                    <m:r>
                      <a:rPr lang="en-US" altLang="zh-CN" sz="2400" i="1">
                        <a:latin typeface="Cambria Math"/>
                      </a:rPr>
                      <m:t>=2</m:t>
                    </m:r>
                    <m:r>
                      <a:rPr lang="en-US" altLang="zh-CN" sz="2400" i="1">
                        <a:latin typeface="Cambria Math"/>
                      </a:rPr>
                      <m:t>𝐴</m:t>
                    </m:r>
                  </m:oMath>
                </a14:m>
                <a:endParaRPr lang="zh-CN" altLang="zh-CN" sz="3200" dirty="0"/>
              </a:p>
              <a:p>
                <a:pPr lvl="1"/>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043" t="-2242"/>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Tree>
    <p:extLst>
      <p:ext uri="{BB962C8B-B14F-4D97-AF65-F5344CB8AC3E}">
        <p14:creationId xmlns:p14="http://schemas.microsoft.com/office/powerpoint/2010/main" val="146198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lnSpcReduction="10000"/>
          </a:bodyPr>
          <a:lstStyle/>
          <a:p>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消费者达到均衡时，边际效用等于零。 这句话为什么是错的？</a:t>
            </a:r>
          </a:p>
          <a:p>
            <a:pPr marL="457200" lvl="1" indent="0">
              <a:buNone/>
            </a:pPr>
            <a:r>
              <a:rPr lang="zh-CN" altLang="zh-CN" dirty="0"/>
              <a:t>均衡时，意味着边际效用等于为了获得商品而支付的价格，即边际效用应该等于价格，而非</a:t>
            </a:r>
            <a:r>
              <a:rPr lang="en-US" altLang="zh-CN" dirty="0"/>
              <a:t>0</a:t>
            </a:r>
            <a:endParaRPr lang="zh-CN" altLang="zh-CN" dirty="0"/>
          </a:p>
          <a:p>
            <a:pPr marL="0" indent="0">
              <a:buNone/>
            </a:pPr>
            <a:endParaRPr lang="zh-CN" altLang="zh-CN" dirty="0"/>
          </a:p>
          <a:p>
            <a:r>
              <a:rPr lang="en-US" altLang="zh-CN" dirty="0">
                <a:latin typeface="楷体" panose="02010609060101010101" pitchFamily="49" charset="-122"/>
                <a:ea typeface="楷体" panose="02010609060101010101" pitchFamily="49" charset="-122"/>
              </a:rPr>
              <a:t>3.</a:t>
            </a:r>
            <a:r>
              <a:rPr lang="zh-CN" altLang="zh-CN" dirty="0">
                <a:latin typeface="楷体" panose="02010609060101010101" pitchFamily="49" charset="-122"/>
                <a:ea typeface="楷体" panose="02010609060101010101" pitchFamily="49" charset="-122"/>
              </a:rPr>
              <a:t>对于一种商品消费者想要有的数量都已经有了，货币的边际效用大于</a:t>
            </a:r>
            <a:r>
              <a:rPr lang="en-US" altLang="zh-CN" dirty="0">
                <a:latin typeface="楷体" panose="02010609060101010101" pitchFamily="49" charset="-122"/>
                <a:ea typeface="楷体" panose="02010609060101010101" pitchFamily="49" charset="-122"/>
              </a:rPr>
              <a:t>0</a:t>
            </a:r>
            <a:r>
              <a:rPr lang="zh-CN" altLang="zh-CN" dirty="0">
                <a:latin typeface="楷体" panose="02010609060101010101" pitchFamily="49" charset="-122"/>
                <a:ea typeface="楷体" panose="02010609060101010101" pitchFamily="49" charset="-122"/>
              </a:rPr>
              <a:t>，</a:t>
            </a:r>
            <a:r>
              <a:rPr lang="zh-CN" altLang="zh-CN" dirty="0">
                <a:solidFill>
                  <a:srgbClr val="FF0000"/>
                </a:solidFill>
                <a:latin typeface="楷体" panose="02010609060101010101" pitchFamily="49" charset="-122"/>
                <a:ea typeface="楷体" panose="02010609060101010101" pitchFamily="49" charset="-122"/>
              </a:rPr>
              <a:t>这时（</a:t>
            </a:r>
            <a:r>
              <a:rPr lang="en-US" altLang="zh-CN" dirty="0">
                <a:solidFill>
                  <a:srgbClr val="FF0000"/>
                </a:solidFill>
                <a:latin typeface="楷体" panose="02010609060101010101" pitchFamily="49" charset="-122"/>
                <a:ea typeface="楷体" panose="02010609060101010101" pitchFamily="49" charset="-122"/>
              </a:rPr>
              <a:t>D</a:t>
            </a:r>
            <a:r>
              <a:rPr lang="zh-CN" altLang="zh-CN" dirty="0">
                <a:solidFill>
                  <a:srgbClr val="FF0000"/>
                </a:solidFill>
                <a:latin typeface="楷体" panose="02010609060101010101" pitchFamily="49" charset="-122"/>
                <a:ea typeface="楷体" panose="02010609060101010101" pitchFamily="49" charset="-122"/>
              </a:rPr>
              <a:t>）为什么不是</a:t>
            </a:r>
            <a:r>
              <a:rPr lang="en-US" altLang="zh-CN" dirty="0">
                <a:solidFill>
                  <a:srgbClr val="FF0000"/>
                </a:solidFill>
                <a:latin typeface="楷体" panose="02010609060101010101" pitchFamily="49" charset="-122"/>
                <a:ea typeface="楷体" panose="02010609060101010101" pitchFamily="49" charset="-122"/>
              </a:rPr>
              <a:t>B</a:t>
            </a:r>
            <a:r>
              <a:rPr lang="zh-CN" altLang="zh-CN" dirty="0">
                <a:solidFill>
                  <a:srgbClr val="FF0000"/>
                </a:solidFill>
                <a:latin typeface="楷体" panose="02010609060101010101" pitchFamily="49" charset="-122"/>
                <a:ea typeface="楷体" panose="02010609060101010101" pitchFamily="49" charset="-122"/>
              </a:rPr>
              <a:t>？</a:t>
            </a:r>
            <a:endParaRPr lang="en-US" altLang="zh-CN" dirty="0">
              <a:solidFill>
                <a:srgbClr val="FF0000"/>
              </a:solidFill>
              <a:latin typeface="楷体" panose="02010609060101010101" pitchFamily="49" charset="-122"/>
              <a:ea typeface="楷体" panose="02010609060101010101" pitchFamily="49" charset="-122"/>
            </a:endParaRPr>
          </a:p>
          <a:p>
            <a:pPr lvl="1"/>
            <a:r>
              <a:rPr lang="en-US" altLang="zh-CN" dirty="0">
                <a:latin typeface="楷体" panose="02010609060101010101" pitchFamily="49" charset="-122"/>
                <a:ea typeface="楷体" panose="02010609060101010101" pitchFamily="49" charset="-122"/>
              </a:rPr>
              <a:t>A.</a:t>
            </a:r>
            <a:r>
              <a:rPr lang="zh-CN" altLang="zh-CN" dirty="0">
                <a:latin typeface="楷体" panose="02010609060101010101" pitchFamily="49" charset="-122"/>
                <a:ea typeface="楷体" panose="02010609060101010101" pitchFamily="49" charset="-122"/>
              </a:rPr>
              <a:t>边际效用最大</a:t>
            </a:r>
          </a:p>
          <a:p>
            <a:pPr lvl="1"/>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边际效用为零</a:t>
            </a:r>
          </a:p>
          <a:p>
            <a:pPr lvl="1"/>
            <a:r>
              <a:rPr lang="en-US" altLang="zh-CN" dirty="0">
                <a:latin typeface="楷体" panose="02010609060101010101" pitchFamily="49" charset="-122"/>
                <a:ea typeface="楷体" panose="02010609060101010101" pitchFamily="49" charset="-122"/>
              </a:rPr>
              <a:t>C.</a:t>
            </a:r>
            <a:r>
              <a:rPr lang="zh-CN" altLang="zh-CN" dirty="0">
                <a:latin typeface="楷体" panose="02010609060101010101" pitchFamily="49" charset="-122"/>
                <a:ea typeface="楷体" panose="02010609060101010101" pitchFamily="49" charset="-122"/>
              </a:rPr>
              <a:t>总效用为零</a:t>
            </a:r>
          </a:p>
          <a:p>
            <a:pPr lvl="1"/>
            <a:r>
              <a:rPr lang="en-US" altLang="zh-CN" dirty="0">
                <a:latin typeface="楷体" panose="02010609060101010101" pitchFamily="49" charset="-122"/>
                <a:ea typeface="楷体" panose="02010609060101010101" pitchFamily="49" charset="-122"/>
              </a:rPr>
              <a:t>D.</a:t>
            </a:r>
            <a:r>
              <a:rPr lang="zh-CN" altLang="zh-CN" dirty="0">
                <a:latin typeface="楷体" panose="02010609060101010101" pitchFamily="49" charset="-122"/>
                <a:ea typeface="楷体" panose="02010609060101010101" pitchFamily="49" charset="-122"/>
              </a:rPr>
              <a:t>以上都不对</a:t>
            </a:r>
          </a:p>
          <a:p>
            <a:pPr lvl="1"/>
            <a:endParaRPr lang="en-US" altLang="zh-CN" dirty="0"/>
          </a:p>
          <a:p>
            <a:pPr marL="457200" lvl="1" indent="0">
              <a:buNone/>
            </a:pPr>
            <a:r>
              <a:rPr lang="zh-CN" altLang="zh-CN" dirty="0"/>
              <a:t>此时货币效用大于商品的边际效用，所以才不消费。但商品的边际效用不是</a:t>
            </a:r>
            <a:r>
              <a:rPr lang="en-US" altLang="zh-CN" dirty="0"/>
              <a:t>0</a:t>
            </a:r>
            <a:endParaRPr lang="zh-CN" altLang="zh-CN" dirty="0"/>
          </a:p>
          <a:p>
            <a:pPr lvl="1"/>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110644" y="350141"/>
            <a:ext cx="1192639" cy="429262"/>
          </a:xfrm>
          <a:prstGeom prst="rect">
            <a:avLst/>
          </a:prstGeom>
        </p:spPr>
      </p:pic>
      <p:pic>
        <p:nvPicPr>
          <p:cNvPr id="5" name="图片 4"/>
          <p:cNvPicPr>
            <a:picLocks noChangeAspect="1"/>
          </p:cNvPicPr>
          <p:nvPr/>
        </p:nvPicPr>
        <p:blipFill>
          <a:blip r:embed="rId3"/>
          <a:stretch>
            <a:fillRect/>
          </a:stretch>
        </p:blipFill>
        <p:spPr>
          <a:xfrm>
            <a:off x="1413927" y="350141"/>
            <a:ext cx="84084" cy="429262"/>
          </a:xfrm>
          <a:prstGeom prst="rect">
            <a:avLst/>
          </a:prstGeom>
        </p:spPr>
      </p:pic>
    </p:spTree>
    <p:extLst>
      <p:ext uri="{BB962C8B-B14F-4D97-AF65-F5344CB8AC3E}">
        <p14:creationId xmlns:p14="http://schemas.microsoft.com/office/powerpoint/2010/main" val="2842282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fontScale="92500" lnSpcReduction="20000"/>
          </a:bodyPr>
          <a:lstStyle/>
          <a:p>
            <a:r>
              <a:rPr lang="en-US" altLang="zh-CN" dirty="0">
                <a:latin typeface="楷体" panose="02010609060101010101" pitchFamily="49" charset="-122"/>
                <a:ea typeface="楷体" panose="02010609060101010101" pitchFamily="49" charset="-122"/>
              </a:rPr>
              <a:t>4.</a:t>
            </a:r>
            <a:r>
              <a:rPr lang="zh-CN" altLang="zh-CN" dirty="0">
                <a:latin typeface="楷体" panose="02010609060101010101" pitchFamily="49" charset="-122"/>
                <a:ea typeface="楷体" panose="02010609060101010101" pitchFamily="49" charset="-122"/>
              </a:rPr>
              <a:t>假设某消费者对商品</a:t>
            </a:r>
            <a:r>
              <a:rPr lang="en-US" altLang="zh-CN" dirty="0">
                <a:latin typeface="楷体" panose="02010609060101010101" pitchFamily="49" charset="-122"/>
                <a:ea typeface="楷体" panose="02010609060101010101" pitchFamily="49" charset="-122"/>
              </a:rPr>
              <a:t>X</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Y</a:t>
            </a:r>
            <a:r>
              <a:rPr lang="zh-CN" altLang="zh-CN" dirty="0">
                <a:latin typeface="楷体" panose="02010609060101010101" pitchFamily="49" charset="-122"/>
                <a:ea typeface="楷体" panose="02010609060101010101" pitchFamily="49" charset="-122"/>
              </a:rPr>
              <a:t>的效用函数是</a:t>
            </a:r>
            <a:r>
              <a:rPr lang="en-US" altLang="zh-CN" dirty="0">
                <a:latin typeface="楷体" panose="02010609060101010101" pitchFamily="49" charset="-122"/>
                <a:ea typeface="楷体" panose="02010609060101010101" pitchFamily="49" charset="-122"/>
              </a:rPr>
              <a:t>U</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X</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Y</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5X</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5Y</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X</a:t>
            </a:r>
            <a:r>
              <a:rPr lang="zh-CN" altLang="zh-CN" dirty="0">
                <a:latin typeface="楷体" panose="02010609060101010101" pitchFamily="49" charset="-122"/>
                <a:ea typeface="楷体" panose="02010609060101010101" pitchFamily="49" charset="-122"/>
              </a:rPr>
              <a:t>的价格为</a:t>
            </a:r>
            <a:r>
              <a:rPr lang="en-US" altLang="zh-CN" dirty="0">
                <a:latin typeface="楷体" panose="02010609060101010101" pitchFamily="49" charset="-122"/>
                <a:ea typeface="楷体" panose="02010609060101010101" pitchFamily="49" charset="-122"/>
              </a:rPr>
              <a:t>10</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Y</a:t>
            </a:r>
            <a:r>
              <a:rPr lang="zh-CN" altLang="zh-CN" dirty="0">
                <a:latin typeface="楷体" panose="02010609060101010101" pitchFamily="49" charset="-122"/>
                <a:ea typeface="楷体" panose="02010609060101010101" pitchFamily="49" charset="-122"/>
              </a:rPr>
              <a:t>的价格为</a:t>
            </a:r>
            <a:r>
              <a:rPr lang="en-US" altLang="zh-CN" dirty="0">
                <a:latin typeface="楷体" panose="02010609060101010101" pitchFamily="49" charset="-122"/>
                <a:ea typeface="楷体" panose="02010609060101010101" pitchFamily="49" charset="-122"/>
              </a:rPr>
              <a:t>5</a:t>
            </a:r>
            <a:r>
              <a:rPr lang="zh-CN" altLang="zh-CN" dirty="0">
                <a:latin typeface="楷体" panose="02010609060101010101" pitchFamily="49" charset="-122"/>
                <a:ea typeface="楷体" panose="02010609060101010101" pitchFamily="49" charset="-122"/>
              </a:rPr>
              <a:t>，则下列说法正确的是（</a:t>
            </a:r>
            <a:r>
              <a:rPr lang="en-US" altLang="zh-CN" dirty="0">
                <a:latin typeface="楷体" panose="02010609060101010101" pitchFamily="49" charset="-122"/>
                <a:ea typeface="楷体" panose="02010609060101010101" pitchFamily="49" charset="-122"/>
              </a:rPr>
              <a:t>D</a:t>
            </a:r>
            <a:r>
              <a:rPr lang="zh-CN" altLang="zh-CN" dirty="0">
                <a:latin typeface="楷体" panose="02010609060101010101" pitchFamily="49" charset="-122"/>
                <a:ea typeface="楷体" panose="02010609060101010101" pitchFamily="49" charset="-122"/>
              </a:rPr>
              <a:t>）为什么不是</a:t>
            </a:r>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a:t>
            </a:r>
          </a:p>
          <a:p>
            <a:pPr lvl="1"/>
            <a:r>
              <a:rPr lang="en-US" altLang="zh-CN" dirty="0">
                <a:latin typeface="楷体" panose="02010609060101010101" pitchFamily="49" charset="-122"/>
                <a:ea typeface="楷体" panose="02010609060101010101" pitchFamily="49" charset="-122"/>
              </a:rPr>
              <a:t>A.X</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Y</a:t>
            </a:r>
            <a:r>
              <a:rPr lang="zh-CN" altLang="zh-CN" dirty="0">
                <a:latin typeface="楷体" panose="02010609060101010101" pitchFamily="49" charset="-122"/>
                <a:ea typeface="楷体" panose="02010609060101010101" pitchFamily="49" charset="-122"/>
              </a:rPr>
              <a:t>是完全互补品</a:t>
            </a:r>
          </a:p>
          <a:p>
            <a:pPr lvl="1"/>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增加商品</a:t>
            </a:r>
            <a:r>
              <a:rPr lang="en-US" altLang="zh-CN" dirty="0">
                <a:latin typeface="楷体" panose="02010609060101010101" pitchFamily="49" charset="-122"/>
                <a:ea typeface="楷体" panose="02010609060101010101" pitchFamily="49" charset="-122"/>
              </a:rPr>
              <a:t>Y</a:t>
            </a:r>
            <a:r>
              <a:rPr lang="zh-CN" altLang="zh-CN" dirty="0">
                <a:latin typeface="楷体" panose="02010609060101010101" pitchFamily="49" charset="-122"/>
                <a:ea typeface="楷体" panose="02010609060101010101" pitchFamily="49" charset="-122"/>
              </a:rPr>
              <a:t>的消费，减少商品</a:t>
            </a:r>
            <a:r>
              <a:rPr lang="en-US" altLang="zh-CN" dirty="0">
                <a:latin typeface="楷体" panose="02010609060101010101" pitchFamily="49" charset="-122"/>
                <a:ea typeface="楷体" panose="02010609060101010101" pitchFamily="49" charset="-122"/>
              </a:rPr>
              <a:t>X</a:t>
            </a:r>
            <a:r>
              <a:rPr lang="zh-CN" altLang="zh-CN" dirty="0">
                <a:latin typeface="楷体" panose="02010609060101010101" pitchFamily="49" charset="-122"/>
                <a:ea typeface="楷体" panose="02010609060101010101" pitchFamily="49" charset="-122"/>
              </a:rPr>
              <a:t>的消费</a:t>
            </a:r>
          </a:p>
          <a:p>
            <a:pPr lvl="1"/>
            <a:r>
              <a:rPr lang="en-US" altLang="zh-CN" dirty="0">
                <a:latin typeface="楷体" panose="02010609060101010101" pitchFamily="49" charset="-122"/>
                <a:ea typeface="楷体" panose="02010609060101010101" pitchFamily="49" charset="-122"/>
              </a:rPr>
              <a:t>C.</a:t>
            </a:r>
            <a:r>
              <a:rPr lang="zh-CN" altLang="zh-CN" dirty="0">
                <a:latin typeface="楷体" panose="02010609060101010101" pitchFamily="49" charset="-122"/>
                <a:ea typeface="楷体" panose="02010609060101010101" pitchFamily="49" charset="-122"/>
              </a:rPr>
              <a:t>消费者只消费</a:t>
            </a:r>
            <a:r>
              <a:rPr lang="en-US" altLang="zh-CN" dirty="0">
                <a:latin typeface="楷体" panose="02010609060101010101" pitchFamily="49" charset="-122"/>
                <a:ea typeface="楷体" panose="02010609060101010101" pitchFamily="49" charset="-122"/>
              </a:rPr>
              <a:t>X</a:t>
            </a:r>
            <a:r>
              <a:rPr lang="zh-CN" altLang="zh-CN" dirty="0">
                <a:latin typeface="楷体" panose="02010609060101010101" pitchFamily="49" charset="-122"/>
                <a:ea typeface="楷体" panose="02010609060101010101" pitchFamily="49" charset="-122"/>
              </a:rPr>
              <a:t>商品</a:t>
            </a:r>
          </a:p>
          <a:p>
            <a:pPr lvl="1"/>
            <a:r>
              <a:rPr lang="en-US" altLang="zh-CN" dirty="0">
                <a:latin typeface="楷体" panose="02010609060101010101" pitchFamily="49" charset="-122"/>
                <a:ea typeface="楷体" panose="02010609060101010101" pitchFamily="49" charset="-122"/>
              </a:rPr>
              <a:t>D.</a:t>
            </a:r>
            <a:r>
              <a:rPr lang="zh-CN" altLang="zh-CN" dirty="0">
                <a:latin typeface="楷体" panose="02010609060101010101" pitchFamily="49" charset="-122"/>
                <a:ea typeface="楷体" panose="02010609060101010101" pitchFamily="49" charset="-122"/>
              </a:rPr>
              <a:t>以上说法都不正确</a:t>
            </a:r>
            <a:endParaRPr lang="en-US" altLang="zh-CN" dirty="0">
              <a:latin typeface="楷体" panose="02010609060101010101" pitchFamily="49" charset="-122"/>
              <a:ea typeface="楷体" panose="02010609060101010101" pitchFamily="49" charset="-122"/>
            </a:endParaRPr>
          </a:p>
          <a:p>
            <a:pPr marL="457200" lvl="1" indent="0">
              <a:buNone/>
            </a:pPr>
            <a:r>
              <a:rPr lang="zh-CN" altLang="zh-CN" dirty="0"/>
              <a:t>完全替代品。其实没看懂这道题想说啥</a:t>
            </a:r>
          </a:p>
          <a:p>
            <a:pPr marL="0" indent="0">
              <a:buNone/>
            </a:pPr>
            <a:endParaRPr lang="zh-CN" altLang="zh-CN"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5.</a:t>
            </a:r>
            <a:r>
              <a:rPr lang="zh-CN" altLang="zh-CN" dirty="0">
                <a:latin typeface="楷体" panose="02010609060101010101" pitchFamily="49" charset="-122"/>
                <a:ea typeface="楷体" panose="02010609060101010101" pitchFamily="49" charset="-122"/>
              </a:rPr>
              <a:t>假如某消费者所消费的几种商品的价格都相同，为了使其在消费的过程中获得最大的满足，该消费者应该购买</a:t>
            </a:r>
            <a:r>
              <a:rPr lang="zh-CN" altLang="zh-CN" dirty="0">
                <a:solidFill>
                  <a:srgbClr val="FF0000"/>
                </a:solidFill>
                <a:latin typeface="楷体" panose="02010609060101010101" pitchFamily="49" charset="-122"/>
                <a:ea typeface="楷体" panose="02010609060101010101" pitchFamily="49" charset="-122"/>
              </a:rPr>
              <a:t>（</a:t>
            </a:r>
            <a:r>
              <a:rPr lang="en-US" altLang="zh-CN" dirty="0">
                <a:solidFill>
                  <a:srgbClr val="FF0000"/>
                </a:solidFill>
                <a:latin typeface="楷体" panose="02010609060101010101" pitchFamily="49" charset="-122"/>
                <a:ea typeface="楷体" panose="02010609060101010101" pitchFamily="49" charset="-122"/>
              </a:rPr>
              <a:t>C</a:t>
            </a:r>
            <a:r>
              <a:rPr lang="zh-CN" altLang="zh-CN" dirty="0">
                <a:solidFill>
                  <a:srgbClr val="FF0000"/>
                </a:solidFill>
                <a:latin typeface="楷体" panose="02010609060101010101" pitchFamily="49" charset="-122"/>
                <a:ea typeface="楷体" panose="02010609060101010101" pitchFamily="49" charset="-122"/>
              </a:rPr>
              <a:t>）为什么不是</a:t>
            </a:r>
            <a:r>
              <a:rPr lang="en-US" altLang="zh-CN" dirty="0">
                <a:solidFill>
                  <a:srgbClr val="FF0000"/>
                </a:solidFill>
                <a:latin typeface="楷体" panose="02010609060101010101" pitchFamily="49" charset="-122"/>
                <a:ea typeface="楷体" panose="02010609060101010101" pitchFamily="49" charset="-122"/>
              </a:rPr>
              <a:t>D</a:t>
            </a:r>
            <a:r>
              <a:rPr lang="zh-CN" altLang="zh-CN" dirty="0">
                <a:solidFill>
                  <a:srgbClr val="FF0000"/>
                </a:solidFill>
                <a:latin typeface="楷体" panose="02010609060101010101" pitchFamily="49" charset="-122"/>
                <a:ea typeface="楷体" panose="02010609060101010101" pitchFamily="49" charset="-122"/>
              </a:rPr>
              <a:t>？</a:t>
            </a:r>
          </a:p>
          <a:p>
            <a:pPr lvl="1"/>
            <a:r>
              <a:rPr lang="en-US" altLang="zh-CN" dirty="0">
                <a:latin typeface="楷体" panose="02010609060101010101" pitchFamily="49" charset="-122"/>
                <a:ea typeface="楷体" panose="02010609060101010101" pitchFamily="49" charset="-122"/>
              </a:rPr>
              <a:t>A.</a:t>
            </a:r>
            <a:r>
              <a:rPr lang="zh-CN" altLang="zh-CN" dirty="0">
                <a:latin typeface="楷体" panose="02010609060101010101" pitchFamily="49" charset="-122"/>
                <a:ea typeface="楷体" panose="02010609060101010101" pitchFamily="49" charset="-122"/>
              </a:rPr>
              <a:t>相同数量的这几种商品</a:t>
            </a:r>
          </a:p>
          <a:p>
            <a:pPr lvl="1"/>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这几种商品并使其总效用相等</a:t>
            </a:r>
          </a:p>
          <a:p>
            <a:pPr lvl="1"/>
            <a:r>
              <a:rPr lang="en-US" altLang="zh-CN" dirty="0">
                <a:latin typeface="楷体" panose="02010609060101010101" pitchFamily="49" charset="-122"/>
                <a:ea typeface="楷体" panose="02010609060101010101" pitchFamily="49" charset="-122"/>
              </a:rPr>
              <a:t>C.</a:t>
            </a:r>
            <a:r>
              <a:rPr lang="zh-CN" altLang="zh-CN" dirty="0">
                <a:latin typeface="楷体" panose="02010609060101010101" pitchFamily="49" charset="-122"/>
                <a:ea typeface="楷体" panose="02010609060101010101" pitchFamily="49" charset="-122"/>
              </a:rPr>
              <a:t>这几种商品并使其边际效用相等</a:t>
            </a:r>
          </a:p>
          <a:p>
            <a:pPr lvl="1"/>
            <a:r>
              <a:rPr lang="en-US" altLang="zh-CN" dirty="0">
                <a:latin typeface="楷体" panose="02010609060101010101" pitchFamily="49" charset="-122"/>
                <a:ea typeface="楷体" panose="02010609060101010101" pitchFamily="49" charset="-122"/>
              </a:rPr>
              <a:t>D.</a:t>
            </a:r>
            <a:r>
              <a:rPr lang="zh-CN" altLang="zh-CN" dirty="0">
                <a:latin typeface="楷体" panose="02010609060101010101" pitchFamily="49" charset="-122"/>
                <a:ea typeface="楷体" panose="02010609060101010101" pitchFamily="49" charset="-122"/>
              </a:rPr>
              <a:t>以上答案都不对</a:t>
            </a:r>
            <a:endParaRPr lang="en-US" altLang="zh-CN" dirty="0"/>
          </a:p>
          <a:p>
            <a:pPr marL="457200" lvl="1" indent="0">
              <a:buNone/>
            </a:pPr>
            <a:r>
              <a:rPr lang="zh-CN" altLang="zh-CN" dirty="0"/>
              <a:t>单位成本（价格）的边际效用相等，是效用最大化（即获得最大的满足）的条件</a:t>
            </a:r>
          </a:p>
          <a:p>
            <a:pPr lvl="1"/>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110644" y="350141"/>
            <a:ext cx="1192639" cy="429262"/>
          </a:xfrm>
          <a:prstGeom prst="rect">
            <a:avLst/>
          </a:prstGeom>
        </p:spPr>
      </p:pic>
      <p:pic>
        <p:nvPicPr>
          <p:cNvPr id="5" name="图片 4"/>
          <p:cNvPicPr>
            <a:picLocks noChangeAspect="1"/>
          </p:cNvPicPr>
          <p:nvPr/>
        </p:nvPicPr>
        <p:blipFill>
          <a:blip r:embed="rId3"/>
          <a:stretch>
            <a:fillRect/>
          </a:stretch>
        </p:blipFill>
        <p:spPr>
          <a:xfrm>
            <a:off x="1413927" y="350141"/>
            <a:ext cx="84084" cy="429262"/>
          </a:xfrm>
          <a:prstGeom prst="rect">
            <a:avLst/>
          </a:prstGeom>
        </p:spPr>
      </p:pic>
    </p:spTree>
    <p:extLst>
      <p:ext uri="{BB962C8B-B14F-4D97-AF65-F5344CB8AC3E}">
        <p14:creationId xmlns:p14="http://schemas.microsoft.com/office/powerpoint/2010/main" val="3402771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en-US" altLang="zh-CN" dirty="0">
                <a:latin typeface="楷体" panose="02010609060101010101" pitchFamily="49" charset="-122"/>
                <a:ea typeface="楷体" panose="02010609060101010101" pitchFamily="49" charset="-122"/>
              </a:rPr>
              <a:t>6</a:t>
            </a:r>
            <a:r>
              <a:rPr lang="zh-CN" altLang="zh-CN" dirty="0">
                <a:latin typeface="楷体" panose="02010609060101010101" pitchFamily="49" charset="-122"/>
                <a:ea typeface="楷体" panose="02010609060101010101" pitchFamily="49" charset="-122"/>
              </a:rPr>
              <a:t>上个月咖啡的价格急剧上升，而销售量没变，</a:t>
            </a:r>
            <a:r>
              <a:rPr lang="en-US" altLang="zh-CN" dirty="0">
                <a:latin typeface="楷体" panose="02010609060101010101" pitchFamily="49" charset="-122"/>
                <a:ea typeface="楷体" panose="02010609060101010101" pitchFamily="49" charset="-122"/>
              </a:rPr>
              <a:t>5</a:t>
            </a:r>
            <a:r>
              <a:rPr lang="zh-CN" altLang="zh-CN" dirty="0">
                <a:latin typeface="楷体" panose="02010609060101010101" pitchFamily="49" charset="-122"/>
                <a:ea typeface="楷体" panose="02010609060101010101" pitchFamily="49" charset="-122"/>
              </a:rPr>
              <a:t>个人中的每一个人都提出了一种解释：</a:t>
            </a:r>
          </a:p>
          <a:p>
            <a:pPr lvl="1"/>
            <a:r>
              <a:rPr lang="en-US" altLang="zh-CN" dirty="0">
                <a:latin typeface="楷体" panose="02010609060101010101" pitchFamily="49" charset="-122"/>
                <a:ea typeface="楷体" panose="02010609060101010101" pitchFamily="49" charset="-122"/>
              </a:rPr>
              <a:t>A:</a:t>
            </a:r>
            <a:r>
              <a:rPr lang="zh-CN" altLang="zh-CN" dirty="0">
                <a:latin typeface="楷体" panose="02010609060101010101" pitchFamily="49" charset="-122"/>
                <a:ea typeface="楷体" panose="02010609060101010101" pitchFamily="49" charset="-122"/>
              </a:rPr>
              <a:t>需求增加了，但供给完全无弹性</a:t>
            </a:r>
          </a:p>
          <a:p>
            <a:pPr lvl="1"/>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需求增加了，但需求完全无弹性</a:t>
            </a:r>
          </a:p>
          <a:p>
            <a:pPr lvl="1"/>
            <a:r>
              <a:rPr lang="en-US" altLang="zh-CN" dirty="0">
                <a:latin typeface="楷体" panose="02010609060101010101" pitchFamily="49" charset="-122"/>
                <a:ea typeface="楷体" panose="02010609060101010101" pitchFamily="49" charset="-122"/>
              </a:rPr>
              <a:t>C:</a:t>
            </a:r>
            <a:r>
              <a:rPr lang="zh-CN" altLang="zh-CN" dirty="0">
                <a:latin typeface="楷体" panose="02010609060101010101" pitchFamily="49" charset="-122"/>
                <a:ea typeface="楷体" panose="02010609060101010101" pitchFamily="49" charset="-122"/>
              </a:rPr>
              <a:t>需求增加了，但供给同时减少</a:t>
            </a:r>
          </a:p>
          <a:p>
            <a:pPr lvl="1"/>
            <a:r>
              <a:rPr lang="en-US" altLang="zh-CN" dirty="0">
                <a:latin typeface="楷体" panose="02010609060101010101" pitchFamily="49" charset="-122"/>
                <a:ea typeface="楷体" panose="02010609060101010101" pitchFamily="49" charset="-122"/>
              </a:rPr>
              <a:t>D:</a:t>
            </a:r>
            <a:r>
              <a:rPr lang="zh-CN" altLang="zh-CN" dirty="0">
                <a:latin typeface="楷体" panose="02010609060101010101" pitchFamily="49" charset="-122"/>
                <a:ea typeface="楷体" panose="02010609060101010101" pitchFamily="49" charset="-122"/>
              </a:rPr>
              <a:t>供给减少了，但需求是单位弹性</a:t>
            </a:r>
          </a:p>
          <a:p>
            <a:pPr lvl="1"/>
            <a:r>
              <a:rPr lang="en-US" altLang="zh-CN" dirty="0">
                <a:latin typeface="楷体" panose="02010609060101010101" pitchFamily="49" charset="-122"/>
                <a:ea typeface="楷体" panose="02010609060101010101" pitchFamily="49" charset="-122"/>
              </a:rPr>
              <a:t>E:</a:t>
            </a:r>
            <a:r>
              <a:rPr lang="zh-CN" altLang="zh-CN" dirty="0">
                <a:latin typeface="楷体" panose="02010609060101010101" pitchFamily="49" charset="-122"/>
                <a:ea typeface="楷体" panose="02010609060101010101" pitchFamily="49" charset="-122"/>
              </a:rPr>
              <a:t>供给减少了，但需求是完全无弹性</a:t>
            </a:r>
          </a:p>
          <a:p>
            <a:pPr lvl="1"/>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110644" y="350141"/>
            <a:ext cx="1192639" cy="429262"/>
          </a:xfrm>
          <a:prstGeom prst="rect">
            <a:avLst/>
          </a:prstGeom>
        </p:spPr>
      </p:pic>
      <p:pic>
        <p:nvPicPr>
          <p:cNvPr id="5" name="图片 4"/>
          <p:cNvPicPr>
            <a:picLocks noChangeAspect="1"/>
          </p:cNvPicPr>
          <p:nvPr/>
        </p:nvPicPr>
        <p:blipFill>
          <a:blip r:embed="rId3"/>
          <a:stretch>
            <a:fillRect/>
          </a:stretch>
        </p:blipFill>
        <p:spPr>
          <a:xfrm>
            <a:off x="1413927" y="350141"/>
            <a:ext cx="84084" cy="429262"/>
          </a:xfrm>
          <a:prstGeom prst="rect">
            <a:avLst/>
          </a:prstGeom>
        </p:spPr>
      </p:pic>
    </p:spTree>
    <p:extLst>
      <p:ext uri="{BB962C8B-B14F-4D97-AF65-F5344CB8AC3E}">
        <p14:creationId xmlns:p14="http://schemas.microsoft.com/office/powerpoint/2010/main" val="1135754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en-US" altLang="zh-CN" dirty="0">
                <a:latin typeface="楷体" panose="02010609060101010101" pitchFamily="49" charset="-122"/>
                <a:ea typeface="楷体" panose="02010609060101010101" pitchFamily="49" charset="-122"/>
              </a:rPr>
              <a:t>6</a:t>
            </a:r>
            <a:r>
              <a:rPr lang="zh-CN" altLang="zh-CN" dirty="0">
                <a:latin typeface="楷体" panose="02010609060101010101" pitchFamily="49" charset="-122"/>
                <a:ea typeface="楷体" panose="02010609060101010101" pitchFamily="49" charset="-122"/>
              </a:rPr>
              <a:t>上个月咖啡的价格急剧上升，而销售量没变，</a:t>
            </a:r>
            <a:r>
              <a:rPr lang="en-US" altLang="zh-CN" dirty="0">
                <a:latin typeface="楷体" panose="02010609060101010101" pitchFamily="49" charset="-122"/>
                <a:ea typeface="楷体" panose="02010609060101010101" pitchFamily="49" charset="-122"/>
              </a:rPr>
              <a:t>5</a:t>
            </a:r>
            <a:r>
              <a:rPr lang="zh-CN" altLang="zh-CN" dirty="0">
                <a:latin typeface="楷体" panose="02010609060101010101" pitchFamily="49" charset="-122"/>
                <a:ea typeface="楷体" panose="02010609060101010101" pitchFamily="49" charset="-122"/>
              </a:rPr>
              <a:t>个人中的每一个人都提出了一种解释：</a:t>
            </a:r>
          </a:p>
          <a:p>
            <a:pPr lvl="1"/>
            <a:r>
              <a:rPr lang="en-US" altLang="zh-CN" dirty="0">
                <a:latin typeface="楷体" panose="02010609060101010101" pitchFamily="49" charset="-122"/>
                <a:ea typeface="楷体" panose="02010609060101010101" pitchFamily="49" charset="-122"/>
              </a:rPr>
              <a:t>A:</a:t>
            </a:r>
            <a:r>
              <a:rPr lang="zh-CN" altLang="zh-CN" dirty="0">
                <a:latin typeface="楷体" panose="02010609060101010101" pitchFamily="49" charset="-122"/>
                <a:ea typeface="楷体" panose="02010609060101010101" pitchFamily="49" charset="-122"/>
              </a:rPr>
              <a:t>需求增加了，但供给完全无弹性</a:t>
            </a:r>
          </a:p>
          <a:p>
            <a:pPr lvl="1"/>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110644" y="350141"/>
            <a:ext cx="1192639" cy="429262"/>
          </a:xfrm>
          <a:prstGeom prst="rect">
            <a:avLst/>
          </a:prstGeom>
        </p:spPr>
      </p:pic>
      <p:pic>
        <p:nvPicPr>
          <p:cNvPr id="5" name="图片 4"/>
          <p:cNvPicPr>
            <a:picLocks noChangeAspect="1"/>
          </p:cNvPicPr>
          <p:nvPr/>
        </p:nvPicPr>
        <p:blipFill>
          <a:blip r:embed="rId3"/>
          <a:stretch>
            <a:fillRect/>
          </a:stretch>
        </p:blipFill>
        <p:spPr>
          <a:xfrm>
            <a:off x="1413927" y="350141"/>
            <a:ext cx="84084" cy="429262"/>
          </a:xfrm>
          <a:prstGeom prst="rect">
            <a:avLst/>
          </a:prstGeom>
        </p:spPr>
      </p:pic>
      <p:pic>
        <p:nvPicPr>
          <p:cNvPr id="6" name="图片 5">
            <a:extLst>
              <a:ext uri="{FF2B5EF4-FFF2-40B4-BE49-F238E27FC236}">
                <a16:creationId xmlns:a16="http://schemas.microsoft.com/office/drawing/2014/main" id="{A935B7C9-23D6-4EA6-9A89-6D3685E39F3D}"/>
              </a:ext>
            </a:extLst>
          </p:cNvPr>
          <p:cNvPicPr>
            <a:picLocks noChangeAspect="1"/>
          </p:cNvPicPr>
          <p:nvPr/>
        </p:nvPicPr>
        <p:blipFill>
          <a:blip r:embed="rId4"/>
          <a:stretch>
            <a:fillRect/>
          </a:stretch>
        </p:blipFill>
        <p:spPr>
          <a:xfrm>
            <a:off x="4003123" y="2565591"/>
            <a:ext cx="5470850" cy="3878071"/>
          </a:xfrm>
          <a:prstGeom prst="rect">
            <a:avLst/>
          </a:prstGeom>
        </p:spPr>
      </p:pic>
    </p:spTree>
    <p:extLst>
      <p:ext uri="{BB962C8B-B14F-4D97-AF65-F5344CB8AC3E}">
        <p14:creationId xmlns:p14="http://schemas.microsoft.com/office/powerpoint/2010/main" val="3881759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假定肉肠和面包卷是完全互补品。人们通常以一根肉肠和一个面包卷为比率做一个热狗</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并且已知一根肉肠的价格等于一个面包卷的价格。</a:t>
            </a:r>
          </a:p>
          <a:p>
            <a:pPr lvl="1"/>
            <a:r>
              <a:rPr lang="en-US" altLang="zh-CN" dirty="0">
                <a:latin typeface="楷体" panose="02010609060101010101" pitchFamily="49" charset="-122"/>
                <a:ea typeface="楷体" panose="02010609060101010101" pitchFamily="49" charset="-122"/>
              </a:rPr>
              <a:t>(1)</a:t>
            </a:r>
            <a:r>
              <a:rPr lang="zh-CN" altLang="zh-CN" dirty="0">
                <a:latin typeface="楷体" panose="02010609060101010101" pitchFamily="49" charset="-122"/>
                <a:ea typeface="楷体" panose="02010609060101010101" pitchFamily="49" charset="-122"/>
              </a:rPr>
              <a:t>求肉肠的需求的价格弹性。</a:t>
            </a:r>
          </a:p>
          <a:p>
            <a:pPr lvl="1"/>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求面包卷对肉肠价格的需求的交叉弹性。</a:t>
            </a:r>
          </a:p>
          <a:p>
            <a:pPr lvl="1"/>
            <a:r>
              <a:rPr lang="en-US" altLang="zh-CN" dirty="0">
                <a:latin typeface="楷体" panose="02010609060101010101" pitchFamily="49" charset="-122"/>
                <a:ea typeface="楷体" panose="02010609060101010101" pitchFamily="49" charset="-122"/>
              </a:rPr>
              <a:t>(3)</a:t>
            </a:r>
            <a:r>
              <a:rPr lang="zh-CN" altLang="zh-CN" dirty="0">
                <a:latin typeface="楷体" panose="02010609060101010101" pitchFamily="49" charset="-122"/>
                <a:ea typeface="楷体" panose="02010609060101010101" pitchFamily="49" charset="-122"/>
              </a:rPr>
              <a:t>如果肉肠的价格是面包卷的价格的两倍</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那么</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肉肠的需求的价格弹性和面包卷对肉肠价格的需求的交叉弹性各是多少</a:t>
            </a:r>
            <a:r>
              <a:rPr lang="en-US" altLang="zh-CN"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a:lnSpc>
                <a:spcPct val="150000"/>
              </a:lnSpc>
            </a:pPr>
            <a:endParaRPr lang="zh-CN" altLang="en-US" dirty="0"/>
          </a:p>
        </p:txBody>
      </p:sp>
      <p:pic>
        <p:nvPicPr>
          <p:cNvPr id="4" name="图片 3"/>
          <p:cNvPicPr>
            <a:picLocks noChangeAspect="1"/>
          </p:cNvPicPr>
          <p:nvPr/>
        </p:nvPicPr>
        <p:blipFill>
          <a:blip r:embed="rId3"/>
          <a:stretch>
            <a:fillRect/>
          </a:stretch>
        </p:blipFill>
        <p:spPr>
          <a:xfrm>
            <a:off x="110644" y="350141"/>
            <a:ext cx="1192639" cy="429262"/>
          </a:xfrm>
          <a:prstGeom prst="rect">
            <a:avLst/>
          </a:prstGeom>
        </p:spPr>
      </p:pic>
      <p:pic>
        <p:nvPicPr>
          <p:cNvPr id="5" name="图片 4"/>
          <p:cNvPicPr>
            <a:picLocks noChangeAspect="1"/>
          </p:cNvPicPr>
          <p:nvPr/>
        </p:nvPicPr>
        <p:blipFill>
          <a:blip r:embed="rId3"/>
          <a:stretch>
            <a:fillRect/>
          </a:stretch>
        </p:blipFill>
        <p:spPr>
          <a:xfrm>
            <a:off x="1413927" y="350141"/>
            <a:ext cx="84084" cy="429262"/>
          </a:xfrm>
          <a:prstGeom prst="rect">
            <a:avLst/>
          </a:prstGeom>
        </p:spPr>
      </p:pic>
    </p:spTree>
    <p:extLst>
      <p:ext uri="{BB962C8B-B14F-4D97-AF65-F5344CB8AC3E}">
        <p14:creationId xmlns:p14="http://schemas.microsoft.com/office/powerpoint/2010/main" val="1942925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en-US" altLang="zh-CN" dirty="0">
                <a:latin typeface="楷体" panose="02010609060101010101" pitchFamily="49" charset="-122"/>
                <a:ea typeface="楷体" panose="02010609060101010101" pitchFamily="49" charset="-122"/>
              </a:rPr>
              <a:t>6</a:t>
            </a:r>
            <a:r>
              <a:rPr lang="zh-CN" altLang="zh-CN" dirty="0">
                <a:latin typeface="楷体" panose="02010609060101010101" pitchFamily="49" charset="-122"/>
                <a:ea typeface="楷体" panose="02010609060101010101" pitchFamily="49" charset="-122"/>
              </a:rPr>
              <a:t>上个月咖啡的价格急剧上升，而销售量没变，</a:t>
            </a:r>
            <a:r>
              <a:rPr lang="en-US" altLang="zh-CN" dirty="0">
                <a:latin typeface="楷体" panose="02010609060101010101" pitchFamily="49" charset="-122"/>
                <a:ea typeface="楷体" panose="02010609060101010101" pitchFamily="49" charset="-122"/>
              </a:rPr>
              <a:t>5</a:t>
            </a:r>
            <a:r>
              <a:rPr lang="zh-CN" altLang="zh-CN" dirty="0">
                <a:latin typeface="楷体" panose="02010609060101010101" pitchFamily="49" charset="-122"/>
                <a:ea typeface="楷体" panose="02010609060101010101" pitchFamily="49" charset="-122"/>
              </a:rPr>
              <a:t>个人中的每一个人都提出了一种解释：</a:t>
            </a:r>
          </a:p>
          <a:p>
            <a:pPr lvl="1"/>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需求增加了，但需求完全无弹性</a:t>
            </a:r>
          </a:p>
          <a:p>
            <a:pPr lvl="1"/>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110644" y="350141"/>
            <a:ext cx="1192639" cy="429262"/>
          </a:xfrm>
          <a:prstGeom prst="rect">
            <a:avLst/>
          </a:prstGeom>
        </p:spPr>
      </p:pic>
      <p:pic>
        <p:nvPicPr>
          <p:cNvPr id="5" name="图片 4"/>
          <p:cNvPicPr>
            <a:picLocks noChangeAspect="1"/>
          </p:cNvPicPr>
          <p:nvPr/>
        </p:nvPicPr>
        <p:blipFill>
          <a:blip r:embed="rId3"/>
          <a:stretch>
            <a:fillRect/>
          </a:stretch>
        </p:blipFill>
        <p:spPr>
          <a:xfrm>
            <a:off x="1413927" y="350141"/>
            <a:ext cx="84084" cy="429262"/>
          </a:xfrm>
          <a:prstGeom prst="rect">
            <a:avLst/>
          </a:prstGeom>
        </p:spPr>
      </p:pic>
      <p:pic>
        <p:nvPicPr>
          <p:cNvPr id="6" name="图片 5">
            <a:extLst>
              <a:ext uri="{FF2B5EF4-FFF2-40B4-BE49-F238E27FC236}">
                <a16:creationId xmlns:a16="http://schemas.microsoft.com/office/drawing/2014/main" id="{3C472C3E-05BC-43CA-AD85-CE4E2F718960}"/>
              </a:ext>
            </a:extLst>
          </p:cNvPr>
          <p:cNvPicPr>
            <a:picLocks noChangeAspect="1"/>
          </p:cNvPicPr>
          <p:nvPr/>
        </p:nvPicPr>
        <p:blipFill rotWithShape="1">
          <a:blip r:embed="rId4"/>
          <a:srcRect t="3117"/>
          <a:stretch/>
        </p:blipFill>
        <p:spPr>
          <a:xfrm>
            <a:off x="3682048" y="2586037"/>
            <a:ext cx="5062400" cy="3971925"/>
          </a:xfrm>
          <a:prstGeom prst="rect">
            <a:avLst/>
          </a:prstGeom>
        </p:spPr>
      </p:pic>
    </p:spTree>
    <p:extLst>
      <p:ext uri="{BB962C8B-B14F-4D97-AF65-F5344CB8AC3E}">
        <p14:creationId xmlns:p14="http://schemas.microsoft.com/office/powerpoint/2010/main" val="288533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en-US" altLang="zh-CN" dirty="0">
                <a:latin typeface="楷体" panose="02010609060101010101" pitchFamily="49" charset="-122"/>
                <a:ea typeface="楷体" panose="02010609060101010101" pitchFamily="49" charset="-122"/>
              </a:rPr>
              <a:t>6</a:t>
            </a:r>
            <a:r>
              <a:rPr lang="zh-CN" altLang="zh-CN" dirty="0">
                <a:latin typeface="楷体" panose="02010609060101010101" pitchFamily="49" charset="-122"/>
                <a:ea typeface="楷体" panose="02010609060101010101" pitchFamily="49" charset="-122"/>
              </a:rPr>
              <a:t>上个月咖啡的价格急剧上升，而销售量没变，</a:t>
            </a:r>
            <a:r>
              <a:rPr lang="en-US" altLang="zh-CN" dirty="0">
                <a:latin typeface="楷体" panose="02010609060101010101" pitchFamily="49" charset="-122"/>
                <a:ea typeface="楷体" panose="02010609060101010101" pitchFamily="49" charset="-122"/>
              </a:rPr>
              <a:t>5</a:t>
            </a:r>
            <a:r>
              <a:rPr lang="zh-CN" altLang="zh-CN" dirty="0">
                <a:latin typeface="楷体" panose="02010609060101010101" pitchFamily="49" charset="-122"/>
                <a:ea typeface="楷体" panose="02010609060101010101" pitchFamily="49" charset="-122"/>
              </a:rPr>
              <a:t>个人中的每一个人都提出了一种解释：</a:t>
            </a:r>
          </a:p>
          <a:p>
            <a:pPr lvl="1"/>
            <a:r>
              <a:rPr lang="en-US" altLang="zh-CN" dirty="0">
                <a:latin typeface="楷体" panose="02010609060101010101" pitchFamily="49" charset="-122"/>
                <a:ea typeface="楷体" panose="02010609060101010101" pitchFamily="49" charset="-122"/>
              </a:rPr>
              <a:t>C:</a:t>
            </a:r>
            <a:r>
              <a:rPr lang="zh-CN" altLang="zh-CN" dirty="0">
                <a:latin typeface="楷体" panose="02010609060101010101" pitchFamily="49" charset="-122"/>
                <a:ea typeface="楷体" panose="02010609060101010101" pitchFamily="49" charset="-122"/>
              </a:rPr>
              <a:t>需求增加了，但供给同时减少</a:t>
            </a:r>
          </a:p>
          <a:p>
            <a:pPr lvl="1"/>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110644" y="350141"/>
            <a:ext cx="1192639" cy="429262"/>
          </a:xfrm>
          <a:prstGeom prst="rect">
            <a:avLst/>
          </a:prstGeom>
        </p:spPr>
      </p:pic>
      <p:pic>
        <p:nvPicPr>
          <p:cNvPr id="5" name="图片 4"/>
          <p:cNvPicPr>
            <a:picLocks noChangeAspect="1"/>
          </p:cNvPicPr>
          <p:nvPr/>
        </p:nvPicPr>
        <p:blipFill>
          <a:blip r:embed="rId3"/>
          <a:stretch>
            <a:fillRect/>
          </a:stretch>
        </p:blipFill>
        <p:spPr>
          <a:xfrm>
            <a:off x="1413927" y="350141"/>
            <a:ext cx="84084" cy="429262"/>
          </a:xfrm>
          <a:prstGeom prst="rect">
            <a:avLst/>
          </a:prstGeom>
        </p:spPr>
      </p:pic>
      <p:pic>
        <p:nvPicPr>
          <p:cNvPr id="6" name="图片 5">
            <a:extLst>
              <a:ext uri="{FF2B5EF4-FFF2-40B4-BE49-F238E27FC236}">
                <a16:creationId xmlns:a16="http://schemas.microsoft.com/office/drawing/2014/main" id="{BA691D2A-77DB-4CC0-BFCD-7510977B0D15}"/>
              </a:ext>
            </a:extLst>
          </p:cNvPr>
          <p:cNvPicPr>
            <a:picLocks noChangeAspect="1"/>
          </p:cNvPicPr>
          <p:nvPr/>
        </p:nvPicPr>
        <p:blipFill>
          <a:blip r:embed="rId4"/>
          <a:stretch>
            <a:fillRect/>
          </a:stretch>
        </p:blipFill>
        <p:spPr>
          <a:xfrm>
            <a:off x="3587893" y="2573832"/>
            <a:ext cx="5016214" cy="3895755"/>
          </a:xfrm>
          <a:prstGeom prst="rect">
            <a:avLst/>
          </a:prstGeom>
        </p:spPr>
      </p:pic>
    </p:spTree>
    <p:extLst>
      <p:ext uri="{BB962C8B-B14F-4D97-AF65-F5344CB8AC3E}">
        <p14:creationId xmlns:p14="http://schemas.microsoft.com/office/powerpoint/2010/main" val="438666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en-US" altLang="zh-CN" dirty="0">
                <a:latin typeface="楷体" panose="02010609060101010101" pitchFamily="49" charset="-122"/>
                <a:ea typeface="楷体" panose="02010609060101010101" pitchFamily="49" charset="-122"/>
              </a:rPr>
              <a:t>6</a:t>
            </a:r>
            <a:r>
              <a:rPr lang="zh-CN" altLang="zh-CN" dirty="0">
                <a:latin typeface="楷体" panose="02010609060101010101" pitchFamily="49" charset="-122"/>
                <a:ea typeface="楷体" panose="02010609060101010101" pitchFamily="49" charset="-122"/>
              </a:rPr>
              <a:t>上个月咖啡的价格急剧上升，而销售量没变，</a:t>
            </a:r>
            <a:r>
              <a:rPr lang="en-US" altLang="zh-CN" dirty="0">
                <a:latin typeface="楷体" panose="02010609060101010101" pitchFamily="49" charset="-122"/>
                <a:ea typeface="楷体" panose="02010609060101010101" pitchFamily="49" charset="-122"/>
              </a:rPr>
              <a:t>5</a:t>
            </a:r>
            <a:r>
              <a:rPr lang="zh-CN" altLang="zh-CN" dirty="0">
                <a:latin typeface="楷体" panose="02010609060101010101" pitchFamily="49" charset="-122"/>
                <a:ea typeface="楷体" panose="02010609060101010101" pitchFamily="49" charset="-122"/>
              </a:rPr>
              <a:t>个人中的每一个人都提出了一种解释：</a:t>
            </a:r>
          </a:p>
          <a:p>
            <a:pPr lvl="1"/>
            <a:r>
              <a:rPr lang="en-US" altLang="zh-CN" dirty="0">
                <a:latin typeface="楷体" panose="02010609060101010101" pitchFamily="49" charset="-122"/>
                <a:ea typeface="楷体" panose="02010609060101010101" pitchFamily="49" charset="-122"/>
              </a:rPr>
              <a:t>E:</a:t>
            </a:r>
            <a:r>
              <a:rPr lang="zh-CN" altLang="zh-CN" dirty="0">
                <a:latin typeface="楷体" panose="02010609060101010101" pitchFamily="49" charset="-122"/>
                <a:ea typeface="楷体" panose="02010609060101010101" pitchFamily="49" charset="-122"/>
              </a:rPr>
              <a:t>供给减少了，但需求是完全无弹性</a:t>
            </a:r>
          </a:p>
          <a:p>
            <a:pPr lvl="1"/>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110644" y="350141"/>
            <a:ext cx="1192639" cy="429262"/>
          </a:xfrm>
          <a:prstGeom prst="rect">
            <a:avLst/>
          </a:prstGeom>
        </p:spPr>
      </p:pic>
      <p:pic>
        <p:nvPicPr>
          <p:cNvPr id="5" name="图片 4"/>
          <p:cNvPicPr>
            <a:picLocks noChangeAspect="1"/>
          </p:cNvPicPr>
          <p:nvPr/>
        </p:nvPicPr>
        <p:blipFill>
          <a:blip r:embed="rId3"/>
          <a:stretch>
            <a:fillRect/>
          </a:stretch>
        </p:blipFill>
        <p:spPr>
          <a:xfrm>
            <a:off x="1413927" y="350141"/>
            <a:ext cx="84084" cy="429262"/>
          </a:xfrm>
          <a:prstGeom prst="rect">
            <a:avLst/>
          </a:prstGeom>
        </p:spPr>
      </p:pic>
      <p:pic>
        <p:nvPicPr>
          <p:cNvPr id="6" name="图片 5">
            <a:extLst>
              <a:ext uri="{FF2B5EF4-FFF2-40B4-BE49-F238E27FC236}">
                <a16:creationId xmlns:a16="http://schemas.microsoft.com/office/drawing/2014/main" id="{72A9F843-DA58-4C31-9407-74712C0F1CC2}"/>
              </a:ext>
            </a:extLst>
          </p:cNvPr>
          <p:cNvPicPr>
            <a:picLocks noChangeAspect="1"/>
          </p:cNvPicPr>
          <p:nvPr/>
        </p:nvPicPr>
        <p:blipFill>
          <a:blip r:embed="rId4"/>
          <a:stretch>
            <a:fillRect/>
          </a:stretch>
        </p:blipFill>
        <p:spPr>
          <a:xfrm>
            <a:off x="3601162" y="2556366"/>
            <a:ext cx="4989676" cy="3901584"/>
          </a:xfrm>
          <a:prstGeom prst="rect">
            <a:avLst/>
          </a:prstGeom>
        </p:spPr>
      </p:pic>
    </p:spTree>
    <p:extLst>
      <p:ext uri="{BB962C8B-B14F-4D97-AF65-F5344CB8AC3E}">
        <p14:creationId xmlns:p14="http://schemas.microsoft.com/office/powerpoint/2010/main" val="4272478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en-US" altLang="zh-CN" dirty="0">
                    <a:latin typeface="楷体" panose="02010609060101010101" pitchFamily="49" charset="-122"/>
                    <a:ea typeface="楷体" panose="02010609060101010101" pitchFamily="49" charset="-122"/>
                  </a:rPr>
                  <a:t>6</a:t>
                </a:r>
                <a:r>
                  <a:rPr lang="zh-CN" altLang="zh-CN" dirty="0">
                    <a:latin typeface="楷体" panose="02010609060101010101" pitchFamily="49" charset="-122"/>
                    <a:ea typeface="楷体" panose="02010609060101010101" pitchFamily="49" charset="-122"/>
                  </a:rPr>
                  <a:t>上个月咖啡的价格急剧上升，而销售量没变，</a:t>
                </a:r>
                <a:r>
                  <a:rPr lang="en-US" altLang="zh-CN" dirty="0">
                    <a:latin typeface="楷体" panose="02010609060101010101" pitchFamily="49" charset="-122"/>
                    <a:ea typeface="楷体" panose="02010609060101010101" pitchFamily="49" charset="-122"/>
                  </a:rPr>
                  <a:t>5</a:t>
                </a:r>
                <a:r>
                  <a:rPr lang="zh-CN" altLang="zh-CN" dirty="0">
                    <a:latin typeface="楷体" panose="02010609060101010101" pitchFamily="49" charset="-122"/>
                    <a:ea typeface="楷体" panose="02010609060101010101" pitchFamily="49" charset="-122"/>
                  </a:rPr>
                  <a:t>个人中的每一个人都提出了一种解释：</a:t>
                </a:r>
              </a:p>
              <a:p>
                <a:pPr lvl="1"/>
                <a:r>
                  <a:rPr lang="en-US" altLang="zh-CN" dirty="0">
                    <a:latin typeface="楷体" panose="02010609060101010101" pitchFamily="49" charset="-122"/>
                    <a:ea typeface="楷体" panose="02010609060101010101" pitchFamily="49" charset="-122"/>
                  </a:rPr>
                  <a:t>D:</a:t>
                </a:r>
                <a:r>
                  <a:rPr lang="zh-CN" altLang="zh-CN" dirty="0">
                    <a:latin typeface="楷体" panose="02010609060101010101" pitchFamily="49" charset="-122"/>
                    <a:ea typeface="楷体" panose="02010609060101010101" pitchFamily="49" charset="-122"/>
                  </a:rPr>
                  <a:t>供给减少了，但需求是单位弹性</a:t>
                </a:r>
              </a:p>
              <a:p>
                <a:pPr marL="0" indent="0">
                  <a:buNone/>
                </a:pPr>
                <a:endParaRPr lang="en-US" altLang="zh-CN" dirty="0"/>
              </a:p>
              <a:p>
                <a:pPr marL="0" indent="0">
                  <a:buNone/>
                </a:pPr>
                <a:r>
                  <a:rPr lang="zh-CN" altLang="en-US" dirty="0"/>
                  <a:t>对于</a:t>
                </a:r>
                <a:r>
                  <a:rPr lang="en-US" altLang="zh-CN" dirty="0"/>
                  <a:t>D</a:t>
                </a:r>
                <a:r>
                  <a:rPr lang="zh-CN" altLang="en-US" dirty="0"/>
                  <a:t>选项，</a:t>
                </a:r>
                <a:r>
                  <a:rPr lang="zh-CN" altLang="zh-CN" dirty="0"/>
                  <a:t>单位弹性情形</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a:rPr>
                            <m:t>𝑑𝐷</m:t>
                          </m:r>
                        </m:num>
                        <m:den>
                          <m:r>
                            <a:rPr lang="en-US" altLang="zh-CN" i="1">
                              <a:latin typeface="Cambria Math"/>
                            </a:rPr>
                            <m:t>𝑑𝑃</m:t>
                          </m:r>
                        </m:den>
                      </m:f>
                      <m:r>
                        <a:rPr lang="en-US" altLang="zh-CN" i="1">
                          <a:latin typeface="Cambria Math"/>
                        </a:rPr>
                        <m:t>⋅</m:t>
                      </m:r>
                      <m:f>
                        <m:fPr>
                          <m:ctrlPr>
                            <a:rPr lang="zh-CN" altLang="zh-CN" i="1">
                              <a:latin typeface="Cambria Math" panose="02040503050406030204" pitchFamily="18" charset="0"/>
                            </a:rPr>
                          </m:ctrlPr>
                        </m:fPr>
                        <m:num>
                          <m:r>
                            <a:rPr lang="en-US" altLang="zh-CN" i="1">
                              <a:latin typeface="Cambria Math"/>
                            </a:rPr>
                            <m:t>𝑃</m:t>
                          </m:r>
                        </m:num>
                        <m:den>
                          <m:r>
                            <a:rPr lang="en-US" altLang="zh-CN" i="1">
                              <a:latin typeface="Cambria Math"/>
                            </a:rPr>
                            <m:t>𝐷</m:t>
                          </m:r>
                        </m:den>
                      </m:f>
                      <m:r>
                        <a:rPr lang="en-US" altLang="zh-CN" i="1">
                          <a:latin typeface="Cambria Math"/>
                        </a:rPr>
                        <m:t>=−1</m:t>
                      </m:r>
                    </m:oMath>
                  </m:oMathPara>
                </a14:m>
                <a:endParaRPr lang="zh-CN" altLang="zh-CN" dirty="0"/>
              </a:p>
              <a:p>
                <a:pPr marL="0" indent="0">
                  <a:buNone/>
                </a:pPr>
                <a:r>
                  <a:rPr lang="zh-CN" altLang="zh-CN" dirty="0"/>
                  <a:t>解得</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𝑃𝐷</m:t>
                      </m:r>
                      <m:r>
                        <a:rPr lang="en-US" altLang="zh-CN" i="1">
                          <a:latin typeface="Cambria Math"/>
                        </a:rPr>
                        <m:t>=</m:t>
                      </m:r>
                      <m:r>
                        <a:rPr lang="en-US" altLang="zh-CN" i="1">
                          <a:latin typeface="Cambria Math"/>
                        </a:rPr>
                        <m:t>𝐶</m:t>
                      </m:r>
                      <m:r>
                        <a:rPr lang="en-US" altLang="zh-CN" i="1">
                          <a:latin typeface="Cambria Math"/>
                        </a:rPr>
                        <m:t>,</m:t>
                      </m:r>
                      <m:r>
                        <a:rPr lang="en-US" altLang="zh-CN" i="1">
                          <a:latin typeface="Cambria Math"/>
                        </a:rPr>
                        <m:t>𝐶</m:t>
                      </m:r>
                      <m:r>
                        <a:rPr lang="en-US" altLang="zh-CN" i="1">
                          <a:latin typeface="Cambria Math"/>
                        </a:rPr>
                        <m:t>∈</m:t>
                      </m:r>
                      <m:r>
                        <a:rPr lang="en-US" altLang="zh-CN" i="1">
                          <a:latin typeface="Cambria Math"/>
                        </a:rPr>
                        <m:t>ℝ</m:t>
                      </m:r>
                    </m:oMath>
                  </m:oMathPara>
                </a14:m>
                <a:endParaRPr lang="zh-CN" altLang="zh-CN" dirty="0"/>
              </a:p>
              <a:p>
                <a:pPr lvl="1"/>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217" t="-2242"/>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pic>
        <p:nvPicPr>
          <p:cNvPr id="6" name="图片 5">
            <a:extLst>
              <a:ext uri="{FF2B5EF4-FFF2-40B4-BE49-F238E27FC236}">
                <a16:creationId xmlns:a16="http://schemas.microsoft.com/office/drawing/2014/main" id="{256ACB3A-5747-407F-B62A-1F5633246EAB}"/>
              </a:ext>
            </a:extLst>
          </p:cNvPr>
          <p:cNvPicPr>
            <a:picLocks noChangeAspect="1"/>
          </p:cNvPicPr>
          <p:nvPr/>
        </p:nvPicPr>
        <p:blipFill rotWithShape="1">
          <a:blip r:embed="rId5"/>
          <a:srcRect l="6453"/>
          <a:stretch/>
        </p:blipFill>
        <p:spPr>
          <a:xfrm>
            <a:off x="8172450" y="2563768"/>
            <a:ext cx="4019550" cy="3079795"/>
          </a:xfrm>
          <a:prstGeom prst="rect">
            <a:avLst/>
          </a:prstGeom>
        </p:spPr>
      </p:pic>
    </p:spTree>
    <p:extLst>
      <p:ext uri="{BB962C8B-B14F-4D97-AF65-F5344CB8AC3E}">
        <p14:creationId xmlns:p14="http://schemas.microsoft.com/office/powerpoint/2010/main" val="486700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fontScale="92500" lnSpcReduction="20000"/>
              </a:bodyPr>
              <a:lstStyle/>
              <a:p>
                <a:r>
                  <a:rPr lang="zh-CN" altLang="zh-CN" dirty="0">
                    <a:latin typeface="楷体" panose="02010609060101010101" pitchFamily="49" charset="-122"/>
                    <a:ea typeface="楷体" panose="02010609060101010101" pitchFamily="49" charset="-122"/>
                  </a:rPr>
                  <a:t>考虑针对吸烟的公共政策。研究表明，香烟的需求价格弹性大约是</a:t>
                </a:r>
                <a:r>
                  <a:rPr lang="en-US" altLang="zh-CN" dirty="0">
                    <a:latin typeface="楷体" panose="02010609060101010101" pitchFamily="49" charset="-122"/>
                    <a:ea typeface="楷体" panose="02010609060101010101" pitchFamily="49" charset="-122"/>
                  </a:rPr>
                  <a:t>0.4,</a:t>
                </a:r>
                <a:r>
                  <a:rPr lang="zh-CN" altLang="zh-CN" dirty="0">
                    <a:latin typeface="楷体" panose="02010609060101010101" pitchFamily="49" charset="-122"/>
                    <a:ea typeface="楷体" panose="02010609060101010101" pitchFamily="49" charset="-122"/>
                  </a:rPr>
                  <a:t>。如果现在每盒香烟为</a:t>
                </a:r>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美元，政府想减少</a:t>
                </a:r>
                <a:r>
                  <a:rPr lang="en-US" altLang="zh-CN" dirty="0">
                    <a:latin typeface="楷体" panose="02010609060101010101" pitchFamily="49" charset="-122"/>
                    <a:ea typeface="楷体" panose="02010609060101010101" pitchFamily="49" charset="-122"/>
                  </a:rPr>
                  <a:t>20%</a:t>
                </a:r>
                <a:r>
                  <a:rPr lang="zh-CN" altLang="zh-CN" dirty="0">
                    <a:latin typeface="楷体" panose="02010609060101010101" pitchFamily="49" charset="-122"/>
                    <a:ea typeface="楷体" panose="02010609060101010101" pitchFamily="49" charset="-122"/>
                  </a:rPr>
                  <a:t>的吸烟量，应该将香烟价格提高多少？</a:t>
                </a:r>
                <a:endParaRPr lang="en-US" altLang="zh-CN" dirty="0">
                  <a:latin typeface="楷体" panose="02010609060101010101" pitchFamily="49" charset="-122"/>
                  <a:ea typeface="楷体" panose="02010609060101010101" pitchFamily="49" charset="-122"/>
                </a:endParaRPr>
              </a:p>
              <a:p>
                <a:pPr marL="0" indent="0">
                  <a:buNone/>
                </a:pPr>
                <a:endParaRPr lang="en-US" altLang="zh-CN" dirty="0"/>
              </a:p>
              <a:p>
                <a:pPr marL="0" indent="0">
                  <a:buNone/>
                </a:pPr>
                <a:r>
                  <a:rPr lang="zh-CN" altLang="zh-CN" dirty="0"/>
                  <a:t>解答：</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𝑒</m:t>
                      </m:r>
                      <m:r>
                        <a:rPr lang="en-US" altLang="zh-CN" i="1">
                          <a:latin typeface="Cambria Math"/>
                        </a:rPr>
                        <m:t>=−</m:t>
                      </m:r>
                      <m:f>
                        <m:fPr>
                          <m:ctrlPr>
                            <a:rPr lang="zh-CN" altLang="zh-CN" i="1">
                              <a:latin typeface="Cambria Math" panose="02040503050406030204" pitchFamily="18" charset="0"/>
                            </a:rPr>
                          </m:ctrlPr>
                        </m:fPr>
                        <m:num>
                          <m:f>
                            <m:fPr>
                              <m:ctrlPr>
                                <a:rPr lang="zh-CN" altLang="zh-CN" i="1">
                                  <a:latin typeface="Cambria Math" panose="02040503050406030204" pitchFamily="18" charset="0"/>
                                </a:rPr>
                              </m:ctrlPr>
                            </m:fPr>
                            <m:num>
                              <m:r>
                                <a:rPr lang="en-US" altLang="zh-CN" i="1">
                                  <a:latin typeface="Cambria Math"/>
                                </a:rPr>
                                <m:t>𝑑𝐷</m:t>
                              </m:r>
                            </m:num>
                            <m:den>
                              <m:r>
                                <a:rPr lang="en-US" altLang="zh-CN" i="1">
                                  <a:latin typeface="Cambria Math"/>
                                </a:rPr>
                                <m:t>𝐷</m:t>
                              </m:r>
                            </m:den>
                          </m:f>
                        </m:num>
                        <m:den>
                          <m:f>
                            <m:fPr>
                              <m:ctrlPr>
                                <a:rPr lang="zh-CN" altLang="zh-CN" i="1">
                                  <a:latin typeface="Cambria Math" panose="02040503050406030204" pitchFamily="18" charset="0"/>
                                </a:rPr>
                              </m:ctrlPr>
                            </m:fPr>
                            <m:num>
                              <m:r>
                                <a:rPr lang="en-US" altLang="zh-CN" i="1">
                                  <a:latin typeface="Cambria Math"/>
                                </a:rPr>
                                <m:t>𝑑𝑃</m:t>
                              </m:r>
                            </m:num>
                            <m:den>
                              <m:r>
                                <a:rPr lang="en-US" altLang="zh-CN" i="1">
                                  <a:latin typeface="Cambria Math"/>
                                </a:rPr>
                                <m:t>𝑃</m:t>
                              </m:r>
                            </m:den>
                          </m:f>
                        </m:den>
                      </m:f>
                    </m:oMath>
                  </m:oMathPara>
                </a14:m>
                <a:endParaRPr lang="zh-CN" altLang="zh-CN" dirty="0"/>
              </a:p>
              <a:p>
                <a:pPr marL="0" indent="0">
                  <a:buNone/>
                </a:pPr>
                <a:r>
                  <a:rPr lang="zh-CN" altLang="zh-CN" dirty="0"/>
                  <a:t>即弹性等于需求变化百分比除以价格变化百分比</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0.4=</m:t>
                      </m:r>
                      <m:r>
                        <a:rPr lang="zh-CN" altLang="en-US" i="1">
                          <a:latin typeface="Cambria Math"/>
                        </a:rPr>
                        <m:t>−</m:t>
                      </m:r>
                      <m:f>
                        <m:fPr>
                          <m:ctrlPr>
                            <a:rPr lang="zh-CN" altLang="zh-CN" i="1">
                              <a:latin typeface="Cambria Math" panose="02040503050406030204" pitchFamily="18" charset="0"/>
                            </a:rPr>
                          </m:ctrlPr>
                        </m:fPr>
                        <m:num>
                          <m:r>
                            <a:rPr lang="zh-CN" altLang="en-US" i="1">
                              <a:latin typeface="Cambria Math"/>
                            </a:rPr>
                            <m:t>−</m:t>
                          </m:r>
                          <m:r>
                            <a:rPr lang="en-US" altLang="zh-CN" i="1">
                              <a:latin typeface="Cambria Math"/>
                            </a:rPr>
                            <m:t>20%</m:t>
                          </m:r>
                        </m:num>
                        <m:den>
                          <m:f>
                            <m:fPr>
                              <m:ctrlPr>
                                <a:rPr lang="zh-CN" altLang="zh-CN" i="1">
                                  <a:latin typeface="Cambria Math" panose="02040503050406030204" pitchFamily="18" charset="0"/>
                                </a:rPr>
                              </m:ctrlPr>
                            </m:fPr>
                            <m:num>
                              <m:r>
                                <a:rPr lang="en-US" altLang="zh-CN" i="1">
                                  <a:latin typeface="Cambria Math"/>
                                </a:rPr>
                                <m:t>𝑑𝑃</m:t>
                              </m:r>
                            </m:num>
                            <m:den>
                              <m:r>
                                <a:rPr lang="en-US" altLang="zh-CN" i="1">
                                  <a:latin typeface="Cambria Math"/>
                                </a:rPr>
                                <m:t>𝑃</m:t>
                              </m:r>
                            </m:den>
                          </m:f>
                        </m:den>
                      </m:f>
                      <m:r>
                        <a:rPr lang="en-US" altLang="zh-CN" i="1">
                          <a:latin typeface="Cambria Math"/>
                        </a:rPr>
                        <m:t>⇒</m:t>
                      </m:r>
                      <m:f>
                        <m:fPr>
                          <m:ctrlPr>
                            <a:rPr lang="zh-CN" altLang="zh-CN" i="1">
                              <a:latin typeface="Cambria Math" panose="02040503050406030204" pitchFamily="18" charset="0"/>
                            </a:rPr>
                          </m:ctrlPr>
                        </m:fPr>
                        <m:num>
                          <m:r>
                            <a:rPr lang="en-US" altLang="zh-CN" i="1">
                              <a:latin typeface="Cambria Math"/>
                            </a:rPr>
                            <m:t>𝑑𝑃</m:t>
                          </m:r>
                        </m:num>
                        <m:den>
                          <m:r>
                            <a:rPr lang="en-US" altLang="zh-CN" i="1">
                              <a:latin typeface="Cambria Math"/>
                            </a:rPr>
                            <m:t>𝑃</m:t>
                          </m:r>
                        </m:den>
                      </m:f>
                      <m:r>
                        <a:rPr lang="en-US" altLang="zh-CN" i="1">
                          <a:latin typeface="Cambria Math"/>
                        </a:rPr>
                        <m:t>=50%</m:t>
                      </m:r>
                    </m:oMath>
                  </m:oMathPara>
                </a14:m>
                <a:endParaRPr lang="zh-CN" altLang="zh-CN" dirty="0"/>
              </a:p>
              <a:p>
                <a:pPr marL="0" indent="0">
                  <a:buNone/>
                </a:pPr>
                <a:r>
                  <a:rPr lang="zh-CN" altLang="zh-CN" dirty="0"/>
                  <a:t>即应该将香烟价格提高</a:t>
                </a:r>
                <a:r>
                  <a:rPr lang="en-US" altLang="zh-CN" dirty="0"/>
                  <a:t>50%</a:t>
                </a:r>
                <a:r>
                  <a:rPr lang="zh-CN" altLang="zh-CN" dirty="0"/>
                  <a:t>，变为</a:t>
                </a:r>
                <a:r>
                  <a:rPr lang="en-US" altLang="zh-CN" dirty="0"/>
                  <a:t>3</a:t>
                </a:r>
                <a:r>
                  <a:rPr lang="zh-CN" altLang="zh-CN" dirty="0"/>
                  <a:t>美元。</a:t>
                </a:r>
                <a:endParaRPr lang="en-US" altLang="zh-CN" dirty="0"/>
              </a:p>
              <a:p>
                <a:pPr lvl="1"/>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043" t="-3487"/>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
        <p:nvSpPr>
          <p:cNvPr id="6" name="文本框 5">
            <a:extLst>
              <a:ext uri="{FF2B5EF4-FFF2-40B4-BE49-F238E27FC236}">
                <a16:creationId xmlns:a16="http://schemas.microsoft.com/office/drawing/2014/main" id="{7D1BB4DB-DFE0-4F0B-9D71-8947F6F0D86B}"/>
              </a:ext>
            </a:extLst>
          </p:cNvPr>
          <p:cNvSpPr txBox="1"/>
          <p:nvPr/>
        </p:nvSpPr>
        <p:spPr>
          <a:xfrm>
            <a:off x="1608654" y="350141"/>
            <a:ext cx="3763445" cy="523220"/>
          </a:xfrm>
          <a:prstGeom prst="rect">
            <a:avLst/>
          </a:prstGeom>
          <a:noFill/>
        </p:spPr>
        <p:txBody>
          <a:bodyPr wrap="square" rtlCol="0">
            <a:spAutoFit/>
          </a:bodyPr>
          <a:lstStyle/>
          <a:p>
            <a:r>
              <a:rPr lang="zh-CN" altLang="en-US" sz="2800" dirty="0"/>
              <a:t>弧弹性还是点弹性？</a:t>
            </a:r>
          </a:p>
        </p:txBody>
      </p:sp>
    </p:spTree>
    <p:extLst>
      <p:ext uri="{BB962C8B-B14F-4D97-AF65-F5344CB8AC3E}">
        <p14:creationId xmlns:p14="http://schemas.microsoft.com/office/powerpoint/2010/main" val="3046720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2067339"/>
            <a:ext cx="12192000" cy="2564296"/>
          </a:xfrm>
          <a:prstGeom prst="rect">
            <a:avLst/>
          </a:prstGeom>
        </p:spPr>
      </p:pic>
      <p:sp>
        <p:nvSpPr>
          <p:cNvPr id="3" name="矩形 2"/>
          <p:cNvSpPr/>
          <p:nvPr/>
        </p:nvSpPr>
        <p:spPr>
          <a:xfrm>
            <a:off x="2657208" y="2570417"/>
            <a:ext cx="7571303" cy="1200329"/>
          </a:xfrm>
          <a:prstGeom prst="rect">
            <a:avLst/>
          </a:prstGeom>
        </p:spPr>
        <p:txBody>
          <a:bodyPr wrap="none">
            <a:spAutoFit/>
          </a:bodyPr>
          <a:lstStyle/>
          <a:p>
            <a:r>
              <a:rPr lang="zh-CN" altLang="en-US" sz="7200" dirty="0">
                <a:solidFill>
                  <a:schemeClr val="bg1"/>
                </a:solidFill>
                <a:ea typeface="华文行楷" panose="02010800040101010101" pitchFamily="2" charset="-122"/>
              </a:rPr>
              <a:t>二、期中习题回顾</a:t>
            </a:r>
          </a:p>
        </p:txBody>
      </p:sp>
    </p:spTree>
    <p:extLst>
      <p:ext uri="{BB962C8B-B14F-4D97-AF65-F5344CB8AC3E}">
        <p14:creationId xmlns:p14="http://schemas.microsoft.com/office/powerpoint/2010/main" val="758296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en-US" altLang="zh-CN" dirty="0">
                    <a:latin typeface="楷体" panose="02010609060101010101" pitchFamily="49" charset="-122"/>
                    <a:ea typeface="楷体" panose="02010609060101010101" pitchFamily="49" charset="-122"/>
                  </a:rPr>
                  <a:t>12.</a:t>
                </a:r>
                <a:r>
                  <a:rPr lang="zh-CN" altLang="zh-CN" dirty="0">
                    <a:latin typeface="楷体" panose="02010609060101010101" pitchFamily="49" charset="-122"/>
                    <a:ea typeface="楷体" panose="02010609060101010101" pitchFamily="49" charset="-122"/>
                  </a:rPr>
                  <a:t>向右上方倾斜的供给曲线是（）的</a:t>
                </a:r>
              </a:p>
              <a:p>
                <a:pPr lvl="1"/>
                <a:r>
                  <a:rPr lang="en-US" altLang="zh-CN" dirty="0">
                    <a:latin typeface="楷体" panose="02010609060101010101" pitchFamily="49" charset="-122"/>
                    <a:ea typeface="楷体" panose="02010609060101010101" pitchFamily="49" charset="-122"/>
                  </a:rPr>
                  <a:t>A	</a:t>
                </a:r>
                <a:r>
                  <a:rPr lang="zh-CN" altLang="zh-CN" dirty="0">
                    <a:latin typeface="楷体" panose="02010609060101010101" pitchFamily="49" charset="-122"/>
                    <a:ea typeface="楷体" panose="02010609060101010101" pitchFamily="49" charset="-122"/>
                  </a:rPr>
                  <a:t>缺乏弹性</a:t>
                </a:r>
              </a:p>
              <a:p>
                <a:pPr lvl="1"/>
                <a:r>
                  <a:rPr lang="en-US" altLang="zh-CN" dirty="0">
                    <a:latin typeface="楷体" panose="02010609060101010101" pitchFamily="49" charset="-122"/>
                    <a:ea typeface="楷体" panose="02010609060101010101" pitchFamily="49" charset="-122"/>
                  </a:rPr>
                  <a:t>B	</a:t>
                </a:r>
                <a:r>
                  <a:rPr lang="zh-CN" altLang="zh-CN" dirty="0">
                    <a:latin typeface="楷体" panose="02010609060101010101" pitchFamily="49" charset="-122"/>
                    <a:ea typeface="楷体" panose="02010609060101010101" pitchFamily="49" charset="-122"/>
                  </a:rPr>
                  <a:t>单位弹性</a:t>
                </a:r>
              </a:p>
              <a:p>
                <a:pPr lvl="1"/>
                <a:r>
                  <a:rPr lang="en-US" altLang="zh-CN" dirty="0">
                    <a:latin typeface="楷体" panose="02010609060101010101" pitchFamily="49" charset="-122"/>
                    <a:ea typeface="楷体" panose="02010609060101010101" pitchFamily="49" charset="-122"/>
                  </a:rPr>
                  <a:t>C	</a:t>
                </a:r>
                <a:r>
                  <a:rPr lang="zh-CN" altLang="zh-CN" dirty="0">
                    <a:latin typeface="楷体" panose="02010609060101010101" pitchFamily="49" charset="-122"/>
                    <a:ea typeface="楷体" panose="02010609060101010101" pitchFamily="49" charset="-122"/>
                  </a:rPr>
                  <a:t>富有弹性</a:t>
                </a:r>
              </a:p>
              <a:p>
                <a:pPr lvl="1"/>
                <a:r>
                  <a:rPr lang="en-US" altLang="zh-CN" dirty="0">
                    <a:latin typeface="楷体" panose="02010609060101010101" pitchFamily="49" charset="-122"/>
                    <a:ea typeface="楷体" panose="02010609060101010101" pitchFamily="49" charset="-122"/>
                  </a:rPr>
                  <a:t>D	</a:t>
                </a:r>
                <a:r>
                  <a:rPr lang="zh-CN" altLang="zh-CN" dirty="0">
                    <a:latin typeface="楷体" panose="02010609060101010101" pitchFamily="49" charset="-122"/>
                    <a:ea typeface="楷体" panose="02010609060101010101" pitchFamily="49" charset="-122"/>
                  </a:rPr>
                  <a:t>以上都不对</a:t>
                </a:r>
              </a:p>
              <a:p>
                <a:r>
                  <a:rPr lang="zh-CN" altLang="zh-CN" dirty="0"/>
                  <a:t>【答案】</a:t>
                </a:r>
                <a:r>
                  <a:rPr lang="en-US" altLang="zh-CN" dirty="0"/>
                  <a:t>D</a:t>
                </a:r>
                <a:endParaRPr lang="zh-CN" altLang="zh-CN" dirty="0"/>
              </a:p>
              <a:p>
                <a:r>
                  <a:rPr lang="zh-CN" altLang="zh-CN" dirty="0"/>
                  <a:t>曲线是否向右上方倾斜与其弹性大小没有直接联系，本题前三个选项混淆了两个概念。</a:t>
                </a:r>
                <a:endParaRPr lang="en-US" altLang="zh-CN" dirty="0"/>
              </a:p>
              <a:p>
                <a:r>
                  <a:rPr lang="zh-CN" altLang="en-US" dirty="0"/>
                  <a:t>弹性的概念</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𝑑𝑄</m:t>
                          </m:r>
                        </m:num>
                        <m:den>
                          <m:r>
                            <a:rPr lang="en-US" altLang="zh-CN" b="0" i="1" smtClean="0">
                              <a:latin typeface="Cambria Math" panose="02040503050406030204" pitchFamily="18" charset="0"/>
                            </a:rPr>
                            <m:t>𝑑𝑃</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num>
                        <m:den>
                          <m:r>
                            <a:rPr lang="en-US" altLang="zh-CN" b="0" i="1" smtClean="0">
                              <a:latin typeface="Cambria Math" panose="02040503050406030204" pitchFamily="18" charset="0"/>
                            </a:rPr>
                            <m:t>𝑄</m:t>
                          </m:r>
                        </m:den>
                      </m:f>
                    </m:oMath>
                  </m:oMathPara>
                </a14:m>
                <a:endParaRPr lang="zh-CN" altLang="zh-CN" dirty="0"/>
              </a:p>
              <a:p>
                <a:pPr lvl="1"/>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043" t="-2242"/>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
        <p:nvSpPr>
          <p:cNvPr id="6" name="文本框 5">
            <a:extLst>
              <a:ext uri="{FF2B5EF4-FFF2-40B4-BE49-F238E27FC236}">
                <a16:creationId xmlns:a16="http://schemas.microsoft.com/office/drawing/2014/main" id="{7D1BB4DB-DFE0-4F0B-9D71-8947F6F0D86B}"/>
              </a:ext>
            </a:extLst>
          </p:cNvPr>
          <p:cNvSpPr txBox="1"/>
          <p:nvPr/>
        </p:nvSpPr>
        <p:spPr>
          <a:xfrm>
            <a:off x="1608654" y="350141"/>
            <a:ext cx="3763445" cy="523220"/>
          </a:xfrm>
          <a:prstGeom prst="rect">
            <a:avLst/>
          </a:prstGeom>
          <a:noFill/>
        </p:spPr>
        <p:txBody>
          <a:bodyPr wrap="square" rtlCol="0">
            <a:spAutoFit/>
          </a:bodyPr>
          <a:lstStyle/>
          <a:p>
            <a:r>
              <a:rPr lang="zh-CN" altLang="en-US" sz="2800" dirty="0"/>
              <a:t>还是弹性的问题！！！</a:t>
            </a:r>
          </a:p>
        </p:txBody>
      </p:sp>
    </p:spTree>
    <p:extLst>
      <p:ext uri="{BB962C8B-B14F-4D97-AF65-F5344CB8AC3E}">
        <p14:creationId xmlns:p14="http://schemas.microsoft.com/office/powerpoint/2010/main" val="1549574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en-US" altLang="zh-CN" dirty="0">
                <a:latin typeface="楷体" panose="02010609060101010101" pitchFamily="49" charset="-122"/>
                <a:ea typeface="楷体" panose="02010609060101010101" pitchFamily="49" charset="-122"/>
              </a:rPr>
              <a:t>1.</a:t>
            </a:r>
            <a:r>
              <a:rPr lang="zh-CN" altLang="zh-CN" dirty="0">
                <a:latin typeface="楷体" panose="02010609060101010101" pitchFamily="49" charset="-122"/>
                <a:ea typeface="楷体" panose="02010609060101010101" pitchFamily="49" charset="-122"/>
              </a:rPr>
              <a:t>你根据销售额为</a:t>
            </a:r>
            <a:r>
              <a:rPr lang="en-US" altLang="zh-CN" dirty="0">
                <a:latin typeface="楷体" panose="02010609060101010101" pitchFamily="49" charset="-122"/>
                <a:ea typeface="楷体" panose="02010609060101010101" pitchFamily="49" charset="-122"/>
              </a:rPr>
              <a:t>2000</a:t>
            </a:r>
            <a:r>
              <a:rPr lang="zh-CN" altLang="zh-CN" dirty="0">
                <a:latin typeface="楷体" panose="02010609060101010101" pitchFamily="49" charset="-122"/>
                <a:ea typeface="楷体" panose="02010609060101010101" pitchFamily="49" charset="-122"/>
              </a:rPr>
              <a:t>美元的估算花</a:t>
            </a:r>
            <a:r>
              <a:rPr lang="en-US" altLang="zh-CN" dirty="0">
                <a:latin typeface="楷体" panose="02010609060101010101" pitchFamily="49" charset="-122"/>
                <a:ea typeface="楷体" panose="02010609060101010101" pitchFamily="49" charset="-122"/>
              </a:rPr>
              <a:t>1000</a:t>
            </a:r>
            <a:r>
              <a:rPr lang="zh-CN" altLang="zh-CN" dirty="0">
                <a:latin typeface="楷体" panose="02010609060101010101" pitchFamily="49" charset="-122"/>
                <a:ea typeface="楷体" panose="02010609060101010101" pitchFamily="49" charset="-122"/>
              </a:rPr>
              <a:t>美元建一个面包店。面包店快建完时，情况发生了变化，现在估计销售额只有</a:t>
            </a:r>
            <a:r>
              <a:rPr lang="en-US" altLang="zh-CN" dirty="0">
                <a:latin typeface="楷体" panose="02010609060101010101" pitchFamily="49" charset="-122"/>
                <a:ea typeface="楷体" panose="02010609060101010101" pitchFamily="49" charset="-122"/>
              </a:rPr>
              <a:t>800</a:t>
            </a:r>
            <a:r>
              <a:rPr lang="zh-CN" altLang="zh-CN" dirty="0">
                <a:latin typeface="楷体" panose="02010609060101010101" pitchFamily="49" charset="-122"/>
                <a:ea typeface="楷体" panose="02010609060101010101" pitchFamily="49" charset="-122"/>
              </a:rPr>
              <a:t>美元，完全建好面包店还需要</a:t>
            </a:r>
            <a:r>
              <a:rPr lang="en-US" altLang="zh-CN" dirty="0">
                <a:latin typeface="楷体" panose="02010609060101010101" pitchFamily="49" charset="-122"/>
                <a:ea typeface="楷体" panose="02010609060101010101" pitchFamily="49" charset="-122"/>
              </a:rPr>
              <a:t>300</a:t>
            </a:r>
            <a:r>
              <a:rPr lang="zh-CN" altLang="zh-CN" dirty="0">
                <a:latin typeface="楷体" panose="02010609060101010101" pitchFamily="49" charset="-122"/>
                <a:ea typeface="楷体" panose="02010609060101010101" pitchFamily="49" charset="-122"/>
              </a:rPr>
              <a:t>美元，你应该建完这个店吗？（假设你没有面包的</a:t>
            </a:r>
            <a:r>
              <a:rPr lang="zh-CN" altLang="zh-CN" dirty="0">
                <a:solidFill>
                  <a:srgbClr val="FF0000"/>
                </a:solidFill>
                <a:latin typeface="楷体" panose="02010609060101010101" pitchFamily="49" charset="-122"/>
                <a:ea typeface="楷体" panose="02010609060101010101" pitchFamily="49" charset="-122"/>
              </a:rPr>
              <a:t>成本</a:t>
            </a:r>
            <a:r>
              <a:rPr lang="zh-CN"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A </a:t>
            </a:r>
            <a:r>
              <a:rPr lang="zh-CN" altLang="zh-CN" dirty="0">
                <a:latin typeface="楷体" panose="02010609060101010101" pitchFamily="49" charset="-122"/>
                <a:ea typeface="楷体" panose="02010609060101010101" pitchFamily="49" charset="-122"/>
              </a:rPr>
              <a:t>应该 </a:t>
            </a:r>
            <a:r>
              <a:rPr lang="en-US" altLang="zh-CN" dirty="0">
                <a:latin typeface="楷体" panose="02010609060101010101" pitchFamily="49" charset="-122"/>
                <a:ea typeface="楷体" panose="02010609060101010101" pitchFamily="49" charset="-122"/>
              </a:rPr>
              <a:t> B  </a:t>
            </a:r>
            <a:r>
              <a:rPr lang="zh-CN" altLang="zh-CN" dirty="0">
                <a:latin typeface="楷体" panose="02010609060101010101" pitchFamily="49" charset="-122"/>
                <a:ea typeface="楷体" panose="02010609060101010101" pitchFamily="49" charset="-122"/>
              </a:rPr>
              <a:t>停止 </a:t>
            </a:r>
            <a:r>
              <a:rPr lang="en-US" altLang="zh-CN" dirty="0">
                <a:latin typeface="楷体" panose="02010609060101010101" pitchFamily="49" charset="-122"/>
                <a:ea typeface="楷体" panose="02010609060101010101" pitchFamily="49" charset="-122"/>
              </a:rPr>
              <a:t> C </a:t>
            </a:r>
            <a:r>
              <a:rPr lang="zh-CN" altLang="zh-CN" dirty="0">
                <a:latin typeface="楷体" panose="02010609060101010101" pitchFamily="49" charset="-122"/>
                <a:ea typeface="楷体" panose="02010609060101010101" pitchFamily="49" charset="-122"/>
              </a:rPr>
              <a:t>再观察一下</a:t>
            </a:r>
            <a:r>
              <a:rPr lang="en-US" altLang="zh-CN" dirty="0">
                <a:latin typeface="楷体" panose="02010609060101010101" pitchFamily="49" charset="-122"/>
                <a:ea typeface="楷体" panose="02010609060101010101" pitchFamily="49" charset="-122"/>
              </a:rPr>
              <a:t>  D  </a:t>
            </a:r>
            <a:r>
              <a:rPr lang="zh-CN" altLang="zh-CN" dirty="0">
                <a:latin typeface="楷体" panose="02010609060101010101" pitchFamily="49" charset="-122"/>
                <a:ea typeface="楷体" panose="02010609060101010101" pitchFamily="49" charset="-122"/>
              </a:rPr>
              <a:t>没有足够的信息回答这个问题 </a:t>
            </a:r>
          </a:p>
          <a:p>
            <a:r>
              <a:rPr lang="zh-CN" altLang="zh-CN" dirty="0"/>
              <a:t>【答案】</a:t>
            </a:r>
            <a:r>
              <a:rPr lang="en-US" altLang="zh-CN" dirty="0"/>
              <a:t>A</a:t>
            </a:r>
            <a:endParaRPr lang="zh-CN" altLang="zh-CN" dirty="0"/>
          </a:p>
          <a:p>
            <a:r>
              <a:rPr lang="zh-CN" altLang="zh-CN" dirty="0"/>
              <a:t>此时已经花掉的钱是沉没成本，此时“完全建好面包店”的机会成本是</a:t>
            </a:r>
            <a:r>
              <a:rPr lang="en-US" altLang="zh-CN" dirty="0"/>
              <a:t>300</a:t>
            </a:r>
            <a:r>
              <a:rPr lang="zh-CN" altLang="zh-CN" dirty="0"/>
              <a:t>美元，预期收益是</a:t>
            </a:r>
            <a:r>
              <a:rPr lang="en-US" altLang="zh-CN" dirty="0"/>
              <a:t>800</a:t>
            </a:r>
            <a:r>
              <a:rPr lang="zh-CN" altLang="zh-CN" dirty="0"/>
              <a:t>美元，收益大于机会成本，应该建完。</a:t>
            </a:r>
            <a:r>
              <a:rPr lang="zh-CN" altLang="en-US" dirty="0">
                <a:solidFill>
                  <a:srgbClr val="FF0000"/>
                </a:solidFill>
              </a:rPr>
              <a:t>默认“成本”就是生产成本，其余“机会成本”“沉默成本”不是简写成“成本”</a:t>
            </a:r>
            <a:endParaRPr lang="zh-CN" altLang="zh-CN" dirty="0">
              <a:solidFill>
                <a:srgbClr val="FF0000"/>
              </a:solidFill>
            </a:endParaRPr>
          </a:p>
          <a:p>
            <a:pPr marL="0" indent="0">
              <a:buNone/>
            </a:pPr>
            <a:endParaRPr lang="zh-CN" altLang="zh-CN" dirty="0"/>
          </a:p>
          <a:p>
            <a:pPr lvl="1"/>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110644" y="350141"/>
            <a:ext cx="1192639" cy="429262"/>
          </a:xfrm>
          <a:prstGeom prst="rect">
            <a:avLst/>
          </a:prstGeom>
        </p:spPr>
      </p:pic>
      <p:pic>
        <p:nvPicPr>
          <p:cNvPr id="5" name="图片 4"/>
          <p:cNvPicPr>
            <a:picLocks noChangeAspect="1"/>
          </p:cNvPicPr>
          <p:nvPr/>
        </p:nvPicPr>
        <p:blipFill>
          <a:blip r:embed="rId3"/>
          <a:stretch>
            <a:fillRect/>
          </a:stretch>
        </p:blipFill>
        <p:spPr>
          <a:xfrm>
            <a:off x="1413927" y="350141"/>
            <a:ext cx="84084" cy="429262"/>
          </a:xfrm>
          <a:prstGeom prst="rect">
            <a:avLst/>
          </a:prstGeom>
        </p:spPr>
      </p:pic>
      <p:sp>
        <p:nvSpPr>
          <p:cNvPr id="6" name="文本框 5">
            <a:extLst>
              <a:ext uri="{FF2B5EF4-FFF2-40B4-BE49-F238E27FC236}">
                <a16:creationId xmlns:a16="http://schemas.microsoft.com/office/drawing/2014/main" id="{7D1BB4DB-DFE0-4F0B-9D71-8947F6F0D86B}"/>
              </a:ext>
            </a:extLst>
          </p:cNvPr>
          <p:cNvSpPr txBox="1"/>
          <p:nvPr/>
        </p:nvSpPr>
        <p:spPr>
          <a:xfrm>
            <a:off x="1608654" y="350141"/>
            <a:ext cx="3763445" cy="523220"/>
          </a:xfrm>
          <a:prstGeom prst="rect">
            <a:avLst/>
          </a:prstGeom>
          <a:noFill/>
        </p:spPr>
        <p:txBody>
          <a:bodyPr wrap="square" rtlCol="0">
            <a:spAutoFit/>
          </a:bodyPr>
          <a:lstStyle/>
          <a:p>
            <a:r>
              <a:rPr lang="zh-CN" altLang="en-US" sz="2800" dirty="0"/>
              <a:t>到底是什么成本！</a:t>
            </a:r>
          </a:p>
        </p:txBody>
      </p:sp>
    </p:spTree>
    <p:extLst>
      <p:ext uri="{BB962C8B-B14F-4D97-AF65-F5344CB8AC3E}">
        <p14:creationId xmlns:p14="http://schemas.microsoft.com/office/powerpoint/2010/main" val="1596761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en-US" altLang="zh-CN" dirty="0">
                <a:latin typeface="楷体" panose="02010609060101010101" pitchFamily="49" charset="-122"/>
                <a:ea typeface="楷体" panose="02010609060101010101" pitchFamily="49" charset="-122"/>
              </a:rPr>
              <a:t>20.</a:t>
            </a:r>
            <a:r>
              <a:rPr lang="zh-CN" altLang="zh-CN" dirty="0">
                <a:latin typeface="楷体" panose="02010609060101010101" pitchFamily="49" charset="-122"/>
                <a:ea typeface="楷体" panose="02010609060101010101" pitchFamily="49" charset="-122"/>
              </a:rPr>
              <a:t>生产大于供求均衡的产量是无效率的，这是因为边际消费者的支付意愿是（）</a:t>
            </a:r>
          </a:p>
          <a:p>
            <a:r>
              <a:rPr lang="en-US" altLang="zh-CN" dirty="0">
                <a:latin typeface="楷体" panose="02010609060101010101" pitchFamily="49" charset="-122"/>
                <a:ea typeface="楷体" panose="02010609060101010101" pitchFamily="49" charset="-122"/>
              </a:rPr>
              <a:t>A	</a:t>
            </a:r>
            <a:r>
              <a:rPr lang="zh-CN" altLang="zh-CN" dirty="0">
                <a:latin typeface="楷体" panose="02010609060101010101" pitchFamily="49" charset="-122"/>
                <a:ea typeface="楷体" panose="02010609060101010101" pitchFamily="49" charset="-122"/>
              </a:rPr>
              <a:t>负数</a:t>
            </a:r>
          </a:p>
          <a:p>
            <a:r>
              <a:rPr lang="en-US" altLang="zh-CN" dirty="0">
                <a:latin typeface="楷体" panose="02010609060101010101" pitchFamily="49" charset="-122"/>
                <a:ea typeface="楷体" panose="02010609060101010101" pitchFamily="49" charset="-122"/>
              </a:rPr>
              <a:t>B	</a:t>
            </a:r>
            <a:r>
              <a:rPr lang="zh-CN" altLang="zh-CN" dirty="0">
                <a:latin typeface="楷体" panose="02010609060101010101" pitchFamily="49" charset="-122"/>
                <a:ea typeface="楷体" panose="02010609060101010101" pitchFamily="49" charset="-122"/>
              </a:rPr>
              <a:t>零</a:t>
            </a:r>
          </a:p>
          <a:p>
            <a:r>
              <a:rPr lang="en-US" altLang="zh-CN" dirty="0">
                <a:latin typeface="楷体" panose="02010609060101010101" pitchFamily="49" charset="-122"/>
                <a:ea typeface="楷体" panose="02010609060101010101" pitchFamily="49" charset="-122"/>
              </a:rPr>
              <a:t>C	</a:t>
            </a:r>
            <a:r>
              <a:rPr lang="zh-CN" altLang="zh-CN" dirty="0">
                <a:latin typeface="楷体" panose="02010609060101010101" pitchFamily="49" charset="-122"/>
                <a:ea typeface="楷体" panose="02010609060101010101" pitchFamily="49" charset="-122"/>
              </a:rPr>
              <a:t>正数但小于边际生产者的成本</a:t>
            </a:r>
          </a:p>
          <a:p>
            <a:r>
              <a:rPr lang="en-US" altLang="zh-CN" dirty="0">
                <a:latin typeface="楷体" panose="02010609060101010101" pitchFamily="49" charset="-122"/>
                <a:ea typeface="楷体" panose="02010609060101010101" pitchFamily="49" charset="-122"/>
              </a:rPr>
              <a:t>D	</a:t>
            </a:r>
            <a:r>
              <a:rPr lang="zh-CN" altLang="zh-CN" dirty="0">
                <a:latin typeface="楷体" panose="02010609060101010101" pitchFamily="49" charset="-122"/>
                <a:ea typeface="楷体" panose="02010609060101010101" pitchFamily="49" charset="-122"/>
              </a:rPr>
              <a:t>正数但小于均衡价格</a:t>
            </a:r>
          </a:p>
          <a:p>
            <a:r>
              <a:rPr lang="zh-CN" altLang="zh-CN" dirty="0"/>
              <a:t>【答案】</a:t>
            </a:r>
            <a:r>
              <a:rPr lang="en-US" altLang="zh-CN" dirty="0"/>
              <a:t>C</a:t>
            </a:r>
            <a:endParaRPr lang="zh-CN" altLang="zh-CN" dirty="0"/>
          </a:p>
          <a:p>
            <a:r>
              <a:rPr lang="zh-CN" altLang="zh-CN" dirty="0"/>
              <a:t>画图可知。</a:t>
            </a:r>
          </a:p>
          <a:p>
            <a:pPr marL="0" indent="0">
              <a:buNone/>
            </a:pPr>
            <a:endParaRPr lang="zh-CN" altLang="zh-CN" dirty="0"/>
          </a:p>
          <a:p>
            <a:pPr lvl="1"/>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110644" y="350141"/>
            <a:ext cx="1192639" cy="429262"/>
          </a:xfrm>
          <a:prstGeom prst="rect">
            <a:avLst/>
          </a:prstGeom>
        </p:spPr>
      </p:pic>
      <p:pic>
        <p:nvPicPr>
          <p:cNvPr id="5" name="图片 4"/>
          <p:cNvPicPr>
            <a:picLocks noChangeAspect="1"/>
          </p:cNvPicPr>
          <p:nvPr/>
        </p:nvPicPr>
        <p:blipFill>
          <a:blip r:embed="rId3"/>
          <a:stretch>
            <a:fillRect/>
          </a:stretch>
        </p:blipFill>
        <p:spPr>
          <a:xfrm>
            <a:off x="1413927" y="350141"/>
            <a:ext cx="84084" cy="429262"/>
          </a:xfrm>
          <a:prstGeom prst="rect">
            <a:avLst/>
          </a:prstGeom>
        </p:spPr>
      </p:pic>
      <p:sp>
        <p:nvSpPr>
          <p:cNvPr id="6" name="文本框 5">
            <a:extLst>
              <a:ext uri="{FF2B5EF4-FFF2-40B4-BE49-F238E27FC236}">
                <a16:creationId xmlns:a16="http://schemas.microsoft.com/office/drawing/2014/main" id="{7D1BB4DB-DFE0-4F0B-9D71-8947F6F0D86B}"/>
              </a:ext>
            </a:extLst>
          </p:cNvPr>
          <p:cNvSpPr txBox="1"/>
          <p:nvPr/>
        </p:nvSpPr>
        <p:spPr>
          <a:xfrm>
            <a:off x="1608654" y="350141"/>
            <a:ext cx="3763445" cy="523220"/>
          </a:xfrm>
          <a:prstGeom prst="rect">
            <a:avLst/>
          </a:prstGeom>
          <a:noFill/>
        </p:spPr>
        <p:txBody>
          <a:bodyPr wrap="square" rtlCol="0">
            <a:spAutoFit/>
          </a:bodyPr>
          <a:lstStyle/>
          <a:p>
            <a:r>
              <a:rPr lang="zh-CN" altLang="en-US" sz="2800" dirty="0"/>
              <a:t>到底是什么成本！</a:t>
            </a:r>
          </a:p>
        </p:txBody>
      </p:sp>
      <p:pic>
        <p:nvPicPr>
          <p:cNvPr id="7" name="图片 6">
            <a:extLst>
              <a:ext uri="{FF2B5EF4-FFF2-40B4-BE49-F238E27FC236}">
                <a16:creationId xmlns:a16="http://schemas.microsoft.com/office/drawing/2014/main" id="{E1B45361-560F-43DA-B513-0B4394F1C4AB}"/>
              </a:ext>
            </a:extLst>
          </p:cNvPr>
          <p:cNvPicPr>
            <a:picLocks noChangeAspect="1"/>
          </p:cNvPicPr>
          <p:nvPr/>
        </p:nvPicPr>
        <p:blipFill>
          <a:blip r:embed="rId4"/>
          <a:stretch>
            <a:fillRect/>
          </a:stretch>
        </p:blipFill>
        <p:spPr>
          <a:xfrm>
            <a:off x="7202131" y="2125421"/>
            <a:ext cx="4706708" cy="3684857"/>
          </a:xfrm>
          <a:prstGeom prst="rect">
            <a:avLst/>
          </a:prstGeom>
        </p:spPr>
      </p:pic>
    </p:spTree>
    <p:extLst>
      <p:ext uri="{BB962C8B-B14F-4D97-AF65-F5344CB8AC3E}">
        <p14:creationId xmlns:p14="http://schemas.microsoft.com/office/powerpoint/2010/main" val="1600758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什么是最低限价？最低限价会产生什么后果？请举一个例子并画图进行分析说明</a:t>
            </a:r>
          </a:p>
          <a:p>
            <a:r>
              <a:rPr lang="zh-CN" altLang="zh-CN" dirty="0"/>
              <a:t>①</a:t>
            </a:r>
            <a:r>
              <a:rPr lang="zh-CN" altLang="en-US" dirty="0"/>
              <a:t>什么是最低限价</a:t>
            </a:r>
            <a:endParaRPr lang="en-US" altLang="zh-CN" dirty="0"/>
          </a:p>
          <a:p>
            <a:pPr lvl="1"/>
            <a:r>
              <a:rPr lang="en-US" altLang="zh-CN" dirty="0"/>
              <a:t>a</a:t>
            </a:r>
            <a:r>
              <a:rPr lang="zh-CN" altLang="zh-CN" dirty="0"/>
              <a:t>最低限价又被称为支持价格。政府规定某种商品的最低价格，即为了防止价格下跌到此限价水平以下。</a:t>
            </a:r>
          </a:p>
          <a:p>
            <a:pPr lvl="1"/>
            <a:r>
              <a:rPr lang="en-US" altLang="zh-CN" dirty="0"/>
              <a:t>b</a:t>
            </a:r>
            <a:r>
              <a:rPr lang="zh-CN" altLang="zh-CN" dirty="0"/>
              <a:t>最低价格总是高于均衡价格。（因此这里不考虑非限制定价）</a:t>
            </a:r>
          </a:p>
          <a:p>
            <a:pPr lvl="1"/>
            <a:r>
              <a:rPr lang="en-US" altLang="zh-CN" dirty="0"/>
              <a:t>c</a:t>
            </a:r>
            <a:r>
              <a:rPr lang="zh-CN" altLang="zh-CN" dirty="0"/>
              <a:t>政府实行最低限价是为了支持某个行业的发展，保护了生产者的利益。</a:t>
            </a:r>
          </a:p>
          <a:p>
            <a:r>
              <a:rPr lang="zh-CN" altLang="zh-CN" dirty="0"/>
              <a:t>②直接后果是过剩。</a:t>
            </a:r>
          </a:p>
          <a:p>
            <a:r>
              <a:rPr lang="zh-CN" altLang="zh-CN" dirty="0"/>
              <a:t>③例子：最低工资立法。</a:t>
            </a:r>
            <a:endParaRPr lang="en-US" altLang="zh-CN" dirty="0"/>
          </a:p>
          <a:p>
            <a:r>
              <a:rPr lang="zh-CN" altLang="zh-CN" dirty="0"/>
              <a:t>后果：导致失业，低收入者不一定受益。</a:t>
            </a:r>
          </a:p>
          <a:p>
            <a:endParaRPr lang="zh-CN" altLang="zh-CN" dirty="0"/>
          </a:p>
          <a:p>
            <a:pPr marL="0" indent="0">
              <a:buNone/>
            </a:pPr>
            <a:endParaRPr lang="zh-CN" altLang="zh-CN" dirty="0"/>
          </a:p>
          <a:p>
            <a:pPr lvl="1"/>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110644" y="350141"/>
            <a:ext cx="1192639" cy="429262"/>
          </a:xfrm>
          <a:prstGeom prst="rect">
            <a:avLst/>
          </a:prstGeom>
        </p:spPr>
      </p:pic>
      <p:pic>
        <p:nvPicPr>
          <p:cNvPr id="5" name="图片 4"/>
          <p:cNvPicPr>
            <a:picLocks noChangeAspect="1"/>
          </p:cNvPicPr>
          <p:nvPr/>
        </p:nvPicPr>
        <p:blipFill>
          <a:blip r:embed="rId3"/>
          <a:stretch>
            <a:fillRect/>
          </a:stretch>
        </p:blipFill>
        <p:spPr>
          <a:xfrm>
            <a:off x="1413927" y="350141"/>
            <a:ext cx="84084" cy="429262"/>
          </a:xfrm>
          <a:prstGeom prst="rect">
            <a:avLst/>
          </a:prstGeom>
        </p:spPr>
      </p:pic>
      <p:sp>
        <p:nvSpPr>
          <p:cNvPr id="6" name="文本框 5">
            <a:extLst>
              <a:ext uri="{FF2B5EF4-FFF2-40B4-BE49-F238E27FC236}">
                <a16:creationId xmlns:a16="http://schemas.microsoft.com/office/drawing/2014/main" id="{7D1BB4DB-DFE0-4F0B-9D71-8947F6F0D86B}"/>
              </a:ext>
            </a:extLst>
          </p:cNvPr>
          <p:cNvSpPr txBox="1"/>
          <p:nvPr/>
        </p:nvSpPr>
        <p:spPr>
          <a:xfrm>
            <a:off x="1608654" y="350141"/>
            <a:ext cx="3763445" cy="523220"/>
          </a:xfrm>
          <a:prstGeom prst="rect">
            <a:avLst/>
          </a:prstGeom>
          <a:noFill/>
        </p:spPr>
        <p:txBody>
          <a:bodyPr wrap="square" rtlCol="0">
            <a:spAutoFit/>
          </a:bodyPr>
          <a:lstStyle/>
          <a:p>
            <a:r>
              <a:rPr lang="zh-CN" altLang="en-US" sz="2800" dirty="0"/>
              <a:t>难死人的第三题</a:t>
            </a:r>
          </a:p>
        </p:txBody>
      </p:sp>
      <p:pic>
        <p:nvPicPr>
          <p:cNvPr id="8" name="图片 7">
            <a:extLst>
              <a:ext uri="{FF2B5EF4-FFF2-40B4-BE49-F238E27FC236}">
                <a16:creationId xmlns:a16="http://schemas.microsoft.com/office/drawing/2014/main" id="{0F54E4B8-0948-41A5-ACAE-62F38B4225EC}"/>
              </a:ext>
            </a:extLst>
          </p:cNvPr>
          <p:cNvPicPr/>
          <p:nvPr/>
        </p:nvPicPr>
        <p:blipFill>
          <a:blip r:embed="rId4">
            <a:extLst>
              <a:ext uri="{28A0092B-C50C-407E-A947-70E740481C1C}">
                <a14:useLocalDpi xmlns:a14="http://schemas.microsoft.com/office/drawing/2010/main" val="0"/>
              </a:ext>
            </a:extLst>
          </a:blip>
          <a:stretch>
            <a:fillRect/>
          </a:stretch>
        </p:blipFill>
        <p:spPr>
          <a:xfrm>
            <a:off x="8172450" y="4030027"/>
            <a:ext cx="3736389" cy="2827973"/>
          </a:xfrm>
          <a:prstGeom prst="rect">
            <a:avLst/>
          </a:prstGeom>
        </p:spPr>
      </p:pic>
    </p:spTree>
    <p:extLst>
      <p:ext uri="{BB962C8B-B14F-4D97-AF65-F5344CB8AC3E}">
        <p14:creationId xmlns:p14="http://schemas.microsoft.com/office/powerpoint/2010/main" val="346058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5728998"/>
              </a:xfrm>
            </p:spPr>
            <p:txBody>
              <a:bodyPr>
                <a:normAutofit fontScale="92500" lnSpcReduction="20000"/>
              </a:bodyPr>
              <a:lstStyle/>
              <a:p>
                <a:r>
                  <a:rPr lang="zh-CN" altLang="zh-CN" dirty="0">
                    <a:latin typeface="楷体" panose="02010609060101010101" pitchFamily="49" charset="-122"/>
                    <a:ea typeface="楷体" panose="02010609060101010101" pitchFamily="49" charset="-122"/>
                  </a:rPr>
                  <a:t>假定肉肠和面包卷是完全互补品。人们通常以一根肉肠和一个面包卷为比率做一个热狗</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并且已知一根肉肠的价格等于一个面包卷的价格。</a:t>
                </a:r>
              </a:p>
              <a:p>
                <a:pPr lvl="1"/>
                <a:r>
                  <a:rPr lang="en-US" altLang="zh-CN" dirty="0">
                    <a:latin typeface="楷体" panose="02010609060101010101" pitchFamily="49" charset="-122"/>
                    <a:ea typeface="楷体" panose="02010609060101010101" pitchFamily="49" charset="-122"/>
                  </a:rPr>
                  <a:t>(1)</a:t>
                </a:r>
                <a:r>
                  <a:rPr lang="zh-CN" altLang="zh-CN" dirty="0">
                    <a:latin typeface="楷体" panose="02010609060101010101" pitchFamily="49" charset="-122"/>
                    <a:ea typeface="楷体" panose="02010609060101010101" pitchFamily="49" charset="-122"/>
                  </a:rPr>
                  <a:t>求肉肠的需求的价格弹性。</a:t>
                </a:r>
              </a:p>
              <a:p>
                <a:r>
                  <a:rPr lang="zh-CN" altLang="zh-CN" sz="2100" dirty="0"/>
                  <a:t>令肉肠的需求为</a:t>
                </a:r>
                <a14:m>
                  <m:oMath xmlns:m="http://schemas.openxmlformats.org/officeDocument/2006/math">
                    <m:r>
                      <a:rPr lang="en-US" altLang="zh-CN" sz="2100" i="1">
                        <a:latin typeface="Cambria Math"/>
                      </a:rPr>
                      <m:t>𝑋</m:t>
                    </m:r>
                  </m:oMath>
                </a14:m>
                <a:r>
                  <a:rPr lang="zh-CN" altLang="zh-CN" sz="2100" dirty="0"/>
                  <a:t>，面包卷的需求为</a:t>
                </a:r>
                <a14:m>
                  <m:oMath xmlns:m="http://schemas.openxmlformats.org/officeDocument/2006/math">
                    <m:r>
                      <a:rPr lang="en-US" altLang="zh-CN" sz="2100" i="1">
                        <a:latin typeface="Cambria Math"/>
                      </a:rPr>
                      <m:t>𝑌</m:t>
                    </m:r>
                  </m:oMath>
                </a14:m>
                <a:r>
                  <a:rPr lang="zh-CN" altLang="zh-CN" sz="2100" dirty="0"/>
                  <a:t>，相应的价格为</a:t>
                </a:r>
                <a14:m>
                  <m:oMath xmlns:m="http://schemas.openxmlformats.org/officeDocument/2006/math">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𝑋</m:t>
                        </m:r>
                      </m:sub>
                    </m:sSub>
                    <m:r>
                      <a:rPr lang="en-US" altLang="zh-CN" sz="2100" i="1">
                        <a:latin typeface="Cambria Math"/>
                      </a:rPr>
                      <m:t>,</m:t>
                    </m:r>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𝑌</m:t>
                        </m:r>
                      </m:sub>
                    </m:sSub>
                  </m:oMath>
                </a14:m>
                <a:r>
                  <a:rPr lang="zh-CN" altLang="zh-CN" sz="2100" dirty="0"/>
                  <a:t>，本问有</a:t>
                </a:r>
                <a14:m>
                  <m:oMath xmlns:m="http://schemas.openxmlformats.org/officeDocument/2006/math">
                    <m:sSub>
                      <m:sSubPr>
                        <m:ctrlPr>
                          <a:rPr lang="zh-CN" altLang="zh-CN" sz="2100" i="1">
                            <a:latin typeface="Cambria Math" panose="02040503050406030204" pitchFamily="18" charset="0"/>
                          </a:rPr>
                        </m:ctrlPr>
                      </m:sSubPr>
                      <m:e>
                        <m:r>
                          <a:rPr lang="fr-FR" altLang="zh-CN" sz="2100" i="1">
                            <a:latin typeface="Cambria Math"/>
                          </a:rPr>
                          <m:t>𝑃</m:t>
                        </m:r>
                      </m:e>
                      <m:sub>
                        <m:r>
                          <a:rPr lang="fr-FR" altLang="zh-CN" sz="2100" i="1">
                            <a:latin typeface="Cambria Math"/>
                          </a:rPr>
                          <m:t>𝑋</m:t>
                        </m:r>
                      </m:sub>
                    </m:sSub>
                    <m:r>
                      <a:rPr lang="fr-FR" altLang="zh-CN" sz="2100" i="1">
                        <a:latin typeface="Cambria Math"/>
                      </a:rPr>
                      <m:t>=</m:t>
                    </m:r>
                    <m:sSub>
                      <m:sSubPr>
                        <m:ctrlPr>
                          <a:rPr lang="zh-CN" altLang="zh-CN" sz="2100" i="1">
                            <a:latin typeface="Cambria Math" panose="02040503050406030204" pitchFamily="18" charset="0"/>
                          </a:rPr>
                        </m:ctrlPr>
                      </m:sSubPr>
                      <m:e>
                        <m:r>
                          <a:rPr lang="fr-FR" altLang="zh-CN" sz="2100" i="1">
                            <a:latin typeface="Cambria Math"/>
                          </a:rPr>
                          <m:t>𝑃</m:t>
                        </m:r>
                      </m:e>
                      <m:sub>
                        <m:r>
                          <a:rPr lang="fr-FR" altLang="zh-CN" sz="2100" i="1">
                            <a:latin typeface="Cambria Math"/>
                          </a:rPr>
                          <m:t>𝑌</m:t>
                        </m:r>
                      </m:sub>
                    </m:sSub>
                  </m:oMath>
                </a14:m>
                <a:endParaRPr lang="zh-CN" altLang="zh-CN" sz="2100" dirty="0"/>
              </a:p>
              <a:p>
                <a:pPr marL="0" indent="0">
                  <a:buNone/>
                </a:pPr>
                <a:r>
                  <a:rPr lang="zh-CN" altLang="zh-CN" sz="2100" dirty="0"/>
                  <a:t>该题目的效用论最大化问题可以写为： </a:t>
                </a:r>
              </a:p>
              <a:p>
                <a:pPr marL="0" indent="0">
                  <a:buNone/>
                </a:pPr>
                <a14:m>
                  <m:oMathPara xmlns:m="http://schemas.openxmlformats.org/officeDocument/2006/math">
                    <m:oMathParaPr>
                      <m:jc m:val="centerGroup"/>
                    </m:oMathParaPr>
                    <m:oMath xmlns:m="http://schemas.openxmlformats.org/officeDocument/2006/math">
                      <m:func>
                        <m:funcPr>
                          <m:ctrlPr>
                            <a:rPr lang="zh-CN" altLang="zh-CN" sz="2100" i="1">
                              <a:latin typeface="Cambria Math" panose="02040503050406030204" pitchFamily="18" charset="0"/>
                            </a:rPr>
                          </m:ctrlPr>
                        </m:funcPr>
                        <m:fName>
                          <m:r>
                            <m:rPr>
                              <m:sty m:val="p"/>
                            </m:rPr>
                            <a:rPr lang="en-US" altLang="zh-CN" sz="2100">
                              <a:latin typeface="Cambria Math"/>
                            </a:rPr>
                            <m:t>max</m:t>
                          </m:r>
                        </m:fName>
                        <m:e>
                          <m:r>
                            <a:rPr lang="en-US" altLang="zh-CN" sz="2100" i="1">
                              <a:latin typeface="Cambria Math"/>
                            </a:rPr>
                            <m:t>𝑈</m:t>
                          </m:r>
                          <m:r>
                            <a:rPr lang="en-US" altLang="zh-CN" sz="2100" i="1">
                              <a:latin typeface="Cambria Math"/>
                            </a:rPr>
                            <m:t>(</m:t>
                          </m:r>
                          <m:r>
                            <a:rPr lang="en-US" altLang="zh-CN" sz="2100" i="1">
                              <a:latin typeface="Cambria Math"/>
                            </a:rPr>
                            <m:t>𝑋</m:t>
                          </m:r>
                          <m:r>
                            <a:rPr lang="zh-CN" altLang="zh-CN" sz="2100" i="1">
                              <a:latin typeface="Cambria Math"/>
                            </a:rPr>
                            <m:t>，</m:t>
                          </m:r>
                          <m:r>
                            <a:rPr lang="en-US" altLang="zh-CN" sz="2100" i="1">
                              <a:latin typeface="Cambria Math"/>
                            </a:rPr>
                            <m:t>𝑌</m:t>
                          </m:r>
                          <m:r>
                            <a:rPr lang="en-US" altLang="zh-CN" sz="2100" i="1">
                              <a:latin typeface="Cambria Math"/>
                            </a:rPr>
                            <m:t>)</m:t>
                          </m:r>
                        </m:e>
                      </m:func>
                      <m:r>
                        <a:rPr lang="en-US" altLang="zh-CN" sz="2100" i="1">
                          <a:latin typeface="Cambria Math"/>
                        </a:rPr>
                        <m:t> =</m:t>
                      </m:r>
                      <m:func>
                        <m:funcPr>
                          <m:ctrlPr>
                            <a:rPr lang="zh-CN" altLang="zh-CN" sz="2100" i="1">
                              <a:latin typeface="Cambria Math" panose="02040503050406030204" pitchFamily="18" charset="0"/>
                            </a:rPr>
                          </m:ctrlPr>
                        </m:funcPr>
                        <m:fName>
                          <m:r>
                            <m:rPr>
                              <m:sty m:val="p"/>
                            </m:rPr>
                            <a:rPr lang="en-US" altLang="zh-CN" sz="2100">
                              <a:latin typeface="Cambria Math"/>
                            </a:rPr>
                            <m:t>min</m:t>
                          </m:r>
                        </m:fName>
                        <m:e>
                          <m:r>
                            <a:rPr lang="en-US" altLang="zh-CN" sz="2100" i="1">
                              <a:latin typeface="Cambria Math"/>
                            </a:rPr>
                            <m:t>{</m:t>
                          </m:r>
                          <m:r>
                            <a:rPr lang="en-US" altLang="zh-CN" sz="2100" i="1">
                              <a:latin typeface="Cambria Math"/>
                            </a:rPr>
                            <m:t>𝑋</m:t>
                          </m:r>
                          <m:r>
                            <a:rPr lang="zh-CN" altLang="zh-CN" sz="2100" i="1">
                              <a:latin typeface="Cambria Math"/>
                            </a:rPr>
                            <m:t>，</m:t>
                          </m:r>
                          <m:r>
                            <a:rPr lang="en-US" altLang="zh-CN" sz="2100" i="1">
                              <a:latin typeface="Cambria Math"/>
                            </a:rPr>
                            <m:t>𝑌</m:t>
                          </m:r>
                          <m:r>
                            <a:rPr lang="en-US" altLang="zh-CN" sz="2100" i="1">
                              <a:latin typeface="Cambria Math"/>
                            </a:rPr>
                            <m:t>}</m:t>
                          </m:r>
                        </m:e>
                      </m:func>
                    </m:oMath>
                  </m:oMathPara>
                </a14:m>
                <a:endParaRPr lang="zh-CN" altLang="zh-CN" sz="2100" dirty="0"/>
              </a:p>
              <a:p>
                <a:pPr marL="0" indent="0">
                  <a:buNone/>
                </a:pPr>
                <a14:m>
                  <m:oMathPara xmlns:m="http://schemas.openxmlformats.org/officeDocument/2006/math">
                    <m:oMathParaPr>
                      <m:jc m:val="centerGroup"/>
                    </m:oMathParaPr>
                    <m:oMath xmlns:m="http://schemas.openxmlformats.org/officeDocument/2006/math">
                      <m:r>
                        <a:rPr lang="en-US" altLang="zh-CN" sz="2100" i="1">
                          <a:latin typeface="Cambria Math"/>
                        </a:rPr>
                        <m:t>  </m:t>
                      </m:r>
                      <m:r>
                        <a:rPr lang="en-US" altLang="zh-CN" sz="2100" i="1">
                          <a:latin typeface="Cambria Math"/>
                        </a:rPr>
                        <m:t>𝑠</m:t>
                      </m:r>
                      <m:r>
                        <a:rPr lang="en-US" altLang="zh-CN" sz="2100" i="1">
                          <a:latin typeface="Cambria Math"/>
                        </a:rPr>
                        <m:t>.</m:t>
                      </m:r>
                      <m:r>
                        <a:rPr lang="en-US" altLang="zh-CN" sz="2100" i="1">
                          <a:latin typeface="Cambria Math"/>
                        </a:rPr>
                        <m:t>𝑡</m:t>
                      </m:r>
                      <m:r>
                        <a:rPr lang="en-US" altLang="zh-CN" sz="2100" i="1">
                          <a:latin typeface="Cambria Math"/>
                        </a:rPr>
                        <m:t>.</m:t>
                      </m:r>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baseline="-25000">
                              <a:latin typeface="Cambria Math"/>
                            </a:rPr>
                            <m:t>𝑋</m:t>
                          </m:r>
                        </m:sub>
                      </m:sSub>
                      <m:r>
                        <a:rPr lang="en-US" altLang="zh-CN" sz="2100" i="1">
                          <a:latin typeface="Cambria Math"/>
                        </a:rPr>
                        <m:t>𝑋</m:t>
                      </m:r>
                      <m:r>
                        <a:rPr lang="en-US" altLang="zh-CN" sz="2100" i="1">
                          <a:latin typeface="Cambria Math"/>
                        </a:rPr>
                        <m:t>+</m:t>
                      </m:r>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baseline="-25000">
                              <a:latin typeface="Cambria Math"/>
                            </a:rPr>
                            <m:t>𝑌</m:t>
                          </m:r>
                        </m:sub>
                      </m:sSub>
                      <m:r>
                        <a:rPr lang="en-US" altLang="zh-CN" sz="2100" i="1">
                          <a:latin typeface="Cambria Math"/>
                        </a:rPr>
                        <m:t>𝑌</m:t>
                      </m:r>
                      <m:r>
                        <a:rPr lang="en-US" altLang="zh-CN" sz="2100" i="1">
                          <a:latin typeface="Cambria Math"/>
                        </a:rPr>
                        <m:t>=</m:t>
                      </m:r>
                      <m:r>
                        <a:rPr lang="en-US" altLang="zh-CN" sz="2100" i="1">
                          <a:latin typeface="Cambria Math"/>
                        </a:rPr>
                        <m:t>𝑀</m:t>
                      </m:r>
                    </m:oMath>
                  </m:oMathPara>
                </a14:m>
                <a:endParaRPr lang="zh-CN" altLang="zh-CN" sz="2100" dirty="0"/>
              </a:p>
              <a:p>
                <a:pPr marL="0" indent="0">
                  <a:buNone/>
                </a:pPr>
                <a:r>
                  <a:rPr lang="zh-CN" altLang="zh-CN" sz="2100" dirty="0"/>
                  <a:t>解上述方程有：</a:t>
                </a:r>
              </a:p>
              <a:p>
                <a:pPr marL="0" indent="0">
                  <a:buNone/>
                </a:pPr>
                <a14:m>
                  <m:oMathPara xmlns:m="http://schemas.openxmlformats.org/officeDocument/2006/math">
                    <m:oMathParaPr>
                      <m:jc m:val="centerGroup"/>
                    </m:oMathParaPr>
                    <m:oMath xmlns:m="http://schemas.openxmlformats.org/officeDocument/2006/math">
                      <m:r>
                        <a:rPr lang="en-US" altLang="zh-CN" sz="2100" i="1">
                          <a:latin typeface="Cambria Math"/>
                        </a:rPr>
                        <m:t>𝑋</m:t>
                      </m:r>
                      <m:r>
                        <a:rPr lang="en-US" altLang="zh-CN" sz="2100" i="1">
                          <a:latin typeface="Cambria Math"/>
                        </a:rPr>
                        <m:t>=</m:t>
                      </m:r>
                      <m:r>
                        <a:rPr lang="en-US" altLang="zh-CN" sz="2100" i="1">
                          <a:latin typeface="Cambria Math"/>
                        </a:rPr>
                        <m:t>𝑌</m:t>
                      </m:r>
                      <m:r>
                        <a:rPr lang="en-US" altLang="zh-CN" sz="2100" i="1">
                          <a:latin typeface="Cambria Math"/>
                        </a:rPr>
                        <m:t>=</m:t>
                      </m:r>
                      <m:f>
                        <m:fPr>
                          <m:ctrlPr>
                            <a:rPr lang="zh-CN" altLang="zh-CN" sz="2100" i="1">
                              <a:latin typeface="Cambria Math" panose="02040503050406030204" pitchFamily="18" charset="0"/>
                            </a:rPr>
                          </m:ctrlPr>
                        </m:fPr>
                        <m:num>
                          <m:r>
                            <a:rPr lang="en-US" altLang="zh-CN" sz="2100" i="1">
                              <a:latin typeface="Cambria Math"/>
                            </a:rPr>
                            <m:t>𝑀</m:t>
                          </m:r>
                        </m:num>
                        <m:den>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𝑋</m:t>
                              </m:r>
                            </m:sub>
                          </m:sSub>
                          <m:r>
                            <a:rPr lang="en-US" altLang="zh-CN" sz="2100" i="1">
                              <a:latin typeface="Cambria Math"/>
                            </a:rPr>
                            <m:t>+</m:t>
                          </m:r>
                          <m:sSub>
                            <m:sSubPr>
                              <m:ctrlPr>
                                <a:rPr lang="zh-CN" altLang="zh-CN" sz="2100" i="1">
                                  <a:latin typeface="Cambria Math" panose="02040503050406030204" pitchFamily="18" charset="0"/>
                                </a:rPr>
                              </m:ctrlPr>
                            </m:sSubPr>
                            <m:e>
                              <m:r>
                                <a:rPr lang="en-US" altLang="zh-CN" sz="2100" i="1">
                                  <a:latin typeface="Cambria Math"/>
                                </a:rPr>
                                <m:t>𝑃</m:t>
                              </m:r>
                            </m:e>
                            <m:sub>
                              <m:r>
                                <a:rPr lang="en-US" altLang="zh-CN" sz="2100" i="1">
                                  <a:latin typeface="Cambria Math"/>
                                </a:rPr>
                                <m:t>𝑌</m:t>
                              </m:r>
                            </m:sub>
                          </m:sSub>
                        </m:den>
                      </m:f>
                    </m:oMath>
                  </m:oMathPara>
                </a14:m>
                <a:endParaRPr lang="zh-CN" altLang="zh-CN" sz="2100" dirty="0"/>
              </a:p>
              <a:p>
                <a:pPr marL="0" indent="0">
                  <a:buNone/>
                </a:pPr>
                <a:r>
                  <a:rPr lang="zh-CN" altLang="zh-CN" sz="2100" dirty="0"/>
                  <a:t>由此可得肉肠的需求的价格弹性为：</a:t>
                </a:r>
              </a:p>
              <a:p>
                <a:pPr marL="0" indent="0">
                  <a:buNone/>
                </a:pPr>
                <a14:m>
                  <m:oMathPara xmlns:m="http://schemas.openxmlformats.org/officeDocument/2006/math">
                    <m:oMathParaPr>
                      <m:jc m:val="centerGroup"/>
                    </m:oMathParaPr>
                    <m:oMath xmlns:m="http://schemas.openxmlformats.org/officeDocument/2006/math">
                      <m:sSub>
                        <m:sSubPr>
                          <m:ctrlPr>
                            <a:rPr lang="zh-CN" altLang="zh-CN" sz="2100" i="1">
                              <a:latin typeface="Cambria Math" panose="02040503050406030204" pitchFamily="18" charset="0"/>
                            </a:rPr>
                          </m:ctrlPr>
                        </m:sSubPr>
                        <m:e>
                          <m:r>
                            <a:rPr lang="fr-FR" altLang="zh-CN" sz="2100" i="1">
                              <a:latin typeface="Cambria Math"/>
                            </a:rPr>
                            <m:t>𝑒</m:t>
                          </m:r>
                        </m:e>
                        <m:sub>
                          <m:r>
                            <a:rPr lang="fr-FR" altLang="zh-CN" sz="2100" i="1">
                              <a:latin typeface="Cambria Math"/>
                            </a:rPr>
                            <m:t>𝑋</m:t>
                          </m:r>
                        </m:sub>
                      </m:sSub>
                      <m:r>
                        <a:rPr lang="fr-FR" altLang="zh-CN" sz="2100" i="1">
                          <a:latin typeface="Cambria Math"/>
                        </a:rPr>
                        <m:t>=−</m:t>
                      </m:r>
                      <m:f>
                        <m:fPr>
                          <m:ctrlPr>
                            <a:rPr lang="zh-CN" altLang="zh-CN" sz="2100" i="1">
                              <a:latin typeface="Cambria Math" panose="02040503050406030204" pitchFamily="18" charset="0"/>
                            </a:rPr>
                          </m:ctrlPr>
                        </m:fPr>
                        <m:num>
                          <m:r>
                            <a:rPr lang="fr-FR" altLang="zh-CN" sz="2100" i="1">
                              <a:latin typeface="Cambria Math"/>
                            </a:rPr>
                            <m:t>𝑑𝑋</m:t>
                          </m:r>
                        </m:num>
                        <m:den>
                          <m:r>
                            <a:rPr lang="fr-FR" altLang="zh-CN" sz="2100" i="1">
                              <a:latin typeface="Cambria Math"/>
                            </a:rPr>
                            <m:t>𝑑</m:t>
                          </m:r>
                          <m:sSub>
                            <m:sSubPr>
                              <m:ctrlPr>
                                <a:rPr lang="zh-CN" altLang="zh-CN" sz="2100" i="1">
                                  <a:latin typeface="Cambria Math" panose="02040503050406030204" pitchFamily="18" charset="0"/>
                                </a:rPr>
                              </m:ctrlPr>
                            </m:sSubPr>
                            <m:e>
                              <m:r>
                                <a:rPr lang="fr-FR" altLang="zh-CN" sz="2100" i="1">
                                  <a:latin typeface="Cambria Math"/>
                                </a:rPr>
                                <m:t>𝑃</m:t>
                              </m:r>
                            </m:e>
                            <m:sub>
                              <m:r>
                                <a:rPr lang="fr-FR" altLang="zh-CN" sz="2100" i="1">
                                  <a:latin typeface="Cambria Math"/>
                                </a:rPr>
                                <m:t>𝑋</m:t>
                              </m:r>
                            </m:sub>
                          </m:sSub>
                        </m:den>
                      </m:f>
                      <m:r>
                        <a:rPr lang="fr-FR" altLang="zh-CN" sz="2100" i="1">
                          <a:latin typeface="Cambria Math"/>
                        </a:rPr>
                        <m:t>⋅</m:t>
                      </m:r>
                      <m:f>
                        <m:fPr>
                          <m:ctrlPr>
                            <a:rPr lang="zh-CN" altLang="zh-CN" sz="2100" i="1">
                              <a:latin typeface="Cambria Math" panose="02040503050406030204" pitchFamily="18" charset="0"/>
                            </a:rPr>
                          </m:ctrlPr>
                        </m:fPr>
                        <m:num>
                          <m:sSub>
                            <m:sSubPr>
                              <m:ctrlPr>
                                <a:rPr lang="zh-CN" altLang="zh-CN" sz="2100" i="1">
                                  <a:latin typeface="Cambria Math" panose="02040503050406030204" pitchFamily="18" charset="0"/>
                                </a:rPr>
                              </m:ctrlPr>
                            </m:sSubPr>
                            <m:e>
                              <m:r>
                                <a:rPr lang="fr-FR" altLang="zh-CN" sz="2100" i="1">
                                  <a:latin typeface="Cambria Math"/>
                                </a:rPr>
                                <m:t>𝑃</m:t>
                              </m:r>
                            </m:e>
                            <m:sub>
                              <m:r>
                                <a:rPr lang="fr-FR" altLang="zh-CN" sz="2100" i="1">
                                  <a:latin typeface="Cambria Math"/>
                                </a:rPr>
                                <m:t>𝑋</m:t>
                              </m:r>
                            </m:sub>
                          </m:sSub>
                        </m:num>
                        <m:den>
                          <m:r>
                            <a:rPr lang="fr-FR" altLang="zh-CN" sz="2100" i="1">
                              <a:latin typeface="Cambria Math"/>
                            </a:rPr>
                            <m:t>𝑋</m:t>
                          </m:r>
                        </m:den>
                      </m:f>
                      <m:r>
                        <a:rPr lang="fr-FR" altLang="zh-CN" sz="2100" i="1">
                          <a:latin typeface="Cambria Math"/>
                        </a:rPr>
                        <m:t>=</m:t>
                      </m:r>
                      <m:f>
                        <m:fPr>
                          <m:ctrlPr>
                            <a:rPr lang="zh-CN" altLang="zh-CN" sz="2100" i="1">
                              <a:latin typeface="Cambria Math" panose="02040503050406030204" pitchFamily="18" charset="0"/>
                            </a:rPr>
                          </m:ctrlPr>
                        </m:fPr>
                        <m:num>
                          <m:r>
                            <a:rPr lang="fr-FR" altLang="zh-CN" sz="2100" i="1">
                              <a:latin typeface="Cambria Math"/>
                            </a:rPr>
                            <m:t>𝑀</m:t>
                          </m:r>
                        </m:num>
                        <m:den>
                          <m:sSup>
                            <m:sSupPr>
                              <m:ctrlPr>
                                <a:rPr lang="zh-CN" altLang="zh-CN" sz="2100" i="1">
                                  <a:latin typeface="Cambria Math" panose="02040503050406030204" pitchFamily="18" charset="0"/>
                                </a:rPr>
                              </m:ctrlPr>
                            </m:sSupPr>
                            <m:e>
                              <m:d>
                                <m:dPr>
                                  <m:ctrlPr>
                                    <a:rPr lang="zh-CN" altLang="zh-CN" sz="2100" i="1">
                                      <a:latin typeface="Cambria Math" panose="02040503050406030204" pitchFamily="18" charset="0"/>
                                    </a:rPr>
                                  </m:ctrlPr>
                                </m:dPr>
                                <m:e>
                                  <m:sSub>
                                    <m:sSubPr>
                                      <m:ctrlPr>
                                        <a:rPr lang="zh-CN" altLang="zh-CN" sz="2100" i="1">
                                          <a:latin typeface="Cambria Math" panose="02040503050406030204" pitchFamily="18" charset="0"/>
                                        </a:rPr>
                                      </m:ctrlPr>
                                    </m:sSubPr>
                                    <m:e>
                                      <m:r>
                                        <a:rPr lang="fr-FR" altLang="zh-CN" sz="2100" i="1">
                                          <a:latin typeface="Cambria Math"/>
                                        </a:rPr>
                                        <m:t>𝑃</m:t>
                                      </m:r>
                                    </m:e>
                                    <m:sub>
                                      <m:r>
                                        <a:rPr lang="fr-FR" altLang="zh-CN" sz="2100" i="1">
                                          <a:latin typeface="Cambria Math"/>
                                        </a:rPr>
                                        <m:t>𝑋</m:t>
                                      </m:r>
                                    </m:sub>
                                  </m:sSub>
                                  <m:r>
                                    <a:rPr lang="fr-FR" altLang="zh-CN" sz="2100" i="1">
                                      <a:latin typeface="Cambria Math"/>
                                    </a:rPr>
                                    <m:t>+</m:t>
                                  </m:r>
                                  <m:sSub>
                                    <m:sSubPr>
                                      <m:ctrlPr>
                                        <a:rPr lang="zh-CN" altLang="zh-CN" sz="2100" i="1">
                                          <a:latin typeface="Cambria Math" panose="02040503050406030204" pitchFamily="18" charset="0"/>
                                        </a:rPr>
                                      </m:ctrlPr>
                                    </m:sSubPr>
                                    <m:e>
                                      <m:r>
                                        <a:rPr lang="fr-FR" altLang="zh-CN" sz="2100" i="1">
                                          <a:latin typeface="Cambria Math"/>
                                        </a:rPr>
                                        <m:t>𝑃</m:t>
                                      </m:r>
                                    </m:e>
                                    <m:sub>
                                      <m:r>
                                        <a:rPr lang="fr-FR" altLang="zh-CN" sz="2100" i="1">
                                          <a:latin typeface="Cambria Math"/>
                                        </a:rPr>
                                        <m:t>𝑌</m:t>
                                      </m:r>
                                    </m:sub>
                                  </m:sSub>
                                </m:e>
                              </m:d>
                            </m:e>
                            <m:sup>
                              <m:r>
                                <a:rPr lang="fr-FR" altLang="zh-CN" sz="2100" i="1">
                                  <a:latin typeface="Cambria Math"/>
                                </a:rPr>
                                <m:t>2</m:t>
                              </m:r>
                            </m:sup>
                          </m:sSup>
                        </m:den>
                      </m:f>
                      <m:r>
                        <a:rPr lang="fr-FR" altLang="zh-CN" sz="2100" i="1">
                          <a:latin typeface="Cambria Math"/>
                        </a:rPr>
                        <m:t>⋅</m:t>
                      </m:r>
                      <m:f>
                        <m:fPr>
                          <m:ctrlPr>
                            <a:rPr lang="zh-CN" altLang="zh-CN" sz="2100" i="1">
                              <a:latin typeface="Cambria Math" panose="02040503050406030204" pitchFamily="18" charset="0"/>
                            </a:rPr>
                          </m:ctrlPr>
                        </m:fPr>
                        <m:num>
                          <m:sSub>
                            <m:sSubPr>
                              <m:ctrlPr>
                                <a:rPr lang="zh-CN" altLang="zh-CN" sz="2100" i="1">
                                  <a:latin typeface="Cambria Math" panose="02040503050406030204" pitchFamily="18" charset="0"/>
                                </a:rPr>
                              </m:ctrlPr>
                            </m:sSubPr>
                            <m:e>
                              <m:r>
                                <a:rPr lang="fr-FR" altLang="zh-CN" sz="2100" i="1">
                                  <a:latin typeface="Cambria Math"/>
                                </a:rPr>
                                <m:t>𝑃</m:t>
                              </m:r>
                            </m:e>
                            <m:sub>
                              <m:r>
                                <a:rPr lang="fr-FR" altLang="zh-CN" sz="2100" i="1">
                                  <a:latin typeface="Cambria Math"/>
                                </a:rPr>
                                <m:t>𝑋</m:t>
                              </m:r>
                            </m:sub>
                          </m:sSub>
                        </m:num>
                        <m:den>
                          <m:f>
                            <m:fPr>
                              <m:ctrlPr>
                                <a:rPr lang="zh-CN" altLang="zh-CN" sz="2100" i="1">
                                  <a:latin typeface="Cambria Math" panose="02040503050406030204" pitchFamily="18" charset="0"/>
                                </a:rPr>
                              </m:ctrlPr>
                            </m:fPr>
                            <m:num>
                              <m:r>
                                <a:rPr lang="fr-FR" altLang="zh-CN" sz="2100" i="1">
                                  <a:latin typeface="Cambria Math"/>
                                </a:rPr>
                                <m:t>𝑀</m:t>
                              </m:r>
                            </m:num>
                            <m:den>
                              <m:sSub>
                                <m:sSubPr>
                                  <m:ctrlPr>
                                    <a:rPr lang="zh-CN" altLang="zh-CN" sz="2100" i="1">
                                      <a:latin typeface="Cambria Math" panose="02040503050406030204" pitchFamily="18" charset="0"/>
                                    </a:rPr>
                                  </m:ctrlPr>
                                </m:sSubPr>
                                <m:e>
                                  <m:r>
                                    <a:rPr lang="fr-FR" altLang="zh-CN" sz="2100" i="1">
                                      <a:latin typeface="Cambria Math"/>
                                    </a:rPr>
                                    <m:t>𝑃</m:t>
                                  </m:r>
                                </m:e>
                                <m:sub>
                                  <m:r>
                                    <a:rPr lang="fr-FR" altLang="zh-CN" sz="2100" i="1">
                                      <a:latin typeface="Cambria Math"/>
                                    </a:rPr>
                                    <m:t>𝑋</m:t>
                                  </m:r>
                                </m:sub>
                              </m:sSub>
                              <m:r>
                                <a:rPr lang="fr-FR" altLang="zh-CN" sz="2100" i="1">
                                  <a:latin typeface="Cambria Math"/>
                                </a:rPr>
                                <m:t>+</m:t>
                              </m:r>
                              <m:sSub>
                                <m:sSubPr>
                                  <m:ctrlPr>
                                    <a:rPr lang="zh-CN" altLang="zh-CN" sz="2100" i="1">
                                      <a:latin typeface="Cambria Math" panose="02040503050406030204" pitchFamily="18" charset="0"/>
                                    </a:rPr>
                                  </m:ctrlPr>
                                </m:sSubPr>
                                <m:e>
                                  <m:r>
                                    <a:rPr lang="fr-FR" altLang="zh-CN" sz="2100" i="1">
                                      <a:latin typeface="Cambria Math"/>
                                    </a:rPr>
                                    <m:t>𝑃</m:t>
                                  </m:r>
                                </m:e>
                                <m:sub>
                                  <m:r>
                                    <a:rPr lang="fr-FR" altLang="zh-CN" sz="2100" i="1">
                                      <a:latin typeface="Cambria Math"/>
                                    </a:rPr>
                                    <m:t>𝑌</m:t>
                                  </m:r>
                                </m:sub>
                              </m:sSub>
                            </m:den>
                          </m:f>
                        </m:den>
                      </m:f>
                      <m:r>
                        <a:rPr lang="fr-FR" altLang="zh-CN" sz="2100" i="1">
                          <a:latin typeface="Cambria Math"/>
                        </a:rPr>
                        <m:t>=</m:t>
                      </m:r>
                      <m:f>
                        <m:fPr>
                          <m:ctrlPr>
                            <a:rPr lang="zh-CN" altLang="zh-CN" sz="2100" i="1">
                              <a:latin typeface="Cambria Math" panose="02040503050406030204" pitchFamily="18" charset="0"/>
                            </a:rPr>
                          </m:ctrlPr>
                        </m:fPr>
                        <m:num>
                          <m:sSub>
                            <m:sSubPr>
                              <m:ctrlPr>
                                <a:rPr lang="zh-CN" altLang="zh-CN" sz="2100" i="1">
                                  <a:latin typeface="Cambria Math" panose="02040503050406030204" pitchFamily="18" charset="0"/>
                                </a:rPr>
                              </m:ctrlPr>
                            </m:sSubPr>
                            <m:e>
                              <m:r>
                                <a:rPr lang="fr-FR" altLang="zh-CN" sz="2100" i="1">
                                  <a:latin typeface="Cambria Math"/>
                                </a:rPr>
                                <m:t>𝑃</m:t>
                              </m:r>
                            </m:e>
                            <m:sub>
                              <m:r>
                                <a:rPr lang="fr-FR" altLang="zh-CN" sz="2100" i="1">
                                  <a:latin typeface="Cambria Math"/>
                                </a:rPr>
                                <m:t>𝑋</m:t>
                              </m:r>
                            </m:sub>
                          </m:sSub>
                        </m:num>
                        <m:den>
                          <m:sSub>
                            <m:sSubPr>
                              <m:ctrlPr>
                                <a:rPr lang="zh-CN" altLang="zh-CN" sz="2100" i="1">
                                  <a:latin typeface="Cambria Math" panose="02040503050406030204" pitchFamily="18" charset="0"/>
                                </a:rPr>
                              </m:ctrlPr>
                            </m:sSubPr>
                            <m:e>
                              <m:r>
                                <a:rPr lang="fr-FR" altLang="zh-CN" sz="2100" i="1">
                                  <a:latin typeface="Cambria Math"/>
                                </a:rPr>
                                <m:t>𝑃</m:t>
                              </m:r>
                            </m:e>
                            <m:sub>
                              <m:r>
                                <a:rPr lang="fr-FR" altLang="zh-CN" sz="2100" i="1">
                                  <a:latin typeface="Cambria Math"/>
                                </a:rPr>
                                <m:t>𝑋</m:t>
                              </m:r>
                            </m:sub>
                          </m:sSub>
                          <m:r>
                            <a:rPr lang="fr-FR" altLang="zh-CN" sz="2100" i="1">
                              <a:latin typeface="Cambria Math"/>
                            </a:rPr>
                            <m:t>+</m:t>
                          </m:r>
                          <m:sSub>
                            <m:sSubPr>
                              <m:ctrlPr>
                                <a:rPr lang="zh-CN" altLang="zh-CN" sz="2100" i="1">
                                  <a:latin typeface="Cambria Math" panose="02040503050406030204" pitchFamily="18" charset="0"/>
                                </a:rPr>
                              </m:ctrlPr>
                            </m:sSubPr>
                            <m:e>
                              <m:r>
                                <a:rPr lang="fr-FR" altLang="zh-CN" sz="2100" i="1">
                                  <a:latin typeface="Cambria Math"/>
                                </a:rPr>
                                <m:t>𝑃</m:t>
                              </m:r>
                            </m:e>
                            <m:sub>
                              <m:r>
                                <a:rPr lang="fr-FR" altLang="zh-CN" sz="2100" i="1">
                                  <a:latin typeface="Cambria Math"/>
                                </a:rPr>
                                <m:t>𝑌</m:t>
                              </m:r>
                            </m:sub>
                          </m:sSub>
                        </m:den>
                      </m:f>
                    </m:oMath>
                  </m:oMathPara>
                </a14:m>
                <a:endParaRPr lang="zh-CN" altLang="zh-CN" sz="2100" dirty="0"/>
              </a:p>
              <a:p>
                <a:pPr marL="0" indent="0">
                  <a:buNone/>
                </a:pPr>
                <a:r>
                  <a:rPr lang="zh-CN" altLang="zh-CN" sz="2100" dirty="0"/>
                  <a:t>代入</a:t>
                </a:r>
                <a14:m>
                  <m:oMath xmlns:m="http://schemas.openxmlformats.org/officeDocument/2006/math">
                    <m:sSub>
                      <m:sSubPr>
                        <m:ctrlPr>
                          <a:rPr lang="zh-CN" altLang="zh-CN" sz="2100" i="1">
                            <a:latin typeface="Cambria Math" panose="02040503050406030204" pitchFamily="18" charset="0"/>
                          </a:rPr>
                        </m:ctrlPr>
                      </m:sSubPr>
                      <m:e>
                        <m:r>
                          <a:rPr lang="fr-FR" altLang="zh-CN" sz="2100" i="1">
                            <a:latin typeface="Cambria Math"/>
                          </a:rPr>
                          <m:t>𝑃</m:t>
                        </m:r>
                      </m:e>
                      <m:sub>
                        <m:r>
                          <a:rPr lang="fr-FR" altLang="zh-CN" sz="2100" i="1">
                            <a:latin typeface="Cambria Math"/>
                          </a:rPr>
                          <m:t>𝑋</m:t>
                        </m:r>
                      </m:sub>
                    </m:sSub>
                    <m:r>
                      <a:rPr lang="fr-FR" altLang="zh-CN" sz="2100" i="1">
                        <a:latin typeface="Cambria Math"/>
                      </a:rPr>
                      <m:t>=</m:t>
                    </m:r>
                    <m:sSub>
                      <m:sSubPr>
                        <m:ctrlPr>
                          <a:rPr lang="zh-CN" altLang="zh-CN" sz="2100" i="1">
                            <a:latin typeface="Cambria Math" panose="02040503050406030204" pitchFamily="18" charset="0"/>
                          </a:rPr>
                        </m:ctrlPr>
                      </m:sSubPr>
                      <m:e>
                        <m:r>
                          <a:rPr lang="fr-FR" altLang="zh-CN" sz="2100" i="1">
                            <a:latin typeface="Cambria Math"/>
                          </a:rPr>
                          <m:t>𝑃</m:t>
                        </m:r>
                      </m:e>
                      <m:sub>
                        <m:r>
                          <a:rPr lang="fr-FR" altLang="zh-CN" sz="2100" i="1">
                            <a:latin typeface="Cambria Math"/>
                          </a:rPr>
                          <m:t>𝑌</m:t>
                        </m:r>
                      </m:sub>
                    </m:sSub>
                  </m:oMath>
                </a14:m>
                <a:r>
                  <a:rPr lang="zh-CN" altLang="zh-CN" sz="2100" dirty="0"/>
                  <a:t>即可得到答案</a:t>
                </a:r>
                <a14:m>
                  <m:oMath xmlns:m="http://schemas.openxmlformats.org/officeDocument/2006/math">
                    <m:f>
                      <m:fPr>
                        <m:ctrlPr>
                          <a:rPr lang="zh-CN" altLang="zh-CN" sz="2100" i="1">
                            <a:latin typeface="Cambria Math" panose="02040503050406030204" pitchFamily="18" charset="0"/>
                          </a:rPr>
                        </m:ctrlPr>
                      </m:fPr>
                      <m:num>
                        <m:r>
                          <a:rPr lang="fr-FR" altLang="zh-CN" sz="2100" i="1">
                            <a:latin typeface="Cambria Math"/>
                          </a:rPr>
                          <m:t>1</m:t>
                        </m:r>
                      </m:num>
                      <m:den>
                        <m:r>
                          <a:rPr lang="fr-FR" altLang="zh-CN" sz="2100" i="1">
                            <a:latin typeface="Cambria Math"/>
                          </a:rPr>
                          <m:t>2</m:t>
                        </m:r>
                      </m:den>
                    </m:f>
                  </m:oMath>
                </a14:m>
                <a:endParaRPr lang="en-US" altLang="zh-CN" dirty="0"/>
              </a:p>
              <a:p>
                <a:pPr marL="0" indent="0">
                  <a:buNone/>
                </a:pPr>
                <a:r>
                  <a:rPr lang="zh-CN" altLang="en-US" dirty="0">
                    <a:solidFill>
                      <a:srgbClr val="FF0000"/>
                    </a:solidFill>
                  </a:rPr>
                  <a:t>为什么最后代入</a:t>
                </a:r>
                <a14:m>
                  <m:oMath xmlns:m="http://schemas.openxmlformats.org/officeDocument/2006/math">
                    <m:sSub>
                      <m:sSubPr>
                        <m:ctrlPr>
                          <a:rPr lang="zh-CN" altLang="zh-CN" i="1">
                            <a:latin typeface="Cambria Math" panose="02040503050406030204" pitchFamily="18" charset="0"/>
                          </a:rPr>
                        </m:ctrlPr>
                      </m:sSubPr>
                      <m:e>
                        <m:r>
                          <a:rPr lang="fr-FR" altLang="zh-CN" i="1">
                            <a:latin typeface="Cambria Math"/>
                          </a:rPr>
                          <m:t>𝑃</m:t>
                        </m:r>
                      </m:e>
                      <m:sub>
                        <m:r>
                          <a:rPr lang="fr-FR" altLang="zh-CN" i="1">
                            <a:latin typeface="Cambria Math"/>
                          </a:rPr>
                          <m:t>𝑋</m:t>
                        </m:r>
                      </m:sub>
                    </m:sSub>
                    <m:r>
                      <a:rPr lang="fr-FR" altLang="zh-CN" i="1">
                        <a:latin typeface="Cambria Math"/>
                      </a:rPr>
                      <m:t>=</m:t>
                    </m:r>
                    <m:sSub>
                      <m:sSubPr>
                        <m:ctrlPr>
                          <a:rPr lang="zh-CN" altLang="zh-CN" i="1">
                            <a:latin typeface="Cambria Math" panose="02040503050406030204" pitchFamily="18" charset="0"/>
                          </a:rPr>
                        </m:ctrlPr>
                      </m:sSubPr>
                      <m:e>
                        <m:r>
                          <a:rPr lang="fr-FR" altLang="zh-CN" i="1">
                            <a:latin typeface="Cambria Math"/>
                          </a:rPr>
                          <m:t>𝑃</m:t>
                        </m:r>
                      </m:e>
                      <m:sub>
                        <m:r>
                          <a:rPr lang="fr-FR" altLang="zh-CN" i="1">
                            <a:latin typeface="Cambria Math"/>
                          </a:rPr>
                          <m:t>𝑌</m:t>
                        </m:r>
                      </m:sub>
                    </m:sSub>
                  </m:oMath>
                </a14:m>
                <a:r>
                  <a:rPr lang="zh-CN" altLang="en-US" dirty="0">
                    <a:solidFill>
                      <a:srgbClr val="FF0000"/>
                    </a:solidFill>
                  </a:rPr>
                  <a:t>？因为</a:t>
                </a:r>
                <a:r>
                  <a:rPr lang="en-US" altLang="zh-CN" dirty="0">
                    <a:solidFill>
                      <a:srgbClr val="FF0000"/>
                    </a:solidFill>
                  </a:rPr>
                  <a:t>X=Y</a:t>
                </a:r>
                <a:r>
                  <a:rPr lang="zh-CN" altLang="en-US" dirty="0">
                    <a:solidFill>
                      <a:srgbClr val="FF0000"/>
                    </a:solidFill>
                  </a:rPr>
                  <a:t>是消费者每时每刻都在作出的选择，因此计算的时候要代入</a:t>
                </a:r>
                <a:r>
                  <a:rPr lang="en-US" altLang="zh-CN" dirty="0">
                    <a:solidFill>
                      <a:srgbClr val="FF0000"/>
                    </a:solidFill>
                  </a:rPr>
                  <a:t>X=Y</a:t>
                </a:r>
                <a:r>
                  <a:rPr lang="zh-CN" altLang="en-US" dirty="0">
                    <a:solidFill>
                      <a:srgbClr val="FF0000"/>
                    </a:solidFill>
                  </a:rPr>
                  <a:t>。而价格不是消费者能决定的，所以二者的价格关系要在算出需求函数后才代入。强行解释吧。。</a:t>
                </a:r>
                <a:endParaRPr lang="zh-CN" altLang="zh-CN" dirty="0">
                  <a:solidFill>
                    <a:srgbClr val="FF0000"/>
                  </a:solidFill>
                </a:endParaRPr>
              </a:p>
              <a:p>
                <a:pPr>
                  <a:lnSpc>
                    <a:spcPct val="150000"/>
                  </a:lnSpc>
                </a:pPr>
                <a:endParaRPr lang="zh-CN" altLang="en-US" dirty="0"/>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5728998"/>
              </a:xfrm>
              <a:blipFill>
                <a:blip r:embed="rId3"/>
                <a:stretch>
                  <a:fillRect l="-1043" t="-2979" r="-754"/>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Tree>
    <p:extLst>
      <p:ext uri="{BB962C8B-B14F-4D97-AF65-F5344CB8AC3E}">
        <p14:creationId xmlns:p14="http://schemas.microsoft.com/office/powerpoint/2010/main" val="2289077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某劳动市场的供求曲线分别为</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a:rPr>
                          <m:t>𝐿</m:t>
                        </m:r>
                      </m:e>
                      <m:sup>
                        <m:r>
                          <a:rPr lang="en-US" altLang="zh-CN" i="1" baseline="30000">
                            <a:latin typeface="Cambria Math"/>
                          </a:rPr>
                          <m:t>𝑑</m:t>
                        </m:r>
                      </m:sup>
                    </m:sSup>
                    <m:r>
                      <a:rPr lang="en-US" altLang="zh-CN" i="1" baseline="30000">
                        <a:latin typeface="Cambria Math"/>
                      </a:rPr>
                      <m:t> </m:t>
                    </m:r>
                    <m:r>
                      <a:rPr lang="en-US" altLang="zh-CN" i="1">
                        <a:latin typeface="Cambria Math"/>
                      </a:rPr>
                      <m:t>=4000 – 50</m:t>
                    </m:r>
                    <m:r>
                      <a:rPr lang="en-US" altLang="zh-CN" i="1">
                        <a:latin typeface="Cambria Math"/>
                      </a:rPr>
                      <m:t>𝑤</m:t>
                    </m:r>
                    <m:r>
                      <a:rPr lang="en-US" altLang="zh-CN" i="1">
                        <a:latin typeface="Cambria Math"/>
                      </a:rPr>
                      <m:t> ,  </m:t>
                    </m:r>
                    <m:sSup>
                      <m:sSupPr>
                        <m:ctrlPr>
                          <a:rPr lang="zh-CN" altLang="zh-CN" i="1">
                            <a:latin typeface="Cambria Math" panose="02040503050406030204" pitchFamily="18" charset="0"/>
                          </a:rPr>
                        </m:ctrlPr>
                      </m:sSupPr>
                      <m:e>
                        <m:r>
                          <a:rPr lang="en-US" altLang="zh-CN" i="1">
                            <a:latin typeface="Cambria Math"/>
                          </a:rPr>
                          <m:t>𝐿</m:t>
                        </m:r>
                      </m:e>
                      <m:sup>
                        <m:r>
                          <a:rPr lang="en-US" altLang="zh-CN" i="1" baseline="30000">
                            <a:latin typeface="Cambria Math"/>
                          </a:rPr>
                          <m:t>𝑠</m:t>
                        </m:r>
                      </m:sup>
                    </m:sSup>
                    <m:r>
                      <a:rPr lang="en-US" altLang="zh-CN" i="1">
                        <a:latin typeface="Cambria Math"/>
                      </a:rPr>
                      <m:t>=50</m:t>
                    </m:r>
                    <m:r>
                      <a:rPr lang="en-US" altLang="zh-CN" i="1">
                        <a:latin typeface="Cambria Math"/>
                      </a:rPr>
                      <m:t>𝑤</m:t>
                    </m:r>
                  </m:oMath>
                </a14:m>
                <a:r>
                  <a:rPr lang="zh-CN" altLang="zh-CN" dirty="0">
                    <a:latin typeface="楷体" panose="02010609060101010101" pitchFamily="49" charset="-122"/>
                    <a:ea typeface="楷体" panose="02010609060101010101" pitchFamily="49" charset="-122"/>
                  </a:rPr>
                  <a:t>，计算并回答下列问题：</a:t>
                </a:r>
              </a:p>
              <a:p>
                <a:pPr lvl="1"/>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a:t>
                </a:r>
                <a:r>
                  <a:rPr lang="zh-CN" altLang="zh-CN" dirty="0">
                    <a:latin typeface="楷体" panose="02010609060101010101" pitchFamily="49" charset="-122"/>
                    <a:ea typeface="楷体" panose="02010609060101010101" pitchFamily="49" charset="-122"/>
                  </a:rPr>
                  <a:t>）均衡工资和均衡的劳动量分别是多少？（</a:t>
                </a:r>
                <a:r>
                  <a:rPr lang="en-US" altLang="zh-CN" dirty="0">
                    <a:latin typeface="楷体" panose="02010609060101010101" pitchFamily="49" charset="-122"/>
                    <a:ea typeface="楷体" panose="02010609060101010101" pitchFamily="49" charset="-122"/>
                  </a:rPr>
                  <a:t>3</a:t>
                </a:r>
                <a:r>
                  <a:rPr lang="zh-CN" altLang="zh-CN" dirty="0">
                    <a:latin typeface="楷体" panose="02010609060101010101" pitchFamily="49" charset="-122"/>
                    <a:ea typeface="楷体" panose="02010609060101010101" pitchFamily="49" charset="-122"/>
                  </a:rPr>
                  <a:t>分）</a:t>
                </a:r>
              </a:p>
              <a:p>
                <a:pPr lvl="1"/>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）假如政府对工人提供的每单位劳动征税</a:t>
                </a:r>
                <a:r>
                  <a:rPr lang="en-US" altLang="zh-CN" dirty="0">
                    <a:latin typeface="楷体" panose="02010609060101010101" pitchFamily="49" charset="-122"/>
                    <a:ea typeface="楷体" panose="02010609060101010101" pitchFamily="49" charset="-122"/>
                  </a:rPr>
                  <a:t>10</a:t>
                </a:r>
                <a:r>
                  <a:rPr lang="zh-CN" altLang="zh-CN" dirty="0">
                    <a:latin typeface="楷体" panose="02010609060101010101" pitchFamily="49" charset="-122"/>
                    <a:ea typeface="楷体" panose="02010609060101010101" pitchFamily="49" charset="-122"/>
                  </a:rPr>
                  <a:t>美元，新的均衡工资和均衡劳动量分别是多少？（</a:t>
                </a:r>
                <a:r>
                  <a:rPr lang="en-US" altLang="zh-CN" dirty="0">
                    <a:latin typeface="楷体" panose="02010609060101010101" pitchFamily="49" charset="-122"/>
                    <a:ea typeface="楷体" panose="02010609060101010101" pitchFamily="49" charset="-122"/>
                  </a:rPr>
                  <a:t>4</a:t>
                </a:r>
                <a:r>
                  <a:rPr lang="zh-CN" altLang="zh-CN" dirty="0">
                    <a:latin typeface="楷体" panose="02010609060101010101" pitchFamily="49" charset="-122"/>
                    <a:ea typeface="楷体" panose="02010609060101010101" pitchFamily="49" charset="-122"/>
                  </a:rPr>
                  <a:t>分）</a:t>
                </a:r>
              </a:p>
              <a:p>
                <a:pPr lvl="1"/>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3</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10</a:t>
                </a:r>
                <a:r>
                  <a:rPr lang="zh-CN" altLang="zh-CN" dirty="0">
                    <a:latin typeface="楷体" panose="02010609060101010101" pitchFamily="49" charset="-122"/>
                    <a:ea typeface="楷体" panose="02010609060101010101" pitchFamily="49" charset="-122"/>
                  </a:rPr>
                  <a:t>美元的税收负担最终全部由工人负担么？如果不是，那是如何分配的？为什么？（</a:t>
                </a:r>
                <a:r>
                  <a:rPr lang="en-US" altLang="zh-CN" dirty="0">
                    <a:latin typeface="楷体" panose="02010609060101010101" pitchFamily="49" charset="-122"/>
                    <a:ea typeface="楷体" panose="02010609060101010101" pitchFamily="49" charset="-122"/>
                  </a:rPr>
                  <a:t>6</a:t>
                </a:r>
                <a:r>
                  <a:rPr lang="zh-CN" altLang="zh-CN" dirty="0">
                    <a:latin typeface="楷体" panose="02010609060101010101" pitchFamily="49" charset="-122"/>
                    <a:ea typeface="楷体" panose="02010609060101010101" pitchFamily="49" charset="-122"/>
                  </a:rPr>
                  <a:t>分）</a:t>
                </a:r>
              </a:p>
              <a:p>
                <a:pPr lvl="1"/>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4</a:t>
                </a:r>
                <a:r>
                  <a:rPr lang="zh-CN" altLang="zh-CN" dirty="0">
                    <a:latin typeface="楷体" panose="02010609060101010101" pitchFamily="49" charset="-122"/>
                    <a:ea typeface="楷体" panose="02010609060101010101" pitchFamily="49" charset="-122"/>
                  </a:rPr>
                  <a:t>）政府征收到的税收总额是多少？（</a:t>
                </a:r>
                <a:r>
                  <a:rPr lang="en-US" altLang="zh-CN" dirty="0">
                    <a:latin typeface="楷体" panose="02010609060101010101" pitchFamily="49" charset="-122"/>
                    <a:ea typeface="楷体" panose="02010609060101010101" pitchFamily="49" charset="-122"/>
                  </a:rPr>
                  <a:t>4</a:t>
                </a:r>
                <a:r>
                  <a:rPr lang="zh-CN" altLang="zh-CN" dirty="0">
                    <a:latin typeface="楷体" panose="02010609060101010101" pitchFamily="49" charset="-122"/>
                    <a:ea typeface="楷体" panose="02010609060101010101" pitchFamily="49" charset="-122"/>
                  </a:rPr>
                  <a:t>分）</a:t>
                </a:r>
              </a:p>
              <a:p>
                <a:pPr lvl="1"/>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5</a:t>
                </a:r>
                <a:r>
                  <a:rPr lang="zh-CN" altLang="zh-CN" dirty="0">
                    <a:latin typeface="楷体" panose="02010609060101010101" pitchFamily="49" charset="-122"/>
                    <a:ea typeface="楷体" panose="02010609060101010101" pitchFamily="49" charset="-122"/>
                  </a:rPr>
                  <a:t>）画图比较并标识征税前后生产者剩余和消费者剩余及总福利的变化（</a:t>
                </a:r>
                <a:r>
                  <a:rPr lang="en-US" altLang="zh-CN" dirty="0">
                    <a:latin typeface="楷体" panose="02010609060101010101" pitchFamily="49" charset="-122"/>
                    <a:ea typeface="楷体" panose="02010609060101010101" pitchFamily="49" charset="-122"/>
                  </a:rPr>
                  <a:t>7</a:t>
                </a:r>
                <a:r>
                  <a:rPr lang="zh-CN" altLang="zh-CN" dirty="0">
                    <a:latin typeface="楷体" panose="02010609060101010101" pitchFamily="49" charset="-122"/>
                    <a:ea typeface="楷体" panose="02010609060101010101" pitchFamily="49" charset="-122"/>
                  </a:rPr>
                  <a:t>分）</a:t>
                </a:r>
              </a:p>
              <a:p>
                <a:pPr lvl="1"/>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6</a:t>
                </a:r>
                <a:r>
                  <a:rPr lang="zh-CN" altLang="zh-CN" dirty="0">
                    <a:latin typeface="楷体" panose="02010609060101010101" pitchFamily="49" charset="-122"/>
                    <a:ea typeface="楷体" panose="02010609060101010101" pitchFamily="49" charset="-122"/>
                  </a:rPr>
                  <a:t>）计算相应的生产者剩余和消费者剩变化量以及无谓损失的数量（</a:t>
                </a:r>
                <a:r>
                  <a:rPr lang="en-US" altLang="zh-CN" dirty="0">
                    <a:latin typeface="楷体" panose="02010609060101010101" pitchFamily="49" charset="-122"/>
                    <a:ea typeface="楷体" panose="02010609060101010101" pitchFamily="49" charset="-122"/>
                  </a:rPr>
                  <a:t>6</a:t>
                </a:r>
                <a:r>
                  <a:rPr lang="zh-CN" altLang="zh-CN" dirty="0">
                    <a:latin typeface="楷体" panose="02010609060101010101" pitchFamily="49" charset="-122"/>
                    <a:ea typeface="楷体" panose="02010609060101010101" pitchFamily="49" charset="-122"/>
                  </a:rPr>
                  <a:t>分）</a:t>
                </a:r>
              </a:p>
              <a:p>
                <a:endParaRPr lang="zh-CN" altLang="zh-CN" dirty="0"/>
              </a:p>
              <a:p>
                <a:pPr marL="0" indent="0">
                  <a:buNone/>
                </a:pPr>
                <a:endParaRPr lang="zh-CN" altLang="zh-CN" dirty="0"/>
              </a:p>
              <a:p>
                <a:pPr lvl="1"/>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043" t="-2491" r="-928"/>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
        <p:nvSpPr>
          <p:cNvPr id="6" name="文本框 5">
            <a:extLst>
              <a:ext uri="{FF2B5EF4-FFF2-40B4-BE49-F238E27FC236}">
                <a16:creationId xmlns:a16="http://schemas.microsoft.com/office/drawing/2014/main" id="{7D1BB4DB-DFE0-4F0B-9D71-8947F6F0D86B}"/>
              </a:ext>
            </a:extLst>
          </p:cNvPr>
          <p:cNvSpPr txBox="1"/>
          <p:nvPr/>
        </p:nvSpPr>
        <p:spPr>
          <a:xfrm>
            <a:off x="1608654" y="350141"/>
            <a:ext cx="3763445" cy="523220"/>
          </a:xfrm>
          <a:prstGeom prst="rect">
            <a:avLst/>
          </a:prstGeom>
          <a:noFill/>
        </p:spPr>
        <p:txBody>
          <a:bodyPr wrap="square" rtlCol="0">
            <a:spAutoFit/>
          </a:bodyPr>
          <a:lstStyle/>
          <a:p>
            <a:r>
              <a:rPr lang="zh-CN" altLang="en-US" sz="2800" dirty="0"/>
              <a:t>难死人的第四题</a:t>
            </a:r>
          </a:p>
        </p:txBody>
      </p:sp>
    </p:spTree>
    <p:extLst>
      <p:ext uri="{BB962C8B-B14F-4D97-AF65-F5344CB8AC3E}">
        <p14:creationId xmlns:p14="http://schemas.microsoft.com/office/powerpoint/2010/main" val="3874352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某劳动市场的供求曲线分别为</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a:rPr>
                          <m:t>𝐿</m:t>
                        </m:r>
                      </m:e>
                      <m:sup>
                        <m:r>
                          <a:rPr lang="en-US" altLang="zh-CN" i="1" baseline="30000">
                            <a:latin typeface="Cambria Math"/>
                          </a:rPr>
                          <m:t>𝑑</m:t>
                        </m:r>
                      </m:sup>
                    </m:sSup>
                    <m:r>
                      <a:rPr lang="en-US" altLang="zh-CN" i="1" baseline="30000">
                        <a:latin typeface="Cambria Math"/>
                      </a:rPr>
                      <m:t> </m:t>
                    </m:r>
                    <m:r>
                      <a:rPr lang="en-US" altLang="zh-CN" i="1">
                        <a:latin typeface="Cambria Math"/>
                      </a:rPr>
                      <m:t>=4000 – 50</m:t>
                    </m:r>
                    <m:r>
                      <a:rPr lang="en-US" altLang="zh-CN" i="1">
                        <a:latin typeface="Cambria Math"/>
                      </a:rPr>
                      <m:t>𝑤</m:t>
                    </m:r>
                    <m:r>
                      <a:rPr lang="en-US" altLang="zh-CN" i="1">
                        <a:latin typeface="Cambria Math"/>
                      </a:rPr>
                      <m:t> ,  </m:t>
                    </m:r>
                    <m:sSup>
                      <m:sSupPr>
                        <m:ctrlPr>
                          <a:rPr lang="zh-CN" altLang="zh-CN" i="1">
                            <a:latin typeface="Cambria Math" panose="02040503050406030204" pitchFamily="18" charset="0"/>
                          </a:rPr>
                        </m:ctrlPr>
                      </m:sSupPr>
                      <m:e>
                        <m:r>
                          <a:rPr lang="en-US" altLang="zh-CN" i="1">
                            <a:latin typeface="Cambria Math"/>
                          </a:rPr>
                          <m:t>𝐿</m:t>
                        </m:r>
                      </m:e>
                      <m:sup>
                        <m:r>
                          <a:rPr lang="en-US" altLang="zh-CN" i="1" baseline="30000">
                            <a:latin typeface="Cambria Math"/>
                          </a:rPr>
                          <m:t>𝑠</m:t>
                        </m:r>
                      </m:sup>
                    </m:sSup>
                    <m:r>
                      <a:rPr lang="en-US" altLang="zh-CN" i="1">
                        <a:latin typeface="Cambria Math"/>
                      </a:rPr>
                      <m:t>=50</m:t>
                    </m:r>
                    <m:r>
                      <a:rPr lang="en-US" altLang="zh-CN" i="1">
                        <a:latin typeface="Cambria Math"/>
                      </a:rPr>
                      <m:t>𝑤</m:t>
                    </m:r>
                  </m:oMath>
                </a14:m>
                <a:r>
                  <a:rPr lang="zh-CN" altLang="zh-CN" dirty="0">
                    <a:latin typeface="楷体" panose="02010609060101010101" pitchFamily="49" charset="-122"/>
                    <a:ea typeface="楷体" panose="02010609060101010101" pitchFamily="49" charset="-122"/>
                  </a:rPr>
                  <a:t>，计算并回答下列问题：</a:t>
                </a:r>
              </a:p>
              <a:p>
                <a:pPr lvl="1"/>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a:t>
                </a:r>
                <a:r>
                  <a:rPr lang="zh-CN" altLang="zh-CN" dirty="0">
                    <a:latin typeface="楷体" panose="02010609060101010101" pitchFamily="49" charset="-122"/>
                    <a:ea typeface="楷体" panose="02010609060101010101" pitchFamily="49" charset="-122"/>
                  </a:rPr>
                  <a:t>）均衡工资和均衡的劳动量分别是多少？（</a:t>
                </a:r>
                <a:r>
                  <a:rPr lang="en-US" altLang="zh-CN" dirty="0">
                    <a:latin typeface="楷体" panose="02010609060101010101" pitchFamily="49" charset="-122"/>
                    <a:ea typeface="楷体" panose="02010609060101010101" pitchFamily="49" charset="-122"/>
                  </a:rPr>
                  <a:t>3</a:t>
                </a:r>
                <a:r>
                  <a:rPr lang="zh-CN" altLang="zh-CN" dirty="0">
                    <a:latin typeface="楷体" panose="02010609060101010101" pitchFamily="49" charset="-122"/>
                    <a:ea typeface="楷体" panose="02010609060101010101" pitchFamily="49" charset="-122"/>
                  </a:rPr>
                  <a:t>分）</a:t>
                </a:r>
              </a:p>
              <a:p>
                <a:endParaRPr lang="zh-CN" altLang="zh-CN" dirty="0"/>
              </a:p>
              <a:p>
                <a:pPr marL="0" indent="0">
                  <a:buNone/>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a:rPr>
                            <m:t>𝐿</m:t>
                          </m:r>
                        </m:e>
                        <m:sup>
                          <m:r>
                            <a:rPr lang="en-US" altLang="zh-CN" i="1">
                              <a:latin typeface="Cambria Math"/>
                            </a:rPr>
                            <m:t>𝑑</m:t>
                          </m:r>
                        </m:sup>
                      </m:sSup>
                      <m:r>
                        <a:rPr lang="en-US" altLang="zh-CN" i="1">
                          <a:latin typeface="Cambria Math"/>
                        </a:rPr>
                        <m:t>=</m:t>
                      </m:r>
                      <m:sSup>
                        <m:sSupPr>
                          <m:ctrlPr>
                            <a:rPr lang="zh-CN" altLang="zh-CN" i="1">
                              <a:latin typeface="Cambria Math" panose="02040503050406030204" pitchFamily="18" charset="0"/>
                            </a:rPr>
                          </m:ctrlPr>
                        </m:sSupPr>
                        <m:e>
                          <m:r>
                            <a:rPr lang="en-US" altLang="zh-CN" i="1">
                              <a:latin typeface="Cambria Math"/>
                            </a:rPr>
                            <m:t>𝐿</m:t>
                          </m:r>
                        </m:e>
                        <m:sup>
                          <m:r>
                            <a:rPr lang="en-US" altLang="zh-CN" i="1">
                              <a:latin typeface="Cambria Math"/>
                            </a:rPr>
                            <m:t>𝑠</m:t>
                          </m:r>
                        </m:sup>
                      </m:sSup>
                    </m:oMath>
                  </m:oMathPara>
                </a14:m>
                <a:endParaRPr lang="zh-CN"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4000−50</m:t>
                      </m:r>
                      <m:r>
                        <a:rPr lang="en-US" altLang="zh-CN" i="1">
                          <a:latin typeface="Cambria Math"/>
                        </a:rPr>
                        <m:t>𝑊</m:t>
                      </m:r>
                      <m:r>
                        <a:rPr lang="en-US" altLang="zh-CN" i="1">
                          <a:latin typeface="Cambria Math"/>
                        </a:rPr>
                        <m:t>=50</m:t>
                      </m:r>
                      <m:r>
                        <a:rPr lang="en-US" altLang="zh-CN" i="1">
                          <a:latin typeface="Cambria Math"/>
                        </a:rPr>
                        <m:t>𝑊</m:t>
                      </m:r>
                    </m:oMath>
                  </m:oMathPara>
                </a14:m>
                <a:endParaRPr lang="zh-CN" altLang="zh-CN"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r>
                                <a:rPr lang="en-US" altLang="zh-CN" i="1">
                                  <a:latin typeface="Cambria Math"/>
                                </a:rPr>
                                <m:t>𝑊</m:t>
                              </m:r>
                              <m:r>
                                <a:rPr lang="en-US" altLang="zh-CN" i="1">
                                  <a:latin typeface="Cambria Math"/>
                                </a:rPr>
                                <m:t>=40</m:t>
                              </m:r>
                            </m:e>
                            <m:e>
                              <m:r>
                                <a:rPr lang="en-US" altLang="zh-CN" i="1">
                                  <a:latin typeface="Cambria Math"/>
                                </a:rPr>
                                <m:t>𝐿</m:t>
                              </m:r>
                              <m:r>
                                <a:rPr lang="en-US" altLang="zh-CN" i="1">
                                  <a:latin typeface="Cambria Math"/>
                                </a:rPr>
                                <m:t>=2000</m:t>
                              </m:r>
                            </m:e>
                          </m:eqArr>
                        </m:e>
                      </m:d>
                    </m:oMath>
                  </m:oMathPara>
                </a14:m>
                <a:endParaRPr lang="zh-CN" altLang="zh-CN" dirty="0"/>
              </a:p>
              <a:p>
                <a:pPr marL="0" indent="0">
                  <a:buNone/>
                </a:pPr>
                <a:endParaRPr lang="zh-CN" altLang="zh-CN" dirty="0"/>
              </a:p>
              <a:p>
                <a:pPr lvl="1"/>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043" t="-2491" r="-928"/>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
        <p:nvSpPr>
          <p:cNvPr id="6" name="文本框 5">
            <a:extLst>
              <a:ext uri="{FF2B5EF4-FFF2-40B4-BE49-F238E27FC236}">
                <a16:creationId xmlns:a16="http://schemas.microsoft.com/office/drawing/2014/main" id="{7D1BB4DB-DFE0-4F0B-9D71-8947F6F0D86B}"/>
              </a:ext>
            </a:extLst>
          </p:cNvPr>
          <p:cNvSpPr txBox="1"/>
          <p:nvPr/>
        </p:nvSpPr>
        <p:spPr>
          <a:xfrm>
            <a:off x="1608654" y="350141"/>
            <a:ext cx="3763445" cy="523220"/>
          </a:xfrm>
          <a:prstGeom prst="rect">
            <a:avLst/>
          </a:prstGeom>
          <a:noFill/>
        </p:spPr>
        <p:txBody>
          <a:bodyPr wrap="square" rtlCol="0">
            <a:spAutoFit/>
          </a:bodyPr>
          <a:lstStyle/>
          <a:p>
            <a:r>
              <a:rPr lang="zh-CN" altLang="en-US" sz="2800" dirty="0"/>
              <a:t>难死人的第四题</a:t>
            </a:r>
          </a:p>
        </p:txBody>
      </p:sp>
    </p:spTree>
    <p:extLst>
      <p:ext uri="{BB962C8B-B14F-4D97-AF65-F5344CB8AC3E}">
        <p14:creationId xmlns:p14="http://schemas.microsoft.com/office/powerpoint/2010/main" val="4290051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某劳动市场的供求曲线分别为</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a:rPr>
                          <m:t>𝐿</m:t>
                        </m:r>
                      </m:e>
                      <m:sup>
                        <m:r>
                          <a:rPr lang="en-US" altLang="zh-CN" i="1" baseline="30000">
                            <a:latin typeface="Cambria Math"/>
                          </a:rPr>
                          <m:t>𝑑</m:t>
                        </m:r>
                      </m:sup>
                    </m:sSup>
                    <m:r>
                      <a:rPr lang="en-US" altLang="zh-CN" i="1" baseline="30000">
                        <a:latin typeface="Cambria Math"/>
                      </a:rPr>
                      <m:t> </m:t>
                    </m:r>
                    <m:r>
                      <a:rPr lang="en-US" altLang="zh-CN" i="1">
                        <a:latin typeface="Cambria Math"/>
                      </a:rPr>
                      <m:t>=4000 – 50</m:t>
                    </m:r>
                    <m:r>
                      <a:rPr lang="en-US" altLang="zh-CN" i="1">
                        <a:latin typeface="Cambria Math"/>
                      </a:rPr>
                      <m:t>𝑤</m:t>
                    </m:r>
                    <m:r>
                      <a:rPr lang="en-US" altLang="zh-CN" i="1">
                        <a:latin typeface="Cambria Math"/>
                      </a:rPr>
                      <m:t> ,  </m:t>
                    </m:r>
                    <m:sSup>
                      <m:sSupPr>
                        <m:ctrlPr>
                          <a:rPr lang="zh-CN" altLang="zh-CN" i="1">
                            <a:latin typeface="Cambria Math" panose="02040503050406030204" pitchFamily="18" charset="0"/>
                          </a:rPr>
                        </m:ctrlPr>
                      </m:sSupPr>
                      <m:e>
                        <m:r>
                          <a:rPr lang="en-US" altLang="zh-CN" i="1">
                            <a:latin typeface="Cambria Math"/>
                          </a:rPr>
                          <m:t>𝐿</m:t>
                        </m:r>
                      </m:e>
                      <m:sup>
                        <m:r>
                          <a:rPr lang="en-US" altLang="zh-CN" i="1" baseline="30000">
                            <a:latin typeface="Cambria Math"/>
                          </a:rPr>
                          <m:t>𝑠</m:t>
                        </m:r>
                      </m:sup>
                    </m:sSup>
                    <m:r>
                      <a:rPr lang="en-US" altLang="zh-CN" i="1">
                        <a:latin typeface="Cambria Math"/>
                      </a:rPr>
                      <m:t>=50</m:t>
                    </m:r>
                    <m:r>
                      <a:rPr lang="en-US" altLang="zh-CN" i="1">
                        <a:latin typeface="Cambria Math"/>
                      </a:rPr>
                      <m:t>𝑤</m:t>
                    </m:r>
                  </m:oMath>
                </a14:m>
                <a:r>
                  <a:rPr lang="zh-CN" altLang="zh-CN" dirty="0">
                    <a:latin typeface="楷体" panose="02010609060101010101" pitchFamily="49" charset="-122"/>
                    <a:ea typeface="楷体" panose="02010609060101010101" pitchFamily="49" charset="-122"/>
                  </a:rPr>
                  <a:t>，计算并回答下列问题：</a:t>
                </a:r>
              </a:p>
              <a:p>
                <a:pPr lvl="1"/>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）假如政府对工人提供的每单位劳动征税</a:t>
                </a:r>
                <a:r>
                  <a:rPr lang="en-US" altLang="zh-CN" dirty="0">
                    <a:latin typeface="楷体" panose="02010609060101010101" pitchFamily="49" charset="-122"/>
                    <a:ea typeface="楷体" panose="02010609060101010101" pitchFamily="49" charset="-122"/>
                  </a:rPr>
                  <a:t>10</a:t>
                </a:r>
                <a:r>
                  <a:rPr lang="zh-CN" altLang="zh-CN" dirty="0">
                    <a:latin typeface="楷体" panose="02010609060101010101" pitchFamily="49" charset="-122"/>
                    <a:ea typeface="楷体" panose="02010609060101010101" pitchFamily="49" charset="-122"/>
                  </a:rPr>
                  <a:t>美元，新的均衡工资和均衡劳动量分别是多少？（</a:t>
                </a:r>
                <a:r>
                  <a:rPr lang="en-US" altLang="zh-CN" dirty="0">
                    <a:latin typeface="楷体" panose="02010609060101010101" pitchFamily="49" charset="-122"/>
                    <a:ea typeface="楷体" panose="02010609060101010101" pitchFamily="49" charset="-122"/>
                  </a:rPr>
                  <a:t>4</a:t>
                </a:r>
                <a:r>
                  <a:rPr lang="zh-CN" altLang="zh-CN" dirty="0">
                    <a:latin typeface="楷体" panose="02010609060101010101" pitchFamily="49" charset="-122"/>
                    <a:ea typeface="楷体" panose="02010609060101010101" pitchFamily="49" charset="-122"/>
                  </a:rPr>
                  <a:t>分）</a:t>
                </a:r>
              </a:p>
              <a:p>
                <a:endParaRPr lang="zh-CN" altLang="zh-CN" dirty="0"/>
              </a:p>
              <a:p>
                <a:pPr marL="0" indent="0">
                  <a:buNone/>
                </a:pPr>
                <a14:m>
                  <m:oMathPara xmlns:m="http://schemas.openxmlformats.org/officeDocument/2006/math">
                    <m:oMathParaPr>
                      <m:jc m:val="centerGroup"/>
                    </m:oMathParaPr>
                    <m:oMath xmlns:m="http://schemas.openxmlformats.org/officeDocument/2006/math">
                      <m:r>
                        <a:rPr lang="en-US" altLang="zh-CN">
                          <a:latin typeface="Cambria Math"/>
                        </a:rPr>
                        <m:t>4000</m:t>
                      </m:r>
                      <m:r>
                        <a:rPr lang="en-US" altLang="zh-CN" i="1">
                          <a:latin typeface="Cambria Math"/>
                        </a:rPr>
                        <m:t>−</m:t>
                      </m:r>
                      <m:r>
                        <a:rPr lang="en-US" altLang="zh-CN">
                          <a:latin typeface="Cambria Math"/>
                        </a:rPr>
                        <m:t>50</m:t>
                      </m:r>
                      <m:r>
                        <m:rPr>
                          <m:sty m:val="p"/>
                        </m:rPr>
                        <a:rPr lang="en-US" altLang="zh-CN">
                          <a:latin typeface="Cambria Math"/>
                        </a:rPr>
                        <m:t>W</m:t>
                      </m:r>
                      <m:r>
                        <a:rPr lang="en-US" altLang="zh-CN">
                          <a:latin typeface="Cambria Math"/>
                        </a:rPr>
                        <m:t>=50×</m:t>
                      </m:r>
                      <m:d>
                        <m:dPr>
                          <m:ctrlPr>
                            <a:rPr lang="zh-CN" altLang="zh-CN" i="1">
                              <a:latin typeface="Cambria Math" panose="02040503050406030204" pitchFamily="18" charset="0"/>
                            </a:rPr>
                          </m:ctrlPr>
                        </m:dPr>
                        <m:e>
                          <m:r>
                            <m:rPr>
                              <m:sty m:val="p"/>
                            </m:rPr>
                            <a:rPr lang="en-US" altLang="zh-CN">
                              <a:latin typeface="Cambria Math"/>
                            </a:rPr>
                            <m:t>W</m:t>
                          </m:r>
                          <m:r>
                            <a:rPr lang="en-US" altLang="zh-CN" i="1">
                              <a:latin typeface="Cambria Math"/>
                            </a:rPr>
                            <m:t>−</m:t>
                          </m:r>
                          <m:r>
                            <a:rPr lang="en-US" altLang="zh-CN">
                              <a:latin typeface="Cambria Math"/>
                            </a:rPr>
                            <m:t>10</m:t>
                          </m:r>
                        </m:e>
                      </m:d>
                    </m:oMath>
                  </m:oMathPara>
                </a14:m>
                <a:endParaRPr lang="zh-CN" altLang="zh-CN" dirty="0"/>
              </a:p>
              <a:p>
                <a:pPr marL="0" indent="0">
                  <a:buNone/>
                </a:pPr>
                <a14:m>
                  <m:oMath xmlns:m="http://schemas.openxmlformats.org/officeDocument/2006/math">
                    <m:r>
                      <m:rPr>
                        <m:sty m:val="p"/>
                      </m:rPr>
                      <a:rPr lang="en-US" altLang="zh-CN">
                        <a:latin typeface="Cambria Math"/>
                      </a:rPr>
                      <m:t>W</m:t>
                    </m:r>
                    <m:r>
                      <a:rPr lang="en-US" altLang="zh-CN">
                        <a:latin typeface="Cambria Math"/>
                      </a:rPr>
                      <m:t>=45</m:t>
                    </m:r>
                  </m:oMath>
                </a14:m>
                <a:r>
                  <a:rPr lang="zh-CN" altLang="zh-CN" dirty="0"/>
                  <a:t>，这是企业在雇佣工人时所支付的工资。</a:t>
                </a:r>
                <a:r>
                  <a:rPr lang="zh-CN" altLang="zh-CN" dirty="0">
                    <a:solidFill>
                      <a:srgbClr val="FF0000"/>
                    </a:solidFill>
                  </a:rPr>
                  <a:t>而工人得到的工资只有</a:t>
                </a:r>
                <a:r>
                  <a:rPr lang="en-US" altLang="zh-CN" dirty="0">
                    <a:solidFill>
                      <a:srgbClr val="FF0000"/>
                    </a:solidFill>
                  </a:rPr>
                  <a:t>45-10=35.</a:t>
                </a:r>
                <a:endParaRPr lang="zh-CN" altLang="zh-CN" dirty="0">
                  <a:solidFill>
                    <a:srgbClr val="FF0000"/>
                  </a:solidFill>
                </a:endParaRPr>
              </a:p>
              <a:p>
                <a:pPr marL="0" indent="0">
                  <a:buNone/>
                </a:pPr>
                <a:r>
                  <a:rPr lang="zh-CN" altLang="zh-CN" dirty="0"/>
                  <a:t>代入可得</a:t>
                </a:r>
                <a14:m>
                  <m:oMath xmlns:m="http://schemas.openxmlformats.org/officeDocument/2006/math">
                    <m:r>
                      <m:rPr>
                        <m:sty m:val="p"/>
                      </m:rPr>
                      <a:rPr lang="en-US" altLang="zh-CN">
                        <a:latin typeface="Cambria Math"/>
                      </a:rPr>
                      <m:t>L</m:t>
                    </m:r>
                    <m:r>
                      <a:rPr lang="en-US" altLang="zh-CN">
                        <a:latin typeface="Cambria Math"/>
                      </a:rPr>
                      <m:t>=1750</m:t>
                    </m:r>
                  </m:oMath>
                </a14:m>
                <a:endParaRPr lang="zh-CN" altLang="zh-CN" dirty="0"/>
              </a:p>
              <a:p>
                <a:pPr marL="0" indent="0">
                  <a:buNone/>
                </a:pPr>
                <a:endParaRPr lang="zh-CN" altLang="zh-CN" dirty="0"/>
              </a:p>
              <a:p>
                <a:pPr lvl="1"/>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217" t="-2491" r="-928"/>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
        <p:nvSpPr>
          <p:cNvPr id="6" name="文本框 5">
            <a:extLst>
              <a:ext uri="{FF2B5EF4-FFF2-40B4-BE49-F238E27FC236}">
                <a16:creationId xmlns:a16="http://schemas.microsoft.com/office/drawing/2014/main" id="{7D1BB4DB-DFE0-4F0B-9D71-8947F6F0D86B}"/>
              </a:ext>
            </a:extLst>
          </p:cNvPr>
          <p:cNvSpPr txBox="1"/>
          <p:nvPr/>
        </p:nvSpPr>
        <p:spPr>
          <a:xfrm>
            <a:off x="1608654" y="350141"/>
            <a:ext cx="3763445" cy="523220"/>
          </a:xfrm>
          <a:prstGeom prst="rect">
            <a:avLst/>
          </a:prstGeom>
          <a:noFill/>
        </p:spPr>
        <p:txBody>
          <a:bodyPr wrap="square" rtlCol="0">
            <a:spAutoFit/>
          </a:bodyPr>
          <a:lstStyle/>
          <a:p>
            <a:r>
              <a:rPr lang="zh-CN" altLang="en-US" sz="2800" dirty="0"/>
              <a:t>难死人的第四题</a:t>
            </a:r>
          </a:p>
        </p:txBody>
      </p:sp>
    </p:spTree>
    <p:extLst>
      <p:ext uri="{BB962C8B-B14F-4D97-AF65-F5344CB8AC3E}">
        <p14:creationId xmlns:p14="http://schemas.microsoft.com/office/powerpoint/2010/main" val="559140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某劳动市场的供求曲线分别为</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a:rPr>
                          <m:t>𝐿</m:t>
                        </m:r>
                      </m:e>
                      <m:sup>
                        <m:r>
                          <a:rPr lang="en-US" altLang="zh-CN" i="1" baseline="30000">
                            <a:latin typeface="Cambria Math"/>
                          </a:rPr>
                          <m:t>𝑑</m:t>
                        </m:r>
                      </m:sup>
                    </m:sSup>
                    <m:r>
                      <a:rPr lang="en-US" altLang="zh-CN" i="1" baseline="30000">
                        <a:latin typeface="Cambria Math"/>
                      </a:rPr>
                      <m:t> </m:t>
                    </m:r>
                    <m:r>
                      <a:rPr lang="en-US" altLang="zh-CN" i="1">
                        <a:latin typeface="Cambria Math"/>
                      </a:rPr>
                      <m:t>=4000 – 50</m:t>
                    </m:r>
                    <m:r>
                      <a:rPr lang="en-US" altLang="zh-CN" i="1">
                        <a:latin typeface="Cambria Math"/>
                      </a:rPr>
                      <m:t>𝑤</m:t>
                    </m:r>
                    <m:r>
                      <a:rPr lang="en-US" altLang="zh-CN" i="1">
                        <a:latin typeface="Cambria Math"/>
                      </a:rPr>
                      <m:t> ,  </m:t>
                    </m:r>
                    <m:sSup>
                      <m:sSupPr>
                        <m:ctrlPr>
                          <a:rPr lang="zh-CN" altLang="zh-CN" i="1">
                            <a:latin typeface="Cambria Math" panose="02040503050406030204" pitchFamily="18" charset="0"/>
                          </a:rPr>
                        </m:ctrlPr>
                      </m:sSupPr>
                      <m:e>
                        <m:r>
                          <a:rPr lang="en-US" altLang="zh-CN" i="1">
                            <a:latin typeface="Cambria Math"/>
                          </a:rPr>
                          <m:t>𝐿</m:t>
                        </m:r>
                      </m:e>
                      <m:sup>
                        <m:r>
                          <a:rPr lang="en-US" altLang="zh-CN" i="1" baseline="30000">
                            <a:latin typeface="Cambria Math"/>
                          </a:rPr>
                          <m:t>𝑠</m:t>
                        </m:r>
                      </m:sup>
                    </m:sSup>
                    <m:r>
                      <a:rPr lang="en-US" altLang="zh-CN" i="1">
                        <a:latin typeface="Cambria Math"/>
                      </a:rPr>
                      <m:t>=50</m:t>
                    </m:r>
                    <m:r>
                      <a:rPr lang="en-US" altLang="zh-CN" i="1">
                        <a:latin typeface="Cambria Math"/>
                      </a:rPr>
                      <m:t>𝑤</m:t>
                    </m:r>
                  </m:oMath>
                </a14:m>
                <a:r>
                  <a:rPr lang="zh-CN" altLang="zh-CN" dirty="0">
                    <a:latin typeface="楷体" panose="02010609060101010101" pitchFamily="49" charset="-122"/>
                    <a:ea typeface="楷体" panose="02010609060101010101" pitchFamily="49" charset="-122"/>
                  </a:rPr>
                  <a:t>，计算并回答下列问题：</a:t>
                </a:r>
              </a:p>
              <a:p>
                <a:pPr lvl="1"/>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3</a:t>
                </a:r>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10</a:t>
                </a:r>
                <a:r>
                  <a:rPr lang="zh-CN" altLang="zh-CN" dirty="0">
                    <a:latin typeface="楷体" panose="02010609060101010101" pitchFamily="49" charset="-122"/>
                    <a:ea typeface="楷体" panose="02010609060101010101" pitchFamily="49" charset="-122"/>
                  </a:rPr>
                  <a:t>美元的税收负担最终全部由工人负担么？如果不是，那是如何分配的？为什么？（</a:t>
                </a:r>
                <a:r>
                  <a:rPr lang="en-US" altLang="zh-CN" dirty="0">
                    <a:latin typeface="楷体" panose="02010609060101010101" pitchFamily="49" charset="-122"/>
                    <a:ea typeface="楷体" panose="02010609060101010101" pitchFamily="49" charset="-122"/>
                  </a:rPr>
                  <a:t>6</a:t>
                </a:r>
                <a:r>
                  <a:rPr lang="zh-CN" altLang="zh-CN" dirty="0">
                    <a:latin typeface="楷体" panose="02010609060101010101" pitchFamily="49" charset="-122"/>
                    <a:ea typeface="楷体" panose="02010609060101010101" pitchFamily="49" charset="-122"/>
                  </a:rPr>
                  <a:t>分）</a:t>
                </a:r>
              </a:p>
              <a:p>
                <a:endParaRPr lang="zh-CN" altLang="zh-CN" dirty="0"/>
              </a:p>
              <a:p>
                <a:r>
                  <a:rPr lang="zh-CN" altLang="zh-CN" dirty="0"/>
                  <a:t>税收负担不是全部由工人承担，是劳资双方共同分担的。</a:t>
                </a:r>
              </a:p>
              <a:p>
                <a:r>
                  <a:rPr lang="zh-CN" altLang="zh-CN" dirty="0"/>
                  <a:t>与征税前比，工人少拿到</a:t>
                </a:r>
                <a:r>
                  <a:rPr lang="en-US" altLang="zh-CN" dirty="0"/>
                  <a:t>5</a:t>
                </a:r>
                <a:r>
                  <a:rPr lang="zh-CN" altLang="zh-CN" dirty="0"/>
                  <a:t>元，企业多支付</a:t>
                </a:r>
                <a:r>
                  <a:rPr lang="en-US" altLang="zh-CN" dirty="0"/>
                  <a:t>5</a:t>
                </a:r>
                <a:r>
                  <a:rPr lang="zh-CN" altLang="zh-CN" dirty="0"/>
                  <a:t>元，共计</a:t>
                </a:r>
                <a:r>
                  <a:rPr lang="en-US" altLang="zh-CN" dirty="0"/>
                  <a:t>10</a:t>
                </a:r>
                <a:r>
                  <a:rPr lang="zh-CN" altLang="zh-CN" dirty="0"/>
                  <a:t>元。这是因为二者弹性相等，所以平分了税负。</a:t>
                </a:r>
              </a:p>
              <a:p>
                <a:pPr marL="0" indent="0">
                  <a:buNone/>
                </a:pPr>
                <a:endParaRPr lang="zh-CN" altLang="zh-CN" dirty="0"/>
              </a:p>
              <a:p>
                <a:pPr lvl="1"/>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043" t="-2491" r="-928"/>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
        <p:nvSpPr>
          <p:cNvPr id="6" name="文本框 5">
            <a:extLst>
              <a:ext uri="{FF2B5EF4-FFF2-40B4-BE49-F238E27FC236}">
                <a16:creationId xmlns:a16="http://schemas.microsoft.com/office/drawing/2014/main" id="{7D1BB4DB-DFE0-4F0B-9D71-8947F6F0D86B}"/>
              </a:ext>
            </a:extLst>
          </p:cNvPr>
          <p:cNvSpPr txBox="1"/>
          <p:nvPr/>
        </p:nvSpPr>
        <p:spPr>
          <a:xfrm>
            <a:off x="1608654" y="350141"/>
            <a:ext cx="3763445" cy="523220"/>
          </a:xfrm>
          <a:prstGeom prst="rect">
            <a:avLst/>
          </a:prstGeom>
          <a:noFill/>
        </p:spPr>
        <p:txBody>
          <a:bodyPr wrap="square" rtlCol="0">
            <a:spAutoFit/>
          </a:bodyPr>
          <a:lstStyle/>
          <a:p>
            <a:r>
              <a:rPr lang="zh-CN" altLang="en-US" sz="2800" dirty="0"/>
              <a:t>难死人的第四题</a:t>
            </a:r>
          </a:p>
        </p:txBody>
      </p:sp>
    </p:spTree>
    <p:extLst>
      <p:ext uri="{BB962C8B-B14F-4D97-AF65-F5344CB8AC3E}">
        <p14:creationId xmlns:p14="http://schemas.microsoft.com/office/powerpoint/2010/main" val="477436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某劳动市场的供求曲线分别为</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a:rPr>
                          <m:t>𝐿</m:t>
                        </m:r>
                      </m:e>
                      <m:sup>
                        <m:r>
                          <a:rPr lang="en-US" altLang="zh-CN" i="1" baseline="30000">
                            <a:latin typeface="Cambria Math"/>
                          </a:rPr>
                          <m:t>𝑑</m:t>
                        </m:r>
                      </m:sup>
                    </m:sSup>
                    <m:r>
                      <a:rPr lang="en-US" altLang="zh-CN" i="1" baseline="30000">
                        <a:latin typeface="Cambria Math"/>
                      </a:rPr>
                      <m:t> </m:t>
                    </m:r>
                    <m:r>
                      <a:rPr lang="en-US" altLang="zh-CN" i="1">
                        <a:latin typeface="Cambria Math"/>
                      </a:rPr>
                      <m:t>=4000 – 50</m:t>
                    </m:r>
                    <m:r>
                      <a:rPr lang="en-US" altLang="zh-CN" i="1">
                        <a:latin typeface="Cambria Math"/>
                      </a:rPr>
                      <m:t>𝑤</m:t>
                    </m:r>
                    <m:r>
                      <a:rPr lang="en-US" altLang="zh-CN" i="1">
                        <a:latin typeface="Cambria Math"/>
                      </a:rPr>
                      <m:t> ,  </m:t>
                    </m:r>
                    <m:sSup>
                      <m:sSupPr>
                        <m:ctrlPr>
                          <a:rPr lang="zh-CN" altLang="zh-CN" i="1">
                            <a:latin typeface="Cambria Math" panose="02040503050406030204" pitchFamily="18" charset="0"/>
                          </a:rPr>
                        </m:ctrlPr>
                      </m:sSupPr>
                      <m:e>
                        <m:r>
                          <a:rPr lang="en-US" altLang="zh-CN" i="1">
                            <a:latin typeface="Cambria Math"/>
                          </a:rPr>
                          <m:t>𝐿</m:t>
                        </m:r>
                      </m:e>
                      <m:sup>
                        <m:r>
                          <a:rPr lang="en-US" altLang="zh-CN" i="1" baseline="30000">
                            <a:latin typeface="Cambria Math"/>
                          </a:rPr>
                          <m:t>𝑠</m:t>
                        </m:r>
                      </m:sup>
                    </m:sSup>
                    <m:r>
                      <a:rPr lang="en-US" altLang="zh-CN" i="1">
                        <a:latin typeface="Cambria Math"/>
                      </a:rPr>
                      <m:t>=50</m:t>
                    </m:r>
                    <m:r>
                      <a:rPr lang="en-US" altLang="zh-CN" i="1">
                        <a:latin typeface="Cambria Math"/>
                      </a:rPr>
                      <m:t>𝑤</m:t>
                    </m:r>
                  </m:oMath>
                </a14:m>
                <a:r>
                  <a:rPr lang="zh-CN" altLang="zh-CN" dirty="0">
                    <a:latin typeface="楷体" panose="02010609060101010101" pitchFamily="49" charset="-122"/>
                    <a:ea typeface="楷体" panose="02010609060101010101" pitchFamily="49" charset="-122"/>
                  </a:rPr>
                  <a:t>，计算并回答下列问题：</a:t>
                </a:r>
              </a:p>
              <a:p>
                <a:pPr lvl="1"/>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4</a:t>
                </a:r>
                <a:r>
                  <a:rPr lang="zh-CN" altLang="zh-CN" dirty="0">
                    <a:latin typeface="楷体" panose="02010609060101010101" pitchFamily="49" charset="-122"/>
                    <a:ea typeface="楷体" panose="02010609060101010101" pitchFamily="49" charset="-122"/>
                  </a:rPr>
                  <a:t>）政府征收到的税收总额是多少？（</a:t>
                </a:r>
                <a:r>
                  <a:rPr lang="en-US" altLang="zh-CN" dirty="0">
                    <a:latin typeface="楷体" panose="02010609060101010101" pitchFamily="49" charset="-122"/>
                    <a:ea typeface="楷体" panose="02010609060101010101" pitchFamily="49" charset="-122"/>
                  </a:rPr>
                  <a:t>4</a:t>
                </a:r>
                <a:r>
                  <a:rPr lang="zh-CN" altLang="zh-CN" dirty="0">
                    <a:latin typeface="楷体" panose="02010609060101010101" pitchFamily="49" charset="-122"/>
                    <a:ea typeface="楷体" panose="02010609060101010101" pitchFamily="49" charset="-122"/>
                  </a:rPr>
                  <a:t>分）</a:t>
                </a:r>
              </a:p>
              <a:p>
                <a:endParaRPr lang="zh-CN" altLang="zh-CN" dirty="0"/>
              </a:p>
              <a:p>
                <a:pPr marL="0" indent="0">
                  <a:buNone/>
                </a:pPr>
                <a:r>
                  <a:rPr lang="zh-CN" altLang="zh-CN" dirty="0"/>
                  <a:t>税收</a:t>
                </a:r>
                <a:r>
                  <a:rPr lang="en-US" altLang="zh-CN" dirty="0"/>
                  <a:t>=</a:t>
                </a:r>
                <a14:m>
                  <m:oMath xmlns:m="http://schemas.openxmlformats.org/officeDocument/2006/math">
                    <m:r>
                      <a:rPr lang="en-US" altLang="zh-CN">
                        <a:latin typeface="Cambria Math"/>
                      </a:rPr>
                      <m:t>10×1750=17500</m:t>
                    </m:r>
                  </m:oMath>
                </a14:m>
                <a:endParaRPr lang="zh-CN" altLang="zh-CN" dirty="0"/>
              </a:p>
              <a:p>
                <a:pPr marL="0" indent="0">
                  <a:buNone/>
                </a:pPr>
                <a:endParaRPr lang="zh-CN" altLang="zh-CN" dirty="0"/>
              </a:p>
              <a:p>
                <a:pPr lvl="1"/>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217" t="-2491" r="-928"/>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
        <p:nvSpPr>
          <p:cNvPr id="6" name="文本框 5">
            <a:extLst>
              <a:ext uri="{FF2B5EF4-FFF2-40B4-BE49-F238E27FC236}">
                <a16:creationId xmlns:a16="http://schemas.microsoft.com/office/drawing/2014/main" id="{7D1BB4DB-DFE0-4F0B-9D71-8947F6F0D86B}"/>
              </a:ext>
            </a:extLst>
          </p:cNvPr>
          <p:cNvSpPr txBox="1"/>
          <p:nvPr/>
        </p:nvSpPr>
        <p:spPr>
          <a:xfrm>
            <a:off x="1608654" y="350141"/>
            <a:ext cx="3763445" cy="523220"/>
          </a:xfrm>
          <a:prstGeom prst="rect">
            <a:avLst/>
          </a:prstGeom>
          <a:noFill/>
        </p:spPr>
        <p:txBody>
          <a:bodyPr wrap="square" rtlCol="0">
            <a:spAutoFit/>
          </a:bodyPr>
          <a:lstStyle/>
          <a:p>
            <a:r>
              <a:rPr lang="zh-CN" altLang="en-US" sz="2800" dirty="0"/>
              <a:t>难死人的第四题</a:t>
            </a:r>
          </a:p>
        </p:txBody>
      </p:sp>
    </p:spTree>
    <p:extLst>
      <p:ext uri="{BB962C8B-B14F-4D97-AF65-F5344CB8AC3E}">
        <p14:creationId xmlns:p14="http://schemas.microsoft.com/office/powerpoint/2010/main" val="1060282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某劳动市场的供求曲线分别为</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a:rPr>
                          <m:t>𝐿</m:t>
                        </m:r>
                      </m:e>
                      <m:sup>
                        <m:r>
                          <a:rPr lang="en-US" altLang="zh-CN" i="1" baseline="30000">
                            <a:latin typeface="Cambria Math"/>
                          </a:rPr>
                          <m:t>𝑑</m:t>
                        </m:r>
                      </m:sup>
                    </m:sSup>
                    <m:r>
                      <a:rPr lang="en-US" altLang="zh-CN" i="1" baseline="30000">
                        <a:latin typeface="Cambria Math"/>
                      </a:rPr>
                      <m:t> </m:t>
                    </m:r>
                    <m:r>
                      <a:rPr lang="en-US" altLang="zh-CN" i="1">
                        <a:latin typeface="Cambria Math"/>
                      </a:rPr>
                      <m:t>=4000 – 50</m:t>
                    </m:r>
                    <m:r>
                      <a:rPr lang="en-US" altLang="zh-CN" i="1">
                        <a:latin typeface="Cambria Math"/>
                      </a:rPr>
                      <m:t>𝑤</m:t>
                    </m:r>
                    <m:r>
                      <a:rPr lang="en-US" altLang="zh-CN" i="1">
                        <a:latin typeface="Cambria Math"/>
                      </a:rPr>
                      <m:t> ,  </m:t>
                    </m:r>
                    <m:sSup>
                      <m:sSupPr>
                        <m:ctrlPr>
                          <a:rPr lang="zh-CN" altLang="zh-CN" i="1">
                            <a:latin typeface="Cambria Math" panose="02040503050406030204" pitchFamily="18" charset="0"/>
                          </a:rPr>
                        </m:ctrlPr>
                      </m:sSupPr>
                      <m:e>
                        <m:r>
                          <a:rPr lang="en-US" altLang="zh-CN" i="1">
                            <a:latin typeface="Cambria Math"/>
                          </a:rPr>
                          <m:t>𝐿</m:t>
                        </m:r>
                      </m:e>
                      <m:sup>
                        <m:r>
                          <a:rPr lang="en-US" altLang="zh-CN" i="1" baseline="30000">
                            <a:latin typeface="Cambria Math"/>
                          </a:rPr>
                          <m:t>𝑠</m:t>
                        </m:r>
                      </m:sup>
                    </m:sSup>
                    <m:r>
                      <a:rPr lang="en-US" altLang="zh-CN" i="1">
                        <a:latin typeface="Cambria Math"/>
                      </a:rPr>
                      <m:t>=50</m:t>
                    </m:r>
                    <m:r>
                      <a:rPr lang="en-US" altLang="zh-CN" i="1">
                        <a:latin typeface="Cambria Math"/>
                      </a:rPr>
                      <m:t>𝑤</m:t>
                    </m:r>
                  </m:oMath>
                </a14:m>
                <a:r>
                  <a:rPr lang="zh-CN" altLang="zh-CN" dirty="0">
                    <a:latin typeface="楷体" panose="02010609060101010101" pitchFamily="49" charset="-122"/>
                    <a:ea typeface="楷体" panose="02010609060101010101" pitchFamily="49" charset="-122"/>
                  </a:rPr>
                  <a:t>，计算并回答下列问题：</a:t>
                </a:r>
              </a:p>
              <a:p>
                <a:pPr lvl="1"/>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5</a:t>
                </a:r>
                <a:r>
                  <a:rPr lang="zh-CN" altLang="zh-CN" dirty="0">
                    <a:latin typeface="楷体" panose="02010609060101010101" pitchFamily="49" charset="-122"/>
                    <a:ea typeface="楷体" panose="02010609060101010101" pitchFamily="49" charset="-122"/>
                  </a:rPr>
                  <a:t>）画图比较并标识征税前后生产者剩余和消费者剩余及总福利的变化（</a:t>
                </a:r>
                <a:r>
                  <a:rPr lang="en-US" altLang="zh-CN" dirty="0">
                    <a:latin typeface="楷体" panose="02010609060101010101" pitchFamily="49" charset="-122"/>
                    <a:ea typeface="楷体" panose="02010609060101010101" pitchFamily="49" charset="-122"/>
                  </a:rPr>
                  <a:t>7</a:t>
                </a:r>
                <a:r>
                  <a:rPr lang="zh-CN" altLang="zh-CN" dirty="0">
                    <a:latin typeface="楷体" panose="02010609060101010101" pitchFamily="49" charset="-122"/>
                    <a:ea typeface="楷体" panose="02010609060101010101" pitchFamily="49" charset="-122"/>
                  </a:rPr>
                  <a:t>分）</a:t>
                </a:r>
              </a:p>
              <a:p>
                <a:endParaRPr lang="zh-CN" altLang="zh-CN" dirty="0"/>
              </a:p>
              <a:p>
                <a:pPr marL="0" indent="0">
                  <a:buNone/>
                </a:pPr>
                <a:endParaRPr lang="zh-CN" altLang="zh-CN" dirty="0"/>
              </a:p>
              <a:p>
                <a:pPr lvl="1"/>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043" t="-2491" r="-928"/>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
        <p:nvSpPr>
          <p:cNvPr id="6" name="文本框 5">
            <a:extLst>
              <a:ext uri="{FF2B5EF4-FFF2-40B4-BE49-F238E27FC236}">
                <a16:creationId xmlns:a16="http://schemas.microsoft.com/office/drawing/2014/main" id="{7D1BB4DB-DFE0-4F0B-9D71-8947F6F0D86B}"/>
              </a:ext>
            </a:extLst>
          </p:cNvPr>
          <p:cNvSpPr txBox="1"/>
          <p:nvPr/>
        </p:nvSpPr>
        <p:spPr>
          <a:xfrm>
            <a:off x="1608654" y="350141"/>
            <a:ext cx="3763445" cy="523220"/>
          </a:xfrm>
          <a:prstGeom prst="rect">
            <a:avLst/>
          </a:prstGeom>
          <a:noFill/>
        </p:spPr>
        <p:txBody>
          <a:bodyPr wrap="square" rtlCol="0">
            <a:spAutoFit/>
          </a:bodyPr>
          <a:lstStyle/>
          <a:p>
            <a:r>
              <a:rPr lang="zh-CN" altLang="en-US" sz="2800" dirty="0"/>
              <a:t>难死人的第四题</a:t>
            </a:r>
          </a:p>
        </p:txBody>
      </p:sp>
      <p:graphicFrame>
        <p:nvGraphicFramePr>
          <p:cNvPr id="2" name="表格 1">
            <a:extLst>
              <a:ext uri="{FF2B5EF4-FFF2-40B4-BE49-F238E27FC236}">
                <a16:creationId xmlns:a16="http://schemas.microsoft.com/office/drawing/2014/main" id="{7131BB65-0D10-4012-A0B4-1D7139973280}"/>
              </a:ext>
            </a:extLst>
          </p:cNvPr>
          <p:cNvGraphicFramePr>
            <a:graphicFrameLocks noGrp="1"/>
          </p:cNvGraphicFramePr>
          <p:nvPr>
            <p:extLst>
              <p:ext uri="{D42A27DB-BD31-4B8C-83A1-F6EECF244321}">
                <p14:modId xmlns:p14="http://schemas.microsoft.com/office/powerpoint/2010/main" val="3660669697"/>
              </p:ext>
            </p:extLst>
          </p:nvPr>
        </p:nvGraphicFramePr>
        <p:xfrm>
          <a:off x="706963" y="2929731"/>
          <a:ext cx="6372860" cy="2197736"/>
        </p:xfrm>
        <a:graphic>
          <a:graphicData uri="http://schemas.openxmlformats.org/drawingml/2006/table">
            <a:tbl>
              <a:tblPr firstRow="1" firstCol="1" bandRow="1">
                <a:tableStyleId>{5C22544A-7EE6-4342-B048-85BDC9FD1C3A}</a:tableStyleId>
              </a:tblPr>
              <a:tblGrid>
                <a:gridCol w="1593215">
                  <a:extLst>
                    <a:ext uri="{9D8B030D-6E8A-4147-A177-3AD203B41FA5}">
                      <a16:colId xmlns:a16="http://schemas.microsoft.com/office/drawing/2014/main" val="2957706764"/>
                    </a:ext>
                  </a:extLst>
                </a:gridCol>
                <a:gridCol w="1593215">
                  <a:extLst>
                    <a:ext uri="{9D8B030D-6E8A-4147-A177-3AD203B41FA5}">
                      <a16:colId xmlns:a16="http://schemas.microsoft.com/office/drawing/2014/main" val="3248586112"/>
                    </a:ext>
                  </a:extLst>
                </a:gridCol>
                <a:gridCol w="1593215">
                  <a:extLst>
                    <a:ext uri="{9D8B030D-6E8A-4147-A177-3AD203B41FA5}">
                      <a16:colId xmlns:a16="http://schemas.microsoft.com/office/drawing/2014/main" val="3828016638"/>
                    </a:ext>
                  </a:extLst>
                </a:gridCol>
                <a:gridCol w="1593215">
                  <a:extLst>
                    <a:ext uri="{9D8B030D-6E8A-4147-A177-3AD203B41FA5}">
                      <a16:colId xmlns:a16="http://schemas.microsoft.com/office/drawing/2014/main" val="1519385591"/>
                    </a:ext>
                  </a:extLst>
                </a:gridCol>
              </a:tblGrid>
              <a:tr h="397034">
                <a:tc>
                  <a:txBody>
                    <a:bodyPr/>
                    <a:lstStyle/>
                    <a:p>
                      <a:pPr>
                        <a:spcAft>
                          <a:spcPts val="0"/>
                        </a:spcAft>
                      </a:pPr>
                      <a:r>
                        <a:rPr lang="en-US" sz="2000">
                          <a:effectLst/>
                        </a:rPr>
                        <a:t> </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000" dirty="0">
                          <a:effectLst/>
                        </a:rPr>
                        <a:t>征税前</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000" dirty="0">
                          <a:effectLst/>
                        </a:rPr>
                        <a:t>征税后</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000">
                          <a:effectLst/>
                        </a:rPr>
                        <a:t>变化</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01096338"/>
                  </a:ext>
                </a:extLst>
              </a:tr>
              <a:tr h="397034">
                <a:tc>
                  <a:txBody>
                    <a:bodyPr/>
                    <a:lstStyle/>
                    <a:p>
                      <a:pPr>
                        <a:spcAft>
                          <a:spcPts val="0"/>
                        </a:spcAft>
                      </a:pPr>
                      <a:r>
                        <a:rPr lang="en-US" sz="2000">
                          <a:effectLst/>
                        </a:rPr>
                        <a:t>CS</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A+B+C</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dirty="0">
                          <a:effectLst/>
                        </a:rPr>
                        <a:t>A</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-B-C</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341806253"/>
                  </a:ext>
                </a:extLst>
              </a:tr>
              <a:tr h="397034">
                <a:tc>
                  <a:txBody>
                    <a:bodyPr/>
                    <a:lstStyle/>
                    <a:p>
                      <a:pPr>
                        <a:spcAft>
                          <a:spcPts val="0"/>
                        </a:spcAft>
                      </a:pPr>
                      <a:r>
                        <a:rPr lang="en-US" sz="2000">
                          <a:effectLst/>
                        </a:rPr>
                        <a:t>PS</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D+E+F</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dirty="0">
                          <a:effectLst/>
                        </a:rPr>
                        <a:t>E</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dirty="0">
                          <a:effectLst/>
                        </a:rPr>
                        <a:t>-D-F</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683207788"/>
                  </a:ext>
                </a:extLst>
              </a:tr>
              <a:tr h="397034">
                <a:tc>
                  <a:txBody>
                    <a:bodyPr/>
                    <a:lstStyle/>
                    <a:p>
                      <a:pPr>
                        <a:spcAft>
                          <a:spcPts val="0"/>
                        </a:spcAft>
                      </a:pPr>
                      <a:r>
                        <a:rPr lang="zh-CN" sz="2000" dirty="0">
                          <a:effectLst/>
                        </a:rPr>
                        <a:t>税收</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 </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dirty="0">
                          <a:effectLst/>
                        </a:rPr>
                        <a:t>B+D</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dirty="0">
                          <a:effectLst/>
                        </a:rPr>
                        <a:t> </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905177451"/>
                  </a:ext>
                </a:extLst>
              </a:tr>
              <a:tr h="397034">
                <a:tc>
                  <a:txBody>
                    <a:bodyPr/>
                    <a:lstStyle/>
                    <a:p>
                      <a:pPr>
                        <a:spcAft>
                          <a:spcPts val="0"/>
                        </a:spcAft>
                      </a:pPr>
                      <a:r>
                        <a:rPr lang="en-US" sz="2000" dirty="0">
                          <a:effectLst/>
                        </a:rPr>
                        <a:t>TS</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A+B+C+D+E+F</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a:effectLst/>
                        </a:rPr>
                        <a:t>A+B+D+E</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2000" dirty="0">
                          <a:effectLst/>
                        </a:rPr>
                        <a:t>-C-F</a:t>
                      </a:r>
                      <a:r>
                        <a:rPr lang="zh-CN" sz="2000" dirty="0">
                          <a:effectLst/>
                        </a:rPr>
                        <a:t>（无谓损失）</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832379519"/>
                  </a:ext>
                </a:extLst>
              </a:tr>
            </a:tbl>
          </a:graphicData>
        </a:graphic>
      </p:graphicFrame>
      <p:pic>
        <p:nvPicPr>
          <p:cNvPr id="7" name="图片 6">
            <a:extLst>
              <a:ext uri="{FF2B5EF4-FFF2-40B4-BE49-F238E27FC236}">
                <a16:creationId xmlns:a16="http://schemas.microsoft.com/office/drawing/2014/main" id="{82B09F43-1591-4BDC-BD39-229B04B8FC2C}"/>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079823" y="2689780"/>
            <a:ext cx="4829016" cy="4168220"/>
          </a:xfrm>
          <a:prstGeom prst="rect">
            <a:avLst/>
          </a:prstGeom>
        </p:spPr>
      </p:pic>
    </p:spTree>
    <p:extLst>
      <p:ext uri="{BB962C8B-B14F-4D97-AF65-F5344CB8AC3E}">
        <p14:creationId xmlns:p14="http://schemas.microsoft.com/office/powerpoint/2010/main" val="1879289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fontScale="92500" lnSpcReduction="10000"/>
              </a:bodyPr>
              <a:lstStyle/>
              <a:p>
                <a:r>
                  <a:rPr lang="zh-CN" altLang="zh-CN" dirty="0">
                    <a:latin typeface="楷体" panose="02010609060101010101" pitchFamily="49" charset="-122"/>
                    <a:ea typeface="楷体" panose="02010609060101010101" pitchFamily="49" charset="-122"/>
                  </a:rPr>
                  <a:t>某劳动市场的供求曲线分别为</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a:rPr>
                          <m:t>𝐿</m:t>
                        </m:r>
                      </m:e>
                      <m:sup>
                        <m:r>
                          <a:rPr lang="en-US" altLang="zh-CN" i="1" baseline="30000">
                            <a:latin typeface="Cambria Math"/>
                          </a:rPr>
                          <m:t>𝑑</m:t>
                        </m:r>
                      </m:sup>
                    </m:sSup>
                    <m:r>
                      <a:rPr lang="en-US" altLang="zh-CN" i="1" baseline="30000">
                        <a:latin typeface="Cambria Math"/>
                      </a:rPr>
                      <m:t> </m:t>
                    </m:r>
                    <m:r>
                      <a:rPr lang="en-US" altLang="zh-CN" i="1">
                        <a:latin typeface="Cambria Math"/>
                      </a:rPr>
                      <m:t>=4000 – 50</m:t>
                    </m:r>
                    <m:r>
                      <a:rPr lang="en-US" altLang="zh-CN" i="1">
                        <a:latin typeface="Cambria Math"/>
                      </a:rPr>
                      <m:t>𝑤</m:t>
                    </m:r>
                    <m:r>
                      <a:rPr lang="en-US" altLang="zh-CN" i="1">
                        <a:latin typeface="Cambria Math"/>
                      </a:rPr>
                      <m:t> ,  </m:t>
                    </m:r>
                    <m:sSup>
                      <m:sSupPr>
                        <m:ctrlPr>
                          <a:rPr lang="zh-CN" altLang="zh-CN" i="1">
                            <a:latin typeface="Cambria Math" panose="02040503050406030204" pitchFamily="18" charset="0"/>
                          </a:rPr>
                        </m:ctrlPr>
                      </m:sSupPr>
                      <m:e>
                        <m:r>
                          <a:rPr lang="en-US" altLang="zh-CN" i="1">
                            <a:latin typeface="Cambria Math"/>
                          </a:rPr>
                          <m:t>𝐿</m:t>
                        </m:r>
                      </m:e>
                      <m:sup>
                        <m:r>
                          <a:rPr lang="en-US" altLang="zh-CN" i="1" baseline="30000">
                            <a:latin typeface="Cambria Math"/>
                          </a:rPr>
                          <m:t>𝑠</m:t>
                        </m:r>
                      </m:sup>
                    </m:sSup>
                    <m:r>
                      <a:rPr lang="en-US" altLang="zh-CN" i="1">
                        <a:latin typeface="Cambria Math"/>
                      </a:rPr>
                      <m:t>=50</m:t>
                    </m:r>
                    <m:r>
                      <a:rPr lang="en-US" altLang="zh-CN" i="1">
                        <a:latin typeface="Cambria Math"/>
                      </a:rPr>
                      <m:t>𝑤</m:t>
                    </m:r>
                  </m:oMath>
                </a14:m>
                <a:r>
                  <a:rPr lang="zh-CN" altLang="zh-CN" dirty="0">
                    <a:latin typeface="楷体" panose="02010609060101010101" pitchFamily="49" charset="-122"/>
                    <a:ea typeface="楷体" panose="02010609060101010101" pitchFamily="49" charset="-122"/>
                  </a:rPr>
                  <a:t>，计算并回答下列问题：</a:t>
                </a:r>
              </a:p>
              <a:p>
                <a:pPr lvl="1"/>
                <a:r>
                  <a:rPr lang="zh-CN" altLang="zh-CN"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6</a:t>
                </a:r>
                <a:r>
                  <a:rPr lang="zh-CN" altLang="zh-CN" dirty="0">
                    <a:latin typeface="楷体" panose="02010609060101010101" pitchFamily="49" charset="-122"/>
                    <a:ea typeface="楷体" panose="02010609060101010101" pitchFamily="49" charset="-122"/>
                  </a:rPr>
                  <a:t>）计算相应的生产者剩余和消费者剩变化量以及无谓损失的数量（</a:t>
                </a:r>
                <a:r>
                  <a:rPr lang="en-US" altLang="zh-CN" dirty="0">
                    <a:latin typeface="楷体" panose="02010609060101010101" pitchFamily="49" charset="-122"/>
                    <a:ea typeface="楷体" panose="02010609060101010101" pitchFamily="49" charset="-122"/>
                  </a:rPr>
                  <a:t>6</a:t>
                </a:r>
                <a:r>
                  <a:rPr lang="zh-CN" altLang="zh-CN" dirty="0">
                    <a:latin typeface="楷体" panose="02010609060101010101" pitchFamily="49" charset="-122"/>
                    <a:ea typeface="楷体" panose="02010609060101010101" pitchFamily="49" charset="-122"/>
                  </a:rPr>
                  <a:t>分）</a:t>
                </a:r>
              </a:p>
              <a:p>
                <a:endParaRPr lang="zh-CN"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𝐵</m:t>
                      </m:r>
                      <m:r>
                        <a:rPr lang="en-US" altLang="zh-CN" i="1">
                          <a:latin typeface="Cambria Math"/>
                        </a:rPr>
                        <m:t>=5×1750=8750</m:t>
                      </m:r>
                    </m:oMath>
                    <m:oMath xmlns:m="http://schemas.openxmlformats.org/officeDocument/2006/math">
                      <m:r>
                        <a:rPr lang="en-US" altLang="zh-CN" i="1">
                          <a:latin typeface="Cambria Math"/>
                        </a:rPr>
                        <m:t>𝐶</m:t>
                      </m:r>
                      <m:r>
                        <a:rPr lang="en-US" altLang="zh-CN" i="1">
                          <a:latin typeface="Cambria Math"/>
                        </a:rPr>
                        <m:t>=5×250×</m:t>
                      </m:r>
                      <m:f>
                        <m:fPr>
                          <m:ctrlPr>
                            <a:rPr lang="zh-CN" altLang="zh-CN" i="1">
                              <a:latin typeface="Cambria Math" panose="02040503050406030204" pitchFamily="18" charset="0"/>
                            </a:rPr>
                          </m:ctrlPr>
                        </m:fPr>
                        <m:num>
                          <m:r>
                            <a:rPr lang="en-US" altLang="zh-CN" i="1">
                              <a:latin typeface="Cambria Math"/>
                            </a:rPr>
                            <m:t>1</m:t>
                          </m:r>
                        </m:num>
                        <m:den>
                          <m:r>
                            <a:rPr lang="en-US" altLang="zh-CN" i="1">
                              <a:latin typeface="Cambria Math"/>
                            </a:rPr>
                            <m:t>2</m:t>
                          </m:r>
                        </m:den>
                      </m:f>
                      <m:r>
                        <a:rPr lang="en-US" altLang="zh-CN" i="1">
                          <a:latin typeface="Cambria Math"/>
                        </a:rPr>
                        <m:t>=625</m:t>
                      </m:r>
                    </m:oMath>
                    <m:oMath xmlns:m="http://schemas.openxmlformats.org/officeDocument/2006/math">
                      <m:r>
                        <a:rPr lang="en-US" altLang="zh-CN" i="1">
                          <a:latin typeface="Cambria Math"/>
                        </a:rPr>
                        <m:t>𝐷</m:t>
                      </m:r>
                      <m:r>
                        <a:rPr lang="en-US" altLang="zh-CN" i="1">
                          <a:latin typeface="Cambria Math"/>
                        </a:rPr>
                        <m:t>=5×1750=8750</m:t>
                      </m:r>
                    </m:oMath>
                    <m:oMath xmlns:m="http://schemas.openxmlformats.org/officeDocument/2006/math">
                      <m:r>
                        <a:rPr lang="en-US" altLang="zh-CN" i="1">
                          <a:latin typeface="Cambria Math"/>
                        </a:rPr>
                        <m:t>𝐹</m:t>
                      </m:r>
                      <m:r>
                        <a:rPr lang="en-US" altLang="zh-CN" i="1">
                          <a:latin typeface="Cambria Math"/>
                        </a:rPr>
                        <m:t>=5×250×</m:t>
                      </m:r>
                      <m:f>
                        <m:fPr>
                          <m:ctrlPr>
                            <a:rPr lang="zh-CN" altLang="zh-CN" i="1">
                              <a:latin typeface="Cambria Math" panose="02040503050406030204" pitchFamily="18" charset="0"/>
                            </a:rPr>
                          </m:ctrlPr>
                        </m:fPr>
                        <m:num>
                          <m:r>
                            <a:rPr lang="en-US" altLang="zh-CN" i="1">
                              <a:latin typeface="Cambria Math"/>
                            </a:rPr>
                            <m:t>1</m:t>
                          </m:r>
                        </m:num>
                        <m:den>
                          <m:r>
                            <a:rPr lang="en-US" altLang="zh-CN" i="1">
                              <a:latin typeface="Cambria Math"/>
                            </a:rPr>
                            <m:t>2</m:t>
                          </m:r>
                        </m:den>
                      </m:f>
                      <m:r>
                        <a:rPr lang="en-US" altLang="zh-CN" i="1">
                          <a:latin typeface="Cambria Math"/>
                        </a:rPr>
                        <m:t>=625</m:t>
                      </m:r>
                    </m:oMath>
                  </m:oMathPara>
                </a14:m>
                <a:endParaRPr lang="zh-CN" altLang="zh-CN" dirty="0"/>
              </a:p>
              <a:p>
                <a:pPr marL="0" indent="0">
                  <a:buNone/>
                </a:pPr>
                <a:r>
                  <a:rPr lang="zh-CN" altLang="zh-CN" dirty="0"/>
                  <a:t>消费者剩余变化量：</a:t>
                </a:r>
                <a14:m>
                  <m:oMath xmlns:m="http://schemas.openxmlformats.org/officeDocument/2006/math">
                    <m:r>
                      <m:rPr>
                        <m:sty m:val="p"/>
                      </m:rPr>
                      <a:rPr lang="en-US" altLang="zh-CN">
                        <a:latin typeface="Cambria Math"/>
                      </a:rPr>
                      <m:t>ΔCS</m:t>
                    </m:r>
                    <m:r>
                      <a:rPr lang="en-US" altLang="zh-CN">
                        <a:latin typeface="Cambria Math"/>
                      </a:rPr>
                      <m:t>=</m:t>
                    </m:r>
                    <m:r>
                      <a:rPr lang="en-US" altLang="zh-CN" i="1">
                        <a:latin typeface="Cambria Math"/>
                      </a:rPr>
                      <m:t>−</m:t>
                    </m:r>
                    <m:d>
                      <m:dPr>
                        <m:ctrlPr>
                          <a:rPr lang="zh-CN" altLang="zh-CN" i="1">
                            <a:latin typeface="Cambria Math" panose="02040503050406030204" pitchFamily="18" charset="0"/>
                          </a:rPr>
                        </m:ctrlPr>
                      </m:dPr>
                      <m:e>
                        <m:r>
                          <m:rPr>
                            <m:sty m:val="p"/>
                          </m:rPr>
                          <a:rPr lang="en-US" altLang="zh-CN">
                            <a:latin typeface="Cambria Math"/>
                          </a:rPr>
                          <m:t>B</m:t>
                        </m:r>
                        <m:r>
                          <a:rPr lang="en-US" altLang="zh-CN">
                            <a:latin typeface="Cambria Math"/>
                          </a:rPr>
                          <m:t>+</m:t>
                        </m:r>
                        <m:r>
                          <m:rPr>
                            <m:sty m:val="p"/>
                          </m:rPr>
                          <a:rPr lang="en-US" altLang="zh-CN">
                            <a:latin typeface="Cambria Math"/>
                          </a:rPr>
                          <m:t>C</m:t>
                        </m:r>
                      </m:e>
                    </m:d>
                    <m:r>
                      <a:rPr lang="en-US" altLang="zh-CN">
                        <a:latin typeface="Cambria Math"/>
                      </a:rPr>
                      <m:t>=</m:t>
                    </m:r>
                    <m:r>
                      <a:rPr lang="en-US" altLang="zh-CN" i="1">
                        <a:latin typeface="Cambria Math"/>
                      </a:rPr>
                      <m:t>−</m:t>
                    </m:r>
                    <m:r>
                      <a:rPr lang="en-US" altLang="zh-CN">
                        <a:latin typeface="Cambria Math"/>
                      </a:rPr>
                      <m:t>9375</m:t>
                    </m:r>
                  </m:oMath>
                </a14:m>
                <a:endParaRPr lang="zh-CN" altLang="zh-CN" dirty="0"/>
              </a:p>
              <a:p>
                <a:pPr marL="0" indent="0">
                  <a:buNone/>
                </a:pPr>
                <a:r>
                  <a:rPr lang="zh-CN" altLang="zh-CN" dirty="0"/>
                  <a:t>生产者剩余变化量：</a:t>
                </a:r>
                <a14:m>
                  <m:oMath xmlns:m="http://schemas.openxmlformats.org/officeDocument/2006/math">
                    <m:r>
                      <m:rPr>
                        <m:sty m:val="p"/>
                      </m:rPr>
                      <a:rPr lang="en-US" altLang="zh-CN">
                        <a:latin typeface="Cambria Math"/>
                      </a:rPr>
                      <m:t>ΔPS</m:t>
                    </m:r>
                    <m:r>
                      <a:rPr lang="en-US" altLang="zh-CN">
                        <a:latin typeface="Cambria Math"/>
                      </a:rPr>
                      <m:t>=</m:t>
                    </m:r>
                    <m:r>
                      <a:rPr lang="en-US" altLang="zh-CN" i="1">
                        <a:latin typeface="Cambria Math"/>
                      </a:rPr>
                      <m:t>−</m:t>
                    </m:r>
                    <m:d>
                      <m:dPr>
                        <m:ctrlPr>
                          <a:rPr lang="zh-CN" altLang="zh-CN" i="1">
                            <a:latin typeface="Cambria Math" panose="02040503050406030204" pitchFamily="18" charset="0"/>
                          </a:rPr>
                        </m:ctrlPr>
                      </m:dPr>
                      <m:e>
                        <m:r>
                          <m:rPr>
                            <m:sty m:val="p"/>
                          </m:rPr>
                          <a:rPr lang="en-US" altLang="zh-CN">
                            <a:latin typeface="Cambria Math"/>
                          </a:rPr>
                          <m:t>D</m:t>
                        </m:r>
                        <m:r>
                          <a:rPr lang="en-US" altLang="zh-CN">
                            <a:latin typeface="Cambria Math"/>
                          </a:rPr>
                          <m:t>+</m:t>
                        </m:r>
                        <m:r>
                          <m:rPr>
                            <m:sty m:val="p"/>
                          </m:rPr>
                          <a:rPr lang="en-US" altLang="zh-CN">
                            <a:latin typeface="Cambria Math"/>
                          </a:rPr>
                          <m:t>F</m:t>
                        </m:r>
                      </m:e>
                    </m:d>
                    <m:r>
                      <a:rPr lang="en-US" altLang="zh-CN">
                        <a:latin typeface="Cambria Math"/>
                      </a:rPr>
                      <m:t>=</m:t>
                    </m:r>
                    <m:r>
                      <a:rPr lang="en-US" altLang="zh-CN" i="1">
                        <a:latin typeface="Cambria Math"/>
                      </a:rPr>
                      <m:t>−</m:t>
                    </m:r>
                    <m:r>
                      <a:rPr lang="en-US" altLang="zh-CN">
                        <a:latin typeface="Cambria Math"/>
                      </a:rPr>
                      <m:t>9375</m:t>
                    </m:r>
                  </m:oMath>
                </a14:m>
                <a:endParaRPr lang="zh-CN" altLang="zh-CN" dirty="0"/>
              </a:p>
              <a:p>
                <a:pPr marL="0" indent="0">
                  <a:buNone/>
                </a:pPr>
                <a:r>
                  <a:rPr lang="zh-CN" altLang="zh-CN" dirty="0"/>
                  <a:t>无谓损失：</a:t>
                </a:r>
                <a14:m>
                  <m:oMath xmlns:m="http://schemas.openxmlformats.org/officeDocument/2006/math">
                    <m:r>
                      <a:rPr lang="en-US" altLang="zh-CN">
                        <a:latin typeface="Cambria Math"/>
                      </a:rPr>
                      <m:t>=</m:t>
                    </m:r>
                    <m:r>
                      <a:rPr lang="en-US" altLang="zh-CN" i="1">
                        <a:latin typeface="Cambria Math"/>
                      </a:rPr>
                      <m:t>−</m:t>
                    </m:r>
                    <m:d>
                      <m:dPr>
                        <m:ctrlPr>
                          <a:rPr lang="zh-CN" altLang="zh-CN" i="1">
                            <a:latin typeface="Cambria Math" panose="02040503050406030204" pitchFamily="18" charset="0"/>
                          </a:rPr>
                        </m:ctrlPr>
                      </m:dPr>
                      <m:e>
                        <m:r>
                          <m:rPr>
                            <m:sty m:val="p"/>
                          </m:rPr>
                          <a:rPr lang="en-US" altLang="zh-CN">
                            <a:latin typeface="Cambria Math"/>
                          </a:rPr>
                          <m:t>C</m:t>
                        </m:r>
                        <m:r>
                          <a:rPr lang="en-US" altLang="zh-CN">
                            <a:latin typeface="Cambria Math"/>
                          </a:rPr>
                          <m:t>+</m:t>
                        </m:r>
                        <m:r>
                          <m:rPr>
                            <m:sty m:val="p"/>
                          </m:rPr>
                          <a:rPr lang="en-US" altLang="zh-CN">
                            <a:latin typeface="Cambria Math"/>
                          </a:rPr>
                          <m:t>F</m:t>
                        </m:r>
                      </m:e>
                    </m:d>
                    <m:r>
                      <a:rPr lang="en-US" altLang="zh-CN">
                        <a:latin typeface="Cambria Math"/>
                      </a:rPr>
                      <m:t>=</m:t>
                    </m:r>
                    <m:r>
                      <a:rPr lang="en-US" altLang="zh-CN" i="1">
                        <a:latin typeface="Cambria Math"/>
                      </a:rPr>
                      <m:t>−</m:t>
                    </m:r>
                    <m:r>
                      <a:rPr lang="en-US" altLang="zh-CN">
                        <a:latin typeface="Cambria Math"/>
                      </a:rPr>
                      <m:t>1250</m:t>
                    </m:r>
                  </m:oMath>
                </a14:m>
                <a:endParaRPr lang="zh-CN" altLang="zh-CN" dirty="0"/>
              </a:p>
              <a:p>
                <a:pPr marL="0" indent="0">
                  <a:buNone/>
                </a:pPr>
                <a:endParaRPr lang="zh-CN" altLang="zh-CN" dirty="0"/>
              </a:p>
              <a:p>
                <a:pPr lvl="1"/>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043" t="-2989" r="-406" b="-3113"/>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
        <p:nvSpPr>
          <p:cNvPr id="6" name="文本框 5">
            <a:extLst>
              <a:ext uri="{FF2B5EF4-FFF2-40B4-BE49-F238E27FC236}">
                <a16:creationId xmlns:a16="http://schemas.microsoft.com/office/drawing/2014/main" id="{7D1BB4DB-DFE0-4F0B-9D71-8947F6F0D86B}"/>
              </a:ext>
            </a:extLst>
          </p:cNvPr>
          <p:cNvSpPr txBox="1"/>
          <p:nvPr/>
        </p:nvSpPr>
        <p:spPr>
          <a:xfrm>
            <a:off x="1608654" y="350141"/>
            <a:ext cx="3763445" cy="523220"/>
          </a:xfrm>
          <a:prstGeom prst="rect">
            <a:avLst/>
          </a:prstGeom>
          <a:noFill/>
        </p:spPr>
        <p:txBody>
          <a:bodyPr wrap="square" rtlCol="0">
            <a:spAutoFit/>
          </a:bodyPr>
          <a:lstStyle/>
          <a:p>
            <a:r>
              <a:rPr lang="zh-CN" altLang="en-US" sz="2800" dirty="0"/>
              <a:t>难死人的第四题</a:t>
            </a:r>
          </a:p>
        </p:txBody>
      </p:sp>
      <p:pic>
        <p:nvPicPr>
          <p:cNvPr id="7" name="图片 6">
            <a:extLst>
              <a:ext uri="{FF2B5EF4-FFF2-40B4-BE49-F238E27FC236}">
                <a16:creationId xmlns:a16="http://schemas.microsoft.com/office/drawing/2014/main" id="{43DA8973-6364-4538-BF81-499224712BE9}"/>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8458201" y="3289855"/>
            <a:ext cx="3579226" cy="3425530"/>
          </a:xfrm>
          <a:prstGeom prst="rect">
            <a:avLst/>
          </a:prstGeom>
        </p:spPr>
      </p:pic>
    </p:spTree>
    <p:extLst>
      <p:ext uri="{BB962C8B-B14F-4D97-AF65-F5344CB8AC3E}">
        <p14:creationId xmlns:p14="http://schemas.microsoft.com/office/powerpoint/2010/main" val="3596620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假定肉肠和面包卷是完全互补品。人们通常以一根肉肠和一个面包卷为比率做一个热狗</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并且已知一根肉肠的价格等于一个面包卷的价格。</a:t>
                </a:r>
              </a:p>
              <a:p>
                <a:pPr lvl="1"/>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求面包卷对肉肠价格的需求的交叉弹性。</a:t>
                </a:r>
                <a:endParaRPr lang="zh-CN" altLang="en-US" dirty="0">
                  <a:latin typeface="楷体" panose="02010609060101010101" pitchFamily="49" charset="-122"/>
                  <a:ea typeface="楷体" panose="02010609060101010101" pitchFamily="49" charset="-122"/>
                </a:endParaRPr>
              </a:p>
              <a:p>
                <a:pPr marL="0" indent="0">
                  <a:buNone/>
                </a:pPr>
                <a:endParaRPr lang="en-US" altLang="zh-CN" dirty="0"/>
              </a:p>
              <a:p>
                <a:pPr marL="0" indent="0">
                  <a:buNone/>
                </a:pPr>
                <a:r>
                  <a:rPr lang="zh-CN" altLang="zh-CN" sz="2400" dirty="0"/>
                  <a:t>面包对肉肠的需求交叉弹性为：</a:t>
                </a:r>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a:rPr>
                            <m:t>𝑒</m:t>
                          </m:r>
                        </m:e>
                        <m:sub>
                          <m:r>
                            <a:rPr lang="en-US" altLang="zh-CN" sz="2400" i="1">
                              <a:latin typeface="Cambria Math"/>
                            </a:rPr>
                            <m:t>𝑌𝑋</m:t>
                          </m:r>
                        </m:sub>
                      </m:sSub>
                      <m:r>
                        <a:rPr lang="en-US" altLang="zh-CN" sz="2400" i="1">
                          <a:latin typeface="Cambria Math"/>
                        </a:rPr>
                        <m:t>=</m:t>
                      </m:r>
                      <m:r>
                        <a:rPr lang="fr-FR" altLang="zh-CN" sz="2400" i="1">
                          <a:latin typeface="Cambria Math"/>
                        </a:rPr>
                        <m:t>−</m:t>
                      </m:r>
                      <m:f>
                        <m:fPr>
                          <m:ctrlPr>
                            <a:rPr lang="zh-CN" altLang="zh-CN" sz="2400" i="1">
                              <a:latin typeface="Cambria Math" panose="02040503050406030204" pitchFamily="18" charset="0"/>
                            </a:rPr>
                          </m:ctrlPr>
                        </m:fPr>
                        <m:num>
                          <m:r>
                            <a:rPr lang="fr-FR" altLang="zh-CN" sz="2400" i="1">
                              <a:latin typeface="Cambria Math"/>
                            </a:rPr>
                            <m:t>𝑑𝑌</m:t>
                          </m:r>
                        </m:num>
                        <m:den>
                          <m:r>
                            <a:rPr lang="fr-FR" altLang="zh-CN" sz="2400" i="1">
                              <a:latin typeface="Cambria Math"/>
                            </a:rPr>
                            <m:t>𝑑</m:t>
                          </m:r>
                          <m:sSub>
                            <m:sSubPr>
                              <m:ctrlPr>
                                <a:rPr lang="zh-CN" altLang="zh-CN" sz="2400" i="1">
                                  <a:latin typeface="Cambria Math" panose="02040503050406030204" pitchFamily="18" charset="0"/>
                                </a:rPr>
                              </m:ctrlPr>
                            </m:sSubPr>
                            <m:e>
                              <m:r>
                                <a:rPr lang="fr-FR" altLang="zh-CN" sz="2400" i="1">
                                  <a:latin typeface="Cambria Math"/>
                                </a:rPr>
                                <m:t>𝑃</m:t>
                              </m:r>
                            </m:e>
                            <m:sub>
                              <m:r>
                                <a:rPr lang="fr-FR" altLang="zh-CN" sz="2400" i="1">
                                  <a:latin typeface="Cambria Math"/>
                                </a:rPr>
                                <m:t>𝑋</m:t>
                              </m:r>
                            </m:sub>
                          </m:sSub>
                        </m:den>
                      </m:f>
                      <m:r>
                        <a:rPr lang="fr-FR" altLang="zh-CN" sz="2400" i="1">
                          <a:latin typeface="Cambria Math"/>
                        </a:rPr>
                        <m:t>⋅</m:t>
                      </m:r>
                      <m:f>
                        <m:fPr>
                          <m:ctrlPr>
                            <a:rPr lang="zh-CN" altLang="zh-CN" sz="2400" i="1">
                              <a:latin typeface="Cambria Math" panose="02040503050406030204" pitchFamily="18" charset="0"/>
                            </a:rPr>
                          </m:ctrlPr>
                        </m:fPr>
                        <m:num>
                          <m:sSub>
                            <m:sSubPr>
                              <m:ctrlPr>
                                <a:rPr lang="zh-CN" altLang="zh-CN" sz="2400" i="1">
                                  <a:latin typeface="Cambria Math" panose="02040503050406030204" pitchFamily="18" charset="0"/>
                                </a:rPr>
                              </m:ctrlPr>
                            </m:sSubPr>
                            <m:e>
                              <m:r>
                                <a:rPr lang="fr-FR" altLang="zh-CN" sz="2400" i="1">
                                  <a:latin typeface="Cambria Math"/>
                                </a:rPr>
                                <m:t>𝑃</m:t>
                              </m:r>
                            </m:e>
                            <m:sub>
                              <m:r>
                                <a:rPr lang="fr-FR" altLang="zh-CN" sz="2400" i="1">
                                  <a:latin typeface="Cambria Math"/>
                                </a:rPr>
                                <m:t>𝑋</m:t>
                              </m:r>
                            </m:sub>
                          </m:sSub>
                        </m:num>
                        <m:den>
                          <m:r>
                            <a:rPr lang="fr-FR" altLang="zh-CN" sz="2400" i="1">
                              <a:latin typeface="Cambria Math"/>
                            </a:rPr>
                            <m:t>𝑌</m:t>
                          </m:r>
                        </m:den>
                      </m:f>
                      <m:r>
                        <a:rPr lang="fr-FR" altLang="zh-CN" sz="2400" i="1">
                          <a:latin typeface="Cambria Math"/>
                        </a:rPr>
                        <m:t>=</m:t>
                      </m:r>
                      <m:f>
                        <m:fPr>
                          <m:ctrlPr>
                            <a:rPr lang="zh-CN" altLang="zh-CN" sz="2400" i="1">
                              <a:latin typeface="Cambria Math" panose="02040503050406030204" pitchFamily="18" charset="0"/>
                            </a:rPr>
                          </m:ctrlPr>
                        </m:fPr>
                        <m:num>
                          <m:r>
                            <a:rPr lang="fr-FR" altLang="zh-CN" sz="2400" i="1">
                              <a:latin typeface="Cambria Math"/>
                            </a:rPr>
                            <m:t>𝑀</m:t>
                          </m:r>
                        </m:num>
                        <m:den>
                          <m:sSup>
                            <m:sSupPr>
                              <m:ctrlPr>
                                <a:rPr lang="zh-CN" altLang="zh-CN" sz="2400" i="1">
                                  <a:latin typeface="Cambria Math" panose="02040503050406030204" pitchFamily="18" charset="0"/>
                                </a:rPr>
                              </m:ctrlPr>
                            </m:sSupPr>
                            <m:e>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fr-FR" altLang="zh-CN" sz="2400" i="1">
                                          <a:latin typeface="Cambria Math"/>
                                        </a:rPr>
                                        <m:t>𝑃</m:t>
                                      </m:r>
                                    </m:e>
                                    <m:sub>
                                      <m:r>
                                        <a:rPr lang="fr-FR" altLang="zh-CN" sz="2400" i="1">
                                          <a:latin typeface="Cambria Math"/>
                                        </a:rPr>
                                        <m:t>𝑋</m:t>
                                      </m:r>
                                    </m:sub>
                                  </m:sSub>
                                  <m:r>
                                    <a:rPr lang="fr-FR" altLang="zh-CN" sz="2400" i="1">
                                      <a:latin typeface="Cambria Math"/>
                                    </a:rPr>
                                    <m:t>+</m:t>
                                  </m:r>
                                  <m:sSub>
                                    <m:sSubPr>
                                      <m:ctrlPr>
                                        <a:rPr lang="zh-CN" altLang="zh-CN" sz="2400" i="1">
                                          <a:latin typeface="Cambria Math" panose="02040503050406030204" pitchFamily="18" charset="0"/>
                                        </a:rPr>
                                      </m:ctrlPr>
                                    </m:sSubPr>
                                    <m:e>
                                      <m:r>
                                        <a:rPr lang="fr-FR" altLang="zh-CN" sz="2400" i="1">
                                          <a:latin typeface="Cambria Math"/>
                                        </a:rPr>
                                        <m:t>𝑃</m:t>
                                      </m:r>
                                    </m:e>
                                    <m:sub>
                                      <m:r>
                                        <a:rPr lang="fr-FR" altLang="zh-CN" sz="2400" i="1">
                                          <a:latin typeface="Cambria Math"/>
                                        </a:rPr>
                                        <m:t>𝑌</m:t>
                                      </m:r>
                                    </m:sub>
                                  </m:sSub>
                                </m:e>
                              </m:d>
                            </m:e>
                            <m:sup>
                              <m:r>
                                <a:rPr lang="fr-FR" altLang="zh-CN" sz="2400" i="1">
                                  <a:latin typeface="Cambria Math"/>
                                </a:rPr>
                                <m:t>2</m:t>
                              </m:r>
                            </m:sup>
                          </m:sSup>
                        </m:den>
                      </m:f>
                      <m:r>
                        <a:rPr lang="fr-FR" altLang="zh-CN" sz="2400" i="1">
                          <a:latin typeface="Cambria Math"/>
                        </a:rPr>
                        <m:t>⋅</m:t>
                      </m:r>
                      <m:f>
                        <m:fPr>
                          <m:ctrlPr>
                            <a:rPr lang="zh-CN" altLang="zh-CN" sz="2400" i="1">
                              <a:latin typeface="Cambria Math" panose="02040503050406030204" pitchFamily="18" charset="0"/>
                            </a:rPr>
                          </m:ctrlPr>
                        </m:fPr>
                        <m:num>
                          <m:sSub>
                            <m:sSubPr>
                              <m:ctrlPr>
                                <a:rPr lang="zh-CN" altLang="zh-CN" sz="2400" i="1">
                                  <a:latin typeface="Cambria Math" panose="02040503050406030204" pitchFamily="18" charset="0"/>
                                </a:rPr>
                              </m:ctrlPr>
                            </m:sSubPr>
                            <m:e>
                              <m:r>
                                <a:rPr lang="fr-FR" altLang="zh-CN" sz="2400" i="1">
                                  <a:latin typeface="Cambria Math"/>
                                </a:rPr>
                                <m:t>𝑃</m:t>
                              </m:r>
                            </m:e>
                            <m:sub>
                              <m:r>
                                <a:rPr lang="fr-FR" altLang="zh-CN" sz="2400" i="1">
                                  <a:latin typeface="Cambria Math"/>
                                </a:rPr>
                                <m:t>𝑋</m:t>
                              </m:r>
                            </m:sub>
                          </m:sSub>
                        </m:num>
                        <m:den>
                          <m:f>
                            <m:fPr>
                              <m:ctrlPr>
                                <a:rPr lang="zh-CN" altLang="zh-CN" sz="2400" i="1">
                                  <a:latin typeface="Cambria Math" panose="02040503050406030204" pitchFamily="18" charset="0"/>
                                </a:rPr>
                              </m:ctrlPr>
                            </m:fPr>
                            <m:num>
                              <m:r>
                                <a:rPr lang="fr-FR" altLang="zh-CN" sz="2400" i="1">
                                  <a:latin typeface="Cambria Math"/>
                                </a:rPr>
                                <m:t>𝑀</m:t>
                              </m:r>
                            </m:num>
                            <m:den>
                              <m:sSub>
                                <m:sSubPr>
                                  <m:ctrlPr>
                                    <a:rPr lang="zh-CN" altLang="zh-CN" sz="2400" i="1">
                                      <a:latin typeface="Cambria Math" panose="02040503050406030204" pitchFamily="18" charset="0"/>
                                    </a:rPr>
                                  </m:ctrlPr>
                                </m:sSubPr>
                                <m:e>
                                  <m:r>
                                    <a:rPr lang="fr-FR" altLang="zh-CN" sz="2400" i="1">
                                      <a:latin typeface="Cambria Math"/>
                                    </a:rPr>
                                    <m:t>𝑃</m:t>
                                  </m:r>
                                </m:e>
                                <m:sub>
                                  <m:r>
                                    <a:rPr lang="fr-FR" altLang="zh-CN" sz="2400" i="1">
                                      <a:latin typeface="Cambria Math"/>
                                    </a:rPr>
                                    <m:t>𝑋</m:t>
                                  </m:r>
                                </m:sub>
                              </m:sSub>
                              <m:r>
                                <a:rPr lang="fr-FR" altLang="zh-CN" sz="2400" i="1">
                                  <a:latin typeface="Cambria Math"/>
                                </a:rPr>
                                <m:t>+</m:t>
                              </m:r>
                              <m:sSub>
                                <m:sSubPr>
                                  <m:ctrlPr>
                                    <a:rPr lang="zh-CN" altLang="zh-CN" sz="2400" i="1">
                                      <a:latin typeface="Cambria Math" panose="02040503050406030204" pitchFamily="18" charset="0"/>
                                    </a:rPr>
                                  </m:ctrlPr>
                                </m:sSubPr>
                                <m:e>
                                  <m:r>
                                    <a:rPr lang="fr-FR" altLang="zh-CN" sz="2400" i="1">
                                      <a:latin typeface="Cambria Math"/>
                                    </a:rPr>
                                    <m:t>𝑃</m:t>
                                  </m:r>
                                </m:e>
                                <m:sub>
                                  <m:r>
                                    <a:rPr lang="fr-FR" altLang="zh-CN" sz="2400" i="1">
                                      <a:latin typeface="Cambria Math"/>
                                    </a:rPr>
                                    <m:t>𝑌</m:t>
                                  </m:r>
                                </m:sub>
                              </m:sSub>
                            </m:den>
                          </m:f>
                        </m:den>
                      </m:f>
                      <m:r>
                        <a:rPr lang="fr-FR" altLang="zh-CN" sz="2400" i="1">
                          <a:latin typeface="Cambria Math"/>
                        </a:rPr>
                        <m:t>=</m:t>
                      </m:r>
                      <m:f>
                        <m:fPr>
                          <m:ctrlPr>
                            <a:rPr lang="zh-CN" altLang="zh-CN" sz="2400" i="1">
                              <a:latin typeface="Cambria Math" panose="02040503050406030204" pitchFamily="18" charset="0"/>
                            </a:rPr>
                          </m:ctrlPr>
                        </m:fPr>
                        <m:num>
                          <m:sSub>
                            <m:sSubPr>
                              <m:ctrlPr>
                                <a:rPr lang="zh-CN" altLang="zh-CN" sz="2400" i="1">
                                  <a:latin typeface="Cambria Math" panose="02040503050406030204" pitchFamily="18" charset="0"/>
                                </a:rPr>
                              </m:ctrlPr>
                            </m:sSubPr>
                            <m:e>
                              <m:r>
                                <a:rPr lang="fr-FR" altLang="zh-CN" sz="2400" i="1">
                                  <a:latin typeface="Cambria Math"/>
                                </a:rPr>
                                <m:t>𝑃</m:t>
                              </m:r>
                            </m:e>
                            <m:sub>
                              <m:r>
                                <a:rPr lang="fr-FR" altLang="zh-CN" sz="2400" i="1">
                                  <a:latin typeface="Cambria Math"/>
                                </a:rPr>
                                <m:t>𝑋</m:t>
                              </m:r>
                            </m:sub>
                          </m:sSub>
                        </m:num>
                        <m:den>
                          <m:sSub>
                            <m:sSubPr>
                              <m:ctrlPr>
                                <a:rPr lang="zh-CN" altLang="zh-CN" sz="2400" i="1">
                                  <a:latin typeface="Cambria Math" panose="02040503050406030204" pitchFamily="18" charset="0"/>
                                </a:rPr>
                              </m:ctrlPr>
                            </m:sSubPr>
                            <m:e>
                              <m:r>
                                <a:rPr lang="fr-FR" altLang="zh-CN" sz="2400" i="1">
                                  <a:latin typeface="Cambria Math"/>
                                </a:rPr>
                                <m:t>𝑃</m:t>
                              </m:r>
                            </m:e>
                            <m:sub>
                              <m:r>
                                <a:rPr lang="fr-FR" altLang="zh-CN" sz="2400" i="1">
                                  <a:latin typeface="Cambria Math"/>
                                </a:rPr>
                                <m:t>𝑋</m:t>
                              </m:r>
                            </m:sub>
                          </m:sSub>
                          <m:r>
                            <a:rPr lang="fr-FR" altLang="zh-CN" sz="2400" i="1">
                              <a:latin typeface="Cambria Math"/>
                            </a:rPr>
                            <m:t>+</m:t>
                          </m:r>
                          <m:sSub>
                            <m:sSubPr>
                              <m:ctrlPr>
                                <a:rPr lang="zh-CN" altLang="zh-CN" sz="2400" i="1">
                                  <a:latin typeface="Cambria Math" panose="02040503050406030204" pitchFamily="18" charset="0"/>
                                </a:rPr>
                              </m:ctrlPr>
                            </m:sSubPr>
                            <m:e>
                              <m:r>
                                <a:rPr lang="fr-FR" altLang="zh-CN" sz="2400" i="1">
                                  <a:latin typeface="Cambria Math"/>
                                </a:rPr>
                                <m:t>𝑃</m:t>
                              </m:r>
                            </m:e>
                            <m:sub>
                              <m:r>
                                <a:rPr lang="fr-FR" altLang="zh-CN" sz="2400" i="1">
                                  <a:latin typeface="Cambria Math"/>
                                </a:rPr>
                                <m:t>𝑌</m:t>
                              </m:r>
                            </m:sub>
                          </m:sSub>
                        </m:den>
                      </m:f>
                    </m:oMath>
                  </m:oMathPara>
                </a14:m>
                <a:endParaRPr lang="zh-CN" altLang="zh-CN" sz="2400" dirty="0"/>
              </a:p>
              <a:p>
                <a:pPr marL="0" indent="0">
                  <a:buNone/>
                </a:pPr>
                <a:r>
                  <a:rPr lang="zh-CN" altLang="zh-CN" sz="2400" dirty="0"/>
                  <a:t>代入</a:t>
                </a:r>
                <a14:m>
                  <m:oMath xmlns:m="http://schemas.openxmlformats.org/officeDocument/2006/math">
                    <m:sSub>
                      <m:sSubPr>
                        <m:ctrlPr>
                          <a:rPr lang="zh-CN" altLang="zh-CN" sz="2400" i="1">
                            <a:latin typeface="Cambria Math" panose="02040503050406030204" pitchFamily="18" charset="0"/>
                          </a:rPr>
                        </m:ctrlPr>
                      </m:sSubPr>
                      <m:e>
                        <m:r>
                          <a:rPr lang="fr-FR" altLang="zh-CN" sz="2400" i="1">
                            <a:latin typeface="Cambria Math"/>
                          </a:rPr>
                          <m:t>𝑃</m:t>
                        </m:r>
                      </m:e>
                      <m:sub>
                        <m:r>
                          <a:rPr lang="fr-FR" altLang="zh-CN" sz="2400" i="1">
                            <a:latin typeface="Cambria Math"/>
                          </a:rPr>
                          <m:t>𝑋</m:t>
                        </m:r>
                      </m:sub>
                    </m:sSub>
                    <m:r>
                      <a:rPr lang="fr-FR" altLang="zh-CN" sz="2400" i="1">
                        <a:latin typeface="Cambria Math"/>
                      </a:rPr>
                      <m:t>=</m:t>
                    </m:r>
                    <m:sSub>
                      <m:sSubPr>
                        <m:ctrlPr>
                          <a:rPr lang="zh-CN" altLang="zh-CN" sz="2400" i="1">
                            <a:latin typeface="Cambria Math" panose="02040503050406030204" pitchFamily="18" charset="0"/>
                          </a:rPr>
                        </m:ctrlPr>
                      </m:sSubPr>
                      <m:e>
                        <m:r>
                          <a:rPr lang="fr-FR" altLang="zh-CN" sz="2400" i="1">
                            <a:latin typeface="Cambria Math"/>
                          </a:rPr>
                          <m:t>𝑃</m:t>
                        </m:r>
                      </m:e>
                      <m:sub>
                        <m:r>
                          <a:rPr lang="fr-FR" altLang="zh-CN" sz="2400" i="1">
                            <a:latin typeface="Cambria Math"/>
                          </a:rPr>
                          <m:t>𝑌</m:t>
                        </m:r>
                      </m:sub>
                    </m:sSub>
                  </m:oMath>
                </a14:m>
                <a:r>
                  <a:rPr lang="zh-CN" altLang="zh-CN" sz="2400" dirty="0"/>
                  <a:t>即可得到答案</a:t>
                </a:r>
                <a14:m>
                  <m:oMath xmlns:m="http://schemas.openxmlformats.org/officeDocument/2006/math">
                    <m:f>
                      <m:fPr>
                        <m:ctrlPr>
                          <a:rPr lang="zh-CN" altLang="zh-CN" sz="2400" i="1">
                            <a:latin typeface="Cambria Math" panose="02040503050406030204" pitchFamily="18" charset="0"/>
                          </a:rPr>
                        </m:ctrlPr>
                      </m:fPr>
                      <m:num>
                        <m:r>
                          <a:rPr lang="fr-FR" altLang="zh-CN" sz="2400" i="1">
                            <a:latin typeface="Cambria Math"/>
                          </a:rPr>
                          <m:t>1</m:t>
                        </m:r>
                      </m:num>
                      <m:den>
                        <m:r>
                          <a:rPr lang="fr-FR" altLang="zh-CN" sz="2400" i="1">
                            <a:latin typeface="Cambria Math"/>
                          </a:rPr>
                          <m:t>2</m:t>
                        </m:r>
                      </m:den>
                    </m:f>
                  </m:oMath>
                </a14:m>
                <a:endParaRPr lang="zh-CN" altLang="zh-CN" dirty="0"/>
              </a:p>
              <a:p>
                <a:pPr marL="0" indent="0">
                  <a:lnSpc>
                    <a:spcPct val="150000"/>
                  </a:lnSpc>
                  <a:buNone/>
                </a:pPr>
                <a:endParaRPr lang="zh-CN" altLang="en-US" dirty="0"/>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043" t="-2242"/>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Tree>
    <p:extLst>
      <p:ext uri="{BB962C8B-B14F-4D97-AF65-F5344CB8AC3E}">
        <p14:creationId xmlns:p14="http://schemas.microsoft.com/office/powerpoint/2010/main" val="8429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假定肉肠和面包卷是完全互补品。人们通常以一根肉肠和一个面包卷为比率做一个热狗</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并且已知一根肉肠的价格等于一个面包卷的价格。</a:t>
                </a:r>
              </a:p>
              <a:p>
                <a:pPr lvl="1"/>
                <a:r>
                  <a:rPr lang="en-US" altLang="zh-CN" dirty="0">
                    <a:latin typeface="楷体" panose="02010609060101010101" pitchFamily="49" charset="-122"/>
                    <a:ea typeface="楷体" panose="02010609060101010101" pitchFamily="49" charset="-122"/>
                  </a:rPr>
                  <a:t>(3)</a:t>
                </a:r>
                <a:r>
                  <a:rPr lang="zh-CN" altLang="zh-CN" dirty="0">
                    <a:latin typeface="楷体" panose="02010609060101010101" pitchFamily="49" charset="-122"/>
                    <a:ea typeface="楷体" panose="02010609060101010101" pitchFamily="49" charset="-122"/>
                  </a:rPr>
                  <a:t>如果肉肠的价格是面包卷的价格的两倍</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那么</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肉肠的需求的价格弹性和面包卷对肉肠价格的需求的交叉弹性各是多少</a:t>
                </a:r>
                <a:r>
                  <a:rPr lang="en-US" altLang="zh-CN"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buNone/>
                </a:pPr>
                <a:endParaRPr lang="en-US" altLang="zh-CN" dirty="0"/>
              </a:p>
              <a:p>
                <a:pPr marL="0" indent="0">
                  <a:buNone/>
                </a:pPr>
                <a:r>
                  <a:rPr lang="zh-CN" altLang="zh-CN" sz="2200" dirty="0"/>
                  <a:t>根据前两问结果：</a:t>
                </a:r>
              </a:p>
              <a:p>
                <a:pPr marL="0" indent="0">
                  <a:buNone/>
                </a:pPr>
                <a14:m>
                  <m:oMathPara xmlns:m="http://schemas.openxmlformats.org/officeDocument/2006/math">
                    <m:oMathParaPr>
                      <m:jc m:val="centerGroup"/>
                    </m:oMathParaPr>
                    <m:oMath xmlns:m="http://schemas.openxmlformats.org/officeDocument/2006/math">
                      <m:d>
                        <m:dPr>
                          <m:begChr m:val="{"/>
                          <m:endChr m:val=""/>
                          <m:ctrlPr>
                            <a:rPr lang="zh-CN" altLang="zh-CN" sz="2200" i="1">
                              <a:latin typeface="Cambria Math" panose="02040503050406030204" pitchFamily="18" charset="0"/>
                            </a:rPr>
                          </m:ctrlPr>
                        </m:dPr>
                        <m:e>
                          <m:eqArr>
                            <m:eqArrPr>
                              <m:ctrlPr>
                                <a:rPr lang="zh-CN" altLang="zh-CN" sz="2200" i="1">
                                  <a:latin typeface="Cambria Math" panose="02040503050406030204" pitchFamily="18" charset="0"/>
                                </a:rPr>
                              </m:ctrlPr>
                            </m:eqArrPr>
                            <m:e>
                              <m:sSub>
                                <m:sSubPr>
                                  <m:ctrlPr>
                                    <a:rPr lang="zh-CN" altLang="zh-CN" sz="2200" i="1">
                                      <a:latin typeface="Cambria Math" panose="02040503050406030204" pitchFamily="18" charset="0"/>
                                    </a:rPr>
                                  </m:ctrlPr>
                                </m:sSubPr>
                                <m:e>
                                  <m:r>
                                    <a:rPr lang="fr-FR" altLang="zh-CN" sz="2200" i="1">
                                      <a:latin typeface="Cambria Math"/>
                                    </a:rPr>
                                    <m:t>𝑒</m:t>
                                  </m:r>
                                </m:e>
                                <m:sub>
                                  <m:r>
                                    <a:rPr lang="fr-FR" altLang="zh-CN" sz="2200" i="1">
                                      <a:latin typeface="Cambria Math"/>
                                    </a:rPr>
                                    <m:t>𝑋</m:t>
                                  </m:r>
                                </m:sub>
                              </m:sSub>
                              <m:r>
                                <a:rPr lang="fr-FR" altLang="zh-CN" sz="2200" i="1">
                                  <a:latin typeface="Cambria Math"/>
                                </a:rPr>
                                <m:t>=</m:t>
                              </m:r>
                              <m:f>
                                <m:fPr>
                                  <m:ctrlPr>
                                    <a:rPr lang="zh-CN" altLang="zh-CN" sz="2200" i="1">
                                      <a:latin typeface="Cambria Math" panose="02040503050406030204" pitchFamily="18" charset="0"/>
                                    </a:rPr>
                                  </m:ctrlPr>
                                </m:fPr>
                                <m:num>
                                  <m:sSub>
                                    <m:sSubPr>
                                      <m:ctrlPr>
                                        <a:rPr lang="zh-CN" altLang="zh-CN" sz="2200" i="1">
                                          <a:latin typeface="Cambria Math" panose="02040503050406030204" pitchFamily="18" charset="0"/>
                                        </a:rPr>
                                      </m:ctrlPr>
                                    </m:sSubPr>
                                    <m:e>
                                      <m:r>
                                        <a:rPr lang="fr-FR" altLang="zh-CN" sz="2200" i="1">
                                          <a:latin typeface="Cambria Math"/>
                                        </a:rPr>
                                        <m:t>𝑃</m:t>
                                      </m:r>
                                    </m:e>
                                    <m:sub>
                                      <m:r>
                                        <a:rPr lang="fr-FR" altLang="zh-CN" sz="2200" i="1">
                                          <a:latin typeface="Cambria Math"/>
                                        </a:rPr>
                                        <m:t>𝑋</m:t>
                                      </m:r>
                                    </m:sub>
                                  </m:sSub>
                                </m:num>
                                <m:den>
                                  <m:sSub>
                                    <m:sSubPr>
                                      <m:ctrlPr>
                                        <a:rPr lang="zh-CN" altLang="zh-CN" sz="2200" i="1">
                                          <a:latin typeface="Cambria Math" panose="02040503050406030204" pitchFamily="18" charset="0"/>
                                        </a:rPr>
                                      </m:ctrlPr>
                                    </m:sSubPr>
                                    <m:e>
                                      <m:r>
                                        <a:rPr lang="fr-FR" altLang="zh-CN" sz="2200" i="1">
                                          <a:latin typeface="Cambria Math"/>
                                        </a:rPr>
                                        <m:t>𝑃</m:t>
                                      </m:r>
                                    </m:e>
                                    <m:sub>
                                      <m:r>
                                        <a:rPr lang="fr-FR" altLang="zh-CN" sz="2200" i="1">
                                          <a:latin typeface="Cambria Math"/>
                                        </a:rPr>
                                        <m:t>𝑋</m:t>
                                      </m:r>
                                    </m:sub>
                                  </m:sSub>
                                  <m:r>
                                    <a:rPr lang="fr-FR" altLang="zh-CN" sz="2200" i="1">
                                      <a:latin typeface="Cambria Math"/>
                                    </a:rPr>
                                    <m:t>+</m:t>
                                  </m:r>
                                  <m:sSub>
                                    <m:sSubPr>
                                      <m:ctrlPr>
                                        <a:rPr lang="zh-CN" altLang="zh-CN" sz="2200" i="1">
                                          <a:latin typeface="Cambria Math" panose="02040503050406030204" pitchFamily="18" charset="0"/>
                                        </a:rPr>
                                      </m:ctrlPr>
                                    </m:sSubPr>
                                    <m:e>
                                      <m:r>
                                        <a:rPr lang="fr-FR" altLang="zh-CN" sz="2200" i="1">
                                          <a:latin typeface="Cambria Math"/>
                                        </a:rPr>
                                        <m:t>𝑃</m:t>
                                      </m:r>
                                    </m:e>
                                    <m:sub>
                                      <m:r>
                                        <a:rPr lang="fr-FR" altLang="zh-CN" sz="2200" i="1">
                                          <a:latin typeface="Cambria Math"/>
                                        </a:rPr>
                                        <m:t>𝑌</m:t>
                                      </m:r>
                                    </m:sub>
                                  </m:sSub>
                                </m:den>
                              </m:f>
                            </m:e>
                            <m:e>
                              <m:sSub>
                                <m:sSubPr>
                                  <m:ctrlPr>
                                    <a:rPr lang="zh-CN" altLang="zh-CN" sz="2200" i="1">
                                      <a:latin typeface="Cambria Math" panose="02040503050406030204" pitchFamily="18" charset="0"/>
                                    </a:rPr>
                                  </m:ctrlPr>
                                </m:sSubPr>
                                <m:e>
                                  <m:r>
                                    <a:rPr lang="en-US" altLang="zh-CN" sz="2200" i="1">
                                      <a:latin typeface="Cambria Math"/>
                                    </a:rPr>
                                    <m:t>𝑒</m:t>
                                  </m:r>
                                </m:e>
                                <m:sub>
                                  <m:r>
                                    <a:rPr lang="en-US" altLang="zh-CN" sz="2200" i="1">
                                      <a:latin typeface="Cambria Math"/>
                                    </a:rPr>
                                    <m:t>𝑌𝑋</m:t>
                                  </m:r>
                                </m:sub>
                              </m:sSub>
                              <m:r>
                                <a:rPr lang="en-US" altLang="zh-CN" sz="2200" i="1">
                                  <a:latin typeface="Cambria Math"/>
                                </a:rPr>
                                <m:t>=</m:t>
                              </m:r>
                              <m:f>
                                <m:fPr>
                                  <m:ctrlPr>
                                    <a:rPr lang="zh-CN" altLang="zh-CN" sz="2200" i="1">
                                      <a:latin typeface="Cambria Math" panose="02040503050406030204" pitchFamily="18" charset="0"/>
                                    </a:rPr>
                                  </m:ctrlPr>
                                </m:fPr>
                                <m:num>
                                  <m:sSub>
                                    <m:sSubPr>
                                      <m:ctrlPr>
                                        <a:rPr lang="zh-CN" altLang="zh-CN" sz="2200" i="1">
                                          <a:latin typeface="Cambria Math" panose="02040503050406030204" pitchFamily="18" charset="0"/>
                                        </a:rPr>
                                      </m:ctrlPr>
                                    </m:sSubPr>
                                    <m:e>
                                      <m:r>
                                        <a:rPr lang="fr-FR" altLang="zh-CN" sz="2200" i="1">
                                          <a:latin typeface="Cambria Math"/>
                                        </a:rPr>
                                        <m:t>𝑃</m:t>
                                      </m:r>
                                    </m:e>
                                    <m:sub>
                                      <m:r>
                                        <a:rPr lang="fr-FR" altLang="zh-CN" sz="2200" i="1">
                                          <a:latin typeface="Cambria Math"/>
                                        </a:rPr>
                                        <m:t>𝑋</m:t>
                                      </m:r>
                                    </m:sub>
                                  </m:sSub>
                                </m:num>
                                <m:den>
                                  <m:sSub>
                                    <m:sSubPr>
                                      <m:ctrlPr>
                                        <a:rPr lang="zh-CN" altLang="zh-CN" sz="2200" i="1">
                                          <a:latin typeface="Cambria Math" panose="02040503050406030204" pitchFamily="18" charset="0"/>
                                        </a:rPr>
                                      </m:ctrlPr>
                                    </m:sSubPr>
                                    <m:e>
                                      <m:r>
                                        <a:rPr lang="fr-FR" altLang="zh-CN" sz="2200" i="1">
                                          <a:latin typeface="Cambria Math"/>
                                        </a:rPr>
                                        <m:t>𝑃</m:t>
                                      </m:r>
                                    </m:e>
                                    <m:sub>
                                      <m:r>
                                        <a:rPr lang="fr-FR" altLang="zh-CN" sz="2200" i="1">
                                          <a:latin typeface="Cambria Math"/>
                                        </a:rPr>
                                        <m:t>𝑋</m:t>
                                      </m:r>
                                    </m:sub>
                                  </m:sSub>
                                  <m:r>
                                    <a:rPr lang="fr-FR" altLang="zh-CN" sz="2200" i="1">
                                      <a:latin typeface="Cambria Math"/>
                                    </a:rPr>
                                    <m:t>+</m:t>
                                  </m:r>
                                  <m:sSub>
                                    <m:sSubPr>
                                      <m:ctrlPr>
                                        <a:rPr lang="zh-CN" altLang="zh-CN" sz="2200" i="1">
                                          <a:latin typeface="Cambria Math" panose="02040503050406030204" pitchFamily="18" charset="0"/>
                                        </a:rPr>
                                      </m:ctrlPr>
                                    </m:sSubPr>
                                    <m:e>
                                      <m:r>
                                        <a:rPr lang="fr-FR" altLang="zh-CN" sz="2200" i="1">
                                          <a:latin typeface="Cambria Math"/>
                                        </a:rPr>
                                        <m:t>𝑃</m:t>
                                      </m:r>
                                    </m:e>
                                    <m:sub>
                                      <m:r>
                                        <a:rPr lang="fr-FR" altLang="zh-CN" sz="2200" i="1">
                                          <a:latin typeface="Cambria Math"/>
                                        </a:rPr>
                                        <m:t>𝑌</m:t>
                                      </m:r>
                                    </m:sub>
                                  </m:sSub>
                                </m:den>
                              </m:f>
                            </m:e>
                          </m:eqArr>
                        </m:e>
                      </m:d>
                    </m:oMath>
                  </m:oMathPara>
                </a14:m>
                <a:endParaRPr lang="zh-CN" altLang="zh-CN" sz="2200" dirty="0"/>
              </a:p>
              <a:p>
                <a:pPr marL="0" indent="0">
                  <a:buNone/>
                </a:pPr>
                <a:r>
                  <a:rPr lang="zh-CN" altLang="zh-CN" sz="2200" dirty="0"/>
                  <a:t>代入</a:t>
                </a:r>
                <a14:m>
                  <m:oMath xmlns:m="http://schemas.openxmlformats.org/officeDocument/2006/math">
                    <m:sSub>
                      <m:sSubPr>
                        <m:ctrlPr>
                          <a:rPr lang="zh-CN" altLang="zh-CN" sz="2200" i="1">
                            <a:latin typeface="Cambria Math" panose="02040503050406030204" pitchFamily="18" charset="0"/>
                          </a:rPr>
                        </m:ctrlPr>
                      </m:sSubPr>
                      <m:e>
                        <m:r>
                          <a:rPr lang="fr-FR" altLang="zh-CN" sz="2200" i="1">
                            <a:latin typeface="Cambria Math"/>
                          </a:rPr>
                          <m:t>𝑃</m:t>
                        </m:r>
                      </m:e>
                      <m:sub>
                        <m:r>
                          <a:rPr lang="fr-FR" altLang="zh-CN" sz="2200" i="1">
                            <a:latin typeface="Cambria Math"/>
                          </a:rPr>
                          <m:t>𝑋</m:t>
                        </m:r>
                      </m:sub>
                    </m:sSub>
                    <m:r>
                      <a:rPr lang="fr-FR" altLang="zh-CN" sz="2200" i="1">
                        <a:latin typeface="Cambria Math"/>
                      </a:rPr>
                      <m:t>=</m:t>
                    </m:r>
                    <m:sSub>
                      <m:sSubPr>
                        <m:ctrlPr>
                          <a:rPr lang="zh-CN" altLang="zh-CN" sz="2200" i="1">
                            <a:latin typeface="Cambria Math" panose="02040503050406030204" pitchFamily="18" charset="0"/>
                          </a:rPr>
                        </m:ctrlPr>
                      </m:sSubPr>
                      <m:e>
                        <m:r>
                          <a:rPr lang="fr-FR" altLang="zh-CN" sz="2200" i="1">
                            <a:latin typeface="Cambria Math"/>
                          </a:rPr>
                          <m:t>2</m:t>
                        </m:r>
                        <m:r>
                          <a:rPr lang="fr-FR" altLang="zh-CN" sz="2200" i="1">
                            <a:latin typeface="Cambria Math"/>
                          </a:rPr>
                          <m:t>𝑃</m:t>
                        </m:r>
                      </m:e>
                      <m:sub>
                        <m:r>
                          <a:rPr lang="fr-FR" altLang="zh-CN" sz="2200" i="1">
                            <a:latin typeface="Cambria Math"/>
                          </a:rPr>
                          <m:t>𝑌</m:t>
                        </m:r>
                      </m:sub>
                    </m:sSub>
                    <m:r>
                      <a:rPr lang="zh-CN" altLang="zh-CN" sz="2200">
                        <a:latin typeface="Cambria Math"/>
                      </a:rPr>
                      <m:t>即可得到答案</m:t>
                    </m:r>
                    <m:f>
                      <m:fPr>
                        <m:ctrlPr>
                          <a:rPr lang="zh-CN" altLang="zh-CN" sz="2200" i="1">
                            <a:latin typeface="Cambria Math" panose="02040503050406030204" pitchFamily="18" charset="0"/>
                          </a:rPr>
                        </m:ctrlPr>
                      </m:fPr>
                      <m:num>
                        <m:r>
                          <a:rPr lang="fr-FR" altLang="zh-CN" sz="2200" i="1">
                            <a:latin typeface="Cambria Math"/>
                          </a:rPr>
                          <m:t>2</m:t>
                        </m:r>
                      </m:num>
                      <m:den>
                        <m:r>
                          <a:rPr lang="fr-FR" altLang="zh-CN" sz="2200" i="1">
                            <a:latin typeface="Cambria Math"/>
                          </a:rPr>
                          <m:t>3</m:t>
                        </m:r>
                      </m:den>
                    </m:f>
                  </m:oMath>
                </a14:m>
                <a:endParaRPr lang="zh-CN" altLang="en-US" sz="2200" dirty="0"/>
              </a:p>
            </p:txBody>
          </p:sp>
        </mc:Choice>
        <mc:Fallback xmlns="">
          <p:sp>
            <p:nvSpPr>
              <p:cNvPr id="3" name="内容占位符 2">
                <a:extLst>
                  <a:ext uri="{FF2B5EF4-FFF2-40B4-BE49-F238E27FC236}">
                    <a16:creationId xmlns:a16="http://schemas.microsoft.com/office/drawing/2014/main" id="{22CA80D3-AA1B-4C9B-8D2F-4AC63C72731A}"/>
                  </a:ext>
                </a:extLst>
              </p:cNvPr>
              <p:cNvSpPr>
                <a:spLocks noGrp="1" noRot="1" noChangeAspect="1" noMove="1" noResize="1" noEditPoints="1" noAdjustHandles="1" noChangeArrowheads="1" noChangeShapeType="1" noTextEdit="1"/>
              </p:cNvSpPr>
              <p:nvPr>
                <p:ph idx="1"/>
              </p:nvPr>
            </p:nvSpPr>
            <p:spPr>
              <a:xfrm>
                <a:off x="1393239" y="1047722"/>
                <a:ext cx="10515600" cy="4893227"/>
              </a:xfrm>
              <a:blipFill>
                <a:blip r:embed="rId3"/>
                <a:stretch>
                  <a:fillRect l="-1043" t="-2242" r="-464" b="-125"/>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10644" y="350141"/>
            <a:ext cx="1192639" cy="429262"/>
          </a:xfrm>
          <a:prstGeom prst="rect">
            <a:avLst/>
          </a:prstGeom>
        </p:spPr>
      </p:pic>
      <p:pic>
        <p:nvPicPr>
          <p:cNvPr id="5" name="图片 4"/>
          <p:cNvPicPr>
            <a:picLocks noChangeAspect="1"/>
          </p:cNvPicPr>
          <p:nvPr/>
        </p:nvPicPr>
        <p:blipFill>
          <a:blip r:embed="rId4"/>
          <a:stretch>
            <a:fillRect/>
          </a:stretch>
        </p:blipFill>
        <p:spPr>
          <a:xfrm>
            <a:off x="1413927" y="350141"/>
            <a:ext cx="84084" cy="429262"/>
          </a:xfrm>
          <a:prstGeom prst="rect">
            <a:avLst/>
          </a:prstGeom>
        </p:spPr>
      </p:pic>
    </p:spTree>
    <p:extLst>
      <p:ext uri="{BB962C8B-B14F-4D97-AF65-F5344CB8AC3E}">
        <p14:creationId xmlns:p14="http://schemas.microsoft.com/office/powerpoint/2010/main" val="219131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某个大学生有两种吃饭的选择，到食堂吃每份</a:t>
            </a:r>
            <a:r>
              <a:rPr lang="fr-FR" altLang="zh-CN" dirty="0">
                <a:latin typeface="楷体" panose="02010609060101010101" pitchFamily="49" charset="-122"/>
                <a:ea typeface="楷体" panose="02010609060101010101" pitchFamily="49" charset="-122"/>
              </a:rPr>
              <a:t>6</a:t>
            </a:r>
            <a:r>
              <a:rPr lang="zh-CN" altLang="zh-CN" dirty="0">
                <a:latin typeface="楷体" panose="02010609060101010101" pitchFamily="49" charset="-122"/>
                <a:ea typeface="楷体" panose="02010609060101010101" pitchFamily="49" charset="-122"/>
              </a:rPr>
              <a:t>美元的饭，或者吃每份</a:t>
            </a:r>
            <a:r>
              <a:rPr lang="fr-FR" altLang="zh-CN" dirty="0">
                <a:latin typeface="楷体" panose="02010609060101010101" pitchFamily="49" charset="-122"/>
                <a:ea typeface="楷体" panose="02010609060101010101" pitchFamily="49" charset="-122"/>
              </a:rPr>
              <a:t>1.5</a:t>
            </a:r>
            <a:r>
              <a:rPr lang="zh-CN" altLang="zh-CN" dirty="0">
                <a:latin typeface="楷体" panose="02010609060101010101" pitchFamily="49" charset="-122"/>
                <a:ea typeface="楷体" panose="02010609060101010101" pitchFamily="49" charset="-122"/>
              </a:rPr>
              <a:t>美元的方便面，他每周的食物预算是</a:t>
            </a:r>
            <a:r>
              <a:rPr lang="fr-FR" altLang="zh-CN" dirty="0">
                <a:latin typeface="楷体" panose="02010609060101010101" pitchFamily="49" charset="-122"/>
                <a:ea typeface="楷体" panose="02010609060101010101" pitchFamily="49" charset="-122"/>
              </a:rPr>
              <a:t>60</a:t>
            </a:r>
            <a:r>
              <a:rPr lang="zh-CN" altLang="zh-CN" dirty="0">
                <a:latin typeface="楷体" panose="02010609060101010101" pitchFamily="49" charset="-122"/>
                <a:ea typeface="楷体" panose="02010609060101010101" pitchFamily="49" charset="-122"/>
              </a:rPr>
              <a:t>美元。</a:t>
            </a:r>
          </a:p>
          <a:p>
            <a:pPr lvl="1"/>
            <a:r>
              <a:rPr lang="en-US" altLang="zh-CN" dirty="0">
                <a:latin typeface="楷体" panose="02010609060101010101" pitchFamily="49" charset="-122"/>
                <a:ea typeface="楷体" panose="02010609060101010101" pitchFamily="49" charset="-122"/>
              </a:rPr>
              <a:t>(1)</a:t>
            </a:r>
            <a:r>
              <a:rPr lang="zh-CN" altLang="zh-CN" dirty="0">
                <a:solidFill>
                  <a:srgbClr val="FF0000"/>
                </a:solidFill>
                <a:latin typeface="楷体" panose="02010609060101010101" pitchFamily="49" charset="-122"/>
                <a:ea typeface="楷体" panose="02010609060101010101" pitchFamily="49" charset="-122"/>
              </a:rPr>
              <a:t>画出表示到食堂吃饭和吃方便面的预算约束线，假设二者的支出量相等，画出一条表示最优选择的无差异曲线，用</a:t>
            </a:r>
            <a:r>
              <a:rPr lang="en-US" altLang="zh-CN" dirty="0">
                <a:solidFill>
                  <a:srgbClr val="FF0000"/>
                </a:solidFill>
                <a:latin typeface="楷体" panose="02010609060101010101" pitchFamily="49" charset="-122"/>
                <a:ea typeface="楷体" panose="02010609060101010101" pitchFamily="49" charset="-122"/>
              </a:rPr>
              <a:t>A</a:t>
            </a:r>
            <a:r>
              <a:rPr lang="zh-CN" altLang="zh-CN" dirty="0">
                <a:solidFill>
                  <a:srgbClr val="FF0000"/>
                </a:solidFill>
                <a:latin typeface="楷体" panose="02010609060101010101" pitchFamily="49" charset="-122"/>
                <a:ea typeface="楷体" panose="02010609060101010101" pitchFamily="49" charset="-122"/>
              </a:rPr>
              <a:t>点来标明最优点。</a:t>
            </a:r>
          </a:p>
          <a:p>
            <a:pPr lvl="1"/>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假设方便面的价格涨到</a:t>
            </a:r>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美元，用上一问的图说明这种价格变化的结果。假设现在我们的学生只把</a:t>
            </a:r>
            <a:r>
              <a:rPr lang="en-US" altLang="zh-CN" dirty="0">
                <a:latin typeface="楷体" panose="02010609060101010101" pitchFamily="49" charset="-122"/>
                <a:ea typeface="楷体" panose="02010609060101010101" pitchFamily="49" charset="-122"/>
              </a:rPr>
              <a:t>30%</a:t>
            </a:r>
            <a:r>
              <a:rPr lang="zh-CN" altLang="zh-CN" dirty="0">
                <a:latin typeface="楷体" panose="02010609060101010101" pitchFamily="49" charset="-122"/>
                <a:ea typeface="楷体" panose="02010609060101010101" pitchFamily="49" charset="-122"/>
              </a:rPr>
              <a:t>的收入用于食堂吃饭，用</a:t>
            </a:r>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点标明新的最优点</a:t>
            </a:r>
          </a:p>
          <a:p>
            <a:pPr lvl="1"/>
            <a:r>
              <a:rPr lang="en-US" altLang="zh-CN" dirty="0">
                <a:latin typeface="楷体" panose="02010609060101010101" pitchFamily="49" charset="-122"/>
                <a:ea typeface="楷体" panose="02010609060101010101" pitchFamily="49" charset="-122"/>
              </a:rPr>
              <a:t>(3)</a:t>
            </a:r>
            <a:r>
              <a:rPr lang="zh-CN" altLang="zh-CN" dirty="0">
                <a:solidFill>
                  <a:srgbClr val="FF0000"/>
                </a:solidFill>
                <a:latin typeface="楷体" panose="02010609060101010101" pitchFamily="49" charset="-122"/>
                <a:ea typeface="楷体" panose="02010609060101010101" pitchFamily="49" charset="-122"/>
              </a:rPr>
              <a:t>由于这种价格变动，方便面的消费量会发生什么变动？这种结果说明了收入效应与替代效应什么关系？</a:t>
            </a:r>
          </a:p>
          <a:p>
            <a:pPr lvl="1"/>
            <a:r>
              <a:rPr lang="en-US" altLang="zh-CN" dirty="0">
                <a:latin typeface="楷体" panose="02010609060101010101" pitchFamily="49" charset="-122"/>
                <a:ea typeface="楷体" panose="02010609060101010101" pitchFamily="49" charset="-122"/>
              </a:rPr>
              <a:t>(4)</a:t>
            </a:r>
            <a:r>
              <a:rPr lang="zh-CN" altLang="zh-CN" dirty="0">
                <a:latin typeface="楷体" panose="02010609060101010101" pitchFamily="49" charset="-122"/>
                <a:ea typeface="楷体" panose="02010609060101010101" pitchFamily="49" charset="-122"/>
              </a:rPr>
              <a:t>用</a:t>
            </a:r>
            <a:r>
              <a:rPr lang="en-US" altLang="zh-CN" dirty="0">
                <a:latin typeface="楷体" panose="02010609060101010101" pitchFamily="49" charset="-122"/>
                <a:ea typeface="楷体" panose="02010609060101010101" pitchFamily="49" charset="-122"/>
              </a:rPr>
              <a:t>A</a:t>
            </a:r>
            <a:r>
              <a:rPr lang="zh-CN" altLang="zh-CN" dirty="0">
                <a:latin typeface="楷体" panose="02010609060101010101" pitchFamily="49" charset="-122"/>
                <a:ea typeface="楷体" panose="02010609060101010101" pitchFamily="49" charset="-122"/>
              </a:rPr>
              <a:t>点和</a:t>
            </a:r>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点画一条方便面的需求曲线，这类商品被称为什么商品？</a:t>
            </a:r>
          </a:p>
          <a:p>
            <a:pPr>
              <a:lnSpc>
                <a:spcPct val="150000"/>
              </a:lnSpc>
            </a:pPr>
            <a:endParaRPr lang="zh-CN" altLang="en-US" dirty="0"/>
          </a:p>
        </p:txBody>
      </p:sp>
      <p:pic>
        <p:nvPicPr>
          <p:cNvPr id="4" name="图片 3"/>
          <p:cNvPicPr>
            <a:picLocks noChangeAspect="1"/>
          </p:cNvPicPr>
          <p:nvPr/>
        </p:nvPicPr>
        <p:blipFill>
          <a:blip r:embed="rId3"/>
          <a:stretch>
            <a:fillRect/>
          </a:stretch>
        </p:blipFill>
        <p:spPr>
          <a:xfrm>
            <a:off x="110644" y="350141"/>
            <a:ext cx="1192639" cy="429262"/>
          </a:xfrm>
          <a:prstGeom prst="rect">
            <a:avLst/>
          </a:prstGeom>
        </p:spPr>
      </p:pic>
      <p:pic>
        <p:nvPicPr>
          <p:cNvPr id="5" name="图片 4"/>
          <p:cNvPicPr>
            <a:picLocks noChangeAspect="1"/>
          </p:cNvPicPr>
          <p:nvPr/>
        </p:nvPicPr>
        <p:blipFill>
          <a:blip r:embed="rId3"/>
          <a:stretch>
            <a:fillRect/>
          </a:stretch>
        </p:blipFill>
        <p:spPr>
          <a:xfrm>
            <a:off x="1413927" y="350141"/>
            <a:ext cx="84084" cy="429262"/>
          </a:xfrm>
          <a:prstGeom prst="rect">
            <a:avLst/>
          </a:prstGeom>
        </p:spPr>
      </p:pic>
    </p:spTree>
    <p:extLst>
      <p:ext uri="{BB962C8B-B14F-4D97-AF65-F5344CB8AC3E}">
        <p14:creationId xmlns:p14="http://schemas.microsoft.com/office/powerpoint/2010/main" val="224597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某个大学生有两种吃饭的选择，到食堂吃每份</a:t>
            </a:r>
            <a:r>
              <a:rPr lang="fr-FR" altLang="zh-CN" dirty="0">
                <a:latin typeface="楷体" panose="02010609060101010101" pitchFamily="49" charset="-122"/>
                <a:ea typeface="楷体" panose="02010609060101010101" pitchFamily="49" charset="-122"/>
              </a:rPr>
              <a:t>6</a:t>
            </a:r>
            <a:r>
              <a:rPr lang="zh-CN" altLang="zh-CN" dirty="0">
                <a:latin typeface="楷体" panose="02010609060101010101" pitchFamily="49" charset="-122"/>
                <a:ea typeface="楷体" panose="02010609060101010101" pitchFamily="49" charset="-122"/>
              </a:rPr>
              <a:t>美元的饭，或者吃每份</a:t>
            </a:r>
            <a:r>
              <a:rPr lang="fr-FR" altLang="zh-CN" dirty="0">
                <a:latin typeface="楷体" panose="02010609060101010101" pitchFamily="49" charset="-122"/>
                <a:ea typeface="楷体" panose="02010609060101010101" pitchFamily="49" charset="-122"/>
              </a:rPr>
              <a:t>1.5</a:t>
            </a:r>
            <a:r>
              <a:rPr lang="zh-CN" altLang="zh-CN" dirty="0">
                <a:latin typeface="楷体" panose="02010609060101010101" pitchFamily="49" charset="-122"/>
                <a:ea typeface="楷体" panose="02010609060101010101" pitchFamily="49" charset="-122"/>
              </a:rPr>
              <a:t>美元的方便面，他每周的食物预算是</a:t>
            </a:r>
            <a:r>
              <a:rPr lang="fr-FR" altLang="zh-CN" dirty="0">
                <a:latin typeface="楷体" panose="02010609060101010101" pitchFamily="49" charset="-122"/>
                <a:ea typeface="楷体" panose="02010609060101010101" pitchFamily="49" charset="-122"/>
              </a:rPr>
              <a:t>60</a:t>
            </a:r>
            <a:r>
              <a:rPr lang="zh-CN" altLang="zh-CN" dirty="0">
                <a:latin typeface="楷体" panose="02010609060101010101" pitchFamily="49" charset="-122"/>
                <a:ea typeface="楷体" panose="02010609060101010101" pitchFamily="49" charset="-122"/>
              </a:rPr>
              <a:t>美元。</a:t>
            </a:r>
          </a:p>
          <a:p>
            <a:pPr lvl="1"/>
            <a:r>
              <a:rPr lang="en-US" altLang="zh-CN" dirty="0">
                <a:latin typeface="楷体" panose="02010609060101010101" pitchFamily="49" charset="-122"/>
                <a:ea typeface="楷体" panose="02010609060101010101" pitchFamily="49" charset="-122"/>
              </a:rPr>
              <a:t>(1)</a:t>
            </a:r>
            <a:r>
              <a:rPr lang="zh-CN" altLang="zh-CN" dirty="0">
                <a:solidFill>
                  <a:srgbClr val="FF0000"/>
                </a:solidFill>
                <a:latin typeface="楷体" panose="02010609060101010101" pitchFamily="49" charset="-122"/>
                <a:ea typeface="楷体" panose="02010609060101010101" pitchFamily="49" charset="-122"/>
              </a:rPr>
              <a:t>画出表示到食堂吃饭和吃方便面的预算约束线，假设二者的支出量相等，画出一条表示最优选择的无差异曲线，用</a:t>
            </a:r>
            <a:r>
              <a:rPr lang="en-US" altLang="zh-CN" dirty="0">
                <a:solidFill>
                  <a:srgbClr val="FF0000"/>
                </a:solidFill>
                <a:latin typeface="楷体" panose="02010609060101010101" pitchFamily="49" charset="-122"/>
                <a:ea typeface="楷体" panose="02010609060101010101" pitchFamily="49" charset="-122"/>
              </a:rPr>
              <a:t>A</a:t>
            </a:r>
            <a:r>
              <a:rPr lang="zh-CN" altLang="zh-CN" dirty="0">
                <a:solidFill>
                  <a:srgbClr val="FF0000"/>
                </a:solidFill>
                <a:latin typeface="楷体" panose="02010609060101010101" pitchFamily="49" charset="-122"/>
                <a:ea typeface="楷体" panose="02010609060101010101" pitchFamily="49" charset="-122"/>
              </a:rPr>
              <a:t>点来标明最优点。</a:t>
            </a:r>
          </a:p>
          <a:p>
            <a:pPr>
              <a:lnSpc>
                <a:spcPct val="150000"/>
              </a:lnSpc>
            </a:pPr>
            <a:endParaRPr lang="zh-CN" altLang="en-US" dirty="0"/>
          </a:p>
        </p:txBody>
      </p:sp>
      <p:pic>
        <p:nvPicPr>
          <p:cNvPr id="4" name="图片 3"/>
          <p:cNvPicPr>
            <a:picLocks noChangeAspect="1"/>
          </p:cNvPicPr>
          <p:nvPr/>
        </p:nvPicPr>
        <p:blipFill>
          <a:blip r:embed="rId3"/>
          <a:stretch>
            <a:fillRect/>
          </a:stretch>
        </p:blipFill>
        <p:spPr>
          <a:xfrm>
            <a:off x="110644" y="350141"/>
            <a:ext cx="1192639" cy="429262"/>
          </a:xfrm>
          <a:prstGeom prst="rect">
            <a:avLst/>
          </a:prstGeom>
        </p:spPr>
      </p:pic>
      <p:pic>
        <p:nvPicPr>
          <p:cNvPr id="5" name="图片 4"/>
          <p:cNvPicPr>
            <a:picLocks noChangeAspect="1"/>
          </p:cNvPicPr>
          <p:nvPr/>
        </p:nvPicPr>
        <p:blipFill>
          <a:blip r:embed="rId3"/>
          <a:stretch>
            <a:fillRect/>
          </a:stretch>
        </p:blipFill>
        <p:spPr>
          <a:xfrm>
            <a:off x="1413927" y="350141"/>
            <a:ext cx="84084" cy="429262"/>
          </a:xfrm>
          <a:prstGeom prst="rect">
            <a:avLst/>
          </a:prstGeom>
        </p:spPr>
      </p:pic>
      <p:pic>
        <p:nvPicPr>
          <p:cNvPr id="2" name="图片 1">
            <a:extLst>
              <a:ext uri="{FF2B5EF4-FFF2-40B4-BE49-F238E27FC236}">
                <a16:creationId xmlns:a16="http://schemas.microsoft.com/office/drawing/2014/main" id="{39F5275A-B24B-4BA0-88D5-56E7F519EEC8}"/>
              </a:ext>
            </a:extLst>
          </p:cNvPr>
          <p:cNvPicPr>
            <a:picLocks noChangeAspect="1"/>
          </p:cNvPicPr>
          <p:nvPr/>
        </p:nvPicPr>
        <p:blipFill>
          <a:blip r:embed="rId4"/>
          <a:stretch>
            <a:fillRect/>
          </a:stretch>
        </p:blipFill>
        <p:spPr>
          <a:xfrm>
            <a:off x="4269814" y="2845183"/>
            <a:ext cx="4223871" cy="3625084"/>
          </a:xfrm>
          <a:prstGeom prst="rect">
            <a:avLst/>
          </a:prstGeom>
        </p:spPr>
      </p:pic>
    </p:spTree>
    <p:extLst>
      <p:ext uri="{BB962C8B-B14F-4D97-AF65-F5344CB8AC3E}">
        <p14:creationId xmlns:p14="http://schemas.microsoft.com/office/powerpoint/2010/main" val="341027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80D3-AA1B-4C9B-8D2F-4AC63C72731A}"/>
              </a:ext>
            </a:extLst>
          </p:cNvPr>
          <p:cNvSpPr>
            <a:spLocks noGrp="1"/>
          </p:cNvSpPr>
          <p:nvPr>
            <p:ph idx="1"/>
          </p:nvPr>
        </p:nvSpPr>
        <p:spPr>
          <a:xfrm>
            <a:off x="1393239" y="1047722"/>
            <a:ext cx="10515600" cy="4893227"/>
          </a:xfrm>
        </p:spPr>
        <p:txBody>
          <a:bodyPr>
            <a:normAutofit/>
          </a:bodyPr>
          <a:lstStyle/>
          <a:p>
            <a:r>
              <a:rPr lang="zh-CN" altLang="zh-CN" dirty="0">
                <a:latin typeface="楷体" panose="02010609060101010101" pitchFamily="49" charset="-122"/>
                <a:ea typeface="楷体" panose="02010609060101010101" pitchFamily="49" charset="-122"/>
              </a:rPr>
              <a:t>某个大学生有两种吃饭的选择，到食堂吃每份</a:t>
            </a:r>
            <a:r>
              <a:rPr lang="fr-FR" altLang="zh-CN" dirty="0">
                <a:latin typeface="楷体" panose="02010609060101010101" pitchFamily="49" charset="-122"/>
                <a:ea typeface="楷体" panose="02010609060101010101" pitchFamily="49" charset="-122"/>
              </a:rPr>
              <a:t>6</a:t>
            </a:r>
            <a:r>
              <a:rPr lang="zh-CN" altLang="zh-CN" dirty="0">
                <a:latin typeface="楷体" panose="02010609060101010101" pitchFamily="49" charset="-122"/>
                <a:ea typeface="楷体" panose="02010609060101010101" pitchFamily="49" charset="-122"/>
              </a:rPr>
              <a:t>美元的饭，或者吃每份</a:t>
            </a:r>
            <a:r>
              <a:rPr lang="fr-FR" altLang="zh-CN" dirty="0">
                <a:latin typeface="楷体" panose="02010609060101010101" pitchFamily="49" charset="-122"/>
                <a:ea typeface="楷体" panose="02010609060101010101" pitchFamily="49" charset="-122"/>
              </a:rPr>
              <a:t>1.5</a:t>
            </a:r>
            <a:r>
              <a:rPr lang="zh-CN" altLang="zh-CN" dirty="0">
                <a:latin typeface="楷体" panose="02010609060101010101" pitchFamily="49" charset="-122"/>
                <a:ea typeface="楷体" panose="02010609060101010101" pitchFamily="49" charset="-122"/>
              </a:rPr>
              <a:t>美元的方便面，他每周的食物预算是</a:t>
            </a:r>
            <a:r>
              <a:rPr lang="fr-FR" altLang="zh-CN" dirty="0">
                <a:latin typeface="楷体" panose="02010609060101010101" pitchFamily="49" charset="-122"/>
                <a:ea typeface="楷体" panose="02010609060101010101" pitchFamily="49" charset="-122"/>
              </a:rPr>
              <a:t>60</a:t>
            </a:r>
            <a:r>
              <a:rPr lang="zh-CN" altLang="zh-CN" dirty="0">
                <a:latin typeface="楷体" panose="02010609060101010101" pitchFamily="49" charset="-122"/>
                <a:ea typeface="楷体" panose="02010609060101010101" pitchFamily="49" charset="-122"/>
              </a:rPr>
              <a:t>美元。</a:t>
            </a:r>
          </a:p>
          <a:p>
            <a:pPr lvl="1"/>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假设方便面的价格涨到</a:t>
            </a:r>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美元，用上一问的图说明这种价格变化的结果。假设现在我们的学生只把</a:t>
            </a:r>
            <a:r>
              <a:rPr lang="en-US" altLang="zh-CN" dirty="0">
                <a:latin typeface="楷体" panose="02010609060101010101" pitchFamily="49" charset="-122"/>
                <a:ea typeface="楷体" panose="02010609060101010101" pitchFamily="49" charset="-122"/>
              </a:rPr>
              <a:t>30%</a:t>
            </a:r>
            <a:r>
              <a:rPr lang="zh-CN" altLang="zh-CN" dirty="0">
                <a:latin typeface="楷体" panose="02010609060101010101" pitchFamily="49" charset="-122"/>
                <a:ea typeface="楷体" panose="02010609060101010101" pitchFamily="49" charset="-122"/>
              </a:rPr>
              <a:t>的收入用于食堂吃饭，用</a:t>
            </a:r>
            <a:r>
              <a:rPr lang="en-US" altLang="zh-CN" dirty="0">
                <a:latin typeface="楷体" panose="02010609060101010101" pitchFamily="49" charset="-122"/>
                <a:ea typeface="楷体" panose="02010609060101010101" pitchFamily="49" charset="-122"/>
              </a:rPr>
              <a:t>B</a:t>
            </a:r>
            <a:r>
              <a:rPr lang="zh-CN" altLang="zh-CN" dirty="0">
                <a:latin typeface="楷体" panose="02010609060101010101" pitchFamily="49" charset="-122"/>
                <a:ea typeface="楷体" panose="02010609060101010101" pitchFamily="49" charset="-122"/>
              </a:rPr>
              <a:t>点标明新的最优点</a:t>
            </a:r>
          </a:p>
          <a:p>
            <a:pPr>
              <a:lnSpc>
                <a:spcPct val="150000"/>
              </a:lnSpc>
            </a:pPr>
            <a:endParaRPr lang="zh-CN" altLang="en-US" dirty="0"/>
          </a:p>
        </p:txBody>
      </p:sp>
      <p:pic>
        <p:nvPicPr>
          <p:cNvPr id="4" name="图片 3"/>
          <p:cNvPicPr>
            <a:picLocks noChangeAspect="1"/>
          </p:cNvPicPr>
          <p:nvPr/>
        </p:nvPicPr>
        <p:blipFill>
          <a:blip r:embed="rId3"/>
          <a:stretch>
            <a:fillRect/>
          </a:stretch>
        </p:blipFill>
        <p:spPr>
          <a:xfrm>
            <a:off x="110644" y="350141"/>
            <a:ext cx="1192639" cy="429262"/>
          </a:xfrm>
          <a:prstGeom prst="rect">
            <a:avLst/>
          </a:prstGeom>
        </p:spPr>
      </p:pic>
      <p:pic>
        <p:nvPicPr>
          <p:cNvPr id="5" name="图片 4"/>
          <p:cNvPicPr>
            <a:picLocks noChangeAspect="1"/>
          </p:cNvPicPr>
          <p:nvPr/>
        </p:nvPicPr>
        <p:blipFill>
          <a:blip r:embed="rId3"/>
          <a:stretch>
            <a:fillRect/>
          </a:stretch>
        </p:blipFill>
        <p:spPr>
          <a:xfrm>
            <a:off x="1413927" y="350141"/>
            <a:ext cx="84084" cy="429262"/>
          </a:xfrm>
          <a:prstGeom prst="rect">
            <a:avLst/>
          </a:prstGeom>
        </p:spPr>
      </p:pic>
      <p:pic>
        <p:nvPicPr>
          <p:cNvPr id="6" name="图片 5">
            <a:extLst>
              <a:ext uri="{FF2B5EF4-FFF2-40B4-BE49-F238E27FC236}">
                <a16:creationId xmlns:a16="http://schemas.microsoft.com/office/drawing/2014/main" id="{E863E42D-BD03-4CD9-A762-A89322F6E944}"/>
              </a:ext>
            </a:extLst>
          </p:cNvPr>
          <p:cNvPicPr>
            <a:picLocks noChangeAspect="1"/>
          </p:cNvPicPr>
          <p:nvPr/>
        </p:nvPicPr>
        <p:blipFill>
          <a:blip r:embed="rId4"/>
          <a:stretch>
            <a:fillRect/>
          </a:stretch>
        </p:blipFill>
        <p:spPr>
          <a:xfrm>
            <a:off x="6096000" y="3030623"/>
            <a:ext cx="4013486" cy="3600809"/>
          </a:xfrm>
          <a:prstGeom prst="rect">
            <a:avLst/>
          </a:prstGeom>
        </p:spPr>
      </p:pic>
      <p:pic>
        <p:nvPicPr>
          <p:cNvPr id="7" name="图片 6">
            <a:extLst>
              <a:ext uri="{FF2B5EF4-FFF2-40B4-BE49-F238E27FC236}">
                <a16:creationId xmlns:a16="http://schemas.microsoft.com/office/drawing/2014/main" id="{B459D065-056E-4EFF-87BB-CEDE7E701754}"/>
              </a:ext>
            </a:extLst>
          </p:cNvPr>
          <p:cNvPicPr>
            <a:picLocks noChangeAspect="1"/>
          </p:cNvPicPr>
          <p:nvPr/>
        </p:nvPicPr>
        <p:blipFill>
          <a:blip r:embed="rId5"/>
          <a:stretch>
            <a:fillRect/>
          </a:stretch>
        </p:blipFill>
        <p:spPr>
          <a:xfrm>
            <a:off x="1303283" y="3030623"/>
            <a:ext cx="4029670" cy="3762643"/>
          </a:xfrm>
          <a:prstGeom prst="rect">
            <a:avLst/>
          </a:prstGeom>
        </p:spPr>
      </p:pic>
    </p:spTree>
    <p:extLst>
      <p:ext uri="{BB962C8B-B14F-4D97-AF65-F5344CB8AC3E}">
        <p14:creationId xmlns:p14="http://schemas.microsoft.com/office/powerpoint/2010/main" val="7495393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4417</Words>
  <Application>Microsoft Office PowerPoint</Application>
  <PresentationFormat>宽屏</PresentationFormat>
  <Paragraphs>365</Paragraphs>
  <Slides>46</Slides>
  <Notes>43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等线</vt:lpstr>
      <vt:lpstr>等线 Light</vt:lpstr>
      <vt:lpstr>楷体</vt:lpstr>
      <vt:lpstr>宋体</vt:lpstr>
      <vt:lpstr>Arial</vt:lpstr>
      <vt:lpstr>Cambria Math</vt:lpstr>
      <vt:lpstr>Georgia</vt:lpstr>
      <vt:lpstr>Staccato222 BT</vt:lpstr>
      <vt:lpstr>Office 主题​​</vt:lpstr>
      <vt:lpstr>微观经济原理习题课1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中国南北方经济增速分化研究</dc:title>
  <dc:creator>Wang Juncker</dc:creator>
  <cp:lastModifiedBy>Wang Juncker</cp:lastModifiedBy>
  <cp:revision>116</cp:revision>
  <dcterms:created xsi:type="dcterms:W3CDTF">2019-10-14T05:39:19Z</dcterms:created>
  <dcterms:modified xsi:type="dcterms:W3CDTF">2019-12-14T14:27:35Z</dcterms:modified>
</cp:coreProperties>
</file>