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4660"/>
  </p:normalViewPr>
  <p:slideViewPr>
    <p:cSldViewPr snapToGrid="0">
      <p:cViewPr varScale="1">
        <p:scale>
          <a:sx n="61" d="100"/>
          <a:sy n="61" d="100"/>
        </p:scale>
        <p:origin x="6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F6F36-F8C3-4FE4-8482-C4B047164E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D82C21-1DAF-4E43-B185-D3BD63D04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87D7674-7BC5-4B9B-8E0C-B0C00726CB8D}"/>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B7836484-DBA6-48ED-99D7-EC61441717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8D351D-B010-4733-8B0C-B15936BA298C}"/>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349452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0FF50-9142-48E9-9578-4267B15A59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81C6C5-15D5-46AC-8392-86CA61F6FE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EBD70-E647-4F75-9D7B-C77F85F176FF}"/>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2EFE8241-9B88-488D-964A-654126226E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54F82-B621-4C6A-B1F5-C608825C157B}"/>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49636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1CC802-8EF8-46D1-B0EF-EF9AF4E708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FC77D5-50C2-43DE-ADA9-D946D66FF0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56C03B-AFC6-451F-9971-634EF02171D6}"/>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49377070-7498-4D1D-B19C-6BB9E1FB03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7A3925-31D4-4DF1-AAC5-82B54BF3A109}"/>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212042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DAABC-796A-4DDB-8CBE-227E4C8073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E7DCC3-FBDF-4AA2-BDF3-259E497F53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F69FED-760B-4AD5-9F2A-BFF6022DA20B}"/>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29024110-5515-4999-8A15-1F2C9DC755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BF2E57-6C84-49AE-B5A8-E4A705DE3512}"/>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2216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26FA5-B2EB-4A1A-A137-AEAFAA63AB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028885-9F9C-404A-9627-8C01D7F5F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DCDCF3-66E6-4D9A-9318-DB255B27DACD}"/>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AB77E487-BCCD-4D8D-AD8B-82489E7454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0FB794-3AF7-4BAE-9FA2-1E61BB4B50B6}"/>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01717-80EF-4091-8CA2-AAF30508CD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16FE97-B1A6-4048-9CD4-080D24E0D3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16FA54-7B35-4C0F-9542-492A830B062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46C2FC-BD58-4C54-875A-956E0BA26685}"/>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7391F55F-DEF6-4FA0-9D57-466DDB9121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F6707A-DEC0-4EB7-B179-C01EF0A19C47}"/>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239862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97756-2ECA-4EF3-B745-AC36B0EE3A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775CA0-4A91-47EE-AA63-0776094CA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DE5285-8131-4E9F-97FE-6C049874D7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09CF946-B749-46FA-8782-A710865C0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C50734-374E-4317-849C-4B8531E238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7CC30D-8346-4ABD-B8DA-395C243B2483}"/>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8" name="页脚占位符 7">
            <a:extLst>
              <a:ext uri="{FF2B5EF4-FFF2-40B4-BE49-F238E27FC236}">
                <a16:creationId xmlns:a16="http://schemas.microsoft.com/office/drawing/2014/main" id="{E4E3F3A6-532B-4CBF-B909-75C0BAF349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70CB67-A5F0-4695-9994-4516F30BDB02}"/>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207327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EB111-72B1-4C64-8BB1-1F40981501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7AF850-DE6E-4A98-A587-89A8DA219C1D}"/>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4" name="页脚占位符 3">
            <a:extLst>
              <a:ext uri="{FF2B5EF4-FFF2-40B4-BE49-F238E27FC236}">
                <a16:creationId xmlns:a16="http://schemas.microsoft.com/office/drawing/2014/main" id="{A72CA500-C959-4281-993E-93F82A8BD69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2892F5-C1E5-435A-B400-0BAE3FA71D95}"/>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208971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8F511C-8932-4411-8409-A0F1F7069F1E}"/>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3" name="页脚占位符 2">
            <a:extLst>
              <a:ext uri="{FF2B5EF4-FFF2-40B4-BE49-F238E27FC236}">
                <a16:creationId xmlns:a16="http://schemas.microsoft.com/office/drawing/2014/main" id="{D5110E22-1A8C-499D-AB0F-31FC432F86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080F863-A22B-4316-9CC6-20CEC6F1D8F3}"/>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350825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BF35A-A367-4C03-93EA-807A2EA73E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1948AF-3DC2-4F4F-AC9E-5A31330FF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E6E213-6361-45B3-90D0-2D938FB3F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B75D06-67EF-467D-BEFD-E7628E794724}"/>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6BE0F683-1744-49D1-AD6A-AA43F14A5F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7F5C0F-B561-43F8-A506-5B2F031D97A9}"/>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1795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614E5-7B6F-48E3-98E4-B651075526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A7D1BB-5BFD-46D1-817E-566106AAA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AE6E1D-99A6-4599-AFDA-D87A3B158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5DB90D-5FA6-4AD1-8195-44023D959090}"/>
              </a:ext>
            </a:extLst>
          </p:cNvPr>
          <p:cNvSpPr>
            <a:spLocks noGrp="1"/>
          </p:cNvSpPr>
          <p:nvPr>
            <p:ph type="dt" sz="half" idx="10"/>
          </p:nvPr>
        </p:nvSpPr>
        <p:spPr/>
        <p:txBody>
          <a:bodyPr/>
          <a:lstStyle/>
          <a:p>
            <a:fld id="{74FB78C8-608F-4D34-8EB2-01249ADDEF33}"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87B0FD8E-69B8-465D-9329-3497FF9A9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60AA31-28A9-4C6C-BD20-4D4BA3C9F061}"/>
              </a:ext>
            </a:extLst>
          </p:cNvPr>
          <p:cNvSpPr>
            <a:spLocks noGrp="1"/>
          </p:cNvSpPr>
          <p:nvPr>
            <p:ph type="sldNum" sz="quarter" idx="12"/>
          </p:nvPr>
        </p:nvSpPr>
        <p:spPr/>
        <p:txBody>
          <a:body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118078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869E1-CF82-4091-BBD4-0CB2A592BE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2B9CD8-A0CF-4D56-9B5B-9B2D4D4D5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516292-2D67-4A35-A1AF-21FC2E68D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B78C8-608F-4D34-8EB2-01249ADDEF33}"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74A0DF7B-DEFC-450A-86BE-49DEAC82B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04F9F8-CE6A-4D34-A2EA-68AD8E352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EED35-9744-4961-96E0-37D060C7C377}" type="slidenum">
              <a:rPr lang="zh-CN" altLang="en-US" smtClean="0"/>
              <a:t>‹#›</a:t>
            </a:fld>
            <a:endParaRPr lang="zh-CN" altLang="en-US"/>
          </a:p>
        </p:txBody>
      </p:sp>
    </p:spTree>
    <p:extLst>
      <p:ext uri="{BB962C8B-B14F-4D97-AF65-F5344CB8AC3E}">
        <p14:creationId xmlns:p14="http://schemas.microsoft.com/office/powerpoint/2010/main" val="1228851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9A68D-2C9E-4944-9595-14D885988154}"/>
              </a:ext>
            </a:extLst>
          </p:cNvPr>
          <p:cNvSpPr>
            <a:spLocks noGrp="1"/>
          </p:cNvSpPr>
          <p:nvPr>
            <p:ph type="ctrTitle"/>
          </p:nvPr>
        </p:nvSpPr>
        <p:spPr>
          <a:xfrm>
            <a:off x="1524000" y="1122363"/>
            <a:ext cx="9144000" cy="1196767"/>
          </a:xfrm>
        </p:spPr>
        <p:txBody>
          <a:bodyPr/>
          <a:lstStyle/>
          <a:p>
            <a:r>
              <a:rPr lang="zh-CN" altLang="en-US" dirty="0"/>
              <a:t>华北小农经济与社会变迁</a:t>
            </a:r>
          </a:p>
        </p:txBody>
      </p:sp>
      <p:sp>
        <p:nvSpPr>
          <p:cNvPr id="3" name="副标题 2">
            <a:extLst>
              <a:ext uri="{FF2B5EF4-FFF2-40B4-BE49-F238E27FC236}">
                <a16:creationId xmlns:a16="http://schemas.microsoft.com/office/drawing/2014/main" id="{0A5BC59E-7FF0-45E3-A81B-3A80DC5D543A}"/>
              </a:ext>
            </a:extLst>
          </p:cNvPr>
          <p:cNvSpPr>
            <a:spLocks noGrp="1"/>
          </p:cNvSpPr>
          <p:nvPr>
            <p:ph type="subTitle" idx="1"/>
          </p:nvPr>
        </p:nvSpPr>
        <p:spPr>
          <a:xfrm>
            <a:off x="1431235" y="2319130"/>
            <a:ext cx="9236765" cy="4068418"/>
          </a:xfrm>
        </p:spPr>
        <p:txBody>
          <a:bodyPr>
            <a:normAutofit/>
          </a:bodyPr>
          <a:lstStyle/>
          <a:p>
            <a:r>
              <a:rPr lang="zh-CN" altLang="en-US" sz="3200" dirty="0"/>
              <a:t>第六章 清代前期的农业商品化和小农分化</a:t>
            </a:r>
            <a:endParaRPr lang="en-US" altLang="zh-CN" sz="3200" dirty="0"/>
          </a:p>
          <a:p>
            <a:r>
              <a:rPr lang="zh-CN" altLang="en-US" sz="3200" dirty="0"/>
              <a:t>第七章 二十世纪农业的加速商品化</a:t>
            </a:r>
            <a:endParaRPr lang="en-US" altLang="zh-CN" sz="3200" dirty="0"/>
          </a:p>
          <a:p>
            <a:r>
              <a:rPr lang="zh-CN" altLang="en-US" sz="3200" dirty="0"/>
              <a:t>第八章 经营式和家庭式农场的对比</a:t>
            </a:r>
            <a:r>
              <a:rPr lang="en-US" altLang="zh-CN" sz="3200" dirty="0"/>
              <a:t>:</a:t>
            </a:r>
          </a:p>
          <a:p>
            <a:r>
              <a:rPr lang="zh-CN" altLang="en-US" sz="3200" dirty="0"/>
              <a:t>耕畜的使用和农场生产力</a:t>
            </a:r>
            <a:endParaRPr lang="en-US" altLang="zh-CN" sz="3200" dirty="0"/>
          </a:p>
          <a:p>
            <a:r>
              <a:rPr lang="zh-CN" altLang="en-US" sz="3200" dirty="0"/>
              <a:t>第九章 经营式和家庭式农场劳动生产率的对比</a:t>
            </a:r>
            <a:endParaRPr lang="en-US" altLang="zh-CN" sz="3200" dirty="0"/>
          </a:p>
          <a:p>
            <a:r>
              <a:rPr lang="zh-CN" altLang="en-US" sz="3200" dirty="0"/>
              <a:t>第十章 经营式农业何以发展不足</a:t>
            </a:r>
            <a:endParaRPr lang="en-US" altLang="zh-CN" sz="3200" dirty="0"/>
          </a:p>
          <a:p>
            <a:r>
              <a:rPr lang="zh-CN" altLang="en-US" sz="3200" dirty="0"/>
              <a:t>第十一章 家庭式农场的牢固性</a:t>
            </a:r>
          </a:p>
        </p:txBody>
      </p:sp>
    </p:spTree>
    <p:extLst>
      <p:ext uri="{BB962C8B-B14F-4D97-AF65-F5344CB8AC3E}">
        <p14:creationId xmlns:p14="http://schemas.microsoft.com/office/powerpoint/2010/main" val="298431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EC529-02C0-44AC-9A49-F632578745A2}"/>
              </a:ext>
            </a:extLst>
          </p:cNvPr>
          <p:cNvSpPr>
            <a:spLocks noGrp="1"/>
          </p:cNvSpPr>
          <p:nvPr>
            <p:ph type="title"/>
          </p:nvPr>
        </p:nvSpPr>
        <p:spPr>
          <a:xfrm>
            <a:off x="838200" y="365125"/>
            <a:ext cx="10515600" cy="840823"/>
          </a:xfrm>
        </p:spPr>
        <p:txBody>
          <a:bodyPr>
            <a:normAutofit fontScale="90000"/>
          </a:bodyPr>
          <a:lstStyle/>
          <a:p>
            <a:r>
              <a:rPr lang="zh-CN" altLang="en-US" dirty="0"/>
              <a:t>第六章 </a:t>
            </a:r>
            <a:r>
              <a:rPr lang="zh-CN" altLang="en-US" sz="4400" dirty="0"/>
              <a:t>清代前期的农业商品化和小农分化</a:t>
            </a:r>
            <a:br>
              <a:rPr lang="en-US" altLang="zh-CN" sz="4400" dirty="0"/>
            </a:br>
            <a:endParaRPr lang="zh-CN" altLang="en-US" dirty="0"/>
          </a:p>
        </p:txBody>
      </p:sp>
      <p:sp>
        <p:nvSpPr>
          <p:cNvPr id="3" name="内容占位符 2">
            <a:extLst>
              <a:ext uri="{FF2B5EF4-FFF2-40B4-BE49-F238E27FC236}">
                <a16:creationId xmlns:a16="http://schemas.microsoft.com/office/drawing/2014/main" id="{59FA80A5-8315-459F-934D-80009F566AC0}"/>
              </a:ext>
            </a:extLst>
          </p:cNvPr>
          <p:cNvSpPr>
            <a:spLocks noGrp="1"/>
          </p:cNvSpPr>
          <p:nvPr>
            <p:ph idx="1"/>
          </p:nvPr>
        </p:nvSpPr>
        <p:spPr>
          <a:xfrm>
            <a:off x="838200" y="980661"/>
            <a:ext cx="10515600" cy="5770868"/>
          </a:xfrm>
        </p:spPr>
        <p:txBody>
          <a:bodyPr>
            <a:normAutofit fontScale="92500" lnSpcReduction="10000"/>
          </a:bodyPr>
          <a:lstStyle/>
          <a:p>
            <a:pPr marL="0" indent="0">
              <a:buNone/>
            </a:pPr>
            <a:r>
              <a:rPr lang="zh-CN" altLang="en-US" sz="3600" dirty="0"/>
              <a:t>从棉花种植到小农分化</a:t>
            </a:r>
            <a:endParaRPr lang="en-US" altLang="zh-CN" sz="3600" dirty="0"/>
          </a:p>
          <a:p>
            <a:pPr marL="0" indent="0">
              <a:buNone/>
            </a:pPr>
            <a:r>
              <a:rPr lang="zh-CN" altLang="en-US" dirty="0"/>
              <a:t>人口压力</a:t>
            </a:r>
            <a:r>
              <a:rPr lang="en-US" altLang="zh-CN" dirty="0"/>
              <a:t>+</a:t>
            </a:r>
            <a:r>
              <a:rPr lang="zh-CN" altLang="en-US" dirty="0"/>
              <a:t>商品化的家庭手工业生产</a:t>
            </a:r>
            <a:endParaRPr lang="en-US" altLang="zh-CN" dirty="0"/>
          </a:p>
          <a:p>
            <a:pPr marL="0" indent="0">
              <a:buNone/>
            </a:pPr>
            <a:r>
              <a:rPr lang="zh-CN" altLang="en-US" dirty="0"/>
              <a:t>棉花</a:t>
            </a:r>
            <a:r>
              <a:rPr lang="en-US" altLang="zh-CN" dirty="0" err="1"/>
              <a:t>v.s</a:t>
            </a:r>
            <a:r>
              <a:rPr lang="en-US" altLang="zh-CN" dirty="0"/>
              <a:t>.</a:t>
            </a:r>
            <a:r>
              <a:rPr lang="zh-CN" altLang="en-US" dirty="0"/>
              <a:t>高粱</a:t>
            </a:r>
            <a:endParaRPr lang="en-US" altLang="zh-CN" dirty="0"/>
          </a:p>
          <a:p>
            <a:pPr marL="0" indent="0">
              <a:buNone/>
            </a:pPr>
            <a:r>
              <a:rPr lang="zh-CN" altLang="en-US" dirty="0"/>
              <a:t>收入价值高</a:t>
            </a:r>
            <a:r>
              <a:rPr lang="en-US" altLang="zh-CN" dirty="0" err="1"/>
              <a:t>v.s</a:t>
            </a:r>
            <a:r>
              <a:rPr lang="en-US" altLang="zh-CN" dirty="0"/>
              <a:t>.</a:t>
            </a:r>
            <a:r>
              <a:rPr lang="zh-CN" altLang="en-US" dirty="0"/>
              <a:t>怕涝</a:t>
            </a:r>
            <a:r>
              <a:rPr lang="en-US" altLang="zh-CN" dirty="0"/>
              <a:t>+</a:t>
            </a:r>
            <a:r>
              <a:rPr lang="zh-CN" altLang="en-US" dirty="0"/>
              <a:t>劳动力高</a:t>
            </a:r>
            <a:r>
              <a:rPr lang="en-US" altLang="zh-CN" dirty="0"/>
              <a:t>+</a:t>
            </a:r>
            <a:r>
              <a:rPr lang="zh-CN" altLang="en-US" dirty="0"/>
              <a:t>肥料高</a:t>
            </a:r>
            <a:endParaRPr lang="en-US" altLang="zh-CN" dirty="0"/>
          </a:p>
          <a:p>
            <a:pPr marL="0" indent="0">
              <a:buNone/>
            </a:pPr>
            <a:r>
              <a:rPr lang="zh-CN" altLang="en-US" dirty="0"/>
              <a:t>分化：棉花失收</a:t>
            </a:r>
            <a:r>
              <a:rPr lang="en-US" altLang="zh-CN" dirty="0"/>
              <a:t>-&gt;</a:t>
            </a:r>
            <a:r>
              <a:rPr lang="zh-CN" altLang="en-US" dirty="0"/>
              <a:t>土地抵押举债</a:t>
            </a:r>
            <a:r>
              <a:rPr lang="en-US" altLang="zh-CN" dirty="0"/>
              <a:t>-&gt;</a:t>
            </a:r>
            <a:r>
              <a:rPr lang="zh-CN" altLang="en-US" dirty="0"/>
              <a:t>佃农、雇农</a:t>
            </a:r>
            <a:r>
              <a:rPr lang="en-US" altLang="zh-CN" dirty="0"/>
              <a:t>-&gt;</a:t>
            </a:r>
            <a:r>
              <a:rPr lang="zh-CN" altLang="en-US" dirty="0"/>
              <a:t>劳动力来源</a:t>
            </a:r>
            <a:endParaRPr lang="en-US" altLang="zh-CN" dirty="0"/>
          </a:p>
          <a:p>
            <a:pPr marL="0" indent="0">
              <a:buNone/>
            </a:pPr>
            <a:r>
              <a:rPr lang="zh-CN" altLang="en-US" dirty="0"/>
              <a:t>农作物的商品化</a:t>
            </a:r>
            <a:endParaRPr lang="en-US" altLang="zh-CN" dirty="0"/>
          </a:p>
          <a:p>
            <a:pPr marL="0" indent="0">
              <a:buNone/>
            </a:pPr>
            <a:r>
              <a:rPr lang="zh-CN" altLang="en-US" dirty="0"/>
              <a:t>一年一做</a:t>
            </a:r>
            <a:r>
              <a:rPr lang="en-US" altLang="zh-CN" dirty="0" err="1"/>
              <a:t>v.s</a:t>
            </a:r>
            <a:r>
              <a:rPr lang="en-US" altLang="zh-CN" dirty="0"/>
              <a:t>.</a:t>
            </a:r>
            <a:r>
              <a:rPr lang="zh-CN" altLang="en-US" dirty="0"/>
              <a:t>两年三做</a:t>
            </a:r>
            <a:r>
              <a:rPr lang="en-US" altLang="zh-CN" dirty="0"/>
              <a:t> </a:t>
            </a:r>
            <a:r>
              <a:rPr lang="zh-CN" altLang="en-US" dirty="0"/>
              <a:t>小麦</a:t>
            </a:r>
            <a:r>
              <a:rPr lang="en-US" altLang="zh-CN" dirty="0" err="1"/>
              <a:t>v.s</a:t>
            </a:r>
            <a:r>
              <a:rPr lang="en-US" altLang="zh-CN" dirty="0"/>
              <a:t>.</a:t>
            </a:r>
            <a:r>
              <a:rPr lang="zh-CN" altLang="en-US" dirty="0"/>
              <a:t>甘薯</a:t>
            </a:r>
            <a:r>
              <a:rPr lang="en-US" altLang="zh-CN" dirty="0"/>
              <a:t>   </a:t>
            </a:r>
          </a:p>
          <a:p>
            <a:pPr marL="0" indent="0">
              <a:buNone/>
            </a:pPr>
            <a:r>
              <a:rPr lang="zh-CN" altLang="en-US" dirty="0"/>
              <a:t>人口增长会同时刺激和阻碍农业的商品化 </a:t>
            </a:r>
            <a:endParaRPr lang="en-US" altLang="zh-CN" dirty="0"/>
          </a:p>
          <a:p>
            <a:pPr marL="0" indent="0">
              <a:buNone/>
            </a:pPr>
            <a:r>
              <a:rPr lang="zh-CN" altLang="en-US" dirty="0"/>
              <a:t>长江下游纺织业</a:t>
            </a:r>
            <a:r>
              <a:rPr lang="en-US" altLang="zh-CN" dirty="0"/>
              <a:t>-&gt;</a:t>
            </a:r>
            <a:r>
              <a:rPr lang="zh-CN" altLang="en-US" dirty="0"/>
              <a:t>华北棉花种植</a:t>
            </a:r>
            <a:endParaRPr lang="en-US" altLang="zh-CN" dirty="0"/>
          </a:p>
          <a:p>
            <a:pPr marL="0" indent="0">
              <a:buNone/>
            </a:pPr>
            <a:r>
              <a:rPr lang="zh-CN" altLang="en-US" dirty="0"/>
              <a:t>家庭手工业</a:t>
            </a:r>
            <a:r>
              <a:rPr lang="en-US" altLang="zh-CN" dirty="0"/>
              <a:t>-&gt;</a:t>
            </a:r>
            <a:r>
              <a:rPr lang="zh-CN" altLang="en-US" dirty="0"/>
              <a:t>避免下降为雇农</a:t>
            </a:r>
            <a:endParaRPr lang="en-US" altLang="zh-CN" dirty="0"/>
          </a:p>
          <a:p>
            <a:pPr marL="0" indent="0">
              <a:buNone/>
            </a:pPr>
            <a:r>
              <a:rPr lang="zh-CN" altLang="en-US" dirty="0"/>
              <a:t>结论：小农经济远在中国接触世界之前，就经历了显著的变化。商业化的农业和家庭手工业，以及人口的递增和流动，在小农经济内推动了一个延续不断的社会分化过程。</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6754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52A7B-E77C-4F8C-8ECE-E1E88B89EADC}"/>
              </a:ext>
            </a:extLst>
          </p:cNvPr>
          <p:cNvSpPr>
            <a:spLocks noGrp="1"/>
          </p:cNvSpPr>
          <p:nvPr>
            <p:ph type="title"/>
          </p:nvPr>
        </p:nvSpPr>
        <p:spPr>
          <a:xfrm>
            <a:off x="838200" y="181232"/>
            <a:ext cx="10515600" cy="1392194"/>
          </a:xfrm>
        </p:spPr>
        <p:txBody>
          <a:bodyPr>
            <a:normAutofit/>
          </a:bodyPr>
          <a:lstStyle/>
          <a:p>
            <a:r>
              <a:rPr lang="zh-CN" altLang="en-US" sz="4400" dirty="0"/>
              <a:t>第七章 二十世纪农业的加速商品化</a:t>
            </a:r>
            <a:br>
              <a:rPr lang="en-US" altLang="zh-CN" sz="4400" dirty="0"/>
            </a:br>
            <a:endParaRPr lang="zh-CN" altLang="en-US" dirty="0"/>
          </a:p>
        </p:txBody>
      </p:sp>
      <p:sp>
        <p:nvSpPr>
          <p:cNvPr id="3" name="内容占位符 2">
            <a:extLst>
              <a:ext uri="{FF2B5EF4-FFF2-40B4-BE49-F238E27FC236}">
                <a16:creationId xmlns:a16="http://schemas.microsoft.com/office/drawing/2014/main" id="{81CDA34A-E4D5-4023-A0C8-F3B282F27196}"/>
              </a:ext>
            </a:extLst>
          </p:cNvPr>
          <p:cNvSpPr>
            <a:spLocks noGrp="1"/>
          </p:cNvSpPr>
          <p:nvPr>
            <p:ph idx="1"/>
          </p:nvPr>
        </p:nvSpPr>
        <p:spPr>
          <a:xfrm>
            <a:off x="838200" y="972066"/>
            <a:ext cx="10515600" cy="5885934"/>
          </a:xfrm>
        </p:spPr>
        <p:txBody>
          <a:bodyPr>
            <a:normAutofit lnSpcReduction="10000"/>
          </a:bodyPr>
          <a:lstStyle/>
          <a:p>
            <a:pPr marL="0" indent="0">
              <a:buNone/>
            </a:pPr>
            <a:r>
              <a:rPr lang="zh-CN" altLang="en-US" dirty="0"/>
              <a:t>商品化的中国农业：国内市场</a:t>
            </a:r>
            <a:r>
              <a:rPr lang="en-US" altLang="zh-CN" dirty="0"/>
              <a:t>+</a:t>
            </a:r>
            <a:r>
              <a:rPr lang="zh-CN" altLang="en-US" dirty="0"/>
              <a:t>国际市场</a:t>
            </a:r>
            <a:endParaRPr lang="en-US" altLang="zh-CN" dirty="0"/>
          </a:p>
          <a:p>
            <a:pPr marL="0" indent="0">
              <a:buNone/>
            </a:pPr>
            <a:r>
              <a:rPr lang="zh-CN" altLang="en-US" dirty="0"/>
              <a:t>茶叶 丝 大豆 蔗糖 烟草 花生 </a:t>
            </a:r>
            <a:endParaRPr lang="en-US" altLang="zh-CN" dirty="0"/>
          </a:p>
          <a:p>
            <a:pPr marL="0" indent="0">
              <a:buNone/>
            </a:pPr>
            <a:r>
              <a:rPr lang="zh-CN" altLang="en-US" dirty="0"/>
              <a:t>棉花耕种面积（</a:t>
            </a:r>
            <a:r>
              <a:rPr lang="en-US" altLang="zh-CN" dirty="0"/>
              <a:t>2-3%-&gt;6%,</a:t>
            </a:r>
            <a:r>
              <a:rPr lang="zh-CN" altLang="en-US" dirty="0"/>
              <a:t>河北，</a:t>
            </a:r>
            <a:r>
              <a:rPr lang="en-US" altLang="zh-CN" dirty="0"/>
              <a:t>10%,</a:t>
            </a:r>
            <a:r>
              <a:rPr lang="zh-CN" altLang="en-US" dirty="0"/>
              <a:t>山东，</a:t>
            </a:r>
            <a:r>
              <a:rPr lang="en-US" altLang="zh-CN" dirty="0"/>
              <a:t>1900-1936</a:t>
            </a:r>
            <a:r>
              <a:rPr lang="zh-CN" altLang="en-US" dirty="0"/>
              <a:t>）</a:t>
            </a:r>
            <a:endParaRPr lang="en-US" altLang="zh-CN" dirty="0"/>
          </a:p>
          <a:p>
            <a:pPr marL="0" indent="0">
              <a:buNone/>
            </a:pPr>
            <a:r>
              <a:rPr lang="zh-CN" altLang="en-US" dirty="0"/>
              <a:t>棉花与世界经济</a:t>
            </a:r>
            <a:endParaRPr lang="en-US" altLang="zh-CN" dirty="0"/>
          </a:p>
          <a:p>
            <a:pPr marL="0" indent="0">
              <a:buNone/>
            </a:pPr>
            <a:r>
              <a:rPr lang="en-US" altLang="zh-CN" dirty="0"/>
              <a:t>1.</a:t>
            </a:r>
            <a:r>
              <a:rPr lang="zh-CN" altLang="en-US" dirty="0"/>
              <a:t>美国南北战争，</a:t>
            </a:r>
            <a:r>
              <a:rPr lang="en-US" altLang="zh-CN" dirty="0"/>
              <a:t>9.8</a:t>
            </a:r>
            <a:r>
              <a:rPr lang="zh-CN" altLang="en-US" dirty="0"/>
              <a:t>两</a:t>
            </a:r>
            <a:r>
              <a:rPr lang="en-US" altLang="zh-CN" dirty="0"/>
              <a:t>/</a:t>
            </a:r>
            <a:r>
              <a:rPr lang="zh-CN" altLang="en-US" dirty="0"/>
              <a:t>包</a:t>
            </a:r>
            <a:r>
              <a:rPr lang="en-US" altLang="zh-CN" dirty="0"/>
              <a:t>-&gt;25</a:t>
            </a:r>
            <a:r>
              <a:rPr lang="zh-CN" altLang="en-US" dirty="0"/>
              <a:t>两</a:t>
            </a:r>
            <a:r>
              <a:rPr lang="en-US" altLang="zh-CN" dirty="0"/>
              <a:t>/</a:t>
            </a:r>
            <a:r>
              <a:rPr lang="zh-CN" altLang="en-US" dirty="0"/>
              <a:t>包</a:t>
            </a:r>
            <a:endParaRPr lang="en-US" altLang="zh-CN" dirty="0"/>
          </a:p>
          <a:p>
            <a:pPr marL="0" indent="0">
              <a:buNone/>
            </a:pPr>
            <a:r>
              <a:rPr lang="en-US" altLang="zh-CN" dirty="0"/>
              <a:t>2.</a:t>
            </a:r>
            <a:r>
              <a:rPr lang="zh-CN" altLang="en-US" dirty="0"/>
              <a:t>青岛受日本企业支配的棉花种植 </a:t>
            </a:r>
            <a:endParaRPr lang="en-US" altLang="zh-CN" dirty="0"/>
          </a:p>
          <a:p>
            <a:pPr marL="0" indent="0">
              <a:buNone/>
            </a:pPr>
            <a:r>
              <a:rPr lang="zh-CN" altLang="en-US" dirty="0"/>
              <a:t>（日厂决定需求，日本经行决定标准与价格）</a:t>
            </a:r>
            <a:endParaRPr lang="en-US" altLang="zh-CN" dirty="0"/>
          </a:p>
          <a:p>
            <a:pPr marL="0" indent="0">
              <a:buNone/>
            </a:pPr>
            <a:r>
              <a:rPr lang="zh-CN" altLang="en-US" dirty="0"/>
              <a:t>被英美榨干剩余的烟草种植者</a:t>
            </a:r>
            <a:endParaRPr lang="en-US" altLang="zh-CN" dirty="0"/>
          </a:p>
          <a:p>
            <a:pPr marL="0" indent="0">
              <a:buNone/>
            </a:pPr>
            <a:r>
              <a:rPr lang="zh-CN" altLang="en-US" dirty="0"/>
              <a:t>纺纱（</a:t>
            </a:r>
            <a:r>
              <a:rPr lang="en-US" altLang="zh-CN" dirty="0"/>
              <a:t>3.26</a:t>
            </a:r>
            <a:r>
              <a:rPr lang="zh-CN" altLang="en-US" dirty="0"/>
              <a:t>元）</a:t>
            </a:r>
            <a:r>
              <a:rPr lang="en-US" altLang="zh-CN" dirty="0" err="1"/>
              <a:t>v.s</a:t>
            </a:r>
            <a:r>
              <a:rPr lang="en-US" altLang="zh-CN" dirty="0"/>
              <a:t>.</a:t>
            </a:r>
            <a:r>
              <a:rPr lang="zh-CN" altLang="en-US" dirty="0"/>
              <a:t>手工织布（</a:t>
            </a:r>
            <a:r>
              <a:rPr lang="en-US" altLang="zh-CN" dirty="0"/>
              <a:t>22.15</a:t>
            </a:r>
            <a:r>
              <a:rPr lang="zh-CN" altLang="en-US" dirty="0"/>
              <a:t>元）</a:t>
            </a:r>
            <a:endParaRPr lang="en-US" altLang="zh-CN" dirty="0"/>
          </a:p>
          <a:p>
            <a:pPr marL="0" indent="0">
              <a:buNone/>
            </a:pPr>
            <a:r>
              <a:rPr lang="zh-CN" altLang="en-US" dirty="0"/>
              <a:t>运河的废弃与铁路的兴起：临清县的衰落与青岛的崛起</a:t>
            </a:r>
            <a:endParaRPr lang="en-US" altLang="zh-CN" dirty="0"/>
          </a:p>
          <a:p>
            <a:pPr marL="0" indent="0">
              <a:buNone/>
            </a:pPr>
            <a:r>
              <a:rPr lang="zh-CN" altLang="en-US" dirty="0"/>
              <a:t>结论：世界经济并没有使得小农经济崩溃，只是促使小农经济沿着原先变化的道路更向前推进。中国农业被纳入世界经济，加速了小农经济的变化。</a:t>
            </a:r>
            <a:endParaRPr lang="en-US" altLang="zh-CN" dirty="0"/>
          </a:p>
          <a:p>
            <a:pPr marL="0" indent="0">
              <a:buNone/>
            </a:pPr>
            <a:endParaRPr lang="zh-CN" altLang="en-US" dirty="0"/>
          </a:p>
        </p:txBody>
      </p:sp>
    </p:spTree>
    <p:extLst>
      <p:ext uri="{BB962C8B-B14F-4D97-AF65-F5344CB8AC3E}">
        <p14:creationId xmlns:p14="http://schemas.microsoft.com/office/powerpoint/2010/main" val="137682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FE282-D129-48DF-98DD-46AEF6F3997B}"/>
              </a:ext>
            </a:extLst>
          </p:cNvPr>
          <p:cNvSpPr>
            <a:spLocks noGrp="1"/>
          </p:cNvSpPr>
          <p:nvPr>
            <p:ph type="title"/>
          </p:nvPr>
        </p:nvSpPr>
        <p:spPr>
          <a:xfrm>
            <a:off x="747584" y="351781"/>
            <a:ext cx="10515600" cy="1325563"/>
          </a:xfrm>
        </p:spPr>
        <p:txBody>
          <a:bodyPr>
            <a:normAutofit fontScale="90000"/>
          </a:bodyPr>
          <a:lstStyle/>
          <a:p>
            <a:r>
              <a:rPr lang="zh-CN" altLang="en-US" sz="4400" dirty="0"/>
              <a:t>      第八章 经营式和家庭式农场的对比</a:t>
            </a:r>
            <a:r>
              <a:rPr lang="en-US" altLang="zh-CN" sz="4400" dirty="0"/>
              <a:t>:</a:t>
            </a:r>
            <a:br>
              <a:rPr lang="en-US" altLang="zh-CN" sz="4400" dirty="0"/>
            </a:br>
            <a:r>
              <a:rPr lang="en-US" altLang="zh-CN" sz="4400" dirty="0"/>
              <a:t>               </a:t>
            </a:r>
            <a:r>
              <a:rPr lang="zh-CN" altLang="en-US" sz="4400" dirty="0"/>
              <a:t>耕畜的使用和农场生产力</a:t>
            </a:r>
            <a:br>
              <a:rPr lang="en-US" altLang="zh-CN" sz="4400" dirty="0"/>
            </a:br>
            <a:endParaRPr lang="zh-CN" altLang="en-US" dirty="0"/>
          </a:p>
        </p:txBody>
      </p:sp>
      <p:sp>
        <p:nvSpPr>
          <p:cNvPr id="3" name="内容占位符 2">
            <a:extLst>
              <a:ext uri="{FF2B5EF4-FFF2-40B4-BE49-F238E27FC236}">
                <a16:creationId xmlns:a16="http://schemas.microsoft.com/office/drawing/2014/main" id="{E8B7D79D-0ABA-49C5-AFA5-5EA1B68F3987}"/>
              </a:ext>
            </a:extLst>
          </p:cNvPr>
          <p:cNvSpPr>
            <a:spLocks noGrp="1"/>
          </p:cNvSpPr>
          <p:nvPr>
            <p:ph idx="1"/>
          </p:nvPr>
        </p:nvSpPr>
        <p:spPr>
          <a:xfrm>
            <a:off x="838199" y="1397257"/>
            <a:ext cx="10898689" cy="5108962"/>
          </a:xfrm>
        </p:spPr>
        <p:txBody>
          <a:bodyPr>
            <a:normAutofit fontScale="92500" lnSpcReduction="20000"/>
          </a:bodyPr>
          <a:lstStyle/>
          <a:p>
            <a:pPr marL="0" indent="0">
              <a:buNone/>
            </a:pPr>
            <a:r>
              <a:rPr lang="zh-CN" altLang="en-US" dirty="0"/>
              <a:t>资本主义萌芽论？</a:t>
            </a:r>
            <a:endParaRPr lang="en-US" altLang="zh-CN" dirty="0"/>
          </a:p>
          <a:p>
            <a:pPr marL="0" indent="0">
              <a:buNone/>
            </a:pPr>
            <a:r>
              <a:rPr lang="zh-CN" altLang="en-US" dirty="0"/>
              <a:t>雇佣劳动是否伴随着资本积累及生产力的质性突破而兴起？</a:t>
            </a:r>
            <a:endParaRPr lang="en-US" altLang="zh-CN" dirty="0"/>
          </a:p>
          <a:p>
            <a:pPr marL="0" indent="0">
              <a:buNone/>
            </a:pPr>
            <a:r>
              <a:rPr lang="zh-CN" altLang="en-US" dirty="0"/>
              <a:t>景、罗、足立</a:t>
            </a:r>
            <a:endParaRPr lang="en-US" altLang="zh-CN" dirty="0"/>
          </a:p>
          <a:p>
            <a:pPr marL="0" indent="0">
              <a:buNone/>
            </a:pPr>
            <a:r>
              <a:rPr lang="en-US" altLang="zh-CN" dirty="0"/>
              <a:t>1.</a:t>
            </a:r>
            <a:r>
              <a:rPr lang="zh-CN" altLang="en-US" dirty="0"/>
              <a:t>优越的农具，耕畜和肥料</a:t>
            </a:r>
            <a:endParaRPr lang="en-US" altLang="zh-CN" dirty="0"/>
          </a:p>
          <a:p>
            <a:pPr marL="0" indent="0">
              <a:buNone/>
            </a:pPr>
            <a:r>
              <a:rPr lang="en-US" altLang="zh-CN" dirty="0"/>
              <a:t>2.</a:t>
            </a:r>
            <a:r>
              <a:rPr lang="zh-CN" altLang="en-US" dirty="0"/>
              <a:t>通过雇佣劳动而得到的更充分的劳动力</a:t>
            </a:r>
            <a:endParaRPr lang="en-US" altLang="zh-CN" dirty="0"/>
          </a:p>
          <a:p>
            <a:pPr marL="0" indent="0">
              <a:buNone/>
            </a:pPr>
            <a:r>
              <a:rPr lang="en-US" altLang="zh-CN" dirty="0"/>
              <a:t>3.</a:t>
            </a:r>
            <a:r>
              <a:rPr lang="zh-CN" altLang="en-US" dirty="0"/>
              <a:t>因规模较大可以高效运用生产因素，所以可以提高生产力</a:t>
            </a:r>
            <a:endParaRPr lang="en-US" altLang="zh-CN" dirty="0"/>
          </a:p>
          <a:p>
            <a:pPr marL="0" indent="0">
              <a:buNone/>
            </a:pPr>
            <a:r>
              <a:rPr lang="zh-CN" altLang="en-US" dirty="0"/>
              <a:t>经营式农场并没有预示农场经济生产力的新水平的出现</a:t>
            </a:r>
            <a:r>
              <a:rPr lang="en-US" altLang="zh-CN" dirty="0"/>
              <a:t>—</a:t>
            </a:r>
            <a:r>
              <a:rPr lang="zh-CN" altLang="en-US" dirty="0"/>
              <a:t>停滞的小农经济</a:t>
            </a:r>
            <a:endParaRPr lang="en-US" altLang="zh-CN" dirty="0"/>
          </a:p>
          <a:p>
            <a:pPr marL="0" indent="0">
              <a:buNone/>
            </a:pPr>
            <a:r>
              <a:rPr lang="en-US" altLang="zh-CN" dirty="0"/>
              <a:t>1.</a:t>
            </a:r>
            <a:r>
              <a:rPr lang="zh-CN" altLang="en-US" dirty="0"/>
              <a:t>经营式农场的生产率是否真的高于小家庭农场？（产量，比例）</a:t>
            </a:r>
            <a:endParaRPr lang="en-US" altLang="zh-CN" dirty="0"/>
          </a:p>
          <a:p>
            <a:pPr marL="0" indent="0">
              <a:buNone/>
            </a:pPr>
            <a:r>
              <a:rPr lang="en-US" altLang="zh-CN" dirty="0"/>
              <a:t>2.</a:t>
            </a:r>
            <a:r>
              <a:rPr lang="zh-CN" altLang="en-US" dirty="0"/>
              <a:t>畜力使用的差异？</a:t>
            </a:r>
            <a:endParaRPr lang="en-US" altLang="zh-CN" dirty="0"/>
          </a:p>
          <a:p>
            <a:pPr marL="0" indent="0">
              <a:buNone/>
            </a:pPr>
            <a:r>
              <a:rPr lang="zh-CN" altLang="en-US" dirty="0"/>
              <a:t>李家的例子</a:t>
            </a:r>
            <a:endParaRPr lang="en-US" altLang="zh-CN" dirty="0"/>
          </a:p>
          <a:p>
            <a:pPr marL="0" indent="0">
              <a:buNone/>
            </a:pPr>
            <a:r>
              <a:rPr lang="zh-CN" altLang="en-US" dirty="0"/>
              <a:t>经营式农场和家庭式农场都是以人力为主的高度集约化农业，二者的牲口利用和单位面积产量并无显著差异。</a:t>
            </a:r>
          </a:p>
        </p:txBody>
      </p:sp>
    </p:spTree>
    <p:extLst>
      <p:ext uri="{BB962C8B-B14F-4D97-AF65-F5344CB8AC3E}">
        <p14:creationId xmlns:p14="http://schemas.microsoft.com/office/powerpoint/2010/main" val="92499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6F99-1B6C-4668-A6D8-D690E1B3D880}"/>
              </a:ext>
            </a:extLst>
          </p:cNvPr>
          <p:cNvSpPr>
            <a:spLocks noGrp="1"/>
          </p:cNvSpPr>
          <p:nvPr>
            <p:ph type="title"/>
          </p:nvPr>
        </p:nvSpPr>
        <p:spPr>
          <a:xfrm>
            <a:off x="747584" y="609600"/>
            <a:ext cx="10515600" cy="776288"/>
          </a:xfrm>
        </p:spPr>
        <p:txBody>
          <a:bodyPr>
            <a:normAutofit fontScale="90000"/>
          </a:bodyPr>
          <a:lstStyle/>
          <a:p>
            <a:r>
              <a:rPr lang="zh-CN" altLang="en-US" sz="4400" dirty="0"/>
              <a:t>第九章 经营式和家庭式农场劳动生产率的对比</a:t>
            </a:r>
            <a:br>
              <a:rPr lang="en-US" altLang="zh-CN" sz="4400" dirty="0"/>
            </a:br>
            <a:endParaRPr lang="zh-CN" altLang="en-US" dirty="0"/>
          </a:p>
        </p:txBody>
      </p:sp>
      <p:sp>
        <p:nvSpPr>
          <p:cNvPr id="3" name="内容占位符 2">
            <a:extLst>
              <a:ext uri="{FF2B5EF4-FFF2-40B4-BE49-F238E27FC236}">
                <a16:creationId xmlns:a16="http://schemas.microsoft.com/office/drawing/2014/main" id="{3839238A-B865-4BCA-93B7-D9F20DAE089D}"/>
              </a:ext>
            </a:extLst>
          </p:cNvPr>
          <p:cNvSpPr>
            <a:spLocks noGrp="1"/>
          </p:cNvSpPr>
          <p:nvPr>
            <p:ph idx="1"/>
          </p:nvPr>
        </p:nvSpPr>
        <p:spPr>
          <a:xfrm>
            <a:off x="747584" y="1084220"/>
            <a:ext cx="10515600" cy="5522526"/>
          </a:xfrm>
        </p:spPr>
        <p:txBody>
          <a:bodyPr>
            <a:normAutofit/>
          </a:bodyPr>
          <a:lstStyle/>
          <a:p>
            <a:pPr marL="0" indent="0">
              <a:buNone/>
            </a:pPr>
            <a:r>
              <a:rPr lang="zh-CN" altLang="en-US" dirty="0"/>
              <a:t>经营式农场比家庭式农场显示出较高的劳动生产率</a:t>
            </a:r>
            <a:endParaRPr lang="en-US" altLang="zh-CN" dirty="0"/>
          </a:p>
          <a:p>
            <a:pPr marL="0" indent="0">
              <a:buNone/>
            </a:pPr>
            <a:r>
              <a:rPr lang="zh-CN" altLang="en-US" dirty="0"/>
              <a:t>（单位面积产量大致相同但前者劳动量少）</a:t>
            </a:r>
            <a:endParaRPr lang="en-US" altLang="zh-CN" dirty="0"/>
          </a:p>
          <a:p>
            <a:pPr marL="0" indent="0">
              <a:buNone/>
            </a:pPr>
            <a:r>
              <a:rPr lang="zh-CN" altLang="en-US" dirty="0"/>
              <a:t>经营式农场数人一组而取得较高的劳动效率？</a:t>
            </a:r>
            <a:endParaRPr lang="en-US" altLang="zh-CN" dirty="0"/>
          </a:p>
          <a:p>
            <a:pPr marL="0" indent="0">
              <a:buNone/>
            </a:pPr>
            <a:r>
              <a:rPr lang="zh-CN" altLang="en-US" dirty="0"/>
              <a:t>两类农场对人口压力的反应不同</a:t>
            </a:r>
            <a:endParaRPr lang="en-US" altLang="zh-CN" dirty="0"/>
          </a:p>
          <a:p>
            <a:pPr marL="0" indent="0">
              <a:buNone/>
            </a:pPr>
            <a:r>
              <a:rPr lang="zh-CN" altLang="en-US" dirty="0"/>
              <a:t>家庭小农：过分劳动集约型</a:t>
            </a:r>
            <a:r>
              <a:rPr lang="en-US" altLang="zh-CN" dirty="0"/>
              <a:t>+</a:t>
            </a:r>
            <a:r>
              <a:rPr lang="zh-CN" altLang="en-US" dirty="0"/>
              <a:t>单一经济作物过度依赖</a:t>
            </a:r>
            <a:endParaRPr lang="en-US" altLang="zh-CN" dirty="0"/>
          </a:p>
          <a:p>
            <a:pPr marL="0" indent="0">
              <a:buNone/>
            </a:pPr>
            <a:r>
              <a:rPr lang="zh-CN" altLang="en-US" dirty="0"/>
              <a:t>劳动集约化为何单位产量相同？外出佣工</a:t>
            </a:r>
            <a:endParaRPr lang="en-US" altLang="zh-CN" dirty="0"/>
          </a:p>
          <a:p>
            <a:pPr marL="0" indent="0">
              <a:buNone/>
            </a:pPr>
            <a:r>
              <a:rPr lang="zh-CN" altLang="en-US" dirty="0"/>
              <a:t>过多与不足两个趋势背离最合理的作物组合型和劳力运用</a:t>
            </a:r>
            <a:endParaRPr lang="en-US" altLang="zh-CN" dirty="0"/>
          </a:p>
          <a:p>
            <a:pPr marL="0" indent="0">
              <a:buNone/>
            </a:pPr>
            <a:r>
              <a:rPr lang="zh-CN" altLang="en-US" dirty="0"/>
              <a:t>经营式农场在技术和土地上，依然限于小农经济的水平</a:t>
            </a:r>
            <a:endParaRPr lang="en-US" altLang="zh-CN" dirty="0"/>
          </a:p>
          <a:p>
            <a:pPr marL="0" indent="0">
              <a:buNone/>
            </a:pPr>
            <a:r>
              <a:rPr lang="zh-CN" altLang="en-US" dirty="0"/>
              <a:t>农业商品化的动力，同时来源于为维持生计而耕种的贫穷家庭式农场和为利润而耕种的经营式农场。（实体主义</a:t>
            </a:r>
            <a:r>
              <a:rPr lang="en-US" altLang="zh-CN" dirty="0"/>
              <a:t>&amp;</a:t>
            </a:r>
            <a:r>
              <a:rPr lang="zh-CN" altLang="en-US" dirty="0"/>
              <a:t>形式主义）</a:t>
            </a:r>
            <a:endParaRPr lang="en-US" altLang="zh-CN" dirty="0"/>
          </a:p>
        </p:txBody>
      </p:sp>
    </p:spTree>
    <p:extLst>
      <p:ext uri="{BB962C8B-B14F-4D97-AF65-F5344CB8AC3E}">
        <p14:creationId xmlns:p14="http://schemas.microsoft.com/office/powerpoint/2010/main" val="424231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A0760-18D1-4B1A-A181-DA976E084508}"/>
              </a:ext>
            </a:extLst>
          </p:cNvPr>
          <p:cNvSpPr>
            <a:spLocks noGrp="1"/>
          </p:cNvSpPr>
          <p:nvPr>
            <p:ph type="title"/>
          </p:nvPr>
        </p:nvSpPr>
        <p:spPr>
          <a:xfrm>
            <a:off x="838200" y="323935"/>
            <a:ext cx="10515600" cy="763460"/>
          </a:xfrm>
        </p:spPr>
        <p:txBody>
          <a:bodyPr>
            <a:normAutofit fontScale="90000"/>
          </a:bodyPr>
          <a:lstStyle/>
          <a:p>
            <a:r>
              <a:rPr lang="zh-CN" altLang="en-US" sz="4400" dirty="0"/>
              <a:t>第九章 经营式和家庭式农场劳动生产率的对比</a:t>
            </a:r>
            <a:br>
              <a:rPr lang="en-US" altLang="zh-CN" sz="4400" dirty="0"/>
            </a:br>
            <a:endParaRPr lang="zh-CN" altLang="en-US" dirty="0"/>
          </a:p>
        </p:txBody>
      </p:sp>
      <p:sp>
        <p:nvSpPr>
          <p:cNvPr id="3" name="内容占位符 2">
            <a:extLst>
              <a:ext uri="{FF2B5EF4-FFF2-40B4-BE49-F238E27FC236}">
                <a16:creationId xmlns:a16="http://schemas.microsoft.com/office/drawing/2014/main" id="{281D78FA-174E-4437-A452-E5496FA2235A}"/>
              </a:ext>
            </a:extLst>
          </p:cNvPr>
          <p:cNvSpPr>
            <a:spLocks noGrp="1"/>
          </p:cNvSpPr>
          <p:nvPr>
            <p:ph idx="1"/>
          </p:nvPr>
        </p:nvSpPr>
        <p:spPr>
          <a:xfrm>
            <a:off x="722870" y="886510"/>
            <a:ext cx="10515600" cy="5827327"/>
          </a:xfrm>
        </p:spPr>
        <p:txBody>
          <a:bodyPr/>
          <a:lstStyle/>
          <a:p>
            <a:pPr marL="0" indent="0">
              <a:buNone/>
            </a:pPr>
            <a:r>
              <a:rPr lang="zh-CN" altLang="en-US" dirty="0"/>
              <a:t>劳动力对比：经营式农场每个劳动日的总收入远高于小家庭式农场</a:t>
            </a:r>
            <a:endParaRPr lang="en-US" altLang="zh-CN" dirty="0"/>
          </a:p>
          <a:p>
            <a:pPr marL="0" indent="0">
              <a:buNone/>
            </a:pPr>
            <a:r>
              <a:rPr lang="en-US" altLang="zh-CN" dirty="0"/>
              <a:t>1.</a:t>
            </a:r>
            <a:r>
              <a:rPr lang="zh-CN" altLang="en-US" dirty="0"/>
              <a:t>家庭式农场主耕作日数少于年工</a:t>
            </a:r>
            <a:endParaRPr lang="en-US" altLang="zh-CN" dirty="0"/>
          </a:p>
          <a:p>
            <a:pPr marL="0" indent="0">
              <a:buNone/>
            </a:pPr>
            <a:r>
              <a:rPr lang="zh-CN" altLang="en-US" dirty="0"/>
              <a:t>（集体化农耕的优越性？？）</a:t>
            </a:r>
            <a:endParaRPr lang="en-US" altLang="zh-CN" dirty="0"/>
          </a:p>
          <a:p>
            <a:pPr marL="0" indent="0">
              <a:buNone/>
            </a:pPr>
            <a:r>
              <a:rPr lang="en-US" altLang="zh-CN" dirty="0"/>
              <a:t>2.</a:t>
            </a:r>
            <a:r>
              <a:rPr lang="zh-CN" altLang="en-US" dirty="0"/>
              <a:t>家庭式农场的劳动集约化</a:t>
            </a:r>
            <a:endParaRPr lang="en-US" altLang="zh-CN" dirty="0"/>
          </a:p>
          <a:p>
            <a:pPr marL="0" indent="0">
              <a:buNone/>
            </a:pPr>
            <a:r>
              <a:rPr lang="zh-CN" altLang="en-US" dirty="0"/>
              <a:t>（相同的单位产量？）</a:t>
            </a:r>
            <a:endParaRPr lang="en-US" altLang="zh-CN" dirty="0"/>
          </a:p>
          <a:p>
            <a:pPr marL="0" indent="0">
              <a:buNone/>
            </a:pPr>
            <a:r>
              <a:rPr lang="zh-CN" altLang="en-US" dirty="0"/>
              <a:t>因为经营式农场的经济作物在正常水平，而贫农或以极高比例种棉，或不种棉</a:t>
            </a:r>
            <a:endParaRPr lang="en-US" altLang="zh-CN" dirty="0"/>
          </a:p>
          <a:p>
            <a:pPr marL="0" indent="0">
              <a:buNone/>
            </a:pPr>
            <a:r>
              <a:rPr lang="zh-CN" altLang="en-US" dirty="0"/>
              <a:t>原因？</a:t>
            </a:r>
            <a:endParaRPr lang="en-US" altLang="zh-CN" dirty="0"/>
          </a:p>
          <a:p>
            <a:pPr marL="0" indent="0">
              <a:buNone/>
            </a:pPr>
            <a:r>
              <a:rPr lang="zh-CN" altLang="en-US" dirty="0"/>
              <a:t>结论：对于家庭式小农来说，为了追求最好的维持生计的机会，常会被迫趋向异于追求最高产量和效率的经营模式。贫农经济主要是为生存而挣扎，而不是为追求经济利润。</a:t>
            </a:r>
          </a:p>
        </p:txBody>
      </p:sp>
    </p:spTree>
    <p:extLst>
      <p:ext uri="{BB962C8B-B14F-4D97-AF65-F5344CB8AC3E}">
        <p14:creationId xmlns:p14="http://schemas.microsoft.com/office/powerpoint/2010/main" val="1400053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E5850-38A3-4653-A20D-76BA4BD96D52}"/>
              </a:ext>
            </a:extLst>
          </p:cNvPr>
          <p:cNvSpPr>
            <a:spLocks noGrp="1"/>
          </p:cNvSpPr>
          <p:nvPr>
            <p:ph type="title"/>
          </p:nvPr>
        </p:nvSpPr>
        <p:spPr>
          <a:xfrm>
            <a:off x="838200" y="365125"/>
            <a:ext cx="10515600" cy="763459"/>
          </a:xfrm>
        </p:spPr>
        <p:txBody>
          <a:bodyPr>
            <a:normAutofit fontScale="90000"/>
          </a:bodyPr>
          <a:lstStyle/>
          <a:p>
            <a:r>
              <a:rPr lang="zh-CN" altLang="en-US" sz="4400" dirty="0"/>
              <a:t>第十章 经营式农业何以发展不足</a:t>
            </a:r>
            <a:br>
              <a:rPr lang="en-US" altLang="zh-CN" sz="4400" dirty="0"/>
            </a:br>
            <a:endParaRPr lang="zh-CN" altLang="en-US" dirty="0"/>
          </a:p>
        </p:txBody>
      </p:sp>
      <p:sp>
        <p:nvSpPr>
          <p:cNvPr id="3" name="内容占位符 2">
            <a:extLst>
              <a:ext uri="{FF2B5EF4-FFF2-40B4-BE49-F238E27FC236}">
                <a16:creationId xmlns:a16="http://schemas.microsoft.com/office/drawing/2014/main" id="{1AC70808-C842-400A-B5B7-7F13258F60F0}"/>
              </a:ext>
            </a:extLst>
          </p:cNvPr>
          <p:cNvSpPr>
            <a:spLocks noGrp="1"/>
          </p:cNvSpPr>
          <p:nvPr>
            <p:ph idx="1"/>
          </p:nvPr>
        </p:nvSpPr>
        <p:spPr>
          <a:xfrm>
            <a:off x="838200" y="861797"/>
            <a:ext cx="10515600" cy="5909705"/>
          </a:xfrm>
        </p:spPr>
        <p:txBody>
          <a:bodyPr>
            <a:normAutofit fontScale="92500" lnSpcReduction="20000"/>
          </a:bodyPr>
          <a:lstStyle/>
          <a:p>
            <a:pPr marL="0" indent="0">
              <a:buNone/>
            </a:pPr>
            <a:r>
              <a:rPr lang="zh-CN" altLang="en-US" dirty="0"/>
              <a:t>经营式农场：</a:t>
            </a:r>
            <a:r>
              <a:rPr lang="en-US" altLang="zh-CN" dirty="0"/>
              <a:t>100</a:t>
            </a:r>
            <a:r>
              <a:rPr lang="zh-CN" altLang="en-US" dirty="0"/>
              <a:t>亩</a:t>
            </a:r>
            <a:r>
              <a:rPr lang="en-US" altLang="zh-CN" dirty="0"/>
              <a:t>-200</a:t>
            </a:r>
            <a:r>
              <a:rPr lang="zh-CN" altLang="en-US" dirty="0"/>
              <a:t>亩</a:t>
            </a:r>
            <a:endParaRPr lang="en-US" altLang="zh-CN" dirty="0"/>
          </a:p>
          <a:p>
            <a:pPr marL="0" indent="0">
              <a:buNone/>
            </a:pPr>
            <a:r>
              <a:rPr lang="zh-CN" altLang="en-US" dirty="0"/>
              <a:t>在一个由自然环境、人口和社会政治制度组成的连锁体系中，追寻本区农业发展不充分的根源。</a:t>
            </a:r>
            <a:endParaRPr lang="en-US" altLang="zh-CN" dirty="0"/>
          </a:p>
          <a:p>
            <a:pPr marL="0" indent="0">
              <a:buNone/>
            </a:pPr>
            <a:r>
              <a:rPr lang="en-US" altLang="zh-CN" dirty="0"/>
              <a:t>100</a:t>
            </a:r>
            <a:r>
              <a:rPr lang="zh-CN" altLang="en-US" dirty="0"/>
              <a:t>亩以上的原因</a:t>
            </a:r>
            <a:endParaRPr lang="en-US" altLang="zh-CN" dirty="0"/>
          </a:p>
          <a:p>
            <a:pPr marL="0" indent="0">
              <a:buNone/>
            </a:pPr>
            <a:r>
              <a:rPr lang="en-US" altLang="zh-CN" dirty="0"/>
              <a:t>1</a:t>
            </a:r>
            <a:r>
              <a:rPr lang="zh-CN" altLang="en-US" dirty="0"/>
              <a:t>个成男</a:t>
            </a:r>
            <a:r>
              <a:rPr lang="en-US" altLang="zh-CN" dirty="0"/>
              <a:t>—15</a:t>
            </a:r>
            <a:r>
              <a:rPr lang="zh-CN" altLang="en-US" dirty="0"/>
              <a:t>亩土地</a:t>
            </a:r>
            <a:r>
              <a:rPr lang="en-US" altLang="zh-CN" dirty="0"/>
              <a:t>+</a:t>
            </a:r>
            <a:r>
              <a:rPr lang="zh-CN" altLang="en-US" dirty="0"/>
              <a:t>农场主亲自监督管理</a:t>
            </a:r>
            <a:r>
              <a:rPr lang="en-US" altLang="zh-CN" dirty="0"/>
              <a:t>+</a:t>
            </a:r>
            <a:r>
              <a:rPr lang="zh-CN" altLang="en-US" dirty="0"/>
              <a:t>劳力与土地的比率</a:t>
            </a:r>
            <a:endParaRPr lang="en-US" altLang="zh-CN" dirty="0"/>
          </a:p>
          <a:p>
            <a:pPr marL="0" indent="0">
              <a:buNone/>
            </a:pPr>
            <a:r>
              <a:rPr lang="en-US" altLang="zh-CN" dirty="0"/>
              <a:t>=</a:t>
            </a:r>
            <a:r>
              <a:rPr lang="zh-CN" altLang="en-US" dirty="0"/>
              <a:t>较高的收益</a:t>
            </a:r>
            <a:endParaRPr lang="en-US" altLang="zh-CN" dirty="0"/>
          </a:p>
          <a:p>
            <a:pPr marL="0" indent="0">
              <a:buNone/>
            </a:pPr>
            <a:r>
              <a:rPr lang="en-US" altLang="zh-CN" dirty="0"/>
              <a:t>200</a:t>
            </a:r>
            <a:r>
              <a:rPr lang="zh-CN" altLang="en-US" dirty="0"/>
              <a:t>亩以下的的原因</a:t>
            </a:r>
            <a:endParaRPr lang="en-US" altLang="zh-CN" dirty="0"/>
          </a:p>
          <a:p>
            <a:pPr marL="0" indent="0">
              <a:buNone/>
            </a:pPr>
            <a:r>
              <a:rPr lang="zh-CN" altLang="en-US" dirty="0"/>
              <a:t>“工头”</a:t>
            </a:r>
            <a:endParaRPr lang="en-US" altLang="zh-CN" dirty="0"/>
          </a:p>
          <a:p>
            <a:pPr marL="0" indent="0">
              <a:buNone/>
            </a:pPr>
            <a:r>
              <a:rPr lang="zh-CN" altLang="en-US" dirty="0"/>
              <a:t>经营式地主</a:t>
            </a:r>
            <a:r>
              <a:rPr lang="en-US" altLang="zh-CN" dirty="0" err="1"/>
              <a:t>v.s</a:t>
            </a:r>
            <a:r>
              <a:rPr lang="en-US" altLang="zh-CN" dirty="0"/>
              <a:t>.</a:t>
            </a:r>
            <a:r>
              <a:rPr lang="zh-CN" altLang="en-US" dirty="0"/>
              <a:t>出租式地主</a:t>
            </a:r>
            <a:r>
              <a:rPr lang="en-US" altLang="zh-CN" dirty="0"/>
              <a:t>    </a:t>
            </a:r>
          </a:p>
          <a:p>
            <a:pPr marL="0" indent="0">
              <a:buNone/>
            </a:pPr>
            <a:r>
              <a:rPr lang="zh-CN" altLang="en-US" dirty="0"/>
              <a:t>经商</a:t>
            </a:r>
            <a:r>
              <a:rPr lang="en-US" altLang="zh-CN" dirty="0"/>
              <a:t>+</a:t>
            </a:r>
            <a:r>
              <a:rPr lang="zh-CN" altLang="en-US" dirty="0"/>
              <a:t>高利贷</a:t>
            </a:r>
            <a:r>
              <a:rPr lang="en-US" altLang="zh-CN" dirty="0"/>
              <a:t>+</a:t>
            </a:r>
            <a:r>
              <a:rPr lang="zh-CN" altLang="en-US" dirty="0"/>
              <a:t>仕途</a:t>
            </a:r>
            <a:endParaRPr lang="en-US" altLang="zh-CN" dirty="0"/>
          </a:p>
          <a:p>
            <a:pPr marL="0" indent="0">
              <a:buNone/>
            </a:pPr>
            <a:r>
              <a:rPr lang="zh-CN" altLang="en-US" dirty="0"/>
              <a:t>革新的可能：涝灾</a:t>
            </a:r>
            <a:r>
              <a:rPr lang="en-US" altLang="zh-CN" dirty="0"/>
              <a:t>+</a:t>
            </a:r>
            <a:r>
              <a:rPr lang="zh-CN" altLang="en-US" dirty="0"/>
              <a:t>灌溉</a:t>
            </a:r>
            <a:r>
              <a:rPr lang="en-US" altLang="zh-CN" dirty="0"/>
              <a:t>+</a:t>
            </a:r>
            <a:r>
              <a:rPr lang="zh-CN" altLang="en-US" dirty="0"/>
              <a:t>🐖</a:t>
            </a:r>
            <a:r>
              <a:rPr lang="en-US" altLang="zh-CN" dirty="0"/>
              <a:t>+</a:t>
            </a:r>
            <a:r>
              <a:rPr lang="zh-CN" altLang="en-US" dirty="0"/>
              <a:t>拖拉机</a:t>
            </a:r>
            <a:endParaRPr lang="en-US" altLang="zh-CN" dirty="0"/>
          </a:p>
          <a:p>
            <a:pPr marL="0" indent="0">
              <a:buNone/>
            </a:pPr>
            <a:r>
              <a:rPr lang="zh-CN" altLang="en-US" dirty="0"/>
              <a:t>陷阱论：人口压力侵蚀了剩余；人口压力把农业推到高水平集约的程度，生产力难以进一步提高。</a:t>
            </a:r>
            <a:endParaRPr lang="en-US" altLang="zh-CN" dirty="0"/>
          </a:p>
          <a:p>
            <a:pPr marL="0" indent="0">
              <a:buNone/>
            </a:pPr>
            <a:r>
              <a:rPr lang="zh-CN" altLang="en-US" dirty="0"/>
              <a:t>把所有现代农业的资本投入等同于人口压力相矛盾的节省劳力的投入，是对现代农业采取了一个过分狭隘的观念。</a:t>
            </a:r>
            <a:endParaRPr lang="en-US" altLang="zh-CN" dirty="0"/>
          </a:p>
        </p:txBody>
      </p:sp>
    </p:spTree>
    <p:extLst>
      <p:ext uri="{BB962C8B-B14F-4D97-AF65-F5344CB8AC3E}">
        <p14:creationId xmlns:p14="http://schemas.microsoft.com/office/powerpoint/2010/main" val="269268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F9F19-1E20-4EEB-BA60-A02D814403E1}"/>
              </a:ext>
            </a:extLst>
          </p:cNvPr>
          <p:cNvSpPr>
            <a:spLocks noGrp="1"/>
          </p:cNvSpPr>
          <p:nvPr>
            <p:ph type="title"/>
          </p:nvPr>
        </p:nvSpPr>
        <p:spPr>
          <a:xfrm>
            <a:off x="838200" y="365125"/>
            <a:ext cx="10515600" cy="1051783"/>
          </a:xfrm>
        </p:spPr>
        <p:txBody>
          <a:bodyPr>
            <a:normAutofit fontScale="90000"/>
          </a:bodyPr>
          <a:lstStyle/>
          <a:p>
            <a:r>
              <a:rPr lang="zh-CN" altLang="en-US" sz="4400" dirty="0"/>
              <a:t>第十一章 家庭式农场的牢固性</a:t>
            </a:r>
            <a:br>
              <a:rPr lang="zh-CN" altLang="en-US" sz="4400" dirty="0"/>
            </a:br>
            <a:endParaRPr lang="zh-CN" altLang="en-US" dirty="0"/>
          </a:p>
        </p:txBody>
      </p:sp>
      <p:sp>
        <p:nvSpPr>
          <p:cNvPr id="3" name="内容占位符 2">
            <a:extLst>
              <a:ext uri="{FF2B5EF4-FFF2-40B4-BE49-F238E27FC236}">
                <a16:creationId xmlns:a16="http://schemas.microsoft.com/office/drawing/2014/main" id="{6E7DC71C-C49F-40E5-9997-26AFC603B182}"/>
              </a:ext>
            </a:extLst>
          </p:cNvPr>
          <p:cNvSpPr>
            <a:spLocks noGrp="1"/>
          </p:cNvSpPr>
          <p:nvPr>
            <p:ph idx="1"/>
          </p:nvPr>
        </p:nvSpPr>
        <p:spPr>
          <a:xfrm>
            <a:off x="838200" y="920792"/>
            <a:ext cx="10515600" cy="5867186"/>
          </a:xfrm>
        </p:spPr>
        <p:txBody>
          <a:bodyPr>
            <a:normAutofit fontScale="92500" lnSpcReduction="10000"/>
          </a:bodyPr>
          <a:lstStyle/>
          <a:p>
            <a:pPr marL="0" indent="0">
              <a:buNone/>
            </a:pPr>
            <a:r>
              <a:rPr lang="zh-CN" altLang="en-US" dirty="0"/>
              <a:t>家庭小农经济</a:t>
            </a:r>
            <a:r>
              <a:rPr lang="en-US" altLang="zh-CN" dirty="0"/>
              <a:t>+</a:t>
            </a:r>
            <a:r>
              <a:rPr lang="zh-CN" altLang="en-US" dirty="0"/>
              <a:t>佣工</a:t>
            </a:r>
            <a:r>
              <a:rPr lang="en-US" altLang="zh-CN" dirty="0"/>
              <a:t>+</a:t>
            </a:r>
            <a:r>
              <a:rPr lang="zh-CN" altLang="en-US" dirty="0"/>
              <a:t>商业性手工业</a:t>
            </a:r>
            <a:endParaRPr lang="en-US" altLang="zh-CN" dirty="0"/>
          </a:p>
          <a:p>
            <a:pPr marL="0" indent="0">
              <a:buNone/>
            </a:pPr>
            <a:r>
              <a:rPr lang="zh-CN" altLang="en-US" dirty="0"/>
              <a:t>农场的净利润是负数，为什么？</a:t>
            </a:r>
            <a:endParaRPr lang="en-US" altLang="zh-CN" dirty="0"/>
          </a:p>
          <a:p>
            <a:pPr marL="0" indent="0">
              <a:buNone/>
            </a:pPr>
            <a:r>
              <a:rPr lang="zh-CN" altLang="en-US" dirty="0"/>
              <a:t>高利贷</a:t>
            </a:r>
            <a:endParaRPr lang="en-US" altLang="zh-CN" dirty="0"/>
          </a:p>
          <a:p>
            <a:pPr marL="0" indent="0">
              <a:buNone/>
            </a:pPr>
            <a:r>
              <a:rPr lang="zh-CN" altLang="en-US" dirty="0"/>
              <a:t>家庭式农场是一个生产与消费合一的单位</a:t>
            </a:r>
            <a:endParaRPr lang="en-US" altLang="zh-CN" dirty="0"/>
          </a:p>
          <a:p>
            <a:pPr marL="0" indent="0">
              <a:buNone/>
            </a:pPr>
            <a:r>
              <a:rPr lang="zh-CN" altLang="en-US" dirty="0"/>
              <a:t>手工副业成为了必要的辅助</a:t>
            </a:r>
            <a:r>
              <a:rPr lang="en-US" altLang="zh-CN" dirty="0"/>
              <a:t>---</a:t>
            </a:r>
            <a:r>
              <a:rPr lang="zh-CN" altLang="en-US" dirty="0"/>
              <a:t>小王庄</a:t>
            </a:r>
            <a:r>
              <a:rPr lang="en-US" altLang="zh-CN" dirty="0"/>
              <a:t>+</a:t>
            </a:r>
            <a:r>
              <a:rPr lang="zh-CN" altLang="en-US" dirty="0"/>
              <a:t>芝麻村</a:t>
            </a:r>
            <a:endParaRPr lang="en-US" altLang="zh-CN" dirty="0"/>
          </a:p>
          <a:p>
            <a:pPr marL="0" indent="0">
              <a:buNone/>
            </a:pPr>
            <a:r>
              <a:rPr lang="zh-CN" altLang="en-US" dirty="0"/>
              <a:t>低工资</a:t>
            </a:r>
            <a:endParaRPr lang="en-US" altLang="zh-CN" dirty="0"/>
          </a:p>
          <a:p>
            <a:pPr marL="0" indent="0">
              <a:buNone/>
            </a:pPr>
            <a:r>
              <a:rPr lang="zh-CN" altLang="en-US" dirty="0"/>
              <a:t>商品化的手工业成为了资本主义发展的障碍</a:t>
            </a:r>
            <a:endParaRPr lang="en-US" altLang="zh-CN" dirty="0"/>
          </a:p>
          <a:p>
            <a:pPr marL="0" indent="0">
              <a:buNone/>
            </a:pPr>
            <a:r>
              <a:rPr lang="zh-CN" altLang="en-US" dirty="0"/>
              <a:t>短工</a:t>
            </a:r>
            <a:r>
              <a:rPr lang="en-US" altLang="zh-CN" dirty="0"/>
              <a:t>+</a:t>
            </a:r>
            <a:r>
              <a:rPr lang="zh-CN" altLang="en-US" dirty="0"/>
              <a:t>长工</a:t>
            </a:r>
            <a:endParaRPr lang="en-US" altLang="zh-CN" dirty="0"/>
          </a:p>
          <a:p>
            <a:pPr marL="0" indent="0">
              <a:buNone/>
            </a:pPr>
            <a:r>
              <a:rPr lang="zh-CN" altLang="en-US"/>
              <a:t>结论：人口压力和社会分层结合起来，在一个停滞的小农经济上导致了一个特别恶性循环的万股体系。贫农被困于同时依赖家庭式农作和佣工来求生，无法摆脱其一，又不得不忍受两者所赋予的低于维持生活所需的收入。他们的廉价劳动，又转过来支撑着一个寄生性的地主制，和一个停滞的经营式农业。贫农们，甚于农村其他社会阶层的人，必须在人口过剩和不平等的生产关系双重压力下挣扎生存。</a:t>
            </a:r>
            <a:endParaRPr lang="en-US" altLang="zh-CN" dirty="0"/>
          </a:p>
        </p:txBody>
      </p:sp>
    </p:spTree>
    <p:extLst>
      <p:ext uri="{BB962C8B-B14F-4D97-AF65-F5344CB8AC3E}">
        <p14:creationId xmlns:p14="http://schemas.microsoft.com/office/powerpoint/2010/main" val="146319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62CA7-5867-4889-84A5-9AAB145BDE5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004DA35-143B-4F11-916D-238AE9723381}"/>
              </a:ext>
            </a:extLst>
          </p:cNvPr>
          <p:cNvSpPr>
            <a:spLocks noGrp="1"/>
          </p:cNvSpPr>
          <p:nvPr>
            <p:ph idx="1"/>
          </p:nvPr>
        </p:nvSpPr>
        <p:spPr/>
        <p:txBody>
          <a:bodyPr/>
          <a:lstStyle/>
          <a:p>
            <a:pPr marL="0" indent="0">
              <a:buNone/>
            </a:pPr>
            <a:r>
              <a:rPr lang="zh-CN" altLang="en-US" dirty="0"/>
              <a:t>那么彼时彼刻，恰如此时此刻</a:t>
            </a:r>
            <a:r>
              <a:rPr lang="en-US" altLang="zh-CN" dirty="0"/>
              <a:t>?</a:t>
            </a:r>
            <a:endParaRPr lang="zh-CN" altLang="en-US" dirty="0"/>
          </a:p>
        </p:txBody>
      </p:sp>
    </p:spTree>
    <p:extLst>
      <p:ext uri="{BB962C8B-B14F-4D97-AF65-F5344CB8AC3E}">
        <p14:creationId xmlns:p14="http://schemas.microsoft.com/office/powerpoint/2010/main" val="11725438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1123</Words>
  <Application>Microsoft Office PowerPoint</Application>
  <PresentationFormat>宽屏</PresentationFormat>
  <Paragraphs>88</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华北小农经济与社会变迁</vt:lpstr>
      <vt:lpstr>第六章 清代前期的农业商品化和小农分化 </vt:lpstr>
      <vt:lpstr>第七章 二十世纪农业的加速商品化 </vt:lpstr>
      <vt:lpstr>      第八章 经营式和家庭式农场的对比:                耕畜的使用和农场生产力 </vt:lpstr>
      <vt:lpstr>第九章 经营式和家庭式农场劳动生产率的对比 </vt:lpstr>
      <vt:lpstr>第九章 经营式和家庭式农场劳动生产率的对比 </vt:lpstr>
      <vt:lpstr>第十章 经营式农业何以发展不足 </vt:lpstr>
      <vt:lpstr>第十一章 家庭式农场的牢固性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华北小农经济与社会变迁</dc:title>
  <dc:creator>唐 英涵</dc:creator>
  <cp:lastModifiedBy>唐 英涵</cp:lastModifiedBy>
  <cp:revision>23</cp:revision>
  <dcterms:created xsi:type="dcterms:W3CDTF">2020-07-22T11:39:39Z</dcterms:created>
  <dcterms:modified xsi:type="dcterms:W3CDTF">2020-07-24T01:40:34Z</dcterms:modified>
</cp:coreProperties>
</file>