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36" autoAdjust="0"/>
    <p:restoredTop sz="94660"/>
  </p:normalViewPr>
  <p:slideViewPr>
    <p:cSldViewPr snapToGrid="0">
      <p:cViewPr>
        <p:scale>
          <a:sx n="87" d="100"/>
          <a:sy n="87" d="100"/>
        </p:scale>
        <p:origin x="110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8476-0477-4BBD-BA9D-7F25DE0F6476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8745-FA2E-4BF0-8496-81D97BAD7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82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8476-0477-4BBD-BA9D-7F25DE0F6476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8745-FA2E-4BF0-8496-81D97BAD7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63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8476-0477-4BBD-BA9D-7F25DE0F6476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8745-FA2E-4BF0-8496-81D97BAD7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41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8476-0477-4BBD-BA9D-7F25DE0F6476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8745-FA2E-4BF0-8496-81D97BAD7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47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8476-0477-4BBD-BA9D-7F25DE0F6476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8745-FA2E-4BF0-8496-81D97BAD7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11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8476-0477-4BBD-BA9D-7F25DE0F6476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8745-FA2E-4BF0-8496-81D97BAD7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06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8476-0477-4BBD-BA9D-7F25DE0F6476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8745-FA2E-4BF0-8496-81D97BAD7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03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8476-0477-4BBD-BA9D-7F25DE0F6476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8745-FA2E-4BF0-8496-81D97BAD7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8476-0477-4BBD-BA9D-7F25DE0F6476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8745-FA2E-4BF0-8496-81D97BAD7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89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8476-0477-4BBD-BA9D-7F25DE0F6476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8745-FA2E-4BF0-8496-81D97BAD7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6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8476-0477-4BBD-BA9D-7F25DE0F6476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8745-FA2E-4BF0-8496-81D97BAD7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78476-0477-4BBD-BA9D-7F25DE0F6476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E8745-FA2E-4BF0-8496-81D97BAD7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2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834190" y="191921"/>
            <a:ext cx="8550442" cy="1155616"/>
          </a:xfrm>
        </p:spPr>
        <p:txBody>
          <a:bodyPr/>
          <a:lstStyle/>
          <a:p>
            <a:r>
              <a:rPr lang="zh-CN" altLang="en-US" dirty="0" smtClean="0"/>
              <a:t>六、农民与市场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5031" y="1475874"/>
            <a:ext cx="9144000" cy="3910263"/>
          </a:xfrm>
        </p:spPr>
        <p:txBody>
          <a:bodyPr>
            <a:normAutofit lnSpcReduction="10000"/>
          </a:bodyPr>
          <a:lstStyle/>
          <a:p>
            <a:r>
              <a:rPr lang="zh-CN" altLang="zh-CN" sz="3600" dirty="0" smtClean="0"/>
              <a:t>以</a:t>
            </a:r>
            <a:r>
              <a:rPr lang="en-US" altLang="zh-CN" sz="3600" dirty="0"/>
              <a:t>20</a:t>
            </a:r>
            <a:r>
              <a:rPr lang="zh-CN" altLang="zh-CN" sz="3600" dirty="0"/>
              <a:t>世纪长江三角洲商品和要素市场实地调研的资料 看待农村市场结构和</a:t>
            </a:r>
            <a:r>
              <a:rPr lang="zh-CN" altLang="zh-CN" sz="3600" dirty="0" smtClean="0"/>
              <a:t>运行</a:t>
            </a:r>
            <a:endParaRPr lang="en-US" altLang="zh-CN" sz="3600" dirty="0" smtClean="0"/>
          </a:p>
          <a:p>
            <a:endParaRPr lang="zh-CN" altLang="zh-CN" sz="3600" dirty="0"/>
          </a:p>
          <a:p>
            <a:pPr algn="l"/>
            <a:r>
              <a:rPr lang="zh-CN" altLang="zh-CN" sz="2800" b="1" dirty="0">
                <a:cs typeface="Times New Roman" panose="02020603050405020304" pitchFamily="18" charset="0"/>
              </a:rPr>
              <a:t>二十世纪小农的市场</a:t>
            </a:r>
            <a:r>
              <a:rPr lang="zh-CN" altLang="zh-CN" sz="2800" b="1" dirty="0" smtClean="0">
                <a:cs typeface="Times New Roman" panose="02020603050405020304" pitchFamily="18" charset="0"/>
              </a:rPr>
              <a:t>行为</a:t>
            </a:r>
            <a:endParaRPr lang="en-US" altLang="zh-CN" sz="2800" b="1" dirty="0" smtClean="0">
              <a:cs typeface="Times New Roman" panose="02020603050405020304" pitchFamily="18" charset="0"/>
            </a:endParaRPr>
          </a:p>
          <a:p>
            <a:pPr algn="l"/>
            <a:r>
              <a:rPr lang="en-US" altLang="zh-CN" sz="2800" b="1" dirty="0" smtClean="0">
                <a:cs typeface="Times New Roman" panose="02020603050405020304" pitchFamily="18" charset="0"/>
              </a:rPr>
              <a:t>	</a:t>
            </a:r>
            <a:r>
              <a:rPr lang="zh-CN" altLang="zh-CN" sz="2800" b="1" dirty="0" smtClean="0">
                <a:cs typeface="Times New Roman" panose="02020603050405020304" pitchFamily="18" charset="0"/>
              </a:rPr>
              <a:t>地方</a:t>
            </a:r>
            <a:r>
              <a:rPr lang="zh-CN" altLang="zh-CN" sz="2800" b="1" dirty="0">
                <a:cs typeface="Times New Roman" panose="02020603050405020304" pitchFamily="18" charset="0"/>
              </a:rPr>
              <a:t>市场 国内市场和国际</a:t>
            </a:r>
            <a:r>
              <a:rPr lang="zh-CN" altLang="zh-CN" sz="2800" b="1" dirty="0" smtClean="0">
                <a:cs typeface="Times New Roman" panose="02020603050405020304" pitchFamily="18" charset="0"/>
              </a:rPr>
              <a:t>市场</a:t>
            </a:r>
            <a:endParaRPr lang="en-US" altLang="zh-CN" sz="2800" b="1" dirty="0" smtClean="0">
              <a:cs typeface="Times New Roman" panose="02020603050405020304" pitchFamily="18" charset="0"/>
            </a:endParaRPr>
          </a:p>
          <a:p>
            <a:pPr algn="l"/>
            <a:r>
              <a:rPr lang="en-US" altLang="zh-CN" sz="2800" b="1" dirty="0" smtClean="0">
                <a:cs typeface="Times New Roman" panose="02020603050405020304" pitchFamily="18" charset="0"/>
              </a:rPr>
              <a:t>	</a:t>
            </a:r>
            <a:r>
              <a:rPr lang="zh-CN" altLang="zh-CN" sz="2800" b="1" dirty="0" smtClean="0">
                <a:cs typeface="Times New Roman" panose="02020603050405020304" pitchFamily="18" charset="0"/>
              </a:rPr>
              <a:t>农民市场行为的主要内容</a:t>
            </a:r>
            <a:endParaRPr lang="en-US" altLang="zh-CN" sz="2800" b="1" dirty="0" smtClean="0">
              <a:cs typeface="Times New Roman" panose="02020603050405020304" pitchFamily="18" charset="0"/>
            </a:endParaRPr>
          </a:p>
          <a:p>
            <a:pPr algn="l"/>
            <a:r>
              <a:rPr lang="zh-CN" altLang="zh-CN" sz="28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市场与发展</a:t>
            </a:r>
            <a:endParaRPr lang="zh-CN" altLang="zh-CN" sz="2800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b="1" dirty="0" smtClean="0">
                <a:cs typeface="Times New Roman" panose="02020603050405020304" pitchFamily="18" charset="0"/>
              </a:rPr>
              <a:t>	</a:t>
            </a:r>
            <a:r>
              <a:rPr lang="zh-CN" altLang="zh-CN" sz="2800" b="1" dirty="0" smtClean="0">
                <a:cs typeface="Times New Roman" panose="02020603050405020304" pitchFamily="18" charset="0"/>
              </a:rPr>
              <a:t>小贸易市场</a:t>
            </a:r>
            <a:r>
              <a:rPr lang="en-US" altLang="zh-CN" sz="2800" b="1" dirty="0" smtClean="0">
                <a:cs typeface="Times New Roman" panose="02020603050405020304" pitchFamily="18" charset="0"/>
              </a:rPr>
              <a:t>  </a:t>
            </a:r>
            <a:r>
              <a:rPr lang="zh-CN" altLang="zh-CN" sz="2800" b="1" dirty="0" smtClean="0">
                <a:cs typeface="Times New Roman" panose="02020603050405020304" pitchFamily="18" charset="0"/>
              </a:rPr>
              <a:t>土地市场</a:t>
            </a:r>
            <a:r>
              <a:rPr lang="en-US" altLang="zh-CN" sz="2800" b="1" dirty="0" smtClean="0">
                <a:cs typeface="Times New Roman" panose="02020603050405020304" pitchFamily="18" charset="0"/>
              </a:rPr>
              <a:t> </a:t>
            </a:r>
            <a:r>
              <a:rPr lang="zh-CN" altLang="zh-CN" sz="2800" b="1" dirty="0" smtClean="0">
                <a:cs typeface="Times New Roman" panose="02020603050405020304" pitchFamily="18" charset="0"/>
              </a:rPr>
              <a:t>劳动力市场</a:t>
            </a:r>
            <a:endParaRPr lang="en-US" altLang="zh-CN" sz="2800" b="1" dirty="0" smtClean="0">
              <a:cs typeface="Times New Roman" panose="02020603050405020304" pitchFamily="18" charset="0"/>
            </a:endParaRPr>
          </a:p>
          <a:p>
            <a:pPr algn="l"/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0852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过密</a:t>
            </a:r>
            <a:r>
              <a:rPr lang="zh-CN" altLang="zh-CN" dirty="0" smtClean="0"/>
              <a:t>型增长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工作日边际报酬</a:t>
            </a:r>
            <a:r>
              <a:rPr lang="zh-CN" altLang="zh-CN" dirty="0" smtClean="0"/>
              <a:t>递减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增加了单位面积的劳动力使用 并未增加单位工作日的</a:t>
            </a:r>
            <a:r>
              <a:rPr lang="zh-CN" altLang="zh-CN" dirty="0" smtClean="0"/>
              <a:t>收入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生产</a:t>
            </a:r>
            <a:r>
              <a:rPr lang="zh-CN" altLang="zh-CN" dirty="0"/>
              <a:t>进一步过密</a:t>
            </a:r>
            <a:r>
              <a:rPr lang="zh-CN" altLang="zh-CN" dirty="0" smtClean="0"/>
              <a:t>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过密化与</a:t>
            </a:r>
            <a:r>
              <a:rPr lang="zh-CN" altLang="zh-CN" dirty="0" smtClean="0"/>
              <a:t>农业现代化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辅助</a:t>
            </a:r>
            <a:r>
              <a:rPr lang="zh-CN" altLang="zh-CN" dirty="0"/>
              <a:t>劳动力影响了变化的</a:t>
            </a:r>
            <a:r>
              <a:rPr lang="zh-CN" altLang="zh-CN" dirty="0" smtClean="0"/>
              <a:t>实质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新的剥削</a:t>
            </a:r>
            <a:r>
              <a:rPr lang="zh-CN" altLang="zh-CN" dirty="0" smtClean="0"/>
              <a:t>形式</a:t>
            </a:r>
            <a:r>
              <a:rPr lang="zh-CN" altLang="en-US" dirty="0" smtClean="0"/>
              <a:t>出现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23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商人的作用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替</a:t>
            </a:r>
            <a:r>
              <a:rPr lang="zh-CN" altLang="zh-CN" dirty="0"/>
              <a:t>资本主义工业购买农业原料和廉价劳动力的</a:t>
            </a:r>
            <a:r>
              <a:rPr lang="zh-CN" altLang="zh-CN" dirty="0" smtClean="0"/>
              <a:t>代理人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资本主义工业产品的推销</a:t>
            </a:r>
            <a:r>
              <a:rPr lang="zh-CN" altLang="zh-CN" dirty="0" smtClean="0"/>
              <a:t>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引进资本主义工业产品新投入、新技术的</a:t>
            </a:r>
            <a:r>
              <a:rPr lang="zh-CN" altLang="zh-CN" dirty="0" smtClean="0"/>
              <a:t>中介人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资本主义工业的投资人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46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农村生活水平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488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cs typeface="Times New Roman" panose="02020603050405020304" pitchFamily="18" charset="0"/>
              </a:rPr>
              <a:t>国内消费有显著的</a:t>
            </a:r>
            <a:r>
              <a:rPr lang="zh-CN" altLang="zh-CN" dirty="0" smtClean="0">
                <a:cs typeface="Times New Roman" panose="02020603050405020304" pitchFamily="18" charset="0"/>
              </a:rPr>
              <a:t>扩大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dirty="0">
                <a:cs typeface="Times New Roman" panose="02020603050405020304" pitchFamily="18" charset="0"/>
              </a:rPr>
              <a:t>生产出口商品的农村生活水平提高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33754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dirty="0"/>
              <a:t>城市发展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4961857"/>
            <a:ext cx="10515600" cy="141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/>
              <a:t>城市发展和农村过密化联系起来的新的经济体系</a:t>
            </a:r>
            <a:endParaRPr lang="en-US" altLang="zh-CN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4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463" y="0"/>
            <a:ext cx="12224084" cy="1475874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八</a:t>
            </a:r>
            <a:r>
              <a:rPr lang="zh-CN" altLang="en-US" dirty="0"/>
              <a:t>、</a:t>
            </a:r>
            <a:r>
              <a:rPr lang="zh-CN" altLang="zh-CN" dirty="0" smtClean="0"/>
              <a:t>两种</a:t>
            </a:r>
            <a:r>
              <a:rPr lang="zh-CN" altLang="zh-CN" dirty="0"/>
              <a:t>类型的</a:t>
            </a:r>
            <a:r>
              <a:rPr lang="zh-CN" altLang="zh-CN" dirty="0" smtClean="0"/>
              <a:t>村庄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116" y="2085474"/>
            <a:ext cx="9144000" cy="3910263"/>
          </a:xfrm>
        </p:spPr>
        <p:txBody>
          <a:bodyPr>
            <a:normAutofit/>
          </a:bodyPr>
          <a:lstStyle/>
          <a:p>
            <a:r>
              <a:rPr lang="zh-CN" altLang="zh-CN" sz="3200" dirty="0" smtClean="0"/>
              <a:t>薛</a:t>
            </a:r>
            <a:r>
              <a:rPr lang="zh-CN" altLang="en-US" sz="3200" dirty="0" smtClean="0"/>
              <a:t>家埭</a:t>
            </a:r>
            <a:r>
              <a:rPr lang="zh-CN" altLang="zh-CN" sz="3200" dirty="0" smtClean="0"/>
              <a:t>村和沙</a:t>
            </a:r>
            <a:r>
              <a:rPr lang="zh-CN" altLang="en-US" sz="3200" dirty="0" smtClean="0"/>
              <a:t>井</a:t>
            </a:r>
            <a:r>
              <a:rPr lang="zh-CN" altLang="zh-CN" sz="3200" dirty="0" smtClean="0"/>
              <a:t>村 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zh-CN" sz="3200" dirty="0" smtClean="0"/>
              <a:t>灌溉农业</a:t>
            </a:r>
            <a:r>
              <a:rPr lang="zh-CN" altLang="zh-CN" sz="3200" dirty="0"/>
              <a:t>、租佃关系和商品化的高度发达 使得长江不同于华北在村社间的结构、政治</a:t>
            </a:r>
            <a:r>
              <a:rPr lang="zh-CN" altLang="zh-CN" sz="3200" dirty="0" smtClean="0"/>
              <a:t>组织变迁</a:t>
            </a:r>
            <a:endParaRPr lang="zh-CN" altLang="zh-CN" sz="3200" dirty="0"/>
          </a:p>
          <a:p>
            <a:pPr algn="l"/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6221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2983081"/>
            <a:ext cx="10515600" cy="1325563"/>
          </a:xfrm>
        </p:spPr>
        <p:txBody>
          <a:bodyPr/>
          <a:lstStyle/>
          <a:p>
            <a:r>
              <a:rPr lang="zh-CN" altLang="zh-CN" dirty="0"/>
              <a:t>社会活动圈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1133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沙村集中</a:t>
            </a:r>
            <a:r>
              <a:rPr lang="zh-CN" altLang="zh-CN" dirty="0" smtClean="0"/>
              <a:t>居住</a:t>
            </a:r>
            <a:r>
              <a:rPr lang="en-US" altLang="zh-CN" dirty="0" smtClean="0"/>
              <a:t>  </a:t>
            </a:r>
            <a:r>
              <a:rPr lang="zh-CN" altLang="zh-CN" dirty="0" smtClean="0"/>
              <a:t>薛村</a:t>
            </a:r>
            <a:r>
              <a:rPr lang="zh-CN" altLang="en-US" dirty="0" smtClean="0"/>
              <a:t>分居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薛</a:t>
            </a:r>
            <a:r>
              <a:rPr lang="zh-CN" altLang="zh-CN" dirty="0" smtClean="0"/>
              <a:t>村以</a:t>
            </a:r>
            <a:r>
              <a:rPr lang="zh-CN" altLang="zh-CN" dirty="0"/>
              <a:t>同族关系为</a:t>
            </a:r>
            <a:r>
              <a:rPr lang="zh-CN" altLang="zh-CN" dirty="0" smtClean="0"/>
              <a:t>纽带</a:t>
            </a:r>
            <a:r>
              <a:rPr lang="en-US" altLang="zh-CN" dirty="0" smtClean="0"/>
              <a:t> </a:t>
            </a:r>
            <a:r>
              <a:rPr lang="zh-CN" altLang="zh-CN" dirty="0" smtClean="0"/>
              <a:t>沙村紧</a:t>
            </a:r>
            <a:r>
              <a:rPr lang="zh-CN" altLang="en-US" dirty="0" smtClean="0"/>
              <a:t>居</a:t>
            </a:r>
            <a:r>
              <a:rPr lang="zh-CN" altLang="zh-CN" dirty="0" smtClean="0"/>
              <a:t>亲戚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mtClean="0"/>
              <a:t>居住形</a:t>
            </a:r>
            <a:r>
              <a:rPr lang="zh-CN" altLang="en-US" smtClean="0"/>
              <a:t>态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90600" y="4139867"/>
            <a:ext cx="10515600" cy="1511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沙村紧而全  薛村同族间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990600" y="44489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dirty="0"/>
              <a:t>村庄的政治组织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90600" y="5465430"/>
            <a:ext cx="10515600" cy="1511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/>
              <a:t>沙村有</a:t>
            </a:r>
            <a:r>
              <a:rPr lang="zh-CN" altLang="zh-CN" dirty="0" smtClean="0"/>
              <a:t>会首</a:t>
            </a:r>
            <a:r>
              <a:rPr lang="en-US" altLang="zh-CN" dirty="0"/>
              <a:t> </a:t>
            </a:r>
            <a:r>
              <a:rPr lang="zh-CN" altLang="zh-CN" dirty="0" smtClean="0"/>
              <a:t>薛村因</a:t>
            </a:r>
            <a:r>
              <a:rPr lang="zh-CN" altLang="zh-CN" dirty="0"/>
              <a:t>事设人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581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土地占有形态与国家政权</a:t>
            </a:r>
            <a:r>
              <a:rPr lang="zh-CN" altLang="zh-CN" dirty="0" smtClean="0"/>
              <a:t>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薛村的同族集团强有力而超族村社组织微弱 沙村</a:t>
            </a:r>
            <a:r>
              <a:rPr lang="zh-CN" altLang="zh-CN" dirty="0" smtClean="0"/>
              <a:t>反之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土地占有形态</a:t>
            </a:r>
            <a:r>
              <a:rPr lang="zh-CN" altLang="zh-CN" dirty="0" smtClean="0"/>
              <a:t>有关</a:t>
            </a:r>
            <a:r>
              <a:rPr lang="en-US" altLang="zh-CN" dirty="0" smtClean="0"/>
              <a:t> 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华北</a:t>
            </a:r>
            <a:r>
              <a:rPr lang="zh-CN" altLang="zh-CN" dirty="0"/>
              <a:t>村长和副村</a:t>
            </a:r>
            <a:r>
              <a:rPr lang="zh-CN" altLang="zh-CN" dirty="0" smtClean="0"/>
              <a:t>制度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长江政权</a:t>
            </a:r>
            <a:r>
              <a:rPr lang="zh-CN" altLang="zh-CN" dirty="0"/>
              <a:t>和在城地主打交道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672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稳定性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土地所有的稳定性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zh-CN" dirty="0"/>
              <a:t>薛村的土地使用并未比商品化低的沙村变得</a:t>
            </a:r>
            <a:r>
              <a:rPr lang="zh-CN" altLang="zh-CN" dirty="0" smtClean="0"/>
              <a:t>快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生态系统，多种经营和</a:t>
            </a:r>
            <a:r>
              <a:rPr lang="zh-CN" altLang="zh-CN" dirty="0" smtClean="0"/>
              <a:t>稳定性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长江薛村</a:t>
            </a:r>
            <a:r>
              <a:rPr lang="zh-CN" altLang="zh-CN" dirty="0" smtClean="0"/>
              <a:t>较为</a:t>
            </a:r>
            <a:r>
              <a:rPr lang="zh-CN" altLang="zh-CN" dirty="0"/>
              <a:t>肥沃的</a:t>
            </a:r>
            <a:r>
              <a:rPr lang="zh-CN" altLang="zh-CN" dirty="0" smtClean="0"/>
              <a:t>土壤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商品化</a:t>
            </a:r>
            <a:r>
              <a:rPr lang="zh-CN" altLang="zh-CN" dirty="0"/>
              <a:t>和</a:t>
            </a:r>
            <a:r>
              <a:rPr lang="zh-CN" altLang="zh-CN" dirty="0" smtClean="0"/>
              <a:t>多种经营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辅助性</a:t>
            </a:r>
            <a:r>
              <a:rPr lang="zh-CN" altLang="zh-CN" dirty="0"/>
              <a:t>的</a:t>
            </a:r>
            <a:r>
              <a:rPr lang="zh-CN" altLang="zh-CN" dirty="0" smtClean="0"/>
              <a:t>收入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059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九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旧</a:t>
            </a:r>
            <a:r>
              <a:rPr lang="zh-CN" altLang="zh-CN" dirty="0"/>
              <a:t>政治经济体制的改造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zh-CN" dirty="0"/>
              <a:t>农民是税源 到 农村经济</a:t>
            </a:r>
            <a:r>
              <a:rPr lang="zh-CN" altLang="zh-CN" dirty="0" smtClean="0"/>
              <a:t>发展</a:t>
            </a:r>
            <a:endParaRPr lang="en-US" altLang="zh-CN" dirty="0" smtClean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zh-CN" dirty="0"/>
              <a:t>将旧的以分散、自立的小农农场经济为基础的政治经济体制替代为巨大的、以集体和计划为基础的党政国家体制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372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土地改革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大小平均、五大财产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以</a:t>
            </a:r>
            <a:r>
              <a:rPr lang="zh-CN" altLang="zh-CN" dirty="0"/>
              <a:t>行政村为组织</a:t>
            </a:r>
            <a:r>
              <a:rPr lang="zh-CN" altLang="zh-CN" dirty="0" smtClean="0"/>
              <a:t>单位</a:t>
            </a:r>
            <a:r>
              <a:rPr lang="en-US" altLang="zh-CN" dirty="0" smtClean="0"/>
              <a:t> </a:t>
            </a:r>
            <a:r>
              <a:rPr lang="zh-CN" altLang="en-US" dirty="0" smtClean="0"/>
              <a:t>划分阶级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土地改革</a:t>
            </a:r>
            <a:r>
              <a:rPr lang="zh-CN" altLang="zh-CN" dirty="0" smtClean="0"/>
              <a:t>作用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三</a:t>
            </a:r>
            <a:r>
              <a:rPr lang="zh-CN" altLang="zh-CN" dirty="0"/>
              <a:t>角</a:t>
            </a:r>
            <a:r>
              <a:rPr lang="zh-CN" altLang="zh-CN" dirty="0" smtClean="0"/>
              <a:t>关系</a:t>
            </a:r>
            <a:r>
              <a:rPr lang="en-US" altLang="zh-CN" dirty="0" smtClean="0"/>
              <a:t> </a:t>
            </a:r>
            <a:r>
              <a:rPr lang="zh-CN" altLang="en-US" dirty="0" smtClean="0"/>
              <a:t>到 双</a:t>
            </a:r>
            <a:r>
              <a:rPr lang="zh-CN" altLang="zh-CN" dirty="0" smtClean="0"/>
              <a:t>边关系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国家税收创造条件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690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三定</a:t>
            </a:r>
            <a:r>
              <a:rPr lang="zh-CN" altLang="zh-CN" dirty="0" smtClean="0"/>
              <a:t>政策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实行</a:t>
            </a:r>
            <a:r>
              <a:rPr lang="zh-CN" altLang="zh-CN" dirty="0" smtClean="0"/>
              <a:t>统购统销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强制性的</a:t>
            </a:r>
            <a:r>
              <a:rPr lang="zh-CN" altLang="zh-CN" dirty="0" smtClean="0"/>
              <a:t>收购</a:t>
            </a:r>
            <a:r>
              <a:rPr lang="zh-CN" altLang="en-US" dirty="0" smtClean="0"/>
              <a:t>、</a:t>
            </a:r>
            <a:r>
              <a:rPr lang="zh-CN" altLang="zh-CN" dirty="0"/>
              <a:t>国营渠道供应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粮食三</a:t>
            </a:r>
            <a:r>
              <a:rPr lang="zh-CN" altLang="zh-CN" dirty="0" smtClean="0"/>
              <a:t>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zh-CN" dirty="0"/>
              <a:t>定购、定销和定产 </a:t>
            </a:r>
            <a:r>
              <a:rPr lang="en-US" altLang="zh-CN" dirty="0" smtClean="0"/>
              <a:t>  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 smtClean="0"/>
              <a:t>推向</a:t>
            </a:r>
            <a:r>
              <a:rPr lang="zh-CN" altLang="zh-CN" dirty="0"/>
              <a:t>集体化的道路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 smtClean="0"/>
              <a:t>国家权力扩大到对农村商业的控制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18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二十世纪小农的市场行为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zh-CN" dirty="0">
                <a:cs typeface="Times New Roman" panose="02020603050405020304" pitchFamily="18" charset="0"/>
              </a:rPr>
              <a:t> 糊口至上的生产目的（粮食和棉制品的主要商品</a:t>
            </a:r>
            <a:r>
              <a:rPr lang="zh-CN" altLang="zh-CN" dirty="0" smtClean="0">
                <a:cs typeface="Times New Roman" panose="02020603050405020304" pitchFamily="18" charset="0"/>
              </a:rPr>
              <a:t>）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dirty="0" smtClean="0">
                <a:cs typeface="Times New Roman" panose="02020603050405020304" pitchFamily="18" charset="0"/>
              </a:rPr>
              <a:t>出售商品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cs typeface="Times New Roman" panose="02020603050405020304" pitchFamily="18" charset="0"/>
              </a:rPr>
              <a:t>	</a:t>
            </a:r>
            <a:r>
              <a:rPr lang="zh-CN" altLang="zh-CN" dirty="0"/>
              <a:t>以粮食和棉花为主的农副产品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dirty="0" smtClean="0">
                <a:cs typeface="Times New Roman" panose="02020603050405020304" pitchFamily="18" charset="0"/>
              </a:rPr>
              <a:t>购入</a:t>
            </a:r>
            <a:r>
              <a:rPr lang="zh-CN" altLang="en-US" dirty="0" smtClean="0">
                <a:cs typeface="Times New Roman" panose="02020603050405020304" pitchFamily="18" charset="0"/>
              </a:rPr>
              <a:t>商品资料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	</a:t>
            </a:r>
            <a:r>
              <a:rPr lang="zh-CN" altLang="zh-CN" dirty="0"/>
              <a:t>粮食和棉</a:t>
            </a:r>
            <a:r>
              <a:rPr lang="zh-CN" altLang="zh-CN" dirty="0" smtClean="0"/>
              <a:t>制品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</a:t>
            </a:r>
            <a:r>
              <a:rPr lang="zh-CN" altLang="zh-CN" dirty="0" smtClean="0"/>
              <a:t>三位一体</a:t>
            </a:r>
            <a:r>
              <a:rPr lang="zh-CN" altLang="zh-CN" dirty="0"/>
              <a:t>的</a:t>
            </a:r>
            <a:r>
              <a:rPr lang="zh-CN" altLang="zh-CN" dirty="0" smtClean="0"/>
              <a:t>瓦解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经济作物</a:t>
            </a:r>
            <a:r>
              <a:rPr lang="zh-CN" altLang="zh-CN" dirty="0"/>
              <a:t>集中种植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99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zh-CN" dirty="0" smtClean="0"/>
              <a:t>党政权力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9983"/>
            <a:ext cx="10515600" cy="59066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权力机构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乡政府</a:t>
            </a:r>
            <a:r>
              <a:rPr lang="zh-CN" altLang="zh-CN" dirty="0"/>
              <a:t>成为征税和土地改革的基本单位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国家</a:t>
            </a:r>
            <a:r>
              <a:rPr lang="zh-CN" altLang="zh-CN" dirty="0"/>
              <a:t>政治权力更加垂直的深入到社会的</a:t>
            </a:r>
            <a:r>
              <a:rPr lang="zh-CN" altLang="zh-CN" dirty="0" smtClean="0"/>
              <a:t>基层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管理权和</a:t>
            </a:r>
            <a:r>
              <a:rPr lang="zh-CN" altLang="zh-CN" dirty="0" smtClean="0"/>
              <a:t>分配</a:t>
            </a:r>
            <a:r>
              <a:rPr lang="zh-CN" altLang="en-US" dirty="0" smtClean="0"/>
              <a:t>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大队领导主要管理</a:t>
            </a:r>
            <a:r>
              <a:rPr lang="zh-CN" altLang="zh-CN" dirty="0" smtClean="0"/>
              <a:t>生产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控制</a:t>
            </a:r>
            <a:r>
              <a:rPr lang="zh-CN" altLang="zh-CN" dirty="0"/>
              <a:t>了产品</a:t>
            </a:r>
            <a:r>
              <a:rPr lang="zh-CN" altLang="zh-CN" dirty="0" smtClean="0"/>
              <a:t>分配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 smtClean="0"/>
              <a:t>局限性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不符合</a:t>
            </a:r>
            <a:r>
              <a:rPr lang="zh-CN" altLang="zh-CN" dirty="0" smtClean="0"/>
              <a:t>实际情况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农民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服从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队长的两难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640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新的政治</a:t>
            </a:r>
            <a:r>
              <a:rPr lang="zh-CN" altLang="zh-CN" dirty="0" smtClean="0"/>
              <a:t>经济制度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横向与纵向的控制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横向权力范围 计划经济代替了自然的</a:t>
            </a:r>
            <a:r>
              <a:rPr lang="zh-CN" altLang="zh-CN" dirty="0" smtClean="0"/>
              <a:t>小农经济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国家权力通过党政机构的垂直</a:t>
            </a:r>
            <a:r>
              <a:rPr lang="zh-CN" altLang="zh-CN" dirty="0" smtClean="0"/>
              <a:t>延伸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囊括</a:t>
            </a:r>
            <a:r>
              <a:rPr lang="zh-CN" altLang="zh-CN" dirty="0"/>
              <a:t>经济的管理和分配</a:t>
            </a:r>
            <a:r>
              <a:rPr lang="zh-CN" altLang="zh-CN" dirty="0" smtClean="0"/>
              <a:t>权力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78</a:t>
            </a:r>
            <a:r>
              <a:rPr lang="zh-CN" altLang="en-US" dirty="0" smtClean="0"/>
              <a:t>年后的半集体以及自由抉择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46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地方市场 国内市场和国际市场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买卖的流通</a:t>
            </a:r>
            <a:r>
              <a:rPr lang="zh-CN" altLang="zh-CN" dirty="0" smtClean="0"/>
              <a:t>不</a:t>
            </a:r>
            <a:r>
              <a:rPr lang="zh-CN" altLang="zh-CN" dirty="0"/>
              <a:t>局限于地方</a:t>
            </a:r>
            <a:r>
              <a:rPr lang="zh-CN" altLang="zh-CN" dirty="0" smtClean="0"/>
              <a:t>市场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国内市场</a:t>
            </a:r>
            <a:r>
              <a:rPr lang="zh-CN" altLang="zh-CN" dirty="0"/>
              <a:t>抛弃帕金斯的</a:t>
            </a:r>
            <a:r>
              <a:rPr lang="zh-CN" altLang="zh-CN" dirty="0" smtClean="0"/>
              <a:t>二元论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小农在市场的角色多样 生产、消费、销售、购买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世界经济难以融入小农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07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农民市场行为的主要内容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三种方式 三种</a:t>
            </a:r>
            <a:r>
              <a:rPr lang="zh-CN" altLang="zh-CN" dirty="0" smtClean="0"/>
              <a:t>目的</a:t>
            </a:r>
            <a:r>
              <a:rPr lang="zh-CN" altLang="en-US" dirty="0" smtClean="0"/>
              <a:t>（</a:t>
            </a:r>
            <a:r>
              <a:rPr lang="zh-CN" altLang="zh-CN" dirty="0"/>
              <a:t>沿着实体主义的思路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为了以现金或实物向不在村地主</a:t>
            </a:r>
            <a:r>
              <a:rPr lang="zh-CN" altLang="zh-CN" dirty="0" smtClean="0"/>
              <a:t>缴租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>
                <a:cs typeface="Times New Roman" panose="02020603050405020304" pitchFamily="18" charset="0"/>
              </a:rPr>
              <a:t>为了支付生产和维持生活的直接</a:t>
            </a:r>
            <a:r>
              <a:rPr lang="zh-CN" altLang="zh-CN" dirty="0" smtClean="0">
                <a:cs typeface="Times New Roman" panose="02020603050405020304" pitchFamily="18" charset="0"/>
              </a:rPr>
              <a:t>开支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	</a:t>
            </a:r>
            <a:r>
              <a:rPr lang="zh-CN" altLang="zh-CN" dirty="0">
                <a:cs typeface="Times New Roman" panose="02020603050405020304" pitchFamily="18" charset="0"/>
              </a:rPr>
              <a:t>为牟利而出售剩余农产品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30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市场与发展</a:t>
            </a:r>
            <a:b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 dirty="0">
                <a:cs typeface="Times New Roman" panose="02020603050405020304" pitchFamily="18" charset="0"/>
              </a:rPr>
              <a:t>小贸易</a:t>
            </a:r>
            <a:r>
              <a:rPr lang="zh-CN" altLang="zh-CN" b="1" dirty="0" smtClean="0">
                <a:cs typeface="Times New Roman" panose="02020603050405020304" pitchFamily="18" charset="0"/>
              </a:rPr>
              <a:t>市场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cs typeface="Times New Roman" panose="02020603050405020304" pitchFamily="18" charset="0"/>
              </a:rPr>
              <a:t>	</a:t>
            </a:r>
            <a:r>
              <a:rPr lang="zh-CN" altLang="zh-CN" dirty="0"/>
              <a:t>马克思主义</a:t>
            </a:r>
            <a:r>
              <a:rPr lang="zh-CN" altLang="zh-CN" dirty="0" smtClean="0"/>
              <a:t>小商品生产</a:t>
            </a:r>
            <a:r>
              <a:rPr lang="zh-CN" altLang="en-US" dirty="0" smtClean="0"/>
              <a:t>的异同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亚当斯密的城乡双向</a:t>
            </a:r>
            <a:r>
              <a:rPr lang="zh-CN" altLang="zh-CN" dirty="0" smtClean="0"/>
              <a:t>贸易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b="1" dirty="0"/>
              <a:t>土地</a:t>
            </a:r>
            <a:r>
              <a:rPr lang="zh-CN" altLang="zh-CN" b="1" dirty="0" smtClean="0"/>
              <a:t>市场</a:t>
            </a:r>
            <a:r>
              <a:rPr lang="en-US" altLang="zh-CN" b="1" dirty="0" smtClean="0"/>
              <a:t>  </a:t>
            </a:r>
            <a:r>
              <a:rPr lang="zh-CN" altLang="zh-CN" b="1" dirty="0" smtClean="0"/>
              <a:t>买卖</a:t>
            </a:r>
            <a:r>
              <a:rPr lang="zh-CN" altLang="zh-CN" b="1" dirty="0"/>
              <a:t>增加趋势下旧观念制约的市场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zh-CN" dirty="0">
                <a:cs typeface="Times New Roman" panose="02020603050405020304" pitchFamily="18" charset="0"/>
              </a:rPr>
              <a:t>田底和田面的</a:t>
            </a:r>
            <a:r>
              <a:rPr lang="zh-CN" altLang="zh-CN" dirty="0" smtClean="0">
                <a:cs typeface="Times New Roman" panose="02020603050405020304" pitchFamily="18" charset="0"/>
              </a:rPr>
              <a:t>分离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36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生存边缘的经济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 dirty="0"/>
              <a:t>信贷市场 为了应急活命与生产投资</a:t>
            </a:r>
            <a:r>
              <a:rPr lang="zh-CN" altLang="zh-CN" b="1" dirty="0" smtClean="0"/>
              <a:t>无关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zh-CN" dirty="0"/>
              <a:t>非正式的低价感情</a:t>
            </a:r>
            <a:r>
              <a:rPr lang="zh-CN" altLang="zh-CN" dirty="0" smtClean="0"/>
              <a:t>基础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zh-CN" altLang="zh-CN" b="1" dirty="0"/>
              <a:t>劳动力市场 最近自由竞争的短工</a:t>
            </a:r>
            <a:r>
              <a:rPr lang="zh-CN" altLang="zh-CN" b="1" dirty="0" smtClean="0"/>
              <a:t>市场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zh-CN" dirty="0"/>
              <a:t>季节性</a:t>
            </a:r>
            <a:r>
              <a:rPr lang="zh-CN" altLang="zh-CN" dirty="0" smtClean="0"/>
              <a:t>市场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地方市场</a:t>
            </a:r>
            <a:r>
              <a:rPr lang="zh-CN" altLang="en-US" dirty="0" smtClean="0"/>
              <a:t>、关系市场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>
                <a:cs typeface="Times New Roman" panose="02020603050405020304" pitchFamily="18" charset="0"/>
              </a:rPr>
              <a:t>妇女尚未进入劳动力</a:t>
            </a:r>
            <a:r>
              <a:rPr lang="zh-CN" altLang="zh-CN" dirty="0" smtClean="0">
                <a:cs typeface="Times New Roman" panose="02020603050405020304" pitchFamily="18" charset="0"/>
              </a:rPr>
              <a:t>市场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23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40631" y="1"/>
            <a:ext cx="12224084" cy="1475874"/>
          </a:xfrm>
        </p:spPr>
        <p:txBody>
          <a:bodyPr>
            <a:normAutofit fontScale="90000"/>
          </a:bodyPr>
          <a:lstStyle/>
          <a:p>
            <a:r>
              <a:rPr lang="zh-CN" altLang="zh-CN" dirty="0" smtClean="0"/>
              <a:t>七</a:t>
            </a:r>
            <a:r>
              <a:rPr lang="zh-CN" altLang="en-US" dirty="0"/>
              <a:t>、</a:t>
            </a:r>
            <a:r>
              <a:rPr lang="zh-CN" altLang="zh-CN" dirty="0" smtClean="0"/>
              <a:t>帝国主义</a:t>
            </a:r>
            <a:r>
              <a:rPr lang="zh-CN" altLang="zh-CN" dirty="0"/>
              <a:t>、城市发展和农村过密化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116" y="2085474"/>
            <a:ext cx="9144000" cy="3910263"/>
          </a:xfrm>
        </p:spPr>
        <p:txBody>
          <a:bodyPr>
            <a:normAutofit/>
          </a:bodyPr>
          <a:lstStyle/>
          <a:p>
            <a:r>
              <a:rPr lang="zh-CN" altLang="zh-CN" sz="4000" dirty="0" smtClean="0"/>
              <a:t>哪些</a:t>
            </a:r>
            <a:r>
              <a:rPr lang="zh-CN" altLang="zh-CN" sz="4000" dirty="0"/>
              <a:t>是发展的部门和落后的部门 </a:t>
            </a:r>
            <a:endParaRPr lang="en-US" altLang="zh-CN" sz="4000" dirty="0"/>
          </a:p>
          <a:p>
            <a:r>
              <a:rPr lang="zh-CN" altLang="zh-CN" sz="4000" dirty="0" smtClean="0"/>
              <a:t>帝国主义</a:t>
            </a:r>
            <a:r>
              <a:rPr lang="zh-CN" altLang="zh-CN" sz="4000" dirty="0"/>
              <a:t>影响下中国出现的新经济体系是什么样的结构？ </a:t>
            </a:r>
            <a:endParaRPr lang="en-US" altLang="zh-CN" sz="4000" dirty="0" smtClean="0"/>
          </a:p>
          <a:p>
            <a:r>
              <a:rPr lang="zh-CN" altLang="zh-CN" sz="4000" dirty="0" smtClean="0"/>
              <a:t>这</a:t>
            </a:r>
            <a:r>
              <a:rPr lang="zh-CN" altLang="zh-CN" sz="4000" dirty="0"/>
              <a:t>一结构怎样解释了发展和落后的同时发生？</a:t>
            </a:r>
          </a:p>
          <a:p>
            <a:pPr algn="l"/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1030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长江三角洲城镇的</a:t>
            </a:r>
            <a:r>
              <a:rPr lang="zh-CN" altLang="zh-CN" dirty="0" smtClean="0"/>
              <a:t>兴衰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3200" dirty="0"/>
              <a:t>兴：新</a:t>
            </a:r>
            <a:r>
              <a:rPr lang="zh-CN" altLang="zh-CN" sz="3200" dirty="0" smtClean="0"/>
              <a:t>城镇 工业化</a:t>
            </a:r>
            <a:r>
              <a:rPr lang="en-US" altLang="zh-CN" sz="3200" dirty="0" smtClean="0"/>
              <a:t> </a:t>
            </a:r>
            <a:r>
              <a:rPr lang="zh-CN" altLang="zh-CN" sz="3200" dirty="0" smtClean="0"/>
              <a:t>新</a:t>
            </a:r>
            <a:r>
              <a:rPr lang="zh-CN" altLang="zh-CN" sz="3200" dirty="0"/>
              <a:t>的</a:t>
            </a:r>
            <a:r>
              <a:rPr lang="zh-CN" altLang="zh-CN" sz="3200" dirty="0" smtClean="0"/>
              <a:t>手工业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zh-CN" altLang="zh-CN" sz="3200" dirty="0"/>
              <a:t>衰</a:t>
            </a:r>
            <a:r>
              <a:rPr lang="zh-CN" altLang="zh-CN" sz="3200" dirty="0" smtClean="0"/>
              <a:t>：手工</a:t>
            </a:r>
            <a:r>
              <a:rPr lang="zh-CN" altLang="zh-CN" sz="3200" dirty="0"/>
              <a:t>织布受到机器工业的</a:t>
            </a:r>
            <a:r>
              <a:rPr lang="zh-CN" altLang="zh-CN" sz="3200" dirty="0" smtClean="0"/>
              <a:t>排挤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386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各行各业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棉花种植和棉纺织业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zh-CN" dirty="0">
                <a:cs typeface="Times New Roman" panose="02020603050405020304" pitchFamily="18" charset="0"/>
              </a:rPr>
              <a:t>一体化的小农生产的</a:t>
            </a:r>
            <a:r>
              <a:rPr lang="zh-CN" altLang="zh-CN" dirty="0" smtClean="0">
                <a:cs typeface="Times New Roman" panose="02020603050405020304" pitchFamily="18" charset="0"/>
              </a:rPr>
              <a:t>分解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dirty="0"/>
              <a:t>桑蚕业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zh-CN" dirty="0"/>
              <a:t>世界性生丝</a:t>
            </a:r>
            <a:r>
              <a:rPr lang="zh-CN" altLang="zh-CN" dirty="0" smtClean="0"/>
              <a:t>需求</a:t>
            </a:r>
            <a:r>
              <a:rPr lang="zh-CN" altLang="en-US" dirty="0" smtClean="0"/>
              <a:t>、出口基础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稻米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zh-CN" dirty="0"/>
              <a:t>稻米</a:t>
            </a:r>
            <a:r>
              <a:rPr lang="zh-CN" altLang="zh-CN" dirty="0" smtClean="0"/>
              <a:t>市场紧紧</a:t>
            </a:r>
            <a:r>
              <a:rPr lang="zh-CN" altLang="zh-CN" dirty="0"/>
              <a:t>连接着世界商品市场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92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455</Words>
  <Application>Microsoft Office PowerPoint</Application>
  <PresentationFormat>宽屏</PresentationFormat>
  <Paragraphs>140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Times New Roman</vt:lpstr>
      <vt:lpstr>Office 主题​​</vt:lpstr>
      <vt:lpstr>六、农民与市场</vt:lpstr>
      <vt:lpstr>二十世纪小农的市场行为</vt:lpstr>
      <vt:lpstr>地方市场 国内市场和国际市场</vt:lpstr>
      <vt:lpstr>农民市场行为的主要内容</vt:lpstr>
      <vt:lpstr>市场与发展 </vt:lpstr>
      <vt:lpstr>生存边缘的经济 </vt:lpstr>
      <vt:lpstr>七、帝国主义、城市发展和农村过密化</vt:lpstr>
      <vt:lpstr>长江三角洲城镇的兴衰</vt:lpstr>
      <vt:lpstr>各行各业</vt:lpstr>
      <vt:lpstr>过密型增长</vt:lpstr>
      <vt:lpstr>商人的作用</vt:lpstr>
      <vt:lpstr>农村生活水平</vt:lpstr>
      <vt:lpstr>八、两种类型的村庄</vt:lpstr>
      <vt:lpstr>社会活动圈</vt:lpstr>
      <vt:lpstr>土地占有形态与国家政权关系</vt:lpstr>
      <vt:lpstr>稳定性</vt:lpstr>
      <vt:lpstr>九、旧政治经济体制的改造</vt:lpstr>
      <vt:lpstr>土地改革 </vt:lpstr>
      <vt:lpstr>三定政策</vt:lpstr>
      <vt:lpstr>党政权力</vt:lpstr>
      <vt:lpstr>新的政治经济制度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六、农民与市场</dc:title>
  <dc:creator>734683044@qq.com</dc:creator>
  <cp:lastModifiedBy>734683044@qq.com</cp:lastModifiedBy>
  <cp:revision>11</cp:revision>
  <dcterms:created xsi:type="dcterms:W3CDTF">2020-08-05T08:02:25Z</dcterms:created>
  <dcterms:modified xsi:type="dcterms:W3CDTF">2020-08-05T12:35:09Z</dcterms:modified>
</cp:coreProperties>
</file>