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975B5-568E-4AD1-8E9D-E246B475D0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449FF4A-DCB0-43B1-B10B-7B383934C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5BC895-1FE9-4A7F-B005-96C8280DC890}"/>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00F149C8-B862-43E7-A5DF-C1F4A7A52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435F91-7C49-4275-A7B8-F1CB558C664B}"/>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377150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677BA-B886-4B5A-B5E1-B3AEE55061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4AE491-EA90-437E-BFEC-22FA21788FE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B19729-188E-4932-BFC1-FADC98CA3246}"/>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3B10EB69-965F-43CB-8818-5D6402D562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D2DD2F-B75F-4E3A-8876-4962621E170E}"/>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334278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536DFA-3A95-4868-9CE1-9AB431D7EB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C15053-4D88-46D4-AA44-556E76BC9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4638DD-6F12-4B3A-8B93-C2D0E862572E}"/>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EB1FAB09-19D7-4B50-9978-A8ED244F03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A7A05D-70EE-4494-829F-413D445D0412}"/>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312678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8AC93-542B-4CBB-A773-C75D125BF8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496EA-3A29-43E8-A446-6AA21D7480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B08856-73BD-4A82-9795-A7B393410FEF}"/>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FFD19003-E449-4B79-9716-F7FEB5BC29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B8E095-CBD5-49C2-9C7A-DA68F4241017}"/>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278799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F3A5E-058D-4F3F-9162-3A3897DBC1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93E160-F4C1-4EFA-970D-F8B6FB88C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3AA3DB-8A95-40C0-9262-68ACDED25273}"/>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14726EB0-88B8-4D7F-A151-A2C923CF0D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2B30CE-38FC-41FE-9DB3-B527344DE97F}"/>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103039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8388-E893-4D66-8B3B-D71613E171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7385FA-4CFB-45A7-AC5F-C2861CD90A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4FF2AE-FF32-422E-8CDC-E23A9E7A11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5A30F0D-CCE6-496B-9FE6-FD4B2B0DF503}"/>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6" name="页脚占位符 5">
            <a:extLst>
              <a:ext uri="{FF2B5EF4-FFF2-40B4-BE49-F238E27FC236}">
                <a16:creationId xmlns:a16="http://schemas.microsoft.com/office/drawing/2014/main" id="{C955153F-09D9-47A4-80B9-07A693FA47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0A1770-2DE1-44EA-B65C-28F2240421EB}"/>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377265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D97F6-202F-4361-883C-B927FA9806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A40245-13B2-4EF6-B2CA-38AFC073A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AB12A9-A932-4EF7-949F-CB58DDDB133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74B6064-A60B-46D7-AAF6-25558BFB8B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511F19-DEBF-41FB-BDC2-6DC72084F5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E08ECCB-0DF8-48FB-A1D1-35010BA3B938}"/>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8" name="页脚占位符 7">
            <a:extLst>
              <a:ext uri="{FF2B5EF4-FFF2-40B4-BE49-F238E27FC236}">
                <a16:creationId xmlns:a16="http://schemas.microsoft.com/office/drawing/2014/main" id="{E704F742-295A-4B98-818D-7E4617AC29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A765ED-DBDF-442A-A0F4-F9E2EB57B4A3}"/>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24582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306A1-D9E6-40C8-AC67-735A86BCA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4344BE-7AC6-457D-8B22-8598B28D82D3}"/>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4" name="页脚占位符 3">
            <a:extLst>
              <a:ext uri="{FF2B5EF4-FFF2-40B4-BE49-F238E27FC236}">
                <a16:creationId xmlns:a16="http://schemas.microsoft.com/office/drawing/2014/main" id="{F1508488-28C5-462A-B3E4-4247A2C35B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F1B4DB0-6D04-4DC0-9A52-2071CDED9180}"/>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423177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0F3B14-B652-417F-82DA-0BEA13DD9EE4}"/>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3" name="页脚占位符 2">
            <a:extLst>
              <a:ext uri="{FF2B5EF4-FFF2-40B4-BE49-F238E27FC236}">
                <a16:creationId xmlns:a16="http://schemas.microsoft.com/office/drawing/2014/main" id="{45B45EF5-F26E-44E6-AF89-F3A5E7AF35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E9B502-907E-459C-B60D-5A33EA244F86}"/>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203954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593AE-A9AB-432E-843B-1BFF1487B5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65CE92-3030-46C9-9201-3E4E30DC3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3BBBE8-D837-4255-8967-7619F6B55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D86823-D194-497F-A290-662ED1EFF34B}"/>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6" name="页脚占位符 5">
            <a:extLst>
              <a:ext uri="{FF2B5EF4-FFF2-40B4-BE49-F238E27FC236}">
                <a16:creationId xmlns:a16="http://schemas.microsoft.com/office/drawing/2014/main" id="{DFBC09DD-711D-4216-8DCB-7B21912061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425499-81C1-4223-940F-368411B01A5C}"/>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101831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6F23-5D48-4A82-9E10-0853DEBA40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0824FDC-071A-4BD6-BF1F-7167F8889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6E7F92-A163-47C1-B6F5-DE459DB91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AA22C8-788B-4EA0-9775-8A14E9CED4B5}"/>
              </a:ext>
            </a:extLst>
          </p:cNvPr>
          <p:cNvSpPr>
            <a:spLocks noGrp="1"/>
          </p:cNvSpPr>
          <p:nvPr>
            <p:ph type="dt" sz="half" idx="10"/>
          </p:nvPr>
        </p:nvSpPr>
        <p:spPr/>
        <p:txBody>
          <a:bodyPr/>
          <a:lstStyle/>
          <a:p>
            <a:fld id="{689926E1-DF18-461B-8A67-E6B8A8F37C1E}" type="datetimeFigureOut">
              <a:rPr lang="zh-CN" altLang="en-US" smtClean="0"/>
              <a:t>2020/8/7</a:t>
            </a:fld>
            <a:endParaRPr lang="zh-CN" altLang="en-US"/>
          </a:p>
        </p:txBody>
      </p:sp>
      <p:sp>
        <p:nvSpPr>
          <p:cNvPr id="6" name="页脚占位符 5">
            <a:extLst>
              <a:ext uri="{FF2B5EF4-FFF2-40B4-BE49-F238E27FC236}">
                <a16:creationId xmlns:a16="http://schemas.microsoft.com/office/drawing/2014/main" id="{1A58A5CE-60DD-4A2A-B2F3-081685851B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6E7368-0698-4807-BBC6-AD567A60A717}"/>
              </a:ext>
            </a:extLst>
          </p:cNvPr>
          <p:cNvSpPr>
            <a:spLocks noGrp="1"/>
          </p:cNvSpPr>
          <p:nvPr>
            <p:ph type="sldNum" sz="quarter" idx="12"/>
          </p:nvPr>
        </p:nvSpPr>
        <p:spPr/>
        <p:txBody>
          <a:body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299851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A6EB2A-6CD3-459D-95F9-46E40AC39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B62DCB-DE2C-40CA-A980-EAFBDBDF5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0FA0B6-2581-43EE-9BC8-CA125425F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926E1-DF18-461B-8A67-E6B8A8F37C1E}"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4998BB50-57DA-4164-A477-32CC10DB5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26E8A4-4711-4A2C-9D3A-BA3E2F7EE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96A3-6D88-418D-BE0B-F01341D9CB9E}" type="slidenum">
              <a:rPr lang="zh-CN" altLang="en-US" smtClean="0"/>
              <a:t>‹#›</a:t>
            </a:fld>
            <a:endParaRPr lang="zh-CN" altLang="en-US"/>
          </a:p>
        </p:txBody>
      </p:sp>
    </p:spTree>
    <p:extLst>
      <p:ext uri="{BB962C8B-B14F-4D97-AF65-F5344CB8AC3E}">
        <p14:creationId xmlns:p14="http://schemas.microsoft.com/office/powerpoint/2010/main" val="355718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5CA18-B361-4573-8585-A27061BB9947}"/>
              </a:ext>
            </a:extLst>
          </p:cNvPr>
          <p:cNvSpPr>
            <a:spLocks noGrp="1"/>
          </p:cNvSpPr>
          <p:nvPr>
            <p:ph type="ctrTitle"/>
          </p:nvPr>
        </p:nvSpPr>
        <p:spPr>
          <a:xfrm>
            <a:off x="1647825" y="947736"/>
            <a:ext cx="9144000" cy="3871913"/>
          </a:xfrm>
        </p:spPr>
        <p:txBody>
          <a:bodyPr>
            <a:normAutofit/>
          </a:bodyPr>
          <a:lstStyle/>
          <a:p>
            <a:pPr algn="l"/>
            <a:r>
              <a:rPr lang="zh-CN" altLang="en-US" sz="4000" dirty="0"/>
              <a:t>家庭农场是中国农业发展的出路吗</a:t>
            </a:r>
            <a:br>
              <a:rPr lang="en-US" altLang="zh-CN" sz="4000" dirty="0"/>
            </a:br>
            <a:r>
              <a:rPr lang="zh-CN" altLang="en-US" sz="4000" dirty="0"/>
              <a:t>中国的隐形农业革命</a:t>
            </a:r>
            <a:br>
              <a:rPr lang="en-US" altLang="zh-CN" sz="4000" dirty="0"/>
            </a:br>
            <a:r>
              <a:rPr lang="zh-CN" altLang="en-US" sz="4000" dirty="0"/>
              <a:t>小农户与大商业资本的不平等交易：中国现代农业的特色</a:t>
            </a:r>
            <a:br>
              <a:rPr lang="en-US" altLang="zh-CN" sz="4000" dirty="0"/>
            </a:br>
            <a:r>
              <a:rPr lang="zh-CN" altLang="en-US" sz="4000" dirty="0"/>
              <a:t>中国被忽视的非正规经济：现实与理论</a:t>
            </a:r>
          </a:p>
        </p:txBody>
      </p:sp>
      <p:sp>
        <p:nvSpPr>
          <p:cNvPr id="3" name="副标题 2">
            <a:extLst>
              <a:ext uri="{FF2B5EF4-FFF2-40B4-BE49-F238E27FC236}">
                <a16:creationId xmlns:a16="http://schemas.microsoft.com/office/drawing/2014/main" id="{2BE458F4-901A-4A27-9E85-5C7910BCC69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823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中国的隐性农业革命</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大陆的农业革命与英格兰、日本、台湾地区、韩国和印度的比较</a:t>
            </a:r>
            <a:endParaRPr lang="en-US" altLang="zh-CN" sz="3600" dirty="0">
              <a:solidFill>
                <a:srgbClr val="FF0000"/>
              </a:solidFill>
            </a:endParaRPr>
          </a:p>
          <a:p>
            <a:r>
              <a:rPr lang="zh-CN" altLang="en-US" dirty="0"/>
              <a:t>（一）与英格兰的不同</a:t>
            </a:r>
            <a:endParaRPr lang="en-US" altLang="zh-CN" dirty="0"/>
          </a:p>
          <a:p>
            <a:r>
              <a:rPr lang="zh-CN" altLang="en-US" dirty="0"/>
              <a:t>结构上的根本性差别</a:t>
            </a:r>
            <a:endParaRPr lang="en-US" altLang="zh-CN" dirty="0"/>
          </a:p>
          <a:p>
            <a:r>
              <a:rPr lang="zh-CN" altLang="en-US" dirty="0"/>
              <a:t>变迁经历不同</a:t>
            </a:r>
            <a:r>
              <a:rPr lang="en-US" altLang="zh-CN" dirty="0"/>
              <a:t>——</a:t>
            </a:r>
            <a:r>
              <a:rPr lang="zh-CN" altLang="en-US" dirty="0"/>
              <a:t>不同的人地资源禀赋引起 </a:t>
            </a:r>
            <a:endParaRPr lang="en-US" altLang="zh-CN" dirty="0"/>
          </a:p>
          <a:p>
            <a:r>
              <a:rPr lang="zh-CN" altLang="en-US" dirty="0"/>
              <a:t>（中：内卷型商品化</a:t>
            </a:r>
            <a:endParaRPr lang="en-US" altLang="zh-CN" dirty="0"/>
          </a:p>
          <a:p>
            <a:r>
              <a:rPr lang="en-US" altLang="zh-CN" dirty="0"/>
              <a:t>    </a:t>
            </a:r>
            <a:r>
              <a:rPr lang="zh-CN" altLang="en-US" dirty="0"/>
              <a:t>英：圈地运动 诺福克耕作制度（轮作））</a:t>
            </a:r>
            <a:endParaRPr lang="en-US" altLang="zh-CN" dirty="0"/>
          </a:p>
          <a:p>
            <a:r>
              <a:rPr lang="zh-CN" altLang="en-US" dirty="0"/>
              <a:t>（二）与东亚模式的比较</a:t>
            </a:r>
            <a:endParaRPr lang="en-US" altLang="zh-CN" dirty="0"/>
          </a:p>
          <a:p>
            <a:r>
              <a:rPr lang="zh-CN" altLang="en-US" dirty="0"/>
              <a:t>相同点：劳动力密集型 小而精</a:t>
            </a:r>
            <a:endParaRPr lang="en-US" altLang="zh-CN" dirty="0"/>
          </a:p>
        </p:txBody>
      </p:sp>
    </p:spTree>
    <p:extLst>
      <p:ext uri="{BB962C8B-B14F-4D97-AF65-F5344CB8AC3E}">
        <p14:creationId xmlns:p14="http://schemas.microsoft.com/office/powerpoint/2010/main" val="343973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中国的隐性农业革命</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大陆的农业革命与英格兰、日本、台湾地区、韩国和印度的比较</a:t>
            </a:r>
            <a:endParaRPr lang="en-US" altLang="zh-CN" sz="3600" dirty="0">
              <a:solidFill>
                <a:srgbClr val="FF0000"/>
              </a:solidFill>
            </a:endParaRPr>
          </a:p>
          <a:p>
            <a:r>
              <a:rPr lang="en-US" altLang="zh-CN" dirty="0"/>
              <a:t>1</a:t>
            </a:r>
            <a:r>
              <a:rPr lang="zh-CN" altLang="en-US" dirty="0"/>
              <a:t>、日本</a:t>
            </a:r>
            <a:endParaRPr lang="en-US" altLang="zh-CN" dirty="0"/>
          </a:p>
          <a:p>
            <a:r>
              <a:rPr lang="zh-CN" altLang="en-US" dirty="0"/>
              <a:t>快速增长的人口限制 </a:t>
            </a:r>
            <a:r>
              <a:rPr lang="en-US" altLang="zh-CN" dirty="0"/>
              <a:t>vs </a:t>
            </a:r>
            <a:r>
              <a:rPr lang="zh-CN" altLang="en-US" dirty="0"/>
              <a:t>稳定的人口   有无高效的为小农利益服务的合作社 社会分配公平</a:t>
            </a:r>
            <a:endParaRPr lang="en-US" altLang="zh-CN" dirty="0"/>
          </a:p>
          <a:p>
            <a:r>
              <a:rPr lang="en-US" altLang="zh-CN" dirty="0"/>
              <a:t>2</a:t>
            </a:r>
            <a:r>
              <a:rPr lang="zh-CN" altLang="en-US" dirty="0"/>
              <a:t>、韩国与台湾地区</a:t>
            </a:r>
            <a:endParaRPr lang="en-US" altLang="zh-CN" dirty="0"/>
          </a:p>
          <a:p>
            <a:r>
              <a:rPr lang="zh-CN" altLang="en-US" dirty="0"/>
              <a:t>不同：日本的地方行政传统和美国的占领政策相交结</a:t>
            </a:r>
            <a:endParaRPr lang="en-US" altLang="zh-CN" dirty="0"/>
          </a:p>
          <a:p>
            <a:r>
              <a:rPr lang="zh-CN" altLang="en-US" dirty="0"/>
              <a:t>为农业提供现代投入 合作社</a:t>
            </a:r>
            <a:endParaRPr lang="en-US" altLang="zh-CN" dirty="0"/>
          </a:p>
        </p:txBody>
      </p:sp>
    </p:spTree>
    <p:extLst>
      <p:ext uri="{BB962C8B-B14F-4D97-AF65-F5344CB8AC3E}">
        <p14:creationId xmlns:p14="http://schemas.microsoft.com/office/powerpoint/2010/main" val="146950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中国的隐性农业革命</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大陆的农业革命与英格兰、日本、台湾地区、韩国和印度的比较</a:t>
            </a:r>
            <a:endParaRPr lang="en-US" altLang="zh-CN" sz="3600" dirty="0">
              <a:solidFill>
                <a:srgbClr val="FF0000"/>
              </a:solidFill>
            </a:endParaRPr>
          </a:p>
          <a:p>
            <a:r>
              <a:rPr lang="zh-CN" altLang="en-US" dirty="0"/>
              <a:t>（三）中国新时代的农业革命与印度的比较</a:t>
            </a:r>
            <a:endParaRPr lang="en-US" altLang="zh-CN" dirty="0"/>
          </a:p>
          <a:p>
            <a:r>
              <a:rPr lang="zh-CN" altLang="en-US" dirty="0"/>
              <a:t>共同点：相对人多地少的资源禀赋</a:t>
            </a:r>
            <a:endParaRPr lang="en-US" altLang="zh-CN" dirty="0"/>
          </a:p>
          <a:p>
            <a:r>
              <a:rPr lang="zh-CN" altLang="en-US" dirty="0"/>
              <a:t>不同：社会发展指标 经济发展速度</a:t>
            </a:r>
            <a:endParaRPr lang="en-US" altLang="zh-CN" dirty="0"/>
          </a:p>
          <a:p>
            <a:r>
              <a:rPr lang="en-US" altLang="zh-CN" dirty="0"/>
              <a:t>           </a:t>
            </a:r>
            <a:r>
              <a:rPr lang="zh-CN" altLang="en-US" dirty="0"/>
              <a:t>伴随其农业革命而来的农村社会变迁</a:t>
            </a:r>
            <a:endParaRPr lang="en-US" altLang="zh-CN" dirty="0"/>
          </a:p>
        </p:txBody>
      </p:sp>
    </p:spTree>
    <p:extLst>
      <p:ext uri="{BB962C8B-B14F-4D97-AF65-F5344CB8AC3E}">
        <p14:creationId xmlns:p14="http://schemas.microsoft.com/office/powerpoint/2010/main" val="108801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小农户与大商业资本的不平等交易</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实际情况简述</a:t>
            </a:r>
            <a:endParaRPr lang="en-US" altLang="zh-CN" sz="3600" dirty="0">
              <a:solidFill>
                <a:srgbClr val="FF0000"/>
              </a:solidFill>
            </a:endParaRPr>
          </a:p>
          <a:p>
            <a:r>
              <a:rPr lang="zh-CN" altLang="en-US" dirty="0"/>
              <a:t>大蒜价格变化幅度大：存在中间商恶意操作价格</a:t>
            </a:r>
            <a:endParaRPr lang="en-US" altLang="zh-CN" dirty="0"/>
          </a:p>
          <a:p>
            <a:r>
              <a:rPr lang="zh-CN" altLang="en-US" dirty="0"/>
              <a:t>生姜 绿豆</a:t>
            </a:r>
            <a:endParaRPr lang="en-US" altLang="zh-CN" dirty="0"/>
          </a:p>
          <a:p>
            <a:r>
              <a:rPr lang="zh-CN" altLang="en-US" dirty="0"/>
              <a:t>奶站</a:t>
            </a:r>
            <a:endParaRPr lang="en-US" altLang="zh-CN" dirty="0"/>
          </a:p>
          <a:p>
            <a:r>
              <a:rPr lang="zh-CN" altLang="en-US" dirty="0"/>
              <a:t>西红柿和苹果</a:t>
            </a:r>
            <a:endParaRPr lang="en-US" altLang="zh-CN" dirty="0"/>
          </a:p>
          <a:p>
            <a:r>
              <a:rPr lang="zh-CN" altLang="en-US" dirty="0"/>
              <a:t>政府间接调控 储备粮总公司</a:t>
            </a:r>
            <a:endParaRPr lang="en-US" altLang="zh-CN" dirty="0"/>
          </a:p>
        </p:txBody>
      </p:sp>
    </p:spTree>
    <p:extLst>
      <p:ext uri="{BB962C8B-B14F-4D97-AF65-F5344CB8AC3E}">
        <p14:creationId xmlns:p14="http://schemas.microsoft.com/office/powerpoint/2010/main" val="38401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小农户与大商业资本的不平等交易</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马克思主义理论</a:t>
            </a:r>
            <a:endParaRPr lang="en-US" altLang="zh-CN" sz="3600" dirty="0">
              <a:solidFill>
                <a:srgbClr val="FF0000"/>
              </a:solidFill>
            </a:endParaRPr>
          </a:p>
          <a:p>
            <a:r>
              <a:rPr lang="zh-CN" altLang="en-US" dirty="0"/>
              <a:t>传统的马克思主义理论</a:t>
            </a:r>
            <a:endParaRPr lang="en-US" altLang="zh-CN" dirty="0"/>
          </a:p>
          <a:p>
            <a:r>
              <a:rPr lang="zh-CN" altLang="en-US" dirty="0"/>
              <a:t>如今农村中不存在租佃和雇佣关系，无法剥削剩余价值</a:t>
            </a:r>
            <a:endParaRPr lang="en-US" altLang="zh-CN" dirty="0"/>
          </a:p>
          <a:p>
            <a:r>
              <a:rPr lang="zh-CN" altLang="en-US" dirty="0"/>
              <a:t>商业资本</a:t>
            </a:r>
            <a:endParaRPr lang="en-US" altLang="zh-CN" dirty="0"/>
          </a:p>
          <a:p>
            <a:r>
              <a:rPr lang="zh-CN" altLang="en-US" dirty="0"/>
              <a:t>生产领域 流通领域</a:t>
            </a:r>
            <a:endParaRPr lang="en-US" altLang="zh-CN" dirty="0"/>
          </a:p>
        </p:txBody>
      </p:sp>
    </p:spTree>
    <p:extLst>
      <p:ext uri="{BB962C8B-B14F-4D97-AF65-F5344CB8AC3E}">
        <p14:creationId xmlns:p14="http://schemas.microsoft.com/office/powerpoint/2010/main" val="94045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小农户与大商业资本的不平等交易</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新制度经济学理论</a:t>
            </a:r>
            <a:endParaRPr lang="en-US" altLang="zh-CN" sz="3600" dirty="0">
              <a:solidFill>
                <a:srgbClr val="FF0000"/>
              </a:solidFill>
            </a:endParaRPr>
          </a:p>
          <a:p>
            <a:r>
              <a:rPr lang="zh-CN" altLang="en-US" dirty="0"/>
              <a:t>科斯    “交易成本”</a:t>
            </a:r>
            <a:endParaRPr lang="en-US" altLang="zh-CN" dirty="0"/>
          </a:p>
          <a:p>
            <a:r>
              <a:rPr lang="zh-CN" altLang="en-US" dirty="0"/>
              <a:t>资本掌控者 </a:t>
            </a:r>
            <a:r>
              <a:rPr lang="en-US" altLang="zh-CN" dirty="0"/>
              <a:t>vs </a:t>
            </a:r>
            <a:r>
              <a:rPr lang="zh-CN" altLang="en-US" dirty="0"/>
              <a:t>弱势者</a:t>
            </a:r>
            <a:endParaRPr lang="en-US" altLang="zh-CN" dirty="0"/>
          </a:p>
          <a:p>
            <a:r>
              <a:rPr lang="zh-CN" altLang="en-US" sz="3600" dirty="0">
                <a:solidFill>
                  <a:srgbClr val="FF0000"/>
                </a:solidFill>
              </a:rPr>
              <a:t>不平等交易的成本和收益</a:t>
            </a:r>
            <a:endParaRPr lang="en-US" altLang="zh-CN" sz="3600" dirty="0">
              <a:solidFill>
                <a:srgbClr val="FF0000"/>
              </a:solidFill>
            </a:endParaRPr>
          </a:p>
          <a:p>
            <a:r>
              <a:rPr lang="zh-CN" altLang="en-US" dirty="0"/>
              <a:t>农业流通领域市场中悖论的基本经济结构</a:t>
            </a:r>
            <a:endParaRPr lang="en-US" altLang="zh-CN" dirty="0"/>
          </a:p>
          <a:p>
            <a:r>
              <a:rPr lang="zh-CN" altLang="en-US" dirty="0"/>
              <a:t>不平等的交易</a:t>
            </a:r>
            <a:endParaRPr lang="en-US" altLang="zh-CN" dirty="0"/>
          </a:p>
          <a:p>
            <a:r>
              <a:rPr lang="zh-CN" altLang="en-US" sz="3600" dirty="0">
                <a:solidFill>
                  <a:srgbClr val="FF0000"/>
                </a:solidFill>
              </a:rPr>
              <a:t>小农户</a:t>
            </a:r>
            <a:r>
              <a:rPr lang="en-US" altLang="zh-CN" sz="3600" dirty="0">
                <a:solidFill>
                  <a:srgbClr val="FF0000"/>
                </a:solidFill>
              </a:rPr>
              <a:t>+</a:t>
            </a:r>
            <a:r>
              <a:rPr lang="zh-CN" altLang="en-US" sz="3600" dirty="0">
                <a:solidFill>
                  <a:srgbClr val="FF0000"/>
                </a:solidFill>
              </a:rPr>
              <a:t>大商业资本 </a:t>
            </a:r>
            <a:r>
              <a:rPr lang="en-US" altLang="zh-CN" sz="3600" dirty="0">
                <a:solidFill>
                  <a:srgbClr val="FF0000"/>
                </a:solidFill>
              </a:rPr>
              <a:t>vs </a:t>
            </a:r>
            <a:r>
              <a:rPr lang="zh-CN" altLang="en-US" sz="3600" dirty="0">
                <a:solidFill>
                  <a:srgbClr val="FF0000"/>
                </a:solidFill>
              </a:rPr>
              <a:t>资本主义规模化生产</a:t>
            </a:r>
            <a:endParaRPr lang="en-US" altLang="zh-CN" sz="3600" dirty="0">
              <a:solidFill>
                <a:srgbClr val="FF0000"/>
              </a:solidFill>
            </a:endParaRPr>
          </a:p>
          <a:p>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为什么资本掌控者会选择商业资本</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小农户的经营方式而不是传统的资本主义雇佣劳动的形式？</a:t>
            </a:r>
          </a:p>
          <a:p>
            <a:r>
              <a:rPr lang="zh-CN" altLang="en-US" dirty="0"/>
              <a:t>土地制度史角度 经济效率</a:t>
            </a:r>
            <a:endParaRPr lang="en-US" altLang="zh-CN" dirty="0"/>
          </a:p>
        </p:txBody>
      </p:sp>
    </p:spTree>
    <p:extLst>
      <p:ext uri="{BB962C8B-B14F-4D97-AF65-F5344CB8AC3E}">
        <p14:creationId xmlns:p14="http://schemas.microsoft.com/office/powerpoint/2010/main" val="175448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小农户与大商业资本的不平等交易</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小农户</a:t>
            </a:r>
            <a:r>
              <a:rPr lang="en-US" altLang="zh-CN" sz="3600" dirty="0">
                <a:solidFill>
                  <a:srgbClr val="FF0000"/>
                </a:solidFill>
              </a:rPr>
              <a:t>+</a:t>
            </a:r>
            <a:r>
              <a:rPr lang="zh-CN" altLang="en-US" sz="3600" dirty="0">
                <a:solidFill>
                  <a:srgbClr val="FF0000"/>
                </a:solidFill>
              </a:rPr>
              <a:t>大商业资本 </a:t>
            </a:r>
            <a:r>
              <a:rPr lang="en-US" altLang="zh-CN" sz="3600" dirty="0">
                <a:solidFill>
                  <a:srgbClr val="FF0000"/>
                </a:solidFill>
              </a:rPr>
              <a:t>vs </a:t>
            </a:r>
            <a:r>
              <a:rPr lang="zh-CN" altLang="en-US" sz="3600" dirty="0">
                <a:solidFill>
                  <a:srgbClr val="FF0000"/>
                </a:solidFill>
              </a:rPr>
              <a:t>资本主义规模化生产</a:t>
            </a:r>
            <a:endParaRPr lang="en-US" altLang="zh-CN" sz="3600" dirty="0">
              <a:solidFill>
                <a:srgbClr val="FF0000"/>
              </a:solidFill>
            </a:endParaRPr>
          </a:p>
          <a:p>
            <a:r>
              <a:rPr lang="zh-CN" altLang="zh-CN" dirty="0">
                <a:effectLst/>
                <a:ea typeface="等线" panose="02010600030101010101" pitchFamily="2" charset="-122"/>
                <a:cs typeface="Times New Roman" panose="02020603050405020304" pitchFamily="18" charset="0"/>
              </a:rPr>
              <a:t>劳动力价格相对高、监督相对难</a:t>
            </a:r>
            <a:endParaRPr lang="en-US" altLang="zh-CN" dirty="0">
              <a:effectLst/>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资本逐利的行为</a:t>
            </a:r>
            <a:endParaRPr lang="en-US" altLang="zh-CN" dirty="0">
              <a:ea typeface="等线" panose="02010600030101010101" pitchFamily="2" charset="-122"/>
              <a:cs typeface="Times New Roman" panose="02020603050405020304" pitchFamily="18" charset="0"/>
            </a:endParaRPr>
          </a:p>
          <a:p>
            <a:r>
              <a:rPr lang="zh-CN" altLang="en-US" sz="3600" dirty="0">
                <a:solidFill>
                  <a:srgbClr val="FF0000"/>
                </a:solidFill>
              </a:rPr>
              <a:t>农业经济进一步发展需要什么</a:t>
            </a:r>
            <a:endParaRPr lang="en-US" altLang="zh-CN" sz="3600" dirty="0">
              <a:solidFill>
                <a:srgbClr val="FF0000"/>
              </a:solidFill>
            </a:endParaRPr>
          </a:p>
          <a:p>
            <a:r>
              <a:rPr lang="zh-CN" altLang="en-US" dirty="0"/>
              <a:t>龙头企业</a:t>
            </a:r>
            <a:endParaRPr lang="en-US" altLang="zh-CN" dirty="0"/>
          </a:p>
          <a:p>
            <a:r>
              <a:rPr lang="zh-CN" altLang="en-US" dirty="0"/>
              <a:t>合作社 “纵向一体化” 但农民仍缺乏谈判资本</a:t>
            </a:r>
            <a:endParaRPr lang="en-US" altLang="zh-CN" dirty="0"/>
          </a:p>
          <a:p>
            <a:r>
              <a:rPr lang="zh-CN" altLang="en-US" dirty="0"/>
              <a:t>重庆政府措施   “地票交易所”   农民的“三权”市价估值并引导金融机构介入  股份合作社</a:t>
            </a:r>
            <a:endParaRPr lang="en-US" altLang="zh-CN" dirty="0"/>
          </a:p>
        </p:txBody>
      </p:sp>
    </p:spTree>
    <p:extLst>
      <p:ext uri="{BB962C8B-B14F-4D97-AF65-F5344CB8AC3E}">
        <p14:creationId xmlns:p14="http://schemas.microsoft.com/office/powerpoint/2010/main" val="2693305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中国被忽视的正规经济</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中国的非正规经济</a:t>
            </a:r>
            <a:endParaRPr lang="en-US" altLang="zh-CN" sz="3600" dirty="0">
              <a:solidFill>
                <a:srgbClr val="FF0000"/>
              </a:solidFill>
            </a:endParaRPr>
          </a:p>
          <a:p>
            <a:r>
              <a:rPr lang="zh-CN" altLang="zh-CN" sz="2400" dirty="0">
                <a:effectLst/>
                <a:ea typeface="等线" panose="02010600030101010101" pitchFamily="2" charset="-122"/>
                <a:cs typeface="Times New Roman" panose="02020603050405020304" pitchFamily="18" charset="0"/>
              </a:rPr>
              <a:t>非正规经济及其从业人员</a:t>
            </a:r>
            <a:r>
              <a:rPr lang="zh-CN" altLang="en-US" sz="2400" dirty="0">
                <a:effectLst/>
                <a:ea typeface="等线" panose="02010600030101010101" pitchFamily="2" charset="-122"/>
                <a:cs typeface="Times New Roman" panose="02020603050405020304" pitchFamily="18" charset="0"/>
              </a:rPr>
              <a:t>：</a:t>
            </a:r>
            <a:r>
              <a:rPr lang="zh-CN" altLang="zh-CN" sz="2400" dirty="0">
                <a:effectLst/>
                <a:ea typeface="等线" panose="02010600030101010101" pitchFamily="2" charset="-122"/>
                <a:cs typeface="Times New Roman" panose="02020603050405020304" pitchFamily="18" charset="0"/>
              </a:rPr>
              <a:t>缺乏就业保障、福利和法律保护的劳工</a:t>
            </a:r>
            <a:endParaRPr lang="en-US" altLang="zh-CN" sz="2400" dirty="0">
              <a:effectLst/>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城镇非正规经济从业人员： 农民工    就业于非正规经济的城镇居民</a:t>
            </a:r>
            <a:endParaRPr lang="en-US" altLang="zh-CN" sz="2400" dirty="0">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三元分析框架：农业、正</a:t>
            </a:r>
            <a:r>
              <a:rPr lang="zh-CN" altLang="en-US" sz="2400" dirty="0">
                <a:cs typeface="Times New Roman" panose="02020603050405020304" pitchFamily="18" charset="0"/>
              </a:rPr>
              <a:t>规、非正规</a:t>
            </a:r>
            <a:endParaRPr lang="en-US" altLang="zh-CN" sz="2400" dirty="0">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历史的角度理解 时间节点</a:t>
            </a:r>
            <a:endParaRPr lang="en-US" altLang="zh-CN" sz="2400" dirty="0">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描绘完图像之后，我们应该用什么理论框架来进行描述呢？</a:t>
            </a:r>
            <a:endParaRPr lang="en-US" altLang="zh-CN" sz="3600" dirty="0"/>
          </a:p>
        </p:txBody>
      </p:sp>
    </p:spTree>
    <p:extLst>
      <p:ext uri="{BB962C8B-B14F-4D97-AF65-F5344CB8AC3E}">
        <p14:creationId xmlns:p14="http://schemas.microsoft.com/office/powerpoint/2010/main" val="57611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中国被忽视的正规经济</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二元经济理论和美国模式</a:t>
            </a:r>
            <a:endParaRPr lang="en-US" altLang="zh-CN" sz="3600" dirty="0">
              <a:solidFill>
                <a:srgbClr val="FF0000"/>
              </a:solidFill>
            </a:endParaRPr>
          </a:p>
          <a:p>
            <a:r>
              <a:rPr lang="zh-CN" altLang="en-US" sz="2400" dirty="0">
                <a:effectLst/>
                <a:ea typeface="等线" panose="02010600030101010101" pitchFamily="2" charset="-122"/>
                <a:cs typeface="Times New Roman" panose="02020603050405020304" pitchFamily="18" charset="0"/>
              </a:rPr>
              <a:t>二元经济理论 刘易斯模式 托达罗 蔡昉 罗敬链</a:t>
            </a:r>
            <a:endParaRPr lang="en-US" altLang="zh-CN" sz="2400" dirty="0">
              <a:effectLst/>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三个部门理论</a:t>
            </a:r>
            <a:endParaRPr lang="en-US" altLang="zh-CN" sz="2400" dirty="0">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橄榄球模式</a:t>
            </a:r>
            <a:endParaRPr lang="en-US" altLang="zh-CN" sz="2400" dirty="0">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美国模式 美国化</a:t>
            </a:r>
            <a:endParaRPr lang="en-US" altLang="zh-CN" sz="2400" dirty="0">
              <a:ea typeface="等线" panose="02010600030101010101" pitchFamily="2" charset="-122"/>
              <a:cs typeface="Times New Roman" panose="02020603050405020304" pitchFamily="18" charset="0"/>
            </a:endParaRPr>
          </a:p>
          <a:p>
            <a:r>
              <a:rPr lang="zh-CN" altLang="en-US" sz="3600" dirty="0">
                <a:solidFill>
                  <a:srgbClr val="FF0000"/>
                </a:solidFill>
              </a:rPr>
              <a:t>“非正规经济”</a:t>
            </a:r>
            <a:endParaRPr lang="en-US" altLang="zh-CN" sz="3600" dirty="0">
              <a:solidFill>
                <a:srgbClr val="FF0000"/>
              </a:solidFill>
            </a:endParaRPr>
          </a:p>
          <a:p>
            <a:r>
              <a:rPr lang="zh-CN" altLang="en-US" sz="2400" dirty="0">
                <a:ea typeface="等线" panose="02010600030101010101" pitchFamily="2" charset="-122"/>
                <a:cs typeface="Times New Roman" panose="02020603050405020304" pitchFamily="18" charset="0"/>
              </a:rPr>
              <a:t>国际劳工组织</a:t>
            </a:r>
            <a:r>
              <a:rPr lang="en-US" altLang="zh-CN" sz="2400" dirty="0">
                <a:ea typeface="等线" panose="02010600030101010101" pitchFamily="2" charset="-122"/>
                <a:cs typeface="Times New Roman" panose="02020603050405020304" pitchFamily="18" charset="0"/>
              </a:rPr>
              <a:t>1972</a:t>
            </a:r>
            <a:r>
              <a:rPr lang="zh-CN" altLang="en-US" sz="2400" dirty="0">
                <a:ea typeface="等线" panose="02010600030101010101" pitchFamily="2" charset="-122"/>
                <a:cs typeface="Times New Roman" panose="02020603050405020304" pitchFamily="18" charset="0"/>
              </a:rPr>
              <a:t>年在肯尼亚的调查</a:t>
            </a:r>
            <a:endParaRPr lang="en-US" altLang="zh-CN" sz="2400" dirty="0">
              <a:ea typeface="等线" panose="02010600030101010101" pitchFamily="2" charset="-122"/>
              <a:cs typeface="Times New Roman" panose="02020603050405020304" pitchFamily="18" charset="0"/>
            </a:endParaRPr>
          </a:p>
          <a:p>
            <a:r>
              <a:rPr lang="zh-CN" altLang="en-US" sz="2400" dirty="0">
                <a:ea typeface="等线" panose="02010600030101010101" pitchFamily="2" charset="-122"/>
                <a:cs typeface="Times New Roman" panose="02020603050405020304" pitchFamily="18" charset="0"/>
              </a:rPr>
              <a:t>二元经济理论 </a:t>
            </a:r>
            <a:r>
              <a:rPr lang="en-US" altLang="zh-CN" sz="2400" dirty="0">
                <a:ea typeface="等线" panose="02010600030101010101" pitchFamily="2" charset="-122"/>
                <a:cs typeface="Times New Roman" panose="02020603050405020304" pitchFamily="18" charset="0"/>
              </a:rPr>
              <a:t>vs </a:t>
            </a:r>
            <a:r>
              <a:rPr lang="zh-CN" altLang="en-US" sz="2400" dirty="0">
                <a:ea typeface="等线" panose="02010600030101010101" pitchFamily="2" charset="-122"/>
                <a:cs typeface="Times New Roman" panose="02020603050405020304" pitchFamily="18" charset="0"/>
              </a:rPr>
              <a:t>正规、非正规经济</a:t>
            </a:r>
            <a:endParaRPr lang="en-US" altLang="zh-CN" sz="24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6321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中国被忽视的正规经济</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意识形态化的理论争执</a:t>
            </a:r>
            <a:endParaRPr lang="en-US" altLang="zh-CN" sz="3600" dirty="0">
              <a:solidFill>
                <a:srgbClr val="FF0000"/>
              </a:solidFill>
            </a:endParaRPr>
          </a:p>
          <a:p>
            <a:r>
              <a:rPr lang="en-US" altLang="zh-CN" dirty="0">
                <a:effectLst/>
                <a:ea typeface="等线" panose="02010600030101010101" pitchFamily="2" charset="-122"/>
                <a:cs typeface="Times New Roman" panose="02020603050405020304" pitchFamily="18" charset="0"/>
              </a:rPr>
              <a:t>Frank </a:t>
            </a:r>
            <a:r>
              <a:rPr lang="zh-CN" altLang="en-US" dirty="0">
                <a:effectLst/>
                <a:ea typeface="等线" panose="02010600030101010101" pitchFamily="2" charset="-122"/>
                <a:cs typeface="Times New Roman" panose="02020603050405020304" pitchFamily="18" charset="0"/>
              </a:rPr>
              <a:t>华勒斯坦    </a:t>
            </a:r>
            <a:r>
              <a:rPr lang="zh-CN" altLang="en-US" dirty="0">
                <a:ea typeface="等线" panose="02010600030101010101" pitchFamily="2" charset="-122"/>
                <a:cs typeface="Times New Roman" panose="02020603050405020304" pitchFamily="18" charset="0"/>
              </a:rPr>
              <a:t>马克思主义 发展经济学革命</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新古典的反革命</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对外国廉价劳动力使用的理解</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新制度经济学 哈耶克、科斯、诺斯</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意识形态影响学识洞见</a:t>
            </a:r>
            <a:endParaRPr lang="en-US" altLang="zh-CN"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968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家庭农场是中国农业发展的出路吗</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692339" y="1416821"/>
            <a:ext cx="10515600" cy="5746750"/>
          </a:xfrm>
        </p:spPr>
        <p:txBody>
          <a:bodyPr>
            <a:normAutofit/>
          </a:bodyPr>
          <a:lstStyle/>
          <a:p>
            <a:r>
              <a:rPr lang="zh-CN" altLang="en-US" sz="3600" dirty="0">
                <a:solidFill>
                  <a:srgbClr val="FF0000"/>
                </a:solidFill>
              </a:rPr>
              <a:t>农业现代化历史的两大模式：</a:t>
            </a:r>
            <a:endParaRPr lang="en-US" altLang="zh-CN" sz="3600" dirty="0">
              <a:solidFill>
                <a:srgbClr val="FF0000"/>
              </a:solidFill>
            </a:endParaRPr>
          </a:p>
          <a:p>
            <a:r>
              <a:rPr lang="en-US" altLang="zh-CN" sz="3600" dirty="0">
                <a:solidFill>
                  <a:srgbClr val="FF0000"/>
                </a:solidFill>
              </a:rPr>
              <a:t>       </a:t>
            </a:r>
            <a:r>
              <a:rPr lang="zh-CN" altLang="en-US" sz="3600" dirty="0">
                <a:solidFill>
                  <a:srgbClr val="FF0000"/>
                </a:solidFill>
              </a:rPr>
              <a:t>地多人少与人多地少</a:t>
            </a:r>
            <a:endParaRPr lang="en-US" altLang="zh-CN" sz="3600" dirty="0">
              <a:solidFill>
                <a:srgbClr val="FF0000"/>
              </a:solidFill>
            </a:endParaRPr>
          </a:p>
          <a:p>
            <a:endParaRPr lang="en-US" altLang="zh-CN" dirty="0"/>
          </a:p>
          <a:p>
            <a:endParaRPr lang="en-US" altLang="zh-CN" dirty="0"/>
          </a:p>
          <a:p>
            <a:endParaRPr lang="en-US" altLang="zh-CN" dirty="0"/>
          </a:p>
          <a:p>
            <a:pPr marL="0" indent="0">
              <a:buNone/>
            </a:pPr>
            <a:endParaRPr lang="en-US" altLang="zh-CN" dirty="0"/>
          </a:p>
          <a:p>
            <a:r>
              <a:rPr lang="zh-CN" altLang="en-US" dirty="0"/>
              <a:t>“小而精” “大而粗”</a:t>
            </a:r>
            <a:endParaRPr lang="en-US" altLang="zh-CN" dirty="0"/>
          </a:p>
          <a:p>
            <a:r>
              <a:rPr lang="zh-CN" altLang="en-US" dirty="0"/>
              <a:t>两种性质不同的工业投入：机械和化肥</a:t>
            </a:r>
            <a:endParaRPr lang="en-US" altLang="zh-CN" dirty="0"/>
          </a:p>
          <a:p>
            <a:r>
              <a:rPr lang="zh-CN" altLang="en-US" dirty="0"/>
              <a:t>经济中工业产业和农业具有区别</a:t>
            </a:r>
            <a:endParaRPr lang="en-US" altLang="zh-CN" dirty="0"/>
          </a:p>
          <a:p>
            <a:endParaRPr lang="zh-CN" altLang="en-US" dirty="0"/>
          </a:p>
        </p:txBody>
      </p:sp>
      <p:pic>
        <p:nvPicPr>
          <p:cNvPr id="7" name="图片 6">
            <a:extLst>
              <a:ext uri="{FF2B5EF4-FFF2-40B4-BE49-F238E27FC236}">
                <a16:creationId xmlns:a16="http://schemas.microsoft.com/office/drawing/2014/main" id="{95779B22-6A39-44EF-A9AD-8855F57F45FF}"/>
              </a:ext>
            </a:extLst>
          </p:cNvPr>
          <p:cNvPicPr>
            <a:picLocks noChangeAspect="1"/>
          </p:cNvPicPr>
          <p:nvPr/>
        </p:nvPicPr>
        <p:blipFill>
          <a:blip r:embed="rId2"/>
          <a:stretch>
            <a:fillRect/>
          </a:stretch>
        </p:blipFill>
        <p:spPr>
          <a:xfrm>
            <a:off x="383983" y="2597833"/>
            <a:ext cx="7366379" cy="1435174"/>
          </a:xfrm>
          <a:prstGeom prst="rect">
            <a:avLst/>
          </a:prstGeom>
        </p:spPr>
      </p:pic>
      <p:pic>
        <p:nvPicPr>
          <p:cNvPr id="11" name="图片 10">
            <a:extLst>
              <a:ext uri="{FF2B5EF4-FFF2-40B4-BE49-F238E27FC236}">
                <a16:creationId xmlns:a16="http://schemas.microsoft.com/office/drawing/2014/main" id="{F81DBF7A-3FCB-4308-A721-2F0841C07604}"/>
              </a:ext>
            </a:extLst>
          </p:cNvPr>
          <p:cNvPicPr>
            <a:picLocks noChangeAspect="1"/>
          </p:cNvPicPr>
          <p:nvPr/>
        </p:nvPicPr>
        <p:blipFill>
          <a:blip r:embed="rId3"/>
          <a:stretch>
            <a:fillRect/>
          </a:stretch>
        </p:blipFill>
        <p:spPr>
          <a:xfrm>
            <a:off x="520515" y="4023482"/>
            <a:ext cx="7150467" cy="266714"/>
          </a:xfrm>
          <a:prstGeom prst="rect">
            <a:avLst/>
          </a:prstGeom>
        </p:spPr>
      </p:pic>
      <p:pic>
        <p:nvPicPr>
          <p:cNvPr id="13" name="图片 12">
            <a:extLst>
              <a:ext uri="{FF2B5EF4-FFF2-40B4-BE49-F238E27FC236}">
                <a16:creationId xmlns:a16="http://schemas.microsoft.com/office/drawing/2014/main" id="{35C38D7C-42BA-46F2-A9CC-AD8901ECACBA}"/>
              </a:ext>
            </a:extLst>
          </p:cNvPr>
          <p:cNvPicPr>
            <a:picLocks noChangeAspect="1"/>
          </p:cNvPicPr>
          <p:nvPr/>
        </p:nvPicPr>
        <p:blipFill>
          <a:blip r:embed="rId4"/>
          <a:stretch>
            <a:fillRect/>
          </a:stretch>
        </p:blipFill>
        <p:spPr>
          <a:xfrm>
            <a:off x="501465" y="4267214"/>
            <a:ext cx="7150467" cy="317516"/>
          </a:xfrm>
          <a:prstGeom prst="rect">
            <a:avLst/>
          </a:prstGeom>
        </p:spPr>
      </p:pic>
    </p:spTree>
    <p:extLst>
      <p:ext uri="{BB962C8B-B14F-4D97-AF65-F5344CB8AC3E}">
        <p14:creationId xmlns:p14="http://schemas.microsoft.com/office/powerpoint/2010/main" val="3752242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中国被忽视的正规经济</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对经验现实的误导</a:t>
            </a:r>
            <a:endParaRPr lang="en-US" altLang="zh-CN" sz="3600" dirty="0">
              <a:solidFill>
                <a:srgbClr val="FF0000"/>
              </a:solidFill>
            </a:endParaRPr>
          </a:p>
          <a:p>
            <a:r>
              <a:rPr lang="zh-CN" altLang="en-US" dirty="0"/>
              <a:t>统计数据只限于正规经济 完全忽视了非正规经济 产生误导</a:t>
            </a:r>
            <a:endParaRPr lang="en-US" altLang="zh-CN" dirty="0"/>
          </a:p>
          <a:p>
            <a:r>
              <a:rPr lang="zh-CN" altLang="en-US" dirty="0"/>
              <a:t>加之市场主义和现代化 误以为中国进入现代化的橄榄型模式</a:t>
            </a:r>
            <a:endParaRPr lang="en-US" altLang="zh-CN" dirty="0"/>
          </a:p>
          <a:p>
            <a:r>
              <a:rPr lang="zh-CN" altLang="en-US" dirty="0"/>
              <a:t>非正规经济规模远超过正规经济</a:t>
            </a:r>
            <a:endParaRPr lang="en-US" altLang="zh-CN" dirty="0"/>
          </a:p>
          <a:p>
            <a:r>
              <a:rPr lang="zh-CN" altLang="en-US" dirty="0"/>
              <a:t>刘易斯转折点 大量务农人员和剩余劳动力依然是基本国情</a:t>
            </a:r>
            <a:endParaRPr lang="en-US" altLang="zh-CN" dirty="0"/>
          </a:p>
          <a:p>
            <a:r>
              <a:rPr lang="zh-CN" altLang="en-US" dirty="0"/>
              <a:t>非正规经济有好处，但是不人道，我们需要解决其中的问题，兼顾社会公平的同时促进国民经济发展</a:t>
            </a:r>
            <a:endParaRPr lang="en-US" altLang="zh-CN" dirty="0"/>
          </a:p>
        </p:txBody>
      </p:sp>
    </p:spTree>
    <p:extLst>
      <p:ext uri="{BB962C8B-B14F-4D97-AF65-F5344CB8AC3E}">
        <p14:creationId xmlns:p14="http://schemas.microsoft.com/office/powerpoint/2010/main" val="345282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中国被忽视的正规经济</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摆开意识形态</a:t>
            </a:r>
            <a:endParaRPr lang="en-US" altLang="zh-CN" sz="3600" dirty="0">
              <a:solidFill>
                <a:srgbClr val="FF0000"/>
              </a:solidFill>
            </a:endParaRPr>
          </a:p>
          <a:p>
            <a:r>
              <a:rPr lang="zh-CN" altLang="en-US" dirty="0"/>
              <a:t>新古典和新制度经济学的基本信念</a:t>
            </a:r>
            <a:endParaRPr lang="en-US" altLang="zh-CN" dirty="0"/>
          </a:p>
          <a:p>
            <a:r>
              <a:rPr lang="zh-CN" altLang="en-US" dirty="0"/>
              <a:t>与非正规经济逻辑不同，太不人道化</a:t>
            </a:r>
            <a:endParaRPr lang="en-US" altLang="zh-CN" dirty="0"/>
          </a:p>
          <a:p>
            <a:r>
              <a:rPr lang="zh-CN" altLang="en-US" dirty="0"/>
              <a:t>将经济理论与意识形态的偏颇分离开来</a:t>
            </a:r>
            <a:endParaRPr lang="en-US" altLang="zh-CN" dirty="0"/>
          </a:p>
          <a:p>
            <a:r>
              <a:rPr lang="zh-CN" altLang="zh-CN" dirty="0"/>
              <a:t>结合来自市场的动力和创新，也结合来自国家的监督、扶持和公平</a:t>
            </a:r>
            <a:endParaRPr lang="en-US" altLang="zh-CN" dirty="0"/>
          </a:p>
        </p:txBody>
      </p:sp>
    </p:spTree>
    <p:extLst>
      <p:ext uri="{BB962C8B-B14F-4D97-AF65-F5344CB8AC3E}">
        <p14:creationId xmlns:p14="http://schemas.microsoft.com/office/powerpoint/2010/main" val="172852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家庭农场是中国农业发展的出路吗</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01864" y="1625600"/>
            <a:ext cx="10515600" cy="5746750"/>
          </a:xfrm>
        </p:spPr>
        <p:txBody>
          <a:bodyPr>
            <a:normAutofit/>
          </a:bodyPr>
          <a:lstStyle/>
          <a:p>
            <a:r>
              <a:rPr lang="zh-CN" altLang="en-US" sz="3600" dirty="0">
                <a:solidFill>
                  <a:srgbClr val="FF0000"/>
                </a:solidFill>
              </a:rPr>
              <a:t>美国模式对中国的误导</a:t>
            </a:r>
            <a:endParaRPr lang="en-US" altLang="zh-CN" sz="3600" dirty="0">
              <a:solidFill>
                <a:srgbClr val="FF0000"/>
              </a:solidFill>
            </a:endParaRPr>
          </a:p>
          <a:p>
            <a:r>
              <a:rPr lang="zh-CN" altLang="en-US" dirty="0"/>
              <a:t>“龙头企业”的错误先例</a:t>
            </a:r>
            <a:endParaRPr lang="en-US" altLang="zh-CN" dirty="0"/>
          </a:p>
          <a:p>
            <a:r>
              <a:rPr lang="zh-CN" altLang="en-US" dirty="0"/>
              <a:t>政府想要模仿美国模式 存在三点误解与不可能</a:t>
            </a:r>
            <a:endParaRPr lang="en-US" altLang="zh-CN" dirty="0"/>
          </a:p>
          <a:p>
            <a:r>
              <a:rPr lang="en-US" altLang="zh-CN" dirty="0"/>
              <a:t>1</a:t>
            </a:r>
            <a:r>
              <a:rPr lang="zh-CN" altLang="en-US" dirty="0"/>
              <a:t>、中美两国对家庭农场的定义和概念不同</a:t>
            </a:r>
            <a:endParaRPr lang="en-US" altLang="zh-CN" dirty="0"/>
          </a:p>
          <a:p>
            <a:r>
              <a:rPr lang="en-US" altLang="zh-CN" dirty="0"/>
              <a:t>2</a:t>
            </a:r>
            <a:r>
              <a:rPr lang="zh-CN" altLang="en-US" dirty="0"/>
              <a:t>、中美两国由于人地差异，对于“大规模”的划分不同</a:t>
            </a:r>
            <a:endParaRPr lang="en-US" altLang="zh-CN" dirty="0"/>
          </a:p>
          <a:p>
            <a:r>
              <a:rPr lang="en-US" altLang="zh-CN" dirty="0"/>
              <a:t>3</a:t>
            </a:r>
            <a:r>
              <a:rPr lang="zh-CN" altLang="en-US" dirty="0"/>
              <a:t>、美国的两种典型耕种模式中国没有办法实现</a:t>
            </a:r>
            <a:r>
              <a:rPr lang="en-US" altLang="zh-CN" dirty="0"/>
              <a:t> </a:t>
            </a:r>
          </a:p>
          <a:p>
            <a:r>
              <a:rPr lang="zh-CN" altLang="en-US" dirty="0"/>
              <a:t>“适度规模” </a:t>
            </a:r>
            <a:r>
              <a:rPr lang="en-US" altLang="zh-CN" dirty="0"/>
              <a:t>vs </a:t>
            </a:r>
            <a:r>
              <a:rPr lang="zh-CN" altLang="en-US" dirty="0"/>
              <a:t>“规模化”</a:t>
            </a:r>
          </a:p>
        </p:txBody>
      </p:sp>
    </p:spTree>
    <p:extLst>
      <p:ext uri="{BB962C8B-B14F-4D97-AF65-F5344CB8AC3E}">
        <p14:creationId xmlns:p14="http://schemas.microsoft.com/office/powerpoint/2010/main" val="118817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家庭农场是中国农业发展的出路吗</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01864" y="1625600"/>
            <a:ext cx="10515600" cy="5746750"/>
          </a:xfrm>
        </p:spPr>
        <p:txBody>
          <a:bodyPr>
            <a:normAutofit/>
          </a:bodyPr>
          <a:lstStyle/>
          <a:p>
            <a:r>
              <a:rPr lang="zh-CN" altLang="en-US" sz="3600" dirty="0">
                <a:solidFill>
                  <a:srgbClr val="FF0000"/>
                </a:solidFill>
              </a:rPr>
              <a:t>实际案例</a:t>
            </a:r>
            <a:endParaRPr lang="en-US" altLang="zh-CN" sz="3600" dirty="0">
              <a:solidFill>
                <a:srgbClr val="FF0000"/>
              </a:solidFill>
            </a:endParaRPr>
          </a:p>
          <a:p>
            <a:r>
              <a:rPr lang="zh-CN" altLang="en-US" dirty="0">
                <a:effectLst/>
                <a:ea typeface="等线" panose="02010600030101010101" pitchFamily="2" charset="-122"/>
                <a:cs typeface="Times New Roman" panose="02020603050405020304" pitchFamily="18" charset="0"/>
              </a:rPr>
              <a:t>“李春华 贺雪锋”</a:t>
            </a:r>
            <a:endParaRPr lang="en-US" altLang="zh-CN" dirty="0">
              <a:effectLst/>
              <a:ea typeface="等线" panose="02010600030101010101" pitchFamily="2" charset="-122"/>
              <a:cs typeface="Times New Roman" panose="02020603050405020304" pitchFamily="18" charset="0"/>
            </a:endParaRPr>
          </a:p>
          <a:p>
            <a:r>
              <a:rPr lang="zh-CN" altLang="zh-CN" dirty="0">
                <a:effectLst/>
                <a:ea typeface="等线" panose="02010600030101010101" pitchFamily="2" charset="-122"/>
                <a:cs typeface="Times New Roman" panose="02020603050405020304" pitchFamily="18" charset="0"/>
              </a:rPr>
              <a:t>由于雇工费用、租金的存在，大规模的经营农场其实并不存在经营上的</a:t>
            </a:r>
            <a:r>
              <a:rPr lang="zh-CN" altLang="zh-CN" dirty="0">
                <a:ea typeface="等线" panose="02010600030101010101" pitchFamily="2" charset="-122"/>
                <a:cs typeface="Times New Roman" panose="02020603050405020304" pitchFamily="18" charset="0"/>
              </a:rPr>
              <a:t>优越性</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“陈义媛” “易天洋”</a:t>
            </a:r>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政府的补贴，以及规模化抵消了递减的按亩收益</a:t>
            </a:r>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规模化的家庭农场并不是经济学中的资源最佳配置，而是通过政府行为扭曲了的资源配置</a:t>
            </a:r>
            <a:endParaRPr lang="en-US" altLang="zh-CN"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940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家庭农场是中国农业发展的出路吗</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20914" y="1377950"/>
            <a:ext cx="10515600" cy="5746750"/>
          </a:xfrm>
        </p:spPr>
        <p:txBody>
          <a:bodyPr>
            <a:normAutofit/>
          </a:bodyPr>
          <a:lstStyle/>
          <a:p>
            <a:r>
              <a:rPr lang="zh-CN" altLang="en-US" sz="3600" dirty="0">
                <a:solidFill>
                  <a:srgbClr val="FF0000"/>
                </a:solidFill>
              </a:rPr>
              <a:t>对家庭农场理论和实际的误解</a:t>
            </a:r>
            <a:endParaRPr lang="en-US" altLang="zh-CN" sz="3600" dirty="0">
              <a:solidFill>
                <a:srgbClr val="FF0000"/>
              </a:solidFill>
            </a:endParaRPr>
          </a:p>
          <a:p>
            <a:r>
              <a:rPr lang="zh-CN" altLang="zh-CN" dirty="0">
                <a:effectLst/>
                <a:ea typeface="等线" panose="02010600030101010101" pitchFamily="2" charset="-122"/>
                <a:cs typeface="Times New Roman" panose="02020603050405020304" pitchFamily="18" charset="0"/>
              </a:rPr>
              <a:t>小农经济等同于前</a:t>
            </a:r>
            <a:r>
              <a:rPr lang="zh-CN" altLang="zh-CN" dirty="0">
                <a:ea typeface="等线" panose="02010600030101010101" pitchFamily="2" charset="-122"/>
                <a:cs typeface="Times New Roman" panose="02020603050405020304" pitchFamily="18" charset="0"/>
              </a:rPr>
              <a:t>商品经济、前资本主义的自然经济</a:t>
            </a:r>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将恰亚诺夫的“家庭农场”理论等同于自给自足的自然经济的理论</a:t>
            </a:r>
            <a:endParaRPr lang="en-US" altLang="zh-CN" dirty="0">
              <a:ea typeface="等线" panose="02010600030101010101" pitchFamily="2" charset="-122"/>
              <a:cs typeface="Times New Roman" panose="02020603050405020304" pitchFamily="18" charset="0"/>
            </a:endParaRPr>
          </a:p>
          <a:p>
            <a:pPr marL="0" indent="0">
              <a:buNone/>
            </a:pPr>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通过以家庭农场为主体的合作社来提供从农业生产到产品加工销售的一体化服务，这为的不是资本盈利，而是将收入更公平的分配给小农。</a:t>
            </a:r>
          </a:p>
          <a:p>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建立以“小而精”模式作为出发点的、真正适合中国国情的、真正适度规模的、真正的家庭农场</a:t>
            </a:r>
            <a:endParaRPr lang="en-US" altLang="zh-CN"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8063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中国的隐性农业革命</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20914" y="1377950"/>
            <a:ext cx="10515600" cy="5746750"/>
          </a:xfrm>
        </p:spPr>
        <p:txBody>
          <a:bodyPr>
            <a:normAutofit/>
          </a:bodyPr>
          <a:lstStyle/>
          <a:p>
            <a:r>
              <a:rPr lang="zh-CN" altLang="en-US" sz="3600" dirty="0"/>
              <a:t>此次农业革命背后的推动力</a:t>
            </a:r>
            <a:endParaRPr lang="en-US" altLang="zh-CN" sz="3600" dirty="0"/>
          </a:p>
          <a:p>
            <a:r>
              <a:rPr lang="en-US" altLang="zh-CN" sz="3600" dirty="0"/>
              <a:t>  </a:t>
            </a:r>
            <a:r>
              <a:rPr lang="zh-CN" altLang="en-US" sz="3600" dirty="0"/>
              <a:t>“食物消费革命”  生育率下降 大规模农业外就业</a:t>
            </a:r>
            <a:endParaRPr lang="en-US" altLang="zh-CN" sz="3600" dirty="0"/>
          </a:p>
          <a:p>
            <a:endParaRPr lang="en-US" altLang="zh-CN" sz="3600" dirty="0"/>
          </a:p>
          <a:p>
            <a:endParaRPr lang="en-US" altLang="zh-CN" sz="3600" dirty="0"/>
          </a:p>
          <a:p>
            <a:r>
              <a:rPr lang="zh-CN" altLang="en-US" sz="3600" dirty="0"/>
              <a:t>为什么称其为“隐性”</a:t>
            </a:r>
            <a:endParaRPr lang="en-US" altLang="zh-CN" sz="3600" dirty="0"/>
          </a:p>
          <a:p>
            <a:r>
              <a:rPr lang="en-US" altLang="zh-CN" sz="3600" dirty="0"/>
              <a:t> </a:t>
            </a:r>
            <a:r>
              <a:rPr lang="zh-CN" altLang="en-US" sz="3600" dirty="0"/>
              <a:t>“大” </a:t>
            </a:r>
            <a:r>
              <a:rPr lang="en-US" altLang="zh-CN" sz="3600" dirty="0"/>
              <a:t>vs  </a:t>
            </a:r>
            <a:r>
              <a:rPr lang="zh-CN" altLang="en-US" sz="3600" dirty="0"/>
              <a:t>“小”农业  蔬菜非正式途径销售 以产量计量难以反映真实问题</a:t>
            </a:r>
            <a:endParaRPr lang="en-US" altLang="zh-CN" sz="3600" dirty="0"/>
          </a:p>
          <a:p>
            <a:r>
              <a:rPr lang="zh-CN" altLang="en-US" sz="3600" dirty="0"/>
              <a:t>容易被忽视</a:t>
            </a:r>
            <a:endParaRPr lang="en-US" altLang="zh-CN" sz="3600" dirty="0"/>
          </a:p>
        </p:txBody>
      </p:sp>
    </p:spTree>
    <p:extLst>
      <p:ext uri="{BB962C8B-B14F-4D97-AF65-F5344CB8AC3E}">
        <p14:creationId xmlns:p14="http://schemas.microsoft.com/office/powerpoint/2010/main" val="244557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中国的隐性农业革命</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中国新时代的农业革命</a:t>
            </a:r>
            <a:endParaRPr lang="en-US" altLang="zh-CN" sz="3600" dirty="0">
              <a:solidFill>
                <a:srgbClr val="FF0000"/>
              </a:solidFill>
            </a:endParaRPr>
          </a:p>
          <a:p>
            <a:r>
              <a:rPr lang="zh-CN" altLang="en-US" dirty="0">
                <a:effectLst/>
                <a:ea typeface="等线" panose="02010600030101010101" pitchFamily="2" charset="-122"/>
                <a:cs typeface="Times New Roman" panose="02020603050405020304" pitchFamily="18" charset="0"/>
              </a:rPr>
              <a:t>新农业 </a:t>
            </a:r>
            <a:r>
              <a:rPr lang="en-US" altLang="zh-CN" dirty="0">
                <a:effectLst/>
                <a:ea typeface="等线" panose="02010600030101010101" pitchFamily="2" charset="-122"/>
                <a:cs typeface="Times New Roman" panose="02020603050405020304" pitchFamily="18" charset="0"/>
              </a:rPr>
              <a:t>vs </a:t>
            </a:r>
            <a:r>
              <a:rPr lang="zh-CN" altLang="en-US" dirty="0">
                <a:ea typeface="等线" panose="02010600030101010101" pitchFamily="2" charset="-122"/>
                <a:cs typeface="Times New Roman" panose="02020603050405020304" pitchFamily="18" charset="0"/>
              </a:rPr>
              <a:t>旧农业</a:t>
            </a:r>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新型的农业结构组合</a:t>
            </a:r>
            <a:r>
              <a:rPr lang="en-US" altLang="zh-CN" dirty="0">
                <a:ea typeface="等线" panose="02010600030101010101" pitchFamily="2" charset="-122"/>
                <a:cs typeface="Times New Roman" panose="02020603050405020304" pitchFamily="18" charset="0"/>
              </a:rPr>
              <a:t> </a:t>
            </a:r>
            <a:r>
              <a:rPr lang="zh-CN" altLang="zh-CN" dirty="0">
                <a:ea typeface="等线" panose="02010600030101010101" pitchFamily="2" charset="-122"/>
                <a:cs typeface="Times New Roman" panose="02020603050405020304" pitchFamily="18" charset="0"/>
              </a:rPr>
              <a:t>高附加值农作物占更高比例</a:t>
            </a:r>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蔬菜、水果播种面积的大规模扩增</a:t>
            </a:r>
            <a:r>
              <a:rPr lang="en-US" altLang="zh-CN" dirty="0">
                <a:ea typeface="等线" panose="02010600030101010101" pitchFamily="2" charset="-122"/>
                <a:cs typeface="Times New Roman" panose="02020603050405020304" pitchFamily="18" charset="0"/>
              </a:rPr>
              <a:t> </a:t>
            </a:r>
            <a:r>
              <a:rPr lang="zh-CN" altLang="zh-CN" dirty="0">
                <a:ea typeface="等线" panose="02010600030101010101" pitchFamily="2" charset="-122"/>
                <a:cs typeface="Times New Roman" panose="02020603050405020304" pitchFamily="18" charset="0"/>
              </a:rPr>
              <a:t>肉食产量的大幅度上升</a:t>
            </a:r>
            <a:r>
              <a:rPr lang="en-US" altLang="zh-CN" dirty="0">
                <a:ea typeface="等线" panose="02010600030101010101" pitchFamily="2" charset="-122"/>
                <a:cs typeface="Times New Roman" panose="02020603050405020304" pitchFamily="18" charset="0"/>
              </a:rPr>
              <a:t> </a:t>
            </a:r>
            <a:r>
              <a:rPr lang="zh-CN" altLang="zh-CN" dirty="0">
                <a:ea typeface="等线" panose="02010600030101010101" pitchFamily="2" charset="-122"/>
                <a:cs typeface="Times New Roman" panose="02020603050405020304" pitchFamily="18" charset="0"/>
              </a:rPr>
              <a:t>各种农产品产值所占比例的变化</a:t>
            </a:r>
            <a:endParaRPr lang="en-US" altLang="zh-CN"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154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中国的隐性农业革命</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食物消费的革命</a:t>
            </a:r>
            <a:endParaRPr lang="en-US" altLang="zh-CN" sz="3600" dirty="0">
              <a:solidFill>
                <a:srgbClr val="FF0000"/>
              </a:solidFill>
            </a:endParaRPr>
          </a:p>
          <a:p>
            <a:r>
              <a:rPr lang="zh-CN" altLang="zh-CN" dirty="0">
                <a:ea typeface="等线" panose="02010600030101010101" pitchFamily="2" charset="-122"/>
                <a:cs typeface="Times New Roman" panose="02020603050405020304" pitchFamily="18" charset="0"/>
              </a:rPr>
              <a:t>中国人食物消费发生的激烈变化</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城乡差距</a:t>
            </a:r>
            <a:endParaRPr lang="en-US" altLang="zh-CN" dirty="0">
              <a:ea typeface="等线" panose="02010600030101010101" pitchFamily="2" charset="-122"/>
              <a:cs typeface="Times New Roman" panose="02020603050405020304" pitchFamily="18" charset="0"/>
            </a:endParaRPr>
          </a:p>
          <a:p>
            <a:r>
              <a:rPr lang="zh-CN" altLang="zh-CN" dirty="0">
                <a:ea typeface="等线" panose="02010600030101010101" pitchFamily="2" charset="-122"/>
                <a:cs typeface="Times New Roman" panose="02020603050405020304" pitchFamily="18" charset="0"/>
              </a:rPr>
              <a:t>中国经济发展中消费演变的前沿</a:t>
            </a:r>
            <a:endParaRPr lang="en-US" altLang="zh-CN"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385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F8703-F529-485A-9598-BCD22DA89EAE}"/>
              </a:ext>
            </a:extLst>
          </p:cNvPr>
          <p:cNvSpPr>
            <a:spLocks noGrp="1"/>
          </p:cNvSpPr>
          <p:nvPr>
            <p:ph type="title"/>
          </p:nvPr>
        </p:nvSpPr>
        <p:spPr/>
        <p:txBody>
          <a:bodyPr/>
          <a:lstStyle/>
          <a:p>
            <a:r>
              <a:rPr lang="zh-CN" altLang="en-US" sz="4400" dirty="0"/>
              <a:t>中国的隐性农业革命</a:t>
            </a:r>
            <a:br>
              <a:rPr lang="en-US" altLang="zh-CN" sz="4400" dirty="0"/>
            </a:br>
            <a:endParaRPr lang="zh-CN" altLang="en-US" dirty="0"/>
          </a:p>
        </p:txBody>
      </p:sp>
      <p:sp>
        <p:nvSpPr>
          <p:cNvPr id="3" name="内容占位符 2">
            <a:extLst>
              <a:ext uri="{FF2B5EF4-FFF2-40B4-BE49-F238E27FC236}">
                <a16:creationId xmlns:a16="http://schemas.microsoft.com/office/drawing/2014/main" id="{4E3611A5-B715-4B0D-9BFC-AE0BDE20E39C}"/>
              </a:ext>
            </a:extLst>
          </p:cNvPr>
          <p:cNvSpPr>
            <a:spLocks noGrp="1"/>
          </p:cNvSpPr>
          <p:nvPr>
            <p:ph idx="1"/>
          </p:nvPr>
        </p:nvSpPr>
        <p:spPr>
          <a:xfrm>
            <a:off x="739964" y="1454150"/>
            <a:ext cx="10515600" cy="5746750"/>
          </a:xfrm>
        </p:spPr>
        <p:txBody>
          <a:bodyPr>
            <a:normAutofit/>
          </a:bodyPr>
          <a:lstStyle/>
          <a:p>
            <a:r>
              <a:rPr lang="zh-CN" altLang="en-US" sz="3600" dirty="0">
                <a:solidFill>
                  <a:srgbClr val="FF0000"/>
                </a:solidFill>
              </a:rPr>
              <a:t>人地压力的减轻</a:t>
            </a:r>
            <a:endParaRPr lang="en-US" altLang="zh-CN" sz="3600" dirty="0">
              <a:solidFill>
                <a:srgbClr val="FF0000"/>
              </a:solidFill>
            </a:endParaRPr>
          </a:p>
          <a:p>
            <a:endParaRPr lang="en-US" altLang="zh-CN" sz="3600" dirty="0">
              <a:solidFill>
                <a:srgbClr val="FF0000"/>
              </a:solidFill>
            </a:endParaRPr>
          </a:p>
        </p:txBody>
      </p:sp>
      <p:pic>
        <p:nvPicPr>
          <p:cNvPr id="5" name="图片 4">
            <a:extLst>
              <a:ext uri="{FF2B5EF4-FFF2-40B4-BE49-F238E27FC236}">
                <a16:creationId xmlns:a16="http://schemas.microsoft.com/office/drawing/2014/main" id="{931ED7B7-375A-4276-B971-20392BEF00AD}"/>
              </a:ext>
            </a:extLst>
          </p:cNvPr>
          <p:cNvPicPr>
            <a:picLocks noChangeAspect="1"/>
          </p:cNvPicPr>
          <p:nvPr/>
        </p:nvPicPr>
        <p:blipFill>
          <a:blip r:embed="rId2"/>
          <a:stretch>
            <a:fillRect/>
          </a:stretch>
        </p:blipFill>
        <p:spPr>
          <a:xfrm>
            <a:off x="641728" y="2158901"/>
            <a:ext cx="6369377" cy="3854648"/>
          </a:xfrm>
          <a:prstGeom prst="rect">
            <a:avLst/>
          </a:prstGeom>
        </p:spPr>
      </p:pic>
    </p:spTree>
    <p:extLst>
      <p:ext uri="{BB962C8B-B14F-4D97-AF65-F5344CB8AC3E}">
        <p14:creationId xmlns:p14="http://schemas.microsoft.com/office/powerpoint/2010/main" val="39748786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TotalTime>
  <Words>1206</Words>
  <Application>Microsoft Office PowerPoint</Application>
  <PresentationFormat>宽屏</PresentationFormat>
  <Paragraphs>143</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家庭农场是中国农业发展的出路吗 中国的隐形农业革命 小农户与大商业资本的不平等交易：中国现代农业的特色 中国被忽视的非正规经济：现实与理论</vt:lpstr>
      <vt:lpstr>家庭农场是中国农业发展的出路吗 </vt:lpstr>
      <vt:lpstr>家庭农场是中国农业发展的出路吗 </vt:lpstr>
      <vt:lpstr>家庭农场是中国农业发展的出路吗 </vt:lpstr>
      <vt:lpstr>家庭农场是中国农业发展的出路吗 </vt:lpstr>
      <vt:lpstr>中国的隐性农业革命 </vt:lpstr>
      <vt:lpstr>中国的隐性农业革命 </vt:lpstr>
      <vt:lpstr>中国的隐性农业革命 </vt:lpstr>
      <vt:lpstr>中国的隐性农业革命 </vt:lpstr>
      <vt:lpstr>中国的隐性农业革命 </vt:lpstr>
      <vt:lpstr>中国的隐性农业革命 </vt:lpstr>
      <vt:lpstr>中国的隐性农业革命 </vt:lpstr>
      <vt:lpstr>小农户与大商业资本的不平等交易 </vt:lpstr>
      <vt:lpstr>小农户与大商业资本的不平等交易 </vt:lpstr>
      <vt:lpstr>小农户与大商业资本的不平等交易 </vt:lpstr>
      <vt:lpstr>小农户与大商业资本的不平等交易 </vt:lpstr>
      <vt:lpstr>中国被忽视的正规经济 </vt:lpstr>
      <vt:lpstr>中国被忽视的正规经济 </vt:lpstr>
      <vt:lpstr>中国被忽视的正规经济 </vt:lpstr>
      <vt:lpstr>中国被忽视的正规经济 </vt:lpstr>
      <vt:lpstr>中国被忽视的正规经济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家庭农场是中国农业发展的出路吗 中国的隐形农业革命 小农户与大商业资本的不平等交易：中国现代农业的特色 中国被忽视的非正规经济：现实与理论</dc:title>
  <dc:creator>盖 嘉诺</dc:creator>
  <cp:lastModifiedBy>盖 嘉诺</cp:lastModifiedBy>
  <cp:revision>44</cp:revision>
  <dcterms:created xsi:type="dcterms:W3CDTF">2020-08-07T03:34:57Z</dcterms:created>
  <dcterms:modified xsi:type="dcterms:W3CDTF">2020-08-08T12:30:33Z</dcterms:modified>
</cp:coreProperties>
</file>