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82" r:id="rId5"/>
    <p:sldId id="286" r:id="rId6"/>
    <p:sldId id="259" r:id="rId7"/>
    <p:sldId id="260" r:id="rId8"/>
    <p:sldId id="285" r:id="rId9"/>
    <p:sldId id="261" r:id="rId10"/>
    <p:sldId id="262" r:id="rId11"/>
    <p:sldId id="263" r:id="rId12"/>
    <p:sldId id="264" r:id="rId13"/>
    <p:sldId id="265" r:id="rId14"/>
    <p:sldId id="283" r:id="rId15"/>
    <p:sldId id="278" r:id="rId16"/>
    <p:sldId id="266" r:id="rId17"/>
    <p:sldId id="267" r:id="rId18"/>
    <p:sldId id="284" r:id="rId19"/>
    <p:sldId id="272" r:id="rId20"/>
    <p:sldId id="273" r:id="rId21"/>
    <p:sldId id="280" r:id="rId22"/>
    <p:sldId id="281" r:id="rId23"/>
    <p:sldId id="279" r:id="rId24"/>
    <p:sldId id="274" r:id="rId25"/>
    <p:sldId id="275" r:id="rId26"/>
    <p:sldId id="276" r:id="rId27"/>
    <p:sldId id="27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85" autoAdjust="0"/>
    <p:restoredTop sz="94659" autoAdjust="0"/>
  </p:normalViewPr>
  <p:slideViewPr>
    <p:cSldViewPr snapToGrid="0">
      <p:cViewPr varScale="1">
        <p:scale>
          <a:sx n="96" d="100"/>
          <a:sy n="96" d="100"/>
        </p:scale>
        <p:origin x="597" y="5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675A7-BE17-4552-9633-CA3771C758BB}" type="datetimeFigureOut">
              <a:rPr lang="zh-CN" altLang="en-US" smtClean="0"/>
              <a:t>2023/10/8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F21B8-4FE8-4AAB-A698-6CFF8C4120D1}" type="slidenum">
              <a:rPr lang="zh-CN" altLang="en-US" smtClean="0"/>
              <a:t>‹#›</a:t>
            </a:fld>
            <a:endParaRPr lang="zh-CN" altLang="en-US"/>
          </a:p>
        </p:txBody>
      </p:sp>
    </p:spTree>
    <p:extLst>
      <p:ext uri="{BB962C8B-B14F-4D97-AF65-F5344CB8AC3E}">
        <p14:creationId xmlns:p14="http://schemas.microsoft.com/office/powerpoint/2010/main" val="101176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F039C99-45EA-4076-B20D-AD4854A749C8}" type="datetime1">
              <a:rPr lang="zh-CN" altLang="en-US" smtClean="0"/>
              <a:t>2023/10/8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90678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F39ECD-D3CC-4B5B-B1A2-B1BD63EF481F}" type="datetime1">
              <a:rPr lang="zh-CN" altLang="en-US" smtClean="0"/>
              <a:t>2023/10/8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84979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3C448C-66BC-4521-B99F-631A43AB70BE}" type="datetime1">
              <a:rPr lang="zh-CN" altLang="en-US" smtClean="0"/>
              <a:t>2023/10/8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17021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AD1AA7-5971-45B5-B15D-1AB2C7D06836}" type="datetime1">
              <a:rPr lang="zh-CN" altLang="en-US" smtClean="0"/>
              <a:t>2023/10/8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14374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566900C-8B90-4857-B9BC-8ECE66213662}" type="datetime1">
              <a:rPr lang="zh-CN" altLang="en-US" smtClean="0"/>
              <a:t>2023/10/8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17525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A65334-C4B2-448A-808F-F36A55C717CA}" type="datetime1">
              <a:rPr lang="zh-CN" altLang="en-US" smtClean="0"/>
              <a:t>2023/10/8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346365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04ECBB-85C8-4F21-B3D7-F39699717AF3}" type="datetime1">
              <a:rPr lang="zh-CN" altLang="en-US" smtClean="0"/>
              <a:t>2023/10/8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52994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3AE94AD-43AC-4659-B1CE-6006945BFE21}" type="datetime1">
              <a:rPr lang="zh-CN" altLang="en-US" smtClean="0"/>
              <a:t>2023/10/8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21907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E621E6-4407-4DD0-88E3-FC6464484052}" type="datetime1">
              <a:rPr lang="zh-CN" altLang="en-US" smtClean="0"/>
              <a:t>2023/10/8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17547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0847C36-621A-455D-AF8A-E7D1ACA7B302}" type="datetime1">
              <a:rPr lang="zh-CN" altLang="en-US" smtClean="0"/>
              <a:t>2023/10/8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325932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9522C22-CCBB-45F8-83AA-9AEC1861CE74}" type="datetime1">
              <a:rPr lang="zh-CN" altLang="en-US" smtClean="0"/>
              <a:t>2023/10/8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14450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B63C5-0BB4-4C3B-ACED-8F48D4DD473F}" type="datetime1">
              <a:rPr lang="zh-CN" altLang="en-US" smtClean="0"/>
              <a:t>2023/10/8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2696453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第二章</a:t>
            </a:r>
            <a:endParaRPr lang="zh-CN" altLang="en-US" dirty="0"/>
          </a:p>
        </p:txBody>
      </p:sp>
      <p:sp>
        <p:nvSpPr>
          <p:cNvPr id="3" name="副标题 2"/>
          <p:cNvSpPr>
            <a:spLocks noGrp="1"/>
          </p:cNvSpPr>
          <p:nvPr>
            <p:ph type="subTitle" idx="1"/>
          </p:nvPr>
        </p:nvSpPr>
        <p:spPr/>
        <p:txBody>
          <a:bodyPr>
            <a:normAutofit/>
          </a:bodyPr>
          <a:lstStyle/>
          <a:p>
            <a:r>
              <a:rPr lang="zh-CN" altLang="en-US" sz="3200" dirty="0"/>
              <a:t>相互依存性与贸易的好处</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a:t>
            </a:fld>
            <a:endParaRPr lang="zh-CN" altLang="en-US"/>
          </a:p>
        </p:txBody>
      </p:sp>
    </p:spTree>
    <p:extLst>
      <p:ext uri="{BB962C8B-B14F-4D97-AF65-F5344CB8AC3E}">
        <p14:creationId xmlns:p14="http://schemas.microsoft.com/office/powerpoint/2010/main" val="10315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617" y="214685"/>
            <a:ext cx="10026595" cy="5955527"/>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10</a:t>
            </a:fld>
            <a:endParaRPr lang="zh-CN" altLang="en-US"/>
          </a:p>
        </p:txBody>
      </p:sp>
    </p:spTree>
    <p:extLst>
      <p:ext uri="{BB962C8B-B14F-4D97-AF65-F5344CB8AC3E}">
        <p14:creationId xmlns:p14="http://schemas.microsoft.com/office/powerpoint/2010/main" val="300837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89709"/>
            <a:ext cx="10300855" cy="5735782"/>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11</a:t>
            </a:fld>
            <a:endParaRPr lang="zh-CN" altLang="en-US"/>
          </a:p>
        </p:txBody>
      </p:sp>
    </p:spTree>
    <p:extLst>
      <p:ext uri="{BB962C8B-B14F-4D97-AF65-F5344CB8AC3E}">
        <p14:creationId xmlns:p14="http://schemas.microsoft.com/office/powerpoint/2010/main" val="139685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latin typeface="华文宋体" panose="02010600040101010101" pitchFamily="2" charset="-122"/>
                <a:ea typeface="华文宋体" panose="02010600040101010101" pitchFamily="2" charset="-122"/>
              </a:rPr>
              <a:t>第二节 比较优势：专业化的动力</a:t>
            </a:r>
          </a:p>
        </p:txBody>
      </p:sp>
      <p:sp>
        <p:nvSpPr>
          <p:cNvPr id="3" name="内容占位符 2"/>
          <p:cNvSpPr>
            <a:spLocks noGrp="1"/>
          </p:cNvSpPr>
          <p:nvPr>
            <p:ph idx="1"/>
          </p:nvPr>
        </p:nvSpPr>
        <p:spPr>
          <a:xfrm>
            <a:off x="838200" y="1371600"/>
            <a:ext cx="10515600" cy="4805363"/>
          </a:xfrm>
        </p:spPr>
        <p:txBody>
          <a:bodyPr>
            <a:normAutofit/>
          </a:bodyPr>
          <a:lstStyle/>
          <a:p>
            <a:r>
              <a:rPr lang="zh-CN" altLang="en-US" sz="2000" dirty="0">
                <a:ea typeface="宋体" panose="02010600030101010101" pitchFamily="2" charset="-122"/>
              </a:rPr>
              <a:t>上面的例子中，农民什么都不擅长，牧牛人则都擅长，贸易却使双方受益，在这种情况下，专业化和分工的依据就是比较优势。为了理解什么是比较优势，我们先了解什么是绝对优势</a:t>
            </a:r>
            <a:endParaRPr lang="en-US" altLang="zh-CN" sz="2000" dirty="0">
              <a:ea typeface="宋体" panose="02010600030101010101" pitchFamily="2" charset="-122"/>
            </a:endParaRPr>
          </a:p>
          <a:p>
            <a:r>
              <a:rPr lang="zh-CN" altLang="en-US" sz="2000" dirty="0">
                <a:ea typeface="宋体" panose="02010600030101010101" pitchFamily="2" charset="-122"/>
              </a:rPr>
              <a:t>一、绝对优势：考虑的是生产单位产品所需要的投入</a:t>
            </a:r>
            <a:endParaRPr lang="en-US" altLang="zh-CN" sz="2000" dirty="0">
              <a:ea typeface="宋体" panose="02010600030101010101" pitchFamily="2" charset="-122"/>
            </a:endParaRPr>
          </a:p>
          <a:p>
            <a:r>
              <a:rPr lang="zh-CN" altLang="en-US" sz="2000" dirty="0">
                <a:ea typeface="宋体" panose="02010600030101010101" pitchFamily="2" charset="-122"/>
              </a:rPr>
              <a:t>一个生产者用比另一个生产者</a:t>
            </a:r>
            <a:r>
              <a:rPr lang="zh-CN" altLang="en-US" sz="2000" b="1" u="sng" dirty="0">
                <a:ea typeface="宋体" panose="02010600030101010101" pitchFamily="2" charset="-122"/>
              </a:rPr>
              <a:t>更少</a:t>
            </a:r>
            <a:r>
              <a:rPr lang="zh-CN" altLang="en-US" sz="2000" dirty="0">
                <a:ea typeface="宋体" panose="02010600030101010101" pitchFamily="2" charset="-122"/>
              </a:rPr>
              <a:t>的投入生产某种物品的能力，生产一种物品需要较少资源的生产者（比如劳动时间较少）被称为在生产这种物品上具有绝对优势，即效率最高的生产者（生产率最高）有绝对优势，</a:t>
            </a:r>
            <a:r>
              <a:rPr lang="zh-CN" altLang="en-US" sz="2000" b="1" u="sng" dirty="0">
                <a:ea typeface="宋体" panose="02010600030101010101" pitchFamily="2" charset="-122"/>
              </a:rPr>
              <a:t>绝对优势比较的是生产者的实际成本</a:t>
            </a:r>
            <a:r>
              <a:rPr lang="en-US" altLang="zh-CN" sz="2000" dirty="0">
                <a:ea typeface="宋体" panose="02010600030101010101" pitchFamily="2" charset="-122"/>
              </a:rPr>
              <a:t>.</a:t>
            </a:r>
          </a:p>
          <a:p>
            <a:pPr marL="0" indent="0">
              <a:buNone/>
            </a:pPr>
            <a:r>
              <a:rPr lang="zh-CN" altLang="en-US" sz="2000" dirty="0">
                <a:ea typeface="宋体" panose="02010600030101010101" pitchFamily="2" charset="-122"/>
              </a:rPr>
              <a:t>            </a:t>
            </a:r>
            <a:r>
              <a:rPr lang="zh-CN" altLang="en-US" sz="2000" b="1" dirty="0">
                <a:ea typeface="宋体" panose="02010600030101010101" pitchFamily="2" charset="-122"/>
              </a:rPr>
              <a:t>生产牛肉：</a:t>
            </a:r>
            <a:endParaRPr lang="en-US" altLang="zh-CN" sz="2000" b="1" dirty="0">
              <a:ea typeface="宋体" panose="02010600030101010101" pitchFamily="2" charset="-122"/>
            </a:endParaRPr>
          </a:p>
          <a:p>
            <a:pPr marL="0" lvl="2" indent="0">
              <a:spcBef>
                <a:spcPts val="1000"/>
              </a:spcBef>
              <a:buNone/>
            </a:pPr>
            <a:r>
              <a:rPr lang="en-US" altLang="zh-CN" sz="2000" dirty="0">
                <a:ea typeface="宋体" panose="02010600030101010101" pitchFamily="2" charset="-122"/>
              </a:rPr>
              <a:t>             </a:t>
            </a:r>
            <a:r>
              <a:rPr lang="zh-CN" altLang="en-US" sz="2000" dirty="0">
                <a:ea typeface="宋体" panose="02010600030101010101" pitchFamily="2" charset="-122"/>
              </a:rPr>
              <a:t>Rose生产1盎司的牛肉需要20分钟，</a:t>
            </a:r>
            <a:r>
              <a:rPr lang="zh-CN" altLang="en-US" dirty="0">
                <a:ea typeface="宋体" panose="02010600030101010101" pitchFamily="2" charset="-122"/>
              </a:rPr>
              <a:t>Frank则需要60分钟</a:t>
            </a:r>
            <a:endParaRPr lang="zh-CN" altLang="en-US" sz="2000" dirty="0">
              <a:ea typeface="宋体" panose="02010600030101010101" pitchFamily="2" charset="-122"/>
            </a:endParaRPr>
          </a:p>
          <a:p>
            <a:pPr marL="914400" lvl="2" indent="0">
              <a:buNone/>
            </a:pPr>
            <a:r>
              <a:rPr lang="zh-CN" altLang="en-US" b="1" dirty="0">
                <a:ea typeface="宋体" panose="02010600030101010101" pitchFamily="2" charset="-122"/>
              </a:rPr>
              <a:t>生产土豆：</a:t>
            </a:r>
          </a:p>
          <a:p>
            <a:pPr marL="914400" lvl="2" indent="0">
              <a:buNone/>
            </a:pPr>
            <a:r>
              <a:rPr lang="zh-CN" altLang="en-US" dirty="0">
                <a:ea typeface="宋体" panose="02010600030101010101" pitchFamily="2" charset="-122"/>
              </a:rPr>
              <a:t>Rose生产1盎司土豆需要10分钟，Frank则需要15分钟</a:t>
            </a:r>
            <a:endParaRPr lang="en-US" altLang="zh-CN" dirty="0">
              <a:ea typeface="宋体" panose="02010600030101010101" pitchFamily="2" charset="-122"/>
            </a:endParaRPr>
          </a:p>
          <a:p>
            <a:pPr marL="914400" lvl="2" indent="0">
              <a:buNone/>
            </a:pPr>
            <a:r>
              <a:rPr lang="zh-CN" altLang="en-US" dirty="0">
                <a:ea typeface="宋体" panose="02010600030101010101" pitchFamily="2" charset="-122"/>
              </a:rPr>
              <a:t>所以，</a:t>
            </a:r>
            <a:r>
              <a:rPr lang="en-US" altLang="zh-CN" dirty="0">
                <a:ea typeface="宋体" panose="02010600030101010101" pitchFamily="2" charset="-122"/>
              </a:rPr>
              <a:t>Rose</a:t>
            </a:r>
            <a:r>
              <a:rPr lang="zh-CN" altLang="en-US" dirty="0">
                <a:ea typeface="宋体" panose="02010600030101010101" pitchFamily="2" charset="-122"/>
              </a:rPr>
              <a:t>在两种物品上均具有绝对优势</a:t>
            </a: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12</a:t>
            </a:fld>
            <a:endParaRPr lang="zh-CN" altLang="en-US"/>
          </a:p>
        </p:txBody>
      </p:sp>
    </p:spTree>
    <p:extLst>
      <p:ext uri="{BB962C8B-B14F-4D97-AF65-F5344CB8AC3E}">
        <p14:creationId xmlns:p14="http://schemas.microsoft.com/office/powerpoint/2010/main" val="72469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648047"/>
            <a:ext cx="10515600" cy="4528916"/>
          </a:xfrm>
        </p:spPr>
        <p:txBody>
          <a:bodyPr>
            <a:normAutofit/>
          </a:bodyPr>
          <a:lstStyle/>
          <a:p>
            <a:r>
              <a:rPr lang="zh-CN" altLang="en-US" sz="2400" dirty="0">
                <a:latin typeface="宋体" pitchFamily="2" charset="-122"/>
                <a:ea typeface="宋体" pitchFamily="2" charset="-122"/>
              </a:rPr>
              <a:t>二、机会成本和比较优势</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机会成本：为了得到某种东西所必须放弃的东西</a:t>
            </a:r>
          </a:p>
          <a:p>
            <a:pPr marL="457200" lvl="1" indent="0">
              <a:buNone/>
            </a:pPr>
            <a:r>
              <a:rPr lang="zh-CN" altLang="en-US" dirty="0">
                <a:latin typeface="宋体" pitchFamily="2" charset="-122"/>
                <a:ea typeface="宋体" pitchFamily="2" charset="-122"/>
              </a:rPr>
              <a:t>每一个生产者所面临的两种物品之间的权衡取舍，还是前面的例子，假设农民和牧牛人每天工作</a:t>
            </a:r>
            <a:r>
              <a:rPr lang="en-US" altLang="zh-CN" dirty="0">
                <a:latin typeface="宋体" pitchFamily="2" charset="-122"/>
                <a:ea typeface="宋体" pitchFamily="2" charset="-122"/>
              </a:rPr>
              <a:t>8</a:t>
            </a:r>
            <a:r>
              <a:rPr lang="zh-CN" altLang="en-US" dirty="0">
                <a:latin typeface="宋体" pitchFamily="2" charset="-122"/>
                <a:ea typeface="宋体" pitchFamily="2" charset="-122"/>
              </a:rPr>
              <a:t>小时，只生产两种产品，所以可以理解为：每个人用于生产土豆的时间就来自可用于生产牛肉的时间。当两种物品重新配置时间时，</a:t>
            </a:r>
            <a:r>
              <a:rPr lang="en-US" altLang="zh-CN" dirty="0">
                <a:latin typeface="宋体" pitchFamily="2" charset="-122"/>
                <a:ea typeface="宋体" pitchFamily="2" charset="-122"/>
              </a:rPr>
              <a:t>Rose</a:t>
            </a:r>
            <a:r>
              <a:rPr lang="zh-CN" altLang="en-US" dirty="0">
                <a:latin typeface="宋体" pitchFamily="2" charset="-122"/>
                <a:ea typeface="宋体" pitchFamily="2" charset="-122"/>
              </a:rPr>
              <a:t>和</a:t>
            </a:r>
            <a:r>
              <a:rPr lang="en-US" altLang="zh-CN" dirty="0">
                <a:latin typeface="宋体" pitchFamily="2" charset="-122"/>
                <a:ea typeface="宋体" pitchFamily="2" charset="-122"/>
              </a:rPr>
              <a:t>Frank</a:t>
            </a:r>
            <a:r>
              <a:rPr lang="zh-CN" altLang="en-US" dirty="0">
                <a:latin typeface="宋体" pitchFamily="2" charset="-122"/>
                <a:ea typeface="宋体" pitchFamily="2" charset="-122"/>
              </a:rPr>
              <a:t>放弃了一些单位的某种物品去生产另一种物品，从而就会发生沿着生产可能性边界的变动，机会成本衡量了每个生产者所面临的两种物品的权衡取舍。</a:t>
            </a:r>
            <a:endParaRPr lang="en-US" altLang="zh-CN" dirty="0">
              <a:latin typeface="宋体" pitchFamily="2" charset="-122"/>
              <a:ea typeface="宋体" pitchFamily="2" charset="-122"/>
            </a:endParaRPr>
          </a:p>
          <a:p>
            <a:pPr marL="457200" lvl="1" indent="0">
              <a:buNone/>
            </a:pPr>
            <a:r>
              <a:rPr lang="zh-CN" altLang="en-US" dirty="0">
                <a:latin typeface="宋体" pitchFamily="2" charset="-122"/>
                <a:ea typeface="宋体" pitchFamily="2" charset="-122"/>
              </a:rPr>
              <a:t>下面我们来看一下他们各自的机会成本</a:t>
            </a:r>
            <a:endParaRPr lang="en-US" altLang="zh-CN" dirty="0">
              <a:latin typeface="宋体" pitchFamily="2" charset="-122"/>
              <a:ea typeface="宋体" pitchFamily="2" charset="-122"/>
            </a:endParaRPr>
          </a:p>
          <a:p>
            <a:pPr marL="457200" lvl="1" indent="0">
              <a:buNone/>
            </a:pPr>
            <a:endParaRPr lang="en-US" altLang="zh-CN" sz="2000" dirty="0">
              <a:latin typeface="宋体" pitchFamily="2" charset="-122"/>
              <a:ea typeface="宋体" pitchFamily="2" charset="-122"/>
            </a:endParaRPr>
          </a:p>
          <a:p>
            <a:pPr marL="457200" lvl="1" indent="0">
              <a:buNone/>
            </a:pPr>
            <a:endParaRPr lang="zh-CN" altLang="en-US" sz="2000" dirty="0">
              <a:latin typeface="华文宋体" panose="02010600040101010101" pitchFamily="2" charset="-122"/>
              <a:ea typeface="华文宋体" panose="02010600040101010101"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13</a:t>
            </a:fld>
            <a:endParaRPr lang="zh-CN" altLang="en-US"/>
          </a:p>
        </p:txBody>
      </p:sp>
    </p:spTree>
    <p:extLst>
      <p:ext uri="{BB962C8B-B14F-4D97-AF65-F5344CB8AC3E}">
        <p14:creationId xmlns:p14="http://schemas.microsoft.com/office/powerpoint/2010/main" val="61295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457200" lvl="1" indent="0">
              <a:buNone/>
            </a:pPr>
            <a:r>
              <a:rPr lang="zh-CN" altLang="en-US" dirty="0">
                <a:latin typeface="宋体" pitchFamily="2" charset="-122"/>
                <a:ea typeface="宋体" pitchFamily="2" charset="-122"/>
              </a:rPr>
              <a:t>先看牧牛人</a:t>
            </a:r>
            <a:r>
              <a:rPr lang="en-US" altLang="zh-CN" dirty="0">
                <a:latin typeface="宋体" pitchFamily="2" charset="-122"/>
                <a:ea typeface="宋体" pitchFamily="2" charset="-122"/>
              </a:rPr>
              <a:t>Rose</a:t>
            </a:r>
            <a:r>
              <a:rPr lang="zh-CN" altLang="en-US" dirty="0">
                <a:latin typeface="宋体" pitchFamily="2" charset="-122"/>
                <a:ea typeface="宋体" pitchFamily="2" charset="-122"/>
              </a:rPr>
              <a:t>的机会成本，她生产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盎司土豆需要</a:t>
            </a:r>
            <a:r>
              <a:rPr lang="en-US" altLang="zh-CN" dirty="0">
                <a:latin typeface="宋体" pitchFamily="2" charset="-122"/>
                <a:ea typeface="宋体" pitchFamily="2" charset="-122"/>
              </a:rPr>
              <a:t>10</a:t>
            </a:r>
            <a:r>
              <a:rPr lang="zh-CN" altLang="en-US" dirty="0">
                <a:latin typeface="宋体" pitchFamily="2" charset="-122"/>
                <a:ea typeface="宋体" pitchFamily="2" charset="-122"/>
              </a:rPr>
              <a:t>分钟，生产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盎司牛肉需要</a:t>
            </a:r>
            <a:r>
              <a:rPr lang="en-US" altLang="zh-CN" dirty="0">
                <a:latin typeface="宋体" pitchFamily="2" charset="-122"/>
                <a:ea typeface="宋体" pitchFamily="2" charset="-122"/>
              </a:rPr>
              <a:t>20</a:t>
            </a:r>
            <a:r>
              <a:rPr lang="zh-CN" altLang="en-US" dirty="0">
                <a:latin typeface="宋体" pitchFamily="2" charset="-122"/>
                <a:ea typeface="宋体" pitchFamily="2" charset="-122"/>
              </a:rPr>
              <a:t>分钟，所以，</a:t>
            </a:r>
            <a:r>
              <a:rPr lang="en-US" altLang="zh-CN" dirty="0">
                <a:latin typeface="宋体" pitchFamily="2" charset="-122"/>
                <a:ea typeface="宋体" pitchFamily="2" charset="-122"/>
              </a:rPr>
              <a:t>10</a:t>
            </a:r>
            <a:r>
              <a:rPr lang="zh-CN" altLang="en-US" dirty="0">
                <a:latin typeface="宋体" pitchFamily="2" charset="-122"/>
                <a:ea typeface="宋体" pitchFamily="2" charset="-122"/>
              </a:rPr>
              <a:t>分钟可以生产</a:t>
            </a:r>
            <a:r>
              <a:rPr lang="en-US" altLang="zh-CN" dirty="0">
                <a:latin typeface="宋体" pitchFamily="2" charset="-122"/>
                <a:ea typeface="宋体" pitchFamily="2" charset="-122"/>
              </a:rPr>
              <a:t>1/2</a:t>
            </a:r>
            <a:r>
              <a:rPr lang="zh-CN" altLang="en-US" dirty="0">
                <a:latin typeface="宋体" pitchFamily="2" charset="-122"/>
                <a:ea typeface="宋体" pitchFamily="2" charset="-122"/>
              </a:rPr>
              <a:t>盎司牛肉，这样，她生产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盎司土豆的机会成本就是</a:t>
            </a:r>
            <a:r>
              <a:rPr lang="en-US" altLang="zh-CN" dirty="0">
                <a:latin typeface="宋体" pitchFamily="2" charset="-122"/>
                <a:ea typeface="宋体" pitchFamily="2" charset="-122"/>
              </a:rPr>
              <a:t>1/2</a:t>
            </a:r>
            <a:r>
              <a:rPr lang="zh-CN" altLang="en-US" dirty="0">
                <a:latin typeface="宋体" pitchFamily="2" charset="-122"/>
                <a:ea typeface="宋体" pitchFamily="2" charset="-122"/>
              </a:rPr>
              <a:t>盎司牛肉，反过来，她生产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盎司牛肉需要</a:t>
            </a:r>
            <a:r>
              <a:rPr lang="en-US" altLang="zh-CN" dirty="0">
                <a:latin typeface="宋体" pitchFamily="2" charset="-122"/>
                <a:ea typeface="宋体" pitchFamily="2" charset="-122"/>
              </a:rPr>
              <a:t>20</a:t>
            </a:r>
            <a:r>
              <a:rPr lang="zh-CN" altLang="en-US" dirty="0">
                <a:latin typeface="宋体" pitchFamily="2" charset="-122"/>
                <a:ea typeface="宋体" pitchFamily="2" charset="-122"/>
              </a:rPr>
              <a:t>分钟，</a:t>
            </a:r>
            <a:r>
              <a:rPr lang="en-US" altLang="zh-CN" dirty="0">
                <a:latin typeface="宋体" pitchFamily="2" charset="-122"/>
                <a:ea typeface="宋体" pitchFamily="2" charset="-122"/>
              </a:rPr>
              <a:t>20</a:t>
            </a:r>
            <a:r>
              <a:rPr lang="zh-CN" altLang="en-US" dirty="0">
                <a:latin typeface="宋体" pitchFamily="2" charset="-122"/>
                <a:ea typeface="宋体" pitchFamily="2" charset="-122"/>
              </a:rPr>
              <a:t>分钟可以生产</a:t>
            </a:r>
            <a:r>
              <a:rPr lang="en-US" altLang="zh-CN" dirty="0">
                <a:latin typeface="宋体" pitchFamily="2" charset="-122"/>
                <a:ea typeface="宋体" pitchFamily="2" charset="-122"/>
              </a:rPr>
              <a:t>2</a:t>
            </a:r>
            <a:r>
              <a:rPr lang="zh-CN" altLang="en-US" dirty="0">
                <a:latin typeface="宋体" pitchFamily="2" charset="-122"/>
                <a:ea typeface="宋体" pitchFamily="2" charset="-122"/>
              </a:rPr>
              <a:t>盎司土豆，所以她生产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盎司牛肉机会成本就是</a:t>
            </a:r>
            <a:r>
              <a:rPr lang="en-US" altLang="zh-CN" dirty="0">
                <a:latin typeface="宋体" pitchFamily="2" charset="-122"/>
                <a:ea typeface="宋体" pitchFamily="2" charset="-122"/>
              </a:rPr>
              <a:t>2</a:t>
            </a:r>
            <a:r>
              <a:rPr lang="zh-CN" altLang="en-US" dirty="0">
                <a:latin typeface="宋体" pitchFamily="2" charset="-122"/>
                <a:ea typeface="宋体" pitchFamily="2" charset="-122"/>
              </a:rPr>
              <a:t>盎司土豆。</a:t>
            </a:r>
            <a:endParaRPr lang="en-US" altLang="zh-CN" dirty="0">
              <a:latin typeface="宋体" pitchFamily="2" charset="-122"/>
              <a:ea typeface="宋体" pitchFamily="2" charset="-122"/>
            </a:endParaRPr>
          </a:p>
          <a:p>
            <a:pPr marL="457200" lvl="1" indent="0">
              <a:buNone/>
            </a:pPr>
            <a:endParaRPr lang="en-US" altLang="zh-CN" dirty="0">
              <a:latin typeface="宋体" pitchFamily="2" charset="-122"/>
              <a:ea typeface="宋体" pitchFamily="2" charset="-122"/>
            </a:endParaRPr>
          </a:p>
          <a:p>
            <a:pPr marL="457200" lvl="1" indent="0">
              <a:buNone/>
            </a:pPr>
            <a:r>
              <a:rPr lang="zh-CN" altLang="en-US" dirty="0">
                <a:latin typeface="宋体" pitchFamily="2" charset="-122"/>
                <a:ea typeface="宋体" pitchFamily="2" charset="-122"/>
              </a:rPr>
              <a:t>再看农民</a:t>
            </a:r>
            <a:r>
              <a:rPr lang="en-US" altLang="zh-CN" dirty="0">
                <a:latin typeface="宋体" pitchFamily="2" charset="-122"/>
                <a:ea typeface="宋体" pitchFamily="2" charset="-122"/>
              </a:rPr>
              <a:t>Frank</a:t>
            </a:r>
            <a:r>
              <a:rPr lang="zh-CN" altLang="en-US" dirty="0">
                <a:latin typeface="宋体" pitchFamily="2" charset="-122"/>
                <a:ea typeface="宋体" pitchFamily="2" charset="-122"/>
              </a:rPr>
              <a:t>的机会成本，他生产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盎司土豆需要</a:t>
            </a:r>
            <a:r>
              <a:rPr lang="en-US" altLang="zh-CN" dirty="0">
                <a:latin typeface="宋体" pitchFamily="2" charset="-122"/>
                <a:ea typeface="宋体" pitchFamily="2" charset="-122"/>
              </a:rPr>
              <a:t>15</a:t>
            </a:r>
            <a:r>
              <a:rPr lang="zh-CN" altLang="en-US" dirty="0">
                <a:latin typeface="宋体" pitchFamily="2" charset="-122"/>
                <a:ea typeface="宋体" pitchFamily="2" charset="-122"/>
              </a:rPr>
              <a:t>分钟，生产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盎司牛肉需要</a:t>
            </a:r>
            <a:r>
              <a:rPr lang="en-US" altLang="zh-CN" dirty="0">
                <a:latin typeface="宋体" pitchFamily="2" charset="-122"/>
                <a:ea typeface="宋体" pitchFamily="2" charset="-122"/>
              </a:rPr>
              <a:t>60</a:t>
            </a:r>
            <a:r>
              <a:rPr lang="zh-CN" altLang="en-US" dirty="0">
                <a:latin typeface="宋体" pitchFamily="2" charset="-122"/>
                <a:ea typeface="宋体" pitchFamily="2" charset="-122"/>
              </a:rPr>
              <a:t>分钟，所以，</a:t>
            </a:r>
            <a:r>
              <a:rPr lang="en-US" altLang="zh-CN" dirty="0">
                <a:latin typeface="宋体" pitchFamily="2" charset="-122"/>
                <a:ea typeface="宋体" pitchFamily="2" charset="-122"/>
              </a:rPr>
              <a:t>15</a:t>
            </a:r>
            <a:r>
              <a:rPr lang="zh-CN" altLang="en-US" dirty="0">
                <a:latin typeface="宋体" pitchFamily="2" charset="-122"/>
                <a:ea typeface="宋体" pitchFamily="2" charset="-122"/>
              </a:rPr>
              <a:t>分钟可以生产</a:t>
            </a:r>
            <a:r>
              <a:rPr lang="en-US" altLang="zh-CN" dirty="0">
                <a:latin typeface="宋体" pitchFamily="2" charset="-122"/>
                <a:ea typeface="宋体" pitchFamily="2" charset="-122"/>
              </a:rPr>
              <a:t>1/4</a:t>
            </a:r>
            <a:r>
              <a:rPr lang="zh-CN" altLang="en-US" dirty="0">
                <a:latin typeface="宋体" pitchFamily="2" charset="-122"/>
                <a:ea typeface="宋体" pitchFamily="2" charset="-122"/>
              </a:rPr>
              <a:t>盎司牛肉，这样，他生产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盎司土豆的机会成本就是</a:t>
            </a:r>
            <a:r>
              <a:rPr lang="en-US" altLang="zh-CN" dirty="0">
                <a:latin typeface="宋体" pitchFamily="2" charset="-122"/>
                <a:ea typeface="宋体" pitchFamily="2" charset="-122"/>
              </a:rPr>
              <a:t>1/4</a:t>
            </a:r>
            <a:r>
              <a:rPr lang="zh-CN" altLang="en-US" dirty="0">
                <a:latin typeface="宋体" pitchFamily="2" charset="-122"/>
                <a:ea typeface="宋体" pitchFamily="2" charset="-122"/>
              </a:rPr>
              <a:t>盎司牛肉，反过来，他生产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盎司牛肉需要</a:t>
            </a:r>
            <a:r>
              <a:rPr lang="en-US" altLang="zh-CN" sz="2000" dirty="0">
                <a:latin typeface="宋体" pitchFamily="2" charset="-122"/>
                <a:ea typeface="宋体" pitchFamily="2" charset="-122"/>
              </a:rPr>
              <a:t>60</a:t>
            </a:r>
            <a:r>
              <a:rPr lang="zh-CN" altLang="en-US" sz="2000" dirty="0">
                <a:latin typeface="宋体" pitchFamily="2" charset="-122"/>
                <a:ea typeface="宋体" pitchFamily="2" charset="-122"/>
              </a:rPr>
              <a:t>分钟，</a:t>
            </a:r>
            <a:r>
              <a:rPr lang="en-US" altLang="zh-CN" dirty="0">
                <a:latin typeface="宋体" pitchFamily="2" charset="-122"/>
                <a:ea typeface="宋体" pitchFamily="2" charset="-122"/>
              </a:rPr>
              <a:t>60</a:t>
            </a:r>
            <a:r>
              <a:rPr lang="zh-CN" altLang="en-US" dirty="0">
                <a:latin typeface="宋体" pitchFamily="2" charset="-122"/>
                <a:ea typeface="宋体" pitchFamily="2" charset="-122"/>
              </a:rPr>
              <a:t>分钟可以生产</a:t>
            </a:r>
            <a:r>
              <a:rPr lang="en-US" altLang="zh-CN" dirty="0">
                <a:latin typeface="宋体" pitchFamily="2" charset="-122"/>
                <a:ea typeface="宋体" pitchFamily="2" charset="-122"/>
              </a:rPr>
              <a:t>4</a:t>
            </a:r>
            <a:r>
              <a:rPr lang="zh-CN" altLang="en-US" dirty="0">
                <a:latin typeface="宋体" pitchFamily="2" charset="-122"/>
                <a:ea typeface="宋体" pitchFamily="2" charset="-122"/>
              </a:rPr>
              <a:t>盎司土豆，所以他生产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盎司牛肉机会成本就是</a:t>
            </a:r>
            <a:r>
              <a:rPr lang="en-US" altLang="zh-CN" dirty="0">
                <a:latin typeface="宋体" pitchFamily="2" charset="-122"/>
                <a:ea typeface="宋体" pitchFamily="2" charset="-122"/>
              </a:rPr>
              <a:t>4</a:t>
            </a:r>
            <a:r>
              <a:rPr lang="zh-CN" altLang="en-US" dirty="0">
                <a:latin typeface="宋体" pitchFamily="2" charset="-122"/>
                <a:ea typeface="宋体" pitchFamily="2" charset="-122"/>
              </a:rPr>
              <a:t>盎司土豆。</a:t>
            </a:r>
            <a:endParaRPr lang="en-US" altLang="zh-CN" dirty="0">
              <a:latin typeface="宋体" pitchFamily="2" charset="-122"/>
              <a:ea typeface="宋体" pitchFamily="2" charset="-122"/>
            </a:endParaRPr>
          </a:p>
          <a:p>
            <a:endParaRPr lang="zh-CN" altLang="en-US" sz="2400" dirty="0">
              <a:latin typeface="宋体" pitchFamily="2" charset="-122"/>
              <a:ea typeface="宋体"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14</a:t>
            </a:fld>
            <a:endParaRPr lang="zh-CN" altLang="en-US"/>
          </a:p>
        </p:txBody>
      </p:sp>
    </p:spTree>
    <p:extLst>
      <p:ext uri="{BB962C8B-B14F-4D97-AF65-F5344CB8AC3E}">
        <p14:creationId xmlns:p14="http://schemas.microsoft.com/office/powerpoint/2010/main" val="323088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u="sng" dirty="0">
                <a:ea typeface="宋体" panose="02010600030101010101" pitchFamily="2" charset="-122"/>
              </a:rPr>
              <a:t>因此，比较优势比较的是每个生产者的机会成本</a:t>
            </a:r>
            <a:r>
              <a:rPr lang="zh-CN" altLang="en-US" dirty="0">
                <a:ea typeface="宋体" panose="02010600030101010101" pitchFamily="2" charset="-122"/>
              </a:rPr>
              <a:t>，我们称生产的机会成本较低的生产者具有比较优势，无论绝对优势如何，如果生产者生产每种物品的机会成本不同，每个生产者就应该专门生产机会成本较低的物品。即每个生产者都应该生产它们具有比较优势的产品，然后去进行交换</a:t>
            </a:r>
            <a:endParaRPr lang="en-US" altLang="zh-CN" dirty="0">
              <a:ea typeface="宋体" panose="02010600030101010101"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15</a:t>
            </a:fld>
            <a:endParaRPr lang="zh-CN" altLang="en-US"/>
          </a:p>
        </p:txBody>
      </p:sp>
    </p:spTree>
    <p:extLst>
      <p:ext uri="{BB962C8B-B14F-4D97-AF65-F5344CB8AC3E}">
        <p14:creationId xmlns:p14="http://schemas.microsoft.com/office/powerpoint/2010/main" val="5746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表</a:t>
            </a:r>
            <a:r>
              <a:rPr lang="en-US" altLang="zh-CN" sz="2800" dirty="0"/>
              <a:t>1 </a:t>
            </a:r>
            <a:r>
              <a:rPr lang="zh-CN" altLang="en-US" sz="2800" dirty="0"/>
              <a:t>牛肉和土豆的机会成本</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275" y="1690688"/>
            <a:ext cx="10077450" cy="4439948"/>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16</a:t>
            </a:fld>
            <a:endParaRPr lang="zh-CN" altLang="en-US"/>
          </a:p>
        </p:txBody>
      </p:sp>
    </p:spTree>
    <p:extLst>
      <p:ext uri="{BB962C8B-B14F-4D97-AF65-F5344CB8AC3E}">
        <p14:creationId xmlns:p14="http://schemas.microsoft.com/office/powerpoint/2010/main" val="114593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latin typeface="宋体" pitchFamily="2" charset="-122"/>
                <a:ea typeface="宋体" pitchFamily="2" charset="-122"/>
              </a:rPr>
              <a:t>上图是两个生产者生产牛肉和土豆的机会成本，</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需要注意的是，牛肉的机会成本是土豆机会成本的倒数（记住这一点）</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在描述两个生产者的机会成本时，经济学家用比较优势的概念。如果一个生</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产者在生产</a:t>
            </a:r>
            <a:r>
              <a:rPr lang="en-US" altLang="zh-CN" sz="2400" dirty="0">
                <a:latin typeface="宋体" pitchFamily="2" charset="-122"/>
                <a:ea typeface="宋体" pitchFamily="2" charset="-122"/>
              </a:rPr>
              <a:t>x</a:t>
            </a:r>
            <a:r>
              <a:rPr lang="zh-CN" altLang="en-US" sz="2400" dirty="0">
                <a:latin typeface="宋体" pitchFamily="2" charset="-122"/>
                <a:ea typeface="宋体" pitchFamily="2" charset="-122"/>
              </a:rPr>
              <a:t>商品时放弃了较少的其他物品，即生产</a:t>
            </a:r>
            <a:r>
              <a:rPr lang="en-US" altLang="zh-CN" sz="2400" dirty="0">
                <a:latin typeface="宋体" pitchFamily="2" charset="-122"/>
                <a:ea typeface="宋体" pitchFamily="2" charset="-122"/>
              </a:rPr>
              <a:t>x</a:t>
            </a:r>
            <a:r>
              <a:rPr lang="zh-CN" altLang="en-US" sz="2400" dirty="0">
                <a:latin typeface="宋体" pitchFamily="2" charset="-122"/>
                <a:ea typeface="宋体" pitchFamily="2" charset="-122"/>
              </a:rPr>
              <a:t>的机会成本较小，就说</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他在生产这种物品上具有比较优势。</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因此，上面的例子中，看出</a:t>
            </a:r>
            <a:r>
              <a:rPr lang="en-US" altLang="zh-CN" sz="2400" dirty="0">
                <a:latin typeface="宋体" pitchFamily="2" charset="-122"/>
                <a:ea typeface="宋体" pitchFamily="2" charset="-122"/>
              </a:rPr>
              <a:t>Frank</a:t>
            </a:r>
            <a:r>
              <a:rPr lang="zh-CN" altLang="en-US" sz="2400" dirty="0">
                <a:latin typeface="宋体" pitchFamily="2" charset="-122"/>
                <a:ea typeface="宋体" pitchFamily="2" charset="-122"/>
              </a:rPr>
              <a:t>在生产土豆上具有比较优势，而</a:t>
            </a:r>
            <a:r>
              <a:rPr lang="en-US" altLang="zh-CN" sz="2400" dirty="0">
                <a:latin typeface="宋体" pitchFamily="2" charset="-122"/>
                <a:ea typeface="宋体" pitchFamily="2" charset="-122"/>
              </a:rPr>
              <a:t>Rose</a:t>
            </a:r>
            <a:r>
              <a:rPr lang="zh-CN" altLang="en-US" sz="2400" dirty="0">
                <a:latin typeface="宋体" pitchFamily="2" charset="-122"/>
                <a:ea typeface="宋体" pitchFamily="2" charset="-122"/>
              </a:rPr>
              <a:t>在生产牛肉上有比较优势。</a:t>
            </a:r>
            <a:endParaRPr lang="en-US" altLang="zh-CN" sz="2400" dirty="0">
              <a:latin typeface="宋体" pitchFamily="2" charset="-122"/>
              <a:ea typeface="宋体"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17</a:t>
            </a:fld>
            <a:endParaRPr lang="zh-CN" altLang="en-US"/>
          </a:p>
        </p:txBody>
      </p:sp>
    </p:spTree>
    <p:extLst>
      <p:ext uri="{BB962C8B-B14F-4D97-AF65-F5344CB8AC3E}">
        <p14:creationId xmlns:p14="http://schemas.microsoft.com/office/powerpoint/2010/main" val="143743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b="1" dirty="0">
                <a:latin typeface="宋体" pitchFamily="2" charset="-122"/>
                <a:ea typeface="宋体" pitchFamily="2" charset="-122"/>
              </a:rPr>
              <a:t>一个人可能在两种物品上都有绝对优势（例子中的</a:t>
            </a:r>
            <a:r>
              <a:rPr lang="en-US" altLang="zh-CN" sz="2400" b="1" dirty="0">
                <a:latin typeface="宋体" pitchFamily="2" charset="-122"/>
                <a:ea typeface="宋体" pitchFamily="2" charset="-122"/>
              </a:rPr>
              <a:t>Rose </a:t>
            </a:r>
            <a:r>
              <a:rPr lang="zh-CN" altLang="en-US" sz="2400" b="1" dirty="0">
                <a:latin typeface="宋体" pitchFamily="2" charset="-122"/>
                <a:ea typeface="宋体" pitchFamily="2" charset="-122"/>
              </a:rPr>
              <a:t>），但不可能在两</a:t>
            </a:r>
            <a:endParaRPr lang="en-US" altLang="zh-CN" sz="2400" b="1" dirty="0">
              <a:latin typeface="宋体" pitchFamily="2" charset="-122"/>
              <a:ea typeface="宋体" pitchFamily="2" charset="-122"/>
            </a:endParaRPr>
          </a:p>
          <a:p>
            <a:r>
              <a:rPr lang="zh-CN" altLang="en-US" sz="2400" b="1" dirty="0">
                <a:latin typeface="宋体" pitchFamily="2" charset="-122"/>
                <a:ea typeface="宋体" pitchFamily="2" charset="-122"/>
              </a:rPr>
              <a:t>种物品上都有比较优势，因为一种物品的机会成本是另一种物品的机会成本的倒数，一个人生产一种物品的机会成本高，生产另一种物品的机会成本必然较低。除非两个人在一种物品上具有相同的机会成本（或比较优势）。</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18</a:t>
            </a:fld>
            <a:endParaRPr lang="zh-CN" altLang="en-US"/>
          </a:p>
        </p:txBody>
      </p:sp>
    </p:spTree>
    <p:extLst>
      <p:ext uri="{BB962C8B-B14F-4D97-AF65-F5344CB8AC3E}">
        <p14:creationId xmlns:p14="http://schemas.microsoft.com/office/powerpoint/2010/main" val="3346916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2400" dirty="0">
                <a:latin typeface="宋体" pitchFamily="2" charset="-122"/>
                <a:ea typeface="宋体" pitchFamily="2" charset="-122"/>
              </a:rPr>
              <a:t>三、比较优势和贸易</a:t>
            </a:r>
            <a:endParaRPr lang="en-US" altLang="zh-CN" sz="2400" dirty="0">
              <a:latin typeface="宋体" pitchFamily="2" charset="-122"/>
              <a:ea typeface="宋体" pitchFamily="2" charset="-122"/>
            </a:endParaRPr>
          </a:p>
          <a:p>
            <a:pPr marL="0" indent="0">
              <a:buNone/>
            </a:pP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当每人都基于比较优势生产时，经济中产量的增长，增加经济成果的</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规模，结果是每个人都变得更好了，例如上面的例子中，有分工后，</a:t>
            </a:r>
            <a:endParaRPr lang="en-US" altLang="zh-CN" sz="2400" dirty="0">
              <a:latin typeface="宋体" pitchFamily="2" charset="-122"/>
              <a:ea typeface="宋体" pitchFamily="2" charset="-122"/>
            </a:endParaRPr>
          </a:p>
          <a:p>
            <a:pPr marL="0" indent="0">
              <a:buNone/>
            </a:pPr>
            <a:r>
              <a:rPr lang="en-US" altLang="zh-CN" sz="2400" dirty="0">
                <a:latin typeface="宋体" pitchFamily="2" charset="-122"/>
                <a:ea typeface="宋体" pitchFamily="2" charset="-122"/>
              </a:rPr>
              <a:t>Frank</a:t>
            </a:r>
            <a:r>
              <a:rPr lang="zh-CN" altLang="en-US" sz="2400" dirty="0">
                <a:latin typeface="宋体" pitchFamily="2" charset="-122"/>
                <a:ea typeface="宋体" pitchFamily="2" charset="-122"/>
              </a:rPr>
              <a:t>用更多的时间种土豆，</a:t>
            </a:r>
            <a:r>
              <a:rPr lang="en-US" altLang="zh-CN" sz="2400" dirty="0">
                <a:latin typeface="宋体" pitchFamily="2" charset="-122"/>
                <a:ea typeface="宋体" pitchFamily="2" charset="-122"/>
              </a:rPr>
              <a:t>Rose</a:t>
            </a:r>
            <a:r>
              <a:rPr lang="zh-CN" altLang="en-US" sz="2400" dirty="0">
                <a:latin typeface="宋体" pitchFamily="2" charset="-122"/>
                <a:ea typeface="宋体" pitchFamily="2" charset="-122"/>
              </a:rPr>
              <a:t>用更多的时间生产牛肉，结果土豆比没有贸易时增加了</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盎司（从</a:t>
            </a:r>
            <a:r>
              <a:rPr lang="en-US" altLang="zh-CN" sz="2400" dirty="0">
                <a:latin typeface="宋体" pitchFamily="2" charset="-122"/>
                <a:ea typeface="宋体" pitchFamily="2" charset="-122"/>
              </a:rPr>
              <a:t>40</a:t>
            </a:r>
            <a:r>
              <a:rPr lang="zh-CN" altLang="en-US" sz="2400" dirty="0">
                <a:latin typeface="宋体" pitchFamily="2" charset="-122"/>
                <a:ea typeface="宋体" pitchFamily="2" charset="-122"/>
              </a:rPr>
              <a:t>增加到</a:t>
            </a:r>
            <a:r>
              <a:rPr lang="en-US" altLang="zh-CN" sz="2400" dirty="0">
                <a:latin typeface="宋体" pitchFamily="2" charset="-122"/>
                <a:ea typeface="宋体" pitchFamily="2" charset="-122"/>
              </a:rPr>
              <a:t>44</a:t>
            </a:r>
            <a:r>
              <a:rPr lang="zh-CN" altLang="en-US" sz="2400" dirty="0">
                <a:latin typeface="宋体" pitchFamily="2" charset="-122"/>
                <a:ea typeface="宋体" pitchFamily="2" charset="-122"/>
              </a:rPr>
              <a:t>）牛肉比没有贸易时增加了</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盎司</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（从</a:t>
            </a:r>
            <a:r>
              <a:rPr lang="en-US" altLang="zh-CN" sz="2400" dirty="0">
                <a:latin typeface="宋体" pitchFamily="2" charset="-122"/>
                <a:ea typeface="宋体" pitchFamily="2" charset="-122"/>
              </a:rPr>
              <a:t>16</a:t>
            </a:r>
            <a:r>
              <a:rPr lang="zh-CN" altLang="en-US" sz="2400" dirty="0">
                <a:latin typeface="宋体" pitchFamily="2" charset="-122"/>
                <a:ea typeface="宋体" pitchFamily="2" charset="-122"/>
              </a:rPr>
              <a:t>增加到</a:t>
            </a:r>
            <a:r>
              <a:rPr lang="en-US" altLang="zh-CN" sz="2400" dirty="0">
                <a:latin typeface="宋体" pitchFamily="2" charset="-122"/>
                <a:ea typeface="宋体" pitchFamily="2" charset="-122"/>
              </a:rPr>
              <a:t>18</a:t>
            </a:r>
            <a:r>
              <a:rPr lang="zh-CN" altLang="en-US" sz="2400" dirty="0">
                <a:latin typeface="宋体" pitchFamily="2" charset="-122"/>
                <a:ea typeface="宋体" pitchFamily="2" charset="-122"/>
              </a:rPr>
              <a:t>），他们分享了这个好处。因此，贸易能造福社会的每</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个人（指的是贸易的双方，注意假设前提），允许人们专业化。 </a:t>
            </a:r>
          </a:p>
          <a:p>
            <a:pPr lvl="2"/>
            <a:endParaRPr lang="zh-CN" altLang="en-US" dirty="0">
              <a:ea typeface="宋体" panose="02010600030101010101"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19</a:t>
            </a:fld>
            <a:endParaRPr lang="zh-CN" altLang="en-US"/>
          </a:p>
        </p:txBody>
      </p:sp>
    </p:spTree>
    <p:extLst>
      <p:ext uri="{BB962C8B-B14F-4D97-AF65-F5344CB8AC3E}">
        <p14:creationId xmlns:p14="http://schemas.microsoft.com/office/powerpoint/2010/main" val="124912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405" y="88678"/>
            <a:ext cx="10515600" cy="1325563"/>
          </a:xfrm>
        </p:spPr>
        <p:txBody>
          <a:bodyPr/>
          <a:lstStyle/>
          <a:p>
            <a:r>
              <a:rPr lang="zh-CN" altLang="en-US" sz="2800" dirty="0"/>
              <a:t>第一节 </a:t>
            </a:r>
            <a:r>
              <a:rPr lang="zh-CN" altLang="en-US" sz="2800" dirty="0">
                <a:ea typeface="宋体" panose="02010600030101010101" pitchFamily="2" charset="-122"/>
              </a:rPr>
              <a:t>一个现代经济寓言</a:t>
            </a:r>
            <a:br>
              <a:rPr lang="en-US" altLang="zh-CN" dirty="0">
                <a:ea typeface="宋体" panose="02010600030101010101" pitchFamily="2" charset="-122"/>
              </a:rPr>
            </a:br>
            <a:endParaRPr lang="zh-CN" altLang="en-US" dirty="0"/>
          </a:p>
        </p:txBody>
      </p:sp>
      <p:sp>
        <p:nvSpPr>
          <p:cNvPr id="3" name="内容占位符 2"/>
          <p:cNvSpPr>
            <a:spLocks noGrp="1"/>
          </p:cNvSpPr>
          <p:nvPr>
            <p:ph idx="1"/>
          </p:nvPr>
        </p:nvSpPr>
        <p:spPr>
          <a:xfrm>
            <a:off x="838200" y="925033"/>
            <a:ext cx="10515600" cy="5251930"/>
          </a:xfrm>
        </p:spPr>
        <p:txBody>
          <a:bodyPr/>
          <a:lstStyle/>
          <a:p>
            <a:r>
              <a:rPr lang="zh-CN" altLang="en-US" dirty="0">
                <a:ea typeface="宋体" panose="02010600030101010101" pitchFamily="2" charset="-122"/>
              </a:rPr>
              <a:t>为什么人们要相互依存，先看一个简单的经济，假设世界上：</a:t>
            </a:r>
            <a:endParaRPr lang="en-US" altLang="zh-CN" dirty="0">
              <a:ea typeface="宋体" panose="02010600030101010101" pitchFamily="2" charset="-122"/>
            </a:endParaRPr>
          </a:p>
          <a:p>
            <a:pPr marL="0" indent="0">
              <a:buNone/>
            </a:pPr>
            <a:r>
              <a:rPr lang="en-US" altLang="zh-CN" dirty="0">
                <a:ea typeface="宋体" panose="02010600030101010101" pitchFamily="2" charset="-122"/>
              </a:rPr>
              <a:t>1 </a:t>
            </a:r>
            <a:r>
              <a:rPr lang="zh-CN" altLang="en-US" dirty="0">
                <a:ea typeface="宋体" panose="02010600030101010101" pitchFamily="2" charset="-122"/>
              </a:rPr>
              <a:t>只有两种物品</a:t>
            </a:r>
          </a:p>
          <a:p>
            <a:pPr lvl="1"/>
            <a:r>
              <a:rPr lang="zh-CN" altLang="en-US" dirty="0">
                <a:ea typeface="宋体" panose="02010600030101010101" pitchFamily="2" charset="-122"/>
              </a:rPr>
              <a:t>牛肉</a:t>
            </a:r>
          </a:p>
          <a:p>
            <a:pPr lvl="1"/>
            <a:r>
              <a:rPr lang="zh-CN" altLang="en-US" dirty="0">
                <a:ea typeface="宋体" panose="02010600030101010101" pitchFamily="2" charset="-122"/>
              </a:rPr>
              <a:t>土豆</a:t>
            </a:r>
          </a:p>
          <a:p>
            <a:pPr marL="0" indent="0">
              <a:buNone/>
            </a:pPr>
            <a:r>
              <a:rPr lang="en-US" altLang="zh-CN" dirty="0">
                <a:ea typeface="宋体" panose="02010600030101010101" pitchFamily="2" charset="-122"/>
              </a:rPr>
              <a:t>2 </a:t>
            </a:r>
            <a:r>
              <a:rPr lang="zh-CN" altLang="en-US" dirty="0">
                <a:ea typeface="宋体" panose="02010600030101010101" pitchFamily="2" charset="-122"/>
              </a:rPr>
              <a:t>只有两个人</a:t>
            </a:r>
          </a:p>
          <a:p>
            <a:pPr lvl="1"/>
            <a:r>
              <a:rPr lang="zh-CN" altLang="en-US" dirty="0">
                <a:ea typeface="宋体" panose="02010600030101010101" pitchFamily="2" charset="-122"/>
              </a:rPr>
              <a:t>牧场主叫“Rose”</a:t>
            </a:r>
          </a:p>
          <a:p>
            <a:pPr lvl="1"/>
            <a:r>
              <a:rPr lang="zh-CN" altLang="en-US" dirty="0">
                <a:ea typeface="宋体" panose="02010600030101010101" pitchFamily="2" charset="-122"/>
              </a:rPr>
              <a:t>生产土豆的农民叫“Frank”</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双方都既爱吃牛肉又爱吃土豆</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a:t>
            </a:fld>
            <a:endParaRPr lang="zh-CN" altLang="en-US"/>
          </a:p>
        </p:txBody>
      </p:sp>
    </p:spTree>
    <p:extLst>
      <p:ext uri="{BB962C8B-B14F-4D97-AF65-F5344CB8AC3E}">
        <p14:creationId xmlns:p14="http://schemas.microsoft.com/office/powerpoint/2010/main" val="231518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14350" indent="-514350">
              <a:buAutoNum type="arabicPeriod" startAt="2"/>
            </a:pPr>
            <a:r>
              <a:rPr lang="zh-CN" altLang="en-US" sz="2400" dirty="0">
                <a:latin typeface="宋体" pitchFamily="2" charset="-122"/>
                <a:ea typeface="宋体" pitchFamily="2" charset="-122"/>
              </a:rPr>
              <a:t>也可以用贸易价格来衡量贸易的好处</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    贸易给双方带来了好处，但价格如何决定，贸易的收益如何在双方之间    分配？这超出了本书讨论的范围（这一直是国际贸易理论的主要内容）</a:t>
            </a:r>
            <a:endParaRPr lang="en-US" altLang="zh-CN" sz="2400" dirty="0">
              <a:latin typeface="宋体" pitchFamily="2" charset="-122"/>
              <a:ea typeface="宋体" pitchFamily="2" charset="-122"/>
            </a:endParaRPr>
          </a:p>
          <a:p>
            <a:pPr marL="0" indent="0">
              <a:buNone/>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他们进行贸易的价格在两种机会成本之间。还是前面的例子，农民和牧牛人同意按每盎司牛肉</a:t>
            </a: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盎司土豆的比例进行贸易，这一价格在牧牛人的机会成本（每盎司牛肉</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盎司土豆）和农民的机会成本（每盎司牛肉</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盎司土豆）之间，使双方受益的价格并不一定在</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和</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的正中间，但一定在</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和</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之间的某个地方。</a:t>
            </a:r>
          </a:p>
          <a:p>
            <a:pPr marL="457200" lvl="1" indent="0">
              <a:buNone/>
            </a:pPr>
            <a:endParaRPr lang="zh-CN" altLang="en-US" sz="2600" dirty="0">
              <a:latin typeface="华文宋体" panose="02010600040101010101" pitchFamily="2" charset="-122"/>
              <a:ea typeface="华文宋体" panose="02010600040101010101"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20</a:t>
            </a:fld>
            <a:endParaRPr lang="zh-CN" altLang="en-US"/>
          </a:p>
        </p:txBody>
      </p:sp>
    </p:spTree>
    <p:extLst>
      <p:ext uri="{BB962C8B-B14F-4D97-AF65-F5344CB8AC3E}">
        <p14:creationId xmlns:p14="http://schemas.microsoft.com/office/powerpoint/2010/main" val="414137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pPr marL="0" indent="0">
              <a:buNone/>
            </a:pPr>
            <a:r>
              <a:rPr lang="zh-CN" altLang="en-US" sz="2400" dirty="0">
                <a:latin typeface="宋体" pitchFamily="2" charset="-122"/>
                <a:ea typeface="宋体" pitchFamily="2" charset="-122"/>
              </a:rPr>
              <a:t>    因为如果价格不在这个区间，例如如果牛肉的价格低于</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盎司土豆，农民和牧牛人都想买牛肉，因为价格低于他们的机会成本。如果如果牛肉的价格高于</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盎司土豆，农民和牧牛人都想卖出牛肉，因为价格高于他们的机会成本。但由于我们假设的是两个人的经济，他们不能都是买方，也不能都是卖方，必须有一人要充当交易的另一方。</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    相互有利的贸易只能在</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到</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之间，在这个价格范围内，牧牛人想卖牛肉以购买土豆，农民想卖土豆以购买牛肉，每一方都以低于其机会成本的价格购买了一种物品（或者换另一种说法，每个人都以高于其机会成本的价格卖出了物品）。</a:t>
            </a:r>
            <a:endParaRPr lang="en-US" altLang="zh-CN" sz="2400" dirty="0">
              <a:latin typeface="宋体" pitchFamily="2" charset="-122"/>
              <a:ea typeface="宋体"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21</a:t>
            </a:fld>
            <a:endParaRPr lang="zh-CN" altLang="en-US"/>
          </a:p>
        </p:txBody>
      </p:sp>
    </p:spTree>
    <p:extLst>
      <p:ext uri="{BB962C8B-B14F-4D97-AF65-F5344CB8AC3E}">
        <p14:creationId xmlns:p14="http://schemas.microsoft.com/office/powerpoint/2010/main" val="191060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latin typeface="宋体" pitchFamily="2" charset="-122"/>
                <a:ea typeface="宋体" pitchFamily="2" charset="-122"/>
              </a:rPr>
              <a:t>例如，农民以</a:t>
            </a: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盎司土豆换</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盎司牛肉，低于原来</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盎司牛肉的机会成本（</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土豆），从贸易中受益。</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牧牛人以</a:t>
            </a:r>
            <a:r>
              <a:rPr lang="en-US" altLang="zh-CN" sz="2400" dirty="0">
                <a:latin typeface="宋体" pitchFamily="2" charset="-122"/>
                <a:ea typeface="宋体" pitchFamily="2" charset="-122"/>
              </a:rPr>
              <a:t>5</a:t>
            </a:r>
            <a:r>
              <a:rPr lang="zh-CN" altLang="en-US" sz="2400" dirty="0">
                <a:latin typeface="宋体" pitchFamily="2" charset="-122"/>
                <a:ea typeface="宋体" pitchFamily="2" charset="-122"/>
              </a:rPr>
              <a:t>盎司牛肉换</a:t>
            </a:r>
            <a:r>
              <a:rPr lang="en-US" altLang="zh-CN" sz="2400" dirty="0">
                <a:latin typeface="宋体" pitchFamily="2" charset="-122"/>
                <a:ea typeface="宋体" pitchFamily="2" charset="-122"/>
              </a:rPr>
              <a:t>15</a:t>
            </a:r>
            <a:r>
              <a:rPr lang="zh-CN" altLang="en-US" sz="2400" dirty="0">
                <a:latin typeface="宋体" pitchFamily="2" charset="-122"/>
                <a:ea typeface="宋体" pitchFamily="2" charset="-122"/>
              </a:rPr>
              <a:t>盎司土豆，</a:t>
            </a:r>
            <a:r>
              <a:rPr lang="en-US" altLang="zh-CN" sz="2400" dirty="0">
                <a:latin typeface="宋体" pitchFamily="2" charset="-122"/>
                <a:ea typeface="宋体" pitchFamily="2" charset="-122"/>
              </a:rPr>
              <a:t>15</a:t>
            </a:r>
            <a:r>
              <a:rPr lang="zh-CN" altLang="en-US" sz="2400" dirty="0">
                <a:latin typeface="宋体" pitchFamily="2" charset="-122"/>
                <a:ea typeface="宋体" pitchFamily="2" charset="-122"/>
              </a:rPr>
              <a:t>盎司土豆的价格是</a:t>
            </a:r>
            <a:r>
              <a:rPr lang="en-US" altLang="zh-CN" sz="2400" dirty="0">
                <a:latin typeface="宋体" pitchFamily="2" charset="-122"/>
                <a:ea typeface="宋体" pitchFamily="2" charset="-122"/>
              </a:rPr>
              <a:t>5</a:t>
            </a:r>
            <a:r>
              <a:rPr lang="zh-CN" altLang="en-US" sz="2400" dirty="0">
                <a:latin typeface="宋体" pitchFamily="2" charset="-122"/>
                <a:ea typeface="宋体" pitchFamily="2" charset="-122"/>
              </a:rPr>
              <a:t>盎司牛肉，即土豆的价格是</a:t>
            </a:r>
            <a:r>
              <a:rPr lang="en-US" altLang="zh-CN" sz="2400" dirty="0">
                <a:latin typeface="宋体" pitchFamily="2" charset="-122"/>
                <a:ea typeface="宋体" pitchFamily="2" charset="-122"/>
              </a:rPr>
              <a:t>1/3</a:t>
            </a:r>
            <a:r>
              <a:rPr lang="zh-CN" altLang="en-US" sz="2400" dirty="0">
                <a:latin typeface="宋体" pitchFamily="2" charset="-122"/>
                <a:ea typeface="宋体" pitchFamily="2" charset="-122"/>
              </a:rPr>
              <a:t>盎司牛肉，这一价格低于她生产土豆的机会成本（</a:t>
            </a:r>
            <a:r>
              <a:rPr lang="en-US" altLang="zh-CN" sz="2400" dirty="0">
                <a:latin typeface="宋体" pitchFamily="2" charset="-122"/>
                <a:ea typeface="宋体" pitchFamily="2" charset="-122"/>
              </a:rPr>
              <a:t>1/2</a:t>
            </a:r>
            <a:r>
              <a:rPr lang="zh-CN" altLang="en-US" sz="2400" dirty="0">
                <a:latin typeface="宋体" pitchFamily="2" charset="-122"/>
                <a:ea typeface="宋体" pitchFamily="2" charset="-122"/>
              </a:rPr>
              <a:t>盎司牛肉），因此，她以有利的价格买到了土豆，因而从贸易中受益。</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22</a:t>
            </a:fld>
            <a:endParaRPr lang="zh-CN" altLang="en-US"/>
          </a:p>
        </p:txBody>
      </p:sp>
    </p:spTree>
    <p:extLst>
      <p:ext uri="{BB962C8B-B14F-4D97-AF65-F5344CB8AC3E}">
        <p14:creationId xmlns:p14="http://schemas.microsoft.com/office/powerpoint/2010/main" val="3891651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endParaRPr lang="zh-CN" altLang="en-US" sz="2600" dirty="0">
              <a:latin typeface="华文宋体" panose="02010600040101010101" pitchFamily="2" charset="-122"/>
              <a:ea typeface="华文宋体" panose="02010600040101010101" pitchFamily="2" charset="-122"/>
            </a:endParaRPr>
          </a:p>
          <a:p>
            <a:r>
              <a:rPr lang="zh-CN" altLang="en-US" sz="2400" dirty="0">
                <a:latin typeface="宋体" pitchFamily="2" charset="-122"/>
                <a:ea typeface="宋体" pitchFamily="2" charset="-122"/>
              </a:rPr>
              <a:t>如果购买一种物品的代价比在家里生产要小，就不要在家里生产</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，这是斯密在</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国富论</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中说过的话，这是贸易和相互依存分析的里程碑</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而李嘉图则进一步提出比较优势原理，这是现代国际经济学的起点，他说明了两个国家都可以通过基于比较优势的贸易和专业化分工而受益</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23</a:t>
            </a:fld>
            <a:endParaRPr lang="zh-CN" altLang="en-US"/>
          </a:p>
        </p:txBody>
      </p:sp>
    </p:spTree>
    <p:extLst>
      <p:ext uri="{BB962C8B-B14F-4D97-AF65-F5344CB8AC3E}">
        <p14:creationId xmlns:p14="http://schemas.microsoft.com/office/powerpoint/2010/main" val="1071316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第三节 比较优势的应用</a:t>
            </a:r>
          </a:p>
        </p:txBody>
      </p:sp>
      <p:sp>
        <p:nvSpPr>
          <p:cNvPr id="3" name="内容占位符 2"/>
          <p:cNvSpPr>
            <a:spLocks noGrp="1"/>
          </p:cNvSpPr>
          <p:nvPr>
            <p:ph idx="1"/>
          </p:nvPr>
        </p:nvSpPr>
        <p:spPr/>
        <p:txBody>
          <a:bodyPr/>
          <a:lstStyle/>
          <a:p>
            <a:pPr marL="0" indent="0">
              <a:buFontTx/>
              <a:buNone/>
            </a:pPr>
            <a:r>
              <a:rPr lang="en-US" altLang="zh-CN" dirty="0">
                <a:ea typeface="宋体" panose="02010600030101010101" pitchFamily="2" charset="-122"/>
              </a:rPr>
              <a:t>1. </a:t>
            </a:r>
            <a:r>
              <a:rPr lang="zh-CN" altLang="en-US" dirty="0">
                <a:ea typeface="宋体" panose="02010600030101010101" pitchFamily="2" charset="-122"/>
              </a:rPr>
              <a:t>Tom Brandy应该自己修剪草坪吗</a:t>
            </a:r>
          </a:p>
          <a:p>
            <a:pPr marL="0" indent="0"/>
            <a:r>
              <a:rPr lang="zh-CN" altLang="en-US" dirty="0">
                <a:ea typeface="宋体" panose="02010600030101010101" pitchFamily="2" charset="-122"/>
              </a:rPr>
              <a:t>Brady，用2小时</a:t>
            </a:r>
          </a:p>
          <a:p>
            <a:pPr lvl="1"/>
            <a:r>
              <a:rPr lang="zh-CN" altLang="en-US" dirty="0">
                <a:ea typeface="宋体" panose="02010600030101010101" pitchFamily="2" charset="-122"/>
              </a:rPr>
              <a:t>修剪完草坪，或者</a:t>
            </a:r>
          </a:p>
          <a:p>
            <a:pPr lvl="1"/>
            <a:r>
              <a:rPr lang="zh-CN" altLang="en-US" dirty="0">
                <a:ea typeface="宋体" panose="02010600030101010101" pitchFamily="2" charset="-122"/>
              </a:rPr>
              <a:t>电影电视广告，赚20000美元</a:t>
            </a:r>
          </a:p>
          <a:p>
            <a:pPr marL="0" indent="0"/>
            <a:r>
              <a:rPr lang="zh-CN" altLang="en-US" dirty="0">
                <a:ea typeface="宋体" panose="02010600030101010101" pitchFamily="2" charset="-122"/>
              </a:rPr>
              <a:t>Forrest Gump</a:t>
            </a:r>
            <a:r>
              <a:rPr lang="zh-CN" altLang="en-US" i="1" dirty="0">
                <a:ea typeface="宋体" panose="02010600030101010101" pitchFamily="2" charset="-122"/>
              </a:rPr>
              <a:t>，</a:t>
            </a:r>
            <a:r>
              <a:rPr lang="zh-CN" altLang="en-US" dirty="0">
                <a:ea typeface="宋体" panose="02010600030101010101" pitchFamily="2" charset="-122"/>
              </a:rPr>
              <a:t>用4小时</a:t>
            </a:r>
          </a:p>
          <a:p>
            <a:pPr lvl="1"/>
            <a:r>
              <a:rPr lang="zh-CN" altLang="en-US" dirty="0">
                <a:ea typeface="宋体" panose="02010600030101010101" pitchFamily="2" charset="-122"/>
              </a:rPr>
              <a:t>修剪完Brandy的草坪</a:t>
            </a:r>
          </a:p>
          <a:p>
            <a:pPr lvl="1"/>
            <a:r>
              <a:rPr lang="zh-CN" altLang="en-US" dirty="0">
                <a:ea typeface="宋体" panose="02010600030101010101" pitchFamily="2" charset="-122"/>
              </a:rPr>
              <a:t>在麦当劳工作，赚40美元</a:t>
            </a:r>
            <a:endParaRPr lang="en-US" altLang="zh-CN" dirty="0">
              <a:ea typeface="宋体" panose="02010600030101010101" pitchFamily="2" charset="-122"/>
            </a:endParaRPr>
          </a:p>
          <a:p>
            <a:pPr lvl="1"/>
            <a:r>
              <a:rPr lang="zh-CN" altLang="en-US" dirty="0">
                <a:ea typeface="宋体" panose="02010600030101010101" pitchFamily="2" charset="-122"/>
              </a:rPr>
              <a:t>显然， Brady应该去拍广告而雇用</a:t>
            </a:r>
            <a:r>
              <a:rPr lang="en-US" altLang="zh-CN" dirty="0">
                <a:ea typeface="宋体" panose="02010600030101010101" pitchFamily="2" charset="-122"/>
              </a:rPr>
              <a:t>Gump</a:t>
            </a:r>
            <a:r>
              <a:rPr lang="zh-CN" altLang="en-US" dirty="0">
                <a:ea typeface="宋体" panose="02010600030101010101" pitchFamily="2" charset="-122"/>
              </a:rPr>
              <a:t>修剪草坪，只要他支付给后者的费用高于</a:t>
            </a:r>
            <a:r>
              <a:rPr lang="en-US" altLang="zh-CN" dirty="0">
                <a:ea typeface="宋体" panose="02010600030101010101" pitchFamily="2" charset="-122"/>
              </a:rPr>
              <a:t>40</a:t>
            </a:r>
            <a:r>
              <a:rPr lang="zh-CN" altLang="en-US" dirty="0">
                <a:ea typeface="宋体" panose="02010600030101010101" pitchFamily="2" charset="-122"/>
              </a:rPr>
              <a:t>美元而低于</a:t>
            </a:r>
            <a:r>
              <a:rPr lang="en-US" altLang="zh-CN" dirty="0">
                <a:ea typeface="宋体" panose="02010600030101010101" pitchFamily="2" charset="-122"/>
              </a:rPr>
              <a:t>20000</a:t>
            </a:r>
            <a:r>
              <a:rPr lang="zh-CN" altLang="en-US" dirty="0">
                <a:ea typeface="宋体" panose="02010600030101010101" pitchFamily="2" charset="-122"/>
              </a:rPr>
              <a:t>美元，双方的状况都会改善。</a:t>
            </a:r>
            <a:r>
              <a:rPr lang="en-US" altLang="zh-CN" dirty="0">
                <a:ea typeface="宋体" panose="02010600030101010101" pitchFamily="2" charset="-122"/>
              </a:rPr>
              <a:t> </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24</a:t>
            </a:fld>
            <a:endParaRPr lang="zh-CN" altLang="en-US"/>
          </a:p>
        </p:txBody>
      </p:sp>
    </p:spTree>
    <p:extLst>
      <p:ext uri="{BB962C8B-B14F-4D97-AF65-F5344CB8AC3E}">
        <p14:creationId xmlns:p14="http://schemas.microsoft.com/office/powerpoint/2010/main" val="1897508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FontTx/>
              <a:buNone/>
            </a:pPr>
            <a:r>
              <a:rPr lang="en-US" altLang="zh-CN" dirty="0">
                <a:ea typeface="宋体" panose="02010600030101010101" pitchFamily="2" charset="-122"/>
              </a:rPr>
              <a:t>2.</a:t>
            </a:r>
            <a:r>
              <a:rPr lang="zh-CN" altLang="en-US" dirty="0">
                <a:ea typeface="宋体" panose="02010600030101010101" pitchFamily="2" charset="-122"/>
              </a:rPr>
              <a:t>美国应该与其他国家的进行贸易吗</a:t>
            </a:r>
          </a:p>
          <a:p>
            <a:pPr marL="0" indent="0"/>
            <a:r>
              <a:rPr lang="zh-CN" altLang="en-US" dirty="0">
                <a:ea typeface="宋体" panose="02010600030101010101" pitchFamily="2" charset="-122"/>
              </a:rPr>
              <a:t>进口</a:t>
            </a:r>
          </a:p>
          <a:p>
            <a:pPr lvl="1"/>
            <a:r>
              <a:rPr lang="zh-CN" altLang="en-US" dirty="0">
                <a:ea typeface="宋体" panose="02010600030101010101" pitchFamily="2" charset="-122"/>
              </a:rPr>
              <a:t>在国外生产的商品并在国内销售</a:t>
            </a:r>
          </a:p>
          <a:p>
            <a:pPr marL="0" indent="0"/>
            <a:r>
              <a:rPr lang="zh-CN" altLang="en-US" dirty="0">
                <a:ea typeface="宋体" panose="02010600030101010101" pitchFamily="2" charset="-122"/>
              </a:rPr>
              <a:t>出口</a:t>
            </a:r>
          </a:p>
          <a:p>
            <a:pPr lvl="1"/>
            <a:r>
              <a:rPr lang="zh-CN" altLang="en-US" dirty="0">
                <a:ea typeface="宋体" panose="02010600030101010101" pitchFamily="2" charset="-122"/>
              </a:rPr>
              <a:t>在国内生产的商品并在国外销售</a:t>
            </a:r>
          </a:p>
          <a:p>
            <a:pPr marL="0" indent="0">
              <a:buNone/>
            </a:pP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25</a:t>
            </a:fld>
            <a:endParaRPr lang="zh-CN" altLang="en-US"/>
          </a:p>
        </p:txBody>
      </p:sp>
    </p:spTree>
    <p:extLst>
      <p:ext uri="{BB962C8B-B14F-4D97-AF65-F5344CB8AC3E}">
        <p14:creationId xmlns:p14="http://schemas.microsoft.com/office/powerpoint/2010/main" val="324501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r>
              <a:rPr lang="zh-CN" altLang="en-US" dirty="0">
                <a:ea typeface="宋体" panose="02010600030101010101" pitchFamily="2" charset="-122"/>
              </a:rPr>
              <a:t>例子</a:t>
            </a:r>
            <a:r>
              <a:rPr lang="en-US" altLang="zh-CN" dirty="0">
                <a:ea typeface="宋体" panose="02010600030101010101" pitchFamily="2" charset="-122"/>
              </a:rPr>
              <a:t>1</a:t>
            </a:r>
            <a:r>
              <a:rPr lang="zh-CN" altLang="en-US" dirty="0">
                <a:ea typeface="宋体" panose="02010600030101010101" pitchFamily="2" charset="-122"/>
              </a:rPr>
              <a:t>：美国和日本</a:t>
            </a:r>
          </a:p>
          <a:p>
            <a:pPr lvl="1"/>
            <a:r>
              <a:rPr lang="zh-CN" altLang="en-US" dirty="0">
                <a:ea typeface="宋体" panose="02010600030101010101" pitchFamily="2" charset="-122"/>
              </a:rPr>
              <a:t>每一个国家都生产食品和汽车</a:t>
            </a:r>
          </a:p>
          <a:p>
            <a:pPr lvl="1"/>
            <a:r>
              <a:rPr lang="zh-CN" altLang="en-US" dirty="0">
                <a:ea typeface="宋体" panose="02010600030101010101" pitchFamily="2" charset="-122"/>
              </a:rPr>
              <a:t>一个美国工人，一个月可以</a:t>
            </a:r>
          </a:p>
          <a:p>
            <a:pPr lvl="2"/>
            <a:r>
              <a:rPr lang="zh-CN" altLang="en-US" dirty="0">
                <a:ea typeface="宋体" panose="02010600030101010101" pitchFamily="2" charset="-122"/>
              </a:rPr>
              <a:t>一辆汽车，或</a:t>
            </a:r>
          </a:p>
          <a:p>
            <a:pPr lvl="2"/>
            <a:r>
              <a:rPr lang="zh-CN" altLang="en-US" dirty="0">
                <a:ea typeface="宋体" panose="02010600030101010101" pitchFamily="2" charset="-122"/>
              </a:rPr>
              <a:t>两吨实物</a:t>
            </a:r>
          </a:p>
          <a:p>
            <a:pPr lvl="1"/>
            <a:r>
              <a:rPr lang="zh-CN" altLang="en-US" dirty="0">
                <a:ea typeface="宋体" panose="02010600030101010101" pitchFamily="2" charset="-122"/>
              </a:rPr>
              <a:t>一个日本工人，一个月可以</a:t>
            </a:r>
          </a:p>
          <a:p>
            <a:pPr lvl="2"/>
            <a:r>
              <a:rPr lang="zh-CN" altLang="en-US" dirty="0">
                <a:ea typeface="宋体" panose="02010600030101010101" pitchFamily="2" charset="-122"/>
              </a:rPr>
              <a:t>一辆汽车</a:t>
            </a:r>
          </a:p>
          <a:p>
            <a:pPr lvl="2"/>
            <a:r>
              <a:rPr lang="zh-CN" altLang="en-US" dirty="0">
                <a:ea typeface="宋体" panose="02010600030101010101" pitchFamily="2" charset="-122"/>
              </a:rPr>
              <a:t>一吨食物</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26</a:t>
            </a:fld>
            <a:endParaRPr lang="zh-CN" altLang="en-US"/>
          </a:p>
        </p:txBody>
      </p:sp>
    </p:spTree>
    <p:extLst>
      <p:ext uri="{BB962C8B-B14F-4D97-AF65-F5344CB8AC3E}">
        <p14:creationId xmlns:p14="http://schemas.microsoft.com/office/powerpoint/2010/main" val="1397198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ea typeface="宋体" panose="02010600030101010101" pitchFamily="2" charset="-122"/>
              </a:rPr>
              <a:t>比较优势的原理说明：</a:t>
            </a:r>
          </a:p>
          <a:p>
            <a:pPr marL="457200" lvl="1" indent="0">
              <a:buNone/>
            </a:pPr>
            <a:r>
              <a:rPr lang="zh-CN" altLang="en-US" sz="2000" dirty="0">
                <a:ea typeface="宋体" panose="02010600030101010101" pitchFamily="2" charset="-122"/>
              </a:rPr>
              <a:t>每种物品应该由生产这种物品机会成本较低的国家生产</a:t>
            </a:r>
          </a:p>
          <a:p>
            <a:pPr marL="0" indent="0">
              <a:buNone/>
            </a:pPr>
            <a:r>
              <a:rPr lang="zh-CN" altLang="en-US" sz="2000" dirty="0">
                <a:ea typeface="宋体" panose="02010600030101010101" pitchFamily="2" charset="-122"/>
              </a:rPr>
              <a:t>美国和日本的例子：美国生产一辆汽车的机会成本是</a:t>
            </a:r>
            <a:r>
              <a:rPr lang="en-US" altLang="zh-CN" sz="2000" dirty="0">
                <a:ea typeface="宋体" panose="02010600030101010101" pitchFamily="2" charset="-122"/>
              </a:rPr>
              <a:t>2</a:t>
            </a:r>
            <a:r>
              <a:rPr lang="zh-CN" altLang="en-US" sz="2000" dirty="0">
                <a:ea typeface="宋体" panose="02010600030101010101" pitchFamily="2" charset="-122"/>
              </a:rPr>
              <a:t>吨粮食，日本是</a:t>
            </a:r>
            <a:r>
              <a:rPr lang="en-US" altLang="zh-CN" sz="2000" dirty="0">
                <a:ea typeface="宋体" panose="02010600030101010101" pitchFamily="2" charset="-122"/>
              </a:rPr>
              <a:t>1</a:t>
            </a:r>
            <a:r>
              <a:rPr lang="zh-CN" altLang="en-US" sz="2000" dirty="0">
                <a:ea typeface="宋体" panose="02010600030101010101" pitchFamily="2" charset="-122"/>
              </a:rPr>
              <a:t>吨粮食，所以，日本在生产汽车上有比较优势。日本应该多生产汽车并出口到美国。日本生产</a:t>
            </a:r>
            <a:r>
              <a:rPr lang="en-US" altLang="zh-CN" sz="2000" dirty="0">
                <a:ea typeface="宋体" panose="02010600030101010101" pitchFamily="2" charset="-122"/>
              </a:rPr>
              <a:t>1</a:t>
            </a:r>
            <a:r>
              <a:rPr lang="zh-CN" altLang="en-US" sz="2000" dirty="0">
                <a:ea typeface="宋体" panose="02010600030101010101" pitchFamily="2" charset="-122"/>
              </a:rPr>
              <a:t>吨粮食的机会成本是</a:t>
            </a:r>
            <a:r>
              <a:rPr lang="en-US" altLang="zh-CN" sz="2000" dirty="0">
                <a:ea typeface="宋体" panose="02010600030101010101" pitchFamily="2" charset="-122"/>
              </a:rPr>
              <a:t>1</a:t>
            </a:r>
            <a:r>
              <a:rPr lang="zh-CN" altLang="en-US" sz="2000" dirty="0">
                <a:ea typeface="宋体" panose="02010600030101010101" pitchFamily="2" charset="-122"/>
              </a:rPr>
              <a:t>辆汽车，美国是</a:t>
            </a:r>
            <a:r>
              <a:rPr lang="en-US" altLang="zh-CN" sz="2000" dirty="0">
                <a:ea typeface="宋体" panose="02010600030101010101" pitchFamily="2" charset="-122"/>
              </a:rPr>
              <a:t>0.5</a:t>
            </a:r>
            <a:r>
              <a:rPr lang="zh-CN" altLang="en-US" sz="2000" dirty="0">
                <a:ea typeface="宋体" panose="02010600030101010101" pitchFamily="2" charset="-122"/>
              </a:rPr>
              <a:t>辆汽车，美国在生产粮食上有比较优势，应该多生产粮食并出口到日本去。</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专业化与贸易使所有国家都有更多的食物和更多的汽车</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当然，现实中各国之间的贸易问题要复杂的多。虽然贸易使各国整体状况变好，但对各个国家中的贸易参与方的影响是不同的，例如，当美国出口粮食而进口汽车，对美国农民和汽车工人的影响是不同的，后面我们会从福利经济学的角度讨论国际贸易的得失问题。</a:t>
            </a:r>
          </a:p>
          <a:p>
            <a:endParaRPr lang="zh-CN" altLang="en-US" sz="20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27</a:t>
            </a:fld>
            <a:endParaRPr lang="zh-CN" altLang="en-US"/>
          </a:p>
        </p:txBody>
      </p:sp>
    </p:spTree>
    <p:extLst>
      <p:ext uri="{BB962C8B-B14F-4D97-AF65-F5344CB8AC3E}">
        <p14:creationId xmlns:p14="http://schemas.microsoft.com/office/powerpoint/2010/main" val="293951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a:ea typeface="宋体" panose="02010600030101010101" pitchFamily="2" charset="-122"/>
              </a:rPr>
              <a:t>我们来看下面几种情形：</a:t>
            </a:r>
            <a:endParaRPr lang="en-US" altLang="zh-CN" sz="2400" dirty="0">
              <a:ea typeface="宋体" panose="02010600030101010101" pitchFamily="2" charset="-122"/>
            </a:endParaRPr>
          </a:p>
          <a:p>
            <a:pPr marL="0" indent="0">
              <a:buNone/>
            </a:pPr>
            <a:r>
              <a:rPr lang="zh-CN" altLang="en-US" sz="2400" dirty="0">
                <a:ea typeface="宋体" panose="02010600030101010101" pitchFamily="2" charset="-122"/>
              </a:rPr>
              <a:t>第一、如果每个人只生产一种物品，即牧牛人Rose只生产牛肉，农民Frank只生产土豆，他们会进行贸易，并且双方都从贸易中获益，</a:t>
            </a:r>
            <a:r>
              <a:rPr lang="zh-CN" altLang="en-US" sz="2400" b="1" dirty="0">
                <a:ea typeface="宋体" panose="02010600030101010101" pitchFamily="2" charset="-122"/>
              </a:rPr>
              <a:t>因为贸易使他们消费的物种增加</a:t>
            </a:r>
          </a:p>
          <a:p>
            <a:pPr marL="0" indent="0">
              <a:buNone/>
            </a:pPr>
            <a:r>
              <a:rPr lang="zh-CN" altLang="en-US" sz="2400" dirty="0">
                <a:ea typeface="宋体" panose="02010600030101010101" pitchFamily="2" charset="-122"/>
              </a:rPr>
              <a:t>第二、如果双方都能生产对方的物品，只是成本较高，贸易也是有利于双方的，每个人都专门生产自己最擅长的物品，总产量将增加，它们将进行贸易，贸易使每个人都受益，</a:t>
            </a:r>
            <a:r>
              <a:rPr lang="zh-CN" altLang="en-US" sz="2400" b="1" dirty="0">
                <a:ea typeface="宋体" panose="02010600030101010101" pitchFamily="2" charset="-122"/>
              </a:rPr>
              <a:t>贸易使专业化成为可能，专业化增加了可以分享的总产量，因此，双方都从专业化和贸易中获益。</a:t>
            </a:r>
            <a:endParaRPr lang="en-US" altLang="zh-CN" sz="2400" b="1" dirty="0">
              <a:ea typeface="宋体" panose="02010600030101010101"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3</a:t>
            </a:fld>
            <a:endParaRPr lang="zh-CN" altLang="en-US"/>
          </a:p>
        </p:txBody>
      </p:sp>
    </p:spTree>
    <p:extLst>
      <p:ext uri="{BB962C8B-B14F-4D97-AF65-F5344CB8AC3E}">
        <p14:creationId xmlns:p14="http://schemas.microsoft.com/office/powerpoint/2010/main" val="238803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2400" dirty="0">
                <a:ea typeface="宋体" panose="02010600030101010101" pitchFamily="2" charset="-122"/>
              </a:rPr>
              <a:t>第三、上述两种情形贸易都是有好处的，但是现在的情形（第三种情况）是：如果某个人在生产每一种物品上都比较擅长（即更有效率），贸易是否有利呢？如何发现这种情况下贸易的好处呢？这就是我们这一章主要去分析和讨论的重点。</a:t>
            </a:r>
            <a:endParaRPr lang="en-US" altLang="zh-CN" sz="2400" dirty="0">
              <a:ea typeface="宋体" panose="02010600030101010101" pitchFamily="2" charset="-122"/>
            </a:endParaRPr>
          </a:p>
          <a:p>
            <a:r>
              <a:rPr lang="zh-CN" altLang="en-US" sz="2400" dirty="0">
                <a:ea typeface="宋体" panose="02010600030101010101" pitchFamily="2" charset="-122"/>
              </a:rPr>
              <a:t>同学们可以结合现实的世界观察、发现、思考并得出结论。（你的结论是正确的么？）</a:t>
            </a:r>
          </a:p>
          <a:p>
            <a:endParaRPr lang="en-US" altLang="zh-CN" sz="2400" dirty="0">
              <a:ea typeface="宋体" panose="02010600030101010101" pitchFamily="2" charset="-122"/>
            </a:endParaRP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4</a:t>
            </a:fld>
            <a:endParaRPr lang="zh-CN" altLang="en-US"/>
          </a:p>
        </p:txBody>
      </p:sp>
    </p:spTree>
    <p:extLst>
      <p:ext uri="{BB962C8B-B14F-4D97-AF65-F5344CB8AC3E}">
        <p14:creationId xmlns:p14="http://schemas.microsoft.com/office/powerpoint/2010/main" val="82722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1C18B-9906-CC97-290E-1AFB5C6851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B0286E-3A15-C81A-59FD-AE1F75FDF705}"/>
              </a:ext>
            </a:extLst>
          </p:cNvPr>
          <p:cNvSpPr>
            <a:spLocks noGrp="1"/>
          </p:cNvSpPr>
          <p:nvPr>
            <p:ph idx="1"/>
          </p:nvPr>
        </p:nvSpPr>
        <p:spPr/>
        <p:txBody>
          <a:bodyPr/>
          <a:lstStyle/>
          <a:p>
            <a:r>
              <a:rPr lang="zh-CN" altLang="en-US" sz="2400" dirty="0">
                <a:ea typeface="宋体" panose="02010600030101010101" pitchFamily="2" charset="-122"/>
              </a:rPr>
              <a:t>一、生产可能性边界 </a:t>
            </a:r>
          </a:p>
          <a:p>
            <a:pPr lvl="1"/>
            <a:r>
              <a:rPr lang="zh-CN" altLang="en-US" dirty="0">
                <a:ea typeface="宋体" panose="02010600030101010101" pitchFamily="2" charset="-122"/>
              </a:rPr>
              <a:t>一个经济可以生产的各种产出组合</a:t>
            </a:r>
            <a:endParaRPr lang="en-US" altLang="zh-CN" dirty="0">
              <a:ea typeface="宋体" panose="02010600030101010101" pitchFamily="2" charset="-122"/>
            </a:endParaRPr>
          </a:p>
          <a:p>
            <a:pPr lvl="1"/>
            <a:r>
              <a:rPr lang="zh-CN" altLang="en-US" dirty="0">
                <a:ea typeface="宋体" panose="02010600030101010101" pitchFamily="2" charset="-122"/>
              </a:rPr>
              <a:t>假设两个人每天工作</a:t>
            </a:r>
            <a:r>
              <a:rPr lang="en-US" altLang="zh-CN" dirty="0">
                <a:ea typeface="宋体" panose="02010600030101010101" pitchFamily="2" charset="-122"/>
              </a:rPr>
              <a:t>8</a:t>
            </a:r>
            <a:r>
              <a:rPr lang="zh-CN" altLang="en-US" dirty="0">
                <a:ea typeface="宋体" panose="02010600030101010101" pitchFamily="2" charset="-122"/>
              </a:rPr>
              <a:t>小时，图</a:t>
            </a:r>
            <a:r>
              <a:rPr lang="en-US" altLang="zh-CN" dirty="0">
                <a:ea typeface="宋体" panose="02010600030101010101" pitchFamily="2" charset="-122"/>
              </a:rPr>
              <a:t>3-1a</a:t>
            </a:r>
            <a:r>
              <a:rPr lang="zh-CN" altLang="en-US" dirty="0">
                <a:ea typeface="宋体" panose="02010600030101010101" pitchFamily="2" charset="-122"/>
              </a:rPr>
              <a:t>是两个人生产单位产品所需要的时间及</a:t>
            </a:r>
            <a:r>
              <a:rPr lang="en-US" altLang="zh-CN" dirty="0">
                <a:ea typeface="宋体" panose="02010600030101010101" pitchFamily="2" charset="-122"/>
              </a:rPr>
              <a:t>8</a:t>
            </a:r>
            <a:r>
              <a:rPr lang="zh-CN" altLang="en-US" dirty="0">
                <a:ea typeface="宋体" panose="02010600030101010101" pitchFamily="2" charset="-122"/>
              </a:rPr>
              <a:t>小时的产量</a:t>
            </a:r>
            <a:endParaRPr lang="en-US" altLang="zh-CN" dirty="0">
              <a:ea typeface="宋体" panose="02010600030101010101" pitchFamily="2" charset="-122"/>
            </a:endParaRPr>
          </a:p>
          <a:p>
            <a:pPr lvl="1"/>
            <a:r>
              <a:rPr lang="zh-CN" altLang="en-US" dirty="0">
                <a:ea typeface="宋体" panose="02010600030101010101" pitchFamily="2" charset="-122"/>
              </a:rPr>
              <a:t>图</a:t>
            </a:r>
            <a:r>
              <a:rPr lang="en-US" altLang="zh-CN" dirty="0">
                <a:ea typeface="宋体" panose="02010600030101010101" pitchFamily="2" charset="-122"/>
              </a:rPr>
              <a:t>3-1b</a:t>
            </a:r>
            <a:r>
              <a:rPr lang="zh-CN" altLang="en-US" dirty="0">
                <a:ea typeface="宋体" panose="02010600030101010101" pitchFamily="2" charset="-122"/>
              </a:rPr>
              <a:t>和</a:t>
            </a:r>
            <a:r>
              <a:rPr lang="en-US" altLang="zh-CN" dirty="0">
                <a:ea typeface="宋体" panose="02010600030101010101" pitchFamily="2" charset="-122"/>
              </a:rPr>
              <a:t>c</a:t>
            </a:r>
            <a:r>
              <a:rPr lang="zh-CN" altLang="en-US" dirty="0">
                <a:ea typeface="宋体" panose="02010600030101010101" pitchFamily="2" charset="-122"/>
              </a:rPr>
              <a:t>是两个人生产牛肉和土豆的组合，即生产的可能性边界</a:t>
            </a:r>
          </a:p>
          <a:p>
            <a:endParaRPr lang="zh-CN" altLang="en-US" dirty="0"/>
          </a:p>
        </p:txBody>
      </p:sp>
      <p:sp>
        <p:nvSpPr>
          <p:cNvPr id="4" name="页脚占位符 3">
            <a:extLst>
              <a:ext uri="{FF2B5EF4-FFF2-40B4-BE49-F238E27FC236}">
                <a16:creationId xmlns:a16="http://schemas.microsoft.com/office/drawing/2014/main" id="{1FF865B6-82F0-FD44-1B12-44C833E613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823E47-8B81-C92B-C247-410120E2009A}"/>
              </a:ext>
            </a:extLst>
          </p:cNvPr>
          <p:cNvSpPr>
            <a:spLocks noGrp="1"/>
          </p:cNvSpPr>
          <p:nvPr>
            <p:ph type="sldNum" sz="quarter" idx="12"/>
          </p:nvPr>
        </p:nvSpPr>
        <p:spPr/>
        <p:txBody>
          <a:bodyPr/>
          <a:lstStyle/>
          <a:p>
            <a:fld id="{39B77FCE-4EDD-4C5A-9AAA-2E2666B8AB5C}" type="slidenum">
              <a:rPr lang="zh-CN" altLang="en-US" smtClean="0"/>
              <a:t>5</a:t>
            </a:fld>
            <a:endParaRPr lang="zh-CN" altLang="en-US"/>
          </a:p>
        </p:txBody>
      </p:sp>
    </p:spTree>
    <p:extLst>
      <p:ext uri="{BB962C8B-B14F-4D97-AF65-F5344CB8AC3E}">
        <p14:creationId xmlns:p14="http://schemas.microsoft.com/office/powerpoint/2010/main" val="229601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89616"/>
          </a:xfrm>
        </p:spPr>
        <p:txBody>
          <a:bodyPr>
            <a:normAutofit/>
          </a:bodyPr>
          <a:lstStyle/>
          <a:p>
            <a:endParaRPr lang="zh-CN" altLang="en-US" sz="1600" dirty="0">
              <a:latin typeface="华文宋体" pitchFamily="2" charset="-122"/>
              <a:ea typeface="华文宋体" pitchFamily="2" charset="-122"/>
            </a:endParaRP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736" y="171479"/>
            <a:ext cx="10882745" cy="6387352"/>
          </a:xfrm>
        </p:spPr>
      </p:pic>
      <p:sp>
        <p:nvSpPr>
          <p:cNvPr id="5" name="灯片编号占位符 4"/>
          <p:cNvSpPr>
            <a:spLocks noGrp="1"/>
          </p:cNvSpPr>
          <p:nvPr>
            <p:ph type="sldNum" sz="quarter" idx="12"/>
          </p:nvPr>
        </p:nvSpPr>
        <p:spPr/>
        <p:txBody>
          <a:bodyPr/>
          <a:lstStyle/>
          <a:p>
            <a:fld id="{39B77FCE-4EDD-4C5A-9AAA-2E2666B8AB5C}" type="slidenum">
              <a:rPr lang="zh-CN" altLang="en-US" smtClean="0"/>
              <a:t>6</a:t>
            </a:fld>
            <a:endParaRPr lang="zh-CN" altLang="en-US"/>
          </a:p>
        </p:txBody>
      </p:sp>
    </p:spTree>
    <p:extLst>
      <p:ext uri="{BB962C8B-B14F-4D97-AF65-F5344CB8AC3E}">
        <p14:creationId xmlns:p14="http://schemas.microsoft.com/office/powerpoint/2010/main" val="13465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003" y="564544"/>
            <a:ext cx="10114059" cy="6156932"/>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7</a:t>
            </a:fld>
            <a:endParaRPr lang="zh-CN" altLang="en-US"/>
          </a:p>
        </p:txBody>
      </p:sp>
    </p:spTree>
    <p:extLst>
      <p:ext uri="{BB962C8B-B14F-4D97-AF65-F5344CB8AC3E}">
        <p14:creationId xmlns:p14="http://schemas.microsoft.com/office/powerpoint/2010/main" val="52402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上一章生产可能性边界是外凸的，原因在于在那种情况下，社会可以用一种物品换取另一种的比率取决于两种物品当前的产量。但在这里生产可能性边界是一条直线，</a:t>
            </a:r>
            <a:r>
              <a:rPr lang="en-US" altLang="zh-CN" dirty="0"/>
              <a:t>Frank</a:t>
            </a:r>
            <a:r>
              <a:rPr lang="zh-CN" altLang="en-US" dirty="0"/>
              <a:t>生产牛肉和土豆的技术使他能以不变的比率在一种物品与另一种物品之间转换，例如他少用</a:t>
            </a:r>
            <a:r>
              <a:rPr lang="en-US" altLang="zh-CN" dirty="0"/>
              <a:t>1</a:t>
            </a:r>
            <a:r>
              <a:rPr lang="zh-CN" altLang="en-US" dirty="0"/>
              <a:t>小时生产牛肉并多用</a:t>
            </a:r>
            <a:r>
              <a:rPr lang="en-US" altLang="zh-CN" dirty="0"/>
              <a:t>1</a:t>
            </a:r>
            <a:r>
              <a:rPr lang="zh-CN" altLang="en-US" dirty="0"/>
              <a:t>小时生产土豆，牛肉产量将减少</a:t>
            </a:r>
            <a:r>
              <a:rPr lang="en-US" altLang="zh-CN" dirty="0"/>
              <a:t>1</a:t>
            </a:r>
            <a:r>
              <a:rPr lang="zh-CN" altLang="en-US" dirty="0"/>
              <a:t>盎司，土豆产量增加</a:t>
            </a:r>
            <a:r>
              <a:rPr lang="en-US" altLang="zh-CN" dirty="0"/>
              <a:t>4</a:t>
            </a:r>
            <a:r>
              <a:rPr lang="zh-CN" altLang="en-US" dirty="0"/>
              <a:t>盎司，这个比率一直不变，因此是一条直线。</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8</a:t>
            </a:fld>
            <a:endParaRPr lang="zh-CN" altLang="en-US"/>
          </a:p>
        </p:txBody>
      </p:sp>
    </p:spTree>
    <p:extLst>
      <p:ext uri="{BB962C8B-B14F-4D97-AF65-F5344CB8AC3E}">
        <p14:creationId xmlns:p14="http://schemas.microsoft.com/office/powerpoint/2010/main" val="200168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ea typeface="宋体" panose="02010600030101010101" pitchFamily="2" charset="-122"/>
              </a:rPr>
              <a:t>二、专业化与贸易</a:t>
            </a:r>
          </a:p>
          <a:p>
            <a:pPr lvl="1"/>
            <a:r>
              <a:rPr lang="zh-CN" altLang="en-US" dirty="0">
                <a:ea typeface="宋体" panose="02010600030101010101" pitchFamily="2" charset="-122"/>
              </a:rPr>
              <a:t>在双方的生产可能性边界上两人均面临权衡取舍，假设没有贸易，所以他们生产的数量也是各自消费的数量</a:t>
            </a:r>
            <a:endParaRPr lang="en-US" altLang="zh-CN" dirty="0">
              <a:ea typeface="宋体" panose="02010600030101010101" pitchFamily="2" charset="-122"/>
            </a:endParaRPr>
          </a:p>
          <a:p>
            <a:pPr lvl="1"/>
            <a:r>
              <a:rPr lang="zh-CN" altLang="en-US" dirty="0">
                <a:ea typeface="宋体" panose="02010600030101010101" pitchFamily="2" charset="-122"/>
              </a:rPr>
              <a:t>假设我们已知他们的偏好，他们各自选择了图中的</a:t>
            </a:r>
            <a:r>
              <a:rPr lang="en-US" altLang="zh-CN" dirty="0">
                <a:ea typeface="宋体" panose="02010600030101010101" pitchFamily="2" charset="-122"/>
              </a:rPr>
              <a:t>A</a:t>
            </a:r>
            <a:r>
              <a:rPr lang="zh-CN" altLang="en-US" dirty="0">
                <a:ea typeface="宋体" panose="02010600030101010101" pitchFamily="2" charset="-122"/>
              </a:rPr>
              <a:t>点和</a:t>
            </a:r>
            <a:r>
              <a:rPr lang="en-US" altLang="zh-CN" dirty="0">
                <a:ea typeface="宋体" panose="02010600030101010101" pitchFamily="2" charset="-122"/>
              </a:rPr>
              <a:t>B</a:t>
            </a:r>
            <a:r>
              <a:rPr lang="zh-CN" altLang="en-US" dirty="0">
                <a:ea typeface="宋体" panose="02010600030101010101" pitchFamily="2" charset="-122"/>
              </a:rPr>
              <a:t>点，即</a:t>
            </a:r>
            <a:r>
              <a:rPr lang="en-US" altLang="zh-CN" dirty="0">
                <a:ea typeface="宋体" panose="02010600030101010101" pitchFamily="2" charset="-122"/>
              </a:rPr>
              <a:t>Frank</a:t>
            </a:r>
            <a:r>
              <a:rPr lang="zh-CN" altLang="en-US" dirty="0">
                <a:ea typeface="宋体" panose="02010600030101010101" pitchFamily="2" charset="-122"/>
              </a:rPr>
              <a:t>生产并消费</a:t>
            </a:r>
            <a:r>
              <a:rPr lang="en-US" altLang="zh-CN" dirty="0">
                <a:ea typeface="宋体" panose="02010600030101010101" pitchFamily="2" charset="-122"/>
              </a:rPr>
              <a:t>16</a:t>
            </a:r>
            <a:r>
              <a:rPr lang="zh-CN" altLang="en-US" dirty="0">
                <a:ea typeface="宋体" panose="02010600030101010101" pitchFamily="2" charset="-122"/>
              </a:rPr>
              <a:t>盎司土豆和</a:t>
            </a:r>
            <a:r>
              <a:rPr lang="en-US" altLang="zh-CN" dirty="0">
                <a:ea typeface="宋体" panose="02010600030101010101" pitchFamily="2" charset="-122"/>
              </a:rPr>
              <a:t>4</a:t>
            </a:r>
            <a:r>
              <a:rPr lang="zh-CN" altLang="en-US" dirty="0">
                <a:ea typeface="宋体" panose="02010600030101010101" pitchFamily="2" charset="-122"/>
              </a:rPr>
              <a:t>盎司牛肉（即各生产</a:t>
            </a:r>
            <a:r>
              <a:rPr lang="en-US" altLang="zh-CN" dirty="0">
                <a:ea typeface="宋体" panose="02010600030101010101" pitchFamily="2" charset="-122"/>
              </a:rPr>
              <a:t>4</a:t>
            </a:r>
            <a:r>
              <a:rPr lang="zh-CN" altLang="en-US" dirty="0">
                <a:ea typeface="宋体" panose="02010600030101010101" pitchFamily="2" charset="-122"/>
              </a:rPr>
              <a:t>小时），</a:t>
            </a:r>
            <a:r>
              <a:rPr lang="en-US" altLang="zh-CN" dirty="0">
                <a:ea typeface="宋体" panose="02010600030101010101" pitchFamily="2" charset="-122"/>
              </a:rPr>
              <a:t>Rose</a:t>
            </a:r>
            <a:r>
              <a:rPr lang="zh-CN" altLang="en-US" dirty="0">
                <a:ea typeface="宋体" panose="02010600030101010101" pitchFamily="2" charset="-122"/>
              </a:rPr>
              <a:t>生产并消费</a:t>
            </a:r>
            <a:r>
              <a:rPr lang="en-US" altLang="zh-CN" dirty="0">
                <a:ea typeface="宋体" panose="02010600030101010101" pitchFamily="2" charset="-122"/>
              </a:rPr>
              <a:t>24</a:t>
            </a:r>
            <a:r>
              <a:rPr lang="zh-CN" altLang="en-US" dirty="0">
                <a:ea typeface="宋体" panose="02010600030101010101" pitchFamily="2" charset="-122"/>
              </a:rPr>
              <a:t>盎司土豆和</a:t>
            </a:r>
            <a:r>
              <a:rPr lang="en-US" altLang="zh-CN" dirty="0">
                <a:ea typeface="宋体" panose="02010600030101010101" pitchFamily="2" charset="-122"/>
              </a:rPr>
              <a:t>12</a:t>
            </a:r>
            <a:r>
              <a:rPr lang="zh-CN" altLang="en-US" dirty="0">
                <a:ea typeface="宋体" panose="02010600030101010101" pitchFamily="2" charset="-122"/>
              </a:rPr>
              <a:t>盎司牛肉（各生产</a:t>
            </a:r>
            <a:r>
              <a:rPr lang="en-US" altLang="zh-CN" dirty="0">
                <a:ea typeface="宋体" panose="02010600030101010101" pitchFamily="2" charset="-122"/>
              </a:rPr>
              <a:t>4</a:t>
            </a:r>
            <a:r>
              <a:rPr lang="zh-CN" altLang="en-US" dirty="0">
                <a:ea typeface="宋体" panose="02010600030101010101" pitchFamily="2" charset="-122"/>
              </a:rPr>
              <a:t>小时）。这种状况一直持续到有一天，</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r>
              <a:rPr lang="zh-CN" altLang="en-US" dirty="0">
                <a:ea typeface="宋体" panose="02010600030101010101" pitchFamily="2" charset="-122"/>
              </a:rPr>
              <a:t>聪明的</a:t>
            </a:r>
            <a:r>
              <a:rPr lang="en-US" altLang="zh-CN" dirty="0">
                <a:ea typeface="宋体" panose="02010600030101010101" pitchFamily="2" charset="-122"/>
              </a:rPr>
              <a:t>Rose</a:t>
            </a:r>
            <a:r>
              <a:rPr lang="zh-CN" altLang="en-US" dirty="0">
                <a:ea typeface="宋体" panose="02010600030101010101" pitchFamily="2" charset="-122"/>
              </a:rPr>
              <a:t>向</a:t>
            </a:r>
            <a:r>
              <a:rPr lang="en-US" altLang="zh-CN" dirty="0">
                <a:ea typeface="宋体" panose="02010600030101010101" pitchFamily="2" charset="-122"/>
              </a:rPr>
              <a:t>Frank</a:t>
            </a:r>
            <a:r>
              <a:rPr lang="zh-CN" altLang="en-US" dirty="0">
                <a:ea typeface="宋体" panose="02010600030101010101" pitchFamily="2" charset="-122"/>
              </a:rPr>
              <a:t>建议：要</a:t>
            </a:r>
            <a:r>
              <a:rPr lang="en-US" altLang="zh-CN" dirty="0">
                <a:ea typeface="宋体" panose="02010600030101010101" pitchFamily="2" charset="-122"/>
              </a:rPr>
              <a:t>Frank8</a:t>
            </a:r>
            <a:r>
              <a:rPr lang="zh-CN" altLang="en-US" dirty="0">
                <a:ea typeface="宋体" panose="02010600030101010101" pitchFamily="2" charset="-122"/>
              </a:rPr>
              <a:t>小时全部用来生产土豆（可生产</a:t>
            </a:r>
            <a:r>
              <a:rPr lang="en-US" altLang="zh-CN" dirty="0">
                <a:ea typeface="宋体" panose="02010600030101010101" pitchFamily="2" charset="-122"/>
              </a:rPr>
              <a:t>32</a:t>
            </a:r>
            <a:r>
              <a:rPr lang="zh-CN" altLang="en-US" dirty="0">
                <a:ea typeface="宋体" panose="02010600030101010101" pitchFamily="2" charset="-122"/>
              </a:rPr>
              <a:t>盎司），</a:t>
            </a:r>
            <a:r>
              <a:rPr lang="en-US" altLang="zh-CN" dirty="0">
                <a:ea typeface="宋体" panose="02010600030101010101" pitchFamily="2" charset="-122"/>
              </a:rPr>
              <a:t>Rose</a:t>
            </a:r>
            <a:r>
              <a:rPr lang="zh-CN" altLang="en-US" dirty="0">
                <a:ea typeface="宋体" panose="02010600030101010101" pitchFamily="2" charset="-122"/>
              </a:rPr>
              <a:t>自己</a:t>
            </a:r>
            <a:r>
              <a:rPr lang="en-US" altLang="zh-CN" dirty="0">
                <a:ea typeface="宋体" panose="02010600030101010101" pitchFamily="2" charset="-122"/>
              </a:rPr>
              <a:t>6</a:t>
            </a:r>
            <a:r>
              <a:rPr lang="zh-CN" altLang="en-US" dirty="0">
                <a:ea typeface="宋体" panose="02010600030101010101" pitchFamily="2" charset="-122"/>
              </a:rPr>
              <a:t>小时生产牛肉</a:t>
            </a:r>
            <a:r>
              <a:rPr lang="en-US" altLang="zh-CN" dirty="0">
                <a:ea typeface="宋体" panose="02010600030101010101" pitchFamily="2" charset="-122"/>
              </a:rPr>
              <a:t>18</a:t>
            </a:r>
            <a:r>
              <a:rPr lang="zh-CN" altLang="en-US" dirty="0">
                <a:ea typeface="宋体" panose="02010600030101010101" pitchFamily="2" charset="-122"/>
              </a:rPr>
              <a:t>盎司，</a:t>
            </a:r>
            <a:r>
              <a:rPr lang="en-US" altLang="zh-CN" dirty="0">
                <a:ea typeface="宋体" panose="02010600030101010101" pitchFamily="2" charset="-122"/>
              </a:rPr>
              <a:t>2</a:t>
            </a:r>
            <a:r>
              <a:rPr lang="zh-CN" altLang="en-US" dirty="0">
                <a:ea typeface="宋体" panose="02010600030101010101" pitchFamily="2" charset="-122"/>
              </a:rPr>
              <a:t>小时生产土豆</a:t>
            </a:r>
            <a:r>
              <a:rPr lang="en-US" altLang="zh-CN" dirty="0">
                <a:ea typeface="宋体" panose="02010600030101010101" pitchFamily="2" charset="-122"/>
              </a:rPr>
              <a:t>12</a:t>
            </a:r>
            <a:r>
              <a:rPr lang="zh-CN" altLang="en-US" dirty="0">
                <a:ea typeface="宋体" panose="02010600030101010101" pitchFamily="2" charset="-122"/>
              </a:rPr>
              <a:t>盎司，</a:t>
            </a:r>
            <a:endParaRPr lang="en-US" altLang="zh-CN" dirty="0">
              <a:ea typeface="宋体" panose="02010600030101010101" pitchFamily="2" charset="-122"/>
            </a:endParaRPr>
          </a:p>
          <a:p>
            <a:pPr lvl="1"/>
            <a:r>
              <a:rPr lang="zh-CN" altLang="en-US" dirty="0">
                <a:ea typeface="宋体" panose="02010600030101010101" pitchFamily="2" charset="-122"/>
              </a:rPr>
              <a:t>然后，</a:t>
            </a:r>
            <a:r>
              <a:rPr lang="en-US" altLang="zh-CN" dirty="0">
                <a:ea typeface="宋体" panose="02010600030101010101" pitchFamily="2" charset="-122"/>
              </a:rPr>
              <a:t>Rose</a:t>
            </a:r>
            <a:r>
              <a:rPr lang="zh-CN" altLang="en-US" dirty="0">
                <a:ea typeface="宋体" panose="02010600030101010101" pitchFamily="2" charset="-122"/>
              </a:rPr>
              <a:t>用5盎司的牛肉交换</a:t>
            </a:r>
            <a:r>
              <a:rPr lang="en-US" altLang="zh-CN" dirty="0">
                <a:ea typeface="宋体" panose="02010600030101010101" pitchFamily="2" charset="-122"/>
              </a:rPr>
              <a:t>Frank</a:t>
            </a:r>
            <a:r>
              <a:rPr lang="zh-CN" altLang="en-US" dirty="0">
                <a:ea typeface="宋体" panose="02010600030101010101" pitchFamily="2" charset="-122"/>
              </a:rPr>
              <a:t>的15盎司的土豆，即双方贸易，贸易之后双方都有好处，为什么呢？因为他们现在可以消费的量：</a:t>
            </a:r>
            <a:endParaRPr lang="en-US" altLang="zh-CN" dirty="0">
              <a:ea typeface="宋体" panose="02010600030101010101" pitchFamily="2" charset="-122"/>
            </a:endParaRPr>
          </a:p>
          <a:p>
            <a:pPr lvl="1"/>
            <a:r>
              <a:rPr lang="en-US" altLang="zh-CN" dirty="0">
                <a:ea typeface="宋体" panose="02010600030101010101" pitchFamily="2" charset="-122"/>
              </a:rPr>
              <a:t>Frank</a:t>
            </a:r>
            <a:r>
              <a:rPr lang="zh-CN" altLang="en-US" dirty="0">
                <a:ea typeface="宋体" panose="02010600030101010101" pitchFamily="2" charset="-122"/>
              </a:rPr>
              <a:t>现在</a:t>
            </a:r>
            <a:r>
              <a:rPr lang="en-US" altLang="zh-CN" dirty="0">
                <a:ea typeface="宋体" panose="02010600030101010101" pitchFamily="2" charset="-122"/>
              </a:rPr>
              <a:t>17</a:t>
            </a:r>
            <a:r>
              <a:rPr lang="zh-CN" altLang="en-US" dirty="0">
                <a:ea typeface="宋体" panose="02010600030101010101" pitchFamily="2" charset="-122"/>
              </a:rPr>
              <a:t>盎司土豆（</a:t>
            </a:r>
            <a:r>
              <a:rPr lang="en-US" altLang="zh-CN" dirty="0">
                <a:ea typeface="宋体" panose="02010600030101010101" pitchFamily="2" charset="-122"/>
              </a:rPr>
              <a:t>32-15</a:t>
            </a:r>
            <a:r>
              <a:rPr lang="zh-CN" altLang="en-US" dirty="0">
                <a:ea typeface="宋体" panose="02010600030101010101" pitchFamily="2" charset="-122"/>
              </a:rPr>
              <a:t>），</a:t>
            </a:r>
            <a:r>
              <a:rPr lang="en-US" altLang="zh-CN" dirty="0">
                <a:ea typeface="宋体" panose="02010600030101010101" pitchFamily="2" charset="-122"/>
              </a:rPr>
              <a:t>5</a:t>
            </a:r>
            <a:r>
              <a:rPr lang="zh-CN" altLang="en-US" dirty="0">
                <a:ea typeface="宋体" panose="02010600030101010101" pitchFamily="2" charset="-122"/>
              </a:rPr>
              <a:t>盎司牛肉（</a:t>
            </a:r>
            <a:r>
              <a:rPr lang="en-US" altLang="zh-CN" dirty="0">
                <a:ea typeface="宋体" panose="02010600030101010101" pitchFamily="2" charset="-122"/>
              </a:rPr>
              <a:t>0+5</a:t>
            </a:r>
            <a:r>
              <a:rPr lang="zh-CN" altLang="en-US"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Rose</a:t>
            </a:r>
            <a:r>
              <a:rPr lang="zh-CN" altLang="en-US" dirty="0">
                <a:ea typeface="宋体" panose="02010600030101010101" pitchFamily="2" charset="-122"/>
              </a:rPr>
              <a:t>现在</a:t>
            </a:r>
            <a:r>
              <a:rPr lang="en-US" altLang="zh-CN" dirty="0">
                <a:ea typeface="宋体" panose="02010600030101010101" pitchFamily="2" charset="-122"/>
              </a:rPr>
              <a:t>13</a:t>
            </a:r>
            <a:r>
              <a:rPr lang="zh-CN" altLang="en-US" dirty="0">
                <a:ea typeface="宋体" panose="02010600030101010101" pitchFamily="2" charset="-122"/>
              </a:rPr>
              <a:t>盎司牛肉（</a:t>
            </a:r>
            <a:r>
              <a:rPr lang="en-US" altLang="zh-CN" dirty="0">
                <a:ea typeface="宋体" panose="02010600030101010101" pitchFamily="2" charset="-122"/>
              </a:rPr>
              <a:t>18-5</a:t>
            </a:r>
            <a:r>
              <a:rPr lang="zh-CN" altLang="en-US" dirty="0">
                <a:ea typeface="宋体" panose="02010600030101010101" pitchFamily="2" charset="-122"/>
              </a:rPr>
              <a:t>），</a:t>
            </a:r>
            <a:r>
              <a:rPr lang="en-US" altLang="zh-CN" dirty="0">
                <a:ea typeface="宋体" panose="02010600030101010101" pitchFamily="2" charset="-122"/>
              </a:rPr>
              <a:t>27</a:t>
            </a:r>
            <a:r>
              <a:rPr lang="zh-CN" altLang="en-US" dirty="0">
                <a:ea typeface="宋体" panose="02010600030101010101" pitchFamily="2" charset="-122"/>
              </a:rPr>
              <a:t>盎司土豆（</a:t>
            </a:r>
            <a:r>
              <a:rPr lang="en-US" altLang="zh-CN" dirty="0">
                <a:ea typeface="宋体" panose="02010600030101010101" pitchFamily="2" charset="-122"/>
              </a:rPr>
              <a:t>12+15</a:t>
            </a:r>
            <a:r>
              <a:rPr lang="zh-CN" altLang="en-US" dirty="0">
                <a:ea typeface="宋体" panose="02010600030101010101" pitchFamily="2" charset="-122"/>
              </a:rPr>
              <a:t>）</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9</a:t>
            </a:fld>
            <a:endParaRPr lang="zh-CN" altLang="en-US"/>
          </a:p>
        </p:txBody>
      </p:sp>
    </p:spTree>
    <p:extLst>
      <p:ext uri="{BB962C8B-B14F-4D97-AF65-F5344CB8AC3E}">
        <p14:creationId xmlns:p14="http://schemas.microsoft.com/office/powerpoint/2010/main" val="930989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2407</Words>
  <Application>Microsoft Office PowerPoint</Application>
  <PresentationFormat>宽屏</PresentationFormat>
  <Paragraphs>125</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等线 Light</vt:lpstr>
      <vt:lpstr>华文宋体</vt:lpstr>
      <vt:lpstr>宋体</vt:lpstr>
      <vt:lpstr>Arial</vt:lpstr>
      <vt:lpstr>Office 主题​​</vt:lpstr>
      <vt:lpstr>第二章</vt:lpstr>
      <vt:lpstr>第一节 一个现代经济寓言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比较优势：专业化的动力</vt:lpstr>
      <vt:lpstr>PowerPoint 演示文稿</vt:lpstr>
      <vt:lpstr>PowerPoint 演示文稿</vt:lpstr>
      <vt:lpstr>PowerPoint 演示文稿</vt:lpstr>
      <vt:lpstr>表1 牛肉和土豆的机会成本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比较优势的应用</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dc:title>
  <dc:creator>admin</dc:creator>
  <cp:lastModifiedBy>SM Jiang</cp:lastModifiedBy>
  <cp:revision>68</cp:revision>
  <dcterms:created xsi:type="dcterms:W3CDTF">2019-08-29T05:02:06Z</dcterms:created>
  <dcterms:modified xsi:type="dcterms:W3CDTF">2023-10-08T04:55:21Z</dcterms:modified>
</cp:coreProperties>
</file>