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2" r:id="rId4"/>
    <p:sldId id="258" r:id="rId5"/>
    <p:sldId id="262" r:id="rId6"/>
    <p:sldId id="269" r:id="rId7"/>
    <p:sldId id="270" r:id="rId8"/>
    <p:sldId id="271" r:id="rId9"/>
    <p:sldId id="259" r:id="rId10"/>
    <p:sldId id="260" r:id="rId11"/>
    <p:sldId id="268" r:id="rId12"/>
    <p:sldId id="261" r:id="rId13"/>
    <p:sldId id="265" r:id="rId14"/>
    <p:sldId id="266" r:id="rId15"/>
    <p:sldId id="267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1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72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6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93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4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5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331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7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8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4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0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50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3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7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7AA05C-1297-406F-A1B1-1161C43E364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ADEE51-32C7-4F10-89FC-85156F54D8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64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Redshift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Charles </a:t>
            </a:r>
            <a:r>
              <a:rPr lang="pt-BR" dirty="0" err="1"/>
              <a:t>Nishiyama</a:t>
            </a:r>
            <a:r>
              <a:rPr lang="pt-BR" dirty="0"/>
              <a:t> - 336957</a:t>
            </a:r>
          </a:p>
          <a:p>
            <a:r>
              <a:rPr lang="pt-BR" dirty="0"/>
              <a:t>Cleber Campos - 339417</a:t>
            </a:r>
          </a:p>
          <a:p>
            <a:r>
              <a:rPr lang="pt-BR" dirty="0"/>
              <a:t>Diogo Nomura - 339843</a:t>
            </a:r>
          </a:p>
          <a:p>
            <a:r>
              <a:rPr lang="pt-BR" dirty="0" err="1"/>
              <a:t>Queziane</a:t>
            </a:r>
            <a:r>
              <a:rPr lang="pt-BR" dirty="0"/>
              <a:t> Marques </a:t>
            </a:r>
            <a:r>
              <a:rPr lang="pt-BR" dirty="0" smtClean="0"/>
              <a:t>– 339957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0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External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5390016" cy="3124201"/>
          </a:xfrm>
        </p:spPr>
        <p:txBody>
          <a:bodyPr/>
          <a:lstStyle/>
          <a:p>
            <a:r>
              <a:rPr lang="pt-BR" dirty="0" smtClean="0"/>
              <a:t>Dados podem ser residentes de outras fontes</a:t>
            </a:r>
          </a:p>
          <a:p>
            <a:r>
              <a:rPr lang="pt-BR" dirty="0" smtClean="0"/>
              <a:t>Ferramentas como </a:t>
            </a:r>
            <a:r>
              <a:rPr lang="pt-BR" dirty="0" err="1" smtClean="0"/>
              <a:t>Redshift</a:t>
            </a:r>
            <a:r>
              <a:rPr lang="pt-BR" dirty="0" smtClean="0"/>
              <a:t> </a:t>
            </a:r>
            <a:r>
              <a:rPr lang="pt-BR" dirty="0" err="1" smtClean="0"/>
              <a:t>spectrum</a:t>
            </a:r>
            <a:r>
              <a:rPr lang="pt-BR" dirty="0" smtClean="0"/>
              <a:t> e </a:t>
            </a:r>
            <a:r>
              <a:rPr lang="pt-BR" dirty="0" err="1" smtClean="0"/>
              <a:t>Federated</a:t>
            </a:r>
            <a:r>
              <a:rPr lang="pt-BR" dirty="0" smtClean="0"/>
              <a:t> Query podem acessar dados externos ao </a:t>
            </a:r>
            <a:r>
              <a:rPr lang="pt-BR" dirty="0" err="1" smtClean="0"/>
              <a:t>Redshift</a:t>
            </a:r>
            <a:r>
              <a:rPr lang="pt-BR" dirty="0" smtClean="0"/>
              <a:t>, hospedados o S3 e consulta-los ou realizar o </a:t>
            </a:r>
            <a:r>
              <a:rPr lang="pt-BR" dirty="0" err="1" smtClean="0"/>
              <a:t>load</a:t>
            </a:r>
            <a:r>
              <a:rPr lang="pt-BR" dirty="0" smtClean="0"/>
              <a:t> para o </a:t>
            </a:r>
            <a:r>
              <a:rPr lang="pt-BR" dirty="0" err="1" smtClean="0"/>
              <a:t>Redshift</a:t>
            </a:r>
            <a:r>
              <a:rPr lang="pt-B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39" y="2666999"/>
            <a:ext cx="4095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Redshift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Key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968932"/>
          </a:xfrm>
        </p:spPr>
        <p:txBody>
          <a:bodyPr/>
          <a:lstStyle/>
          <a:p>
            <a:r>
              <a:rPr lang="pt-BR" dirty="0" smtClean="0"/>
              <a:t>Uma chave de ordenação determina qual a ordem o dado será fisicamente armazenado;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 </a:t>
            </a:r>
            <a:r>
              <a:rPr lang="pt-BR" dirty="0" err="1" smtClean="0"/>
              <a:t>key</a:t>
            </a:r>
            <a:r>
              <a:rPr lang="pt-BR" dirty="0" smtClean="0"/>
              <a:t> são relacionada a índice, já que podem melhorar a performance excluindo valores não necessários para atender a consulta.</a:t>
            </a:r>
          </a:p>
          <a:p>
            <a:r>
              <a:rPr lang="pt-BR" dirty="0" smtClean="0"/>
              <a:t>Tipos de </a:t>
            </a:r>
            <a:r>
              <a:rPr lang="pt-BR" dirty="0" err="1" smtClean="0"/>
              <a:t>Sort</a:t>
            </a:r>
            <a:r>
              <a:rPr lang="pt-BR" dirty="0" smtClean="0"/>
              <a:t> Key</a:t>
            </a:r>
          </a:p>
          <a:p>
            <a:pPr lvl="1"/>
            <a:r>
              <a:rPr lang="pt-BR" dirty="0" smtClean="0"/>
              <a:t>Single, apenas uma coluna realiza </a:t>
            </a:r>
            <a:r>
              <a:rPr lang="pt-BR" dirty="0" err="1" smtClean="0"/>
              <a:t>sort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Compound</a:t>
            </a:r>
            <a:r>
              <a:rPr lang="pt-BR" dirty="0"/>
              <a:t> </a:t>
            </a:r>
            <a:r>
              <a:rPr lang="pt-BR" dirty="0" smtClean="0"/>
              <a:t>– Mais de uma coluna para compor a chave, sempre ordenar as colunas da maior cardinalidade para a menor.</a:t>
            </a:r>
          </a:p>
          <a:p>
            <a:pPr lvl="1"/>
            <a:r>
              <a:rPr lang="pt-BR" dirty="0" err="1" smtClean="0"/>
              <a:t>Interleaved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Key – Quando não há clareza da </a:t>
            </a:r>
            <a:r>
              <a:rPr lang="pt-BR" dirty="0" err="1" smtClean="0"/>
              <a:t>cardinalida</a:t>
            </a:r>
            <a:r>
              <a:rPr lang="pt-BR" dirty="0" smtClean="0"/>
              <a:t> utilizar este método, o qual o </a:t>
            </a:r>
            <a:r>
              <a:rPr lang="pt-BR" dirty="0" err="1" smtClean="0"/>
              <a:t>redshift</a:t>
            </a:r>
            <a:r>
              <a:rPr lang="pt-BR" dirty="0" smtClean="0"/>
              <a:t> irá atribuir um peso igual para todas as colunas.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9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Redshift</a:t>
            </a:r>
            <a:r>
              <a:rPr lang="pt-BR" dirty="0" smtClean="0"/>
              <a:t> </a:t>
            </a:r>
            <a:r>
              <a:rPr lang="pt-BR" dirty="0" err="1" smtClean="0"/>
              <a:t>Compression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6173787" cy="3124201"/>
          </a:xfrm>
        </p:spPr>
        <p:txBody>
          <a:bodyPr/>
          <a:lstStyle/>
          <a:p>
            <a:r>
              <a:rPr lang="pt-BR" dirty="0" smtClean="0"/>
              <a:t>Operação a nível de coluna</a:t>
            </a:r>
          </a:p>
          <a:p>
            <a:r>
              <a:rPr lang="pt-BR" dirty="0" smtClean="0"/>
              <a:t>Objetivo de redução de IO</a:t>
            </a:r>
          </a:p>
          <a:p>
            <a:r>
              <a:rPr lang="pt-BR" dirty="0" smtClean="0"/>
              <a:t>Cada coluna é armazenada de forma individual com diferentes algoritmos de compressão</a:t>
            </a:r>
          </a:p>
          <a:p>
            <a:r>
              <a:rPr lang="pt-BR" dirty="0" smtClean="0"/>
              <a:t>Quando ocorre a compressão colunar os dados tendem a ser mais homogêneo, dessa forma o nível compressão é maior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261" y="2228849"/>
            <a:ext cx="34861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Zone </a:t>
            </a:r>
            <a:r>
              <a:rPr lang="pt-BR" dirty="0" err="1" smtClean="0"/>
              <a:t>Maps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938338"/>
            <a:ext cx="4588931" cy="576262"/>
          </a:xfrm>
        </p:spPr>
        <p:txBody>
          <a:bodyPr/>
          <a:lstStyle/>
          <a:p>
            <a:r>
              <a:rPr lang="pt-BR" dirty="0" smtClean="0"/>
              <a:t>Tabela Não ordenada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5712" y="2068985"/>
            <a:ext cx="4604280" cy="576262"/>
          </a:xfrm>
        </p:spPr>
        <p:txBody>
          <a:bodyPr/>
          <a:lstStyle/>
          <a:p>
            <a:r>
              <a:rPr lang="pt-BR" dirty="0" smtClean="0"/>
              <a:t>Tabela Ordenada</a:t>
            </a:r>
            <a:endParaRPr lang="pt-B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5712" y="2645247"/>
            <a:ext cx="2489282" cy="2020449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4777" y="2645247"/>
            <a:ext cx="2476514" cy="19767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7136" y="4665696"/>
            <a:ext cx="9544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blocks</a:t>
            </a:r>
            <a:r>
              <a:rPr lang="pt-BR" dirty="0" smtClean="0"/>
              <a:t> do </a:t>
            </a:r>
            <a:r>
              <a:rPr lang="pt-BR" dirty="0" err="1" smtClean="0"/>
              <a:t>Redshift</a:t>
            </a:r>
            <a:r>
              <a:rPr lang="pt-BR" dirty="0" smtClean="0"/>
              <a:t> possuem 1MB, o Zone </a:t>
            </a:r>
            <a:r>
              <a:rPr lang="pt-BR" dirty="0" err="1" smtClean="0"/>
              <a:t>map</a:t>
            </a:r>
            <a:r>
              <a:rPr lang="pt-BR" dirty="0" smtClean="0"/>
              <a:t> são </a:t>
            </a:r>
            <a:r>
              <a:rPr lang="pt-BR" dirty="0" err="1" smtClean="0"/>
              <a:t>metadados</a:t>
            </a:r>
            <a:r>
              <a:rPr lang="pt-BR" dirty="0" smtClean="0"/>
              <a:t> do próprio bloco o qual armazena o valor máximo e mínimo de cada bloco, dessa forma serve como índice, ajudando a </a:t>
            </a:r>
            <a:r>
              <a:rPr lang="pt-BR" dirty="0" err="1" smtClean="0"/>
              <a:t>engine</a:t>
            </a:r>
            <a:r>
              <a:rPr lang="pt-BR" dirty="0" smtClean="0"/>
              <a:t> do banco evitar os bloco desnecessário. </a:t>
            </a:r>
          </a:p>
          <a:p>
            <a:r>
              <a:rPr lang="pt-BR" dirty="0" smtClean="0"/>
              <a:t>Quando é feito a carga do banco via </a:t>
            </a:r>
            <a:r>
              <a:rPr lang="pt-BR" dirty="0" err="1" smtClean="0"/>
              <a:t>copy</a:t>
            </a:r>
            <a:r>
              <a:rPr lang="pt-BR" dirty="0" smtClean="0"/>
              <a:t> essa ordenação é realizada da melhor forma possível, ao contrário do </a:t>
            </a:r>
            <a:r>
              <a:rPr lang="pt-BR" dirty="0" err="1" smtClean="0"/>
              <a:t>insert</a:t>
            </a:r>
            <a:r>
              <a:rPr lang="pt-BR" dirty="0" smtClean="0"/>
              <a:t> padrão.</a:t>
            </a:r>
          </a:p>
          <a:p>
            <a:r>
              <a:rPr lang="pt-BR" dirty="0" smtClean="0"/>
              <a:t>Esta ordenação é possível através de uma chave de </a:t>
            </a:r>
            <a:r>
              <a:rPr lang="pt-BR" dirty="0" err="1" smtClean="0"/>
              <a:t>sort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6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Vacuum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3" y="1988818"/>
            <a:ext cx="5233261" cy="4480560"/>
          </a:xfrm>
        </p:spPr>
        <p:txBody>
          <a:bodyPr/>
          <a:lstStyle/>
          <a:p>
            <a:r>
              <a:rPr lang="pt-BR" dirty="0" smtClean="0"/>
              <a:t>Dados no </a:t>
            </a:r>
            <a:r>
              <a:rPr lang="pt-BR" dirty="0" err="1" smtClean="0"/>
              <a:t>Redshift</a:t>
            </a:r>
            <a:r>
              <a:rPr lang="pt-BR" dirty="0" smtClean="0"/>
              <a:t> nunca são removidos de fato, quando ocorre um delete, os blocos são marcados para ser removidos posteriormente pelo </a:t>
            </a:r>
            <a:r>
              <a:rPr lang="pt-BR" dirty="0" err="1" smtClean="0"/>
              <a:t>Vacuum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Conforme dados são manipulados dentro da base de dados eles podem se tornar fragmentados e diminuir a performance do banco de dados.</a:t>
            </a:r>
          </a:p>
          <a:p>
            <a:r>
              <a:rPr lang="pt-BR" dirty="0" err="1" smtClean="0"/>
              <a:t>Vacuum</a:t>
            </a:r>
            <a:r>
              <a:rPr lang="pt-BR" dirty="0" smtClean="0"/>
              <a:t> </a:t>
            </a:r>
            <a:r>
              <a:rPr lang="pt-BR" dirty="0" err="1" smtClean="0"/>
              <a:t>operation</a:t>
            </a:r>
            <a:r>
              <a:rPr lang="pt-BR" dirty="0" smtClean="0"/>
              <a:t> faz a limpeza das linhas apagadas e reorganização dos dados, melhorando assim a performance, o </a:t>
            </a:r>
            <a:r>
              <a:rPr lang="pt-BR" dirty="0" err="1" smtClean="0"/>
              <a:t>Sort</a:t>
            </a:r>
            <a:r>
              <a:rPr lang="pt-BR" dirty="0" smtClean="0"/>
              <a:t> e a compressão.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3" y="2490786"/>
            <a:ext cx="5238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Redshift</a:t>
            </a:r>
            <a:r>
              <a:rPr lang="pt-BR" dirty="0"/>
              <a:t> </a:t>
            </a:r>
            <a:r>
              <a:rPr lang="pt-BR" dirty="0" err="1"/>
              <a:t>Workload</a:t>
            </a:r>
            <a:r>
              <a:rPr lang="pt-BR" dirty="0"/>
              <a:t>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5167947" cy="3124201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Workload</a:t>
            </a:r>
            <a:r>
              <a:rPr lang="pt-BR" dirty="0" smtClean="0"/>
              <a:t> Management auxilia a priorizar </a:t>
            </a:r>
            <a:r>
              <a:rPr lang="pt-BR" dirty="0" err="1" smtClean="0"/>
              <a:t>workloads</a:t>
            </a:r>
            <a:endParaRPr lang="pt-BR" dirty="0" smtClean="0"/>
          </a:p>
          <a:p>
            <a:r>
              <a:rPr lang="pt-BR" dirty="0" smtClean="0"/>
              <a:t>Previne que queries longas causem impacto em query curtas</a:t>
            </a:r>
          </a:p>
          <a:p>
            <a:r>
              <a:rPr lang="pt-BR" dirty="0" smtClean="0"/>
              <a:t>Possui dois modelos, automático e manual</a:t>
            </a:r>
          </a:p>
          <a:p>
            <a:r>
              <a:rPr lang="pt-BR" dirty="0" smtClean="0"/>
              <a:t>SQA – Short Query </a:t>
            </a:r>
            <a:r>
              <a:rPr lang="pt-BR" dirty="0" err="1" smtClean="0"/>
              <a:t>Acelartion</a:t>
            </a:r>
            <a:r>
              <a:rPr lang="pt-BR" dirty="0" smtClean="0"/>
              <a:t>, queries muito curto curtas recebem uma fila especifica.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809" y="2143125"/>
            <a:ext cx="4733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Redshift</a:t>
            </a:r>
            <a:r>
              <a:rPr lang="pt-BR" dirty="0" smtClean="0"/>
              <a:t> Data Pipeline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1" y="1874391"/>
            <a:ext cx="8334103" cy="47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Sugestão de uso do </a:t>
            </a:r>
            <a:r>
              <a:rPr lang="pt-BR" dirty="0" err="1" smtClean="0"/>
              <a:t>Redshift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Data PIPE 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Map</a:t>
            </a:r>
            <a:r>
              <a:rPr lang="pt-BR" dirty="0" smtClean="0"/>
              <a:t> </a:t>
            </a:r>
            <a:r>
              <a:rPr lang="pt-BR" dirty="0" err="1" smtClean="0"/>
              <a:t>reduce</a:t>
            </a:r>
            <a:r>
              <a:rPr lang="pt-BR" dirty="0" smtClean="0"/>
              <a:t> recebe dados de múltiplas fontes e gera arquivos em formato parquet ou texto.</a:t>
            </a:r>
          </a:p>
          <a:p>
            <a:r>
              <a:rPr lang="pt-BR" dirty="0" err="1" smtClean="0"/>
              <a:t>Redshift</a:t>
            </a:r>
            <a:r>
              <a:rPr lang="pt-BR" dirty="0" smtClean="0"/>
              <a:t> acesso o S3 ou HDFS e consome esses dados</a:t>
            </a:r>
          </a:p>
          <a:p>
            <a:r>
              <a:rPr lang="pt-BR" dirty="0" smtClean="0"/>
              <a:t>Queries de ADOC podem consultar esses dados</a:t>
            </a:r>
          </a:p>
          <a:p>
            <a:r>
              <a:rPr lang="pt-BR" dirty="0" smtClean="0"/>
              <a:t>Ferramentas de analise também realizam consultas, como Tableau ou </a:t>
            </a:r>
            <a:r>
              <a:rPr lang="pt-BR" dirty="0" err="1" smtClean="0"/>
              <a:t>PowerBi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6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PIPE LINE – Banco de Varejo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63486"/>
            <a:ext cx="9905998" cy="4702627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para avaliar risco de crédito e oferecer melhor produto para o cliente</a:t>
            </a:r>
          </a:p>
          <a:p>
            <a:r>
              <a:rPr lang="pt-BR" dirty="0" err="1" smtClean="0"/>
              <a:t>Multiplas</a:t>
            </a:r>
            <a:r>
              <a:rPr lang="pt-BR" dirty="0" smtClean="0"/>
              <a:t> fontes de dados</a:t>
            </a:r>
          </a:p>
          <a:p>
            <a:pPr lvl="1"/>
            <a:r>
              <a:rPr lang="pt-BR" dirty="0" smtClean="0"/>
              <a:t>Conta corrente</a:t>
            </a:r>
          </a:p>
          <a:p>
            <a:pPr lvl="1"/>
            <a:r>
              <a:rPr lang="pt-BR" dirty="0" err="1" smtClean="0"/>
              <a:t>Empprestimos</a:t>
            </a:r>
            <a:endParaRPr lang="pt-BR" dirty="0" smtClean="0"/>
          </a:p>
          <a:p>
            <a:pPr lvl="1"/>
            <a:r>
              <a:rPr lang="pt-BR" dirty="0" smtClean="0"/>
              <a:t>Cartão de Crédito</a:t>
            </a:r>
          </a:p>
          <a:p>
            <a:pPr lvl="1"/>
            <a:r>
              <a:rPr lang="pt-BR" dirty="0" err="1" smtClean="0"/>
              <a:t>Consginado</a:t>
            </a:r>
            <a:endParaRPr lang="pt-BR" dirty="0" smtClean="0"/>
          </a:p>
          <a:p>
            <a:r>
              <a:rPr lang="pt-BR" dirty="0" smtClean="0"/>
              <a:t>EMR – </a:t>
            </a:r>
            <a:r>
              <a:rPr lang="pt-BR" dirty="0" err="1" smtClean="0"/>
              <a:t>Elastic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</a:t>
            </a:r>
            <a:r>
              <a:rPr lang="pt-BR" dirty="0" err="1" smtClean="0"/>
              <a:t>Reduce</a:t>
            </a:r>
            <a:r>
              <a:rPr lang="pt-BR" dirty="0" smtClean="0"/>
              <a:t> consolida as múltiplas fontes de dados, e formato de arquivos e cria arquivos que serão consumidos pelo </a:t>
            </a:r>
            <a:r>
              <a:rPr lang="pt-BR" dirty="0" err="1" smtClean="0"/>
              <a:t>Redshift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Redshift</a:t>
            </a:r>
            <a:r>
              <a:rPr lang="pt-BR" dirty="0" smtClean="0"/>
              <a:t> Consome esses dados e são apresentados pelo Tableau, assim o gerente de conta pode ofertar o melhor empréstimo para cada 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9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Caracteristicas</a:t>
            </a:r>
            <a:r>
              <a:rPr lang="pt-BR" dirty="0" smtClean="0"/>
              <a:t> do </a:t>
            </a:r>
            <a:r>
              <a:rPr lang="pt-BR" dirty="0" err="1" smtClean="0"/>
              <a:t>Redshift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OLAP – </a:t>
            </a:r>
            <a:r>
              <a:rPr lang="pt-BR" dirty="0" err="1" smtClean="0"/>
              <a:t>Database</a:t>
            </a:r>
            <a:r>
              <a:rPr lang="pt-BR" dirty="0" smtClean="0"/>
              <a:t> voltado para processamento de Data </a:t>
            </a:r>
            <a:r>
              <a:rPr lang="pt-BR" dirty="0" err="1" smtClean="0"/>
              <a:t>Warehouse</a:t>
            </a:r>
            <a:endParaRPr lang="pt-BR" dirty="0" smtClean="0"/>
          </a:p>
          <a:p>
            <a:r>
              <a:rPr lang="pt-BR" dirty="0" smtClean="0"/>
              <a:t>Baseado em </a:t>
            </a:r>
            <a:r>
              <a:rPr lang="pt-BR" dirty="0" err="1" smtClean="0"/>
              <a:t>postgreSQL</a:t>
            </a:r>
            <a:endParaRPr lang="pt-BR" dirty="0" smtClean="0"/>
          </a:p>
          <a:p>
            <a:r>
              <a:rPr lang="pt-BR" dirty="0" smtClean="0"/>
              <a:t>Oferece 10x mais velocidade que bancos os demais bancos</a:t>
            </a:r>
          </a:p>
          <a:p>
            <a:r>
              <a:rPr lang="pt-BR" dirty="0" smtClean="0"/>
              <a:t>Armazenamento Colunas</a:t>
            </a:r>
          </a:p>
          <a:p>
            <a:r>
              <a:rPr lang="pt-BR" dirty="0" err="1" smtClean="0"/>
              <a:t>Massive</a:t>
            </a:r>
            <a:r>
              <a:rPr lang="pt-BR" dirty="0" smtClean="0"/>
              <a:t> </a:t>
            </a:r>
            <a:r>
              <a:rPr lang="pt-BR" dirty="0" err="1" smtClean="0"/>
              <a:t>Parallel</a:t>
            </a:r>
            <a:r>
              <a:rPr lang="pt-BR" dirty="0" smtClean="0"/>
              <a:t> Processor (MPP)</a:t>
            </a:r>
          </a:p>
          <a:p>
            <a:r>
              <a:rPr lang="pt-BR" dirty="0" smtClean="0"/>
              <a:t>Serviço Autônomo Hospedado na AWS como serviço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5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OLAP VS OLTP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13856"/>
            <a:ext cx="3433763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291419"/>
            <a:ext cx="3433763" cy="2138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8571" y="2013856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OLTP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4879566" y="4291419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OLAP</a:t>
            </a:r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231084"/>
            <a:ext cx="3963989" cy="22589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67406" y="4291419"/>
            <a:ext cx="1776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MPP</a:t>
            </a:r>
          </a:p>
          <a:p>
            <a:r>
              <a:rPr lang="pt-BR" dirty="0" err="1" smtClean="0"/>
              <a:t>Massive</a:t>
            </a:r>
            <a:r>
              <a:rPr lang="pt-BR" dirty="0" smtClean="0"/>
              <a:t> </a:t>
            </a:r>
            <a:r>
              <a:rPr lang="pt-BR" dirty="0" err="1" smtClean="0"/>
              <a:t>Parallel</a:t>
            </a:r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831793"/>
            <a:ext cx="3963988" cy="2318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67406" y="1831793"/>
            <a:ext cx="167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SMP</a:t>
            </a:r>
            <a:br>
              <a:rPr lang="pt-BR" dirty="0" smtClean="0"/>
            </a:br>
            <a:r>
              <a:rPr lang="pt-BR" dirty="0" err="1" smtClean="0"/>
              <a:t>Simultaneo</a:t>
            </a:r>
            <a:r>
              <a:rPr lang="pt-BR" dirty="0" smtClean="0"/>
              <a:t> </a:t>
            </a:r>
            <a:r>
              <a:rPr lang="pt-BR" dirty="0" err="1" smtClean="0"/>
              <a:t>multithread</a:t>
            </a:r>
            <a:r>
              <a:rPr lang="pt-BR" dirty="0" smtClean="0"/>
              <a:t> processor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Caracteristicas</a:t>
            </a:r>
            <a:r>
              <a:rPr lang="pt-BR" dirty="0"/>
              <a:t> do </a:t>
            </a:r>
            <a:r>
              <a:rPr lang="pt-BR" dirty="0" err="1"/>
              <a:t>Redshift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504816" cy="3124201"/>
          </a:xfrm>
        </p:spPr>
        <p:txBody>
          <a:bodyPr>
            <a:normAutofit/>
          </a:bodyPr>
          <a:lstStyle/>
          <a:p>
            <a:r>
              <a:rPr lang="pt-BR" dirty="0" smtClean="0"/>
              <a:t>A nível de resiliência pode ser executado com cluster de até 128 nodes</a:t>
            </a:r>
          </a:p>
          <a:p>
            <a:r>
              <a:rPr lang="pt-BR" dirty="0" smtClean="0"/>
              <a:t>Somente um node executa escrita, demais nodes são utilizados para leituras</a:t>
            </a:r>
          </a:p>
          <a:p>
            <a:r>
              <a:rPr lang="pt-BR" dirty="0" err="1" smtClean="0"/>
              <a:t>Leader</a:t>
            </a:r>
            <a:r>
              <a:rPr lang="pt-BR" dirty="0" smtClean="0"/>
              <a:t> Node distribui conexões e realiza Parse</a:t>
            </a:r>
          </a:p>
          <a:p>
            <a:r>
              <a:rPr lang="pt-BR" dirty="0" smtClean="0"/>
              <a:t>Origem dos dados pode variar, S3, </a:t>
            </a:r>
            <a:r>
              <a:rPr lang="pt-BR" dirty="0" err="1" smtClean="0"/>
              <a:t>Kinesis</a:t>
            </a:r>
            <a:r>
              <a:rPr lang="pt-BR" dirty="0" smtClean="0"/>
              <a:t>, DMS, Outras bases de dados</a:t>
            </a:r>
          </a:p>
        </p:txBody>
      </p:sp>
    </p:spTree>
    <p:extLst>
      <p:ext uri="{BB962C8B-B14F-4D97-AF65-F5344CB8AC3E}">
        <p14:creationId xmlns:p14="http://schemas.microsoft.com/office/powerpoint/2010/main" val="31572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Redshift</a:t>
            </a:r>
            <a:r>
              <a:rPr lang="pt-BR" dirty="0" smtClean="0"/>
              <a:t> 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4567056" cy="3124201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Leader</a:t>
            </a:r>
            <a:r>
              <a:rPr lang="pt-BR" dirty="0" smtClean="0"/>
              <a:t> Node – Comunica-se com os clientes e distribui o </a:t>
            </a:r>
            <a:r>
              <a:rPr lang="pt-BR" dirty="0" err="1" smtClean="0"/>
              <a:t>workload</a:t>
            </a:r>
            <a:r>
              <a:rPr lang="pt-BR" dirty="0" smtClean="0"/>
              <a:t> entre os compute nodes, coordenada queries em </a:t>
            </a:r>
            <a:r>
              <a:rPr lang="pt-BR" dirty="0" err="1" smtClean="0"/>
              <a:t>parallel</a:t>
            </a:r>
            <a:r>
              <a:rPr lang="pt-BR" dirty="0" smtClean="0"/>
              <a:t> e realiza parse.</a:t>
            </a:r>
          </a:p>
          <a:p>
            <a:r>
              <a:rPr lang="pt-BR" dirty="0" smtClean="0"/>
              <a:t>Compute Node – recebe pedaços de trabalho do </a:t>
            </a:r>
            <a:r>
              <a:rPr lang="pt-BR" dirty="0" err="1" smtClean="0"/>
              <a:t>Leader</a:t>
            </a:r>
            <a:r>
              <a:rPr lang="pt-BR" dirty="0" smtClean="0"/>
              <a:t> node e processas as requisições.</a:t>
            </a:r>
          </a:p>
          <a:p>
            <a:r>
              <a:rPr lang="pt-BR" dirty="0" err="1" smtClean="0"/>
              <a:t>Slices</a:t>
            </a:r>
            <a:r>
              <a:rPr lang="pt-BR" dirty="0" smtClean="0"/>
              <a:t> – Fragmentação do </a:t>
            </a:r>
            <a:r>
              <a:rPr lang="pt-BR" dirty="0" err="1" smtClean="0"/>
              <a:t>Compunte</a:t>
            </a:r>
            <a:r>
              <a:rPr lang="pt-BR" dirty="0" smtClean="0"/>
              <a:t> nodes, o compute node distribui o trabalho entre os </a:t>
            </a:r>
            <a:r>
              <a:rPr lang="pt-BR" dirty="0" err="1" smtClean="0"/>
              <a:t>slices</a:t>
            </a:r>
            <a:r>
              <a:rPr lang="pt-BR" dirty="0" smtClean="0"/>
              <a:t> disponíveis.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66" y="2176718"/>
            <a:ext cx="5866667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Slices</a:t>
            </a:r>
            <a:r>
              <a:rPr lang="pt-BR" dirty="0" smtClean="0"/>
              <a:t> – Distribuição e </a:t>
            </a:r>
            <a:r>
              <a:rPr lang="pt-BR" dirty="0" err="1" smtClean="0"/>
              <a:t>parallel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é feito o </a:t>
            </a:r>
            <a:r>
              <a:rPr lang="pt-BR" dirty="0" err="1" smtClean="0"/>
              <a:t>load</a:t>
            </a:r>
            <a:r>
              <a:rPr lang="pt-BR" dirty="0" smtClean="0"/>
              <a:t> dentro do </a:t>
            </a:r>
            <a:r>
              <a:rPr lang="pt-BR" dirty="0" err="1" smtClean="0"/>
              <a:t>Redshift</a:t>
            </a:r>
            <a:r>
              <a:rPr lang="pt-BR" dirty="0" smtClean="0"/>
              <a:t> é </a:t>
            </a:r>
            <a:r>
              <a:rPr lang="pt-BR" dirty="0" err="1" smtClean="0"/>
              <a:t>relizada</a:t>
            </a:r>
            <a:r>
              <a:rPr lang="pt-BR" dirty="0" smtClean="0"/>
              <a:t> a distribuição desses dados entre todos os </a:t>
            </a:r>
            <a:r>
              <a:rPr lang="pt-BR" dirty="0" err="1" smtClean="0"/>
              <a:t>slices</a:t>
            </a:r>
            <a:r>
              <a:rPr lang="pt-BR" dirty="0" smtClean="0"/>
              <a:t> e funciona como um </a:t>
            </a:r>
            <a:r>
              <a:rPr lang="pt-BR" dirty="0" err="1" smtClean="0"/>
              <a:t>shard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Quando for necessário consultar estes dados, vários </a:t>
            </a:r>
            <a:r>
              <a:rPr lang="pt-BR" dirty="0" err="1" smtClean="0"/>
              <a:t>slices</a:t>
            </a:r>
            <a:r>
              <a:rPr lang="pt-BR" dirty="0" smtClean="0"/>
              <a:t> de vários compute nodes irão realizar o acesso de forma paralela.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3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1703" y="1933304"/>
            <a:ext cx="9993086" cy="3762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de distribuição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" y="1933304"/>
            <a:ext cx="9692151" cy="3435530"/>
          </a:xfrm>
        </p:spPr>
      </p:pic>
    </p:spTree>
    <p:extLst>
      <p:ext uri="{BB962C8B-B14F-4D97-AF65-F5344CB8AC3E}">
        <p14:creationId xmlns:p14="http://schemas.microsoft.com/office/powerpoint/2010/main" val="18653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de distribuição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Key – Cria um valor </a:t>
            </a:r>
            <a:r>
              <a:rPr lang="pt-BR" dirty="0" err="1" smtClean="0"/>
              <a:t>hash</a:t>
            </a:r>
            <a:r>
              <a:rPr lang="pt-BR" dirty="0" smtClean="0"/>
              <a:t> da chave de distribuição, e espalha os valores entre os </a:t>
            </a:r>
            <a:r>
              <a:rPr lang="pt-BR" dirty="0" err="1" smtClean="0"/>
              <a:t>slices</a:t>
            </a:r>
            <a:r>
              <a:rPr lang="pt-BR" dirty="0" smtClean="0"/>
              <a:t> distribuindo os valores entre todos </a:t>
            </a:r>
            <a:r>
              <a:rPr lang="pt-BR" dirty="0" err="1" smtClean="0"/>
              <a:t>slices</a:t>
            </a:r>
            <a:r>
              <a:rPr lang="pt-BR" dirty="0" smtClean="0"/>
              <a:t> da </a:t>
            </a:r>
            <a:r>
              <a:rPr lang="pt-BR" dirty="0" err="1" smtClean="0"/>
              <a:t>mehor</a:t>
            </a:r>
            <a:r>
              <a:rPr lang="pt-BR" dirty="0" smtClean="0"/>
              <a:t> </a:t>
            </a:r>
            <a:r>
              <a:rPr lang="pt-BR" dirty="0" err="1" smtClean="0"/>
              <a:t>foma</a:t>
            </a:r>
            <a:r>
              <a:rPr lang="pt-BR" dirty="0" smtClean="0"/>
              <a:t> possível.</a:t>
            </a:r>
          </a:p>
          <a:p>
            <a:r>
              <a:rPr lang="pt-BR" dirty="0" err="1" smtClean="0"/>
              <a:t>All</a:t>
            </a:r>
            <a:r>
              <a:rPr lang="pt-BR" dirty="0" smtClean="0"/>
              <a:t> – Cópia a tabela para </a:t>
            </a:r>
            <a:r>
              <a:rPr lang="pt-BR" dirty="0" err="1" smtClean="0"/>
              <a:t>para</a:t>
            </a:r>
            <a:r>
              <a:rPr lang="pt-BR" dirty="0" smtClean="0"/>
              <a:t> todos os </a:t>
            </a:r>
            <a:r>
              <a:rPr lang="pt-BR" dirty="0" err="1" smtClean="0"/>
              <a:t>slices</a:t>
            </a:r>
            <a:r>
              <a:rPr lang="pt-BR" dirty="0" smtClean="0"/>
              <a:t> (Boa para tabelas pequenas).</a:t>
            </a:r>
          </a:p>
          <a:p>
            <a:r>
              <a:rPr lang="pt-BR" dirty="0" err="1" smtClean="0"/>
              <a:t>Even</a:t>
            </a:r>
            <a:r>
              <a:rPr lang="pt-BR" dirty="0" smtClean="0"/>
              <a:t> – </a:t>
            </a:r>
            <a:r>
              <a:rPr lang="pt-BR" dirty="0" err="1" smtClean="0"/>
              <a:t>Roud</a:t>
            </a:r>
            <a:r>
              <a:rPr lang="pt-BR" dirty="0" smtClean="0"/>
              <a:t> Robin – Distribui de forma igual entre todos os </a:t>
            </a:r>
            <a:r>
              <a:rPr lang="pt-BR" dirty="0" err="1" smtClean="0"/>
              <a:t>slices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Auto – Combina </a:t>
            </a:r>
            <a:r>
              <a:rPr lang="pt-BR" dirty="0" err="1" smtClean="0"/>
              <a:t>All</a:t>
            </a:r>
            <a:r>
              <a:rPr lang="pt-BR" dirty="0" smtClean="0"/>
              <a:t> e </a:t>
            </a:r>
            <a:r>
              <a:rPr lang="pt-BR" dirty="0" err="1" smtClean="0"/>
              <a:t>Even</a:t>
            </a:r>
            <a:r>
              <a:rPr lang="pt-BR" dirty="0" smtClean="0"/>
              <a:t>, inicia com </a:t>
            </a:r>
            <a:r>
              <a:rPr lang="pt-BR" dirty="0" err="1" smtClean="0"/>
              <a:t>all</a:t>
            </a:r>
            <a:r>
              <a:rPr lang="pt-BR" dirty="0" smtClean="0"/>
              <a:t>, conforme a tabela cresce passa a ser </a:t>
            </a:r>
            <a:r>
              <a:rPr lang="pt-BR" dirty="0" err="1" smtClean="0"/>
              <a:t>Event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4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Loading</a:t>
            </a:r>
            <a:r>
              <a:rPr lang="pt-BR" dirty="0" smtClean="0"/>
              <a:t> data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Redshift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5376953" cy="3124201"/>
          </a:xfrm>
        </p:spPr>
        <p:txBody>
          <a:bodyPr/>
          <a:lstStyle/>
          <a:p>
            <a:r>
              <a:rPr lang="pt-BR" dirty="0" smtClean="0"/>
              <a:t>Dados são armazenados no </a:t>
            </a:r>
            <a:r>
              <a:rPr lang="pt-BR" dirty="0" err="1" smtClean="0"/>
              <a:t>Redshift</a:t>
            </a:r>
            <a:r>
              <a:rPr lang="pt-BR" dirty="0" smtClean="0"/>
              <a:t> para consultas analíticas</a:t>
            </a:r>
          </a:p>
          <a:p>
            <a:r>
              <a:rPr lang="pt-BR" dirty="0" smtClean="0"/>
              <a:t>Dados podem ser inseridos linha a linha</a:t>
            </a:r>
          </a:p>
          <a:p>
            <a:r>
              <a:rPr lang="pt-BR" dirty="0" smtClean="0"/>
              <a:t>Dados podem ser criados de forma mássica,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Copy</a:t>
            </a:r>
            <a:r>
              <a:rPr lang="pt-BR" dirty="0" smtClean="0"/>
              <a:t>, o qual irá criar os dados de forma </a:t>
            </a:r>
            <a:r>
              <a:rPr lang="pt-BR" dirty="0" err="1" smtClean="0"/>
              <a:t>atomática</a:t>
            </a:r>
            <a:r>
              <a:rPr lang="pt-BR" dirty="0" smtClean="0"/>
              <a:t>, com o beneficio de ser muito mais rápido e organiza os dados durante o </a:t>
            </a:r>
            <a:r>
              <a:rPr lang="pt-BR" dirty="0" err="1" smtClean="0"/>
              <a:t>load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38" y="1919303"/>
            <a:ext cx="3589973" cy="42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94</TotalTime>
  <Words>887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Mesh</vt:lpstr>
      <vt:lpstr>Redshift</vt:lpstr>
      <vt:lpstr>Caracteristicas do Redshift</vt:lpstr>
      <vt:lpstr>OLAP VS OLTP</vt:lpstr>
      <vt:lpstr>Caracteristicas do Redshift</vt:lpstr>
      <vt:lpstr>Redshift Arquitetura</vt:lpstr>
      <vt:lpstr>Slices – Distribuição e parallel</vt:lpstr>
      <vt:lpstr>Chaves de distribuição</vt:lpstr>
      <vt:lpstr>Chaves de distribuição</vt:lpstr>
      <vt:lpstr>Loading data to Redshift</vt:lpstr>
      <vt:lpstr>External Table</vt:lpstr>
      <vt:lpstr>Redshift Sort Key</vt:lpstr>
      <vt:lpstr>Redshift Compression</vt:lpstr>
      <vt:lpstr>Zone Maps</vt:lpstr>
      <vt:lpstr>Vacuum</vt:lpstr>
      <vt:lpstr>Redshift Workload Management</vt:lpstr>
      <vt:lpstr>Redshift Data Pipeline</vt:lpstr>
      <vt:lpstr>Sugestão de uso do Redshift Data PIPE LINE</vt:lpstr>
      <vt:lpstr>DATA PIPE LINE – Banco de Varejo</vt:lpstr>
    </vt:vector>
  </TitlesOfParts>
  <Company>Banco Santander Brasil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Redshift</dc:title>
  <dc:creator>Diogo Hikaru Nomura</dc:creator>
  <cp:lastModifiedBy>Diogo Hikaru Nomura</cp:lastModifiedBy>
  <cp:revision>19</cp:revision>
  <dcterms:created xsi:type="dcterms:W3CDTF">2021-04-16T22:30:51Z</dcterms:created>
  <dcterms:modified xsi:type="dcterms:W3CDTF">2021-08-02T17:53:02Z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2021-08-02T17:53:00Z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7da66071-7d4b-4a89-b174-8a124b179c57</vt:lpwstr>
  </property>
  <property fmtid="{D5CDD505-2E9C-101B-9397-08002B2CF9AE}" pid="8" name="MSIP_Label_41b88ec2-a72b-4523-9e84-0458a1764731_ContentBits">
    <vt:lpwstr>0</vt:lpwstr>
  </property>
</Properties>
</file>