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0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7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01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9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3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3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1BA1-930C-4F1B-BA5D-4318B51F983F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3726-35E2-4D37-B67A-3579A14BE5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CI / 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Continuous Integration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Continuous Delivery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3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3E6E10A-A5AC-496C-8042-E507AAF5EE10}"/>
              </a:ext>
            </a:extLst>
          </p:cNvPr>
          <p:cNvSpPr/>
          <p:nvPr/>
        </p:nvSpPr>
        <p:spPr>
          <a:xfrm>
            <a:off x="8499045" y="4119562"/>
            <a:ext cx="3292414" cy="2372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231958-50DD-4771-B390-5CEB7699249F}"/>
              </a:ext>
            </a:extLst>
          </p:cNvPr>
          <p:cNvSpPr/>
          <p:nvPr/>
        </p:nvSpPr>
        <p:spPr>
          <a:xfrm>
            <a:off x="8499944" y="1748197"/>
            <a:ext cx="3292414" cy="2329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322BEA-A8EC-4FD1-854F-BF10A5983B79}"/>
              </a:ext>
            </a:extLst>
          </p:cNvPr>
          <p:cNvSpPr/>
          <p:nvPr/>
        </p:nvSpPr>
        <p:spPr>
          <a:xfrm>
            <a:off x="3254005" y="4122258"/>
            <a:ext cx="5190225" cy="2357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cs typeface="Calibri"/>
              </a:rPr>
              <a:t>Projeto</a:t>
            </a:r>
            <a:r>
              <a:rPr lang="en-US" sz="2400" b="1" dirty="0">
                <a:solidFill>
                  <a:schemeClr val="tx1"/>
                </a:solidFill>
                <a:cs typeface="Calibri"/>
              </a:rPr>
              <a:t> B</a:t>
            </a:r>
          </a:p>
          <a:p>
            <a:pPr algn="ctr"/>
            <a:endParaRPr lang="en-US" sz="24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24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24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2400" b="1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2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80805-AFC1-45D9-9033-26264287B325}"/>
              </a:ext>
            </a:extLst>
          </p:cNvPr>
          <p:cNvSpPr/>
          <p:nvPr/>
        </p:nvSpPr>
        <p:spPr>
          <a:xfrm>
            <a:off x="3255802" y="1751791"/>
            <a:ext cx="5190224" cy="23291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cs typeface="Calibri"/>
              </a:rPr>
              <a:t>Projeto</a:t>
            </a:r>
            <a:r>
              <a:rPr lang="en-US" sz="2400" b="1" dirty="0">
                <a:solidFill>
                  <a:schemeClr val="tx1"/>
                </a:solidFill>
                <a:cs typeface="Calibri"/>
              </a:rPr>
              <a:t> A</a:t>
            </a:r>
            <a:br>
              <a:rPr lang="en-US" sz="2400" b="1" dirty="0">
                <a:solidFill>
                  <a:schemeClr val="tx1"/>
                </a:solidFill>
                <a:cs typeface="Calibri"/>
              </a:rPr>
            </a:br>
            <a:br>
              <a:rPr lang="en-US" sz="2400" b="1" dirty="0">
                <a:solidFill>
                  <a:schemeClr val="tx1"/>
                </a:solidFill>
                <a:cs typeface="Calibri"/>
              </a:rPr>
            </a:br>
            <a:br>
              <a:rPr lang="en-US" sz="2400" b="1" dirty="0">
                <a:solidFill>
                  <a:schemeClr val="tx1"/>
                </a:solidFill>
                <a:cs typeface="Calibri"/>
              </a:rPr>
            </a:br>
            <a:br>
              <a:rPr lang="en-US" sz="2400" b="1" dirty="0">
                <a:solidFill>
                  <a:schemeClr val="tx1"/>
                </a:solidFill>
                <a:cs typeface="Calibri"/>
              </a:rPr>
            </a:br>
            <a:br>
              <a:rPr lang="en-US" sz="2400" b="1" dirty="0">
                <a:solidFill>
                  <a:schemeClr val="tx1"/>
                </a:solidFill>
                <a:cs typeface="Calibri"/>
              </a:rPr>
            </a:br>
            <a:endParaRPr lang="en-US" sz="24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15F099-2939-4D8F-9A15-F3663591FBBB}"/>
              </a:ext>
            </a:extLst>
          </p:cNvPr>
          <p:cNvSpPr/>
          <p:nvPr/>
        </p:nvSpPr>
        <p:spPr>
          <a:xfrm>
            <a:off x="323719" y="1752689"/>
            <a:ext cx="2832337" cy="4730149"/>
          </a:xfrm>
          <a:prstGeom prst="rect">
            <a:avLst/>
          </a:prstGeom>
          <a:solidFill>
            <a:srgbClr val="4472C4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Outsider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7C82-7AAD-44CF-82AB-0AA734CF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89" y="365125"/>
            <a:ext cx="11449948" cy="1383072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Situação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Atual</a:t>
            </a:r>
            <a:endParaRPr lang="en-US" dirty="0" err="1"/>
          </a:p>
        </p:txBody>
      </p:sp>
      <p:pic>
        <p:nvPicPr>
          <p:cNvPr id="5" name="Graphic 5" descr="Office worker male with solid fill">
            <a:extLst>
              <a:ext uri="{FF2B5EF4-FFF2-40B4-BE49-F238E27FC236}">
                <a16:creationId xmlns:a16="http://schemas.microsoft.com/office/drawing/2014/main" id="{313652E0-23B2-4600-B4D4-7804E5A9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1948" y="2001597"/>
            <a:ext cx="914400" cy="914400"/>
          </a:xfrm>
          <a:prstGeom prst="rect">
            <a:avLst/>
          </a:prstGeom>
        </p:spPr>
      </p:pic>
      <p:pic>
        <p:nvPicPr>
          <p:cNvPr id="6" name="Graphic 6" descr="Female Profile outline">
            <a:extLst>
              <a:ext uri="{FF2B5EF4-FFF2-40B4-BE49-F238E27FC236}">
                <a16:creationId xmlns:a16="http://schemas.microsoft.com/office/drawing/2014/main" id="{AF03FD84-46F6-45F7-A698-7811A733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087" y="2288246"/>
            <a:ext cx="914400" cy="914400"/>
          </a:xfrm>
          <a:prstGeom prst="rect">
            <a:avLst/>
          </a:prstGeom>
        </p:spPr>
      </p:pic>
      <p:pic>
        <p:nvPicPr>
          <p:cNvPr id="8" name="Graphic 8" descr="Office worker female with solid fill">
            <a:extLst>
              <a:ext uri="{FF2B5EF4-FFF2-40B4-BE49-F238E27FC236}">
                <a16:creationId xmlns:a16="http://schemas.microsoft.com/office/drawing/2014/main" id="{4AC1CAD5-0822-405D-A2FC-43302F8B5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498" y="435678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510EEC-F30E-4885-9EDD-794158E7622C}"/>
              </a:ext>
            </a:extLst>
          </p:cNvPr>
          <p:cNvSpPr txBox="1"/>
          <p:nvPr/>
        </p:nvSpPr>
        <p:spPr>
          <a:xfrm>
            <a:off x="3180680" y="2905932"/>
            <a:ext cx="2671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John</a:t>
            </a:r>
            <a:br>
              <a:rPr lang="en-US" dirty="0"/>
            </a:b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implementando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Sistema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871CD-B9E2-4587-8DE2-C649BA9FAECB}"/>
              </a:ext>
            </a:extLst>
          </p:cNvPr>
          <p:cNvSpPr txBox="1"/>
          <p:nvPr/>
        </p:nvSpPr>
        <p:spPr>
          <a:xfrm>
            <a:off x="317789" y="319168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Elisabeth </a:t>
            </a:r>
            <a:r>
              <a:rPr lang="en-US" b="1" dirty="0" err="1"/>
              <a:t>deixou</a:t>
            </a:r>
            <a:r>
              <a:rPr lang="en-US" b="1" dirty="0"/>
              <a:t>  a </a:t>
            </a:r>
            <a:r>
              <a:rPr lang="en-US" b="1" dirty="0" err="1"/>
              <a:t>empresa</a:t>
            </a:r>
            <a:r>
              <a:rPr lang="en-US" dirty="0"/>
              <a:t>, </a:t>
            </a:r>
            <a:r>
              <a:rPr lang="en-US" dirty="0" err="1"/>
              <a:t>desenvolveu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deixou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, e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b="1" dirty="0" err="1"/>
              <a:t>códigos</a:t>
            </a:r>
            <a:r>
              <a:rPr lang="en-US" b="1" dirty="0"/>
              <a:t> </a:t>
            </a:r>
            <a:r>
              <a:rPr lang="en-US" b="1" dirty="0" err="1"/>
              <a:t>ficaram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seu</a:t>
            </a:r>
            <a:r>
              <a:rPr lang="en-US" b="1" dirty="0"/>
              <a:t> HD</a:t>
            </a:r>
            <a:endParaRPr lang="en-US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3FC8C-70C4-48F7-BB36-3F9BA2F2FFDA}"/>
              </a:ext>
            </a:extLst>
          </p:cNvPr>
          <p:cNvSpPr txBox="1"/>
          <p:nvPr/>
        </p:nvSpPr>
        <p:spPr>
          <a:xfrm>
            <a:off x="3151924" y="5278196"/>
            <a:ext cx="2671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Bob</a:t>
            </a:r>
            <a:br>
              <a:rPr lang="en-US" dirty="0"/>
            </a:b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implementando</a:t>
            </a:r>
            <a:r>
              <a:rPr lang="en-US" dirty="0">
                <a:cs typeface="Calibri"/>
              </a:rPr>
              <a:t> o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Sistema B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Graphic 15" descr="Users with solid fill">
            <a:extLst>
              <a:ext uri="{FF2B5EF4-FFF2-40B4-BE49-F238E27FC236}">
                <a16:creationId xmlns:a16="http://schemas.microsoft.com/office/drawing/2014/main" id="{A6F88302-9825-4B22-B385-31AB0DACA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8772" y="2016873"/>
            <a:ext cx="914400" cy="914400"/>
          </a:xfrm>
          <a:prstGeom prst="rect">
            <a:avLst/>
          </a:prstGeom>
        </p:spPr>
      </p:pic>
      <p:pic>
        <p:nvPicPr>
          <p:cNvPr id="17" name="Graphic 17" descr="Scroll with solid fill">
            <a:extLst>
              <a:ext uri="{FF2B5EF4-FFF2-40B4-BE49-F238E27FC236}">
                <a16:creationId xmlns:a16="http://schemas.microsoft.com/office/drawing/2014/main" id="{853DE43C-A9AB-4DD6-84B6-DCE8E3D9D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11375" y="200249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F68A2C-36F6-4373-A3AB-F8BE63F28287}"/>
              </a:ext>
            </a:extLst>
          </p:cNvPr>
          <p:cNvSpPr txBox="1"/>
          <p:nvPr/>
        </p:nvSpPr>
        <p:spPr>
          <a:xfrm>
            <a:off x="5495434" y="2905932"/>
            <a:ext cx="2958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Amazing</a:t>
            </a:r>
            <a:r>
              <a:rPr lang="en-US" b="1" dirty="0"/>
              <a:t>_Script.sh</a:t>
            </a:r>
            <a:br>
              <a:rPr lang="en-US" b="1" dirty="0"/>
            </a:br>
            <a:r>
              <a:rPr lang="en-US" dirty="0" err="1">
                <a:solidFill>
                  <a:srgbClr val="000000"/>
                </a:solidFill>
                <a:cs typeface="Calibri"/>
              </a:rPr>
              <a:t>Versão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de John,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presente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somente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no HD de John</a:t>
            </a:r>
            <a:endParaRPr lang="en-US">
              <a:cs typeface="Calibri"/>
            </a:endParaRPr>
          </a:p>
        </p:txBody>
      </p:sp>
      <p:pic>
        <p:nvPicPr>
          <p:cNvPr id="19" name="Graphic 17" descr="Scroll with solid fill">
            <a:extLst>
              <a:ext uri="{FF2B5EF4-FFF2-40B4-BE49-F238E27FC236}">
                <a16:creationId xmlns:a16="http://schemas.microsoft.com/office/drawing/2014/main" id="{E04774DD-4B66-489D-90D6-0A01976094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2619" y="437475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FB048E-8635-4118-A5F8-53134787E77D}"/>
              </a:ext>
            </a:extLst>
          </p:cNvPr>
          <p:cNvSpPr txBox="1"/>
          <p:nvPr/>
        </p:nvSpPr>
        <p:spPr>
          <a:xfrm>
            <a:off x="5552943" y="5278195"/>
            <a:ext cx="2958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  <a:cs typeface="Calibri"/>
              </a:rPr>
              <a:t>Another_Amazing</a:t>
            </a:r>
            <a:r>
              <a:rPr lang="en-US" b="1" dirty="0"/>
              <a:t>_Script.sh</a:t>
            </a:r>
            <a:br>
              <a:rPr lang="en-US" b="1" dirty="0"/>
            </a:br>
            <a:r>
              <a:rPr lang="en-US" dirty="0" err="1">
                <a:solidFill>
                  <a:srgbClr val="000000"/>
                </a:solidFill>
                <a:cs typeface="Calibri"/>
              </a:rPr>
              <a:t>Versão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de John,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presente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somente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no HD de John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18FB6-E368-48B0-AB69-AAED11AA545B}"/>
              </a:ext>
            </a:extLst>
          </p:cNvPr>
          <p:cNvSpPr txBox="1"/>
          <p:nvPr/>
        </p:nvSpPr>
        <p:spPr>
          <a:xfrm>
            <a:off x="8382588" y="2730709"/>
            <a:ext cx="3519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Sustentação</a:t>
            </a:r>
            <a:br>
              <a:rPr lang="en-US" dirty="0"/>
            </a:br>
            <a:r>
              <a:rPr lang="en-US" dirty="0" err="1">
                <a:cs typeface="Calibri"/>
              </a:rPr>
              <a:t>Suportam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ambiente</a:t>
            </a:r>
            <a:r>
              <a:rPr lang="en-US" dirty="0">
                <a:cs typeface="Calibri"/>
              </a:rPr>
              <a:t>, e tem </a:t>
            </a:r>
            <a:r>
              <a:rPr lang="en-US" dirty="0" err="1">
                <a:cs typeface="Calibri"/>
              </a:rPr>
              <a:t>dificuldade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on going pela </a:t>
            </a:r>
            <a:r>
              <a:rPr lang="en-US" dirty="0" err="1">
                <a:cs typeface="Calibri"/>
              </a:rPr>
              <a:t>falta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padrão</a:t>
            </a:r>
            <a:endParaRPr lang="en-US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BC176-85E0-43EB-A783-AD207B77A757}"/>
              </a:ext>
            </a:extLst>
          </p:cNvPr>
          <p:cNvSpPr txBox="1"/>
          <p:nvPr/>
        </p:nvSpPr>
        <p:spPr>
          <a:xfrm>
            <a:off x="8539841" y="5260225"/>
            <a:ext cx="30738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Engenharia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Dificuldade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acompanhar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auditar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 ser </a:t>
            </a:r>
            <a:r>
              <a:rPr lang="en-US" dirty="0" err="1">
                <a:cs typeface="Calibri"/>
              </a:rPr>
              <a:t>gargalo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operação</a:t>
            </a:r>
            <a:endParaRPr lang="en-US" dirty="0">
              <a:cs typeface="Calibri"/>
            </a:endParaRPr>
          </a:p>
        </p:txBody>
      </p:sp>
      <p:pic>
        <p:nvPicPr>
          <p:cNvPr id="33" name="Graphic 17" descr="Scroll with solid fill">
            <a:extLst>
              <a:ext uri="{FF2B5EF4-FFF2-40B4-BE49-F238E27FC236}">
                <a16:creationId xmlns:a16="http://schemas.microsoft.com/office/drawing/2014/main" id="{EFD880A2-61E6-4F3E-9BFE-A6F168521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620" y="4676684"/>
            <a:ext cx="914400" cy="914400"/>
          </a:xfrm>
          <a:prstGeom prst="rect">
            <a:avLst/>
          </a:prstGeom>
        </p:spPr>
      </p:pic>
      <p:pic>
        <p:nvPicPr>
          <p:cNvPr id="23" name="Graphic 17" descr="Scroll with solid fill">
            <a:extLst>
              <a:ext uri="{FF2B5EF4-FFF2-40B4-BE49-F238E27FC236}">
                <a16:creationId xmlns:a16="http://schemas.microsoft.com/office/drawing/2014/main" id="{DE8D06A7-9B32-4164-8F2D-50ECA4CFF2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99035" y="1829968"/>
            <a:ext cx="468702" cy="468702"/>
          </a:xfrm>
          <a:prstGeom prst="rect">
            <a:avLst/>
          </a:prstGeom>
        </p:spPr>
      </p:pic>
      <p:pic>
        <p:nvPicPr>
          <p:cNvPr id="27" name="Graphic 17" descr="Scroll with solid fill">
            <a:extLst>
              <a:ext uri="{FF2B5EF4-FFF2-40B4-BE49-F238E27FC236}">
                <a16:creationId xmlns:a16="http://schemas.microsoft.com/office/drawing/2014/main" id="{E58FB49E-DF56-4761-B44E-E5C29D9AA7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8996" y="1829967"/>
            <a:ext cx="468702" cy="468702"/>
          </a:xfrm>
          <a:prstGeom prst="rect">
            <a:avLst/>
          </a:prstGeom>
        </p:spPr>
      </p:pic>
      <p:pic>
        <p:nvPicPr>
          <p:cNvPr id="29" name="Graphic 17" descr="Scroll with solid fill">
            <a:extLst>
              <a:ext uri="{FF2B5EF4-FFF2-40B4-BE49-F238E27FC236}">
                <a16:creationId xmlns:a16="http://schemas.microsoft.com/office/drawing/2014/main" id="{3BE7AF31-647C-434E-A5AB-5B5DDEE480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8959" y="1829967"/>
            <a:ext cx="468702" cy="468702"/>
          </a:xfrm>
          <a:prstGeom prst="rect">
            <a:avLst/>
          </a:prstGeom>
        </p:spPr>
      </p:pic>
      <p:pic>
        <p:nvPicPr>
          <p:cNvPr id="31" name="Graphic 17" descr="Scroll with solid fill">
            <a:extLst>
              <a:ext uri="{FF2B5EF4-FFF2-40B4-BE49-F238E27FC236}">
                <a16:creationId xmlns:a16="http://schemas.microsoft.com/office/drawing/2014/main" id="{E0C2679F-59A0-4140-9D6D-A59213D6E7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99035" y="4159099"/>
            <a:ext cx="468702" cy="468702"/>
          </a:xfrm>
          <a:prstGeom prst="rect">
            <a:avLst/>
          </a:prstGeom>
        </p:spPr>
      </p:pic>
      <p:pic>
        <p:nvPicPr>
          <p:cNvPr id="34" name="Graphic 17" descr="Scroll with solid fill">
            <a:extLst>
              <a:ext uri="{FF2B5EF4-FFF2-40B4-BE49-F238E27FC236}">
                <a16:creationId xmlns:a16="http://schemas.microsoft.com/office/drawing/2014/main" id="{13B8DCA0-9BFD-427B-8732-75BE6CF06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8996" y="4159098"/>
            <a:ext cx="468702" cy="468702"/>
          </a:xfrm>
          <a:prstGeom prst="rect">
            <a:avLst/>
          </a:prstGeom>
        </p:spPr>
      </p:pic>
      <p:pic>
        <p:nvPicPr>
          <p:cNvPr id="36" name="Graphic 17" descr="Scroll with solid fill">
            <a:extLst>
              <a:ext uri="{FF2B5EF4-FFF2-40B4-BE49-F238E27FC236}">
                <a16:creationId xmlns:a16="http://schemas.microsoft.com/office/drawing/2014/main" id="{33DCF648-468A-4876-B545-3496C59C36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8959" y="4159098"/>
            <a:ext cx="468702" cy="468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027E8-42D5-49BF-B24D-D16A87E01469}"/>
              </a:ext>
            </a:extLst>
          </p:cNvPr>
          <p:cNvSpPr txBox="1"/>
          <p:nvPr/>
        </p:nvSpPr>
        <p:spPr>
          <a:xfrm>
            <a:off x="260280" y="54920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Awesome.sh</a:t>
            </a:r>
          </a:p>
        </p:txBody>
      </p:sp>
      <p:pic>
        <p:nvPicPr>
          <p:cNvPr id="38" name="Graphic 38" descr="Programmer female with solid fill">
            <a:extLst>
              <a:ext uri="{FF2B5EF4-FFF2-40B4-BE49-F238E27FC236}">
                <a16:creationId xmlns:a16="http://schemas.microsoft.com/office/drawing/2014/main" id="{4D8D3FA7-0795-4A2E-973B-390A72B9C4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16885" y="4360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C444-8B02-4BBE-95FF-DCC426B1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Tarefa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1122-FB7F-4E15-83EB-06221C41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err="1">
                <a:cs typeface="Calibri"/>
              </a:rPr>
              <a:t>Temos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então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como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desafio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r>
              <a:rPr lang="en-US" b="1" dirty="0" err="1">
                <a:cs typeface="Calibri"/>
              </a:rPr>
              <a:t>Integrar</a:t>
            </a:r>
            <a:r>
              <a:rPr lang="en-US" b="1" dirty="0">
                <a:cs typeface="Calibri"/>
              </a:rPr>
              <a:t> as </a:t>
            </a:r>
            <a:r>
              <a:rPr lang="en-US" b="1" dirty="0" err="1">
                <a:cs typeface="Calibri"/>
              </a:rPr>
              <a:t>equipes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Projetos</a:t>
            </a:r>
            <a:r>
              <a:rPr lang="en-US" b="1" dirty="0">
                <a:cs typeface="Calibri"/>
              </a:rPr>
              <a:t>, Sustentação e Engenharia;</a:t>
            </a:r>
          </a:p>
          <a:p>
            <a:r>
              <a:rPr lang="en-US" dirty="0" err="1">
                <a:cs typeface="Calibri"/>
              </a:rPr>
              <a:t>Assegurar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qualidade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segurança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padronização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evasão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conhecimento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 err="1">
                <a:cs typeface="Calibri"/>
              </a:rPr>
              <a:t>Melhoria</a:t>
            </a:r>
            <a:r>
              <a:rPr lang="en-US" dirty="0">
                <a:cs typeface="Calibri"/>
              </a:rPr>
              <a:t> Continua;</a:t>
            </a:r>
          </a:p>
          <a:p>
            <a:r>
              <a:rPr lang="en-US" dirty="0" err="1">
                <a:cs typeface="Calibri"/>
              </a:rPr>
              <a:t>Aumentar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produtividade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 err="1">
                <a:cs typeface="Calibri"/>
              </a:rPr>
              <a:t>Atribuir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papéis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responsabilidades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b="1" dirty="0" err="1">
                <a:cs typeface="Calibri"/>
              </a:rPr>
              <a:t>Atividades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em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comum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devem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possuir</a:t>
            </a:r>
            <a:r>
              <a:rPr lang="en-US" b="1" dirty="0">
                <a:cs typeface="Calibri"/>
              </a:rPr>
              <a:t> scripts e </a:t>
            </a:r>
            <a:r>
              <a:rPr lang="en-US" b="1" dirty="0" err="1">
                <a:cs typeface="Calibri"/>
              </a:rPr>
              <a:t>programas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únicos</a:t>
            </a:r>
            <a:r>
              <a:rPr lang="en-US" b="1" dirty="0">
                <a:cs typeface="Calibri"/>
              </a:rPr>
              <a:t>!</a:t>
            </a:r>
          </a:p>
          <a:p>
            <a:r>
              <a:rPr lang="en-US" b="1" dirty="0">
                <a:cs typeface="Calibri"/>
              </a:rPr>
              <a:t>OBS - </a:t>
            </a:r>
            <a:r>
              <a:rPr lang="en-US" b="1" dirty="0" err="1">
                <a:cs typeface="Calibri"/>
              </a:rPr>
              <a:t>Não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Substitui</a:t>
            </a:r>
            <a:r>
              <a:rPr lang="en-US" b="1" dirty="0">
                <a:cs typeface="Calibri"/>
              </a:rPr>
              <a:t> o </a:t>
            </a:r>
            <a:r>
              <a:rPr lang="en-US" b="1" dirty="0" err="1">
                <a:cs typeface="Calibri"/>
              </a:rPr>
              <a:t>conhecimento</a:t>
            </a:r>
            <a:r>
              <a:rPr lang="en-US" b="1" dirty="0">
                <a:cs typeface="Calibri"/>
              </a:rPr>
              <a:t> individual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1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B0-6C1B-4DF5-951F-F82BA50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F77B-3123-4168-8043-975F96F1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 err="1">
                <a:cs typeface="Calibri"/>
              </a:rPr>
              <a:t>Implementar</a:t>
            </a:r>
            <a:r>
              <a:rPr lang="en-US" b="1" dirty="0">
                <a:cs typeface="Calibri"/>
              </a:rPr>
              <a:t> Ferramenta de CI / CD</a:t>
            </a:r>
          </a:p>
          <a:p>
            <a:pPr lvl="1"/>
            <a:r>
              <a:rPr lang="en-US" dirty="0">
                <a:cs typeface="Calibri"/>
              </a:rPr>
              <a:t>Avaliar ferramentas </a:t>
            </a:r>
            <a:r>
              <a:rPr lang="en-US" dirty="0" err="1">
                <a:cs typeface="Calibri"/>
              </a:rPr>
              <a:t>disponiveis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Papéis</a:t>
            </a:r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Todos – </a:t>
            </a:r>
            <a:r>
              <a:rPr lang="en-US" dirty="0" err="1">
                <a:cs typeface="Calibri"/>
              </a:rPr>
              <a:t>Utilizam</a:t>
            </a:r>
            <a:r>
              <a:rPr lang="en-US" dirty="0">
                <a:cs typeface="Calibri"/>
              </a:rPr>
              <a:t> Scripts </a:t>
            </a:r>
            <a:r>
              <a:rPr lang="en-US" dirty="0" err="1">
                <a:cs typeface="Calibri"/>
              </a:rPr>
              <a:t>Homologados</a:t>
            </a:r>
            <a:r>
              <a:rPr lang="en-US" dirty="0">
                <a:cs typeface="Calibri"/>
              </a:rPr>
              <a:t> pela </a:t>
            </a:r>
            <a:r>
              <a:rPr lang="en-US" dirty="0" err="1">
                <a:cs typeface="Calibri"/>
              </a:rPr>
              <a:t>engenharias</a:t>
            </a:r>
            <a:r>
              <a:rPr lang="en-US" dirty="0">
                <a:cs typeface="Calibri"/>
              </a:rPr>
              <a:t>;</a:t>
            </a:r>
          </a:p>
          <a:p>
            <a:pPr lvl="1"/>
            <a:r>
              <a:rPr lang="en-US" dirty="0">
                <a:cs typeface="Calibri"/>
              </a:rPr>
              <a:t>Todos –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desenvolver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branchs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reportar</a:t>
            </a:r>
            <a:r>
              <a:rPr lang="en-US" dirty="0">
                <a:cs typeface="Calibri"/>
              </a:rPr>
              <a:t> issues;</a:t>
            </a:r>
          </a:p>
          <a:p>
            <a:pPr lvl="1"/>
            <a:r>
              <a:rPr lang="en-US" dirty="0">
                <a:cs typeface="Calibri"/>
              </a:rPr>
              <a:t>Todos – </a:t>
            </a:r>
            <a:r>
              <a:rPr lang="en-US" dirty="0" err="1">
                <a:cs typeface="Calibri"/>
              </a:rPr>
              <a:t>Solicitam</a:t>
            </a:r>
            <a:r>
              <a:rPr lang="en-US" dirty="0">
                <a:cs typeface="Calibri"/>
              </a:rPr>
              <a:t> commit da branch de Dev para Prod;</a:t>
            </a:r>
          </a:p>
          <a:p>
            <a:pPr lvl="1"/>
            <a:r>
              <a:rPr lang="en-US" dirty="0" err="1">
                <a:cs typeface="Calibri"/>
              </a:rPr>
              <a:t>Engenharia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Somente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eng.</a:t>
            </a:r>
            <a:r>
              <a:rPr lang="en-US" dirty="0">
                <a:cs typeface="Calibri"/>
              </a:rPr>
              <a:t> BD </a:t>
            </a:r>
            <a:r>
              <a:rPr lang="en-US" dirty="0" err="1">
                <a:cs typeface="Calibri"/>
              </a:rPr>
              <a:t>revisa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codigo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aceita</a:t>
            </a:r>
            <a:r>
              <a:rPr lang="en-US" dirty="0">
                <a:cs typeface="Calibri"/>
              </a:rPr>
              <a:t> novo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prod.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Recursos</a:t>
            </a:r>
            <a:r>
              <a:rPr lang="en-US" b="1" dirty="0">
                <a:cs typeface="Calibri"/>
              </a:rPr>
              <a:t> – Onde </a:t>
            </a:r>
            <a:r>
              <a:rPr lang="en-US" b="1" dirty="0" err="1">
                <a:cs typeface="Calibri"/>
              </a:rPr>
              <a:t>Utilizar</a:t>
            </a:r>
            <a:r>
              <a:rPr lang="en-US" b="1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scripts que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comum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desempenho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função</a:t>
            </a:r>
            <a:r>
              <a:rPr lang="en-US" dirty="0">
                <a:cs typeface="Calibri"/>
              </a:rPr>
              <a:t> de DBA.</a:t>
            </a:r>
          </a:p>
        </p:txBody>
      </p:sp>
    </p:spTree>
    <p:extLst>
      <p:ext uri="{BB962C8B-B14F-4D97-AF65-F5344CB8AC3E}">
        <p14:creationId xmlns:p14="http://schemas.microsoft.com/office/powerpoint/2010/main" val="135895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C278665-965F-45F6-A161-E7A9FE1B6440}"/>
              </a:ext>
            </a:extLst>
          </p:cNvPr>
          <p:cNvSpPr/>
          <p:nvPr/>
        </p:nvSpPr>
        <p:spPr>
          <a:xfrm>
            <a:off x="908647" y="3086817"/>
            <a:ext cx="10524225" cy="92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2C72-BB96-4145-BBA6-E74810A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Resultado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22FAB-503B-4ACE-BFA2-18B0705395C1}"/>
              </a:ext>
            </a:extLst>
          </p:cNvPr>
          <p:cNvSpPr/>
          <p:nvPr/>
        </p:nvSpPr>
        <p:spPr>
          <a:xfrm>
            <a:off x="923026" y="5085272"/>
            <a:ext cx="10524225" cy="920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35708-CAC5-4533-ADAD-B83B02204344}"/>
              </a:ext>
            </a:extLst>
          </p:cNvPr>
          <p:cNvSpPr/>
          <p:nvPr/>
        </p:nvSpPr>
        <p:spPr>
          <a:xfrm>
            <a:off x="908648" y="4093233"/>
            <a:ext cx="10524225" cy="92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AEB0A-FA27-4C87-BF64-D5CCACABCF07}"/>
              </a:ext>
            </a:extLst>
          </p:cNvPr>
          <p:cNvSpPr/>
          <p:nvPr/>
        </p:nvSpPr>
        <p:spPr>
          <a:xfrm>
            <a:off x="908646" y="1821610"/>
            <a:ext cx="10538602" cy="12076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5" descr="Office worker male with solid fill">
            <a:extLst>
              <a:ext uri="{FF2B5EF4-FFF2-40B4-BE49-F238E27FC236}">
                <a16:creationId xmlns:a16="http://schemas.microsoft.com/office/drawing/2014/main" id="{57769718-FE3C-45AA-82EB-60987D20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56" y="3157806"/>
            <a:ext cx="612476" cy="612476"/>
          </a:xfrm>
          <a:prstGeom prst="rect">
            <a:avLst/>
          </a:prstGeom>
        </p:spPr>
      </p:pic>
      <p:pic>
        <p:nvPicPr>
          <p:cNvPr id="10" name="Graphic 15" descr="Users with solid fill">
            <a:extLst>
              <a:ext uri="{FF2B5EF4-FFF2-40B4-BE49-F238E27FC236}">
                <a16:creationId xmlns:a16="http://schemas.microsoft.com/office/drawing/2014/main" id="{825EBAE3-334E-4331-8F9C-2FE7053EE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55" y="2080404"/>
            <a:ext cx="612476" cy="612476"/>
          </a:xfrm>
          <a:prstGeom prst="rect">
            <a:avLst/>
          </a:prstGeom>
        </p:spPr>
      </p:pic>
      <p:pic>
        <p:nvPicPr>
          <p:cNvPr id="14" name="Graphic 38" descr="Programmer female with solid fill">
            <a:extLst>
              <a:ext uri="{FF2B5EF4-FFF2-40B4-BE49-F238E27FC236}">
                <a16:creationId xmlns:a16="http://schemas.microsoft.com/office/drawing/2014/main" id="{DB91C4F4-198D-4CB1-8430-C20A12099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555" y="5085271"/>
            <a:ext cx="612476" cy="612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27E52D-E229-4EFA-BE20-6A1A50366D45}"/>
              </a:ext>
            </a:extLst>
          </p:cNvPr>
          <p:cNvSpPr txBox="1"/>
          <p:nvPr/>
        </p:nvSpPr>
        <p:spPr>
          <a:xfrm>
            <a:off x="927879" y="56867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Engenharia</a:t>
            </a:r>
            <a:r>
              <a:rPr lang="en-US" dirty="0"/>
              <a:t> - </a:t>
            </a:r>
            <a:r>
              <a:rPr lang="en-US" dirty="0" err="1"/>
              <a:t>Produção</a:t>
            </a:r>
            <a:endParaRPr lang="en-US" dirty="0" err="1">
              <a:cs typeface="Calibri"/>
            </a:endParaRPr>
          </a:p>
        </p:txBody>
      </p:sp>
      <p:pic>
        <p:nvPicPr>
          <p:cNvPr id="18" name="Graphic 8" descr="Office worker female with solid fill">
            <a:extLst>
              <a:ext uri="{FF2B5EF4-FFF2-40B4-BE49-F238E27FC236}">
                <a16:creationId xmlns:a16="http://schemas.microsoft.com/office/drawing/2014/main" id="{B346A826-6329-4A48-BB5C-0DFA229022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960" y="4089640"/>
            <a:ext cx="612476" cy="612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8F2994-F148-433F-A462-290D4E7156A6}"/>
              </a:ext>
            </a:extLst>
          </p:cNvPr>
          <p:cNvSpPr txBox="1"/>
          <p:nvPr/>
        </p:nvSpPr>
        <p:spPr>
          <a:xfrm>
            <a:off x="913501" y="46516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Projeto</a:t>
            </a:r>
            <a:r>
              <a:rPr lang="en-US" dirty="0"/>
              <a:t> A – Branch Dev A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B5CDB-9AA7-4071-8382-5FACD0331F9E}"/>
              </a:ext>
            </a:extLst>
          </p:cNvPr>
          <p:cNvSpPr txBox="1"/>
          <p:nvPr/>
        </p:nvSpPr>
        <p:spPr>
          <a:xfrm>
            <a:off x="927878" y="37314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Projeto</a:t>
            </a:r>
            <a:r>
              <a:rPr lang="en-US" dirty="0"/>
              <a:t> B – Branch Dev B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A3B62-45CC-4D2F-B2CF-9DF05202834B}"/>
              </a:ext>
            </a:extLst>
          </p:cNvPr>
          <p:cNvSpPr txBox="1"/>
          <p:nvPr/>
        </p:nvSpPr>
        <p:spPr>
          <a:xfrm>
            <a:off x="913500" y="2638783"/>
            <a:ext cx="2901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Sustentação</a:t>
            </a:r>
            <a:r>
              <a:rPr lang="en-US" dirty="0"/>
              <a:t>  – Branch Dev C </a:t>
            </a:r>
            <a:endParaRPr lang="en-US" dirty="0">
              <a:cs typeface="Calibri"/>
            </a:endParaRPr>
          </a:p>
        </p:txBody>
      </p:sp>
      <p:pic>
        <p:nvPicPr>
          <p:cNvPr id="26" name="Graphic 17" descr="Scroll with solid fill">
            <a:extLst>
              <a:ext uri="{FF2B5EF4-FFF2-40B4-BE49-F238E27FC236}">
                <a16:creationId xmlns:a16="http://schemas.microsoft.com/office/drawing/2014/main" id="{D25DF97E-4410-4D76-BDEA-2500ECDA08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2799" y="5214668"/>
            <a:ext cx="583721" cy="54058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6F6F55-108D-4F17-BB57-152081CBCA6A}"/>
              </a:ext>
            </a:extLst>
          </p:cNvPr>
          <p:cNvCxnSpPr/>
          <p:nvPr/>
        </p:nvCxnSpPr>
        <p:spPr>
          <a:xfrm>
            <a:off x="4042913" y="5545348"/>
            <a:ext cx="6349040" cy="2300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7B8EFA-1053-436D-AA14-A4C15A37F7BD}"/>
              </a:ext>
            </a:extLst>
          </p:cNvPr>
          <p:cNvSpPr txBox="1"/>
          <p:nvPr/>
        </p:nvSpPr>
        <p:spPr>
          <a:xfrm>
            <a:off x="3357652" y="56867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Amazing_V1.sh</a:t>
            </a:r>
          </a:p>
        </p:txBody>
      </p:sp>
      <p:pic>
        <p:nvPicPr>
          <p:cNvPr id="29" name="Graphic 17" descr="Scroll with solid fill">
            <a:extLst>
              <a:ext uri="{FF2B5EF4-FFF2-40B4-BE49-F238E27FC236}">
                <a16:creationId xmlns:a16="http://schemas.microsoft.com/office/drawing/2014/main" id="{1B36DA0D-B38E-43C6-95C3-F87845754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8346" y="5214667"/>
            <a:ext cx="583721" cy="5405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425033-DB7F-4785-AAA8-19812D859A82}"/>
              </a:ext>
            </a:extLst>
          </p:cNvPr>
          <p:cNvSpPr txBox="1"/>
          <p:nvPr/>
        </p:nvSpPr>
        <p:spPr>
          <a:xfrm>
            <a:off x="6261878" y="5744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Amazing_V2.sh</a:t>
            </a:r>
          </a:p>
        </p:txBody>
      </p:sp>
      <p:pic>
        <p:nvPicPr>
          <p:cNvPr id="31" name="Graphic 17" descr="Scroll with solid fill">
            <a:extLst>
              <a:ext uri="{FF2B5EF4-FFF2-40B4-BE49-F238E27FC236}">
                <a16:creationId xmlns:a16="http://schemas.microsoft.com/office/drawing/2014/main" id="{DFB4EE4B-597A-4CD8-812E-7247F4B55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0836" y="5128402"/>
            <a:ext cx="583721" cy="54058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41B875-9FFE-490B-984E-6E1A40E56996}"/>
              </a:ext>
            </a:extLst>
          </p:cNvPr>
          <p:cNvSpPr txBox="1"/>
          <p:nvPr/>
        </p:nvSpPr>
        <p:spPr>
          <a:xfrm>
            <a:off x="9870594" y="56867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Amazing_V3.sh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E8912F-42DE-412C-B0BA-7305C76FB7F7}"/>
              </a:ext>
            </a:extLst>
          </p:cNvPr>
          <p:cNvCxnSpPr/>
          <p:nvPr/>
        </p:nvCxnSpPr>
        <p:spPr>
          <a:xfrm flipV="1">
            <a:off x="4282172" y="4818654"/>
            <a:ext cx="209911" cy="68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F660AE-D2FF-4791-9948-DF569351CA33}"/>
              </a:ext>
            </a:extLst>
          </p:cNvPr>
          <p:cNvCxnSpPr>
            <a:cxnSpLocks/>
          </p:cNvCxnSpPr>
          <p:nvPr/>
        </p:nvCxnSpPr>
        <p:spPr>
          <a:xfrm flipV="1">
            <a:off x="4445479" y="4777598"/>
            <a:ext cx="2093342" cy="57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7" descr="Scroll with solid fill">
            <a:extLst>
              <a:ext uri="{FF2B5EF4-FFF2-40B4-BE49-F238E27FC236}">
                <a16:creationId xmlns:a16="http://schemas.microsoft.com/office/drawing/2014/main" id="{E433D82E-B2E5-4A51-A99F-B1309810D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0987" y="4179498"/>
            <a:ext cx="583721" cy="540589"/>
          </a:xfrm>
          <a:prstGeom prst="rect">
            <a:avLst/>
          </a:prstGeom>
        </p:spPr>
      </p:pic>
      <p:pic>
        <p:nvPicPr>
          <p:cNvPr id="37" name="Graphic 17" descr="Scroll with solid fill">
            <a:extLst>
              <a:ext uri="{FF2B5EF4-FFF2-40B4-BE49-F238E27FC236}">
                <a16:creationId xmlns:a16="http://schemas.microsoft.com/office/drawing/2014/main" id="{DA63197A-14C1-4A5C-88A1-F9E60D414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4497" y="4179498"/>
            <a:ext cx="583721" cy="54058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6C66A-CFE5-457F-904A-D10F83DE6868}"/>
              </a:ext>
            </a:extLst>
          </p:cNvPr>
          <p:cNvCxnSpPr>
            <a:cxnSpLocks/>
          </p:cNvCxnSpPr>
          <p:nvPr/>
        </p:nvCxnSpPr>
        <p:spPr>
          <a:xfrm>
            <a:off x="6460795" y="4790933"/>
            <a:ext cx="138023" cy="727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762574-03A1-447E-9545-3D63072910B3}"/>
              </a:ext>
            </a:extLst>
          </p:cNvPr>
          <p:cNvCxnSpPr>
            <a:cxnSpLocks/>
          </p:cNvCxnSpPr>
          <p:nvPr/>
        </p:nvCxnSpPr>
        <p:spPr>
          <a:xfrm>
            <a:off x="6975893" y="3647535"/>
            <a:ext cx="3214777" cy="862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7A1A16-6D33-416B-A81D-E2C70A75B5AA}"/>
              </a:ext>
            </a:extLst>
          </p:cNvPr>
          <p:cNvCxnSpPr>
            <a:cxnSpLocks/>
          </p:cNvCxnSpPr>
          <p:nvPr/>
        </p:nvCxnSpPr>
        <p:spPr>
          <a:xfrm flipV="1">
            <a:off x="6870096" y="3582201"/>
            <a:ext cx="94893" cy="184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EE8D59-7A96-43B4-8CEB-971E35D585A4}"/>
              </a:ext>
            </a:extLst>
          </p:cNvPr>
          <p:cNvCxnSpPr>
            <a:cxnSpLocks/>
          </p:cNvCxnSpPr>
          <p:nvPr/>
        </p:nvCxnSpPr>
        <p:spPr>
          <a:xfrm>
            <a:off x="10119379" y="3659841"/>
            <a:ext cx="253042" cy="1892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Graphic 17" descr="Scroll with solid fill">
            <a:extLst>
              <a:ext uri="{FF2B5EF4-FFF2-40B4-BE49-F238E27FC236}">
                <a16:creationId xmlns:a16="http://schemas.microsoft.com/office/drawing/2014/main" id="{2F27105C-B679-485A-8CE7-376BD55BD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6458" y="3115573"/>
            <a:ext cx="583721" cy="540589"/>
          </a:xfrm>
          <a:prstGeom prst="rect">
            <a:avLst/>
          </a:prstGeom>
        </p:spPr>
      </p:pic>
      <p:pic>
        <p:nvPicPr>
          <p:cNvPr id="44" name="Graphic 17" descr="Scroll with solid fill">
            <a:extLst>
              <a:ext uri="{FF2B5EF4-FFF2-40B4-BE49-F238E27FC236}">
                <a16:creationId xmlns:a16="http://schemas.microsoft.com/office/drawing/2014/main" id="{398FF49C-23CD-482F-B69C-C1E1B771D6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6949" y="3115573"/>
            <a:ext cx="583721" cy="540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709D2A0-F333-4F14-905E-F933750108FD}"/>
              </a:ext>
            </a:extLst>
          </p:cNvPr>
          <p:cNvSpPr txBox="1"/>
          <p:nvPr/>
        </p:nvSpPr>
        <p:spPr>
          <a:xfrm>
            <a:off x="3745841" y="1905540"/>
            <a:ext cx="7660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Consomem</a:t>
            </a:r>
            <a:r>
              <a:rPr lang="en-US" dirty="0"/>
              <a:t> scripts </a:t>
            </a:r>
            <a:r>
              <a:rPr lang="en-US" dirty="0" err="1"/>
              <a:t>homologados</a:t>
            </a:r>
            <a:r>
              <a:rPr lang="en-US" dirty="0"/>
              <a:t> pela </a:t>
            </a:r>
            <a:r>
              <a:rPr lang="en-US" dirty="0" err="1"/>
              <a:t>engenharia</a:t>
            </a:r>
          </a:p>
        </p:txBody>
      </p:sp>
      <p:pic>
        <p:nvPicPr>
          <p:cNvPr id="46" name="Graphic 17" descr="Scroll with solid fill">
            <a:extLst>
              <a:ext uri="{FF2B5EF4-FFF2-40B4-BE49-F238E27FC236}">
                <a16:creationId xmlns:a16="http://schemas.microsoft.com/office/drawing/2014/main" id="{13BEF706-100A-4CA7-A083-BF6168A239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1515" y="2152290"/>
            <a:ext cx="583721" cy="540589"/>
          </a:xfrm>
          <a:prstGeom prst="rect">
            <a:avLst/>
          </a:prstGeom>
        </p:spPr>
      </p:pic>
      <p:pic>
        <p:nvPicPr>
          <p:cNvPr id="47" name="Graphic 17" descr="Scroll with solid fill">
            <a:extLst>
              <a:ext uri="{FF2B5EF4-FFF2-40B4-BE49-F238E27FC236}">
                <a16:creationId xmlns:a16="http://schemas.microsoft.com/office/drawing/2014/main" id="{D390DE1D-2BF1-45A3-978F-991FF30D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1439" y="2281684"/>
            <a:ext cx="583721" cy="540589"/>
          </a:xfrm>
          <a:prstGeom prst="rect">
            <a:avLst/>
          </a:prstGeom>
        </p:spPr>
      </p:pic>
      <p:pic>
        <p:nvPicPr>
          <p:cNvPr id="48" name="Graphic 17" descr="Scroll with solid fill">
            <a:extLst>
              <a:ext uri="{FF2B5EF4-FFF2-40B4-BE49-F238E27FC236}">
                <a16:creationId xmlns:a16="http://schemas.microsoft.com/office/drawing/2014/main" id="{D22791DD-C61E-4C4F-926E-00673DE92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8346" y="2267308"/>
            <a:ext cx="583721" cy="54058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52E96D5-FDBF-4E9B-801F-0B1B52B92965}"/>
              </a:ext>
            </a:extLst>
          </p:cNvPr>
          <p:cNvSpPr txBox="1"/>
          <p:nvPr/>
        </p:nvSpPr>
        <p:spPr>
          <a:xfrm>
            <a:off x="6175613" y="2681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Amazing_V2.sh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D1E5EB-065C-4293-A456-E0EF5C7160CB}"/>
              </a:ext>
            </a:extLst>
          </p:cNvPr>
          <p:cNvSpPr txBox="1"/>
          <p:nvPr/>
        </p:nvSpPr>
        <p:spPr>
          <a:xfrm>
            <a:off x="9899348" y="2725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Amazing_V3.sh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9D4891-2D4F-459C-8095-C83014F1A6FB}"/>
              </a:ext>
            </a:extLst>
          </p:cNvPr>
          <p:cNvCxnSpPr/>
          <p:nvPr/>
        </p:nvCxnSpPr>
        <p:spPr>
          <a:xfrm flipH="1" flipV="1">
            <a:off x="3503402" y="2504177"/>
            <a:ext cx="5752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225405-CB4D-4821-BBB5-7A706ABC12FA}"/>
              </a:ext>
            </a:extLst>
          </p:cNvPr>
          <p:cNvCxnSpPr>
            <a:cxnSpLocks/>
          </p:cNvCxnSpPr>
          <p:nvPr/>
        </p:nvCxnSpPr>
        <p:spPr>
          <a:xfrm flipH="1" flipV="1">
            <a:off x="6910835" y="2906742"/>
            <a:ext cx="5752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F0ECC6-2B42-4D92-B2DD-ACAA3C62C5B8}"/>
              </a:ext>
            </a:extLst>
          </p:cNvPr>
          <p:cNvCxnSpPr>
            <a:cxnSpLocks/>
          </p:cNvCxnSpPr>
          <p:nvPr/>
        </p:nvCxnSpPr>
        <p:spPr>
          <a:xfrm flipH="1" flipV="1">
            <a:off x="10864608" y="2762968"/>
            <a:ext cx="5752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5" descr="Logo&#10;&#10;Description automatically generated">
            <a:extLst>
              <a:ext uri="{FF2B5EF4-FFF2-40B4-BE49-F238E27FC236}">
                <a16:creationId xmlns:a16="http://schemas.microsoft.com/office/drawing/2014/main" id="{E02CE5B3-8B22-4D72-AFD4-7FE0F46667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5041" y="364845"/>
            <a:ext cx="2743200" cy="12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 / CD</vt:lpstr>
      <vt:lpstr>Situação Atual</vt:lpstr>
      <vt:lpstr>Tarefa</vt:lpstr>
      <vt:lpstr>Ação</vt:lpstr>
      <vt:lpstr>Resultado</vt:lpstr>
    </vt:vector>
  </TitlesOfParts>
  <Company>Banco Santander 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/ CD</dc:title>
  <dc:creator>Diogo Hikaru Nomura</dc:creator>
  <cp:lastModifiedBy>Diogo</cp:lastModifiedBy>
  <cp:revision>2</cp:revision>
  <dcterms:created xsi:type="dcterms:W3CDTF">2021-08-05T12:22:42Z</dcterms:created>
  <dcterms:modified xsi:type="dcterms:W3CDTF">2021-08-05T12:26:36Z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2021-08-05T12:22:52Z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675fca14-f815-4e83-bf6a-351cea4f8bdb</vt:lpwstr>
  </property>
  <property fmtid="{D5CDD505-2E9C-101B-9397-08002B2CF9AE}" pid="8" name="MSIP_Label_41b88ec2-a72b-4523-9e84-0458a1764731_ContentBits">
    <vt:lpwstr>0</vt:lpwstr>
  </property>
</Properties>
</file>