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0"/>
  </p:notesMasterIdLst>
  <p:handoutMasterIdLst>
    <p:handoutMasterId r:id="rId11"/>
  </p:handoutMasterIdLst>
  <p:sldIdLst>
    <p:sldId id="330" r:id="rId5"/>
    <p:sldId id="354" r:id="rId6"/>
    <p:sldId id="349" r:id="rId7"/>
    <p:sldId id="355" r:id="rId8"/>
    <p:sldId id="332" r:id="rId9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5" autoAdjust="0"/>
    <p:restoredTop sz="94979" autoAdjust="0"/>
  </p:normalViewPr>
  <p:slideViewPr>
    <p:cSldViewPr snapToGrid="0" snapToObjects="1" showGuides="1">
      <p:cViewPr varScale="1">
        <p:scale>
          <a:sx n="212" d="100"/>
          <a:sy n="212" d="100"/>
        </p:scale>
        <p:origin x="150" y="168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47" Type="http://schemas.openxmlformats.org/officeDocument/2006/relationships/image" Target="../media/image53.svg"/><Relationship Id="rId63" Type="http://schemas.openxmlformats.org/officeDocument/2006/relationships/image" Target="../media/image69.sv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38" Type="http://schemas.openxmlformats.org/officeDocument/2006/relationships/image" Target="../media/image144.png"/><Relationship Id="rId154" Type="http://schemas.openxmlformats.org/officeDocument/2006/relationships/image" Target="../media/image160.png"/><Relationship Id="rId159" Type="http://schemas.openxmlformats.org/officeDocument/2006/relationships/image" Target="../media/image165.svg"/><Relationship Id="rId175" Type="http://schemas.openxmlformats.org/officeDocument/2006/relationships/image" Target="../media/image181.svg"/><Relationship Id="rId170" Type="http://schemas.openxmlformats.org/officeDocument/2006/relationships/image" Target="../media/image176.png"/><Relationship Id="rId16" Type="http://schemas.openxmlformats.org/officeDocument/2006/relationships/image" Target="../media/image22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37" Type="http://schemas.openxmlformats.org/officeDocument/2006/relationships/image" Target="../media/image43.svg"/><Relationship Id="rId53" Type="http://schemas.openxmlformats.org/officeDocument/2006/relationships/image" Target="../media/image59.sv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28" Type="http://schemas.openxmlformats.org/officeDocument/2006/relationships/image" Target="../media/image134.png"/><Relationship Id="rId144" Type="http://schemas.openxmlformats.org/officeDocument/2006/relationships/image" Target="../media/image150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0" Type="http://schemas.openxmlformats.org/officeDocument/2006/relationships/image" Target="../media/image96.pn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165" Type="http://schemas.openxmlformats.org/officeDocument/2006/relationships/image" Target="../media/image171.sv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43" Type="http://schemas.openxmlformats.org/officeDocument/2006/relationships/image" Target="../media/image49.sv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18" Type="http://schemas.openxmlformats.org/officeDocument/2006/relationships/image" Target="../media/image124.png"/><Relationship Id="rId134" Type="http://schemas.openxmlformats.org/officeDocument/2006/relationships/image" Target="../media/image140.png"/><Relationship Id="rId139" Type="http://schemas.openxmlformats.org/officeDocument/2006/relationships/image" Target="../media/image145.svg"/><Relationship Id="rId80" Type="http://schemas.openxmlformats.org/officeDocument/2006/relationships/image" Target="../media/image86.pn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55" Type="http://schemas.openxmlformats.org/officeDocument/2006/relationships/image" Target="../media/image161.svg"/><Relationship Id="rId171" Type="http://schemas.openxmlformats.org/officeDocument/2006/relationships/image" Target="../media/image177.svg"/><Relationship Id="rId176" Type="http://schemas.openxmlformats.org/officeDocument/2006/relationships/image" Target="../media/image182.pn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33" Type="http://schemas.openxmlformats.org/officeDocument/2006/relationships/image" Target="../media/image39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08" Type="http://schemas.openxmlformats.org/officeDocument/2006/relationships/image" Target="../media/image114.png"/><Relationship Id="rId124" Type="http://schemas.openxmlformats.org/officeDocument/2006/relationships/image" Target="../media/image130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0" Type="http://schemas.openxmlformats.org/officeDocument/2006/relationships/image" Target="../media/image76.png"/><Relationship Id="rId75" Type="http://schemas.openxmlformats.org/officeDocument/2006/relationships/image" Target="../media/image81.svg"/><Relationship Id="rId91" Type="http://schemas.openxmlformats.org/officeDocument/2006/relationships/image" Target="../media/image97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45" Type="http://schemas.openxmlformats.org/officeDocument/2006/relationships/image" Target="../media/image151.svg"/><Relationship Id="rId161" Type="http://schemas.openxmlformats.org/officeDocument/2006/relationships/image" Target="../media/image167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177" Type="http://schemas.openxmlformats.org/officeDocument/2006/relationships/image" Target="../media/image183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vid-vaccinations#country-by-country-data-on-covid-19-vaccinations" TargetMode="External"/><Relationship Id="rId2" Type="http://schemas.openxmlformats.org/officeDocument/2006/relationships/image" Target="../media/image19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.worldbank.org/indicato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355" y="1598589"/>
            <a:ext cx="4775962" cy="1612695"/>
          </a:xfrm>
        </p:spPr>
        <p:txBody>
          <a:bodyPr/>
          <a:lstStyle/>
          <a:p>
            <a:r>
              <a:rPr lang="en-US" dirty="0"/>
              <a:t>COVID-19 Vaccinations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355" y="3147640"/>
            <a:ext cx="4626978" cy="313932"/>
          </a:xfrm>
        </p:spPr>
        <p:txBody>
          <a:bodyPr/>
          <a:lstStyle/>
          <a:p>
            <a:r>
              <a:rPr lang="en-US" dirty="0"/>
              <a:t>Data Analytics and Visualizations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Hoa 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5/7/2021</a:t>
            </a:r>
          </a:p>
          <a:p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68D9C78-15C6-4376-AF6B-9B9CBA15136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4861" r="14861"/>
          <a:stretch>
            <a:fillRect/>
          </a:stretch>
        </p:blipFill>
        <p:spPr>
          <a:xfrm>
            <a:off x="4251961" y="0"/>
            <a:ext cx="4892040" cy="3915038"/>
          </a:xfrm>
        </p:spPr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Data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C7980B7-617C-41DE-A8D4-AE5FF1E166B7}"/>
              </a:ext>
            </a:extLst>
          </p:cNvPr>
          <p:cNvSpPr txBox="1">
            <a:spLocks/>
          </p:cNvSpPr>
          <p:nvPr/>
        </p:nvSpPr>
        <p:spPr>
          <a:xfrm>
            <a:off x="6344916" y="1913937"/>
            <a:ext cx="4059684" cy="2702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17475" indent="-1174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82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97D9"/>
                </a:solidFill>
                <a:cs typeface="Arial" panose="020B0604020202020204"/>
              </a:rPr>
              <a:t>Hoa Roach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717073"/>
                </a:solidFill>
                <a:cs typeface="Arial" panose="020B0604020202020204"/>
              </a:rPr>
              <a:t>Data Analyst</a:t>
            </a:r>
          </a:p>
          <a:p>
            <a:endParaRPr lang="en-US" dirty="0">
              <a:solidFill>
                <a:srgbClr val="717073"/>
              </a:solidFill>
              <a:cs typeface="Arial" panose="020B0604020202020204"/>
            </a:endParaRPr>
          </a:p>
          <a:p>
            <a:endParaRPr lang="en-US" dirty="0">
              <a:solidFill>
                <a:srgbClr val="717073"/>
              </a:solidFill>
              <a:cs typeface="Arial" panose="020B0604020202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56864-FBB7-41BC-B5A7-CD7FABB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798" y="2571750"/>
            <a:ext cx="1044624" cy="156663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B7E1C9-FD2F-4186-852E-9F53B019C26B}"/>
              </a:ext>
            </a:extLst>
          </p:cNvPr>
          <p:cNvSpPr txBox="1">
            <a:spLocks/>
          </p:cNvSpPr>
          <p:nvPr/>
        </p:nvSpPr>
        <p:spPr>
          <a:xfrm>
            <a:off x="227760" y="1801326"/>
            <a:ext cx="5569445" cy="323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7475" indent="-1174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82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Covid 19 Vaccinations Data from </a:t>
            </a:r>
            <a:r>
              <a:rPr lang="en-US" b="1" i="1" dirty="0">
                <a:solidFill>
                  <a:schemeClr val="tx1">
                    <a:lumMod val="90000"/>
                    <a:lumOff val="10000"/>
                  </a:schemeClr>
                </a:solidFill>
                <a:hlinkClick r:id="rId3"/>
              </a:rPr>
              <a:t>Our World in Data</a:t>
            </a:r>
            <a:r>
              <a:rPr lang="en-US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Daily collected data of Covid19 Vaccinations of all countries </a:t>
            </a:r>
          </a:p>
          <a:p>
            <a:pPr lvl="1"/>
            <a:r>
              <a:rPr lang="en-US" dirty="0"/>
              <a:t>Up to date</a:t>
            </a:r>
          </a:p>
          <a:p>
            <a:pPr lvl="1"/>
            <a:r>
              <a:rPr lang="en-US" dirty="0"/>
              <a:t>Official numbers from governments and health ministries worldwide</a:t>
            </a:r>
          </a:p>
          <a:p>
            <a:r>
              <a:rPr lang="en-US" dirty="0"/>
              <a:t>World indicators data from </a:t>
            </a:r>
            <a:r>
              <a:rPr lang="en-US" b="1" i="1" dirty="0">
                <a:solidFill>
                  <a:schemeClr val="tx1">
                    <a:lumMod val="90000"/>
                    <a:lumOff val="10000"/>
                  </a:schemeClr>
                </a:solidFill>
                <a:hlinkClick r:id="rId4"/>
              </a:rPr>
              <a:t>The World Bank</a:t>
            </a:r>
            <a:endParaRPr lang="en-US" dirty="0"/>
          </a:p>
          <a:p>
            <a:pPr lvl="1"/>
            <a:r>
              <a:rPr lang="en-US" dirty="0"/>
              <a:t>GDP per capita</a:t>
            </a:r>
          </a:p>
          <a:p>
            <a:pPr marL="0" indent="0">
              <a:buNone/>
            </a:pPr>
            <a:endParaRPr lang="en-US" b="1" dirty="0">
              <a:solidFill>
                <a:srgbClr val="0097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CE22560-CFDB-49D0-A0AE-ACDBC1161895}"/>
              </a:ext>
            </a:extLst>
          </p:cNvPr>
          <p:cNvSpPr txBox="1">
            <a:spLocks/>
          </p:cNvSpPr>
          <p:nvPr/>
        </p:nvSpPr>
        <p:spPr>
          <a:xfrm>
            <a:off x="358388" y="1610002"/>
            <a:ext cx="7954339" cy="334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7475" indent="-1174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82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Raw data processed and cleaned using </a:t>
            </a:r>
            <a:r>
              <a:rPr lang="en-US" b="1" dirty="0"/>
              <a:t>python</a:t>
            </a:r>
          </a:p>
          <a:p>
            <a:pPr lvl="1"/>
            <a:r>
              <a:rPr lang="en-US" dirty="0"/>
              <a:t>Python is a commonly used tool</a:t>
            </a:r>
          </a:p>
          <a:p>
            <a:pPr lvl="1"/>
            <a:r>
              <a:rPr lang="en-US" dirty="0"/>
              <a:t>Easy for tracking and quality checking data cleaning process</a:t>
            </a:r>
          </a:p>
          <a:p>
            <a:pPr lvl="1"/>
            <a:endParaRPr lang="en-US" dirty="0"/>
          </a:p>
          <a:p>
            <a:r>
              <a:rPr lang="en-US" dirty="0"/>
              <a:t>Data Analyzing and Visualizations by </a:t>
            </a:r>
            <a:r>
              <a:rPr lang="en-US" b="1" dirty="0"/>
              <a:t>Tableau Desktop </a:t>
            </a:r>
            <a:r>
              <a:rPr lang="en-US" dirty="0"/>
              <a:t>2020.1</a:t>
            </a:r>
          </a:p>
          <a:p>
            <a:pPr lvl="1"/>
            <a:r>
              <a:rPr lang="en-US" dirty="0"/>
              <a:t>User friendly, but with very strong visualization power</a:t>
            </a:r>
          </a:p>
          <a:p>
            <a:pPr lvl="1"/>
            <a:r>
              <a:rPr lang="en-US" dirty="0"/>
              <a:t>Interactive visualizations and analysis with many filter options</a:t>
            </a:r>
          </a:p>
          <a:p>
            <a:pPr marL="0" indent="0">
              <a:buNone/>
            </a:pPr>
            <a:endParaRPr lang="en-US" b="1" dirty="0">
              <a:solidFill>
                <a:srgbClr val="0097D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35FB1-B2D7-4943-99B3-AF12EFDB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977" y="1601572"/>
            <a:ext cx="929549" cy="890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405C5-83EE-47D1-A698-C78476140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977" y="2953645"/>
            <a:ext cx="1314310" cy="8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Visualizations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CE22560-CFDB-49D0-A0AE-ACDBC1161895}"/>
              </a:ext>
            </a:extLst>
          </p:cNvPr>
          <p:cNvSpPr txBox="1">
            <a:spLocks/>
          </p:cNvSpPr>
          <p:nvPr/>
        </p:nvSpPr>
        <p:spPr>
          <a:xfrm>
            <a:off x="584769" y="1285967"/>
            <a:ext cx="7777996" cy="334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7475" indent="-1174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82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097D9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97D9"/>
              </a:solidFill>
            </a:endParaRPr>
          </a:p>
          <a:p>
            <a:r>
              <a:rPr lang="en-US" dirty="0"/>
              <a:t>Tableau Story </a:t>
            </a:r>
          </a:p>
        </p:txBody>
      </p:sp>
    </p:spTree>
    <p:extLst>
      <p:ext uri="{BB962C8B-B14F-4D97-AF65-F5344CB8AC3E}">
        <p14:creationId xmlns:p14="http://schemas.microsoft.com/office/powerpoint/2010/main" val="193887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7" ma:contentTypeDescription="Create a new document." ma:contentTypeScope="" ma:versionID="83f648d576e601b92f7142a7f572c300">
  <xsd:schema xmlns:xsd="http://www.w3.org/2001/XMLSchema" xmlns:xs="http://www.w3.org/2001/XMLSchema" xmlns:p="http://schemas.microsoft.com/office/2006/metadata/properties" xmlns:ns2="d2a9f884-c2eb-4182-8d97-b2c1069a1e77" xmlns:ns3="ad1dcd44-2c79-421e-996d-e07b6b6a06b7" targetNamespace="http://schemas.microsoft.com/office/2006/metadata/properties" ma:root="true" ma:fieldsID="0d22376f87372475b46127375c8e888e" ns2:_="" ns3:_="">
    <xsd:import namespace="d2a9f884-c2eb-4182-8d97-b2c1069a1e77"/>
    <xsd:import namespace="ad1dcd44-2c79-421e-996d-e07b6b6a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microsoft.com/office/2006/metadata/properties"/>
    <ds:schemaRef ds:uri="7fd3c95c-4561-4366-9173-5ef59b8cd20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72877ae-a410-445f-835b-653367d2e53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062DE58-109F-4D2D-8F00-D49A02B03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38180</TotalTime>
  <Words>119</Words>
  <Application>Microsoft Office PowerPoint</Application>
  <PresentationFormat>On-screen Show (16:9)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.AppleSystemUIFont</vt:lpstr>
      <vt:lpstr>System Font Regular</vt:lpstr>
      <vt:lpstr>Arial</vt:lpstr>
      <vt:lpstr>Calibri</vt:lpstr>
      <vt:lpstr>2018_TEK_PPT_Tmplt_Tagline</vt:lpstr>
      <vt:lpstr>COVID-19 Vaccinations</vt:lpstr>
      <vt:lpstr>Introduction - Data</vt:lpstr>
      <vt:lpstr>Tools</vt:lpstr>
      <vt:lpstr>Data Analysis and Visualizations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Hoa Roach</cp:lastModifiedBy>
  <cp:revision>550</cp:revision>
  <cp:lastPrinted>2019-09-27T20:27:38Z</cp:lastPrinted>
  <dcterms:created xsi:type="dcterms:W3CDTF">2018-04-23T16:24:53Z</dcterms:created>
  <dcterms:modified xsi:type="dcterms:W3CDTF">2021-05-07T04:27:26Z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