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8" r:id="rId2"/>
    <p:sldId id="259" r:id="rId3"/>
    <p:sldId id="275" r:id="rId4"/>
    <p:sldId id="261" r:id="rId5"/>
    <p:sldId id="262" r:id="rId6"/>
    <p:sldId id="25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5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9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2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7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CFB1980-FBE3-423A-8580-34538E61C9C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2A30E9-1169-4799-B4E9-143292C67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3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27FFB-8C3B-E6F1-8F1B-609726424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105" y="0"/>
            <a:ext cx="7251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1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1FA5-DA2A-48A3-2468-427937B8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Total Monthly Community Revenue Potential: USD 3,980</a:t>
            </a:r>
            <a:br>
              <a:rPr lang="en-US" sz="3200" dirty="0"/>
            </a:br>
            <a:r>
              <a:rPr lang="en-US" sz="3200" dirty="0"/>
              <a:t>Annual Projection: USD 47,760 direct community income</a:t>
            </a:r>
          </a:p>
        </p:txBody>
      </p:sp>
      <p:pic>
        <p:nvPicPr>
          <p:cNvPr id="4" name="Content Placeholder 3" descr="2025-08-21 11:16:47.650000">
            <a:extLst>
              <a:ext uri="{FF2B5EF4-FFF2-40B4-BE49-F238E27FC236}">
                <a16:creationId xmlns:a16="http://schemas.microsoft.com/office/drawing/2014/main" id="{E37875D6-F8D9-257E-8549-B447B4BA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238" y="1825625"/>
            <a:ext cx="3127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16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82A3-CFBE-2FEB-5AD3-6E9597D7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Sustainability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4CFD6-3098-953B-ACBC-72B5CF90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Zero ongoing technology costs (WhatsApp Business is free)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Community ownership - villages manage their own listings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Minimal external dependencies - uses existing mobile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Scalable without additional investment - new villages can join freely</a:t>
            </a:r>
          </a:p>
        </p:txBody>
      </p:sp>
    </p:spTree>
    <p:extLst>
      <p:ext uri="{BB962C8B-B14F-4D97-AF65-F5344CB8AC3E}">
        <p14:creationId xmlns:p14="http://schemas.microsoft.com/office/powerpoint/2010/main" val="3395592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891183-EC78-E69A-17AC-7179060A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 </a:t>
            </a:r>
            <a:br>
              <a:rPr lang="en-US"/>
            </a:br>
            <a:r>
              <a:rPr lang="en-US"/>
              <a:t>3. TECHNICAL IMPLEMENTATION (IMMEDIATELY DOABLE)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FCE4-F44B-D486-9E5C-808681FD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Quick Launch (Days 1-21)</a:t>
            </a:r>
          </a:p>
          <a:p>
            <a:r>
              <a:rPr lang="en-US" dirty="0"/>
              <a:t>Phase 2: System Optimization (Days 22-60)</a:t>
            </a:r>
          </a:p>
          <a:p>
            <a:r>
              <a:rPr lang="en-US" dirty="0"/>
              <a:t>Phase 3: Marketing &amp; Growth (Days 61-180)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9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84BC93-C0EC-46C6-2845-3D1F0C44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.COMPREHENSIVE TOURISM SUSTAINABILITY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952B1-8ECD-7949-4DCF-164DE103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1.Environmental Impact (Measurable with Simple Tools)</a:t>
            </a:r>
          </a:p>
          <a:p>
            <a:r>
              <a:rPr lang="en-US" sz="2000" dirty="0"/>
              <a:t>Direct Conservation Activities</a:t>
            </a:r>
          </a:p>
          <a:p>
            <a:r>
              <a:rPr lang="en-US" sz="2000" dirty="0"/>
              <a:t>Ecosystem protection initiatives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2. Social &amp; Cultural Sustainability</a:t>
            </a:r>
          </a:p>
          <a:p>
            <a:r>
              <a:rPr lang="en-US" sz="2000" dirty="0"/>
              <a:t>Community Empowerment Outcomes</a:t>
            </a:r>
          </a:p>
          <a:p>
            <a:r>
              <a:rPr lang="en-US" sz="2000" dirty="0"/>
              <a:t>Heritage Preservation</a:t>
            </a:r>
          </a:p>
          <a:p>
            <a:endParaRPr lang="en-US" sz="2000" dirty="0"/>
          </a:p>
          <a:p>
            <a:r>
              <a:rPr lang="en-US" sz="2000" dirty="0"/>
              <a:t>3. Economic Sustainability Impact</a:t>
            </a:r>
          </a:p>
          <a:p>
            <a:r>
              <a:rPr lang="en-US" sz="2000" dirty="0"/>
              <a:t>Local Economic Development</a:t>
            </a:r>
          </a:p>
          <a:p>
            <a:r>
              <a:rPr lang="en-US" sz="2000" dirty="0"/>
              <a:t>Value Chain Integration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27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E6F5-6056-266A-A79F-E8FA464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TEAM READINESS &amp; PROFESSIONAL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C624-2748-9DB3-A830-7A5478B0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Implementation Team (Voluntary/Low-Cost)</a:t>
            </a:r>
          </a:p>
          <a:p>
            <a:r>
              <a:rPr lang="en-US" dirty="0"/>
              <a:t>Project Coordinator: Hillary </a:t>
            </a:r>
            <a:r>
              <a:rPr lang="en-US" dirty="0" err="1"/>
              <a:t>Haym</a:t>
            </a:r>
            <a:r>
              <a:rPr lang="en-US" dirty="0"/>
              <a:t> Y </a:t>
            </a:r>
            <a:r>
              <a:rPr lang="en-US" dirty="0" err="1"/>
              <a:t>Mandaba</a:t>
            </a:r>
            <a:r>
              <a:rPr lang="en-US" dirty="0"/>
              <a:t> ,Natural Resources Management and Tourism Studies Graduate</a:t>
            </a:r>
          </a:p>
          <a:p>
            <a:r>
              <a:rPr lang="en-US" dirty="0"/>
              <a:t>Community Liaison: Chiweshe </a:t>
            </a:r>
            <a:r>
              <a:rPr lang="en-US" dirty="0" err="1"/>
              <a:t>Sabhuku</a:t>
            </a:r>
            <a:r>
              <a:rPr lang="en-US" dirty="0"/>
              <a:t>, Village Elder</a:t>
            </a:r>
          </a:p>
          <a:p>
            <a:r>
              <a:rPr lang="en-US" dirty="0"/>
              <a:t>Technical Support: Tinashe Mudadi , Software engineering Student</a:t>
            </a:r>
          </a:p>
          <a:p>
            <a:r>
              <a:rPr lang="en-US" dirty="0"/>
              <a:t>Environmental Monitors: Tinevimbo </a:t>
            </a:r>
            <a:r>
              <a:rPr lang="en-US" dirty="0" err="1"/>
              <a:t>Dzimiri</a:t>
            </a:r>
            <a:r>
              <a:rPr lang="en-US" dirty="0"/>
              <a:t> and Hillary </a:t>
            </a:r>
            <a:r>
              <a:rPr lang="en-US" dirty="0" err="1"/>
              <a:t>Mandaba</a:t>
            </a:r>
            <a:r>
              <a:rPr lang="en-US" dirty="0"/>
              <a:t> Environmental Science student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9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615F-D2DE-A64D-1149-339D0251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 Development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A940F-2073-75BE-A547-28A29447A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26" y="184617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✓</a:t>
            </a:r>
            <a:r>
              <a:rPr lang="en-US" dirty="0"/>
              <a:t> Community Tourism Training: Rural Tourism Development Workshop (</a:t>
            </a:r>
            <a:r>
              <a:rPr lang="en-US" dirty="0" err="1"/>
              <a:t>ZTA,UZ,KBA,Kwedu</a:t>
            </a:r>
            <a:r>
              <a:rPr lang="en-US" dirty="0"/>
              <a:t> Tourism)</a:t>
            </a:r>
          </a:p>
          <a:p>
            <a:pPr marL="0" indent="0">
              <a:buNone/>
            </a:pPr>
            <a:r>
              <a:rPr lang="zh-CN" altLang="en-US" dirty="0"/>
              <a:t>✓</a:t>
            </a:r>
            <a:r>
              <a:rPr lang="en-US" dirty="0"/>
              <a:t> Digital Marketing: Google Digital Skills Course (free online)</a:t>
            </a:r>
          </a:p>
          <a:p>
            <a:pPr marL="0" indent="0">
              <a:buNone/>
            </a:pPr>
            <a:r>
              <a:rPr lang="zh-CN" altLang="en-US" dirty="0"/>
              <a:t>✓</a:t>
            </a:r>
            <a:r>
              <a:rPr lang="en-US" dirty="0"/>
              <a:t> Environmental Monitoring: Climate Change Commission training</a:t>
            </a:r>
          </a:p>
          <a:p>
            <a:pPr marL="0" indent="0">
              <a:buNone/>
            </a:pPr>
            <a:r>
              <a:rPr lang="zh-CN" altLang="en-US" dirty="0"/>
              <a:t>✓</a:t>
            </a:r>
            <a:r>
              <a:rPr lang="en-US" dirty="0"/>
              <a:t> WhatsApp Business Management: Meta Business training (free)</a:t>
            </a:r>
          </a:p>
          <a:p>
            <a:pPr marL="0" indent="0">
              <a:buNone/>
            </a:pPr>
            <a:r>
              <a:rPr lang="zh-CN" altLang="en-US" dirty="0"/>
              <a:t>✓</a:t>
            </a:r>
            <a:r>
              <a:rPr lang="en-US" dirty="0"/>
              <a:t> Cultural Sensitivity Training: UNESCO Intangible Heritage workshop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340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0E22-4CFE-0462-14EE-399B2CAA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ALIGNMENT WITH UN-WTO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6F916-C012-28A2-7512-C7F7D135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SDG Contributions (Measurable Impact)</a:t>
            </a:r>
          </a:p>
          <a:p>
            <a:r>
              <a:rPr lang="en-US" dirty="0"/>
              <a:t>SDG 1 (No Poverty)</a:t>
            </a:r>
          </a:p>
          <a:p>
            <a:r>
              <a:rPr lang="en-US" dirty="0"/>
              <a:t>SDG 5 (Gender Equality)</a:t>
            </a:r>
          </a:p>
          <a:p>
            <a:r>
              <a:rPr lang="en-US" dirty="0"/>
              <a:t>SDG 8 (Decent Work)</a:t>
            </a:r>
          </a:p>
          <a:p>
            <a:r>
              <a:rPr lang="en-US" dirty="0"/>
              <a:t>SDG 11 (Sustainable Communities)</a:t>
            </a:r>
          </a:p>
          <a:p>
            <a:r>
              <a:rPr lang="en-US" dirty="0"/>
              <a:t>SDG 13 (Climate Action)</a:t>
            </a:r>
          </a:p>
          <a:p>
            <a:r>
              <a:rPr lang="en-US" dirty="0"/>
              <a:t>SDG 17 (Partnerships)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1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6FA5-7D4D-9F33-A220-4EC7E753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88" y="0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FB2B-AC65-1CA0-9206-2E0D281F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5" y="109616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Green Village Pass </a:t>
            </a:r>
          </a:p>
          <a:p>
            <a:pPr lvl="1"/>
            <a:r>
              <a:rPr lang="en-US" dirty="0"/>
              <a:t>transformative sustainable tourism innovation does not require massive investment – </a:t>
            </a:r>
          </a:p>
          <a:p>
            <a:pPr lvl="2"/>
            <a:r>
              <a:rPr lang="en-US" dirty="0"/>
              <a:t>just creativity, community engagement, and strategic use of existing technology.</a:t>
            </a:r>
          </a:p>
          <a:p>
            <a:pPr lvl="1"/>
            <a:r>
              <a:rPr lang="en-US" dirty="0"/>
              <a:t> This project creates immediate economic impact while fostering environmental conservation and cultural preservation. </a:t>
            </a:r>
          </a:p>
          <a:p>
            <a:pPr lvl="1"/>
            <a:r>
              <a:rPr lang="en-US" dirty="0"/>
              <a:t>The beauty of this approach lies in its simplicity and replicability. </a:t>
            </a:r>
          </a:p>
          <a:p>
            <a:pPr algn="just"/>
            <a:r>
              <a:rPr lang="en-US" dirty="0"/>
              <a:t>Zimbabwe Intellectual Property Office(ZIPO) </a:t>
            </a:r>
          </a:p>
          <a:p>
            <a:pPr lvl="1" algn="just"/>
            <a:r>
              <a:rPr lang="en-US" dirty="0"/>
              <a:t>Green Village Pass is </a:t>
            </a:r>
            <a:r>
              <a:rPr lang="en-US"/>
              <a:t>a trademark, trade </a:t>
            </a:r>
            <a:r>
              <a:rPr lang="en-US" dirty="0"/>
              <a:t>name and marks, </a:t>
            </a:r>
            <a:r>
              <a:rPr lang="en-US" dirty="0" err="1"/>
              <a:t>colours</a:t>
            </a:r>
            <a:r>
              <a:rPr lang="en-US" dirty="0"/>
              <a:t> and logo</a:t>
            </a:r>
          </a:p>
          <a:p>
            <a:pPr lvl="1"/>
            <a:r>
              <a:rPr lang="en-US" dirty="0"/>
              <a:t> The copyright protects software with a technical effect is protected</a:t>
            </a:r>
          </a:p>
        </p:txBody>
      </p:sp>
    </p:spTree>
    <p:extLst>
      <p:ext uri="{BB962C8B-B14F-4D97-AF65-F5344CB8AC3E}">
        <p14:creationId xmlns:p14="http://schemas.microsoft.com/office/powerpoint/2010/main" val="51702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C422-AF39-BA1E-A34C-DE2BFDD9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7AAB-42DD-0561-19A2-EA895B71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proves that sustainable tourism transformation can start small, start local, and start now - embodying the true spirit of eco-resilient destinations through grassroots innovation and community empowerment.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zh-CN" altLang="en-US" i="1" dirty="0"/>
              <a:t>“</a:t>
            </a:r>
            <a:r>
              <a:rPr lang="en-US" i="1" dirty="0"/>
              <a:t>Big change starts with small steps’ - Green Village Pass is  all about the experience and creating Eco friendly destinations.</a:t>
            </a:r>
            <a:r>
              <a:rPr lang="zh-CN" altLang="en-US" i="1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F205301-166C-1910-13A3-DDE1570F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FAD08C-919B-E5CD-40CB-60C47FE46411}"/>
              </a:ext>
            </a:extLst>
          </p:cNvPr>
          <p:cNvSpPr txBox="1">
            <a:spLocks/>
          </p:cNvSpPr>
          <p:nvPr/>
        </p:nvSpPr>
        <p:spPr>
          <a:xfrm>
            <a:off x="990600" y="5615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4D0EC7B-E469-6FD2-7207-103FE619AD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8960486-A174-96CE-DF35-C1957AC8D58E}"/>
              </a:ext>
            </a:extLst>
          </p:cNvPr>
          <p:cNvSpPr txBox="1">
            <a:spLocks/>
          </p:cNvSpPr>
          <p:nvPr/>
        </p:nvSpPr>
        <p:spPr>
          <a:xfrm>
            <a:off x="1143000" y="1264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none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/>
            </a:br>
            <a:br>
              <a:rPr lang="en-US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A7819-9EA2-1E3B-C221-CC8175315513}"/>
              </a:ext>
            </a:extLst>
          </p:cNvPr>
          <p:cNvSpPr txBox="1"/>
          <p:nvPr/>
        </p:nvSpPr>
        <p:spPr>
          <a:xfrm>
            <a:off x="990599" y="1264835"/>
            <a:ext cx="98169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Green Village Pass is a WhatsApp and website -based tourism booking and carbon tracking system that connects eco-conscious tourists directly with rural communities, creating immediate income while promoting environmental conservation through gamified sustainability challenges.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6696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hone&#10;&#10;AI-generated content may be incorrect.">
            <a:extLst>
              <a:ext uri="{FF2B5EF4-FFF2-40B4-BE49-F238E27FC236}">
                <a16:creationId xmlns:a16="http://schemas.microsoft.com/office/drawing/2014/main" id="{344C607C-6013-77F2-2572-0A6F79FA3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12" y="285043"/>
            <a:ext cx="8619160" cy="62879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0145A68-F5FC-1107-CC8B-C184B48AA61A}"/>
              </a:ext>
            </a:extLst>
          </p:cNvPr>
          <p:cNvSpPr/>
          <p:nvPr/>
        </p:nvSpPr>
        <p:spPr>
          <a:xfrm>
            <a:off x="1839817" y="429657"/>
            <a:ext cx="2390660" cy="26991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6"/>
                </a:solidFill>
              </a:rPr>
              <a:t>Green village pass</a:t>
            </a:r>
          </a:p>
        </p:txBody>
      </p:sp>
    </p:spTree>
    <p:extLst>
      <p:ext uri="{BB962C8B-B14F-4D97-AF65-F5344CB8AC3E}">
        <p14:creationId xmlns:p14="http://schemas.microsoft.com/office/powerpoint/2010/main" val="418645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C721BD-106B-20E3-9620-D96A6CE0DD59}"/>
              </a:ext>
            </a:extLst>
          </p:cNvPr>
          <p:cNvSpPr txBox="1"/>
          <p:nvPr/>
        </p:nvSpPr>
        <p:spPr>
          <a:xfrm>
            <a:off x="859316" y="804231"/>
            <a:ext cx="8287438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 PROJECT FUNCTIONALITY &amp; INNOVATION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7A926-BE69-11AE-78E6-1FE84DDCC0BD}"/>
              </a:ext>
            </a:extLst>
          </p:cNvPr>
          <p:cNvSpPr txBox="1"/>
          <p:nvPr/>
        </p:nvSpPr>
        <p:spPr>
          <a:xfrm>
            <a:off x="859316" y="1927952"/>
            <a:ext cx="8287438" cy="313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Revolutionary Low-Tech Solution: </a:t>
            </a:r>
            <a:r>
              <a:rPr lang="zh-CN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WhatsApp Tourism Hub</a:t>
            </a:r>
            <a:r>
              <a:rPr lang="zh-CN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sz="2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Core Innovation: Africa</a:t>
            </a:r>
            <a:r>
              <a:rPr lang="zh-CN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2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 first community-managed tourism network using existing mobile infrastructure (WhatsApp Business) combined with simple environmental tracking tools.</a:t>
            </a:r>
          </a:p>
        </p:txBody>
      </p:sp>
    </p:spTree>
    <p:extLst>
      <p:ext uri="{BB962C8B-B14F-4D97-AF65-F5344CB8AC3E}">
        <p14:creationId xmlns:p14="http://schemas.microsoft.com/office/powerpoint/2010/main" val="320469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B769-C393-1F46-2AD2-D772A82C0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How It Works:</a:t>
            </a:r>
            <a:b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521E60-A984-CC02-87D9-2600F8D920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8971" y="0"/>
            <a:ext cx="10515600" cy="6351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sz="26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1.	Tourist Discovery: QR codes at transport hubs link to WhatsApp group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2.	Community Experiences: Direct booking with village hosts via WhatsApp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3.	Eco-Challenges: Simple photo-based environmental activities (tree planting, waste cleanup, water conservation)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4.	Rewards System: Village-made crafts and meals earned through eco-actions</a:t>
            </a: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6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	5.	Impact Tracking: Community members document    environmental improvements Scientific Foundation (Low-Cost but Valid)</a:t>
            </a:r>
          </a:p>
        </p:txBody>
      </p:sp>
    </p:spTree>
    <p:extLst>
      <p:ext uri="{BB962C8B-B14F-4D97-AF65-F5344CB8AC3E}">
        <p14:creationId xmlns:p14="http://schemas.microsoft.com/office/powerpoint/2010/main" val="4358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B3C9-A329-791D-5916-AFC2C02F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Monitoring Tools: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54E8-BFF2-9084-D4A8-E2E088D2A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Community-led photo documentation with GPS timestamps</a:t>
            </a:r>
            <a:r>
              <a:rPr lang="en-US" altLang="zh-CN" dirty="0"/>
              <a:t>•</a:t>
            </a:r>
            <a:r>
              <a:rPr lang="en-US" dirty="0"/>
              <a:t>	Simple water quality test strips (pH, nitrates) - USD 50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Reforestation tracking using smartphone apps (Forest Watcher - free)</a:t>
            </a:r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Waste measurement using basic weighing scales - USD 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Air quality assessment using low-cost PM2.5 monitors - USD 100</a:t>
            </a:r>
          </a:p>
        </p:txBody>
      </p:sp>
    </p:spTree>
    <p:extLst>
      <p:ext uri="{BB962C8B-B14F-4D97-AF65-F5344CB8AC3E}">
        <p14:creationId xmlns:p14="http://schemas.microsoft.com/office/powerpoint/2010/main" val="205238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D2E1-BD3F-9181-C2A9-E91300D1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Validated Impact Methodology: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3B108-0CD0-2E4C-CADE-341ACA13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Before/after photo documentation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Community-based monitoring protocols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Tourist activity carbon footprint calculator (spreadsheet-based)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Monthly environmental impact reports</a:t>
            </a:r>
          </a:p>
        </p:txBody>
      </p:sp>
    </p:spTree>
    <p:extLst>
      <p:ext uri="{BB962C8B-B14F-4D97-AF65-F5344CB8AC3E}">
        <p14:creationId xmlns:p14="http://schemas.microsoft.com/office/powerpoint/2010/main" val="15722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0D49-E161-2EB2-321B-FC2A1221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Industry Transformation Potential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D1AF-B19B-EF10-A553-D18320892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Bypasses expensive booking platforms - direct community engagement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Creates authentic cultural exchange - tourists stay with families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Immediate environmental action - every tourist contributes to conservation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dirty="0"/>
              <a:t>•</a:t>
            </a:r>
            <a:r>
              <a:rPr lang="en-US" dirty="0"/>
              <a:t>	Replicable model - any community with smartphones can implement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72CB-8BFE-EC74-0DEA-3C9DC31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BUSINESS MODEL &amp; ENTREPRENEURSHIP (ULTRA-LEAN)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06DF-CAA5-6058-B469-2FDA2AA6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Revenue Streams (Immediate Income Generation)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	Community Homestays: USD 15/night (50% to families) - USD 1,800/month potential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	Cultural. BUSINESS MODEL &amp; ENTREPRENEURSHIP (ULTRA-LEAN)</a:t>
            </a:r>
          </a:p>
          <a:p>
            <a:pPr marL="0" indent="0">
              <a:buNone/>
            </a:pPr>
            <a:r>
              <a:rPr lang="en-US" dirty="0"/>
              <a:t>Experience Packages: USD 10/experience - USD 600/month potential</a:t>
            </a:r>
          </a:p>
          <a:p>
            <a:pPr marL="0" indent="0">
              <a:buNone/>
            </a:pPr>
            <a:r>
              <a:rPr lang="en-US" dirty="0"/>
              <a:t>3.	Eco-Challenge Participation: USD 5/tourist/activity - USD 300/month potential</a:t>
            </a:r>
          </a:p>
          <a:p>
            <a:pPr marL="0" indent="0">
              <a:buNone/>
            </a:pPr>
            <a:r>
              <a:rPr lang="en-US" dirty="0"/>
              <a:t>4.	Local Craft Sales: USD 20 average purchase - USD 800/month potential</a:t>
            </a:r>
          </a:p>
          <a:p>
            <a:pPr marL="0" indent="0">
              <a:buNone/>
            </a:pPr>
            <a:r>
              <a:rPr lang="en-US" dirty="0"/>
              <a:t>5.	Traditional Meal Services: USD 8/meal - USD 480/month potential</a:t>
            </a:r>
          </a:p>
          <a:p>
            <a:pPr marL="0" indent="0">
              <a:buNone/>
            </a:pPr>
            <a:r>
              <a:rPr lang="en-US" dirty="0"/>
              <a:t>Total Monthly Community Revenue Potential</a:t>
            </a:r>
          </a:p>
        </p:txBody>
      </p:sp>
    </p:spTree>
    <p:extLst>
      <p:ext uri="{BB962C8B-B14F-4D97-AF65-F5344CB8AC3E}">
        <p14:creationId xmlns:p14="http://schemas.microsoft.com/office/powerpoint/2010/main" val="338522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896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PowerPoint Presentation</vt:lpstr>
      <vt:lpstr>  </vt:lpstr>
      <vt:lpstr>PowerPoint Presentation</vt:lpstr>
      <vt:lpstr>PowerPoint Presentation</vt:lpstr>
      <vt:lpstr>How It Works: </vt:lpstr>
      <vt:lpstr>Environmental Monitoring Tools:</vt:lpstr>
      <vt:lpstr>Validated Impact Methodology:</vt:lpstr>
      <vt:lpstr>Industry Transformation Potential</vt:lpstr>
      <vt:lpstr>2. BUSINESS MODEL &amp; ENTREPRENEURSHIP (ULTRA-LEAN)</vt:lpstr>
      <vt:lpstr>Total Monthly Community Revenue Potential: USD 3,980 Annual Projection: USD 47,760 direct community income</vt:lpstr>
      <vt:lpstr>Business Sustainability Model</vt:lpstr>
      <vt:lpstr>  3. TECHNICAL IMPLEMENTATION (IMMEDIATELY DOABLE)</vt:lpstr>
      <vt:lpstr>4 .COMPREHENSIVE TOURISM SUSTAINABILITY COVERAGE</vt:lpstr>
      <vt:lpstr>5. TEAM READINESS &amp; PROFESSIONAL PRESENTATION</vt:lpstr>
      <vt:lpstr>Skill Development Completed</vt:lpstr>
      <vt:lpstr>6. ALIGNMENT WITH UN-WTO OBJECTIVES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50</dc:creator>
  <cp:lastModifiedBy>office 50</cp:lastModifiedBy>
  <cp:revision>26</cp:revision>
  <dcterms:created xsi:type="dcterms:W3CDTF">2025-08-22T07:13:35Z</dcterms:created>
  <dcterms:modified xsi:type="dcterms:W3CDTF">2025-08-22T09:56:11Z</dcterms:modified>
</cp:coreProperties>
</file>