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77" r:id="rId2"/>
    <p:sldId id="378" r:id="rId3"/>
    <p:sldId id="379" r:id="rId4"/>
    <p:sldId id="380" r:id="rId5"/>
    <p:sldId id="381" r:id="rId6"/>
    <p:sldId id="389" r:id="rId7"/>
    <p:sldId id="388" r:id="rId8"/>
    <p:sldId id="382" r:id="rId9"/>
    <p:sldId id="390" r:id="rId10"/>
    <p:sldId id="387" r:id="rId11"/>
    <p:sldId id="385" r:id="rId12"/>
    <p:sldId id="393" r:id="rId13"/>
    <p:sldId id="384" r:id="rId14"/>
    <p:sldId id="392" r:id="rId15"/>
    <p:sldId id="391" r:id="rId16"/>
    <p:sldId id="394" r:id="rId1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3025" autoAdjust="0"/>
  </p:normalViewPr>
  <p:slideViewPr>
    <p:cSldViewPr snapToGrid="0">
      <p:cViewPr>
        <p:scale>
          <a:sx n="125" d="100"/>
          <a:sy n="125" d="100"/>
        </p:scale>
        <p:origin x="766" y="-201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413" y="9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EC1FD0D0-9085-4E74-A5DF-1D1EDA5B141A}" type="datetime1">
              <a:rPr lang="en-US" altLang="nl-NL"/>
              <a:pPr>
                <a:defRPr/>
              </a:pPr>
              <a:t>11/11/2015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2A4C2930-2C95-41E9-9E7F-64B7E82D69FD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184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7F82D2FC-BCC9-48A5-983B-982C47CBFA2A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989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75243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to make a computer</a:t>
            </a:r>
            <a:r>
              <a:rPr lang="en-US" baseline="0" dirty="0" smtClean="0"/>
              <a:t> capable of understanding a sentence. And for that… we’re going to have to take a trip to elementary school!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4623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7839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4332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to make a computer</a:t>
            </a:r>
            <a:r>
              <a:rPr lang="en-US" baseline="0" dirty="0" smtClean="0"/>
              <a:t> capable of understanding a sentence. And for that… we’re going to have to take a trip to elementary school!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3667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to make a computer</a:t>
            </a:r>
            <a:r>
              <a:rPr lang="en-US" baseline="0" dirty="0" smtClean="0"/>
              <a:t> capable of understanding a sentence. And for that… we’re going to have to take a trip to elementary school!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40252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to make a computer</a:t>
            </a:r>
            <a:r>
              <a:rPr lang="en-US" baseline="0" dirty="0" smtClean="0"/>
              <a:t> capable of understanding a sentence. And for that… we’re going to have to take a trip to elementary school!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0382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3355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97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02205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33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D2FC-BCC9-48A5-983B-982C47CBFA2A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489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572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4044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89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90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87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206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215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8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7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693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646333"/>
            <a:ext cx="9144000" cy="2116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202613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799" y="2155825"/>
            <a:ext cx="7791773" cy="1129506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Tool</a:t>
            </a:r>
            <a:r>
              <a:rPr lang="en-US" altLang="nl-NL" sz="2500" dirty="0" smtClean="0">
                <a:latin typeface="+mn-lt"/>
              </a:rPr>
              <a:t>-</a:t>
            </a:r>
            <a:r>
              <a:rPr lang="en-US" altLang="nl-NL" dirty="0" smtClean="0">
                <a:latin typeface="+mn-lt"/>
              </a:rPr>
              <a:t>assisted</a:t>
            </a:r>
            <a:r>
              <a:rPr lang="en-US" altLang="nl-NL" sz="2500" dirty="0" smtClean="0">
                <a:latin typeface="+mn-lt"/>
              </a:rPr>
              <a:t> </a:t>
            </a:r>
            <a:r>
              <a:rPr lang="en-US" altLang="nl-NL" dirty="0" smtClean="0">
                <a:latin typeface="+mn-lt"/>
              </a:rPr>
              <a:t>Spreadsheet Refactoring</a:t>
            </a:r>
            <a:br>
              <a:rPr lang="en-US" altLang="nl-NL" dirty="0" smtClean="0">
                <a:latin typeface="+mn-lt"/>
              </a:rPr>
            </a:br>
            <a:r>
              <a:rPr lang="en-US" altLang="nl-NL" dirty="0" smtClean="0">
                <a:latin typeface="+mn-lt"/>
              </a:rPr>
              <a:t>and </a:t>
            </a:r>
            <a:r>
              <a:rPr lang="en-US" altLang="nl-NL" sz="2100" dirty="0" smtClean="0">
                <a:latin typeface="+mn-lt"/>
              </a:rPr>
              <a:t> </a:t>
            </a:r>
            <a:r>
              <a:rPr lang="en-US" altLang="nl-NL" dirty="0" smtClean="0">
                <a:latin typeface="+mn-lt"/>
              </a:rPr>
              <a:t>parsing </a:t>
            </a:r>
            <a:r>
              <a:rPr lang="en-US" altLang="nl-NL" sz="2100" dirty="0" smtClean="0">
                <a:latin typeface="+mn-lt"/>
              </a:rPr>
              <a:t> </a:t>
            </a:r>
            <a:r>
              <a:rPr lang="en-US" altLang="nl-NL" dirty="0" smtClean="0">
                <a:latin typeface="+mn-lt"/>
              </a:rPr>
              <a:t>Spreadsheet Formulas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285331"/>
            <a:ext cx="6781800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David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Hoepelman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917575" y="4592782"/>
            <a:ext cx="71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John   pets   the   cat</a:t>
            </a:r>
            <a:endParaRPr lang="nl-N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1981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5163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99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1290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2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Lexical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 Analysis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5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835233" y="4003960"/>
            <a:ext cx="2244437" cy="1609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917575" y="4592782"/>
            <a:ext cx="71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John   pets   the   cat</a:t>
            </a:r>
            <a:endParaRPr lang="nl-N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1981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5163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99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1290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917575" y="4592782"/>
            <a:ext cx="71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John   pets   the   cat</a:t>
            </a:r>
            <a:endParaRPr lang="nl-N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1981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5163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99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1290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7460" y="3445200"/>
            <a:ext cx="12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Object</a:t>
            </a:r>
            <a:endParaRPr lang="nl-NL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stCxn id="17" idx="2"/>
            <a:endCxn id="8" idx="0"/>
          </p:cNvCxnSpPr>
          <p:nvPr/>
        </p:nvCxnSpPr>
        <p:spPr bwMode="auto">
          <a:xfrm flipH="1">
            <a:off x="5392881" y="3906865"/>
            <a:ext cx="564572" cy="224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7" idx="0"/>
            <a:endCxn id="17" idx="2"/>
          </p:cNvCxnSpPr>
          <p:nvPr/>
        </p:nvCxnSpPr>
        <p:spPr bwMode="auto">
          <a:xfrm flipH="1" flipV="1">
            <a:off x="5957453" y="3906865"/>
            <a:ext cx="619992" cy="224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Syntactical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 Analysis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7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575" y="4592782"/>
            <a:ext cx="71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John   pets   the   cat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1981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5163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99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1290" y="4131117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5857" y="3431284"/>
            <a:ext cx="12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Subject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0864" y="3437865"/>
            <a:ext cx="145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Predicate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7460" y="3445200"/>
            <a:ext cx="12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6360" y="2723398"/>
            <a:ext cx="23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Core Sentence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5108" y="2016266"/>
            <a:ext cx="180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Sentence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>
            <a:stCxn id="14" idx="0"/>
            <a:endCxn id="18" idx="2"/>
          </p:cNvCxnSpPr>
          <p:nvPr/>
        </p:nvCxnSpPr>
        <p:spPr bwMode="auto">
          <a:xfrm flipV="1">
            <a:off x="2595850" y="3185063"/>
            <a:ext cx="736024" cy="246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6" idx="0"/>
            <a:endCxn id="18" idx="2"/>
          </p:cNvCxnSpPr>
          <p:nvPr/>
        </p:nvCxnSpPr>
        <p:spPr bwMode="auto">
          <a:xfrm flipH="1" flipV="1">
            <a:off x="3331874" y="3185063"/>
            <a:ext cx="658087" cy="2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8" idx="0"/>
            <a:endCxn id="19" idx="2"/>
          </p:cNvCxnSpPr>
          <p:nvPr/>
        </p:nvCxnSpPr>
        <p:spPr bwMode="auto">
          <a:xfrm flipV="1">
            <a:off x="3331874" y="2477931"/>
            <a:ext cx="1165513" cy="245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7" idx="0"/>
            <a:endCxn id="19" idx="2"/>
          </p:cNvCxnSpPr>
          <p:nvPr/>
        </p:nvCxnSpPr>
        <p:spPr bwMode="auto">
          <a:xfrm flipH="1" flipV="1">
            <a:off x="4497387" y="2477931"/>
            <a:ext cx="1460066" cy="967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4" idx="2"/>
            <a:endCxn id="5" idx="0"/>
          </p:cNvCxnSpPr>
          <p:nvPr/>
        </p:nvCxnSpPr>
        <p:spPr bwMode="auto">
          <a:xfrm flipH="1">
            <a:off x="2594263" y="3892949"/>
            <a:ext cx="1587" cy="238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6" idx="2"/>
            <a:endCxn id="9" idx="0"/>
          </p:cNvCxnSpPr>
          <p:nvPr/>
        </p:nvCxnSpPr>
        <p:spPr bwMode="auto">
          <a:xfrm>
            <a:off x="3989961" y="3899530"/>
            <a:ext cx="3611" cy="23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7" idx="2"/>
            <a:endCxn id="8" idx="0"/>
          </p:cNvCxnSpPr>
          <p:nvPr/>
        </p:nvCxnSpPr>
        <p:spPr bwMode="auto">
          <a:xfrm flipH="1">
            <a:off x="5392881" y="3906865"/>
            <a:ext cx="564572" cy="224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7" idx="0"/>
            <a:endCxn id="17" idx="2"/>
          </p:cNvCxnSpPr>
          <p:nvPr/>
        </p:nvCxnSpPr>
        <p:spPr bwMode="auto">
          <a:xfrm flipH="1" flipV="1">
            <a:off x="5957453" y="3906865"/>
            <a:ext cx="619992" cy="224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en-US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Syntactical Analysis</a:t>
            </a:r>
            <a:endParaRPr lang="en-US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94713" y="3373534"/>
            <a:ext cx="2909448" cy="430888"/>
            <a:chOff x="2694710" y="2563741"/>
            <a:chExt cx="2909448" cy="430888"/>
          </a:xfrm>
        </p:grpSpPr>
        <p:sp>
          <p:nvSpPr>
            <p:cNvPr id="23" name="TextBox 22"/>
            <p:cNvSpPr txBox="1"/>
            <p:nvPr/>
          </p:nvSpPr>
          <p:spPr>
            <a:xfrm>
              <a:off x="2694710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cida Console" panose="020B0609040504020204" pitchFamily="49" charset="0"/>
                </a:rPr>
                <a:t>=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565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1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754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+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943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2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132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*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3213" y="2563741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3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58" y="1701800"/>
            <a:ext cx="4026322" cy="4267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305" y="5969701"/>
            <a:ext cx="56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http://xlparser.perfectxl.nl/demo</a:t>
            </a:r>
            <a:r>
              <a:rPr lang="nl-NL" dirty="0"/>
              <a:t>/</a:t>
            </a:r>
          </a:p>
        </p:txBody>
      </p:sp>
      <p:sp>
        <p:nvSpPr>
          <p:cNvPr id="14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en-US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Parse Tree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0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XLParser</a:t>
            </a:r>
            <a:r>
              <a:rPr lang="en-US" dirty="0" smtClean="0"/>
              <a:t>: </a:t>
            </a:r>
            <a:r>
              <a:rPr lang="en-US" dirty="0" err="1" smtClean="0"/>
              <a:t>Opensource</a:t>
            </a:r>
            <a:r>
              <a:rPr lang="en-US" dirty="0" smtClean="0"/>
              <a:t> C# parser</a:t>
            </a:r>
          </a:p>
          <a:p>
            <a:r>
              <a:rPr lang="en-US" dirty="0" smtClean="0"/>
              <a:t>Irony parser generator</a:t>
            </a:r>
          </a:p>
          <a:p>
            <a:r>
              <a:rPr lang="en-US" dirty="0" smtClean="0"/>
              <a:t>LALR(1) algorithm</a:t>
            </a:r>
          </a:p>
          <a:p>
            <a:pPr lvl="1"/>
            <a:r>
              <a:rPr lang="en-US" dirty="0" smtClean="0"/>
              <a:t>Token priorities</a:t>
            </a:r>
          </a:p>
          <a:p>
            <a:pPr lvl="1"/>
            <a:r>
              <a:rPr lang="en-US" dirty="0" smtClean="0"/>
              <a:t>Regular expression tokens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US" altLang="nl-NL" dirty="0" smtClean="0">
                <a:latin typeface="+mn-lt"/>
                <a:ea typeface="ＭＳ Ｐゴシック" pitchFamily="34" charset="-128"/>
              </a:rPr>
              <a:t>Spreadsheets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>
                <a:ea typeface="ＭＳ Ｐゴシック" panose="020B0600070205080204" pitchFamily="34" charset="-128"/>
              </a:rPr>
              <a:t>Short description about what spreadsheets are</a:t>
            </a:r>
            <a:endParaRPr lang="nl-NL" altLang="nl-NL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description what software 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7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spreadsheets and software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2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refactoring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9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94713" y="3373534"/>
            <a:ext cx="2909448" cy="430888"/>
            <a:chOff x="2694710" y="2563741"/>
            <a:chExt cx="2909448" cy="430888"/>
          </a:xfrm>
        </p:grpSpPr>
        <p:sp>
          <p:nvSpPr>
            <p:cNvPr id="23" name="TextBox 22"/>
            <p:cNvSpPr txBox="1"/>
            <p:nvPr/>
          </p:nvSpPr>
          <p:spPr>
            <a:xfrm>
              <a:off x="2694710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cida Console" panose="020B0609040504020204" pitchFamily="49" charset="0"/>
                </a:rPr>
                <a:t>=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565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1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754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+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943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2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132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*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3213" y="2563741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3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3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985656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1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67546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8491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49436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40381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31326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22271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13216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4711" y="3360379"/>
            <a:ext cx="290945" cy="457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94713" y="3373534"/>
            <a:ext cx="2909448" cy="430888"/>
            <a:chOff x="2694710" y="2563741"/>
            <a:chExt cx="2909448" cy="430888"/>
          </a:xfrm>
        </p:grpSpPr>
        <p:sp>
          <p:nvSpPr>
            <p:cNvPr id="23" name="TextBox 22"/>
            <p:cNvSpPr txBox="1"/>
            <p:nvPr/>
          </p:nvSpPr>
          <p:spPr>
            <a:xfrm>
              <a:off x="2694710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cida Console" panose="020B0609040504020204" pitchFamily="49" charset="0"/>
                </a:rPr>
                <a:t>=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565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1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754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+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9436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2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1325" y="2563742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*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3213" y="2563741"/>
              <a:ext cx="290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Lucida Console" panose="020B0609040504020204" pitchFamily="49" charset="0"/>
                </a:rPr>
                <a:t>3</a:t>
              </a:r>
              <a:endParaRPr lang="nl-NL" sz="22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6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pic>
        <p:nvPicPr>
          <p:cNvPr id="1026" name="Picture 2" descr="http://hdwallpaperslovely.com/wp-content/gallery/cartoon-school-bus-pictures/pictures-of-cartoon-school-bus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0" y="2210674"/>
            <a:ext cx="6745653" cy="37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917575" y="4592782"/>
            <a:ext cx="71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John pets the cat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834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12708</TotalTime>
  <Words>256</Words>
  <Application>Microsoft Office PowerPoint</Application>
  <PresentationFormat>On-screen Show (4:3)</PresentationFormat>
  <Paragraphs>92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Lucida Console</vt:lpstr>
      <vt:lpstr>ＭＳ Ｐゴシック</vt:lpstr>
      <vt:lpstr>Tahoma</vt:lpstr>
      <vt:lpstr>Times</vt:lpstr>
      <vt:lpstr>text</vt:lpstr>
      <vt:lpstr>Tool-assisted Spreadsheet Refactoring and  parsing  Spreadsheet Formulas</vt:lpstr>
      <vt:lpstr>Spreadsheets</vt:lpstr>
      <vt:lpstr>Software</vt:lpstr>
      <vt:lpstr>Compare spreadsheets and software</vt:lpstr>
      <vt:lpstr>Refactoring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Parser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David</cp:lastModifiedBy>
  <cp:revision>1174</cp:revision>
  <cp:lastPrinted>2010-08-18T11:28:56Z</cp:lastPrinted>
  <dcterms:created xsi:type="dcterms:W3CDTF">2011-02-22T09:03:58Z</dcterms:created>
  <dcterms:modified xsi:type="dcterms:W3CDTF">2015-11-12T22:35:39Z</dcterms:modified>
</cp:coreProperties>
</file>