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8" r:id="rId2"/>
    <p:sldId id="258" r:id="rId3"/>
    <p:sldId id="278" r:id="rId4"/>
    <p:sldId id="260" r:id="rId5"/>
    <p:sldId id="261" r:id="rId6"/>
    <p:sldId id="284" r:id="rId7"/>
    <p:sldId id="283" r:id="rId8"/>
    <p:sldId id="281" r:id="rId9"/>
    <p:sldId id="282" r:id="rId10"/>
    <p:sldId id="269" r:id="rId11"/>
    <p:sldId id="285" r:id="rId12"/>
    <p:sldId id="262" r:id="rId13"/>
    <p:sldId id="271" r:id="rId14"/>
    <p:sldId id="272" r:id="rId15"/>
    <p:sldId id="268" r:id="rId16"/>
    <p:sldId id="273" r:id="rId17"/>
    <p:sldId id="274" r:id="rId18"/>
    <p:sldId id="275" r:id="rId19"/>
    <p:sldId id="276" r:id="rId20"/>
    <p:sldId id="277" r:id="rId21"/>
    <p:sldId id="286" r:id="rId22"/>
    <p:sldId id="289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71" autoAdjust="0"/>
  </p:normalViewPr>
  <p:slideViewPr>
    <p:cSldViewPr>
      <p:cViewPr>
        <p:scale>
          <a:sx n="86" d="100"/>
          <a:sy n="86" d="100"/>
        </p:scale>
        <p:origin x="-42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F72983-DF07-4EFB-AA9E-597C6E771DF0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0125F9-5431-4A5A-B176-EB2F42388F4D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2400" dirty="0" smtClean="0"/>
            <a:t>Internal Business System</a:t>
          </a:r>
          <a:endParaRPr lang="en-US" sz="2400" dirty="0"/>
        </a:p>
      </dgm:t>
    </dgm:pt>
    <dgm:pt modelId="{43C3010E-EB7E-4650-93F9-5CAC0DEA8695}" type="parTrans" cxnId="{882ADC22-FF13-4990-9E59-9A75238003E7}">
      <dgm:prSet/>
      <dgm:spPr/>
      <dgm:t>
        <a:bodyPr/>
        <a:lstStyle/>
        <a:p>
          <a:endParaRPr lang="en-US"/>
        </a:p>
      </dgm:t>
    </dgm:pt>
    <dgm:pt modelId="{E592BF5A-E689-4975-9825-55C30BA71E5A}" type="sibTrans" cxnId="{882ADC22-FF13-4990-9E59-9A75238003E7}">
      <dgm:prSet/>
      <dgm:spPr/>
      <dgm:t>
        <a:bodyPr/>
        <a:lstStyle/>
        <a:p>
          <a:endParaRPr lang="en-US"/>
        </a:p>
      </dgm:t>
    </dgm:pt>
    <dgm:pt modelId="{749A0873-E8B0-43EC-9449-38FDBECBEC6C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id-ID" sz="1800" b="0" i="0" dirty="0" smtClean="0"/>
            <a:t>Customer Relationship Management</a:t>
          </a:r>
          <a:endParaRPr lang="en-US" sz="1800" b="0" dirty="0"/>
        </a:p>
      </dgm:t>
    </dgm:pt>
    <dgm:pt modelId="{3F414C14-6443-48C6-A5C0-550A447429A2}" type="parTrans" cxnId="{26924201-77F4-43F6-9F9A-9E4C1F56A67D}">
      <dgm:prSet/>
      <dgm:spPr/>
      <dgm:t>
        <a:bodyPr/>
        <a:lstStyle/>
        <a:p>
          <a:endParaRPr lang="en-US"/>
        </a:p>
      </dgm:t>
    </dgm:pt>
    <dgm:pt modelId="{D1BA5EA5-70C6-4D37-85A6-3CF0BD0A3E0E}" type="sibTrans" cxnId="{26924201-77F4-43F6-9F9A-9E4C1F56A67D}">
      <dgm:prSet/>
      <dgm:spPr/>
      <dgm:t>
        <a:bodyPr/>
        <a:lstStyle/>
        <a:p>
          <a:endParaRPr lang="en-US"/>
        </a:p>
      </dgm:t>
    </dgm:pt>
    <dgm:pt modelId="{D4063B4C-C92A-472C-9070-DD19FFFDEEDD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id-ID" sz="1800" b="0" i="0" dirty="0" smtClean="0"/>
            <a:t>Enterprise Resource Planning</a:t>
          </a:r>
          <a:endParaRPr lang="en-US" sz="1800" b="0" dirty="0"/>
        </a:p>
      </dgm:t>
    </dgm:pt>
    <dgm:pt modelId="{3D6723DF-3872-4004-B7EC-7408A93B8E83}" type="parTrans" cxnId="{79881220-6366-4086-9F02-2B21CAFBCB50}">
      <dgm:prSet/>
      <dgm:spPr/>
      <dgm:t>
        <a:bodyPr/>
        <a:lstStyle/>
        <a:p>
          <a:endParaRPr lang="en-US"/>
        </a:p>
      </dgm:t>
    </dgm:pt>
    <dgm:pt modelId="{6AEFC57F-04F4-4B82-B79E-F1158A639EF0}" type="sibTrans" cxnId="{79881220-6366-4086-9F02-2B21CAFBCB50}">
      <dgm:prSet/>
      <dgm:spPr/>
      <dgm:t>
        <a:bodyPr/>
        <a:lstStyle/>
        <a:p>
          <a:endParaRPr lang="en-US"/>
        </a:p>
      </dgm:t>
    </dgm:pt>
    <dgm:pt modelId="{0EDAC758-1A40-4E8E-8CD5-EAECA575ED88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Enterprise Communication and Collaboration</a:t>
          </a:r>
          <a:endParaRPr lang="en-US" dirty="0"/>
        </a:p>
      </dgm:t>
    </dgm:pt>
    <dgm:pt modelId="{5365FDCB-AEA9-4045-BBEB-C8F08AD76FF9}" type="parTrans" cxnId="{73AC1423-1140-46AB-ADC6-4A07FFF83C1A}">
      <dgm:prSet/>
      <dgm:spPr/>
      <dgm:t>
        <a:bodyPr/>
        <a:lstStyle/>
        <a:p>
          <a:endParaRPr lang="en-US"/>
        </a:p>
      </dgm:t>
    </dgm:pt>
    <dgm:pt modelId="{8FA3C0F6-0CCE-492C-A0AB-AB106AB6A4F2}" type="sibTrans" cxnId="{73AC1423-1140-46AB-ADC6-4A07FFF83C1A}">
      <dgm:prSet/>
      <dgm:spPr/>
      <dgm:t>
        <a:bodyPr/>
        <a:lstStyle/>
        <a:p>
          <a:endParaRPr lang="en-US"/>
        </a:p>
      </dgm:t>
    </dgm:pt>
    <dgm:pt modelId="{61A9F21E-69CB-476A-8F18-B2C5DEA90327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id-ID" b="0" i="0" dirty="0" smtClean="0"/>
            <a:t>Voice over Internet Protocol</a:t>
          </a:r>
          <a:endParaRPr lang="en-US" dirty="0"/>
        </a:p>
      </dgm:t>
    </dgm:pt>
    <dgm:pt modelId="{F23FC0C3-D15E-4E3C-9C74-CCC393B2D671}" type="parTrans" cxnId="{1183C3F5-142C-47A8-99D4-D71F4880C20B}">
      <dgm:prSet/>
      <dgm:spPr/>
      <dgm:t>
        <a:bodyPr/>
        <a:lstStyle/>
        <a:p>
          <a:endParaRPr lang="en-US"/>
        </a:p>
      </dgm:t>
    </dgm:pt>
    <dgm:pt modelId="{21B1A690-2AEB-4A31-ABB0-34D73579B9D3}" type="sibTrans" cxnId="{1183C3F5-142C-47A8-99D4-D71F4880C20B}">
      <dgm:prSet/>
      <dgm:spPr/>
      <dgm:t>
        <a:bodyPr/>
        <a:lstStyle/>
        <a:p>
          <a:endParaRPr lang="en-US"/>
        </a:p>
      </dgm:t>
    </dgm:pt>
    <dgm:pt modelId="{B805D38F-9BDA-413D-BAA1-96AFB614CFD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id-ID" b="0" i="0" dirty="0" smtClean="0"/>
            <a:t>Content Management System</a:t>
          </a:r>
          <a:endParaRPr lang="en-US" b="0" dirty="0"/>
        </a:p>
      </dgm:t>
    </dgm:pt>
    <dgm:pt modelId="{225BA1FF-C513-4BAE-A3EA-4BF417A5058E}" type="parTrans" cxnId="{C1F8B695-E858-4445-AD2A-4948CC191FDF}">
      <dgm:prSet/>
      <dgm:spPr/>
      <dgm:t>
        <a:bodyPr/>
        <a:lstStyle/>
        <a:p>
          <a:endParaRPr lang="en-US"/>
        </a:p>
      </dgm:t>
    </dgm:pt>
    <dgm:pt modelId="{B539510E-4BDB-47A6-9179-BE5895472642}" type="sibTrans" cxnId="{C1F8B695-E858-4445-AD2A-4948CC191FDF}">
      <dgm:prSet/>
      <dgm:spPr/>
      <dgm:t>
        <a:bodyPr/>
        <a:lstStyle/>
        <a:p>
          <a:endParaRPr lang="en-US"/>
        </a:p>
      </dgm:t>
    </dgm:pt>
    <dgm:pt modelId="{1DF188CB-F7B4-4A9C-9077-197BED529FCA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Electronic commerce</a:t>
          </a:r>
          <a:endParaRPr lang="en-US" dirty="0"/>
        </a:p>
      </dgm:t>
    </dgm:pt>
    <dgm:pt modelId="{E3BDE2A4-614D-48AD-9D99-42947693C7D0}" type="parTrans" cxnId="{5145BE17-F814-4FBC-99B1-B45E9141D183}">
      <dgm:prSet/>
      <dgm:spPr/>
      <dgm:t>
        <a:bodyPr/>
        <a:lstStyle/>
        <a:p>
          <a:endParaRPr lang="en-US"/>
        </a:p>
      </dgm:t>
    </dgm:pt>
    <dgm:pt modelId="{B9892650-164A-4528-886C-7666390BC88E}" type="sibTrans" cxnId="{5145BE17-F814-4FBC-99B1-B45E9141D183}">
      <dgm:prSet/>
      <dgm:spPr/>
      <dgm:t>
        <a:bodyPr/>
        <a:lstStyle/>
        <a:p>
          <a:endParaRPr lang="en-US"/>
        </a:p>
      </dgm:t>
    </dgm:pt>
    <dgm:pt modelId="{C768C574-2FE4-4EE1-8B18-D5293D9D000E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Internet shop</a:t>
          </a:r>
          <a:endParaRPr lang="en-US" dirty="0"/>
        </a:p>
      </dgm:t>
    </dgm:pt>
    <dgm:pt modelId="{FCC35E42-9B44-4981-B000-64BE48A78BE7}" type="parTrans" cxnId="{A7709F7B-FD60-4B36-9FB6-805B962CCF9B}">
      <dgm:prSet/>
      <dgm:spPr/>
      <dgm:t>
        <a:bodyPr/>
        <a:lstStyle/>
        <a:p>
          <a:endParaRPr lang="en-US"/>
        </a:p>
      </dgm:t>
    </dgm:pt>
    <dgm:pt modelId="{187E8790-D39D-4849-B7B0-33499A815CBE}" type="sibTrans" cxnId="{A7709F7B-FD60-4B36-9FB6-805B962CCF9B}">
      <dgm:prSet/>
      <dgm:spPr/>
      <dgm:t>
        <a:bodyPr/>
        <a:lstStyle/>
        <a:p>
          <a:endParaRPr lang="en-US"/>
        </a:p>
      </dgm:t>
    </dgm:pt>
    <dgm:pt modelId="{88E8BDF4-BE2E-446A-A0DA-0A770DEC2356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800" b="0" dirty="0" smtClean="0"/>
            <a:t>D</a:t>
          </a:r>
          <a:r>
            <a:rPr lang="id-ID" sz="1800" b="0" i="0" dirty="0" smtClean="0"/>
            <a:t>ocument Management System </a:t>
          </a:r>
          <a:endParaRPr lang="en-US" sz="1800" b="0" dirty="0"/>
        </a:p>
      </dgm:t>
    </dgm:pt>
    <dgm:pt modelId="{42A16ACA-8FB9-4A9A-91E8-91D26ACBAEAF}" type="parTrans" cxnId="{BA5B8717-7305-4614-AD55-130A1468CB19}">
      <dgm:prSet/>
      <dgm:spPr/>
      <dgm:t>
        <a:bodyPr/>
        <a:lstStyle/>
        <a:p>
          <a:endParaRPr lang="en-US"/>
        </a:p>
      </dgm:t>
    </dgm:pt>
    <dgm:pt modelId="{09631571-DBBB-4D73-830C-3F5DBA194C8B}" type="sibTrans" cxnId="{BA5B8717-7305-4614-AD55-130A1468CB19}">
      <dgm:prSet/>
      <dgm:spPr/>
      <dgm:t>
        <a:bodyPr/>
        <a:lstStyle/>
        <a:p>
          <a:endParaRPr lang="en-US"/>
        </a:p>
      </dgm:t>
    </dgm:pt>
    <dgm:pt modelId="{CC897619-8FD0-4583-A2A0-AA1DB7AA02B5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800" dirty="0" smtClean="0"/>
            <a:t>H</a:t>
          </a:r>
          <a:r>
            <a:rPr lang="id-ID" sz="1800" dirty="0" smtClean="0"/>
            <a:t>uman </a:t>
          </a:r>
          <a:r>
            <a:rPr lang="en-US" sz="1800" dirty="0" smtClean="0"/>
            <a:t>R</a:t>
          </a:r>
          <a:r>
            <a:rPr lang="id-ID" sz="1800" dirty="0" smtClean="0"/>
            <a:t>esource </a:t>
          </a:r>
          <a:r>
            <a:rPr lang="en-US" sz="1800" dirty="0" smtClean="0"/>
            <a:t>M</a:t>
          </a:r>
          <a:r>
            <a:rPr lang="id-ID" sz="1800" dirty="0" smtClean="0"/>
            <a:t>anagement</a:t>
          </a:r>
          <a:endParaRPr lang="en-US" sz="1800" dirty="0"/>
        </a:p>
      </dgm:t>
    </dgm:pt>
    <dgm:pt modelId="{3A92A7BE-32AE-419C-B2AD-B9303E14D22A}" type="parTrans" cxnId="{1831E871-FD94-4EA8-BF40-9745D00A5A4D}">
      <dgm:prSet/>
      <dgm:spPr/>
      <dgm:t>
        <a:bodyPr/>
        <a:lstStyle/>
        <a:p>
          <a:endParaRPr lang="en-US"/>
        </a:p>
      </dgm:t>
    </dgm:pt>
    <dgm:pt modelId="{1DA6FDE9-4EAC-49A9-87D6-AE73EE891697}" type="sibTrans" cxnId="{1831E871-FD94-4EA8-BF40-9745D00A5A4D}">
      <dgm:prSet/>
      <dgm:spPr/>
      <dgm:t>
        <a:bodyPr/>
        <a:lstStyle/>
        <a:p>
          <a:endParaRPr lang="en-US"/>
        </a:p>
      </dgm:t>
    </dgm:pt>
    <dgm:pt modelId="{AA4F8D4A-49AF-4EEA-B934-540CF327B68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E-mail</a:t>
          </a:r>
          <a:endParaRPr lang="en-US" dirty="0"/>
        </a:p>
      </dgm:t>
    </dgm:pt>
    <dgm:pt modelId="{E728E124-F489-4D41-9B2B-3AE2ED2D5C04}" type="parTrans" cxnId="{83D423E9-A886-4DE0-BAD5-55074588CF53}">
      <dgm:prSet/>
      <dgm:spPr/>
      <dgm:t>
        <a:bodyPr/>
        <a:lstStyle/>
        <a:p>
          <a:endParaRPr lang="en-US"/>
        </a:p>
      </dgm:t>
    </dgm:pt>
    <dgm:pt modelId="{88E5A38A-2A74-419E-9282-CC90F391E0F6}" type="sibTrans" cxnId="{83D423E9-A886-4DE0-BAD5-55074588CF53}">
      <dgm:prSet/>
      <dgm:spPr/>
      <dgm:t>
        <a:bodyPr/>
        <a:lstStyle/>
        <a:p>
          <a:endParaRPr lang="en-US"/>
        </a:p>
      </dgm:t>
    </dgm:pt>
    <dgm:pt modelId="{2C7ACE9B-2087-4BAB-B403-8F2A3BA0C8C5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Voice mail</a:t>
          </a:r>
          <a:endParaRPr lang="en-US" dirty="0"/>
        </a:p>
      </dgm:t>
    </dgm:pt>
    <dgm:pt modelId="{37233592-1F67-4D53-8DD9-79514393139C}" type="parTrans" cxnId="{64CA4C26-86C6-4B23-B666-C0C07BAA4554}">
      <dgm:prSet/>
      <dgm:spPr/>
      <dgm:t>
        <a:bodyPr/>
        <a:lstStyle/>
        <a:p>
          <a:endParaRPr lang="en-US"/>
        </a:p>
      </dgm:t>
    </dgm:pt>
    <dgm:pt modelId="{0F8CCFFE-92C5-430E-97BA-FD288D63C5AF}" type="sibTrans" cxnId="{64CA4C26-86C6-4B23-B666-C0C07BAA4554}">
      <dgm:prSet/>
      <dgm:spPr/>
      <dgm:t>
        <a:bodyPr/>
        <a:lstStyle/>
        <a:p>
          <a:endParaRPr lang="en-US"/>
        </a:p>
      </dgm:t>
    </dgm:pt>
    <dgm:pt modelId="{B4DE0D04-6FA7-481C-BC82-7214584483EC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Online marketing</a:t>
          </a:r>
          <a:endParaRPr lang="en-US" dirty="0"/>
        </a:p>
      </dgm:t>
    </dgm:pt>
    <dgm:pt modelId="{9E8C041D-5BE5-4F54-B73D-7CD959C2AB72}" type="parTrans" cxnId="{DE3B8D31-A734-4EB2-A6C1-D31D1412E486}">
      <dgm:prSet/>
      <dgm:spPr/>
      <dgm:t>
        <a:bodyPr/>
        <a:lstStyle/>
        <a:p>
          <a:endParaRPr lang="en-US"/>
        </a:p>
      </dgm:t>
    </dgm:pt>
    <dgm:pt modelId="{05318445-68BD-4CF9-8207-9F8E991B38BA}" type="sibTrans" cxnId="{DE3B8D31-A734-4EB2-A6C1-D31D1412E486}">
      <dgm:prSet/>
      <dgm:spPr/>
      <dgm:t>
        <a:bodyPr/>
        <a:lstStyle/>
        <a:p>
          <a:endParaRPr lang="en-US"/>
        </a:p>
      </dgm:t>
    </dgm:pt>
    <dgm:pt modelId="{1922EF07-AE02-48F5-9276-E69323A91BE7}" type="pres">
      <dgm:prSet presAssocID="{B9F72983-DF07-4EFB-AA9E-597C6E771DF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86EACD-6E8A-46B4-B900-00E5D7277A69}" type="pres">
      <dgm:prSet presAssocID="{030125F9-5431-4A5A-B176-EB2F42388F4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99A163-31CF-45A1-959C-B54AB597E4A1}" type="pres">
      <dgm:prSet presAssocID="{E592BF5A-E689-4975-9825-55C30BA71E5A}" presName="sibTrans" presStyleCnt="0"/>
      <dgm:spPr/>
    </dgm:pt>
    <dgm:pt modelId="{8C0A4AC4-C005-42EF-BE11-182917D4DA08}" type="pres">
      <dgm:prSet presAssocID="{0EDAC758-1A40-4E8E-8CD5-EAECA575ED8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A42AC9-DCB9-479E-A4AB-BD46B91887D9}" type="pres">
      <dgm:prSet presAssocID="{8FA3C0F6-0CCE-492C-A0AB-AB106AB6A4F2}" presName="sibTrans" presStyleCnt="0"/>
      <dgm:spPr/>
    </dgm:pt>
    <dgm:pt modelId="{09818DD1-6C92-443E-B58A-AF869ABEA254}" type="pres">
      <dgm:prSet presAssocID="{1DF188CB-F7B4-4A9C-9077-197BED529FC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CA4C26-86C6-4B23-B666-C0C07BAA4554}" srcId="{0EDAC758-1A40-4E8E-8CD5-EAECA575ED88}" destId="{2C7ACE9B-2087-4BAB-B403-8F2A3BA0C8C5}" srcOrd="3" destOrd="0" parTransId="{37233592-1F67-4D53-8DD9-79514393139C}" sibTransId="{0F8CCFFE-92C5-430E-97BA-FD288D63C5AF}"/>
    <dgm:cxn modelId="{79881220-6366-4086-9F02-2B21CAFBCB50}" srcId="{030125F9-5431-4A5A-B176-EB2F42388F4D}" destId="{D4063B4C-C92A-472C-9070-DD19FFFDEEDD}" srcOrd="1" destOrd="0" parTransId="{3D6723DF-3872-4004-B7EC-7408A93B8E83}" sibTransId="{6AEFC57F-04F4-4B82-B79E-F1158A639EF0}"/>
    <dgm:cxn modelId="{A1973AC5-2654-4184-865D-9B3020EFA7CD}" type="presOf" srcId="{1DF188CB-F7B4-4A9C-9077-197BED529FCA}" destId="{09818DD1-6C92-443E-B58A-AF869ABEA254}" srcOrd="0" destOrd="0" presId="urn:microsoft.com/office/officeart/2005/8/layout/hList6"/>
    <dgm:cxn modelId="{BA5B8717-7305-4614-AD55-130A1468CB19}" srcId="{030125F9-5431-4A5A-B176-EB2F42388F4D}" destId="{88E8BDF4-BE2E-446A-A0DA-0A770DEC2356}" srcOrd="2" destOrd="0" parTransId="{42A16ACA-8FB9-4A9A-91E8-91D26ACBAEAF}" sibTransId="{09631571-DBBB-4D73-830C-3F5DBA194C8B}"/>
    <dgm:cxn modelId="{1FBE7A9C-374E-4D45-99BA-46F8F93137F8}" type="presOf" srcId="{AA4F8D4A-49AF-4EEA-B934-540CF327B689}" destId="{8C0A4AC4-C005-42EF-BE11-182917D4DA08}" srcOrd="0" destOrd="3" presId="urn:microsoft.com/office/officeart/2005/8/layout/hList6"/>
    <dgm:cxn modelId="{2FED2E11-D410-4FB3-9782-9070CF4EE555}" type="presOf" srcId="{CC897619-8FD0-4583-A2A0-AA1DB7AA02B5}" destId="{8886EACD-6E8A-46B4-B900-00E5D7277A69}" srcOrd="0" destOrd="4" presId="urn:microsoft.com/office/officeart/2005/8/layout/hList6"/>
    <dgm:cxn modelId="{C1F8B695-E858-4445-AD2A-4948CC191FDF}" srcId="{0EDAC758-1A40-4E8E-8CD5-EAECA575ED88}" destId="{B805D38F-9BDA-413D-BAA1-96AFB614CFDF}" srcOrd="1" destOrd="0" parTransId="{225BA1FF-C513-4BAE-A3EA-4BF417A5058E}" sibTransId="{B539510E-4BDB-47A6-9179-BE5895472642}"/>
    <dgm:cxn modelId="{9AD15FAA-6F58-451C-83F8-07B05BC9C1B6}" type="presOf" srcId="{749A0873-E8B0-43EC-9449-38FDBECBEC6C}" destId="{8886EACD-6E8A-46B4-B900-00E5D7277A69}" srcOrd="0" destOrd="1" presId="urn:microsoft.com/office/officeart/2005/8/layout/hList6"/>
    <dgm:cxn modelId="{26924201-77F4-43F6-9F9A-9E4C1F56A67D}" srcId="{030125F9-5431-4A5A-B176-EB2F42388F4D}" destId="{749A0873-E8B0-43EC-9449-38FDBECBEC6C}" srcOrd="0" destOrd="0" parTransId="{3F414C14-6443-48C6-A5C0-550A447429A2}" sibTransId="{D1BA5EA5-70C6-4D37-85A6-3CF0BD0A3E0E}"/>
    <dgm:cxn modelId="{CC090ECD-D0AD-4592-B019-DB4E5396477A}" type="presOf" srcId="{2C7ACE9B-2087-4BAB-B403-8F2A3BA0C8C5}" destId="{8C0A4AC4-C005-42EF-BE11-182917D4DA08}" srcOrd="0" destOrd="4" presId="urn:microsoft.com/office/officeart/2005/8/layout/hList6"/>
    <dgm:cxn modelId="{73AC1423-1140-46AB-ADC6-4A07FFF83C1A}" srcId="{B9F72983-DF07-4EFB-AA9E-597C6E771DF0}" destId="{0EDAC758-1A40-4E8E-8CD5-EAECA575ED88}" srcOrd="1" destOrd="0" parTransId="{5365FDCB-AEA9-4045-BBEB-C8F08AD76FF9}" sibTransId="{8FA3C0F6-0CCE-492C-A0AB-AB106AB6A4F2}"/>
    <dgm:cxn modelId="{83AF8475-4500-425C-AB02-DDAA4828B47C}" type="presOf" srcId="{C768C574-2FE4-4EE1-8B18-D5293D9D000E}" destId="{09818DD1-6C92-443E-B58A-AF869ABEA254}" srcOrd="0" destOrd="1" presId="urn:microsoft.com/office/officeart/2005/8/layout/hList6"/>
    <dgm:cxn modelId="{A7709F7B-FD60-4B36-9FB6-805B962CCF9B}" srcId="{1DF188CB-F7B4-4A9C-9077-197BED529FCA}" destId="{C768C574-2FE4-4EE1-8B18-D5293D9D000E}" srcOrd="0" destOrd="0" parTransId="{FCC35E42-9B44-4981-B000-64BE48A78BE7}" sibTransId="{187E8790-D39D-4849-B7B0-33499A815CBE}"/>
    <dgm:cxn modelId="{B6EB8B79-ADB7-4649-9630-17150ADDFA30}" type="presOf" srcId="{0EDAC758-1A40-4E8E-8CD5-EAECA575ED88}" destId="{8C0A4AC4-C005-42EF-BE11-182917D4DA08}" srcOrd="0" destOrd="0" presId="urn:microsoft.com/office/officeart/2005/8/layout/hList6"/>
    <dgm:cxn modelId="{5145BE17-F814-4FBC-99B1-B45E9141D183}" srcId="{B9F72983-DF07-4EFB-AA9E-597C6E771DF0}" destId="{1DF188CB-F7B4-4A9C-9077-197BED529FCA}" srcOrd="2" destOrd="0" parTransId="{E3BDE2A4-614D-48AD-9D99-42947693C7D0}" sibTransId="{B9892650-164A-4528-886C-7666390BC88E}"/>
    <dgm:cxn modelId="{1831E871-FD94-4EA8-BF40-9745D00A5A4D}" srcId="{030125F9-5431-4A5A-B176-EB2F42388F4D}" destId="{CC897619-8FD0-4583-A2A0-AA1DB7AA02B5}" srcOrd="3" destOrd="0" parTransId="{3A92A7BE-32AE-419C-B2AD-B9303E14D22A}" sibTransId="{1DA6FDE9-4EAC-49A9-87D6-AE73EE891697}"/>
    <dgm:cxn modelId="{B0B7BD93-2364-4E34-9DD7-E6F020D944B3}" type="presOf" srcId="{88E8BDF4-BE2E-446A-A0DA-0A770DEC2356}" destId="{8886EACD-6E8A-46B4-B900-00E5D7277A69}" srcOrd="0" destOrd="3" presId="urn:microsoft.com/office/officeart/2005/8/layout/hList6"/>
    <dgm:cxn modelId="{83D423E9-A886-4DE0-BAD5-55074588CF53}" srcId="{0EDAC758-1A40-4E8E-8CD5-EAECA575ED88}" destId="{AA4F8D4A-49AF-4EEA-B934-540CF327B689}" srcOrd="2" destOrd="0" parTransId="{E728E124-F489-4D41-9B2B-3AE2ED2D5C04}" sibTransId="{88E5A38A-2A74-419E-9282-CC90F391E0F6}"/>
    <dgm:cxn modelId="{06A85170-AFFF-4004-8695-1A7D907B34CB}" type="presOf" srcId="{D4063B4C-C92A-472C-9070-DD19FFFDEEDD}" destId="{8886EACD-6E8A-46B4-B900-00E5D7277A69}" srcOrd="0" destOrd="2" presId="urn:microsoft.com/office/officeart/2005/8/layout/hList6"/>
    <dgm:cxn modelId="{DE3B8D31-A734-4EB2-A6C1-D31D1412E486}" srcId="{1DF188CB-F7B4-4A9C-9077-197BED529FCA}" destId="{B4DE0D04-6FA7-481C-BC82-7214584483EC}" srcOrd="1" destOrd="0" parTransId="{9E8C041D-5BE5-4F54-B73D-7CD959C2AB72}" sibTransId="{05318445-68BD-4CF9-8207-9F8E991B38BA}"/>
    <dgm:cxn modelId="{C6307168-64E6-4997-9CA8-0976B3EB99AA}" type="presOf" srcId="{B4DE0D04-6FA7-481C-BC82-7214584483EC}" destId="{09818DD1-6C92-443E-B58A-AF869ABEA254}" srcOrd="0" destOrd="2" presId="urn:microsoft.com/office/officeart/2005/8/layout/hList6"/>
    <dgm:cxn modelId="{EA5C3738-C087-4614-8C02-4D41784E1250}" type="presOf" srcId="{030125F9-5431-4A5A-B176-EB2F42388F4D}" destId="{8886EACD-6E8A-46B4-B900-00E5D7277A69}" srcOrd="0" destOrd="0" presId="urn:microsoft.com/office/officeart/2005/8/layout/hList6"/>
    <dgm:cxn modelId="{882ADC22-FF13-4990-9E59-9A75238003E7}" srcId="{B9F72983-DF07-4EFB-AA9E-597C6E771DF0}" destId="{030125F9-5431-4A5A-B176-EB2F42388F4D}" srcOrd="0" destOrd="0" parTransId="{43C3010E-EB7E-4650-93F9-5CAC0DEA8695}" sibTransId="{E592BF5A-E689-4975-9825-55C30BA71E5A}"/>
    <dgm:cxn modelId="{00881BBD-8F74-488D-B619-829980F3731A}" type="presOf" srcId="{B805D38F-9BDA-413D-BAA1-96AFB614CFDF}" destId="{8C0A4AC4-C005-42EF-BE11-182917D4DA08}" srcOrd="0" destOrd="2" presId="urn:microsoft.com/office/officeart/2005/8/layout/hList6"/>
    <dgm:cxn modelId="{1183C3F5-142C-47A8-99D4-D71F4880C20B}" srcId="{0EDAC758-1A40-4E8E-8CD5-EAECA575ED88}" destId="{61A9F21E-69CB-476A-8F18-B2C5DEA90327}" srcOrd="0" destOrd="0" parTransId="{F23FC0C3-D15E-4E3C-9C74-CCC393B2D671}" sibTransId="{21B1A690-2AEB-4A31-ABB0-34D73579B9D3}"/>
    <dgm:cxn modelId="{3C3D0BCE-5E73-45BF-9C7F-FD3B723DC16E}" type="presOf" srcId="{61A9F21E-69CB-476A-8F18-B2C5DEA90327}" destId="{8C0A4AC4-C005-42EF-BE11-182917D4DA08}" srcOrd="0" destOrd="1" presId="urn:microsoft.com/office/officeart/2005/8/layout/hList6"/>
    <dgm:cxn modelId="{352B7FCA-1903-439A-BCF1-7C2B004C61B3}" type="presOf" srcId="{B9F72983-DF07-4EFB-AA9E-597C6E771DF0}" destId="{1922EF07-AE02-48F5-9276-E69323A91BE7}" srcOrd="0" destOrd="0" presId="urn:microsoft.com/office/officeart/2005/8/layout/hList6"/>
    <dgm:cxn modelId="{B4B3D68F-E9AD-49D3-A2BC-A9E573748068}" type="presParOf" srcId="{1922EF07-AE02-48F5-9276-E69323A91BE7}" destId="{8886EACD-6E8A-46B4-B900-00E5D7277A69}" srcOrd="0" destOrd="0" presId="urn:microsoft.com/office/officeart/2005/8/layout/hList6"/>
    <dgm:cxn modelId="{47273E46-E417-4D93-A390-2D2505A89D51}" type="presParOf" srcId="{1922EF07-AE02-48F5-9276-E69323A91BE7}" destId="{9699A163-31CF-45A1-959C-B54AB597E4A1}" srcOrd="1" destOrd="0" presId="urn:microsoft.com/office/officeart/2005/8/layout/hList6"/>
    <dgm:cxn modelId="{BD041E99-5483-44CE-ABAB-CBAF27C2E3AA}" type="presParOf" srcId="{1922EF07-AE02-48F5-9276-E69323A91BE7}" destId="{8C0A4AC4-C005-42EF-BE11-182917D4DA08}" srcOrd="2" destOrd="0" presId="urn:microsoft.com/office/officeart/2005/8/layout/hList6"/>
    <dgm:cxn modelId="{8AD4664D-CF12-453A-895F-207DF9504C9C}" type="presParOf" srcId="{1922EF07-AE02-48F5-9276-E69323A91BE7}" destId="{3AA42AC9-DCB9-479E-A4AB-BD46B91887D9}" srcOrd="3" destOrd="0" presId="urn:microsoft.com/office/officeart/2005/8/layout/hList6"/>
    <dgm:cxn modelId="{528711E7-539C-4E16-9921-6E5690F93CA1}" type="presParOf" srcId="{1922EF07-AE02-48F5-9276-E69323A91BE7}" destId="{09818DD1-6C92-443E-B58A-AF869ABEA254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6EACD-6E8A-46B4-B900-00E5D7277A69}">
      <dsp:nvSpPr>
        <dsp:cNvPr id="0" name=""/>
        <dsp:cNvSpPr/>
      </dsp:nvSpPr>
      <dsp:spPr>
        <a:xfrm rot="16200000">
          <a:off x="-1024268" y="1025308"/>
          <a:ext cx="4753967" cy="2703350"/>
        </a:xfrm>
        <a:prstGeom prst="flowChartManualOperati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Internal Business System</a:t>
          </a:r>
          <a:endParaRPr lang="en-US" sz="24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b="0" i="0" kern="1200" dirty="0" smtClean="0"/>
            <a:t>Customer Relationship Management</a:t>
          </a:r>
          <a:endParaRPr lang="en-US" sz="1800" b="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b="0" i="0" kern="1200" dirty="0" smtClean="0"/>
            <a:t>Enterprise Resource Planning</a:t>
          </a:r>
          <a:endParaRPr lang="en-US" sz="1800" b="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smtClean="0"/>
            <a:t>D</a:t>
          </a:r>
          <a:r>
            <a:rPr lang="id-ID" sz="1800" b="0" i="0" kern="1200" dirty="0" smtClean="0"/>
            <a:t>ocument Management System </a:t>
          </a:r>
          <a:endParaRPr lang="en-US" sz="1800" b="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H</a:t>
          </a:r>
          <a:r>
            <a:rPr lang="id-ID" sz="1800" kern="1200" dirty="0" smtClean="0"/>
            <a:t>uman </a:t>
          </a:r>
          <a:r>
            <a:rPr lang="en-US" sz="1800" kern="1200" dirty="0" smtClean="0"/>
            <a:t>R</a:t>
          </a:r>
          <a:r>
            <a:rPr lang="id-ID" sz="1800" kern="1200" dirty="0" smtClean="0"/>
            <a:t>esource </a:t>
          </a:r>
          <a:r>
            <a:rPr lang="en-US" sz="1800" kern="1200" dirty="0" smtClean="0"/>
            <a:t>M</a:t>
          </a:r>
          <a:r>
            <a:rPr lang="id-ID" sz="1800" kern="1200" dirty="0" smtClean="0"/>
            <a:t>anagement</a:t>
          </a:r>
          <a:endParaRPr lang="en-US" sz="1800" kern="1200" dirty="0"/>
        </a:p>
      </dsp:txBody>
      <dsp:txXfrm rot="5400000">
        <a:off x="1040" y="950793"/>
        <a:ext cx="2703350" cy="2852381"/>
      </dsp:txXfrm>
    </dsp:sp>
    <dsp:sp modelId="{8C0A4AC4-C005-42EF-BE11-182917D4DA08}">
      <dsp:nvSpPr>
        <dsp:cNvPr id="0" name=""/>
        <dsp:cNvSpPr/>
      </dsp:nvSpPr>
      <dsp:spPr>
        <a:xfrm rot="16200000">
          <a:off x="1881832" y="1025308"/>
          <a:ext cx="4753967" cy="2703350"/>
        </a:xfrm>
        <a:prstGeom prst="flowChartManualOperati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7092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Enterprise Communication and Collaboration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b="0" i="0" kern="1200" dirty="0" smtClean="0"/>
            <a:t>Voice over Internet Protocol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b="0" i="0" kern="1200" dirty="0" smtClean="0"/>
            <a:t>Content Management System</a:t>
          </a:r>
          <a:endParaRPr lang="en-US" sz="1800" b="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E-mail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Voice mail</a:t>
          </a:r>
          <a:endParaRPr lang="en-US" sz="1800" kern="1200" dirty="0"/>
        </a:p>
      </dsp:txBody>
      <dsp:txXfrm rot="5400000">
        <a:off x="2907140" y="950793"/>
        <a:ext cx="2703350" cy="2852381"/>
      </dsp:txXfrm>
    </dsp:sp>
    <dsp:sp modelId="{09818DD1-6C92-443E-B58A-AF869ABEA254}">
      <dsp:nvSpPr>
        <dsp:cNvPr id="0" name=""/>
        <dsp:cNvSpPr/>
      </dsp:nvSpPr>
      <dsp:spPr>
        <a:xfrm rot="16200000">
          <a:off x="4787933" y="1025308"/>
          <a:ext cx="4753967" cy="2703350"/>
        </a:xfrm>
        <a:prstGeom prst="flowChartManualOperati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7092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Electronic commerce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Internet shop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Online marketing</a:t>
          </a:r>
          <a:endParaRPr lang="en-US" sz="1800" kern="1200" dirty="0"/>
        </a:p>
      </dsp:txBody>
      <dsp:txXfrm rot="5400000">
        <a:off x="5813241" y="950793"/>
        <a:ext cx="2703350" cy="2852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FE02F30-EC9B-493A-BEF3-187E046ADFB8}" type="datetimeFigureOut">
              <a:rPr lang="en-US"/>
              <a:pPr>
                <a:defRPr/>
              </a:pPr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8A9EFBE-4D0B-453B-A3B5-14B39B606A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428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DB863-099C-4A63-8F7D-1FD7D859E179}" type="datetimeFigureOut">
              <a:rPr lang="en-US"/>
              <a:pPr>
                <a:defRPr/>
              </a:pPr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4FF87-AC51-44AF-AB40-8E2A1CDE0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0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E06BA-2EC0-44A3-B124-C8A5B73241B8}" type="datetimeFigureOut">
              <a:rPr lang="en-US"/>
              <a:pPr>
                <a:defRPr/>
              </a:pPr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76FA7-EAAD-45CE-8F10-55C55DE12C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2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0326C-14F1-47B9-94C3-2DD92A58B5C1}" type="datetimeFigureOut">
              <a:rPr lang="en-US"/>
              <a:pPr>
                <a:defRPr/>
              </a:pPr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4A711-D309-46F4-BA00-DB5E2CAF11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3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26725-3C1A-4504-B57A-8FD958C081D1}" type="datetimeFigureOut">
              <a:rPr lang="en-US"/>
              <a:pPr>
                <a:defRPr/>
              </a:pPr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E7610-6B61-4B69-99F2-23D26A2673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01EA96-17D3-4FF1-B3B6-3AB423A4B65E}" type="datetimeFigureOut">
              <a:rPr lang="en-US"/>
              <a:pPr>
                <a:defRPr/>
              </a:pPr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21333-B08E-42AE-9782-387D6B97C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8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B28F1-4B88-46A3-8D1A-35D5232A8871}" type="datetimeFigureOut">
              <a:rPr lang="en-US"/>
              <a:pPr>
                <a:defRPr/>
              </a:pPr>
              <a:t>2/27/2019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8E7B9-E435-4C75-91E2-0A382E80C9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2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937C3-DF4E-4B7E-9363-FE5570EF4EF7}" type="datetimeFigureOut">
              <a:rPr lang="en-US"/>
              <a:pPr>
                <a:defRPr/>
              </a:pPr>
              <a:t>2/27/2019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6FD7A-CBED-4FA2-9A4C-6A2E50963F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6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126DD-F621-4A3C-BA0E-EFE36185A970}" type="datetimeFigureOut">
              <a:rPr lang="en-US"/>
              <a:pPr>
                <a:defRPr/>
              </a:pPr>
              <a:t>2/27/2019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CBDCE-B5DF-45AF-BAC1-A583017D29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A8263-9CB2-49B4-84D1-5CAFF3C7B79D}" type="datetimeFigureOut">
              <a:rPr lang="en-US"/>
              <a:pPr>
                <a:defRPr/>
              </a:pPr>
              <a:t>2/27/2019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5FC16-2E97-43DA-B688-26C96FAC7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5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4819A-A70D-4FEE-ABE8-3C2A14E2849E}" type="datetimeFigureOut">
              <a:rPr lang="en-US"/>
              <a:pPr>
                <a:defRPr/>
              </a:pPr>
              <a:t>2/27/2019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E18CE-7471-4124-AC74-E6743F980F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4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D9C0B-D80E-4A40-A641-CA3432F36927}" type="datetimeFigureOut">
              <a:rPr lang="en-US"/>
              <a:pPr>
                <a:defRPr/>
              </a:pPr>
              <a:t>2/27/2019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615D9-FFB0-4272-A652-0DCB45D7F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0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2E2E432-FD2E-4F2C-ACE8-983459F6C8D2}" type="datetimeFigureOut">
              <a:rPr lang="en-US"/>
              <a:pPr>
                <a:defRPr/>
              </a:pPr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C405D33-8524-468E-AAE8-83B59C7209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187624" y="2564904"/>
            <a:ext cx="7272808" cy="1470025"/>
          </a:xfrm>
        </p:spPr>
        <p:txBody>
          <a:bodyPr/>
          <a:lstStyle/>
          <a:p>
            <a:pPr eaLnBrk="1" hangingPunct="1"/>
            <a:r>
              <a:rPr lang="en-US" sz="66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Apa</a:t>
            </a:r>
            <a:r>
              <a:rPr lang="en-US" sz="6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 yang </a:t>
            </a:r>
            <a:r>
              <a:rPr lang="en-US" sz="66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dimaksud</a:t>
            </a:r>
            <a:r>
              <a:rPr lang="en-US" sz="6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sz="66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dengan</a:t>
            </a:r>
            <a:r>
              <a:rPr lang="en-US" sz="6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br>
              <a:rPr lang="en-US" sz="6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</a:br>
            <a:r>
              <a:rPr lang="en-US" sz="6600" b="1" i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e- Business ?</a:t>
            </a:r>
            <a:r>
              <a:rPr lang="en-US" sz="6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/>
            </a:r>
            <a:br>
              <a:rPr lang="en-US" sz="6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</a:br>
            <a:endParaRPr lang="en-US" sz="66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0"/>
            <a:ext cx="8229600" cy="939800"/>
          </a:xfrm>
        </p:spPr>
        <p:txBody>
          <a:bodyPr/>
          <a:lstStyle/>
          <a:p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Manfaat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E- B</a:t>
            </a:r>
            <a:r>
              <a:rPr lang="id-ID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</a:t>
            </a:r>
            <a:r>
              <a:rPr lang="id-ID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i</a:t>
            </a:r>
            <a:r>
              <a:rPr lang="en-US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n</a:t>
            </a:r>
            <a:r>
              <a:rPr lang="id-ID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es</a:t>
            </a:r>
            <a:r>
              <a:rPr lang="en-US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</a:t>
            </a:r>
            <a:endParaRPr lang="en-US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5576" y="1628800"/>
            <a:ext cx="8229600" cy="4525963"/>
          </a:xfrm>
        </p:spPr>
        <p:txBody>
          <a:bodyPr/>
          <a:lstStyle/>
          <a:p>
            <a:pPr eaLnBrk="1" hangingPunct="1">
              <a:spcBef>
                <a:spcPts val="1800"/>
              </a:spcBef>
              <a:buFont typeface="Arial" pitchFamily="34" charset="0"/>
              <a:buChar char="•"/>
            </a:pPr>
            <a:r>
              <a:rPr lang="id-ID" dirty="0" smtClean="0">
                <a:solidFill>
                  <a:schemeClr val="bg1"/>
                </a:solidFill>
              </a:rPr>
              <a:t>Pemasaran</a:t>
            </a:r>
            <a:r>
              <a:rPr lang="en-US" dirty="0" smtClean="0">
                <a:solidFill>
                  <a:schemeClr val="bg1"/>
                </a:solidFill>
              </a:rPr>
              <a:t> global </a:t>
            </a:r>
            <a:r>
              <a:rPr lang="id-ID" dirty="0" smtClean="0">
                <a:solidFill>
                  <a:schemeClr val="bg1"/>
                </a:solidFill>
              </a:rPr>
              <a:t>- tidak terbatas pada pelanggan tertentu</a:t>
            </a:r>
          </a:p>
          <a:p>
            <a:pPr eaLnBrk="1" hangingPunct="1">
              <a:spcBef>
                <a:spcPts val="1800"/>
              </a:spcBef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Memperluas</a:t>
            </a:r>
            <a:r>
              <a:rPr lang="en-US" dirty="0" smtClean="0">
                <a:solidFill>
                  <a:schemeClr val="bg1"/>
                </a:solidFill>
              </a:rPr>
              <a:t> basis </a:t>
            </a:r>
            <a:r>
              <a:rPr lang="en-US" dirty="0" err="1" smtClean="0">
                <a:solidFill>
                  <a:schemeClr val="bg1"/>
                </a:solidFill>
              </a:rPr>
              <a:t>pelanggan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id-ID" dirty="0" smtClean="0">
                <a:solidFill>
                  <a:schemeClr val="bg1"/>
                </a:solidFill>
              </a:rPr>
              <a:t>pe</a:t>
            </a:r>
            <a:r>
              <a:rPr lang="en-US" dirty="0" err="1" smtClean="0">
                <a:solidFill>
                  <a:schemeClr val="bg1"/>
                </a:solidFill>
              </a:rPr>
              <a:t>bisnis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atau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individu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pribadi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pengguna </a:t>
            </a:r>
            <a:r>
              <a:rPr lang="en-US" dirty="0" smtClean="0">
                <a:solidFill>
                  <a:schemeClr val="bg1"/>
                </a:solidFill>
              </a:rPr>
              <a:t>Internet </a:t>
            </a:r>
            <a:r>
              <a:rPr lang="id-ID" dirty="0" smtClean="0">
                <a:solidFill>
                  <a:schemeClr val="bg1"/>
                </a:solidFill>
              </a:rPr>
              <a:t>merupakan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pelanggan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potensial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eaLnBrk="1" hangingPunct="1">
              <a:spcBef>
                <a:spcPts val="1800"/>
              </a:spcBef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Bersaing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secara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efektif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id-ID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ts val="18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Proses order, </a:t>
            </a:r>
            <a:r>
              <a:rPr lang="en-US" dirty="0" err="1" smtClean="0">
                <a:solidFill>
                  <a:schemeClr val="bg1"/>
                </a:solidFill>
              </a:rPr>
              <a:t>pembayaran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pengiriman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secara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otomatis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id-ID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0"/>
            <a:ext cx="8229600" cy="939800"/>
          </a:xfrm>
        </p:spPr>
        <p:txBody>
          <a:bodyPr/>
          <a:lstStyle/>
          <a:p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Manfaat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E- B</a:t>
            </a:r>
            <a:r>
              <a:rPr lang="id-ID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</a:t>
            </a:r>
            <a:r>
              <a:rPr lang="id-ID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i</a:t>
            </a:r>
            <a:r>
              <a:rPr lang="en-US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n</a:t>
            </a:r>
            <a:r>
              <a:rPr lang="id-ID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es</a:t>
            </a:r>
            <a:r>
              <a:rPr lang="en-US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</a:t>
            </a:r>
            <a:endParaRPr lang="en-US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5576" y="1340768"/>
            <a:ext cx="8229600" cy="4525963"/>
          </a:xfrm>
        </p:spPr>
        <p:txBody>
          <a:bodyPr/>
          <a:lstStyle/>
          <a:p>
            <a:pPr eaLnBrk="1" hangingPunct="1">
              <a:spcBef>
                <a:spcPts val="1800"/>
              </a:spcBef>
              <a:buFont typeface="Arial" pitchFamily="34" charset="0"/>
              <a:buChar char="•"/>
            </a:pPr>
            <a:r>
              <a:rPr lang="id-ID" dirty="0" smtClean="0">
                <a:solidFill>
                  <a:schemeClr val="bg1"/>
                </a:solidFill>
              </a:rPr>
              <a:t>Memperluas </a:t>
            </a:r>
            <a:r>
              <a:rPr lang="en-US" dirty="0" err="1" smtClean="0">
                <a:solidFill>
                  <a:schemeClr val="bg1"/>
                </a:solidFill>
              </a:rPr>
              <a:t>Iklan</a:t>
            </a:r>
            <a:r>
              <a:rPr lang="en-US" dirty="0" smtClean="0">
                <a:solidFill>
                  <a:schemeClr val="bg1"/>
                </a:solidFill>
              </a:rPr>
              <a:t> –</a:t>
            </a:r>
            <a:r>
              <a:rPr lang="id-ID" dirty="0" smtClean="0">
                <a:solidFill>
                  <a:schemeClr val="bg1"/>
                </a:solidFill>
              </a:rPr>
              <a:t> peluang me</a:t>
            </a:r>
            <a:r>
              <a:rPr lang="en-US" dirty="0" err="1" smtClean="0">
                <a:solidFill>
                  <a:schemeClr val="bg1"/>
                </a:solidFill>
              </a:rPr>
              <a:t>ngembangan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i="1" dirty="0" smtClean="0">
                <a:solidFill>
                  <a:schemeClr val="bg1"/>
                </a:solidFill>
              </a:rPr>
              <a:t>brand </a:t>
            </a:r>
            <a:r>
              <a:rPr lang="id-ID" dirty="0" smtClean="0">
                <a:solidFill>
                  <a:schemeClr val="bg1"/>
                </a:solidFill>
              </a:rPr>
              <a:t>secara </a:t>
            </a:r>
            <a:r>
              <a:rPr lang="en-US" dirty="0" smtClean="0">
                <a:solidFill>
                  <a:schemeClr val="bg1"/>
                </a:solidFill>
              </a:rPr>
              <a:t> global</a:t>
            </a:r>
          </a:p>
          <a:p>
            <a:pPr eaLnBrk="1" hangingPunct="1">
              <a:spcBef>
                <a:spcPts val="1800"/>
              </a:spcBef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Fokus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pada </a:t>
            </a:r>
            <a:r>
              <a:rPr lang="en-US" dirty="0" err="1" smtClean="0">
                <a:solidFill>
                  <a:schemeClr val="bg1"/>
                </a:solidFill>
              </a:rPr>
              <a:t>upaya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pemasaran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err="1" smtClean="0">
                <a:solidFill>
                  <a:schemeClr val="bg1"/>
                </a:solidFill>
              </a:rPr>
              <a:t>membangun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profil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perusahaan sebagai sarana pendekatan kepada </a:t>
            </a:r>
            <a:r>
              <a:rPr lang="en-US" dirty="0" err="1" smtClean="0">
                <a:solidFill>
                  <a:schemeClr val="bg1"/>
                </a:solidFill>
              </a:rPr>
              <a:t>pelanggan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id-ID" dirty="0" smtClean="0">
                <a:solidFill>
                  <a:schemeClr val="bg1"/>
                </a:solidFill>
              </a:rPr>
              <a:t>potensial</a:t>
            </a:r>
            <a:endParaRPr lang="en-US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ts val="1800"/>
              </a:spcBef>
              <a:buFont typeface="Arial" pitchFamily="34" charset="0"/>
              <a:buChar char="•"/>
            </a:pPr>
            <a:r>
              <a:rPr lang="id-ID" dirty="0" smtClean="0">
                <a:solidFill>
                  <a:schemeClr val="bg1"/>
                </a:solidFill>
              </a:rPr>
              <a:t>Hemat </a:t>
            </a:r>
            <a:r>
              <a:rPr lang="en-US" dirty="0" err="1" smtClean="0">
                <a:solidFill>
                  <a:schemeClr val="bg1"/>
                </a:solidFill>
              </a:rPr>
              <a:t>Biaya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err="1" smtClean="0">
                <a:solidFill>
                  <a:schemeClr val="bg1"/>
                </a:solidFill>
              </a:rPr>
              <a:t>merampingkan</a:t>
            </a:r>
            <a:r>
              <a:rPr lang="en-US" dirty="0" smtClean="0">
                <a:solidFill>
                  <a:schemeClr val="bg1"/>
                </a:solidFill>
              </a:rPr>
              <a:t> proses </a:t>
            </a:r>
            <a:endParaRPr lang="id-ID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ts val="1800"/>
              </a:spcBef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Mengintegrasikan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kegiatan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bisnis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err="1" smtClean="0">
                <a:solidFill>
                  <a:schemeClr val="bg1"/>
                </a:solidFill>
              </a:rPr>
              <a:t>bekerja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sama</a:t>
            </a:r>
            <a:r>
              <a:rPr lang="id-ID" dirty="0" smtClean="0">
                <a:solidFill>
                  <a:schemeClr val="bg1"/>
                </a:solidFill>
              </a:rPr>
              <a:t> dalam </a:t>
            </a:r>
            <a:r>
              <a:rPr lang="en-US" dirty="0" err="1" smtClean="0">
                <a:solidFill>
                  <a:schemeClr val="bg1"/>
                </a:solidFill>
              </a:rPr>
              <a:t>semua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pekerjaan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menggunakan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komputer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telekomunikasi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0241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878844" y="26428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Alasan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 </a:t>
            </a:r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Melakukan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E- B</a:t>
            </a:r>
            <a:r>
              <a:rPr lang="id-ID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</a:t>
            </a:r>
            <a:r>
              <a:rPr lang="id-ID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i</a:t>
            </a:r>
            <a:r>
              <a:rPr lang="en-US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n</a:t>
            </a:r>
            <a:r>
              <a:rPr lang="id-ID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es</a:t>
            </a:r>
            <a:r>
              <a:rPr lang="en-US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</a:t>
            </a:r>
            <a:endParaRPr lang="en-US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5576" y="1196752"/>
            <a:ext cx="8388424" cy="4525963"/>
          </a:xfrm>
        </p:spPr>
        <p:txBody>
          <a:bodyPr/>
          <a:lstStyle/>
          <a:p>
            <a:r>
              <a:rPr lang="id-ID" sz="2800" dirty="0" smtClean="0">
                <a:solidFill>
                  <a:srgbClr val="FFC000"/>
                </a:solidFill>
              </a:rPr>
              <a:t>Mengembangan </a:t>
            </a:r>
            <a:r>
              <a:rPr lang="en-US" sz="2800" dirty="0" err="1" smtClean="0">
                <a:solidFill>
                  <a:srgbClr val="FFC000"/>
                </a:solidFill>
              </a:rPr>
              <a:t>bisnis</a:t>
            </a:r>
            <a:r>
              <a:rPr lang="en-US" sz="2800" dirty="0" smtClean="0">
                <a:solidFill>
                  <a:srgbClr val="FFC000"/>
                </a:solidFill>
              </a:rPr>
              <a:t> global yang </a:t>
            </a:r>
            <a:r>
              <a:rPr lang="en-US" sz="2800" dirty="0" err="1" smtClean="0">
                <a:solidFill>
                  <a:srgbClr val="FFC000"/>
                </a:solidFill>
              </a:rPr>
              <a:t>lebih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r>
              <a:rPr lang="en-US" sz="2800" dirty="0" err="1" smtClean="0">
                <a:solidFill>
                  <a:srgbClr val="FFC000"/>
                </a:solidFill>
              </a:rPr>
              <a:t>mudah</a:t>
            </a:r>
            <a:r>
              <a:rPr lang="en-US" sz="2800" dirty="0" smtClean="0">
                <a:solidFill>
                  <a:srgbClr val="FFC000"/>
                </a:solidFill>
              </a:rPr>
              <a:t>, </a:t>
            </a:r>
            <a:r>
              <a:rPr lang="en-US" sz="2800" dirty="0" err="1" smtClean="0">
                <a:solidFill>
                  <a:srgbClr val="FFC000"/>
                </a:solidFill>
              </a:rPr>
              <a:t>murah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r>
              <a:rPr lang="en-US" sz="2800" dirty="0" err="1" smtClean="0">
                <a:solidFill>
                  <a:srgbClr val="FFC000"/>
                </a:solidFill>
              </a:rPr>
              <a:t>dan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r>
              <a:rPr lang="en-US" sz="2800" dirty="0" err="1" smtClean="0">
                <a:solidFill>
                  <a:srgbClr val="FFC000"/>
                </a:solidFill>
              </a:rPr>
              <a:t>cepat</a:t>
            </a:r>
            <a:r>
              <a:rPr lang="en-US" sz="2800" dirty="0" smtClean="0">
                <a:solidFill>
                  <a:srgbClr val="FFC000"/>
                </a:solidFill>
              </a:rPr>
              <a:t>. </a:t>
            </a:r>
            <a:endParaRPr lang="id-ID" sz="2800" dirty="0" smtClean="0">
              <a:solidFill>
                <a:srgbClr val="FFC000"/>
              </a:solidFill>
            </a:endParaRPr>
          </a:p>
          <a:p>
            <a:pPr lvl="1"/>
            <a:r>
              <a:rPr lang="id-ID" sz="2400" dirty="0" smtClean="0">
                <a:solidFill>
                  <a:schemeClr val="bg1"/>
                </a:solidFill>
              </a:rPr>
              <a:t>Update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katalog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daftar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harga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brosur</a:t>
            </a:r>
            <a:r>
              <a:rPr lang="id-ID" sz="2400" dirty="0" smtClean="0">
                <a:solidFill>
                  <a:schemeClr val="bg1"/>
                </a:solidFill>
              </a:rPr>
              <a:t>,dll</a:t>
            </a:r>
          </a:p>
          <a:p>
            <a:pPr lvl="1"/>
            <a:r>
              <a:rPr lang="id-ID" sz="2400" dirty="0" smtClean="0">
                <a:solidFill>
                  <a:schemeClr val="bg1"/>
                </a:solidFill>
              </a:rPr>
              <a:t>Meng</a:t>
            </a:r>
            <a:r>
              <a:rPr lang="en-US" sz="2400" dirty="0" err="1" smtClean="0">
                <a:solidFill>
                  <a:schemeClr val="bg1"/>
                </a:solidFill>
              </a:rPr>
              <a:t>umpulkan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id-ID" sz="2400" dirty="0" smtClean="0">
                <a:solidFill>
                  <a:schemeClr val="bg1"/>
                </a:solidFill>
              </a:rPr>
              <a:t>catatan </a:t>
            </a:r>
            <a:r>
              <a:rPr lang="en-US" sz="2400" dirty="0" err="1" smtClean="0">
                <a:solidFill>
                  <a:schemeClr val="bg1"/>
                </a:solidFill>
              </a:rPr>
              <a:t>pembayaran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err="1" smtClean="0">
                <a:solidFill>
                  <a:schemeClr val="bg1"/>
                </a:solidFill>
              </a:rPr>
              <a:t>Melacak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id-ID" sz="2400" dirty="0" smtClean="0">
                <a:solidFill>
                  <a:schemeClr val="bg1"/>
                </a:solidFill>
              </a:rPr>
              <a:t>dokumen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setiap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hari</a:t>
            </a:r>
            <a:r>
              <a:rPr lang="id-ID" sz="2400" dirty="0" smtClean="0">
                <a:solidFill>
                  <a:schemeClr val="bg1"/>
                </a:solidFill>
              </a:rPr>
              <a:t>/</a:t>
            </a:r>
            <a:r>
              <a:rPr lang="en-US" sz="2400" dirty="0" err="1" smtClean="0">
                <a:solidFill>
                  <a:schemeClr val="bg1"/>
                </a:solidFill>
              </a:rPr>
              <a:t>minggu</a:t>
            </a:r>
            <a:r>
              <a:rPr lang="id-ID" sz="2400" dirty="0" smtClean="0">
                <a:solidFill>
                  <a:schemeClr val="bg1"/>
                </a:solidFill>
              </a:rPr>
              <a:t>/</a:t>
            </a:r>
            <a:r>
              <a:rPr lang="en-US" sz="2400" dirty="0" err="1" smtClean="0">
                <a:solidFill>
                  <a:schemeClr val="bg1"/>
                </a:solidFill>
              </a:rPr>
              <a:t>bulan</a:t>
            </a:r>
            <a:r>
              <a:rPr lang="id-ID" sz="2400" dirty="0" smtClean="0">
                <a:solidFill>
                  <a:schemeClr val="bg1"/>
                </a:solidFill>
              </a:rPr>
              <a:t>/</a:t>
            </a:r>
            <a:r>
              <a:rPr lang="en-US" sz="2400" dirty="0" err="1" smtClean="0">
                <a:solidFill>
                  <a:schemeClr val="bg1"/>
                </a:solidFill>
              </a:rPr>
              <a:t>tahun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id-ID" sz="2400" dirty="0" smtClean="0">
                <a:solidFill>
                  <a:schemeClr val="bg1"/>
                </a:solidFill>
              </a:rPr>
              <a:t>Meng</a:t>
            </a:r>
            <a:r>
              <a:rPr lang="en-US" sz="2400" dirty="0" err="1" smtClean="0">
                <a:solidFill>
                  <a:schemeClr val="bg1"/>
                </a:solidFill>
              </a:rPr>
              <a:t>umpulkan</a:t>
            </a:r>
            <a:r>
              <a:rPr lang="id-ID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informasi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id-ID" sz="2400" dirty="0">
                <a:solidFill>
                  <a:schemeClr val="bg1"/>
                </a:solidFill>
              </a:rPr>
              <a:t> </a:t>
            </a:r>
            <a:r>
              <a:rPr lang="id-ID" sz="2400" dirty="0" smtClean="0">
                <a:solidFill>
                  <a:schemeClr val="bg1"/>
                </a:solidFill>
              </a:rPr>
              <a:t>&amp; m</a:t>
            </a:r>
            <a:r>
              <a:rPr lang="en-US" sz="2400" dirty="0" err="1" smtClean="0">
                <a:solidFill>
                  <a:schemeClr val="bg1"/>
                </a:solidFill>
              </a:rPr>
              <a:t>emudahkan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id-ID" sz="2400" dirty="0" smtClean="0">
                <a:solidFill>
                  <a:schemeClr val="bg1"/>
                </a:solidFill>
              </a:rPr>
              <a:t>urusan </a:t>
            </a:r>
            <a:r>
              <a:rPr lang="en-US" sz="2400" dirty="0" err="1" smtClean="0">
                <a:solidFill>
                  <a:schemeClr val="bg1"/>
                </a:solidFill>
              </a:rPr>
              <a:t>pelanggan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endParaRPr lang="id-ID" sz="2400" dirty="0" smtClean="0">
              <a:solidFill>
                <a:schemeClr val="bg1"/>
              </a:solidFill>
            </a:endParaRPr>
          </a:p>
          <a:p>
            <a:pPr lvl="1"/>
            <a:r>
              <a:rPr lang="id-ID" sz="2400" dirty="0" smtClean="0">
                <a:solidFill>
                  <a:schemeClr val="bg1"/>
                </a:solidFill>
              </a:rPr>
              <a:t>Mel</a:t>
            </a:r>
            <a:r>
              <a:rPr lang="en-US" sz="2400" dirty="0" err="1" smtClean="0">
                <a:solidFill>
                  <a:schemeClr val="bg1"/>
                </a:solidFill>
              </a:rPr>
              <a:t>uangkan</a:t>
            </a:r>
            <a:r>
              <a:rPr lang="id-ID" sz="2400" dirty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waktu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berbicara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dengan</a:t>
            </a:r>
            <a:r>
              <a:rPr lang="en-US" sz="2400" dirty="0" smtClean="0">
                <a:solidFill>
                  <a:schemeClr val="bg1"/>
                </a:solidFill>
              </a:rPr>
              <a:t> orang yang </a:t>
            </a:r>
            <a:r>
              <a:rPr lang="en-US" sz="2400" dirty="0" err="1" smtClean="0">
                <a:solidFill>
                  <a:schemeClr val="bg1"/>
                </a:solidFill>
              </a:rPr>
              <a:t>tidak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pernah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menjadi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pelanggan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id-ID" sz="2400" dirty="0" smtClean="0">
                <a:solidFill>
                  <a:schemeClr val="bg1"/>
                </a:solidFill>
              </a:rPr>
              <a:t>Mengh</a:t>
            </a:r>
            <a:r>
              <a:rPr lang="en-US" sz="2400" dirty="0" err="1" smtClean="0">
                <a:solidFill>
                  <a:schemeClr val="bg1"/>
                </a:solidFill>
              </a:rPr>
              <a:t>ubungi</a:t>
            </a:r>
            <a:r>
              <a:rPr lang="id-ID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basis </a:t>
            </a:r>
            <a:r>
              <a:rPr lang="en-US" sz="2400" dirty="0" err="1" smtClean="0">
                <a:solidFill>
                  <a:schemeClr val="bg1"/>
                </a:solidFill>
              </a:rPr>
              <a:t>pelanggan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endParaRPr lang="id-ID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 err="1" smtClean="0">
                <a:solidFill>
                  <a:schemeClr val="bg1"/>
                </a:solidFill>
              </a:rPr>
              <a:t>Mengintegrasikan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informasi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penjualan</a:t>
            </a:r>
            <a:r>
              <a:rPr lang="en-US" sz="2400" dirty="0" smtClean="0">
                <a:solidFill>
                  <a:schemeClr val="bg1"/>
                </a:solidFill>
              </a:rPr>
              <a:t>  </a:t>
            </a:r>
            <a:r>
              <a:rPr lang="en-US" sz="2400" dirty="0" err="1" smtClean="0">
                <a:solidFill>
                  <a:schemeClr val="bg1"/>
                </a:solidFill>
              </a:rPr>
              <a:t>dengan</a:t>
            </a:r>
            <a:r>
              <a:rPr lang="en-US" sz="2400" dirty="0" smtClean="0">
                <a:solidFill>
                  <a:schemeClr val="bg1"/>
                </a:solidFill>
              </a:rPr>
              <a:t> database </a:t>
            </a:r>
            <a:r>
              <a:rPr lang="en-US" sz="2400" dirty="0" err="1" smtClean="0">
                <a:solidFill>
                  <a:schemeClr val="bg1"/>
                </a:solidFill>
              </a:rPr>
              <a:t>pelanggan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endParaRPr lang="id-ID" sz="2400" dirty="0" smtClean="0">
              <a:solidFill>
                <a:schemeClr val="bg1"/>
              </a:solidFill>
            </a:endParaRPr>
          </a:p>
          <a:p>
            <a:pPr lvl="1"/>
            <a:r>
              <a:rPr lang="id-ID" sz="2000" dirty="0">
                <a:solidFill>
                  <a:schemeClr val="bg1"/>
                </a:solidFill>
              </a:rPr>
              <a:t>B</a:t>
            </a:r>
            <a:r>
              <a:rPr lang="en-US" sz="2400" dirty="0" err="1" smtClean="0">
                <a:solidFill>
                  <a:schemeClr val="bg1"/>
                </a:solidFill>
              </a:rPr>
              <a:t>ertujuan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untuk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menyediakan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layanan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tambahan</a:t>
            </a:r>
            <a:endParaRPr lang="id-ID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41784"/>
            <a:ext cx="8229600" cy="1143000"/>
          </a:xfrm>
        </p:spPr>
        <p:txBody>
          <a:bodyPr/>
          <a:lstStyle/>
          <a:p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Hambatan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E- B</a:t>
            </a:r>
            <a:r>
              <a:rPr lang="id-ID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</a:t>
            </a:r>
            <a:r>
              <a:rPr lang="id-ID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i</a:t>
            </a:r>
            <a:r>
              <a:rPr lang="en-US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n</a:t>
            </a:r>
            <a:r>
              <a:rPr lang="id-ID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es</a:t>
            </a:r>
            <a:r>
              <a:rPr lang="en-US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 </a:t>
            </a:r>
            <a:br>
              <a:rPr lang="en-US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di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Indonesia</a:t>
            </a:r>
            <a:b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</a:br>
            <a:endParaRPr lang="id-ID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700808"/>
            <a:ext cx="7690048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I</a:t>
            </a:r>
            <a:r>
              <a:rPr lang="id-ID" sz="2800" dirty="0" smtClean="0">
                <a:solidFill>
                  <a:schemeClr val="bg1"/>
                </a:solidFill>
              </a:rPr>
              <a:t>ndonesia hanya menjadi pasar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2060848"/>
            <a:ext cx="822960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2800" dirty="0" smtClean="0">
                <a:solidFill>
                  <a:schemeClr val="bg1"/>
                </a:solidFill>
              </a:rPr>
              <a:t>Perusahaan </a:t>
            </a:r>
            <a:r>
              <a:rPr lang="en-US" sz="2800" dirty="0" err="1" smtClean="0">
                <a:solidFill>
                  <a:schemeClr val="bg1"/>
                </a:solidFill>
              </a:rPr>
              <a:t>mempublikasikan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halaman</a:t>
            </a:r>
            <a:r>
              <a:rPr lang="en-US" sz="2800" dirty="0" smtClean="0">
                <a:solidFill>
                  <a:schemeClr val="bg1"/>
                </a:solidFill>
              </a:rPr>
              <a:t> web </a:t>
            </a:r>
            <a:r>
              <a:rPr lang="en-US" sz="2800" dirty="0" err="1" smtClean="0">
                <a:solidFill>
                  <a:schemeClr val="bg1"/>
                </a:solidFill>
              </a:rPr>
              <a:t>tentang</a:t>
            </a:r>
            <a:r>
              <a:rPr lang="id-ID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produk-produk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nya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kepada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masyarakat</a:t>
            </a:r>
            <a:endParaRPr lang="id-ID" sz="2800" dirty="0" smtClean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800" dirty="0" err="1" smtClean="0">
                <a:solidFill>
                  <a:schemeClr val="bg1"/>
                </a:solidFill>
              </a:rPr>
              <a:t>Calon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pembeli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dapat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memilih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produk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mengisi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formulir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transaksi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elektronik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dengan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mencantumkan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nomor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kartu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kreditnya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endParaRPr lang="id-ID" sz="2800" dirty="0" smtClean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800" dirty="0" err="1" smtClean="0">
                <a:solidFill>
                  <a:schemeClr val="bg1"/>
                </a:solidFill>
              </a:rPr>
              <a:t>Setelah</a:t>
            </a:r>
            <a:r>
              <a:rPr lang="en-US" sz="2800" dirty="0" smtClean="0">
                <a:solidFill>
                  <a:schemeClr val="bg1"/>
                </a:solidFill>
              </a:rPr>
              <a:t> proses </a:t>
            </a:r>
            <a:r>
              <a:rPr lang="en-US" sz="2800" dirty="0" err="1" smtClean="0">
                <a:solidFill>
                  <a:schemeClr val="bg1"/>
                </a:solidFill>
              </a:rPr>
              <a:t>pembayaran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selesai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barang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akan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dikirim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melalui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jasa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pos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atau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jasa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pengiriman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barang</a:t>
            </a:r>
            <a:r>
              <a:rPr lang="en-US" sz="2800" dirty="0" smtClean="0">
                <a:solidFill>
                  <a:schemeClr val="bg1"/>
                </a:solidFill>
              </a:rPr>
              <a:t> lain</a:t>
            </a:r>
            <a:r>
              <a:rPr lang="id-ID" sz="2800" dirty="0" smtClean="0">
                <a:solidFill>
                  <a:schemeClr val="bg1"/>
                </a:solidFill>
              </a:rPr>
              <a:t>n</a:t>
            </a:r>
            <a:r>
              <a:rPr lang="en-US" sz="2800" dirty="0" err="1" smtClean="0">
                <a:solidFill>
                  <a:schemeClr val="bg1"/>
                </a:solidFill>
              </a:rPr>
              <a:t>ya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Contoh kegiatan b</a:t>
            </a:r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isnis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dengan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Sistem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E- B</a:t>
            </a:r>
            <a:r>
              <a:rPr lang="id-ID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</a:t>
            </a:r>
            <a:r>
              <a:rPr lang="id-ID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i</a:t>
            </a:r>
            <a:r>
              <a:rPr lang="en-US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n</a:t>
            </a:r>
            <a:r>
              <a:rPr lang="id-ID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es</a:t>
            </a:r>
            <a:r>
              <a:rPr lang="en-US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</a:t>
            </a:r>
            <a:endParaRPr lang="en-US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539552" y="35954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Aplikasi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E- B</a:t>
            </a:r>
            <a:r>
              <a:rPr lang="id-ID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</a:t>
            </a:r>
            <a:r>
              <a:rPr lang="id-ID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i</a:t>
            </a:r>
            <a:r>
              <a:rPr lang="en-US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n</a:t>
            </a:r>
            <a:r>
              <a:rPr lang="id-ID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es</a:t>
            </a:r>
            <a:r>
              <a:rPr lang="en-US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</a:t>
            </a:r>
            <a:endParaRPr lang="en-US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407492"/>
              </p:ext>
            </p:extLst>
          </p:nvPr>
        </p:nvGraphicFramePr>
        <p:xfrm>
          <a:off x="518864" y="1700808"/>
          <a:ext cx="8517632" cy="4753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83568" y="26428"/>
            <a:ext cx="8229600" cy="1143000"/>
          </a:xfrm>
        </p:spPr>
        <p:txBody>
          <a:bodyPr/>
          <a:lstStyle/>
          <a:p>
            <a:r>
              <a:rPr lang="en-US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Business Plan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>
                <a:solidFill>
                  <a:schemeClr val="bg1"/>
                </a:solidFill>
              </a:rPr>
              <a:t>Business Plan (BP) pada dasarnya adalah deskripsi tertulis mengenai masa depan bisnis, yang menjelaskan APA dan BAGAIMANA rencananya.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755576" y="1268760"/>
            <a:ext cx="7931224" cy="4857403"/>
          </a:xfrm>
        </p:spPr>
        <p:txBody>
          <a:bodyPr/>
          <a:lstStyle/>
          <a:p>
            <a:pPr algn="just">
              <a:spcBef>
                <a:spcPts val="1800"/>
              </a:spcBef>
            </a:pPr>
            <a:r>
              <a:rPr lang="en-US" dirty="0" smtClean="0">
                <a:solidFill>
                  <a:schemeClr val="bg1"/>
                </a:solidFill>
              </a:rPr>
              <a:t>BP </a:t>
            </a:r>
            <a:r>
              <a:rPr lang="en-US" dirty="0" err="1" smtClean="0">
                <a:solidFill>
                  <a:schemeClr val="bg1"/>
                </a:solidFill>
              </a:rPr>
              <a:t>pada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umumnya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terdiri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:</a:t>
            </a:r>
          </a:p>
          <a:p>
            <a:pPr marL="900113" lvl="1" indent="-442913" algn="just">
              <a:spcBef>
                <a:spcPts val="1800"/>
              </a:spcBef>
            </a:pPr>
            <a:r>
              <a:rPr lang="en-US" dirty="0" err="1" smtClean="0">
                <a:solidFill>
                  <a:schemeClr val="bg1"/>
                </a:solidFill>
              </a:rPr>
              <a:t>Tujuan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bisnis</a:t>
            </a:r>
            <a:endParaRPr lang="id-ID" dirty="0" smtClean="0">
              <a:solidFill>
                <a:schemeClr val="bg1"/>
              </a:solidFill>
            </a:endParaRPr>
          </a:p>
          <a:p>
            <a:pPr marL="900113" lvl="1" indent="-442913" algn="just">
              <a:spcBef>
                <a:spcPts val="1800"/>
              </a:spcBef>
            </a:pPr>
            <a:r>
              <a:rPr lang="en-US" dirty="0" err="1" smtClean="0">
                <a:solidFill>
                  <a:schemeClr val="bg1"/>
                </a:solidFill>
              </a:rPr>
              <a:t>Strategi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digunakan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mencapainya</a:t>
            </a:r>
            <a:endParaRPr lang="id-ID" dirty="0" smtClean="0">
              <a:solidFill>
                <a:schemeClr val="bg1"/>
              </a:solidFill>
            </a:endParaRPr>
          </a:p>
          <a:p>
            <a:pPr marL="900113" lvl="1" indent="-442913" algn="just">
              <a:spcBef>
                <a:spcPts val="1800"/>
              </a:spcBef>
            </a:pPr>
            <a:r>
              <a:rPr lang="en-US" dirty="0" err="1" smtClean="0">
                <a:solidFill>
                  <a:schemeClr val="bg1"/>
                </a:solidFill>
              </a:rPr>
              <a:t>Masalah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potensial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cara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mengatasinya</a:t>
            </a:r>
            <a:endParaRPr lang="id-ID" dirty="0" smtClean="0">
              <a:solidFill>
                <a:schemeClr val="bg1"/>
              </a:solidFill>
            </a:endParaRPr>
          </a:p>
          <a:p>
            <a:pPr marL="900113" lvl="1" indent="-442913" algn="just">
              <a:spcBef>
                <a:spcPts val="1800"/>
              </a:spcBef>
            </a:pPr>
            <a:r>
              <a:rPr lang="en-US" dirty="0" err="1" smtClean="0">
                <a:solidFill>
                  <a:schemeClr val="bg1"/>
                </a:solidFill>
              </a:rPr>
              <a:t>Struktur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organisasi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jabatan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&amp;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tanggung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jawab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id-ID" dirty="0" smtClean="0">
              <a:solidFill>
                <a:schemeClr val="bg1"/>
              </a:solidFill>
            </a:endParaRPr>
          </a:p>
          <a:p>
            <a:pPr marL="900113" lvl="1" indent="-442913">
              <a:spcBef>
                <a:spcPts val="1800"/>
              </a:spcBef>
            </a:pPr>
            <a:r>
              <a:rPr lang="en-US" dirty="0" smtClean="0">
                <a:solidFill>
                  <a:schemeClr val="bg1"/>
                </a:solidFill>
              </a:rPr>
              <a:t>Modal yang </a:t>
            </a:r>
            <a:r>
              <a:rPr lang="en-US" dirty="0" err="1" smtClean="0">
                <a:solidFill>
                  <a:schemeClr val="bg1"/>
                </a:solidFill>
              </a:rPr>
              <a:t>diperlukan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membiayai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perusahaan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bagaimana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m</a:t>
            </a:r>
            <a:r>
              <a:rPr lang="en-US" dirty="0" err="1" smtClean="0">
                <a:solidFill>
                  <a:schemeClr val="bg1"/>
                </a:solidFill>
              </a:rPr>
              <a:t>empertahankannya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>
              <a:spcBef>
                <a:spcPts val="1800"/>
              </a:spcBef>
            </a:pP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83568" y="26428"/>
            <a:ext cx="8229600" cy="1143000"/>
          </a:xfrm>
        </p:spPr>
        <p:txBody>
          <a:bodyPr/>
          <a:lstStyle/>
          <a:p>
            <a:r>
              <a:rPr lang="en-US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Business 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755576" y="0"/>
            <a:ext cx="8229600" cy="1143000"/>
          </a:xfrm>
        </p:spPr>
        <p:txBody>
          <a:bodyPr/>
          <a:lstStyle/>
          <a:p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3 </a:t>
            </a:r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bagian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utama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dari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sebuah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BP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99592" y="1988840"/>
            <a:ext cx="7931224" cy="37687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tabLst>
                <a:tab pos="530225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sz="3600" dirty="0" err="1" smtClean="0">
                <a:solidFill>
                  <a:schemeClr val="bg1"/>
                </a:solidFill>
              </a:rPr>
              <a:t>Konsep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Bisnis</a:t>
            </a:r>
            <a:endParaRPr lang="id-ID" sz="3600" dirty="0" smtClean="0">
              <a:solidFill>
                <a:schemeClr val="bg1"/>
              </a:solidFill>
            </a:endParaRPr>
          </a:p>
          <a:p>
            <a:pPr marL="1165225" lvl="1" indent="-442913">
              <a:tabLst>
                <a:tab pos="530225" algn="l"/>
              </a:tabLst>
            </a:pPr>
            <a:r>
              <a:rPr lang="en-US" sz="3200" dirty="0" err="1" smtClean="0">
                <a:solidFill>
                  <a:schemeClr val="bg1"/>
                </a:solidFill>
              </a:rPr>
              <a:t>industri</a:t>
            </a:r>
            <a:r>
              <a:rPr lang="en-US" sz="3200" dirty="0" smtClean="0">
                <a:solidFill>
                  <a:schemeClr val="bg1"/>
                </a:solidFill>
              </a:rPr>
              <a:t> yang </a:t>
            </a:r>
            <a:r>
              <a:rPr lang="en-US" sz="3200" dirty="0" err="1" smtClean="0">
                <a:solidFill>
                  <a:schemeClr val="bg1"/>
                </a:solidFill>
              </a:rPr>
              <a:t>digeluti</a:t>
            </a:r>
            <a:endParaRPr lang="id-ID" sz="3200" dirty="0" smtClean="0">
              <a:solidFill>
                <a:schemeClr val="bg1"/>
              </a:solidFill>
            </a:endParaRPr>
          </a:p>
          <a:p>
            <a:pPr marL="1165225" lvl="1" indent="-442913">
              <a:tabLst>
                <a:tab pos="530225" algn="l"/>
              </a:tabLst>
            </a:pPr>
            <a:r>
              <a:rPr lang="en-US" sz="3200" dirty="0" err="1" smtClean="0">
                <a:solidFill>
                  <a:schemeClr val="bg1"/>
                </a:solidFill>
              </a:rPr>
              <a:t>struktur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bisnis</a:t>
            </a:r>
            <a:endParaRPr lang="id-ID" sz="3200" dirty="0" smtClean="0">
              <a:solidFill>
                <a:schemeClr val="bg1"/>
              </a:solidFill>
            </a:endParaRPr>
          </a:p>
          <a:p>
            <a:pPr marL="1165225" lvl="1" indent="-442913">
              <a:tabLst>
                <a:tab pos="530225" algn="l"/>
              </a:tabLst>
            </a:pPr>
            <a:r>
              <a:rPr lang="en-US" sz="3200" dirty="0" err="1" smtClean="0">
                <a:solidFill>
                  <a:schemeClr val="bg1"/>
                </a:solidFill>
              </a:rPr>
              <a:t>produk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dan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jasa</a:t>
            </a:r>
            <a:r>
              <a:rPr lang="en-US" sz="3200" dirty="0" smtClean="0">
                <a:solidFill>
                  <a:schemeClr val="bg1"/>
                </a:solidFill>
              </a:rPr>
              <a:t> yang </a:t>
            </a:r>
            <a:r>
              <a:rPr lang="en-US" sz="3200" dirty="0" err="1" smtClean="0">
                <a:solidFill>
                  <a:schemeClr val="bg1"/>
                </a:solidFill>
              </a:rPr>
              <a:t>ditawarkan</a:t>
            </a:r>
            <a:endParaRPr lang="id-ID" sz="3200" dirty="0" smtClean="0">
              <a:solidFill>
                <a:schemeClr val="bg1"/>
              </a:solidFill>
            </a:endParaRPr>
          </a:p>
          <a:p>
            <a:pPr marL="1165225" lvl="1" indent="-442913">
              <a:tabLst>
                <a:tab pos="530225" algn="l"/>
              </a:tabLst>
            </a:pPr>
            <a:r>
              <a:rPr lang="en-US" sz="3200" dirty="0" err="1" smtClean="0">
                <a:solidFill>
                  <a:schemeClr val="bg1"/>
                </a:solidFill>
              </a:rPr>
              <a:t>bagaimana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rencana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untuk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mensukseskan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bisnis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755576" y="1556792"/>
            <a:ext cx="8136904" cy="5197475"/>
          </a:xfrm>
        </p:spPr>
        <p:txBody>
          <a:bodyPr/>
          <a:lstStyle/>
          <a:p>
            <a:pPr marL="530225" indent="-530225" algn="just">
              <a:buFont typeface="+mj-lt"/>
              <a:buAutoNum type="arabicPeriod" startAt="2"/>
            </a:pPr>
            <a:r>
              <a:rPr lang="en-US" sz="3600" dirty="0" smtClean="0">
                <a:solidFill>
                  <a:schemeClr val="bg1"/>
                </a:solidFill>
              </a:rPr>
              <a:t>Market/</a:t>
            </a:r>
            <a:r>
              <a:rPr lang="en-US" sz="3600" dirty="0" err="1" smtClean="0">
                <a:solidFill>
                  <a:schemeClr val="bg1"/>
                </a:solidFill>
              </a:rPr>
              <a:t>pasar</a:t>
            </a:r>
            <a:endParaRPr lang="id-ID" sz="3600" dirty="0" smtClean="0">
              <a:solidFill>
                <a:schemeClr val="bg1"/>
              </a:solidFill>
            </a:endParaRPr>
          </a:p>
          <a:p>
            <a:pPr marL="987425" lvl="1" indent="-457200" algn="just"/>
            <a:r>
              <a:rPr lang="en-US" sz="3200" dirty="0" err="1" smtClean="0">
                <a:solidFill>
                  <a:schemeClr val="bg1"/>
                </a:solidFill>
              </a:rPr>
              <a:t>membahas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dan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menganalisa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konsumen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potensial</a:t>
            </a:r>
            <a:r>
              <a:rPr lang="en-US" sz="3200" dirty="0" smtClean="0">
                <a:solidFill>
                  <a:schemeClr val="bg1"/>
                </a:solidFill>
              </a:rPr>
              <a:t>: </a:t>
            </a:r>
            <a:endParaRPr lang="id-ID" sz="3200" dirty="0" smtClean="0">
              <a:solidFill>
                <a:schemeClr val="bg1"/>
              </a:solidFill>
            </a:endParaRPr>
          </a:p>
          <a:p>
            <a:pPr marL="1654175" lvl="2" indent="-442913" algn="just"/>
            <a:r>
              <a:rPr lang="en-US" sz="2800" dirty="0" err="1" smtClean="0">
                <a:solidFill>
                  <a:schemeClr val="bg1"/>
                </a:solidFill>
              </a:rPr>
              <a:t>siapa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dimana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mereka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berada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endParaRPr lang="id-ID" sz="2800" dirty="0" smtClean="0">
              <a:solidFill>
                <a:schemeClr val="bg1"/>
              </a:solidFill>
            </a:endParaRPr>
          </a:p>
          <a:p>
            <a:pPr marL="1654175" lvl="2" indent="-442913"/>
            <a:r>
              <a:rPr lang="en-US" sz="2800" dirty="0" err="1" smtClean="0">
                <a:solidFill>
                  <a:schemeClr val="bg1"/>
                </a:solidFill>
              </a:rPr>
              <a:t>apa</a:t>
            </a:r>
            <a:r>
              <a:rPr lang="en-US" sz="2800" dirty="0" smtClean="0">
                <a:solidFill>
                  <a:schemeClr val="bg1"/>
                </a:solidFill>
              </a:rPr>
              <a:t> yang </a:t>
            </a:r>
            <a:r>
              <a:rPr lang="en-US" sz="2800" dirty="0" err="1" smtClean="0">
                <a:solidFill>
                  <a:schemeClr val="bg1"/>
                </a:solidFill>
              </a:rPr>
              <a:t>menyebabkan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mereka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mau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membeli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endParaRPr lang="id-ID" sz="2800" dirty="0">
              <a:solidFill>
                <a:schemeClr val="bg1"/>
              </a:solidFill>
            </a:endParaRPr>
          </a:p>
          <a:p>
            <a:pPr marL="987425" lvl="1" indent="-457200" algn="just"/>
            <a:r>
              <a:rPr lang="en-US" sz="3200" dirty="0" err="1" smtClean="0">
                <a:solidFill>
                  <a:schemeClr val="bg1"/>
                </a:solidFill>
              </a:rPr>
              <a:t>menjelaskan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persaingan</a:t>
            </a:r>
            <a:r>
              <a:rPr lang="en-US" sz="3200" dirty="0" smtClean="0">
                <a:solidFill>
                  <a:schemeClr val="bg1"/>
                </a:solidFill>
              </a:rPr>
              <a:t> yang </a:t>
            </a:r>
            <a:r>
              <a:rPr lang="en-US" sz="3200" dirty="0" err="1" smtClean="0">
                <a:solidFill>
                  <a:schemeClr val="bg1"/>
                </a:solidFill>
              </a:rPr>
              <a:t>akan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dihadapi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dan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bagaimana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memposisikan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diri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untuk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memenangkannya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55576" y="22940"/>
            <a:ext cx="8229600" cy="1143000"/>
          </a:xfrm>
        </p:spPr>
        <p:txBody>
          <a:bodyPr/>
          <a:lstStyle/>
          <a:p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3 </a:t>
            </a:r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bagian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utama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dari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sebuah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id-ID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BP</a:t>
            </a:r>
            <a:endParaRPr lang="en-US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Pen</a:t>
            </a:r>
            <a:r>
              <a:rPr lang="id-ID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dahuluan</a:t>
            </a:r>
            <a:endParaRPr lang="en-US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916832"/>
            <a:ext cx="7776864" cy="4525963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Bef>
                <a:spcPts val="18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600" b="1" dirty="0" err="1" smtClean="0">
                <a:solidFill>
                  <a:srgbClr val="FFC000"/>
                </a:solidFill>
              </a:rPr>
              <a:t>Bisnis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</a:rPr>
              <a:t>menurut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en-US" sz="3600" b="1" dirty="0" err="1" smtClean="0">
                <a:solidFill>
                  <a:srgbClr val="FFC000"/>
                </a:solidFill>
              </a:rPr>
              <a:t>Ilmu</a:t>
            </a:r>
            <a:r>
              <a:rPr lang="en-US" sz="3600" b="1" dirty="0" smtClean="0">
                <a:solidFill>
                  <a:srgbClr val="FFC000"/>
                </a:solidFill>
              </a:rPr>
              <a:t> </a:t>
            </a:r>
            <a:r>
              <a:rPr lang="en-US" sz="3600" b="1" dirty="0" err="1" smtClean="0">
                <a:solidFill>
                  <a:srgbClr val="FFC000"/>
                </a:solidFill>
              </a:rPr>
              <a:t>Ekonomi</a:t>
            </a:r>
            <a:r>
              <a:rPr lang="en-US" sz="3600" b="1" dirty="0" smtClean="0">
                <a:solidFill>
                  <a:srgbClr val="FFC000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:</a:t>
            </a:r>
            <a:endParaRPr lang="id-ID" sz="3600" dirty="0" smtClean="0">
              <a:solidFill>
                <a:schemeClr val="bg1"/>
              </a:solidFill>
            </a:endParaRPr>
          </a:p>
          <a:p>
            <a:pPr algn="ctr" eaLnBrk="1" fontAlgn="auto" hangingPunct="1"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600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 err="1" smtClean="0">
                <a:solidFill>
                  <a:schemeClr val="bg1"/>
                </a:solidFill>
              </a:rPr>
              <a:t>organisasi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menjual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barang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atau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jasa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kepada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konsumen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atau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bisnis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lainnya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mendapatkan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laba</a:t>
            </a:r>
            <a:r>
              <a:rPr lang="en-US" dirty="0" smtClean="0">
                <a:solidFill>
                  <a:schemeClr val="bg1"/>
                </a:solidFill>
              </a:rPr>
              <a:t>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827584" y="1600200"/>
            <a:ext cx="7859216" cy="4525963"/>
          </a:xfrm>
        </p:spPr>
        <p:txBody>
          <a:bodyPr/>
          <a:lstStyle/>
          <a:p>
            <a:pPr marL="742950" indent="-742950" algn="just">
              <a:spcBef>
                <a:spcPts val="1800"/>
              </a:spcBef>
              <a:buFont typeface="+mj-lt"/>
              <a:buAutoNum type="arabicPeriod" startAt="3"/>
            </a:pPr>
            <a:r>
              <a:rPr lang="en-US" sz="3600" dirty="0" err="1" smtClean="0">
                <a:solidFill>
                  <a:schemeClr val="bg1"/>
                </a:solidFill>
              </a:rPr>
              <a:t>Finansial</a:t>
            </a:r>
            <a:endParaRPr lang="id-ID" sz="3600" dirty="0" smtClean="0">
              <a:solidFill>
                <a:schemeClr val="bg1"/>
              </a:solidFill>
            </a:endParaRPr>
          </a:p>
          <a:p>
            <a:pPr marL="1143000" lvl="1" indent="-420688" algn="just">
              <a:spcBef>
                <a:spcPts val="1800"/>
              </a:spcBef>
            </a:pPr>
            <a:r>
              <a:rPr lang="en-US" sz="3200" dirty="0" err="1" smtClean="0">
                <a:solidFill>
                  <a:schemeClr val="bg1"/>
                </a:solidFill>
              </a:rPr>
              <a:t>mencakup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estimasi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pendapatan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dan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arus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kas</a:t>
            </a:r>
            <a:r>
              <a:rPr lang="en-US" sz="3200" dirty="0" smtClean="0">
                <a:solidFill>
                  <a:schemeClr val="bg1"/>
                </a:solidFill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</a:rPr>
              <a:t>neraca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serta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rasio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keuangan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lainnya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55576" y="22940"/>
            <a:ext cx="8229600" cy="1143000"/>
          </a:xfrm>
        </p:spPr>
        <p:txBody>
          <a:bodyPr/>
          <a:lstStyle/>
          <a:p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3 </a:t>
            </a:r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bagian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utama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dari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sebuah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id-ID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BP</a:t>
            </a:r>
            <a:endParaRPr lang="en-US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Sekian</a:t>
            </a:r>
            <a:endParaRPr lang="id-ID" sz="6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pPr algn="ctr">
              <a:buNone/>
            </a:pPr>
            <a:r>
              <a:rPr lang="en-US" sz="3600" dirty="0" err="1" smtClean="0">
                <a:solidFill>
                  <a:srgbClr val="FFC000"/>
                </a:solidFill>
              </a:rPr>
              <a:t>Terima</a:t>
            </a:r>
            <a:r>
              <a:rPr lang="en-US" sz="3600" dirty="0" smtClean="0">
                <a:solidFill>
                  <a:srgbClr val="FFC000"/>
                </a:solidFill>
              </a:rPr>
              <a:t> </a:t>
            </a:r>
            <a:r>
              <a:rPr lang="en-US" sz="3600" dirty="0" err="1" smtClean="0">
                <a:solidFill>
                  <a:srgbClr val="FFC000"/>
                </a:solidFill>
              </a:rPr>
              <a:t>kasih</a:t>
            </a:r>
            <a:endParaRPr lang="id-ID" sz="3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51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Kontrak Kuliah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3000" dirty="0">
                <a:solidFill>
                  <a:schemeClr val="bg1"/>
                </a:solidFill>
              </a:rPr>
              <a:t>Akhlak		: 10%</a:t>
            </a:r>
          </a:p>
          <a:p>
            <a:r>
              <a:rPr lang="id-ID" sz="3000" dirty="0" smtClean="0">
                <a:solidFill>
                  <a:schemeClr val="bg1"/>
                </a:solidFill>
              </a:rPr>
              <a:t>Kehadiran</a:t>
            </a:r>
            <a:r>
              <a:rPr lang="id-ID" sz="3000" dirty="0" smtClean="0">
                <a:solidFill>
                  <a:schemeClr val="bg1"/>
                </a:solidFill>
              </a:rPr>
              <a:t>	: 15%</a:t>
            </a:r>
          </a:p>
          <a:p>
            <a:r>
              <a:rPr lang="id-ID" sz="3000" dirty="0" smtClean="0">
                <a:solidFill>
                  <a:schemeClr val="bg1"/>
                </a:solidFill>
              </a:rPr>
              <a:t>Tugas		: 20%</a:t>
            </a:r>
          </a:p>
          <a:p>
            <a:r>
              <a:rPr lang="id-ID" sz="3000" dirty="0" smtClean="0">
                <a:solidFill>
                  <a:schemeClr val="bg1"/>
                </a:solidFill>
              </a:rPr>
              <a:t>UTS		: 25%</a:t>
            </a:r>
          </a:p>
          <a:p>
            <a:r>
              <a:rPr lang="id-ID" sz="3000" dirty="0" smtClean="0">
                <a:solidFill>
                  <a:schemeClr val="bg1"/>
                </a:solidFill>
              </a:rPr>
              <a:t>UAS		: 30%</a:t>
            </a:r>
          </a:p>
          <a:p>
            <a:pPr marL="0" indent="0">
              <a:buNone/>
            </a:pPr>
            <a:endParaRPr lang="id-ID" sz="3000" dirty="0" smtClean="0">
              <a:solidFill>
                <a:schemeClr val="bg1"/>
              </a:solidFill>
            </a:endParaRPr>
          </a:p>
          <a:p>
            <a:r>
              <a:rPr lang="id-ID" sz="3000" dirty="0" smtClean="0">
                <a:solidFill>
                  <a:schemeClr val="bg1"/>
                </a:solidFill>
              </a:rPr>
              <a:t>Complaint Handling : dikembalikan nilai seperti aslinya.</a:t>
            </a:r>
            <a:endParaRPr lang="id-ID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15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Pen</a:t>
            </a:r>
            <a:r>
              <a:rPr lang="id-ID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dahuluan</a:t>
            </a:r>
            <a:endParaRPr lang="en-US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340768"/>
            <a:ext cx="7920880" cy="4525963"/>
          </a:xfrm>
        </p:spPr>
        <p:txBody>
          <a:bodyPr rtlCol="0">
            <a:noAutofit/>
          </a:bodyPr>
          <a:lstStyle/>
          <a:p>
            <a:pPr algn="just" eaLnBrk="1" fontAlgn="auto" hangingPunct="1">
              <a:spcBef>
                <a:spcPts val="18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600" b="1" dirty="0" err="1" smtClean="0">
                <a:solidFill>
                  <a:srgbClr val="FFC000"/>
                </a:solidFill>
              </a:rPr>
              <a:t>Bisnis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</a:rPr>
              <a:t>secara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en-US" sz="3600" b="1" dirty="0" err="1" smtClean="0">
                <a:solidFill>
                  <a:srgbClr val="FFC000"/>
                </a:solidFill>
              </a:rPr>
              <a:t>historis</a:t>
            </a:r>
            <a:r>
              <a:rPr lang="en-US" sz="3600" b="1" dirty="0" smtClean="0">
                <a:solidFill>
                  <a:schemeClr val="bg1"/>
                </a:solidFill>
              </a:rPr>
              <a:t> :</a:t>
            </a:r>
          </a:p>
          <a:p>
            <a:pPr algn="ctr" eaLnBrk="1" fontAlgn="auto" hangingPunct="1"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600" dirty="0" smtClean="0">
                <a:solidFill>
                  <a:schemeClr val="bg1"/>
                </a:solidFill>
              </a:rPr>
              <a:t>	kata </a:t>
            </a:r>
            <a:r>
              <a:rPr lang="en-US" sz="3600" dirty="0" err="1" smtClean="0">
                <a:solidFill>
                  <a:schemeClr val="bg1"/>
                </a:solidFill>
              </a:rPr>
              <a:t>bisnis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dari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bahasa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Inggris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i="1" dirty="0" smtClean="0">
                <a:solidFill>
                  <a:schemeClr val="bg1"/>
                </a:solidFill>
              </a:rPr>
              <a:t>business</a:t>
            </a:r>
            <a:r>
              <a:rPr lang="en-US" sz="3600" dirty="0" smtClean="0">
                <a:solidFill>
                  <a:schemeClr val="bg1"/>
                </a:solidFill>
              </a:rPr>
              <a:t>, </a:t>
            </a:r>
            <a:r>
              <a:rPr lang="en-US" sz="3600" dirty="0" err="1" smtClean="0">
                <a:solidFill>
                  <a:schemeClr val="bg1"/>
                </a:solidFill>
              </a:rPr>
              <a:t>dari</a:t>
            </a:r>
            <a:r>
              <a:rPr lang="en-US" sz="3600" dirty="0" smtClean="0">
                <a:solidFill>
                  <a:schemeClr val="bg1"/>
                </a:solidFill>
              </a:rPr>
              <a:t> kata </a:t>
            </a:r>
            <a:r>
              <a:rPr lang="en-US" sz="3600" dirty="0" err="1" smtClean="0">
                <a:solidFill>
                  <a:schemeClr val="bg1"/>
                </a:solidFill>
              </a:rPr>
              <a:t>dasar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i="1" dirty="0" smtClean="0">
                <a:solidFill>
                  <a:schemeClr val="bg1"/>
                </a:solidFill>
              </a:rPr>
              <a:t>busy</a:t>
            </a:r>
            <a:r>
              <a:rPr lang="en-US" sz="3600" dirty="0" smtClean="0">
                <a:solidFill>
                  <a:schemeClr val="bg1"/>
                </a:solidFill>
              </a:rPr>
              <a:t> yang </a:t>
            </a:r>
            <a:r>
              <a:rPr lang="en-US" sz="3600" dirty="0" err="1" smtClean="0">
                <a:solidFill>
                  <a:schemeClr val="bg1"/>
                </a:solidFill>
              </a:rPr>
              <a:t>berarti</a:t>
            </a:r>
            <a:r>
              <a:rPr lang="en-US" sz="3600" dirty="0" smtClean="0">
                <a:solidFill>
                  <a:schemeClr val="bg1"/>
                </a:solidFill>
              </a:rPr>
              <a:t> ‘</a:t>
            </a:r>
            <a:r>
              <a:rPr lang="en-US" sz="3600" dirty="0" err="1" smtClean="0">
                <a:solidFill>
                  <a:schemeClr val="bg1"/>
                </a:solidFill>
              </a:rPr>
              <a:t>sibuk</a:t>
            </a:r>
            <a:r>
              <a:rPr lang="en-US" sz="3600" dirty="0" smtClean="0">
                <a:solidFill>
                  <a:schemeClr val="bg1"/>
                </a:solidFill>
              </a:rPr>
              <a:t>’ </a:t>
            </a:r>
            <a:r>
              <a:rPr lang="en-US" sz="3600" dirty="0" err="1" smtClean="0">
                <a:solidFill>
                  <a:schemeClr val="bg1"/>
                </a:solidFill>
              </a:rPr>
              <a:t>dalam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konteks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individu</a:t>
            </a:r>
            <a:r>
              <a:rPr lang="en-US" sz="3600" dirty="0" smtClean="0">
                <a:solidFill>
                  <a:schemeClr val="bg1"/>
                </a:solidFill>
              </a:rPr>
              <a:t>, </a:t>
            </a:r>
            <a:r>
              <a:rPr lang="en-US" sz="3600" dirty="0" err="1" smtClean="0">
                <a:solidFill>
                  <a:schemeClr val="bg1"/>
                </a:solidFill>
              </a:rPr>
              <a:t>komunitas</a:t>
            </a:r>
            <a:r>
              <a:rPr lang="en-US" sz="3600" dirty="0" smtClean="0">
                <a:solidFill>
                  <a:schemeClr val="bg1"/>
                </a:solidFill>
              </a:rPr>
              <a:t>, </a:t>
            </a:r>
            <a:r>
              <a:rPr lang="en-US" sz="3600" dirty="0" err="1" smtClean="0">
                <a:solidFill>
                  <a:schemeClr val="bg1"/>
                </a:solidFill>
              </a:rPr>
              <a:t>ataupun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masyarakat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pPr algn="ctr" eaLnBrk="1" fontAlgn="auto" hangingPunct="1"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600" dirty="0" smtClean="0">
                <a:solidFill>
                  <a:schemeClr val="bg1"/>
                </a:solidFill>
              </a:rPr>
              <a:t>	Dalam </a:t>
            </a:r>
            <a:r>
              <a:rPr lang="en-US" sz="3600" dirty="0" err="1" smtClean="0">
                <a:solidFill>
                  <a:schemeClr val="bg1"/>
                </a:solidFill>
              </a:rPr>
              <a:t>artian</a:t>
            </a:r>
            <a:r>
              <a:rPr lang="en-US" sz="3600" dirty="0" smtClean="0">
                <a:solidFill>
                  <a:schemeClr val="bg1"/>
                </a:solidFill>
              </a:rPr>
              <a:t>, </a:t>
            </a:r>
            <a:r>
              <a:rPr lang="en-US" sz="3600" dirty="0" err="1" smtClean="0">
                <a:solidFill>
                  <a:schemeClr val="bg1"/>
                </a:solidFill>
              </a:rPr>
              <a:t>sibuk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mengerjakan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aktivitas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  <a:endParaRPr lang="en-US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42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683567" y="1214438"/>
            <a:ext cx="7974657" cy="4500562"/>
          </a:xfrm>
        </p:spPr>
        <p:txBody>
          <a:bodyPr/>
          <a:lstStyle/>
          <a:p>
            <a:pPr algn="just" eaLnBrk="1" hangingPunct="1">
              <a:spcBef>
                <a:spcPts val="1800"/>
              </a:spcBef>
            </a:pPr>
            <a:r>
              <a:rPr lang="id-ID" b="1" i="1" dirty="0" smtClean="0">
                <a:solidFill>
                  <a:schemeClr val="bg1"/>
                </a:solidFill>
              </a:rPr>
              <a:t>e</a:t>
            </a:r>
            <a:r>
              <a:rPr lang="en-US" b="1" i="1" dirty="0" smtClean="0">
                <a:solidFill>
                  <a:schemeClr val="bg1"/>
                </a:solidFill>
              </a:rPr>
              <a:t>-B</a:t>
            </a:r>
            <a:r>
              <a:rPr lang="id-ID" b="1" i="1" dirty="0" smtClean="0">
                <a:solidFill>
                  <a:schemeClr val="bg1"/>
                </a:solidFill>
              </a:rPr>
              <a:t>u</a:t>
            </a:r>
            <a:r>
              <a:rPr lang="en-US" b="1" i="1" dirty="0" smtClean="0">
                <a:solidFill>
                  <a:schemeClr val="bg1"/>
                </a:solidFill>
              </a:rPr>
              <a:t>s</a:t>
            </a:r>
            <a:r>
              <a:rPr lang="id-ID" b="1" i="1" dirty="0" smtClean="0">
                <a:solidFill>
                  <a:schemeClr val="bg1"/>
                </a:solidFill>
              </a:rPr>
              <a:t>i</a:t>
            </a:r>
            <a:r>
              <a:rPr lang="en-US" b="1" i="1" dirty="0" smtClean="0">
                <a:solidFill>
                  <a:schemeClr val="bg1"/>
                </a:solidFill>
              </a:rPr>
              <a:t>n</a:t>
            </a:r>
            <a:r>
              <a:rPr lang="id-ID" b="1" i="1" dirty="0" smtClean="0">
                <a:solidFill>
                  <a:schemeClr val="bg1"/>
                </a:solidFill>
              </a:rPr>
              <a:t>es</a:t>
            </a:r>
            <a:r>
              <a:rPr lang="en-US" b="1" i="1" dirty="0" smtClean="0">
                <a:solidFill>
                  <a:schemeClr val="bg1"/>
                </a:solidFill>
              </a:rPr>
              <a:t>s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endParaRPr lang="id-ID" dirty="0" smtClean="0">
              <a:solidFill>
                <a:schemeClr val="bg1"/>
              </a:solidFill>
            </a:endParaRPr>
          </a:p>
          <a:p>
            <a:pPr marL="987425" indent="-633413" algn="just" eaLnBrk="1" hangingPunct="1">
              <a:spcBef>
                <a:spcPts val="1800"/>
              </a:spcBef>
              <a:buFont typeface="Arial" charset="0"/>
              <a:buNone/>
            </a:pPr>
            <a:r>
              <a:rPr lang="id-ID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dirty="0" err="1" smtClean="0">
                <a:solidFill>
                  <a:schemeClr val="bg1"/>
                </a:solidFill>
              </a:rPr>
              <a:t>Penggunaan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teknologi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elektronik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smtClean="0">
                <a:solidFill>
                  <a:schemeClr val="bg1"/>
                </a:solidFill>
              </a:rPr>
              <a:t>kegiatan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bisnis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just" eaLnBrk="1" hangingPunct="1">
              <a:spcBef>
                <a:spcPts val="1800"/>
              </a:spcBef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i="1" dirty="0">
                <a:solidFill>
                  <a:schemeClr val="bg1"/>
                </a:solidFill>
              </a:rPr>
              <a:t>e</a:t>
            </a:r>
            <a:r>
              <a:rPr lang="en-US" i="1" dirty="0">
                <a:solidFill>
                  <a:schemeClr val="bg1"/>
                </a:solidFill>
              </a:rPr>
              <a:t>-B</a:t>
            </a:r>
            <a:r>
              <a:rPr lang="id-ID" i="1" dirty="0">
                <a:solidFill>
                  <a:schemeClr val="bg1"/>
                </a:solidFill>
              </a:rPr>
              <a:t>u</a:t>
            </a:r>
            <a:r>
              <a:rPr lang="en-US" i="1" dirty="0">
                <a:solidFill>
                  <a:schemeClr val="bg1"/>
                </a:solidFill>
              </a:rPr>
              <a:t>s</a:t>
            </a:r>
            <a:r>
              <a:rPr lang="id-ID" i="1" dirty="0">
                <a:solidFill>
                  <a:schemeClr val="bg1"/>
                </a:solidFill>
              </a:rPr>
              <a:t>i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id-ID" i="1" dirty="0">
                <a:solidFill>
                  <a:schemeClr val="bg1"/>
                </a:solidFill>
              </a:rPr>
              <a:t>es</a:t>
            </a:r>
            <a:r>
              <a:rPr lang="en-US" i="1" dirty="0">
                <a:solidFill>
                  <a:schemeClr val="bg1"/>
                </a:solidFill>
              </a:rPr>
              <a:t>s </a:t>
            </a:r>
            <a:r>
              <a:rPr lang="en-US" dirty="0" err="1" smtClean="0">
                <a:solidFill>
                  <a:schemeClr val="bg1"/>
                </a:solidFill>
              </a:rPr>
              <a:t>mengacu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semua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penggunaan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kemajuan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teknologi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informasi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(TI), </a:t>
            </a:r>
            <a:r>
              <a:rPr lang="en-US" dirty="0" err="1" smtClean="0">
                <a:solidFill>
                  <a:schemeClr val="bg1"/>
                </a:solidFill>
              </a:rPr>
              <a:t>khususnya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teknologi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jaringan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dan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komunikasi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memperbaiki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cara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  <a:r>
              <a:rPr lang="en-US" dirty="0" err="1" smtClean="0">
                <a:solidFill>
                  <a:schemeClr val="bg1"/>
                </a:solidFill>
              </a:rPr>
              <a:t>cara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sebuah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organisasi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dalam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melakukan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seluruh</a:t>
            </a:r>
            <a:r>
              <a:rPr lang="en-US" dirty="0" smtClean="0">
                <a:solidFill>
                  <a:schemeClr val="bg1"/>
                </a:solidFill>
              </a:rPr>
              <a:t> proses </a:t>
            </a:r>
            <a:r>
              <a:rPr lang="en-US" dirty="0" err="1" smtClean="0">
                <a:solidFill>
                  <a:schemeClr val="bg1"/>
                </a:solidFill>
              </a:rPr>
              <a:t>bisnis</a:t>
            </a:r>
            <a:endParaRPr lang="en-US" dirty="0" smtClean="0">
              <a:solidFill>
                <a:schemeClr val="bg1"/>
              </a:solidFill>
            </a:endParaRPr>
          </a:p>
          <a:p>
            <a:pPr algn="r" eaLnBrk="1" hangingPunct="1">
              <a:spcBef>
                <a:spcPts val="1800"/>
              </a:spcBef>
              <a:buFont typeface="Arial" charset="0"/>
              <a:buNone/>
            </a:pPr>
            <a:r>
              <a:rPr lang="id-ID" sz="2800" i="1" dirty="0">
                <a:solidFill>
                  <a:srgbClr val="FFC000"/>
                </a:solidFill>
              </a:rPr>
              <a:t>(</a:t>
            </a:r>
            <a:r>
              <a:rPr lang="en-US" sz="2800" i="1" dirty="0" smtClean="0">
                <a:solidFill>
                  <a:srgbClr val="FFC000"/>
                </a:solidFill>
              </a:rPr>
              <a:t>Romney / </a:t>
            </a:r>
            <a:r>
              <a:rPr lang="en-US" sz="2800" i="1" dirty="0" err="1" smtClean="0">
                <a:solidFill>
                  <a:srgbClr val="FFC000"/>
                </a:solidFill>
              </a:rPr>
              <a:t>Steinbart</a:t>
            </a:r>
            <a:r>
              <a:rPr lang="id-ID" sz="2800" i="1" dirty="0" smtClean="0">
                <a:solidFill>
                  <a:srgbClr val="FFC000"/>
                </a:solidFill>
              </a:rPr>
              <a:t>)</a:t>
            </a:r>
            <a:endParaRPr lang="en-US" sz="2800" i="1" dirty="0" smtClean="0">
              <a:solidFill>
                <a:srgbClr val="FFC000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Pengenalan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E-B</a:t>
            </a:r>
            <a:r>
              <a:rPr lang="id-ID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</a:t>
            </a:r>
            <a:r>
              <a:rPr lang="id-ID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i</a:t>
            </a:r>
            <a:r>
              <a:rPr lang="en-US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n</a:t>
            </a:r>
            <a:r>
              <a:rPr lang="id-ID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es</a:t>
            </a:r>
            <a:r>
              <a:rPr lang="en-US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Pengenalan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E- B</a:t>
            </a:r>
            <a:r>
              <a:rPr lang="id-ID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</a:t>
            </a:r>
            <a:r>
              <a:rPr lang="id-ID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i</a:t>
            </a:r>
            <a:r>
              <a:rPr lang="en-US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n</a:t>
            </a:r>
            <a:r>
              <a:rPr lang="id-ID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es</a:t>
            </a:r>
            <a:r>
              <a:rPr lang="en-US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9353" y="1196752"/>
            <a:ext cx="8532440" cy="5544616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id-ID" i="1" dirty="0">
                <a:solidFill>
                  <a:schemeClr val="bg1"/>
                </a:solidFill>
              </a:rPr>
              <a:t>e</a:t>
            </a:r>
            <a:r>
              <a:rPr lang="en-US" i="1" dirty="0">
                <a:solidFill>
                  <a:schemeClr val="bg1"/>
                </a:solidFill>
              </a:rPr>
              <a:t>-B</a:t>
            </a:r>
            <a:r>
              <a:rPr lang="id-ID" i="1" dirty="0">
                <a:solidFill>
                  <a:schemeClr val="bg1"/>
                </a:solidFill>
              </a:rPr>
              <a:t>u</a:t>
            </a:r>
            <a:r>
              <a:rPr lang="en-US" i="1" dirty="0">
                <a:solidFill>
                  <a:schemeClr val="bg1"/>
                </a:solidFill>
              </a:rPr>
              <a:t>s</a:t>
            </a:r>
            <a:r>
              <a:rPr lang="id-ID" i="1" dirty="0">
                <a:solidFill>
                  <a:schemeClr val="bg1"/>
                </a:solidFill>
              </a:rPr>
              <a:t>i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id-ID" i="1" dirty="0">
                <a:solidFill>
                  <a:schemeClr val="bg1"/>
                </a:solidFill>
              </a:rPr>
              <a:t>es</a:t>
            </a:r>
            <a:r>
              <a:rPr lang="en-US" i="1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= </a:t>
            </a:r>
            <a:r>
              <a:rPr lang="en-US" dirty="0" err="1" smtClean="0">
                <a:solidFill>
                  <a:schemeClr val="bg1"/>
                </a:solidFill>
              </a:rPr>
              <a:t>kombinasi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tiga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kegiatan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:</a:t>
            </a:r>
            <a:endParaRPr lang="en-US" dirty="0" smtClean="0">
              <a:solidFill>
                <a:schemeClr val="bg1"/>
              </a:solidFill>
            </a:endParaRPr>
          </a:p>
          <a:p>
            <a:pPr marL="914400" lvl="1" indent="-514350" eaLnBrk="1" hangingPunct="1">
              <a:spcBef>
                <a:spcPts val="180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FFC000"/>
                </a:solidFill>
              </a:rPr>
              <a:t>Proses </a:t>
            </a:r>
            <a:r>
              <a:rPr lang="en-US" dirty="0" err="1" smtClean="0">
                <a:solidFill>
                  <a:srgbClr val="FFC000"/>
                </a:solidFill>
              </a:rPr>
              <a:t>Bisnis</a:t>
            </a:r>
            <a:r>
              <a:rPr lang="en-US" dirty="0" smtClean="0">
                <a:solidFill>
                  <a:srgbClr val="FFC000"/>
                </a:solidFill>
              </a:rPr>
              <a:t> Internal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err="1" smtClean="0">
                <a:solidFill>
                  <a:schemeClr val="bg1"/>
                </a:solidFill>
              </a:rPr>
              <a:t>bisnis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ditangani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lebih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baik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lebih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cepat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atau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lebih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murah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teknologi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tepat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endParaRPr lang="id-ID" dirty="0" smtClean="0">
              <a:solidFill>
                <a:schemeClr val="bg1"/>
              </a:solidFill>
            </a:endParaRPr>
          </a:p>
          <a:p>
            <a:pPr marL="914400" lvl="1" indent="-514350" eaLnBrk="1" hangingPunct="1">
              <a:spcBef>
                <a:spcPts val="1800"/>
              </a:spcBef>
              <a:buFont typeface="+mj-lt"/>
              <a:buAutoNum type="arabicPeriod"/>
            </a:pPr>
            <a:r>
              <a:rPr lang="en-US" dirty="0" err="1" smtClean="0">
                <a:solidFill>
                  <a:srgbClr val="FFC000"/>
                </a:solidFill>
              </a:rPr>
              <a:t>Hubungan</a:t>
            </a:r>
            <a:r>
              <a:rPr lang="id-ID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Pelanggan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d</a:t>
            </a:r>
            <a:r>
              <a:rPr lang="id-ID" dirty="0" smtClean="0">
                <a:solidFill>
                  <a:srgbClr val="FFC000"/>
                </a:solidFill>
              </a:rPr>
              <a:t>eng</a:t>
            </a:r>
            <a:r>
              <a:rPr lang="en-US" dirty="0" smtClean="0">
                <a:solidFill>
                  <a:srgbClr val="FFC000"/>
                </a:solidFill>
              </a:rPr>
              <a:t>an </a:t>
            </a:r>
            <a:r>
              <a:rPr lang="id-ID" dirty="0" smtClean="0">
                <a:solidFill>
                  <a:srgbClr val="FFC000"/>
                </a:solidFill>
              </a:rPr>
              <a:t>Pelaku e-bisnis 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iklan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pemasaran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kontak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pelanggan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pemrosesan</a:t>
            </a:r>
            <a:r>
              <a:rPr lang="en-US" dirty="0" smtClean="0">
                <a:solidFill>
                  <a:schemeClr val="bg1"/>
                </a:solidFill>
              </a:rPr>
              <a:t> order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penjadwalan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pengiriman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dapat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dikelola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perangkat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tepat</a:t>
            </a:r>
            <a:endParaRPr lang="id-ID" dirty="0" smtClean="0">
              <a:solidFill>
                <a:schemeClr val="bg1"/>
              </a:solidFill>
            </a:endParaRPr>
          </a:p>
          <a:p>
            <a:pPr marL="914400" lvl="1" indent="-514350" eaLnBrk="1" hangingPunct="1">
              <a:spcBef>
                <a:spcPts val="1800"/>
              </a:spcBef>
              <a:buFont typeface="+mj-lt"/>
              <a:buAutoNum type="arabicPeriod"/>
            </a:pPr>
            <a:r>
              <a:rPr lang="id-ID" i="1" dirty="0" smtClean="0">
                <a:solidFill>
                  <a:srgbClr val="FFC000"/>
                </a:solidFill>
              </a:rPr>
              <a:t>Hubungan dengan pihak ketiga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pemesanan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id-ID" dirty="0" smtClean="0">
                <a:solidFill>
                  <a:schemeClr val="bg1"/>
                </a:solidFill>
              </a:rPr>
              <a:t>p</a:t>
            </a:r>
            <a:r>
              <a:rPr lang="en-US" dirty="0" err="1" smtClean="0">
                <a:solidFill>
                  <a:schemeClr val="bg1"/>
                </a:solidFill>
              </a:rPr>
              <a:t>engelola</a:t>
            </a:r>
            <a:r>
              <a:rPr lang="id-ID" dirty="0" smtClean="0">
                <a:solidFill>
                  <a:schemeClr val="bg1"/>
                </a:solidFill>
              </a:rPr>
              <a:t>an,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menjual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produk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jasa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p</a:t>
            </a:r>
            <a:r>
              <a:rPr lang="en-US" dirty="0" err="1" smtClean="0">
                <a:solidFill>
                  <a:schemeClr val="bg1"/>
                </a:solidFill>
              </a:rPr>
              <a:t>embayar</a:t>
            </a:r>
            <a:r>
              <a:rPr lang="id-ID" dirty="0" smtClean="0">
                <a:solidFill>
                  <a:schemeClr val="bg1"/>
                </a:solidFill>
              </a:rPr>
              <a:t>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melalu</a:t>
            </a:r>
            <a:r>
              <a:rPr lang="en-US" dirty="0" smtClean="0">
                <a:solidFill>
                  <a:schemeClr val="bg1"/>
                </a:solidFill>
              </a:rPr>
              <a:t> internet</a:t>
            </a:r>
            <a:endParaRPr lang="id-ID" dirty="0" smtClean="0">
              <a:solidFill>
                <a:schemeClr val="bg1"/>
              </a:solidFill>
            </a:endParaRPr>
          </a:p>
          <a:p>
            <a:pPr marL="400050" lvl="1" indent="0" algn="r" eaLnBrk="1" hangingPunct="1">
              <a:spcBef>
                <a:spcPts val="1800"/>
              </a:spcBef>
              <a:buNone/>
            </a:pPr>
            <a:r>
              <a:rPr lang="id-ID" sz="2400" i="1" dirty="0" smtClean="0">
                <a:solidFill>
                  <a:srgbClr val="FFC000"/>
                </a:solidFill>
              </a:rPr>
              <a:t>-Bruce durie-</a:t>
            </a:r>
            <a:endParaRPr lang="en-US" sz="2400" i="1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Pengenalan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E- B</a:t>
            </a:r>
            <a:r>
              <a:rPr lang="id-ID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</a:t>
            </a:r>
            <a:r>
              <a:rPr lang="id-ID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i</a:t>
            </a:r>
            <a:r>
              <a:rPr lang="en-US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n</a:t>
            </a:r>
            <a:r>
              <a:rPr lang="id-ID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es</a:t>
            </a:r>
            <a:r>
              <a:rPr lang="en-US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</a:t>
            </a:r>
            <a:endParaRPr lang="en-US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9353" y="1196752"/>
            <a:ext cx="8129111" cy="4886003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i="1" dirty="0" smtClean="0">
                <a:solidFill>
                  <a:schemeClr val="bg1"/>
                </a:solidFill>
              </a:rPr>
              <a:t>E-</a:t>
            </a:r>
            <a:r>
              <a:rPr lang="id-ID" i="1" dirty="0" smtClean="0">
                <a:solidFill>
                  <a:schemeClr val="bg1"/>
                </a:solidFill>
              </a:rPr>
              <a:t>bu</a:t>
            </a:r>
            <a:r>
              <a:rPr lang="en-US" i="1" dirty="0" smtClean="0">
                <a:solidFill>
                  <a:schemeClr val="bg1"/>
                </a:solidFill>
              </a:rPr>
              <a:t>s</a:t>
            </a:r>
            <a:r>
              <a:rPr lang="id-ID" i="1" dirty="0" smtClean="0">
                <a:solidFill>
                  <a:schemeClr val="bg1"/>
                </a:solidFill>
              </a:rPr>
              <a:t>i</a:t>
            </a:r>
            <a:r>
              <a:rPr lang="en-US" i="1" dirty="0" smtClean="0">
                <a:solidFill>
                  <a:schemeClr val="bg1"/>
                </a:solidFill>
              </a:rPr>
              <a:t>n</a:t>
            </a:r>
            <a:r>
              <a:rPr lang="id-ID" i="1" dirty="0" smtClean="0">
                <a:solidFill>
                  <a:schemeClr val="bg1"/>
                </a:solidFill>
              </a:rPr>
              <a:t>es</a:t>
            </a:r>
            <a:r>
              <a:rPr lang="en-US" i="1" dirty="0" smtClean="0">
                <a:solidFill>
                  <a:schemeClr val="bg1"/>
                </a:solidFill>
              </a:rPr>
              <a:t>s </a:t>
            </a:r>
            <a:r>
              <a:rPr lang="id-ID" i="1" dirty="0" smtClean="0">
                <a:solidFill>
                  <a:schemeClr val="bg1"/>
                </a:solidFill>
              </a:rPr>
              <a:t>More Than E-Commerce</a:t>
            </a:r>
            <a:endParaRPr lang="en-US" i="1" dirty="0" smtClean="0">
              <a:solidFill>
                <a:schemeClr val="bg1"/>
              </a:solidFill>
            </a:endParaRPr>
          </a:p>
          <a:p>
            <a:pPr marL="914400" lvl="1" indent="-514350" eaLnBrk="1" hangingPunct="1">
              <a:spcBef>
                <a:spcPts val="1800"/>
              </a:spcBef>
            </a:pPr>
            <a:r>
              <a:rPr lang="en-US" dirty="0" err="1" smtClean="0">
                <a:solidFill>
                  <a:schemeClr val="bg1"/>
                </a:solidFill>
              </a:rPr>
              <a:t>Mengorganisir</a:t>
            </a:r>
            <a:r>
              <a:rPr lang="en-US" dirty="0" smtClean="0">
                <a:solidFill>
                  <a:schemeClr val="bg1"/>
                </a:solidFill>
              </a:rPr>
              <a:t> proses </a:t>
            </a:r>
            <a:r>
              <a:rPr lang="en-US" dirty="0" err="1" smtClean="0">
                <a:solidFill>
                  <a:schemeClr val="bg1"/>
                </a:solidFill>
              </a:rPr>
              <a:t>bisnis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umum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menggunakan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komputer</a:t>
            </a:r>
            <a:r>
              <a:rPr lang="id-ID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perangkat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elektronik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alat </a:t>
            </a:r>
            <a:r>
              <a:rPr lang="en-US" dirty="0" err="1" smtClean="0">
                <a:solidFill>
                  <a:schemeClr val="bg1"/>
                </a:solidFill>
              </a:rPr>
              <a:t>telekomunikasi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lainnya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id-ID" dirty="0" smtClean="0">
              <a:solidFill>
                <a:schemeClr val="bg1"/>
              </a:solidFill>
            </a:endParaRPr>
          </a:p>
          <a:p>
            <a:pPr marL="914400" lvl="1" indent="-514350" eaLnBrk="1" hangingPunct="1">
              <a:spcBef>
                <a:spcPts val="1800"/>
              </a:spcBef>
            </a:pPr>
            <a:r>
              <a:rPr lang="en-US" dirty="0" err="1" smtClean="0">
                <a:solidFill>
                  <a:schemeClr val="bg1"/>
                </a:solidFill>
              </a:rPr>
              <a:t>Mengelola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rantai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pemasok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id-ID" dirty="0" smtClean="0">
              <a:solidFill>
                <a:schemeClr val="bg1"/>
              </a:solidFill>
            </a:endParaRPr>
          </a:p>
          <a:p>
            <a:pPr marL="914400" lvl="1" indent="-514350" eaLnBrk="1" hangingPunct="1">
              <a:spcBef>
                <a:spcPts val="1800"/>
              </a:spcBef>
            </a:pPr>
            <a:r>
              <a:rPr lang="en-US" dirty="0" err="1" smtClean="0">
                <a:solidFill>
                  <a:schemeClr val="bg1"/>
                </a:solidFill>
              </a:rPr>
              <a:t>Mengelola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hubungan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dengan </a:t>
            </a:r>
            <a:r>
              <a:rPr lang="en-US" dirty="0" err="1" smtClean="0">
                <a:solidFill>
                  <a:schemeClr val="bg1"/>
                </a:solidFill>
              </a:rPr>
              <a:t>pelanggan</a:t>
            </a:r>
            <a:r>
              <a:rPr lang="en-US" dirty="0" smtClean="0">
                <a:solidFill>
                  <a:schemeClr val="bg1"/>
                </a:solidFill>
              </a:rPr>
              <a:t>  (</a:t>
            </a:r>
            <a:r>
              <a:rPr lang="en-US" dirty="0" err="1" smtClean="0">
                <a:solidFill>
                  <a:schemeClr val="bg1"/>
                </a:solidFill>
              </a:rPr>
              <a:t>termasuk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pemasaran</a:t>
            </a:r>
            <a:r>
              <a:rPr lang="en-US" dirty="0" smtClean="0">
                <a:solidFill>
                  <a:schemeClr val="bg1"/>
                </a:solidFill>
              </a:rPr>
              <a:t>).</a:t>
            </a:r>
            <a:endParaRPr lang="id-ID" dirty="0" smtClean="0">
              <a:solidFill>
                <a:schemeClr val="bg1"/>
              </a:solidFill>
            </a:endParaRPr>
          </a:p>
          <a:p>
            <a:pPr marL="914400" lvl="1" indent="-514350" eaLnBrk="1" hangingPunct="1">
              <a:spcBef>
                <a:spcPts val="1800"/>
              </a:spcBef>
            </a:pPr>
            <a:r>
              <a:rPr lang="en-US" dirty="0" err="1" smtClean="0">
                <a:solidFill>
                  <a:schemeClr val="bg1"/>
                </a:solidFill>
              </a:rPr>
              <a:t>Mengelola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saham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produksi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pengadaan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alur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kerja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pengiriman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secara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elektronik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id-ID" dirty="0" smtClean="0">
              <a:solidFill>
                <a:schemeClr val="bg1"/>
              </a:solidFill>
            </a:endParaRPr>
          </a:p>
          <a:p>
            <a:pPr marL="400050" lvl="1" indent="0" algn="r" eaLnBrk="1" hangingPunct="1">
              <a:spcBef>
                <a:spcPts val="1800"/>
              </a:spcBef>
              <a:buNone/>
            </a:pPr>
            <a:r>
              <a:rPr lang="id-ID" sz="2400" b="1" i="1" dirty="0" smtClean="0">
                <a:solidFill>
                  <a:srgbClr val="FFC000"/>
                </a:solidFill>
              </a:rPr>
              <a:t>-Bruce Durie-</a:t>
            </a:r>
            <a:endParaRPr lang="en-US" sz="2400" b="1" i="1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27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Pengenalan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E- B</a:t>
            </a:r>
            <a:r>
              <a:rPr lang="id-ID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</a:t>
            </a:r>
            <a:r>
              <a:rPr lang="id-ID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i</a:t>
            </a:r>
            <a:r>
              <a:rPr lang="en-US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n</a:t>
            </a:r>
            <a:r>
              <a:rPr lang="id-ID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es</a:t>
            </a:r>
            <a:r>
              <a:rPr lang="en-US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</a:t>
            </a:r>
            <a:endParaRPr lang="en-US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115616" y="1628800"/>
            <a:ext cx="7560840" cy="4525963"/>
          </a:xfrm>
        </p:spPr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bg1"/>
                </a:solidFill>
              </a:rPr>
              <a:t>Interaksi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eksternal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organisasi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di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dalam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e–B</a:t>
            </a:r>
            <a:r>
              <a:rPr lang="id-ID" i="1" dirty="0" smtClean="0">
                <a:solidFill>
                  <a:schemeClr val="bg1"/>
                </a:solidFill>
              </a:rPr>
              <a:t>u</a:t>
            </a:r>
            <a:r>
              <a:rPr lang="en-US" i="1" dirty="0" smtClean="0">
                <a:solidFill>
                  <a:schemeClr val="bg1"/>
                </a:solidFill>
              </a:rPr>
              <a:t>s</a:t>
            </a:r>
            <a:r>
              <a:rPr lang="id-ID" i="1" dirty="0" smtClean="0">
                <a:solidFill>
                  <a:schemeClr val="bg1"/>
                </a:solidFill>
              </a:rPr>
              <a:t>i</a:t>
            </a:r>
            <a:r>
              <a:rPr lang="en-US" i="1" dirty="0" smtClean="0">
                <a:solidFill>
                  <a:schemeClr val="bg1"/>
                </a:solidFill>
              </a:rPr>
              <a:t>n</a:t>
            </a:r>
            <a:r>
              <a:rPr lang="id-ID" i="1" dirty="0" smtClean="0">
                <a:solidFill>
                  <a:schemeClr val="bg1"/>
                </a:solidFill>
              </a:rPr>
              <a:t>es</a:t>
            </a:r>
            <a:r>
              <a:rPr lang="en-US" i="1" dirty="0" smtClean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meliputi</a:t>
            </a:r>
            <a:r>
              <a:rPr lang="en-US" dirty="0" smtClean="0">
                <a:solidFill>
                  <a:schemeClr val="bg1"/>
                </a:solidFill>
              </a:rPr>
              <a:t> :</a:t>
            </a:r>
          </a:p>
          <a:p>
            <a:pPr marL="1254125" lvl="1" indent="-458788" eaLnBrk="1" hangingPunct="1"/>
            <a:r>
              <a:rPr lang="en-US" dirty="0" smtClean="0">
                <a:solidFill>
                  <a:schemeClr val="bg1"/>
                </a:solidFill>
              </a:rPr>
              <a:t>Supplier</a:t>
            </a:r>
          </a:p>
          <a:p>
            <a:pPr marL="1254125" lvl="1" indent="-458788" eaLnBrk="1" hangingPunct="1"/>
            <a:r>
              <a:rPr lang="en-US" dirty="0" smtClean="0">
                <a:solidFill>
                  <a:schemeClr val="bg1"/>
                </a:solidFill>
              </a:rPr>
              <a:t>Customer</a:t>
            </a:r>
          </a:p>
          <a:p>
            <a:pPr marL="1254125" lvl="1" indent="-458788" eaLnBrk="1" hangingPunct="1"/>
            <a:r>
              <a:rPr lang="en-US" dirty="0" smtClean="0">
                <a:solidFill>
                  <a:schemeClr val="bg1"/>
                </a:solidFill>
              </a:rPr>
              <a:t>Investor</a:t>
            </a:r>
          </a:p>
          <a:p>
            <a:pPr marL="1254125" lvl="1" indent="-458788" eaLnBrk="1" hangingPunct="1"/>
            <a:r>
              <a:rPr lang="en-US" dirty="0" smtClean="0">
                <a:solidFill>
                  <a:schemeClr val="bg1"/>
                </a:solidFill>
              </a:rPr>
              <a:t>Creditor</a:t>
            </a:r>
          </a:p>
          <a:p>
            <a:pPr marL="1254125" lvl="1" indent="-458788" eaLnBrk="1" hangingPunct="1"/>
            <a:r>
              <a:rPr lang="en-US" dirty="0" smtClean="0">
                <a:solidFill>
                  <a:schemeClr val="bg1"/>
                </a:solidFill>
              </a:rPr>
              <a:t>The Government  / </a:t>
            </a:r>
            <a:r>
              <a:rPr lang="en-US" dirty="0" err="1" smtClean="0">
                <a:solidFill>
                  <a:schemeClr val="bg1"/>
                </a:solidFill>
              </a:rPr>
              <a:t>Pemerintah</a:t>
            </a:r>
            <a:endParaRPr lang="en-US" dirty="0" smtClean="0">
              <a:solidFill>
                <a:schemeClr val="bg1"/>
              </a:solidFill>
            </a:endParaRPr>
          </a:p>
          <a:p>
            <a:pPr marL="1254125" lvl="1" indent="-458788" eaLnBrk="1" hangingPunct="1"/>
            <a:r>
              <a:rPr lang="en-US" dirty="0" smtClean="0">
                <a:solidFill>
                  <a:schemeClr val="bg1"/>
                </a:solidFill>
              </a:rPr>
              <a:t>Media</a:t>
            </a:r>
          </a:p>
        </p:txBody>
      </p:sp>
    </p:spTree>
    <p:extLst>
      <p:ext uri="{BB962C8B-B14F-4D97-AF65-F5344CB8AC3E}">
        <p14:creationId xmlns:p14="http://schemas.microsoft.com/office/powerpoint/2010/main" val="345773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1043608" y="1628800"/>
            <a:ext cx="7614616" cy="4086200"/>
          </a:xfrm>
        </p:spPr>
        <p:txBody>
          <a:bodyPr/>
          <a:lstStyle/>
          <a:p>
            <a:pPr algn="just" eaLnBrk="1" hangingPunct="1">
              <a:spcBef>
                <a:spcPts val="1800"/>
              </a:spcBef>
            </a:pPr>
            <a:r>
              <a:rPr lang="id-ID" dirty="0" smtClean="0">
                <a:solidFill>
                  <a:schemeClr val="bg1"/>
                </a:solidFill>
              </a:rPr>
              <a:t>Perubahan paradigma : </a:t>
            </a:r>
            <a:r>
              <a:rPr lang="id-ID" i="1" dirty="0" smtClean="0">
                <a:solidFill>
                  <a:schemeClr val="bg1"/>
                </a:solidFill>
              </a:rPr>
              <a:t>old economy </a:t>
            </a:r>
            <a:r>
              <a:rPr lang="id-ID" i="1" dirty="0">
                <a:solidFill>
                  <a:schemeClr val="bg1"/>
                </a:solidFill>
              </a:rPr>
              <a:t>to digital </a:t>
            </a:r>
            <a:r>
              <a:rPr lang="id-ID" i="1" dirty="0" smtClean="0">
                <a:solidFill>
                  <a:schemeClr val="bg1"/>
                </a:solidFill>
              </a:rPr>
              <a:t>economy</a:t>
            </a:r>
          </a:p>
          <a:p>
            <a:pPr marL="1341438" lvl="1" indent="-457200" algn="just" eaLnBrk="1" hangingPunct="1">
              <a:spcBef>
                <a:spcPts val="1800"/>
              </a:spcBef>
            </a:pPr>
            <a:r>
              <a:rPr lang="id-ID" i="1" dirty="0" smtClean="0">
                <a:solidFill>
                  <a:schemeClr val="bg1"/>
                </a:solidFill>
              </a:rPr>
              <a:t>Product</a:t>
            </a:r>
          </a:p>
          <a:p>
            <a:pPr marL="1341438" lvl="1" indent="-457200" algn="just" eaLnBrk="1" hangingPunct="1">
              <a:spcBef>
                <a:spcPts val="1800"/>
              </a:spcBef>
            </a:pPr>
            <a:r>
              <a:rPr lang="id-ID" i="1" dirty="0" smtClean="0">
                <a:solidFill>
                  <a:schemeClr val="bg1"/>
                </a:solidFill>
              </a:rPr>
              <a:t>Process</a:t>
            </a:r>
          </a:p>
          <a:p>
            <a:pPr marL="1341438" lvl="1" indent="-457200" algn="just" eaLnBrk="1" hangingPunct="1">
              <a:spcBef>
                <a:spcPts val="1800"/>
              </a:spcBef>
            </a:pPr>
            <a:r>
              <a:rPr lang="id-ID" i="1" dirty="0" smtClean="0">
                <a:solidFill>
                  <a:schemeClr val="bg1"/>
                </a:solidFill>
              </a:rPr>
              <a:t>Delivery</a:t>
            </a:r>
          </a:p>
          <a:p>
            <a:pPr marL="457200" lvl="1" indent="0" algn="just" eaLnBrk="1" hangingPunct="1">
              <a:spcBef>
                <a:spcPts val="1800"/>
              </a:spcBef>
              <a:buNone/>
            </a:pPr>
            <a:endParaRPr lang="en-US" i="1" dirty="0" smtClean="0">
              <a:solidFill>
                <a:schemeClr val="bg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eaLnBrk="1" hangingPunct="1"/>
            <a:r>
              <a:rPr lang="id-ID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Era </a:t>
            </a:r>
            <a:r>
              <a:rPr lang="en-US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E- B</a:t>
            </a:r>
            <a:r>
              <a:rPr lang="id-ID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</a:t>
            </a:r>
            <a:r>
              <a:rPr lang="id-ID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i</a:t>
            </a:r>
            <a:r>
              <a:rPr lang="en-US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n</a:t>
            </a:r>
            <a:r>
              <a:rPr lang="id-ID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es</a:t>
            </a:r>
            <a:r>
              <a:rPr lang="en-US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</a:t>
            </a:r>
            <a:r>
              <a:rPr lang="id-ID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id-ID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= Era Digital</a:t>
            </a:r>
            <a:endParaRPr lang="en-US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947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683567" y="1196752"/>
            <a:ext cx="7974657" cy="4518248"/>
          </a:xfrm>
        </p:spPr>
        <p:txBody>
          <a:bodyPr/>
          <a:lstStyle/>
          <a:p>
            <a:pPr algn="just" eaLnBrk="1" hangingPunct="1">
              <a:spcBef>
                <a:spcPts val="1800"/>
              </a:spcBef>
            </a:pPr>
            <a:r>
              <a:rPr lang="id-ID" dirty="0" smtClean="0">
                <a:solidFill>
                  <a:schemeClr val="bg1"/>
                </a:solidFill>
              </a:rPr>
              <a:t>Dimensi</a:t>
            </a:r>
            <a:r>
              <a:rPr lang="id-ID" i="1" dirty="0" smtClean="0">
                <a:solidFill>
                  <a:schemeClr val="bg1"/>
                </a:solidFill>
              </a:rPr>
              <a:t> e-commerce</a:t>
            </a:r>
            <a:endParaRPr lang="en-US" i="1" dirty="0" smtClean="0">
              <a:solidFill>
                <a:schemeClr val="bg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eaLnBrk="1" hangingPunct="1"/>
            <a:r>
              <a:rPr lang="id-ID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Era </a:t>
            </a:r>
            <a:r>
              <a:rPr lang="en-US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E- B</a:t>
            </a:r>
            <a:r>
              <a:rPr lang="id-ID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</a:t>
            </a:r>
            <a:r>
              <a:rPr lang="id-ID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i</a:t>
            </a:r>
            <a:r>
              <a:rPr lang="en-US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n</a:t>
            </a:r>
            <a:r>
              <a:rPr lang="id-ID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es</a:t>
            </a:r>
            <a:r>
              <a:rPr lang="en-US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</a:t>
            </a:r>
            <a:r>
              <a:rPr lang="id-ID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id-ID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= Era Digital</a:t>
            </a:r>
            <a:endParaRPr lang="en-US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8"/>
          <a:stretch/>
        </p:blipFill>
        <p:spPr bwMode="auto">
          <a:xfrm>
            <a:off x="1475656" y="1844824"/>
            <a:ext cx="6840760" cy="472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521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726</Words>
  <Application>Microsoft Office PowerPoint</Application>
  <PresentationFormat>On-screen Show (4:3)</PresentationFormat>
  <Paragraphs>115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Apa  yang dimaksud dengan  e- Business ? </vt:lpstr>
      <vt:lpstr>Pendahuluan</vt:lpstr>
      <vt:lpstr>Pendahuluan</vt:lpstr>
      <vt:lpstr>Pengenalan E-Business</vt:lpstr>
      <vt:lpstr>Pengenalan E- Business</vt:lpstr>
      <vt:lpstr>Pengenalan E- Business</vt:lpstr>
      <vt:lpstr>Pengenalan E- Business</vt:lpstr>
      <vt:lpstr>Era E- Business = Era Digital</vt:lpstr>
      <vt:lpstr>Era E- Business = Era Digital</vt:lpstr>
      <vt:lpstr>Manfaat E- Business</vt:lpstr>
      <vt:lpstr>Manfaat E- Business</vt:lpstr>
      <vt:lpstr>Alasan  Melakukan E- Business</vt:lpstr>
      <vt:lpstr>Hambatan E- Business  di Indonesia </vt:lpstr>
      <vt:lpstr>Contoh kegiatan bisnis dengan Sistem E- Business</vt:lpstr>
      <vt:lpstr>Aplikasi E- Business</vt:lpstr>
      <vt:lpstr>Business Plan</vt:lpstr>
      <vt:lpstr>Business Plan</vt:lpstr>
      <vt:lpstr>3 bagian utama dari sebuah BP</vt:lpstr>
      <vt:lpstr>3 bagian utama dari sebuah BP</vt:lpstr>
      <vt:lpstr>3 bagian utama dari sebuah BP</vt:lpstr>
      <vt:lpstr>Sekian</vt:lpstr>
      <vt:lpstr>Kontrak Kuliah</vt:lpstr>
    </vt:vector>
  </TitlesOfParts>
  <Company>KidzOrg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Kid</dc:creator>
  <cp:lastModifiedBy>EMI</cp:lastModifiedBy>
  <cp:revision>65</cp:revision>
  <dcterms:created xsi:type="dcterms:W3CDTF">2011-02-08T02:58:51Z</dcterms:created>
  <dcterms:modified xsi:type="dcterms:W3CDTF">2019-02-27T07:43:43Z</dcterms:modified>
</cp:coreProperties>
</file>